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00" r:id="rId5"/>
    <p:sldId id="257" r:id="rId6"/>
    <p:sldId id="301" r:id="rId7"/>
    <p:sldId id="259" r:id="rId8"/>
    <p:sldId id="302" r:id="rId9"/>
    <p:sldId id="262" r:id="rId10"/>
    <p:sldId id="303" r:id="rId11"/>
    <p:sldId id="264" r:id="rId12"/>
    <p:sldId id="304" r:id="rId13"/>
    <p:sldId id="305" r:id="rId14"/>
    <p:sldId id="269" r:id="rId15"/>
    <p:sldId id="299" r:id="rId16"/>
    <p:sldId id="313" r:id="rId17"/>
    <p:sldId id="314" r:id="rId18"/>
    <p:sldId id="318" r:id="rId19"/>
    <p:sldId id="316" r:id="rId20"/>
    <p:sldId id="306" r:id="rId21"/>
    <p:sldId id="281" r:id="rId22"/>
    <p:sldId id="282" r:id="rId23"/>
    <p:sldId id="283" r:id="rId24"/>
    <p:sldId id="307" r:id="rId25"/>
    <p:sldId id="285" r:id="rId26"/>
    <p:sldId id="286" r:id="rId27"/>
    <p:sldId id="288" r:id="rId28"/>
    <p:sldId id="290" r:id="rId29"/>
    <p:sldId id="291" r:id="rId30"/>
    <p:sldId id="308" r:id="rId31"/>
    <p:sldId id="292" r:id="rId32"/>
    <p:sldId id="294" r:id="rId33"/>
    <p:sldId id="309" r:id="rId34"/>
    <p:sldId id="310" r:id="rId35"/>
    <p:sldId id="261" r:id="rId36"/>
    <p:sldId id="265" r:id="rId37"/>
    <p:sldId id="266" r:id="rId38"/>
    <p:sldId id="268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317" r:id="rId49"/>
    <p:sldId id="287" r:id="rId50"/>
    <p:sldId id="289" r:id="rId51"/>
    <p:sldId id="295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3"/>
    <a:srgbClr val="069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0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94100" y="750744"/>
            <a:ext cx="11403800" cy="5402473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3" name="Bild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658" y="3052852"/>
            <a:ext cx="2498693" cy="1170120"/>
          </a:xfrm>
          <a:prstGeom prst="rect">
            <a:avLst/>
          </a:prstGeom>
        </p:spPr>
      </p:pic>
      <p:sp>
        <p:nvSpPr>
          <p:cNvPr id="30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31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7"/>
            <a:ext cx="7248000" cy="4250765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</p:spTree>
    <p:extLst>
      <p:ext uri="{BB962C8B-B14F-4D97-AF65-F5344CB8AC3E}">
        <p14:creationId xmlns:p14="http://schemas.microsoft.com/office/powerpoint/2010/main" val="23346691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pic>
        <p:nvPicPr>
          <p:cNvPr id="20" name="Bild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658" y="1279710"/>
            <a:ext cx="2498693" cy="1170120"/>
          </a:xfrm>
          <a:prstGeom prst="rect">
            <a:avLst/>
          </a:prstGeom>
        </p:spPr>
      </p:pic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383117" y="3529966"/>
            <a:ext cx="5712883" cy="879417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14229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304461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267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616545" y="1518439"/>
            <a:ext cx="10947396" cy="4577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Placeholder for objects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52463" cy="309702"/>
          </a:xfr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30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1613535"/>
            <a:ext cx="5280000" cy="4458080"/>
          </a:xfrm>
        </p:spPr>
        <p:txBody>
          <a:bodyPr>
            <a:normAutofit/>
          </a:bodyPr>
          <a:lstStyle>
            <a:lvl1pP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1613536"/>
            <a:ext cx="5280000" cy="445808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buClr>
                <a:schemeClr val="accent1"/>
              </a:buCl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0591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1982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2323189"/>
            <a:ext cx="5280000" cy="3803417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2442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630386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en-GB" dirty="0"/>
              <a:t>Subtitle 2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68719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304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23392" y="2357436"/>
            <a:ext cx="5759616" cy="32603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9717" tIns="54858" rIns="109717" bIns="54858" rtlCol="0" anchor="ctr"/>
          <a:lstStyle/>
          <a:p>
            <a:pPr algn="ctr"/>
            <a:endParaRPr lang="en-GB" sz="2160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414" y="2552700"/>
            <a:ext cx="656591" cy="2703196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45360" y="3071812"/>
            <a:ext cx="3685235" cy="2173549"/>
          </a:xfrm>
        </p:spPr>
        <p:txBody>
          <a:bodyPr>
            <a:normAutofit/>
          </a:bodyPr>
          <a:lstStyle>
            <a:lvl1pPr marL="0" marR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32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Adressdaten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eingeben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9141778" y="6355583"/>
            <a:ext cx="61182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51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0392-A270-15E1-2F9E-4569E535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0A97-ED5F-E632-7BCB-80DBDC72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BD697-8176-475C-BC9D-A9B39C0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2B0F-2443-41D3-A971-977A1366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F1D7F-0AC5-EC94-8EFE-D1212D36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5191-B197-F7A5-C416-CB1A28AC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A28-527C-925B-46E6-687BBA5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EC9-1DB4-A06A-AA95-4F16119D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9DC-1099-1E5C-22E6-598E626D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1922-06AB-4DA3-97CF-6994936CFC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790F-FB6D-A08B-B0D2-FFA1951D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BF77-F841-5BE6-45C7-9350DB67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1613536"/>
            <a:ext cx="10352617" cy="4458080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en-GB" dirty="0" err="1"/>
              <a:t>Textmasterformate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60" dirty="0"/>
              <a:t>      </a:t>
            </a:r>
          </a:p>
        </p:txBody>
      </p:sp>
      <p:pic>
        <p:nvPicPr>
          <p:cNvPr id="20" name="Bild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162" y="347491"/>
            <a:ext cx="1557613" cy="729420"/>
          </a:xfrm>
          <a:prstGeom prst="rect">
            <a:avLst/>
          </a:prstGeom>
        </p:spPr>
      </p:pic>
      <p:sp>
        <p:nvSpPr>
          <p:cNvPr id="15" name="Titelplatzhalter 14"/>
          <p:cNvSpPr>
            <a:spLocks noGrp="1"/>
          </p:cNvSpPr>
          <p:nvPr>
            <p:ph type="title"/>
          </p:nvPr>
        </p:nvSpPr>
        <p:spPr bwMode="auto">
          <a:xfrm>
            <a:off x="616544" y="167640"/>
            <a:ext cx="9120000" cy="10845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9141778" y="6355583"/>
            <a:ext cx="1189533" cy="309702"/>
          </a:xfrm>
          <a:prstGeom prst="rect">
            <a:avLst/>
          </a:prstGeom>
        </p:spPr>
        <p:txBody>
          <a:bodyPr/>
          <a:lstStyle>
            <a:lvl1pPr>
              <a:defRPr sz="1260"/>
            </a:lvl1pPr>
          </a:lstStyle>
          <a:p>
            <a:fld id="{FB7351B8-A022-4D3B-8F74-9E07641AB61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B8FE89-8C12-F9E0-F999-E2E993C2E3CC}"/>
              </a:ext>
            </a:extLst>
          </p:cNvPr>
          <p:cNvGrpSpPr/>
          <p:nvPr/>
        </p:nvGrpSpPr>
        <p:grpSpPr>
          <a:xfrm>
            <a:off x="57647" y="6225993"/>
            <a:ext cx="4059899" cy="645577"/>
            <a:chOff x="1" y="6294832"/>
            <a:chExt cx="3187476" cy="5631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C0940-92BC-E4A2-8EF8-72B1092F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" y="6350474"/>
              <a:ext cx="1431758" cy="5075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C5419-8D7E-37E1-DB05-8BC7F016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90052" y="6350474"/>
              <a:ext cx="770021" cy="4347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BE59D2-E05D-5A22-C30A-DF9A9C2A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601" y="6294832"/>
              <a:ext cx="672876" cy="563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86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</p:sldLayoutIdLst>
  <p:transition>
    <p:fade/>
  </p:transition>
  <p:txStyles>
    <p:titleStyle>
      <a:lvl1pPr algn="l" defTabSz="1097167" rtl="0" eaLnBrk="1" latinLnBrk="0" hangingPunct="1">
        <a:lnSpc>
          <a:spcPct val="100000"/>
        </a:lnSpc>
        <a:spcBef>
          <a:spcPct val="0"/>
        </a:spcBef>
        <a:buNone/>
        <a:defRPr sz="288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320040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720"/>
        </a:spcAft>
        <a:buClr>
          <a:schemeClr val="accent1"/>
        </a:buClr>
        <a:buFont typeface="Wingdings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66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9686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6" indent="-31623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12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95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80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964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7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5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36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2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0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88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7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179">
          <p15:clr>
            <a:srgbClr val="F26B43"/>
          </p15:clr>
        </p15:guide>
        <p15:guide id="5" pos="5467">
          <p15:clr>
            <a:srgbClr val="F26B43"/>
          </p15:clr>
        </p15:guide>
        <p15:guide id="7" orient="horz" pos="3278">
          <p15:clr>
            <a:srgbClr val="F26B43"/>
          </p15:clr>
        </p15:guide>
        <p15:guide id="9" orient="horz" pos="182">
          <p15:clr>
            <a:srgbClr val="F26B43"/>
          </p15:clr>
        </p15:guide>
        <p15:guide id="10" orient="horz" pos="847">
          <p15:clr>
            <a:srgbClr val="F26B43"/>
          </p15:clr>
        </p15:guide>
        <p15:guide id="11" orient="horz" pos="3522">
          <p15:clr>
            <a:srgbClr val="F26B43"/>
          </p15:clr>
        </p15:guide>
        <p15:guide id="12" orient="horz" pos="10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46568B-BAAB-8F3C-2FED-A7DD319B0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T" dirty="0"/>
              <a:t>Master Thesis by Markus Bimassl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88164F-E45E-D160-608A-17E10C297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Bidirectional transformation of natural-language requirements to and from UML class models for Model-Driven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90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6D12C-86BD-9A6C-5464-C5C10D7FAD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B5D14-9AFB-CAD3-EF2F-1A60BDD91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DESIGN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A267E2-52F0-E22D-BB5B-EB9BC37B4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3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46DBA-D18E-C299-2D9B-7D0242DD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316330"/>
            <a:ext cx="10201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FDEBD1-98AC-7252-7A7B-22D35B51745C}"/>
              </a:ext>
            </a:extLst>
          </p:cNvPr>
          <p:cNvCxnSpPr/>
          <p:nvPr/>
        </p:nvCxnSpPr>
        <p:spPr>
          <a:xfrm>
            <a:off x="5065295" y="2009274"/>
            <a:ext cx="0" cy="41265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63A38B-135B-24AA-C7A4-FD947A491F75}"/>
              </a:ext>
            </a:extLst>
          </p:cNvPr>
          <p:cNvSpPr/>
          <p:nvPr/>
        </p:nvSpPr>
        <p:spPr>
          <a:xfrm>
            <a:off x="3525252" y="5113421"/>
            <a:ext cx="1383632" cy="469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7E22A-A701-EB77-0ACF-190333BE7B46}"/>
              </a:ext>
            </a:extLst>
          </p:cNvPr>
          <p:cNvSpPr/>
          <p:nvPr/>
        </p:nvSpPr>
        <p:spPr>
          <a:xfrm>
            <a:off x="5221707" y="5113421"/>
            <a:ext cx="1383632" cy="469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7654-C313-D9AE-9A31-26BDF976FA2B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Attributes</a:t>
            </a:r>
          </a:p>
          <a:p>
            <a:pPr lvl="1"/>
            <a:r>
              <a:rPr lang="en-GB" dirty="0"/>
              <a:t>T.3</a:t>
            </a:r>
            <a:r>
              <a:rPr lang="en-AT" dirty="0"/>
              <a:t>:</a:t>
            </a:r>
            <a:r>
              <a:rPr lang="en-GB" dirty="0"/>
              <a:t> &lt;Subject&gt; HAS &lt;Object&gt;</a:t>
            </a:r>
            <a:endParaRPr lang="en-AT" dirty="0"/>
          </a:p>
          <a:p>
            <a:endParaRPr lang="en-GB" dirty="0"/>
          </a:p>
          <a:p>
            <a:r>
              <a:rPr lang="en-AT" b="1" dirty="0"/>
              <a:t>Generalizations</a:t>
            </a:r>
          </a:p>
          <a:p>
            <a:pPr lvl="1"/>
            <a:r>
              <a:rPr lang="en-GB" dirty="0"/>
              <a:t>T.4</a:t>
            </a:r>
            <a:r>
              <a:rPr lang="en-AT" dirty="0"/>
              <a:t>:</a:t>
            </a:r>
            <a:r>
              <a:rPr lang="en-GB" dirty="0"/>
              <a:t> &lt;Subject&gt; IS &lt;Object&gt;</a:t>
            </a:r>
            <a:endParaRPr lang="en-AT" dirty="0"/>
          </a:p>
          <a:p>
            <a:endParaRPr lang="en-AT" dirty="0"/>
          </a:p>
          <a:p>
            <a:r>
              <a:rPr lang="en-AT" b="1" dirty="0"/>
              <a:t>Compositions</a:t>
            </a:r>
          </a:p>
          <a:p>
            <a:pPr lvl="1"/>
            <a:r>
              <a:rPr lang="en-GB" dirty="0"/>
              <a:t>T.5</a:t>
            </a:r>
            <a:r>
              <a:rPr lang="en-AT" dirty="0"/>
              <a:t>:</a:t>
            </a:r>
            <a:r>
              <a:rPr lang="en-GB" dirty="0"/>
              <a:t> &lt;Subject&gt; IS PART OF &lt;Object&gt;</a:t>
            </a:r>
            <a:endParaRPr lang="en-AT" dirty="0"/>
          </a:p>
          <a:p>
            <a:pPr lvl="1"/>
            <a:r>
              <a:rPr lang="en-GB" dirty="0"/>
              <a:t>T.6</a:t>
            </a:r>
            <a:r>
              <a:rPr lang="en-AT" dirty="0"/>
              <a:t>:</a:t>
            </a:r>
            <a:r>
              <a:rPr lang="en-GB" dirty="0"/>
              <a:t> &lt;Subject&gt; CAN|MUST HAVE &lt;Object&gt;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8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Associations</a:t>
            </a:r>
          </a:p>
          <a:p>
            <a:pPr lvl="1"/>
            <a:r>
              <a:rPr lang="en-GB" dirty="0"/>
              <a:t>T.1</a:t>
            </a:r>
            <a:r>
              <a:rPr lang="en-AT" dirty="0"/>
              <a:t>:</a:t>
            </a:r>
            <a:r>
              <a:rPr lang="en-GB" dirty="0"/>
              <a:t> &lt;Subject&gt; CAN|MUST &lt;Action&gt;&lt;Object&gt;</a:t>
            </a:r>
            <a:endParaRPr lang="en-AT" dirty="0"/>
          </a:p>
          <a:p>
            <a:pPr lvl="1"/>
            <a:r>
              <a:rPr lang="en-GB" dirty="0"/>
              <a:t>T.2</a:t>
            </a:r>
            <a:r>
              <a:rPr lang="en-AT" dirty="0"/>
              <a:t>:</a:t>
            </a:r>
            <a:r>
              <a:rPr lang="en-GB" dirty="0"/>
              <a:t> &lt;Subject&gt; CAN|MUST &lt;</a:t>
            </a:r>
            <a:r>
              <a:rPr lang="en-GB" dirty="0" err="1"/>
              <a:t>PassiveAction</a:t>
            </a:r>
            <a:r>
              <a:rPr lang="en-GB" dirty="0"/>
              <a:t>&gt;&lt;Object&gt;</a:t>
            </a:r>
            <a:endParaRPr lang="en-AT" dirty="0"/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7538E9-88B7-3033-D9C5-37BEE75CAF73}"/>
              </a:ext>
            </a:extLst>
          </p:cNvPr>
          <p:cNvGrpSpPr/>
          <p:nvPr/>
        </p:nvGrpSpPr>
        <p:grpSpPr>
          <a:xfrm>
            <a:off x="7501714" y="3277615"/>
            <a:ext cx="3725333" cy="2743201"/>
            <a:chOff x="7162800" y="2599266"/>
            <a:chExt cx="3725333" cy="2743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45113F-A0E1-9BC6-45A5-71D402A75EE9}"/>
                </a:ext>
              </a:extLst>
            </p:cNvPr>
            <p:cNvSpPr/>
            <p:nvPr/>
          </p:nvSpPr>
          <p:spPr>
            <a:xfrm>
              <a:off x="7162800" y="2599266"/>
              <a:ext cx="3725333" cy="27432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618281F-BD49-EAD1-B832-A277DE791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743" y="2758439"/>
              <a:ext cx="3438525" cy="248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45D1-175F-FB67-CA7D-93EDC1BE5A73}"/>
              </a:ext>
            </a:extLst>
          </p:cNvPr>
          <p:cNvSpPr/>
          <p:nvPr/>
        </p:nvSpPr>
        <p:spPr>
          <a:xfrm>
            <a:off x="609601" y="3987799"/>
            <a:ext cx="4707467" cy="1146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T" i="1" dirty="0">
                <a:solidFill>
                  <a:sysClr val="windowText" lastClr="000000"/>
                </a:solidFill>
              </a:rPr>
              <a:t>“An employee can advise a customer.”</a:t>
            </a:r>
            <a:br>
              <a:rPr lang="en-AT" i="1" dirty="0">
                <a:solidFill>
                  <a:sysClr val="windowText" lastClr="000000"/>
                </a:solidFill>
              </a:rPr>
            </a:br>
            <a:endParaRPr lang="en-AT" i="1" dirty="0">
              <a:solidFill>
                <a:sysClr val="windowText" lastClr="000000"/>
              </a:solidFill>
            </a:endParaRPr>
          </a:p>
          <a:p>
            <a:r>
              <a:rPr lang="en-AT" i="1" dirty="0">
                <a:solidFill>
                  <a:sysClr val="windowText" lastClr="000000"/>
                </a:solidFill>
              </a:rPr>
              <a:t>“A customer must buy a product.”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BDDEB43-A025-1D13-3EF3-A5868324AF71}"/>
              </a:ext>
            </a:extLst>
          </p:cNvPr>
          <p:cNvSpPr/>
          <p:nvPr/>
        </p:nvSpPr>
        <p:spPr>
          <a:xfrm rot="16200000">
            <a:off x="5904443" y="420552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7A880-D090-2183-1ACD-6AEF09998F76}"/>
              </a:ext>
            </a:extLst>
          </p:cNvPr>
          <p:cNvGrpSpPr/>
          <p:nvPr/>
        </p:nvGrpSpPr>
        <p:grpSpPr>
          <a:xfrm>
            <a:off x="2040467" y="1484845"/>
            <a:ext cx="8111066" cy="4555067"/>
            <a:chOff x="2040467" y="1484845"/>
            <a:chExt cx="8111066" cy="45550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C34CE1-DC4C-5AC2-964D-711EFC6299B3}"/>
                </a:ext>
              </a:extLst>
            </p:cNvPr>
            <p:cNvGrpSpPr/>
            <p:nvPr/>
          </p:nvGrpSpPr>
          <p:grpSpPr>
            <a:xfrm>
              <a:off x="2040467" y="1484845"/>
              <a:ext cx="8102600" cy="4555067"/>
              <a:chOff x="2040467" y="1484845"/>
              <a:chExt cx="8102600" cy="455506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4BD36C-05B3-E447-9532-410B8209940F}"/>
                  </a:ext>
                </a:extLst>
              </p:cNvPr>
              <p:cNvSpPr/>
              <p:nvPr/>
            </p:nvSpPr>
            <p:spPr>
              <a:xfrm>
                <a:off x="2040467" y="1484845"/>
                <a:ext cx="8102600" cy="45550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0540670-1EC0-D24E-E4E8-D17EAF8AA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2606" y="2448717"/>
                <a:ext cx="7906788" cy="283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2B4D4-1B1F-19BE-2F4E-318BE8915A41}"/>
                </a:ext>
              </a:extLst>
            </p:cNvPr>
            <p:cNvSpPr/>
            <p:nvPr/>
          </p:nvSpPr>
          <p:spPr>
            <a:xfrm>
              <a:off x="7069667" y="1497114"/>
              <a:ext cx="3081866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Part of EMOF Metamodel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952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72BF25-D405-49EE-FC0D-EDFCE0CDBE2B}"/>
              </a:ext>
            </a:extLst>
          </p:cNvPr>
          <p:cNvGrpSpPr/>
          <p:nvPr/>
        </p:nvGrpSpPr>
        <p:grpSpPr>
          <a:xfrm>
            <a:off x="2070100" y="1497114"/>
            <a:ext cx="8081432" cy="4542798"/>
            <a:chOff x="2070100" y="1497114"/>
            <a:chExt cx="8081432" cy="454279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793B4B1-B544-D35B-9ACC-0F65A24AD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100" y="1500726"/>
              <a:ext cx="8051800" cy="453918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C758A-5110-E5DB-D256-FA95C61B3432}"/>
                </a:ext>
              </a:extLst>
            </p:cNvPr>
            <p:cNvSpPr/>
            <p:nvPr/>
          </p:nvSpPr>
          <p:spPr>
            <a:xfrm>
              <a:off x="8102599" y="1497114"/>
              <a:ext cx="2048933" cy="3894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Rel. DB Schema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25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pPr marL="0" indent="0">
              <a:buNone/>
            </a:pPr>
            <a:r>
              <a:rPr lang="en-AT" b="1" dirty="0"/>
              <a:t>Example: Mapping the Generalization Concept</a:t>
            </a:r>
          </a:p>
          <a:p>
            <a:endParaRPr lang="en-AT" b="1" dirty="0"/>
          </a:p>
          <a:p>
            <a:r>
              <a:rPr lang="en-AT" dirty="0"/>
              <a:t>Used Pattern: “</a:t>
            </a:r>
            <a:r>
              <a:rPr lang="en-GB" b="1" dirty="0">
                <a:solidFill>
                  <a:schemeClr val="accent4"/>
                </a:solidFill>
              </a:rPr>
              <a:t>Association Table Mapping Pattern</a:t>
            </a:r>
            <a:r>
              <a:rPr lang="en-AT" dirty="0"/>
              <a:t>”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Pattern is used for: </a:t>
            </a:r>
          </a:p>
          <a:p>
            <a:pPr lvl="2"/>
            <a:r>
              <a:rPr lang="en-GB" dirty="0"/>
              <a:t>Many-to-many </a:t>
            </a:r>
            <a:r>
              <a:rPr lang="en-AT" dirty="0"/>
              <a:t>relations</a:t>
            </a:r>
            <a:br>
              <a:rPr lang="en-AT" dirty="0"/>
            </a:br>
            <a:endParaRPr lang="en-GB" dirty="0"/>
          </a:p>
          <a:p>
            <a:pPr lvl="1"/>
            <a:r>
              <a:rPr lang="en-AT" dirty="0"/>
              <a:t>Result:</a:t>
            </a:r>
          </a:p>
          <a:p>
            <a:pPr lvl="2"/>
            <a:r>
              <a:rPr lang="en-GB" dirty="0"/>
              <a:t>Create a new table only for the generalization with PK from two FKs referencing the two classes stored in </a:t>
            </a:r>
            <a:r>
              <a:rPr lang="en-AT" dirty="0"/>
              <a:t>the Class table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8D945A-02BB-1D75-4E08-F52967FD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42" b="36057"/>
          <a:stretch/>
        </p:blipFill>
        <p:spPr bwMode="auto">
          <a:xfrm>
            <a:off x="9228666" y="3812621"/>
            <a:ext cx="2252133" cy="2883167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C202D-589D-D2D9-3DAE-0FBA0C9BB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4" r="74807" b="33542"/>
          <a:stretch/>
        </p:blipFill>
        <p:spPr bwMode="auto">
          <a:xfrm>
            <a:off x="9028269" y="1485876"/>
            <a:ext cx="2652926" cy="144701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820E771-2273-7DA1-DB6E-8FD2470F4A3C}"/>
              </a:ext>
            </a:extLst>
          </p:cNvPr>
          <p:cNvSpPr/>
          <p:nvPr/>
        </p:nvSpPr>
        <p:spPr>
          <a:xfrm>
            <a:off x="9934871" y="301718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F263E-2458-0FDD-7A21-E1242836F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8BB8A8-8F7F-10C9-02D6-F674620B3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IMPLEMENTATION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4860F2-F7A3-4B13-D06C-07C0D9DE3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2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STRUCTURE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9B623F2-DCA4-23B8-5409-45648375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43" y="1572156"/>
            <a:ext cx="7422580" cy="445848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05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M2T - Sequence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DD4567-6A2C-521D-A56F-E006709B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34" y="1690688"/>
            <a:ext cx="6374732" cy="487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971B53-24F5-30C7-2F68-3036F9087D81}"/>
              </a:ext>
            </a:extLst>
          </p:cNvPr>
          <p:cNvSpPr/>
          <p:nvPr/>
        </p:nvSpPr>
        <p:spPr>
          <a:xfrm>
            <a:off x="2478505" y="2767263"/>
            <a:ext cx="5450306" cy="1672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40B3F-2725-5512-97EC-E580610D39C4}"/>
              </a:ext>
            </a:extLst>
          </p:cNvPr>
          <p:cNvSpPr/>
          <p:nvPr/>
        </p:nvSpPr>
        <p:spPr>
          <a:xfrm>
            <a:off x="2478505" y="4439653"/>
            <a:ext cx="6374732" cy="1768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98E6C-3260-5F38-A55F-E61A8BAA98EF}"/>
              </a:ext>
            </a:extLst>
          </p:cNvPr>
          <p:cNvSpPr/>
          <p:nvPr/>
        </p:nvSpPr>
        <p:spPr>
          <a:xfrm>
            <a:off x="6713622" y="2806491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748BA-7733-F0AF-751D-46B467FBC2A8}"/>
              </a:ext>
            </a:extLst>
          </p:cNvPr>
          <p:cNvSpPr/>
          <p:nvPr/>
        </p:nvSpPr>
        <p:spPr>
          <a:xfrm>
            <a:off x="7638048" y="4449053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0AEB7-990D-250B-9C69-5B9EE91C1374}"/>
              </a:ext>
            </a:extLst>
          </p:cNvPr>
          <p:cNvSpPr/>
          <p:nvPr/>
        </p:nvSpPr>
        <p:spPr>
          <a:xfrm>
            <a:off x="1311442" y="3603458"/>
            <a:ext cx="5896477" cy="16723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E2C85-95F4-6B40-559E-D7927A972010}"/>
              </a:ext>
            </a:extLst>
          </p:cNvPr>
          <p:cNvSpPr/>
          <p:nvPr/>
        </p:nvSpPr>
        <p:spPr>
          <a:xfrm>
            <a:off x="1311442" y="3647135"/>
            <a:ext cx="2359192" cy="517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Intermediate Structure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E4763-AB1F-2B39-B4F4-250E12157F08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7F22-1361-496A-0424-9E7D5B50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22" y="1500717"/>
            <a:ext cx="3932237" cy="4436533"/>
          </a:xfrm>
          <a:solidFill>
            <a:srgbClr val="0096D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AT" dirty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42D-9BA1-E43C-8E0D-CFB05455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546" y="1500717"/>
            <a:ext cx="6172200" cy="4436533"/>
          </a:xfrm>
        </p:spPr>
        <p:txBody>
          <a:bodyPr anchor="ctr"/>
          <a:lstStyle/>
          <a:p>
            <a:r>
              <a:rPr lang="en-AT" dirty="0"/>
              <a:t>Quick Overview</a:t>
            </a:r>
          </a:p>
          <a:p>
            <a:r>
              <a:rPr lang="en-AT" dirty="0"/>
              <a:t>SLR Retrospective</a:t>
            </a:r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Goals</a:t>
            </a:r>
          </a:p>
          <a:p>
            <a:pPr lvl="1"/>
            <a:r>
              <a:rPr lang="en-AT" dirty="0"/>
              <a:t>Design</a:t>
            </a:r>
          </a:p>
          <a:p>
            <a:pPr lvl="1"/>
            <a:r>
              <a:rPr lang="en-AT" dirty="0"/>
              <a:t>Implementation</a:t>
            </a:r>
          </a:p>
          <a:p>
            <a:pPr lvl="1"/>
            <a:r>
              <a:rPr lang="en-AT" dirty="0"/>
              <a:t>Validation</a:t>
            </a:r>
          </a:p>
          <a:p>
            <a:r>
              <a:rPr lang="en-AT" dirty="0"/>
              <a:t>Lessons Learnt</a:t>
            </a:r>
          </a:p>
        </p:txBody>
      </p:sp>
    </p:spTree>
    <p:extLst>
      <p:ext uri="{BB962C8B-B14F-4D97-AF65-F5344CB8AC3E}">
        <p14:creationId xmlns:p14="http://schemas.microsoft.com/office/powerpoint/2010/main" val="656098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F57F1D2-B1FD-AA4B-FC95-652F774E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1778442"/>
            <a:ext cx="64484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EB32F-FC2E-C9C0-05E1-8ADFA1BF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IMPLEMENTATION: T2M - Sequence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971B53-24F5-30C7-2F68-3036F9087D81}"/>
              </a:ext>
            </a:extLst>
          </p:cNvPr>
          <p:cNvSpPr/>
          <p:nvPr/>
        </p:nvSpPr>
        <p:spPr>
          <a:xfrm>
            <a:off x="2572549" y="2607760"/>
            <a:ext cx="5450306" cy="2254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40B3F-2725-5512-97EC-E580610D39C4}"/>
              </a:ext>
            </a:extLst>
          </p:cNvPr>
          <p:cNvSpPr/>
          <p:nvPr/>
        </p:nvSpPr>
        <p:spPr>
          <a:xfrm>
            <a:off x="2578123" y="4846549"/>
            <a:ext cx="6374732" cy="1322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98E6C-3260-5F38-A55F-E61A8BAA98EF}"/>
              </a:ext>
            </a:extLst>
          </p:cNvPr>
          <p:cNvSpPr/>
          <p:nvPr/>
        </p:nvSpPr>
        <p:spPr>
          <a:xfrm>
            <a:off x="6807666" y="2607760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X-to-DB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748BA-7733-F0AF-751D-46B467FBC2A8}"/>
              </a:ext>
            </a:extLst>
          </p:cNvPr>
          <p:cNvSpPr/>
          <p:nvPr/>
        </p:nvSpPr>
        <p:spPr>
          <a:xfrm>
            <a:off x="7708924" y="4825202"/>
            <a:ext cx="1215189" cy="517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DB-to-X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0AEB7-990D-250B-9C69-5B9EE91C1374}"/>
              </a:ext>
            </a:extLst>
          </p:cNvPr>
          <p:cNvSpPr/>
          <p:nvPr/>
        </p:nvSpPr>
        <p:spPr>
          <a:xfrm>
            <a:off x="1671291" y="4171396"/>
            <a:ext cx="5896477" cy="1325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E2C85-95F4-6B40-559E-D7927A972010}"/>
              </a:ext>
            </a:extLst>
          </p:cNvPr>
          <p:cNvSpPr/>
          <p:nvPr/>
        </p:nvSpPr>
        <p:spPr>
          <a:xfrm>
            <a:off x="724866" y="4124905"/>
            <a:ext cx="2359192" cy="517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Intermediate Structure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E9D9D-4F4B-B32D-5E9C-93744A94264D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ED0BB-D625-E22E-6073-3E17A33E2E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818BB-D0B4-93F9-AC72-D2D1797F3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VALIDATION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8093F2-26C3-8873-FB0B-4F43E3C10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8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8251-0FB0-27A3-CCBD-AC421E45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TEST SUITE AND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0179-9ED7-D9BF-9D47-AC52CC60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Bidirectional Transformation Tests (2 Tests)</a:t>
            </a:r>
          </a:p>
          <a:p>
            <a:pPr lvl="1"/>
            <a:r>
              <a:rPr lang="en-GB" dirty="0"/>
              <a:t>Goal 1: Transform requirements in NL into a UML class model without losing information.</a:t>
            </a:r>
          </a:p>
          <a:p>
            <a:pPr lvl="1"/>
            <a:r>
              <a:rPr lang="en-GB" dirty="0"/>
              <a:t>Goal 2: Transform requirements in a UML class model into NL without losing information.</a:t>
            </a:r>
            <a:endParaRPr lang="en-AT" dirty="0"/>
          </a:p>
          <a:p>
            <a:pPr lvl="1"/>
            <a:r>
              <a:rPr lang="en-GB" dirty="0"/>
              <a:t>Goal 3: Enable transformation of requirements from NL into a UML class model and back, without causing unintended alterations.</a:t>
            </a:r>
            <a:endParaRPr lang="en-AT" dirty="0"/>
          </a:p>
          <a:p>
            <a:pPr lvl="1"/>
            <a:r>
              <a:rPr lang="en-GB" dirty="0"/>
              <a:t>Goal 4: Enable transformation of requirements from a UML class model into NL and back, without causing unintended alterations.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UML Tests (20 Tests)</a:t>
            </a:r>
            <a:endParaRPr lang="en-AT" b="1" dirty="0"/>
          </a:p>
          <a:p>
            <a:pPr lvl="1"/>
            <a:r>
              <a:rPr lang="en-GB" dirty="0"/>
              <a:t>Goal 3.1: Enable Goal 3, while editing an element in the UML class model 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3.2: Enable Goal 3, while adding an element in the UML class model before the transformation back to NL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3.3: Enable Goal 3, while deleting an element in the UML class model before the transformation back to NL</a:t>
            </a:r>
            <a:r>
              <a:rPr lang="en-AT" dirty="0"/>
              <a:t>.</a:t>
            </a:r>
            <a:br>
              <a:rPr lang="en-AT" dirty="0"/>
            </a:br>
            <a:endParaRPr lang="en-GB" dirty="0"/>
          </a:p>
          <a:p>
            <a:r>
              <a:rPr lang="en-GB" b="1" dirty="0"/>
              <a:t>Alterations in NL Tests (40 Tests)</a:t>
            </a:r>
            <a:endParaRPr lang="en-AT" b="1" dirty="0"/>
          </a:p>
          <a:p>
            <a:pPr lvl="1"/>
            <a:r>
              <a:rPr lang="en-GB" dirty="0"/>
              <a:t>Goal 4.1: Enable Goal 4, while editing a requirement in the NL 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pPr lvl="1"/>
            <a:r>
              <a:rPr lang="en-GB" dirty="0"/>
              <a:t>Goal 4.2: Enable Goal 4, while adding a requirement in the NL representation before the transformation back into a UML class model</a:t>
            </a:r>
            <a:r>
              <a:rPr lang="en-AT" dirty="0"/>
              <a:t>.</a:t>
            </a:r>
            <a:endParaRPr lang="en-GB" dirty="0"/>
          </a:p>
          <a:p>
            <a:pPr lvl="1"/>
            <a:r>
              <a:rPr lang="en-GB" dirty="0"/>
              <a:t>Goal 4.3: Enable Goal 4, while deleting a requirement in the NL representation before the transformation back into a UML class mode</a:t>
            </a:r>
            <a:r>
              <a:rPr lang="en-AT" dirty="0"/>
              <a:t>l.</a:t>
            </a:r>
            <a:endParaRPr lang="en-GB" dirty="0"/>
          </a:p>
          <a:p>
            <a:r>
              <a:rPr lang="en-GB" b="1" dirty="0"/>
              <a:t>Performance Tests (6 Tests)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41340-A244-A87A-64F5-96FA768156CF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103C-5EA8-0801-4ABA-9ED2768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3771-176A-5478-29A2-E50DF2C3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Tested Functionality:</a:t>
            </a:r>
          </a:p>
          <a:p>
            <a:pPr lvl="1"/>
            <a:r>
              <a:rPr lang="en-GB" dirty="0"/>
              <a:t>Text-to-Model Transformation</a:t>
            </a:r>
          </a:p>
          <a:p>
            <a:pPr lvl="1"/>
            <a:r>
              <a:rPr lang="en-GB" dirty="0"/>
              <a:t>Model-to-Text Transformation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Measurements</a:t>
            </a:r>
          </a:p>
          <a:p>
            <a:pPr lvl="1"/>
            <a:r>
              <a:rPr lang="en-GB" dirty="0"/>
              <a:t>Execution Time (seconds)</a:t>
            </a:r>
          </a:p>
          <a:p>
            <a:pPr lvl="1"/>
            <a:r>
              <a:rPr lang="en-GB" dirty="0"/>
              <a:t>Memory Usage (Mebibytes)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Variable:</a:t>
            </a:r>
          </a:p>
          <a:p>
            <a:pPr lvl="1"/>
            <a:r>
              <a:rPr lang="en-GB" dirty="0"/>
              <a:t>Input size (original, original * 2, original * 3)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03E5E-7E16-374E-69B0-5F361724060F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2FC1-FFE9-6DAB-9FD4-43E6319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B4ADAE4-D83F-3CCD-42EB-FCA6C715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46300"/>
            <a:ext cx="3155389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8F6661-F627-2E9C-7390-9AFDF67FEB8D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0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2AB-60D0-FC0B-2051-E42A1DF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4151CF7-0EE4-F8B2-1061-45DCFF87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742013"/>
            <a:ext cx="3654425" cy="47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11F947-B7A9-E23B-E33B-F7898BA31AB5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4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8BD-7BDF-5DE9-FDEE-EC106782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OTHER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7CF8-D6D5-070C-B55E-838EDBB9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Studies focused mostly on showing that their approach does transform NL/UML into UML/NL</a:t>
            </a:r>
          </a:p>
          <a:p>
            <a:endParaRPr lang="en-AT" dirty="0"/>
          </a:p>
          <a:p>
            <a:r>
              <a:rPr lang="en-AT" dirty="0"/>
              <a:t>4 studies measured time of tests</a:t>
            </a:r>
            <a:br>
              <a:rPr lang="en-AT" dirty="0"/>
            </a:br>
            <a:endParaRPr lang="en-AT" dirty="0"/>
          </a:p>
          <a:p>
            <a:r>
              <a:rPr lang="en-AT" dirty="0"/>
              <a:t>The fastest measurement of UML class model extraction was 0,6minutes of “</a:t>
            </a:r>
            <a:r>
              <a:rPr lang="en-US" dirty="0" err="1"/>
              <a:t>Rijul</a:t>
            </a:r>
            <a:r>
              <a:rPr lang="en-US" dirty="0"/>
              <a:t> Saini, Gunter </a:t>
            </a:r>
            <a:r>
              <a:rPr lang="en-US" dirty="0" err="1"/>
              <a:t>Mussbacher</a:t>
            </a:r>
            <a:r>
              <a:rPr lang="en-US" dirty="0"/>
              <a:t>, Jin LC Guo, and </a:t>
            </a:r>
            <a:r>
              <a:rPr lang="en-US" dirty="0" err="1"/>
              <a:t>Jörg</a:t>
            </a:r>
            <a:r>
              <a:rPr lang="en-US" dirty="0"/>
              <a:t> Kienzle. Automated, interactive, and traceable domain modelling empowered by</a:t>
            </a:r>
            <a:r>
              <a:rPr lang="en-AT" dirty="0"/>
              <a:t> </a:t>
            </a:r>
            <a:r>
              <a:rPr lang="en-US" dirty="0"/>
              <a:t>artificial intelligence. Software and Systems Modeling, pages 1–31, 2022</a:t>
            </a:r>
            <a:r>
              <a:rPr lang="en-AT" dirty="0"/>
              <a:t>” to generate models with a median of 35 elements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Prototype: </a:t>
            </a:r>
            <a:r>
              <a:rPr lang="en-GB" dirty="0"/>
              <a:t>execution time of 0,506 seconds for 180 requirements and a resulting</a:t>
            </a:r>
            <a:r>
              <a:rPr lang="en-AT" dirty="0"/>
              <a:t> </a:t>
            </a:r>
            <a:r>
              <a:rPr lang="en-GB" dirty="0"/>
              <a:t>UML class model of 249 elements.</a:t>
            </a:r>
            <a:r>
              <a:rPr lang="en-AT" dirty="0"/>
              <a:t> </a:t>
            </a:r>
          </a:p>
          <a:p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7AF78-AA06-F9A2-49F8-770FFF12A066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3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EC0DE-6DBC-33E0-7BE3-DB4817BDBB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0DDE00-608E-E360-C9AF-79CF5EED9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LESSONS LEARNT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D94C32-9DF1-A9C5-777D-5069EF16F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68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A4A-DBF9-7C26-4C54-44E0859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TOPIC 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D322-B194-EC13-FACE-5B721126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Included Studies focused on one-way transformations</a:t>
            </a:r>
          </a:p>
          <a:p>
            <a:r>
              <a:rPr lang="en-AT" dirty="0"/>
              <a:t>For T2M:</a:t>
            </a:r>
          </a:p>
          <a:p>
            <a:pPr lvl="1"/>
            <a:r>
              <a:rPr lang="en-AT" dirty="0"/>
              <a:t>Typically, the NL input is structured in some form. If it is not structured initially, it will be structured by the tool before it is transformed into UML.</a:t>
            </a:r>
          </a:p>
          <a:p>
            <a:pPr lvl="1"/>
            <a:r>
              <a:rPr lang="en-AT" dirty="0"/>
              <a:t>Most defining tool was the used NLP-Tool</a:t>
            </a:r>
          </a:p>
          <a:p>
            <a:r>
              <a:rPr lang="en-AT" dirty="0"/>
              <a:t>For M2T:</a:t>
            </a:r>
          </a:p>
          <a:p>
            <a:pPr lvl="1"/>
            <a:r>
              <a:rPr lang="en-AT" dirty="0"/>
              <a:t>The input (a UML class model) is already structured, therefore no additional structuring had to be done.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E900E-2A3E-9F1B-64D7-321207690D3A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12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A6EF-6BA2-2006-635F-3286A19C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LESSONS LEARNT: GENERAL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6651-45D4-1108-E832-37B8BCA7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SLR</a:t>
            </a:r>
          </a:p>
          <a:p>
            <a:pPr lvl="1"/>
            <a:r>
              <a:rPr lang="en-AT" dirty="0"/>
              <a:t>Good Preparation helps!</a:t>
            </a:r>
          </a:p>
          <a:p>
            <a:pPr lvl="1"/>
            <a:r>
              <a:rPr lang="en-AT" dirty="0"/>
              <a:t>Especially in SB, mistakes/reworks during the search can have a big impact!</a:t>
            </a:r>
            <a:br>
              <a:rPr lang="en-AT" dirty="0"/>
            </a:br>
            <a:endParaRPr lang="en-AT" dirty="0"/>
          </a:p>
          <a:p>
            <a:r>
              <a:rPr lang="en-AT" dirty="0"/>
              <a:t>Prototype</a:t>
            </a:r>
          </a:p>
          <a:p>
            <a:pPr lvl="1"/>
            <a:r>
              <a:rPr lang="en-AT" dirty="0"/>
              <a:t>Finding Patterns before implementation helps!</a:t>
            </a:r>
          </a:p>
          <a:p>
            <a:pPr lvl="1"/>
            <a:r>
              <a:rPr lang="en-AT" dirty="0"/>
              <a:t>Tests should be written in a way that they can be executed even if proto</a:t>
            </a:r>
            <a:r>
              <a:rPr lang="en-US" dirty="0"/>
              <a:t>t</a:t>
            </a:r>
            <a:r>
              <a:rPr lang="en-AT" dirty="0" err="1"/>
              <a:t>ype</a:t>
            </a:r>
            <a:r>
              <a:rPr lang="en-AT" dirty="0"/>
              <a:t> or the input changes!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4A94A-2D89-E7D6-A9FE-AB4ED7222F92}"/>
              </a:ext>
            </a:extLst>
          </p:cNvPr>
          <p:cNvSpPr/>
          <p:nvPr/>
        </p:nvSpPr>
        <p:spPr>
          <a:xfrm>
            <a:off x="-922866" y="313267"/>
            <a:ext cx="9254066" cy="962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F1295-4A3C-0912-3611-07A8D0F44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QUICK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49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83385D-4A50-FBF3-37D7-17374A380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712E5-B3A2-3753-9B09-0C87D1E58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058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5023A-388A-9377-1558-D0C14B791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6189E6-182E-CC59-6ABA-D4C06756A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Appendix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6A987E-56B2-88E8-6F85-6FB576FDE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304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Search Strategy</a:t>
            </a:r>
          </a:p>
          <a:p>
            <a:pPr lvl="1"/>
            <a:r>
              <a:rPr lang="en-AT" dirty="0"/>
              <a:t>Informal search for seed papers</a:t>
            </a:r>
          </a:p>
          <a:p>
            <a:pPr lvl="1"/>
            <a:r>
              <a:rPr lang="en-AT" dirty="0"/>
              <a:t>Then forward and backward snowballing search</a:t>
            </a:r>
          </a:p>
          <a:p>
            <a:r>
              <a:rPr lang="en-AT" dirty="0"/>
              <a:t>Reviewed paper: 1140</a:t>
            </a:r>
          </a:p>
          <a:p>
            <a:r>
              <a:rPr lang="en-AT" dirty="0"/>
              <a:t>Included paper: 41</a:t>
            </a:r>
          </a:p>
          <a:p>
            <a:pPr lvl="1"/>
            <a:r>
              <a:rPr lang="en-AT" dirty="0"/>
              <a:t>(Publication range from 2000 – 2022)</a:t>
            </a:r>
          </a:p>
        </p:txBody>
      </p:sp>
    </p:spTree>
    <p:extLst>
      <p:ext uri="{BB962C8B-B14F-4D97-AF65-F5344CB8AC3E}">
        <p14:creationId xmlns:p14="http://schemas.microsoft.com/office/powerpoint/2010/main" val="2919922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GOALS: Goal 3 - Subgoals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 3: Enable transformation of requirements from NL into a UML class model and back, without causing unintended alterations</a:t>
            </a:r>
            <a:br>
              <a:rPr lang="en-AT" dirty="0"/>
            </a:br>
            <a:endParaRPr lang="en-GB" dirty="0"/>
          </a:p>
          <a:p>
            <a:pPr lvl="1"/>
            <a:r>
              <a:rPr lang="en-GB" dirty="0"/>
              <a:t>Goal 3.1: Enable Goal 3, while </a:t>
            </a:r>
            <a:r>
              <a:rPr lang="en-GB" b="1" dirty="0"/>
              <a:t>editing</a:t>
            </a:r>
            <a:r>
              <a:rPr lang="en-GB" dirty="0"/>
              <a:t> an element in the UML class model before the transformation back to NL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3.2: Enable Goal 3, while </a:t>
            </a:r>
            <a:r>
              <a:rPr lang="en-GB" b="1" dirty="0"/>
              <a:t>adding</a:t>
            </a:r>
            <a:r>
              <a:rPr lang="en-GB" dirty="0"/>
              <a:t> an element in the UML class model before the transformation back to NL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3.3: Enable Goal 3, while </a:t>
            </a:r>
            <a:r>
              <a:rPr lang="en-GB" b="1" dirty="0"/>
              <a:t>deleting</a:t>
            </a:r>
            <a:r>
              <a:rPr lang="en-GB" dirty="0"/>
              <a:t> an element in the UML class model before the transformation back to NL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57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GOALS: Goal 4 - Subgoals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 4: Enable transformation of requirements from a UML class model into NL and back, without causing unintended alterations</a:t>
            </a:r>
            <a:br>
              <a:rPr lang="en-AT" dirty="0"/>
            </a:br>
            <a:endParaRPr lang="en-GB" dirty="0"/>
          </a:p>
          <a:p>
            <a:pPr lvl="1"/>
            <a:r>
              <a:rPr lang="en-GB" dirty="0"/>
              <a:t>Goal 4.1: Enable Goal 4, while </a:t>
            </a:r>
            <a:r>
              <a:rPr lang="en-GB" b="1" dirty="0"/>
              <a:t>editing</a:t>
            </a:r>
            <a:r>
              <a:rPr lang="en-GB" dirty="0"/>
              <a:t> a requirement in the NL representation before the transformation back into a UML class mode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4.2: Enable Goal 4, while </a:t>
            </a:r>
            <a:r>
              <a:rPr lang="en-GB" b="1" dirty="0"/>
              <a:t>adding</a:t>
            </a:r>
            <a:r>
              <a:rPr lang="en-GB" dirty="0"/>
              <a:t> a requirement in the NL representation before the transformation back into a UML class model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Goal 4.3: Enable Goal 4, while </a:t>
            </a:r>
            <a:r>
              <a:rPr lang="en-GB" b="1" dirty="0"/>
              <a:t>deleting</a:t>
            </a:r>
            <a:r>
              <a:rPr lang="en-GB" dirty="0"/>
              <a:t> a requirement in the NL representation before the transformation back into a UML class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2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6CDE-D089-45C8-BFD5-8A04F8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USE CASES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2653B-5783-5FE7-49CE-A4C20E3B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47" y="1347537"/>
            <a:ext cx="5440306" cy="55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05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236-1E01-AD07-621E-67A46C9E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TRANSFORMATION APPROACH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E3825F-4C35-D739-D408-E01E0E79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21" y="1355706"/>
            <a:ext cx="8524625" cy="46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99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Illustration example: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F04D3-1535-6530-0DDD-E9B4E912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42" y="1935622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05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T.1: &lt; Subject &gt; CAN|M U ST &lt; Action &gt;&lt; Object &gt;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“An employee can advise a customer.”</a:t>
            </a:r>
            <a:br>
              <a:rPr lang="en-AT" dirty="0"/>
            </a:br>
            <a:endParaRPr lang="en-AT" dirty="0"/>
          </a:p>
          <a:p>
            <a:r>
              <a:rPr lang="en-AT" dirty="0"/>
              <a:t>“A customer must buy a product.”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8281F-BD49-EAD1-B832-A277DE791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77" y="289891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09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T.2 &lt; Subject &gt; CAN |M U ST &lt; </a:t>
            </a:r>
            <a:r>
              <a:rPr lang="en-GB" dirty="0" err="1"/>
              <a:t>PassiveAction</a:t>
            </a:r>
            <a:r>
              <a:rPr lang="en-GB" dirty="0"/>
              <a:t> &gt;&lt; Object &gt;</a:t>
            </a:r>
          </a:p>
          <a:p>
            <a:endParaRPr lang="en-GB" dirty="0"/>
          </a:p>
          <a:p>
            <a:r>
              <a:rPr lang="en-GB" dirty="0"/>
              <a:t>A Customer can be advised by an Employee.</a:t>
            </a:r>
          </a:p>
          <a:p>
            <a:r>
              <a:rPr lang="en-GB" dirty="0"/>
              <a:t>A Product can be bought by a Customer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CFCEB3-963D-8991-1BB4-1265EAF9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429000"/>
            <a:ext cx="34385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2DC-1506-DEA1-0C56-F322D3C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QUICK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F4C-9C4C-B0CB-8D03-0D4ADD9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Topic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Transforming Requirements </a:t>
            </a:r>
            <a:r>
              <a:rPr lang="en-AT" dirty="0"/>
              <a:t>to/from </a:t>
            </a:r>
            <a:r>
              <a:rPr lang="en-AT" b="1" dirty="0">
                <a:solidFill>
                  <a:schemeClr val="accent4"/>
                </a:solidFill>
              </a:rPr>
              <a:t>Natural Language </a:t>
            </a:r>
            <a:r>
              <a:rPr lang="en-AT" dirty="0"/>
              <a:t>(NL) to/from a </a:t>
            </a:r>
            <a:r>
              <a:rPr lang="en-AT" b="1" dirty="0">
                <a:solidFill>
                  <a:schemeClr val="accent4"/>
                </a:solidFill>
              </a:rPr>
              <a:t>UML class model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Systematic Literature Review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Investigate a part of the field </a:t>
            </a:r>
            <a:r>
              <a:rPr lang="en-AT" dirty="0"/>
              <a:t>of “Text-to-Model (T2M)” and “Model-to-Text (M2T)” transformations.</a:t>
            </a:r>
            <a:br>
              <a:rPr lang="en-AT" dirty="0"/>
            </a:br>
            <a:endParaRPr lang="en-AT" dirty="0"/>
          </a:p>
          <a:p>
            <a:r>
              <a:rPr lang="en-AT" b="1" dirty="0"/>
              <a:t>Prototype Development</a:t>
            </a:r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Develop a prototype</a:t>
            </a:r>
            <a:r>
              <a:rPr lang="en-AT" dirty="0"/>
              <a:t> based on the findings of the 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9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T.3 &lt; Subject &gt; HAS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AT" dirty="0"/>
              <a:t>“</a:t>
            </a:r>
            <a:r>
              <a:rPr lang="en-GB" dirty="0"/>
              <a:t>A </a:t>
            </a:r>
            <a:r>
              <a:rPr lang="en-AT" dirty="0"/>
              <a:t>p</a:t>
            </a:r>
            <a:r>
              <a:rPr lang="en-GB" dirty="0" err="1"/>
              <a:t>erson</a:t>
            </a:r>
            <a:r>
              <a:rPr lang="en-GB" dirty="0"/>
              <a:t> has a name.</a:t>
            </a:r>
            <a:r>
              <a:rPr lang="en-AT" dirty="0"/>
              <a:t>”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C9318B-66BB-E6A8-550F-9AE30948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44" y="1702720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14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T.4 &lt; Subject &gt; IS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a Person.</a:t>
            </a:r>
          </a:p>
          <a:p>
            <a:r>
              <a:rPr lang="en-GB" dirty="0"/>
              <a:t>A Customer is a Person.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7975C9E-E0EB-C990-CB60-1049EFC51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3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83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T.5 &lt; Subject &gt; IS PART OF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Employee is part of an Organization.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07D1DC3-545A-7507-3304-2619E7FA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43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27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SENTENCE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T.6 &lt; Subject &gt; CAN|M U ST HAV E &lt; Object 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Organization must have an Employee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375D30-141F-E65E-1D2B-02131FD2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690688"/>
            <a:ext cx="34385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284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CE04-2ECA-3FE3-7CB4-5975B898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F61F2A-30D2-B7D4-14C6-E48929E3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726"/>
            <a:ext cx="4480201" cy="25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89817-B640-B18F-8BCE-FC3BA4E0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75" y="2323571"/>
            <a:ext cx="5422054" cy="19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5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3DAF-3BF4-AB51-5D0B-80C6870A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DESIGN: DB-SCHEMA – ORM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BA42-26F8-082A-9A22-00DCF8F1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13536"/>
            <a:ext cx="8263466" cy="4458080"/>
          </a:xfrm>
        </p:spPr>
        <p:txBody>
          <a:bodyPr/>
          <a:lstStyle/>
          <a:p>
            <a:r>
              <a:rPr lang="en-GB" b="1" dirty="0"/>
              <a:t>Embedded Value Pattern</a:t>
            </a:r>
          </a:p>
          <a:p>
            <a:pPr lvl="1"/>
            <a:r>
              <a:rPr lang="en-GB" dirty="0"/>
              <a:t>One-to-one -&gt; For example for attributes </a:t>
            </a:r>
            <a:br>
              <a:rPr lang="en-AT" dirty="0"/>
            </a:br>
            <a:r>
              <a:rPr lang="en-GB" dirty="0"/>
              <a:t>(</a:t>
            </a:r>
            <a:r>
              <a:rPr lang="en-GB" dirty="0" err="1"/>
              <a:t>aggregation_kind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Save one as a column in another table</a:t>
            </a:r>
            <a:br>
              <a:rPr lang="en-GB" dirty="0"/>
            </a:br>
            <a:endParaRPr lang="en-AT" dirty="0"/>
          </a:p>
          <a:p>
            <a:pPr marL="320040" lvl="1" indent="0">
              <a:buNone/>
            </a:pPr>
            <a:endParaRPr lang="en-GB" dirty="0"/>
          </a:p>
          <a:p>
            <a:r>
              <a:rPr lang="en-GB" b="1" dirty="0"/>
              <a:t>Dependent Mapping Pattern</a:t>
            </a:r>
          </a:p>
          <a:p>
            <a:pPr lvl="1"/>
            <a:r>
              <a:rPr lang="en-GB" dirty="0"/>
              <a:t>One-to-many -&gt; Used to map compositions between classes</a:t>
            </a:r>
          </a:p>
          <a:p>
            <a:pPr lvl="1"/>
            <a:r>
              <a:rPr lang="en-GB" dirty="0"/>
              <a:t>Use a foreign key in the first table to reference another table</a:t>
            </a:r>
          </a:p>
          <a:p>
            <a:pPr marL="0" indent="0">
              <a:buNone/>
            </a:pPr>
            <a:br>
              <a:rPr lang="en-AT" dirty="0"/>
            </a:br>
            <a:endParaRPr lang="en-A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D0D0BE-3BAF-59C4-EC5C-FB558676A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45308" r="39220" b="31426"/>
          <a:stretch/>
        </p:blipFill>
        <p:spPr bwMode="auto">
          <a:xfrm>
            <a:off x="6380652" y="4937947"/>
            <a:ext cx="4434692" cy="1053298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35D75-1F34-926D-7D66-C021495CB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38880" r="38267" b="36330"/>
          <a:stretch/>
        </p:blipFill>
        <p:spPr bwMode="auto">
          <a:xfrm>
            <a:off x="441357" y="5070347"/>
            <a:ext cx="4960374" cy="78849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53CF7DF-7F97-A9AF-844A-4398560AA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4" t="47652" r="408" b="335"/>
          <a:stretch/>
        </p:blipFill>
        <p:spPr bwMode="auto">
          <a:xfrm>
            <a:off x="9786178" y="1536368"/>
            <a:ext cx="1863997" cy="193903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07358-D635-40B9-2B65-F06F29196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8" t="36330" r="37643"/>
          <a:stretch/>
        </p:blipFill>
        <p:spPr bwMode="auto">
          <a:xfrm>
            <a:off x="7525952" y="1701800"/>
            <a:ext cx="1278467" cy="123750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0336A2C-799A-ECE1-4DF1-5ED3DF009174}"/>
              </a:ext>
            </a:extLst>
          </p:cNvPr>
          <p:cNvSpPr/>
          <p:nvPr/>
        </p:nvSpPr>
        <p:spPr>
          <a:xfrm rot="16200000">
            <a:off x="8938623" y="1987813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7C3696-E2A0-DB89-07A8-ABEDC820FCFE}"/>
              </a:ext>
            </a:extLst>
          </p:cNvPr>
          <p:cNvSpPr/>
          <p:nvPr/>
        </p:nvSpPr>
        <p:spPr>
          <a:xfrm rot="16200000">
            <a:off x="5502215" y="5109022"/>
            <a:ext cx="846667" cy="711146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5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899-B48C-7773-31F4-85A7D3A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EXECUTION TIMES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AEFFE7F-1E9B-432E-6555-945CF4E8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9594"/>
            <a:ext cx="3545620" cy="46093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AE476D64-D216-F24F-4183-706FBB98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132" y="1775619"/>
            <a:ext cx="3587139" cy="46632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5764-6454-8CAF-1F48-546DBA37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VALIDATION: PERFORMANCE TESTS – MEMORY USAGE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DD7DEEF-5004-BCD5-603A-B3B3F72C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90688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3055FAFB-6DE1-6FA0-7127-1927958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744663"/>
            <a:ext cx="3773365" cy="4905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20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C785-2676-73AA-EB84-2630ADC2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CAREER TAKE-AWAY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DF01-F69B-EC1F-3A26-6879280B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dirty="0"/>
              <a:t>My field: BA/RE/EA</a:t>
            </a:r>
            <a:br>
              <a:rPr lang="en-AT" dirty="0"/>
            </a:br>
            <a:endParaRPr lang="en-AT" dirty="0"/>
          </a:p>
          <a:p>
            <a:r>
              <a:rPr lang="en-AT" dirty="0"/>
              <a:t>Every statement should have justification and a foundation</a:t>
            </a:r>
          </a:p>
          <a:p>
            <a:r>
              <a:rPr lang="en-AT" dirty="0"/>
              <a:t>Find and use Patterns (do not reinvent the wheel every time)</a:t>
            </a:r>
          </a:p>
          <a:p>
            <a:r>
              <a:rPr lang="en-AT" dirty="0"/>
              <a:t>If a search has to be done and documented systematically</a:t>
            </a:r>
          </a:p>
          <a:p>
            <a:pPr lvl="1"/>
            <a:r>
              <a:rPr lang="en-AT" dirty="0"/>
              <a:t>Invest time beforehand to set up a structured search approach</a:t>
            </a:r>
          </a:p>
          <a:p>
            <a:pPr lvl="1"/>
            <a:r>
              <a:rPr lang="en-AT" dirty="0"/>
              <a:t>Test the search/documentation/analysis on a small set before you start with the complete search</a:t>
            </a:r>
          </a:p>
          <a:p>
            <a:r>
              <a:rPr lang="en-AT" dirty="0"/>
              <a:t>If something has to be tested or data has to be analysed:</a:t>
            </a:r>
          </a:p>
          <a:p>
            <a:pPr lvl="1"/>
            <a:r>
              <a:rPr lang="en-AT" dirty="0"/>
              <a:t>Use well defined reproduction packages</a:t>
            </a:r>
          </a:p>
        </p:txBody>
      </p:sp>
    </p:spTree>
    <p:extLst>
      <p:ext uri="{BB962C8B-B14F-4D97-AF65-F5344CB8AC3E}">
        <p14:creationId xmlns:p14="http://schemas.microsoft.com/office/powerpoint/2010/main" val="389635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4C208-04F7-30EE-E1EB-B05D1B9C53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F765F-4048-46CA-C4D0-E821CD8EB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3A35D0-763A-656B-5EC7-8809F7595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39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DA5-5ACC-C469-D6B7-FA62A419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SLR RETROSPECTIVE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F255-C8D0-F934-BCC6-1816E040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Relevant Findings for Prototype-Design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Transformation approach via an </a:t>
            </a:r>
            <a:r>
              <a:rPr lang="en-AT" b="1" dirty="0">
                <a:solidFill>
                  <a:schemeClr val="accent4"/>
                </a:solidFill>
              </a:rPr>
              <a:t>intermediate structure</a:t>
            </a:r>
            <a:br>
              <a:rPr lang="en-AT" dirty="0"/>
            </a:br>
            <a:endParaRPr lang="en-AT" dirty="0"/>
          </a:p>
          <a:p>
            <a:pPr lvl="1"/>
            <a:r>
              <a:rPr lang="en-AT" b="1" dirty="0">
                <a:solidFill>
                  <a:schemeClr val="accent4"/>
                </a:solidFill>
              </a:rPr>
              <a:t>NL input </a:t>
            </a:r>
            <a:r>
              <a:rPr lang="en-AT" dirty="0"/>
              <a:t>mostly </a:t>
            </a:r>
            <a:r>
              <a:rPr lang="en-AT" b="1" dirty="0">
                <a:solidFill>
                  <a:schemeClr val="accent4"/>
                </a:solidFill>
              </a:rPr>
              <a:t>structured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No included paper covered a </a:t>
            </a:r>
            <a:r>
              <a:rPr lang="en-AT" b="1" dirty="0">
                <a:solidFill>
                  <a:schemeClr val="accent4"/>
                </a:solidFill>
              </a:rPr>
              <a:t>bidirectional approach </a:t>
            </a:r>
            <a:br>
              <a:rPr lang="en-AT" dirty="0"/>
            </a:br>
            <a:endParaRPr lang="en-AT" dirty="0"/>
          </a:p>
          <a:p>
            <a:pPr lvl="1"/>
            <a:r>
              <a:rPr lang="en-AT" dirty="0"/>
              <a:t>Many approaches use similar </a:t>
            </a:r>
            <a:r>
              <a:rPr lang="en-AT" b="1" dirty="0">
                <a:solidFill>
                  <a:schemeClr val="accent4"/>
                </a:solidFill>
              </a:rPr>
              <a:t>“keywords” to transform</a:t>
            </a:r>
            <a:r>
              <a:rPr lang="en-AT" dirty="0"/>
              <a:t> the same concepts</a:t>
            </a:r>
          </a:p>
          <a:p>
            <a:pPr lvl="2"/>
            <a:r>
              <a:rPr lang="en-US" dirty="0"/>
              <a:t>E</a:t>
            </a:r>
            <a:r>
              <a:rPr lang="en-AT" dirty="0"/>
              <a:t>.g. “X </a:t>
            </a:r>
            <a:r>
              <a:rPr lang="en-AT" b="1" dirty="0"/>
              <a:t>is a </a:t>
            </a:r>
            <a:r>
              <a:rPr lang="en-AT" dirty="0"/>
              <a:t>Y”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AT" dirty="0"/>
              <a:t> often used for Generalization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9681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16765-7864-FCE6-EF41-02415481D3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70BEB-16AA-72BF-2ABE-EACDFF6F3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D3199B-8CC9-D346-B3DF-EA676101C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1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/>
              <a:t>Similar to other included approaches: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1: Transform requirements in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NL into a UML class model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b="0" i="0" u="none" strike="noStrike" dirty="0">
                <a:solidFill>
                  <a:srgbClr val="000000"/>
                </a:solidFill>
                <a:effectLst/>
              </a:rPr>
            </a:br>
            <a:endParaRPr lang="en-AT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Goal 2: Transform requirements in a </a:t>
            </a:r>
            <a:r>
              <a:rPr lang="en-GB" b="1" i="0" u="none" strike="noStrike" dirty="0">
                <a:solidFill>
                  <a:schemeClr val="accent4"/>
                </a:solidFill>
                <a:effectLst/>
              </a:rPr>
              <a:t>UML class model into NL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without losing information</a:t>
            </a:r>
            <a:r>
              <a:rPr lang="en-A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A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AT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4FEA-A8B7-F5AA-94BA-DF8A94A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PROTOTYPE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AF6-30E9-6A96-605C-A55FF5EA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>
                <a:solidFill>
                  <a:srgbClr val="000000"/>
                </a:solidFill>
                <a:latin typeface="Arial" panose="020B0604020202020204" pitchFamily="34" charset="0"/>
              </a:rPr>
              <a:t>Gap in the included literature:</a:t>
            </a:r>
          </a:p>
          <a:p>
            <a:pPr lvl="1"/>
            <a:r>
              <a:rPr lang="en-GB" dirty="0"/>
              <a:t>Goal 3: Enable transformation of requirements from </a:t>
            </a:r>
            <a:r>
              <a:rPr lang="en-GB" b="1" dirty="0">
                <a:solidFill>
                  <a:schemeClr val="accent4"/>
                </a:solidFill>
              </a:rPr>
              <a:t>NL into a UML class model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b="1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elements in UML before transforming back into NL.</a:t>
            </a:r>
            <a:br>
              <a:rPr lang="en-AT" dirty="0"/>
            </a:br>
            <a:endParaRPr lang="en-AT" dirty="0"/>
          </a:p>
          <a:p>
            <a:pPr lvl="1"/>
            <a:r>
              <a:rPr lang="en-GB" dirty="0"/>
              <a:t>Goal 4: Enable transformation of requirements from a </a:t>
            </a:r>
            <a:r>
              <a:rPr lang="en-GB" b="1" dirty="0">
                <a:solidFill>
                  <a:schemeClr val="accent4"/>
                </a:solidFill>
              </a:rPr>
              <a:t>UML class model into NL and back</a:t>
            </a:r>
            <a:r>
              <a:rPr lang="en-GB" dirty="0"/>
              <a:t>, without causing unintended alterations</a:t>
            </a:r>
            <a:r>
              <a:rPr lang="en-AT" dirty="0"/>
              <a:t>.</a:t>
            </a:r>
            <a:br>
              <a:rPr lang="en-AT" dirty="0"/>
            </a:br>
            <a:endParaRPr lang="en-AT" dirty="0"/>
          </a:p>
          <a:p>
            <a:pPr lvl="2"/>
            <a:r>
              <a:rPr lang="en-AT" b="1" dirty="0">
                <a:solidFill>
                  <a:schemeClr val="accent4"/>
                </a:solidFill>
              </a:rPr>
              <a:t>Subgoals for adding/editing/deleting </a:t>
            </a:r>
            <a:r>
              <a:rPr lang="en-AT" dirty="0"/>
              <a:t>sentences in NL before transforming back into UML.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8356"/>
      </p:ext>
    </p:extLst>
  </p:cSld>
  <p:clrMapOvr>
    <a:masterClrMapping/>
  </p:clrMapOvr>
</p:sld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_Template_ENGLISH_16x10" id="{B22E9FA4-0942-4D42-AD4B-5EE332777665}" vid="{5B3C5366-F475-4B02-AFBB-57D9C9045A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641940-9653-45b2-89d8-3045b73e292f">
      <Terms xmlns="http://schemas.microsoft.com/office/infopath/2007/PartnerControls"/>
    </lcf76f155ced4ddcb4097134ff3c332f>
    <TaxCatchAll xmlns="269ae7e7-5817-44a4-b0f1-a2146e3fa14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E0044283A984AA3183FE88FF25A0B" ma:contentTypeVersion="9" ma:contentTypeDescription="Create a new document." ma:contentTypeScope="" ma:versionID="ed9c539b4b08274a335eafb8b201f276">
  <xsd:schema xmlns:xsd="http://www.w3.org/2001/XMLSchema" xmlns:xs="http://www.w3.org/2001/XMLSchema" xmlns:p="http://schemas.microsoft.com/office/2006/metadata/properties" xmlns:ns2="b0641940-9653-45b2-89d8-3045b73e292f" xmlns:ns3="269ae7e7-5817-44a4-b0f1-a2146e3fa140" targetNamespace="http://schemas.microsoft.com/office/2006/metadata/properties" ma:root="true" ma:fieldsID="ebc72565b0ea93eef8c00cb7a1023876" ns2:_="" ns3:_="">
    <xsd:import namespace="b0641940-9653-45b2-89d8-3045b73e292f"/>
    <xsd:import namespace="269ae7e7-5817-44a4-b0f1-a2146e3f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41940-9653-45b2-89d8-3045b73e2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a14e36f-e084-4b04-bba6-548b1473dc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ae7e7-5817-44a4-b0f1-a2146e3fa1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1640920-d6ef-4063-8030-cef9cb3917a6}" ma:internalName="TaxCatchAll" ma:showField="CatchAllData" ma:web="269ae7e7-5817-44a4-b0f1-a2146e3f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98018-3204-43D6-A353-7B6FCC26835E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269ae7e7-5817-44a4-b0f1-a2146e3fa140"/>
    <ds:schemaRef ds:uri="http://schemas.microsoft.com/office/infopath/2007/PartnerControls"/>
    <ds:schemaRef ds:uri="http://schemas.openxmlformats.org/package/2006/metadata/core-properties"/>
    <ds:schemaRef ds:uri="b0641940-9653-45b2-89d8-3045b73e292f"/>
  </ds:schemaRefs>
</ds:datastoreItem>
</file>

<file path=customXml/itemProps2.xml><?xml version="1.0" encoding="utf-8"?>
<ds:datastoreItem xmlns:ds="http://schemas.openxmlformats.org/officeDocument/2006/customXml" ds:itemID="{EDC96BED-89A2-4AF3-A7DD-253537B6C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067BC8-A1DE-4BB9-993E-878541B27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41940-9653-45b2-89d8-3045b73e292f"/>
    <ds:schemaRef ds:uri="269ae7e7-5817-44a4-b0f1-a2146e3f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WU_Template_ENGLISH_16x10</Template>
  <TotalTime>266</TotalTime>
  <Words>1684</Words>
  <Application>Microsoft Office PowerPoint</Application>
  <PresentationFormat>Widescreen</PresentationFormat>
  <Paragraphs>221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Georgia</vt:lpstr>
      <vt:lpstr>Verdana</vt:lpstr>
      <vt:lpstr>Wingdings</vt:lpstr>
      <vt:lpstr>WU 16:10</vt:lpstr>
      <vt:lpstr>Bidirectional transformation of natural-language requirements to and from UML class models for Model-Driven Development</vt:lpstr>
      <vt:lpstr>CONTENT</vt:lpstr>
      <vt:lpstr>QUICK OVERVIEW</vt:lpstr>
      <vt:lpstr>QUICK OVERVIEW</vt:lpstr>
      <vt:lpstr>SLR RETROSPECTIVE</vt:lpstr>
      <vt:lpstr>SLR RETROSPECTIVE</vt:lpstr>
      <vt:lpstr>PROTOTYPE GOALS</vt:lpstr>
      <vt:lpstr>PROTOTYPE GOALS</vt:lpstr>
      <vt:lpstr>PROTOTYPE GOALS</vt:lpstr>
      <vt:lpstr>PROTOTYPE DESIGN</vt:lpstr>
      <vt:lpstr>PROTOTYPE DESIGN: TRANSFORMATION APPROACH</vt:lpstr>
      <vt:lpstr>PROTOTYPE DESIGN: SENTENCE TEMPLATES</vt:lpstr>
      <vt:lpstr>PROTOTYPE DESIGN: SENTENCE TEMPLATES</vt:lpstr>
      <vt:lpstr>PROTOTYPE DESIGN: DB-SCHEMA</vt:lpstr>
      <vt:lpstr>PROTOTYPE DESIGN: DB-SCHEMA</vt:lpstr>
      <vt:lpstr>PROTOTYPE DESIGN: DB-SCHEMA – ORM Examples</vt:lpstr>
      <vt:lpstr>PROTOTYPE IMPLEMENTATION</vt:lpstr>
      <vt:lpstr>PROTOTYPE IMPLEMENTATION: STRUCTURE</vt:lpstr>
      <vt:lpstr>PROTOTYPE IMPLEMENTATION: M2T - Sequence</vt:lpstr>
      <vt:lpstr>PROTOTYPE IMPLEMENTATION: T2M - Sequence</vt:lpstr>
      <vt:lpstr>PROTOTYPE VALIDATION</vt:lpstr>
      <vt:lpstr>PROTOTYPE VALIDATION: TEST SUITE AND GOALS</vt:lpstr>
      <vt:lpstr>PROTOTYPE VALIDATION: PERFORMANCE TESTS</vt:lpstr>
      <vt:lpstr>PROTOTYPE VALIDATION: PERFORMANCE TESTS – EXECUTION TIMES</vt:lpstr>
      <vt:lpstr>PROTOTYPE VALIDATION: PERFORMANCE TESTS – MEMORY USAGE</vt:lpstr>
      <vt:lpstr>PROTOTYPE VALIDATION: PERFORMANCE TESTS – OTHER APPROACHES</vt:lpstr>
      <vt:lpstr>LESSONS LEARNT</vt:lpstr>
      <vt:lpstr>LESSONS LEARNT: TOPIC RELATED</vt:lpstr>
      <vt:lpstr>LESSONS LEARNT: GENERAL</vt:lpstr>
      <vt:lpstr>THANK YOU FOR YOUR ATTENTION</vt:lpstr>
      <vt:lpstr>Appendix</vt:lpstr>
      <vt:lpstr>SLR RETROSPECTIVE</vt:lpstr>
      <vt:lpstr>PROTOTYPE GOALS: Goal 3 - Subgoals</vt:lpstr>
      <vt:lpstr>PROTOTYPE GOALS: Goal 4 - Subgoals</vt:lpstr>
      <vt:lpstr>PROTOTYPE DESIGN: USE CASES</vt:lpstr>
      <vt:lpstr>PROTOTYPE DESIGN: TRANSFORMATION APPROACH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SENTENCE TEMPLATES</vt:lpstr>
      <vt:lpstr>PROTOTYPE DESIGN: DB-SCHEMA</vt:lpstr>
      <vt:lpstr>PROTOTYPE DESIGN: DB-SCHEMA – ORM Example</vt:lpstr>
      <vt:lpstr>PROTOTYPE VALIDATION: PERFORMANCE TESTS – EXECUTION TIMES</vt:lpstr>
      <vt:lpstr>PROTOTYPE VALIDATION: PERFORMANCE TESTS – MEMORY USAGE</vt:lpstr>
      <vt:lpstr>CAREER 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transformation of natural-language requirements to and from UML class models for Model-Driven Development</dc:title>
  <dc:creator>Bimassl, Markus</dc:creator>
  <cp:lastModifiedBy>Markus Bimassl</cp:lastModifiedBy>
  <cp:revision>7</cp:revision>
  <dcterms:created xsi:type="dcterms:W3CDTF">2023-09-13T11:48:57Z</dcterms:created>
  <dcterms:modified xsi:type="dcterms:W3CDTF">2023-09-13T17:17:49Z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0x0101003A5E0044283A984AA3183FE88FF25A0B</vt:lpwstr>
  </property>
</Properties>
</file>