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7" r:id="rId13"/>
    <p:sldId id="269" r:id="rId14"/>
    <p:sldId id="299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90" r:id="rId26"/>
    <p:sldId id="291" r:id="rId27"/>
    <p:sldId id="293" r:id="rId28"/>
    <p:sldId id="292" r:id="rId29"/>
    <p:sldId id="294" r:id="rId30"/>
    <p:sldId id="296" r:id="rId31"/>
    <p:sldId id="297" r:id="rId32"/>
    <p:sldId id="261" r:id="rId33"/>
    <p:sldId id="265" r:id="rId34"/>
    <p:sldId id="266" r:id="rId35"/>
    <p:sldId id="268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87" r:id="rId45"/>
    <p:sldId id="289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3F27-471D-2FB4-1EFE-1D846E4F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F1E8-2DD3-0990-8138-814FD83A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EF3A-11C9-8456-F238-7AFAC35B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456A-AA81-BEEE-6876-0C078CA2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66A2-6AA6-80FC-A330-5BA2197F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D50F-C9E0-5CF3-78AE-111B0AF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A195-8A9B-7133-4B7D-B4E731239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0D39-2C02-76E7-F584-BF772C79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C204-0930-E06F-F128-8571997C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C6C0-EEC3-3400-A140-9BED5E7D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74069-38D9-E853-A4C0-C4FC782FB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05501-E24A-8ABC-79B7-59CD7DFF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FA5E-EA4D-CE1B-CC66-EED3414E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6ACF-E664-CD67-5544-874EE638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AD0-789A-1D9B-CCAA-630A36D5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E791-416E-F68E-A570-E974EC63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D3FD2-840B-D8DD-EAB3-BD632560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4C1E-C896-795D-4780-3D56D4F6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2C7F-E913-47D1-0076-92786DB3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F4E1-8D6E-2B2A-9509-5F9D223B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D5BD-EF73-8C30-4596-E68A6B3C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0EB7-BA83-A07C-30E9-0F959B720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F0550-D65C-02C7-2F1B-6864B2FA0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FA5C-3B12-5C03-5448-B63DC353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3B24-981F-618B-FE6A-F0E4C828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885C9-4559-EA74-AC6E-34AC2C3E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745E-6A25-6C37-047C-544C2521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C6FB-0F13-9782-5800-234125046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1104-CB20-1FDB-AE7F-F3CE6C62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35226-9354-2326-3305-D6B72D582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F7605-9D40-F4AE-B4A7-5A2EBBF2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427E1-7CD9-B7C8-6B3F-754CC1E0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8C80D-174C-93B9-5D11-5527C80C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3D7C1-9D7F-583C-941A-788A34F0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E156-E3E0-D40C-BB76-E4F0B8A3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9CF60-622D-9CC6-A63C-BBC0D415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08A59-DAFD-F803-5AF7-3DFEB645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7996C-861A-2EA9-C5CF-2BEBB36F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7733C-AFE1-230D-235F-088178CF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1B5D1-847B-45F8-19F5-4EB43C12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5C1E4-BDD3-04F9-C65C-8F0031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82F9-13C2-0505-5C31-4263FF75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003D8-46B7-6301-891C-7490B5239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2262-9C76-B4DC-6657-263CA894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4D39-E7CF-93D6-FF2E-11A4D761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BD2E-04DA-C2DB-3418-A4D426BE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82B69-7DC4-4A84-24CC-A78F6B6F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AC4D8-352B-FC7E-7B7D-810DA3D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D84D-8F16-364D-A46A-73E2A84F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5D40-C977-C205-050B-DF4FBDD6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9893-9459-FC16-AC66-0FABD0184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93CB-5B7E-932E-E21C-B6498943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CB-19AD-99A5-6BC6-43BDF3025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Bidirectional transformation of natural-language requirements to and from UML class models for Model-Driven Development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19AA-3456-9DD2-C50C-3663A8842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FDEBD1-98AC-7252-7A7B-22D35B51745C}"/>
              </a:ext>
            </a:extLst>
          </p:cNvPr>
          <p:cNvCxnSpPr/>
          <p:nvPr/>
        </p:nvCxnSpPr>
        <p:spPr>
          <a:xfrm>
            <a:off x="5065295" y="2009274"/>
            <a:ext cx="0" cy="41265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63A38B-135B-24AA-C7A4-FD947A491F75}"/>
              </a:ext>
            </a:extLst>
          </p:cNvPr>
          <p:cNvSpPr/>
          <p:nvPr/>
        </p:nvSpPr>
        <p:spPr>
          <a:xfrm>
            <a:off x="3525252" y="5113421"/>
            <a:ext cx="1383632" cy="46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7E22A-A701-EB77-0ACF-190333BE7B46}"/>
              </a:ext>
            </a:extLst>
          </p:cNvPr>
          <p:cNvSpPr/>
          <p:nvPr/>
        </p:nvSpPr>
        <p:spPr>
          <a:xfrm>
            <a:off x="5221707" y="5113421"/>
            <a:ext cx="1383632" cy="46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0082-91B6-8058-090C-577108298387}"/>
              </a:ext>
            </a:extLst>
          </p:cNvPr>
          <p:cNvSpPr txBox="1"/>
          <p:nvPr/>
        </p:nvSpPr>
        <p:spPr>
          <a:xfrm>
            <a:off x="838199" y="1690688"/>
            <a:ext cx="1004146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Map.4: Mapping the Generalization concept</a:t>
            </a:r>
            <a:endParaRPr lang="en-AT" b="1" dirty="0"/>
          </a:p>
          <a:p>
            <a:endParaRPr lang="en-AT" b="1" dirty="0"/>
          </a:p>
          <a:p>
            <a:r>
              <a:rPr lang="en-AT" b="1" dirty="0"/>
              <a:t>Many-to-many relation between classes</a:t>
            </a:r>
          </a:p>
          <a:p>
            <a:endParaRPr lang="en-AT" b="1" dirty="0"/>
          </a:p>
          <a:p>
            <a:r>
              <a:rPr lang="en-AT" b="1" dirty="0"/>
              <a:t>No additional information stored for generalization relations</a:t>
            </a:r>
          </a:p>
          <a:p>
            <a:endParaRPr lang="en-AT" b="1" dirty="0"/>
          </a:p>
          <a:p>
            <a:r>
              <a:rPr lang="en-AT" b="1" dirty="0"/>
              <a:t>“Association Table Mapping Pattern” is used</a:t>
            </a:r>
          </a:p>
          <a:p>
            <a:r>
              <a:rPr lang="en-AT" dirty="0"/>
              <a:t>-&gt; Create a new table only for the generalization with PK from two </a:t>
            </a:r>
            <a:r>
              <a:rPr lang="en-AT" dirty="0" err="1"/>
              <a:t>FKs</a:t>
            </a:r>
            <a:r>
              <a:rPr lang="en-AT" dirty="0"/>
              <a:t> referencing the two classes stored in another table.</a:t>
            </a:r>
          </a:p>
          <a:p>
            <a:endParaRPr lang="en-AT" b="1" dirty="0"/>
          </a:p>
          <a:p>
            <a:r>
              <a:rPr lang="en-AT" b="1" dirty="0"/>
              <a:t>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b="1" dirty="0"/>
              <a:t>Embedded Value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AT" dirty="0"/>
              <a:t>ne-to-one -&gt; For example for attributes (</a:t>
            </a:r>
            <a:r>
              <a:rPr lang="en-AT" dirty="0" err="1"/>
              <a:t>aggregation_kind</a:t>
            </a:r>
            <a:r>
              <a:rPr lang="en-A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T" dirty="0"/>
              <a:t>Save one as a column in another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b="1" dirty="0"/>
              <a:t>Dependent Mapping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AT" dirty="0"/>
              <a:t>ne-to-many -&gt; Used to map compositions between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T" dirty="0"/>
              <a:t>Use a foreign key in the first table to reference another table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572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E30A-4597-A82D-6575-F2A4F316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82D6-8B1B-AA7B-BE0E-23B7D114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744BE-584D-838D-2C8C-161DE0227B57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10" y="1690688"/>
            <a:ext cx="7422580" cy="445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34" y="1690688"/>
            <a:ext cx="6374732" cy="48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971B53-24F5-30C7-2F68-3036F9087D81}"/>
              </a:ext>
            </a:extLst>
          </p:cNvPr>
          <p:cNvSpPr/>
          <p:nvPr/>
        </p:nvSpPr>
        <p:spPr>
          <a:xfrm>
            <a:off x="2478505" y="2767263"/>
            <a:ext cx="5450306" cy="1672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0B3F-2725-5512-97EC-E580610D39C4}"/>
              </a:ext>
            </a:extLst>
          </p:cNvPr>
          <p:cNvSpPr/>
          <p:nvPr/>
        </p:nvSpPr>
        <p:spPr>
          <a:xfrm>
            <a:off x="2478505" y="4439653"/>
            <a:ext cx="6374732" cy="1768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8E6C-3260-5F38-A55F-E61A8BAA98EF}"/>
              </a:ext>
            </a:extLst>
          </p:cNvPr>
          <p:cNvSpPr/>
          <p:nvPr/>
        </p:nvSpPr>
        <p:spPr>
          <a:xfrm>
            <a:off x="6713622" y="2806491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48BA-7733-F0AF-751D-46B467FBC2A8}"/>
              </a:ext>
            </a:extLst>
          </p:cNvPr>
          <p:cNvSpPr/>
          <p:nvPr/>
        </p:nvSpPr>
        <p:spPr>
          <a:xfrm>
            <a:off x="7638048" y="4449053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0AEB7-990D-250B-9C69-5B9EE91C1374}"/>
              </a:ext>
            </a:extLst>
          </p:cNvPr>
          <p:cNvSpPr/>
          <p:nvPr/>
        </p:nvSpPr>
        <p:spPr>
          <a:xfrm>
            <a:off x="1311442" y="3603458"/>
            <a:ext cx="5896477" cy="16723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2C85-95F4-6B40-559E-D7927A972010}"/>
              </a:ext>
            </a:extLst>
          </p:cNvPr>
          <p:cNvSpPr/>
          <p:nvPr/>
        </p:nvSpPr>
        <p:spPr>
          <a:xfrm>
            <a:off x="1311442" y="3647135"/>
            <a:ext cx="2359192" cy="517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Intermediate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7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778442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71B53-24F5-30C7-2F68-3036F9087D81}"/>
              </a:ext>
            </a:extLst>
          </p:cNvPr>
          <p:cNvSpPr/>
          <p:nvPr/>
        </p:nvSpPr>
        <p:spPr>
          <a:xfrm>
            <a:off x="2572549" y="2607760"/>
            <a:ext cx="5450306" cy="22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0B3F-2725-5512-97EC-E580610D39C4}"/>
              </a:ext>
            </a:extLst>
          </p:cNvPr>
          <p:cNvSpPr/>
          <p:nvPr/>
        </p:nvSpPr>
        <p:spPr>
          <a:xfrm>
            <a:off x="2578123" y="4846549"/>
            <a:ext cx="6374732" cy="1322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8E6C-3260-5F38-A55F-E61A8BAA98EF}"/>
              </a:ext>
            </a:extLst>
          </p:cNvPr>
          <p:cNvSpPr/>
          <p:nvPr/>
        </p:nvSpPr>
        <p:spPr>
          <a:xfrm>
            <a:off x="6807666" y="2607760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48BA-7733-F0AF-751D-46B467FBC2A8}"/>
              </a:ext>
            </a:extLst>
          </p:cNvPr>
          <p:cNvSpPr/>
          <p:nvPr/>
        </p:nvSpPr>
        <p:spPr>
          <a:xfrm>
            <a:off x="7708924" y="4825202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0AEB7-990D-250B-9C69-5B9EE91C1374}"/>
              </a:ext>
            </a:extLst>
          </p:cNvPr>
          <p:cNvSpPr/>
          <p:nvPr/>
        </p:nvSpPr>
        <p:spPr>
          <a:xfrm>
            <a:off x="1671291" y="4171396"/>
            <a:ext cx="5896477" cy="1325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2C85-95F4-6B40-559E-D7927A972010}"/>
              </a:ext>
            </a:extLst>
          </p:cNvPr>
          <p:cNvSpPr/>
          <p:nvPr/>
        </p:nvSpPr>
        <p:spPr>
          <a:xfrm>
            <a:off x="724866" y="4124905"/>
            <a:ext cx="2359192" cy="517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Intermediate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5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9E6F-7153-65BA-2ECC-C6CF3A5D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F97B4-79AD-1052-6D03-4115294D6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ACDCA-FC20-E234-9248-29DEB31FAC33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NL into a UML class model without losing information.</a:t>
            </a:r>
          </a:p>
          <a:p>
            <a:pPr lvl="1"/>
            <a:r>
              <a:rPr lang="en-GB" dirty="0"/>
              <a:t>Goal 2: Transform requirements in a UML class model into NL without losing information.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Alterations in UML Tests (20 Tests)</a:t>
            </a:r>
          </a:p>
          <a:p>
            <a:pPr lvl="1"/>
            <a:r>
              <a:rPr lang="en-GB" dirty="0"/>
              <a:t>Goal 3: Enable transformation of requirements from NL into a UML class model and back, without causing unintended alterations.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Alterations in NL Tests (40 Tests)</a:t>
            </a:r>
          </a:p>
          <a:p>
            <a:pPr lvl="1"/>
            <a:r>
              <a:rPr lang="en-GB" dirty="0"/>
              <a:t>Goal 4: Enable transformation of requirements from a UML class model into NL and back, without causing unintended alterations.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Performance Tests (6 Tests)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4873626"/>
          </a:xfrm>
        </p:spPr>
        <p:txBody>
          <a:bodyPr anchor="ctr"/>
          <a:lstStyle/>
          <a:p>
            <a:pPr algn="ctr"/>
            <a:r>
              <a:rPr lang="en-AT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Quick Overview</a:t>
            </a:r>
          </a:p>
          <a:p>
            <a:r>
              <a:rPr lang="en-AT" dirty="0"/>
              <a:t>SLR Retrospective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Tested Functionality:</a:t>
            </a:r>
          </a:p>
          <a:p>
            <a:pPr lvl="1"/>
            <a:r>
              <a:rPr lang="en-GB" dirty="0"/>
              <a:t>Text-to-Model Transformation</a:t>
            </a:r>
          </a:p>
          <a:p>
            <a:pPr lvl="1"/>
            <a:r>
              <a:rPr lang="en-GB" dirty="0"/>
              <a:t>Model-to-Text Transformation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Measurements</a:t>
            </a:r>
          </a:p>
          <a:p>
            <a:pPr lvl="1"/>
            <a:r>
              <a:rPr lang="en-GB" dirty="0"/>
              <a:t>Execution Time (seconds)</a:t>
            </a:r>
          </a:p>
          <a:p>
            <a:pPr lvl="1"/>
            <a:r>
              <a:rPr lang="en-GB" dirty="0"/>
              <a:t>Memory Usage (Mebibytes)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Variable:</a:t>
            </a:r>
          </a:p>
          <a:p>
            <a:pPr lvl="1"/>
            <a:r>
              <a:rPr lang="en-GB" dirty="0"/>
              <a:t>Input size (original, original * 2, original *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B4ADAE4-D83F-3CCD-42EB-FCA6C71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46300"/>
            <a:ext cx="3155389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4151CF7-0EE4-F8B2-1061-45DCFF87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742013"/>
            <a:ext cx="3654425" cy="47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T" dirty="0"/>
              <a:t>Studies focused mostly on showing that their approach does transform NL/UML into UML/NL</a:t>
            </a:r>
          </a:p>
          <a:p>
            <a:endParaRPr lang="en-AT" dirty="0"/>
          </a:p>
          <a:p>
            <a:r>
              <a:rPr lang="en-AT" dirty="0"/>
              <a:t>4 studies measured time of tests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0,6minutes of “</a:t>
            </a:r>
            <a:r>
              <a:rPr lang="en-US" dirty="0" err="1"/>
              <a:t>Rijul</a:t>
            </a:r>
            <a:r>
              <a:rPr lang="en-US" dirty="0"/>
              <a:t> Saini, Gunter </a:t>
            </a:r>
            <a:r>
              <a:rPr lang="en-US" dirty="0" err="1"/>
              <a:t>Mussbacher</a:t>
            </a:r>
            <a:r>
              <a:rPr lang="en-US" dirty="0"/>
              <a:t>, Jin LC Guo, and </a:t>
            </a:r>
            <a:r>
              <a:rPr lang="en-US" dirty="0" err="1"/>
              <a:t>Jörg</a:t>
            </a:r>
            <a:r>
              <a:rPr lang="en-US" dirty="0"/>
              <a:t> Kienzle. Automated, interactive, and traceable domain modelling empowered by</a:t>
            </a:r>
            <a:r>
              <a:rPr lang="en-AT" dirty="0"/>
              <a:t> </a:t>
            </a:r>
            <a:r>
              <a:rPr lang="en-US" dirty="0"/>
              <a:t>artificial intelligence. Software and Systems Modeling, pages 1–31, 2022</a:t>
            </a:r>
            <a:r>
              <a:rPr lang="en-AT" dirty="0"/>
              <a:t>” to generate models with a median of 35 elements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Prototype: </a:t>
            </a:r>
            <a:r>
              <a:rPr lang="en-GB" dirty="0"/>
              <a:t>execution time of 0,506 seconds for 180 requirements and a resulting</a:t>
            </a:r>
            <a:r>
              <a:rPr lang="en-AT" dirty="0"/>
              <a:t> </a:t>
            </a:r>
            <a:r>
              <a:rPr lang="en-GB" dirty="0"/>
              <a:t>UML class model of 249 elements.</a:t>
            </a:r>
            <a:r>
              <a:rPr lang="en-AT" dirty="0"/>
              <a:t> 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9947-22A1-3686-F5DD-88C44975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07AF-E3B3-F65D-422D-59AC1A91D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2BBAE-60BB-C06A-6C81-54E1AB1EC424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focused on one-way transformations</a:t>
            </a:r>
          </a:p>
          <a:p>
            <a:r>
              <a:rPr lang="en-AT" dirty="0"/>
              <a:t>For T2M:</a:t>
            </a:r>
          </a:p>
          <a:p>
            <a:pPr lvl="1"/>
            <a:r>
              <a:rPr lang="en-AT" dirty="0"/>
              <a:t>Typically, the NL input is structured in some form. If it is not structured initially, it will be structured by the tool before it is transformed into UML.</a:t>
            </a:r>
          </a:p>
          <a:p>
            <a:pPr lvl="1"/>
            <a:r>
              <a:rPr lang="en-AT" dirty="0"/>
              <a:t>Most defining tool was the used NLP-Tool</a:t>
            </a:r>
          </a:p>
          <a:p>
            <a:r>
              <a:rPr lang="en-AT" dirty="0"/>
              <a:t>For M2T:</a:t>
            </a:r>
          </a:p>
          <a:p>
            <a:pPr lvl="1"/>
            <a:r>
              <a:rPr lang="en-AT" dirty="0"/>
              <a:t>The input (a UML class model) is already structured, therefore no additional structuring had to be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SLR</a:t>
            </a:r>
          </a:p>
          <a:p>
            <a:pPr lvl="1"/>
            <a:r>
              <a:rPr lang="en-AT" dirty="0"/>
              <a:t>Good Preparation helps!</a:t>
            </a:r>
          </a:p>
          <a:p>
            <a:pPr lvl="1"/>
            <a:r>
              <a:rPr lang="en-AT" dirty="0"/>
              <a:t>Especially in SB, mistakes/reworks during the search can have a big impact!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Finding Patterns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EC03-0603-6168-E8D3-C348007B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1945-542B-03A1-789E-4DA1F1FD4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C4CBF-B6B8-5D74-4B5D-B5499AEB2F43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4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3519-4239-FFA7-6859-9028C9C6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B111-4131-7532-7728-F1B19A9D1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61989-19D6-C39E-46E5-0C27DDEEA46A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4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FB69-9846-E5E7-43CE-6B40B512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QUICK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1122-D70B-1BAF-45E3-2D7EC5F2D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98BB5-5548-C414-584B-EA3964F3A357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3 -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Goal 3: Enable transformation of requirements from NL into a UML class model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3.1: Enable Goal 3, while </a:t>
            </a:r>
            <a:r>
              <a:rPr lang="en-GB" b="1" dirty="0"/>
              <a:t>editing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3.2: Enable Goal 3, while </a:t>
            </a:r>
            <a:r>
              <a:rPr lang="en-GB" b="1" dirty="0"/>
              <a:t>adding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3.3: Enable Goal 3, while </a:t>
            </a:r>
            <a:r>
              <a:rPr lang="en-GB" b="1" dirty="0"/>
              <a:t>deleting</a:t>
            </a:r>
            <a:r>
              <a:rPr lang="en-GB" dirty="0"/>
              <a:t> an element in the UML class model before the transformation back to NL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4 -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Goal 4: Enable transformation of requirements from a UML class model into NL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4.1: Enable Goal 4, while </a:t>
            </a:r>
            <a:r>
              <a:rPr lang="en-GB" b="1" dirty="0"/>
              <a:t>editing</a:t>
            </a:r>
            <a:r>
              <a:rPr lang="en-GB" dirty="0"/>
              <a:t> a requirement in the NL representation before the transformation back into a UML class mode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4.2: Enable Goal 4, while </a:t>
            </a:r>
            <a:r>
              <a:rPr lang="en-GB" b="1" dirty="0"/>
              <a:t>adding</a:t>
            </a:r>
            <a:r>
              <a:rPr lang="en-GB" dirty="0"/>
              <a:t> a requirement in the NL representation before the transformation back into a UML class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4.3: Enable Goal 4, while </a:t>
            </a:r>
            <a:r>
              <a:rPr lang="en-GB" b="1" dirty="0"/>
              <a:t>deleting</a:t>
            </a:r>
            <a:r>
              <a:rPr lang="en-GB" dirty="0"/>
              <a:t> a requirement in the NL representation before the transformation back into a UML class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7"/>
            <a:ext cx="5440306" cy="55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87" y="1880640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QUICK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Topic</a:t>
            </a:r>
          </a:p>
          <a:p>
            <a:pPr lvl="1"/>
            <a:r>
              <a:rPr lang="en-AT" dirty="0"/>
              <a:t>Transforming Requirements to/from Natural Language (NL) to/from a UML class model.</a:t>
            </a:r>
            <a:br>
              <a:rPr lang="en-AT" dirty="0"/>
            </a:br>
            <a:endParaRPr lang="en-AT" dirty="0"/>
          </a:p>
          <a:p>
            <a:r>
              <a:rPr lang="en-AT" dirty="0"/>
              <a:t>SLR</a:t>
            </a:r>
          </a:p>
          <a:p>
            <a:pPr lvl="1"/>
            <a:r>
              <a:rPr lang="en-AT" dirty="0"/>
              <a:t>Investigate the field of Text-to-Model (T2M) and Model-to-Text (M2T), with focus on the topic.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 Development</a:t>
            </a:r>
          </a:p>
          <a:p>
            <a:pPr lvl="1"/>
            <a:r>
              <a:rPr lang="en-AT" dirty="0"/>
              <a:t>Develop a prototype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CAREER TAKE-AWAY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My field: BA/RE/EA</a:t>
            </a:r>
            <a:br>
              <a:rPr lang="en-AT" dirty="0"/>
            </a:br>
            <a:endParaRPr lang="en-AT" dirty="0"/>
          </a:p>
          <a:p>
            <a:r>
              <a:rPr lang="en-AT" dirty="0"/>
              <a:t>Every statement should have justification and a foundation</a:t>
            </a:r>
          </a:p>
          <a:p>
            <a:r>
              <a:rPr lang="en-AT" dirty="0"/>
              <a:t>Find and use Patterns (do not reinvent the wheel every time)</a:t>
            </a:r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structured search approach</a:t>
            </a:r>
          </a:p>
          <a:p>
            <a:pPr lvl="1"/>
            <a:r>
              <a:rPr lang="en-AT" dirty="0"/>
              <a:t>Test the search/documentation/analysis on a small set before you start with the complete search</a:t>
            </a:r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38963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FB69-9846-E5E7-43CE-6B40B512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1122-D70B-1BAF-45E3-2D7EC5F2D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44B3-7656-99D0-BCD8-4CF2101966BA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Relevant Findings for Prototype-Design:</a:t>
            </a:r>
          </a:p>
          <a:p>
            <a:pPr lvl="1"/>
            <a:r>
              <a:rPr lang="en-AT" dirty="0"/>
              <a:t>Transformation approach via an intermediate structure</a:t>
            </a:r>
          </a:p>
          <a:p>
            <a:pPr lvl="1"/>
            <a:r>
              <a:rPr lang="en-AT" dirty="0"/>
              <a:t>NL input mostly structured</a:t>
            </a:r>
          </a:p>
          <a:p>
            <a:pPr lvl="1"/>
            <a:r>
              <a:rPr lang="en-AT" dirty="0"/>
              <a:t>No included paper covered a bidirectional approach (Text &lt;-&gt; Model)</a:t>
            </a:r>
          </a:p>
          <a:p>
            <a:pPr lvl="1"/>
            <a:r>
              <a:rPr lang="en-AT" dirty="0"/>
              <a:t>Many approaches use similar “keywords” to transform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-&gt;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BB3D-E21D-ADCF-17AD-5828E46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1322-24CE-5CB3-2564-D6A0B1E27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9DF9D-A408-3D4C-6B2B-28D52D31B380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T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NL into a UML class model without losing information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UML class model into NL without losing information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NL into a UML class model and back, without causing unintended alterations</a:t>
            </a:r>
            <a:endParaRPr lang="en-AT" dirty="0"/>
          </a:p>
          <a:p>
            <a:pPr lvl="2"/>
            <a:r>
              <a:rPr lang="en-AT" dirty="0"/>
              <a:t>Subgoals for adding/editing/deleting elements in UML before transforming back into NL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UML class model into NL and back, without causing unintended alterations</a:t>
            </a:r>
            <a:endParaRPr lang="en-AT" dirty="0"/>
          </a:p>
          <a:p>
            <a:pPr lvl="2"/>
            <a:r>
              <a:rPr lang="en-AT" dirty="0"/>
              <a:t>Subgoals for adding/editing/deleting sentences in NL before transforming back into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FF7D-D312-225A-E083-B24C6542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CE54-54E5-CCF3-F23E-1E9D6DB3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C1DC2-07BB-51C8-86E1-54B1A0969FCC}"/>
              </a:ext>
            </a:extLst>
          </p:cNvPr>
          <p:cNvSpPr/>
          <p:nvPr/>
        </p:nvSpPr>
        <p:spPr>
          <a:xfrm>
            <a:off x="360947" y="541421"/>
            <a:ext cx="10383253" cy="202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customXml/itemProps3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1445</Words>
  <Application>Microsoft Office PowerPoint</Application>
  <PresentationFormat>Widescreen</PresentationFormat>
  <Paragraphs>204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Bidirectional transformation of natural-language requirements to and from UML class models for Model-Driven Development</vt:lpstr>
      <vt:lpstr>CONTENT</vt:lpstr>
      <vt:lpstr>QUICK OVERVIEW</vt:lpstr>
      <vt:lpstr>QUICK OVERVIEW</vt:lpstr>
      <vt:lpstr>SLR RETROSPECTIVE</vt:lpstr>
      <vt:lpstr>SLR RETROSPECTIVE</vt:lpstr>
      <vt:lpstr>PROTOTYPE GOALS</vt:lpstr>
      <vt:lpstr>PROTOTYPE GOALS</vt:lpstr>
      <vt:lpstr>PROTOTYPE DESIGN</vt:lpstr>
      <vt:lpstr>PROTOTYPE DESIGN: TRANSFORMATION APPROACH</vt:lpstr>
      <vt:lpstr>PROTOTYPE DESIGN: SENTENCE TEMPLATES</vt:lpstr>
      <vt:lpstr>PROTOTYPE DESIGN: DB-SCHEMA</vt:lpstr>
      <vt:lpstr>PROTOTYPE DESIGN: DB-SCHEMA – ORM Example</vt:lpstr>
      <vt:lpstr>PROTOTYPE IMPLEMENTATION</vt:lpstr>
      <vt:lpstr>PROTOTYPE IMPLEMENTATION: STRUCTURE</vt:lpstr>
      <vt:lpstr>PROTOTYPE IMPLEMENTATION: M2T - Sequence</vt:lpstr>
      <vt:lpstr>PROTOTYPE IMPLEMENTATION: T2M - Sequence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LEARNT: TOPIC RELATED</vt:lpstr>
      <vt:lpstr>LESSONS LEARNT: GENERAL</vt:lpstr>
      <vt:lpstr>THANK YOU FOR YOUR ATTENTION</vt:lpstr>
      <vt:lpstr>APPENDIX</vt:lpstr>
      <vt:lpstr>SLR RETROSPECTIVE</vt:lpstr>
      <vt:lpstr>PROTOTYPE GOALS: Goal 3 - Subgoals</vt:lpstr>
      <vt:lpstr>PROTOTYPE GOALS: Goal 4 - Subgoals</vt:lpstr>
      <vt:lpstr>PROTOTYPE DESIGN: USE CASES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VALIDATION: PERFORMANCE TESTS – EXECUTION TIMES</vt:lpstr>
      <vt:lpstr>PROTOTYPE VALIDATION: PERFORMANCE TESTS – MEMORY USAGE</vt:lpstr>
      <vt:lpstr>CAREER 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4</cp:revision>
  <dcterms:created xsi:type="dcterms:W3CDTF">2023-09-13T11:48:57Z</dcterms:created>
  <dcterms:modified xsi:type="dcterms:W3CDTF">2023-09-13T14:42:56Z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