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8"/>
  </p:notesMasterIdLst>
  <p:sldIdLst>
    <p:sldId id="300" r:id="rId5"/>
    <p:sldId id="257" r:id="rId6"/>
    <p:sldId id="301" r:id="rId7"/>
    <p:sldId id="259" r:id="rId8"/>
    <p:sldId id="302" r:id="rId9"/>
    <p:sldId id="262" r:id="rId10"/>
    <p:sldId id="303" r:id="rId11"/>
    <p:sldId id="264" r:id="rId12"/>
    <p:sldId id="304" r:id="rId13"/>
    <p:sldId id="305" r:id="rId14"/>
    <p:sldId id="269" r:id="rId15"/>
    <p:sldId id="334" r:id="rId16"/>
    <p:sldId id="335" r:id="rId17"/>
    <p:sldId id="336" r:id="rId18"/>
    <p:sldId id="299" r:id="rId19"/>
    <p:sldId id="313" r:id="rId20"/>
    <p:sldId id="314" r:id="rId21"/>
    <p:sldId id="318" r:id="rId22"/>
    <p:sldId id="316" r:id="rId23"/>
    <p:sldId id="306" r:id="rId24"/>
    <p:sldId id="281" r:id="rId25"/>
    <p:sldId id="324" r:id="rId26"/>
    <p:sldId id="325" r:id="rId27"/>
    <p:sldId id="326" r:id="rId28"/>
    <p:sldId id="327" r:id="rId29"/>
    <p:sldId id="320" r:id="rId30"/>
    <p:sldId id="321" r:id="rId31"/>
    <p:sldId id="322" r:id="rId32"/>
    <p:sldId id="323" r:id="rId33"/>
    <p:sldId id="329" r:id="rId34"/>
    <p:sldId id="331" r:id="rId35"/>
    <p:sldId id="330" r:id="rId36"/>
    <p:sldId id="332" r:id="rId37"/>
    <p:sldId id="338" r:id="rId38"/>
    <p:sldId id="337" r:id="rId39"/>
    <p:sldId id="307" r:id="rId40"/>
    <p:sldId id="285" r:id="rId41"/>
    <p:sldId id="286" r:id="rId42"/>
    <p:sldId id="288" r:id="rId43"/>
    <p:sldId id="290" r:id="rId44"/>
    <p:sldId id="291" r:id="rId45"/>
    <p:sldId id="308" r:id="rId46"/>
    <p:sldId id="292" r:id="rId47"/>
    <p:sldId id="294" r:id="rId48"/>
    <p:sldId id="309" r:id="rId49"/>
    <p:sldId id="310" r:id="rId50"/>
    <p:sldId id="261" r:id="rId51"/>
    <p:sldId id="265" r:id="rId52"/>
    <p:sldId id="266" r:id="rId53"/>
    <p:sldId id="268" r:id="rId54"/>
    <p:sldId id="270" r:id="rId55"/>
    <p:sldId id="271" r:id="rId56"/>
    <p:sldId id="272" r:id="rId57"/>
    <p:sldId id="273" r:id="rId58"/>
    <p:sldId id="274" r:id="rId59"/>
    <p:sldId id="275" r:id="rId60"/>
    <p:sldId id="276" r:id="rId61"/>
    <p:sldId id="277" r:id="rId62"/>
    <p:sldId id="278" r:id="rId63"/>
    <p:sldId id="317" r:id="rId64"/>
    <p:sldId id="287" r:id="rId65"/>
    <p:sldId id="289" r:id="rId66"/>
    <p:sldId id="295" r:id="rId6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96D3"/>
    <a:srgbClr val="069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20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71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27670-F997-4F95-BDFF-78B623CDD924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B25622-DE31-485C-B224-65E13BF89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37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B25622-DE31-485C-B224-65E13BF89E9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03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Bild 3 kurz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pieren 17"/>
          <p:cNvGrpSpPr/>
          <p:nvPr/>
        </p:nvGrpSpPr>
        <p:grpSpPr>
          <a:xfrm>
            <a:off x="394100" y="750744"/>
            <a:ext cx="11403800" cy="5402473"/>
            <a:chOff x="287338" y="603319"/>
            <a:chExt cx="8552850" cy="2037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" name="Rechteck 20"/>
            <p:cNvSpPr/>
            <p:nvPr userDrawn="1"/>
          </p:nvSpPr>
          <p:spPr>
            <a:xfrm>
              <a:off x="6192000" y="603319"/>
              <a:ext cx="2648188" cy="2037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160" dirty="0"/>
            </a:p>
          </p:txBody>
        </p:sp>
        <p:sp>
          <p:nvSpPr>
            <p:cNvPr id="22" name="Rechteck 21"/>
            <p:cNvSpPr/>
            <p:nvPr userDrawn="1"/>
          </p:nvSpPr>
          <p:spPr bwMode="blackWhite">
            <a:xfrm>
              <a:off x="287338" y="603319"/>
              <a:ext cx="5904662" cy="2037600"/>
            </a:xfrm>
            <a:prstGeom prst="rect">
              <a:avLst/>
            </a:prstGeom>
            <a:solidFill>
              <a:srgbClr val="0096D3">
                <a:alpha val="89804"/>
              </a:srgb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160" dirty="0"/>
            </a:p>
          </p:txBody>
        </p:sp>
      </p:grpSp>
      <p:pic>
        <p:nvPicPr>
          <p:cNvPr id="23" name="Bild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2658" y="3052852"/>
            <a:ext cx="2498693" cy="1170120"/>
          </a:xfrm>
          <a:prstGeom prst="rect">
            <a:avLst/>
          </a:prstGeom>
        </p:spPr>
      </p:pic>
      <p:sp>
        <p:nvSpPr>
          <p:cNvPr id="30" name="Untertitel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807208" y="1191696"/>
            <a:ext cx="7248000" cy="421840"/>
          </a:xfrm>
        </p:spPr>
        <p:txBody>
          <a:bodyPr t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2160" b="1" i="0" baseline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548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7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3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8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Add subtitle here if required</a:t>
            </a:r>
          </a:p>
        </p:txBody>
      </p:sp>
      <p:sp>
        <p:nvSpPr>
          <p:cNvPr id="31" name="Titel 1"/>
          <p:cNvSpPr>
            <a:spLocks noGrp="1"/>
          </p:cNvSpPr>
          <p:nvPr>
            <p:ph type="ctrTitle" hasCustomPrompt="1"/>
          </p:nvPr>
        </p:nvSpPr>
        <p:spPr bwMode="black">
          <a:xfrm>
            <a:off x="807208" y="1561637"/>
            <a:ext cx="7248000" cy="4250765"/>
          </a:xfrm>
          <a:prstGeom prst="rect">
            <a:avLst/>
          </a:prstGeom>
        </p:spPr>
        <p:txBody>
          <a:bodyPr tIns="0" anchor="ctr" anchorCtr="0">
            <a:noAutofit/>
          </a:bodyPr>
          <a:lstStyle>
            <a:lvl1pPr algn="l">
              <a:lnSpc>
                <a:spcPct val="100000"/>
              </a:lnSpc>
              <a:defRPr sz="3840" b="1" i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GB" dirty="0"/>
              <a:t>Max. 2 lines of text for header</a:t>
            </a:r>
          </a:p>
        </p:txBody>
      </p:sp>
    </p:spTree>
    <p:extLst>
      <p:ext uri="{BB962C8B-B14F-4D97-AF65-F5344CB8AC3E}">
        <p14:creationId xmlns:p14="http://schemas.microsoft.com/office/powerpoint/2010/main" val="233466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/>
          <p:cNvGrpSpPr/>
          <p:nvPr/>
        </p:nvGrpSpPr>
        <p:grpSpPr>
          <a:xfrm>
            <a:off x="383117" y="723983"/>
            <a:ext cx="11403800" cy="2445120"/>
            <a:chOff x="287338" y="603319"/>
            <a:chExt cx="8552850" cy="2037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Rechteck 15"/>
            <p:cNvSpPr/>
            <p:nvPr userDrawn="1"/>
          </p:nvSpPr>
          <p:spPr>
            <a:xfrm>
              <a:off x="6192000" y="603319"/>
              <a:ext cx="2648188" cy="2037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160" dirty="0"/>
            </a:p>
          </p:txBody>
        </p:sp>
        <p:sp>
          <p:nvSpPr>
            <p:cNvPr id="17" name="Rechteck 16"/>
            <p:cNvSpPr/>
            <p:nvPr userDrawn="1"/>
          </p:nvSpPr>
          <p:spPr bwMode="blackWhite">
            <a:xfrm>
              <a:off x="287338" y="603319"/>
              <a:ext cx="5904662" cy="2037600"/>
            </a:xfrm>
            <a:prstGeom prst="rect">
              <a:avLst/>
            </a:prstGeom>
            <a:solidFill>
              <a:srgbClr val="0096D3"/>
            </a:solidFill>
            <a:ln>
              <a:solidFill>
                <a:schemeClr val="accent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160" dirty="0"/>
            </a:p>
          </p:txBody>
        </p:sp>
      </p:grpSp>
      <p:pic>
        <p:nvPicPr>
          <p:cNvPr id="20" name="Bild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2658" y="1279710"/>
            <a:ext cx="2498693" cy="1170120"/>
          </a:xfrm>
          <a:prstGeom prst="rect">
            <a:avLst/>
          </a:prstGeom>
        </p:spPr>
      </p:pic>
      <p:sp>
        <p:nvSpPr>
          <p:cNvPr id="14" name="Textplatzhalter 9"/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383117" y="3529966"/>
            <a:ext cx="5712883" cy="879417"/>
          </a:xfrm>
          <a:solidFill>
            <a:schemeClr val="bg1">
              <a:alpha val="90000"/>
            </a:schemeClr>
          </a:solidFill>
        </p:spPr>
        <p:txBody>
          <a:bodyPr wrap="square" lIns="324000" tIns="216000" rIns="324000" bIns="216000" rtlCol="0" anchor="t" anchorCtr="0">
            <a:spAutoFit/>
          </a:bodyPr>
          <a:lstStyle>
            <a:lvl1pPr marL="0" indent="0">
              <a:buNone/>
              <a:defRPr lang="de-DE" sz="1440" dirty="0" smtClean="0"/>
            </a:lvl1pPr>
          </a:lstStyle>
          <a:p>
            <a:r>
              <a:rPr lang="en-GB" dirty="0"/>
              <a:t>Information about presentation (author, version No. etc.)</a:t>
            </a:r>
          </a:p>
        </p:txBody>
      </p:sp>
      <p:sp>
        <p:nvSpPr>
          <p:cNvPr id="13" name="Titel 1"/>
          <p:cNvSpPr>
            <a:spLocks noGrp="1"/>
          </p:cNvSpPr>
          <p:nvPr>
            <p:ph type="ctrTitle" hasCustomPrompt="1"/>
          </p:nvPr>
        </p:nvSpPr>
        <p:spPr bwMode="black">
          <a:xfrm>
            <a:off x="807208" y="1561638"/>
            <a:ext cx="7248000" cy="1231200"/>
          </a:xfrm>
          <a:prstGeom prst="rect">
            <a:avLst/>
          </a:prstGeom>
        </p:spPr>
        <p:txBody>
          <a:bodyPr tIns="0" anchor="ctr" anchorCtr="0">
            <a:noAutofit/>
          </a:bodyPr>
          <a:lstStyle>
            <a:lvl1pPr algn="l">
              <a:lnSpc>
                <a:spcPct val="100000"/>
              </a:lnSpc>
              <a:defRPr sz="3840" b="1" i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GB" dirty="0"/>
              <a:t>Max. 2 lines of text for header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807208" y="1191696"/>
            <a:ext cx="7248000" cy="421840"/>
          </a:xfrm>
        </p:spPr>
        <p:txBody>
          <a:bodyPr t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2160" b="1" i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548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7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3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8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Add subtitle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71422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16025" y="1613536"/>
            <a:ext cx="10346192" cy="4304461"/>
          </a:xfrm>
        </p:spPr>
        <p:txBody>
          <a:bodyPr lIns="0" rIns="0">
            <a:normAutofit/>
          </a:bodyPr>
          <a:lstStyle>
            <a:lvl1pPr>
              <a:defRPr sz="1920"/>
            </a:lvl1pPr>
            <a:lvl2pPr>
              <a:defRPr sz="180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</a:lstStyle>
          <a:p>
            <a:pPr lvl="0"/>
            <a:r>
              <a:rPr lang="en-GB" dirty="0" err="1"/>
              <a:t>Textmasterformat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Foliennummernplatzhalter 9"/>
          <p:cNvSpPr>
            <a:spLocks noGrp="1"/>
          </p:cNvSpPr>
          <p:nvPr>
            <p:ph type="sldNum" sz="quarter" idx="12"/>
          </p:nvPr>
        </p:nvSpPr>
        <p:spPr>
          <a:xfrm>
            <a:off x="9141778" y="6355583"/>
            <a:ext cx="652463" cy="309702"/>
          </a:xfrm>
        </p:spPr>
        <p:txBody>
          <a:bodyPr/>
          <a:lstStyle>
            <a:lvl1pPr>
              <a:defRPr sz="1260"/>
            </a:lvl1pPr>
          </a:lstStyle>
          <a:p>
            <a:fld id="{FB7351B8-A022-4D3B-8F74-9E07641AB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26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0" hasCustomPrompt="1"/>
          </p:nvPr>
        </p:nvSpPr>
        <p:spPr>
          <a:xfrm>
            <a:off x="616545" y="1518439"/>
            <a:ext cx="10947396" cy="4577928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GB" dirty="0"/>
              <a:t>Placeholder for objects</a:t>
            </a:r>
          </a:p>
        </p:txBody>
      </p:sp>
      <p:sp>
        <p:nvSpPr>
          <p:cNvPr id="8" name="Rechteck 7"/>
          <p:cNvSpPr/>
          <p:nvPr/>
        </p:nvSpPr>
        <p:spPr bwMode="gray">
          <a:xfrm>
            <a:off x="0" y="1252226"/>
            <a:ext cx="12192000" cy="30240"/>
          </a:xfrm>
          <a:prstGeom prst="rect">
            <a:avLst/>
          </a:prstGeom>
          <a:solidFill>
            <a:srgbClr val="0C9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160" dirty="0"/>
              <a:t>      </a:t>
            </a:r>
          </a:p>
        </p:txBody>
      </p:sp>
      <p:pic>
        <p:nvPicPr>
          <p:cNvPr id="12" name="Bild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2162" y="347491"/>
            <a:ext cx="1557613" cy="72942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>
          <a:xfrm>
            <a:off x="9141778" y="6355583"/>
            <a:ext cx="652463" cy="309702"/>
          </a:xfrm>
        </p:spPr>
        <p:txBody>
          <a:bodyPr/>
          <a:lstStyle>
            <a:lvl1pPr>
              <a:defRPr sz="1260"/>
            </a:lvl1pPr>
          </a:lstStyle>
          <a:p>
            <a:fld id="{FB7351B8-A022-4D3B-8F74-9E07641AB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933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616540" y="1613535"/>
            <a:ext cx="5280000" cy="4458080"/>
          </a:xfrm>
        </p:spPr>
        <p:txBody>
          <a:bodyPr>
            <a:normAutofit/>
          </a:bodyPr>
          <a:lstStyle>
            <a:lvl1pPr>
              <a:defRPr sz="1920"/>
            </a:lvl1pPr>
            <a:lvl2pPr marL="649574" indent="-342900">
              <a:buClr>
                <a:schemeClr val="accent1"/>
              </a:buClr>
              <a:buFont typeface="Wingdings" charset="2"/>
              <a:buChar char="§"/>
              <a:defRPr sz="1800"/>
            </a:lvl2pPr>
            <a:lvl3pPr>
              <a:defRPr sz="1680"/>
            </a:lvl3pPr>
            <a:lvl4pPr>
              <a:buClr>
                <a:schemeClr val="accent1"/>
              </a:buClr>
              <a:defRPr sz="1440"/>
            </a:lvl4pPr>
            <a:lvl5pPr>
              <a:defRPr sz="144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GB" dirty="0" err="1"/>
              <a:t>Textmasterformat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7584" y="1613536"/>
            <a:ext cx="5280000" cy="445808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920"/>
            </a:lvl1pPr>
            <a:lvl2pPr marL="649574" indent="-342900">
              <a:buClr>
                <a:schemeClr val="accent1"/>
              </a:buClr>
              <a:buFont typeface="Wingdings" charset="2"/>
              <a:buChar char="§"/>
              <a:defRPr sz="1800"/>
            </a:lvl2pPr>
            <a:lvl3pPr>
              <a:defRPr sz="1680"/>
            </a:lvl3pPr>
            <a:lvl4pPr>
              <a:buClr>
                <a:schemeClr val="accent1"/>
              </a:buClr>
              <a:defRPr sz="1440"/>
            </a:lvl4pPr>
            <a:lvl5pPr>
              <a:buClr>
                <a:schemeClr val="accent1"/>
              </a:buClr>
              <a:defRPr sz="144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GB" dirty="0" err="1"/>
              <a:t>Textmasterformat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>
          <a:xfrm>
            <a:off x="9141778" y="6355583"/>
            <a:ext cx="660591" cy="309702"/>
          </a:xfrm>
          <a:prstGeom prst="rect">
            <a:avLst/>
          </a:prstGeom>
        </p:spPr>
        <p:txBody>
          <a:bodyPr/>
          <a:lstStyle>
            <a:lvl1pPr>
              <a:defRPr sz="1260"/>
            </a:lvl1pPr>
          </a:lstStyle>
          <a:p>
            <a:fld id="{FB7351B8-A022-4D3B-8F74-9E07641AB61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4198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 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616540" y="2323189"/>
            <a:ext cx="5280000" cy="3803417"/>
          </a:xfrm>
        </p:spPr>
        <p:txBody>
          <a:bodyPr>
            <a:normAutofit/>
          </a:bodyPr>
          <a:lstStyle>
            <a:lvl1pPr>
              <a:defRPr sz="1920"/>
            </a:lvl1pPr>
            <a:lvl2pPr>
              <a:defRPr sz="1800"/>
            </a:lvl2pPr>
            <a:lvl3pPr>
              <a:defRPr sz="1440"/>
            </a:lvl3pPr>
            <a:lvl4pPr>
              <a:defRPr sz="1320"/>
            </a:lvl4pPr>
            <a:lvl5pPr>
              <a:defRPr sz="132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GB" dirty="0" err="1"/>
              <a:t>Textmasterformat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7584" y="2323189"/>
            <a:ext cx="5280000" cy="3803417"/>
          </a:xfrm>
        </p:spPr>
        <p:txBody>
          <a:bodyPr>
            <a:normAutofit/>
          </a:bodyPr>
          <a:lstStyle>
            <a:lvl1pPr>
              <a:defRPr sz="1920"/>
            </a:lvl1pPr>
            <a:lvl2pPr>
              <a:defRPr sz="1800"/>
            </a:lvl2pPr>
            <a:lvl3pPr>
              <a:defRPr sz="1440"/>
            </a:lvl3pPr>
            <a:lvl4pPr>
              <a:defRPr sz="1320"/>
            </a:lvl4pPr>
            <a:lvl5pPr>
              <a:defRPr sz="132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GB" dirty="0" err="1"/>
              <a:t>Textmasterformat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13" hasCustomPrompt="1"/>
          </p:nvPr>
        </p:nvSpPr>
        <p:spPr bwMode="gray">
          <a:xfrm>
            <a:off x="624420" y="1613536"/>
            <a:ext cx="5281081" cy="639763"/>
          </a:xfr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none"/>
        </p:style>
        <p:txBody>
          <a:bodyPr anchor="ctr" anchorCtr="0">
            <a:noAutofit/>
          </a:bodyPr>
          <a:lstStyle>
            <a:lvl1pPr marL="110479" indent="0">
              <a:buNone/>
              <a:tabLst/>
              <a:defRPr sz="2160" b="1" baseline="0">
                <a:solidFill>
                  <a:schemeClr val="bg1"/>
                </a:solidFill>
                <a:latin typeface="+mj-lt"/>
              </a:defRPr>
            </a:lvl1pPr>
            <a:lvl2pPr marL="548584" indent="0">
              <a:buNone/>
              <a:defRPr sz="2400" b="1"/>
            </a:lvl2pPr>
            <a:lvl3pPr marL="1097167" indent="0">
              <a:buNone/>
              <a:defRPr sz="2160" b="1"/>
            </a:lvl3pPr>
            <a:lvl4pPr marL="1645752" indent="0">
              <a:buNone/>
              <a:defRPr sz="1920" b="1"/>
            </a:lvl4pPr>
            <a:lvl5pPr marL="2194336" indent="0">
              <a:buNone/>
              <a:defRPr sz="1920" b="1"/>
            </a:lvl5pPr>
            <a:lvl6pPr marL="2742920" indent="0">
              <a:buNone/>
              <a:defRPr sz="1920" b="1"/>
            </a:lvl6pPr>
            <a:lvl7pPr marL="3291504" indent="0">
              <a:buNone/>
              <a:defRPr sz="1920" b="1"/>
            </a:lvl7pPr>
            <a:lvl8pPr marL="3840088" indent="0">
              <a:buNone/>
              <a:defRPr sz="1920" b="1"/>
            </a:lvl8pPr>
            <a:lvl9pPr marL="4388672" indent="0">
              <a:buNone/>
              <a:defRPr sz="1920" b="1"/>
            </a:lvl9pPr>
          </a:lstStyle>
          <a:p>
            <a:pPr lvl="0"/>
            <a:r>
              <a:rPr lang="en-GB" dirty="0"/>
              <a:t>Subtitle 1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idx="17" hasCustomPrompt="1"/>
          </p:nvPr>
        </p:nvSpPr>
        <p:spPr bwMode="gray">
          <a:xfrm>
            <a:off x="6303860" y="1613536"/>
            <a:ext cx="5281081" cy="639763"/>
          </a:xfr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none"/>
        </p:style>
        <p:txBody>
          <a:bodyPr anchor="ctr" anchorCtr="0">
            <a:noAutofit/>
          </a:bodyPr>
          <a:lstStyle>
            <a:lvl1pPr marL="110479" indent="0">
              <a:buNone/>
              <a:tabLst/>
              <a:defRPr sz="2160" b="1" baseline="0">
                <a:solidFill>
                  <a:schemeClr val="bg1"/>
                </a:solidFill>
                <a:latin typeface="+mj-lt"/>
              </a:defRPr>
            </a:lvl1pPr>
            <a:lvl2pPr marL="548584" indent="0">
              <a:buNone/>
              <a:defRPr sz="2400" b="1"/>
            </a:lvl2pPr>
            <a:lvl3pPr marL="1097167" indent="0">
              <a:buNone/>
              <a:defRPr sz="2160" b="1"/>
            </a:lvl3pPr>
            <a:lvl4pPr marL="1645752" indent="0">
              <a:buNone/>
              <a:defRPr sz="1920" b="1"/>
            </a:lvl4pPr>
            <a:lvl5pPr marL="2194336" indent="0">
              <a:buNone/>
              <a:defRPr sz="1920" b="1"/>
            </a:lvl5pPr>
            <a:lvl6pPr marL="2742920" indent="0">
              <a:buNone/>
              <a:defRPr sz="1920" b="1"/>
            </a:lvl6pPr>
            <a:lvl7pPr marL="3291504" indent="0">
              <a:buNone/>
              <a:defRPr sz="1920" b="1"/>
            </a:lvl7pPr>
            <a:lvl8pPr marL="3840088" indent="0">
              <a:buNone/>
              <a:defRPr sz="1920" b="1"/>
            </a:lvl8pPr>
            <a:lvl9pPr marL="4388672" indent="0">
              <a:buNone/>
              <a:defRPr sz="1920" b="1"/>
            </a:lvl9pPr>
          </a:lstStyle>
          <a:p>
            <a:pPr lvl="0"/>
            <a:r>
              <a:rPr lang="en-GB" dirty="0"/>
              <a:t>Subtitle 2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>
          <a:xfrm>
            <a:off x="9141778" y="6355583"/>
            <a:ext cx="668719" cy="309702"/>
          </a:xfrm>
          <a:prstGeom prst="rect">
            <a:avLst/>
          </a:prstGeom>
        </p:spPr>
        <p:txBody>
          <a:bodyPr/>
          <a:lstStyle>
            <a:lvl1pPr>
              <a:defRPr sz="1260"/>
            </a:lvl1pPr>
          </a:lstStyle>
          <a:p>
            <a:fld id="{FB7351B8-A022-4D3B-8F74-9E07641AB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30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623392" y="2357436"/>
            <a:ext cx="5759616" cy="3260345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9717" tIns="54858" rIns="109717" bIns="54858" rtlCol="0" anchor="ctr"/>
          <a:lstStyle/>
          <a:p>
            <a:pPr algn="ctr"/>
            <a:endParaRPr lang="en-GB" sz="2160" dirty="0"/>
          </a:p>
        </p:txBody>
      </p:sp>
      <p:pic>
        <p:nvPicPr>
          <p:cNvPr id="7" name="Grafik 6" descr="Logo-für-V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414" y="2552700"/>
            <a:ext cx="656591" cy="2703196"/>
          </a:xfrm>
          <a:prstGeom prst="rect">
            <a:avLst/>
          </a:prstGeom>
        </p:spPr>
      </p:pic>
      <p:sp>
        <p:nvSpPr>
          <p:cNvPr id="11" name="Textplatzhalt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2245360" y="3071812"/>
            <a:ext cx="3685235" cy="2173549"/>
          </a:xfrm>
        </p:spPr>
        <p:txBody>
          <a:bodyPr>
            <a:normAutofit/>
          </a:bodyPr>
          <a:lstStyle>
            <a:lvl1pPr marL="0" marR="0" indent="0" algn="l" defTabSz="10971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2582"/>
              </a:buClr>
              <a:buSzTx/>
              <a:buFont typeface="Wingdings" pitchFamily="2" charset="2"/>
              <a:buNone/>
              <a:tabLst/>
              <a:defRPr sz="1320" baseline="0"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marL="0" marR="0" lvl="0" indent="0" algn="l" defTabSz="10971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258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Hier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Adressdaten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eingeben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Foliennummernplatzhalter 9"/>
          <p:cNvSpPr>
            <a:spLocks noGrp="1"/>
          </p:cNvSpPr>
          <p:nvPr>
            <p:ph type="sldNum" sz="quarter" idx="12"/>
          </p:nvPr>
        </p:nvSpPr>
        <p:spPr>
          <a:xfrm>
            <a:off x="9141778" y="6355583"/>
            <a:ext cx="611823" cy="309702"/>
          </a:xfrm>
          <a:prstGeom prst="rect">
            <a:avLst/>
          </a:prstGeom>
        </p:spPr>
        <p:txBody>
          <a:bodyPr/>
          <a:lstStyle>
            <a:lvl1pPr>
              <a:defRPr sz="1260"/>
            </a:lvl1pPr>
          </a:lstStyle>
          <a:p>
            <a:fld id="{FB7351B8-A022-4D3B-8F74-9E07641AB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85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70392-A270-15E1-2F9E-4569E5357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60A97-ED5F-E632-7BCB-80DBDC726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1BD697-8176-475C-BC9D-A9B39C08A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7D2B0F-2443-41D3-A971-977A1366C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1922-06AB-4DA3-97CF-6994936CFC80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F1D7F-0AC5-EC94-8EFE-D1212D36D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E5191-B197-F7A5-C416-CB1A28ACE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51B8-A022-4D3B-8F74-9E07641AB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274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49A28-527C-925B-46E6-687BBA5AD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4AEC9-1DB4-A06A-AA95-4F16119D3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6D9DC-1099-1E5C-22E6-598E626D7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1922-06AB-4DA3-97CF-6994936CFC80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D790F-FB6D-A08B-B0D2-FFA1951D4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4BF77-F841-5BE6-45C7-9350DB677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51B8-A022-4D3B-8F74-9E07641AB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986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1" y="1613536"/>
            <a:ext cx="10352617" cy="4458080"/>
          </a:xfrm>
          <a:prstGeom prst="rect">
            <a:avLst/>
          </a:prstGeom>
        </p:spPr>
        <p:txBody>
          <a:bodyPr vert="horz" lIns="0" tIns="45715" rIns="0" bIns="45715" rtlCol="0">
            <a:normAutofit/>
          </a:bodyPr>
          <a:lstStyle/>
          <a:p>
            <a:pPr lvl="0"/>
            <a:r>
              <a:rPr lang="en-GB" dirty="0" err="1"/>
              <a:t>Textmasterformate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8" name="Rechteck 17"/>
          <p:cNvSpPr/>
          <p:nvPr/>
        </p:nvSpPr>
        <p:spPr bwMode="gray">
          <a:xfrm>
            <a:off x="0" y="1252226"/>
            <a:ext cx="12192000" cy="30240"/>
          </a:xfrm>
          <a:prstGeom prst="rect">
            <a:avLst/>
          </a:prstGeom>
          <a:solidFill>
            <a:srgbClr val="0C94B7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160" dirty="0"/>
              <a:t>      </a:t>
            </a:r>
          </a:p>
        </p:txBody>
      </p:sp>
      <p:pic>
        <p:nvPicPr>
          <p:cNvPr id="20" name="Bild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82162" y="347491"/>
            <a:ext cx="1557613" cy="729420"/>
          </a:xfrm>
          <a:prstGeom prst="rect">
            <a:avLst/>
          </a:prstGeom>
        </p:spPr>
      </p:pic>
      <p:sp>
        <p:nvSpPr>
          <p:cNvPr id="15" name="Titelplatzhalter 14"/>
          <p:cNvSpPr>
            <a:spLocks noGrp="1"/>
          </p:cNvSpPr>
          <p:nvPr>
            <p:ph type="title"/>
          </p:nvPr>
        </p:nvSpPr>
        <p:spPr bwMode="auto">
          <a:xfrm>
            <a:off x="616544" y="167640"/>
            <a:ext cx="9120000" cy="108458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4"/>
          </p:nvPr>
        </p:nvSpPr>
        <p:spPr>
          <a:xfrm>
            <a:off x="9141778" y="6355583"/>
            <a:ext cx="1189533" cy="309702"/>
          </a:xfrm>
          <a:prstGeom prst="rect">
            <a:avLst/>
          </a:prstGeom>
        </p:spPr>
        <p:txBody>
          <a:bodyPr/>
          <a:lstStyle>
            <a:lvl1pPr>
              <a:defRPr sz="1260"/>
            </a:lvl1pPr>
          </a:lstStyle>
          <a:p>
            <a:fld id="{FB7351B8-A022-4D3B-8F74-9E07641AB618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5B8FE89-8C12-F9E0-F999-E2E993C2E3CC}"/>
              </a:ext>
            </a:extLst>
          </p:cNvPr>
          <p:cNvGrpSpPr/>
          <p:nvPr/>
        </p:nvGrpSpPr>
        <p:grpSpPr>
          <a:xfrm>
            <a:off x="57647" y="6225993"/>
            <a:ext cx="4059899" cy="645577"/>
            <a:chOff x="1" y="6294832"/>
            <a:chExt cx="3187476" cy="56316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97C0940-92BC-E4A2-8EF8-72B1092F3D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" y="6350474"/>
              <a:ext cx="1431758" cy="507526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99C5419-8D7E-37E1-DB05-8BC7F016CA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590052" y="6350474"/>
              <a:ext cx="770021" cy="4347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1BE59D2-E05D-5A22-C30A-DF9A9C2A9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514601" y="6294832"/>
              <a:ext cx="672876" cy="5631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99868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9" r:id="rId8"/>
    <p:sldLayoutId id="2147483671" r:id="rId9"/>
  </p:sldLayoutIdLst>
  <p:txStyles>
    <p:titleStyle>
      <a:lvl1pPr algn="l" defTabSz="1097167" rtl="0" eaLnBrk="1" latinLnBrk="0" hangingPunct="1">
        <a:lnSpc>
          <a:spcPct val="100000"/>
        </a:lnSpc>
        <a:spcBef>
          <a:spcPct val="0"/>
        </a:spcBef>
        <a:buNone/>
        <a:defRPr sz="2880" b="1" kern="120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</p:titleStyle>
    <p:bodyStyle>
      <a:lvl1pPr marL="320040" indent="-320040" algn="l" defTabSz="1097167" rtl="0" eaLnBrk="1" latinLnBrk="0" hangingPunct="1">
        <a:lnSpc>
          <a:spcPct val="100000"/>
        </a:lnSpc>
        <a:spcBef>
          <a:spcPts val="0"/>
        </a:spcBef>
        <a:spcAft>
          <a:spcPts val="720"/>
        </a:spcAft>
        <a:buClr>
          <a:schemeClr val="accent1"/>
        </a:buClr>
        <a:buFont typeface="Wingdings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647700" indent="-327660" algn="l" defTabSz="1097167" rtl="0" eaLnBrk="1" latinLnBrk="0" hangingPunct="1">
        <a:lnSpc>
          <a:spcPct val="100000"/>
        </a:lnSpc>
        <a:spcBef>
          <a:spcPts val="0"/>
        </a:spcBef>
        <a:spcAft>
          <a:spcPts val="480"/>
        </a:spcAft>
        <a:buClr>
          <a:schemeClr val="accent1"/>
        </a:buClr>
        <a:buSzPct val="100000"/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77266" indent="-327660" algn="l" defTabSz="1097167" rtl="0" eaLnBrk="1" latinLnBrk="0" hangingPunct="1">
        <a:lnSpc>
          <a:spcPct val="100000"/>
        </a:lnSpc>
        <a:spcBef>
          <a:spcPts val="0"/>
        </a:spcBef>
        <a:spcAft>
          <a:spcPts val="480"/>
        </a:spcAft>
        <a:buClr>
          <a:schemeClr val="accent1"/>
        </a:buClr>
        <a:buFont typeface="Wingdings" charset="2"/>
        <a:buChar char="§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289686" indent="-320040" algn="l" defTabSz="1097167" rtl="0" eaLnBrk="1" latinLnBrk="0" hangingPunct="1">
        <a:lnSpc>
          <a:spcPct val="100000"/>
        </a:lnSpc>
        <a:spcBef>
          <a:spcPts val="0"/>
        </a:spcBef>
        <a:spcAft>
          <a:spcPts val="480"/>
        </a:spcAft>
        <a:buClr>
          <a:schemeClr val="accent1"/>
        </a:buClr>
        <a:buFont typeface="Wingdings" charset="2"/>
        <a:buChar char="§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09726" indent="-316230" algn="l" defTabSz="1097167" rtl="0" eaLnBrk="1" latinLnBrk="0" hangingPunct="1">
        <a:lnSpc>
          <a:spcPct val="100000"/>
        </a:lnSpc>
        <a:spcBef>
          <a:spcPts val="0"/>
        </a:spcBef>
        <a:spcAft>
          <a:spcPts val="480"/>
        </a:spcAft>
        <a:buClr>
          <a:schemeClr val="accent1"/>
        </a:buClr>
        <a:buFont typeface="Wingdings" charset="2"/>
        <a:buChar char="§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3017212" indent="-274292" algn="l" defTabSz="109716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5795" indent="-274292" algn="l" defTabSz="109716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380" indent="-274292" algn="l" defTabSz="109716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2964" indent="-274292" algn="l" defTabSz="109716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97167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584" algn="l" defTabSz="1097167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167" algn="l" defTabSz="1097167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752" algn="l" defTabSz="1097167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336" algn="l" defTabSz="1097167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2920" algn="l" defTabSz="1097167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504" algn="l" defTabSz="1097167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088" algn="l" defTabSz="1097167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8672" algn="l" defTabSz="1097167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880">
          <p15:clr>
            <a:srgbClr val="F26B43"/>
          </p15:clr>
        </p15:guide>
        <p15:guide id="3" pos="288">
          <p15:clr>
            <a:srgbClr val="F26B43"/>
          </p15:clr>
        </p15:guide>
        <p15:guide id="4" pos="5179">
          <p15:clr>
            <a:srgbClr val="F26B43"/>
          </p15:clr>
        </p15:guide>
        <p15:guide id="5" pos="5467">
          <p15:clr>
            <a:srgbClr val="F26B43"/>
          </p15:clr>
        </p15:guide>
        <p15:guide id="7" orient="horz" pos="3278">
          <p15:clr>
            <a:srgbClr val="F26B43"/>
          </p15:clr>
        </p15:guide>
        <p15:guide id="9" orient="horz" pos="182">
          <p15:clr>
            <a:srgbClr val="F26B43"/>
          </p15:clr>
        </p15:guide>
        <p15:guide id="10" orient="horz" pos="847">
          <p15:clr>
            <a:srgbClr val="F26B43"/>
          </p15:clr>
        </p15:guide>
        <p15:guide id="11" orient="horz" pos="3522">
          <p15:clr>
            <a:srgbClr val="F26B43"/>
          </p15:clr>
        </p15:guide>
        <p15:guide id="12" orient="horz" pos="109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7.png"/><Relationship Id="rId4" Type="http://schemas.microsoft.com/office/2007/relationships/hdphoto" Target="../media/hdphoto3.wdp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C046568B-BAAB-8F3C-2FED-A7DD319B0F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T" dirty="0"/>
              <a:t>Master Thesis by Markus Bimassl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88164F-E45E-D160-608A-17E10C2975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000" dirty="0"/>
              <a:t>Bidirectional transformation of natural-language requirements to and from UML class models for Model-Driven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479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C46D12C-86BD-9A6C-5464-C5C10D7FAD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0B5D14-9AFB-CAD3-EF2F-1A60BDD918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PROTOTYPE DESIGN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1A267E2-52F0-E22D-BB5B-EB9BC37B4F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61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96CDE-D089-45C8-BFD5-8A04F883C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DESIGN: TRANSFORMATION APPROACH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0A46DBA-D18E-C299-2D9B-7D0242DD4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2" y="2316330"/>
            <a:ext cx="10201275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60FCED5-1DC5-A303-51D6-0A98C8E0B48E}"/>
              </a:ext>
            </a:extLst>
          </p:cNvPr>
          <p:cNvSpPr/>
          <p:nvPr/>
        </p:nvSpPr>
        <p:spPr>
          <a:xfrm>
            <a:off x="393700" y="357370"/>
            <a:ext cx="2362200" cy="115146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 err="1"/>
              <a:t>Einleitung</a:t>
            </a:r>
            <a:r>
              <a:rPr lang="en-AT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45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96CDE-D089-45C8-BFD5-8A04F883C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DESIGN: TRANSFORMATION APPROACH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0A46DBA-D18E-C299-2D9B-7D0242DD4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2" y="2316330"/>
            <a:ext cx="10201275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87D5379-3158-436F-A34C-EB099CD67D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711"/>
          <a:stretch/>
        </p:blipFill>
        <p:spPr bwMode="auto">
          <a:xfrm>
            <a:off x="995363" y="2316330"/>
            <a:ext cx="4110038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B891737-B14E-31DC-D364-2AEC244A2CBA}"/>
              </a:ext>
            </a:extLst>
          </p:cNvPr>
          <p:cNvGrpSpPr/>
          <p:nvPr/>
        </p:nvGrpSpPr>
        <p:grpSpPr>
          <a:xfrm>
            <a:off x="728133" y="2074334"/>
            <a:ext cx="4377268" cy="3920066"/>
            <a:chOff x="2650066" y="2446867"/>
            <a:chExt cx="4377268" cy="392006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7A861E6-A09D-04F2-4481-3A0F97603EF8}"/>
                </a:ext>
              </a:extLst>
            </p:cNvPr>
            <p:cNvSpPr/>
            <p:nvPr/>
          </p:nvSpPr>
          <p:spPr>
            <a:xfrm>
              <a:off x="2650067" y="2446867"/>
              <a:ext cx="4377267" cy="3920066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15E38DF-4B57-619A-6599-C2D60ED8639B}"/>
                </a:ext>
              </a:extLst>
            </p:cNvPr>
            <p:cNvSpPr/>
            <p:nvPr/>
          </p:nvSpPr>
          <p:spPr>
            <a:xfrm>
              <a:off x="2650066" y="6011333"/>
              <a:ext cx="2633134" cy="3556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T" dirty="0"/>
                <a:t>Text-to-Intermediate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81159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96CDE-D089-45C8-BFD5-8A04F883C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DESIGN: TRANSFORMATION APPROACH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0A46DBA-D18E-C299-2D9B-7D0242DD4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2" y="2316330"/>
            <a:ext cx="10201275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87D5379-3158-436F-A34C-EB099CD67D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89"/>
          <a:stretch/>
        </p:blipFill>
        <p:spPr bwMode="auto">
          <a:xfrm>
            <a:off x="5105401" y="2316330"/>
            <a:ext cx="6091236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B891737-B14E-31DC-D364-2AEC244A2CBA}"/>
              </a:ext>
            </a:extLst>
          </p:cNvPr>
          <p:cNvGrpSpPr/>
          <p:nvPr/>
        </p:nvGrpSpPr>
        <p:grpSpPr>
          <a:xfrm>
            <a:off x="5105399" y="2215789"/>
            <a:ext cx="6493934" cy="3998744"/>
            <a:chOff x="2650064" y="2446867"/>
            <a:chExt cx="6493934" cy="39987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7A861E6-A09D-04F2-4481-3A0F97603EF8}"/>
                </a:ext>
              </a:extLst>
            </p:cNvPr>
            <p:cNvSpPr/>
            <p:nvPr/>
          </p:nvSpPr>
          <p:spPr>
            <a:xfrm>
              <a:off x="2650067" y="2446867"/>
              <a:ext cx="6493931" cy="3998744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15E38DF-4B57-619A-6599-C2D60ED8639B}"/>
                </a:ext>
              </a:extLst>
            </p:cNvPr>
            <p:cNvSpPr/>
            <p:nvPr/>
          </p:nvSpPr>
          <p:spPr>
            <a:xfrm>
              <a:off x="2650064" y="6090011"/>
              <a:ext cx="2810933" cy="3556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T" dirty="0"/>
                <a:t>Intermediate-to-Model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49982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96CDE-D089-45C8-BFD5-8A04F883C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DESIGN: TRANSFORMATION APPROACH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0A46DBA-D18E-C299-2D9B-7D0242DD4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2" y="2316330"/>
            <a:ext cx="10201275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87D5379-3158-436F-A34C-EB099CD67D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78" r="41782"/>
          <a:stretch/>
        </p:blipFill>
        <p:spPr bwMode="auto">
          <a:xfrm>
            <a:off x="3318933" y="2316330"/>
            <a:ext cx="3615267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C19A7B98-322A-4ED5-C982-352D6F904A0B}"/>
              </a:ext>
            </a:extLst>
          </p:cNvPr>
          <p:cNvGrpSpPr/>
          <p:nvPr/>
        </p:nvGrpSpPr>
        <p:grpSpPr>
          <a:xfrm>
            <a:off x="3318933" y="2065868"/>
            <a:ext cx="3615267" cy="4069986"/>
            <a:chOff x="3361266" y="3301998"/>
            <a:chExt cx="3591419" cy="236246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DC25165-EA0E-DAF8-AE50-6BB6F7BCA4F4}"/>
                </a:ext>
              </a:extLst>
            </p:cNvPr>
            <p:cNvSpPr/>
            <p:nvPr/>
          </p:nvSpPr>
          <p:spPr>
            <a:xfrm>
              <a:off x="3361266" y="3301998"/>
              <a:ext cx="3591419" cy="2362466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F6C3DEF-2410-3536-4745-1335C954A130}"/>
                </a:ext>
              </a:extLst>
            </p:cNvPr>
            <p:cNvSpPr/>
            <p:nvPr/>
          </p:nvSpPr>
          <p:spPr>
            <a:xfrm>
              <a:off x="3361266" y="5443310"/>
              <a:ext cx="2810811" cy="21624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  <a:r>
                <a:rPr lang="en-AT" dirty="0" err="1"/>
                <a:t>ntermediate</a:t>
              </a:r>
              <a:r>
                <a:rPr lang="en-AT" dirty="0"/>
                <a:t> structure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6817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A3DAF-3BF4-AB51-5D0B-80C6870AD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/>
              <a:t>PROTOTYPE DESIGN: SENTENCE TEMPLATES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4BA42-26F8-082A-9A22-00DCF8F19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T" b="1" dirty="0"/>
              <a:t>Associations</a:t>
            </a:r>
          </a:p>
          <a:p>
            <a:pPr lvl="1"/>
            <a:r>
              <a:rPr lang="en-GB" dirty="0"/>
              <a:t>T.1</a:t>
            </a:r>
            <a:r>
              <a:rPr lang="en-AT" dirty="0"/>
              <a:t>:</a:t>
            </a:r>
            <a:r>
              <a:rPr lang="en-GB" dirty="0"/>
              <a:t> &lt;Subject&gt; CAN|MUST &lt;Action&gt;&lt;Object&gt;</a:t>
            </a:r>
            <a:endParaRPr lang="en-AT" dirty="0"/>
          </a:p>
          <a:p>
            <a:pPr lvl="1"/>
            <a:r>
              <a:rPr lang="en-GB" dirty="0"/>
              <a:t>T.2</a:t>
            </a:r>
            <a:r>
              <a:rPr lang="en-AT" dirty="0"/>
              <a:t>:</a:t>
            </a:r>
            <a:r>
              <a:rPr lang="en-GB" dirty="0"/>
              <a:t> &lt;Subject&gt; CAN|MUST &lt;</a:t>
            </a:r>
            <a:r>
              <a:rPr lang="en-GB" dirty="0" err="1"/>
              <a:t>PassiveAction</a:t>
            </a:r>
            <a:r>
              <a:rPr lang="en-GB" dirty="0"/>
              <a:t>&gt;&lt;Object&gt;</a:t>
            </a:r>
            <a:endParaRPr lang="en-AT" dirty="0"/>
          </a:p>
          <a:p>
            <a:endParaRPr lang="en-GB" dirty="0"/>
          </a:p>
          <a:p>
            <a:r>
              <a:rPr lang="en-AT" b="1" dirty="0"/>
              <a:t>Attributes</a:t>
            </a:r>
          </a:p>
          <a:p>
            <a:pPr lvl="1"/>
            <a:r>
              <a:rPr lang="en-GB" dirty="0"/>
              <a:t>T.3</a:t>
            </a:r>
            <a:r>
              <a:rPr lang="en-AT" dirty="0"/>
              <a:t>:</a:t>
            </a:r>
            <a:r>
              <a:rPr lang="en-GB" dirty="0"/>
              <a:t> &lt;Subject&gt; HAS &lt;Object&gt;</a:t>
            </a:r>
            <a:endParaRPr lang="en-AT" dirty="0"/>
          </a:p>
          <a:p>
            <a:endParaRPr lang="en-GB" dirty="0"/>
          </a:p>
          <a:p>
            <a:r>
              <a:rPr lang="en-AT" b="1" dirty="0"/>
              <a:t>Generalizations</a:t>
            </a:r>
          </a:p>
          <a:p>
            <a:pPr lvl="1"/>
            <a:r>
              <a:rPr lang="en-GB" dirty="0"/>
              <a:t>T.4</a:t>
            </a:r>
            <a:r>
              <a:rPr lang="en-AT" dirty="0"/>
              <a:t>:</a:t>
            </a:r>
            <a:r>
              <a:rPr lang="en-GB" dirty="0"/>
              <a:t> &lt;Subject&gt; IS &lt;Object&gt;</a:t>
            </a:r>
            <a:endParaRPr lang="en-AT" dirty="0"/>
          </a:p>
          <a:p>
            <a:endParaRPr lang="en-AT" dirty="0"/>
          </a:p>
          <a:p>
            <a:r>
              <a:rPr lang="en-AT" b="1" dirty="0"/>
              <a:t>Compositions</a:t>
            </a:r>
          </a:p>
          <a:p>
            <a:pPr lvl="1"/>
            <a:r>
              <a:rPr lang="en-GB" dirty="0"/>
              <a:t>T.5</a:t>
            </a:r>
            <a:r>
              <a:rPr lang="en-AT" dirty="0"/>
              <a:t>:</a:t>
            </a:r>
            <a:r>
              <a:rPr lang="en-GB" dirty="0"/>
              <a:t> &lt;Subject&gt; IS PART OF &lt;Object&gt;</a:t>
            </a:r>
            <a:endParaRPr lang="en-AT" dirty="0"/>
          </a:p>
          <a:p>
            <a:pPr lvl="1"/>
            <a:r>
              <a:rPr lang="en-GB" dirty="0"/>
              <a:t>T.6</a:t>
            </a:r>
            <a:r>
              <a:rPr lang="en-AT" dirty="0"/>
              <a:t>:</a:t>
            </a:r>
            <a:r>
              <a:rPr lang="en-GB" dirty="0"/>
              <a:t> &lt;Subject&gt; CAN|MUST HAVE &lt;Object&gt;</a:t>
            </a:r>
          </a:p>
          <a:p>
            <a:endParaRPr lang="en-GB" dirty="0"/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686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A3DAF-3BF4-AB51-5D0B-80C6870AD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DESIGN: SENTENCE TEMPLATES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4BA42-26F8-082A-9A22-00DCF8F19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T" b="1" dirty="0"/>
              <a:t>Associations</a:t>
            </a:r>
          </a:p>
          <a:p>
            <a:pPr lvl="1"/>
            <a:r>
              <a:rPr lang="en-GB" dirty="0"/>
              <a:t>T.1</a:t>
            </a:r>
            <a:r>
              <a:rPr lang="en-AT" dirty="0"/>
              <a:t>:</a:t>
            </a:r>
            <a:r>
              <a:rPr lang="en-GB" dirty="0"/>
              <a:t> &lt;Subject&gt; CAN|MUST &lt;Action&gt;&lt;Object&gt;</a:t>
            </a:r>
            <a:endParaRPr lang="en-AT" dirty="0"/>
          </a:p>
          <a:p>
            <a:pPr lvl="1"/>
            <a:r>
              <a:rPr lang="en-GB" dirty="0"/>
              <a:t>T.2</a:t>
            </a:r>
            <a:r>
              <a:rPr lang="en-AT" dirty="0"/>
              <a:t>:</a:t>
            </a:r>
            <a:r>
              <a:rPr lang="en-GB" dirty="0"/>
              <a:t> &lt;Subject&gt; CAN|MUST &lt;</a:t>
            </a:r>
            <a:r>
              <a:rPr lang="en-GB" dirty="0" err="1"/>
              <a:t>PassiveAction</a:t>
            </a:r>
            <a:r>
              <a:rPr lang="en-GB" dirty="0"/>
              <a:t>&gt;&lt;Object&gt;</a:t>
            </a:r>
            <a:endParaRPr lang="en-AT" dirty="0"/>
          </a:p>
          <a:p>
            <a:pPr marL="0" indent="0">
              <a:buNone/>
            </a:pPr>
            <a:br>
              <a:rPr lang="en-AT" dirty="0"/>
            </a:br>
            <a:endParaRPr lang="en-AT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27538E9-88B7-3033-D9C5-37BEE75CAF73}"/>
              </a:ext>
            </a:extLst>
          </p:cNvPr>
          <p:cNvGrpSpPr/>
          <p:nvPr/>
        </p:nvGrpSpPr>
        <p:grpSpPr>
          <a:xfrm>
            <a:off x="7501714" y="3277615"/>
            <a:ext cx="3725333" cy="2743201"/>
            <a:chOff x="7162800" y="2599266"/>
            <a:chExt cx="3725333" cy="274320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F45113F-A0E1-9BC6-45A5-71D402A75EE9}"/>
                </a:ext>
              </a:extLst>
            </p:cNvPr>
            <p:cNvSpPr/>
            <p:nvPr/>
          </p:nvSpPr>
          <p:spPr>
            <a:xfrm>
              <a:off x="7162800" y="2599266"/>
              <a:ext cx="3725333" cy="274320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22" name="Picture 2">
              <a:extLst>
                <a:ext uri="{FF2B5EF4-FFF2-40B4-BE49-F238E27FC236}">
                  <a16:creationId xmlns:a16="http://schemas.microsoft.com/office/drawing/2014/main" id="{4618281F-BD49-EAD1-B832-A277DE7912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0743" y="2758439"/>
              <a:ext cx="3438525" cy="2486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DE9645D1-175F-FB67-CA7D-93EDC1BE5A73}"/>
              </a:ext>
            </a:extLst>
          </p:cNvPr>
          <p:cNvSpPr/>
          <p:nvPr/>
        </p:nvSpPr>
        <p:spPr>
          <a:xfrm>
            <a:off x="609601" y="3987799"/>
            <a:ext cx="4707467" cy="114659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T" i="1" dirty="0">
                <a:solidFill>
                  <a:sysClr val="windowText" lastClr="000000"/>
                </a:solidFill>
              </a:rPr>
              <a:t>“An employee can advise a customer.”</a:t>
            </a:r>
            <a:br>
              <a:rPr lang="en-AT" i="1" dirty="0">
                <a:solidFill>
                  <a:sysClr val="windowText" lastClr="000000"/>
                </a:solidFill>
              </a:rPr>
            </a:br>
            <a:endParaRPr lang="en-AT" i="1" dirty="0">
              <a:solidFill>
                <a:sysClr val="windowText" lastClr="000000"/>
              </a:solidFill>
            </a:endParaRPr>
          </a:p>
          <a:p>
            <a:r>
              <a:rPr lang="en-AT" i="1" dirty="0">
                <a:solidFill>
                  <a:sysClr val="windowText" lastClr="000000"/>
                </a:solidFill>
              </a:rPr>
              <a:t>“A customer must buy a product.”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6BDDEB43-A025-1D13-3EF3-A5868324AF71}"/>
              </a:ext>
            </a:extLst>
          </p:cNvPr>
          <p:cNvSpPr/>
          <p:nvPr/>
        </p:nvSpPr>
        <p:spPr>
          <a:xfrm rot="16200000">
            <a:off x="5904443" y="4205523"/>
            <a:ext cx="846667" cy="711146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2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A3DAF-3BF4-AB51-5D0B-80C6870AD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DESIGN: DB-SCHEMA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5E7A880-D090-2183-1ACD-6AEF09998F76}"/>
              </a:ext>
            </a:extLst>
          </p:cNvPr>
          <p:cNvGrpSpPr/>
          <p:nvPr/>
        </p:nvGrpSpPr>
        <p:grpSpPr>
          <a:xfrm>
            <a:off x="2040467" y="1484845"/>
            <a:ext cx="8111066" cy="4555067"/>
            <a:chOff x="2040467" y="1484845"/>
            <a:chExt cx="8111066" cy="455506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BC34CE1-DC4C-5AC2-964D-711EFC6299B3}"/>
                </a:ext>
              </a:extLst>
            </p:cNvPr>
            <p:cNvGrpSpPr/>
            <p:nvPr/>
          </p:nvGrpSpPr>
          <p:grpSpPr>
            <a:xfrm>
              <a:off x="2040467" y="1484845"/>
              <a:ext cx="8102600" cy="4555067"/>
              <a:chOff x="2040467" y="1484845"/>
              <a:chExt cx="8102600" cy="4555067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B4BD36C-05B3-E447-9532-410B8209940F}"/>
                  </a:ext>
                </a:extLst>
              </p:cNvPr>
              <p:cNvSpPr/>
              <p:nvPr/>
            </p:nvSpPr>
            <p:spPr>
              <a:xfrm>
                <a:off x="2040467" y="1484845"/>
                <a:ext cx="8102600" cy="455506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2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F0540670-1EC0-D24E-E4E8-D17EAF8AAD7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42606" y="2448717"/>
                <a:ext cx="7906788" cy="28343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CD2B4D4-1B1F-19BE-2F4E-318BE8915A41}"/>
                </a:ext>
              </a:extLst>
            </p:cNvPr>
            <p:cNvSpPr/>
            <p:nvPr/>
          </p:nvSpPr>
          <p:spPr>
            <a:xfrm>
              <a:off x="7069667" y="1497114"/>
              <a:ext cx="3081866" cy="38946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T" dirty="0"/>
                <a:t>Part of EMOF Metamodel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99520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A3DAF-3BF4-AB51-5D0B-80C6870AD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DESIGN: DB-SCHEMA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72BF25-D405-49EE-FC0D-EDFCE0CDBE2B}"/>
              </a:ext>
            </a:extLst>
          </p:cNvPr>
          <p:cNvGrpSpPr/>
          <p:nvPr/>
        </p:nvGrpSpPr>
        <p:grpSpPr>
          <a:xfrm>
            <a:off x="2070100" y="1497114"/>
            <a:ext cx="8081432" cy="4542798"/>
            <a:chOff x="2070100" y="1497114"/>
            <a:chExt cx="8081432" cy="4542798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C793B4B1-B544-D35B-9ACC-0F65A24ADC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0100" y="1500726"/>
              <a:ext cx="8051800" cy="4539186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CDC758A-5110-E5DB-D256-FA95C61B3432}"/>
                </a:ext>
              </a:extLst>
            </p:cNvPr>
            <p:cNvSpPr/>
            <p:nvPr/>
          </p:nvSpPr>
          <p:spPr>
            <a:xfrm>
              <a:off x="8102599" y="1497114"/>
              <a:ext cx="2048933" cy="38946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T" dirty="0"/>
                <a:t>Rel. DB Schema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12251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A3DAF-3BF4-AB51-5D0B-80C6870AD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DESIGN: DB-SCHEMA – ORM Examples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4BA42-26F8-082A-9A22-00DCF8F19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2" y="1613536"/>
            <a:ext cx="8263466" cy="4458080"/>
          </a:xfrm>
        </p:spPr>
        <p:txBody>
          <a:bodyPr/>
          <a:lstStyle/>
          <a:p>
            <a:pPr marL="0" indent="0">
              <a:buNone/>
            </a:pPr>
            <a:r>
              <a:rPr lang="en-AT" b="1" dirty="0"/>
              <a:t>Example: Mapping the Generalization Concept</a:t>
            </a:r>
          </a:p>
          <a:p>
            <a:endParaRPr lang="en-AT" b="1" dirty="0"/>
          </a:p>
          <a:p>
            <a:r>
              <a:rPr lang="en-AT" dirty="0"/>
              <a:t>Used Pattern: “</a:t>
            </a:r>
            <a:r>
              <a:rPr lang="en-GB" b="1" dirty="0">
                <a:solidFill>
                  <a:schemeClr val="accent4"/>
                </a:solidFill>
              </a:rPr>
              <a:t>Association Table Mapping Pattern</a:t>
            </a:r>
            <a:r>
              <a:rPr lang="en-AT" dirty="0"/>
              <a:t>”</a:t>
            </a:r>
            <a:br>
              <a:rPr lang="en-AT" dirty="0"/>
            </a:br>
            <a:endParaRPr lang="en-AT" dirty="0"/>
          </a:p>
          <a:p>
            <a:pPr lvl="1"/>
            <a:r>
              <a:rPr lang="en-AT" dirty="0"/>
              <a:t>Pattern is used for: </a:t>
            </a:r>
          </a:p>
          <a:p>
            <a:pPr lvl="2"/>
            <a:r>
              <a:rPr lang="en-GB" dirty="0"/>
              <a:t>Many-to-many </a:t>
            </a:r>
            <a:r>
              <a:rPr lang="en-AT" dirty="0"/>
              <a:t>relations</a:t>
            </a:r>
            <a:br>
              <a:rPr lang="en-AT" dirty="0"/>
            </a:br>
            <a:endParaRPr lang="en-GB" dirty="0"/>
          </a:p>
          <a:p>
            <a:pPr lvl="1"/>
            <a:r>
              <a:rPr lang="en-AT" dirty="0"/>
              <a:t>Result:</a:t>
            </a:r>
          </a:p>
          <a:p>
            <a:pPr lvl="2"/>
            <a:r>
              <a:rPr lang="en-GB" dirty="0"/>
              <a:t>Create a new table only for the generalization with PK from two FKs referencing the two classes stored in </a:t>
            </a:r>
            <a:r>
              <a:rPr lang="en-AT" dirty="0"/>
              <a:t>the Class table</a:t>
            </a:r>
            <a:r>
              <a:rPr lang="en-GB" dirty="0"/>
              <a:t>.</a:t>
            </a:r>
          </a:p>
          <a:p>
            <a:pPr marL="0" indent="0">
              <a:buNone/>
            </a:pPr>
            <a:br>
              <a:rPr lang="en-AT" dirty="0"/>
            </a:br>
            <a:endParaRPr lang="en-AT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898D945A-02BB-1D75-4E08-F52967FDA5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842" b="36057"/>
          <a:stretch/>
        </p:blipFill>
        <p:spPr bwMode="auto">
          <a:xfrm>
            <a:off x="9228666" y="3812621"/>
            <a:ext cx="2252133" cy="2883167"/>
          </a:xfrm>
          <a:prstGeom prst="rect">
            <a:avLst/>
          </a:prstGeom>
          <a:noFill/>
          <a:ln w="285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7C202D-589D-D2D9-3DAE-0FBA0C9BBC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24" r="74807" b="33542"/>
          <a:stretch/>
        </p:blipFill>
        <p:spPr bwMode="auto">
          <a:xfrm>
            <a:off x="9028269" y="1485876"/>
            <a:ext cx="2652926" cy="1447013"/>
          </a:xfrm>
          <a:prstGeom prst="rect">
            <a:avLst/>
          </a:prstGeom>
          <a:noFill/>
          <a:ln w="285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2820E771-2273-7DA1-DB6E-8FD2470F4A3C}"/>
              </a:ext>
            </a:extLst>
          </p:cNvPr>
          <p:cNvSpPr/>
          <p:nvPr/>
        </p:nvSpPr>
        <p:spPr>
          <a:xfrm>
            <a:off x="9934871" y="3017182"/>
            <a:ext cx="846667" cy="711146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39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87F22-1361-496A-0424-9E7D5B506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322" y="1500717"/>
            <a:ext cx="3932237" cy="4436533"/>
          </a:xfrm>
          <a:solidFill>
            <a:srgbClr val="0096D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AT" dirty="0">
                <a:solidFill>
                  <a:schemeClr val="bg1"/>
                </a:solidFill>
              </a:rPr>
              <a:t>CONTENT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C342D-9BA1-E43C-8E0D-CFB054558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1546" y="1500717"/>
            <a:ext cx="6172200" cy="4436533"/>
          </a:xfrm>
        </p:spPr>
        <p:txBody>
          <a:bodyPr anchor="ctr"/>
          <a:lstStyle/>
          <a:p>
            <a:r>
              <a:rPr lang="en-AT" dirty="0"/>
              <a:t>Quick Overview</a:t>
            </a:r>
          </a:p>
          <a:p>
            <a:r>
              <a:rPr lang="en-AT" dirty="0"/>
              <a:t>SLR - Findings</a:t>
            </a:r>
          </a:p>
          <a:p>
            <a:r>
              <a:rPr lang="en-AT" dirty="0"/>
              <a:t>Prototype</a:t>
            </a:r>
          </a:p>
          <a:p>
            <a:pPr lvl="1"/>
            <a:r>
              <a:rPr lang="en-AT" dirty="0"/>
              <a:t>Goals</a:t>
            </a:r>
          </a:p>
          <a:p>
            <a:pPr lvl="1"/>
            <a:r>
              <a:rPr lang="en-AT" dirty="0"/>
              <a:t>Design</a:t>
            </a:r>
          </a:p>
          <a:p>
            <a:pPr lvl="1"/>
            <a:r>
              <a:rPr lang="en-AT" dirty="0"/>
              <a:t>Implementation</a:t>
            </a:r>
          </a:p>
          <a:p>
            <a:pPr lvl="1"/>
            <a:r>
              <a:rPr lang="en-AT" dirty="0"/>
              <a:t>Validation</a:t>
            </a:r>
          </a:p>
          <a:p>
            <a:r>
              <a:rPr lang="en-AT" dirty="0"/>
              <a:t>Lessons Learnt</a:t>
            </a:r>
          </a:p>
        </p:txBody>
      </p:sp>
    </p:spTree>
    <p:extLst>
      <p:ext uri="{BB962C8B-B14F-4D97-AF65-F5344CB8AC3E}">
        <p14:creationId xmlns:p14="http://schemas.microsoft.com/office/powerpoint/2010/main" val="6560989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2F263E-2458-0FDD-7A21-E1242836F3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8BB8A8-8F7F-10C9-02D6-F674620B39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PROTOTYPE IMPLEMENTATION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14860F2-F7A3-4B13-D06C-07C0D9DE32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702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89B623F2-DCA4-23B8-5409-456483753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375" y="1572156"/>
            <a:ext cx="7422580" cy="4458488"/>
          </a:xfrm>
          <a:prstGeom prst="rect">
            <a:avLst/>
          </a:prstGeom>
          <a:noFill/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5EB32F-FC2E-C9C0-05E1-8ADFA1BFC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IMPLEMENTATION: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054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EB32F-FC2E-C9C0-05E1-8ADFA1BFC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IMPLEMENTATION: STRUCTURE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2D688C5-BFB5-9287-2B3E-9E2C9C7B2225}"/>
              </a:ext>
            </a:extLst>
          </p:cNvPr>
          <p:cNvGrpSpPr/>
          <p:nvPr/>
        </p:nvGrpSpPr>
        <p:grpSpPr>
          <a:xfrm>
            <a:off x="2023534" y="1473200"/>
            <a:ext cx="8144933" cy="4682067"/>
            <a:chOff x="1938867" y="1473200"/>
            <a:chExt cx="8144933" cy="4682067"/>
          </a:xfrm>
        </p:grpSpPr>
        <p:pic>
          <p:nvPicPr>
            <p:cNvPr id="12290" name="Picture 2">
              <a:extLst>
                <a:ext uri="{FF2B5EF4-FFF2-40B4-BE49-F238E27FC236}">
                  <a16:creationId xmlns:a16="http://schemas.microsoft.com/office/drawing/2014/main" id="{89B623F2-DCA4-23B8-5409-4564837531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9243" y="1572156"/>
              <a:ext cx="7422580" cy="4458488"/>
            </a:xfrm>
            <a:prstGeom prst="rect">
              <a:avLst/>
            </a:prstGeom>
            <a:noFill/>
            <a:ln w="285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673A6D3-6DC2-1D2D-68DA-58BFDDE1CE6C}"/>
                </a:ext>
              </a:extLst>
            </p:cNvPr>
            <p:cNvSpPr/>
            <p:nvPr/>
          </p:nvSpPr>
          <p:spPr>
            <a:xfrm>
              <a:off x="1938867" y="1473200"/>
              <a:ext cx="8144933" cy="4682067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390A793-88F5-015A-80F6-5E5C1D0866D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9" t="6707" r="71330" b="20184"/>
            <a:stretch/>
          </p:blipFill>
          <p:spPr bwMode="auto">
            <a:xfrm>
              <a:off x="2336801" y="1871134"/>
              <a:ext cx="2040466" cy="3259666"/>
            </a:xfrm>
            <a:prstGeom prst="rect">
              <a:avLst/>
            </a:prstGeom>
            <a:noFill/>
            <a:ln w="28575"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E7E131D-96F9-EEAF-7904-15BBC8295DC8}"/>
                </a:ext>
              </a:extLst>
            </p:cNvPr>
            <p:cNvSpPr/>
            <p:nvPr/>
          </p:nvSpPr>
          <p:spPr>
            <a:xfrm>
              <a:off x="2249243" y="1871133"/>
              <a:ext cx="2128024" cy="3149599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10902BE-5680-0B94-BAF4-152037728745}"/>
                </a:ext>
              </a:extLst>
            </p:cNvPr>
            <p:cNvSpPr/>
            <p:nvPr/>
          </p:nvSpPr>
          <p:spPr>
            <a:xfrm>
              <a:off x="4464825" y="2573868"/>
              <a:ext cx="4256047" cy="1574800"/>
            </a:xfrm>
            <a:prstGeom prst="rect">
              <a:avLst/>
            </a:prstGeom>
            <a:solidFill>
              <a:schemeClr val="tx2"/>
            </a:solidFill>
            <a:ln w="381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T" b="1" dirty="0"/>
                <a:t>NL-Module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AT" dirty="0"/>
                <a:t>Sort NL into sentence templates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dirty="0"/>
                <a:t>T</a:t>
              </a:r>
              <a:r>
                <a:rPr lang="en-AT" dirty="0" err="1"/>
                <a:t>ransform</a:t>
              </a:r>
              <a:r>
                <a:rPr lang="en-AT" dirty="0"/>
                <a:t> from NL into SQL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AT" dirty="0"/>
                <a:t>Transform from DB into NL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355869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EB32F-FC2E-C9C0-05E1-8ADFA1BFC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IMPLEMENTATION: STRUCTURE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9EE2FC2-1DFF-A916-6E27-32CAC30349FC}"/>
              </a:ext>
            </a:extLst>
          </p:cNvPr>
          <p:cNvGrpSpPr/>
          <p:nvPr/>
        </p:nvGrpSpPr>
        <p:grpSpPr>
          <a:xfrm>
            <a:off x="2023534" y="1473200"/>
            <a:ext cx="8144933" cy="4682067"/>
            <a:chOff x="1938867" y="1473200"/>
            <a:chExt cx="8144933" cy="4682067"/>
          </a:xfrm>
        </p:grpSpPr>
        <p:pic>
          <p:nvPicPr>
            <p:cNvPr id="12290" name="Picture 2">
              <a:extLst>
                <a:ext uri="{FF2B5EF4-FFF2-40B4-BE49-F238E27FC236}">
                  <a16:creationId xmlns:a16="http://schemas.microsoft.com/office/drawing/2014/main" id="{89B623F2-DCA4-23B8-5409-4564837531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9243" y="1572156"/>
              <a:ext cx="7422580" cy="4458488"/>
            </a:xfrm>
            <a:prstGeom prst="rect">
              <a:avLst/>
            </a:prstGeom>
            <a:noFill/>
            <a:ln w="285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14868F-DBEA-FE6E-8D15-38034D15D1DB}"/>
                </a:ext>
              </a:extLst>
            </p:cNvPr>
            <p:cNvSpPr/>
            <p:nvPr/>
          </p:nvSpPr>
          <p:spPr>
            <a:xfrm>
              <a:off x="1938867" y="1473200"/>
              <a:ext cx="8144933" cy="4682067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390A793-88F5-015A-80F6-5E5C1D0866D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131" t="6707" r="1176" b="20184"/>
            <a:stretch/>
          </p:blipFill>
          <p:spPr bwMode="auto">
            <a:xfrm>
              <a:off x="7603067" y="1871134"/>
              <a:ext cx="1981200" cy="3259666"/>
            </a:xfrm>
            <a:prstGeom prst="rect">
              <a:avLst/>
            </a:prstGeom>
            <a:noFill/>
            <a:ln w="28575"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60BDDF5-557D-A7F7-6181-6D1CA785AE6D}"/>
                </a:ext>
              </a:extLst>
            </p:cNvPr>
            <p:cNvSpPr/>
            <p:nvPr/>
          </p:nvSpPr>
          <p:spPr>
            <a:xfrm>
              <a:off x="7603067" y="2324101"/>
              <a:ext cx="2209800" cy="2332566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E04F002-A6C7-125A-20A8-94B6D38D5877}"/>
                </a:ext>
              </a:extLst>
            </p:cNvPr>
            <p:cNvSpPr/>
            <p:nvPr/>
          </p:nvSpPr>
          <p:spPr>
            <a:xfrm>
              <a:off x="3270719" y="2641600"/>
              <a:ext cx="4256047" cy="1574800"/>
            </a:xfrm>
            <a:prstGeom prst="rect">
              <a:avLst/>
            </a:prstGeom>
            <a:solidFill>
              <a:schemeClr val="tx2"/>
            </a:solidFill>
            <a:ln w="381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T" b="1" dirty="0"/>
                <a:t>UML-Module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AT" dirty="0"/>
                <a:t>Transform UML into SQL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AT" dirty="0"/>
                <a:t>Transform from DB into UML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87051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EB32F-FC2E-C9C0-05E1-8ADFA1BFC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IMPLEMENTATION: STRUCTURE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FB869BF-278D-25C0-63C7-9F523CDB1438}"/>
              </a:ext>
            </a:extLst>
          </p:cNvPr>
          <p:cNvGrpSpPr/>
          <p:nvPr/>
        </p:nvGrpSpPr>
        <p:grpSpPr>
          <a:xfrm>
            <a:off x="2023534" y="1473200"/>
            <a:ext cx="8144933" cy="4690533"/>
            <a:chOff x="1938867" y="1473200"/>
            <a:chExt cx="8144933" cy="4690533"/>
          </a:xfrm>
        </p:grpSpPr>
        <p:pic>
          <p:nvPicPr>
            <p:cNvPr id="12290" name="Picture 2">
              <a:extLst>
                <a:ext uri="{FF2B5EF4-FFF2-40B4-BE49-F238E27FC236}">
                  <a16:creationId xmlns:a16="http://schemas.microsoft.com/office/drawing/2014/main" id="{89B623F2-DCA4-23B8-5409-4564837531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9243" y="1572156"/>
              <a:ext cx="7422580" cy="4458488"/>
            </a:xfrm>
            <a:prstGeom prst="rect">
              <a:avLst/>
            </a:prstGeom>
            <a:noFill/>
            <a:ln w="285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715F041-ACEE-003C-2715-E39CF2408834}"/>
                </a:ext>
              </a:extLst>
            </p:cNvPr>
            <p:cNvSpPr/>
            <p:nvPr/>
          </p:nvSpPr>
          <p:spPr>
            <a:xfrm>
              <a:off x="1938867" y="1473200"/>
              <a:ext cx="8144933" cy="4682067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390A793-88F5-015A-80F6-5E5C1D0866D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971" t="75259" r="35625" b="1384"/>
            <a:stretch/>
          </p:blipFill>
          <p:spPr bwMode="auto">
            <a:xfrm>
              <a:off x="4919133" y="4927600"/>
              <a:ext cx="2108200" cy="1041400"/>
            </a:xfrm>
            <a:prstGeom prst="rect">
              <a:avLst/>
            </a:prstGeom>
            <a:noFill/>
            <a:ln w="28575"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516EE65-7046-8B43-25E7-84ACC76C19A6}"/>
                </a:ext>
              </a:extLst>
            </p:cNvPr>
            <p:cNvSpPr/>
            <p:nvPr/>
          </p:nvSpPr>
          <p:spPr>
            <a:xfrm>
              <a:off x="4826000" y="4986867"/>
              <a:ext cx="2362200" cy="1176866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8510255-4299-A236-FD10-C4651F6F6D14}"/>
                </a:ext>
              </a:extLst>
            </p:cNvPr>
            <p:cNvSpPr/>
            <p:nvPr/>
          </p:nvSpPr>
          <p:spPr>
            <a:xfrm>
              <a:off x="3548826" y="3685378"/>
              <a:ext cx="4823414" cy="1176866"/>
            </a:xfrm>
            <a:prstGeom prst="rect">
              <a:avLst/>
            </a:prstGeom>
            <a:solidFill>
              <a:schemeClr val="tx2"/>
            </a:solidFill>
            <a:ln w="381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T" b="1" dirty="0"/>
                <a:t>DB-Module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AT" dirty="0"/>
                <a:t>Manages all interactions with DB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AT" dirty="0"/>
                <a:t>No transformations do happen here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940771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EB32F-FC2E-C9C0-05E1-8ADFA1BFC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IMPLEMENTATION: STRUCTURE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3102117-B7C2-F657-E4BA-146082BE2FD3}"/>
              </a:ext>
            </a:extLst>
          </p:cNvPr>
          <p:cNvGrpSpPr/>
          <p:nvPr/>
        </p:nvGrpSpPr>
        <p:grpSpPr>
          <a:xfrm>
            <a:off x="2023534" y="1473200"/>
            <a:ext cx="8144933" cy="4682067"/>
            <a:chOff x="1938867" y="1473200"/>
            <a:chExt cx="8144933" cy="4682067"/>
          </a:xfrm>
        </p:grpSpPr>
        <p:pic>
          <p:nvPicPr>
            <p:cNvPr id="12290" name="Picture 2">
              <a:extLst>
                <a:ext uri="{FF2B5EF4-FFF2-40B4-BE49-F238E27FC236}">
                  <a16:creationId xmlns:a16="http://schemas.microsoft.com/office/drawing/2014/main" id="{89B623F2-DCA4-23B8-5409-4564837531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9243" y="1572156"/>
              <a:ext cx="7422580" cy="4458488"/>
            </a:xfrm>
            <a:prstGeom prst="rect">
              <a:avLst/>
            </a:prstGeom>
            <a:noFill/>
            <a:ln w="285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3A9FC7E-D387-99F6-0F48-5F19F973BC45}"/>
                </a:ext>
              </a:extLst>
            </p:cNvPr>
            <p:cNvSpPr/>
            <p:nvPr/>
          </p:nvSpPr>
          <p:spPr>
            <a:xfrm>
              <a:off x="1938867" y="1473200"/>
              <a:ext cx="8144933" cy="4682067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390A793-88F5-015A-80F6-5E5C1D0866D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487" t="25696" r="33460" b="44300"/>
            <a:stretch/>
          </p:blipFill>
          <p:spPr bwMode="auto">
            <a:xfrm>
              <a:off x="4809067" y="2717800"/>
              <a:ext cx="2379133" cy="1337733"/>
            </a:xfrm>
            <a:prstGeom prst="rect">
              <a:avLst/>
            </a:prstGeom>
            <a:noFill/>
            <a:ln w="28575"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559544E-89D9-AC23-9B81-C4D1853D7F97}"/>
                </a:ext>
              </a:extLst>
            </p:cNvPr>
            <p:cNvSpPr/>
            <p:nvPr/>
          </p:nvSpPr>
          <p:spPr>
            <a:xfrm>
              <a:off x="4893733" y="2785533"/>
              <a:ext cx="2209800" cy="1270000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4A3BC80-DE7B-CE44-9145-D028A75D654A}"/>
                </a:ext>
              </a:extLst>
            </p:cNvPr>
            <p:cNvSpPr/>
            <p:nvPr/>
          </p:nvSpPr>
          <p:spPr>
            <a:xfrm>
              <a:off x="2044699" y="4123266"/>
              <a:ext cx="7933267" cy="1896535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T" b="1" dirty="0">
                  <a:solidFill>
                    <a:schemeClr val="bg1"/>
                  </a:solidFill>
                </a:rPr>
                <a:t>Main Interface </a:t>
              </a:r>
              <a:r>
                <a:rPr lang="en-AT" dirty="0">
                  <a:solidFill>
                    <a:schemeClr val="bg1"/>
                  </a:solidFill>
                </a:rPr>
                <a:t>to access the two main functions: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AT" dirty="0">
                  <a:solidFill>
                    <a:schemeClr val="bg1"/>
                  </a:solidFill>
                </a:rPr>
                <a:t>Transformation from NL into UML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AT" dirty="0">
                  <a:solidFill>
                    <a:schemeClr val="bg1"/>
                  </a:solidFill>
                </a:rPr>
                <a:t>Transformation from UML into NL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en-AT" dirty="0">
                <a:solidFill>
                  <a:schemeClr val="bg1"/>
                </a:solidFill>
              </a:endParaRPr>
            </a:p>
            <a:p>
              <a:r>
                <a:rPr lang="en-AT" dirty="0">
                  <a:solidFill>
                    <a:schemeClr val="bg1"/>
                  </a:solidFill>
                </a:rPr>
                <a:t>Can also be used to access more specific fun</a:t>
              </a:r>
              <a:r>
                <a:rPr lang="en-US" dirty="0">
                  <a:solidFill>
                    <a:schemeClr val="bg1"/>
                  </a:solidFill>
                </a:rPr>
                <a:t>c</a:t>
              </a:r>
              <a:r>
                <a:rPr lang="en-AT" dirty="0" err="1">
                  <a:solidFill>
                    <a:schemeClr val="bg1"/>
                  </a:solidFill>
                </a:rPr>
                <a:t>tions</a:t>
              </a:r>
              <a:r>
                <a:rPr lang="en-AT" dirty="0">
                  <a:solidFill>
                    <a:schemeClr val="bg1"/>
                  </a:solidFill>
                </a:rPr>
                <a:t> of the modules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73049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EB32F-FC2E-C9C0-05E1-8ADFA1BFC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IMPLEMENTATION: M2T - Sequence</a:t>
            </a:r>
            <a:endParaRPr lang="en-US" dirty="0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F5DD4567-6A2C-521D-A56F-E006709B8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822" y="1453620"/>
            <a:ext cx="6328500" cy="4838092"/>
          </a:xfrm>
          <a:prstGeom prst="rect">
            <a:avLst/>
          </a:prstGeom>
          <a:noFill/>
          <a:ln w="28575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3479746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EB32F-FC2E-C9C0-05E1-8ADFA1BFC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IMPLEMENTATION: M2T - Sequence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545BC4C-0F41-CF8C-DFF6-08AD49B58B5A}"/>
              </a:ext>
            </a:extLst>
          </p:cNvPr>
          <p:cNvGrpSpPr/>
          <p:nvPr/>
        </p:nvGrpSpPr>
        <p:grpSpPr>
          <a:xfrm>
            <a:off x="2290295" y="1371598"/>
            <a:ext cx="7501467" cy="4920113"/>
            <a:chOff x="2125133" y="1371600"/>
            <a:chExt cx="7501467" cy="4920113"/>
          </a:xfrm>
        </p:grpSpPr>
        <p:pic>
          <p:nvPicPr>
            <p:cNvPr id="13314" name="Picture 2">
              <a:extLst>
                <a:ext uri="{FF2B5EF4-FFF2-40B4-BE49-F238E27FC236}">
                  <a16:creationId xmlns:a16="http://schemas.microsoft.com/office/drawing/2014/main" id="{F5DD4567-6A2C-521D-A56F-E006709B8F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grayscl/>
              <a:alphaModFix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1750" y="1453621"/>
              <a:ext cx="6328500" cy="4838092"/>
            </a:xfrm>
            <a:prstGeom prst="rect">
              <a:avLst/>
            </a:prstGeom>
            <a:noFill/>
            <a:ln w="28575">
              <a:noFill/>
            </a:ln>
            <a:effectLst/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D50D02B-92E2-630A-0B3B-4D10930BBDBE}"/>
                </a:ext>
              </a:extLst>
            </p:cNvPr>
            <p:cNvSpPr/>
            <p:nvPr/>
          </p:nvSpPr>
          <p:spPr>
            <a:xfrm>
              <a:off x="2125133" y="1371600"/>
              <a:ext cx="7501467" cy="4920113"/>
            </a:xfrm>
            <a:prstGeom prst="rect">
              <a:avLst/>
            </a:prstGeom>
            <a:solidFill>
              <a:srgbClr val="FFFFFF">
                <a:alpha val="32157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1E42170-D2E5-6868-DA33-F00062B2DA9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4" t="20530" r="30736" b="44120"/>
            <a:stretch/>
          </p:blipFill>
          <p:spPr bwMode="auto">
            <a:xfrm>
              <a:off x="3090333" y="2446867"/>
              <a:ext cx="4224867" cy="1710266"/>
            </a:xfrm>
            <a:prstGeom prst="rect">
              <a:avLst/>
            </a:prstGeom>
            <a:noFill/>
            <a:ln w="28575">
              <a:noFill/>
            </a:ln>
            <a:effectLst/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C5FDD97-CADD-9E49-10AD-086890A62323}"/>
                </a:ext>
              </a:extLst>
            </p:cNvPr>
            <p:cNvGrpSpPr/>
            <p:nvPr/>
          </p:nvGrpSpPr>
          <p:grpSpPr>
            <a:xfrm>
              <a:off x="2650067" y="2446867"/>
              <a:ext cx="4512733" cy="1710266"/>
              <a:chOff x="2650067" y="2446867"/>
              <a:chExt cx="4512733" cy="171026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1244B9B-8E73-2232-6AAE-BD5E69B1D424}"/>
                  </a:ext>
                </a:extLst>
              </p:cNvPr>
              <p:cNvSpPr/>
              <p:nvPr/>
            </p:nvSpPr>
            <p:spPr>
              <a:xfrm>
                <a:off x="2650067" y="2446867"/>
                <a:ext cx="4504266" cy="1710266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0796046-560A-181E-BADA-0DA7D9647FEA}"/>
                  </a:ext>
                </a:extLst>
              </p:cNvPr>
              <p:cNvSpPr/>
              <p:nvPr/>
            </p:nvSpPr>
            <p:spPr>
              <a:xfrm>
                <a:off x="5731933" y="2446868"/>
                <a:ext cx="1430867" cy="3556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T" dirty="0"/>
                  <a:t>UML-to-DB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572984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16EFF35-7D27-3C9E-84D3-CC7C77C78AD5}"/>
              </a:ext>
            </a:extLst>
          </p:cNvPr>
          <p:cNvGrpSpPr/>
          <p:nvPr/>
        </p:nvGrpSpPr>
        <p:grpSpPr>
          <a:xfrm>
            <a:off x="2290295" y="1371599"/>
            <a:ext cx="7501467" cy="4920113"/>
            <a:chOff x="2125133" y="1371600"/>
            <a:chExt cx="7501467" cy="4920113"/>
          </a:xfrm>
        </p:grpSpPr>
        <p:pic>
          <p:nvPicPr>
            <p:cNvPr id="13314" name="Picture 2">
              <a:extLst>
                <a:ext uri="{FF2B5EF4-FFF2-40B4-BE49-F238E27FC236}">
                  <a16:creationId xmlns:a16="http://schemas.microsoft.com/office/drawing/2014/main" id="{F5DD4567-6A2C-521D-A56F-E006709B8F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grayscl/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1750" y="1453621"/>
              <a:ext cx="6328500" cy="4838092"/>
            </a:xfrm>
            <a:prstGeom prst="rect">
              <a:avLst/>
            </a:prstGeom>
            <a:noFill/>
            <a:ln w="28575">
              <a:noFill/>
            </a:ln>
            <a:effectLst/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D50D02B-92E2-630A-0B3B-4D10930BBDBE}"/>
                </a:ext>
              </a:extLst>
            </p:cNvPr>
            <p:cNvSpPr/>
            <p:nvPr/>
          </p:nvSpPr>
          <p:spPr>
            <a:xfrm>
              <a:off x="2125133" y="1371600"/>
              <a:ext cx="7501467" cy="4920113"/>
            </a:xfrm>
            <a:prstGeom prst="rect">
              <a:avLst/>
            </a:prstGeom>
            <a:solidFill>
              <a:srgbClr val="FFFFFF">
                <a:alpha val="32157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1E42170-D2E5-6868-DA33-F00062B2DA9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4" t="55880" r="3443" b="8770"/>
            <a:stretch/>
          </p:blipFill>
          <p:spPr bwMode="auto">
            <a:xfrm>
              <a:off x="3090333" y="4157131"/>
              <a:ext cx="5952067" cy="1710267"/>
            </a:xfrm>
            <a:prstGeom prst="rect">
              <a:avLst/>
            </a:prstGeom>
            <a:noFill/>
            <a:ln w="28575">
              <a:noFill/>
            </a:ln>
            <a:effectLst/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F8108BB-677C-1B0E-8BDD-52F4AC68D6A7}"/>
                </a:ext>
              </a:extLst>
            </p:cNvPr>
            <p:cNvGrpSpPr/>
            <p:nvPr/>
          </p:nvGrpSpPr>
          <p:grpSpPr>
            <a:xfrm>
              <a:off x="2687025" y="4157130"/>
              <a:ext cx="6821041" cy="1710269"/>
              <a:chOff x="2687025" y="4157130"/>
              <a:chExt cx="6821041" cy="17102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1244B9B-8E73-2232-6AAE-BD5E69B1D424}"/>
                  </a:ext>
                </a:extLst>
              </p:cNvPr>
              <p:cNvSpPr/>
              <p:nvPr/>
            </p:nvSpPr>
            <p:spPr>
              <a:xfrm>
                <a:off x="2687025" y="4157133"/>
                <a:ext cx="6821041" cy="1710266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0F483DB-63D9-921C-9D9D-2095989BC62A}"/>
                  </a:ext>
                </a:extLst>
              </p:cNvPr>
              <p:cNvSpPr/>
              <p:nvPr/>
            </p:nvSpPr>
            <p:spPr>
              <a:xfrm>
                <a:off x="8221134" y="4157130"/>
                <a:ext cx="1283842" cy="3556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T" dirty="0"/>
                  <a:t>DB-to-NL</a:t>
                </a:r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D5EB32F-FC2E-C9C0-05E1-8ADFA1BFC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IMPLEMENTATION: M2T - Sequence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0709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EB32F-FC2E-C9C0-05E1-8ADFA1BFC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IMPLEMENTATION: M2T - Sequence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200FE2A-A164-7221-4CB8-082B360F95B9}"/>
              </a:ext>
            </a:extLst>
          </p:cNvPr>
          <p:cNvGrpSpPr/>
          <p:nvPr/>
        </p:nvGrpSpPr>
        <p:grpSpPr>
          <a:xfrm>
            <a:off x="2290295" y="1371600"/>
            <a:ext cx="7611411" cy="4920113"/>
            <a:chOff x="2125133" y="1371600"/>
            <a:chExt cx="7611411" cy="4920113"/>
          </a:xfrm>
        </p:grpSpPr>
        <p:pic>
          <p:nvPicPr>
            <p:cNvPr id="13314" name="Picture 2">
              <a:extLst>
                <a:ext uri="{FF2B5EF4-FFF2-40B4-BE49-F238E27FC236}">
                  <a16:creationId xmlns:a16="http://schemas.microsoft.com/office/drawing/2014/main" id="{F5DD4567-6A2C-521D-A56F-E006709B8F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grayscl/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1750" y="1453621"/>
              <a:ext cx="6328500" cy="4838092"/>
            </a:xfrm>
            <a:prstGeom prst="rect">
              <a:avLst/>
            </a:prstGeom>
            <a:noFill/>
            <a:ln w="28575">
              <a:noFill/>
            </a:ln>
            <a:effectLst/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D50D02B-92E2-630A-0B3B-4D10930BBDBE}"/>
                </a:ext>
              </a:extLst>
            </p:cNvPr>
            <p:cNvSpPr/>
            <p:nvPr/>
          </p:nvSpPr>
          <p:spPr>
            <a:xfrm>
              <a:off x="2125133" y="1371600"/>
              <a:ext cx="7501467" cy="4920113"/>
            </a:xfrm>
            <a:prstGeom prst="rect">
              <a:avLst/>
            </a:prstGeom>
            <a:solidFill>
              <a:srgbClr val="FFFFFF">
                <a:alpha val="32157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1E42170-D2E5-6868-DA33-F00062B2DA9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4" t="38206" r="3443" b="26444"/>
            <a:stretch/>
          </p:blipFill>
          <p:spPr bwMode="auto">
            <a:xfrm>
              <a:off x="3090333" y="3301997"/>
              <a:ext cx="5952067" cy="1710267"/>
            </a:xfrm>
            <a:prstGeom prst="rect">
              <a:avLst/>
            </a:prstGeom>
            <a:noFill/>
            <a:ln w="28575">
              <a:noFill/>
            </a:ln>
            <a:effectLst/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059391C-713B-C31F-9F28-0CF596B164A1}"/>
                </a:ext>
              </a:extLst>
            </p:cNvPr>
            <p:cNvGrpSpPr/>
            <p:nvPr/>
          </p:nvGrpSpPr>
          <p:grpSpPr>
            <a:xfrm>
              <a:off x="3361266" y="3301997"/>
              <a:ext cx="6375278" cy="1710267"/>
              <a:chOff x="3361266" y="3301997"/>
              <a:chExt cx="6375278" cy="1710267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1244B9B-8E73-2232-6AAE-BD5E69B1D424}"/>
                  </a:ext>
                </a:extLst>
              </p:cNvPr>
              <p:cNvSpPr/>
              <p:nvPr/>
            </p:nvSpPr>
            <p:spPr>
              <a:xfrm>
                <a:off x="3361266" y="3301998"/>
                <a:ext cx="6375278" cy="1710266"/>
              </a:xfrm>
              <a:prstGeom prst="rect">
                <a:avLst/>
              </a:prstGeom>
              <a:noFill/>
              <a:ln w="38100">
                <a:solidFill>
                  <a:schemeClr val="accent3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0F483DB-63D9-921C-9D9D-2095989BC62A}"/>
                  </a:ext>
                </a:extLst>
              </p:cNvPr>
              <p:cNvSpPr/>
              <p:nvPr/>
            </p:nvSpPr>
            <p:spPr>
              <a:xfrm>
                <a:off x="6925733" y="3301997"/>
                <a:ext cx="2810811" cy="3556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</a:t>
                </a:r>
                <a:r>
                  <a:rPr lang="en-AT" dirty="0" err="1"/>
                  <a:t>ntermediate</a:t>
                </a:r>
                <a:r>
                  <a:rPr lang="en-AT" dirty="0"/>
                  <a:t> structure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60599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CF1295-4A3C-0912-3611-07A8D0F443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QUICK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0749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>
            <a:extLst>
              <a:ext uri="{FF2B5EF4-FFF2-40B4-BE49-F238E27FC236}">
                <a16:creationId xmlns:a16="http://schemas.microsoft.com/office/drawing/2014/main" id="{7F57F1D2-B1FD-AA4B-FC95-652F774EB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787" y="1465175"/>
            <a:ext cx="6448425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5EB32F-FC2E-C9C0-05E1-8ADFA1BFC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IMPLEMENTATION: T2M - Sequence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6434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>
            <a:extLst>
              <a:ext uri="{FF2B5EF4-FFF2-40B4-BE49-F238E27FC236}">
                <a16:creationId xmlns:a16="http://schemas.microsoft.com/office/drawing/2014/main" id="{7F57F1D2-B1FD-AA4B-FC95-652F774EB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787" y="1465175"/>
            <a:ext cx="6448425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5EB32F-FC2E-C9C0-05E1-8ADFA1BFC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IMPLEMENTATION: T2M - Sequence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886746-0C79-C219-34E1-8EBA36FB500B}"/>
              </a:ext>
            </a:extLst>
          </p:cNvPr>
          <p:cNvSpPr/>
          <p:nvPr/>
        </p:nvSpPr>
        <p:spPr>
          <a:xfrm>
            <a:off x="2431520" y="1348268"/>
            <a:ext cx="7501467" cy="4887069"/>
          </a:xfrm>
          <a:prstGeom prst="rect">
            <a:avLst/>
          </a:prstGeom>
          <a:solidFill>
            <a:srgbClr val="FFFFFF">
              <a:alpha val="3215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3B8F5AE-DED6-2D69-CDC0-20CB24DCD6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2" t="19684" r="28336" b="34065"/>
          <a:stretch/>
        </p:blipFill>
        <p:spPr bwMode="auto">
          <a:xfrm>
            <a:off x="3039533" y="2387600"/>
            <a:ext cx="4453468" cy="2167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B56F1FA-9CB2-D79B-8C47-73E423EE08C5}"/>
              </a:ext>
            </a:extLst>
          </p:cNvPr>
          <p:cNvGrpSpPr/>
          <p:nvPr/>
        </p:nvGrpSpPr>
        <p:grpSpPr>
          <a:xfrm>
            <a:off x="3039533" y="2387600"/>
            <a:ext cx="5181600" cy="2167468"/>
            <a:chOff x="3039533" y="2387600"/>
            <a:chExt cx="5181600" cy="21674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A8AB673-CC66-E8AA-36C6-7340AEFB4379}"/>
                </a:ext>
              </a:extLst>
            </p:cNvPr>
            <p:cNvSpPr/>
            <p:nvPr/>
          </p:nvSpPr>
          <p:spPr>
            <a:xfrm>
              <a:off x="3039533" y="2387600"/>
              <a:ext cx="5181600" cy="2167468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FDB366E-84B4-43EC-65E1-8223B7152BAE}"/>
                </a:ext>
              </a:extLst>
            </p:cNvPr>
            <p:cNvSpPr/>
            <p:nvPr/>
          </p:nvSpPr>
          <p:spPr>
            <a:xfrm>
              <a:off x="6968067" y="2387600"/>
              <a:ext cx="1253066" cy="3556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T" dirty="0"/>
                <a:t>NL-to-DB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709128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>
            <a:extLst>
              <a:ext uri="{FF2B5EF4-FFF2-40B4-BE49-F238E27FC236}">
                <a16:creationId xmlns:a16="http://schemas.microsoft.com/office/drawing/2014/main" id="{7F57F1D2-B1FD-AA4B-FC95-652F774EB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787" y="1465175"/>
            <a:ext cx="6448425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5EB32F-FC2E-C9C0-05E1-8ADFA1BFC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IMPLEMENTATION: T2M - Sequence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886746-0C79-C219-34E1-8EBA36FB500B}"/>
              </a:ext>
            </a:extLst>
          </p:cNvPr>
          <p:cNvSpPr/>
          <p:nvPr/>
        </p:nvSpPr>
        <p:spPr>
          <a:xfrm>
            <a:off x="2431520" y="1348268"/>
            <a:ext cx="7501467" cy="4887069"/>
          </a:xfrm>
          <a:prstGeom prst="rect">
            <a:avLst/>
          </a:prstGeom>
          <a:solidFill>
            <a:srgbClr val="FFFFFF">
              <a:alpha val="3215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3B8F5AE-DED6-2D69-CDC0-20CB24DCD6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2" t="65031" r="6146" b="4797"/>
          <a:stretch/>
        </p:blipFill>
        <p:spPr bwMode="auto">
          <a:xfrm>
            <a:off x="3039533" y="4512734"/>
            <a:ext cx="5884334" cy="1413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A5FBC042-600D-AC18-7432-E960DA991A9A}"/>
              </a:ext>
            </a:extLst>
          </p:cNvPr>
          <p:cNvGrpSpPr/>
          <p:nvPr/>
        </p:nvGrpSpPr>
        <p:grpSpPr>
          <a:xfrm>
            <a:off x="3210453" y="4509820"/>
            <a:ext cx="5789614" cy="1415389"/>
            <a:chOff x="3210453" y="4509820"/>
            <a:chExt cx="5789614" cy="14153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A8AB673-CC66-E8AA-36C6-7340AEFB4379}"/>
                </a:ext>
              </a:extLst>
            </p:cNvPr>
            <p:cNvSpPr/>
            <p:nvPr/>
          </p:nvSpPr>
          <p:spPr>
            <a:xfrm>
              <a:off x="3210453" y="4511277"/>
              <a:ext cx="5789614" cy="1413932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F45BF34-7F16-4683-CA24-B4B2D6135D19}"/>
                </a:ext>
              </a:extLst>
            </p:cNvPr>
            <p:cNvSpPr/>
            <p:nvPr/>
          </p:nvSpPr>
          <p:spPr>
            <a:xfrm>
              <a:off x="7546891" y="4509820"/>
              <a:ext cx="1453176" cy="3556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T" dirty="0"/>
                <a:t>DB-to-UML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644643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>
            <a:extLst>
              <a:ext uri="{FF2B5EF4-FFF2-40B4-BE49-F238E27FC236}">
                <a16:creationId xmlns:a16="http://schemas.microsoft.com/office/drawing/2014/main" id="{7F57F1D2-B1FD-AA4B-FC95-652F774EB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787" y="1465175"/>
            <a:ext cx="6448425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5EB32F-FC2E-C9C0-05E1-8ADFA1BFC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IMPLEMENTATION: T2M - Sequence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886746-0C79-C219-34E1-8EBA36FB500B}"/>
              </a:ext>
            </a:extLst>
          </p:cNvPr>
          <p:cNvSpPr/>
          <p:nvPr/>
        </p:nvSpPr>
        <p:spPr>
          <a:xfrm>
            <a:off x="2431520" y="1348268"/>
            <a:ext cx="7501467" cy="4887069"/>
          </a:xfrm>
          <a:prstGeom prst="rect">
            <a:avLst/>
          </a:prstGeom>
          <a:solidFill>
            <a:srgbClr val="FFFFFF">
              <a:alpha val="3215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3B8F5AE-DED6-2D69-CDC0-20CB24DCD6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2" t="50760" r="6146" b="20514"/>
          <a:stretch/>
        </p:blipFill>
        <p:spPr bwMode="auto">
          <a:xfrm>
            <a:off x="3039533" y="3843868"/>
            <a:ext cx="5884334" cy="134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2FA2E756-D654-6743-BFFE-B8F5DA61697E}"/>
              </a:ext>
            </a:extLst>
          </p:cNvPr>
          <p:cNvGrpSpPr/>
          <p:nvPr/>
        </p:nvGrpSpPr>
        <p:grpSpPr>
          <a:xfrm>
            <a:off x="3251322" y="3843867"/>
            <a:ext cx="6984878" cy="1346201"/>
            <a:chOff x="3251322" y="3843867"/>
            <a:chExt cx="6984878" cy="13462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F7301A4-F35C-B179-F174-4665406B6790}"/>
                </a:ext>
              </a:extLst>
            </p:cNvPr>
            <p:cNvSpPr/>
            <p:nvPr/>
          </p:nvSpPr>
          <p:spPr>
            <a:xfrm>
              <a:off x="3251322" y="3843869"/>
              <a:ext cx="6984878" cy="1346199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FAF346F-E77C-0957-8588-8831400FDA5A}"/>
                </a:ext>
              </a:extLst>
            </p:cNvPr>
            <p:cNvSpPr/>
            <p:nvPr/>
          </p:nvSpPr>
          <p:spPr>
            <a:xfrm>
              <a:off x="7425389" y="3843867"/>
              <a:ext cx="2810811" cy="355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  <a:r>
                <a:rPr lang="en-AT" dirty="0" err="1"/>
                <a:t>ntermediate</a:t>
              </a:r>
              <a:r>
                <a:rPr lang="en-AT" dirty="0"/>
                <a:t> structure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237304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EB32F-FC2E-C9C0-05E1-8ADFA1BFC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IMPLEMENTATION: T2M - Sequence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D72FD2-0705-07BD-6EBB-EA2A578F4FBE}"/>
              </a:ext>
            </a:extLst>
          </p:cNvPr>
          <p:cNvSpPr/>
          <p:nvPr/>
        </p:nvSpPr>
        <p:spPr>
          <a:xfrm>
            <a:off x="5641891" y="2762773"/>
            <a:ext cx="1453176" cy="355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/>
              <a:t>DB-to-UML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AD2FCE-E30B-F568-4C45-F04E1F57017E}"/>
              </a:ext>
            </a:extLst>
          </p:cNvPr>
          <p:cNvSpPr/>
          <p:nvPr/>
        </p:nvSpPr>
        <p:spPr>
          <a:xfrm>
            <a:off x="5641891" y="3445934"/>
            <a:ext cx="1453176" cy="355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/>
              <a:t>DB-to-NL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44B78D-1112-06C5-2D7F-7FE2249F7D79}"/>
              </a:ext>
            </a:extLst>
          </p:cNvPr>
          <p:cNvSpPr/>
          <p:nvPr/>
        </p:nvSpPr>
        <p:spPr>
          <a:xfrm>
            <a:off x="3889290" y="2757220"/>
            <a:ext cx="1453176" cy="355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/>
              <a:t>UML-to-DB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EAA4F0-7BEA-3BA1-CD9F-DCA24D350CB6}"/>
              </a:ext>
            </a:extLst>
          </p:cNvPr>
          <p:cNvSpPr/>
          <p:nvPr/>
        </p:nvSpPr>
        <p:spPr>
          <a:xfrm>
            <a:off x="3889290" y="3445934"/>
            <a:ext cx="1453176" cy="355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/>
              <a:t>NL-to-DB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6B0E4F-9F9A-50ED-9A89-3E61F526BA1B}"/>
              </a:ext>
            </a:extLst>
          </p:cNvPr>
          <p:cNvSpPr/>
          <p:nvPr/>
        </p:nvSpPr>
        <p:spPr>
          <a:xfrm>
            <a:off x="321733" y="1002565"/>
            <a:ext cx="5452533" cy="18673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7729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C1115A2-AC9F-5874-91BF-69365F12D6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D04C23D-4D33-F3B7-7374-786D2E85C7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Static DEMO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D88719E-5966-13FC-BCC0-1EB502045D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24328D-C94E-5824-90FF-B50DFF4D9D08}"/>
              </a:ext>
            </a:extLst>
          </p:cNvPr>
          <p:cNvSpPr/>
          <p:nvPr/>
        </p:nvSpPr>
        <p:spPr>
          <a:xfrm>
            <a:off x="2413000" y="3674621"/>
            <a:ext cx="5452533" cy="18673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/>
              <a:t>Screenshot-wise “DEMO”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1920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9ED0BB-D625-E22E-6073-3E17A33E2E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7818BB-D0B4-93F9-AC72-D2D1797F35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PROTOTYPE VALIDATION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18093F2-26C3-8873-FB0B-4F43E3C105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818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88251-0FB0-27A3-CCBD-AC421E45D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VALIDATION: TEST SUITE AND GOALS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10179-9ED7-D9BF-9D47-AC52CC605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b="1" dirty="0"/>
              <a:t>Bidirectional Transformation Tests (2 Tests)</a:t>
            </a:r>
          </a:p>
          <a:p>
            <a:pPr lvl="1"/>
            <a:r>
              <a:rPr lang="en-GB" dirty="0"/>
              <a:t>Goal 1: Transform requirements in NL into a UML class model without losing information.</a:t>
            </a:r>
          </a:p>
          <a:p>
            <a:pPr lvl="1"/>
            <a:r>
              <a:rPr lang="en-GB" dirty="0"/>
              <a:t>Goal 2: Transform requirements in a UML class model into NL without losing information.</a:t>
            </a:r>
            <a:endParaRPr lang="en-AT" dirty="0"/>
          </a:p>
          <a:p>
            <a:pPr lvl="1"/>
            <a:r>
              <a:rPr lang="en-GB" dirty="0"/>
              <a:t>Goal 3: Enable transformation of requirements from NL into a UML class model and back, without causing unintended alterations.</a:t>
            </a:r>
            <a:endParaRPr lang="en-AT" dirty="0"/>
          </a:p>
          <a:p>
            <a:pPr lvl="1"/>
            <a:r>
              <a:rPr lang="en-GB" dirty="0"/>
              <a:t>Goal 4: Enable transformation of requirements from a UML class model into NL and back, without causing unintended alterations.</a:t>
            </a:r>
            <a:br>
              <a:rPr lang="en-AT" dirty="0"/>
            </a:br>
            <a:endParaRPr lang="en-GB" dirty="0"/>
          </a:p>
          <a:p>
            <a:r>
              <a:rPr lang="en-GB" b="1" dirty="0"/>
              <a:t>Alterations in UML Tests (20 Tests)</a:t>
            </a:r>
            <a:endParaRPr lang="en-AT" b="1" dirty="0"/>
          </a:p>
          <a:p>
            <a:pPr lvl="1"/>
            <a:r>
              <a:rPr lang="en-GB" dirty="0"/>
              <a:t>Goal 3.1: Enable Goal 3, while editing an element in the UML class model before the transformation back to NL</a:t>
            </a:r>
            <a:r>
              <a:rPr lang="en-AT" dirty="0"/>
              <a:t>.</a:t>
            </a:r>
            <a:endParaRPr lang="en-GB" dirty="0"/>
          </a:p>
          <a:p>
            <a:pPr lvl="1"/>
            <a:r>
              <a:rPr lang="en-GB" dirty="0"/>
              <a:t>Goal 3.2: Enable Goal 3, while adding an element in the UML class model before the transformation back to NL</a:t>
            </a:r>
            <a:r>
              <a:rPr lang="en-AT" dirty="0"/>
              <a:t>.</a:t>
            </a:r>
            <a:endParaRPr lang="en-GB" dirty="0"/>
          </a:p>
          <a:p>
            <a:pPr lvl="1"/>
            <a:r>
              <a:rPr lang="en-GB" dirty="0"/>
              <a:t>Goal 3.3: Enable Goal 3, while deleting an element in the UML class model before the transformation back to NL</a:t>
            </a:r>
            <a:r>
              <a:rPr lang="en-AT" dirty="0"/>
              <a:t>.</a:t>
            </a:r>
            <a:br>
              <a:rPr lang="en-AT" dirty="0"/>
            </a:br>
            <a:endParaRPr lang="en-GB" dirty="0"/>
          </a:p>
          <a:p>
            <a:r>
              <a:rPr lang="en-GB" b="1" dirty="0"/>
              <a:t>Alterations in NL Tests (40 Tests)</a:t>
            </a:r>
            <a:endParaRPr lang="en-AT" b="1" dirty="0"/>
          </a:p>
          <a:p>
            <a:pPr lvl="1"/>
            <a:r>
              <a:rPr lang="en-GB" dirty="0"/>
              <a:t>Goal 4.1: Enable Goal 4, while editing a requirement in the NL representation before the transformation back into a UML class mode</a:t>
            </a:r>
            <a:r>
              <a:rPr lang="en-AT" dirty="0"/>
              <a:t>l.</a:t>
            </a:r>
            <a:endParaRPr lang="en-GB" dirty="0"/>
          </a:p>
          <a:p>
            <a:pPr lvl="1"/>
            <a:r>
              <a:rPr lang="en-GB" dirty="0"/>
              <a:t>Goal 4.2: Enable Goal 4, while adding a requirement in the NL representation before the transformation back into a UML class model</a:t>
            </a:r>
            <a:r>
              <a:rPr lang="en-AT" dirty="0"/>
              <a:t>.</a:t>
            </a:r>
            <a:endParaRPr lang="en-GB" dirty="0"/>
          </a:p>
          <a:p>
            <a:pPr lvl="1"/>
            <a:r>
              <a:rPr lang="en-GB" dirty="0"/>
              <a:t>Goal 4.3: Enable Goal 4, while deleting a requirement in the NL representation before the transformation back into a UML class mode</a:t>
            </a:r>
            <a:r>
              <a:rPr lang="en-AT" dirty="0"/>
              <a:t>l.</a:t>
            </a:r>
            <a:endParaRPr lang="en-GB" dirty="0"/>
          </a:p>
          <a:p>
            <a:r>
              <a:rPr lang="en-GB" b="1" dirty="0"/>
              <a:t>Performance Tests (6 Tests)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C41340-A244-A87A-64F5-96FA768156CF}"/>
              </a:ext>
            </a:extLst>
          </p:cNvPr>
          <p:cNvSpPr/>
          <p:nvPr/>
        </p:nvSpPr>
        <p:spPr>
          <a:xfrm>
            <a:off x="-922866" y="313267"/>
            <a:ext cx="9254066" cy="962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57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5103C-5EA8-0801-4ABA-9ED27680A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VALIDATION: PERFORMANCE TESTS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D3771-176A-5478-29A2-E50DF2C34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Tested Functionality:</a:t>
            </a:r>
          </a:p>
          <a:p>
            <a:pPr lvl="1"/>
            <a:r>
              <a:rPr lang="en-GB" dirty="0"/>
              <a:t>Text-to-Model Transformation</a:t>
            </a:r>
          </a:p>
          <a:p>
            <a:pPr lvl="1"/>
            <a:r>
              <a:rPr lang="en-GB" dirty="0"/>
              <a:t>Model-to-Text Transformation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Measurements</a:t>
            </a:r>
          </a:p>
          <a:p>
            <a:pPr lvl="1"/>
            <a:r>
              <a:rPr lang="en-GB" dirty="0"/>
              <a:t>Execution Time (seconds)</a:t>
            </a:r>
          </a:p>
          <a:p>
            <a:pPr lvl="1"/>
            <a:r>
              <a:rPr lang="en-GB" dirty="0"/>
              <a:t>Memory Usage (Mebibytes)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Variable:</a:t>
            </a:r>
          </a:p>
          <a:p>
            <a:pPr lvl="1"/>
            <a:r>
              <a:rPr lang="en-GB" dirty="0"/>
              <a:t>Input size (original, original * 2, original * 3)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303E5E-7E16-374E-69B0-5F361724060F}"/>
              </a:ext>
            </a:extLst>
          </p:cNvPr>
          <p:cNvSpPr/>
          <p:nvPr/>
        </p:nvSpPr>
        <p:spPr>
          <a:xfrm>
            <a:off x="-922866" y="313267"/>
            <a:ext cx="9254066" cy="962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577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72FC1-FFE9-6DAB-9FD4-43E631949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VALIDATION: PERFORMANCE TESTS – EXECUTION TIMES</a:t>
            </a:r>
            <a:endParaRPr lang="en-US" dirty="0"/>
          </a:p>
        </p:txBody>
      </p:sp>
      <p:pic>
        <p:nvPicPr>
          <p:cNvPr id="7" name="Picture 6" descr="A graph of a test&#10;&#10;Description automatically generated with medium confidence">
            <a:extLst>
              <a:ext uri="{FF2B5EF4-FFF2-40B4-BE49-F238E27FC236}">
                <a16:creationId xmlns:a16="http://schemas.microsoft.com/office/drawing/2014/main" id="{2CFE027C-0A5B-E00F-DECB-AD16A577A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88" y="1464199"/>
            <a:ext cx="10210224" cy="4691401"/>
          </a:xfrm>
          <a:prstGeom prst="rect">
            <a:avLst/>
          </a:prstGeom>
          <a:ln w="285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1570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A12DC-1506-DEA1-0C56-F322D3CB0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/>
              <a:t>QUICK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A6F4C-9C4C-B0CB-8D03-0D4ADD9A9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T" b="1" dirty="0"/>
              <a:t>Topic</a:t>
            </a:r>
          </a:p>
          <a:p>
            <a:pPr lvl="1"/>
            <a:r>
              <a:rPr lang="en-AT" b="1" dirty="0">
                <a:solidFill>
                  <a:schemeClr val="accent4"/>
                </a:solidFill>
              </a:rPr>
              <a:t>Transforming Requirements </a:t>
            </a:r>
            <a:r>
              <a:rPr lang="en-AT" dirty="0"/>
              <a:t>to/from </a:t>
            </a:r>
            <a:r>
              <a:rPr lang="en-AT" b="1" dirty="0">
                <a:solidFill>
                  <a:schemeClr val="accent4"/>
                </a:solidFill>
              </a:rPr>
              <a:t>Natural Language </a:t>
            </a:r>
            <a:r>
              <a:rPr lang="en-AT" dirty="0"/>
              <a:t>(NL) to/from a </a:t>
            </a:r>
            <a:r>
              <a:rPr lang="en-AT" b="1" dirty="0">
                <a:solidFill>
                  <a:schemeClr val="accent4"/>
                </a:solidFill>
              </a:rPr>
              <a:t>UML class model</a:t>
            </a:r>
            <a:r>
              <a:rPr lang="en-AT" dirty="0"/>
              <a:t>.</a:t>
            </a:r>
            <a:br>
              <a:rPr lang="en-AT" dirty="0"/>
            </a:br>
            <a:endParaRPr lang="en-AT" dirty="0"/>
          </a:p>
          <a:p>
            <a:r>
              <a:rPr lang="en-AT" b="1" dirty="0"/>
              <a:t>Systematic Literature Review</a:t>
            </a:r>
          </a:p>
          <a:p>
            <a:pPr lvl="1"/>
            <a:r>
              <a:rPr lang="en-AT" b="1" dirty="0">
                <a:solidFill>
                  <a:schemeClr val="accent4"/>
                </a:solidFill>
              </a:rPr>
              <a:t>Investigate a part of the field </a:t>
            </a:r>
            <a:r>
              <a:rPr lang="en-AT" dirty="0"/>
              <a:t>of “Text-to-Model (T2M)” and “Model-to-Text (M2T)” transformations.</a:t>
            </a:r>
            <a:br>
              <a:rPr lang="en-AT" dirty="0"/>
            </a:br>
            <a:endParaRPr lang="en-AT" dirty="0"/>
          </a:p>
          <a:p>
            <a:r>
              <a:rPr lang="en-AT" b="1" dirty="0"/>
              <a:t>Prototype Development</a:t>
            </a:r>
          </a:p>
          <a:p>
            <a:pPr lvl="1"/>
            <a:r>
              <a:rPr lang="en-AT" b="1" dirty="0">
                <a:solidFill>
                  <a:schemeClr val="accent4"/>
                </a:solidFill>
              </a:rPr>
              <a:t>Develop a prototype</a:t>
            </a:r>
            <a:r>
              <a:rPr lang="en-AT" dirty="0"/>
              <a:t> based on the findings of the SLR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9790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C62AB-60D0-FC0B-2051-E42A1DFC9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VALIDATION: PERFORMANCE TESTS – MEMORY USAGE</a:t>
            </a:r>
            <a:endParaRPr lang="en-US" dirty="0"/>
          </a:p>
        </p:txBody>
      </p:sp>
      <p:pic>
        <p:nvPicPr>
          <p:cNvPr id="5" name="Picture 4" descr="A graph of a test&#10;&#10;Description automatically generated">
            <a:extLst>
              <a:ext uri="{FF2B5EF4-FFF2-40B4-BE49-F238E27FC236}">
                <a16:creationId xmlns:a16="http://schemas.microsoft.com/office/drawing/2014/main" id="{ED511050-2EC8-40A8-7809-D858913C73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88" y="1547282"/>
            <a:ext cx="10216091" cy="4436268"/>
          </a:xfrm>
          <a:prstGeom prst="rect">
            <a:avLst/>
          </a:prstGeom>
          <a:ln w="285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90848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C68BD-7BDF-5DE9-FDEE-EC106782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VALIDATION: PERFORMANCE TESTS – OTHER APPROACHES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87CF8-D6D5-070C-B55E-838EDBB91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T" dirty="0"/>
              <a:t>Studies focused mostly on showing that their approach does transform NL/UML into UML/NL</a:t>
            </a:r>
          </a:p>
          <a:p>
            <a:endParaRPr lang="en-AT" dirty="0"/>
          </a:p>
          <a:p>
            <a:r>
              <a:rPr lang="en-AT" dirty="0"/>
              <a:t>4 studies measured time of tests</a:t>
            </a:r>
            <a:br>
              <a:rPr lang="en-AT" dirty="0"/>
            </a:br>
            <a:endParaRPr lang="en-AT" dirty="0"/>
          </a:p>
          <a:p>
            <a:r>
              <a:rPr lang="en-AT" dirty="0"/>
              <a:t>The fastest measurement of UML class model extraction was 0,6minutes of “</a:t>
            </a:r>
            <a:r>
              <a:rPr lang="en-US" dirty="0" err="1"/>
              <a:t>Rijul</a:t>
            </a:r>
            <a:r>
              <a:rPr lang="en-US" dirty="0"/>
              <a:t> Saini, Gunter </a:t>
            </a:r>
            <a:r>
              <a:rPr lang="en-US" dirty="0" err="1"/>
              <a:t>Mussbacher</a:t>
            </a:r>
            <a:r>
              <a:rPr lang="en-US" dirty="0"/>
              <a:t>, Jin LC Guo, and </a:t>
            </a:r>
            <a:r>
              <a:rPr lang="en-US" dirty="0" err="1"/>
              <a:t>Jörg</a:t>
            </a:r>
            <a:r>
              <a:rPr lang="en-US" dirty="0"/>
              <a:t> Kienzle. Automated, interactive, and traceable domain modelling empowered by</a:t>
            </a:r>
            <a:r>
              <a:rPr lang="en-AT" dirty="0"/>
              <a:t> </a:t>
            </a:r>
            <a:r>
              <a:rPr lang="en-US" dirty="0"/>
              <a:t>artificial intelligence. Software and Systems Modeling, pages 1–31, 2022</a:t>
            </a:r>
            <a:r>
              <a:rPr lang="en-AT" dirty="0"/>
              <a:t>” to generate models with a median of 35 elements</a:t>
            </a:r>
            <a:br>
              <a:rPr lang="en-AT" dirty="0"/>
            </a:br>
            <a:endParaRPr lang="en-AT" dirty="0"/>
          </a:p>
          <a:p>
            <a:r>
              <a:rPr lang="en-AT" dirty="0"/>
              <a:t>Prototype: </a:t>
            </a:r>
            <a:r>
              <a:rPr lang="en-GB" dirty="0"/>
              <a:t>execution time of 0,506 seconds for 180 requirements and a resulting</a:t>
            </a:r>
            <a:r>
              <a:rPr lang="en-AT" dirty="0"/>
              <a:t> </a:t>
            </a:r>
            <a:r>
              <a:rPr lang="en-GB" dirty="0"/>
              <a:t>UML class model of 249 elements.</a:t>
            </a:r>
            <a:r>
              <a:rPr lang="en-AT" dirty="0"/>
              <a:t> </a:t>
            </a:r>
          </a:p>
          <a:p>
            <a:endParaRPr lang="en-A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87AF78-AA06-F9A2-49F8-770FFF12A066}"/>
              </a:ext>
            </a:extLst>
          </p:cNvPr>
          <p:cNvSpPr/>
          <p:nvPr/>
        </p:nvSpPr>
        <p:spPr>
          <a:xfrm>
            <a:off x="-922866" y="313267"/>
            <a:ext cx="9254066" cy="962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731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9EC0DE-6DBC-33E0-7BE3-DB4817BDBBB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0DDE00-608E-E360-C9AF-79CF5EED94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LESSONS LEARNT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3D94C32-9DF1-A9C5-777D-5069EF16F7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5526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0CA4A-DBF9-7C26-4C54-44E08591C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LESSONS LEARNT: TOPIC RELATED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FD322-B194-EC13-FACE-5B7211269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T" dirty="0"/>
              <a:t>Included Studies focused on one-way transformations</a:t>
            </a:r>
          </a:p>
          <a:p>
            <a:r>
              <a:rPr lang="en-AT" dirty="0"/>
              <a:t>For T2M:</a:t>
            </a:r>
          </a:p>
          <a:p>
            <a:pPr lvl="1"/>
            <a:r>
              <a:rPr lang="en-AT" dirty="0"/>
              <a:t>Typically, the NL input is structured in some form. If it is not structured initially, it will be structured by the tool before it is transformed into UML.</a:t>
            </a:r>
          </a:p>
          <a:p>
            <a:pPr lvl="1"/>
            <a:r>
              <a:rPr lang="en-AT" dirty="0"/>
              <a:t>Most defining tool was the used NLP-Tool</a:t>
            </a:r>
          </a:p>
          <a:p>
            <a:r>
              <a:rPr lang="en-AT" dirty="0"/>
              <a:t>For M2T:</a:t>
            </a:r>
          </a:p>
          <a:p>
            <a:pPr lvl="1"/>
            <a:r>
              <a:rPr lang="en-AT" dirty="0"/>
              <a:t>The input (a UML class model) is already structured, therefore no additional structuring had to be done.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1E900E-2A3E-9F1B-64D7-321207690D3A}"/>
              </a:ext>
            </a:extLst>
          </p:cNvPr>
          <p:cNvSpPr/>
          <p:nvPr/>
        </p:nvSpPr>
        <p:spPr>
          <a:xfrm>
            <a:off x="-922866" y="313267"/>
            <a:ext cx="9254066" cy="962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121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5A6EF-6BA2-2006-635F-3286A19C3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LESSONS LEARNT: GENERAL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C6651-45D4-1108-E832-37B8BCA79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T" dirty="0"/>
              <a:t>SLR</a:t>
            </a:r>
          </a:p>
          <a:p>
            <a:pPr lvl="1"/>
            <a:r>
              <a:rPr lang="en-AT" dirty="0"/>
              <a:t>Good Preparation helps!</a:t>
            </a:r>
          </a:p>
          <a:p>
            <a:pPr lvl="1"/>
            <a:r>
              <a:rPr lang="en-AT" dirty="0"/>
              <a:t>Especially in SB, mistakes/reworks during the search can have a big impact!</a:t>
            </a:r>
            <a:br>
              <a:rPr lang="en-AT" dirty="0"/>
            </a:br>
            <a:endParaRPr lang="en-AT" dirty="0"/>
          </a:p>
          <a:p>
            <a:r>
              <a:rPr lang="en-AT" dirty="0"/>
              <a:t>Prototype</a:t>
            </a:r>
          </a:p>
          <a:p>
            <a:pPr lvl="1"/>
            <a:r>
              <a:rPr lang="en-AT" dirty="0"/>
              <a:t>Finding Patterns before implementation helps!</a:t>
            </a:r>
          </a:p>
          <a:p>
            <a:pPr lvl="1"/>
            <a:r>
              <a:rPr lang="en-AT" dirty="0"/>
              <a:t>Tests should be written in a way that they can be executed even if proto</a:t>
            </a:r>
            <a:r>
              <a:rPr lang="en-US" dirty="0"/>
              <a:t>t</a:t>
            </a:r>
            <a:r>
              <a:rPr lang="en-AT" dirty="0" err="1"/>
              <a:t>ype</a:t>
            </a:r>
            <a:r>
              <a:rPr lang="en-AT" dirty="0"/>
              <a:t> or the input changes!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D4A94A-2D89-E7D6-A9FE-AB4ED7222F92}"/>
              </a:ext>
            </a:extLst>
          </p:cNvPr>
          <p:cNvSpPr/>
          <p:nvPr/>
        </p:nvSpPr>
        <p:spPr>
          <a:xfrm>
            <a:off x="-922866" y="313267"/>
            <a:ext cx="9254066" cy="962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1568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D83385D-4A50-FBF3-37D7-17374A3802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712E5-B3A2-3753-9B09-0C87D1E582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THANK YOU FOR YOUR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7005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D5023A-388A-9377-1558-D0C14B791D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6189E6-182E-CC59-6ABA-D4C06756A7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Appendix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E6A987E-56B2-88E8-6F85-6FB576FDE3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330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E9DA5-5ACC-C469-D6B7-FA62A4193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SLR RETROSPECTIVE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1F255-C8D0-F934-BCC6-1816E040A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T" dirty="0"/>
              <a:t>Search Strategy</a:t>
            </a:r>
          </a:p>
          <a:p>
            <a:pPr lvl="1"/>
            <a:r>
              <a:rPr lang="en-AT" dirty="0"/>
              <a:t>Informal search for seed papers</a:t>
            </a:r>
          </a:p>
          <a:p>
            <a:pPr lvl="1"/>
            <a:r>
              <a:rPr lang="en-AT" dirty="0"/>
              <a:t>Then forward and backward snowballing search</a:t>
            </a:r>
          </a:p>
          <a:p>
            <a:r>
              <a:rPr lang="en-AT" dirty="0"/>
              <a:t>Reviewed paper: 1140</a:t>
            </a:r>
          </a:p>
          <a:p>
            <a:r>
              <a:rPr lang="en-AT" dirty="0"/>
              <a:t>Included paper: 41</a:t>
            </a:r>
          </a:p>
          <a:p>
            <a:pPr lvl="1"/>
            <a:r>
              <a:rPr lang="en-AT" dirty="0"/>
              <a:t>(Publication range from 2000 – 2022)</a:t>
            </a:r>
          </a:p>
        </p:txBody>
      </p:sp>
    </p:spTree>
    <p:extLst>
      <p:ext uri="{BB962C8B-B14F-4D97-AF65-F5344CB8AC3E}">
        <p14:creationId xmlns:p14="http://schemas.microsoft.com/office/powerpoint/2010/main" val="29199220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94FEA-A8B7-F5AA-94BA-DF8A94A68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GOALS: Goal 3 - Subgoals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89AF6-30E9-6A96-605C-A55FF5EA3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Goal 3: Enable transformation of requirements from NL into a UML class model and back, without causing unintended alterations</a:t>
            </a:r>
            <a:br>
              <a:rPr lang="en-AT" dirty="0"/>
            </a:br>
            <a:endParaRPr lang="en-GB" dirty="0"/>
          </a:p>
          <a:p>
            <a:pPr lvl="1"/>
            <a:r>
              <a:rPr lang="en-GB" dirty="0"/>
              <a:t>Goal 3.1: Enable Goal 3, while </a:t>
            </a:r>
            <a:r>
              <a:rPr lang="en-GB" b="1" dirty="0"/>
              <a:t>editing</a:t>
            </a:r>
            <a:r>
              <a:rPr lang="en-GB" dirty="0"/>
              <a:t> an element in the UML class model before the transformation back to NL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Goal 3.2: Enable Goal 3, while </a:t>
            </a:r>
            <a:r>
              <a:rPr lang="en-GB" b="1" dirty="0"/>
              <a:t>adding</a:t>
            </a:r>
            <a:r>
              <a:rPr lang="en-GB" dirty="0"/>
              <a:t> an element in the UML class model before the transformation back to NL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Goal 3.3: Enable Goal 3, while </a:t>
            </a:r>
            <a:r>
              <a:rPr lang="en-GB" b="1" dirty="0"/>
              <a:t>deleting</a:t>
            </a:r>
            <a:r>
              <a:rPr lang="en-GB" dirty="0"/>
              <a:t> an element in the UML class model before the transformation back to NL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5578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94FEA-A8B7-F5AA-94BA-DF8A94A68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GOALS: Goal 4 - Subgoals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89AF6-30E9-6A96-605C-A55FF5EA3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Goal 4: Enable transformation of requirements from a UML class model into NL and back, without causing unintended alterations</a:t>
            </a:r>
            <a:br>
              <a:rPr lang="en-AT" dirty="0"/>
            </a:br>
            <a:endParaRPr lang="en-GB" dirty="0"/>
          </a:p>
          <a:p>
            <a:pPr lvl="1"/>
            <a:r>
              <a:rPr lang="en-GB" dirty="0"/>
              <a:t>Goal 4.1: Enable Goal 4, while </a:t>
            </a:r>
            <a:r>
              <a:rPr lang="en-GB" b="1" dirty="0"/>
              <a:t>editing</a:t>
            </a:r>
            <a:r>
              <a:rPr lang="en-GB" dirty="0"/>
              <a:t> a requirement in the NL representation before the transformation back into a UML class mode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Goal 4.2: Enable Goal 4, while </a:t>
            </a:r>
            <a:r>
              <a:rPr lang="en-GB" b="1" dirty="0"/>
              <a:t>adding</a:t>
            </a:r>
            <a:r>
              <a:rPr lang="en-GB" dirty="0"/>
              <a:t> a requirement in the NL representation before the transformation back into a UML class model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Goal 4.3: Enable Goal 4, while </a:t>
            </a:r>
            <a:r>
              <a:rPr lang="en-GB" b="1" dirty="0"/>
              <a:t>deleting</a:t>
            </a:r>
            <a:r>
              <a:rPr lang="en-GB" dirty="0"/>
              <a:t> a requirement in the NL representation before the transformation back into a UML class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72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84C208-04F7-30EE-E1EB-B05D1B9C535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5F765F-4048-46CA-C4D0-E821CD8EBC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SLR RETROSPECTIVE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F3A35D0-763A-656B-5EC7-8809F75959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739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96CDE-D089-45C8-BFD5-8A04F883C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DESIGN: USE CASES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1C2653B-5783-5FE7-49CE-A4C20E3B6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847" y="1347538"/>
            <a:ext cx="4779955" cy="4841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16058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1E236-1E01-AD07-621E-67A46C9E1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DESIGN: TRANSFORMATION APPROACH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7E3825F-4C35-D739-D408-E01E0E799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821" y="1355706"/>
            <a:ext cx="8524625" cy="4612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5999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A3DAF-3BF4-AB51-5D0B-80C6870AD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DESIGN: SENTENCE TEMPLATES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4BA42-26F8-082A-9A22-00DCF8F19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T" dirty="0"/>
              <a:t>Illustration example:</a:t>
            </a: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05F04D3-1535-6530-0DDD-E9B4E9126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42" y="1935622"/>
            <a:ext cx="3438525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8054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A3DAF-3BF4-AB51-5D0B-80C6870AD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DESIGN: SENTENCE TEMPLATES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4BA42-26F8-082A-9A22-00DCF8F19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T.1: &lt; Subject &gt; CAN|M U ST &lt; Action &gt;&lt; Object &gt;</a:t>
            </a:r>
            <a:br>
              <a:rPr lang="en-AT" dirty="0"/>
            </a:br>
            <a:endParaRPr lang="en-AT" dirty="0"/>
          </a:p>
          <a:p>
            <a:r>
              <a:rPr lang="en-AT" dirty="0"/>
              <a:t>“An employee can advise a customer.”</a:t>
            </a:r>
            <a:br>
              <a:rPr lang="en-AT" dirty="0"/>
            </a:br>
            <a:endParaRPr lang="en-AT" dirty="0"/>
          </a:p>
          <a:p>
            <a:r>
              <a:rPr lang="en-AT" dirty="0"/>
              <a:t>“A customer must buy a product.”</a:t>
            </a:r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618281F-BD49-EAD1-B832-A277DE791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877" y="2898910"/>
            <a:ext cx="3438525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93098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A3DAF-3BF4-AB51-5D0B-80C6870AD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DESIGN: SENTENCE TEMPLATES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4BA42-26F8-082A-9A22-00DCF8F19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T.2 &lt; Subject &gt; CAN |M U ST &lt; </a:t>
            </a:r>
            <a:r>
              <a:rPr lang="en-GB" dirty="0" err="1"/>
              <a:t>PassiveAction</a:t>
            </a:r>
            <a:r>
              <a:rPr lang="en-GB" dirty="0"/>
              <a:t> &gt;&lt; Object &gt;</a:t>
            </a:r>
          </a:p>
          <a:p>
            <a:endParaRPr lang="en-GB" dirty="0"/>
          </a:p>
          <a:p>
            <a:r>
              <a:rPr lang="en-GB" dirty="0"/>
              <a:t>A Customer can be advised by an Employee.</a:t>
            </a:r>
          </a:p>
          <a:p>
            <a:r>
              <a:rPr lang="en-GB" dirty="0"/>
              <a:t>A Product can be bought by a Customer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4CFCEB3-963D-8991-1BB4-1265EAF91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275" y="3429000"/>
            <a:ext cx="3438525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825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A3DAF-3BF4-AB51-5D0B-80C6870AD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DESIGN: SENTENCE TEMPLATES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4BA42-26F8-082A-9A22-00DCF8F19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T.3 &lt; Subject &gt; HAS &lt; Object &gt;</a:t>
            </a:r>
          </a:p>
          <a:p>
            <a:endParaRPr lang="en-GB" dirty="0"/>
          </a:p>
          <a:p>
            <a:endParaRPr lang="en-GB" dirty="0"/>
          </a:p>
          <a:p>
            <a:r>
              <a:rPr lang="en-AT" dirty="0"/>
              <a:t>“</a:t>
            </a:r>
            <a:r>
              <a:rPr lang="en-GB" dirty="0"/>
              <a:t>A </a:t>
            </a:r>
            <a:r>
              <a:rPr lang="en-AT" dirty="0"/>
              <a:t>p</a:t>
            </a:r>
            <a:r>
              <a:rPr lang="en-GB" dirty="0" err="1"/>
              <a:t>erson</a:t>
            </a:r>
            <a:r>
              <a:rPr lang="en-GB" dirty="0"/>
              <a:t> has a name.</a:t>
            </a:r>
            <a:r>
              <a:rPr lang="en-AT" dirty="0"/>
              <a:t>”</a:t>
            </a:r>
            <a:endParaRPr lang="en-GB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91C9318B-66BB-E6A8-550F-9AE309485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444" y="1702720"/>
            <a:ext cx="3438525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10146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A3DAF-3BF4-AB51-5D0B-80C6870AD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DESIGN: SENTENCE TEMPLATES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4BA42-26F8-082A-9A22-00DCF8F19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T.4 &lt; Subject &gt; IS &lt; Object &gt;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An Employee is a Person.</a:t>
            </a:r>
          </a:p>
          <a:p>
            <a:r>
              <a:rPr lang="en-GB" dirty="0"/>
              <a:t>A Customer is a Person.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A7975C9E-E0EB-C990-CB60-1049EFC51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233" y="1690688"/>
            <a:ext cx="3438525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908365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A3DAF-3BF4-AB51-5D0B-80C6870AD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DESIGN: SENTENCE TEMPLATES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4BA42-26F8-082A-9A22-00DCF8F19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T.5 &lt; Subject &gt; IS PART OF &lt; Object &gt;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An Employee is part of an Organization.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E07D1DC3-545A-7507-3304-2619E7FA0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643" y="1690688"/>
            <a:ext cx="3438525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7276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A3DAF-3BF4-AB51-5D0B-80C6870AD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DESIGN: SENTENCE TEMPLATES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4BA42-26F8-082A-9A22-00DCF8F19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T.6 &lt; Subject &gt; CAN|M U ST HAV E &lt; Object &gt;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An Organization must have an Employee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EB375D30-141F-E65E-1D2B-02131FD26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275" y="1690688"/>
            <a:ext cx="3438525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2848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CCE04-2ECA-3FE3-7CB4-5975B898A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DESIGN: DB-SCHEMA</a:t>
            </a:r>
            <a:endParaRPr lang="en-US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A7F61F2A-30D2-B7D4-14C6-E48929E33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08726"/>
            <a:ext cx="4480201" cy="252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1089817-B640-B18F-8BCE-FC3BA4E0B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475" y="2323571"/>
            <a:ext cx="5422054" cy="1943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025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E9DA5-5ACC-C469-D6B7-FA62A4193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SLR Findings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1F255-C8D0-F934-BCC6-1816E040A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T" b="1" dirty="0"/>
              <a:t>Relevant Findings for Prototype-Design</a:t>
            </a:r>
            <a:br>
              <a:rPr lang="en-AT" dirty="0"/>
            </a:br>
            <a:endParaRPr lang="en-AT" dirty="0"/>
          </a:p>
          <a:p>
            <a:pPr lvl="1"/>
            <a:r>
              <a:rPr lang="en-AT" dirty="0"/>
              <a:t>Transformation approach via an </a:t>
            </a:r>
            <a:r>
              <a:rPr lang="en-AT" b="1" dirty="0">
                <a:solidFill>
                  <a:schemeClr val="accent4"/>
                </a:solidFill>
              </a:rPr>
              <a:t>intermediate structure</a:t>
            </a:r>
            <a:br>
              <a:rPr lang="en-AT" dirty="0"/>
            </a:br>
            <a:endParaRPr lang="en-AT" dirty="0"/>
          </a:p>
          <a:p>
            <a:pPr lvl="1"/>
            <a:r>
              <a:rPr lang="en-AT" b="1" dirty="0">
                <a:solidFill>
                  <a:schemeClr val="accent4"/>
                </a:solidFill>
              </a:rPr>
              <a:t>NL input </a:t>
            </a:r>
            <a:r>
              <a:rPr lang="en-AT" dirty="0"/>
              <a:t>mostly </a:t>
            </a:r>
            <a:r>
              <a:rPr lang="en-AT" b="1" dirty="0">
                <a:solidFill>
                  <a:schemeClr val="accent4"/>
                </a:solidFill>
              </a:rPr>
              <a:t>structured</a:t>
            </a:r>
            <a:br>
              <a:rPr lang="en-AT" dirty="0"/>
            </a:br>
            <a:endParaRPr lang="en-AT" dirty="0"/>
          </a:p>
          <a:p>
            <a:pPr lvl="1"/>
            <a:r>
              <a:rPr lang="en-AT" dirty="0"/>
              <a:t>No included paper covered a </a:t>
            </a:r>
            <a:r>
              <a:rPr lang="en-AT" b="1" dirty="0">
                <a:solidFill>
                  <a:schemeClr val="accent4"/>
                </a:solidFill>
              </a:rPr>
              <a:t>bidirectional approach </a:t>
            </a:r>
            <a:br>
              <a:rPr lang="en-AT" dirty="0"/>
            </a:br>
            <a:endParaRPr lang="en-AT" dirty="0"/>
          </a:p>
          <a:p>
            <a:pPr lvl="1"/>
            <a:r>
              <a:rPr lang="en-AT" dirty="0"/>
              <a:t>Many approaches use similar </a:t>
            </a:r>
            <a:r>
              <a:rPr lang="en-AT" b="1" dirty="0">
                <a:solidFill>
                  <a:schemeClr val="accent4"/>
                </a:solidFill>
              </a:rPr>
              <a:t>“keywords” to transform</a:t>
            </a:r>
            <a:r>
              <a:rPr lang="en-AT" dirty="0"/>
              <a:t> the same concepts</a:t>
            </a:r>
          </a:p>
          <a:p>
            <a:pPr lvl="2"/>
            <a:r>
              <a:rPr lang="en-US" dirty="0"/>
              <a:t>E</a:t>
            </a:r>
            <a:r>
              <a:rPr lang="en-AT" dirty="0"/>
              <a:t>.g. “X </a:t>
            </a:r>
            <a:r>
              <a:rPr lang="en-AT" b="1" dirty="0"/>
              <a:t>is a </a:t>
            </a:r>
            <a:r>
              <a:rPr lang="en-AT" dirty="0"/>
              <a:t>Y” </a:t>
            </a:r>
            <a:r>
              <a:rPr lang="en-AT" dirty="0">
                <a:sym typeface="Wingdings" panose="05000000000000000000" pitchFamily="2" charset="2"/>
              </a:rPr>
              <a:t></a:t>
            </a:r>
            <a:r>
              <a:rPr lang="en-AT" dirty="0"/>
              <a:t> often used for Generalization</a:t>
            </a:r>
          </a:p>
          <a:p>
            <a:pPr lvl="1"/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159681201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A3DAF-3BF4-AB51-5D0B-80C6870AD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DESIGN: DB-SCHEMA – ORM 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4BA42-26F8-082A-9A22-00DCF8F19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2" y="1613536"/>
            <a:ext cx="8263466" cy="4458080"/>
          </a:xfrm>
        </p:spPr>
        <p:txBody>
          <a:bodyPr/>
          <a:lstStyle/>
          <a:p>
            <a:r>
              <a:rPr lang="en-GB" b="1" dirty="0"/>
              <a:t>Embedded Value Pattern</a:t>
            </a:r>
          </a:p>
          <a:p>
            <a:pPr lvl="1"/>
            <a:r>
              <a:rPr lang="en-GB" dirty="0"/>
              <a:t>One-to-one -&gt; For example for attributes </a:t>
            </a:r>
            <a:br>
              <a:rPr lang="en-AT" dirty="0"/>
            </a:br>
            <a:r>
              <a:rPr lang="en-GB" dirty="0"/>
              <a:t>(</a:t>
            </a:r>
            <a:r>
              <a:rPr lang="en-GB" dirty="0" err="1"/>
              <a:t>aggregation_kind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Save one as a column in another table</a:t>
            </a:r>
            <a:br>
              <a:rPr lang="en-GB" dirty="0"/>
            </a:br>
            <a:endParaRPr lang="en-AT" dirty="0"/>
          </a:p>
          <a:p>
            <a:pPr marL="320040" lvl="1" indent="0">
              <a:buNone/>
            </a:pPr>
            <a:endParaRPr lang="en-GB" dirty="0"/>
          </a:p>
          <a:p>
            <a:r>
              <a:rPr lang="en-GB" b="1" dirty="0"/>
              <a:t>Dependent Mapping Pattern</a:t>
            </a:r>
          </a:p>
          <a:p>
            <a:pPr lvl="1"/>
            <a:r>
              <a:rPr lang="en-GB" dirty="0"/>
              <a:t>One-to-many -&gt; Used to map compositions between classes</a:t>
            </a:r>
          </a:p>
          <a:p>
            <a:pPr lvl="1"/>
            <a:r>
              <a:rPr lang="en-GB" dirty="0"/>
              <a:t>Use a foreign key in the first table to reference another table</a:t>
            </a:r>
          </a:p>
          <a:p>
            <a:pPr marL="0" indent="0">
              <a:buNone/>
            </a:pPr>
            <a:br>
              <a:rPr lang="en-AT" dirty="0"/>
            </a:br>
            <a:endParaRPr lang="en-AT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8D0D0BE-3BAF-59C4-EC5C-FB558676A2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7" t="45308" r="39220" b="31426"/>
          <a:stretch/>
        </p:blipFill>
        <p:spPr bwMode="auto">
          <a:xfrm>
            <a:off x="6380652" y="4937947"/>
            <a:ext cx="4434692" cy="1053298"/>
          </a:xfrm>
          <a:prstGeom prst="rect">
            <a:avLst/>
          </a:prstGeom>
          <a:noFill/>
          <a:ln w="285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B35D75-1F34-926D-7D66-C021495CB4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t="38880" r="38267" b="36330"/>
          <a:stretch/>
        </p:blipFill>
        <p:spPr bwMode="auto">
          <a:xfrm>
            <a:off x="441357" y="5070347"/>
            <a:ext cx="4960374" cy="788499"/>
          </a:xfrm>
          <a:prstGeom prst="rect">
            <a:avLst/>
          </a:prstGeom>
          <a:noFill/>
          <a:ln w="285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C53CF7DF-7F97-A9AF-844A-4398560AAD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4" t="47652" r="408" b="335"/>
          <a:stretch/>
        </p:blipFill>
        <p:spPr bwMode="auto">
          <a:xfrm>
            <a:off x="9786178" y="1536368"/>
            <a:ext cx="1863997" cy="1939033"/>
          </a:xfrm>
          <a:prstGeom prst="rect">
            <a:avLst/>
          </a:prstGeom>
          <a:noFill/>
          <a:ln w="285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D07358-D635-40B9-2B65-F06F291968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78" t="36330" r="37643"/>
          <a:stretch/>
        </p:blipFill>
        <p:spPr bwMode="auto">
          <a:xfrm>
            <a:off x="7525952" y="1701800"/>
            <a:ext cx="1278467" cy="1237504"/>
          </a:xfrm>
          <a:prstGeom prst="rect">
            <a:avLst/>
          </a:prstGeom>
          <a:noFill/>
          <a:ln w="285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C0336A2C-799A-ECE1-4DF1-5ED3DF009174}"/>
              </a:ext>
            </a:extLst>
          </p:cNvPr>
          <p:cNvSpPr/>
          <p:nvPr/>
        </p:nvSpPr>
        <p:spPr>
          <a:xfrm rot="16200000">
            <a:off x="8938623" y="1987813"/>
            <a:ext cx="846667" cy="711146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F67C3696-E2A0-DB89-07A8-ABEDC820FCFE}"/>
              </a:ext>
            </a:extLst>
          </p:cNvPr>
          <p:cNvSpPr/>
          <p:nvPr/>
        </p:nvSpPr>
        <p:spPr>
          <a:xfrm rot="16200000">
            <a:off x="5502215" y="5109022"/>
            <a:ext cx="846667" cy="711146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5526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3C899-B48C-7773-31F4-85A7D3ACB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VALIDATION: PERFORMANCE TESTS – EXECUTION TIMES</a:t>
            </a:r>
            <a:endParaRPr lang="en-US" dirty="0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8AEFFE7F-1E9B-432E-6555-945CF4E88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829594"/>
            <a:ext cx="3545620" cy="460930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3" name="Picture 3">
            <a:extLst>
              <a:ext uri="{FF2B5EF4-FFF2-40B4-BE49-F238E27FC236}">
                <a16:creationId xmlns:a16="http://schemas.microsoft.com/office/drawing/2014/main" id="{AE476D64-D216-F24F-4183-706FBB987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132" y="1775619"/>
            <a:ext cx="3587139" cy="466328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7501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25764-6454-8CAF-1F48-546DBA37B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VALIDATION: PERFORMANCE TESTS – MEMORY USAGE</a:t>
            </a:r>
            <a:endParaRPr lang="en-US" dirty="0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7DD7DEEF-5004-BCD5-603A-B3B3F72C8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900" y="1690688"/>
            <a:ext cx="3773365" cy="49053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1" name="Picture 3">
            <a:extLst>
              <a:ext uri="{FF2B5EF4-FFF2-40B4-BE49-F238E27FC236}">
                <a16:creationId xmlns:a16="http://schemas.microsoft.com/office/drawing/2014/main" id="{3055FAFB-6DE1-6FA0-7127-192795830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0" y="1744663"/>
            <a:ext cx="3773365" cy="49053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02018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2C785-2676-73AA-EB84-2630ADC2C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CAREER TAKE-AWAY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6DF01-F69B-EC1F-3A26-6879280B2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T" dirty="0"/>
              <a:t>My field: BA/RE/EA</a:t>
            </a:r>
            <a:br>
              <a:rPr lang="en-AT" dirty="0"/>
            </a:br>
            <a:endParaRPr lang="en-AT" dirty="0"/>
          </a:p>
          <a:p>
            <a:r>
              <a:rPr lang="en-AT" dirty="0"/>
              <a:t>Every statement should have justification and a foundation</a:t>
            </a:r>
          </a:p>
          <a:p>
            <a:r>
              <a:rPr lang="en-AT" dirty="0"/>
              <a:t>Find and use Patterns (do not reinvent the wheel every time)</a:t>
            </a:r>
          </a:p>
          <a:p>
            <a:r>
              <a:rPr lang="en-AT" dirty="0"/>
              <a:t>If a search has to be done and documented systematically</a:t>
            </a:r>
          </a:p>
          <a:p>
            <a:pPr lvl="1"/>
            <a:r>
              <a:rPr lang="en-AT" dirty="0"/>
              <a:t>Invest time beforehand to set up a structured search approach</a:t>
            </a:r>
          </a:p>
          <a:p>
            <a:pPr lvl="1"/>
            <a:r>
              <a:rPr lang="en-AT" dirty="0"/>
              <a:t>Test the search/documentation/analysis on a small set before you start with the complete search</a:t>
            </a:r>
          </a:p>
          <a:p>
            <a:r>
              <a:rPr lang="en-AT" dirty="0"/>
              <a:t>If something has to be tested or data has to be analysed:</a:t>
            </a:r>
          </a:p>
          <a:p>
            <a:pPr lvl="1"/>
            <a:r>
              <a:rPr lang="en-AT" dirty="0"/>
              <a:t>Use well defined reproduction packages</a:t>
            </a:r>
          </a:p>
        </p:txBody>
      </p:sp>
    </p:spTree>
    <p:extLst>
      <p:ext uri="{BB962C8B-B14F-4D97-AF65-F5344CB8AC3E}">
        <p14:creationId xmlns:p14="http://schemas.microsoft.com/office/powerpoint/2010/main" val="3896354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E16765-7864-FCE6-EF41-02415481D3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270BEB-16AA-72BF-2ABE-EACDFF6F36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PROTOTYPE GOALS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1D3199B-8CC9-D346-B3DF-EA676101CE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10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94FEA-A8B7-F5AA-94BA-DF8A94A68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GOALS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89AF6-30E9-6A96-605C-A55FF5EA3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T" b="1" dirty="0"/>
              <a:t>Similar to other included approaches:</a:t>
            </a:r>
          </a:p>
          <a:p>
            <a:pPr lvl="1"/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Goal 1: Transform requirements in </a:t>
            </a:r>
            <a:r>
              <a:rPr lang="en-GB" b="1" i="0" u="none" strike="noStrike" dirty="0">
                <a:solidFill>
                  <a:schemeClr val="accent4"/>
                </a:solidFill>
                <a:effectLst/>
              </a:rPr>
              <a:t>NL into a UML class model 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without losing information</a:t>
            </a:r>
            <a:r>
              <a:rPr lang="en-AT" b="0" i="0" u="none" strike="noStrike" dirty="0">
                <a:solidFill>
                  <a:srgbClr val="000000"/>
                </a:solidFill>
                <a:effectLst/>
              </a:rPr>
              <a:t>.</a:t>
            </a:r>
            <a:br>
              <a:rPr lang="en-AT" b="0" i="0" u="none" strike="noStrike" dirty="0">
                <a:solidFill>
                  <a:srgbClr val="000000"/>
                </a:solidFill>
                <a:effectLst/>
              </a:rPr>
            </a:br>
            <a:endParaRPr lang="en-AT" b="0" i="0" u="none" strike="noStrike" dirty="0">
              <a:solidFill>
                <a:srgbClr val="000000"/>
              </a:solidFill>
              <a:effectLst/>
            </a:endParaRPr>
          </a:p>
          <a:p>
            <a:pPr lvl="1"/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Goal 2: Transform requirements in a </a:t>
            </a:r>
            <a:r>
              <a:rPr lang="en-GB" b="1" i="0" u="none" strike="noStrike" dirty="0">
                <a:solidFill>
                  <a:schemeClr val="accent4"/>
                </a:solidFill>
                <a:effectLst/>
              </a:rPr>
              <a:t>UML class model into NL 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without losing information</a:t>
            </a:r>
            <a:r>
              <a:rPr lang="en-AT" b="0" i="0" u="none" strike="noStrike" dirty="0">
                <a:solidFill>
                  <a:srgbClr val="000000"/>
                </a:solidFill>
                <a:effectLst/>
              </a:rPr>
              <a:t>.</a:t>
            </a:r>
            <a:br>
              <a:rPr lang="en-A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AT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554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94FEA-A8B7-F5AA-94BA-DF8A94A68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GOALS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89AF6-30E9-6A96-605C-A55FF5EA3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T" b="1" dirty="0">
                <a:solidFill>
                  <a:srgbClr val="000000"/>
                </a:solidFill>
                <a:latin typeface="Arial" panose="020B0604020202020204" pitchFamily="34" charset="0"/>
              </a:rPr>
              <a:t>Gap in the included literature:</a:t>
            </a:r>
          </a:p>
          <a:p>
            <a:pPr lvl="1"/>
            <a:r>
              <a:rPr lang="en-GB" dirty="0"/>
              <a:t>Goal 3: Enable transformation of requirements from </a:t>
            </a:r>
            <a:r>
              <a:rPr lang="en-GB" b="1" dirty="0">
                <a:solidFill>
                  <a:schemeClr val="accent4"/>
                </a:solidFill>
              </a:rPr>
              <a:t>NL into a UML class model and back</a:t>
            </a:r>
            <a:r>
              <a:rPr lang="en-GB" dirty="0"/>
              <a:t>, without causing unintended alterations</a:t>
            </a:r>
            <a:r>
              <a:rPr lang="en-AT" dirty="0"/>
              <a:t>.</a:t>
            </a:r>
            <a:br>
              <a:rPr lang="en-AT" dirty="0"/>
            </a:br>
            <a:endParaRPr lang="en-AT" dirty="0"/>
          </a:p>
          <a:p>
            <a:pPr lvl="2"/>
            <a:r>
              <a:rPr lang="en-AT" b="1" dirty="0">
                <a:solidFill>
                  <a:schemeClr val="accent4"/>
                </a:solidFill>
              </a:rPr>
              <a:t>Subgoals for adding/editing/deleting </a:t>
            </a:r>
            <a:r>
              <a:rPr lang="en-AT" dirty="0"/>
              <a:t>elements in UML before transforming back into NL.</a:t>
            </a:r>
            <a:br>
              <a:rPr lang="en-AT" dirty="0"/>
            </a:br>
            <a:endParaRPr lang="en-AT" dirty="0"/>
          </a:p>
          <a:p>
            <a:pPr lvl="1"/>
            <a:r>
              <a:rPr lang="en-GB" dirty="0"/>
              <a:t>Goal 4: Enable transformation of requirements from a </a:t>
            </a:r>
            <a:r>
              <a:rPr lang="en-GB" b="1" dirty="0">
                <a:solidFill>
                  <a:schemeClr val="accent4"/>
                </a:solidFill>
              </a:rPr>
              <a:t>UML class model into NL and back</a:t>
            </a:r>
            <a:r>
              <a:rPr lang="en-GB" dirty="0"/>
              <a:t>, without causing unintended alterations</a:t>
            </a:r>
            <a:r>
              <a:rPr lang="en-AT" dirty="0"/>
              <a:t>.</a:t>
            </a:r>
            <a:br>
              <a:rPr lang="en-AT" dirty="0"/>
            </a:br>
            <a:endParaRPr lang="en-AT" dirty="0"/>
          </a:p>
          <a:p>
            <a:pPr lvl="2"/>
            <a:r>
              <a:rPr lang="en-AT" b="1" dirty="0">
                <a:solidFill>
                  <a:schemeClr val="accent4"/>
                </a:solidFill>
              </a:rPr>
              <a:t>Subgoals for adding/editing/deleting </a:t>
            </a:r>
            <a:r>
              <a:rPr lang="en-AT" dirty="0"/>
              <a:t>sentences in NL before transforming back into UML.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788356"/>
      </p:ext>
    </p:extLst>
  </p:cSld>
  <p:clrMapOvr>
    <a:masterClrMapping/>
  </p:clrMapOvr>
</p:sld>
</file>

<file path=ppt/theme/theme1.xml><?xml version="1.0" encoding="utf-8"?>
<a:theme xmlns:a="http://schemas.openxmlformats.org/drawingml/2006/main" name="WU 16:10">
  <a:themeElements>
    <a:clrScheme name="WU">
      <a:dk1>
        <a:srgbClr val="000000"/>
      </a:dk1>
      <a:lt1>
        <a:srgbClr val="FFFFFF"/>
      </a:lt1>
      <a:dk2>
        <a:srgbClr val="002350"/>
      </a:dk2>
      <a:lt2>
        <a:srgbClr val="E5F5FA"/>
      </a:lt2>
      <a:accent1>
        <a:srgbClr val="0096D3"/>
      </a:accent1>
      <a:accent2>
        <a:srgbClr val="002350"/>
      </a:accent2>
      <a:accent3>
        <a:srgbClr val="4B2582"/>
      </a:accent3>
      <a:accent4>
        <a:srgbClr val="457AA0"/>
      </a:accent4>
      <a:accent5>
        <a:srgbClr val="A592C0"/>
      </a:accent5>
      <a:accent6>
        <a:srgbClr val="80CFE9"/>
      </a:accent6>
      <a:hlink>
        <a:srgbClr val="405A7C"/>
      </a:hlink>
      <a:folHlink>
        <a:srgbClr val="0082AA"/>
      </a:folHlink>
    </a:clrScheme>
    <a:fontScheme name="WU neu">
      <a:majorFont>
        <a:latin typeface="Georgi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U Farbschema neu">
        <a:dk1>
          <a:srgbClr val="000000"/>
        </a:dk1>
        <a:lt1>
          <a:sysClr val="window" lastClr="FFFFFF"/>
        </a:lt1>
        <a:dk2>
          <a:srgbClr val="002E60"/>
        </a:dk2>
        <a:lt2>
          <a:srgbClr val="E5F5FA"/>
        </a:lt2>
        <a:accent1>
          <a:srgbClr val="0096D3"/>
        </a:accent1>
        <a:accent2>
          <a:srgbClr val="002E60"/>
        </a:accent2>
        <a:accent3>
          <a:srgbClr val="532481"/>
        </a:accent3>
        <a:accent4>
          <a:srgbClr val="457AA0"/>
        </a:accent4>
        <a:accent5>
          <a:srgbClr val="A991C0"/>
        </a:accent5>
        <a:accent6>
          <a:srgbClr val="7FCAE9"/>
        </a:accent6>
        <a:hlink>
          <a:srgbClr val="406288"/>
        </a:hlink>
        <a:folHlink>
          <a:srgbClr val="008F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WU_Template_ENGLISH_16x10" id="{B22E9FA4-0942-4D42-AD4B-5EE332777665}" vid="{5B3C5366-F475-4B02-AFBB-57D9C9045A3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5E0044283A984AA3183FE88FF25A0B" ma:contentTypeVersion="9" ma:contentTypeDescription="Create a new document." ma:contentTypeScope="" ma:versionID="ed9c539b4b08274a335eafb8b201f276">
  <xsd:schema xmlns:xsd="http://www.w3.org/2001/XMLSchema" xmlns:xs="http://www.w3.org/2001/XMLSchema" xmlns:p="http://schemas.microsoft.com/office/2006/metadata/properties" xmlns:ns2="b0641940-9653-45b2-89d8-3045b73e292f" xmlns:ns3="269ae7e7-5817-44a4-b0f1-a2146e3fa140" targetNamespace="http://schemas.microsoft.com/office/2006/metadata/properties" ma:root="true" ma:fieldsID="ebc72565b0ea93eef8c00cb7a1023876" ns2:_="" ns3:_="">
    <xsd:import namespace="b0641940-9653-45b2-89d8-3045b73e292f"/>
    <xsd:import namespace="269ae7e7-5817-44a4-b0f1-a2146e3fa14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641940-9653-45b2-89d8-3045b73e29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1a14e36f-e084-4b04-bba6-548b1473dca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9ae7e7-5817-44a4-b0f1-a2146e3fa140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c1640920-d6ef-4063-8030-cef9cb3917a6}" ma:internalName="TaxCatchAll" ma:showField="CatchAllData" ma:web="269ae7e7-5817-44a4-b0f1-a2146e3fa14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0641940-9653-45b2-89d8-3045b73e292f">
      <Terms xmlns="http://schemas.microsoft.com/office/infopath/2007/PartnerControls"/>
    </lcf76f155ced4ddcb4097134ff3c332f>
    <TaxCatchAll xmlns="269ae7e7-5817-44a4-b0f1-a2146e3fa140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A067BC8-A1DE-4BB9-993E-878541B27B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0641940-9653-45b2-89d8-3045b73e292f"/>
    <ds:schemaRef ds:uri="269ae7e7-5817-44a4-b0f1-a2146e3fa14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6398018-3204-43D6-A353-7B6FCC26835E}">
  <ds:schemaRefs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elements/1.1/"/>
    <ds:schemaRef ds:uri="http://purl.org/dc/terms/"/>
    <ds:schemaRef ds:uri="269ae7e7-5817-44a4-b0f1-a2146e3fa140"/>
    <ds:schemaRef ds:uri="http://schemas.microsoft.com/office/infopath/2007/PartnerControls"/>
    <ds:schemaRef ds:uri="http://schemas.openxmlformats.org/package/2006/metadata/core-properties"/>
    <ds:schemaRef ds:uri="b0641940-9653-45b2-89d8-3045b73e292f"/>
  </ds:schemaRefs>
</ds:datastoreItem>
</file>

<file path=customXml/itemProps3.xml><?xml version="1.0" encoding="utf-8"?>
<ds:datastoreItem xmlns:ds="http://schemas.openxmlformats.org/officeDocument/2006/customXml" ds:itemID="{EDC96BED-89A2-4AF3-A7DD-253537B6C8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WU_Template_ENGLISH_16x10</Template>
  <TotalTime>376</TotalTime>
  <Words>1847</Words>
  <Application>Microsoft Office PowerPoint</Application>
  <PresentationFormat>Widescreen</PresentationFormat>
  <Paragraphs>259</Paragraphs>
  <Slides>63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9" baseType="lpstr">
      <vt:lpstr>Arial</vt:lpstr>
      <vt:lpstr>Calibri</vt:lpstr>
      <vt:lpstr>Georgia</vt:lpstr>
      <vt:lpstr>Verdana</vt:lpstr>
      <vt:lpstr>Wingdings</vt:lpstr>
      <vt:lpstr>WU 16:10</vt:lpstr>
      <vt:lpstr>Bidirectional transformation of natural-language requirements to and from UML class models for Model-Driven Development</vt:lpstr>
      <vt:lpstr>CONTENT</vt:lpstr>
      <vt:lpstr>QUICK OVERVIEW</vt:lpstr>
      <vt:lpstr>QUICK OVERVIEW</vt:lpstr>
      <vt:lpstr>SLR RETROSPECTIVE</vt:lpstr>
      <vt:lpstr>SLR Findings</vt:lpstr>
      <vt:lpstr>PROTOTYPE GOALS</vt:lpstr>
      <vt:lpstr>PROTOTYPE GOALS</vt:lpstr>
      <vt:lpstr>PROTOTYPE GOALS</vt:lpstr>
      <vt:lpstr>PROTOTYPE DESIGN</vt:lpstr>
      <vt:lpstr>PROTOTYPE DESIGN: TRANSFORMATION APPROACH</vt:lpstr>
      <vt:lpstr>PROTOTYPE DESIGN: TRANSFORMATION APPROACH</vt:lpstr>
      <vt:lpstr>PROTOTYPE DESIGN: TRANSFORMATION APPROACH</vt:lpstr>
      <vt:lpstr>PROTOTYPE DESIGN: TRANSFORMATION APPROACH</vt:lpstr>
      <vt:lpstr>PROTOTYPE DESIGN: SENTENCE TEMPLATES</vt:lpstr>
      <vt:lpstr>PROTOTYPE DESIGN: SENTENCE TEMPLATES</vt:lpstr>
      <vt:lpstr>PROTOTYPE DESIGN: DB-SCHEMA</vt:lpstr>
      <vt:lpstr>PROTOTYPE DESIGN: DB-SCHEMA</vt:lpstr>
      <vt:lpstr>PROTOTYPE DESIGN: DB-SCHEMA – ORM Examples</vt:lpstr>
      <vt:lpstr>PROTOTYPE IMPLEMENTATION</vt:lpstr>
      <vt:lpstr>PROTOTYPE IMPLEMENTATION: STRUCTURE</vt:lpstr>
      <vt:lpstr>PROTOTYPE IMPLEMENTATION: STRUCTURE</vt:lpstr>
      <vt:lpstr>PROTOTYPE IMPLEMENTATION: STRUCTURE</vt:lpstr>
      <vt:lpstr>PROTOTYPE IMPLEMENTATION: STRUCTURE</vt:lpstr>
      <vt:lpstr>PROTOTYPE IMPLEMENTATION: STRUCTURE</vt:lpstr>
      <vt:lpstr>PROTOTYPE IMPLEMENTATION: M2T - Sequence</vt:lpstr>
      <vt:lpstr>PROTOTYPE IMPLEMENTATION: M2T - Sequence</vt:lpstr>
      <vt:lpstr>PROTOTYPE IMPLEMENTATION: M2T - Sequence</vt:lpstr>
      <vt:lpstr>PROTOTYPE IMPLEMENTATION: M2T - Sequence</vt:lpstr>
      <vt:lpstr>PROTOTYPE IMPLEMENTATION: T2M - Sequence</vt:lpstr>
      <vt:lpstr>PROTOTYPE IMPLEMENTATION: T2M - Sequence</vt:lpstr>
      <vt:lpstr>PROTOTYPE IMPLEMENTATION: T2M - Sequence</vt:lpstr>
      <vt:lpstr>PROTOTYPE IMPLEMENTATION: T2M - Sequence</vt:lpstr>
      <vt:lpstr>PROTOTYPE IMPLEMENTATION: T2M - Sequence</vt:lpstr>
      <vt:lpstr>Static DEMO</vt:lpstr>
      <vt:lpstr>PROTOTYPE VALIDATION</vt:lpstr>
      <vt:lpstr>PROTOTYPE VALIDATION: TEST SUITE AND GOALS</vt:lpstr>
      <vt:lpstr>PROTOTYPE VALIDATION: PERFORMANCE TESTS</vt:lpstr>
      <vt:lpstr>PROTOTYPE VALIDATION: PERFORMANCE TESTS – EXECUTION TIMES</vt:lpstr>
      <vt:lpstr>PROTOTYPE VALIDATION: PERFORMANCE TESTS – MEMORY USAGE</vt:lpstr>
      <vt:lpstr>PROTOTYPE VALIDATION: PERFORMANCE TESTS – OTHER APPROACHES</vt:lpstr>
      <vt:lpstr>LESSONS LEARNT</vt:lpstr>
      <vt:lpstr>LESSONS LEARNT: TOPIC RELATED</vt:lpstr>
      <vt:lpstr>LESSONS LEARNT: GENERAL</vt:lpstr>
      <vt:lpstr>THANK YOU FOR YOUR ATTENTION</vt:lpstr>
      <vt:lpstr>Appendix</vt:lpstr>
      <vt:lpstr>SLR RETROSPECTIVE</vt:lpstr>
      <vt:lpstr>PROTOTYPE GOALS: Goal 3 - Subgoals</vt:lpstr>
      <vt:lpstr>PROTOTYPE GOALS: Goal 4 - Subgoals</vt:lpstr>
      <vt:lpstr>PROTOTYPE DESIGN: USE CASES</vt:lpstr>
      <vt:lpstr>PROTOTYPE DESIGN: TRANSFORMATION APPROACH</vt:lpstr>
      <vt:lpstr>PROTOTYPE DESIGN: SENTENCE TEMPLATES</vt:lpstr>
      <vt:lpstr>PROTOTYPE DESIGN: SENTENCE TEMPLATES</vt:lpstr>
      <vt:lpstr>PROTOTYPE DESIGN: SENTENCE TEMPLATES</vt:lpstr>
      <vt:lpstr>PROTOTYPE DESIGN: SENTENCE TEMPLATES</vt:lpstr>
      <vt:lpstr>PROTOTYPE DESIGN: SENTENCE TEMPLATES</vt:lpstr>
      <vt:lpstr>PROTOTYPE DESIGN: SENTENCE TEMPLATES</vt:lpstr>
      <vt:lpstr>PROTOTYPE DESIGN: SENTENCE TEMPLATES</vt:lpstr>
      <vt:lpstr>PROTOTYPE DESIGN: DB-SCHEMA</vt:lpstr>
      <vt:lpstr>PROTOTYPE DESIGN: DB-SCHEMA – ORM Example</vt:lpstr>
      <vt:lpstr>PROTOTYPE VALIDATION: PERFORMANCE TESTS – EXECUTION TIMES</vt:lpstr>
      <vt:lpstr>PROTOTYPE VALIDATION: PERFORMANCE TESTS – MEMORY USAGE</vt:lpstr>
      <vt:lpstr>CAREER TAKE-AWAY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Bidirectional transformation of natural-language requirements to and from UML class models for Model-Driven Development</dc:title>
  <dc:creator>Bimassl, Markus</dc:creator>
  <cp:lastModifiedBy>Markus Bimassl</cp:lastModifiedBy>
  <cp:revision>9</cp:revision>
  <dcterms:created xsi:type="dcterms:W3CDTF">2023-09-13T11:48:57Z</dcterms:created>
  <dcterms:modified xsi:type="dcterms:W3CDTF">2023-09-13T20:03:06Z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0x0101003A5E0044283A984AA3183FE88FF25A0B</vt:lpwstr>
  </property>
</Properties>
</file>