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01"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78f191f154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78f191f15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78f191f154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78f191f15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78f191f154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78f191f15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78f191f154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78f191f15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78f191f15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78f191f15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78f191f15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78f191f15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78f191f15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78f191f15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78f191f154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78f191f154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78f191f154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78f191f15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78f191f154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78f191f15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78f191f15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78f191f15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78f191f15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78f191f15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bimmikumari.github.io/"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s://hub.docker.com/r/bimmikumari/1sv21cs016_bimmikumari"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sphere">
          <a:fgClr>
            <a:schemeClr val="accent1">
              <a:lumMod val="20000"/>
              <a:lumOff val="80000"/>
            </a:schemeClr>
          </a:fgClr>
          <a:bgClr>
            <a:schemeClr val="bg1"/>
          </a:bgClr>
        </a:patt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00403" y="659514"/>
            <a:ext cx="8343194" cy="1062960"/>
          </a:xfrm>
          <a:prstGeom prst="rect">
            <a:avLst/>
          </a:prstGeom>
          <a:gradFill>
            <a:gsLst>
              <a:gs pos="0">
                <a:srgbClr val="FFFF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dirty="0"/>
              <a:t>Internship Work Presentation</a:t>
            </a:r>
            <a:endParaRPr dirty="0"/>
          </a:p>
        </p:txBody>
      </p:sp>
      <p:sp>
        <p:nvSpPr>
          <p:cNvPr id="55" name="Google Shape;55;p13"/>
          <p:cNvSpPr txBox="1">
            <a:spLocks noGrp="1"/>
          </p:cNvSpPr>
          <p:nvPr>
            <p:ph type="subTitle" idx="1"/>
          </p:nvPr>
        </p:nvSpPr>
        <p:spPr>
          <a:xfrm>
            <a:off x="-1440141" y="2008734"/>
            <a:ext cx="8520600" cy="1553400"/>
          </a:xfrm>
          <a:prstGeom prst="rect">
            <a:avLst/>
          </a:prstGeom>
          <a:scene3d>
            <a:camera prst="orthographicFront"/>
            <a:lightRig rig="threePt" dir="t"/>
          </a:scene3d>
          <a:sp3d prstMaterial="metal"/>
        </p:spPr>
        <p:txBody>
          <a:bodyPr spcFirstLastPara="1" wrap="square" lIns="91425" tIns="91425" rIns="91425" bIns="91425" anchor="t" anchorCtr="0">
            <a:normAutofit/>
          </a:bodyPr>
          <a:lstStyle/>
          <a:p>
            <a:pPr marL="0" lvl="0" indent="0" algn="ctr" rtl="0">
              <a:spcBef>
                <a:spcPts val="0"/>
              </a:spcBef>
              <a:spcAft>
                <a:spcPts val="0"/>
              </a:spcAft>
              <a:buNone/>
            </a:pPr>
            <a:r>
              <a:rPr lang="en" dirty="0"/>
              <a:t>Name: </a:t>
            </a:r>
            <a:endParaRPr dirty="0"/>
          </a:p>
          <a:p>
            <a:pPr marL="0" lvl="0" indent="0" algn="ctr" rtl="0">
              <a:spcBef>
                <a:spcPts val="0"/>
              </a:spcBef>
              <a:spcAft>
                <a:spcPts val="0"/>
              </a:spcAft>
              <a:buNone/>
            </a:pPr>
            <a:r>
              <a:rPr lang="en" dirty="0"/>
              <a:t>                     USN: </a:t>
            </a:r>
            <a:r>
              <a:rPr lang="en" dirty="0">
                <a:solidFill>
                  <a:schemeClr val="accent1">
                    <a:lumMod val="75000"/>
                  </a:schemeClr>
                </a:solidFill>
              </a:rPr>
              <a:t>1SV21CS016</a:t>
            </a:r>
            <a:endParaRPr dirty="0">
              <a:solidFill>
                <a:schemeClr val="accent1">
                  <a:lumMod val="75000"/>
                </a:schemeClr>
              </a:solidFill>
            </a:endParaRPr>
          </a:p>
          <a:p>
            <a:pPr marL="0" lvl="0" indent="0" algn="ctr" rtl="0">
              <a:spcBef>
                <a:spcPts val="0"/>
              </a:spcBef>
              <a:spcAft>
                <a:spcPts val="0"/>
              </a:spcAft>
              <a:buNone/>
            </a:pPr>
            <a:r>
              <a:rPr lang="en" dirty="0"/>
              <a:t>         Branch:</a:t>
            </a:r>
            <a:r>
              <a:rPr lang="en" dirty="0">
                <a:solidFill>
                  <a:schemeClr val="accent1">
                    <a:lumMod val="75000"/>
                  </a:schemeClr>
                </a:solidFill>
              </a:rPr>
              <a:t>CSE</a:t>
            </a:r>
            <a:endParaRPr dirty="0">
              <a:solidFill>
                <a:schemeClr val="accent1">
                  <a:lumMod val="75000"/>
                </a:schemeClr>
              </a:solidFill>
            </a:endParaRPr>
          </a:p>
        </p:txBody>
      </p:sp>
      <p:sp>
        <p:nvSpPr>
          <p:cNvPr id="3" name="Rectangle 2">
            <a:extLst>
              <a:ext uri="{FF2B5EF4-FFF2-40B4-BE49-F238E27FC236}">
                <a16:creationId xmlns:a16="http://schemas.microsoft.com/office/drawing/2014/main" id="{0029DC30-70D1-718C-703A-777151FF88B1}"/>
              </a:ext>
            </a:extLst>
          </p:cNvPr>
          <p:cNvSpPr/>
          <p:nvPr/>
        </p:nvSpPr>
        <p:spPr>
          <a:xfrm>
            <a:off x="2132869" y="1722474"/>
            <a:ext cx="5125624" cy="923330"/>
          </a:xfrm>
          <a:prstGeom prst="rect">
            <a:avLst/>
          </a:prstGeom>
          <a:noFill/>
        </p:spPr>
        <p:txBody>
          <a:bodyPr wrap="square" lIns="91440" tIns="45720" rIns="91440" bIns="45720">
            <a:spAutoFit/>
          </a:bodyPr>
          <a:lstStyle/>
          <a:p>
            <a:pPr algn="ctr"/>
            <a:r>
              <a:rPr lang="en-US" sz="2800" b="1" dirty="0">
                <a:ln w="12700">
                  <a:solidFill>
                    <a:schemeClr val="accent1"/>
                  </a:solidFill>
                  <a:prstDash val="solid"/>
                </a:ln>
                <a:solidFill>
                  <a:srgbClr val="FFFF00"/>
                </a:solidFill>
                <a:effectLst>
                  <a:outerShdw dist="38100" dir="2640000" algn="bl" rotWithShape="0">
                    <a:schemeClr val="accent1"/>
                  </a:outerShdw>
                </a:effectLst>
              </a:rPr>
              <a:t>Bimmi</a:t>
            </a:r>
            <a:r>
              <a:rPr lang="en-US" sz="5400" b="1" dirty="0">
                <a:ln w="12700">
                  <a:solidFill>
                    <a:schemeClr val="accent1"/>
                  </a:solidFill>
                  <a:prstDash val="solid"/>
                </a:ln>
                <a:solidFill>
                  <a:srgbClr val="FFFF00"/>
                </a:solidFill>
                <a:effectLst>
                  <a:outerShdw dist="38100" dir="2640000" algn="bl" rotWithShape="0">
                    <a:schemeClr val="accent1"/>
                  </a:outerShdw>
                </a:effectLst>
              </a:rPr>
              <a:t> </a:t>
            </a:r>
            <a:r>
              <a:rPr lang="en-US" sz="2800" b="1" dirty="0">
                <a:ln w="12700">
                  <a:solidFill>
                    <a:schemeClr val="accent1"/>
                  </a:solidFill>
                  <a:prstDash val="solid"/>
                </a:ln>
                <a:solidFill>
                  <a:srgbClr val="FFFF00"/>
                </a:solidFill>
                <a:effectLst>
                  <a:outerShdw dist="38100" dir="2640000" algn="bl" rotWithShape="0">
                    <a:schemeClr val="accent1"/>
                  </a:outerShdw>
                </a:effectLst>
              </a:rPr>
              <a:t>Kumari</a:t>
            </a:r>
            <a:endParaRPr lang="en-US" sz="2800" dirty="0">
              <a:ln w="0"/>
              <a:solidFill>
                <a:srgbClr val="FFFF00"/>
              </a:solidFill>
              <a:effectLst>
                <a:outerShdw blurRad="38100" dist="25400" dir="5400000" algn="ctr" rotWithShape="0">
                  <a:srgbClr val="6E747A">
                    <a:alpha val="43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75">
          <a:fgClr>
            <a:schemeClr val="accent1">
              <a:lumMod val="40000"/>
              <a:lumOff val="60000"/>
            </a:schemeClr>
          </a:fgClr>
          <a:bgClr>
            <a:schemeClr val="bg1"/>
          </a:bgClr>
        </a:pattFill>
        <a:effectLst/>
      </p:bgPr>
    </p:bg>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a:gradFill>
            <a:gsLst>
              <a:gs pos="0">
                <a:srgbClr val="FFFF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Post Internship Plans on Projects  :</a:t>
            </a:r>
            <a:endParaRPr dirty="0"/>
          </a:p>
        </p:txBody>
      </p:sp>
      <p:sp>
        <p:nvSpPr>
          <p:cNvPr id="109" name="Google Shape;109;p22"/>
          <p:cNvSpPr txBox="1">
            <a:spLocks noGrp="1"/>
          </p:cNvSpPr>
          <p:nvPr>
            <p:ph type="body" idx="1"/>
          </p:nvPr>
        </p:nvSpPr>
        <p:spPr>
          <a:xfrm>
            <a:off x="282314" y="1282075"/>
            <a:ext cx="8520600" cy="3416400"/>
          </a:xfrm>
          <a:prstGeom prst="rect">
            <a:avLst/>
          </a:prstGeom>
          <a:pattFill prst="horzBrick">
            <a:fgClr>
              <a:schemeClr val="accent1">
                <a:lumMod val="20000"/>
                <a:lumOff val="80000"/>
              </a:schemeClr>
            </a:fgClr>
            <a:bgClr>
              <a:schemeClr val="bg1"/>
            </a:bgClr>
          </a:pattFill>
        </p:spPr>
        <p:txBody>
          <a:bodyPr spcFirstLastPara="1" wrap="square" lIns="91425" tIns="91425" rIns="91425" bIns="91425" anchor="t" anchorCtr="0">
            <a:normAutofit/>
          </a:bodyPr>
          <a:lstStyle/>
          <a:p>
            <a:pPr marL="0" lvl="0" indent="0" algn="l" rtl="0">
              <a:spcBef>
                <a:spcPts val="0"/>
              </a:spcBef>
              <a:spcAft>
                <a:spcPts val="0"/>
              </a:spcAft>
              <a:buNone/>
            </a:pPr>
            <a:r>
              <a:rPr lang="en-US" sz="1400" dirty="0"/>
              <a:t>I decided to work upon my first project that is </a:t>
            </a:r>
            <a:r>
              <a:rPr lang="en-US" sz="1400" dirty="0" err="1"/>
              <a:t>github</a:t>
            </a:r>
            <a:r>
              <a:rPr lang="en-US" sz="1400" dirty="0"/>
              <a:t> application utilization being an student of computer science it will provide me a great exposure to the remote </a:t>
            </a:r>
            <a:r>
              <a:rPr lang="en-US" sz="1400" dirty="0" err="1"/>
              <a:t>collbration</a:t>
            </a:r>
            <a:r>
              <a:rPr lang="en-US" sz="1400" dirty="0"/>
              <a:t> for people around world also it make it easy to dump any kind code and workpiece  on a private repository .Also if we want other people to work upon our project they simply can </a:t>
            </a:r>
            <a:r>
              <a:rPr lang="en-US" sz="1400" dirty="0" err="1"/>
              <a:t>contribute.It</a:t>
            </a:r>
            <a:r>
              <a:rPr lang="en-US" sz="1400" dirty="0"/>
              <a:t> helps in easily branching and merging hence multiple </a:t>
            </a:r>
            <a:r>
              <a:rPr lang="en-US" sz="1400" dirty="0" err="1"/>
              <a:t>peole</a:t>
            </a:r>
            <a:r>
              <a:rPr lang="en-US" sz="1400" dirty="0"/>
              <a:t> can contribute and it will kill the communication gap.</a:t>
            </a:r>
          </a:p>
          <a:p>
            <a:pPr marL="0" lvl="0" indent="0" algn="l" rtl="0">
              <a:spcBef>
                <a:spcPts val="0"/>
              </a:spcBef>
              <a:spcAft>
                <a:spcPts val="0"/>
              </a:spcAft>
              <a:buNone/>
            </a:pPr>
            <a:r>
              <a:rPr lang="en-US" sz="1400" dirty="0"/>
              <a:t>So I am thinking to dump all the small codes I m going to learn in next coming days so that I can reach to my online reference anytime anywhere.</a:t>
            </a:r>
            <a:endParaRPr sz="1400"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55200" y="325425"/>
            <a:ext cx="8520600" cy="1071900"/>
          </a:xfrm>
          <a:prstGeom prst="rect">
            <a:avLst/>
          </a:prstGeom>
          <a:gradFill>
            <a:gsLst>
              <a:gs pos="0">
                <a:srgbClr val="FFFF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600" dirty="0"/>
              <a:t>Interested to Join Students Club in SIET ? If yes ? Why</a:t>
            </a:r>
            <a:br>
              <a:rPr lang="en" sz="2600" dirty="0"/>
            </a:br>
            <a:br>
              <a:rPr lang="en" sz="2600" dirty="0"/>
            </a:br>
            <a:br>
              <a:rPr lang="en" sz="2600" dirty="0"/>
            </a:br>
            <a:br>
              <a:rPr lang="en" sz="2600" dirty="0"/>
            </a:br>
            <a:r>
              <a:rPr lang="en-US" sz="2600" dirty="0"/>
              <a:t>Yes, I am interested to join the Student Club in SIET because being a part of a club will contribute in growth of communication skill, experience in leadership, and various soft skills, problem-solving, group discussion and management, presentation and enhancement of one’s </a:t>
            </a:r>
            <a:r>
              <a:rPr lang="en-US" sz="2600" dirty="0" err="1"/>
              <a:t>personality.It's</a:t>
            </a:r>
            <a:r>
              <a:rPr lang="en-US" sz="2600" dirty="0"/>
              <a:t>  also the best way to expand my </a:t>
            </a:r>
            <a:r>
              <a:rPr lang="en-US" sz="2600" dirty="0" err="1"/>
              <a:t>netwrok</a:t>
            </a:r>
            <a:r>
              <a:rPr lang="en-US" sz="2600" dirty="0"/>
              <a:t>.</a:t>
            </a:r>
            <a:endParaRPr sz="2600" dirty="0"/>
          </a:p>
        </p:txBody>
      </p:sp>
      <p:sp>
        <p:nvSpPr>
          <p:cNvPr id="115" name="Google Shape;115;p23"/>
          <p:cNvSpPr txBox="1">
            <a:spLocks noGrp="1"/>
          </p:cNvSpPr>
          <p:nvPr>
            <p:ph type="body" idx="1"/>
          </p:nvPr>
        </p:nvSpPr>
        <p:spPr>
          <a:xfrm>
            <a:off x="355200" y="1152475"/>
            <a:ext cx="8520600" cy="34164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accent1">
              <a:lumMod val="60000"/>
              <a:lumOff val="40000"/>
            </a:schemeClr>
          </a:fgClr>
          <a:bgClr>
            <a:schemeClr val="bg1"/>
          </a:bgClr>
        </a:pattFill>
        <a:effectLst/>
      </p:bgPr>
    </p:bg>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360847"/>
            <a:ext cx="8520600" cy="572700"/>
          </a:xfrm>
          <a:prstGeom prst="rect">
            <a:avLst/>
          </a:prstGeom>
          <a:gradFill>
            <a:gsLst>
              <a:gs pos="0">
                <a:srgbClr val="FFFF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About ShriTEK Internship Programme:                                       </a:t>
            </a:r>
            <a:br>
              <a:rPr lang="en" dirty="0"/>
            </a:br>
            <a:r>
              <a:rPr lang="en" dirty="0"/>
              <a:t>                       </a:t>
            </a:r>
            <a:br>
              <a:rPr lang="en" dirty="0"/>
            </a:br>
            <a:r>
              <a:rPr lang="en" sz="1800" dirty="0"/>
              <a:t>It helped me to explore various emerging field of technology and exposure to what actually virtual world demands.</a:t>
            </a:r>
            <a:br>
              <a:rPr lang="en" sz="1800" dirty="0"/>
            </a:br>
            <a:r>
              <a:rPr lang="en-IN" sz="1800" dirty="0"/>
              <a:t>L</a:t>
            </a:r>
            <a:r>
              <a:rPr lang="en" sz="1800" dirty="0"/>
              <a:t>ike github ,docker and role of a data scientist.</a:t>
            </a:r>
            <a:br>
              <a:rPr lang="en" sz="1800" dirty="0"/>
            </a:br>
            <a:r>
              <a:rPr lang="en" sz="1800" dirty="0"/>
              <a:t>Also shritek innovations authority were reallly so interactive with each and  every individual </a:t>
            </a:r>
            <a:br>
              <a:rPr lang="en" sz="1800" dirty="0"/>
            </a:br>
            <a:r>
              <a:rPr lang="en" sz="1800" dirty="0"/>
              <a:t>which helped all to grow together fluently.</a:t>
            </a:r>
            <a:r>
              <a:rPr lang="en" dirty="0"/>
              <a:t>   </a:t>
            </a:r>
            <a:br>
              <a:rPr lang="en" dirty="0"/>
            </a:br>
            <a:br>
              <a:rPr lang="en" dirty="0"/>
            </a:br>
            <a:br>
              <a:rPr lang="en" dirty="0"/>
            </a:br>
            <a:endParaRPr dirty="0"/>
          </a:p>
        </p:txBody>
      </p:sp>
      <p:sp>
        <p:nvSpPr>
          <p:cNvPr id="121" name="Google Shape;121;p24"/>
          <p:cNvSpPr txBox="1">
            <a:spLocks noGrp="1"/>
          </p:cNvSpPr>
          <p:nvPr>
            <p:ph type="body" idx="1"/>
          </p:nvPr>
        </p:nvSpPr>
        <p:spPr>
          <a:xfrm>
            <a:off x="239128" y="1573389"/>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Internship project feedback</a:t>
            </a:r>
            <a:endParaRPr dirty="0"/>
          </a:p>
        </p:txBody>
      </p:sp>
      <p:sp>
        <p:nvSpPr>
          <p:cNvPr id="127" name="Google Shape;12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80">
          <a:fgClr>
            <a:schemeClr val="accent1">
              <a:lumMod val="40000"/>
              <a:lumOff val="60000"/>
            </a:schemeClr>
          </a:fgClr>
          <a:bgClr>
            <a:schemeClr val="bg1"/>
          </a:bgClr>
        </a:patt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a:gradFill>
            <a:gsLst>
              <a:gs pos="0">
                <a:srgbClr val="FFFF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Project -1 : Project -1: Personal Website URL (Github)</a:t>
            </a:r>
            <a:endParaRPr dirty="0"/>
          </a:p>
        </p:txBody>
      </p:sp>
      <p:sp>
        <p:nvSpPr>
          <p:cNvPr id="61" name="Google Shape;61;p14"/>
          <p:cNvSpPr txBox="1">
            <a:spLocks noGrp="1"/>
          </p:cNvSpPr>
          <p:nvPr>
            <p:ph type="body" idx="1"/>
          </p:nvPr>
        </p:nvSpPr>
        <p:spPr>
          <a:xfrm>
            <a:off x="188328" y="1108933"/>
            <a:ext cx="8520600" cy="3416400"/>
          </a:xfrm>
          <a:prstGeom prst="rect">
            <a:avLst/>
          </a:prstGeom>
          <a:pattFill prst="shingle">
            <a:fgClr>
              <a:schemeClr val="accent1">
                <a:lumMod val="20000"/>
                <a:lumOff val="80000"/>
              </a:schemeClr>
            </a:fgClr>
            <a:bgClr>
              <a:schemeClr val="bg1"/>
            </a:bgClr>
          </a:pattFill>
        </p:spPr>
        <p:txBody>
          <a:bodyPr spcFirstLastPara="1" wrap="square" lIns="91425" tIns="91425" rIns="91425" bIns="91425" anchor="t" anchorCtr="0">
            <a:normAutofit fontScale="85000" lnSpcReduction="20000"/>
          </a:bodyPr>
          <a:lstStyle/>
          <a:p>
            <a:pPr marL="0" lvl="0" indent="0">
              <a:spcAft>
                <a:spcPts val="1200"/>
              </a:spcAft>
              <a:buNone/>
            </a:pPr>
            <a:r>
              <a:rPr lang="en-IN" dirty="0"/>
              <a:t>URL: </a:t>
            </a:r>
            <a:r>
              <a:rPr lang="en-IN" dirty="0">
                <a:hlinkClick r:id="rId3" tooltip="http://BimmiKumari.github.io"/>
              </a:rPr>
              <a:t>http://BimmiKumari.github.io</a:t>
            </a:r>
            <a:endParaRPr lang="en" dirty="0"/>
          </a:p>
          <a:p>
            <a:pPr marL="0" lvl="0" indent="0" algn="l" rtl="0">
              <a:spcBef>
                <a:spcPts val="0"/>
              </a:spcBef>
              <a:spcAft>
                <a:spcPts val="1200"/>
              </a:spcAft>
              <a:buNone/>
            </a:pPr>
            <a:r>
              <a:rPr lang="en-IN" dirty="0"/>
              <a:t>I</a:t>
            </a:r>
            <a:r>
              <a:rPr lang="en" dirty="0"/>
              <a:t> created a web portfolio using template which was open source.I downloaded the template extracted it and opened with notepad to go through the html and css files.Then</a:t>
            </a:r>
            <a:r>
              <a:rPr lang="en-IN" dirty="0"/>
              <a:t> b</a:t>
            </a:r>
            <a:r>
              <a:rPr lang="en" dirty="0"/>
              <a:t>y changing the information and inserting images to the allocated path </a:t>
            </a:r>
            <a:r>
              <a:rPr lang="en-IN" dirty="0"/>
              <a:t>I</a:t>
            </a:r>
            <a:r>
              <a:rPr lang="en" dirty="0"/>
              <a:t> was ready with my own portfolio url.Later with the help of gitbash </a:t>
            </a:r>
            <a:r>
              <a:rPr lang="en-IN" dirty="0"/>
              <a:t>I</a:t>
            </a:r>
            <a:r>
              <a:rPr lang="en" dirty="0"/>
              <a:t> pushed the content to github with the help of following commands in gitbash:</a:t>
            </a:r>
          </a:p>
          <a:p>
            <a:pPr marL="0" lvl="0" indent="0" algn="l" rtl="0">
              <a:spcBef>
                <a:spcPts val="0"/>
              </a:spcBef>
              <a:spcAft>
                <a:spcPts val="1200"/>
              </a:spcAft>
              <a:buNone/>
            </a:pPr>
            <a:r>
              <a:rPr lang="en-IN" sz="1000" dirty="0"/>
              <a:t>cd Downloads  =&gt;  cd filename  =&gt;  git </a:t>
            </a:r>
            <a:r>
              <a:rPr lang="en-IN" sz="1000" dirty="0" err="1"/>
              <a:t>init</a:t>
            </a:r>
            <a:r>
              <a:rPr lang="en-IN" sz="1000" dirty="0"/>
              <a:t>   =&gt;  git add .  =&gt;  git commit -m “comment”   </a:t>
            </a:r>
          </a:p>
          <a:p>
            <a:pPr marL="0" lvl="0" indent="0" algn="l" rtl="0">
              <a:spcBef>
                <a:spcPts val="0"/>
              </a:spcBef>
              <a:spcAft>
                <a:spcPts val="1200"/>
              </a:spcAft>
              <a:buNone/>
            </a:pPr>
            <a:r>
              <a:rPr lang="en-IN" sz="1000" dirty="0"/>
              <a:t>Later we created a repository with username.github.io and copied git remote line and the pushed the file to the </a:t>
            </a:r>
            <a:r>
              <a:rPr lang="en-IN" sz="1000" dirty="0" err="1"/>
              <a:t>github</a:t>
            </a:r>
            <a:r>
              <a:rPr lang="en-IN" sz="1000" dirty="0"/>
              <a:t>.</a:t>
            </a:r>
          </a:p>
          <a:p>
            <a:pPr marL="0" lvl="0" indent="0" algn="l" rtl="0">
              <a:spcBef>
                <a:spcPts val="0"/>
              </a:spcBef>
              <a:spcAft>
                <a:spcPts val="1200"/>
              </a:spcAft>
              <a:buNone/>
            </a:pPr>
            <a:r>
              <a:rPr lang="en-IN" sz="1900" dirty="0"/>
              <a:t>Now the repository was available with name “username.github.io” then we copied the link and pasted it in web browser to go live. </a:t>
            </a:r>
          </a:p>
          <a:p>
            <a:pPr marL="0" lvl="0" indent="0" algn="l" rtl="0">
              <a:spcBef>
                <a:spcPts val="0"/>
              </a:spcBef>
              <a:spcAft>
                <a:spcPts val="1200"/>
              </a:spcAft>
              <a:buNone/>
            </a:pPr>
            <a:r>
              <a:rPr lang="en-IN" sz="1000" dirty="0"/>
              <a:t> </a:t>
            </a:r>
            <a:endParaRPr lang="en" sz="1000" dirty="0"/>
          </a:p>
          <a:p>
            <a:pPr marL="0" lvl="0" indent="0" algn="l" rtl="0">
              <a:spcBef>
                <a:spcPts val="0"/>
              </a:spcBef>
              <a:spcAft>
                <a:spcPts val="1200"/>
              </a:spcAft>
              <a:buNone/>
            </a:pPr>
            <a:endParaRPr sz="1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90">
          <a:fgClr>
            <a:schemeClr val="accent1">
              <a:lumMod val="20000"/>
              <a:lumOff val="80000"/>
            </a:schemeClr>
          </a:fgClr>
          <a:bgClr>
            <a:schemeClr val="bg1"/>
          </a:bgClr>
        </a:patt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a:gradFill>
            <a:gsLst>
              <a:gs pos="0">
                <a:srgbClr val="FFFF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Project -1 : Project -1: Personal Website URL (Github)</a:t>
            </a:r>
            <a:endParaRPr dirty="0"/>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3" name="Picture 2">
            <a:extLst>
              <a:ext uri="{FF2B5EF4-FFF2-40B4-BE49-F238E27FC236}">
                <a16:creationId xmlns:a16="http://schemas.microsoft.com/office/drawing/2014/main" id="{EF678728-EDF5-3079-3A29-9E5B81A85218}"/>
              </a:ext>
            </a:extLst>
          </p:cNvPr>
          <p:cNvPicPr>
            <a:picLocks noChangeAspect="1"/>
          </p:cNvPicPr>
          <p:nvPr/>
        </p:nvPicPr>
        <p:blipFill>
          <a:blip r:embed="rId3"/>
          <a:stretch>
            <a:fillRect/>
          </a:stretch>
        </p:blipFill>
        <p:spPr>
          <a:xfrm>
            <a:off x="239128" y="1017725"/>
            <a:ext cx="3505200" cy="2153316"/>
          </a:xfrm>
          <a:prstGeom prst="rect">
            <a:avLst/>
          </a:prstGeom>
        </p:spPr>
      </p:pic>
      <p:pic>
        <p:nvPicPr>
          <p:cNvPr id="5" name="Picture 4">
            <a:extLst>
              <a:ext uri="{FF2B5EF4-FFF2-40B4-BE49-F238E27FC236}">
                <a16:creationId xmlns:a16="http://schemas.microsoft.com/office/drawing/2014/main" id="{C1AA8660-214E-FB71-D9E1-971D507E0159}"/>
              </a:ext>
            </a:extLst>
          </p:cNvPr>
          <p:cNvPicPr>
            <a:picLocks noChangeAspect="1"/>
          </p:cNvPicPr>
          <p:nvPr/>
        </p:nvPicPr>
        <p:blipFill>
          <a:blip r:embed="rId4"/>
          <a:stretch>
            <a:fillRect/>
          </a:stretch>
        </p:blipFill>
        <p:spPr>
          <a:xfrm>
            <a:off x="239128" y="2860675"/>
            <a:ext cx="6559237" cy="1866281"/>
          </a:xfrm>
          <a:prstGeom prst="rect">
            <a:avLst/>
          </a:prstGeom>
        </p:spPr>
      </p:pic>
      <p:pic>
        <p:nvPicPr>
          <p:cNvPr id="7" name="Picture 6">
            <a:extLst>
              <a:ext uri="{FF2B5EF4-FFF2-40B4-BE49-F238E27FC236}">
                <a16:creationId xmlns:a16="http://schemas.microsoft.com/office/drawing/2014/main" id="{50C96AC8-4BF0-A4AC-B3CA-B8C186698C14}"/>
              </a:ext>
            </a:extLst>
          </p:cNvPr>
          <p:cNvPicPr>
            <a:picLocks noChangeAspect="1"/>
          </p:cNvPicPr>
          <p:nvPr/>
        </p:nvPicPr>
        <p:blipFill>
          <a:blip r:embed="rId5"/>
          <a:stretch>
            <a:fillRect/>
          </a:stretch>
        </p:blipFill>
        <p:spPr>
          <a:xfrm>
            <a:off x="3744328" y="1017725"/>
            <a:ext cx="2576959" cy="1967120"/>
          </a:xfrm>
          <a:prstGeom prst="rect">
            <a:avLst/>
          </a:prstGeom>
        </p:spPr>
      </p:pic>
      <p:pic>
        <p:nvPicPr>
          <p:cNvPr id="11" name="Picture 10">
            <a:extLst>
              <a:ext uri="{FF2B5EF4-FFF2-40B4-BE49-F238E27FC236}">
                <a16:creationId xmlns:a16="http://schemas.microsoft.com/office/drawing/2014/main" id="{802CD281-3982-308E-503C-D7CFB2993F7D}"/>
              </a:ext>
            </a:extLst>
          </p:cNvPr>
          <p:cNvPicPr>
            <a:picLocks noChangeAspect="1"/>
          </p:cNvPicPr>
          <p:nvPr/>
        </p:nvPicPr>
        <p:blipFill>
          <a:blip r:embed="rId6"/>
          <a:stretch>
            <a:fillRect/>
          </a:stretch>
        </p:blipFill>
        <p:spPr>
          <a:xfrm>
            <a:off x="5812970" y="1017726"/>
            <a:ext cx="3019329" cy="230604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75">
          <a:fgClr>
            <a:schemeClr val="accent1">
              <a:lumMod val="20000"/>
              <a:lumOff val="80000"/>
            </a:schemeClr>
          </a:fgClr>
          <a:bgClr>
            <a:schemeClr val="bg1"/>
          </a:bgClr>
        </a:pattFill>
        <a:effectLst/>
      </p:bgPr>
    </p:bg>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a:gradFill>
            <a:gsLst>
              <a:gs pos="0">
                <a:srgbClr val="FFFF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Project -2 : Docker Image URL (DockerHub)</a:t>
            </a:r>
            <a:endParaRPr dirty="0"/>
          </a:p>
        </p:txBody>
      </p:sp>
      <p:sp>
        <p:nvSpPr>
          <p:cNvPr id="73" name="Google Shape;73;p16"/>
          <p:cNvSpPr txBox="1">
            <a:spLocks noGrp="1"/>
          </p:cNvSpPr>
          <p:nvPr>
            <p:ph type="body" idx="1"/>
          </p:nvPr>
        </p:nvSpPr>
        <p:spPr>
          <a:xfrm>
            <a:off x="311700" y="1152475"/>
            <a:ext cx="8520600" cy="3416400"/>
          </a:xfrm>
          <a:prstGeom prst="rect">
            <a:avLst/>
          </a:prstGeom>
          <a:pattFill prst="horzBrick">
            <a:fgClr>
              <a:schemeClr val="accent1">
                <a:lumMod val="20000"/>
                <a:lumOff val="80000"/>
              </a:schemeClr>
            </a:fgClr>
            <a:bgClr>
              <a:schemeClr val="bg1"/>
            </a:bgClr>
          </a:pattFill>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IN" dirty="0"/>
              <a:t>URL : </a:t>
            </a:r>
            <a:r>
              <a:rPr lang="en-IN" dirty="0">
                <a:hlinkClick r:id="rId3"/>
              </a:rPr>
              <a:t>https://hub.docker.com/r/bimmikumari/1sv21cs016_bimmikumari</a:t>
            </a:r>
            <a:endParaRPr lang="en-IN" dirty="0"/>
          </a:p>
          <a:p>
            <a:pPr marL="0" lvl="0" indent="0" algn="l" rtl="0">
              <a:spcBef>
                <a:spcPts val="0"/>
              </a:spcBef>
              <a:spcAft>
                <a:spcPts val="0"/>
              </a:spcAft>
              <a:buClr>
                <a:schemeClr val="dk1"/>
              </a:buClr>
              <a:buSzPts val="1100"/>
              <a:buFont typeface="Arial"/>
              <a:buNone/>
            </a:pPr>
            <a:endParaRPr dirty="0"/>
          </a:p>
          <a:p>
            <a:pPr marL="0" lvl="0" indent="0" algn="l" rtl="0">
              <a:spcBef>
                <a:spcPts val="1200"/>
              </a:spcBef>
              <a:spcAft>
                <a:spcPts val="1200"/>
              </a:spcAft>
              <a:buNone/>
            </a:pPr>
            <a:r>
              <a:rPr lang="en-IN" dirty="0"/>
              <a:t>Since docker is a registry </a:t>
            </a:r>
            <a:r>
              <a:rPr lang="en-IN" dirty="0" err="1"/>
              <a:t>sevice</a:t>
            </a:r>
            <a:r>
              <a:rPr lang="en-IN" dirty="0"/>
              <a:t> on the cloud which help us to download docker images which are build by other communities and it’s utilization helps to reduce the resources and things manageable and user friendly so going through docker hub project was actually exciting.</a:t>
            </a:r>
          </a:p>
          <a:p>
            <a:pPr marL="0" lvl="0" indent="0" algn="l" rtl="0">
              <a:spcBef>
                <a:spcPts val="1200"/>
              </a:spcBef>
              <a:spcAft>
                <a:spcPts val="1200"/>
              </a:spcAft>
              <a:buNone/>
            </a:pPr>
            <a:r>
              <a:rPr lang="en-IN" dirty="0"/>
              <a:t>Here we created a docker image with image name having my </a:t>
            </a:r>
            <a:r>
              <a:rPr lang="en-IN" dirty="0" err="1"/>
              <a:t>usn</a:t>
            </a:r>
            <a:r>
              <a:rPr lang="en-IN" dirty="0"/>
              <a:t> and name and pushed it to docker hub.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90">
          <a:fgClr>
            <a:schemeClr val="accent1">
              <a:lumMod val="40000"/>
              <a:lumOff val="60000"/>
            </a:schemeClr>
          </a:fgClr>
          <a:bgClr>
            <a:schemeClr val="bg1"/>
          </a:bgClr>
        </a:pattFill>
        <a:effectLst/>
      </p:bgPr>
    </p:bg>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a:gradFill>
            <a:gsLst>
              <a:gs pos="0">
                <a:srgbClr val="FFFF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Project -2 : Docker Image URL (DockerHub)</a:t>
            </a:r>
            <a:endParaRPr dirty="0"/>
          </a:p>
        </p:txBody>
      </p:sp>
      <p:sp>
        <p:nvSpPr>
          <p:cNvPr id="79" name="Google Shape;79;p17"/>
          <p:cNvSpPr txBox="1">
            <a:spLocks noGrp="1"/>
          </p:cNvSpPr>
          <p:nvPr>
            <p:ph type="body" idx="1"/>
          </p:nvPr>
        </p:nvSpPr>
        <p:spPr>
          <a:xfrm>
            <a:off x="311700" y="1152475"/>
            <a:ext cx="8520600" cy="3416400"/>
          </a:xfrm>
          <a:prstGeom prst="rect">
            <a:avLst/>
          </a:prstGeom>
          <a:solidFill>
            <a:schemeClr val="bg1"/>
          </a:solidFill>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3" name="Picture 2">
            <a:extLst>
              <a:ext uri="{FF2B5EF4-FFF2-40B4-BE49-F238E27FC236}">
                <a16:creationId xmlns:a16="http://schemas.microsoft.com/office/drawing/2014/main" id="{4ED14F0F-C7F6-A8F6-38B8-539FE522050E}"/>
              </a:ext>
            </a:extLst>
          </p:cNvPr>
          <p:cNvPicPr>
            <a:picLocks noChangeAspect="1"/>
          </p:cNvPicPr>
          <p:nvPr/>
        </p:nvPicPr>
        <p:blipFill>
          <a:blip r:embed="rId3"/>
          <a:stretch>
            <a:fillRect/>
          </a:stretch>
        </p:blipFill>
        <p:spPr>
          <a:xfrm>
            <a:off x="311700" y="1152475"/>
            <a:ext cx="3842857" cy="1477581"/>
          </a:xfrm>
          <a:prstGeom prst="rect">
            <a:avLst/>
          </a:prstGeom>
        </p:spPr>
      </p:pic>
      <p:pic>
        <p:nvPicPr>
          <p:cNvPr id="5" name="Picture 4">
            <a:extLst>
              <a:ext uri="{FF2B5EF4-FFF2-40B4-BE49-F238E27FC236}">
                <a16:creationId xmlns:a16="http://schemas.microsoft.com/office/drawing/2014/main" id="{B81787A8-9934-2B2A-A6E6-026EC05C84BC}"/>
              </a:ext>
            </a:extLst>
          </p:cNvPr>
          <p:cNvPicPr>
            <a:picLocks noChangeAspect="1"/>
          </p:cNvPicPr>
          <p:nvPr/>
        </p:nvPicPr>
        <p:blipFill>
          <a:blip r:embed="rId4"/>
          <a:stretch>
            <a:fillRect/>
          </a:stretch>
        </p:blipFill>
        <p:spPr>
          <a:xfrm>
            <a:off x="1679894" y="2571750"/>
            <a:ext cx="6451297" cy="184923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75">
          <a:fgClr>
            <a:schemeClr val="accent1">
              <a:lumMod val="40000"/>
              <a:lumOff val="60000"/>
            </a:schemeClr>
          </a:fgClr>
          <a:bgClr>
            <a:schemeClr val="bg1"/>
          </a:bgClr>
        </a:patt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a:gradFill>
            <a:gsLst>
              <a:gs pos="0">
                <a:srgbClr val="FFFF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Project -3 : Project -3: Data Science Project</a:t>
            </a:r>
            <a:endParaRPr dirty="0"/>
          </a:p>
        </p:txBody>
      </p:sp>
      <p:sp>
        <p:nvSpPr>
          <p:cNvPr id="85" name="Google Shape;85;p18"/>
          <p:cNvSpPr txBox="1">
            <a:spLocks noGrp="1"/>
          </p:cNvSpPr>
          <p:nvPr>
            <p:ph type="body" idx="1"/>
          </p:nvPr>
        </p:nvSpPr>
        <p:spPr>
          <a:xfrm>
            <a:off x="311700" y="1152475"/>
            <a:ext cx="8520600" cy="3416400"/>
          </a:xfrm>
          <a:prstGeom prst="rect">
            <a:avLst/>
          </a:prstGeom>
          <a:pattFill prst="sphere">
            <a:fgClr>
              <a:schemeClr val="accent1">
                <a:lumMod val="20000"/>
                <a:lumOff val="80000"/>
              </a:schemeClr>
            </a:fgClr>
            <a:bgClr>
              <a:schemeClr val="bg1"/>
            </a:bgClr>
          </a:pattFill>
        </p:spPr>
        <p:txBody>
          <a:bodyPr spcFirstLastPara="1" wrap="square" lIns="91425" tIns="91425" rIns="91425" bIns="91425" anchor="t" anchorCtr="0">
            <a:normAutofit/>
          </a:bodyPr>
          <a:lstStyle/>
          <a:p>
            <a:pPr marL="0" lvl="0" indent="0" algn="l" rtl="0">
              <a:spcBef>
                <a:spcPts val="0"/>
              </a:spcBef>
              <a:spcAft>
                <a:spcPts val="0"/>
              </a:spcAft>
              <a:buNone/>
            </a:pPr>
            <a:r>
              <a:rPr lang="en-US" dirty="0"/>
              <a:t>Title   :  BIG MART SALES PREDICTION</a:t>
            </a:r>
            <a:endParaRPr dirty="0"/>
          </a:p>
          <a:p>
            <a:pPr marL="0" lvl="0" indent="0" algn="l" rtl="0">
              <a:spcBef>
                <a:spcPts val="1200"/>
              </a:spcBef>
              <a:spcAft>
                <a:spcPts val="0"/>
              </a:spcAft>
              <a:buNone/>
            </a:pPr>
            <a:endParaRPr dirty="0"/>
          </a:p>
          <a:p>
            <a:pPr marL="0" lvl="0" indent="0" algn="l" rtl="0">
              <a:spcBef>
                <a:spcPts val="1200"/>
              </a:spcBef>
              <a:spcAft>
                <a:spcPts val="0"/>
              </a:spcAft>
              <a:buClr>
                <a:schemeClr val="dk1"/>
              </a:buClr>
              <a:buSzPts val="1100"/>
              <a:buFont typeface="Arial"/>
              <a:buNone/>
            </a:pPr>
            <a:r>
              <a:rPr lang="en" dirty="0"/>
              <a:t>Brief Description on Project:</a:t>
            </a:r>
          </a:p>
          <a:p>
            <a:pPr marL="0" lvl="0" indent="0" algn="l" rtl="0">
              <a:spcBef>
                <a:spcPts val="1200"/>
              </a:spcBef>
              <a:spcAft>
                <a:spcPts val="0"/>
              </a:spcAft>
              <a:buClr>
                <a:schemeClr val="dk1"/>
              </a:buClr>
              <a:buSzPts val="1100"/>
              <a:buFont typeface="Arial"/>
              <a:buNone/>
            </a:pPr>
            <a:r>
              <a:rPr lang="en-US" dirty="0"/>
              <a:t> The aim is to build a predictive model and find out the sales of each product at a particular store. Using this model, </a:t>
            </a:r>
            <a:r>
              <a:rPr lang="en-US" dirty="0" err="1"/>
              <a:t>BigMart</a:t>
            </a:r>
            <a:r>
              <a:rPr lang="en-US" dirty="0"/>
              <a:t> will try to understand the properties of products and stores which play a key role in increasing sales.</a:t>
            </a:r>
            <a:endParaRPr dirty="0"/>
          </a:p>
          <a:p>
            <a:pPr marL="0" lvl="0" indent="0" algn="l" rtl="0">
              <a:spcBef>
                <a:spcPts val="1200"/>
              </a:spcBef>
              <a:spcAft>
                <a:spcPts val="12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70">
          <a:fgClr>
            <a:schemeClr val="accent1">
              <a:lumMod val="40000"/>
              <a:lumOff val="60000"/>
            </a:schemeClr>
          </a:fgClr>
          <a:bgClr>
            <a:schemeClr val="bg1"/>
          </a:bgClr>
        </a:pattFill>
        <a:effectLst/>
      </p:bgPr>
    </p:bg>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a:gradFill>
            <a:gsLst>
              <a:gs pos="0">
                <a:srgbClr val="FFFF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Project -3 : Project -3: Data Science Project</a:t>
            </a:r>
            <a:endParaRPr dirty="0"/>
          </a:p>
        </p:txBody>
      </p:sp>
      <p:sp>
        <p:nvSpPr>
          <p:cNvPr id="91" name="Google Shape;91;p19"/>
          <p:cNvSpPr txBox="1">
            <a:spLocks noGrp="1"/>
          </p:cNvSpPr>
          <p:nvPr>
            <p:ph type="body" idx="1"/>
          </p:nvPr>
        </p:nvSpPr>
        <p:spPr>
          <a:xfrm>
            <a:off x="311700" y="1152475"/>
            <a:ext cx="8520600" cy="3416400"/>
          </a:xfrm>
          <a:prstGeom prst="rect">
            <a:avLst/>
          </a:prstGeom>
          <a:pattFill prst="zigZag">
            <a:fgClr>
              <a:schemeClr val="accent1">
                <a:lumMod val="40000"/>
                <a:lumOff val="60000"/>
              </a:schemeClr>
            </a:fgClr>
            <a:bgClr>
              <a:schemeClr val="bg1"/>
            </a:bgClr>
          </a:pattFill>
        </p:spPr>
        <p:txBody>
          <a:bodyPr spcFirstLastPara="1" wrap="square" lIns="91425" tIns="91425" rIns="91425" bIns="91425" anchor="t" anchorCtr="0">
            <a:normAutofit/>
          </a:bodyPr>
          <a:lstStyle/>
          <a:p>
            <a:pPr marL="0" lvl="0" indent="0" algn="l" rtl="0">
              <a:spcBef>
                <a:spcPts val="0"/>
              </a:spcBef>
              <a:spcAft>
                <a:spcPts val="0"/>
              </a:spcAft>
              <a:buNone/>
            </a:pPr>
            <a:r>
              <a:rPr lang="en" dirty="0"/>
              <a:t>Project Flow:</a:t>
            </a:r>
          </a:p>
          <a:p>
            <a:pPr marL="0" lvl="0" indent="0" algn="l" rtl="0">
              <a:spcBef>
                <a:spcPts val="0"/>
              </a:spcBef>
              <a:spcAft>
                <a:spcPts val="0"/>
              </a:spcAft>
              <a:buNone/>
            </a:pPr>
            <a:r>
              <a:rPr lang="en-IN" dirty="0"/>
              <a:t>Importing Libraries</a:t>
            </a:r>
          </a:p>
          <a:p>
            <a:pPr marL="0" lvl="0" indent="0" algn="l" rtl="0">
              <a:spcBef>
                <a:spcPts val="0"/>
              </a:spcBef>
              <a:spcAft>
                <a:spcPts val="0"/>
              </a:spcAft>
              <a:buNone/>
            </a:pPr>
            <a:r>
              <a:rPr lang="en-IN" dirty="0"/>
              <a:t>Importing Data or loading data</a:t>
            </a:r>
          </a:p>
          <a:p>
            <a:pPr marL="0" lvl="0" indent="0" algn="l" rtl="0">
              <a:spcBef>
                <a:spcPts val="0"/>
              </a:spcBef>
              <a:spcAft>
                <a:spcPts val="0"/>
              </a:spcAft>
              <a:buNone/>
            </a:pPr>
            <a:r>
              <a:rPr lang="en-IN" dirty="0"/>
              <a:t>Explorative Data </a:t>
            </a:r>
            <a:r>
              <a:rPr lang="en-IN" dirty="0" err="1"/>
              <a:t>Analysis:</a:t>
            </a:r>
            <a:r>
              <a:rPr lang="en-IN" sz="1000" dirty="0" err="1"/>
              <a:t>Univariate</a:t>
            </a:r>
            <a:r>
              <a:rPr lang="en-IN" sz="1000" dirty="0"/>
              <a:t> Analysis  ,  Multi-variate Analysis , Bivariate Analysis</a:t>
            </a:r>
          </a:p>
          <a:p>
            <a:pPr marL="0" lvl="0" indent="0" algn="l" rtl="0">
              <a:spcBef>
                <a:spcPts val="0"/>
              </a:spcBef>
              <a:spcAft>
                <a:spcPts val="0"/>
              </a:spcAft>
              <a:buNone/>
            </a:pPr>
            <a:r>
              <a:rPr lang="en-IN" dirty="0"/>
              <a:t>Finding Missing Values</a:t>
            </a:r>
          </a:p>
          <a:p>
            <a:pPr marL="0" lvl="0" indent="0" algn="l" rtl="0">
              <a:spcBef>
                <a:spcPts val="0"/>
              </a:spcBef>
              <a:spcAft>
                <a:spcPts val="0"/>
              </a:spcAft>
              <a:buNone/>
            </a:pPr>
            <a:r>
              <a:rPr lang="en-IN" dirty="0"/>
              <a:t>columns </a:t>
            </a:r>
            <a:r>
              <a:rPr lang="en-IN" dirty="0" err="1"/>
              <a:t>Seperating</a:t>
            </a:r>
            <a:endParaRPr lang="en-IN" dirty="0"/>
          </a:p>
          <a:p>
            <a:pPr marL="0" lvl="0" indent="0" algn="l" rtl="0">
              <a:spcBef>
                <a:spcPts val="0"/>
              </a:spcBef>
              <a:spcAft>
                <a:spcPts val="0"/>
              </a:spcAft>
              <a:buNone/>
            </a:pPr>
            <a:r>
              <a:rPr lang="en-IN" dirty="0"/>
              <a:t>Train and test </a:t>
            </a:r>
            <a:r>
              <a:rPr lang="en-IN" dirty="0" err="1"/>
              <a:t>datause</a:t>
            </a:r>
            <a:r>
              <a:rPr lang="en-IN" dirty="0"/>
              <a:t> Machine Learning</a:t>
            </a:r>
          </a:p>
          <a:p>
            <a:pPr marL="0" lvl="0" indent="0" algn="l" rtl="0">
              <a:spcBef>
                <a:spcPts val="0"/>
              </a:spcBef>
              <a:spcAft>
                <a:spcPts val="0"/>
              </a:spcAft>
              <a:buNone/>
            </a:pPr>
            <a:r>
              <a:rPr lang="en-IN" dirty="0"/>
              <a:t>Test Visualising Output</a:t>
            </a:r>
          </a:p>
          <a:p>
            <a:pPr marL="0" lvl="0" indent="0" algn="l" rtl="0">
              <a:spcBef>
                <a:spcPts val="0"/>
              </a:spcBef>
              <a:spcAft>
                <a:spcPts val="0"/>
              </a:spcAft>
              <a:buNone/>
            </a:pPr>
            <a:r>
              <a:rPr lang="en-IN" dirty="0"/>
              <a:t>Evaluation or prediction of Sales</a:t>
            </a: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90">
          <a:fgClr>
            <a:schemeClr val="accent1">
              <a:lumMod val="40000"/>
              <a:lumOff val="60000"/>
            </a:schemeClr>
          </a:fgClr>
          <a:bgClr>
            <a:schemeClr val="bg1"/>
          </a:bgClr>
        </a:pattFill>
        <a:effectLst/>
      </p:bgPr>
    </p:bg>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a:gradFill>
            <a:gsLst>
              <a:gs pos="0">
                <a:srgbClr val="FFFF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Project -3 : Project -3: Data Science Project</a:t>
            </a:r>
            <a:endParaRPr dirty="0"/>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pic>
        <p:nvPicPr>
          <p:cNvPr id="3" name="Picture 2">
            <a:extLst>
              <a:ext uri="{FF2B5EF4-FFF2-40B4-BE49-F238E27FC236}">
                <a16:creationId xmlns:a16="http://schemas.microsoft.com/office/drawing/2014/main" id="{D8630BB8-9F6F-2639-1D46-C7CFD1F9973E}"/>
              </a:ext>
            </a:extLst>
          </p:cNvPr>
          <p:cNvPicPr>
            <a:picLocks noChangeAspect="1"/>
          </p:cNvPicPr>
          <p:nvPr/>
        </p:nvPicPr>
        <p:blipFill>
          <a:blip r:embed="rId3"/>
          <a:stretch>
            <a:fillRect/>
          </a:stretch>
        </p:blipFill>
        <p:spPr>
          <a:xfrm>
            <a:off x="477078" y="1993625"/>
            <a:ext cx="4831109" cy="2300079"/>
          </a:xfrm>
          <a:prstGeom prst="rect">
            <a:avLst/>
          </a:prstGeom>
        </p:spPr>
      </p:pic>
      <p:pic>
        <p:nvPicPr>
          <p:cNvPr id="5" name="Picture 4">
            <a:extLst>
              <a:ext uri="{FF2B5EF4-FFF2-40B4-BE49-F238E27FC236}">
                <a16:creationId xmlns:a16="http://schemas.microsoft.com/office/drawing/2014/main" id="{212F9746-7C5C-598D-32FA-D54C5E159D39}"/>
              </a:ext>
            </a:extLst>
          </p:cNvPr>
          <p:cNvPicPr>
            <a:picLocks noChangeAspect="1"/>
          </p:cNvPicPr>
          <p:nvPr/>
        </p:nvPicPr>
        <p:blipFill>
          <a:blip r:embed="rId4"/>
          <a:stretch>
            <a:fillRect/>
          </a:stretch>
        </p:blipFill>
        <p:spPr>
          <a:xfrm>
            <a:off x="5539963" y="1152475"/>
            <a:ext cx="3126959" cy="359481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accent1">
              <a:lumMod val="60000"/>
              <a:lumOff val="40000"/>
            </a:schemeClr>
          </a:fgClr>
          <a:bgClr>
            <a:schemeClr val="bg1"/>
          </a:bgClr>
        </a:pattFill>
        <a:effectLst/>
      </p:bgPr>
    </p:bg>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217357" y="288275"/>
            <a:ext cx="8520600" cy="572700"/>
          </a:xfrm>
          <a:prstGeom prst="rect">
            <a:avLst/>
          </a:prstGeom>
          <a:gradFill>
            <a:gsLst>
              <a:gs pos="0">
                <a:srgbClr val="FFFF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Skill-Set Obtained During the Internship</a:t>
            </a:r>
            <a:endParaRPr/>
          </a:p>
        </p:txBody>
      </p:sp>
      <p:sp>
        <p:nvSpPr>
          <p:cNvPr id="103" name="Google Shape;103;p21"/>
          <p:cNvSpPr txBox="1">
            <a:spLocks noGrp="1"/>
          </p:cNvSpPr>
          <p:nvPr>
            <p:ph type="body" idx="1"/>
          </p:nvPr>
        </p:nvSpPr>
        <p:spPr>
          <a:xfrm>
            <a:off x="3261927" y="1226457"/>
            <a:ext cx="5482929" cy="737255"/>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US" b="0" i="0" dirty="0">
                <a:solidFill>
                  <a:srgbClr val="202124"/>
                </a:solidFill>
                <a:effectLst/>
                <a:latin typeface="arial" panose="020B0604020202020204" pitchFamily="34" charset="0"/>
              </a:rPr>
              <a:t>Active listening is a communication skill that builds trust between you and your colleagues, and that </a:t>
            </a:r>
            <a:r>
              <a:rPr lang="en-US" b="1" i="0" dirty="0">
                <a:solidFill>
                  <a:srgbClr val="202124"/>
                </a:solidFill>
                <a:effectLst/>
                <a:latin typeface="arial" panose="020B0604020202020204" pitchFamily="34" charset="0"/>
              </a:rPr>
              <a:t>empowers you to make informed decisions, resolve issues, and drive a team or </a:t>
            </a:r>
            <a:r>
              <a:rPr lang="en-US" b="1" i="0" dirty="0" err="1">
                <a:solidFill>
                  <a:srgbClr val="202124"/>
                </a:solidFill>
                <a:effectLst/>
                <a:latin typeface="arial" panose="020B0604020202020204" pitchFamily="34" charset="0"/>
              </a:rPr>
              <a:t>organisation</a:t>
            </a:r>
            <a:r>
              <a:rPr lang="en-US" b="1" i="0" dirty="0">
                <a:solidFill>
                  <a:srgbClr val="202124"/>
                </a:solidFill>
                <a:effectLst/>
                <a:latin typeface="arial" panose="020B0604020202020204" pitchFamily="34" charset="0"/>
              </a:rPr>
              <a:t> towards success</a:t>
            </a: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sz="2800" dirty="0"/>
          </a:p>
        </p:txBody>
      </p:sp>
      <p:sp>
        <p:nvSpPr>
          <p:cNvPr id="2" name="Rectangle 1">
            <a:extLst>
              <a:ext uri="{FF2B5EF4-FFF2-40B4-BE49-F238E27FC236}">
                <a16:creationId xmlns:a16="http://schemas.microsoft.com/office/drawing/2014/main" id="{310D11A8-61EF-A908-5D60-5B5A5699F676}"/>
              </a:ext>
            </a:extLst>
          </p:cNvPr>
          <p:cNvSpPr/>
          <p:nvPr/>
        </p:nvSpPr>
        <p:spPr>
          <a:xfrm>
            <a:off x="98883" y="860975"/>
            <a:ext cx="3155031"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t>
            </a:r>
            <a:r>
              <a:rPr lang="en-US" sz="2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Active listening:</a:t>
            </a:r>
            <a:endParaRPr lang="en-US" sz="2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Rectangle 2">
            <a:extLst>
              <a:ext uri="{FF2B5EF4-FFF2-40B4-BE49-F238E27FC236}">
                <a16:creationId xmlns:a16="http://schemas.microsoft.com/office/drawing/2014/main" id="{0F8B4D14-0960-A488-969C-2ABD783ABE7D}"/>
              </a:ext>
            </a:extLst>
          </p:cNvPr>
          <p:cNvSpPr/>
          <p:nvPr/>
        </p:nvSpPr>
        <p:spPr>
          <a:xfrm>
            <a:off x="149230" y="1710959"/>
            <a:ext cx="2233304" cy="2554545"/>
          </a:xfrm>
          <a:prstGeom prst="rect">
            <a:avLst/>
          </a:prstGeom>
          <a:noFill/>
        </p:spPr>
        <p:txBody>
          <a:bodyPr wrap="none" lIns="91440" tIns="45720" rIns="91440" bIns="45720">
            <a:spAutoFit/>
          </a:bodyPr>
          <a:lstStyle/>
          <a:p>
            <a:pPr algn="ctr"/>
            <a:endParaRPr 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algn="ctr"/>
            <a:endParaRPr 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algn="ctr"/>
            <a:endParaRPr 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algn="ctr"/>
            <a:endParaRPr 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algn="ctr"/>
            <a:r>
              <a:rPr 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.Patience :</a:t>
            </a:r>
            <a:endParaRPr lang="en-US" sz="32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4" name="Rectangle 3">
            <a:extLst>
              <a:ext uri="{FF2B5EF4-FFF2-40B4-BE49-F238E27FC236}">
                <a16:creationId xmlns:a16="http://schemas.microsoft.com/office/drawing/2014/main" id="{8BC64677-BA54-6BC2-FE22-42BA236B230D}"/>
              </a:ext>
            </a:extLst>
          </p:cNvPr>
          <p:cNvSpPr/>
          <p:nvPr/>
        </p:nvSpPr>
        <p:spPr>
          <a:xfrm>
            <a:off x="-297901" y="2191929"/>
            <a:ext cx="3338643" cy="1415772"/>
          </a:xfrm>
          <a:prstGeom prst="rect">
            <a:avLst/>
          </a:prstGeom>
          <a:noFill/>
        </p:spPr>
        <p:txBody>
          <a:bodyPr wrap="square" lIns="91440" tIns="45720" rIns="91440" bIns="45720">
            <a:spAutoFit/>
          </a:bodyPr>
          <a:lstStyle/>
          <a:p>
            <a:pPr algn="ctr"/>
            <a:r>
              <a:rPr 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.Team work:</a:t>
            </a:r>
          </a:p>
          <a:p>
            <a:pPr algn="ct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5" name="Rectangle 4">
            <a:extLst>
              <a:ext uri="{FF2B5EF4-FFF2-40B4-BE49-F238E27FC236}">
                <a16:creationId xmlns:a16="http://schemas.microsoft.com/office/drawing/2014/main" id="{9FAD989A-409C-2FAA-41E0-EA5DE6601A21}"/>
              </a:ext>
            </a:extLst>
          </p:cNvPr>
          <p:cNvSpPr/>
          <p:nvPr/>
        </p:nvSpPr>
        <p:spPr>
          <a:xfrm>
            <a:off x="149230" y="2774421"/>
            <a:ext cx="3531736" cy="584775"/>
          </a:xfrm>
          <a:prstGeom prst="rect">
            <a:avLst/>
          </a:prstGeom>
          <a:noFill/>
        </p:spPr>
        <p:txBody>
          <a:bodyPr wrap="none" lIns="91440" tIns="45720" rIns="91440" bIns="45720">
            <a:spAutoFit/>
          </a:bodyPr>
          <a:lstStyle/>
          <a:p>
            <a:pPr algn="ctr"/>
            <a:r>
              <a:rPr 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.Communication:</a:t>
            </a:r>
            <a:endParaRPr lang="en-US" sz="32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6" name="Rectangle 5">
            <a:extLst>
              <a:ext uri="{FF2B5EF4-FFF2-40B4-BE49-F238E27FC236}">
                <a16:creationId xmlns:a16="http://schemas.microsoft.com/office/drawing/2014/main" id="{66E77E5E-2631-F63A-F87F-093F15778542}"/>
              </a:ext>
            </a:extLst>
          </p:cNvPr>
          <p:cNvSpPr/>
          <p:nvPr/>
        </p:nvSpPr>
        <p:spPr>
          <a:xfrm>
            <a:off x="-31029069" y="2951571"/>
            <a:ext cx="73930816" cy="553998"/>
          </a:xfrm>
          <a:prstGeom prst="rect">
            <a:avLst/>
          </a:prstGeom>
          <a:noFill/>
        </p:spPr>
        <p:txBody>
          <a:bodyPr wrap="square" lIns="91440" tIns="45720" rIns="91440" bIns="45720">
            <a:spAutoFit/>
          </a:bodyPr>
          <a:lstStyle/>
          <a:p>
            <a:pPr algn="ctr"/>
            <a:r>
              <a:rPr lang="en-US" sz="1000" b="0" i="0" dirty="0">
                <a:solidFill>
                  <a:srgbClr val="202124"/>
                </a:solidFill>
                <a:effectLst/>
                <a:latin typeface="arial" panose="020B0604020202020204" pitchFamily="34" charset="0"/>
              </a:rPr>
              <a:t>Successful communication </a:t>
            </a:r>
            <a:r>
              <a:rPr lang="en-US" sz="1000" b="1" i="0" dirty="0">
                <a:solidFill>
                  <a:srgbClr val="202124"/>
                </a:solidFill>
                <a:effectLst/>
                <a:latin typeface="arial" panose="020B0604020202020204" pitchFamily="34" charset="0"/>
              </a:rPr>
              <a:t>helps us better understand people and situations</a:t>
            </a:r>
          </a:p>
          <a:p>
            <a:pPr algn="ctr"/>
            <a:r>
              <a:rPr lang="en-US" sz="1000" b="0" i="0" dirty="0">
                <a:solidFill>
                  <a:srgbClr val="202124"/>
                </a:solidFill>
                <a:effectLst/>
                <a:latin typeface="arial" panose="020B0604020202020204" pitchFamily="34" charset="0"/>
              </a:rPr>
              <a:t>. It helps us overcome diversities, build trust and respect, and create conditions</a:t>
            </a:r>
          </a:p>
          <a:p>
            <a:pPr algn="ctr"/>
            <a:r>
              <a:rPr lang="en-US" sz="1000" b="0" i="0" dirty="0">
                <a:solidFill>
                  <a:srgbClr val="202124"/>
                </a:solidFill>
                <a:effectLst/>
                <a:latin typeface="arial" panose="020B0604020202020204" pitchFamily="34" charset="0"/>
              </a:rPr>
              <a:t> for sharing creative ideas and solving problems</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a:extLst>
              <a:ext uri="{FF2B5EF4-FFF2-40B4-BE49-F238E27FC236}">
                <a16:creationId xmlns:a16="http://schemas.microsoft.com/office/drawing/2014/main" id="{C7B7CC4F-DFA3-7C39-D999-445D53480746}"/>
              </a:ext>
            </a:extLst>
          </p:cNvPr>
          <p:cNvSpPr/>
          <p:nvPr/>
        </p:nvSpPr>
        <p:spPr>
          <a:xfrm>
            <a:off x="2526822" y="2420836"/>
            <a:ext cx="3161443" cy="246221"/>
          </a:xfrm>
          <a:prstGeom prst="rect">
            <a:avLst/>
          </a:prstGeom>
          <a:noFill/>
        </p:spPr>
        <p:txBody>
          <a:bodyPr wrap="none" lIns="91440" tIns="45720" rIns="91440" bIns="45720">
            <a:spAutoFit/>
          </a:bodyPr>
          <a:lstStyle/>
          <a:p>
            <a:pPr algn="ctr"/>
            <a:r>
              <a:rPr lang="en-US" sz="1000" dirty="0" err="1">
                <a:ln w="0"/>
                <a:solidFill>
                  <a:schemeClr val="tx1"/>
                </a:solidFill>
                <a:effectLst>
                  <a:outerShdw blurRad="38100" dist="19050" dir="2700000" algn="tl" rotWithShape="0">
                    <a:schemeClr val="dk1">
                      <a:alpha val="40000"/>
                    </a:schemeClr>
                  </a:outerShdw>
                </a:effectLst>
              </a:rPr>
              <a:t>Collabrating</a:t>
            </a:r>
            <a:r>
              <a:rPr lang="en-US" sz="1000" dirty="0">
                <a:ln w="0"/>
                <a:solidFill>
                  <a:schemeClr val="tx1"/>
                </a:solidFill>
                <a:effectLst>
                  <a:outerShdw blurRad="38100" dist="19050" dir="2700000" algn="tl" rotWithShape="0">
                    <a:schemeClr val="dk1">
                      <a:alpha val="40000"/>
                    </a:schemeClr>
                  </a:outerShdw>
                </a:effectLst>
              </a:rPr>
              <a:t> problem solving leads to better outcome</a:t>
            </a:r>
            <a:endParaRPr lang="en-US" sz="1000"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48F66232-ABDA-705C-2837-85402AA717B4}"/>
              </a:ext>
            </a:extLst>
          </p:cNvPr>
          <p:cNvSpPr/>
          <p:nvPr/>
        </p:nvSpPr>
        <p:spPr>
          <a:xfrm>
            <a:off x="2236889" y="3872617"/>
            <a:ext cx="4895892" cy="246221"/>
          </a:xfrm>
          <a:prstGeom prst="rect">
            <a:avLst/>
          </a:prstGeom>
          <a:noFill/>
        </p:spPr>
        <p:txBody>
          <a:bodyPr wrap="none" lIns="91440" tIns="45720" rIns="91440" bIns="45720">
            <a:spAutoFit/>
          </a:bodyPr>
          <a:lstStyle/>
          <a:p>
            <a:pPr algn="ctr"/>
            <a:r>
              <a:rPr lang="en-US" sz="1000" b="0" cap="none" spc="0" dirty="0">
                <a:ln w="0"/>
                <a:solidFill>
                  <a:schemeClr val="tx1"/>
                </a:solidFill>
                <a:effectLst>
                  <a:outerShdw blurRad="38100" dist="19050" dir="2700000" algn="tl" rotWithShape="0">
                    <a:schemeClr val="dk1">
                      <a:alpha val="40000"/>
                    </a:schemeClr>
                  </a:outerShdw>
                </a:effectLst>
              </a:rPr>
              <a:t>It helps to reclaim and respond to the life with a firmly </a:t>
            </a:r>
            <a:r>
              <a:rPr lang="en-US" sz="1000" b="0" cap="none" spc="0" dirty="0" err="1">
                <a:ln w="0"/>
                <a:solidFill>
                  <a:schemeClr val="tx1"/>
                </a:solidFill>
                <a:effectLst>
                  <a:outerShdw blurRad="38100" dist="19050" dir="2700000" algn="tl" rotWithShape="0">
                    <a:schemeClr val="dk1">
                      <a:alpha val="40000"/>
                    </a:schemeClr>
                  </a:outerShdw>
                </a:effectLst>
              </a:rPr>
              <a:t>grouded</a:t>
            </a:r>
            <a:r>
              <a:rPr lang="en-US" sz="1000" b="0" cap="none" spc="0" dirty="0">
                <a:ln w="0"/>
                <a:solidFill>
                  <a:schemeClr val="tx1"/>
                </a:solidFill>
                <a:effectLst>
                  <a:outerShdw blurRad="38100" dist="19050" dir="2700000" algn="tl" rotWithShape="0">
                    <a:schemeClr val="dk1">
                      <a:alpha val="40000"/>
                    </a:schemeClr>
                  </a:outerShdw>
                </a:effectLst>
              </a:rPr>
              <a:t> sense of who we are.</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382</TotalTime>
  <Words>819</Words>
  <Application>Microsoft Office PowerPoint</Application>
  <PresentationFormat>On-screen Show (16:9)</PresentationFormat>
  <Paragraphs>66</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Arial</vt:lpstr>
      <vt:lpstr>Simple Light</vt:lpstr>
      <vt:lpstr>Internship Work Presentation</vt:lpstr>
      <vt:lpstr>Project -1 : Project -1: Personal Website URL (Github)</vt:lpstr>
      <vt:lpstr>Project -1 : Project -1: Personal Website URL (Github)</vt:lpstr>
      <vt:lpstr>Project -2 : Docker Image URL (DockerHub)</vt:lpstr>
      <vt:lpstr>Project -2 : Docker Image URL (DockerHub)</vt:lpstr>
      <vt:lpstr>Project -3 : Project -3: Data Science Project</vt:lpstr>
      <vt:lpstr>Project -3 : Project -3: Data Science Project</vt:lpstr>
      <vt:lpstr>Project -3 : Project -3: Data Science Project</vt:lpstr>
      <vt:lpstr>Skill-Set Obtained During the Internship</vt:lpstr>
      <vt:lpstr>Post Internship Plans on Projects  :</vt:lpstr>
      <vt:lpstr>Interested to Join Students Club in SIET ? If yes ? Why    Yes, I am interested to join the Student Club in SIET because being a part of a club will contribute in growth of communication skill, experience in leadership, and various soft skills, problem-solving, group discussion and management, presentation and enhancement of one’s personality.It's  also the best way to expand my netwrok.</vt:lpstr>
      <vt:lpstr>About ShriTEK Internship Programme:                                                                It helped me to explore various emerging field of technology and exposure to what actually virtual world demands. Like github ,docker and role of a data scientist. Also shritek innovations authority were reallly so interactive with each and  every individual  which helped all to grow together fluently.      </vt:lpstr>
      <vt:lpstr>Internship project 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Work Presentation</dc:title>
  <dc:creator>Bimmi kumari</dc:creator>
  <cp:lastModifiedBy>bimmyyysingh@gmail.com</cp:lastModifiedBy>
  <cp:revision>4</cp:revision>
  <dcterms:modified xsi:type="dcterms:W3CDTF">2022-10-30T20:21:53Z</dcterms:modified>
</cp:coreProperties>
</file>