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F7DF-AE27-4746-974C-B4D82EE71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2210" y="1530044"/>
            <a:ext cx="7866743" cy="2514741"/>
          </a:xfrm>
        </p:spPr>
        <p:txBody>
          <a:bodyPr/>
          <a:lstStyle/>
          <a:p>
            <a:pPr algn="ctr"/>
            <a:r>
              <a:rPr lang="en-GB"/>
              <a:t>Historical Perspective On Some Programming</a:t>
            </a:r>
            <a:br>
              <a:rPr lang="en-GB"/>
            </a:br>
            <a:r>
              <a:rPr lang="en-GB"/>
              <a:t>Languages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31FE-F007-5340-9AD5-7F6010DAE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8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59C3-7CFF-2245-A81A-9DD824B9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 anchor="ctr"/>
          <a:lstStyle/>
          <a:p>
            <a:pPr algn="ctr"/>
            <a:r>
              <a:rPr lang="en-GB" b="1" u="sng"/>
              <a:t>Available IDEs for the five Programming Languages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897DA-01E6-4A47-BFB0-7A9C797A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343676"/>
          </a:xfrm>
        </p:spPr>
        <p:txBody>
          <a:bodyPr>
            <a:normAutofit/>
          </a:bodyPr>
          <a:lstStyle/>
          <a:p>
            <a:r>
              <a:rPr lang="en-GB" b="1" u="sng"/>
              <a:t>Java:</a:t>
            </a:r>
          </a:p>
          <a:p>
            <a:r>
              <a:rPr lang="en-GB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jEdit</a:t>
            </a:r>
          </a:p>
          <a:p>
            <a:r>
              <a:rPr lang="en-GB"/>
              <a:t>NetBeans</a:t>
            </a:r>
          </a:p>
          <a:p>
            <a:r>
              <a:rPr lang="en-GB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jGRASP</a:t>
            </a:r>
          </a:p>
          <a:p>
            <a:r>
              <a:rPr lang="en-GB"/>
              <a:t>Eclipse </a:t>
            </a:r>
          </a:p>
          <a:p>
            <a:r>
              <a:rPr lang="en-GB">
                <a:solidFill>
                  <a:schemeClr val="tx1"/>
                </a:solidFill>
                <a:latin typeface="Georgia" panose="02040502050405020303" pitchFamily="18" charset="0"/>
              </a:rPr>
              <a:t>DrJava</a:t>
            </a:r>
            <a:endParaRPr lang="en-GB"/>
          </a:p>
          <a:p>
            <a:r>
              <a:rPr lang="en-GB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JDeveloperAndroid Studio</a:t>
            </a:r>
          </a:p>
          <a:p>
            <a:r>
              <a:rPr lang="en-GB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Enide studio 2014</a:t>
            </a:r>
          </a:p>
          <a:p>
            <a:r>
              <a:rPr lang="en-GB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BlueJ</a:t>
            </a:r>
          </a:p>
          <a:p>
            <a:r>
              <a:rPr lang="en-GB">
                <a:solidFill>
                  <a:schemeClr val="tx1"/>
                </a:solidFill>
                <a:latin typeface="Georgia" panose="02040502050405020303" pitchFamily="18" charset="0"/>
              </a:rPr>
              <a:t>JSource</a:t>
            </a:r>
            <a:endParaRPr lang="en-GB" i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r>
              <a:rPr lang="en-GB">
                <a:solidFill>
                  <a:schemeClr val="tx1"/>
                </a:solidFill>
                <a:latin typeface="Georgia" panose="02040502050405020303" pitchFamily="18" charset="0"/>
              </a:rPr>
              <a:t>IntelliJ IDEA Community Edition</a:t>
            </a:r>
          </a:p>
          <a:p>
            <a:r>
              <a:rPr lang="en-GB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Kite etc.</a:t>
            </a:r>
          </a:p>
          <a:p>
            <a:endParaRPr lang="en-GB" i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endParaRPr lang="en-GB" i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1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0AA1-3272-B043-896E-3D14177E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930400"/>
          </a:xfrm>
        </p:spPr>
        <p:txBody>
          <a:bodyPr anchor="ctr"/>
          <a:lstStyle/>
          <a:p>
            <a:pPr algn="ctr"/>
            <a:r>
              <a:rPr lang="en-GB" b="1" u="sng"/>
              <a:t>Available IDEs for the five Programming Languages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89BE-0D54-0749-A0C9-752BA0E6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763"/>
            <a:ext cx="8596668" cy="5152570"/>
          </a:xfrm>
        </p:spPr>
        <p:txBody>
          <a:bodyPr>
            <a:normAutofit fontScale="92500" lnSpcReduction="20000"/>
          </a:bodyPr>
          <a:lstStyle/>
          <a:p>
            <a:r>
              <a:rPr lang="en-GB" b="1" u="sng"/>
              <a:t>CSS:</a:t>
            </a:r>
          </a:p>
          <a:p>
            <a:r>
              <a:rPr lang="en-GB"/>
              <a:t>Light Table</a:t>
            </a:r>
          </a:p>
          <a:p>
            <a:r>
              <a:rPr lang="en-GB"/>
              <a:t>PHPStorm</a:t>
            </a:r>
          </a:p>
          <a:p>
            <a:r>
              <a:rPr lang="en-GB"/>
              <a:t>Komodo Edit</a:t>
            </a:r>
          </a:p>
          <a:p>
            <a:r>
              <a:rPr lang="en-GB"/>
              <a:t>Atom by Github</a:t>
            </a:r>
          </a:p>
          <a:p>
            <a:r>
              <a:rPr lang="en-GB"/>
              <a:t>RJ TextEd</a:t>
            </a:r>
          </a:p>
          <a:p>
            <a:r>
              <a:rPr lang="en-GB"/>
              <a:t>Visual Studio Code</a:t>
            </a:r>
          </a:p>
          <a:p>
            <a:r>
              <a:rPr lang="en-GB"/>
              <a:t>Notepad++</a:t>
            </a:r>
          </a:p>
          <a:p>
            <a:r>
              <a:rPr lang="en-GB"/>
              <a:t>PyCharm </a:t>
            </a:r>
          </a:p>
          <a:p>
            <a:r>
              <a:rPr lang="en-GB"/>
              <a:t>IntelliJ IDEA</a:t>
            </a:r>
          </a:p>
          <a:p>
            <a:r>
              <a:rPr lang="en-GB"/>
              <a:t>RubyMine</a:t>
            </a:r>
          </a:p>
          <a:p>
            <a:r>
              <a:rPr lang="en-GB"/>
              <a:t>NetBeans</a:t>
            </a:r>
          </a:p>
          <a:p>
            <a:r>
              <a:rPr lang="en-GB"/>
              <a:t>Sublime Text 3</a:t>
            </a:r>
          </a:p>
          <a:p>
            <a:r>
              <a:rPr lang="en-GB"/>
              <a:t>Brackets</a:t>
            </a:r>
          </a:p>
          <a:p>
            <a:r>
              <a:rPr lang="en-GB"/>
              <a:t>Webstorm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7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9D7D-96EA-184B-AEE4-76B3A8F9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ctr"/>
          <a:lstStyle/>
          <a:p>
            <a:pPr algn="ctr"/>
            <a:r>
              <a:rPr lang="en-GB" b="1" u="sng"/>
              <a:t>Available IDEs for the five Programming Languages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2AA7-9444-634B-8E82-A57DADD3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/>
              <a:t>Ruby:</a:t>
            </a:r>
          </a:p>
          <a:p>
            <a:r>
              <a:rPr lang="en-GB"/>
              <a:t>RubyMine</a:t>
            </a:r>
          </a:p>
          <a:p>
            <a:r>
              <a:rPr lang="en-GB"/>
              <a:t>Visual Studio Code</a:t>
            </a:r>
          </a:p>
          <a:p>
            <a:r>
              <a:rPr lang="en-GB"/>
              <a:t>Atom</a:t>
            </a:r>
          </a:p>
          <a:p>
            <a:r>
              <a:rPr lang="en-GB"/>
              <a:t>Aptana Studio</a:t>
            </a:r>
          </a:p>
          <a:p>
            <a:r>
              <a:rPr lang="en-GB"/>
              <a:t>Eclipse</a:t>
            </a:r>
          </a:p>
          <a:p>
            <a:r>
              <a:rPr lang="en-GB"/>
              <a:t>Komodo IDE</a:t>
            </a:r>
          </a:p>
          <a:p>
            <a:r>
              <a:rPr lang="en-GB"/>
              <a:t>NetBeans</a:t>
            </a:r>
          </a:p>
          <a:p>
            <a:r>
              <a:rPr lang="en-GB"/>
              <a:t>Selenium etc.</a:t>
            </a:r>
          </a:p>
          <a:p>
            <a:endParaRPr lang="en-GB"/>
          </a:p>
          <a:p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4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718A-8716-354F-A234-D2E53CF1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930400"/>
          </a:xfrm>
        </p:spPr>
        <p:txBody>
          <a:bodyPr anchor="ctr"/>
          <a:lstStyle/>
          <a:p>
            <a:pPr algn="ctr"/>
            <a:r>
              <a:rPr lang="en-GB" b="1" u="sng"/>
              <a:t>Available IDEs for the five Programming Languages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8A82-410F-E44D-A93F-146E10E48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762"/>
            <a:ext cx="8596668" cy="5237237"/>
          </a:xfrm>
        </p:spPr>
        <p:txBody>
          <a:bodyPr>
            <a:normAutofit fontScale="92500" lnSpcReduction="10000"/>
          </a:bodyPr>
          <a:lstStyle/>
          <a:p>
            <a:r>
              <a:rPr lang="en-GB" b="1" u="sng"/>
              <a:t>C:</a:t>
            </a:r>
          </a:p>
          <a:p>
            <a:endParaRPr lang="en-GB"/>
          </a:p>
          <a:p>
            <a:r>
              <a:rPr lang="en-GB"/>
              <a:t>Eclipse </a:t>
            </a:r>
          </a:p>
          <a:p>
            <a:r>
              <a:rPr lang="en-GB"/>
              <a:t>Dev-C++</a:t>
            </a:r>
          </a:p>
          <a:p>
            <a:r>
              <a:rPr lang="en-GB"/>
              <a:t>NetBeans</a:t>
            </a:r>
          </a:p>
          <a:p>
            <a:r>
              <a:rPr lang="en-GB"/>
              <a:t> Visual Studio Code</a:t>
            </a:r>
          </a:p>
          <a:p>
            <a:r>
              <a:rPr lang="en-GB"/>
              <a:t>CodeLite</a:t>
            </a:r>
          </a:p>
          <a:p>
            <a:r>
              <a:rPr lang="en-GB"/>
              <a:t>GNAT Programming Studio</a:t>
            </a:r>
          </a:p>
          <a:p>
            <a:r>
              <a:rPr lang="en-GB"/>
              <a:t>Code::Blocks</a:t>
            </a:r>
          </a:p>
          <a:p>
            <a:r>
              <a:rPr lang="en-GB"/>
              <a:t>QT Creator</a:t>
            </a:r>
          </a:p>
          <a:p>
            <a:r>
              <a:rPr lang="en-GB"/>
              <a:t>CodeWarrior</a:t>
            </a:r>
          </a:p>
          <a:p>
            <a:r>
              <a:rPr lang="en-GB"/>
              <a:t>K Develop </a:t>
            </a:r>
          </a:p>
          <a:p>
            <a:r>
              <a:rPr lang="en-GB"/>
              <a:t>SlickEdit </a:t>
            </a:r>
          </a:p>
          <a:p>
            <a:r>
              <a:rPr lang="en-GB"/>
              <a:t>MinGWetc.</a:t>
            </a:r>
          </a:p>
        </p:txBody>
      </p:sp>
    </p:spTree>
    <p:extLst>
      <p:ext uri="{BB962C8B-B14F-4D97-AF65-F5344CB8AC3E}">
        <p14:creationId xmlns:p14="http://schemas.microsoft.com/office/powerpoint/2010/main" val="163490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1022-851E-4C4A-9E13-C3BDC6C3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GB" b="1" i="0" u="sng">
                <a:effectLst/>
                <a:latin typeface="Arial" panose="020B0604020202020204" pitchFamily="34" charset="0"/>
              </a:rPr>
              <a:t>Application examples that exist or that can be developed using:</a:t>
            </a:r>
            <a:r>
              <a:rPr lang="en-GB" b="0" i="0">
                <a:effectLst/>
                <a:latin typeface="Arial" panose="020B0604020202020204" pitchFamily="34" charset="0"/>
              </a:rPr>
              <a:t> </a:t>
            </a:r>
            <a:br>
              <a:rPr lang="en-GB" b="0" i="0">
                <a:effectLst/>
                <a:latin typeface="Arial" panose="020B0604020202020204" pitchFamily="34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B9EF-B036-5049-A29B-1B1572D6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2112208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GB" b="1" u="sng"/>
              <a:t>C++:</a:t>
            </a:r>
          </a:p>
          <a:p>
            <a:r>
              <a:rPr lang="en-GB">
                <a:solidFill>
                  <a:schemeClr val="tx1"/>
                </a:solidFill>
              </a:rPr>
              <a:t>GUI based applications like Win Amp Media Player, Adobe Systems etc.GUI based applications like Win Amp Media Player, Adobe Systems etc.</a:t>
            </a:r>
          </a:p>
          <a:p>
            <a:r>
              <a:rPr lang="en-GB">
                <a:solidFill>
                  <a:schemeClr val="tx1"/>
                </a:solidFill>
              </a:rPr>
              <a:t>Operating Systems like Apple OS and Ipod have part of it  written in C++.</a:t>
            </a:r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The majority of Microsoft also has its software which is </a:t>
            </a:r>
            <a:r>
              <a:rPr lang="en-GB">
                <a:solidFill>
                  <a:schemeClr val="tx1"/>
                </a:solidFill>
                <a:latin typeface="Open Sans" panose="020B0606030504020204" pitchFamily="34" charset="0"/>
              </a:rPr>
              <a:t>writte</a:t>
            </a:r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 C++.</a:t>
            </a:r>
          </a:p>
          <a:p>
            <a:r>
              <a:rPr lang="en-GB">
                <a:solidFill>
                  <a:schemeClr val="tx1"/>
                </a:solidFill>
              </a:rPr>
              <a:t>Browsers like Mozilla Firefox and Thunderbird are completely developed in C++.</a:t>
            </a:r>
          </a:p>
          <a:p>
            <a:r>
              <a:rPr lang="en-GB">
                <a:solidFill>
                  <a:schemeClr val="tx1"/>
                </a:solidFill>
              </a:rPr>
              <a:t>Games</a:t>
            </a:r>
          </a:p>
          <a:p>
            <a:r>
              <a:rPr lang="en-GB">
                <a:solidFill>
                  <a:schemeClr val="tx1"/>
                </a:solidFill>
              </a:rPr>
              <a:t>Google applications are also written in C++.</a:t>
            </a:r>
          </a:p>
          <a:p>
            <a:r>
              <a:rPr lang="en-GB">
                <a:solidFill>
                  <a:schemeClr val="tx1"/>
                </a:solidFill>
              </a:rPr>
              <a:t>Database Softwares like MySQL an Postgres are written using C++.</a:t>
            </a:r>
          </a:p>
          <a:p>
            <a:r>
              <a:rPr lang="en-GB">
                <a:solidFill>
                  <a:schemeClr val="tx1"/>
                </a:solidFill>
              </a:rPr>
              <a:t>Applications that need advanced computation and graphics etc.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2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5E4E-964F-2748-B40A-860D8BCA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6952"/>
            <a:ext cx="8596668" cy="5721048"/>
          </a:xfrm>
        </p:spPr>
        <p:txBody>
          <a:bodyPr>
            <a:normAutofit fontScale="92500" lnSpcReduction="20000"/>
          </a:bodyPr>
          <a:lstStyle/>
          <a:p>
            <a:r>
              <a:rPr lang="en-GB" b="1" u="sng"/>
              <a:t>Java:</a:t>
            </a:r>
          </a:p>
          <a:p>
            <a:r>
              <a:rPr lang="en-GB">
                <a:solidFill>
                  <a:srgbClr val="353535"/>
                </a:solidFill>
                <a:latin typeface="Georgia" panose="02040502050405020303" pitchFamily="18" charset="0"/>
              </a:rPr>
              <a:t>Java can be used to create w</a:t>
            </a:r>
            <a:r>
              <a:rPr lang="en-GB" b="0" i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eb-based applications</a:t>
            </a:r>
          </a:p>
          <a:p>
            <a:r>
              <a:rPr lang="en-GB">
                <a:solidFill>
                  <a:srgbClr val="353535"/>
                </a:solidFill>
                <a:latin typeface="Georgia" panose="02040502050405020303" pitchFamily="18" charset="0"/>
              </a:rPr>
              <a:t>It can also be used to create m</a:t>
            </a:r>
            <a:r>
              <a:rPr lang="en-GB" b="0" i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obile applications like for example majority of ohones which have android OS  is devveloped by java. And mobile apps like Netflix, Google Calendar, Uber etc. uses java</a:t>
            </a:r>
          </a:p>
          <a:p>
            <a:r>
              <a:rPr lang="en-GB" b="0" i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Enterprise Applications: companies like trivago, Spotify,google etc. Use java.</a:t>
            </a:r>
          </a:p>
          <a:p>
            <a:r>
              <a:rPr lang="en-GB" b="0" i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Cloud-based Applications</a:t>
            </a:r>
          </a:p>
          <a:p>
            <a:r>
              <a:rPr lang="en-GB" b="0" i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Web-based Applications: eCommerce platforms like Broadleaf use java In E-Commerce web applications.</a:t>
            </a:r>
          </a:p>
          <a:p>
            <a:r>
              <a:rPr lang="en-GB" b="0" i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Embedded Systems</a:t>
            </a:r>
          </a:p>
          <a:p>
            <a:r>
              <a:rPr lang="en-GB" b="0" i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Distributed Applications</a:t>
            </a:r>
          </a:p>
          <a:p>
            <a:r>
              <a:rPr lang="en-GB" b="0" i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Desktop GUI Applications</a:t>
            </a:r>
          </a:p>
          <a:p>
            <a:r>
              <a:rPr lang="en-GB" b="0" i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Web servers and Application servers</a:t>
            </a:r>
          </a:p>
          <a:p>
            <a:r>
              <a:rPr lang="en-GB" b="0" i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Software Tools</a:t>
            </a:r>
          </a:p>
          <a:p>
            <a:r>
              <a:rPr lang="en-GB" b="0" i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Scientific Applications</a:t>
            </a:r>
          </a:p>
          <a:p>
            <a:r>
              <a:rPr lang="en-GB" b="0" i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Gaming Applications: Because java supports Dalvik Virtual Machine (DVM) which is specifically built to perform on the android platform, android games use it as tgeir primary language.</a:t>
            </a:r>
          </a:p>
          <a:p>
            <a:r>
              <a:rPr lang="en-GB" b="0" i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Big Data Technologies etc.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1097B6-8958-434F-94C2-7D66B67AF7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0"/>
            <a:ext cx="8596668" cy="1378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u="sng">
                <a:latin typeface="Arial" panose="020B0604020202020204" pitchFamily="34" charset="0"/>
              </a:rPr>
              <a:t>Application examples that exist or that can be developed using:</a:t>
            </a:r>
            <a:r>
              <a:rPr lang="en-GB">
                <a:latin typeface="Arial" panose="020B0604020202020204" pitchFamily="34" charset="0"/>
              </a:rPr>
              <a:t> </a:t>
            </a:r>
            <a:br>
              <a:rPr lang="en-GB">
                <a:latin typeface="Arial" panose="020B0604020202020204" pitchFamily="34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4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C05F-E360-AA48-B152-3829F3AE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/>
              <a:t>CSS:</a:t>
            </a:r>
          </a:p>
          <a:p>
            <a:r>
              <a:rPr lang="en-GB"/>
              <a:t>Animation and effects</a:t>
            </a:r>
          </a:p>
          <a:p>
            <a:r>
              <a:rPr lang="en-GB"/>
              <a:t>Web-based Applications like Keyframes.app </a:t>
            </a:r>
          </a:p>
          <a:p>
            <a:r>
              <a:rPr lang="en-GB"/>
              <a:t>Website design</a:t>
            </a:r>
          </a:p>
          <a:p>
            <a:r>
              <a:rPr lang="en-GB"/>
              <a:t>Social media  </a:t>
            </a:r>
          </a:p>
          <a:p>
            <a:r>
              <a:rPr lang="en-GB"/>
              <a:t>CSSynth app which is a small app used to run animations.</a:t>
            </a:r>
          </a:p>
          <a:p>
            <a:r>
              <a:rPr lang="en-GB"/>
              <a:t>etc.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35FC04-D697-AB47-A21B-1AFA7386C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u="sng">
                <a:latin typeface="Arial" panose="020B0604020202020204" pitchFamily="34" charset="0"/>
              </a:rPr>
              <a:t>Application examples that exist or that can be developed using:</a:t>
            </a:r>
            <a:r>
              <a:rPr lang="en-GB">
                <a:latin typeface="Arial" panose="020B0604020202020204" pitchFamily="34" charset="0"/>
              </a:rPr>
              <a:t> </a:t>
            </a:r>
            <a:br>
              <a:rPr lang="en-GB">
                <a:latin typeface="Arial" panose="020B0604020202020204" pitchFamily="34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5D138-27D7-654F-B469-9A31D6741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/>
              <a:t>Ruby:</a:t>
            </a:r>
          </a:p>
          <a:p>
            <a:r>
              <a:rPr lang="en-GB"/>
              <a:t>Hospitality services like AirBnB</a:t>
            </a:r>
          </a:p>
          <a:p>
            <a:r>
              <a:rPr lang="en-GB"/>
              <a:t>Online music distribution like SoundCloud</a:t>
            </a:r>
          </a:p>
          <a:p>
            <a:r>
              <a:rPr lang="en-GB"/>
              <a:t>Version control repositorylike GitHub</a:t>
            </a:r>
          </a:p>
          <a:p>
            <a:r>
              <a:rPr lang="en-GB"/>
              <a:t>Project management systems like Basecamp</a:t>
            </a:r>
          </a:p>
          <a:p>
            <a:r>
              <a:rPr lang="en-GB"/>
              <a:t>Online stores like Shopify</a:t>
            </a:r>
          </a:p>
          <a:p>
            <a:r>
              <a:rPr lang="en-GB"/>
              <a:t>Live Video streaming like Hulu</a:t>
            </a:r>
          </a:p>
          <a:p>
            <a:r>
              <a:rPr lang="en-GB"/>
              <a:t>Social Cataloging like GoodReads</a:t>
            </a:r>
          </a:p>
          <a:p>
            <a:r>
              <a:rPr lang="en-GB"/>
              <a:t>Freelance marketplace like Fiverr etc.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37984C-CEF3-8A43-9B54-B430704B5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u="sng">
                <a:latin typeface="Arial" panose="020B0604020202020204" pitchFamily="34" charset="0"/>
              </a:rPr>
              <a:t>Application examples that exist or that can be developed using:</a:t>
            </a:r>
            <a:r>
              <a:rPr lang="en-GB">
                <a:latin typeface="Arial" panose="020B0604020202020204" pitchFamily="34" charset="0"/>
              </a:rPr>
              <a:t> </a:t>
            </a:r>
            <a:br>
              <a:rPr lang="en-GB">
                <a:latin typeface="Arial" panose="020B0604020202020204" pitchFamily="34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441E3-351F-524E-9606-CA8713AC0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096"/>
            <a:ext cx="8596668" cy="5055810"/>
          </a:xfrm>
        </p:spPr>
        <p:txBody>
          <a:bodyPr/>
          <a:lstStyle/>
          <a:p>
            <a:r>
              <a:rPr lang="en-GB" b="1" u="sng"/>
              <a:t>C:</a:t>
            </a:r>
            <a:endParaRPr lang="en-GB"/>
          </a:p>
          <a:p>
            <a:r>
              <a:rPr lang="en-GB"/>
              <a:t>Systems like</a:t>
            </a:r>
          </a:p>
          <a:p>
            <a:r>
              <a:rPr lang="en-GB"/>
              <a:t>Microsoft Windows is powered by C</a:t>
            </a:r>
          </a:p>
          <a:p>
            <a:r>
              <a:rPr lang="en-GB"/>
              <a:t>Linux: is majorly Written in C</a:t>
            </a:r>
          </a:p>
          <a:p>
            <a:r>
              <a:rPr lang="en-GB"/>
              <a:t>Mac is powered in C</a:t>
            </a:r>
          </a:p>
          <a:p>
            <a:r>
              <a:rPr lang="en-GB"/>
              <a:t>Mobile phones IOS, Androids and windows are written in C </a:t>
            </a:r>
          </a:p>
          <a:p>
            <a:r>
              <a:rPr lang="en-GB"/>
              <a:t>Databases like MySQL, Oracle Database, PostgreSQL are coded in C</a:t>
            </a:r>
          </a:p>
          <a:p>
            <a:r>
              <a:rPr lang="en-GB"/>
              <a:t>3D movies are made in applications that are written in C</a:t>
            </a:r>
          </a:p>
          <a:p>
            <a:r>
              <a:rPr lang="en-GB"/>
              <a:t>Embedded Systems like alarm clock, Air bag control, child-proof locks etc. are programed in C</a:t>
            </a:r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C8D050-A5F1-BD4C-B700-15C9DC2617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u="sng">
                <a:latin typeface="Arial" panose="020B0604020202020204" pitchFamily="34" charset="0"/>
              </a:rPr>
              <a:t>Application examples that exist or that can be developed using:</a:t>
            </a:r>
            <a:r>
              <a:rPr lang="en-GB">
                <a:latin typeface="Arial" panose="020B0604020202020204" pitchFamily="34" charset="0"/>
              </a:rPr>
              <a:t> </a:t>
            </a:r>
            <a:br>
              <a:rPr lang="en-GB">
                <a:latin typeface="Arial" panose="020B0604020202020204" pitchFamily="34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5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5B3F-7644-AB4B-BEDB-5093E686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What are Programming languages?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A21A-73C4-3C4E-8A38-DD44A82C9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>
                <a:solidFill>
                  <a:srgbClr val="252525"/>
                </a:solidFill>
                <a:latin typeface="Open Sans" panose="02000000000000000000" pitchFamily="2" charset="0"/>
              </a:rPr>
              <a:t>  A </a:t>
            </a:r>
            <a:r>
              <a:rPr lang="en-GB" b="0" i="0">
                <a:solidFill>
                  <a:srgbClr val="252525"/>
                </a:solidFill>
                <a:effectLst/>
                <a:latin typeface="Open Sans" panose="02000000000000000000" pitchFamily="2" charset="0"/>
              </a:rPr>
              <a:t>programming language is a </a:t>
            </a:r>
            <a:r>
              <a:rPr lang="en-GB">
                <a:solidFill>
                  <a:srgbClr val="252525"/>
                </a:solidFill>
                <a:latin typeface="Open Sans" panose="02000000000000000000" pitchFamily="2" charset="0"/>
              </a:rPr>
              <a:t>group</a:t>
            </a:r>
            <a:r>
              <a:rPr lang="en-GB" b="0" i="0">
                <a:solidFill>
                  <a:srgbClr val="252525"/>
                </a:solidFill>
                <a:effectLst/>
                <a:latin typeface="Open Sans" panose="02000000000000000000" pitchFamily="2" charset="0"/>
              </a:rPr>
              <a:t> of strings which produce different forms of computer codes. </a:t>
            </a:r>
          </a:p>
          <a:p>
            <a:r>
              <a:rPr lang="en-GB" b="0" i="0">
                <a:solidFill>
                  <a:srgbClr val="252525"/>
                </a:solidFill>
                <a:effectLst/>
                <a:latin typeface="Open Sans" panose="02000000000000000000" pitchFamily="2" charset="0"/>
              </a:rPr>
              <a:t>A programming language </a:t>
            </a:r>
            <a:r>
              <a:rPr lang="en-GB" b="0" i="0">
                <a:solidFill>
                  <a:schemeClr val="tx1"/>
                </a:solidFill>
                <a:effectLst/>
                <a:latin typeface="Open Sans" panose="02000000000000000000" pitchFamily="2" charset="0"/>
              </a:rPr>
              <a:t>is a </a:t>
            </a:r>
            <a:r>
              <a:rPr lang="en-GB">
                <a:solidFill>
                  <a:schemeClr val="tx1"/>
                </a:solidFill>
                <a:latin typeface="Open Sans" panose="02000000000000000000" pitchFamily="2" charset="0"/>
              </a:rPr>
              <a:t>form</a:t>
            </a:r>
            <a:r>
              <a:rPr lang="en-GB" b="0" i="0">
                <a:solidFill>
                  <a:schemeClr val="tx1"/>
                </a:solidFill>
                <a:effectLst/>
                <a:latin typeface="Open Sans" panose="02000000000000000000" pitchFamily="2" charset="0"/>
              </a:rPr>
              <a:t> </a:t>
            </a:r>
            <a:r>
              <a:rPr lang="en-GB" b="0" i="0">
                <a:solidFill>
                  <a:srgbClr val="252525"/>
                </a:solidFill>
                <a:effectLst/>
                <a:latin typeface="Open Sans" panose="02000000000000000000" pitchFamily="2" charset="0"/>
              </a:rPr>
              <a:t>of computer language </a:t>
            </a:r>
            <a:r>
              <a:rPr lang="en-GB" b="0" i="0">
                <a:solidFill>
                  <a:schemeClr val="tx1"/>
                </a:solidFill>
                <a:effectLst/>
                <a:latin typeface="Open Sans" panose="02000000000000000000" pitchFamily="2" charset="0"/>
              </a:rPr>
              <a:t>that is </a:t>
            </a:r>
            <a:r>
              <a:rPr lang="en-GB" b="0" i="0">
                <a:solidFill>
                  <a:srgbClr val="252525"/>
                </a:solidFill>
                <a:effectLst/>
                <a:latin typeface="Open Sans" panose="02000000000000000000" pitchFamily="2" charset="0"/>
              </a:rPr>
              <a:t>used </a:t>
            </a:r>
            <a:r>
              <a:rPr lang="en-GB">
                <a:solidFill>
                  <a:srgbClr val="252525"/>
                </a:solidFill>
                <a:latin typeface="Open Sans" panose="02000000000000000000" pitchFamily="2" charset="0"/>
              </a:rPr>
              <a:t>in</a:t>
            </a:r>
            <a:r>
              <a:rPr lang="en-GB" b="0" i="0">
                <a:solidFill>
                  <a:srgbClr val="252525"/>
                </a:solidFill>
                <a:effectLst/>
                <a:latin typeface="Open Sans" panose="02000000000000000000" pitchFamily="2" charset="0"/>
              </a:rPr>
              <a:t> </a:t>
            </a:r>
            <a:endParaRPr lang="en-GB">
              <a:solidFill>
                <a:srgbClr val="252525"/>
              </a:solidFill>
              <a:latin typeface="Open Sans" panose="02000000000000000000" pitchFamily="2" charset="0"/>
            </a:endParaRPr>
          </a:p>
          <a:p>
            <a:pPr marL="0" indent="0">
              <a:buNone/>
            </a:pPr>
            <a:r>
              <a:rPr lang="en-GB" b="0" i="0">
                <a:solidFill>
                  <a:srgbClr val="252525"/>
                </a:solidFill>
                <a:effectLst/>
                <a:latin typeface="Open Sans" panose="02000000000000000000" pitchFamily="2" charset="0"/>
              </a:rPr>
              <a:t>Implementing algorithms </a:t>
            </a:r>
            <a:r>
              <a:rPr lang="en-GB">
                <a:solidFill>
                  <a:srgbClr val="252525"/>
                </a:solidFill>
                <a:latin typeface="Open Sans" panose="02000000000000000000" pitchFamily="2" charset="0"/>
              </a:rPr>
              <a:t>when</a:t>
            </a:r>
            <a:r>
              <a:rPr lang="en-GB" b="0" i="0">
                <a:solidFill>
                  <a:srgbClr val="252525"/>
                </a:solidFill>
                <a:effectLst/>
                <a:latin typeface="Open Sans" panose="02000000000000000000" pitchFamily="2" charset="0"/>
              </a:rPr>
              <a:t> programming computers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AAD5-2E20-E748-98DB-1E76F0A2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Some Common Programming </a:t>
            </a:r>
            <a:br>
              <a:rPr lang="en-GB"/>
            </a:br>
            <a:r>
              <a:rPr lang="en-GB"/>
              <a:t>Languages.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DC74-AB29-B949-81A1-18CF33479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8554"/>
          </a:xfrm>
        </p:spPr>
        <p:txBody>
          <a:bodyPr>
            <a:normAutofit lnSpcReduction="10000"/>
          </a:bodyPr>
          <a:lstStyle/>
          <a:p>
            <a:r>
              <a:rPr lang="en-GB"/>
              <a:t>Basic</a:t>
            </a:r>
          </a:p>
          <a:p>
            <a:r>
              <a:rPr lang="en-GB"/>
              <a:t>Fortran</a:t>
            </a:r>
          </a:p>
          <a:p>
            <a:r>
              <a:rPr lang="en-GB"/>
              <a:t>C++</a:t>
            </a:r>
          </a:p>
          <a:p>
            <a:r>
              <a:rPr lang="en-GB"/>
              <a:t>HTML</a:t>
            </a:r>
          </a:p>
          <a:p>
            <a:r>
              <a:rPr lang="en-GB"/>
              <a:t>Java</a:t>
            </a:r>
          </a:p>
          <a:p>
            <a:r>
              <a:rPr lang="en-GB"/>
              <a:t>JavaScript </a:t>
            </a:r>
          </a:p>
          <a:p>
            <a:r>
              <a:rPr lang="en-GB"/>
              <a:t>Python </a:t>
            </a:r>
          </a:p>
          <a:p>
            <a:r>
              <a:rPr lang="en-GB"/>
              <a:t>PHP</a:t>
            </a:r>
          </a:p>
          <a:p>
            <a:r>
              <a:rPr lang="en-GB"/>
              <a:t>Ruby</a:t>
            </a:r>
          </a:p>
          <a:p>
            <a:r>
              <a:rPr lang="en-GB"/>
              <a:t>CSS</a:t>
            </a:r>
          </a:p>
          <a:p>
            <a:r>
              <a:rPr lang="en-GB"/>
              <a:t>Ada</a:t>
            </a:r>
          </a:p>
          <a:p>
            <a:r>
              <a:rPr lang="en-GB"/>
              <a:t>COBOL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8AD2-3519-E44B-8447-94BD2C86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39" y="258838"/>
            <a:ext cx="8596668" cy="1059543"/>
          </a:xfrm>
        </p:spPr>
        <p:txBody>
          <a:bodyPr anchor="ctr"/>
          <a:lstStyle/>
          <a:p>
            <a:pPr algn="ctr"/>
            <a:r>
              <a:rPr lang="en-GB" b="1" u="sng"/>
              <a:t>C++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ABAC-2DE5-BD4C-BC70-CC8E5F181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82" y="544286"/>
            <a:ext cx="8596668" cy="6313714"/>
          </a:xfrm>
        </p:spPr>
        <p:txBody>
          <a:bodyPr vert="horz" anchor="t">
            <a:normAutofit lnSpcReduction="10000"/>
          </a:bodyPr>
          <a:lstStyle/>
          <a:p>
            <a:pPr algn="ctr"/>
            <a:endParaRPr lang="en-GB"/>
          </a:p>
          <a:p>
            <a:pPr marL="0" indent="0" algn="ctr">
              <a:buNone/>
            </a:pPr>
            <a:endParaRPr lang="en-GB"/>
          </a:p>
          <a:p>
            <a:pPr algn="just"/>
            <a:r>
              <a:rPr lang="en-GB"/>
              <a:t>C++began in the year 1979 by a man whose name was Bjarne Stroustrup when he worked on his Ph.d thesis.</a:t>
            </a:r>
          </a:p>
          <a:p>
            <a:pPr algn="just"/>
            <a:r>
              <a:rPr lang="en-GB"/>
              <a:t>Before Stroustrup began to use C++ he worked with a programming language called simula which was a programming language used for simulations.</a:t>
            </a:r>
          </a:p>
          <a:p>
            <a:pPr algn="just"/>
            <a:r>
              <a:rPr lang="en-GB">
                <a:solidFill>
                  <a:schemeClr val="tx1"/>
                </a:solidFill>
                <a:latin typeface="Open Sans" panose="020B0606030504020204" pitchFamily="34" charset="0"/>
              </a:rPr>
              <a:t>S</a:t>
            </a:r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imula 67 language, which Stroustrup used, is credited with being the first to support the object-oriented programming paradigm. </a:t>
            </a:r>
          </a:p>
          <a:p>
            <a:pPr algn="just"/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This paradigm was discovered to be quite effective in software development but the Simula language was very slow to be practical.</a:t>
            </a:r>
          </a:p>
          <a:p>
            <a:pPr algn="just"/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As a result, he began working on ”C with classes”, a new language that would combine the object-oriented paradigm with the capabilities of the C programming language. </a:t>
            </a:r>
          </a:p>
          <a:p>
            <a:pPr algn="just"/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Classes, inheritance, inlining, default function arguments, polymorphism, encapsulation, and strong type checking were all incorporated in the new language when it was released in 1983 and it was named C++.</a:t>
            </a:r>
          </a:p>
          <a:p>
            <a:pPr algn="just"/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 October 1985, the first commercial edition of the C++ programming language    was launched.</a:t>
            </a:r>
          </a:p>
          <a:p>
            <a:pPr algn="just"/>
            <a:r>
              <a:rPr lang="en-GB">
                <a:solidFill>
                  <a:schemeClr val="tx1"/>
                </a:solidFill>
                <a:latin typeface="Open Sans" panose="020B0606030504020204" pitchFamily="34" charset="0"/>
              </a:rPr>
              <a:t>Similar programming</a:t>
            </a:r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languages: Python, Ruby, C#, Java etc.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2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13BA-0946-2243-BF83-69409182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77" y="137886"/>
            <a:ext cx="8596668" cy="1320800"/>
          </a:xfrm>
        </p:spPr>
        <p:txBody>
          <a:bodyPr anchor="ctr"/>
          <a:lstStyle/>
          <a:p>
            <a:pPr algn="ctr"/>
            <a:r>
              <a:rPr lang="en-GB" b="1" u="sng"/>
              <a:t>Java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48CC-52D6-A148-AB89-D190089C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24" y="1374019"/>
            <a:ext cx="9156095" cy="5346095"/>
          </a:xfrm>
        </p:spPr>
        <p:txBody>
          <a:bodyPr>
            <a:normAutofit fontScale="85000" lnSpcReduction="20000"/>
          </a:bodyPr>
          <a:lstStyle/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 the early 1990s, Sun Microsystems' James Gosling and colleagues created Java, an  object-oriented programming language.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 June 1991, James Gosling began working on Java which was then called "Oak."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Gosling desired to make a virtual machine and a programming language which looked like C but was more  standardised and simpler than C/C++.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Java 1.0 was released in 1995 as the first public implementation.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It was extremely secure and flexible, with network and file access constrained.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GB">
                <a:solidFill>
                  <a:schemeClr val="tx1"/>
                </a:solidFill>
                <a:latin typeface="Open Sans" panose="020B0606030504020204" pitchFamily="34" charset="0"/>
              </a:rPr>
              <a:t>main </a:t>
            </a:r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web browsers integrated fast into their regular settings after establishing a stable 'applet' arrangement.</a:t>
            </a:r>
          </a:p>
          <a:p>
            <a:r>
              <a:rPr lang="en-GB">
                <a:solidFill>
                  <a:schemeClr val="tx1"/>
                </a:solidFill>
                <a:latin typeface="Open Sans" panose="020B0606030504020204" pitchFamily="34" charset="0"/>
              </a:rPr>
              <a:t>Following</a:t>
            </a:r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the release of Java 2,newerversions for large and small platforms (J2EE and J2ME)  quickly developed.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Sun attempted to codify Java in 1997 by contacting the ISO/IEC JTC1 and later Ecma  International, but they immediately withdrew.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Java Community Process continues to regulate Java as a de facto proprietary         standard.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Sun made some Java implementations free of charge thanks to cash produced by new visions like the Java Enterprise Framework.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main distinction was that the compiler was not included in the JRE, which              distinguished it from its Software Development Kit (SDK).</a:t>
            </a:r>
            <a:endParaRPr lang="en-GB" b="0" i="0">
              <a:solidFill>
                <a:srgbClr val="252525"/>
              </a:solidFill>
              <a:effectLst/>
              <a:latin typeface="Open Sans" panose="020B0606030504020204" pitchFamily="34" charset="0"/>
            </a:endParaRPr>
          </a:p>
          <a:p>
            <a:r>
              <a:rPr lang="en-GB">
                <a:solidFill>
                  <a:schemeClr val="tx1"/>
                </a:solidFill>
              </a:rPr>
              <a:t>Similar Programming languages: C, JavaScript, Python, Scala etc.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90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A92C-DDE5-C341-B241-021A6413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924"/>
          </a:xfrm>
        </p:spPr>
        <p:txBody>
          <a:bodyPr anchor="ctr"/>
          <a:lstStyle/>
          <a:p>
            <a:pPr algn="ctr"/>
            <a:r>
              <a:rPr lang="en-GB" b="1" u="sng"/>
              <a:t>CSS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B68B-8B11-084B-9682-B9B06C1D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238"/>
            <a:ext cx="8596668" cy="5025571"/>
          </a:xfrm>
        </p:spPr>
        <p:txBody>
          <a:bodyPr>
            <a:normAutofit fontScale="77500" lnSpcReduction="20000"/>
          </a:bodyPr>
          <a:lstStyle/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Hakon Wium Lie suggested CSS for the first time on the 10</a:t>
            </a:r>
            <a:r>
              <a:rPr lang="en-GB" b="0" i="0" baseline="3000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</a:t>
            </a:r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of October, 1994. </a:t>
            </a:r>
          </a:p>
          <a:p>
            <a:r>
              <a:rPr lang="en-GB">
                <a:solidFill>
                  <a:schemeClr val="tx1"/>
                </a:solidFill>
                <a:latin typeface="Open Sans" panose="020B0606030504020204" pitchFamily="34" charset="0"/>
              </a:rPr>
              <a:t>During that </a:t>
            </a:r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period, he was working at CERN with Tim Berners-Lee, who is the father of HTML.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CERN stands for the European Organization for Nuclear Research.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Hakon Wium lie is regarded as the creator  of CSS.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CSS stands for Cascading Style Sheet.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CSS was introduced as a web style language in 1994 to address some of the issues with HTML 4.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Other styling languages, such as Style Sheets for HTML and JSSS, were proposed at the time, but CSS won out.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’cascading' method in CSS, which was discussed extensively in relation to distinct stylesallowed page managers to alter numerous sheets or pages at the same time.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Different people were attempting to design other models at the time as well.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beauty of CSS, on the other hand, was that it was a relationship between the reader and the web author.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To put it another way, it was the belief that the document's style could not be established just by the writer or the reader; both parties' wants and desires had to be considered.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design had to take into account the capabilities of the gadget that would be presenting the content.</a:t>
            </a:r>
          </a:p>
          <a:p>
            <a:r>
              <a:rPr lang="en-GB">
                <a:solidFill>
                  <a:schemeClr val="tx1"/>
                </a:solidFill>
              </a:rPr>
              <a:t>Similar Programming Languages: Java, Python, PHP, Ruby etc.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0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8D7B-2989-1B43-85EA-CBAF6B97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100667"/>
          </a:xfrm>
        </p:spPr>
        <p:txBody>
          <a:bodyPr anchor="ctr"/>
          <a:lstStyle/>
          <a:p>
            <a:pPr algn="ctr"/>
            <a:r>
              <a:rPr lang="en-GB" b="1" u="sng"/>
              <a:t>Ruby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0159-04CB-5449-95E9-BB1F0E9A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0667"/>
            <a:ext cx="8596668" cy="5527523"/>
          </a:xfrm>
        </p:spPr>
        <p:txBody>
          <a:bodyPr>
            <a:normAutofit/>
          </a:bodyPr>
          <a:lstStyle/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Yukihiro Matsumoto, also known as "Matz," invented Ruby in Japan in the   mid-1990s.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It was created with the thought that programming should be enjoyable for  programmers in mind.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It underlined the importance of software being understood first by humans and then by computers.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Ruby's popularity in web application development continued to grow.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David Heinemeier Hansson created the Ruby on Rails framework, which      exposed many people to the joys of programming in Ruby.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Ruby was first </a:t>
            </a:r>
            <a:r>
              <a:rPr lang="en-GB">
                <a:solidFill>
                  <a:schemeClr val="tx1"/>
                </a:solidFill>
                <a:latin typeface="Open Sans" panose="020B0606030504020204" pitchFamily="34" charset="0"/>
              </a:rPr>
              <a:t>created in the year</a:t>
            </a:r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1995, and ruby.95 was the first version of the language to be released.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Yukihiro Matsumoto fully object-oriented programming language </a:t>
            </a:r>
            <a:r>
              <a:rPr lang="en-GB">
                <a:solidFill>
                  <a:schemeClr val="tx1"/>
                </a:solidFill>
                <a:latin typeface="Open Sans" panose="020B0606030504020204" pitchFamily="34" charset="0"/>
              </a:rPr>
              <a:t>which </a:t>
            </a:r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could as well be used to write scripts.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Due to that, he formed the Ruby programming language</a:t>
            </a:r>
            <a:r>
              <a:rPr lang="en-GB" b="0" i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en-GB" b="0" i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Similar Programming: Python, JavaScript, PHP, C++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F9C3-ED27-BB47-9C16-DB822C97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112762"/>
          </a:xfrm>
        </p:spPr>
        <p:txBody>
          <a:bodyPr anchor="ctr"/>
          <a:lstStyle/>
          <a:p>
            <a:pPr algn="ctr"/>
            <a:r>
              <a:rPr lang="en-GB" b="1" u="sng"/>
              <a:t>C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735F-B917-C54E-A3E9-00082AC4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2763"/>
            <a:ext cx="8596668" cy="56605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b="0" i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Dennis Ritchie, a brilliant computer scientist, invented the C programming             language in 1972.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It was created by Bell Laboratories and AT&amp;T, both of which are based in the        United States.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Dennis Ritchie is widely regarded as the creator of the C programming                   language.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B programming language predates the C programming language, and </a:t>
            </a:r>
            <a:r>
              <a:rPr lang="en-GB">
                <a:solidFill>
                  <a:schemeClr val="tx1"/>
                </a:solidFill>
                <a:latin typeface="Open Sans" panose="020B0606030504020204" pitchFamily="34" charset="0"/>
              </a:rPr>
              <a:t>         </a:t>
            </a:r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combines the features of ALGOL, BCPL, and B programming languages.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To address the shortcomings of B programming language ,ALGOL and BCPL             languages the C  language was launched with a number of      new capabilities.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C programming language was created primarily for the development of        Unix operating systems. </a:t>
            </a:r>
          </a:p>
          <a:p>
            <a:r>
              <a:rPr lang="en-GB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However, it is being used to create a variety of additional programmes and          applications.</a:t>
            </a:r>
            <a:endParaRPr lang="en-GB"/>
          </a:p>
          <a:p>
            <a:r>
              <a:rPr lang="en-US"/>
              <a:t>It's also called "ANSI C" since the American National Standards Institute (ANSI) established a commercial standard for the C language in 1989 in order to maintain it as a standard.</a:t>
            </a:r>
            <a:endParaRPr lang="en-GB"/>
          </a:p>
          <a:p>
            <a:r>
              <a:rPr lang="en-GB"/>
              <a:t>Similar Programming languages: Go, C#, Lua, Perl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5B9A-77F6-DC44-8914-43D75A5E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84667"/>
            <a:ext cx="8596668" cy="2015067"/>
          </a:xfrm>
        </p:spPr>
        <p:txBody>
          <a:bodyPr anchor="ctr">
            <a:normAutofit/>
          </a:bodyPr>
          <a:lstStyle/>
          <a:p>
            <a:pPr algn="ctr"/>
            <a:r>
              <a:rPr lang="en-GB" b="1" u="sng"/>
              <a:t>Available IDEs for the five Programming Languages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6146-D732-8044-B9A6-7F59AE06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190"/>
            <a:ext cx="8596668" cy="5092095"/>
          </a:xfrm>
        </p:spPr>
        <p:txBody>
          <a:bodyPr>
            <a:normAutofit fontScale="85000" lnSpcReduction="20000"/>
          </a:bodyPr>
          <a:lstStyle/>
          <a:p>
            <a:r>
              <a:rPr lang="en-GB"/>
              <a:t> </a:t>
            </a:r>
            <a:r>
              <a:rPr lang="en-GB" b="1" u="sng"/>
              <a:t>C++</a:t>
            </a:r>
            <a:r>
              <a:rPr lang="en-GB"/>
              <a:t>: </a:t>
            </a:r>
            <a:endParaRPr lang="en-GB">
              <a:solidFill>
                <a:srgbClr val="1B1B1B"/>
              </a:solidFill>
              <a:latin typeface="Gordita"/>
            </a:endParaRPr>
          </a:p>
          <a:p>
            <a:r>
              <a:rPr lang="en-GB" i="0">
                <a:solidFill>
                  <a:srgbClr val="1B1B1B"/>
                </a:solidFill>
                <a:effectLst/>
                <a:latin typeface="Gordita"/>
              </a:rPr>
              <a:t>Visual studio code</a:t>
            </a:r>
          </a:p>
          <a:p>
            <a:r>
              <a:rPr lang="en-GB" i="0">
                <a:solidFill>
                  <a:srgbClr val="1B1B1B"/>
                </a:solidFill>
                <a:effectLst/>
                <a:latin typeface="Gordita"/>
              </a:rPr>
              <a:t>Code:: Blocks</a:t>
            </a:r>
          </a:p>
          <a:p>
            <a:r>
              <a:rPr lang="en-GB"/>
              <a:t>CLion</a:t>
            </a:r>
          </a:p>
          <a:p>
            <a:r>
              <a:rPr lang="en-GB"/>
              <a:t>Eclipse </a:t>
            </a:r>
          </a:p>
          <a:p>
            <a:r>
              <a:rPr lang="en-GB"/>
              <a:t>CodeLite</a:t>
            </a:r>
          </a:p>
          <a:p>
            <a:r>
              <a:rPr lang="en-GB"/>
              <a:t>Apache NetBeans</a:t>
            </a:r>
          </a:p>
          <a:p>
            <a:r>
              <a:rPr lang="en-GB"/>
              <a:t>QT creator</a:t>
            </a:r>
          </a:p>
          <a:p>
            <a:r>
              <a:rPr lang="en-GB"/>
              <a:t>Dev C++</a:t>
            </a:r>
          </a:p>
          <a:p>
            <a:r>
              <a:rPr lang="en-GB"/>
              <a:t>C++ builder</a:t>
            </a:r>
          </a:p>
          <a:p>
            <a:r>
              <a:rPr lang="en-GB"/>
              <a:t>Xcode</a:t>
            </a:r>
          </a:p>
          <a:p>
            <a:r>
              <a:rPr lang="en-GB"/>
              <a:t>GNAT Programmers studio</a:t>
            </a:r>
          </a:p>
          <a:p>
            <a:r>
              <a:rPr lang="en-GB"/>
              <a:t>Kite </a:t>
            </a:r>
          </a:p>
          <a:p>
            <a:r>
              <a:rPr lang="en-GB"/>
              <a:t>Sublime Text</a:t>
            </a:r>
          </a:p>
          <a:p>
            <a:r>
              <a:rPr lang="en-GB"/>
              <a:t>Brackets</a:t>
            </a:r>
          </a:p>
          <a:p>
            <a:r>
              <a:rPr lang="en-GB"/>
              <a:t>Atom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235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Historical Perspective On Some Programming Languages</vt:lpstr>
      <vt:lpstr>What are Programming languages? </vt:lpstr>
      <vt:lpstr>Some Common Programming  Languages.</vt:lpstr>
      <vt:lpstr>C++</vt:lpstr>
      <vt:lpstr>Java</vt:lpstr>
      <vt:lpstr>CSS</vt:lpstr>
      <vt:lpstr>Ruby</vt:lpstr>
      <vt:lpstr>C</vt:lpstr>
      <vt:lpstr>Available IDEs for the five Programming Languages</vt:lpstr>
      <vt:lpstr>Available IDEs for the five Programming Languages</vt:lpstr>
      <vt:lpstr>Available IDEs for the five Programming Languages</vt:lpstr>
      <vt:lpstr>Available IDEs for the five Programming Languages</vt:lpstr>
      <vt:lpstr>Available IDEs for the five Programming Languages</vt:lpstr>
      <vt:lpstr>Application examples that exist or that can be developed using:  </vt:lpstr>
      <vt:lpstr>Application examples that exist or that can be developed using:  </vt:lpstr>
      <vt:lpstr>Application examples that exist or that can be developed using:  </vt:lpstr>
      <vt:lpstr>Application examples that exist or that can be developed using:  </vt:lpstr>
      <vt:lpstr>Application examples that exist or that can be developed using: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Perspective On Some Programming Languages</dc:title>
  <dc:creator>Adebimpe Adetoba</dc:creator>
  <cp:lastModifiedBy>Adebimpe Adetoba</cp:lastModifiedBy>
  <cp:revision>9</cp:revision>
  <dcterms:created xsi:type="dcterms:W3CDTF">2021-10-15T12:40:55Z</dcterms:created>
  <dcterms:modified xsi:type="dcterms:W3CDTF">2021-10-19T22:28:28Z</dcterms:modified>
</cp:coreProperties>
</file>