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bimpe Adetoba" initials="AA" lastIdx="1" clrIdx="0">
    <p:extLst>
      <p:ext uri="{19B8F6BF-5375-455C-9EA6-DF929625EA0E}">
        <p15:presenceInfo xmlns:p15="http://schemas.microsoft.com/office/powerpoint/2012/main" userId="b82013edccf07f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5766" autoAdjust="0"/>
  </p:normalViewPr>
  <p:slideViewPr>
    <p:cSldViewPr snapToGrid="0">
      <p:cViewPr varScale="1">
        <p:scale>
          <a:sx n="96" d="100"/>
          <a:sy n="96" d="100"/>
        </p:scale>
        <p:origin x="60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351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Csc 102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811402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Algorithms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Adetoba Adebimpe </a:t>
            </a:r>
            <a:r>
              <a:rPr lang="en-US" dirty="0" err="1">
                <a:solidFill>
                  <a:schemeClr val="tx1"/>
                </a:solidFill>
              </a:rPr>
              <a:t>Temilolu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C0B1-BE6C-4487-B09A-55433099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4772"/>
            <a:ext cx="10058400" cy="383713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Question 5</a:t>
            </a:r>
            <a:endParaRPr lang="en-NG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BBFBC-593D-4806-9386-AAB90AEF8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7405" y="642026"/>
                <a:ext cx="11362099" cy="60116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900" b="1" u="sng" dirty="0"/>
                  <a:t>Pseudocode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900" dirty="0"/>
                  <a:t>START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900" dirty="0"/>
                  <a:t>INPUT </a:t>
                </a:r>
                <a:r>
                  <a:rPr lang="en-US" sz="900" dirty="0" err="1"/>
                  <a:t>a,b,c,d,e</a:t>
                </a:r>
                <a:endParaRPr lang="en-US" sz="900" dirty="0"/>
              </a:p>
              <a:p>
                <a:pPr>
                  <a:lnSpc>
                    <a:spcPct val="100000"/>
                  </a:lnSpc>
                </a:pPr>
                <a:r>
                  <a:rPr lang="en-US" sz="900" dirty="0"/>
                  <a:t>COMPUTE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900" dirty="0"/>
                  <a:t>p =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900" dirty="0"/>
                  <a:t> − 9bcd + 27a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900" dirty="0"/>
                  <a:t> + 27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900" dirty="0"/>
                  <a:t>e − 72ace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900" dirty="0"/>
                  <a:t>q =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900" dirty="0"/>
                  <a:t> − 3bd + 12ae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900" dirty="0"/>
                  <a:t>COMPUTE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rad>
                    <m:r>
                      <a:rPr lang="en-US" sz="900" b="0" i="0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ad>
                                      <m:rad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e>
                                    </m:rad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ad>
                                      <m:rad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rad>
                          </m:den>
                        </m:f>
                      </m:e>
                    </m:rad>
                  </m:oMath>
                </a14:m>
                <a:endParaRPr lang="en-US" sz="9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rad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ad>
                                      <m:rad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e>
                                    </m:rad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ad>
                                      <m:rad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rad>
                          </m:den>
                        </m:f>
                      </m:e>
                    </m:rad>
                  </m:oMath>
                </a14:m>
                <a:endParaRPr lang="en-US" sz="9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rad>
                    <m:r>
                      <a:rPr lang="en-US" sz="900" b="0" i="0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ad>
                                      <m:rad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e>
                                    </m:rad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ad>
                                      <m:rad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rad>
                          </m:den>
                        </m:f>
                      </m:e>
                    </m:rad>
                  </m:oMath>
                </a14:m>
                <a:endParaRPr lang="en-US" sz="9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rad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rad>
                          </m:num>
                          <m:den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g>
                              <m:e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ad>
                                      <m:rad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e>
                                    </m:rad>
                                  </m:den>
                                </m:f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9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ad>
                                      <m:rad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g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rad>
                          </m:den>
                        </m:f>
                      </m:e>
                    </m:rad>
                  </m:oMath>
                </a14:m>
                <a:endParaRPr lang="en-US" sz="900" dirty="0"/>
              </a:p>
              <a:p>
                <a:pPr>
                  <a:lnSpc>
                    <a:spcPct val="100000"/>
                  </a:lnSpc>
                </a:pPr>
                <a:r>
                  <a:rPr lang="en-US" sz="900" dirty="0"/>
                  <a:t>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9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9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9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900" dirty="0"/>
              </a:p>
              <a:p>
                <a:pPr>
                  <a:lnSpc>
                    <a:spcPct val="100000"/>
                  </a:lnSpc>
                </a:pPr>
                <a:r>
                  <a:rPr lang="en-US" sz="900" dirty="0"/>
                  <a:t>END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BBFBC-593D-4806-9386-AAB90AEF8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405" y="642026"/>
                <a:ext cx="11362099" cy="60116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1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AE56-B43B-4E36-BB43-B3DAE259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8314"/>
            <a:ext cx="10058400" cy="2815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Question 5: Flowchart</a:t>
            </a:r>
            <a:endParaRPr lang="en-NG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4AC5-E1D6-4ABB-8675-90ACC19C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246" y="719849"/>
            <a:ext cx="11443580" cy="5789594"/>
          </a:xfrm>
        </p:spPr>
        <p:style>
          <a:lnRef idx="1">
            <a:schemeClr val="dk1"/>
          </a:lnRef>
          <a:fillRef idx="1002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NG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8BC122B-D774-4E87-A393-18F36D688660}"/>
              </a:ext>
            </a:extLst>
          </p:cNvPr>
          <p:cNvSpPr/>
          <p:nvPr/>
        </p:nvSpPr>
        <p:spPr>
          <a:xfrm>
            <a:off x="5068110" y="719849"/>
            <a:ext cx="1624519" cy="180000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B8A681-1313-48E4-BB61-6D416E1124D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80370" y="899849"/>
            <a:ext cx="0" cy="19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53A6A8F1-796B-4CAF-9B44-66BAA8C8EDFB}"/>
              </a:ext>
            </a:extLst>
          </p:cNvPr>
          <p:cNvSpPr/>
          <p:nvPr/>
        </p:nvSpPr>
        <p:spPr>
          <a:xfrm>
            <a:off x="4630364" y="1121932"/>
            <a:ext cx="2844000" cy="396000"/>
          </a:xfrm>
          <a:prstGeom prst="flowChartInputOut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r>
              <a:rPr lang="en-US" dirty="0" err="1"/>
              <a:t>a,b,c,d,e</a:t>
            </a:r>
            <a:endParaRPr lang="en-NG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DB28C3-E6AF-4C18-9712-373C088BFF19}"/>
              </a:ext>
            </a:extLst>
          </p:cNvPr>
          <p:cNvCxnSpPr>
            <a:cxnSpLocks/>
          </p:cNvCxnSpPr>
          <p:nvPr/>
        </p:nvCxnSpPr>
        <p:spPr>
          <a:xfrm>
            <a:off x="5880369" y="1517932"/>
            <a:ext cx="14591" cy="20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C0B876-AAB2-4537-9D7D-5392F72F41E7}"/>
                  </a:ext>
                </a:extLst>
              </p:cNvPr>
              <p:cNvSpPr/>
              <p:nvPr/>
            </p:nvSpPr>
            <p:spPr>
              <a:xfrm>
                <a:off x="1339312" y="1685527"/>
                <a:ext cx="9426101" cy="4680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800" dirty="0"/>
                  <a:t>p =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/>
                  <a:t> − 9bcd + 27a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 + 27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e − 72ace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q =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 − 3bd + 12ae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C0B876-AAB2-4537-9D7D-5392F72F4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312" y="1685527"/>
                <a:ext cx="9426101" cy="468000"/>
              </a:xfrm>
              <a:prstGeom prst="rect">
                <a:avLst/>
              </a:prstGeom>
              <a:blipFill>
                <a:blip r:embed="rId2"/>
                <a:stretch>
                  <a:fillRect l="-517" t="-22785" b="-36709"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D29B35-9C43-46A2-8099-DD26D62EFACB}"/>
              </a:ext>
            </a:extLst>
          </p:cNvPr>
          <p:cNvCxnSpPr>
            <a:cxnSpLocks/>
          </p:cNvCxnSpPr>
          <p:nvPr/>
        </p:nvCxnSpPr>
        <p:spPr>
          <a:xfrm flipH="1">
            <a:off x="5880369" y="2210436"/>
            <a:ext cx="14591" cy="16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6ECB86-DC67-449E-883D-6630AC7FF7A7}"/>
                  </a:ext>
                </a:extLst>
              </p:cNvPr>
              <p:cNvSpPr/>
              <p:nvPr/>
            </p:nvSpPr>
            <p:spPr>
              <a:xfrm>
                <a:off x="1339312" y="2338842"/>
                <a:ext cx="9426101" cy="326100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sz="80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ad>
                                        <m:rad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g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−4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e>
                                      </m:rad>
                                    </m:den>
                                  </m:f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g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−4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ad>
                                        <m:rad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g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rad>
                    </m:oMath>
                  </m:oMathPara>
                </a14:m>
                <a:endParaRPr lang="en-US" sz="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sz="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ad>
                                        <m:rad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g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−4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e>
                                      </m:rad>
                                    </m:den>
                                  </m:f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g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−4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ad>
                                        <m:rad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g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rad>
                    </m:oMath>
                  </m:oMathPara>
                </a14:m>
                <a:endParaRPr lang="en-US" sz="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sz="80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ad>
                                        <m:rad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g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−4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e>
                                      </m:rad>
                                    </m:den>
                                  </m:f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g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−4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ad>
                                        <m:rad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g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rad>
                    </m:oMath>
                  </m:oMathPara>
                </a14:m>
                <a:endParaRPr lang="en-US" sz="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rad>
                      <m:r>
                        <a:rPr lang="en-US" sz="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rad>
                            </m:num>
                            <m:den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ad>
                                        <m:rad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g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−4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e>
                                      </m:rad>
                                    </m:den>
                                  </m:f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g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−4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8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ad>
                                        <m:radPr>
                                          <m:ctrlP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g>
                                        <m:e>
                                          <m:r>
                                            <a:rPr lang="en-US" sz="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rad>
                    </m:oMath>
                  </m:oMathPara>
                </a14:m>
                <a:endParaRPr lang="en-NG" sz="8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6ECB86-DC67-449E-883D-6630AC7FF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312" y="2338842"/>
                <a:ext cx="9426101" cy="3261008"/>
              </a:xfrm>
              <a:prstGeom prst="rect">
                <a:avLst/>
              </a:prstGeom>
              <a:blipFill>
                <a:blip r:embed="rId3"/>
                <a:stretch>
                  <a:fillRect t="-4655" b="-5214"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A024F3-D8F9-429A-90A7-021A3B4A4593}"/>
              </a:ext>
            </a:extLst>
          </p:cNvPr>
          <p:cNvCxnSpPr>
            <a:cxnSpLocks/>
          </p:cNvCxnSpPr>
          <p:nvPr/>
        </p:nvCxnSpPr>
        <p:spPr>
          <a:xfrm>
            <a:off x="6095999" y="5009739"/>
            <a:ext cx="0" cy="28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A17CAAE0-5906-4741-976C-EC75BE4CFAA8}"/>
              </a:ext>
            </a:extLst>
          </p:cNvPr>
          <p:cNvSpPr/>
          <p:nvPr/>
        </p:nvSpPr>
        <p:spPr>
          <a:xfrm>
            <a:off x="4131011" y="5682177"/>
            <a:ext cx="3929975" cy="321016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x1, x2, x3</a:t>
            </a:r>
            <a:endParaRPr lang="en-N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C9F81F-EBB0-4D99-A7BB-FEB966D0DD82}"/>
              </a:ext>
            </a:extLst>
          </p:cNvPr>
          <p:cNvCxnSpPr>
            <a:cxnSpLocks/>
          </p:cNvCxnSpPr>
          <p:nvPr/>
        </p:nvCxnSpPr>
        <p:spPr>
          <a:xfrm>
            <a:off x="6095999" y="6031149"/>
            <a:ext cx="0" cy="12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44488BB7-030D-428B-A39A-0D72F701EFBD}"/>
              </a:ext>
            </a:extLst>
          </p:cNvPr>
          <p:cNvSpPr/>
          <p:nvPr/>
        </p:nvSpPr>
        <p:spPr>
          <a:xfrm>
            <a:off x="4617536" y="6159555"/>
            <a:ext cx="2869655" cy="36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4517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B8CD9-30E3-46CA-A7B2-5ED9AE34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Create the flowchart and Pseudocode for store checkout after purchase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Create a flowchart for your typical morning weekday routine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Create a flowchart and Pseudocode that takes as input two names and their corresponding age and then swap the ages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Create a flowchart and Pseudocode to find the root of a Cubic Equation: Ax^3 + Bx^2 +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Cx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+ D = 0.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Create a flowchart and Pseudocode to find the roots of a Quartic Equation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F99A-6CA6-4CED-8F80-4BE17C31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5030"/>
            <a:ext cx="10058400" cy="54151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Question 1</a:t>
            </a:r>
            <a:endParaRPr lang="en-N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94DE-A173-4198-AA1E-CEBA62F5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48" y="1026543"/>
            <a:ext cx="10609152" cy="5410471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Pseudocode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 INPUT items into cart</a:t>
            </a:r>
          </a:p>
          <a:p>
            <a:r>
              <a:rPr lang="en-US" dirty="0"/>
              <a:t>OUTPUT scanned items and sums the total</a:t>
            </a:r>
          </a:p>
          <a:p>
            <a:r>
              <a:rPr lang="en-US" dirty="0"/>
              <a:t>PRINT cash or card</a:t>
            </a:r>
          </a:p>
          <a:p>
            <a:r>
              <a:rPr lang="en-US" dirty="0"/>
              <a:t>IF card</a:t>
            </a:r>
          </a:p>
          <a:p>
            <a:pPr marL="0" indent="0">
              <a:buNone/>
            </a:pPr>
            <a:r>
              <a:rPr lang="en-US" dirty="0"/>
              <a:t>     	INPUT what is your pin?</a:t>
            </a:r>
          </a:p>
          <a:p>
            <a:pPr marL="0" indent="0">
              <a:buNone/>
            </a:pPr>
            <a:r>
              <a:rPr lang="en-US" dirty="0"/>
              <a:t>     	COMPUTE</a:t>
            </a:r>
          </a:p>
          <a:p>
            <a:pPr marL="0" indent="0">
              <a:buNone/>
            </a:pPr>
            <a:r>
              <a:rPr lang="en-US" dirty="0"/>
              <a:t>	IF pin is correct</a:t>
            </a:r>
          </a:p>
          <a:p>
            <a:pPr marL="0" indent="0">
              <a:buNone/>
            </a:pPr>
            <a:r>
              <a:rPr lang="en-US" dirty="0"/>
              <a:t>         	PRINT receipt</a:t>
            </a:r>
          </a:p>
          <a:p>
            <a:pPr marL="0" indent="0">
              <a:buNone/>
            </a:pPr>
            <a:r>
              <a:rPr lang="en-US" dirty="0"/>
              <a:t>          	ELSE </a:t>
            </a:r>
          </a:p>
          <a:p>
            <a:pPr marL="0" indent="0">
              <a:buNone/>
            </a:pPr>
            <a:r>
              <a:rPr lang="en-US" dirty="0"/>
              <a:t>         	PRINT reenter your pin</a:t>
            </a:r>
          </a:p>
          <a:p>
            <a:r>
              <a:rPr lang="en-US" dirty="0"/>
              <a:t>ELSE cash</a:t>
            </a:r>
          </a:p>
          <a:p>
            <a:pPr marL="0" indent="0">
              <a:buNone/>
            </a:pPr>
            <a:r>
              <a:rPr lang="en-US" dirty="0"/>
              <a:t>	COMPUTE</a:t>
            </a:r>
          </a:p>
          <a:p>
            <a:pPr marL="0" indent="0">
              <a:buNone/>
            </a:pPr>
            <a:r>
              <a:rPr lang="en-US" dirty="0"/>
              <a:t>	IF change</a:t>
            </a:r>
          </a:p>
          <a:p>
            <a:pPr marL="0" indent="0">
              <a:buNone/>
            </a:pPr>
            <a:r>
              <a:rPr lang="en-US" dirty="0"/>
              <a:t>	COMPUTE</a:t>
            </a:r>
          </a:p>
          <a:p>
            <a:pPr marL="0" indent="0">
              <a:buNone/>
            </a:pPr>
            <a:r>
              <a:rPr lang="en-US" dirty="0"/>
              <a:t>	ELSE </a:t>
            </a:r>
          </a:p>
          <a:p>
            <a:pPr marL="0" indent="0">
              <a:buNone/>
            </a:pPr>
            <a:r>
              <a:rPr lang="en-US" dirty="0"/>
              <a:t>	PRINT receipt</a:t>
            </a:r>
          </a:p>
          <a:p>
            <a:endParaRPr lang="en-US" dirty="0"/>
          </a:p>
          <a:p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97563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121-E404-4B4E-8B7A-1B0A9865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2695"/>
            <a:ext cx="10058400" cy="4068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Question 1</a:t>
            </a:r>
            <a:endParaRPr lang="en-N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7BDF-64B0-4DC8-95ED-6088331C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83" y="829532"/>
            <a:ext cx="11455879" cy="576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Flowchart</a:t>
            </a:r>
          </a:p>
          <a:p>
            <a:pPr marL="0" indent="0">
              <a:buNone/>
            </a:pPr>
            <a:endParaRPr lang="en-NG" sz="24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D348BF5-DB61-40B9-A779-91E705D9FD48}"/>
              </a:ext>
            </a:extLst>
          </p:cNvPr>
          <p:cNvSpPr/>
          <p:nvPr/>
        </p:nvSpPr>
        <p:spPr>
          <a:xfrm>
            <a:off x="5260542" y="917839"/>
            <a:ext cx="1440000" cy="36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  <a:endParaRPr lang="en-NG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C95515-B725-4488-B7B1-4807AF19E05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80542" y="1277839"/>
            <a:ext cx="0" cy="23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064343-99E2-4763-8784-0638D09DEF3F}"/>
              </a:ext>
            </a:extLst>
          </p:cNvPr>
          <p:cNvCxnSpPr>
            <a:cxnSpLocks/>
          </p:cNvCxnSpPr>
          <p:nvPr/>
        </p:nvCxnSpPr>
        <p:spPr>
          <a:xfrm>
            <a:off x="5980542" y="1863310"/>
            <a:ext cx="0" cy="25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FD46C0D-5323-425C-B8C0-B5A067809B45}"/>
              </a:ext>
            </a:extLst>
          </p:cNvPr>
          <p:cNvSpPr/>
          <p:nvPr/>
        </p:nvSpPr>
        <p:spPr>
          <a:xfrm>
            <a:off x="5284229" y="2130589"/>
            <a:ext cx="1512000" cy="39600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dirty="0"/>
              <a:t>Offload items selected on the counter</a:t>
            </a:r>
            <a:endParaRPr lang="en-NG" sz="95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C669A-BD32-4743-96F1-E75E5262A6A2}"/>
              </a:ext>
            </a:extLst>
          </p:cNvPr>
          <p:cNvCxnSpPr>
            <a:cxnSpLocks/>
          </p:cNvCxnSpPr>
          <p:nvPr/>
        </p:nvCxnSpPr>
        <p:spPr>
          <a:xfrm>
            <a:off x="5972142" y="2542629"/>
            <a:ext cx="10198" cy="17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D1930D3-C7C6-412F-8EF0-81D29CE97BC3}"/>
              </a:ext>
            </a:extLst>
          </p:cNvPr>
          <p:cNvSpPr/>
          <p:nvPr/>
        </p:nvSpPr>
        <p:spPr>
          <a:xfrm>
            <a:off x="5226340" y="2691220"/>
            <a:ext cx="1512000" cy="36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cashier scans items and sums the total</a:t>
            </a:r>
            <a:endParaRPr lang="en-NG" sz="9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ED451D-6B54-4A82-BB46-A1D1994BB15A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5972142" y="3051220"/>
            <a:ext cx="10198" cy="23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2C49D182-CC1A-4E8D-812E-BEEFDAD63BC2}"/>
              </a:ext>
            </a:extLst>
          </p:cNvPr>
          <p:cNvSpPr/>
          <p:nvPr/>
        </p:nvSpPr>
        <p:spPr>
          <a:xfrm>
            <a:off x="5252142" y="3284018"/>
            <a:ext cx="1440000" cy="73648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Should I pay in cash or card?</a:t>
            </a:r>
            <a:endParaRPr lang="en-NG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5D0063-75BE-42E9-96CD-7951EB114E0A}"/>
              </a:ext>
            </a:extLst>
          </p:cNvPr>
          <p:cNvCxnSpPr>
            <a:cxnSpLocks/>
          </p:cNvCxnSpPr>
          <p:nvPr/>
        </p:nvCxnSpPr>
        <p:spPr>
          <a:xfrm>
            <a:off x="6692142" y="3644946"/>
            <a:ext cx="322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2178AFD5-F46E-4E85-8D55-423D2FC22584}"/>
              </a:ext>
            </a:extLst>
          </p:cNvPr>
          <p:cNvSpPr/>
          <p:nvPr/>
        </p:nvSpPr>
        <p:spPr>
          <a:xfrm>
            <a:off x="6991138" y="3428248"/>
            <a:ext cx="1476000" cy="36000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Give the card to cashier</a:t>
            </a:r>
            <a:endParaRPr lang="en-NG" sz="9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688E8C-DA44-4DF0-9C8F-D0AE61F2942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711409" y="3788248"/>
            <a:ext cx="17729" cy="23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857796-D21B-41FA-801F-99F021B383EC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flipH="1">
            <a:off x="5967400" y="4020500"/>
            <a:ext cx="4742" cy="17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E694F000-27FD-4F9E-86F4-2B0B1872EF6C}"/>
              </a:ext>
            </a:extLst>
          </p:cNvPr>
          <p:cNvSpPr/>
          <p:nvPr/>
        </p:nvSpPr>
        <p:spPr>
          <a:xfrm>
            <a:off x="5260542" y="4194137"/>
            <a:ext cx="1413715" cy="36000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Give the cash to the cashier</a:t>
            </a:r>
            <a:endParaRPr lang="en-N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A2CBF0-D9D7-4C33-96F7-40B47FE8FBE0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973099" y="4577198"/>
            <a:ext cx="0" cy="10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019BBD-B2EF-438C-ACCE-04F1FAA3415C}"/>
              </a:ext>
            </a:extLst>
          </p:cNvPr>
          <p:cNvCxnSpPr>
            <a:cxnSpLocks/>
          </p:cNvCxnSpPr>
          <p:nvPr/>
        </p:nvCxnSpPr>
        <p:spPr>
          <a:xfrm>
            <a:off x="7711409" y="4380500"/>
            <a:ext cx="0" cy="24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FCED0F7B-3DC8-4379-BB1D-51A261EBD435}"/>
              </a:ext>
            </a:extLst>
          </p:cNvPr>
          <p:cNvSpPr/>
          <p:nvPr/>
        </p:nvSpPr>
        <p:spPr>
          <a:xfrm>
            <a:off x="5253099" y="4684030"/>
            <a:ext cx="1440000" cy="720000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BA7682-80BB-4F09-958F-5CF1E70C2521}"/>
              </a:ext>
            </a:extLst>
          </p:cNvPr>
          <p:cNvCxnSpPr>
            <a:cxnSpLocks/>
            <a:stCxn id="57" idx="1"/>
            <a:endCxn id="60" idx="3"/>
          </p:cNvCxnSpPr>
          <p:nvPr/>
        </p:nvCxnSpPr>
        <p:spPr>
          <a:xfrm flipH="1">
            <a:off x="4893099" y="5044030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AC6A09E6-1234-4BDA-9C37-6DE20D2765AB}"/>
              </a:ext>
            </a:extLst>
          </p:cNvPr>
          <p:cNvSpPr/>
          <p:nvPr/>
        </p:nvSpPr>
        <p:spPr>
          <a:xfrm>
            <a:off x="3453099" y="4864030"/>
            <a:ext cx="1440000" cy="36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Collect change</a:t>
            </a:r>
            <a:endParaRPr lang="en-NG" sz="9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DC2E8DF-06C1-4A7F-BCDE-AD7F2A528A0D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4173099" y="5224030"/>
            <a:ext cx="0" cy="51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91701B-D016-49E5-B353-D83955E2CCD4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4173099" y="5741071"/>
            <a:ext cx="1115370" cy="2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E202B5C0-EC69-40E1-93C9-330787C708BB}"/>
              </a:ext>
            </a:extLst>
          </p:cNvPr>
          <p:cNvSpPr/>
          <p:nvPr/>
        </p:nvSpPr>
        <p:spPr>
          <a:xfrm>
            <a:off x="5288469" y="5560789"/>
            <a:ext cx="1440000" cy="360564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Pack items bought</a:t>
            </a:r>
            <a:endParaRPr lang="en-NG" sz="9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286322-4F21-4C9D-9CFA-9BC42DF0A2B6}"/>
              </a:ext>
            </a:extLst>
          </p:cNvPr>
          <p:cNvCxnSpPr>
            <a:cxnSpLocks/>
          </p:cNvCxnSpPr>
          <p:nvPr/>
        </p:nvCxnSpPr>
        <p:spPr>
          <a:xfrm>
            <a:off x="7711138" y="4978532"/>
            <a:ext cx="0" cy="76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ACFBD-0606-4DEF-BA67-B852DF4755A4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6728469" y="5740931"/>
            <a:ext cx="982669" cy="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59B05DA-E17B-4748-B2E0-A74D742B9968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5999977" y="5422838"/>
            <a:ext cx="8492" cy="13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57B108F-2C1A-4DA0-9CCF-706428A775CA}"/>
              </a:ext>
            </a:extLst>
          </p:cNvPr>
          <p:cNvCxnSpPr>
            <a:cxnSpLocks/>
          </p:cNvCxnSpPr>
          <p:nvPr/>
        </p:nvCxnSpPr>
        <p:spPr>
          <a:xfrm>
            <a:off x="5999977" y="5940161"/>
            <a:ext cx="8492" cy="14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Terminator 118">
            <a:extLst>
              <a:ext uri="{FF2B5EF4-FFF2-40B4-BE49-F238E27FC236}">
                <a16:creationId xmlns:a16="http://schemas.microsoft.com/office/drawing/2014/main" id="{9F3E524F-222C-401F-AAE0-229EA5B2A8B2}"/>
              </a:ext>
            </a:extLst>
          </p:cNvPr>
          <p:cNvSpPr/>
          <p:nvPr/>
        </p:nvSpPr>
        <p:spPr>
          <a:xfrm>
            <a:off x="5279977" y="6101659"/>
            <a:ext cx="1440000" cy="360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  <a:endParaRPr lang="en-NG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2393EA4-0493-4972-AA7C-7E280E169760}"/>
              </a:ext>
            </a:extLst>
          </p:cNvPr>
          <p:cNvSpPr txBox="1"/>
          <p:nvPr/>
        </p:nvSpPr>
        <p:spPr>
          <a:xfrm>
            <a:off x="5739897" y="11860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E7909B9-EF76-4DF2-ADD3-3800BEC4A574}"/>
              </a:ext>
            </a:extLst>
          </p:cNvPr>
          <p:cNvSpPr txBox="1"/>
          <p:nvPr/>
        </p:nvSpPr>
        <p:spPr>
          <a:xfrm>
            <a:off x="6595195" y="3428248"/>
            <a:ext cx="367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  <a:endParaRPr lang="en-NG" sz="9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992304D-5F8D-41D0-9711-44E04975B54D}"/>
              </a:ext>
            </a:extLst>
          </p:cNvPr>
          <p:cNvSpPr txBox="1"/>
          <p:nvPr/>
        </p:nvSpPr>
        <p:spPr>
          <a:xfrm>
            <a:off x="5621985" y="3970031"/>
            <a:ext cx="355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</a:t>
            </a:r>
            <a:endParaRPr lang="en-NG" sz="900" dirty="0"/>
          </a:p>
        </p:txBody>
      </p:sp>
      <p:sp>
        <p:nvSpPr>
          <p:cNvPr id="220" name="Flowchart: Data 219">
            <a:extLst>
              <a:ext uri="{FF2B5EF4-FFF2-40B4-BE49-F238E27FC236}">
                <a16:creationId xmlns:a16="http://schemas.microsoft.com/office/drawing/2014/main" id="{0DB165DF-0538-43CE-A55D-5053A027F601}"/>
              </a:ext>
            </a:extLst>
          </p:cNvPr>
          <p:cNvSpPr/>
          <p:nvPr/>
        </p:nvSpPr>
        <p:spPr>
          <a:xfrm>
            <a:off x="6991137" y="4028603"/>
            <a:ext cx="1476000" cy="3437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1377140-A68E-49D2-9A3B-C1778251685F}"/>
              </a:ext>
            </a:extLst>
          </p:cNvPr>
          <p:cNvSpPr txBox="1"/>
          <p:nvPr/>
        </p:nvSpPr>
        <p:spPr>
          <a:xfrm>
            <a:off x="7288535" y="4073867"/>
            <a:ext cx="1387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Input pin</a:t>
            </a:r>
            <a:endParaRPr lang="en-NG" sz="9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B7BFD1E-CE78-47E2-90E5-4D5F86878D96}"/>
              </a:ext>
            </a:extLst>
          </p:cNvPr>
          <p:cNvSpPr txBox="1"/>
          <p:nvPr/>
        </p:nvSpPr>
        <p:spPr>
          <a:xfrm>
            <a:off x="5514031" y="4874503"/>
            <a:ext cx="136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Am I collecting change?</a:t>
            </a:r>
            <a:endParaRPr lang="en-NG" sz="9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52C98DB-34AB-4D48-9595-2828E01A2755}"/>
              </a:ext>
            </a:extLst>
          </p:cNvPr>
          <p:cNvSpPr txBox="1"/>
          <p:nvPr/>
        </p:nvSpPr>
        <p:spPr>
          <a:xfrm>
            <a:off x="4921654" y="4835247"/>
            <a:ext cx="383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  <a:endParaRPr lang="en-NG" sz="9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A857F21-CB27-4612-A1F5-739750AE9E3D}"/>
              </a:ext>
            </a:extLst>
          </p:cNvPr>
          <p:cNvSpPr txBox="1"/>
          <p:nvPr/>
        </p:nvSpPr>
        <p:spPr>
          <a:xfrm>
            <a:off x="5679030" y="5354690"/>
            <a:ext cx="688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</a:t>
            </a:r>
            <a:endParaRPr lang="en-NG" sz="900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71FB9084-2F41-4F20-9288-0AE2481DD4B8}"/>
              </a:ext>
            </a:extLst>
          </p:cNvPr>
          <p:cNvSpPr/>
          <p:nvPr/>
        </p:nvSpPr>
        <p:spPr>
          <a:xfrm>
            <a:off x="5196460" y="1528506"/>
            <a:ext cx="1477797" cy="30943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/>
              <a:t>Fill cart</a:t>
            </a:r>
            <a:endParaRPr lang="en-NG" sz="1200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B9E5CA1B-E063-4EFD-8ECA-F122EB10A33C}"/>
              </a:ext>
            </a:extLst>
          </p:cNvPr>
          <p:cNvSpPr/>
          <p:nvPr/>
        </p:nvSpPr>
        <p:spPr>
          <a:xfrm>
            <a:off x="7053098" y="4631828"/>
            <a:ext cx="1475995" cy="406838"/>
          </a:xfrm>
          <a:prstGeom prst="flowChartInputOut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Collect card and receipt</a:t>
            </a:r>
            <a:endParaRPr lang="en-NG" sz="900" dirty="0"/>
          </a:p>
        </p:txBody>
      </p:sp>
    </p:spTree>
    <p:extLst>
      <p:ext uri="{BB962C8B-B14F-4D97-AF65-F5344CB8AC3E}">
        <p14:creationId xmlns:p14="http://schemas.microsoft.com/office/powerpoint/2010/main" val="177344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CE90-B094-45CF-BF1A-D14C99F2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3925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500" dirty="0"/>
              <a:t>Question 2</a:t>
            </a:r>
            <a:endParaRPr lang="en-NG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3A5D-1593-4A4B-96F7-85695FF4A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87" y="1035170"/>
            <a:ext cx="11438626" cy="5564039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Flowchart</a:t>
            </a:r>
            <a:endParaRPr lang="en-NG" sz="2400" b="1" u="sng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C3AC0F7-9C9A-4A9C-8D0F-4D160A97FB31}"/>
              </a:ext>
            </a:extLst>
          </p:cNvPr>
          <p:cNvSpPr/>
          <p:nvPr/>
        </p:nvSpPr>
        <p:spPr>
          <a:xfrm>
            <a:off x="4686984" y="1026950"/>
            <a:ext cx="1440000" cy="3960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E670A5-B7D9-4EF4-9C58-44F2F4935FC1}"/>
              </a:ext>
            </a:extLst>
          </p:cNvPr>
          <p:cNvCxnSpPr/>
          <p:nvPr/>
        </p:nvCxnSpPr>
        <p:spPr>
          <a:xfrm>
            <a:off x="5408727" y="1422950"/>
            <a:ext cx="0" cy="23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2A5D432-7078-4AF9-9BE4-5D130F25A481}"/>
              </a:ext>
            </a:extLst>
          </p:cNvPr>
          <p:cNvSpPr/>
          <p:nvPr/>
        </p:nvSpPr>
        <p:spPr>
          <a:xfrm>
            <a:off x="4714582" y="1673254"/>
            <a:ext cx="1440000" cy="36000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Pray</a:t>
            </a:r>
            <a:endParaRPr lang="en-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7E4FE8-DD2F-4D25-95E3-B307FB15030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434582" y="2033254"/>
            <a:ext cx="0" cy="18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88931EF8-FCC3-46B0-81B1-A1A010E6BAED}"/>
              </a:ext>
            </a:extLst>
          </p:cNvPr>
          <p:cNvSpPr/>
          <p:nvPr/>
        </p:nvSpPr>
        <p:spPr>
          <a:xfrm>
            <a:off x="4544845" y="2213254"/>
            <a:ext cx="1728000" cy="498963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Do I need to use the bathroom</a:t>
            </a:r>
            <a:endParaRPr lang="en-N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ADFD9C-873B-4CEF-8F26-B4DA3A47F7F0}"/>
              </a:ext>
            </a:extLst>
          </p:cNvPr>
          <p:cNvCxnSpPr/>
          <p:nvPr/>
        </p:nvCxnSpPr>
        <p:spPr>
          <a:xfrm>
            <a:off x="3372928" y="2001328"/>
            <a:ext cx="0" cy="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4545ED-3B7D-444E-9BE8-B1436A41402D}"/>
              </a:ext>
            </a:extLst>
          </p:cNvPr>
          <p:cNvCxnSpPr>
            <a:cxnSpLocks/>
          </p:cNvCxnSpPr>
          <p:nvPr/>
        </p:nvCxnSpPr>
        <p:spPr>
          <a:xfrm>
            <a:off x="7156371" y="2434624"/>
            <a:ext cx="0" cy="15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C64F5EB-C552-4B89-8473-06F1AEA8EC9C}"/>
              </a:ext>
            </a:extLst>
          </p:cNvPr>
          <p:cNvSpPr/>
          <p:nvPr/>
        </p:nvSpPr>
        <p:spPr>
          <a:xfrm>
            <a:off x="6312736" y="2580742"/>
            <a:ext cx="1440000" cy="36000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Go and use the bathroom</a:t>
            </a:r>
            <a:endParaRPr lang="en-NG" sz="105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DB9797-9D59-434D-8AF8-754ACED550A2}"/>
              </a:ext>
            </a:extLst>
          </p:cNvPr>
          <p:cNvCxnSpPr>
            <a:cxnSpLocks/>
          </p:cNvCxnSpPr>
          <p:nvPr/>
        </p:nvCxnSpPr>
        <p:spPr>
          <a:xfrm>
            <a:off x="5406984" y="2721593"/>
            <a:ext cx="30486" cy="12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B1176D34-36DD-448A-B69E-CC98D84BA2D5}"/>
              </a:ext>
            </a:extLst>
          </p:cNvPr>
          <p:cNvSpPr/>
          <p:nvPr/>
        </p:nvSpPr>
        <p:spPr>
          <a:xfrm>
            <a:off x="4745068" y="2838201"/>
            <a:ext cx="1440000" cy="360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Check phone for messages and emails</a:t>
            </a:r>
            <a:endParaRPr lang="en-NG" sz="9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401FB8-33AF-4626-910B-E627A5356314}"/>
              </a:ext>
            </a:extLst>
          </p:cNvPr>
          <p:cNvCxnSpPr>
            <a:cxnSpLocks/>
          </p:cNvCxnSpPr>
          <p:nvPr/>
        </p:nvCxnSpPr>
        <p:spPr>
          <a:xfrm>
            <a:off x="7194405" y="2954896"/>
            <a:ext cx="0" cy="12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588591-0E7E-4C1E-AC25-6A95F890DC16}"/>
              </a:ext>
            </a:extLst>
          </p:cNvPr>
          <p:cNvCxnSpPr>
            <a:cxnSpLocks/>
          </p:cNvCxnSpPr>
          <p:nvPr/>
        </p:nvCxnSpPr>
        <p:spPr>
          <a:xfrm flipH="1">
            <a:off x="6163219" y="3086704"/>
            <a:ext cx="103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A1E4A0-2F09-4393-B0DF-4A9225B714C5}"/>
              </a:ext>
            </a:extLst>
          </p:cNvPr>
          <p:cNvCxnSpPr>
            <a:cxnSpLocks/>
          </p:cNvCxnSpPr>
          <p:nvPr/>
        </p:nvCxnSpPr>
        <p:spPr>
          <a:xfrm>
            <a:off x="5465068" y="3198201"/>
            <a:ext cx="0" cy="18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7D83ED2-A717-4DFE-B326-4B543501766E}"/>
              </a:ext>
            </a:extLst>
          </p:cNvPr>
          <p:cNvCxnSpPr>
            <a:cxnSpLocks/>
          </p:cNvCxnSpPr>
          <p:nvPr/>
        </p:nvCxnSpPr>
        <p:spPr>
          <a:xfrm>
            <a:off x="6126984" y="2434624"/>
            <a:ext cx="1029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6F559FBE-E304-4783-8F3E-CB00D57AAE56}"/>
              </a:ext>
            </a:extLst>
          </p:cNvPr>
          <p:cNvSpPr/>
          <p:nvPr/>
        </p:nvSpPr>
        <p:spPr>
          <a:xfrm>
            <a:off x="4723250" y="3387950"/>
            <a:ext cx="1439969" cy="360000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Brush teeth and have bath</a:t>
            </a:r>
            <a:endParaRPr lang="en-NG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A7535D-9C65-4CA7-AB44-71A314E4F839}"/>
              </a:ext>
            </a:extLst>
          </p:cNvPr>
          <p:cNvCxnSpPr>
            <a:cxnSpLocks/>
          </p:cNvCxnSpPr>
          <p:nvPr/>
        </p:nvCxnSpPr>
        <p:spPr>
          <a:xfrm>
            <a:off x="5473656" y="3773924"/>
            <a:ext cx="0" cy="2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E5CD9C70-0340-4CD2-BF80-46774222E87A}"/>
              </a:ext>
            </a:extLst>
          </p:cNvPr>
          <p:cNvSpPr/>
          <p:nvPr/>
        </p:nvSpPr>
        <p:spPr>
          <a:xfrm>
            <a:off x="4694954" y="4019793"/>
            <a:ext cx="1440000" cy="36000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Dress up</a:t>
            </a:r>
            <a:endParaRPr lang="en-NG" sz="105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58DAD6-D843-439D-827F-39A2A900AA0F}"/>
              </a:ext>
            </a:extLst>
          </p:cNvPr>
          <p:cNvCxnSpPr>
            <a:cxnSpLocks/>
          </p:cNvCxnSpPr>
          <p:nvPr/>
        </p:nvCxnSpPr>
        <p:spPr>
          <a:xfrm>
            <a:off x="5443169" y="4361662"/>
            <a:ext cx="65" cy="22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329F3AF3-9B51-4FDC-9113-5CD9E097F8D6}"/>
              </a:ext>
            </a:extLst>
          </p:cNvPr>
          <p:cNvSpPr/>
          <p:nvPr/>
        </p:nvSpPr>
        <p:spPr>
          <a:xfrm>
            <a:off x="4745068" y="4613118"/>
            <a:ext cx="1439969" cy="3600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Lay bed and pack books for school</a:t>
            </a:r>
            <a:endParaRPr lang="en-NG" sz="10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0F31E7-A0EB-48C7-A13D-63675C3610D1}"/>
              </a:ext>
            </a:extLst>
          </p:cNvPr>
          <p:cNvCxnSpPr>
            <a:cxnSpLocks/>
          </p:cNvCxnSpPr>
          <p:nvPr/>
        </p:nvCxnSpPr>
        <p:spPr>
          <a:xfrm>
            <a:off x="5465052" y="4976248"/>
            <a:ext cx="0" cy="13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>
            <a:extLst>
              <a:ext uri="{FF2B5EF4-FFF2-40B4-BE49-F238E27FC236}">
                <a16:creationId xmlns:a16="http://schemas.microsoft.com/office/drawing/2014/main" id="{EDF03381-296E-42E9-80F3-6DC2CA8289EB}"/>
              </a:ext>
            </a:extLst>
          </p:cNvPr>
          <p:cNvSpPr/>
          <p:nvPr/>
        </p:nvSpPr>
        <p:spPr>
          <a:xfrm>
            <a:off x="4723159" y="5121915"/>
            <a:ext cx="1440000" cy="360000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Am I hungry</a:t>
            </a:r>
            <a:endParaRPr lang="en-NG" sz="9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3FB309-2BF7-460B-A791-455CF47CA06F}"/>
              </a:ext>
            </a:extLst>
          </p:cNvPr>
          <p:cNvCxnSpPr>
            <a:stCxn id="78" idx="3"/>
          </p:cNvCxnSpPr>
          <p:nvPr/>
        </p:nvCxnSpPr>
        <p:spPr>
          <a:xfrm>
            <a:off x="6163159" y="5301915"/>
            <a:ext cx="545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424063D6-2DBA-44A5-85AC-7F9EE6ED8506}"/>
              </a:ext>
            </a:extLst>
          </p:cNvPr>
          <p:cNvSpPr/>
          <p:nvPr/>
        </p:nvSpPr>
        <p:spPr>
          <a:xfrm>
            <a:off x="6708927" y="5102982"/>
            <a:ext cx="1439996" cy="36000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Find something to eat</a:t>
            </a:r>
            <a:endParaRPr lang="en-NG" sz="105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F997EA-F0B3-4A14-A614-9E161F04C274}"/>
              </a:ext>
            </a:extLst>
          </p:cNvPr>
          <p:cNvCxnSpPr>
            <a:cxnSpLocks/>
          </p:cNvCxnSpPr>
          <p:nvPr/>
        </p:nvCxnSpPr>
        <p:spPr>
          <a:xfrm flipH="1">
            <a:off x="5454630" y="5474748"/>
            <a:ext cx="8604" cy="19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3E57536E-6238-4462-A27F-E96C6B750AAD}"/>
              </a:ext>
            </a:extLst>
          </p:cNvPr>
          <p:cNvSpPr/>
          <p:nvPr/>
        </p:nvSpPr>
        <p:spPr>
          <a:xfrm>
            <a:off x="4789866" y="5666141"/>
            <a:ext cx="1306585" cy="359985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Go to school</a:t>
            </a:r>
            <a:endParaRPr lang="en-NG" sz="105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F124516-3830-493B-BE86-52BFB53F47A4}"/>
              </a:ext>
            </a:extLst>
          </p:cNvPr>
          <p:cNvCxnSpPr/>
          <p:nvPr/>
        </p:nvCxnSpPr>
        <p:spPr>
          <a:xfrm>
            <a:off x="5473656" y="6026126"/>
            <a:ext cx="0" cy="12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Terminator 103">
            <a:extLst>
              <a:ext uri="{FF2B5EF4-FFF2-40B4-BE49-F238E27FC236}">
                <a16:creationId xmlns:a16="http://schemas.microsoft.com/office/drawing/2014/main" id="{DF88B2DF-B787-4B9F-98DE-60D63BEF60EE}"/>
              </a:ext>
            </a:extLst>
          </p:cNvPr>
          <p:cNvSpPr/>
          <p:nvPr/>
        </p:nvSpPr>
        <p:spPr>
          <a:xfrm>
            <a:off x="4745068" y="6165433"/>
            <a:ext cx="1430185" cy="35872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NG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3F254E0-AFFF-4474-83C7-E032EF549CE6}"/>
              </a:ext>
            </a:extLst>
          </p:cNvPr>
          <p:cNvSpPr txBox="1"/>
          <p:nvPr/>
        </p:nvSpPr>
        <p:spPr>
          <a:xfrm>
            <a:off x="6405786" y="2213254"/>
            <a:ext cx="6269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yes</a:t>
            </a:r>
            <a:endParaRPr lang="en-NG" sz="9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61F61D-6E3E-4E59-982E-0500C7B6E538}"/>
              </a:ext>
            </a:extLst>
          </p:cNvPr>
          <p:cNvSpPr txBox="1"/>
          <p:nvPr/>
        </p:nvSpPr>
        <p:spPr>
          <a:xfrm>
            <a:off x="5097643" y="2658158"/>
            <a:ext cx="5183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no</a:t>
            </a:r>
            <a:endParaRPr lang="en-NG" sz="9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3176BF7-66EB-4133-B718-3BE1CD911C06}"/>
              </a:ext>
            </a:extLst>
          </p:cNvPr>
          <p:cNvSpPr txBox="1"/>
          <p:nvPr/>
        </p:nvSpPr>
        <p:spPr>
          <a:xfrm>
            <a:off x="6189345" y="5102982"/>
            <a:ext cx="7355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yes</a:t>
            </a:r>
            <a:endParaRPr lang="en-NG" sz="9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31F2BC4-FB4A-47CE-AC3A-6F32B81F2BBE}"/>
              </a:ext>
            </a:extLst>
          </p:cNvPr>
          <p:cNvSpPr txBox="1"/>
          <p:nvPr/>
        </p:nvSpPr>
        <p:spPr>
          <a:xfrm>
            <a:off x="5126858" y="5455127"/>
            <a:ext cx="5907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no</a:t>
            </a:r>
            <a:endParaRPr lang="en-NG" sz="9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4F75867-260E-4900-8575-D5A9FC225698}"/>
              </a:ext>
            </a:extLst>
          </p:cNvPr>
          <p:cNvCxnSpPr>
            <a:cxnSpLocks/>
          </p:cNvCxnSpPr>
          <p:nvPr/>
        </p:nvCxnSpPr>
        <p:spPr>
          <a:xfrm>
            <a:off x="7423842" y="5481915"/>
            <a:ext cx="0" cy="36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49F5E3F-2CA0-42AD-AED7-08A5AD72E659}"/>
              </a:ext>
            </a:extLst>
          </p:cNvPr>
          <p:cNvCxnSpPr>
            <a:cxnSpLocks/>
            <a:endCxn id="92" idx="3"/>
          </p:cNvCxnSpPr>
          <p:nvPr/>
        </p:nvCxnSpPr>
        <p:spPr>
          <a:xfrm flipH="1">
            <a:off x="6096451" y="5846134"/>
            <a:ext cx="1327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7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FC24-D8D5-4CA7-B2ED-45FFA5FD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35708"/>
          </a:xfrm>
        </p:spPr>
        <p:txBody>
          <a:bodyPr>
            <a:normAutofit/>
          </a:bodyPr>
          <a:lstStyle/>
          <a:p>
            <a:pPr algn="ctr"/>
            <a:r>
              <a:rPr lang="en-US" sz="2300" dirty="0"/>
              <a:t>Question 3</a:t>
            </a:r>
            <a:endParaRPr lang="en-NG" sz="2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738F-994B-4E32-8389-5AEFCB1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81" y="1078302"/>
            <a:ext cx="10998679" cy="5400136"/>
          </a:xfrm>
        </p:spPr>
        <p:txBody>
          <a:bodyPr/>
          <a:lstStyle/>
          <a:p>
            <a:r>
              <a:rPr lang="en-US" b="1" u="sng" dirty="0"/>
              <a:t>Pseudocode</a:t>
            </a:r>
          </a:p>
          <a:p>
            <a:r>
              <a:rPr lang="en-US" dirty="0"/>
              <a:t>INPUT name 1 and name 2</a:t>
            </a:r>
          </a:p>
          <a:p>
            <a:r>
              <a:rPr lang="en-US" dirty="0"/>
              <a:t>INPUT age 1and age 2</a:t>
            </a:r>
          </a:p>
          <a:p>
            <a:r>
              <a:rPr lang="en-US" dirty="0"/>
              <a:t>INPUT a third variable</a:t>
            </a:r>
          </a:p>
          <a:p>
            <a:r>
              <a:rPr lang="en-US" dirty="0"/>
              <a:t>COMPUTE </a:t>
            </a:r>
          </a:p>
          <a:p>
            <a:pPr marL="0" indent="0">
              <a:buNone/>
            </a:pPr>
            <a:r>
              <a:rPr lang="en-US" dirty="0"/>
              <a:t>name 1 = age 1</a:t>
            </a:r>
          </a:p>
          <a:p>
            <a:pPr marL="0" indent="0">
              <a:buNone/>
            </a:pPr>
            <a:r>
              <a:rPr lang="en-US" dirty="0"/>
              <a:t>name 2 = age 2</a:t>
            </a:r>
          </a:p>
          <a:p>
            <a:r>
              <a:rPr lang="en-US" dirty="0"/>
              <a:t>COMPUTE</a:t>
            </a:r>
          </a:p>
          <a:p>
            <a:pPr marL="0" indent="0">
              <a:buNone/>
            </a:pPr>
            <a:r>
              <a:rPr lang="en-US" dirty="0"/>
              <a:t>variable = name 1</a:t>
            </a:r>
          </a:p>
          <a:p>
            <a:pPr marL="0" indent="0">
              <a:buNone/>
            </a:pPr>
            <a:r>
              <a:rPr lang="en-US" dirty="0"/>
              <a:t>name 1 = name 2</a:t>
            </a:r>
          </a:p>
          <a:p>
            <a:pPr marL="0" indent="0">
              <a:buNone/>
            </a:pPr>
            <a:r>
              <a:rPr lang="en-US" dirty="0"/>
              <a:t>name 2 = variable </a:t>
            </a:r>
          </a:p>
          <a:p>
            <a:r>
              <a:rPr lang="en-US" dirty="0"/>
              <a:t>PRINT ‘name 1 =  ‘ + str(name 1)</a:t>
            </a:r>
          </a:p>
          <a:p>
            <a:r>
              <a:rPr lang="en-US" dirty="0"/>
              <a:t>PRINT ‘name 2 =  ‘ + str(name 2)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3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C7EF-EF19-46E1-90B6-7FC52ED5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409828"/>
          </a:xfrm>
        </p:spPr>
        <p:txBody>
          <a:bodyPr>
            <a:normAutofit/>
          </a:bodyPr>
          <a:lstStyle/>
          <a:p>
            <a:pPr algn="ctr"/>
            <a:r>
              <a:rPr lang="en-US" sz="2300" dirty="0"/>
              <a:t>Question 3</a:t>
            </a:r>
            <a:endParaRPr lang="en-NG" sz="2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3785-461A-4163-8EAC-383BB80C9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1052423"/>
            <a:ext cx="11430000" cy="5443268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Flowchart:</a:t>
            </a:r>
          </a:p>
          <a:p>
            <a:endParaRPr lang="en-NG" sz="20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8EABBC0-F908-4A67-846F-6A9C7BE78DD5}"/>
              </a:ext>
            </a:extLst>
          </p:cNvPr>
          <p:cNvSpPr/>
          <p:nvPr/>
        </p:nvSpPr>
        <p:spPr>
          <a:xfrm>
            <a:off x="5037994" y="1052423"/>
            <a:ext cx="1980000" cy="360000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F78601-DEEC-442D-945F-7C1AF4838345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flipH="1">
            <a:off x="6027161" y="1412423"/>
            <a:ext cx="833" cy="20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2066143C-4887-403D-84B3-BFF7A4227E77}"/>
              </a:ext>
            </a:extLst>
          </p:cNvPr>
          <p:cNvSpPr/>
          <p:nvPr/>
        </p:nvSpPr>
        <p:spPr>
          <a:xfrm>
            <a:off x="5080255" y="1621878"/>
            <a:ext cx="1893812" cy="58553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Input name1,name2,age1,age 2,</a:t>
            </a:r>
            <a:endParaRPr lang="en-NG" sz="105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F4401-1116-49D1-BE0D-2DD0568DBA5A}"/>
              </a:ext>
            </a:extLst>
          </p:cNvPr>
          <p:cNvCxnSpPr>
            <a:cxnSpLocks/>
            <a:stCxn id="7" idx="4"/>
            <a:endCxn id="11" idx="1"/>
          </p:cNvCxnSpPr>
          <p:nvPr/>
        </p:nvCxnSpPr>
        <p:spPr>
          <a:xfrm flipH="1">
            <a:off x="6013855" y="2207415"/>
            <a:ext cx="13306" cy="18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BD03347-D02E-4E0F-A40C-891080B51F19}"/>
              </a:ext>
            </a:extLst>
          </p:cNvPr>
          <p:cNvSpPr/>
          <p:nvPr/>
        </p:nvSpPr>
        <p:spPr>
          <a:xfrm>
            <a:off x="5094940" y="4142781"/>
            <a:ext cx="1799999" cy="64800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050" dirty="0"/>
              <a:t>variable = name 1</a:t>
            </a:r>
          </a:p>
          <a:p>
            <a:pPr marL="0" indent="0">
              <a:buNone/>
            </a:pPr>
            <a:r>
              <a:rPr lang="en-US" sz="1050" dirty="0"/>
              <a:t>name 1 = name 2</a:t>
            </a:r>
          </a:p>
          <a:p>
            <a:pPr marL="0" indent="0">
              <a:buNone/>
            </a:pPr>
            <a:r>
              <a:rPr lang="en-US" sz="1050" dirty="0"/>
              <a:t>name 2 = variable 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B4C54491-0DB3-4380-888F-687987F5CC38}"/>
              </a:ext>
            </a:extLst>
          </p:cNvPr>
          <p:cNvSpPr/>
          <p:nvPr/>
        </p:nvSpPr>
        <p:spPr>
          <a:xfrm>
            <a:off x="5060913" y="2391018"/>
            <a:ext cx="1905883" cy="694853"/>
          </a:xfrm>
          <a:prstGeom prst="flowChartInputOut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third variable</a:t>
            </a:r>
            <a:endParaRPr lang="en-NG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DC2A0F-F19D-4C43-8CFC-8185FA2D7B6B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013855" y="3085871"/>
            <a:ext cx="0" cy="22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ECEB8-4CF3-42B1-BBD3-15A02B04D2A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994940" y="4790781"/>
            <a:ext cx="0" cy="1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991157F8-D694-45D8-AB1D-D50B2B394278}"/>
              </a:ext>
            </a:extLst>
          </p:cNvPr>
          <p:cNvSpPr/>
          <p:nvPr/>
        </p:nvSpPr>
        <p:spPr>
          <a:xfrm>
            <a:off x="4725913" y="4923117"/>
            <a:ext cx="2350999" cy="1044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Print (‘name1 =  ‘ + str(name 1))</a:t>
            </a:r>
          </a:p>
          <a:p>
            <a:r>
              <a:rPr lang="en-US" sz="1050" dirty="0"/>
              <a:t>Print(</a:t>
            </a:r>
            <a:r>
              <a:rPr lang="en-US" sz="1000" dirty="0"/>
              <a:t>‘name 2 =  ‘ + str(name 2))</a:t>
            </a:r>
          </a:p>
          <a:p>
            <a:endParaRPr lang="en-US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F98F9B-0815-4855-A1A5-6B4F2E62A723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 flipH="1">
            <a:off x="5901412" y="5967117"/>
            <a:ext cx="1" cy="14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489E271A-C7F8-4D9D-ACF9-0066C0B74CD5}"/>
              </a:ext>
            </a:extLst>
          </p:cNvPr>
          <p:cNvSpPr/>
          <p:nvPr/>
        </p:nvSpPr>
        <p:spPr>
          <a:xfrm>
            <a:off x="5181412" y="6108820"/>
            <a:ext cx="1440000" cy="540000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FECD4823-A54E-45D4-A2E6-51CF78090400}"/>
              </a:ext>
            </a:extLst>
          </p:cNvPr>
          <p:cNvSpPr/>
          <p:nvPr/>
        </p:nvSpPr>
        <p:spPr>
          <a:xfrm>
            <a:off x="5106156" y="3294799"/>
            <a:ext cx="1777568" cy="694853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200" dirty="0"/>
              <a:t>name 1 = age 1</a:t>
            </a:r>
          </a:p>
          <a:p>
            <a:pPr marL="0" indent="0">
              <a:buNone/>
            </a:pPr>
            <a:r>
              <a:rPr lang="en-US" sz="1200" dirty="0"/>
              <a:t>name 2 = age 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DA5CF9-037D-4CFC-AEA9-CCB26333FE53}"/>
              </a:ext>
            </a:extLst>
          </p:cNvPr>
          <p:cNvCxnSpPr>
            <a:stCxn id="32" idx="2"/>
            <a:endCxn id="10" idx="0"/>
          </p:cNvCxnSpPr>
          <p:nvPr/>
        </p:nvCxnSpPr>
        <p:spPr>
          <a:xfrm>
            <a:off x="5994940" y="3989652"/>
            <a:ext cx="0" cy="15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8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AEB8-E519-4EE7-84D5-0639A943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97731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Question 4</a:t>
            </a:r>
            <a:endParaRPr lang="en-N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2AF67-2850-44F2-967E-E3D7E0353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673" y="1240325"/>
                <a:ext cx="11362099" cy="5214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u="sng" dirty="0"/>
                  <a:t>Pseudocode</a:t>
                </a:r>
              </a:p>
              <a:p>
                <a:r>
                  <a:rPr lang="en-US" dirty="0"/>
                  <a:t>START</a:t>
                </a:r>
              </a:p>
              <a:p>
                <a:r>
                  <a:rPr lang="en-US" dirty="0"/>
                  <a:t>INPUT </a:t>
                </a:r>
                <a:r>
                  <a:rPr lang="en-US" dirty="0" err="1"/>
                  <a:t>a,b,c,d</a:t>
                </a:r>
                <a:endParaRPr lang="en-US" dirty="0"/>
              </a:p>
              <a:p>
                <a:r>
                  <a:rPr lang="en-US" dirty="0"/>
                  <a:t>COMPUTE</a:t>
                </a:r>
              </a:p>
              <a:p>
                <a:r>
                  <a:rPr lang="en-US" dirty="0"/>
                  <a:t>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q=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+27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COMPUTE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2AF67-2850-44F2-967E-E3D7E0353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673" y="1240325"/>
                <a:ext cx="11362099" cy="5214796"/>
              </a:xfrm>
              <a:blipFill>
                <a:blip r:embed="rId2"/>
                <a:stretch>
                  <a:fillRect l="-161" t="-117"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1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DA14-9CAD-4E19-A82F-63111973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7613"/>
            <a:ext cx="10058400" cy="62921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Question 4:</a:t>
            </a:r>
            <a:endParaRPr lang="en-NG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A705-FFE2-473D-83F0-7E5A3382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47" y="1131683"/>
            <a:ext cx="11144815" cy="5368705"/>
          </a:xfrm>
        </p:spPr>
        <p:txBody>
          <a:bodyPr/>
          <a:lstStyle/>
          <a:p>
            <a:r>
              <a:rPr lang="en-US" sz="1600" b="1" u="sng" dirty="0"/>
              <a:t>Flowchart</a:t>
            </a:r>
            <a:endParaRPr lang="en-NG" b="1" u="sng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C1849C76-9666-412A-86E9-C52FC52421FA}"/>
              </a:ext>
            </a:extLst>
          </p:cNvPr>
          <p:cNvSpPr/>
          <p:nvPr/>
        </p:nvSpPr>
        <p:spPr>
          <a:xfrm>
            <a:off x="5051837" y="1004654"/>
            <a:ext cx="2160000" cy="396000"/>
          </a:xfrm>
          <a:prstGeom prst="flowChartTermina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41C153-DDE4-4B06-A0DD-2EE5CC7FEA1F}"/>
              </a:ext>
            </a:extLst>
          </p:cNvPr>
          <p:cNvCxnSpPr/>
          <p:nvPr/>
        </p:nvCxnSpPr>
        <p:spPr>
          <a:xfrm>
            <a:off x="6232735" y="1400654"/>
            <a:ext cx="0" cy="21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4C83BF05-84FD-4E7D-8460-C8FFFD2BE85E}"/>
              </a:ext>
            </a:extLst>
          </p:cNvPr>
          <p:cNvSpPr/>
          <p:nvPr/>
        </p:nvSpPr>
        <p:spPr>
          <a:xfrm>
            <a:off x="4854000" y="1609303"/>
            <a:ext cx="2484000" cy="540000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r>
              <a:rPr lang="en-US" dirty="0" err="1"/>
              <a:t>a,b,c</a:t>
            </a:r>
            <a:endParaRPr lang="en-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4F1D3C-D046-43B7-858A-29D402784649}"/>
              </a:ext>
            </a:extLst>
          </p:cNvPr>
          <p:cNvCxnSpPr>
            <a:cxnSpLocks/>
          </p:cNvCxnSpPr>
          <p:nvPr/>
        </p:nvCxnSpPr>
        <p:spPr>
          <a:xfrm>
            <a:off x="6131837" y="2185303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AF5392-345E-4C01-BDAC-689DE57133F2}"/>
                  </a:ext>
                </a:extLst>
              </p:cNvPr>
              <p:cNvSpPr/>
              <p:nvPr/>
            </p:nvSpPr>
            <p:spPr>
              <a:xfrm>
                <a:off x="3299592" y="2368685"/>
                <a:ext cx="5219996" cy="3960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dirty="0"/>
                  <a:t>p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+27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−4(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AF5392-345E-4C01-BDAC-689DE5713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592" y="2368685"/>
                <a:ext cx="5219996" cy="396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A423E4-3647-443E-89DA-06A111FF74E8}"/>
              </a:ext>
            </a:extLst>
          </p:cNvPr>
          <p:cNvCxnSpPr>
            <a:cxnSpLocks/>
          </p:cNvCxnSpPr>
          <p:nvPr/>
        </p:nvCxnSpPr>
        <p:spPr>
          <a:xfrm>
            <a:off x="6143531" y="2764685"/>
            <a:ext cx="0" cy="17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772D61-13C3-4D91-A58D-1A1F5D2823B9}"/>
                  </a:ext>
                </a:extLst>
              </p:cNvPr>
              <p:cNvSpPr/>
              <p:nvPr/>
            </p:nvSpPr>
            <p:spPr>
              <a:xfrm>
                <a:off x="3255394" y="2948928"/>
                <a:ext cx="5220000" cy="396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q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+27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−4(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NG" sz="1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772D61-13C3-4D91-A58D-1A1F5D282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4" y="2948928"/>
                <a:ext cx="5220000" cy="396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DD4402-BE61-48DF-B3DB-F5AD0F6C847F}"/>
              </a:ext>
            </a:extLst>
          </p:cNvPr>
          <p:cNvCxnSpPr>
            <a:cxnSpLocks/>
          </p:cNvCxnSpPr>
          <p:nvPr/>
        </p:nvCxnSpPr>
        <p:spPr>
          <a:xfrm>
            <a:off x="6196727" y="3345255"/>
            <a:ext cx="0" cy="20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20996D-9726-4639-B92A-007D8979E139}"/>
                  </a:ext>
                </a:extLst>
              </p:cNvPr>
              <p:cNvSpPr/>
              <p:nvPr/>
            </p:nvSpPr>
            <p:spPr>
              <a:xfrm>
                <a:off x="3299591" y="3580397"/>
                <a:ext cx="5292000" cy="43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G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ad>
                        <m:ra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ad>
                        <m:ra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rad>
                    </m:oMath>
                  </m:oMathPara>
                </a14:m>
                <a:endParaRPr lang="en-NG" sz="12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20996D-9726-4639-B92A-007D8979E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591" y="3580397"/>
                <a:ext cx="5292000" cy="432000"/>
              </a:xfrm>
              <a:prstGeom prst="rect">
                <a:avLst/>
              </a:prstGeom>
              <a:blipFill>
                <a:blip r:embed="rId4"/>
                <a:stretch>
                  <a:fillRect t="-4110" b="-10959"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B01067-B167-4CBE-9450-8C879B2B6B05}"/>
              </a:ext>
            </a:extLst>
          </p:cNvPr>
          <p:cNvCxnSpPr>
            <a:cxnSpLocks/>
          </p:cNvCxnSpPr>
          <p:nvPr/>
        </p:nvCxnSpPr>
        <p:spPr>
          <a:xfrm>
            <a:off x="6232735" y="3976397"/>
            <a:ext cx="7284" cy="20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8F4584E-2D10-472B-95FE-E276465A0667}"/>
                  </a:ext>
                </a:extLst>
              </p:cNvPr>
              <p:cNvSpPr/>
              <p:nvPr/>
            </p:nvSpPr>
            <p:spPr>
              <a:xfrm>
                <a:off x="3233297" y="4203960"/>
                <a:ext cx="5264193" cy="396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G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ad>
                        <m:ra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ad>
                        <m:ra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8F4584E-2D10-472B-95FE-E276465A0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97" y="4203960"/>
                <a:ext cx="5264193" cy="396000"/>
              </a:xfrm>
              <a:prstGeom prst="rect">
                <a:avLst/>
              </a:prstGeom>
              <a:blipFill>
                <a:blip r:embed="rId5"/>
                <a:stretch>
                  <a:fillRect t="-10448" b="-16418"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F0AF18-DC10-4682-8383-E73FB7F002C2}"/>
              </a:ext>
            </a:extLst>
          </p:cNvPr>
          <p:cNvCxnSpPr>
            <a:cxnSpLocks/>
          </p:cNvCxnSpPr>
          <p:nvPr/>
        </p:nvCxnSpPr>
        <p:spPr>
          <a:xfrm flipH="1">
            <a:off x="6240019" y="4600978"/>
            <a:ext cx="7284" cy="16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D36CD3C-F5B5-454D-8AD1-6E8647D2A0AD}"/>
                  </a:ext>
                </a:extLst>
              </p:cNvPr>
              <p:cNvSpPr/>
              <p:nvPr/>
            </p:nvSpPr>
            <p:spPr>
              <a:xfrm>
                <a:off x="3210539" y="4765522"/>
                <a:ext cx="5264193" cy="396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G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ad>
                        <m:ra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ad>
                        <m:ra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D36CD3C-F5B5-454D-8AD1-6E8647D2A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39" y="4765522"/>
                <a:ext cx="5264193" cy="396000"/>
              </a:xfrm>
              <a:prstGeom prst="rect">
                <a:avLst/>
              </a:prstGeom>
              <a:blipFill>
                <a:blip r:embed="rId6"/>
                <a:stretch>
                  <a:fillRect t="-10448" b="-16418"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9FC192-7059-48DF-9C39-C26DD48EB288}"/>
              </a:ext>
            </a:extLst>
          </p:cNvPr>
          <p:cNvCxnSpPr/>
          <p:nvPr/>
        </p:nvCxnSpPr>
        <p:spPr>
          <a:xfrm>
            <a:off x="6314216" y="5161522"/>
            <a:ext cx="0" cy="16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1468FC0E-EB81-4C90-8CD4-C6DA8265A9C8}"/>
                  </a:ext>
                </a:extLst>
              </p:cNvPr>
              <p:cNvSpPr/>
              <p:nvPr/>
            </p:nvSpPr>
            <p:spPr>
              <a:xfrm>
                <a:off x="3233297" y="5325242"/>
                <a:ext cx="5264193" cy="396000"/>
              </a:xfrm>
              <a:prstGeom prst="flowChartInputOutpu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1468FC0E-EB81-4C90-8CD4-C6DA8265A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97" y="5325242"/>
                <a:ext cx="5264193" cy="396000"/>
              </a:xfrm>
              <a:prstGeom prst="flowChartInputOutput">
                <a:avLst/>
              </a:prstGeom>
              <a:blipFill>
                <a:blip r:embed="rId7"/>
                <a:stretch>
                  <a:fillRect t="-5970" b="-14925"/>
                </a:stretch>
              </a:blipFill>
            </p:spPr>
            <p:txBody>
              <a:bodyPr/>
              <a:lstStyle/>
              <a:p>
                <a:r>
                  <a:rPr lang="en-N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C20DFC-C0C7-4D31-B016-82DC444FA0A9}"/>
              </a:ext>
            </a:extLst>
          </p:cNvPr>
          <p:cNvCxnSpPr/>
          <p:nvPr/>
        </p:nvCxnSpPr>
        <p:spPr>
          <a:xfrm>
            <a:off x="6131837" y="5721242"/>
            <a:ext cx="0" cy="21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E164F3D0-B6A2-4DEB-92C5-011B1BBED132}"/>
              </a:ext>
            </a:extLst>
          </p:cNvPr>
          <p:cNvSpPr/>
          <p:nvPr/>
        </p:nvSpPr>
        <p:spPr>
          <a:xfrm>
            <a:off x="4635374" y="5939073"/>
            <a:ext cx="2824681" cy="470779"/>
          </a:xfrm>
          <a:prstGeom prst="flowChartTermina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58902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{6DD384EF-69F0-430B-B327-9B2CFE53E6AE}tf78438558_win32</Template>
  <TotalTime>1170</TotalTime>
  <Words>719</Words>
  <Application>Microsoft Office PowerPoint</Application>
  <PresentationFormat>Widescreen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Garamond</vt:lpstr>
      <vt:lpstr>SavonVTI</vt:lpstr>
      <vt:lpstr>Csc 102 assignment</vt:lpstr>
      <vt:lpstr>Questions</vt:lpstr>
      <vt:lpstr>Question 1</vt:lpstr>
      <vt:lpstr>Question 1</vt:lpstr>
      <vt:lpstr>Question 2</vt:lpstr>
      <vt:lpstr>Question 3</vt:lpstr>
      <vt:lpstr>Question 3</vt:lpstr>
      <vt:lpstr>Question 4</vt:lpstr>
      <vt:lpstr>Question 4:</vt:lpstr>
      <vt:lpstr>Question 5</vt:lpstr>
      <vt:lpstr>Question 5: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102 assignment</dc:title>
  <dc:creator>Adebimpe Adetoba</dc:creator>
  <cp:lastModifiedBy>Adebimpe Adetoba</cp:lastModifiedBy>
  <cp:revision>30</cp:revision>
  <dcterms:created xsi:type="dcterms:W3CDTF">2022-03-30T16:12:04Z</dcterms:created>
  <dcterms:modified xsi:type="dcterms:W3CDTF">2022-03-31T16:49:32Z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