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10"/>
  </p:notesMasterIdLst>
  <p:sldIdLst>
    <p:sldId id="326" r:id="rId4"/>
    <p:sldId id="2212" r:id="rId5"/>
    <p:sldId id="2214" r:id="rId6"/>
    <p:sldId id="2215" r:id="rId7"/>
    <p:sldId id="310" r:id="rId8"/>
    <p:sldId id="221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E618D-2A5F-A34F-AB5E-ED029BFD0C4B}" v="34" dt="2023-12-21T09:52:05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/>
    <p:restoredTop sz="95102"/>
  </p:normalViewPr>
  <p:slideViewPr>
    <p:cSldViewPr snapToGrid="0">
      <p:cViewPr varScale="1">
        <p:scale>
          <a:sx n="102" d="100"/>
          <a:sy n="10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FF426-AB8B-4643-B4F3-6D5110896CE5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A996-2F75-3B4F-8840-19B194C341B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69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4CCCC-DBD1-49E5-B65A-DA3557425AF3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27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16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08DE-7198-1FEF-3DD5-5926AC69F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7FE2-66F9-3B6F-4A41-94707352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EA7B-7B28-5EC5-F641-B9422E86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7276-69FE-5C7E-D6D1-1BAE887F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C8FA-2459-132A-FFFC-2AAF396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33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9168-D03E-F9F9-1B51-5A2343B5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751C-AC07-07A5-1D89-53D6F18E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5DE1-6EDD-8550-D80A-BBB2304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3197-2019-2FDD-D303-72C18AC8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C3F-B23A-7009-B829-C3CC592E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97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84F1-7541-D53F-84EE-D28F4CEF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4616-5CC5-2F71-43F6-9C9C347F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0B22-C3ED-60DC-9BDA-BFAC16A7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658F-DF64-163B-375B-32341E75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5B7B-7B2D-D105-EE89-A509262C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01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3907CB-8704-B141-87A9-9F4D2591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1897" y="2474873"/>
            <a:ext cx="5027897" cy="586153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/>
                </a:solidFill>
                <a:latin typeface="Muli"/>
                <a:cs typeface="Mul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CCA59C-2B24-5740-B055-A81D5E23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1897" y="3130714"/>
            <a:ext cx="5027897" cy="6597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rgbClr val="FFFFFF"/>
                </a:solidFill>
                <a:latin typeface="Muli Light"/>
                <a:cs typeface="Muli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264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53A618-A4B0-AD44-87CB-C716EB6C7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207" y="1888720"/>
            <a:ext cx="6903588" cy="586153"/>
          </a:xfrm>
          <a:prstGeom prst="rect">
            <a:avLst/>
          </a:prstGeom>
        </p:spPr>
        <p:txBody>
          <a:bodyPr/>
          <a:lstStyle>
            <a:lvl1pPr algn="ctr">
              <a:defRPr sz="2667">
                <a:solidFill>
                  <a:schemeClr val="tx2">
                    <a:lumMod val="75000"/>
                  </a:schemeClr>
                </a:solidFill>
                <a:latin typeface="Muli"/>
                <a:cs typeface="Mul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90E5D2-9B2E-5849-9C30-1926C890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207" y="2544561"/>
            <a:ext cx="6903588" cy="659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Muli Light"/>
                <a:cs typeface="Muli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F008-6841-8B30-742C-D379FD90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038E-22DB-2BE2-1BF9-4C94B725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CB25-3D0A-76D4-D4CC-BEBCA83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87E9-E95D-107E-D48F-11AB330E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DB6D-23DF-AC92-E9A5-E4BE30DB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64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AD7-F6E6-3AE8-F215-28722BFD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3942-E405-8995-F49C-BFFAC6A4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B097-8A82-7272-5E66-4623BCC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71A7-CAD1-0C5D-58FE-B1EC0FFA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7740-CAB6-337E-F08F-5E96A396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31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698-F568-0058-9362-AC5EB149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B9B5-8E97-6451-2BBA-9BC9A6B6C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2FCB-8408-D5A9-2FB2-20D20A12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60D3-CAC5-618D-6361-B2CD707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4D2-665F-D340-859F-A8EF7F3E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68B93-1F06-7C03-14E1-7D193D81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91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4EFE-B6B7-878F-2E44-89BEFCA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34F8-3908-AEFD-8863-1C477062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E0E69-AD1F-9A52-B371-49E1C561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5581-B97E-2ADF-FC8D-11E1CB8C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C3DD-D46D-0E77-419E-737A4E0D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F7507-BA28-C667-88B0-38C94405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58F34-82EA-8F1C-93BB-926B0FA5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4C96F-4759-F7A5-3D91-535AE8C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718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C8F-7785-7204-99CD-1D64229B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04979-DE4E-BA9A-760B-4FAF0F78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8969C-426A-3FF6-2A21-0E5F046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FA39-5549-53B0-E62C-EB10FBC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0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66383-61C2-8787-DFCC-A2AF163D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1B12-F931-EC7D-E09A-BA219727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18D3-65F3-929F-8F6B-0D6D3CBC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738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E28D-01F2-D213-70F0-0E3068DB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E126-0B52-98FD-3BFF-E320D122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4625-2BBC-A6E0-A22E-4F6AA1C7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D8F2-1031-FD04-03D0-F6B131C8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6DAC-51F1-5D57-AB4E-C39E0D6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14583-DB5F-3037-1FB0-D3CBD597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153-018D-E84C-2210-5CEB88F0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73845-CD85-BD4B-383F-1C77FB41C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54CD-9D8A-31ED-5A36-1F990A2E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72BB6-FC39-A138-6BF9-978674BD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7479-EEF0-F55F-C6C7-AACA2FC7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8A93-690D-6D6B-B875-0D5DE4E7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03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DF2D1-A182-5FDB-AD23-F566EDC8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F771-369E-B6DC-E9C3-FEF91681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2BD2-E460-912E-7F24-17761C32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E0957-9C31-E342-A1F3-D6EAC4C0C267}" type="datetimeFigureOut">
              <a:rPr lang="en-CN" smtClean="0"/>
              <a:t>2024/2/21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CE45-AC30-1CCA-0650-591FB2FD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744E-B459-E753-C471-261EAA6B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0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2B8E3-5EF2-7944-B3BF-9022305D476A}"/>
              </a:ext>
            </a:extLst>
          </p:cNvPr>
          <p:cNvSpPr/>
          <p:nvPr userDrawn="1"/>
        </p:nvSpPr>
        <p:spPr>
          <a:xfrm flipV="1">
            <a:off x="1" y="0"/>
            <a:ext cx="12191999" cy="6858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kern="1200" dirty="0">
              <a:latin typeface="Muli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C4E04CC-AA2E-4FB9-8D62-11854C9C46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" y="2761232"/>
            <a:ext cx="2199084" cy="5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A51E7C22-6E6A-412C-8696-9E31B3227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4" y="4788623"/>
            <a:ext cx="2324613" cy="15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Bin-Cao&#65307;binjacobca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in-Cao" TargetMode="Externa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-Cao/Bgolearn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377715-4F46-7DB9-B963-B89B6B210975}"/>
              </a:ext>
            </a:extLst>
          </p:cNvPr>
          <p:cNvGrpSpPr>
            <a:grpSpLocks noChangeAspect="1"/>
          </p:cNvGrpSpPr>
          <p:nvPr/>
        </p:nvGrpSpPr>
        <p:grpSpPr>
          <a:xfrm>
            <a:off x="307985" y="161741"/>
            <a:ext cx="11712564" cy="947147"/>
            <a:chOff x="329906" y="175785"/>
            <a:chExt cx="10473234" cy="846926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2E5365DB-E111-D31D-74CD-238D09355E9A}"/>
                </a:ext>
              </a:extLst>
            </p:cNvPr>
            <p:cNvSpPr/>
            <p:nvPr/>
          </p:nvSpPr>
          <p:spPr>
            <a:xfrm>
              <a:off x="4831403" y="920600"/>
              <a:ext cx="5971737" cy="98554"/>
            </a:xfrm>
            <a:prstGeom prst="rect">
              <a:avLst/>
            </a:prstGeom>
            <a:solidFill>
              <a:srgbClr val="96A9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D7600EB0-2EC8-2107-3644-42BDE7C92E5A}"/>
                </a:ext>
              </a:extLst>
            </p:cNvPr>
            <p:cNvSpPr/>
            <p:nvPr/>
          </p:nvSpPr>
          <p:spPr>
            <a:xfrm>
              <a:off x="967930" y="924157"/>
              <a:ext cx="3703321" cy="98554"/>
            </a:xfrm>
            <a:prstGeom prst="rect">
              <a:avLst/>
            </a:prstGeom>
            <a:solidFill>
              <a:srgbClr val="4590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id="{B56CAD8F-6B65-6166-9109-CC88B09F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06" y="175785"/>
              <a:ext cx="523606" cy="794092"/>
            </a:xfrm>
            <a:prstGeom prst="rect">
              <a:avLst/>
            </a:prstGeom>
          </p:spPr>
        </p:pic>
        <p:pic>
          <p:nvPicPr>
            <p:cNvPr id="30" name="内容占位符 11" descr="文本&#10;&#10;描述已自动生成">
              <a:extLst>
                <a:ext uri="{FF2B5EF4-FFF2-40B4-BE49-F238E27FC236}">
                  <a16:creationId xmlns:a16="http://schemas.microsoft.com/office/drawing/2014/main" id="{4188F61D-A6B5-C5B0-3E9E-D785E65AF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51"/>
            <a:stretch/>
          </p:blipFill>
          <p:spPr>
            <a:xfrm>
              <a:off x="1076410" y="273747"/>
              <a:ext cx="3317790" cy="56388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D335AD-B7A5-4A69-8E93-C53CD7332DA5}"/>
                </a:ext>
              </a:extLst>
            </p:cNvPr>
            <p:cNvSpPr txBox="1"/>
            <p:nvPr/>
          </p:nvSpPr>
          <p:spPr>
            <a:xfrm>
              <a:off x="4805275" y="206941"/>
              <a:ext cx="3211515" cy="3027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r>
                <a:rPr lang="zh-CN" altLang="en-US" sz="1600">
                  <a:solidFill>
                    <a:srgbClr val="003C7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广州市材料信息学重点实验室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7D98363-AEE0-B50B-90C3-C929923F5816}"/>
                </a:ext>
              </a:extLst>
            </p:cNvPr>
            <p:cNvSpPr txBox="1"/>
            <p:nvPr/>
          </p:nvSpPr>
          <p:spPr>
            <a:xfrm>
              <a:off x="4787045" y="401371"/>
              <a:ext cx="3403577" cy="52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3C6A99"/>
                  </a:solidFill>
                  <a:latin typeface="Abadi" panose="020B0604020202020204" pitchFamily="34" charset="0"/>
                </a:rPr>
                <a:t>Guangzhou Municipal Key Laboratory of Materials Informatics</a:t>
              </a:r>
              <a:endParaRPr lang="zh-CN" altLang="en-US" sz="1600" dirty="0">
                <a:solidFill>
                  <a:srgbClr val="3C6A99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07AC3F1-2B87-6BC9-3A10-AD618C7648E5}"/>
              </a:ext>
            </a:extLst>
          </p:cNvPr>
          <p:cNvSpPr txBox="1"/>
          <p:nvPr/>
        </p:nvSpPr>
        <p:spPr>
          <a:xfrm>
            <a:off x="725106" y="1719579"/>
            <a:ext cx="10901466" cy="67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photoelectron Spectrograph 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B7BC3ABC-20FF-6304-750F-6E4729C8C48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169098"/>
            <a:ext cx="1688902" cy="1688902"/>
            <a:chOff x="5491" y="4185101"/>
            <a:chExt cx="974571" cy="974571"/>
          </a:xfrm>
        </p:grpSpPr>
        <p:sp>
          <p:nvSpPr>
            <p:cNvPr id="22" name="Right Triangle 14">
              <a:extLst>
                <a:ext uri="{FF2B5EF4-FFF2-40B4-BE49-F238E27FC236}">
                  <a16:creationId xmlns:a16="http://schemas.microsoft.com/office/drawing/2014/main" id="{0AFD6E0D-F271-EB08-1DC1-47D4593F3B86}"/>
                </a:ext>
              </a:extLst>
            </p:cNvPr>
            <p:cNvSpPr/>
            <p:nvPr/>
          </p:nvSpPr>
          <p:spPr>
            <a:xfrm>
              <a:off x="5491" y="4185101"/>
              <a:ext cx="974571" cy="974571"/>
            </a:xfrm>
            <a:prstGeom prst="rtTriangle">
              <a:avLst/>
            </a:prstGeom>
            <a:solidFill>
              <a:srgbClr val="053A6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5" descr="UST_L4_white.eps">
              <a:extLst>
                <a:ext uri="{FF2B5EF4-FFF2-40B4-BE49-F238E27FC236}">
                  <a16:creationId xmlns:a16="http://schemas.microsoft.com/office/drawing/2014/main" id="{C01B1D76-0A7E-CAED-CAC0-36A9FB72B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298"/>
            <a:stretch/>
          </p:blipFill>
          <p:spPr>
            <a:xfrm>
              <a:off x="199585" y="4693906"/>
              <a:ext cx="224324" cy="302687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21C8A4-0923-8DB5-66AF-698F9E5478A3}"/>
              </a:ext>
            </a:extLst>
          </p:cNvPr>
          <p:cNvSpPr txBox="1"/>
          <p:nvPr/>
        </p:nvSpPr>
        <p:spPr>
          <a:xfrm>
            <a:off x="1701571" y="2455585"/>
            <a:ext cx="9217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103A6B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CN" dirty="0"/>
              <a:t>WPEM fitting</a:t>
            </a:r>
            <a:endParaRPr lang="zh-CN" alt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C7192-044C-05DB-1876-04571B0423C5}"/>
              </a:ext>
            </a:extLst>
          </p:cNvPr>
          <p:cNvSpPr txBox="1"/>
          <p:nvPr/>
        </p:nvSpPr>
        <p:spPr>
          <a:xfrm>
            <a:off x="2878677" y="3674997"/>
            <a:ext cx="6269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Bin</a:t>
            </a:r>
            <a:r>
              <a:rPr lang="zh-CN" altLang="en-US" dirty="0"/>
              <a:t> </a:t>
            </a:r>
            <a:r>
              <a:rPr lang="en-US" altLang="zh-CN" dirty="0"/>
              <a:t>CAO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Guangzhou Municipal Key Laboratory of Materials Informatics</a:t>
            </a:r>
          </a:p>
          <a:p>
            <a:pPr algn="ctr"/>
            <a:r>
              <a:rPr lang="en-US" altLang="zh-CN" dirty="0"/>
              <a:t>The Hong Kong University of Science and Technology (GZ)</a:t>
            </a:r>
          </a:p>
          <a:p>
            <a:pPr algn="ctr"/>
            <a:endParaRPr lang="en-US" altLang="zh-CN" dirty="0"/>
          </a:p>
          <a:p>
            <a:pPr algn="ctr"/>
            <a:r>
              <a:rPr lang="en-CN"/>
              <a:t>Feb. </a:t>
            </a:r>
            <a:r>
              <a:rPr lang="en-US" altLang="zh-CN" dirty="0"/>
              <a:t>21-th</a:t>
            </a:r>
            <a:r>
              <a:rPr lang="en-CN" dirty="0"/>
              <a:t>, 202</a:t>
            </a:r>
            <a:r>
              <a:rPr lang="en-US" altLang="zh-CN" dirty="0"/>
              <a:t>4</a:t>
            </a:r>
            <a:r>
              <a:rPr lang="en-CN" dirty="0"/>
              <a:t> </a:t>
            </a:r>
          </a:p>
          <a:p>
            <a:pPr algn="ctr"/>
            <a:r>
              <a:rPr lang="en-US" altLang="zh-CN" dirty="0">
                <a:hlinkClick r:id="rId6"/>
              </a:rPr>
              <a:t>https://github.com/Bin-Cao</a:t>
            </a:r>
            <a:r>
              <a:rPr lang="en-US" altLang="zh-CN" dirty="0"/>
              <a:t> (</a:t>
            </a:r>
            <a:r>
              <a:rPr lang="en-US" altLang="zh-CN" dirty="0">
                <a:hlinkClick r:id="rId7"/>
              </a:rPr>
              <a:t>binjacobcao@gmail.com</a:t>
            </a:r>
            <a:r>
              <a:rPr lang="en-US" altLang="zh-CN" dirty="0"/>
              <a:t> 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1A802-03B0-576B-CCDF-2E4DCC89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1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084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atellites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2</a:t>
            </a:fld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DCE66-0D15-3E9F-7149-F7288404AA80}"/>
              </a:ext>
            </a:extLst>
          </p:cNvPr>
          <p:cNvSpPr txBox="1"/>
          <p:nvPr/>
        </p:nvSpPr>
        <p:spPr>
          <a:xfrm>
            <a:off x="977981" y="1146518"/>
            <a:ext cx="4524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Cu (I) : no satellites </a:t>
            </a:r>
          </a:p>
          <a:p>
            <a:r>
              <a:rPr lang="en-CN" dirty="0"/>
              <a:t>Cu (II) : one / two satellites</a:t>
            </a:r>
          </a:p>
          <a:p>
            <a:endParaRPr lang="en-CN" dirty="0"/>
          </a:p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BIOINORGANIC CHEMISTRY 6, 45-59 (1976)</a:t>
            </a: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C7C4D26E-DD10-D020-7069-C15F64B3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25" y="2291508"/>
            <a:ext cx="4738386" cy="3553790"/>
          </a:xfrm>
          <a:prstGeom prst="rect">
            <a:avLst/>
          </a:prstGeom>
        </p:spPr>
      </p:pic>
      <p:pic>
        <p:nvPicPr>
          <p:cNvPr id="12" name="Picture 11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DACDFB9-8855-C4BC-AC1C-82E0BF74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35" y="2451965"/>
            <a:ext cx="4524444" cy="339333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8819209-BC6E-9E65-B4B3-D58A5A80A27E}"/>
              </a:ext>
            </a:extLst>
          </p:cNvPr>
          <p:cNvSpPr/>
          <p:nvPr/>
        </p:nvSpPr>
        <p:spPr>
          <a:xfrm>
            <a:off x="4931097" y="3969079"/>
            <a:ext cx="429179" cy="55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810DD-3397-7799-7EDF-D4770EA0DBF6}"/>
              </a:ext>
            </a:extLst>
          </p:cNvPr>
          <p:cNvSpPr txBox="1"/>
          <p:nvPr/>
        </p:nvSpPr>
        <p:spPr>
          <a:xfrm>
            <a:off x="1902373" y="5845298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xperimental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EF41A-2D8C-4294-DEC3-EFC19D669530}"/>
              </a:ext>
            </a:extLst>
          </p:cNvPr>
          <p:cNvSpPr txBox="1"/>
          <p:nvPr/>
        </p:nvSpPr>
        <p:spPr>
          <a:xfrm>
            <a:off x="6815659" y="5845298"/>
            <a:ext cx="275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fitting by GPR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096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eak decomposition 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3</a:t>
            </a:fld>
            <a:endParaRPr lang="en-CN" dirty="0"/>
          </a:p>
        </p:txBody>
      </p:sp>
      <p:pic>
        <p:nvPicPr>
          <p:cNvPr id="5" name="Picture 4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CC9FBBBA-5C12-6290-45C7-D68A1EF5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67" y="1217224"/>
            <a:ext cx="6393491" cy="4795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0C502-DDE8-4E67-9DF2-6B4608D88494}"/>
              </a:ext>
            </a:extLst>
          </p:cNvPr>
          <p:cNvSpPr txBox="1"/>
          <p:nvPr/>
        </p:nvSpPr>
        <p:spPr>
          <a:xfrm>
            <a:off x="2480441" y="262758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2p3/2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5FF37-54E3-7105-012E-149956DF5285}"/>
              </a:ext>
            </a:extLst>
          </p:cNvPr>
          <p:cNvSpPr txBox="1"/>
          <p:nvPr/>
        </p:nvSpPr>
        <p:spPr>
          <a:xfrm>
            <a:off x="4431615" y="28122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2p1/2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9C119-76C7-AFAC-CA77-12503E37CD62}"/>
              </a:ext>
            </a:extLst>
          </p:cNvPr>
          <p:cNvSpPr txBox="1"/>
          <p:nvPr/>
        </p:nvSpPr>
        <p:spPr>
          <a:xfrm>
            <a:off x="5298719" y="4379022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satellite  of 2p1/2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5A24D-C741-2AB1-8D77-FB0D55453A0C}"/>
              </a:ext>
            </a:extLst>
          </p:cNvPr>
          <p:cNvSpPr txBox="1"/>
          <p:nvPr/>
        </p:nvSpPr>
        <p:spPr>
          <a:xfrm>
            <a:off x="3618434" y="5011016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satellites  of 2p3/2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92BDD-4BD3-95A4-C0D9-6296386BBDB6}"/>
              </a:ext>
            </a:extLst>
          </p:cNvPr>
          <p:cNvSpPr txBox="1"/>
          <p:nvPr/>
        </p:nvSpPr>
        <p:spPr>
          <a:xfrm>
            <a:off x="7281259" y="2702692"/>
            <a:ext cx="449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P2+P3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P1</a:t>
            </a:r>
            <a:r>
              <a:rPr lang="zh-CN" altLang="en-US" dirty="0"/>
              <a:t>）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P5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Intensity P1 : P4 = 2 : 1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CN" dirty="0"/>
              <a:t>nergy gap follws central field approximation Zeff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CN" dirty="0"/>
              <a:t>25.576</a:t>
            </a:r>
          </a:p>
          <a:p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323FF-9690-01E3-600F-588C578A0C5E}"/>
              </a:ext>
            </a:extLst>
          </p:cNvPr>
          <p:cNvSpPr txBox="1"/>
          <p:nvPr/>
        </p:nvSpPr>
        <p:spPr>
          <a:xfrm>
            <a:off x="3177288" y="4533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48080-F602-3DF5-2A04-914EF31763A1}"/>
              </a:ext>
            </a:extLst>
          </p:cNvPr>
          <p:cNvSpPr txBox="1"/>
          <p:nvPr/>
        </p:nvSpPr>
        <p:spPr>
          <a:xfrm>
            <a:off x="3665825" y="464168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87F96-4338-B3E6-C76B-0D85FB0353A0}"/>
              </a:ext>
            </a:extLst>
          </p:cNvPr>
          <p:cNvSpPr txBox="1"/>
          <p:nvPr/>
        </p:nvSpPr>
        <p:spPr>
          <a:xfrm>
            <a:off x="3796857" y="421842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D8112-8671-2384-2C47-3049EBC32868}"/>
              </a:ext>
            </a:extLst>
          </p:cNvPr>
          <p:cNvSpPr txBox="1"/>
          <p:nvPr/>
        </p:nvSpPr>
        <p:spPr>
          <a:xfrm>
            <a:off x="4623100" y="403375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D5612-784E-72B6-AEA8-B4C57B89B611}"/>
              </a:ext>
            </a:extLst>
          </p:cNvPr>
          <p:cNvSpPr txBox="1"/>
          <p:nvPr/>
        </p:nvSpPr>
        <p:spPr>
          <a:xfrm>
            <a:off x="5266981" y="387835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53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symetary peak shap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4</a:t>
            </a:fld>
            <a:endParaRPr lang="en-CN" dirty="0"/>
          </a:p>
        </p:txBody>
      </p:sp>
      <p:pic>
        <p:nvPicPr>
          <p:cNvPr id="5" name="Picture 4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23510E78-52A1-19EB-0AE5-025BCC24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317" y="1027614"/>
            <a:ext cx="5842000" cy="4381500"/>
          </a:xfrm>
          <a:prstGeom prst="rect">
            <a:avLst/>
          </a:prstGeom>
        </p:spPr>
      </p:pic>
      <p:pic>
        <p:nvPicPr>
          <p:cNvPr id="9" name="Picture 8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B5074287-1B3F-DDF5-58EC-C7DC230B7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1027614"/>
            <a:ext cx="5842000" cy="4381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8C9ED-593C-B692-3E79-BD5675BA04E2}"/>
              </a:ext>
            </a:extLst>
          </p:cNvPr>
          <p:cNvCxnSpPr/>
          <p:nvPr/>
        </p:nvCxnSpPr>
        <p:spPr>
          <a:xfrm>
            <a:off x="4321479" y="3429000"/>
            <a:ext cx="5586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F4294-8030-BF51-D345-427FEF04B044}"/>
                  </a:ext>
                </a:extLst>
              </p:cNvPr>
              <p:cNvSpPr txBox="1"/>
              <p:nvPr/>
            </p:nvSpPr>
            <p:spPr>
              <a:xfrm>
                <a:off x="4227967" y="6029838"/>
                <a:ext cx="2886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CN" dirty="0"/>
                  <a:t>symetary factor = w * (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F4294-8030-BF51-D345-427FEF04B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67" y="6029838"/>
                <a:ext cx="2886816" cy="369332"/>
              </a:xfrm>
              <a:prstGeom prst="rect">
                <a:avLst/>
              </a:prstGeom>
              <a:blipFill>
                <a:blip r:embed="rId7"/>
                <a:stretch>
                  <a:fillRect l="-2193" t="-6452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8D1-AE82-6440-B2E0-58C24FE9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348" y="2765430"/>
            <a:ext cx="5027897" cy="586153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43DB91-0646-6981-6779-5721A4088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346" y="6128570"/>
            <a:ext cx="9639899" cy="659748"/>
          </a:xfrm>
        </p:spPr>
        <p:txBody>
          <a:bodyPr/>
          <a:lstStyle/>
          <a:p>
            <a:r>
              <a:rPr lang="en-US" sz="1400" dirty="0"/>
              <a:t>If you use the PPT, please quote it as follows :</a:t>
            </a:r>
          </a:p>
          <a:p>
            <a:r>
              <a:rPr lang="en-US" sz="1400" dirty="0"/>
              <a:t>Bin CAO. (2024). </a:t>
            </a:r>
            <a:r>
              <a:rPr lang="en-US" sz="1400" dirty="0" err="1"/>
              <a:t>Bgolearn</a:t>
            </a:r>
            <a:r>
              <a:rPr lang="en-US" sz="1400" dirty="0"/>
              <a:t>: A Bayesian global optimization package. Retrieved from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https://github.com/Bin-Cao/Bgolearn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1234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6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688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219</Words>
  <Application>Microsoft Macintosh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等线 Light</vt:lpstr>
      <vt:lpstr>Muli</vt:lpstr>
      <vt:lpstr>Muli Light</vt:lpstr>
      <vt:lpstr>黑体</vt:lpstr>
      <vt:lpstr>Abadi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Bolin Zheng</dc:creator>
  <cp:lastModifiedBy>Bin Cao</cp:lastModifiedBy>
  <cp:revision>83</cp:revision>
  <dcterms:created xsi:type="dcterms:W3CDTF">2023-12-20T07:51:32Z</dcterms:created>
  <dcterms:modified xsi:type="dcterms:W3CDTF">2024-02-21T11:57:36Z</dcterms:modified>
</cp:coreProperties>
</file>