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7" r:id="rId2"/>
    <p:sldId id="259" r:id="rId3"/>
    <p:sldId id="260" r:id="rId4"/>
    <p:sldId id="258"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6" d="100"/>
          <a:sy n="86" d="100"/>
        </p:scale>
        <p:origin x="-138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07C7A3-FFCF-784A-AB62-0ACD99643E3C}" type="datetimeFigureOut">
              <a:rPr lang="en-US" smtClean="0"/>
              <a:t>9/5/16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98F47E-11C0-1D43-9710-97A71DFEFBB8}" type="slidenum">
              <a:rPr lang="en-US" smtClean="0"/>
              <a:t>‹#›</a:t>
            </a:fld>
            <a:endParaRPr lang="en-US"/>
          </a:p>
        </p:txBody>
      </p:sp>
    </p:spTree>
    <p:extLst>
      <p:ext uri="{BB962C8B-B14F-4D97-AF65-F5344CB8AC3E}">
        <p14:creationId xmlns:p14="http://schemas.microsoft.com/office/powerpoint/2010/main" val="27207909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Incomplete info</a:t>
            </a:r>
          </a:p>
          <a:p>
            <a:r>
              <a:rPr lang="en-US" dirty="0" smtClean="0"/>
              <a:t>Context</a:t>
            </a:r>
            <a:r>
              <a:rPr lang="en-US" baseline="0" dirty="0" smtClean="0"/>
              <a:t> dependent</a:t>
            </a:r>
            <a:endParaRPr lang="en-US" dirty="0"/>
          </a:p>
        </p:txBody>
      </p:sp>
      <p:sp>
        <p:nvSpPr>
          <p:cNvPr id="4" name="Slide Number Placeholder 3"/>
          <p:cNvSpPr>
            <a:spLocks noGrp="1"/>
          </p:cNvSpPr>
          <p:nvPr>
            <p:ph type="sldNum" sz="quarter" idx="10"/>
          </p:nvPr>
        </p:nvSpPr>
        <p:spPr/>
        <p:txBody>
          <a:bodyPr/>
          <a:lstStyle/>
          <a:p>
            <a:fld id="{126D3BC9-6C49-3649-8C45-6D9116983629}" type="slidenum">
              <a:rPr lang="en-US" smtClean="0"/>
              <a:t>1</a:t>
            </a:fld>
            <a:endParaRPr lang="en-US"/>
          </a:p>
        </p:txBody>
      </p:sp>
    </p:spTree>
    <p:extLst>
      <p:ext uri="{BB962C8B-B14F-4D97-AF65-F5344CB8AC3E}">
        <p14:creationId xmlns:p14="http://schemas.microsoft.com/office/powerpoint/2010/main" val="1824148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smtClean="0"/>
          </a:p>
          <a:p>
            <a:r>
              <a:rPr lang="en-US" dirty="0" smtClean="0"/>
              <a:t>You will see that </a:t>
            </a:r>
            <a:r>
              <a:rPr lang="en-US" dirty="0" err="1" smtClean="0"/>
              <a:t>mmany</a:t>
            </a:r>
            <a:r>
              <a:rPr lang="en-US" baseline="0" dirty="0" smtClean="0"/>
              <a:t> of my decision is driven by the data</a:t>
            </a:r>
            <a:endParaRPr lang="en-US" dirty="0"/>
          </a:p>
        </p:txBody>
      </p:sp>
      <p:sp>
        <p:nvSpPr>
          <p:cNvPr id="4" name="Slide Number Placeholder 3"/>
          <p:cNvSpPr>
            <a:spLocks noGrp="1"/>
          </p:cNvSpPr>
          <p:nvPr>
            <p:ph type="sldNum" sz="quarter" idx="10"/>
          </p:nvPr>
        </p:nvSpPr>
        <p:spPr/>
        <p:txBody>
          <a:bodyPr/>
          <a:lstStyle/>
          <a:p>
            <a:fld id="{086B63E0-DC77-2248-8BBD-DDF536590A4E}" type="slidenum">
              <a:rPr lang="en-US" smtClean="0"/>
              <a:t>2</a:t>
            </a:fld>
            <a:endParaRPr lang="en-US"/>
          </a:p>
        </p:txBody>
      </p:sp>
    </p:spTree>
    <p:extLst>
      <p:ext uri="{BB962C8B-B14F-4D97-AF65-F5344CB8AC3E}">
        <p14:creationId xmlns:p14="http://schemas.microsoft.com/office/powerpoint/2010/main" val="844456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108" rtl="0" eaLnBrk="1" fontAlgn="auto" latinLnBrk="0" hangingPunct="1">
              <a:lnSpc>
                <a:spcPct val="100000"/>
              </a:lnSpc>
              <a:spcBef>
                <a:spcPts val="0"/>
              </a:spcBef>
              <a:spcAft>
                <a:spcPts val="0"/>
              </a:spcAft>
              <a:buClrTx/>
              <a:buSzTx/>
              <a:buFontTx/>
              <a:buNone/>
              <a:tabLst/>
              <a:defRPr/>
            </a:pPr>
            <a:r>
              <a:rPr lang="en-US" dirty="0" smtClean="0"/>
              <a:t>drug discovery in my opinion is just</a:t>
            </a:r>
            <a:r>
              <a:rPr lang="en-US" baseline="0" dirty="0" smtClean="0"/>
              <a:t> to match disease and drug based on their molecular profiles. If the patients have high glucose level, we find a drug to reverse the glucose to the normal stage.. If the patients have HER2 over expressed, we find one drug to reverse it expression to the normal stage. However, in most cases, what we get is a list of </a:t>
            </a:r>
            <a:r>
              <a:rPr lang="en-US" baseline="0" dirty="0" err="1" smtClean="0"/>
              <a:t>dysregulated</a:t>
            </a:r>
            <a:r>
              <a:rPr lang="en-US" baseline="0" dirty="0" smtClean="0"/>
              <a:t> genes, instead of one single feature. So our strategy is to reverse the disease molecular features in a systematic manner. We are now using </a:t>
            </a:r>
            <a:r>
              <a:rPr lang="en-US" baseline="0" dirty="0" err="1" smtClean="0"/>
              <a:t>transcriptome</a:t>
            </a:r>
            <a:r>
              <a:rPr lang="en-US" baseline="0" dirty="0" smtClean="0"/>
              <a:t> data but will be expanding to other features. </a:t>
            </a:r>
            <a:endParaRPr lang="en-US" dirty="0" smtClean="0"/>
          </a:p>
        </p:txBody>
      </p:sp>
      <p:sp>
        <p:nvSpPr>
          <p:cNvPr id="4" name="Slide Number Placeholder 3"/>
          <p:cNvSpPr>
            <a:spLocks noGrp="1"/>
          </p:cNvSpPr>
          <p:nvPr>
            <p:ph type="sldNum" sz="quarter" idx="10"/>
          </p:nvPr>
        </p:nvSpPr>
        <p:spPr/>
        <p:txBody>
          <a:bodyPr/>
          <a:lstStyle/>
          <a:p>
            <a:fld id="{04FE2476-9055-834F-9E0E-8A32B836BC24}" type="slidenum">
              <a:rPr lang="en-US" smtClean="0"/>
              <a:t>3</a:t>
            </a:fld>
            <a:endParaRPr lang="en-US"/>
          </a:p>
        </p:txBody>
      </p:sp>
    </p:spTree>
    <p:extLst>
      <p:ext uri="{BB962C8B-B14F-4D97-AF65-F5344CB8AC3E}">
        <p14:creationId xmlns:p14="http://schemas.microsoft.com/office/powerpoint/2010/main" val="3906392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F48AD5-A525-4844-A7B8-09CE7A927C53}" type="datetimeFigureOut">
              <a:rPr lang="en-US" smtClean="0"/>
              <a:t>9/5/16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1E4A2-B8AC-2A49-AB83-32824E61FFDC}" type="slidenum">
              <a:rPr lang="en-US" smtClean="0"/>
              <a:t>‹#›</a:t>
            </a:fld>
            <a:endParaRPr lang="en-US"/>
          </a:p>
        </p:txBody>
      </p:sp>
    </p:spTree>
    <p:extLst>
      <p:ext uri="{BB962C8B-B14F-4D97-AF65-F5344CB8AC3E}">
        <p14:creationId xmlns:p14="http://schemas.microsoft.com/office/powerpoint/2010/main" val="423567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F48AD5-A525-4844-A7B8-09CE7A927C53}" type="datetimeFigureOut">
              <a:rPr lang="en-US" smtClean="0"/>
              <a:t>9/5/16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1E4A2-B8AC-2A49-AB83-32824E61FFDC}" type="slidenum">
              <a:rPr lang="en-US" smtClean="0"/>
              <a:t>‹#›</a:t>
            </a:fld>
            <a:endParaRPr lang="en-US"/>
          </a:p>
        </p:txBody>
      </p:sp>
    </p:spTree>
    <p:extLst>
      <p:ext uri="{BB962C8B-B14F-4D97-AF65-F5344CB8AC3E}">
        <p14:creationId xmlns:p14="http://schemas.microsoft.com/office/powerpoint/2010/main" val="3673545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F48AD5-A525-4844-A7B8-09CE7A927C53}" type="datetimeFigureOut">
              <a:rPr lang="en-US" smtClean="0"/>
              <a:t>9/5/16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1E4A2-B8AC-2A49-AB83-32824E61FFDC}" type="slidenum">
              <a:rPr lang="en-US" smtClean="0"/>
              <a:t>‹#›</a:t>
            </a:fld>
            <a:endParaRPr lang="en-US"/>
          </a:p>
        </p:txBody>
      </p:sp>
    </p:spTree>
    <p:extLst>
      <p:ext uri="{BB962C8B-B14F-4D97-AF65-F5344CB8AC3E}">
        <p14:creationId xmlns:p14="http://schemas.microsoft.com/office/powerpoint/2010/main" val="331026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F48AD5-A525-4844-A7B8-09CE7A927C53}" type="datetimeFigureOut">
              <a:rPr lang="en-US" smtClean="0"/>
              <a:t>9/5/16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1E4A2-B8AC-2A49-AB83-32824E61FFDC}" type="slidenum">
              <a:rPr lang="en-US" smtClean="0"/>
              <a:t>‹#›</a:t>
            </a:fld>
            <a:endParaRPr lang="en-US"/>
          </a:p>
        </p:txBody>
      </p:sp>
    </p:spTree>
    <p:extLst>
      <p:ext uri="{BB962C8B-B14F-4D97-AF65-F5344CB8AC3E}">
        <p14:creationId xmlns:p14="http://schemas.microsoft.com/office/powerpoint/2010/main" val="2651639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F48AD5-A525-4844-A7B8-09CE7A927C53}" type="datetimeFigureOut">
              <a:rPr lang="en-US" smtClean="0"/>
              <a:t>9/5/16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1E4A2-B8AC-2A49-AB83-32824E61FFDC}" type="slidenum">
              <a:rPr lang="en-US" smtClean="0"/>
              <a:t>‹#›</a:t>
            </a:fld>
            <a:endParaRPr lang="en-US"/>
          </a:p>
        </p:txBody>
      </p:sp>
    </p:spTree>
    <p:extLst>
      <p:ext uri="{BB962C8B-B14F-4D97-AF65-F5344CB8AC3E}">
        <p14:creationId xmlns:p14="http://schemas.microsoft.com/office/powerpoint/2010/main" val="1168187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F48AD5-A525-4844-A7B8-09CE7A927C53}" type="datetimeFigureOut">
              <a:rPr lang="en-US" smtClean="0"/>
              <a:t>9/5/16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1E4A2-B8AC-2A49-AB83-32824E61FFDC}" type="slidenum">
              <a:rPr lang="en-US" smtClean="0"/>
              <a:t>‹#›</a:t>
            </a:fld>
            <a:endParaRPr lang="en-US"/>
          </a:p>
        </p:txBody>
      </p:sp>
    </p:spTree>
    <p:extLst>
      <p:ext uri="{BB962C8B-B14F-4D97-AF65-F5344CB8AC3E}">
        <p14:creationId xmlns:p14="http://schemas.microsoft.com/office/powerpoint/2010/main" val="3878946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F48AD5-A525-4844-A7B8-09CE7A927C53}" type="datetimeFigureOut">
              <a:rPr lang="en-US" smtClean="0"/>
              <a:t>9/5/16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91E4A2-B8AC-2A49-AB83-32824E61FFDC}" type="slidenum">
              <a:rPr lang="en-US" smtClean="0"/>
              <a:t>‹#›</a:t>
            </a:fld>
            <a:endParaRPr lang="en-US"/>
          </a:p>
        </p:txBody>
      </p:sp>
    </p:spTree>
    <p:extLst>
      <p:ext uri="{BB962C8B-B14F-4D97-AF65-F5344CB8AC3E}">
        <p14:creationId xmlns:p14="http://schemas.microsoft.com/office/powerpoint/2010/main" val="306136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F48AD5-A525-4844-A7B8-09CE7A927C53}" type="datetimeFigureOut">
              <a:rPr lang="en-US" smtClean="0"/>
              <a:t>9/5/16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91E4A2-B8AC-2A49-AB83-32824E61FFDC}" type="slidenum">
              <a:rPr lang="en-US" smtClean="0"/>
              <a:t>‹#›</a:t>
            </a:fld>
            <a:endParaRPr lang="en-US"/>
          </a:p>
        </p:txBody>
      </p:sp>
    </p:spTree>
    <p:extLst>
      <p:ext uri="{BB962C8B-B14F-4D97-AF65-F5344CB8AC3E}">
        <p14:creationId xmlns:p14="http://schemas.microsoft.com/office/powerpoint/2010/main" val="178021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48AD5-A525-4844-A7B8-09CE7A927C53}" type="datetimeFigureOut">
              <a:rPr lang="en-US" smtClean="0"/>
              <a:t>9/5/16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91E4A2-B8AC-2A49-AB83-32824E61FFDC}" type="slidenum">
              <a:rPr lang="en-US" smtClean="0"/>
              <a:t>‹#›</a:t>
            </a:fld>
            <a:endParaRPr lang="en-US"/>
          </a:p>
        </p:txBody>
      </p:sp>
    </p:spTree>
    <p:extLst>
      <p:ext uri="{BB962C8B-B14F-4D97-AF65-F5344CB8AC3E}">
        <p14:creationId xmlns:p14="http://schemas.microsoft.com/office/powerpoint/2010/main" val="1393135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F48AD5-A525-4844-A7B8-09CE7A927C53}" type="datetimeFigureOut">
              <a:rPr lang="en-US" smtClean="0"/>
              <a:t>9/5/16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1E4A2-B8AC-2A49-AB83-32824E61FFDC}" type="slidenum">
              <a:rPr lang="en-US" smtClean="0"/>
              <a:t>‹#›</a:t>
            </a:fld>
            <a:endParaRPr lang="en-US"/>
          </a:p>
        </p:txBody>
      </p:sp>
    </p:spTree>
    <p:extLst>
      <p:ext uri="{BB962C8B-B14F-4D97-AF65-F5344CB8AC3E}">
        <p14:creationId xmlns:p14="http://schemas.microsoft.com/office/powerpoint/2010/main" val="415839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F48AD5-A525-4844-A7B8-09CE7A927C53}" type="datetimeFigureOut">
              <a:rPr lang="en-US" smtClean="0"/>
              <a:t>9/5/16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1E4A2-B8AC-2A49-AB83-32824E61FFDC}" type="slidenum">
              <a:rPr lang="en-US" smtClean="0"/>
              <a:t>‹#›</a:t>
            </a:fld>
            <a:endParaRPr lang="en-US"/>
          </a:p>
        </p:txBody>
      </p:sp>
    </p:spTree>
    <p:extLst>
      <p:ext uri="{BB962C8B-B14F-4D97-AF65-F5344CB8AC3E}">
        <p14:creationId xmlns:p14="http://schemas.microsoft.com/office/powerpoint/2010/main" val="9161932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48AD5-A525-4844-A7B8-09CE7A927C53}" type="datetimeFigureOut">
              <a:rPr lang="en-US" smtClean="0"/>
              <a:t>9/5/16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1E4A2-B8AC-2A49-AB83-32824E61FFDC}" type="slidenum">
              <a:rPr lang="en-US" smtClean="0"/>
              <a:t>‹#›</a:t>
            </a:fld>
            <a:endParaRPr lang="en-US"/>
          </a:p>
        </p:txBody>
      </p:sp>
    </p:spTree>
    <p:extLst>
      <p:ext uri="{BB962C8B-B14F-4D97-AF65-F5344CB8AC3E}">
        <p14:creationId xmlns:p14="http://schemas.microsoft.com/office/powerpoint/2010/main" val="3238150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emf"/><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rug.jp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383872" y="3441386"/>
            <a:ext cx="1022111" cy="511595"/>
          </a:xfrm>
          <a:prstGeom prst="rect">
            <a:avLst/>
          </a:prstGeom>
        </p:spPr>
      </p:pic>
      <p:pic>
        <p:nvPicPr>
          <p:cNvPr id="4" name="Picture 3" descr="nilotinib_anisomycin_reversibility_lincs.pdf"/>
          <p:cNvPicPr>
            <a:picLocks noChangeAspect="1"/>
          </p:cNvPicPr>
          <p:nvPr/>
        </p:nvPicPr>
        <p:blipFill rotWithShape="1">
          <a:blip r:embed="rId4" cstate="print">
            <a:extLst>
              <a:ext uri="{28A0092B-C50C-407E-A947-70E740481C1C}">
                <a14:useLocalDpi xmlns:a14="http://schemas.microsoft.com/office/drawing/2010/main"/>
              </a:ext>
            </a:extLst>
          </a:blip>
          <a:srcRect l="11604" t="11355" r="69081" b="14375"/>
          <a:stretch/>
        </p:blipFill>
        <p:spPr>
          <a:xfrm rot="16200000" flipH="1" flipV="1">
            <a:off x="4268306" y="3798070"/>
            <a:ext cx="274348" cy="3051686"/>
          </a:xfrm>
          <a:prstGeom prst="rect">
            <a:avLst/>
          </a:prstGeom>
        </p:spPr>
      </p:pic>
      <p:cxnSp>
        <p:nvCxnSpPr>
          <p:cNvPr id="5" name="Straight Arrow Connector 4"/>
          <p:cNvCxnSpPr/>
          <p:nvPr/>
        </p:nvCxnSpPr>
        <p:spPr>
          <a:xfrm>
            <a:off x="3632078" y="3292776"/>
            <a:ext cx="159113" cy="2972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0" name="Picture 9"/>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632078" y="2553233"/>
            <a:ext cx="1936179" cy="1073699"/>
          </a:xfrm>
          <a:prstGeom prst="rect">
            <a:avLst/>
          </a:prstGeom>
        </p:spPr>
      </p:pic>
      <p:sp>
        <p:nvSpPr>
          <p:cNvPr id="13" name="Rectangle 12"/>
          <p:cNvSpPr/>
          <p:nvPr/>
        </p:nvSpPr>
        <p:spPr>
          <a:xfrm>
            <a:off x="3312688" y="4294843"/>
            <a:ext cx="1238031" cy="544154"/>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b="1" dirty="0">
                <a:latin typeface="Arial"/>
                <a:cs typeface="Arial"/>
              </a:rPr>
              <a:t>?</a:t>
            </a:r>
          </a:p>
        </p:txBody>
      </p:sp>
      <p:cxnSp>
        <p:nvCxnSpPr>
          <p:cNvPr id="15" name="Straight Arrow Connector 14"/>
          <p:cNvCxnSpPr/>
          <p:nvPr/>
        </p:nvCxnSpPr>
        <p:spPr>
          <a:xfrm>
            <a:off x="3931703" y="4897168"/>
            <a:ext cx="0" cy="290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6" name="Picture 15" descr="nilotinib_anisomycin_reversibility_lincs.pdf"/>
          <p:cNvPicPr>
            <a:picLocks noChangeAspect="1"/>
          </p:cNvPicPr>
          <p:nvPr/>
        </p:nvPicPr>
        <p:blipFill rotWithShape="1">
          <a:blip r:embed="rId4" cstate="print">
            <a:extLst>
              <a:ext uri="{28A0092B-C50C-407E-A947-70E740481C1C}">
                <a14:useLocalDpi xmlns:a14="http://schemas.microsoft.com/office/drawing/2010/main"/>
              </a:ext>
            </a:extLst>
          </a:blip>
          <a:srcRect l="52736" t="11355" r="27908" b="14375"/>
          <a:stretch/>
        </p:blipFill>
        <p:spPr>
          <a:xfrm rot="5400000">
            <a:off x="4273146" y="4079031"/>
            <a:ext cx="264668" cy="3051686"/>
          </a:xfrm>
          <a:prstGeom prst="rect">
            <a:avLst/>
          </a:prstGeom>
        </p:spPr>
      </p:pic>
      <p:sp>
        <p:nvSpPr>
          <p:cNvPr id="20" name="TextBox 19"/>
          <p:cNvSpPr txBox="1"/>
          <p:nvPr/>
        </p:nvSpPr>
        <p:spPr>
          <a:xfrm>
            <a:off x="5931323" y="5103209"/>
            <a:ext cx="684991" cy="369332"/>
          </a:xfrm>
          <a:prstGeom prst="rect">
            <a:avLst/>
          </a:prstGeom>
          <a:noFill/>
        </p:spPr>
        <p:txBody>
          <a:bodyPr wrap="none" lIns="91440" tIns="45720" rIns="91440" bIns="45720" rtlCol="0">
            <a:spAutoFit/>
          </a:bodyPr>
          <a:lstStyle/>
          <a:p>
            <a:r>
              <a:rPr lang="en-US" dirty="0" smtClean="0">
                <a:latin typeface="Arial"/>
                <a:cs typeface="Arial"/>
              </a:rPr>
              <a:t>Drug</a:t>
            </a:r>
            <a:endParaRPr lang="en-US" dirty="0">
              <a:latin typeface="Arial"/>
              <a:cs typeface="Arial"/>
            </a:endParaRPr>
          </a:p>
        </p:txBody>
      </p:sp>
      <p:sp>
        <p:nvSpPr>
          <p:cNvPr id="21" name="TextBox 20"/>
          <p:cNvSpPr txBox="1"/>
          <p:nvPr/>
        </p:nvSpPr>
        <p:spPr>
          <a:xfrm>
            <a:off x="5913704" y="5461087"/>
            <a:ext cx="1018616" cy="369332"/>
          </a:xfrm>
          <a:prstGeom prst="rect">
            <a:avLst/>
          </a:prstGeom>
          <a:noFill/>
        </p:spPr>
        <p:txBody>
          <a:bodyPr wrap="none" lIns="91440" tIns="45720" rIns="91440" bIns="45720" rtlCol="0">
            <a:spAutoFit/>
          </a:bodyPr>
          <a:lstStyle/>
          <a:p>
            <a:r>
              <a:rPr lang="en-US" dirty="0" smtClean="0">
                <a:latin typeface="Arial"/>
                <a:cs typeface="Arial"/>
              </a:rPr>
              <a:t>Disease</a:t>
            </a:r>
            <a:endParaRPr lang="en-US" dirty="0">
              <a:latin typeface="Arial"/>
              <a:cs typeface="Arial"/>
            </a:endParaRPr>
          </a:p>
        </p:txBody>
      </p:sp>
      <p:sp>
        <p:nvSpPr>
          <p:cNvPr id="6" name="TextBox 5"/>
          <p:cNvSpPr txBox="1"/>
          <p:nvPr/>
        </p:nvSpPr>
        <p:spPr>
          <a:xfrm>
            <a:off x="4512188" y="4294843"/>
            <a:ext cx="1974970" cy="369332"/>
          </a:xfrm>
          <a:prstGeom prst="rect">
            <a:avLst/>
          </a:prstGeom>
          <a:noFill/>
        </p:spPr>
        <p:txBody>
          <a:bodyPr wrap="none" lIns="91440" tIns="45720" rIns="91440" bIns="45720" rtlCol="0">
            <a:spAutoFit/>
          </a:bodyPr>
          <a:lstStyle/>
          <a:p>
            <a:r>
              <a:rPr lang="en-US" dirty="0" smtClean="0">
                <a:latin typeface="Arial"/>
                <a:cs typeface="Arial"/>
              </a:rPr>
              <a:t>&gt;20, 000 proteins</a:t>
            </a:r>
            <a:endParaRPr lang="en-US" dirty="0">
              <a:latin typeface="Arial"/>
              <a:cs typeface="Arial"/>
            </a:endParaRPr>
          </a:p>
        </p:txBody>
      </p:sp>
      <p:cxnSp>
        <p:nvCxnSpPr>
          <p:cNvPr id="17" name="Straight Arrow Connector 16"/>
          <p:cNvCxnSpPr/>
          <p:nvPr/>
        </p:nvCxnSpPr>
        <p:spPr>
          <a:xfrm>
            <a:off x="3882838" y="4063715"/>
            <a:ext cx="12090" cy="2311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396418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678730" y="1625023"/>
            <a:ext cx="5435945" cy="4871514"/>
            <a:chOff x="1678730" y="1625023"/>
            <a:chExt cx="5435945" cy="4871514"/>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678730" y="3758432"/>
              <a:ext cx="1780324" cy="1057777"/>
            </a:xfrm>
            <a:prstGeom prst="rect">
              <a:avLst/>
            </a:prstGeom>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3968531" y="1625023"/>
              <a:ext cx="1258700" cy="1814437"/>
            </a:xfrm>
            <a:prstGeom prst="rect">
              <a:avLst/>
            </a:prstGeom>
          </p:spPr>
        </p:pic>
        <p:pic>
          <p:nvPicPr>
            <p:cNvPr id="7" name="Picture 6"/>
            <p:cNvPicPr>
              <a:picLocks noChangeAspect="1"/>
            </p:cNvPicPr>
            <p:nvPr/>
          </p:nvPicPr>
          <p:blipFill>
            <a:blip r:embed="rId5"/>
            <a:stretch>
              <a:fillRect/>
            </a:stretch>
          </p:blipFill>
          <p:spPr>
            <a:xfrm>
              <a:off x="3985215" y="5102198"/>
              <a:ext cx="1242016" cy="1394339"/>
            </a:xfrm>
            <a:prstGeom prst="rect">
              <a:avLst/>
            </a:prstGeom>
          </p:spPr>
        </p:pic>
        <p:sp>
          <p:nvSpPr>
            <p:cNvPr id="12" name="Bent Arrow 11"/>
            <p:cNvSpPr/>
            <p:nvPr/>
          </p:nvSpPr>
          <p:spPr>
            <a:xfrm rot="5400000">
              <a:off x="5434621" y="2356109"/>
              <a:ext cx="1225523" cy="1426653"/>
            </a:xfrm>
            <a:prstGeom prst="ben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sz="2800" dirty="0">
                <a:solidFill>
                  <a:schemeClr val="tx1"/>
                </a:solidFill>
              </a:endParaRPr>
            </a:p>
          </p:txBody>
        </p:sp>
        <p:sp>
          <p:nvSpPr>
            <p:cNvPr id="13" name="Bent Arrow 12"/>
            <p:cNvSpPr/>
            <p:nvPr/>
          </p:nvSpPr>
          <p:spPr>
            <a:xfrm rot="10800000">
              <a:off x="5334056" y="4816209"/>
              <a:ext cx="1225523" cy="1426653"/>
            </a:xfrm>
            <a:prstGeom prst="bentArrow">
              <a:avLst/>
            </a:prstGeom>
            <a:solidFill>
              <a:srgbClr val="1F497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sz="2800" dirty="0">
                <a:solidFill>
                  <a:schemeClr val="tx1"/>
                </a:solidFill>
              </a:endParaRPr>
            </a:p>
          </p:txBody>
        </p:sp>
        <p:sp>
          <p:nvSpPr>
            <p:cNvPr id="14" name="Bent Arrow 13"/>
            <p:cNvSpPr/>
            <p:nvPr/>
          </p:nvSpPr>
          <p:spPr>
            <a:xfrm rot="16200000">
              <a:off x="2401758" y="4802725"/>
              <a:ext cx="1225523" cy="1426653"/>
            </a:xfrm>
            <a:prstGeom prst="bentArrow">
              <a:avLst/>
            </a:prstGeom>
            <a:solidFill>
              <a:srgbClr val="1F497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sz="2800" dirty="0">
                <a:solidFill>
                  <a:schemeClr val="tx1"/>
                </a:solidFill>
              </a:endParaRPr>
            </a:p>
          </p:txBody>
        </p:sp>
        <p:sp>
          <p:nvSpPr>
            <p:cNvPr id="15" name="Bent Arrow 14"/>
            <p:cNvSpPr/>
            <p:nvPr/>
          </p:nvSpPr>
          <p:spPr>
            <a:xfrm>
              <a:off x="2502324" y="2255544"/>
              <a:ext cx="1225523" cy="1426653"/>
            </a:xfrm>
            <a:prstGeom prst="bentArrow">
              <a:avLst/>
            </a:prstGeom>
            <a:solidFill>
              <a:schemeClr val="tx2"/>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sz="2800" dirty="0">
                <a:solidFill>
                  <a:schemeClr val="tx1"/>
                </a:solidFill>
              </a:endParaRPr>
            </a:p>
          </p:txBody>
        </p:sp>
        <p:pic>
          <p:nvPicPr>
            <p:cNvPr id="35" name="Picture 34"/>
            <p:cNvPicPr>
              <a:picLocks noChangeAspect="1"/>
            </p:cNvPicPr>
            <p:nvPr/>
          </p:nvPicPr>
          <p:blipFill>
            <a:blip r:embed="rId6"/>
            <a:stretch>
              <a:fillRect/>
            </a:stretch>
          </p:blipFill>
          <p:spPr>
            <a:xfrm>
              <a:off x="5683204" y="3758432"/>
              <a:ext cx="1431471" cy="952579"/>
            </a:xfrm>
            <a:prstGeom prst="rect">
              <a:avLst/>
            </a:prstGeom>
          </p:spPr>
        </p:pic>
        <p:sp>
          <p:nvSpPr>
            <p:cNvPr id="4" name="TextBox 3"/>
            <p:cNvSpPr txBox="1"/>
            <p:nvPr/>
          </p:nvSpPr>
          <p:spPr>
            <a:xfrm>
              <a:off x="3633778" y="3852956"/>
              <a:ext cx="1955358" cy="646331"/>
            </a:xfrm>
            <a:prstGeom prst="rect">
              <a:avLst/>
            </a:prstGeom>
            <a:noFill/>
          </p:spPr>
          <p:txBody>
            <a:bodyPr wrap="none" rtlCol="0">
              <a:spAutoFit/>
            </a:bodyPr>
            <a:lstStyle/>
            <a:p>
              <a:r>
                <a:rPr lang="en-US" sz="3600" dirty="0" smtClean="0">
                  <a:latin typeface="Arial"/>
                  <a:cs typeface="Arial"/>
                </a:rPr>
                <a:t>Big Data</a:t>
              </a:r>
              <a:endParaRPr lang="en-US" sz="3600" dirty="0">
                <a:latin typeface="Arial"/>
                <a:cs typeface="Arial"/>
              </a:endParaRPr>
            </a:p>
          </p:txBody>
        </p:sp>
      </p:grpSp>
    </p:spTree>
    <p:extLst>
      <p:ext uri="{BB962C8B-B14F-4D97-AF65-F5344CB8AC3E}">
        <p14:creationId xmlns:p14="http://schemas.microsoft.com/office/powerpoint/2010/main" val="39934436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15099" y="3068310"/>
            <a:ext cx="5540274" cy="1562100"/>
          </a:xfrm>
          <a:prstGeom prst="rect">
            <a:avLst/>
          </a:prstGeom>
        </p:spPr>
      </p:pic>
      <p:pic>
        <p:nvPicPr>
          <p:cNvPr id="2" name="Picture 1"/>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507994" y="1343151"/>
            <a:ext cx="1418782" cy="1538541"/>
          </a:xfrm>
          <a:prstGeom prst="rect">
            <a:avLst/>
          </a:prstGeom>
        </p:spPr>
      </p:pic>
      <p:pic>
        <p:nvPicPr>
          <p:cNvPr id="3" name="Picture 2"/>
          <p:cNvPicPr>
            <a:picLocks noChangeAspect="1"/>
          </p:cNvPicPr>
          <p:nvPr/>
        </p:nvPicPr>
        <p:blipFill>
          <a:blip r:embed="rId5"/>
          <a:stretch>
            <a:fillRect/>
          </a:stretch>
        </p:blipFill>
        <p:spPr>
          <a:xfrm>
            <a:off x="1986632" y="1343151"/>
            <a:ext cx="4841480" cy="1538541"/>
          </a:xfrm>
          <a:prstGeom prst="rect">
            <a:avLst/>
          </a:prstGeom>
        </p:spPr>
      </p:pic>
      <p:pic>
        <p:nvPicPr>
          <p:cNvPr id="4" name="Picture 3"/>
          <p:cNvPicPr>
            <a:picLocks noChangeAspect="1"/>
          </p:cNvPicPr>
          <p:nvPr/>
        </p:nvPicPr>
        <p:blipFill>
          <a:blip r:embed="rId6"/>
          <a:stretch>
            <a:fillRect/>
          </a:stretch>
        </p:blipFill>
        <p:spPr>
          <a:xfrm>
            <a:off x="507994" y="3068310"/>
            <a:ext cx="1465196" cy="1465196"/>
          </a:xfrm>
          <a:prstGeom prst="rect">
            <a:avLst/>
          </a:prstGeom>
        </p:spPr>
      </p:pic>
      <p:sp>
        <p:nvSpPr>
          <p:cNvPr id="9" name="TextBox 8"/>
          <p:cNvSpPr txBox="1"/>
          <p:nvPr/>
        </p:nvSpPr>
        <p:spPr>
          <a:xfrm>
            <a:off x="1926777" y="839329"/>
            <a:ext cx="1515221" cy="369332"/>
          </a:xfrm>
          <a:prstGeom prst="rect">
            <a:avLst/>
          </a:prstGeom>
          <a:noFill/>
        </p:spPr>
        <p:txBody>
          <a:bodyPr wrap="none" lIns="91440" tIns="45720" rIns="91440" bIns="45720" rtlCol="0">
            <a:spAutoFit/>
          </a:bodyPr>
          <a:lstStyle/>
          <a:p>
            <a:r>
              <a:rPr lang="en-US" dirty="0" err="1"/>
              <a:t>t</a:t>
            </a:r>
            <a:r>
              <a:rPr lang="en-US" dirty="0" err="1" smtClean="0"/>
              <a:t>ranscriptome</a:t>
            </a:r>
            <a:endParaRPr lang="en-US" dirty="0"/>
          </a:p>
        </p:txBody>
      </p:sp>
      <p:sp>
        <p:nvSpPr>
          <p:cNvPr id="10" name="TextBox 9"/>
          <p:cNvSpPr txBox="1"/>
          <p:nvPr/>
        </p:nvSpPr>
        <p:spPr>
          <a:xfrm>
            <a:off x="3804732" y="839329"/>
            <a:ext cx="1121296" cy="369332"/>
          </a:xfrm>
          <a:prstGeom prst="rect">
            <a:avLst/>
          </a:prstGeom>
          <a:noFill/>
        </p:spPr>
        <p:txBody>
          <a:bodyPr wrap="none" lIns="91440" tIns="45720" rIns="91440" bIns="45720" rtlCol="0">
            <a:spAutoFit/>
          </a:bodyPr>
          <a:lstStyle/>
          <a:p>
            <a:r>
              <a:rPr lang="en-US" dirty="0" smtClean="0">
                <a:solidFill>
                  <a:srgbClr val="FF0000"/>
                </a:solidFill>
              </a:rPr>
              <a:t>proteome</a:t>
            </a:r>
            <a:endParaRPr lang="en-US" dirty="0">
              <a:solidFill>
                <a:srgbClr val="FF0000"/>
              </a:solidFill>
            </a:endParaRPr>
          </a:p>
        </p:txBody>
      </p:sp>
      <p:sp>
        <p:nvSpPr>
          <p:cNvPr id="11" name="TextBox 10"/>
          <p:cNvSpPr txBox="1"/>
          <p:nvPr/>
        </p:nvSpPr>
        <p:spPr>
          <a:xfrm>
            <a:off x="5466192" y="839329"/>
            <a:ext cx="1388759" cy="369332"/>
          </a:xfrm>
          <a:prstGeom prst="rect">
            <a:avLst/>
          </a:prstGeom>
          <a:noFill/>
        </p:spPr>
        <p:txBody>
          <a:bodyPr wrap="none" lIns="91440" tIns="45720" rIns="91440" bIns="45720" rtlCol="0">
            <a:spAutoFit/>
          </a:bodyPr>
          <a:lstStyle/>
          <a:p>
            <a:r>
              <a:rPr lang="en-US" dirty="0" err="1" smtClean="0">
                <a:solidFill>
                  <a:srgbClr val="008000"/>
                </a:solidFill>
              </a:rPr>
              <a:t>metabolome</a:t>
            </a:r>
            <a:endParaRPr lang="en-US" dirty="0">
              <a:solidFill>
                <a:srgbClr val="008000"/>
              </a:solidFill>
            </a:endParaRPr>
          </a:p>
        </p:txBody>
      </p:sp>
      <p:cxnSp>
        <p:nvCxnSpPr>
          <p:cNvPr id="14" name="Straight Connector 13"/>
          <p:cNvCxnSpPr/>
          <p:nvPr/>
        </p:nvCxnSpPr>
        <p:spPr>
          <a:xfrm>
            <a:off x="3477163" y="839330"/>
            <a:ext cx="0" cy="3791080"/>
          </a:xfrm>
          <a:prstGeom prst="line">
            <a:avLst/>
          </a:prstGeom>
          <a:ln>
            <a:solidFill>
              <a:srgbClr val="FF0000"/>
            </a:solidFill>
            <a:prstDash val="lgDas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288034" y="839330"/>
            <a:ext cx="0" cy="3791080"/>
          </a:xfrm>
          <a:prstGeom prst="line">
            <a:avLst/>
          </a:prstGeom>
          <a:ln>
            <a:solidFill>
              <a:srgbClr val="FF0000"/>
            </a:solidFill>
            <a:prstDash val="lg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46345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2236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TotalTime>
  <Words>145</Words>
  <Application>Microsoft Macintosh PowerPoint</Application>
  <PresentationFormat>On-screen Show (4:3)</PresentationFormat>
  <Paragraphs>16</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 Chen</dc:creator>
  <cp:lastModifiedBy>Bin Chen</cp:lastModifiedBy>
  <cp:revision>4</cp:revision>
  <dcterms:created xsi:type="dcterms:W3CDTF">2016-09-04T20:14:59Z</dcterms:created>
  <dcterms:modified xsi:type="dcterms:W3CDTF">2016-09-06T03:24:42Z</dcterms:modified>
</cp:coreProperties>
</file>