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8"/>
  </p:notesMasterIdLst>
  <p:sldIdLst>
    <p:sldId id="256" r:id="rId2"/>
    <p:sldId id="257" r:id="rId3"/>
    <p:sldId id="273" r:id="rId4"/>
    <p:sldId id="268" r:id="rId5"/>
    <p:sldId id="275" r:id="rId6"/>
    <p:sldId id="266" r:id="rId7"/>
    <p:sldId id="258" r:id="rId8"/>
    <p:sldId id="259" r:id="rId9"/>
    <p:sldId id="267" r:id="rId10"/>
    <p:sldId id="269" r:id="rId11"/>
    <p:sldId id="270" r:id="rId12"/>
    <p:sldId id="274" r:id="rId13"/>
    <p:sldId id="261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0"/>
    <p:restoredTop sz="82418"/>
  </p:normalViewPr>
  <p:slideViewPr>
    <p:cSldViewPr snapToGrid="0" snapToObjects="1">
      <p:cViewPr>
        <p:scale>
          <a:sx n="70" d="100"/>
          <a:sy n="70" d="100"/>
        </p:scale>
        <p:origin x="8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B3B2A-4C75-0045-A9F0-A709C445E101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FBA9D-6128-904B-A497-2B2289FB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64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Known</a:t>
            </a:r>
            <a:r>
              <a:rPr lang="en-US" baseline="0" dirty="0" smtClean="0"/>
              <a:t> as “back end” because these codes are used to run the web portal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FBA9D-6128-904B-A497-2B2289FB69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8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 show the html output</a:t>
            </a:r>
            <a:r>
              <a:rPr lang="en-US" baseline="0" dirty="0" smtClean="0"/>
              <a:t> of OCTAD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FBA9D-6128-904B-A497-2B2289FB69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35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what the three tables are. Are three table should correspond</a:t>
            </a:r>
          </a:p>
          <a:p>
            <a:r>
              <a:rPr lang="en-US" baseline="0" dirty="0" smtClean="0"/>
              <a:t>Also explain that the users can use their own three tables by changing some variables in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FBA9D-6128-904B-A497-2B2289FB69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57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table</a:t>
            </a:r>
            <a:r>
              <a:rPr lang="en-US" baseline="0" dirty="0" smtClean="0"/>
              <a:t> is made up data.</a:t>
            </a:r>
          </a:p>
          <a:p>
            <a:r>
              <a:rPr lang="en-US" baseline="0" dirty="0" smtClean="0"/>
              <a:t>The idea is to show that GTEX samp1 is more similar to the CASE samples than GTEX samp7412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FBA9D-6128-904B-A497-2B2289FB69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74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Varying</a:t>
            </a:r>
            <a:r>
              <a:rPr lang="en-US" baseline="0" dirty="0" smtClean="0"/>
              <a:t> genes = interquartile range of each gene over all the samples. Genes with wide distribution across samples. </a:t>
            </a:r>
          </a:p>
          <a:p>
            <a:r>
              <a:rPr lang="en-US" baseline="0" dirty="0" smtClean="0"/>
              <a:t>Correlation helps to select normal biopsy with closest gene expression to the cancer</a:t>
            </a:r>
          </a:p>
          <a:p>
            <a:r>
              <a:rPr lang="en-US" baseline="0" dirty="0" smtClean="0"/>
              <a:t>But also possible skip this step and just manually select them from </a:t>
            </a:r>
            <a:r>
              <a:rPr lang="en-US" baseline="0" dirty="0" err="1" smtClean="0"/>
              <a:t>pheno</a:t>
            </a:r>
            <a:r>
              <a:rPr lang="en-US" baseline="0" dirty="0" smtClean="0"/>
              <a:t>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FBA9D-6128-904B-A497-2B2289FB69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of this is to check whether</a:t>
            </a:r>
            <a:r>
              <a:rPr lang="en-US" baseline="0" dirty="0" smtClean="0"/>
              <a:t> your computed references are from the same site as the cancer.</a:t>
            </a:r>
          </a:p>
          <a:p>
            <a:r>
              <a:rPr lang="en-US" baseline="0" dirty="0" smtClean="0"/>
              <a:t>If not the cancer may have very altered biology and user may want to manually select.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FBA9D-6128-904B-A497-2B2289FB69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80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that the brain</a:t>
            </a:r>
            <a:r>
              <a:rPr lang="en-US" baseline="0" dirty="0" smtClean="0"/>
              <a:t> sites are top ranking so that’s good.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FBA9D-6128-904B-A497-2B2289FB69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30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what a differential expression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FBA9D-6128-904B-A497-2B2289FB69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38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Billy and</a:t>
            </a:r>
            <a:r>
              <a:rPr lang="en-US" baseline="0" dirty="0" smtClean="0"/>
              <a:t> Bin </a:t>
            </a:r>
            <a:r>
              <a:rPr lang="en-US" dirty="0" smtClean="0"/>
              <a:t>will talk more about </a:t>
            </a:r>
            <a:r>
              <a:rPr lang="en-US" dirty="0" err="1" smtClean="0"/>
              <a:t>sRGES</a:t>
            </a:r>
            <a:endParaRPr lang="en-US" dirty="0" smtClean="0"/>
          </a:p>
          <a:p>
            <a:r>
              <a:rPr lang="en-US" dirty="0" err="1" smtClean="0"/>
              <a:t>n_topGenes</a:t>
            </a:r>
            <a:r>
              <a:rPr lang="en-US" baseline="0" dirty="0" smtClean="0"/>
              <a:t>=10000 shown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FBA9D-6128-904B-A497-2B2289FB69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83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7A71-DCCB-4140-99BA-EF6C664E6BC2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AD8-3F3F-104A-9BD8-9A77569294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7A71-DCCB-4140-99BA-EF6C664E6BC2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AD8-3F3F-104A-9BD8-9A77569294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7A71-DCCB-4140-99BA-EF6C664E6BC2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AD8-3F3F-104A-9BD8-9A77569294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7A71-DCCB-4140-99BA-EF6C664E6BC2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AD8-3F3F-104A-9BD8-9A77569294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7A71-DCCB-4140-99BA-EF6C664E6BC2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AD8-3F3F-104A-9BD8-9A77569294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7A71-DCCB-4140-99BA-EF6C664E6BC2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AD8-3F3F-104A-9BD8-9A77569294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7A71-DCCB-4140-99BA-EF6C664E6BC2}" type="datetimeFigureOut">
              <a:rPr lang="en-US" smtClean="0"/>
              <a:t>7/13/18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AD8-3F3F-104A-9BD8-9A77569294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7A71-DCCB-4140-99BA-EF6C664E6BC2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AD8-3F3F-104A-9BD8-9A77569294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7A71-DCCB-4140-99BA-EF6C664E6BC2}" type="datetimeFigureOut">
              <a:rPr lang="en-US" smtClean="0"/>
              <a:t>7/13/18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AD8-3F3F-104A-9BD8-9A77569294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7A71-DCCB-4140-99BA-EF6C664E6BC2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AD8-3F3F-104A-9BD8-9A77569294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7A71-DCCB-4140-99BA-EF6C664E6BC2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AD8-3F3F-104A-9BD8-9A77569294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27A71-DCCB-4140-99BA-EF6C664E6BC2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DCAD8-3F3F-104A-9BD8-9A7756929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ursera.org/learn/statistical-genomics/lecture/A1Bcn/the-three-tables-in-genomics-2-10" TargetMode="External"/><Relationship Id="rId3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OCTAD on Desktop:</a:t>
            </a:r>
            <a:br>
              <a:rPr lang="en-US" dirty="0" smtClean="0"/>
            </a:br>
            <a:r>
              <a:rPr lang="en-US" dirty="0" err="1" smtClean="0"/>
              <a:t>Oligodendroglioma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Chen Lab, MSU</a:t>
            </a:r>
          </a:p>
          <a:p>
            <a:r>
              <a:rPr lang="en-US" dirty="0" smtClean="0"/>
              <a:t>July 13, 2018</a:t>
            </a:r>
          </a:p>
          <a:p>
            <a:r>
              <a:rPr lang="en-US" dirty="0" smtClean="0"/>
              <a:t>Billy Zeng and Anita Wen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15502" y="3420948"/>
            <a:ext cx="10883590" cy="33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16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sample selections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0508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normal_median_cor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smtClean="0"/>
              <a:t>Correlates each of the GTEX sample to the set of case </a:t>
            </a:r>
            <a:r>
              <a:rPr lang="en-US" dirty="0" smtClean="0"/>
              <a:t>samples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Reference tissue later </a:t>
            </a:r>
            <a:r>
              <a:rPr lang="en-US" dirty="0"/>
              <a:t>gets ranked and sorted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Reference tissue vs </a:t>
            </a:r>
            <a:r>
              <a:rPr lang="en-US" dirty="0"/>
              <a:t>Correlation graph will be generated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35620" y="1260088"/>
            <a:ext cx="10883590" cy="33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73" y="2448232"/>
            <a:ext cx="7863350" cy="319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3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(Tissue Type vs correlation)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35620" y="1260088"/>
            <a:ext cx="10883590" cy="33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20" y="1293541"/>
            <a:ext cx="10883589" cy="523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0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25" y="365126"/>
            <a:ext cx="11282492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Disease Signature (How disease changes mRNA expression)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0" y="1536192"/>
            <a:ext cx="5088524" cy="4640771"/>
          </a:xfrm>
        </p:spPr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Diff_Exp.R</a:t>
            </a:r>
            <a:r>
              <a:rPr lang="en-US" dirty="0" smtClean="0"/>
              <a:t> script</a:t>
            </a:r>
          </a:p>
          <a:p>
            <a:r>
              <a:rPr lang="en-US" dirty="0" smtClean="0"/>
              <a:t>To get the differential expression in mRNA expression</a:t>
            </a:r>
          </a:p>
          <a:p>
            <a:pPr lvl="1"/>
            <a:r>
              <a:rPr lang="en-US" dirty="0" smtClean="0"/>
              <a:t>The script is dependent on the change in mRNA expression and the p-value</a:t>
            </a:r>
            <a:endParaRPr lang="en-US" dirty="0"/>
          </a:p>
          <a:p>
            <a:r>
              <a:rPr lang="en-US" dirty="0" smtClean="0"/>
              <a:t>Output 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res_geneinfo.csv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Genes, Fold change in expression, and gene functions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35620" y="1260088"/>
            <a:ext cx="10883590" cy="33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68012" y="5684184"/>
            <a:ext cx="318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en-US" smtClean="0"/>
              <a:t>^(</a:t>
            </a:r>
            <a:r>
              <a:rPr lang="en-US" smtClean="0"/>
              <a:t>1.118)</a:t>
            </a:r>
            <a:r>
              <a:rPr lang="en-US" smtClean="0"/>
              <a:t>≈ </a:t>
            </a:r>
            <a:r>
              <a:rPr lang="en-US" smtClean="0"/>
              <a:t>2.17</a:t>
            </a:r>
            <a:r>
              <a:rPr lang="en-US" smtClean="0"/>
              <a:t> </a:t>
            </a:r>
            <a:r>
              <a:rPr lang="en-US" dirty="0" smtClean="0"/>
              <a:t>fold increase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453" y="2383868"/>
            <a:ext cx="6055555" cy="411521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029200" y="5868850"/>
            <a:ext cx="1755057" cy="144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26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4621"/>
            <a:ext cx="10515600" cy="1325563"/>
          </a:xfrm>
        </p:spPr>
        <p:txBody>
          <a:bodyPr/>
          <a:lstStyle/>
          <a:p>
            <a:r>
              <a:rPr lang="en-US" dirty="0" smtClean="0"/>
              <a:t>Gene Enrichment (Pathway)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0" y="1485308"/>
            <a:ext cx="10515600" cy="2200685"/>
          </a:xfrm>
        </p:spPr>
        <p:txBody>
          <a:bodyPr/>
          <a:lstStyle/>
          <a:p>
            <a:r>
              <a:rPr lang="en-US" dirty="0" smtClean="0"/>
              <a:t>Using the disease signature and the </a:t>
            </a:r>
            <a:r>
              <a:rPr lang="en-US" dirty="0" err="1"/>
              <a:t>E</a:t>
            </a:r>
            <a:r>
              <a:rPr lang="en-US" dirty="0" err="1" smtClean="0"/>
              <a:t>nrichr</a:t>
            </a:r>
            <a:r>
              <a:rPr lang="en-US" dirty="0" smtClean="0"/>
              <a:t> library will show which pathways are up or down regulated.</a:t>
            </a:r>
          </a:p>
          <a:p>
            <a:r>
              <a:rPr lang="en-US" dirty="0" smtClean="0"/>
              <a:t>Output: Two csv files—one for upregulated genes and the other for down regulated genes. "</a:t>
            </a:r>
            <a:r>
              <a:rPr lang="en-US" dirty="0" err="1" smtClean="0"/>
              <a:t>dz_up_sig_genes_enriched.csv</a:t>
            </a:r>
            <a:r>
              <a:rPr lang="en-US" dirty="0" smtClean="0"/>
              <a:t>” and "</a:t>
            </a:r>
            <a:r>
              <a:rPr lang="en-US" dirty="0" err="1" smtClean="0"/>
              <a:t>dz_dn_sig_genes_enriched.csv</a:t>
            </a:r>
            <a:r>
              <a:rPr lang="en-US" dirty="0" smtClean="0"/>
              <a:t>". 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35620" y="1260088"/>
            <a:ext cx="10883590" cy="33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6477" y="3626134"/>
            <a:ext cx="84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Example of up-regulated pathways associated with </a:t>
            </a:r>
            <a:r>
              <a:rPr lang="en-US" dirty="0" err="1" smtClean="0">
                <a:solidFill>
                  <a:srgbClr val="0070C0"/>
                </a:solidFill>
              </a:rPr>
              <a:t>oligodendroglioma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37545" y="2808830"/>
            <a:ext cx="15633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Group of up-regulated genes associated to a certain pathway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433914" y="3995466"/>
            <a:ext cx="1" cy="56769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4" y="4590971"/>
            <a:ext cx="11911061" cy="192065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7934632" y="3713808"/>
            <a:ext cx="2802914" cy="87716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21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Potential drugs for reversal of mRNA expression</a:t>
            </a:r>
            <a:endParaRPr lang="en-US" sz="40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35620" y="1260088"/>
            <a:ext cx="10883590" cy="33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5496" y="1552250"/>
            <a:ext cx="38584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Uses data from the LINCS database, which includes cell line expression of 978 landmark genes after drug treatment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Compares the gene signature of your disease of interest to drugs that were shown to reverse that expression in cell lines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Outputs: “</a:t>
            </a:r>
            <a:r>
              <a:rPr lang="en-US" dirty="0" err="1" smtClean="0"/>
              <a:t>lincs_reverse_expression.pdf</a:t>
            </a:r>
            <a:r>
              <a:rPr lang="en-US" dirty="0" smtClean="0"/>
              <a:t>”, a </a:t>
            </a:r>
            <a:r>
              <a:rPr lang="en-US" dirty="0" err="1" smtClean="0"/>
              <a:t>heatmap</a:t>
            </a:r>
            <a:r>
              <a:rPr lang="en-US" dirty="0" smtClean="0"/>
              <a:t> of expression where red is increased and blue is decreased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sRGES.csv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13986" y="6171176"/>
            <a:ext cx="471054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57816" y="5522568"/>
            <a:ext cx="2391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List of predicted drugs that may reverse the disease signature of </a:t>
            </a:r>
            <a:r>
              <a:rPr lang="en-US" dirty="0" err="1" smtClean="0">
                <a:solidFill>
                  <a:srgbClr val="0070C0"/>
                </a:solidFill>
              </a:rPr>
              <a:t>oligodendroglioma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714" y="1462791"/>
            <a:ext cx="6543309" cy="539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6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and Packages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57079" cy="4351338"/>
          </a:xfrm>
        </p:spPr>
        <p:txBody>
          <a:bodyPr/>
          <a:lstStyle/>
          <a:p>
            <a:r>
              <a:rPr lang="en-US" dirty="0" smtClean="0"/>
              <a:t>Ending code details all the info about the run</a:t>
            </a:r>
          </a:p>
          <a:p>
            <a:pPr lvl="1"/>
            <a:r>
              <a:rPr lang="en-US" dirty="0" smtClean="0"/>
              <a:t>Platform used</a:t>
            </a:r>
          </a:p>
          <a:p>
            <a:pPr lvl="1"/>
            <a:r>
              <a:rPr lang="en-US" dirty="0" smtClean="0"/>
              <a:t>Date ran</a:t>
            </a:r>
          </a:p>
          <a:p>
            <a:pPr lvl="1"/>
            <a:r>
              <a:rPr lang="en-US" dirty="0" smtClean="0"/>
              <a:t>Packages </a:t>
            </a:r>
            <a:r>
              <a:rPr lang="en-US" dirty="0" smtClean="0"/>
              <a:t>needed</a:t>
            </a:r>
          </a:p>
          <a:p>
            <a:pPr lvl="2"/>
            <a:r>
              <a:rPr lang="en-US" dirty="0" smtClean="0"/>
              <a:t>Long list. Not all shown here.</a:t>
            </a:r>
            <a:endParaRPr lang="en-US" dirty="0" smtClean="0"/>
          </a:p>
          <a:p>
            <a:pPr lvl="1"/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35620" y="1260088"/>
            <a:ext cx="10883590" cy="33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469" y="0"/>
            <a:ext cx="47155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8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 Output files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35620" y="1260088"/>
            <a:ext cx="10883590" cy="33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16062"/>
            <a:ext cx="6881981" cy="486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5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end of portal is in R Notebook</a:t>
            </a:r>
          </a:p>
          <a:p>
            <a:pPr lvl="1"/>
            <a:r>
              <a:rPr lang="en-US" dirty="0" smtClean="0"/>
              <a:t>Interweaves notes and codes</a:t>
            </a:r>
          </a:p>
          <a:p>
            <a:pPr lvl="2"/>
            <a:r>
              <a:rPr lang="en-US" dirty="0" smtClean="0"/>
              <a:t>Notes can have in-line codes with `r </a:t>
            </a:r>
            <a:r>
              <a:rPr lang="en-US" i="1" dirty="0" smtClean="0"/>
              <a:t>code</a:t>
            </a:r>
            <a:r>
              <a:rPr lang="en-US" dirty="0" smtClean="0"/>
              <a:t>`</a:t>
            </a:r>
          </a:p>
          <a:p>
            <a:pPr lvl="1"/>
            <a:r>
              <a:rPr lang="en-US" dirty="0" smtClean="0"/>
              <a:t>Ability to knit into html, pdf, word, </a:t>
            </a:r>
            <a:r>
              <a:rPr lang="en-US" dirty="0" err="1" smtClean="0"/>
              <a:t>etc</a:t>
            </a:r>
            <a:r>
              <a:rPr lang="en-US" dirty="0" smtClean="0"/>
              <a:t> for output.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35620" y="1260088"/>
            <a:ext cx="10883590" cy="33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6209" y="5226287"/>
            <a:ext cx="76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YAML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708" y="3874964"/>
            <a:ext cx="5562600" cy="2819400"/>
          </a:xfrm>
          <a:prstGeom prst="rect">
            <a:avLst/>
          </a:prstGeom>
        </p:spPr>
      </p:pic>
      <p:sp>
        <p:nvSpPr>
          <p:cNvPr id="7" name="Donut 6"/>
          <p:cNvSpPr/>
          <p:nvPr/>
        </p:nvSpPr>
        <p:spPr>
          <a:xfrm>
            <a:off x="3999719" y="4001294"/>
            <a:ext cx="644577" cy="587756"/>
          </a:xfrm>
          <a:prstGeom prst="donut">
            <a:avLst>
              <a:gd name="adj" fmla="val 2064"/>
            </a:avLst>
          </a:prstGeom>
          <a:solidFill>
            <a:schemeClr val="accent1"/>
          </a:solidFill>
          <a:ln w="952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2303372" y="5708751"/>
            <a:ext cx="582118" cy="468212"/>
          </a:xfrm>
          <a:prstGeom prst="donut">
            <a:avLst>
              <a:gd name="adj" fmla="val 2064"/>
            </a:avLst>
          </a:prstGeom>
          <a:solidFill>
            <a:schemeClr val="accent1"/>
          </a:solidFill>
          <a:ln w="952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82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13341" cy="4351338"/>
          </a:xfrm>
        </p:spPr>
        <p:txBody>
          <a:bodyPr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35620" y="1260088"/>
            <a:ext cx="10883590" cy="33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460537" y="1491938"/>
            <a:ext cx="33676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Example of </a:t>
            </a:r>
            <a:r>
              <a:rPr lang="en-US" sz="3200" smtClean="0">
                <a:latin typeface="Arial" charset="0"/>
                <a:ea typeface="Arial" charset="0"/>
                <a:cs typeface="Arial" charset="0"/>
              </a:rPr>
              <a:t>Notebook body</a:t>
            </a:r>
            <a:endParaRPr lang="en-US" sz="3200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8137"/>
            <a:ext cx="6968671" cy="525671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7806871" y="3672348"/>
            <a:ext cx="909426" cy="147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501779" y="4013459"/>
            <a:ext cx="3760838" cy="63502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152968" y="5323027"/>
            <a:ext cx="139826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696828" y="6443783"/>
            <a:ext cx="909426" cy="147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262617" y="4370921"/>
            <a:ext cx="260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`In-line Code`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40728" y="3441515"/>
            <a:ext cx="2613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charset="0"/>
                <a:ea typeface="Arial" charset="0"/>
                <a:cs typeface="Arial" charset="0"/>
              </a:rPr>
              <a:t>Notes (white)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43816" y="5084346"/>
            <a:ext cx="3184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Chunk </a:t>
            </a:r>
            <a:r>
              <a:rPr lang="en-US" sz="2400" smtClean="0">
                <a:latin typeface="Arial" charset="0"/>
                <a:ea typeface="Arial" charset="0"/>
                <a:cs typeface="Arial" charset="0"/>
              </a:rPr>
              <a:t>of Code (gray)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96034" y="6173273"/>
            <a:ext cx="169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Output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2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External Portal Codes needed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0027"/>
            <a:ext cx="4330148" cy="443179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635620" y="1260088"/>
            <a:ext cx="10883590" cy="33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33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704" y="72755"/>
            <a:ext cx="10515600" cy="1325563"/>
          </a:xfrm>
        </p:spPr>
        <p:txBody>
          <a:bodyPr/>
          <a:lstStyle/>
          <a:p>
            <a:r>
              <a:rPr lang="en-US" dirty="0" smtClean="0"/>
              <a:t>Three Tables in Genomics needed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211669"/>
            <a:ext cx="11324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Huber 2015. Nature methods.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www.coursera.org/learn/statistical-genomics/lecture/A1Bcn/the-three-tables-in-genomics-2-10</a:t>
            </a:r>
            <a:r>
              <a:rPr lang="en-US" dirty="0" smtClean="0"/>
              <a:t> with Jeff Leek</a:t>
            </a:r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6124" y="967718"/>
            <a:ext cx="10883590" cy="33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5225" y="3747033"/>
            <a:ext cx="15527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 Data: Table about the genes, </a:t>
            </a:r>
            <a:r>
              <a:rPr lang="en-US" dirty="0" err="1" smtClean="0"/>
              <a:t>ie</a:t>
            </a:r>
            <a:r>
              <a:rPr lang="en-US" dirty="0" smtClean="0"/>
              <a:t> what pathway the genes belong to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004" y="1035188"/>
            <a:ext cx="5652319" cy="492084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684207" y="1138363"/>
            <a:ext cx="2050026" cy="1450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36607" y="1153571"/>
            <a:ext cx="3048000" cy="244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14239" y="2641339"/>
            <a:ext cx="2025446" cy="3533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17715" y="4444931"/>
            <a:ext cx="2860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Genomics/Expression </a:t>
            </a:r>
            <a:r>
              <a:rPr lang="en-US" dirty="0" smtClean="0"/>
              <a:t>Data: Collected gene info from the Samples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72170" y="1263338"/>
            <a:ext cx="3321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Phenotype Data: Info or data about the Samples that can be used for modeling. </a:t>
            </a:r>
            <a:r>
              <a:rPr lang="en-US" dirty="0" err="1"/>
              <a:t>i</a:t>
            </a:r>
            <a:r>
              <a:rPr lang="en-US" dirty="0" err="1" smtClean="0"/>
              <a:t>e</a:t>
            </a:r>
            <a:r>
              <a:rPr lang="en-US" dirty="0" smtClean="0"/>
              <a:t>, batch #, cancer type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368694" y="2321272"/>
            <a:ext cx="332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phenoDF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75225" y="5387666"/>
            <a:ext cx="3321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ensembl_info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63188" y="5254568"/>
            <a:ext cx="332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dz_expr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8704" y="3747033"/>
            <a:ext cx="502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7030A0"/>
                </a:solidFill>
              </a:rPr>
              <a:t>3</a:t>
            </a:r>
            <a:endParaRPr lang="en-US" sz="4400" dirty="0" smtClean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49879" y="3863616"/>
            <a:ext cx="502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7030A0"/>
                </a:solidFill>
              </a:rPr>
              <a:t>2</a:t>
            </a:r>
            <a:endParaRPr lang="en-US" sz="4400" dirty="0" smtClean="0">
              <a:solidFill>
                <a:srgbClr val="7030A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560793" y="2043367"/>
            <a:ext cx="502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3972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0" y="1401096"/>
            <a:ext cx="10515600" cy="477226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Thee Data </a:t>
            </a:r>
            <a:r>
              <a:rPr lang="en-US" dirty="0"/>
              <a:t>files needed for </a:t>
            </a:r>
            <a:r>
              <a:rPr lang="en-US" dirty="0" smtClean="0"/>
              <a:t>runs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First step is to input where your data is stored and the location of your </a:t>
            </a:r>
            <a:r>
              <a:rPr lang="en-US" dirty="0" err="1" smtClean="0"/>
              <a:t>outputFolder</a:t>
            </a:r>
            <a:endParaRPr lang="en-US" dirty="0" smtClean="0"/>
          </a:p>
          <a:p>
            <a:pPr lvl="1"/>
            <a:r>
              <a:rPr lang="en-US" dirty="0" smtClean="0"/>
              <a:t>You will generate csv and pdf files from the run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35620" y="1260088"/>
            <a:ext cx="10883590" cy="33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841386"/>
              </p:ext>
            </p:extLst>
          </p:nvPr>
        </p:nvGraphicFramePr>
        <p:xfrm>
          <a:off x="635620" y="1885428"/>
          <a:ext cx="11136785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953"/>
                <a:gridCol w="3638795"/>
                <a:gridCol w="4274632"/>
                <a:gridCol w="1716405"/>
              </a:tblGrid>
              <a:tr h="197525">
                <a:tc>
                  <a:txBody>
                    <a:bodyPr/>
                    <a:lstStyle/>
                    <a:p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What it contains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</a:t>
                      </a:r>
                      <a:r>
                        <a:rPr lang="en-US" sz="2000" baseline="0" dirty="0" smtClean="0"/>
                        <a:t> File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r>
                        <a:rPr lang="en-US" sz="2000" baseline="0" dirty="0" smtClean="0"/>
                        <a:t> in Code</a:t>
                      </a:r>
                    </a:p>
                  </a:txBody>
                  <a:tcPr/>
                </a:tc>
              </a:tr>
              <a:tr h="43404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Phenotype Data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Phenotype</a:t>
                      </a:r>
                      <a:r>
                        <a:rPr lang="en-US" sz="2000" baseline="0" dirty="0" smtClean="0"/>
                        <a:t> data for the above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Integrated.OCTAD.basic.sample.meta.csv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C00000"/>
                          </a:solidFill>
                        </a:rPr>
                        <a:t>phenoDF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3404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Expression </a:t>
                      </a:r>
                      <a:r>
                        <a:rPr lang="en-US" sz="2000" baseline="0" dirty="0" smtClean="0"/>
                        <a:t>Data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TCGA, GTEX, TARGET</a:t>
                      </a:r>
                    </a:p>
                    <a:p>
                      <a:r>
                        <a:rPr lang="en-US" sz="2000" dirty="0" smtClean="0"/>
                        <a:t>MET500, DIPG</a:t>
                      </a:r>
                      <a:r>
                        <a:rPr lang="en-US" sz="2000" baseline="0" dirty="0" smtClean="0"/>
                        <a:t> expression counts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dz.expr.log2.readCounts.RData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rgbClr val="C00000"/>
                          </a:solidFill>
                        </a:rPr>
                        <a:t>dz_expr</a:t>
                      </a:r>
                      <a:endParaRPr lang="en-US" sz="200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3404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Features (gene) </a:t>
                      </a:r>
                      <a:r>
                        <a:rPr lang="en-US" sz="2000" baseline="0" dirty="0" smtClean="0"/>
                        <a:t>Data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Info to help map </a:t>
                      </a:r>
                      <a:r>
                        <a:rPr lang="en-US" sz="2000" dirty="0" err="1" smtClean="0"/>
                        <a:t>ensembl</a:t>
                      </a:r>
                      <a:r>
                        <a:rPr lang="en-US" sz="2000" dirty="0" smtClean="0"/>
                        <a:t> ID to genes</a:t>
                      </a:r>
                      <a:r>
                        <a:rPr lang="en-US" sz="2000" baseline="0" dirty="0" smtClean="0"/>
                        <a:t> and the function of genes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gencode.v23.annotation.gene.probeMap.csv</a:t>
                      </a:r>
                    </a:p>
                    <a:p>
                      <a:r>
                        <a:rPr lang="en-US" sz="2000" dirty="0" err="1" smtClean="0"/>
                        <a:t>Gene_info_hs.csv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C00000"/>
                          </a:solidFill>
                        </a:rPr>
                        <a:t>ensembl_info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2735" y="2302613"/>
            <a:ext cx="50288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7030A0"/>
                </a:solidFill>
              </a:rPr>
              <a:t>1</a:t>
            </a:r>
          </a:p>
          <a:p>
            <a:r>
              <a:rPr lang="en-US" sz="4400" dirty="0" smtClean="0">
                <a:solidFill>
                  <a:srgbClr val="7030A0"/>
                </a:solidFill>
              </a:rPr>
              <a:t>2</a:t>
            </a:r>
          </a:p>
          <a:p>
            <a:r>
              <a:rPr lang="en-US" sz="4400" dirty="0">
                <a:solidFill>
                  <a:srgbClr val="7030A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535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sample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9083"/>
            <a:ext cx="5474109" cy="4598886"/>
          </a:xfrm>
        </p:spPr>
        <p:txBody>
          <a:bodyPr>
            <a:normAutofit/>
          </a:bodyPr>
          <a:lstStyle/>
          <a:p>
            <a:r>
              <a:rPr lang="en-US" dirty="0" smtClean="0"/>
              <a:t>Start from </a:t>
            </a:r>
            <a:r>
              <a:rPr lang="en-US" dirty="0" err="1" smtClean="0">
                <a:sym typeface="Wingdings"/>
              </a:rPr>
              <a:t>phenoDF</a:t>
            </a:r>
            <a:r>
              <a:rPr lang="en-US" dirty="0" smtClean="0">
                <a:sym typeface="Wingdings"/>
              </a:rPr>
              <a:t> table</a:t>
            </a:r>
            <a:endParaRPr lang="en-US" dirty="0" smtClean="0"/>
          </a:p>
          <a:p>
            <a:r>
              <a:rPr lang="en-US" dirty="0" smtClean="0"/>
              <a:t>Choose your cancer of interest: ‘Brain Lower Grade Glioma’</a:t>
            </a:r>
          </a:p>
          <a:p>
            <a:r>
              <a:rPr lang="en-US" dirty="0" smtClean="0"/>
              <a:t>Choose your </a:t>
            </a:r>
            <a:r>
              <a:rPr lang="en-US" dirty="0" err="1" smtClean="0"/>
              <a:t>sample.type</a:t>
            </a:r>
            <a:r>
              <a:rPr lang="en-US" dirty="0" smtClean="0"/>
              <a:t>: ‘primary’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35620" y="1260088"/>
            <a:ext cx="10883590" cy="33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79" y="3983464"/>
            <a:ext cx="5903242" cy="12520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309" y="1519083"/>
            <a:ext cx="5879690" cy="49689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1890" y="5750004"/>
            <a:ext cx="56904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Then filter to gather all the case sample IDs</a:t>
            </a:r>
          </a:p>
          <a:p>
            <a:pPr lvl="1"/>
            <a:r>
              <a:rPr lang="en-US" sz="2400" dirty="0"/>
              <a:t>Ex: 509 case IDs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276601" y="6313757"/>
            <a:ext cx="3035708" cy="2975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4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sample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0594"/>
            <a:ext cx="10515600" cy="2597863"/>
          </a:xfrm>
        </p:spPr>
        <p:txBody>
          <a:bodyPr>
            <a:normAutofit/>
          </a:bodyPr>
          <a:lstStyle/>
          <a:p>
            <a:r>
              <a:rPr lang="en-US" dirty="0" smtClean="0"/>
              <a:t>GTEX currently contains 7412 normal samples to choose from</a:t>
            </a:r>
          </a:p>
          <a:p>
            <a:r>
              <a:rPr lang="en-US" dirty="0" smtClean="0"/>
              <a:t>Use RNA </a:t>
            </a:r>
            <a:r>
              <a:rPr lang="en-US" dirty="0" err="1" smtClean="0"/>
              <a:t>Seq</a:t>
            </a:r>
            <a:r>
              <a:rPr lang="en-US" dirty="0" smtClean="0"/>
              <a:t> expression data to find reference tissue from the normal samples that is similar to the case samples</a:t>
            </a:r>
          </a:p>
          <a:p>
            <a:pPr lvl="1"/>
            <a:r>
              <a:rPr lang="en-US" dirty="0" smtClean="0"/>
              <a:t>Compare mRNA transcript counts between the set of case samples and the various GTEX samples</a:t>
            </a:r>
          </a:p>
          <a:p>
            <a:pPr lvl="1"/>
            <a:r>
              <a:rPr lang="en-US" dirty="0"/>
              <a:t>Example: 60498 Rows of genes x 7921 sample IDS of “</a:t>
            </a:r>
            <a:r>
              <a:rPr lang="en-US" dirty="0" err="1"/>
              <a:t>dz_expr</a:t>
            </a:r>
            <a:r>
              <a:rPr lang="en-US" dirty="0"/>
              <a:t>” table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35620" y="1260088"/>
            <a:ext cx="10883590" cy="33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219846"/>
              </p:ext>
            </p:extLst>
          </p:nvPr>
        </p:nvGraphicFramePr>
        <p:xfrm>
          <a:off x="1622321" y="4028457"/>
          <a:ext cx="6799009" cy="2267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112"/>
                <a:gridCol w="968192"/>
                <a:gridCol w="271121"/>
                <a:gridCol w="1282761"/>
                <a:gridCol w="1120581"/>
                <a:gridCol w="271121"/>
                <a:gridCol w="1319121"/>
              </a:tblGrid>
              <a:tr h="6884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mRNA</a:t>
                      </a:r>
                      <a:r>
                        <a:rPr lang="en-US" baseline="0" dirty="0" smtClean="0"/>
                        <a:t> from 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GTEX</a:t>
                      </a:r>
                      <a:r>
                        <a:rPr lang="en-US" baseline="0" dirty="0" smtClean="0"/>
                        <a:t> samp1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GTEX samp7412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CASE</a:t>
                      </a:r>
                      <a:r>
                        <a:rPr lang="en-US" baseline="0" dirty="0" smtClean="0"/>
                        <a:t> samp1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CASE samp509</a:t>
                      </a:r>
                      <a:endParaRPr lang="en-US" dirty="0"/>
                    </a:p>
                  </a:txBody>
                  <a:tcPr/>
                </a:tc>
              </a:tr>
              <a:tr h="2792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2792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792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819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gene60498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57303" y="5284202"/>
            <a:ext cx="322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Hypothetical data: GTEX samp1 is more similar to the case samples than GTEX samp7412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96463" y="6207532"/>
            <a:ext cx="61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X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79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sample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0" y="1690688"/>
            <a:ext cx="6977754" cy="4486275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ComputeRefTissue</a:t>
            </a:r>
            <a:r>
              <a:rPr lang="en-US" sz="3600" dirty="0" smtClean="0"/>
              <a:t> function from the </a:t>
            </a:r>
            <a:r>
              <a:rPr lang="en-US" sz="3600" dirty="0" err="1" smtClean="0"/>
              <a:t>DE_core_functions.R</a:t>
            </a:r>
            <a:endParaRPr lang="en-US" sz="3600" dirty="0" smtClean="0"/>
          </a:p>
          <a:p>
            <a:pPr lvl="1"/>
            <a:r>
              <a:rPr lang="en-US" sz="1600" dirty="0" smtClean="0"/>
              <a:t>Uses the correlation of top varying genes between case and normal tissues</a:t>
            </a:r>
            <a:endParaRPr lang="en-US" sz="4400" dirty="0" smtClean="0"/>
          </a:p>
          <a:p>
            <a:r>
              <a:rPr lang="en-US" sz="3600" dirty="0" smtClean="0"/>
              <a:t>Output the top 50 control sample IDs that have similar mRNA expression to your cancer of interest. </a:t>
            </a:r>
          </a:p>
          <a:p>
            <a:pPr lvl="1"/>
            <a:r>
              <a:rPr lang="en-US" sz="2800" dirty="0" smtClean="0"/>
              <a:t>This number can be adjusted</a:t>
            </a:r>
          </a:p>
          <a:p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35620" y="1260088"/>
            <a:ext cx="10883590" cy="33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102" y="2188504"/>
            <a:ext cx="3937000" cy="4152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71791" y="1530626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Where my top 50 control samples are from—the brain.</a:t>
            </a:r>
            <a:endParaRPr lang="en-US" b="1" dirty="0"/>
          </a:p>
        </p:txBody>
      </p:sp>
      <p:sp>
        <p:nvSpPr>
          <p:cNvPr id="7" name="Frame 6"/>
          <p:cNvSpPr/>
          <p:nvPr/>
        </p:nvSpPr>
        <p:spPr>
          <a:xfrm>
            <a:off x="7613374" y="1530626"/>
            <a:ext cx="4278728" cy="5068957"/>
          </a:xfrm>
          <a:prstGeom prst="frame">
            <a:avLst>
              <a:gd name="adj1" fmla="val 8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10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</TotalTime>
  <Words>914</Words>
  <Application>Microsoft Macintosh PowerPoint</Application>
  <PresentationFormat>Widescreen</PresentationFormat>
  <Paragraphs>181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Wingdings</vt:lpstr>
      <vt:lpstr>Arial</vt:lpstr>
      <vt:lpstr>Office Theme</vt:lpstr>
      <vt:lpstr>Example of OCTAD on Desktop: Oligodendroglioma</vt:lpstr>
      <vt:lpstr>R Notebook</vt:lpstr>
      <vt:lpstr>R Notebook</vt:lpstr>
      <vt:lpstr>8 External Portal Codes needed</vt:lpstr>
      <vt:lpstr>Three Tables in Genomics needed</vt:lpstr>
      <vt:lpstr>File Locations</vt:lpstr>
      <vt:lpstr>Case sample selection</vt:lpstr>
      <vt:lpstr>Control sample selection</vt:lpstr>
      <vt:lpstr>Control sample selection</vt:lpstr>
      <vt:lpstr>Visualization of sample selections</vt:lpstr>
      <vt:lpstr>Visualization (Tissue Type vs correlation)</vt:lpstr>
      <vt:lpstr>Disease Signature (How disease changes mRNA expression)</vt:lpstr>
      <vt:lpstr>Gene Enrichment (Pathway) Signature</vt:lpstr>
      <vt:lpstr>Potential drugs for reversal of mRNA expression</vt:lpstr>
      <vt:lpstr>Platform and Packages used</vt:lpstr>
      <vt:lpstr>13 Output files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 End Portal</dc:title>
  <dc:creator>Anita Wen</dc:creator>
  <cp:lastModifiedBy>Anita Wen</cp:lastModifiedBy>
  <cp:revision>62</cp:revision>
  <dcterms:created xsi:type="dcterms:W3CDTF">2018-07-12T19:03:28Z</dcterms:created>
  <dcterms:modified xsi:type="dcterms:W3CDTF">2018-07-14T00:04:41Z</dcterms:modified>
</cp:coreProperties>
</file>