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handoutMasterIdLst>
    <p:handoutMasterId r:id="rId14"/>
  </p:handoutMasterIdLst>
  <p:sldIdLst>
    <p:sldId id="256" r:id="rId3"/>
    <p:sldId id="298" r:id="rId4"/>
    <p:sldId id="304" r:id="rId5"/>
    <p:sldId id="302" r:id="rId6"/>
    <p:sldId id="305" r:id="rId7"/>
    <p:sldId id="301" r:id="rId8"/>
    <p:sldId id="306" r:id="rId9"/>
    <p:sldId id="303" r:id="rId10"/>
    <p:sldId id="300" r:id="rId11"/>
    <p:sldId id="308" r:id="rId12"/>
  </p:sldIdLst>
  <p:sldSz cx="12192000" cy="6858000"/>
  <p:notesSz cx="6805613" cy="99393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个性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406" autoAdjust="0"/>
    <p:restoredTop sz="96035" autoAdjust="0"/>
  </p:normalViewPr>
  <p:slideViewPr>
    <p:cSldViewPr snapToGrid="0">
      <p:cViewPr>
        <p:scale>
          <a:sx n="78" d="100"/>
          <a:sy n="78" d="100"/>
        </p:scale>
        <p:origin x="784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localhost/Users/poisson.zhou/Documents/&#22823;&#30086;&#24037;&#20316;&#35760;&#24405;/&#33286;&#24773;&#20135;&#21697;&#25968;&#25454;&#23637;&#31034;&#21407;&#22411;v0.5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89016585728359"/>
          <c:y val="0.12266858322879"/>
          <c:w val="0.516033441188023"/>
          <c:h val="0.781475103381861"/>
        </c:manualLayout>
      </c:layout>
      <c:doughnutChart>
        <c:varyColors val="1"/>
        <c:ser>
          <c:idx val="0"/>
          <c:order val="0"/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FF7E79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rgbClr val="00B0F0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2"/>
            <c:bubble3D val="0"/>
            <c:spPr>
              <a:solidFill>
                <a:srgbClr val="73FB79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3"/>
            <c:bubble3D val="0"/>
            <c:spPr>
              <a:solidFill>
                <a:srgbClr val="E05918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4"/>
            <c:bubble3D val="0"/>
            <c:spPr>
              <a:solidFill>
                <a:srgbClr val="92D050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lt1"/>
                    </a:solidFill>
                    <a:latin typeface="Microsoft YaHei" charset="0"/>
                    <a:ea typeface="Microsoft YaHei" charset="0"/>
                    <a:cs typeface="Microsoft YaHei" charset="0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舆情产品功能原型!$B$58:$B$62</c:f>
              <c:strCache>
                <c:ptCount val="5"/>
                <c:pt idx="0">
                  <c:v>优秀推广者</c:v>
                </c:pt>
                <c:pt idx="1">
                  <c:v>粉丝用户</c:v>
                </c:pt>
                <c:pt idx="2">
                  <c:v>一次消费者</c:v>
                </c:pt>
                <c:pt idx="3">
                  <c:v>潜客</c:v>
                </c:pt>
                <c:pt idx="4">
                  <c:v>其他</c:v>
                </c:pt>
              </c:strCache>
            </c:strRef>
          </c:cat>
          <c:val>
            <c:numRef>
              <c:f>舆情产品功能原型!$C$58:$C$62</c:f>
              <c:numCache>
                <c:formatCode>0%</c:formatCode>
                <c:ptCount val="5"/>
                <c:pt idx="0">
                  <c:v>0.05</c:v>
                </c:pt>
                <c:pt idx="1">
                  <c:v>0.25</c:v>
                </c:pt>
                <c:pt idx="2">
                  <c:v>0.15</c:v>
                </c:pt>
                <c:pt idx="3">
                  <c:v>0.5</c:v>
                </c:pt>
                <c:pt idx="4">
                  <c:v>0.1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41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08345521536649"/>
          <c:y val="0.259684189656149"/>
          <c:w val="0.207532078784037"/>
          <c:h val="0.35541692630147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icrosoft YaHei" charset="0"/>
              <a:ea typeface="Microsoft YaHei" charset="0"/>
              <a:cs typeface="Microsoft YaHei" charset="0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0FF25-BA6B-4E7C-83A0-115CC58E91B9}" type="datetimeFigureOut">
              <a:rPr lang="zh-CN" altLang="en-US" smtClean="0"/>
              <a:t>16/6/11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30043-C639-4AF1-9C40-3DCF6B69C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8810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911326-ACAD-4DE3-8C00-D9DD8F694119}" type="datetimeFigureOut">
              <a:rPr lang="zh-CN" altLang="en-US" smtClean="0"/>
              <a:t>16/6/11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1063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0562" y="4783307"/>
            <a:ext cx="544449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BEB2FE-C01E-432A-BC76-29BDE7B9DD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549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EB2FE-C01E-432A-BC76-29BDE7B9DD7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595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defTabSz="457200">
              <a:lnSpc>
                <a:spcPct val="120000"/>
              </a:lnSpc>
              <a:defRPr sz="2400">
                <a:solidFill>
                  <a:srgbClr val="A6AAA9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sz="2000" dirty="0" smtClean="0">
                <a:solidFill>
                  <a:srgbClr val="53585F"/>
                </a:solidFill>
                <a:latin typeface="Microsoft YaHei"/>
                <a:ea typeface="Microsoft YaHei"/>
                <a:cs typeface="Microsoft YaHei"/>
              </a:rPr>
              <a:t>市场预测</a:t>
            </a:r>
            <a:endParaRPr lang="en-US" altLang="zh-CN" sz="2000" dirty="0" smtClean="0">
              <a:solidFill>
                <a:srgbClr val="53585F"/>
              </a:solidFill>
              <a:latin typeface="Microsoft YaHei"/>
              <a:ea typeface="Microsoft YaHei"/>
              <a:cs typeface="Microsoft YaHei"/>
            </a:endParaRPr>
          </a:p>
          <a:p>
            <a:pPr algn="l" defTabSz="457200">
              <a:lnSpc>
                <a:spcPct val="120000"/>
              </a:lnSpc>
              <a:defRPr sz="2400">
                <a:solidFill>
                  <a:srgbClr val="A6AAA9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dirty="0" smtClean="0">
                <a:solidFill>
                  <a:srgbClr val="7F7F7F"/>
                </a:solidFill>
                <a:latin typeface="Microsoft YaHei"/>
                <a:ea typeface="Microsoft YaHei"/>
                <a:cs typeface="Microsoft YaHei"/>
              </a:rPr>
              <a:t>为新市场提供生产决策依据</a:t>
            </a:r>
            <a:endParaRPr lang="en-US" altLang="zh-CN" dirty="0" smtClean="0">
              <a:solidFill>
                <a:srgbClr val="7F7F7F"/>
              </a:solidFill>
              <a:latin typeface="Microsoft YaHei"/>
              <a:ea typeface="Microsoft YaHei"/>
              <a:cs typeface="Microsoft YaHei"/>
            </a:endParaRPr>
          </a:p>
          <a:p>
            <a:pPr algn="l" defTabSz="457200">
              <a:lnSpc>
                <a:spcPct val="120000"/>
              </a:lnSpc>
              <a:defRPr sz="2400">
                <a:solidFill>
                  <a:srgbClr val="A6AAA9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sz="1200" dirty="0" smtClean="0">
                <a:solidFill>
                  <a:srgbClr val="7F7F7F"/>
                </a:solidFill>
                <a:latin typeface="Microsoft YaHei"/>
                <a:ea typeface="Microsoft YaHei"/>
                <a:cs typeface="Microsoft YaHei"/>
              </a:rPr>
              <a:t>引入数据化决策模型和监控体系，提升投入产出比。</a:t>
            </a:r>
          </a:p>
          <a:p>
            <a:pPr algn="l" defTabSz="457200">
              <a:lnSpc>
                <a:spcPct val="120000"/>
              </a:lnSpc>
              <a:defRPr sz="2400">
                <a:solidFill>
                  <a:srgbClr val="A6AAA9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sz="1200" dirty="0" smtClean="0">
                <a:solidFill>
                  <a:srgbClr val="A6AAA9"/>
                </a:solidFill>
                <a:latin typeface="Microsoft YaHei"/>
                <a:ea typeface="Microsoft YaHei"/>
                <a:cs typeface="Microsoft YaHei"/>
              </a:rPr>
              <a:t>提供产品竞品分析、市场初探</a:t>
            </a:r>
            <a:r>
              <a:rPr lang="zh-CN" altLang="zh-CN" sz="1200" dirty="0" smtClean="0">
                <a:solidFill>
                  <a:srgbClr val="A6AAA9"/>
                </a:solidFill>
                <a:latin typeface="Microsoft YaHei"/>
                <a:ea typeface="Microsoft YaHei"/>
                <a:cs typeface="Microsoft YaHei"/>
              </a:rPr>
              <a:t>，</a:t>
            </a:r>
            <a:r>
              <a:rPr lang="zh-CN" altLang="en-US" sz="1200" dirty="0" smtClean="0">
                <a:solidFill>
                  <a:srgbClr val="A6AAA9"/>
                </a:solidFill>
                <a:latin typeface="Microsoft YaHei"/>
                <a:ea typeface="Microsoft YaHei"/>
                <a:cs typeface="Microsoft YaHei"/>
              </a:rPr>
              <a:t>对新产品</a:t>
            </a:r>
            <a:r>
              <a:rPr lang="en-US" altLang="zh-CN" sz="1200" dirty="0" smtClean="0">
                <a:solidFill>
                  <a:srgbClr val="A6AAA9"/>
                </a:solidFill>
                <a:latin typeface="Microsoft YaHei"/>
                <a:ea typeface="Microsoft YaHei"/>
                <a:cs typeface="Microsoft YaHei"/>
              </a:rPr>
              <a:t>PR</a:t>
            </a:r>
            <a:r>
              <a:rPr lang="zh-CN" altLang="en-US" sz="1200" dirty="0" smtClean="0">
                <a:solidFill>
                  <a:srgbClr val="A6AAA9"/>
                </a:solidFill>
                <a:latin typeface="Microsoft YaHei"/>
                <a:ea typeface="Microsoft YaHei"/>
                <a:cs typeface="Microsoft YaHei"/>
              </a:rPr>
              <a:t>反馈跟踪及监测</a:t>
            </a:r>
            <a:r>
              <a:rPr lang="zh-CN" altLang="zh-CN" sz="1200" dirty="0" smtClean="0">
                <a:solidFill>
                  <a:srgbClr val="A6AAA9"/>
                </a:solidFill>
                <a:latin typeface="Microsoft YaHei"/>
                <a:ea typeface="Microsoft YaHei"/>
                <a:cs typeface="Microsoft YaHei"/>
              </a:rPr>
              <a:t>，</a:t>
            </a:r>
            <a:r>
              <a:rPr lang="zh-CN" altLang="en-US" sz="1200" dirty="0" smtClean="0">
                <a:solidFill>
                  <a:srgbClr val="A6AAA9"/>
                </a:solidFill>
                <a:latin typeface="Microsoft YaHei"/>
                <a:ea typeface="Microsoft YaHei"/>
                <a:cs typeface="Microsoft YaHei"/>
              </a:rPr>
              <a:t>产品品舆情跟踪及监测、为市场营销方案提供支撑</a:t>
            </a:r>
            <a:endParaRPr lang="en-US" altLang="zh-CN" sz="1200" dirty="0" smtClean="0">
              <a:solidFill>
                <a:srgbClr val="A6AAA9"/>
              </a:solidFill>
              <a:latin typeface="Microsoft YaHei"/>
              <a:ea typeface="Microsoft YaHei"/>
              <a:cs typeface="Microsoft YaHei"/>
            </a:endParaRPr>
          </a:p>
          <a:p>
            <a:pPr algn="l" defTabSz="457200">
              <a:lnSpc>
                <a:spcPct val="120000"/>
              </a:lnSpc>
              <a:defRPr sz="2400">
                <a:solidFill>
                  <a:srgbClr val="A6AAA9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 lang="en-US" altLang="zh-CN" sz="1200" dirty="0" smtClean="0">
              <a:solidFill>
                <a:srgbClr val="A6AAA9"/>
              </a:solidFill>
              <a:latin typeface="Microsoft YaHei"/>
              <a:ea typeface="Microsoft YaHei"/>
              <a:cs typeface="Microsoft YaHei"/>
            </a:endParaRPr>
          </a:p>
          <a:p>
            <a: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solidFill>
                  <a:srgbClr val="A6AAA9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sz="1200" dirty="0" smtClean="0">
                <a:solidFill>
                  <a:srgbClr val="7F7F7F"/>
                </a:solidFill>
              </a:rPr>
              <a:t>全方位监测企业风险、风险发生时及时预警，帮助企业快速发现及应对危机，并对危机事件进行追踪和发展监控</a:t>
            </a:r>
            <a:endParaRPr lang="en-US" altLang="zh-CN" sz="1200" dirty="0" smtClean="0">
              <a:solidFill>
                <a:srgbClr val="7F7F7F"/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solidFill>
                  <a:srgbClr val="A6AAA9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 lang="en-US" altLang="zh-CN" sz="1200" dirty="0" smtClean="0">
              <a:solidFill>
                <a:srgbClr val="7F7F7F"/>
              </a:solidFill>
            </a:endParaRPr>
          </a:p>
          <a:p>
            <a:pPr algn="l" defTabSz="457200">
              <a:lnSpc>
                <a:spcPct val="120000"/>
              </a:lnSpc>
              <a:defRPr sz="3600">
                <a:solidFill>
                  <a:srgbClr val="53585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sz="1200" dirty="0" smtClean="0">
                <a:solidFill>
                  <a:srgbClr val="7F7F7F"/>
                </a:solidFill>
              </a:rPr>
              <a:t>让企业打好品牌防守和进攻战</a:t>
            </a:r>
            <a:endParaRPr lang="en-US" altLang="zh-CN" sz="1200" dirty="0" smtClean="0"/>
          </a:p>
          <a:p>
            <a:pPr algn="l" defTabSz="457200">
              <a:lnSpc>
                <a:spcPct val="120000"/>
              </a:lnSpc>
              <a:defRPr sz="3600">
                <a:solidFill>
                  <a:srgbClr val="53585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sz="1200" dirty="0" smtClean="0">
                <a:solidFill>
                  <a:srgbClr val="7F7F7F"/>
                </a:solidFill>
              </a:rPr>
              <a:t>定义品牌监测指标，对品牌热点事件、舆情事件发展趋势、舆论导向进行深入分析，为企业品牌塑造和品牌保护提供大数据支撑</a:t>
            </a:r>
            <a:endParaRPr lang="en-US" altLang="zh-CN" sz="1200" dirty="0" smtClean="0">
              <a:solidFill>
                <a:srgbClr val="7F7F7F"/>
              </a:solidFill>
            </a:endParaRPr>
          </a:p>
          <a:p>
            <a:pPr algn="l" defTabSz="457200">
              <a:lnSpc>
                <a:spcPct val="120000"/>
              </a:lnSpc>
              <a:defRPr sz="3600">
                <a:solidFill>
                  <a:srgbClr val="53585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 lang="en-US" altLang="zh-CN" sz="1200" dirty="0" smtClean="0">
              <a:solidFill>
                <a:srgbClr val="7F7F7F"/>
              </a:solidFill>
            </a:endParaRPr>
          </a:p>
          <a:p>
            <a:pPr algn="l" defTabSz="457200">
              <a:lnSpc>
                <a:spcPct val="120000"/>
              </a:lnSpc>
              <a:defRPr sz="2400">
                <a:solidFill>
                  <a:srgbClr val="A6AAA9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sz="1200" dirty="0" smtClean="0">
                <a:solidFill>
                  <a:srgbClr val="A6AAA9"/>
                </a:solidFill>
                <a:latin typeface="Microsoft YaHei"/>
                <a:ea typeface="Microsoft YaHei"/>
                <a:cs typeface="Microsoft YaHei"/>
              </a:rPr>
              <a:t>让企业基于大数据轻松获客</a:t>
            </a:r>
            <a:endParaRPr lang="en-US" altLang="zh-CN" sz="1200" dirty="0" smtClean="0">
              <a:solidFill>
                <a:srgbClr val="A6AAA9"/>
              </a:solidFill>
              <a:latin typeface="Microsoft YaHei"/>
              <a:ea typeface="Microsoft YaHei"/>
              <a:cs typeface="Microsoft YaHei"/>
            </a:endParaRPr>
          </a:p>
          <a:p>
            <a:pPr algn="l" defTabSz="457200">
              <a:lnSpc>
                <a:spcPct val="120000"/>
              </a:lnSpc>
              <a:defRPr sz="2400">
                <a:solidFill>
                  <a:srgbClr val="A6AAA9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sz="1200" dirty="0" smtClean="0">
                <a:solidFill>
                  <a:srgbClr val="A6AAA9"/>
                </a:solidFill>
                <a:latin typeface="Microsoft YaHei"/>
                <a:ea typeface="Microsoft YaHei"/>
                <a:cs typeface="Microsoft YaHei"/>
              </a:rPr>
              <a:t>根据企业已有客户做企业客户画像，基于企业客户画像特征及企业需求，为企业推荐潜在客户并提供大数据拉客支撑</a:t>
            </a:r>
            <a:endParaRPr lang="en-US" altLang="zh-CN" sz="1200" dirty="0" smtClean="0">
              <a:solidFill>
                <a:srgbClr val="A6AAA9"/>
              </a:solidFill>
              <a:latin typeface="Microsoft YaHei"/>
              <a:ea typeface="Microsoft YaHei"/>
              <a:cs typeface="Microsoft YaHei"/>
            </a:endParaRPr>
          </a:p>
          <a:p>
            <a:pPr algn="l" defTabSz="457200">
              <a:lnSpc>
                <a:spcPct val="120000"/>
              </a:lnSpc>
              <a:defRPr sz="3600">
                <a:solidFill>
                  <a:srgbClr val="53585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 lang="en-US" altLang="zh-CN" sz="1200" dirty="0" smtClean="0">
              <a:solidFill>
                <a:srgbClr val="7F7F7F"/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solidFill>
                  <a:srgbClr val="A6AAA9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 lang="en-US" altLang="zh-CN" sz="1200" dirty="0" smtClean="0">
              <a:solidFill>
                <a:srgbClr val="7F7F7F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EB2FE-C01E-432A-BC76-29BDE7B9DD7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13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defTabSz="457200">
              <a:lnSpc>
                <a:spcPct val="120000"/>
              </a:lnSpc>
              <a:defRPr sz="2400">
                <a:solidFill>
                  <a:srgbClr val="A6AAA9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sz="2000" dirty="0" smtClean="0">
                <a:solidFill>
                  <a:srgbClr val="53585F"/>
                </a:solidFill>
                <a:latin typeface="Microsoft YaHei"/>
                <a:ea typeface="Microsoft YaHei"/>
                <a:cs typeface="Microsoft YaHei"/>
              </a:rPr>
              <a:t>市场预测</a:t>
            </a:r>
            <a:endParaRPr lang="en-US" altLang="zh-CN" sz="2000" dirty="0" smtClean="0">
              <a:solidFill>
                <a:srgbClr val="53585F"/>
              </a:solidFill>
              <a:latin typeface="Microsoft YaHei"/>
              <a:ea typeface="Microsoft YaHei"/>
              <a:cs typeface="Microsoft YaHei"/>
            </a:endParaRPr>
          </a:p>
          <a:p>
            <a:pPr algn="l" defTabSz="457200">
              <a:lnSpc>
                <a:spcPct val="120000"/>
              </a:lnSpc>
              <a:defRPr sz="2400">
                <a:solidFill>
                  <a:srgbClr val="A6AAA9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dirty="0" smtClean="0">
                <a:solidFill>
                  <a:srgbClr val="7F7F7F"/>
                </a:solidFill>
                <a:latin typeface="Microsoft YaHei"/>
                <a:ea typeface="Microsoft YaHei"/>
                <a:cs typeface="Microsoft YaHei"/>
              </a:rPr>
              <a:t>为新市场提供生产决策依据</a:t>
            </a:r>
            <a:endParaRPr lang="en-US" altLang="zh-CN" dirty="0" smtClean="0">
              <a:solidFill>
                <a:srgbClr val="7F7F7F"/>
              </a:solidFill>
              <a:latin typeface="Microsoft YaHei"/>
              <a:ea typeface="Microsoft YaHei"/>
              <a:cs typeface="Microsoft YaHei"/>
            </a:endParaRPr>
          </a:p>
          <a:p>
            <a:pPr algn="l" defTabSz="457200">
              <a:lnSpc>
                <a:spcPct val="120000"/>
              </a:lnSpc>
              <a:defRPr sz="2400">
                <a:solidFill>
                  <a:srgbClr val="A6AAA9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sz="1200" dirty="0" smtClean="0">
                <a:solidFill>
                  <a:srgbClr val="7F7F7F"/>
                </a:solidFill>
                <a:latin typeface="Microsoft YaHei"/>
                <a:ea typeface="Microsoft YaHei"/>
                <a:cs typeface="Microsoft YaHei"/>
              </a:rPr>
              <a:t>引入数据化决策模型和监控体系，提升投入产出比。</a:t>
            </a:r>
          </a:p>
          <a:p>
            <a:pPr algn="l" defTabSz="457200">
              <a:lnSpc>
                <a:spcPct val="120000"/>
              </a:lnSpc>
              <a:defRPr sz="2400">
                <a:solidFill>
                  <a:srgbClr val="A6AAA9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sz="1200" dirty="0" smtClean="0">
                <a:solidFill>
                  <a:srgbClr val="A6AAA9"/>
                </a:solidFill>
                <a:latin typeface="Microsoft YaHei"/>
                <a:ea typeface="Microsoft YaHei"/>
                <a:cs typeface="Microsoft YaHei"/>
              </a:rPr>
              <a:t>提供产品竞品分析、市场初探</a:t>
            </a:r>
            <a:r>
              <a:rPr lang="zh-CN" altLang="zh-CN" sz="1200" dirty="0" smtClean="0">
                <a:solidFill>
                  <a:srgbClr val="A6AAA9"/>
                </a:solidFill>
                <a:latin typeface="Microsoft YaHei"/>
                <a:ea typeface="Microsoft YaHei"/>
                <a:cs typeface="Microsoft YaHei"/>
              </a:rPr>
              <a:t>，</a:t>
            </a:r>
            <a:r>
              <a:rPr lang="zh-CN" altLang="en-US" sz="1200" dirty="0" smtClean="0">
                <a:solidFill>
                  <a:srgbClr val="A6AAA9"/>
                </a:solidFill>
                <a:latin typeface="Microsoft YaHei"/>
                <a:ea typeface="Microsoft YaHei"/>
                <a:cs typeface="Microsoft YaHei"/>
              </a:rPr>
              <a:t>对新产品</a:t>
            </a:r>
            <a:r>
              <a:rPr lang="en-US" altLang="zh-CN" sz="1200" dirty="0" smtClean="0">
                <a:solidFill>
                  <a:srgbClr val="A6AAA9"/>
                </a:solidFill>
                <a:latin typeface="Microsoft YaHei"/>
                <a:ea typeface="Microsoft YaHei"/>
                <a:cs typeface="Microsoft YaHei"/>
              </a:rPr>
              <a:t>PR</a:t>
            </a:r>
            <a:r>
              <a:rPr lang="zh-CN" altLang="en-US" sz="1200" dirty="0" smtClean="0">
                <a:solidFill>
                  <a:srgbClr val="A6AAA9"/>
                </a:solidFill>
                <a:latin typeface="Microsoft YaHei"/>
                <a:ea typeface="Microsoft YaHei"/>
                <a:cs typeface="Microsoft YaHei"/>
              </a:rPr>
              <a:t>反馈跟踪及监测</a:t>
            </a:r>
            <a:r>
              <a:rPr lang="zh-CN" altLang="zh-CN" sz="1200" dirty="0" smtClean="0">
                <a:solidFill>
                  <a:srgbClr val="A6AAA9"/>
                </a:solidFill>
                <a:latin typeface="Microsoft YaHei"/>
                <a:ea typeface="Microsoft YaHei"/>
                <a:cs typeface="Microsoft YaHei"/>
              </a:rPr>
              <a:t>，</a:t>
            </a:r>
            <a:r>
              <a:rPr lang="zh-CN" altLang="en-US" sz="1200" dirty="0" smtClean="0">
                <a:solidFill>
                  <a:srgbClr val="A6AAA9"/>
                </a:solidFill>
                <a:latin typeface="Microsoft YaHei"/>
                <a:ea typeface="Microsoft YaHei"/>
                <a:cs typeface="Microsoft YaHei"/>
              </a:rPr>
              <a:t>产品品舆情跟踪及监测、为市场营销方案提供支撑</a:t>
            </a:r>
            <a:endParaRPr lang="en-US" altLang="zh-CN" sz="1200" dirty="0" smtClean="0">
              <a:solidFill>
                <a:srgbClr val="A6AAA9"/>
              </a:solidFill>
              <a:latin typeface="Microsoft YaHei"/>
              <a:ea typeface="Microsoft YaHei"/>
              <a:cs typeface="Microsoft YaHei"/>
            </a:endParaRPr>
          </a:p>
          <a:p>
            <a:pPr algn="l" defTabSz="457200">
              <a:lnSpc>
                <a:spcPct val="120000"/>
              </a:lnSpc>
              <a:defRPr sz="2400">
                <a:solidFill>
                  <a:srgbClr val="A6AAA9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 lang="en-US" altLang="zh-CN" sz="1200" dirty="0" smtClean="0">
              <a:solidFill>
                <a:srgbClr val="A6AAA9"/>
              </a:solidFill>
              <a:latin typeface="Microsoft YaHei"/>
              <a:ea typeface="Microsoft YaHei"/>
              <a:cs typeface="Microsoft YaHei"/>
            </a:endParaRPr>
          </a:p>
          <a:p>
            <a: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solidFill>
                  <a:srgbClr val="A6AAA9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sz="1200" dirty="0" smtClean="0">
                <a:solidFill>
                  <a:srgbClr val="7F7F7F"/>
                </a:solidFill>
              </a:rPr>
              <a:t>全方位监测企业风险、风险发生时及时预警，帮助企业快速发现及应对危机，并对危机事件进行追踪和发展监控</a:t>
            </a:r>
            <a:endParaRPr lang="en-US" altLang="zh-CN" sz="1200" dirty="0" smtClean="0">
              <a:solidFill>
                <a:srgbClr val="7F7F7F"/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solidFill>
                  <a:srgbClr val="A6AAA9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 lang="en-US" altLang="zh-CN" sz="1200" dirty="0" smtClean="0">
              <a:solidFill>
                <a:srgbClr val="7F7F7F"/>
              </a:solidFill>
            </a:endParaRPr>
          </a:p>
          <a:p>
            <a:pPr algn="l" defTabSz="457200">
              <a:lnSpc>
                <a:spcPct val="120000"/>
              </a:lnSpc>
              <a:defRPr sz="3600">
                <a:solidFill>
                  <a:srgbClr val="53585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sz="1200" dirty="0" smtClean="0">
                <a:solidFill>
                  <a:srgbClr val="7F7F7F"/>
                </a:solidFill>
              </a:rPr>
              <a:t>让企业打好品牌防守和进攻战</a:t>
            </a:r>
            <a:endParaRPr lang="en-US" altLang="zh-CN" sz="1200" dirty="0" smtClean="0"/>
          </a:p>
          <a:p>
            <a:pPr algn="l" defTabSz="457200">
              <a:lnSpc>
                <a:spcPct val="120000"/>
              </a:lnSpc>
              <a:defRPr sz="3600">
                <a:solidFill>
                  <a:srgbClr val="53585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sz="1200" dirty="0" smtClean="0">
                <a:solidFill>
                  <a:srgbClr val="7F7F7F"/>
                </a:solidFill>
              </a:rPr>
              <a:t>定义品牌监测指标，对品牌热点事件、舆情事件发展趋势、舆论导向进行深入分析，为企业品牌塑造和品牌保护提供大数据支撑</a:t>
            </a:r>
            <a:endParaRPr lang="en-US" altLang="zh-CN" sz="1200" dirty="0" smtClean="0">
              <a:solidFill>
                <a:srgbClr val="7F7F7F"/>
              </a:solidFill>
            </a:endParaRPr>
          </a:p>
          <a:p>
            <a:pPr algn="l" defTabSz="457200">
              <a:lnSpc>
                <a:spcPct val="120000"/>
              </a:lnSpc>
              <a:defRPr sz="3600">
                <a:solidFill>
                  <a:srgbClr val="53585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 lang="en-US" altLang="zh-CN" sz="1200" dirty="0" smtClean="0">
              <a:solidFill>
                <a:srgbClr val="7F7F7F"/>
              </a:solidFill>
            </a:endParaRPr>
          </a:p>
          <a:p>
            <a:pPr algn="l" defTabSz="457200">
              <a:lnSpc>
                <a:spcPct val="120000"/>
              </a:lnSpc>
              <a:defRPr sz="2400">
                <a:solidFill>
                  <a:srgbClr val="A6AAA9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sz="1200" dirty="0" smtClean="0">
                <a:solidFill>
                  <a:srgbClr val="A6AAA9"/>
                </a:solidFill>
                <a:latin typeface="Microsoft YaHei"/>
                <a:ea typeface="Microsoft YaHei"/>
                <a:cs typeface="Microsoft YaHei"/>
              </a:rPr>
              <a:t>让企业基于大数据轻松获客</a:t>
            </a:r>
            <a:endParaRPr lang="en-US" altLang="zh-CN" sz="1200" dirty="0" smtClean="0">
              <a:solidFill>
                <a:srgbClr val="A6AAA9"/>
              </a:solidFill>
              <a:latin typeface="Microsoft YaHei"/>
              <a:ea typeface="Microsoft YaHei"/>
              <a:cs typeface="Microsoft YaHei"/>
            </a:endParaRPr>
          </a:p>
          <a:p>
            <a:pPr algn="l" defTabSz="457200">
              <a:lnSpc>
                <a:spcPct val="120000"/>
              </a:lnSpc>
              <a:defRPr sz="2400">
                <a:solidFill>
                  <a:srgbClr val="A6AAA9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sz="1200" dirty="0" smtClean="0">
                <a:solidFill>
                  <a:srgbClr val="A6AAA9"/>
                </a:solidFill>
                <a:latin typeface="Microsoft YaHei"/>
                <a:ea typeface="Microsoft YaHei"/>
                <a:cs typeface="Microsoft YaHei"/>
              </a:rPr>
              <a:t>根据企业已有客户做企业客户画像，基于企业客户画像特征及企业需求，为企业推荐潜在客户并提供大数据拉客支撑</a:t>
            </a:r>
            <a:endParaRPr lang="en-US" altLang="zh-CN" sz="1200" dirty="0" smtClean="0">
              <a:solidFill>
                <a:srgbClr val="A6AAA9"/>
              </a:solidFill>
              <a:latin typeface="Microsoft YaHei"/>
              <a:ea typeface="Microsoft YaHei"/>
              <a:cs typeface="Microsoft YaHei"/>
            </a:endParaRPr>
          </a:p>
          <a:p>
            <a:pPr algn="l" defTabSz="457200">
              <a:lnSpc>
                <a:spcPct val="120000"/>
              </a:lnSpc>
              <a:defRPr sz="3600">
                <a:solidFill>
                  <a:srgbClr val="53585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 lang="en-US" altLang="zh-CN" sz="1200" dirty="0" smtClean="0">
              <a:solidFill>
                <a:srgbClr val="7F7F7F"/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solidFill>
                  <a:srgbClr val="A6AAA9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 lang="en-US" altLang="zh-CN" sz="1200" dirty="0" smtClean="0">
              <a:solidFill>
                <a:srgbClr val="7F7F7F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EB2FE-C01E-432A-BC76-29BDE7B9DD7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defTabSz="457200">
              <a:lnSpc>
                <a:spcPct val="120000"/>
              </a:lnSpc>
              <a:defRPr sz="3600">
                <a:solidFill>
                  <a:srgbClr val="53585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 lang="en-US" altLang="zh-CN" sz="1200" dirty="0" smtClean="0">
              <a:solidFill>
                <a:srgbClr val="7F7F7F"/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solidFill>
                  <a:srgbClr val="A6AAA9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 lang="en-US" altLang="zh-CN" sz="1200" dirty="0" smtClean="0">
              <a:solidFill>
                <a:srgbClr val="7F7F7F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EB2FE-C01E-432A-BC76-29BDE7B9DD7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600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defTabSz="457200">
              <a:lnSpc>
                <a:spcPct val="120000"/>
              </a:lnSpc>
              <a:defRPr sz="3600">
                <a:solidFill>
                  <a:srgbClr val="53585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 lang="en-US" altLang="zh-CN" sz="1200" dirty="0" smtClean="0">
              <a:solidFill>
                <a:srgbClr val="7F7F7F"/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solidFill>
                  <a:srgbClr val="A6AAA9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 lang="en-US" altLang="zh-CN" sz="1200" dirty="0" smtClean="0">
              <a:solidFill>
                <a:srgbClr val="7F7F7F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EB2FE-C01E-432A-BC76-29BDE7B9DD7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473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defTabSz="457200">
              <a:lnSpc>
                <a:spcPct val="120000"/>
              </a:lnSpc>
              <a:defRPr sz="2400">
                <a:solidFill>
                  <a:srgbClr val="A6AAA9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sz="2000" dirty="0" smtClean="0">
                <a:solidFill>
                  <a:srgbClr val="53585F"/>
                </a:solidFill>
                <a:latin typeface="Microsoft YaHei"/>
                <a:ea typeface="Microsoft YaHei"/>
                <a:cs typeface="Microsoft YaHei"/>
              </a:rPr>
              <a:t>市场</a:t>
            </a:r>
            <a:r>
              <a:rPr lang="zh-CN" altLang="en-US" sz="2000" dirty="0" smtClean="0">
                <a:solidFill>
                  <a:srgbClr val="53585F"/>
                </a:solidFill>
                <a:latin typeface="Microsoft YaHei"/>
                <a:ea typeface="Microsoft YaHei"/>
                <a:cs typeface="Microsoft YaHei"/>
              </a:rPr>
              <a:t>预测</a:t>
            </a:r>
            <a:endParaRPr lang="en-US" altLang="zh-CN" sz="2000" dirty="0" smtClean="0">
              <a:solidFill>
                <a:srgbClr val="53585F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EB2FE-C01E-432A-BC76-29BDE7B9DD7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385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defTabSz="457200">
              <a:lnSpc>
                <a:spcPct val="120000"/>
              </a:lnSpc>
              <a:defRPr sz="2400">
                <a:solidFill>
                  <a:srgbClr val="A6AAA9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sz="2000" dirty="0" smtClean="0">
                <a:solidFill>
                  <a:srgbClr val="53585F"/>
                </a:solidFill>
                <a:latin typeface="Microsoft YaHei"/>
                <a:ea typeface="Microsoft YaHei"/>
                <a:cs typeface="Microsoft YaHei"/>
              </a:rPr>
              <a:t>市场</a:t>
            </a:r>
            <a:r>
              <a:rPr lang="zh-CN" altLang="en-US" sz="2000" dirty="0" smtClean="0">
                <a:solidFill>
                  <a:srgbClr val="53585F"/>
                </a:solidFill>
                <a:latin typeface="Microsoft YaHei"/>
                <a:ea typeface="Microsoft YaHei"/>
                <a:cs typeface="Microsoft YaHei"/>
              </a:rPr>
              <a:t>预测</a:t>
            </a:r>
            <a:endParaRPr lang="en-US" altLang="zh-CN" sz="2000" dirty="0" smtClean="0">
              <a:solidFill>
                <a:srgbClr val="53585F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EB2FE-C01E-432A-BC76-29BDE7B9DD7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700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defTabSz="457200">
              <a:lnSpc>
                <a:spcPct val="120000"/>
              </a:lnSpc>
              <a:defRPr sz="2400">
                <a:solidFill>
                  <a:srgbClr val="A6AAA9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sz="2000" dirty="0" smtClean="0">
                <a:solidFill>
                  <a:srgbClr val="53585F"/>
                </a:solidFill>
                <a:latin typeface="Microsoft YaHei"/>
                <a:ea typeface="Microsoft YaHei"/>
                <a:cs typeface="Microsoft YaHei"/>
              </a:rPr>
              <a:t>市场预测</a:t>
            </a:r>
            <a:endParaRPr lang="en-US" altLang="zh-CN" sz="2000" dirty="0" smtClean="0">
              <a:solidFill>
                <a:srgbClr val="53585F"/>
              </a:solidFill>
              <a:latin typeface="Microsoft YaHei"/>
              <a:ea typeface="Microsoft YaHei"/>
              <a:cs typeface="Microsoft YaHei"/>
            </a:endParaRPr>
          </a:p>
          <a:p>
            <a:pPr algn="l" defTabSz="457200">
              <a:lnSpc>
                <a:spcPct val="120000"/>
              </a:lnSpc>
              <a:defRPr sz="2400">
                <a:solidFill>
                  <a:srgbClr val="A6AAA9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dirty="0" smtClean="0">
                <a:solidFill>
                  <a:srgbClr val="7F7F7F"/>
                </a:solidFill>
                <a:latin typeface="Microsoft YaHei"/>
                <a:ea typeface="Microsoft YaHei"/>
                <a:cs typeface="Microsoft YaHei"/>
              </a:rPr>
              <a:t>为新市场提供生产决策依据</a:t>
            </a:r>
            <a:endParaRPr lang="en-US" altLang="zh-CN" dirty="0" smtClean="0">
              <a:solidFill>
                <a:srgbClr val="7F7F7F"/>
              </a:solidFill>
              <a:latin typeface="Microsoft YaHei"/>
              <a:ea typeface="Microsoft YaHei"/>
              <a:cs typeface="Microsoft YaHei"/>
            </a:endParaRPr>
          </a:p>
          <a:p>
            <a:pPr algn="l" defTabSz="457200">
              <a:lnSpc>
                <a:spcPct val="120000"/>
              </a:lnSpc>
              <a:defRPr sz="2400">
                <a:solidFill>
                  <a:srgbClr val="A6AAA9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sz="1200" dirty="0" smtClean="0">
                <a:solidFill>
                  <a:srgbClr val="7F7F7F"/>
                </a:solidFill>
                <a:latin typeface="Microsoft YaHei"/>
                <a:ea typeface="Microsoft YaHei"/>
                <a:cs typeface="Microsoft YaHei"/>
              </a:rPr>
              <a:t>引入数据化决策模型和监控体系，提升投入产出比。</a:t>
            </a:r>
          </a:p>
          <a:p>
            <a:pPr algn="l" defTabSz="457200">
              <a:lnSpc>
                <a:spcPct val="120000"/>
              </a:lnSpc>
              <a:defRPr sz="2400">
                <a:solidFill>
                  <a:srgbClr val="A6AAA9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sz="1200" dirty="0" smtClean="0">
                <a:solidFill>
                  <a:srgbClr val="A6AAA9"/>
                </a:solidFill>
                <a:latin typeface="Microsoft YaHei"/>
                <a:ea typeface="Microsoft YaHei"/>
                <a:cs typeface="Microsoft YaHei"/>
              </a:rPr>
              <a:t>提供产品竞品分析、市场初探</a:t>
            </a:r>
            <a:r>
              <a:rPr lang="zh-CN" altLang="zh-CN" sz="1200" dirty="0" smtClean="0">
                <a:solidFill>
                  <a:srgbClr val="A6AAA9"/>
                </a:solidFill>
                <a:latin typeface="Microsoft YaHei"/>
                <a:ea typeface="Microsoft YaHei"/>
                <a:cs typeface="Microsoft YaHei"/>
              </a:rPr>
              <a:t>，</a:t>
            </a:r>
            <a:r>
              <a:rPr lang="zh-CN" altLang="en-US" sz="1200" dirty="0" smtClean="0">
                <a:solidFill>
                  <a:srgbClr val="A6AAA9"/>
                </a:solidFill>
                <a:latin typeface="Microsoft YaHei"/>
                <a:ea typeface="Microsoft YaHei"/>
                <a:cs typeface="Microsoft YaHei"/>
              </a:rPr>
              <a:t>对新产品</a:t>
            </a:r>
            <a:r>
              <a:rPr lang="en-US" altLang="zh-CN" sz="1200" dirty="0" smtClean="0">
                <a:solidFill>
                  <a:srgbClr val="A6AAA9"/>
                </a:solidFill>
                <a:latin typeface="Microsoft YaHei"/>
                <a:ea typeface="Microsoft YaHei"/>
                <a:cs typeface="Microsoft YaHei"/>
              </a:rPr>
              <a:t>PR</a:t>
            </a:r>
            <a:r>
              <a:rPr lang="zh-CN" altLang="en-US" sz="1200" dirty="0" smtClean="0">
                <a:solidFill>
                  <a:srgbClr val="A6AAA9"/>
                </a:solidFill>
                <a:latin typeface="Microsoft YaHei"/>
                <a:ea typeface="Microsoft YaHei"/>
                <a:cs typeface="Microsoft YaHei"/>
              </a:rPr>
              <a:t>反馈跟踪及监测</a:t>
            </a:r>
            <a:r>
              <a:rPr lang="zh-CN" altLang="zh-CN" sz="1200" dirty="0" smtClean="0">
                <a:solidFill>
                  <a:srgbClr val="A6AAA9"/>
                </a:solidFill>
                <a:latin typeface="Microsoft YaHei"/>
                <a:ea typeface="Microsoft YaHei"/>
                <a:cs typeface="Microsoft YaHei"/>
              </a:rPr>
              <a:t>，</a:t>
            </a:r>
            <a:r>
              <a:rPr lang="zh-CN" altLang="en-US" sz="1200" dirty="0" smtClean="0">
                <a:solidFill>
                  <a:srgbClr val="A6AAA9"/>
                </a:solidFill>
                <a:latin typeface="Microsoft YaHei"/>
                <a:ea typeface="Microsoft YaHei"/>
                <a:cs typeface="Microsoft YaHei"/>
              </a:rPr>
              <a:t>产品品舆情跟踪及监测、为市场营销方案提供支撑</a:t>
            </a:r>
            <a:endParaRPr lang="en-US" altLang="zh-CN" sz="1200" dirty="0" smtClean="0">
              <a:solidFill>
                <a:srgbClr val="A6AAA9"/>
              </a:solidFill>
              <a:latin typeface="Microsoft YaHei"/>
              <a:ea typeface="Microsoft YaHei"/>
              <a:cs typeface="Microsoft YaHei"/>
            </a:endParaRPr>
          </a:p>
          <a:p>
            <a:pPr algn="l" defTabSz="457200">
              <a:lnSpc>
                <a:spcPct val="120000"/>
              </a:lnSpc>
              <a:defRPr sz="2400">
                <a:solidFill>
                  <a:srgbClr val="A6AAA9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 lang="en-US" altLang="zh-CN" sz="1200" dirty="0" smtClean="0">
              <a:solidFill>
                <a:srgbClr val="A6AAA9"/>
              </a:solidFill>
              <a:latin typeface="Microsoft YaHei"/>
              <a:ea typeface="Microsoft YaHei"/>
              <a:cs typeface="Microsoft YaHei"/>
            </a:endParaRPr>
          </a:p>
          <a:p>
            <a: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solidFill>
                  <a:srgbClr val="A6AAA9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sz="1200" dirty="0" smtClean="0">
                <a:solidFill>
                  <a:srgbClr val="7F7F7F"/>
                </a:solidFill>
              </a:rPr>
              <a:t>全方位监测企业风险、风险发生时及时预警，帮助企业快速发现及应对危机，并对危机事件进行追踪和发展监控</a:t>
            </a:r>
            <a:endParaRPr lang="en-US" altLang="zh-CN" sz="1200" dirty="0" smtClean="0">
              <a:solidFill>
                <a:srgbClr val="7F7F7F"/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solidFill>
                  <a:srgbClr val="A6AAA9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 lang="en-US" altLang="zh-CN" sz="1200" dirty="0" smtClean="0">
              <a:solidFill>
                <a:srgbClr val="7F7F7F"/>
              </a:solidFill>
            </a:endParaRPr>
          </a:p>
          <a:p>
            <a:pPr algn="l" defTabSz="457200">
              <a:lnSpc>
                <a:spcPct val="120000"/>
              </a:lnSpc>
              <a:defRPr sz="3600">
                <a:solidFill>
                  <a:srgbClr val="53585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sz="1200" dirty="0" smtClean="0">
                <a:solidFill>
                  <a:srgbClr val="7F7F7F"/>
                </a:solidFill>
              </a:rPr>
              <a:t>让企业打好品牌防守和进攻战</a:t>
            </a:r>
            <a:endParaRPr lang="en-US" altLang="zh-CN" sz="1200" dirty="0" smtClean="0"/>
          </a:p>
          <a:p>
            <a:pPr algn="l" defTabSz="457200">
              <a:lnSpc>
                <a:spcPct val="120000"/>
              </a:lnSpc>
              <a:defRPr sz="3600">
                <a:solidFill>
                  <a:srgbClr val="53585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sz="1200" dirty="0" smtClean="0">
                <a:solidFill>
                  <a:srgbClr val="7F7F7F"/>
                </a:solidFill>
              </a:rPr>
              <a:t>定义品牌监测指标，对品牌热点事件、舆情事件发展趋势、舆论导向进行深入分析，为企业品牌塑造和品牌保护提供大数据支撑</a:t>
            </a:r>
            <a:endParaRPr lang="en-US" altLang="zh-CN" sz="1200" dirty="0" smtClean="0">
              <a:solidFill>
                <a:srgbClr val="7F7F7F"/>
              </a:solidFill>
            </a:endParaRPr>
          </a:p>
          <a:p>
            <a:pPr algn="l" defTabSz="457200">
              <a:lnSpc>
                <a:spcPct val="120000"/>
              </a:lnSpc>
              <a:defRPr sz="3600">
                <a:solidFill>
                  <a:srgbClr val="53585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 lang="en-US" altLang="zh-CN" sz="1200" dirty="0" smtClean="0">
              <a:solidFill>
                <a:srgbClr val="7F7F7F"/>
              </a:solidFill>
            </a:endParaRPr>
          </a:p>
          <a:p>
            <a:pPr algn="l" defTabSz="457200">
              <a:lnSpc>
                <a:spcPct val="120000"/>
              </a:lnSpc>
              <a:defRPr sz="2400">
                <a:solidFill>
                  <a:srgbClr val="A6AAA9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sz="1200" dirty="0" smtClean="0">
                <a:solidFill>
                  <a:srgbClr val="A6AAA9"/>
                </a:solidFill>
                <a:latin typeface="Microsoft YaHei"/>
                <a:ea typeface="Microsoft YaHei"/>
                <a:cs typeface="Microsoft YaHei"/>
              </a:rPr>
              <a:t>让企业基于大数据轻松获客</a:t>
            </a:r>
            <a:endParaRPr lang="en-US" altLang="zh-CN" sz="1200" dirty="0" smtClean="0">
              <a:solidFill>
                <a:srgbClr val="A6AAA9"/>
              </a:solidFill>
              <a:latin typeface="Microsoft YaHei"/>
              <a:ea typeface="Microsoft YaHei"/>
              <a:cs typeface="Microsoft YaHei"/>
            </a:endParaRPr>
          </a:p>
          <a:p>
            <a:pPr algn="l" defTabSz="457200">
              <a:lnSpc>
                <a:spcPct val="120000"/>
              </a:lnSpc>
              <a:defRPr sz="2400">
                <a:solidFill>
                  <a:srgbClr val="A6AAA9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sz="1200" dirty="0" smtClean="0">
                <a:solidFill>
                  <a:srgbClr val="A6AAA9"/>
                </a:solidFill>
                <a:latin typeface="Microsoft YaHei"/>
                <a:ea typeface="Microsoft YaHei"/>
                <a:cs typeface="Microsoft YaHei"/>
              </a:rPr>
              <a:t>根据企业已有客户做企业客户画像，基于企业客户画像特征及企业需求，为企业推荐潜在客户并提供大数据拉客支撑</a:t>
            </a:r>
            <a:endParaRPr lang="en-US" altLang="zh-CN" sz="1200" dirty="0" smtClean="0">
              <a:solidFill>
                <a:srgbClr val="A6AAA9"/>
              </a:solidFill>
              <a:latin typeface="Microsoft YaHei"/>
              <a:ea typeface="Microsoft YaHei"/>
              <a:cs typeface="Microsoft YaHei"/>
            </a:endParaRPr>
          </a:p>
          <a:p>
            <a:pPr algn="l" defTabSz="457200">
              <a:lnSpc>
                <a:spcPct val="120000"/>
              </a:lnSpc>
              <a:defRPr sz="3600">
                <a:solidFill>
                  <a:srgbClr val="53585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 lang="en-US" altLang="zh-CN" sz="1200" dirty="0" smtClean="0">
              <a:solidFill>
                <a:srgbClr val="7F7F7F"/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solidFill>
                  <a:srgbClr val="A6AAA9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 lang="en-US" altLang="zh-CN" sz="1200" dirty="0" smtClean="0">
              <a:solidFill>
                <a:srgbClr val="7F7F7F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EB2FE-C01E-432A-BC76-29BDE7B9DD7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574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defTabSz="457200">
              <a:lnSpc>
                <a:spcPct val="120000"/>
              </a:lnSpc>
              <a:defRPr sz="2400">
                <a:solidFill>
                  <a:srgbClr val="A6AAA9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sz="2000" dirty="0" smtClean="0">
                <a:solidFill>
                  <a:srgbClr val="53585F"/>
                </a:solidFill>
                <a:latin typeface="Microsoft YaHei"/>
                <a:ea typeface="Microsoft YaHei"/>
                <a:cs typeface="Microsoft YaHei"/>
              </a:rPr>
              <a:t>市场预测</a:t>
            </a:r>
            <a:endParaRPr lang="en-US" altLang="zh-CN" sz="2000" dirty="0" smtClean="0">
              <a:solidFill>
                <a:srgbClr val="53585F"/>
              </a:solidFill>
              <a:latin typeface="Microsoft YaHei"/>
              <a:ea typeface="Microsoft YaHei"/>
              <a:cs typeface="Microsoft YaHei"/>
            </a:endParaRPr>
          </a:p>
          <a:p>
            <a:pPr algn="l" defTabSz="457200">
              <a:lnSpc>
                <a:spcPct val="120000"/>
              </a:lnSpc>
              <a:defRPr sz="2400">
                <a:solidFill>
                  <a:srgbClr val="A6AAA9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dirty="0" smtClean="0">
                <a:solidFill>
                  <a:srgbClr val="7F7F7F"/>
                </a:solidFill>
                <a:latin typeface="Microsoft YaHei"/>
                <a:ea typeface="Microsoft YaHei"/>
                <a:cs typeface="Microsoft YaHei"/>
              </a:rPr>
              <a:t>为新市场提供生产决策依据</a:t>
            </a:r>
            <a:endParaRPr lang="en-US" altLang="zh-CN" dirty="0" smtClean="0">
              <a:solidFill>
                <a:srgbClr val="7F7F7F"/>
              </a:solidFill>
              <a:latin typeface="Microsoft YaHei"/>
              <a:ea typeface="Microsoft YaHei"/>
              <a:cs typeface="Microsoft YaHei"/>
            </a:endParaRPr>
          </a:p>
          <a:p>
            <a:pPr algn="l" defTabSz="457200">
              <a:lnSpc>
                <a:spcPct val="120000"/>
              </a:lnSpc>
              <a:defRPr sz="2400">
                <a:solidFill>
                  <a:srgbClr val="A6AAA9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sz="1200" dirty="0" smtClean="0">
                <a:solidFill>
                  <a:srgbClr val="7F7F7F"/>
                </a:solidFill>
                <a:latin typeface="Microsoft YaHei"/>
                <a:ea typeface="Microsoft YaHei"/>
                <a:cs typeface="Microsoft YaHei"/>
              </a:rPr>
              <a:t>引入数据化决策模型和监控体系，提升投入产出比。</a:t>
            </a:r>
          </a:p>
          <a:p>
            <a:pPr algn="l" defTabSz="457200">
              <a:lnSpc>
                <a:spcPct val="120000"/>
              </a:lnSpc>
              <a:defRPr sz="2400">
                <a:solidFill>
                  <a:srgbClr val="A6AAA9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sz="1200" dirty="0" smtClean="0">
                <a:solidFill>
                  <a:srgbClr val="A6AAA9"/>
                </a:solidFill>
                <a:latin typeface="Microsoft YaHei"/>
                <a:ea typeface="Microsoft YaHei"/>
                <a:cs typeface="Microsoft YaHei"/>
              </a:rPr>
              <a:t>提供产品竞品分析、市场初探</a:t>
            </a:r>
            <a:r>
              <a:rPr lang="zh-CN" altLang="zh-CN" sz="1200" dirty="0" smtClean="0">
                <a:solidFill>
                  <a:srgbClr val="A6AAA9"/>
                </a:solidFill>
                <a:latin typeface="Microsoft YaHei"/>
                <a:ea typeface="Microsoft YaHei"/>
                <a:cs typeface="Microsoft YaHei"/>
              </a:rPr>
              <a:t>，</a:t>
            </a:r>
            <a:r>
              <a:rPr lang="zh-CN" altLang="en-US" sz="1200" dirty="0" smtClean="0">
                <a:solidFill>
                  <a:srgbClr val="A6AAA9"/>
                </a:solidFill>
                <a:latin typeface="Microsoft YaHei"/>
                <a:ea typeface="Microsoft YaHei"/>
                <a:cs typeface="Microsoft YaHei"/>
              </a:rPr>
              <a:t>对新产品</a:t>
            </a:r>
            <a:r>
              <a:rPr lang="en-US" altLang="zh-CN" sz="1200" dirty="0" smtClean="0">
                <a:solidFill>
                  <a:srgbClr val="A6AAA9"/>
                </a:solidFill>
                <a:latin typeface="Microsoft YaHei"/>
                <a:ea typeface="Microsoft YaHei"/>
                <a:cs typeface="Microsoft YaHei"/>
              </a:rPr>
              <a:t>PR</a:t>
            </a:r>
            <a:r>
              <a:rPr lang="zh-CN" altLang="en-US" sz="1200" dirty="0" smtClean="0">
                <a:solidFill>
                  <a:srgbClr val="A6AAA9"/>
                </a:solidFill>
                <a:latin typeface="Microsoft YaHei"/>
                <a:ea typeface="Microsoft YaHei"/>
                <a:cs typeface="Microsoft YaHei"/>
              </a:rPr>
              <a:t>反馈跟踪及监测</a:t>
            </a:r>
            <a:r>
              <a:rPr lang="zh-CN" altLang="zh-CN" sz="1200" dirty="0" smtClean="0">
                <a:solidFill>
                  <a:srgbClr val="A6AAA9"/>
                </a:solidFill>
                <a:latin typeface="Microsoft YaHei"/>
                <a:ea typeface="Microsoft YaHei"/>
                <a:cs typeface="Microsoft YaHei"/>
              </a:rPr>
              <a:t>，</a:t>
            </a:r>
            <a:r>
              <a:rPr lang="zh-CN" altLang="en-US" sz="1200" dirty="0" smtClean="0">
                <a:solidFill>
                  <a:srgbClr val="A6AAA9"/>
                </a:solidFill>
                <a:latin typeface="Microsoft YaHei"/>
                <a:ea typeface="Microsoft YaHei"/>
                <a:cs typeface="Microsoft YaHei"/>
              </a:rPr>
              <a:t>产品品舆情跟踪及监测、为市场营销方案提供支撑</a:t>
            </a:r>
            <a:endParaRPr lang="en-US" altLang="zh-CN" sz="1200" dirty="0" smtClean="0">
              <a:solidFill>
                <a:srgbClr val="A6AAA9"/>
              </a:solidFill>
              <a:latin typeface="Microsoft YaHei"/>
              <a:ea typeface="Microsoft YaHei"/>
              <a:cs typeface="Microsoft YaHei"/>
            </a:endParaRPr>
          </a:p>
          <a:p>
            <a:pPr algn="l" defTabSz="457200">
              <a:lnSpc>
                <a:spcPct val="120000"/>
              </a:lnSpc>
              <a:defRPr sz="2400">
                <a:solidFill>
                  <a:srgbClr val="A6AAA9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 lang="en-US" altLang="zh-CN" sz="1200" dirty="0" smtClean="0">
              <a:solidFill>
                <a:srgbClr val="A6AAA9"/>
              </a:solidFill>
              <a:latin typeface="Microsoft YaHei"/>
              <a:ea typeface="Microsoft YaHei"/>
              <a:cs typeface="Microsoft YaHei"/>
            </a:endParaRPr>
          </a:p>
          <a:p>
            <a: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solidFill>
                  <a:srgbClr val="A6AAA9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sz="1200" dirty="0" smtClean="0">
                <a:solidFill>
                  <a:srgbClr val="7F7F7F"/>
                </a:solidFill>
              </a:rPr>
              <a:t>全方位监测企业风险、风险发生时及时预警，帮助企业快速发现及应对危机，并对危机事件进行追踪和发展监控</a:t>
            </a:r>
            <a:endParaRPr lang="en-US" altLang="zh-CN" sz="1200" dirty="0" smtClean="0">
              <a:solidFill>
                <a:srgbClr val="7F7F7F"/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solidFill>
                  <a:srgbClr val="A6AAA9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 lang="en-US" altLang="zh-CN" sz="1200" dirty="0" smtClean="0">
              <a:solidFill>
                <a:srgbClr val="7F7F7F"/>
              </a:solidFill>
            </a:endParaRPr>
          </a:p>
          <a:p>
            <a:pPr algn="l" defTabSz="457200">
              <a:lnSpc>
                <a:spcPct val="120000"/>
              </a:lnSpc>
              <a:defRPr sz="3600">
                <a:solidFill>
                  <a:srgbClr val="53585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sz="1200" dirty="0" smtClean="0">
                <a:solidFill>
                  <a:srgbClr val="7F7F7F"/>
                </a:solidFill>
              </a:rPr>
              <a:t>让企业打好品牌防守和进攻战</a:t>
            </a:r>
            <a:endParaRPr lang="en-US" altLang="zh-CN" sz="1200" dirty="0" smtClean="0"/>
          </a:p>
          <a:p>
            <a:pPr algn="l" defTabSz="457200">
              <a:lnSpc>
                <a:spcPct val="120000"/>
              </a:lnSpc>
              <a:defRPr sz="3600">
                <a:solidFill>
                  <a:srgbClr val="53585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sz="1200" dirty="0" smtClean="0">
                <a:solidFill>
                  <a:srgbClr val="7F7F7F"/>
                </a:solidFill>
              </a:rPr>
              <a:t>定义品牌监测指标，对品牌热点事件、舆情事件发展趋势、舆论导向进行深入分析，为企业品牌塑造和品牌保护提供大数据支撑</a:t>
            </a:r>
            <a:endParaRPr lang="en-US" altLang="zh-CN" sz="1200" dirty="0" smtClean="0">
              <a:solidFill>
                <a:srgbClr val="7F7F7F"/>
              </a:solidFill>
            </a:endParaRPr>
          </a:p>
          <a:p>
            <a:pPr algn="l" defTabSz="457200">
              <a:lnSpc>
                <a:spcPct val="120000"/>
              </a:lnSpc>
              <a:defRPr sz="3600">
                <a:solidFill>
                  <a:srgbClr val="53585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 lang="en-US" altLang="zh-CN" sz="1200" dirty="0" smtClean="0">
              <a:solidFill>
                <a:srgbClr val="7F7F7F"/>
              </a:solidFill>
            </a:endParaRPr>
          </a:p>
          <a:p>
            <a:pPr algn="l" defTabSz="457200">
              <a:lnSpc>
                <a:spcPct val="120000"/>
              </a:lnSpc>
              <a:defRPr sz="2400">
                <a:solidFill>
                  <a:srgbClr val="A6AAA9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sz="1200" dirty="0" smtClean="0">
                <a:solidFill>
                  <a:srgbClr val="A6AAA9"/>
                </a:solidFill>
                <a:latin typeface="Microsoft YaHei"/>
                <a:ea typeface="Microsoft YaHei"/>
                <a:cs typeface="Microsoft YaHei"/>
              </a:rPr>
              <a:t>让企业基于大数据轻松获客</a:t>
            </a:r>
            <a:endParaRPr lang="en-US" altLang="zh-CN" sz="1200" dirty="0" smtClean="0">
              <a:solidFill>
                <a:srgbClr val="A6AAA9"/>
              </a:solidFill>
              <a:latin typeface="Microsoft YaHei"/>
              <a:ea typeface="Microsoft YaHei"/>
              <a:cs typeface="Microsoft YaHei"/>
            </a:endParaRPr>
          </a:p>
          <a:p>
            <a:pPr algn="l" defTabSz="457200">
              <a:lnSpc>
                <a:spcPct val="120000"/>
              </a:lnSpc>
              <a:defRPr sz="2400">
                <a:solidFill>
                  <a:srgbClr val="A6AAA9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sz="1200" dirty="0" smtClean="0">
                <a:solidFill>
                  <a:srgbClr val="A6AAA9"/>
                </a:solidFill>
                <a:latin typeface="Microsoft YaHei"/>
                <a:ea typeface="Microsoft YaHei"/>
                <a:cs typeface="Microsoft YaHei"/>
              </a:rPr>
              <a:t>根据企业已有客户做企业客户画像，基于企业客户画像特征及企业需求，为企业推荐潜在客户并提供大数据拉客支撑</a:t>
            </a:r>
            <a:endParaRPr lang="en-US" altLang="zh-CN" sz="1200" dirty="0" smtClean="0">
              <a:solidFill>
                <a:srgbClr val="A6AAA9"/>
              </a:solidFill>
              <a:latin typeface="Microsoft YaHei"/>
              <a:ea typeface="Microsoft YaHei"/>
              <a:cs typeface="Microsoft YaHei"/>
            </a:endParaRPr>
          </a:p>
          <a:p>
            <a:pPr algn="l" defTabSz="457200">
              <a:lnSpc>
                <a:spcPct val="120000"/>
              </a:lnSpc>
              <a:defRPr sz="3600">
                <a:solidFill>
                  <a:srgbClr val="53585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 lang="en-US" altLang="zh-CN" sz="1200" dirty="0" smtClean="0">
              <a:solidFill>
                <a:srgbClr val="7F7F7F"/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solidFill>
                  <a:srgbClr val="A6AAA9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 lang="en-US" altLang="zh-CN" sz="1200" dirty="0" smtClean="0">
              <a:solidFill>
                <a:srgbClr val="7F7F7F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EB2FE-C01E-432A-BC76-29BDE7B9DD7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9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A0233-BA0B-4B1B-819B-71B55E05731D}" type="datetimeFigureOut">
              <a:rPr lang="zh-CN" altLang="en-US" smtClean="0"/>
              <a:t>16/6/11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BA28F-E9AA-4045-A84A-60D2887E4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021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A0233-BA0B-4B1B-819B-71B55E05731D}" type="datetimeFigureOut">
              <a:rPr lang="zh-CN" altLang="en-US" smtClean="0"/>
              <a:t>16/6/11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BA28F-E9AA-4045-A84A-60D2887E4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478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A0233-BA0B-4B1B-819B-71B55E05731D}" type="datetimeFigureOut">
              <a:rPr lang="zh-CN" altLang="en-US" smtClean="0"/>
              <a:t>16/6/11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BA28F-E9AA-4045-A84A-60D2887E4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496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7DB5A7-4DFC-4CF5-8D0B-468DC21ADC7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33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59923D-AD53-4041-A68B-D28D695DD938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839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3265BF-F5DF-45EB-ACC6-FBF44CDB177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1923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B0404D-D1F9-4E59-8292-A9C8B0CB38A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636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BDD294-464F-4D6A-9AF9-4DD9D5D972B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121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A30C85-C903-4AA4-98AC-338631B987C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8004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B28987-EC63-4139-AF7D-1C46DA737C6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8164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CE8C03-3F34-4D07-9C3A-327A362E64B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98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A0233-BA0B-4B1B-819B-71B55E05731D}" type="datetimeFigureOut">
              <a:rPr lang="zh-CN" altLang="en-US" smtClean="0"/>
              <a:t>16/6/11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BA28F-E9AA-4045-A84A-60D2887E4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7642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752522-2F7B-4B74-9990-1E890C3C7F9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6752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140758-C985-420E-B668-7F2C400AA90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179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4B7916-2B03-4812-8CD1-7D24833D8DA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997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A0233-BA0B-4B1B-819B-71B55E05731D}" type="datetimeFigureOut">
              <a:rPr lang="zh-CN" altLang="en-US" smtClean="0"/>
              <a:t>16/6/11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BA28F-E9AA-4045-A84A-60D2887E4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228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A0233-BA0B-4B1B-819B-71B55E05731D}" type="datetimeFigureOut">
              <a:rPr lang="zh-CN" altLang="en-US" smtClean="0"/>
              <a:t>16/6/11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BA28F-E9AA-4045-A84A-60D2887E4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157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A0233-BA0B-4B1B-819B-71B55E05731D}" type="datetimeFigureOut">
              <a:rPr lang="zh-CN" altLang="en-US" smtClean="0"/>
              <a:t>16/6/11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BA28F-E9AA-4045-A84A-60D2887E4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04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A0233-BA0B-4B1B-819B-71B55E05731D}" type="datetimeFigureOut">
              <a:rPr lang="zh-CN" altLang="en-US" smtClean="0"/>
              <a:t>16/6/11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BA28F-E9AA-4045-A84A-60D2887E4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771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A0233-BA0B-4B1B-819B-71B55E05731D}" type="datetimeFigureOut">
              <a:rPr lang="zh-CN" altLang="en-US" smtClean="0"/>
              <a:t>16/6/11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BA28F-E9AA-4045-A84A-60D2887E4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758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A0233-BA0B-4B1B-819B-71B55E05731D}" type="datetimeFigureOut">
              <a:rPr lang="zh-CN" altLang="en-US" smtClean="0"/>
              <a:t>16/6/11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BA28F-E9AA-4045-A84A-60D2887E4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823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A0233-BA0B-4B1B-819B-71B55E05731D}" type="datetimeFigureOut">
              <a:rPr lang="zh-CN" altLang="en-US" smtClean="0"/>
              <a:t>16/6/11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BA28F-E9AA-4045-A84A-60D2887E4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801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A0233-BA0B-4B1B-819B-71B55E05731D}" type="datetimeFigureOut">
              <a:rPr lang="zh-CN" altLang="en-US" smtClean="0"/>
              <a:t>16/6/11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BA28F-E9AA-4045-A84A-60D2887E4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275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en-US" altLang="zh-CN" smtClean="0"/>
          </a:p>
          <a:p>
            <a:pPr lvl="1"/>
            <a:r>
              <a:rPr lang="zh-CN" altLang="en-US" smtClean="0"/>
              <a:t>第二级</a:t>
            </a:r>
            <a:endParaRPr lang="en-US" altLang="zh-CN" smtClean="0"/>
          </a:p>
          <a:p>
            <a:pPr lvl="2"/>
            <a:r>
              <a:rPr lang="zh-CN" altLang="en-US" smtClean="0"/>
              <a:t>第三级</a:t>
            </a:r>
            <a:endParaRPr lang="en-US" altLang="zh-CN" smtClean="0"/>
          </a:p>
          <a:p>
            <a:pPr lvl="3"/>
            <a:r>
              <a:rPr lang="zh-CN" altLang="en-US" smtClean="0"/>
              <a:t>第四级</a:t>
            </a:r>
            <a:endParaRPr lang="en-US" altLang="zh-CN" smtClean="0"/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宋体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宋体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6AD76CE-60ED-402D-A59A-E036A15E12AC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041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宋体" charset="0"/>
          <a:cs typeface="宋体" charset="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宋体" charset="0"/>
          <a:cs typeface="宋体" charset="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宋体" charset="0"/>
          <a:cs typeface="宋体" charset="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宋体" charset="0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0"/>
          <a:cs typeface="宋体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0"/>
          <a:cs typeface="宋体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0"/>
          <a:cs typeface="宋体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0"/>
          <a:cs typeface="宋体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jp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chart" Target="../charts/chart1.xm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 smtClean="0">
                <a:latin typeface="Yuanti SC" charset="-122"/>
                <a:ea typeface="Yuanti SC" charset="-122"/>
                <a:cs typeface="Yuanti SC" charset="-122"/>
              </a:rPr>
              <a:t>基于大数据的会员营销体系</a:t>
            </a:r>
            <a:endParaRPr lang="zh-CN" altLang="en-US" sz="5400" dirty="0">
              <a:latin typeface="Yuanti SC" charset="-122"/>
              <a:ea typeface="Yuanti SC" charset="-122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045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ChangeArrowheads="1"/>
          </p:cNvSpPr>
          <p:nvPr/>
        </p:nvSpPr>
        <p:spPr bwMode="gray">
          <a:xfrm>
            <a:off x="3874355" y="2697163"/>
            <a:ext cx="3730508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/>
            <a:r>
              <a:rPr lang="en-US" altLang="zh-CN" sz="8800" b="1" smtClean="0">
                <a:solidFill>
                  <a:srgbClr val="C00000"/>
                </a:solidFill>
                <a:latin typeface="Yuanti SC" charset="-122"/>
                <a:ea typeface="Yuanti SC" charset="-122"/>
                <a:cs typeface="Yuanti SC" charset="-122"/>
              </a:rPr>
              <a:t>Thanks</a:t>
            </a:r>
            <a:endParaRPr lang="en-US" altLang="zh-CN" sz="8800" b="1" dirty="0">
              <a:solidFill>
                <a:srgbClr val="C00000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305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321733" y="121920"/>
            <a:ext cx="11650811" cy="646176"/>
          </a:xfrm>
          <a:prstGeom prst="rect">
            <a:avLst/>
          </a:prstGeom>
          <a:ln>
            <a:noFill/>
          </a:ln>
        </p:spPr>
      </p:sp>
      <p:sp>
        <p:nvSpPr>
          <p:cNvPr id="56" name="任意形状 55"/>
          <p:cNvSpPr/>
          <p:nvPr/>
        </p:nvSpPr>
        <p:spPr>
          <a:xfrm>
            <a:off x="324577" y="121920"/>
            <a:ext cx="2531548" cy="646175"/>
          </a:xfrm>
          <a:custGeom>
            <a:avLst/>
            <a:gdLst>
              <a:gd name="connsiteX0" fmla="*/ 0 w 2531548"/>
              <a:gd name="connsiteY0" fmla="*/ 0 h 646175"/>
              <a:gd name="connsiteX1" fmla="*/ 2208461 w 2531548"/>
              <a:gd name="connsiteY1" fmla="*/ 0 h 646175"/>
              <a:gd name="connsiteX2" fmla="*/ 2531548 w 2531548"/>
              <a:gd name="connsiteY2" fmla="*/ 323088 h 646175"/>
              <a:gd name="connsiteX3" fmla="*/ 2208461 w 2531548"/>
              <a:gd name="connsiteY3" fmla="*/ 646175 h 646175"/>
              <a:gd name="connsiteX4" fmla="*/ 0 w 2531548"/>
              <a:gd name="connsiteY4" fmla="*/ 646175 h 646175"/>
              <a:gd name="connsiteX5" fmla="*/ 323088 w 2531548"/>
              <a:gd name="connsiteY5" fmla="*/ 323088 h 646175"/>
              <a:gd name="connsiteX6" fmla="*/ 0 w 2531548"/>
              <a:gd name="connsiteY6" fmla="*/ 0 h 64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31548" h="646175">
                <a:moveTo>
                  <a:pt x="0" y="0"/>
                </a:moveTo>
                <a:lnTo>
                  <a:pt x="2208461" y="0"/>
                </a:lnTo>
                <a:lnTo>
                  <a:pt x="2531548" y="323088"/>
                </a:lnTo>
                <a:lnTo>
                  <a:pt x="2208461" y="646175"/>
                </a:lnTo>
                <a:lnTo>
                  <a:pt x="0" y="646175"/>
                </a:lnTo>
                <a:lnTo>
                  <a:pt x="323088" y="323088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0">
            <a:scrgbClr r="0" g="0" b="0"/>
          </a:lnRef>
          <a:fillRef idx="3">
            <a:scrgbClr r="0" g="0" b="0"/>
          </a:fillRef>
          <a:effectRef idx="3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5100" tIns="30671" rIns="353758" bIns="30671" numCol="1" spcCol="1270" anchor="ctr" anchorCtr="0">
            <a:noAutofit/>
          </a:bodyPr>
          <a:lstStyle/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300" b="1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商业价值</a:t>
            </a:r>
          </a:p>
        </p:txBody>
      </p:sp>
      <p:sp>
        <p:nvSpPr>
          <p:cNvPr id="57" name="任意形状 56"/>
          <p:cNvSpPr/>
          <p:nvPr/>
        </p:nvSpPr>
        <p:spPr>
          <a:xfrm>
            <a:off x="2602970" y="121920"/>
            <a:ext cx="2531548" cy="646175"/>
          </a:xfrm>
          <a:custGeom>
            <a:avLst/>
            <a:gdLst>
              <a:gd name="connsiteX0" fmla="*/ 0 w 2531548"/>
              <a:gd name="connsiteY0" fmla="*/ 0 h 646175"/>
              <a:gd name="connsiteX1" fmla="*/ 2208461 w 2531548"/>
              <a:gd name="connsiteY1" fmla="*/ 0 h 646175"/>
              <a:gd name="connsiteX2" fmla="*/ 2531548 w 2531548"/>
              <a:gd name="connsiteY2" fmla="*/ 323088 h 646175"/>
              <a:gd name="connsiteX3" fmla="*/ 2208461 w 2531548"/>
              <a:gd name="connsiteY3" fmla="*/ 646175 h 646175"/>
              <a:gd name="connsiteX4" fmla="*/ 0 w 2531548"/>
              <a:gd name="connsiteY4" fmla="*/ 646175 h 646175"/>
              <a:gd name="connsiteX5" fmla="*/ 323088 w 2531548"/>
              <a:gd name="connsiteY5" fmla="*/ 323088 h 646175"/>
              <a:gd name="connsiteX6" fmla="*/ 0 w 2531548"/>
              <a:gd name="connsiteY6" fmla="*/ 0 h 64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31548" h="646175">
                <a:moveTo>
                  <a:pt x="0" y="0"/>
                </a:moveTo>
                <a:lnTo>
                  <a:pt x="2208461" y="0"/>
                </a:lnTo>
                <a:lnTo>
                  <a:pt x="2531548" y="323088"/>
                </a:lnTo>
                <a:lnTo>
                  <a:pt x="2208461" y="646175"/>
                </a:lnTo>
                <a:lnTo>
                  <a:pt x="0" y="646175"/>
                </a:lnTo>
                <a:lnTo>
                  <a:pt x="323088" y="323088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bg1">
                <a:lumMod val="75000"/>
              </a:schemeClr>
            </a:solidFill>
          </a:ln>
        </p:spPr>
        <p:style>
          <a:lnRef idx="0">
            <a:scrgbClr r="0" g="0" b="0"/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3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5100" tIns="30671" rIns="353758" bIns="30671" numCol="1" spcCol="1270" anchor="ctr" anchorCtr="0">
            <a:noAutofit/>
          </a:bodyPr>
          <a:lstStyle/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300" b="1" smtClean="0">
                <a:solidFill>
                  <a:schemeClr val="bg1">
                    <a:lumMod val="50000"/>
                  </a:schemeClr>
                </a:solidFill>
                <a:latin typeface="Yuanti SC" charset="-122"/>
                <a:ea typeface="Yuanti SC" charset="-122"/>
                <a:cs typeface="Yuanti SC" charset="-122"/>
              </a:rPr>
              <a:t>构建数据中心</a:t>
            </a:r>
            <a:endParaRPr lang="zh-CN" altLang="en-US" sz="2300" b="1" dirty="0">
              <a:solidFill>
                <a:schemeClr val="bg1">
                  <a:lumMod val="50000"/>
                </a:scheme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58" name="任意形状 57"/>
          <p:cNvSpPr/>
          <p:nvPr/>
        </p:nvSpPr>
        <p:spPr>
          <a:xfrm>
            <a:off x="4881364" y="121920"/>
            <a:ext cx="2531548" cy="646175"/>
          </a:xfrm>
          <a:custGeom>
            <a:avLst/>
            <a:gdLst>
              <a:gd name="connsiteX0" fmla="*/ 0 w 2531548"/>
              <a:gd name="connsiteY0" fmla="*/ 0 h 646175"/>
              <a:gd name="connsiteX1" fmla="*/ 2208461 w 2531548"/>
              <a:gd name="connsiteY1" fmla="*/ 0 h 646175"/>
              <a:gd name="connsiteX2" fmla="*/ 2531548 w 2531548"/>
              <a:gd name="connsiteY2" fmla="*/ 323088 h 646175"/>
              <a:gd name="connsiteX3" fmla="*/ 2208461 w 2531548"/>
              <a:gd name="connsiteY3" fmla="*/ 646175 h 646175"/>
              <a:gd name="connsiteX4" fmla="*/ 0 w 2531548"/>
              <a:gd name="connsiteY4" fmla="*/ 646175 h 646175"/>
              <a:gd name="connsiteX5" fmla="*/ 323088 w 2531548"/>
              <a:gd name="connsiteY5" fmla="*/ 323088 h 646175"/>
              <a:gd name="connsiteX6" fmla="*/ 0 w 2531548"/>
              <a:gd name="connsiteY6" fmla="*/ 0 h 64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31548" h="646175">
                <a:moveTo>
                  <a:pt x="0" y="0"/>
                </a:moveTo>
                <a:lnTo>
                  <a:pt x="2208461" y="0"/>
                </a:lnTo>
                <a:lnTo>
                  <a:pt x="2531548" y="323088"/>
                </a:lnTo>
                <a:lnTo>
                  <a:pt x="2208461" y="646175"/>
                </a:lnTo>
                <a:lnTo>
                  <a:pt x="0" y="646175"/>
                </a:lnTo>
                <a:lnTo>
                  <a:pt x="323088" y="323088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bg1">
                <a:lumMod val="75000"/>
              </a:schemeClr>
            </a:solidFill>
          </a:ln>
        </p:spPr>
        <p:style>
          <a:lnRef idx="0">
            <a:scrgbClr r="0" g="0" b="0"/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3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5100" tIns="30671" rIns="353758" bIns="30671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300" b="1" kern="1200" dirty="0" smtClean="0">
                <a:solidFill>
                  <a:schemeClr val="bg1">
                    <a:lumMod val="50000"/>
                  </a:schemeClr>
                </a:solidFill>
                <a:latin typeface="Yuanti SC" charset="-122"/>
                <a:ea typeface="Yuanti SC" charset="-122"/>
                <a:cs typeface="Yuanti SC" charset="-122"/>
              </a:rPr>
              <a:t>运营精细化</a:t>
            </a:r>
            <a:endParaRPr lang="zh-CN" altLang="en-US" sz="2300" b="1" kern="1200" dirty="0">
              <a:solidFill>
                <a:schemeClr val="bg1">
                  <a:lumMod val="50000"/>
                </a:scheme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59" name="任意形状 58"/>
          <p:cNvSpPr/>
          <p:nvPr/>
        </p:nvSpPr>
        <p:spPr>
          <a:xfrm>
            <a:off x="7159757" y="121920"/>
            <a:ext cx="2531548" cy="646175"/>
          </a:xfrm>
          <a:custGeom>
            <a:avLst/>
            <a:gdLst>
              <a:gd name="connsiteX0" fmla="*/ 0 w 2531548"/>
              <a:gd name="connsiteY0" fmla="*/ 0 h 646175"/>
              <a:gd name="connsiteX1" fmla="*/ 2208461 w 2531548"/>
              <a:gd name="connsiteY1" fmla="*/ 0 h 646175"/>
              <a:gd name="connsiteX2" fmla="*/ 2531548 w 2531548"/>
              <a:gd name="connsiteY2" fmla="*/ 323088 h 646175"/>
              <a:gd name="connsiteX3" fmla="*/ 2208461 w 2531548"/>
              <a:gd name="connsiteY3" fmla="*/ 646175 h 646175"/>
              <a:gd name="connsiteX4" fmla="*/ 0 w 2531548"/>
              <a:gd name="connsiteY4" fmla="*/ 646175 h 646175"/>
              <a:gd name="connsiteX5" fmla="*/ 323088 w 2531548"/>
              <a:gd name="connsiteY5" fmla="*/ 323088 h 646175"/>
              <a:gd name="connsiteX6" fmla="*/ 0 w 2531548"/>
              <a:gd name="connsiteY6" fmla="*/ 0 h 64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31548" h="646175">
                <a:moveTo>
                  <a:pt x="0" y="0"/>
                </a:moveTo>
                <a:lnTo>
                  <a:pt x="2208461" y="0"/>
                </a:lnTo>
                <a:lnTo>
                  <a:pt x="2531548" y="323088"/>
                </a:lnTo>
                <a:lnTo>
                  <a:pt x="2208461" y="646175"/>
                </a:lnTo>
                <a:lnTo>
                  <a:pt x="0" y="646175"/>
                </a:lnTo>
                <a:lnTo>
                  <a:pt x="323088" y="323088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bg1">
                <a:lumMod val="75000"/>
              </a:schemeClr>
            </a:solidFill>
          </a:ln>
        </p:spPr>
        <p:style>
          <a:lnRef idx="0">
            <a:scrgbClr r="0" g="0" b="0"/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3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5100" tIns="30671" rIns="353758" bIns="30671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300" b="1" kern="1200" dirty="0" smtClean="0">
                <a:solidFill>
                  <a:schemeClr val="bg1">
                    <a:lumMod val="50000"/>
                  </a:schemeClr>
                </a:solidFill>
                <a:latin typeface="Yuanti SC" charset="-122"/>
                <a:ea typeface="Yuanti SC" charset="-122"/>
                <a:cs typeface="Yuanti SC" charset="-122"/>
              </a:rPr>
              <a:t>营销场景化</a:t>
            </a:r>
            <a:endParaRPr lang="zh-CN" altLang="en-US" sz="2300" b="1" kern="1200" dirty="0">
              <a:solidFill>
                <a:schemeClr val="bg1">
                  <a:lumMod val="50000"/>
                </a:scheme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60" name="任意形状 59"/>
          <p:cNvSpPr/>
          <p:nvPr/>
        </p:nvSpPr>
        <p:spPr>
          <a:xfrm>
            <a:off x="9438151" y="121920"/>
            <a:ext cx="2531548" cy="646175"/>
          </a:xfrm>
          <a:custGeom>
            <a:avLst/>
            <a:gdLst>
              <a:gd name="connsiteX0" fmla="*/ 0 w 2531548"/>
              <a:gd name="connsiteY0" fmla="*/ 0 h 646175"/>
              <a:gd name="connsiteX1" fmla="*/ 2208461 w 2531548"/>
              <a:gd name="connsiteY1" fmla="*/ 0 h 646175"/>
              <a:gd name="connsiteX2" fmla="*/ 2531548 w 2531548"/>
              <a:gd name="connsiteY2" fmla="*/ 323088 h 646175"/>
              <a:gd name="connsiteX3" fmla="*/ 2208461 w 2531548"/>
              <a:gd name="connsiteY3" fmla="*/ 646175 h 646175"/>
              <a:gd name="connsiteX4" fmla="*/ 0 w 2531548"/>
              <a:gd name="connsiteY4" fmla="*/ 646175 h 646175"/>
              <a:gd name="connsiteX5" fmla="*/ 323088 w 2531548"/>
              <a:gd name="connsiteY5" fmla="*/ 323088 h 646175"/>
              <a:gd name="connsiteX6" fmla="*/ 0 w 2531548"/>
              <a:gd name="connsiteY6" fmla="*/ 0 h 64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31548" h="646175">
                <a:moveTo>
                  <a:pt x="0" y="0"/>
                </a:moveTo>
                <a:lnTo>
                  <a:pt x="2208461" y="0"/>
                </a:lnTo>
                <a:lnTo>
                  <a:pt x="2531548" y="323088"/>
                </a:lnTo>
                <a:lnTo>
                  <a:pt x="2208461" y="646175"/>
                </a:lnTo>
                <a:lnTo>
                  <a:pt x="0" y="646175"/>
                </a:lnTo>
                <a:lnTo>
                  <a:pt x="323088" y="323088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bg1">
                <a:lumMod val="75000"/>
              </a:schemeClr>
            </a:solidFill>
          </a:ln>
        </p:spPr>
        <p:style>
          <a:lnRef idx="0">
            <a:scrgbClr r="0" g="0" b="0"/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3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5100" tIns="30671" rIns="353758" bIns="30671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300" b="1" kern="1200" dirty="0" smtClean="0">
                <a:solidFill>
                  <a:schemeClr val="bg1">
                    <a:lumMod val="50000"/>
                  </a:schemeClr>
                </a:solidFill>
                <a:latin typeface="Yuanti SC" charset="-122"/>
                <a:ea typeface="Yuanti SC" charset="-122"/>
                <a:cs typeface="Yuanti SC" charset="-122"/>
              </a:rPr>
              <a:t>服务个性化</a:t>
            </a:r>
            <a:endParaRPr lang="zh-CN" altLang="en-US" sz="2300" b="1" kern="1200" dirty="0">
              <a:solidFill>
                <a:schemeClr val="bg1">
                  <a:lumMod val="50000"/>
                </a:scheme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pSp>
        <p:nvGrpSpPr>
          <p:cNvPr id="9" name="组 8"/>
          <p:cNvGrpSpPr/>
          <p:nvPr/>
        </p:nvGrpSpPr>
        <p:grpSpPr>
          <a:xfrm>
            <a:off x="567840" y="2576179"/>
            <a:ext cx="3300904" cy="2926206"/>
            <a:chOff x="567840" y="2576179"/>
            <a:chExt cx="3300904" cy="2926206"/>
          </a:xfrm>
        </p:grpSpPr>
        <p:sp>
          <p:nvSpPr>
            <p:cNvPr id="69" name="矩形 68"/>
            <p:cNvSpPr/>
            <p:nvPr/>
          </p:nvSpPr>
          <p:spPr>
            <a:xfrm>
              <a:off x="1091728" y="2576179"/>
              <a:ext cx="21339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dirty="0" smtClean="0">
                  <a:latin typeface="Yuanti SC" charset="-122"/>
                  <a:ea typeface="Yuanti SC" charset="-122"/>
                  <a:cs typeface="Yuanti SC" charset="-122"/>
                </a:rPr>
                <a:t>亿航</a:t>
              </a:r>
              <a:r>
                <a:rPr lang="zh-CN" altLang="en-US" sz="2400" b="1" dirty="0" smtClean="0">
                  <a:solidFill>
                    <a:srgbClr val="C00000"/>
                  </a:solidFill>
                  <a:latin typeface="Yuanti SC" charset="-122"/>
                  <a:ea typeface="Yuanti SC" charset="-122"/>
                  <a:cs typeface="Yuanti SC" charset="-122"/>
                </a:rPr>
                <a:t>大数据</a:t>
              </a:r>
              <a:r>
                <a:rPr lang="zh-CN" altLang="en-US" sz="2000" b="1" dirty="0" smtClean="0">
                  <a:latin typeface="Yuanti SC" charset="-122"/>
                  <a:ea typeface="Yuanti SC" charset="-122"/>
                  <a:cs typeface="Yuanti SC" charset="-122"/>
                </a:rPr>
                <a:t>剖析</a:t>
              </a:r>
              <a:endParaRPr lang="zh-CN" altLang="en-US" sz="2000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652506" y="4886832"/>
              <a:ext cx="3012363" cy="615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lvl="1" indent="-285750">
                <a:buFont typeface="Arial" charset="0"/>
                <a:buChar char="•"/>
              </a:pPr>
              <a:r>
                <a:rPr lang="zh-CN" altLang="en-US" b="1" dirty="0" smtClean="0">
                  <a:solidFill>
                    <a:srgbClr val="C00000"/>
                  </a:solidFill>
                  <a:latin typeface="Yuanti SC" charset="-122"/>
                  <a:ea typeface="Yuanti SC" charset="-122"/>
                  <a:cs typeface="Yuanti SC" charset="-122"/>
                </a:rPr>
                <a:t>亿航</a:t>
              </a:r>
              <a:r>
                <a:rPr lang="zh-CN" altLang="en-US" b="1" dirty="0" smtClean="0">
                  <a:latin typeface="Yuanti SC" charset="-122"/>
                  <a:ea typeface="Yuanti SC" charset="-122"/>
                  <a:cs typeface="Yuanti SC" charset="-122"/>
                </a:rPr>
                <a:t>与</a:t>
              </a:r>
              <a:r>
                <a:rPr lang="zh-CN" altLang="en-US" b="1" dirty="0" smtClean="0">
                  <a:solidFill>
                    <a:srgbClr val="C00000"/>
                  </a:solidFill>
                  <a:latin typeface="Yuanti SC" charset="-122"/>
                  <a:ea typeface="Yuanti SC" charset="-122"/>
                  <a:cs typeface="Yuanti SC" charset="-122"/>
                </a:rPr>
                <a:t>百度</a:t>
              </a:r>
              <a:r>
                <a:rPr lang="zh-CN" altLang="en-US" b="1" dirty="0" smtClean="0">
                  <a:latin typeface="Yuanti SC" charset="-122"/>
                  <a:ea typeface="Yuanti SC" charset="-122"/>
                  <a:cs typeface="Yuanti SC" charset="-122"/>
                </a:rPr>
                <a:t>合作送外卖</a:t>
              </a:r>
            </a:p>
            <a:p>
              <a:pPr marL="742950" lvl="2" indent="-285750">
                <a:buFont typeface="Arial" charset="0"/>
                <a:buChar char="•"/>
              </a:pPr>
              <a:r>
                <a:rPr lang="zh-CN" altLang="en-US" sz="1600" b="1" dirty="0" smtClean="0">
                  <a:latin typeface="Yuanti SC" charset="-122"/>
                  <a:ea typeface="Yuanti SC" charset="-122"/>
                  <a:cs typeface="Yuanti SC" charset="-122"/>
                </a:rPr>
                <a:t>探索</a:t>
              </a:r>
              <a:r>
                <a:rPr lang="zh-CN" altLang="en-US" sz="1600" b="1" dirty="0">
                  <a:latin typeface="Yuanti SC" charset="-122"/>
                  <a:ea typeface="Yuanti SC" charset="-122"/>
                  <a:cs typeface="Yuanti SC" charset="-122"/>
                </a:rPr>
                <a:t>大</a:t>
              </a:r>
              <a:r>
                <a:rPr lang="zh-CN" altLang="en-US" sz="1600" b="1" dirty="0" smtClean="0">
                  <a:latin typeface="Yuanti SC" charset="-122"/>
                  <a:ea typeface="Yuanti SC" charset="-122"/>
                  <a:cs typeface="Yuanti SC" charset="-122"/>
                </a:rPr>
                <a:t>数据的</a:t>
              </a:r>
              <a:r>
                <a:rPr lang="en-US" altLang="zh-CN" sz="1600" b="1" dirty="0" smtClean="0">
                  <a:latin typeface="Yuanti SC" charset="-122"/>
                  <a:ea typeface="Yuanti SC" charset="-122"/>
                  <a:cs typeface="Yuanti SC" charset="-122"/>
                </a:rPr>
                <a:t>O2O</a:t>
              </a:r>
              <a:r>
                <a:rPr lang="zh-CN" altLang="en-US" sz="1600" b="1" dirty="0" smtClean="0">
                  <a:latin typeface="Yuanti SC" charset="-122"/>
                  <a:ea typeface="Yuanti SC" charset="-122"/>
                  <a:cs typeface="Yuanti SC" charset="-122"/>
                </a:rPr>
                <a:t>模式</a:t>
              </a:r>
              <a:endParaRPr lang="zh-CN" altLang="en-US" sz="1600" b="1" dirty="0">
                <a:latin typeface="Yuanti SC" charset="-122"/>
                <a:ea typeface="Yuanti SC" charset="-122"/>
                <a:cs typeface="Yuanti SC" charset="-122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567840" y="3301355"/>
              <a:ext cx="330090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indent="-342900">
                <a:buFont typeface="Arial" charset="0"/>
                <a:buChar char="•"/>
              </a:pPr>
              <a:r>
                <a:rPr lang="zh-CN" altLang="en-US" b="1" dirty="0">
                  <a:solidFill>
                    <a:srgbClr val="C00000"/>
                  </a:solidFill>
                  <a:latin typeface="Yuanti SC" charset="-122"/>
                  <a:ea typeface="Yuanti SC" charset="-122"/>
                  <a:cs typeface="Yuanti SC" charset="-122"/>
                </a:rPr>
                <a:t>亿航</a:t>
              </a:r>
              <a:r>
                <a:rPr lang="zh-CN" altLang="en-US" b="1" dirty="0">
                  <a:latin typeface="Yuanti SC" charset="-122"/>
                  <a:ea typeface="Yuanti SC" charset="-122"/>
                  <a:cs typeface="Yuanti SC" charset="-122"/>
                </a:rPr>
                <a:t>与</a:t>
              </a:r>
              <a:r>
                <a:rPr lang="zh-CN" altLang="en-US" b="1" dirty="0">
                  <a:solidFill>
                    <a:srgbClr val="C00000"/>
                  </a:solidFill>
                  <a:latin typeface="Yuanti SC" charset="-122"/>
                  <a:ea typeface="Yuanti SC" charset="-122"/>
                  <a:cs typeface="Yuanti SC" charset="-122"/>
                </a:rPr>
                <a:t>高德</a:t>
              </a:r>
              <a:r>
                <a:rPr lang="zh-CN" altLang="en-US" b="1" dirty="0">
                  <a:latin typeface="Yuanti SC" charset="-122"/>
                  <a:ea typeface="Yuanti SC" charset="-122"/>
                  <a:cs typeface="Yuanti SC" charset="-122"/>
                </a:rPr>
                <a:t>就</a:t>
              </a:r>
              <a:r>
                <a:rPr lang="zh-CN" altLang="en-US" b="1" dirty="0" smtClean="0">
                  <a:latin typeface="Yuanti SC" charset="-122"/>
                  <a:ea typeface="Yuanti SC" charset="-122"/>
                  <a:cs typeface="Yuanti SC" charset="-122"/>
                </a:rPr>
                <a:t>导航合作本质</a:t>
              </a:r>
            </a:p>
            <a:p>
              <a:pPr marL="800100" lvl="1" indent="-342900">
                <a:buFont typeface="Arial" charset="0"/>
                <a:buChar char="•"/>
              </a:pPr>
              <a:r>
                <a:rPr lang="zh-CN" altLang="en-US" b="1" dirty="0" smtClean="0">
                  <a:latin typeface="Yuanti SC" charset="-122"/>
                  <a:ea typeface="Yuanti SC" charset="-122"/>
                  <a:cs typeface="Yuanti SC" charset="-122"/>
                </a:rPr>
                <a:t>丰富大数据体系</a:t>
              </a:r>
              <a:endParaRPr lang="zh-CN" altLang="en-US" b="1" dirty="0">
                <a:latin typeface="Yuanti SC" charset="-122"/>
                <a:ea typeface="Yuanti SC" charset="-122"/>
                <a:cs typeface="Yuanti SC" charset="-122"/>
              </a:endParaRPr>
            </a:p>
          </p:txBody>
        </p:sp>
      </p:grpSp>
      <p:grpSp>
        <p:nvGrpSpPr>
          <p:cNvPr id="8" name="组 7"/>
          <p:cNvGrpSpPr/>
          <p:nvPr/>
        </p:nvGrpSpPr>
        <p:grpSpPr>
          <a:xfrm>
            <a:off x="3747542" y="1458936"/>
            <a:ext cx="3793691" cy="5001602"/>
            <a:chOff x="3790703" y="1643734"/>
            <a:chExt cx="3793691" cy="5001602"/>
          </a:xfrm>
        </p:grpSpPr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37149" y="4267255"/>
              <a:ext cx="3170774" cy="2378081"/>
            </a:xfrm>
            <a:prstGeom prst="rect">
              <a:avLst/>
            </a:prstGeom>
          </p:spPr>
        </p:pic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90703" y="1643734"/>
              <a:ext cx="3793691" cy="2796782"/>
            </a:xfrm>
            <a:prstGeom prst="rect">
              <a:avLst/>
            </a:prstGeom>
          </p:spPr>
        </p:pic>
        <p:sp>
          <p:nvSpPr>
            <p:cNvPr id="18" name="矩形 17"/>
            <p:cNvSpPr/>
            <p:nvPr/>
          </p:nvSpPr>
          <p:spPr>
            <a:xfrm>
              <a:off x="5134518" y="2363931"/>
              <a:ext cx="172354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sz="2400" b="1" dirty="0" smtClean="0">
                  <a:latin typeface="Yuanti SC" charset="-122"/>
                  <a:ea typeface="Yuanti SC" charset="-122"/>
                  <a:cs typeface="Yuanti SC" charset="-122"/>
                </a:rPr>
                <a:t>布局</a:t>
              </a:r>
              <a:r>
                <a:rPr kumimoji="1" lang="zh-CN" altLang="en-US" sz="2400" b="1" dirty="0">
                  <a:solidFill>
                    <a:srgbClr val="C00000"/>
                  </a:solidFill>
                  <a:latin typeface="Yuanti SC" charset="-122"/>
                  <a:ea typeface="Yuanti SC" charset="-122"/>
                  <a:cs typeface="Yuanti SC" charset="-122"/>
                </a:rPr>
                <a:t>大数据</a:t>
              </a:r>
              <a:endParaRPr lang="zh-CN" altLang="en-US" sz="2400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3873223" y="4751172"/>
              <a:ext cx="20313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sz="2400" b="1" smtClean="0">
                  <a:latin typeface="Yuanti SC" charset="-122"/>
                  <a:ea typeface="Yuanti SC" charset="-122"/>
                  <a:cs typeface="Yuanti SC" charset="-122"/>
                </a:rPr>
                <a:t>探索模式</a:t>
              </a:r>
              <a:r>
                <a:rPr kumimoji="1" lang="zh-CN" altLang="en-US" sz="2400" b="1" smtClean="0">
                  <a:solidFill>
                    <a:srgbClr val="C00000"/>
                  </a:solidFill>
                  <a:latin typeface="Yuanti SC" charset="-122"/>
                  <a:ea typeface="Yuanti SC" charset="-122"/>
                  <a:cs typeface="Yuanti SC" charset="-122"/>
                </a:rPr>
                <a:t>抓手</a:t>
              </a:r>
              <a:endParaRPr lang="zh-CN" altLang="en-US" sz="2400" dirty="0"/>
            </a:p>
          </p:txBody>
        </p:sp>
      </p:grpSp>
      <p:grpSp>
        <p:nvGrpSpPr>
          <p:cNvPr id="10" name="组 9"/>
          <p:cNvGrpSpPr/>
          <p:nvPr/>
        </p:nvGrpSpPr>
        <p:grpSpPr>
          <a:xfrm>
            <a:off x="7337358" y="2580460"/>
            <a:ext cx="4470921" cy="3369014"/>
            <a:chOff x="7337358" y="2580460"/>
            <a:chExt cx="4470921" cy="3369014"/>
          </a:xfrm>
        </p:grpSpPr>
        <p:sp>
          <p:nvSpPr>
            <p:cNvPr id="73" name="矩形 72"/>
            <p:cNvSpPr/>
            <p:nvPr/>
          </p:nvSpPr>
          <p:spPr>
            <a:xfrm>
              <a:off x="7924409" y="2580460"/>
              <a:ext cx="322716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C00000"/>
                  </a:solidFill>
                  <a:latin typeface="Yuanti SC" charset="-122"/>
                  <a:ea typeface="Yuanti SC" charset="-122"/>
                  <a:cs typeface="Yuanti SC" charset="-122"/>
                </a:rPr>
                <a:t>DJI</a:t>
              </a:r>
              <a:r>
                <a:rPr lang="zh-CN" altLang="en-US" sz="2400" b="1" dirty="0" smtClean="0">
                  <a:latin typeface="Yuanti SC" charset="-122"/>
                  <a:ea typeface="Yuanti SC" charset="-122"/>
                  <a:cs typeface="Yuanti SC" charset="-122"/>
                </a:rPr>
                <a:t>大数据</a:t>
              </a:r>
              <a:r>
                <a:rPr lang="zh-CN" altLang="en-US" sz="2000" b="1" dirty="0" smtClean="0">
                  <a:solidFill>
                    <a:srgbClr val="C00000"/>
                  </a:solidFill>
                  <a:latin typeface="Yuanti SC" charset="-122"/>
                  <a:ea typeface="Yuanti SC" charset="-122"/>
                  <a:cs typeface="Yuanti SC" charset="-122"/>
                </a:rPr>
                <a:t>机会</a:t>
              </a:r>
              <a:r>
                <a:rPr lang="zh-CN" altLang="en-US" sz="2000" b="1" dirty="0" smtClean="0">
                  <a:latin typeface="Yuanti SC" charset="-122"/>
                  <a:ea typeface="Yuanti SC" charset="-122"/>
                  <a:cs typeface="Yuanti SC" charset="-122"/>
                </a:rPr>
                <a:t>和商用</a:t>
              </a:r>
              <a:r>
                <a:rPr lang="zh-CN" altLang="en-US" sz="2000" b="1" dirty="0" smtClean="0">
                  <a:solidFill>
                    <a:srgbClr val="C00000"/>
                  </a:solidFill>
                  <a:latin typeface="Yuanti SC" charset="-122"/>
                  <a:ea typeface="Yuanti SC" charset="-122"/>
                  <a:cs typeface="Yuanti SC" charset="-122"/>
                </a:rPr>
                <a:t>抓手</a:t>
              </a:r>
              <a:endParaRPr lang="zh-CN" alt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7585648" y="3232219"/>
              <a:ext cx="4222631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indent="-342900">
                <a:buFont typeface="Arial" charset="0"/>
                <a:buChar char="•"/>
              </a:pPr>
              <a:r>
                <a:rPr lang="en-US" altLang="zh-CN" b="1" dirty="0" smtClean="0">
                  <a:solidFill>
                    <a:srgbClr val="C00000"/>
                  </a:solidFill>
                  <a:latin typeface="Yuanti SC" charset="-122"/>
                  <a:ea typeface="Yuanti SC" charset="-122"/>
                  <a:cs typeface="Yuanti SC" charset="-122"/>
                </a:rPr>
                <a:t>DJI</a:t>
              </a:r>
              <a:r>
                <a:rPr lang="zh-CN" altLang="en-US" b="1" dirty="0" smtClean="0">
                  <a:solidFill>
                    <a:srgbClr val="C00000"/>
                  </a:solidFill>
                  <a:latin typeface="Yuanti SC" charset="-122"/>
                  <a:ea typeface="Yuanti SC" charset="-122"/>
                  <a:cs typeface="Yuanti SC" charset="-122"/>
                </a:rPr>
                <a:t>已整</a:t>
              </a:r>
              <a:r>
                <a:rPr lang="zh-CN" altLang="en-US" b="1" dirty="0" smtClean="0">
                  <a:latin typeface="Yuanti SC" charset="-122"/>
                  <a:ea typeface="Yuanti SC" charset="-122"/>
                  <a:cs typeface="Yuanti SC" charset="-122"/>
                </a:rPr>
                <a:t>合</a:t>
              </a:r>
              <a:r>
                <a:rPr lang="en-US" altLang="zh-CN" b="1" dirty="0" smtClean="0">
                  <a:solidFill>
                    <a:srgbClr val="C00000"/>
                  </a:solidFill>
                  <a:latin typeface="Yuanti SC" charset="-122"/>
                  <a:ea typeface="Yuanti SC" charset="-122"/>
                  <a:cs typeface="Yuanti SC" charset="-122"/>
                </a:rPr>
                <a:t>Online</a:t>
              </a:r>
              <a:r>
                <a:rPr lang="zh-CN" altLang="en-US" b="1" dirty="0">
                  <a:latin typeface="Yuanti SC" charset="-122"/>
                  <a:ea typeface="Yuanti SC" charset="-122"/>
                  <a:cs typeface="Yuanti SC" charset="-122"/>
                </a:rPr>
                <a:t>自有</a:t>
              </a:r>
              <a:r>
                <a:rPr lang="zh-CN" altLang="en-US" b="1" dirty="0" smtClean="0">
                  <a:latin typeface="Yuanti SC" charset="-122"/>
                  <a:ea typeface="Yuanti SC" charset="-122"/>
                  <a:cs typeface="Yuanti SC" charset="-122"/>
                </a:rPr>
                <a:t>数据</a:t>
              </a:r>
              <a:endParaRPr lang="zh-CN" altLang="en-US" b="1" dirty="0">
                <a:latin typeface="Yuanti SC" charset="-122"/>
                <a:ea typeface="Yuanti SC" charset="-122"/>
                <a:cs typeface="Yuanti SC" charset="-122"/>
              </a:endParaRPr>
            </a:p>
            <a:p>
              <a:pPr marL="342900" indent="-342900">
                <a:buFont typeface="Arial" charset="0"/>
                <a:buChar char="•"/>
              </a:pPr>
              <a:r>
                <a:rPr lang="en-US" altLang="zh-CN" b="1" dirty="0" smtClean="0">
                  <a:latin typeface="Yuanti SC" charset="-122"/>
                  <a:ea typeface="Yuanti SC" charset="-122"/>
                  <a:cs typeface="Yuanti SC" charset="-122"/>
                </a:rPr>
                <a:t>DJI</a:t>
              </a:r>
              <a:r>
                <a:rPr lang="zh-CN" altLang="en-US" b="1" dirty="0" smtClean="0">
                  <a:latin typeface="Yuanti SC" charset="-122"/>
                  <a:ea typeface="Yuanti SC" charset="-122"/>
                  <a:cs typeface="Yuanti SC" charset="-122"/>
                </a:rPr>
                <a:t>可整合</a:t>
              </a:r>
              <a:r>
                <a:rPr lang="en-US" altLang="zh-CN" b="1" dirty="0" smtClean="0">
                  <a:solidFill>
                    <a:srgbClr val="C00000"/>
                  </a:solidFill>
                  <a:latin typeface="Yuanti SC" charset="-122"/>
                  <a:ea typeface="Yuanti SC" charset="-122"/>
                  <a:cs typeface="Yuanti SC" charset="-122"/>
                </a:rPr>
                <a:t>Offline</a:t>
              </a:r>
              <a:r>
                <a:rPr lang="zh-CN" altLang="en-US" b="1" dirty="0" smtClean="0">
                  <a:latin typeface="Yuanti SC" charset="-122"/>
                  <a:ea typeface="Yuanti SC" charset="-122"/>
                  <a:cs typeface="Yuanti SC" charset="-122"/>
                </a:rPr>
                <a:t>的</a:t>
              </a:r>
              <a:r>
                <a:rPr lang="en-US" altLang="zh-CN" b="1" dirty="0" smtClean="0">
                  <a:latin typeface="Yuanti SC" charset="-122"/>
                  <a:ea typeface="Yuanti SC" charset="-122"/>
                  <a:cs typeface="Yuanti SC" charset="-122"/>
                </a:rPr>
                <a:t>B</a:t>
              </a:r>
              <a:r>
                <a:rPr lang="zh-CN" altLang="en-US" b="1" dirty="0">
                  <a:latin typeface="Yuanti SC" charset="-122"/>
                  <a:ea typeface="Yuanti SC" charset="-122"/>
                  <a:cs typeface="Yuanti SC" charset="-122"/>
                </a:rPr>
                <a:t>、</a:t>
              </a:r>
              <a:r>
                <a:rPr lang="en-US" altLang="zh-CN" b="1" dirty="0" smtClean="0">
                  <a:latin typeface="Yuanti SC" charset="-122"/>
                  <a:ea typeface="Yuanti SC" charset="-122"/>
                  <a:cs typeface="Yuanti SC" charset="-122"/>
                </a:rPr>
                <a:t>C</a:t>
              </a:r>
              <a:r>
                <a:rPr lang="zh-CN" altLang="en-US" b="1" dirty="0" smtClean="0">
                  <a:latin typeface="Yuanti SC" charset="-122"/>
                  <a:ea typeface="Yuanti SC" charset="-122"/>
                  <a:cs typeface="Yuanti SC" charset="-122"/>
                </a:rPr>
                <a:t>端生产数据</a:t>
              </a:r>
            </a:p>
            <a:p>
              <a:pPr marL="342900" indent="-342900">
                <a:buFont typeface="Arial" charset="0"/>
                <a:buChar char="•"/>
              </a:pPr>
              <a:r>
                <a:rPr lang="en-US" altLang="zh-CN" b="1" dirty="0" smtClean="0">
                  <a:latin typeface="Yuanti SC" charset="-122"/>
                  <a:ea typeface="Yuanti SC" charset="-122"/>
                  <a:cs typeface="Yuanti SC" charset="-122"/>
                </a:rPr>
                <a:t>DJI</a:t>
              </a:r>
              <a:r>
                <a:rPr lang="zh-CN" altLang="en-US" b="1" dirty="0" smtClean="0">
                  <a:latin typeface="Yuanti SC" charset="-122"/>
                  <a:ea typeface="Yuanti SC" charset="-122"/>
                  <a:cs typeface="Yuanti SC" charset="-122"/>
                </a:rPr>
                <a:t>可整合生态内的所有数据</a:t>
              </a:r>
            </a:p>
            <a:p>
              <a:pPr marL="342900" indent="-342900">
                <a:buFont typeface="Arial" charset="0"/>
                <a:buChar char="•"/>
              </a:pPr>
              <a:r>
                <a:rPr lang="zh-CN" altLang="en-US" b="1" dirty="0" smtClean="0">
                  <a:latin typeface="Yuanti SC" charset="-122"/>
                  <a:ea typeface="Yuanti SC" charset="-122"/>
                  <a:cs typeface="Yuanti SC" charset="-122"/>
                </a:rPr>
                <a:t>已着手组建大数据团队</a:t>
              </a:r>
              <a:endParaRPr lang="zh-CN" altLang="en-US" b="1" dirty="0">
                <a:latin typeface="Yuanti SC" charset="-122"/>
                <a:ea typeface="Yuanti SC" charset="-122"/>
                <a:cs typeface="Yuanti SC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7337358" y="4779923"/>
              <a:ext cx="4455066" cy="11695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indent="-342900">
                <a:buFont typeface="Arial" charset="0"/>
                <a:buChar char="•"/>
              </a:pPr>
              <a:r>
                <a:rPr lang="zh-CN" altLang="en-US" b="1" dirty="0" smtClean="0">
                  <a:solidFill>
                    <a:srgbClr val="C00000"/>
                  </a:solidFill>
                  <a:latin typeface="Yuanti SC" charset="-122"/>
                  <a:ea typeface="Yuanti SC" charset="-122"/>
                  <a:cs typeface="Yuanti SC" charset="-122"/>
                </a:rPr>
                <a:t>已建买家</a:t>
              </a:r>
              <a:r>
                <a:rPr lang="zh-CN" altLang="en-US" b="1" dirty="0" smtClean="0">
                  <a:latin typeface="Yuanti SC" charset="-122"/>
                  <a:ea typeface="Yuanti SC" charset="-122"/>
                  <a:cs typeface="Yuanti SC" charset="-122"/>
                </a:rPr>
                <a:t>视图用于</a:t>
              </a:r>
              <a:r>
                <a:rPr lang="zh-CN" altLang="en-US" b="1" dirty="0" smtClean="0">
                  <a:solidFill>
                    <a:srgbClr val="C00000"/>
                  </a:solidFill>
                  <a:latin typeface="Yuanti SC" charset="-122"/>
                  <a:ea typeface="Yuanti SC" charset="-122"/>
                  <a:cs typeface="Yuanti SC" charset="-122"/>
                </a:rPr>
                <a:t>售后</a:t>
              </a:r>
              <a:r>
                <a:rPr lang="en-US" altLang="zh-CN" b="1" dirty="0" smtClean="0">
                  <a:solidFill>
                    <a:srgbClr val="C00000"/>
                  </a:solidFill>
                  <a:latin typeface="Yuanti SC" charset="-122"/>
                  <a:ea typeface="Yuanti SC" charset="-122"/>
                  <a:cs typeface="Yuanti SC" charset="-122"/>
                </a:rPr>
                <a:t>CC</a:t>
              </a:r>
              <a:r>
                <a:rPr lang="zh-CN" altLang="en-US" b="1" dirty="0" smtClean="0">
                  <a:latin typeface="Yuanti SC" charset="-122"/>
                  <a:ea typeface="Yuanti SC" charset="-122"/>
                  <a:cs typeface="Yuanti SC" charset="-122"/>
                </a:rPr>
                <a:t>的用户维系</a:t>
              </a:r>
            </a:p>
            <a:p>
              <a:pPr marL="800100" lvl="1" indent="-342900">
                <a:buFont typeface="Arial" charset="0"/>
                <a:buChar char="•"/>
              </a:pPr>
              <a:r>
                <a:rPr lang="zh-CN" altLang="en-US" sz="1600" b="1" i="1" dirty="0" smtClean="0">
                  <a:solidFill>
                    <a:srgbClr val="7030A0"/>
                  </a:solidFill>
                  <a:latin typeface="Yuanti SC" charset="-122"/>
                  <a:ea typeface="Yuanti SC" charset="-122"/>
                  <a:cs typeface="Yuanti SC" charset="-122"/>
                </a:rPr>
                <a:t>买家属于</a:t>
              </a:r>
              <a:r>
                <a:rPr lang="zh-CN" altLang="en-US" sz="1600" b="1" i="1" dirty="0">
                  <a:solidFill>
                    <a:srgbClr val="7030A0"/>
                  </a:solidFill>
                  <a:latin typeface="Yuanti SC" charset="-122"/>
                  <a:ea typeface="Yuanti SC" charset="-122"/>
                  <a:cs typeface="Yuanti SC" charset="-122"/>
                </a:rPr>
                <a:t>会员的一</a:t>
              </a:r>
              <a:r>
                <a:rPr lang="zh-CN" altLang="en-US" sz="1600" b="1" i="1" dirty="0" smtClean="0">
                  <a:solidFill>
                    <a:srgbClr val="7030A0"/>
                  </a:solidFill>
                  <a:latin typeface="Yuanti SC" charset="-122"/>
                  <a:ea typeface="Yuanti SC" charset="-122"/>
                  <a:cs typeface="Yuanti SC" charset="-122"/>
                </a:rPr>
                <a:t>种</a:t>
              </a:r>
            </a:p>
            <a:p>
              <a:pPr marL="342900" indent="-342900">
                <a:buFont typeface="Arial" charset="0"/>
                <a:buChar char="•"/>
              </a:pPr>
              <a:r>
                <a:rPr lang="zh-CN" altLang="en-US" b="1" dirty="0" smtClean="0">
                  <a:latin typeface="Yuanti SC" charset="-122"/>
                  <a:ea typeface="Yuanti SC" charset="-122"/>
                  <a:cs typeface="Yuanti SC" charset="-122"/>
                </a:rPr>
                <a:t>正着手构建</a:t>
              </a:r>
              <a:r>
                <a:rPr lang="zh-CN" altLang="en-US" b="1" dirty="0" smtClean="0">
                  <a:solidFill>
                    <a:srgbClr val="C00000"/>
                  </a:solidFill>
                  <a:latin typeface="Yuanti SC" charset="-122"/>
                  <a:ea typeface="Yuanti SC" charset="-122"/>
                  <a:cs typeface="Yuanti SC" charset="-122"/>
                </a:rPr>
                <a:t>会员营销体系</a:t>
              </a:r>
              <a:r>
                <a:rPr lang="zh-CN" altLang="en-US" b="1" dirty="0" smtClean="0">
                  <a:latin typeface="Yuanti SC" charset="-122"/>
                  <a:ea typeface="Yuanti SC" charset="-122"/>
                  <a:cs typeface="Yuanti SC" charset="-122"/>
                </a:rPr>
                <a:t>提升运营效率</a:t>
              </a:r>
            </a:p>
            <a:p>
              <a:pPr marL="342900" indent="-342900">
                <a:buFont typeface="Arial" charset="0"/>
                <a:buChar char="•"/>
              </a:pPr>
              <a:r>
                <a:rPr lang="zh-CN" altLang="en-US" b="1" dirty="0" smtClean="0">
                  <a:latin typeface="Yuanti SC" charset="-122"/>
                  <a:ea typeface="Yuanti SC" charset="-122"/>
                  <a:cs typeface="Yuanti SC" charset="-122"/>
                </a:rPr>
                <a:t>利用大数据实现企业运营数据化</a:t>
              </a:r>
              <a:endParaRPr lang="zh-CN" altLang="en-US" b="1" dirty="0">
                <a:latin typeface="Yuanti SC" charset="-122"/>
                <a:ea typeface="Yuanti SC" charset="-122"/>
                <a:cs typeface="Yuanti SC" charset="-122"/>
              </a:endParaRPr>
            </a:p>
          </p:txBody>
        </p:sp>
      </p:grpSp>
      <p:grpSp>
        <p:nvGrpSpPr>
          <p:cNvPr id="7" name="组 6"/>
          <p:cNvGrpSpPr/>
          <p:nvPr/>
        </p:nvGrpSpPr>
        <p:grpSpPr>
          <a:xfrm>
            <a:off x="1" y="887896"/>
            <a:ext cx="10155962" cy="1715480"/>
            <a:chOff x="1" y="887896"/>
            <a:chExt cx="10155962" cy="1715480"/>
          </a:xfrm>
        </p:grpSpPr>
        <p:grpSp>
          <p:nvGrpSpPr>
            <p:cNvPr id="67" name="组 66"/>
            <p:cNvGrpSpPr/>
            <p:nvPr/>
          </p:nvGrpSpPr>
          <p:grpSpPr>
            <a:xfrm>
              <a:off x="2964786" y="1225917"/>
              <a:ext cx="7191177" cy="523220"/>
              <a:chOff x="261031" y="1159379"/>
              <a:chExt cx="7191177" cy="523220"/>
            </a:xfrm>
          </p:grpSpPr>
          <p:sp>
            <p:nvSpPr>
              <p:cNvPr id="65" name="文本框 64"/>
              <p:cNvSpPr txBox="1"/>
              <p:nvPr/>
            </p:nvSpPr>
            <p:spPr>
              <a:xfrm>
                <a:off x="1471083" y="1159379"/>
                <a:ext cx="598112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Clr>
                    <a:srgbClr val="C00000"/>
                  </a:buClr>
                </a:pPr>
                <a:r>
                  <a:rPr kumimoji="1" lang="zh-CN" altLang="en-US" dirty="0" smtClean="0">
                    <a:latin typeface="Yuanti SC" charset="-122"/>
                    <a:ea typeface="Yuanti SC" charset="-122"/>
                    <a:cs typeface="Yuanti SC" charset="-122"/>
                  </a:rPr>
                  <a:t>助力</a:t>
                </a:r>
                <a:r>
                  <a:rPr kumimoji="1" lang="zh-CN" altLang="en-US" b="1" dirty="0" smtClean="0">
                    <a:solidFill>
                      <a:srgbClr val="C00000"/>
                    </a:solidFill>
                    <a:latin typeface="Yuanti SC" charset="-122"/>
                    <a:ea typeface="Yuanti SC" charset="-122"/>
                    <a:cs typeface="Yuanti SC" charset="-122"/>
                  </a:rPr>
                  <a:t>企业转型</a:t>
                </a:r>
                <a:r>
                  <a:rPr kumimoji="1" lang="zh-CN" altLang="en-US" dirty="0" smtClean="0">
                    <a:latin typeface="Yuanti SC" charset="-122"/>
                    <a:ea typeface="Yuanti SC" charset="-122"/>
                    <a:cs typeface="Yuanti SC" charset="-122"/>
                  </a:rPr>
                  <a:t>、提升</a:t>
                </a:r>
                <a:r>
                  <a:rPr kumimoji="1" lang="zh-CN" altLang="en-US" b="1" dirty="0" smtClean="0">
                    <a:solidFill>
                      <a:srgbClr val="C00000"/>
                    </a:solidFill>
                    <a:latin typeface="Yuanti SC" charset="-122"/>
                    <a:ea typeface="Yuanti SC" charset="-122"/>
                    <a:cs typeface="Yuanti SC" charset="-122"/>
                  </a:rPr>
                  <a:t>竞争力</a:t>
                </a:r>
                <a:r>
                  <a:rPr kumimoji="1" lang="zh-CN" altLang="en-US" dirty="0" smtClean="0">
                    <a:latin typeface="Yuanti SC" charset="-122"/>
                    <a:ea typeface="Yuanti SC" charset="-122"/>
                    <a:cs typeface="Yuanti SC" charset="-122"/>
                  </a:rPr>
                  <a:t>和</a:t>
                </a:r>
                <a:r>
                  <a:rPr kumimoji="1" lang="zh-CN" altLang="en-US" sz="2000" b="1" dirty="0" smtClean="0">
                    <a:latin typeface="Yuanti SC" charset="-122"/>
                    <a:ea typeface="Yuanti SC" charset="-122"/>
                    <a:cs typeface="Yuanti SC" charset="-122"/>
                  </a:rPr>
                  <a:t>探索</a:t>
                </a:r>
                <a:r>
                  <a:rPr kumimoji="1" lang="zh-CN" altLang="en-US" b="1" dirty="0" smtClean="0">
                    <a:solidFill>
                      <a:srgbClr val="C00000"/>
                    </a:solidFill>
                    <a:latin typeface="Yuanti SC" charset="-122"/>
                    <a:ea typeface="Yuanti SC" charset="-122"/>
                    <a:cs typeface="Yuanti SC" charset="-122"/>
                  </a:rPr>
                  <a:t>创新</a:t>
                </a:r>
                <a:r>
                  <a:rPr kumimoji="1" lang="zh-CN" altLang="en-US" b="1" dirty="0">
                    <a:solidFill>
                      <a:srgbClr val="C00000"/>
                    </a:solidFill>
                    <a:latin typeface="Yuanti SC" charset="-122"/>
                    <a:ea typeface="Yuanti SC" charset="-122"/>
                    <a:cs typeface="Yuanti SC" charset="-122"/>
                  </a:rPr>
                  <a:t>商业</a:t>
                </a:r>
                <a:r>
                  <a:rPr kumimoji="1" lang="zh-CN" altLang="en-US" b="1" dirty="0" smtClean="0">
                    <a:solidFill>
                      <a:srgbClr val="C00000"/>
                    </a:solidFill>
                    <a:latin typeface="Yuanti SC" charset="-122"/>
                    <a:ea typeface="Yuanti SC" charset="-122"/>
                    <a:cs typeface="Yuanti SC" charset="-122"/>
                  </a:rPr>
                  <a:t>模式</a:t>
                </a:r>
                <a:r>
                  <a:rPr kumimoji="1" lang="zh-CN" altLang="en-US" sz="2800" b="1" dirty="0" smtClean="0">
                    <a:latin typeface="Yuanti SC" charset="-122"/>
                    <a:ea typeface="Yuanti SC" charset="-122"/>
                    <a:cs typeface="Yuanti SC" charset="-122"/>
                  </a:rPr>
                  <a:t>抓手</a:t>
                </a:r>
                <a:r>
                  <a:rPr kumimoji="1" lang="zh-CN" altLang="en-US" sz="1600" dirty="0" smtClean="0">
                    <a:latin typeface="Yuanti SC" charset="-122"/>
                    <a:ea typeface="Yuanti SC" charset="-122"/>
                    <a:cs typeface="Yuanti SC" charset="-122"/>
                  </a:rPr>
                  <a:t>。</a:t>
                </a:r>
                <a:endParaRPr kumimoji="1" lang="zh-CN" altLang="en-US" sz="1600" dirty="0">
                  <a:latin typeface="Yuanti SC" charset="-122"/>
                  <a:ea typeface="Yuanti SC" charset="-122"/>
                  <a:cs typeface="Yuanti SC" charset="-122"/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261031" y="1159379"/>
                <a:ext cx="126188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800" b="1" dirty="0" smtClean="0">
                    <a:latin typeface="Yuanti SC" charset="-122"/>
                    <a:ea typeface="Yuanti SC" charset="-122"/>
                    <a:cs typeface="Yuanti SC" charset="-122"/>
                  </a:rPr>
                  <a:t>大数据</a:t>
                </a:r>
                <a:endParaRPr lang="zh-CN" altLang="en-US" sz="2800" dirty="0"/>
              </a:p>
            </p:txBody>
          </p:sp>
        </p:grpSp>
        <p:grpSp>
          <p:nvGrpSpPr>
            <p:cNvPr id="6" name="组 5"/>
            <p:cNvGrpSpPr/>
            <p:nvPr/>
          </p:nvGrpSpPr>
          <p:grpSpPr>
            <a:xfrm>
              <a:off x="1" y="887896"/>
              <a:ext cx="3064375" cy="1715480"/>
              <a:chOff x="1" y="887896"/>
              <a:chExt cx="3064375" cy="1715480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" y="887896"/>
                <a:ext cx="3064375" cy="1715480"/>
              </a:xfrm>
              <a:prstGeom prst="rect">
                <a:avLst/>
              </a:prstGeom>
            </p:spPr>
          </p:pic>
          <p:sp>
            <p:nvSpPr>
              <p:cNvPr id="5" name="矩形 4"/>
              <p:cNvSpPr/>
              <p:nvPr/>
            </p:nvSpPr>
            <p:spPr>
              <a:xfrm>
                <a:off x="1091728" y="981780"/>
                <a:ext cx="14157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400" b="1" dirty="0" smtClean="0">
                    <a:latin typeface="Yuanti SC" charset="-122"/>
                    <a:ea typeface="Yuanti SC" charset="-122"/>
                    <a:cs typeface="Yuanti SC" charset="-122"/>
                  </a:rPr>
                  <a:t>行业竞争</a:t>
                </a:r>
                <a:endParaRPr lang="zh-CN" altLang="en-US" sz="2400" dirty="0"/>
              </a:p>
            </p:txBody>
          </p:sp>
        </p:grpSp>
      </p:grpSp>
      <p:sp>
        <p:nvSpPr>
          <p:cNvPr id="11" name="矩形 10"/>
          <p:cNvSpPr/>
          <p:nvPr/>
        </p:nvSpPr>
        <p:spPr>
          <a:xfrm>
            <a:off x="7710682" y="6403247"/>
            <a:ext cx="409759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 smtClean="0">
                <a:latin typeface="Yuanti SC" charset="-122"/>
                <a:ea typeface="Yuanti SC" charset="-122"/>
                <a:cs typeface="Yuanti SC" charset="-122"/>
              </a:rPr>
              <a:t>说明</a:t>
            </a:r>
            <a:r>
              <a:rPr lang="zh-CN" altLang="en-US" sz="1100" b="1" dirty="0" smtClean="0">
                <a:solidFill>
                  <a:srgbClr val="C00000"/>
                </a:solidFill>
                <a:latin typeface="Yuanti SC" charset="-122"/>
                <a:ea typeface="Yuanti SC" charset="-122"/>
                <a:cs typeface="Yuanti SC" charset="-122"/>
              </a:rPr>
              <a:t>：</a:t>
            </a:r>
            <a:r>
              <a:rPr lang="en-US" altLang="zh-CN" sz="1100" b="1" dirty="0" smtClean="0">
                <a:solidFill>
                  <a:srgbClr val="C00000"/>
                </a:solidFill>
                <a:latin typeface="Yuanti SC" charset="-122"/>
                <a:ea typeface="Yuanti SC" charset="-122"/>
                <a:cs typeface="Yuanti SC" charset="-122"/>
              </a:rPr>
              <a:t>CC[Call</a:t>
            </a:r>
            <a:r>
              <a:rPr lang="zh-CN" altLang="en-US" sz="1100" b="1" dirty="0" smtClean="0">
                <a:solidFill>
                  <a:srgbClr val="C000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100" b="1" dirty="0" smtClean="0">
                <a:solidFill>
                  <a:srgbClr val="C00000"/>
                </a:solidFill>
                <a:latin typeface="Yuanti SC" charset="-122"/>
                <a:ea typeface="Yuanti SC" charset="-122"/>
                <a:cs typeface="Yuanti SC" charset="-122"/>
              </a:rPr>
              <a:t>Center]</a:t>
            </a:r>
            <a:r>
              <a:rPr lang="zh-CN" altLang="en-US" sz="1100" b="1" dirty="0" smtClean="0">
                <a:latin typeface="Yuanti SC" charset="-122"/>
                <a:ea typeface="Yuanti SC" charset="-122"/>
                <a:cs typeface="Yuanti SC" charset="-122"/>
              </a:rPr>
              <a:t>客户中心，主要是指售后服务和用户关怀</a:t>
            </a:r>
            <a:endParaRPr lang="zh-CN" altLang="en-US" sz="1100" dirty="0"/>
          </a:p>
        </p:txBody>
      </p:sp>
      <p:sp>
        <p:nvSpPr>
          <p:cNvPr id="32" name="文本框 31"/>
          <p:cNvSpPr txBox="1"/>
          <p:nvPr/>
        </p:nvSpPr>
        <p:spPr>
          <a:xfrm>
            <a:off x="508539" y="6241476"/>
            <a:ext cx="7032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大数据核心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连通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场景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规模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富积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价值，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不是数据多或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537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燕尾形箭头 4"/>
          <p:cNvSpPr/>
          <p:nvPr/>
        </p:nvSpPr>
        <p:spPr>
          <a:xfrm>
            <a:off x="321733" y="1198210"/>
            <a:ext cx="11647965" cy="1171372"/>
          </a:xfrm>
          <a:prstGeom prst="notchedRightArrow">
            <a:avLst>
              <a:gd name="adj1" fmla="val 50000"/>
              <a:gd name="adj2" fmla="val 28597"/>
            </a:avLst>
          </a:prstGeom>
          <a:solidFill>
            <a:schemeClr val="bg1">
              <a:lumMod val="85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5" name="矩形 54"/>
          <p:cNvSpPr/>
          <p:nvPr/>
        </p:nvSpPr>
        <p:spPr>
          <a:xfrm>
            <a:off x="321733" y="121920"/>
            <a:ext cx="11650811" cy="646176"/>
          </a:xfrm>
          <a:prstGeom prst="rect">
            <a:avLst/>
          </a:prstGeom>
          <a:ln>
            <a:noFill/>
          </a:ln>
        </p:spPr>
      </p:sp>
      <p:sp>
        <p:nvSpPr>
          <p:cNvPr id="56" name="任意形状 55"/>
          <p:cNvSpPr/>
          <p:nvPr/>
        </p:nvSpPr>
        <p:spPr>
          <a:xfrm>
            <a:off x="324577" y="121920"/>
            <a:ext cx="2531548" cy="646175"/>
          </a:xfrm>
          <a:custGeom>
            <a:avLst/>
            <a:gdLst>
              <a:gd name="connsiteX0" fmla="*/ 0 w 2531548"/>
              <a:gd name="connsiteY0" fmla="*/ 0 h 646175"/>
              <a:gd name="connsiteX1" fmla="*/ 2208461 w 2531548"/>
              <a:gd name="connsiteY1" fmla="*/ 0 h 646175"/>
              <a:gd name="connsiteX2" fmla="*/ 2531548 w 2531548"/>
              <a:gd name="connsiteY2" fmla="*/ 323088 h 646175"/>
              <a:gd name="connsiteX3" fmla="*/ 2208461 w 2531548"/>
              <a:gd name="connsiteY3" fmla="*/ 646175 h 646175"/>
              <a:gd name="connsiteX4" fmla="*/ 0 w 2531548"/>
              <a:gd name="connsiteY4" fmla="*/ 646175 h 646175"/>
              <a:gd name="connsiteX5" fmla="*/ 323088 w 2531548"/>
              <a:gd name="connsiteY5" fmla="*/ 323088 h 646175"/>
              <a:gd name="connsiteX6" fmla="*/ 0 w 2531548"/>
              <a:gd name="connsiteY6" fmla="*/ 0 h 64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31548" h="646175">
                <a:moveTo>
                  <a:pt x="0" y="0"/>
                </a:moveTo>
                <a:lnTo>
                  <a:pt x="2208461" y="0"/>
                </a:lnTo>
                <a:lnTo>
                  <a:pt x="2531548" y="323088"/>
                </a:lnTo>
                <a:lnTo>
                  <a:pt x="2208461" y="646175"/>
                </a:lnTo>
                <a:lnTo>
                  <a:pt x="0" y="646175"/>
                </a:lnTo>
                <a:lnTo>
                  <a:pt x="323088" y="323088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0">
            <a:scrgbClr r="0" g="0" b="0"/>
          </a:lnRef>
          <a:fillRef idx="3">
            <a:scrgbClr r="0" g="0" b="0"/>
          </a:fillRef>
          <a:effectRef idx="3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5100" tIns="30671" rIns="353758" bIns="30671" numCol="1" spcCol="1270" anchor="ctr" anchorCtr="0">
            <a:noAutofit/>
          </a:bodyPr>
          <a:lstStyle/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300" b="1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商业价值</a:t>
            </a:r>
          </a:p>
        </p:txBody>
      </p:sp>
      <p:sp>
        <p:nvSpPr>
          <p:cNvPr id="57" name="任意形状 56"/>
          <p:cNvSpPr/>
          <p:nvPr/>
        </p:nvSpPr>
        <p:spPr>
          <a:xfrm>
            <a:off x="2602970" y="121920"/>
            <a:ext cx="2531548" cy="646175"/>
          </a:xfrm>
          <a:custGeom>
            <a:avLst/>
            <a:gdLst>
              <a:gd name="connsiteX0" fmla="*/ 0 w 2531548"/>
              <a:gd name="connsiteY0" fmla="*/ 0 h 646175"/>
              <a:gd name="connsiteX1" fmla="*/ 2208461 w 2531548"/>
              <a:gd name="connsiteY1" fmla="*/ 0 h 646175"/>
              <a:gd name="connsiteX2" fmla="*/ 2531548 w 2531548"/>
              <a:gd name="connsiteY2" fmla="*/ 323088 h 646175"/>
              <a:gd name="connsiteX3" fmla="*/ 2208461 w 2531548"/>
              <a:gd name="connsiteY3" fmla="*/ 646175 h 646175"/>
              <a:gd name="connsiteX4" fmla="*/ 0 w 2531548"/>
              <a:gd name="connsiteY4" fmla="*/ 646175 h 646175"/>
              <a:gd name="connsiteX5" fmla="*/ 323088 w 2531548"/>
              <a:gd name="connsiteY5" fmla="*/ 323088 h 646175"/>
              <a:gd name="connsiteX6" fmla="*/ 0 w 2531548"/>
              <a:gd name="connsiteY6" fmla="*/ 0 h 64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31548" h="646175">
                <a:moveTo>
                  <a:pt x="0" y="0"/>
                </a:moveTo>
                <a:lnTo>
                  <a:pt x="2208461" y="0"/>
                </a:lnTo>
                <a:lnTo>
                  <a:pt x="2531548" y="323088"/>
                </a:lnTo>
                <a:lnTo>
                  <a:pt x="2208461" y="646175"/>
                </a:lnTo>
                <a:lnTo>
                  <a:pt x="0" y="646175"/>
                </a:lnTo>
                <a:lnTo>
                  <a:pt x="323088" y="323088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bg1">
                <a:lumMod val="75000"/>
              </a:schemeClr>
            </a:solidFill>
          </a:ln>
        </p:spPr>
        <p:style>
          <a:lnRef idx="0">
            <a:scrgbClr r="0" g="0" b="0"/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3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5100" tIns="30671" rIns="353758" bIns="30671" numCol="1" spcCol="1270" anchor="ctr" anchorCtr="0">
            <a:noAutofit/>
          </a:bodyPr>
          <a:lstStyle/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300" b="1" smtClean="0">
                <a:solidFill>
                  <a:schemeClr val="bg1">
                    <a:lumMod val="50000"/>
                  </a:schemeClr>
                </a:solidFill>
                <a:latin typeface="Yuanti SC" charset="-122"/>
                <a:ea typeface="Yuanti SC" charset="-122"/>
                <a:cs typeface="Yuanti SC" charset="-122"/>
              </a:rPr>
              <a:t>构建数据中心</a:t>
            </a:r>
            <a:endParaRPr lang="zh-CN" altLang="en-US" sz="2300" b="1" dirty="0">
              <a:solidFill>
                <a:schemeClr val="bg1">
                  <a:lumMod val="50000"/>
                </a:scheme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58" name="任意形状 57"/>
          <p:cNvSpPr/>
          <p:nvPr/>
        </p:nvSpPr>
        <p:spPr>
          <a:xfrm>
            <a:off x="4881364" y="121920"/>
            <a:ext cx="2531548" cy="646175"/>
          </a:xfrm>
          <a:custGeom>
            <a:avLst/>
            <a:gdLst>
              <a:gd name="connsiteX0" fmla="*/ 0 w 2531548"/>
              <a:gd name="connsiteY0" fmla="*/ 0 h 646175"/>
              <a:gd name="connsiteX1" fmla="*/ 2208461 w 2531548"/>
              <a:gd name="connsiteY1" fmla="*/ 0 h 646175"/>
              <a:gd name="connsiteX2" fmla="*/ 2531548 w 2531548"/>
              <a:gd name="connsiteY2" fmla="*/ 323088 h 646175"/>
              <a:gd name="connsiteX3" fmla="*/ 2208461 w 2531548"/>
              <a:gd name="connsiteY3" fmla="*/ 646175 h 646175"/>
              <a:gd name="connsiteX4" fmla="*/ 0 w 2531548"/>
              <a:gd name="connsiteY4" fmla="*/ 646175 h 646175"/>
              <a:gd name="connsiteX5" fmla="*/ 323088 w 2531548"/>
              <a:gd name="connsiteY5" fmla="*/ 323088 h 646175"/>
              <a:gd name="connsiteX6" fmla="*/ 0 w 2531548"/>
              <a:gd name="connsiteY6" fmla="*/ 0 h 64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31548" h="646175">
                <a:moveTo>
                  <a:pt x="0" y="0"/>
                </a:moveTo>
                <a:lnTo>
                  <a:pt x="2208461" y="0"/>
                </a:lnTo>
                <a:lnTo>
                  <a:pt x="2531548" y="323088"/>
                </a:lnTo>
                <a:lnTo>
                  <a:pt x="2208461" y="646175"/>
                </a:lnTo>
                <a:lnTo>
                  <a:pt x="0" y="646175"/>
                </a:lnTo>
                <a:lnTo>
                  <a:pt x="323088" y="323088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bg1">
                <a:lumMod val="75000"/>
              </a:schemeClr>
            </a:solidFill>
          </a:ln>
        </p:spPr>
        <p:style>
          <a:lnRef idx="0">
            <a:scrgbClr r="0" g="0" b="0"/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3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5100" tIns="30671" rIns="353758" bIns="30671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300" b="1" kern="1200" dirty="0" smtClean="0">
                <a:solidFill>
                  <a:schemeClr val="bg1">
                    <a:lumMod val="50000"/>
                  </a:schemeClr>
                </a:solidFill>
                <a:latin typeface="Yuanti SC" charset="-122"/>
                <a:ea typeface="Yuanti SC" charset="-122"/>
                <a:cs typeface="Yuanti SC" charset="-122"/>
              </a:rPr>
              <a:t>运营精细化</a:t>
            </a:r>
            <a:endParaRPr lang="zh-CN" altLang="en-US" sz="2300" b="1" kern="1200" dirty="0">
              <a:solidFill>
                <a:schemeClr val="bg1">
                  <a:lumMod val="50000"/>
                </a:scheme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59" name="任意形状 58"/>
          <p:cNvSpPr/>
          <p:nvPr/>
        </p:nvSpPr>
        <p:spPr>
          <a:xfrm>
            <a:off x="7159757" y="121920"/>
            <a:ext cx="2531548" cy="646175"/>
          </a:xfrm>
          <a:custGeom>
            <a:avLst/>
            <a:gdLst>
              <a:gd name="connsiteX0" fmla="*/ 0 w 2531548"/>
              <a:gd name="connsiteY0" fmla="*/ 0 h 646175"/>
              <a:gd name="connsiteX1" fmla="*/ 2208461 w 2531548"/>
              <a:gd name="connsiteY1" fmla="*/ 0 h 646175"/>
              <a:gd name="connsiteX2" fmla="*/ 2531548 w 2531548"/>
              <a:gd name="connsiteY2" fmla="*/ 323088 h 646175"/>
              <a:gd name="connsiteX3" fmla="*/ 2208461 w 2531548"/>
              <a:gd name="connsiteY3" fmla="*/ 646175 h 646175"/>
              <a:gd name="connsiteX4" fmla="*/ 0 w 2531548"/>
              <a:gd name="connsiteY4" fmla="*/ 646175 h 646175"/>
              <a:gd name="connsiteX5" fmla="*/ 323088 w 2531548"/>
              <a:gd name="connsiteY5" fmla="*/ 323088 h 646175"/>
              <a:gd name="connsiteX6" fmla="*/ 0 w 2531548"/>
              <a:gd name="connsiteY6" fmla="*/ 0 h 64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31548" h="646175">
                <a:moveTo>
                  <a:pt x="0" y="0"/>
                </a:moveTo>
                <a:lnTo>
                  <a:pt x="2208461" y="0"/>
                </a:lnTo>
                <a:lnTo>
                  <a:pt x="2531548" y="323088"/>
                </a:lnTo>
                <a:lnTo>
                  <a:pt x="2208461" y="646175"/>
                </a:lnTo>
                <a:lnTo>
                  <a:pt x="0" y="646175"/>
                </a:lnTo>
                <a:lnTo>
                  <a:pt x="323088" y="323088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bg1">
                <a:lumMod val="75000"/>
              </a:schemeClr>
            </a:solidFill>
          </a:ln>
        </p:spPr>
        <p:style>
          <a:lnRef idx="0">
            <a:scrgbClr r="0" g="0" b="0"/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3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5100" tIns="30671" rIns="353758" bIns="30671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300" b="1" kern="1200" dirty="0" smtClean="0">
                <a:solidFill>
                  <a:schemeClr val="bg1">
                    <a:lumMod val="50000"/>
                  </a:schemeClr>
                </a:solidFill>
                <a:latin typeface="Yuanti SC" charset="-122"/>
                <a:ea typeface="Yuanti SC" charset="-122"/>
                <a:cs typeface="Yuanti SC" charset="-122"/>
              </a:rPr>
              <a:t>营销场景化</a:t>
            </a:r>
            <a:endParaRPr lang="zh-CN" altLang="en-US" sz="2300" b="1" kern="1200" dirty="0">
              <a:solidFill>
                <a:schemeClr val="bg1">
                  <a:lumMod val="50000"/>
                </a:scheme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60" name="任意形状 59"/>
          <p:cNvSpPr/>
          <p:nvPr/>
        </p:nvSpPr>
        <p:spPr>
          <a:xfrm>
            <a:off x="9438151" y="121920"/>
            <a:ext cx="2531548" cy="646175"/>
          </a:xfrm>
          <a:custGeom>
            <a:avLst/>
            <a:gdLst>
              <a:gd name="connsiteX0" fmla="*/ 0 w 2531548"/>
              <a:gd name="connsiteY0" fmla="*/ 0 h 646175"/>
              <a:gd name="connsiteX1" fmla="*/ 2208461 w 2531548"/>
              <a:gd name="connsiteY1" fmla="*/ 0 h 646175"/>
              <a:gd name="connsiteX2" fmla="*/ 2531548 w 2531548"/>
              <a:gd name="connsiteY2" fmla="*/ 323088 h 646175"/>
              <a:gd name="connsiteX3" fmla="*/ 2208461 w 2531548"/>
              <a:gd name="connsiteY3" fmla="*/ 646175 h 646175"/>
              <a:gd name="connsiteX4" fmla="*/ 0 w 2531548"/>
              <a:gd name="connsiteY4" fmla="*/ 646175 h 646175"/>
              <a:gd name="connsiteX5" fmla="*/ 323088 w 2531548"/>
              <a:gd name="connsiteY5" fmla="*/ 323088 h 646175"/>
              <a:gd name="connsiteX6" fmla="*/ 0 w 2531548"/>
              <a:gd name="connsiteY6" fmla="*/ 0 h 64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31548" h="646175">
                <a:moveTo>
                  <a:pt x="0" y="0"/>
                </a:moveTo>
                <a:lnTo>
                  <a:pt x="2208461" y="0"/>
                </a:lnTo>
                <a:lnTo>
                  <a:pt x="2531548" y="323088"/>
                </a:lnTo>
                <a:lnTo>
                  <a:pt x="2208461" y="646175"/>
                </a:lnTo>
                <a:lnTo>
                  <a:pt x="0" y="646175"/>
                </a:lnTo>
                <a:lnTo>
                  <a:pt x="323088" y="323088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bg1">
                <a:lumMod val="75000"/>
              </a:schemeClr>
            </a:solidFill>
          </a:ln>
        </p:spPr>
        <p:style>
          <a:lnRef idx="0">
            <a:scrgbClr r="0" g="0" b="0"/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3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5100" tIns="30671" rIns="353758" bIns="30671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300" b="1" kern="1200" dirty="0" smtClean="0">
                <a:solidFill>
                  <a:schemeClr val="bg1">
                    <a:lumMod val="50000"/>
                  </a:schemeClr>
                </a:solidFill>
                <a:latin typeface="Yuanti SC" charset="-122"/>
                <a:ea typeface="Yuanti SC" charset="-122"/>
                <a:cs typeface="Yuanti SC" charset="-122"/>
              </a:rPr>
              <a:t>服务个性化</a:t>
            </a:r>
            <a:endParaRPr lang="zh-CN" altLang="en-US" sz="2300" b="1" kern="1200" dirty="0">
              <a:solidFill>
                <a:schemeClr val="bg1">
                  <a:lumMod val="50000"/>
                </a:scheme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21733" y="883832"/>
            <a:ext cx="41729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C00000"/>
              </a:buClr>
              <a:buFont typeface="Wingdings" charset="2"/>
              <a:buChar char="ü"/>
            </a:pPr>
            <a:r>
              <a:rPr lang="zh-CN" altLang="en-US" sz="2000" b="1" dirty="0" smtClean="0">
                <a:latin typeface="Yuanti SC" charset="-122"/>
                <a:ea typeface="Yuanti SC" charset="-122"/>
                <a:cs typeface="Yuanti SC" charset="-122"/>
              </a:rPr>
              <a:t>基于</a:t>
            </a:r>
            <a:r>
              <a:rPr lang="zh-CN" altLang="en-US" sz="2400" b="1" dirty="0" smtClean="0">
                <a:solidFill>
                  <a:srgbClr val="C00000"/>
                </a:solidFill>
                <a:latin typeface="Yuanti SC" charset="-122"/>
                <a:ea typeface="Yuanti SC" charset="-122"/>
                <a:cs typeface="Yuanti SC" charset="-122"/>
              </a:rPr>
              <a:t>会员营销体系</a:t>
            </a:r>
            <a:r>
              <a:rPr lang="zh-CN" altLang="en-US" sz="2000" b="1" dirty="0" smtClean="0">
                <a:latin typeface="Yuanti SC" charset="-122"/>
                <a:ea typeface="Yuanti SC" charset="-122"/>
                <a:cs typeface="Yuanti SC" charset="-122"/>
              </a:rPr>
              <a:t>商业流</a:t>
            </a:r>
            <a:r>
              <a:rPr lang="zh-CN" altLang="en-US" sz="2000" b="1" dirty="0">
                <a:latin typeface="Yuanti SC" charset="-122"/>
                <a:ea typeface="Yuanti SC" charset="-122"/>
                <a:cs typeface="Yuanti SC" charset="-122"/>
              </a:rPr>
              <a:t>剖析</a:t>
            </a:r>
            <a:endParaRPr lang="zh-CN" altLang="en-US" sz="2000" dirty="0"/>
          </a:p>
        </p:txBody>
      </p:sp>
      <p:sp>
        <p:nvSpPr>
          <p:cNvPr id="21" name="矩形 20"/>
          <p:cNvSpPr/>
          <p:nvPr/>
        </p:nvSpPr>
        <p:spPr>
          <a:xfrm>
            <a:off x="1168682" y="1510646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 smtClean="0">
                <a:latin typeface="Yuanti SC" charset="-122"/>
                <a:ea typeface="Yuanti SC" charset="-122"/>
                <a:cs typeface="Yuanti SC" charset="-122"/>
              </a:rPr>
              <a:t>获取</a:t>
            </a:r>
            <a:endParaRPr lang="zh-CN" altLang="en-US" sz="2800" dirty="0"/>
          </a:p>
        </p:txBody>
      </p:sp>
      <p:sp>
        <p:nvSpPr>
          <p:cNvPr id="22" name="矩形 21"/>
          <p:cNvSpPr/>
          <p:nvPr/>
        </p:nvSpPr>
        <p:spPr>
          <a:xfrm>
            <a:off x="4918706" y="1504593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 smtClean="0">
                <a:latin typeface="Yuanti SC" charset="-122"/>
                <a:ea typeface="Yuanti SC" charset="-122"/>
                <a:cs typeface="Yuanti SC" charset="-122"/>
              </a:rPr>
              <a:t>整合</a:t>
            </a:r>
            <a:endParaRPr kumimoji="1" lang="zh-CN" altLang="en-US" sz="2800" b="1" dirty="0"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528928" y="1504593"/>
            <a:ext cx="9092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 smtClean="0">
                <a:latin typeface="Yuanti SC" charset="-122"/>
                <a:ea typeface="Yuanti SC" charset="-122"/>
                <a:cs typeface="Yuanti SC" charset="-122"/>
              </a:rPr>
              <a:t>服务</a:t>
            </a:r>
            <a:endParaRPr kumimoji="1" lang="zh-CN" altLang="en-US" sz="2800" b="1" dirty="0"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10" name="任意形状 9"/>
          <p:cNvSpPr/>
          <p:nvPr/>
        </p:nvSpPr>
        <p:spPr>
          <a:xfrm>
            <a:off x="6915304" y="700163"/>
            <a:ext cx="2357437" cy="2167466"/>
          </a:xfrm>
          <a:custGeom>
            <a:avLst/>
            <a:gdLst>
              <a:gd name="connsiteX0" fmla="*/ 0 w 2357437"/>
              <a:gd name="connsiteY0" fmla="*/ 0 h 2167466"/>
              <a:gd name="connsiteX1" fmla="*/ 2357437 w 2357437"/>
              <a:gd name="connsiteY1" fmla="*/ 0 h 2167466"/>
              <a:gd name="connsiteX2" fmla="*/ 2357437 w 2357437"/>
              <a:gd name="connsiteY2" fmla="*/ 2167466 h 2167466"/>
              <a:gd name="connsiteX3" fmla="*/ 0 w 2357437"/>
              <a:gd name="connsiteY3" fmla="*/ 2167466 h 2167466"/>
              <a:gd name="connsiteX4" fmla="*/ 0 w 2357437"/>
              <a:gd name="connsiteY4" fmla="*/ 0 h 2167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7437" h="2167466">
                <a:moveTo>
                  <a:pt x="0" y="0"/>
                </a:moveTo>
                <a:lnTo>
                  <a:pt x="2357437" y="0"/>
                </a:lnTo>
                <a:lnTo>
                  <a:pt x="2357437" y="2167466"/>
                </a:lnTo>
                <a:lnTo>
                  <a:pt x="0" y="216746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84048" tIns="384048" rIns="384048" bIns="384048" numCol="1" spcCol="1270" anchor="b" anchorCtr="0">
            <a:noAutofit/>
          </a:bodyPr>
          <a:lstStyle/>
          <a:p>
            <a:pPr lvl="0" algn="ctr" defTabSz="2400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400" kern="1200"/>
          </a:p>
        </p:txBody>
      </p:sp>
      <p:sp>
        <p:nvSpPr>
          <p:cNvPr id="12" name="矩形 11"/>
          <p:cNvSpPr/>
          <p:nvPr/>
        </p:nvSpPr>
        <p:spPr>
          <a:xfrm>
            <a:off x="10016731" y="1125486"/>
            <a:ext cx="13115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altLang="zh-CN" sz="2000" b="1" i="1" dirty="0" smtClean="0">
                <a:solidFill>
                  <a:srgbClr val="C00000"/>
                </a:solidFill>
                <a:latin typeface="Yuanti SC" charset="-122"/>
                <a:ea typeface="Yuanti SC" charset="-122"/>
                <a:cs typeface="Yuanti SC" charset="-122"/>
              </a:rPr>
              <a:t>Data</a:t>
            </a:r>
            <a:r>
              <a:rPr lang="zh-CN" altLang="en-US" sz="2000" b="1" i="1" dirty="0" smtClean="0">
                <a:solidFill>
                  <a:srgbClr val="C000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2000" b="1" i="1" dirty="0" smtClean="0">
                <a:solidFill>
                  <a:srgbClr val="C00000"/>
                </a:solidFill>
                <a:latin typeface="Yuanti SC" charset="-122"/>
                <a:ea typeface="Yuanti SC" charset="-122"/>
                <a:cs typeface="Yuanti SC" charset="-122"/>
              </a:rPr>
              <a:t>Flow</a:t>
            </a:r>
            <a:endParaRPr lang="zh-CN" altLang="en-US" sz="2000" i="1" dirty="0">
              <a:solidFill>
                <a:srgbClr val="C00000"/>
              </a:solidFill>
            </a:endParaRPr>
          </a:p>
        </p:txBody>
      </p:sp>
      <p:grpSp>
        <p:nvGrpSpPr>
          <p:cNvPr id="128" name="组 127"/>
          <p:cNvGrpSpPr/>
          <p:nvPr/>
        </p:nvGrpSpPr>
        <p:grpSpPr>
          <a:xfrm>
            <a:off x="291340" y="2228452"/>
            <a:ext cx="3838692" cy="4090104"/>
            <a:chOff x="291340" y="2146807"/>
            <a:chExt cx="3838692" cy="4090104"/>
          </a:xfrm>
        </p:grpSpPr>
        <p:sp>
          <p:nvSpPr>
            <p:cNvPr id="35" name="文本框 34"/>
            <p:cNvSpPr txBox="1"/>
            <p:nvPr/>
          </p:nvSpPr>
          <p:spPr>
            <a:xfrm>
              <a:off x="2842826" y="2838678"/>
              <a:ext cx="9987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200" b="1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600" dirty="0" smtClean="0">
                  <a:solidFill>
                    <a:srgbClr val="00B050"/>
                  </a:solidFill>
                </a:rPr>
                <a:t>线上数据</a:t>
              </a:r>
              <a:endParaRPr lang="en-US" altLang="zh-CN" sz="1600" dirty="0">
                <a:solidFill>
                  <a:srgbClr val="00B050"/>
                </a:solidFill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894471" y="3913036"/>
              <a:ext cx="11366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200" b="1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600" dirty="0" smtClean="0">
                  <a:solidFill>
                    <a:srgbClr val="C00000"/>
                  </a:solidFill>
                </a:rPr>
                <a:t>线下数据</a:t>
              </a:r>
              <a:endParaRPr lang="en-US" altLang="zh-CN" sz="1600" dirty="0">
                <a:solidFill>
                  <a:srgbClr val="C00000"/>
                </a:solidFill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2757059" y="5129585"/>
              <a:ext cx="11857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200" b="1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600" dirty="0" smtClean="0">
                  <a:solidFill>
                    <a:srgbClr val="0070C0"/>
                  </a:solidFill>
                </a:rPr>
                <a:t>外部数据</a:t>
              </a:r>
              <a:endParaRPr lang="en-US" altLang="zh-CN" sz="1600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曲线连接符 13"/>
            <p:cNvCxnSpPr/>
            <p:nvPr/>
          </p:nvCxnSpPr>
          <p:spPr>
            <a:xfrm>
              <a:off x="2354624" y="3113547"/>
              <a:ext cx="1694824" cy="999042"/>
            </a:xfrm>
            <a:prstGeom prst="curvedConnector3">
              <a:avLst>
                <a:gd name="adj1" fmla="val 99456"/>
              </a:avLst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组 38"/>
            <p:cNvGrpSpPr/>
            <p:nvPr/>
          </p:nvGrpSpPr>
          <p:grpSpPr>
            <a:xfrm>
              <a:off x="2297818" y="4197965"/>
              <a:ext cx="1832214" cy="133801"/>
              <a:chOff x="2297818" y="4197965"/>
              <a:chExt cx="1832214" cy="133801"/>
            </a:xfrm>
          </p:grpSpPr>
          <p:cxnSp>
            <p:nvCxnSpPr>
              <p:cNvPr id="30" name="直线箭头连接符 29"/>
              <p:cNvCxnSpPr/>
              <p:nvPr/>
            </p:nvCxnSpPr>
            <p:spPr>
              <a:xfrm>
                <a:off x="2436135" y="4264842"/>
                <a:ext cx="1693897" cy="13240"/>
              </a:xfrm>
              <a:prstGeom prst="straightConnector1">
                <a:avLst/>
              </a:prstGeom>
              <a:ln w="571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同心圆 51"/>
              <p:cNvSpPr/>
              <p:nvPr/>
            </p:nvSpPr>
            <p:spPr>
              <a:xfrm>
                <a:off x="2297818" y="4197965"/>
                <a:ext cx="149523" cy="133801"/>
              </a:xfrm>
              <a:prstGeom prst="donu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" name="同心圆 24"/>
            <p:cNvSpPr/>
            <p:nvPr/>
          </p:nvSpPr>
          <p:spPr>
            <a:xfrm>
              <a:off x="402036" y="2280589"/>
              <a:ext cx="183405" cy="199893"/>
            </a:xfrm>
            <a:prstGeom prst="donu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572193" y="2213193"/>
              <a:ext cx="72731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00B05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Store</a:t>
              </a:r>
              <a:endParaRPr lang="en-US" altLang="zh-CN" b="1" dirty="0">
                <a:solidFill>
                  <a:srgbClr val="00B05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581917" y="2577111"/>
              <a:ext cx="59503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00B05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商品</a:t>
              </a:r>
              <a:endParaRPr lang="en-US" altLang="zh-CN" sz="1600" b="1" dirty="0">
                <a:solidFill>
                  <a:srgbClr val="00B05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581917" y="2928917"/>
              <a:ext cx="59503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00B05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订单</a:t>
              </a:r>
              <a:endParaRPr lang="en-US" altLang="zh-CN" sz="1600" b="1" dirty="0">
                <a:solidFill>
                  <a:srgbClr val="00B05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77" name="同心圆 76"/>
            <p:cNvSpPr/>
            <p:nvPr/>
          </p:nvSpPr>
          <p:spPr>
            <a:xfrm>
              <a:off x="391884" y="2657652"/>
              <a:ext cx="183405" cy="199893"/>
            </a:xfrm>
            <a:prstGeom prst="donu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8" name="同心圆 77"/>
            <p:cNvSpPr/>
            <p:nvPr/>
          </p:nvSpPr>
          <p:spPr>
            <a:xfrm>
              <a:off x="398512" y="3008832"/>
              <a:ext cx="183405" cy="199893"/>
            </a:xfrm>
            <a:prstGeom prst="donu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568661" y="3288640"/>
              <a:ext cx="47641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00B05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Go</a:t>
              </a:r>
              <a:endParaRPr lang="en-US" altLang="zh-CN" sz="1600" b="1" dirty="0">
                <a:solidFill>
                  <a:srgbClr val="00B05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80" name="同心圆 79"/>
            <p:cNvSpPr/>
            <p:nvPr/>
          </p:nvSpPr>
          <p:spPr>
            <a:xfrm>
              <a:off x="393634" y="3333618"/>
              <a:ext cx="183405" cy="199893"/>
            </a:xfrm>
            <a:prstGeom prst="donu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1459703" y="2590363"/>
              <a:ext cx="59503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00B05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门店</a:t>
              </a:r>
              <a:endParaRPr lang="en-US" altLang="zh-CN" sz="1600" b="1" dirty="0">
                <a:solidFill>
                  <a:srgbClr val="00B05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1459702" y="2972801"/>
              <a:ext cx="59503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00B05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论坛</a:t>
              </a:r>
              <a:endParaRPr lang="en-US" altLang="zh-CN" sz="1600" b="1" dirty="0">
                <a:solidFill>
                  <a:srgbClr val="00B05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85" name="同心圆 84"/>
            <p:cNvSpPr/>
            <p:nvPr/>
          </p:nvSpPr>
          <p:spPr>
            <a:xfrm>
              <a:off x="1269670" y="2657652"/>
              <a:ext cx="183405" cy="199893"/>
            </a:xfrm>
            <a:prstGeom prst="donu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6" name="同心圆 85"/>
            <p:cNvSpPr/>
            <p:nvPr/>
          </p:nvSpPr>
          <p:spPr>
            <a:xfrm>
              <a:off x="1276298" y="3008832"/>
              <a:ext cx="183405" cy="199893"/>
            </a:xfrm>
            <a:prstGeom prst="donu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1446447" y="3288640"/>
              <a:ext cx="59503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00B05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其他</a:t>
              </a:r>
              <a:endParaRPr lang="en-US" altLang="zh-CN" sz="1600" b="1" dirty="0">
                <a:solidFill>
                  <a:srgbClr val="00B05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88" name="同心圆 87"/>
            <p:cNvSpPr/>
            <p:nvPr/>
          </p:nvSpPr>
          <p:spPr>
            <a:xfrm>
              <a:off x="1271420" y="3333618"/>
              <a:ext cx="183405" cy="199893"/>
            </a:xfrm>
            <a:prstGeom prst="donu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圆角矩形 49"/>
            <p:cNvSpPr/>
            <p:nvPr/>
          </p:nvSpPr>
          <p:spPr>
            <a:xfrm>
              <a:off x="291340" y="2146807"/>
              <a:ext cx="2074170" cy="1498040"/>
            </a:xfrm>
            <a:prstGeom prst="roundRect">
              <a:avLst>
                <a:gd name="adj" fmla="val 6052"/>
              </a:avLst>
            </a:prstGeom>
            <a:noFill/>
            <a:ln w="28575">
              <a:solidFill>
                <a:srgbClr val="00B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1453075" y="2247147"/>
              <a:ext cx="100540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00B05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分销平台</a:t>
              </a:r>
              <a:endParaRPr lang="en-US" altLang="zh-CN" sz="1600" b="1" dirty="0">
                <a:solidFill>
                  <a:srgbClr val="00B05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90" name="同心圆 89"/>
            <p:cNvSpPr/>
            <p:nvPr/>
          </p:nvSpPr>
          <p:spPr>
            <a:xfrm>
              <a:off x="1278048" y="2292125"/>
              <a:ext cx="183405" cy="199893"/>
            </a:xfrm>
            <a:prstGeom prst="donu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1" name="同心圆 90"/>
            <p:cNvSpPr/>
            <p:nvPr/>
          </p:nvSpPr>
          <p:spPr>
            <a:xfrm>
              <a:off x="2297818" y="3026804"/>
              <a:ext cx="153312" cy="167089"/>
            </a:xfrm>
            <a:prstGeom prst="donu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5" name="圆角矩形 94"/>
            <p:cNvSpPr/>
            <p:nvPr/>
          </p:nvSpPr>
          <p:spPr>
            <a:xfrm>
              <a:off x="309519" y="3757788"/>
              <a:ext cx="2074170" cy="1062742"/>
            </a:xfrm>
            <a:prstGeom prst="roundRect">
              <a:avLst>
                <a:gd name="adj" fmla="val 6052"/>
              </a:avLst>
            </a:prstGeom>
            <a:noFill/>
            <a:ln w="28575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圆角矩形 96"/>
            <p:cNvSpPr/>
            <p:nvPr/>
          </p:nvSpPr>
          <p:spPr>
            <a:xfrm>
              <a:off x="291340" y="4980781"/>
              <a:ext cx="2074170" cy="1256130"/>
            </a:xfrm>
            <a:prstGeom prst="roundRect">
              <a:avLst>
                <a:gd name="adj" fmla="val 6052"/>
              </a:avLst>
            </a:prstGeom>
            <a:noFill/>
            <a:ln w="28575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同心圆 99"/>
            <p:cNvSpPr/>
            <p:nvPr/>
          </p:nvSpPr>
          <p:spPr>
            <a:xfrm>
              <a:off x="2311173" y="5462843"/>
              <a:ext cx="149523" cy="133801"/>
            </a:xfrm>
            <a:prstGeom prst="donu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101" name="曲线连接符 100"/>
            <p:cNvCxnSpPr/>
            <p:nvPr/>
          </p:nvCxnSpPr>
          <p:spPr>
            <a:xfrm flipV="1">
              <a:off x="2460696" y="4397552"/>
              <a:ext cx="1601197" cy="1132192"/>
            </a:xfrm>
            <a:prstGeom prst="curvedConnector3">
              <a:avLst>
                <a:gd name="adj1" fmla="val 98949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矩形 113"/>
            <p:cNvSpPr/>
            <p:nvPr/>
          </p:nvSpPr>
          <p:spPr>
            <a:xfrm>
              <a:off x="389395" y="3821212"/>
              <a:ext cx="88357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 typeface="Wingdings" charset="2"/>
                <a:buChar char="l"/>
              </a:pPr>
              <a:r>
                <a:rPr lang="zh-CN" altLang="en-US" sz="1600" b="1" smtClean="0">
                  <a:solidFill>
                    <a:srgbClr val="C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门店</a:t>
              </a:r>
              <a:endParaRPr lang="en-US" altLang="zh-CN" sz="1600" b="1" dirty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396699" y="4119225"/>
              <a:ext cx="88357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 typeface="Wingdings" charset="2"/>
                <a:buChar char="l"/>
              </a:pPr>
              <a:r>
                <a:rPr lang="zh-CN" altLang="en-US" sz="1600" b="1" dirty="0" smtClean="0">
                  <a:solidFill>
                    <a:srgbClr val="C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渠道</a:t>
              </a:r>
              <a:endParaRPr lang="en-US" altLang="zh-CN" sz="1600" b="1" dirty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390232" y="4457779"/>
              <a:ext cx="88357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 typeface="Wingdings" charset="2"/>
                <a:buChar char="l"/>
              </a:pPr>
              <a:r>
                <a:rPr lang="zh-CN" altLang="en-US" sz="1600" b="1" dirty="0" smtClean="0">
                  <a:solidFill>
                    <a:srgbClr val="C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地推</a:t>
              </a:r>
              <a:endParaRPr lang="en-US" altLang="zh-CN" sz="1600" b="1" dirty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17" name="矩形 116"/>
            <p:cNvSpPr/>
            <p:nvPr/>
          </p:nvSpPr>
          <p:spPr>
            <a:xfrm>
              <a:off x="1191332" y="3826685"/>
              <a:ext cx="88357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 typeface="Wingdings" charset="2"/>
                <a:buChar char="l"/>
              </a:pPr>
              <a:r>
                <a:rPr lang="zh-CN" altLang="en-US" sz="1600" b="1" dirty="0" smtClean="0">
                  <a:solidFill>
                    <a:srgbClr val="C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用研</a:t>
              </a:r>
              <a:endParaRPr lang="en-US" altLang="zh-CN" sz="1600" b="1" dirty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18" name="矩形 117"/>
            <p:cNvSpPr/>
            <p:nvPr/>
          </p:nvSpPr>
          <p:spPr>
            <a:xfrm>
              <a:off x="1198636" y="4124698"/>
              <a:ext cx="88357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 typeface="Wingdings" charset="2"/>
                <a:buChar char="l"/>
              </a:pPr>
              <a:r>
                <a:rPr lang="zh-CN" altLang="en-US" sz="1600" b="1" dirty="0" smtClean="0">
                  <a:solidFill>
                    <a:srgbClr val="C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活动</a:t>
              </a:r>
              <a:endParaRPr lang="en-US" altLang="zh-CN" sz="1600" b="1" dirty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1192169" y="4463252"/>
              <a:ext cx="88357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 typeface="Wingdings" charset="2"/>
                <a:buChar char="l"/>
              </a:pPr>
              <a:r>
                <a:rPr lang="zh-CN" altLang="en-US" sz="1600" b="1" dirty="0" smtClean="0">
                  <a:solidFill>
                    <a:srgbClr val="C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其他</a:t>
              </a:r>
              <a:endParaRPr lang="en-US" altLang="zh-CN" sz="1600" b="1" dirty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20" name="矩形 119"/>
            <p:cNvSpPr/>
            <p:nvPr/>
          </p:nvSpPr>
          <p:spPr>
            <a:xfrm>
              <a:off x="324553" y="4980781"/>
              <a:ext cx="12939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 typeface="Wingdings" charset="2"/>
                <a:buChar char="p"/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行业论坛</a:t>
              </a:r>
              <a:endParaRPr lang="en-US" altLang="zh-CN" sz="1600" b="1" dirty="0">
                <a:solidFill>
                  <a:srgbClr val="0070C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21" name="矩形 120"/>
            <p:cNvSpPr/>
            <p:nvPr/>
          </p:nvSpPr>
          <p:spPr>
            <a:xfrm>
              <a:off x="331857" y="5278794"/>
              <a:ext cx="134286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 typeface="Wingdings" charset="2"/>
                <a:buChar char="p"/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业务合作</a:t>
              </a:r>
              <a:endParaRPr lang="en-US" altLang="zh-CN" sz="1600" b="1" dirty="0">
                <a:solidFill>
                  <a:srgbClr val="0070C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22" name="矩形 121"/>
            <p:cNvSpPr/>
            <p:nvPr/>
          </p:nvSpPr>
          <p:spPr>
            <a:xfrm>
              <a:off x="324553" y="5569357"/>
              <a:ext cx="130933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 typeface="Wingdings" charset="2"/>
                <a:buChar char="p"/>
              </a:pPr>
              <a:r>
                <a:rPr lang="en-US" altLang="zh-CN" sz="1600" b="1" dirty="0" smtClean="0">
                  <a:solidFill>
                    <a:srgbClr val="0070C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SDK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采集</a:t>
              </a:r>
              <a:endParaRPr lang="en-US" altLang="zh-CN" sz="1600" b="1" dirty="0">
                <a:solidFill>
                  <a:srgbClr val="0070C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23" name="矩形 122"/>
            <p:cNvSpPr/>
            <p:nvPr/>
          </p:nvSpPr>
          <p:spPr>
            <a:xfrm>
              <a:off x="1440643" y="4973331"/>
              <a:ext cx="88357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 typeface="Wingdings" charset="2"/>
                <a:buChar char="p"/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交换</a:t>
              </a:r>
              <a:endParaRPr lang="en-US" altLang="zh-CN" sz="1600" b="1" dirty="0">
                <a:solidFill>
                  <a:srgbClr val="0070C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24" name="矩形 123"/>
            <p:cNvSpPr/>
            <p:nvPr/>
          </p:nvSpPr>
          <p:spPr>
            <a:xfrm>
              <a:off x="1452150" y="5271344"/>
              <a:ext cx="88357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 typeface="Wingdings" charset="2"/>
                <a:buChar char="p"/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活动</a:t>
              </a:r>
              <a:endParaRPr lang="en-US" altLang="zh-CN" sz="1600" b="1" dirty="0">
                <a:solidFill>
                  <a:srgbClr val="0070C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1445633" y="5569357"/>
              <a:ext cx="88357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 typeface="Wingdings" charset="2"/>
                <a:buChar char="p"/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购买</a:t>
              </a:r>
              <a:endParaRPr lang="en-US" altLang="zh-CN" sz="1600" b="1" dirty="0">
                <a:solidFill>
                  <a:srgbClr val="0070C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26" name="矩形 125"/>
            <p:cNvSpPr/>
            <p:nvPr/>
          </p:nvSpPr>
          <p:spPr>
            <a:xfrm>
              <a:off x="331857" y="5898357"/>
              <a:ext cx="126348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 typeface="Wingdings" charset="2"/>
                <a:buChar char="p"/>
              </a:pPr>
              <a:r>
                <a:rPr lang="en-US" altLang="zh-CN" sz="1600" b="1" dirty="0" err="1" smtClean="0">
                  <a:solidFill>
                    <a:srgbClr val="0070C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wifi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探针</a:t>
              </a:r>
              <a:endParaRPr lang="en-US" altLang="zh-CN" sz="1600" b="1" dirty="0">
                <a:solidFill>
                  <a:srgbClr val="0070C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1452937" y="5898357"/>
              <a:ext cx="88357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 typeface="Wingdings" charset="2"/>
                <a:buChar char="p"/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其他</a:t>
              </a:r>
              <a:endParaRPr lang="en-US" altLang="zh-CN" sz="1600" b="1" dirty="0">
                <a:solidFill>
                  <a:srgbClr val="0070C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71" name="组 70"/>
          <p:cNvGrpSpPr/>
          <p:nvPr/>
        </p:nvGrpSpPr>
        <p:grpSpPr>
          <a:xfrm>
            <a:off x="4240475" y="2088726"/>
            <a:ext cx="2179631" cy="4558026"/>
            <a:chOff x="4371107" y="2088726"/>
            <a:chExt cx="2179631" cy="4558026"/>
          </a:xfrm>
        </p:grpSpPr>
        <p:sp>
          <p:nvSpPr>
            <p:cNvPr id="133" name="圆角矩形 132"/>
            <p:cNvSpPr/>
            <p:nvPr/>
          </p:nvSpPr>
          <p:spPr bwMode="auto">
            <a:xfrm>
              <a:off x="4494669" y="4331765"/>
              <a:ext cx="2012151" cy="2314987"/>
            </a:xfrm>
            <a:prstGeom prst="roundRect">
              <a:avLst>
                <a:gd name="adj" fmla="val 30571"/>
              </a:avLst>
            </a:prstGeom>
            <a:blipFill>
              <a:blip r:embed="rId3"/>
              <a:stretch>
                <a:fillRect/>
              </a:stretch>
            </a:blip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00" b="0" i="1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Arial" pitchFamily="34" charset="0"/>
                <a:ea typeface="MS PGothic" pitchFamily="34" charset="-128"/>
              </a:endParaRPr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71107" y="2431973"/>
              <a:ext cx="2108416" cy="2066944"/>
            </a:xfrm>
            <a:prstGeom prst="rect">
              <a:avLst/>
            </a:prstGeom>
          </p:spPr>
        </p:pic>
        <p:sp>
          <p:nvSpPr>
            <p:cNvPr id="105" name="圆角矩形 104"/>
            <p:cNvSpPr/>
            <p:nvPr/>
          </p:nvSpPr>
          <p:spPr>
            <a:xfrm>
              <a:off x="4413331" y="2146806"/>
              <a:ext cx="2137407" cy="4134031"/>
            </a:xfrm>
            <a:prstGeom prst="roundRect">
              <a:avLst>
                <a:gd name="adj" fmla="val 6052"/>
              </a:avLst>
            </a:prstGeom>
            <a:noFill/>
            <a:ln w="285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4883944" y="4413411"/>
              <a:ext cx="15633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200" b="1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2400" dirty="0" smtClean="0">
                  <a:solidFill>
                    <a:srgbClr val="C00000"/>
                  </a:solidFill>
                </a:rPr>
                <a:t>数据中心</a:t>
              </a:r>
              <a:endParaRPr lang="en-US" altLang="zh-CN" sz="2400" dirty="0">
                <a:solidFill>
                  <a:srgbClr val="C00000"/>
                </a:solidFill>
              </a:endParaRPr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4774301" y="2088726"/>
              <a:ext cx="1491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200" b="1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2400" dirty="0" smtClean="0">
                  <a:solidFill>
                    <a:srgbClr val="C00000"/>
                  </a:solidFill>
                </a:rPr>
                <a:t>挖掘引擎</a:t>
              </a:r>
              <a:endParaRPr lang="en-US" altLang="zh-CN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65" name="圆角矩形 64"/>
          <p:cNvSpPr/>
          <p:nvPr/>
        </p:nvSpPr>
        <p:spPr>
          <a:xfrm>
            <a:off x="7992563" y="2189162"/>
            <a:ext cx="2073666" cy="1503348"/>
          </a:xfrm>
          <a:prstGeom prst="roundRect">
            <a:avLst>
              <a:gd name="adj" fmla="val 6052"/>
            </a:avLst>
          </a:prstGeom>
          <a:noFill/>
          <a:ln w="28575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圆角矩形 65"/>
          <p:cNvSpPr/>
          <p:nvPr/>
        </p:nvSpPr>
        <p:spPr>
          <a:xfrm>
            <a:off x="7992058" y="3795309"/>
            <a:ext cx="2074170" cy="1172182"/>
          </a:xfrm>
          <a:prstGeom prst="roundRect">
            <a:avLst>
              <a:gd name="adj" fmla="val 6052"/>
            </a:avLst>
          </a:prstGeom>
          <a:noFill/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圆角矩形 66"/>
          <p:cNvSpPr/>
          <p:nvPr/>
        </p:nvSpPr>
        <p:spPr>
          <a:xfrm>
            <a:off x="7995640" y="5144071"/>
            <a:ext cx="2074170" cy="1208764"/>
          </a:xfrm>
          <a:prstGeom prst="roundRect">
            <a:avLst>
              <a:gd name="adj" fmla="val 6052"/>
            </a:avLst>
          </a:prstGeom>
          <a:noFill/>
          <a:ln w="2857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2" name="组 81"/>
          <p:cNvGrpSpPr/>
          <p:nvPr/>
        </p:nvGrpSpPr>
        <p:grpSpPr>
          <a:xfrm>
            <a:off x="6605251" y="4396657"/>
            <a:ext cx="1386807" cy="133801"/>
            <a:chOff x="6605251" y="4315012"/>
            <a:chExt cx="1386807" cy="133801"/>
          </a:xfrm>
        </p:grpSpPr>
        <p:cxnSp>
          <p:nvCxnSpPr>
            <p:cNvPr id="73" name="直线箭头连接符 72"/>
            <p:cNvCxnSpPr>
              <a:endCxn id="66" idx="1"/>
            </p:cNvCxnSpPr>
            <p:nvPr/>
          </p:nvCxnSpPr>
          <p:spPr>
            <a:xfrm>
              <a:off x="6754606" y="4381400"/>
              <a:ext cx="1237452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同心圆 98"/>
            <p:cNvSpPr/>
            <p:nvPr/>
          </p:nvSpPr>
          <p:spPr>
            <a:xfrm>
              <a:off x="6605251" y="4315012"/>
              <a:ext cx="149523" cy="133801"/>
            </a:xfrm>
            <a:prstGeom prst="donu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组 74"/>
          <p:cNvGrpSpPr/>
          <p:nvPr/>
        </p:nvGrpSpPr>
        <p:grpSpPr>
          <a:xfrm>
            <a:off x="6598624" y="4612103"/>
            <a:ext cx="1397016" cy="1217995"/>
            <a:chOff x="6598624" y="4481471"/>
            <a:chExt cx="1397016" cy="1217995"/>
          </a:xfrm>
        </p:grpSpPr>
        <p:cxnSp>
          <p:nvCxnSpPr>
            <p:cNvPr id="81" name="曲线连接符 80"/>
            <p:cNvCxnSpPr>
              <a:endCxn id="67" idx="1"/>
            </p:cNvCxnSpPr>
            <p:nvPr/>
          </p:nvCxnSpPr>
          <p:spPr>
            <a:xfrm>
              <a:off x="6661924" y="4584129"/>
              <a:ext cx="1333716" cy="1115337"/>
            </a:xfrm>
            <a:prstGeom prst="curvedConnector3">
              <a:avLst>
                <a:gd name="adj1" fmla="val 2253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同心圆 101"/>
            <p:cNvSpPr/>
            <p:nvPr/>
          </p:nvSpPr>
          <p:spPr>
            <a:xfrm>
              <a:off x="6598624" y="4481471"/>
              <a:ext cx="149523" cy="133801"/>
            </a:xfrm>
            <a:prstGeom prst="donu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组 73"/>
          <p:cNvGrpSpPr/>
          <p:nvPr/>
        </p:nvGrpSpPr>
        <p:grpSpPr>
          <a:xfrm>
            <a:off x="6572594" y="2940836"/>
            <a:ext cx="1419969" cy="1367029"/>
            <a:chOff x="6572594" y="2940836"/>
            <a:chExt cx="1419969" cy="1367029"/>
          </a:xfrm>
        </p:grpSpPr>
        <p:cxnSp>
          <p:nvCxnSpPr>
            <p:cNvPr id="68" name="曲线连接符 67"/>
            <p:cNvCxnSpPr>
              <a:endCxn id="65" idx="1"/>
            </p:cNvCxnSpPr>
            <p:nvPr/>
          </p:nvCxnSpPr>
          <p:spPr>
            <a:xfrm flipV="1">
              <a:off x="6660139" y="2940836"/>
              <a:ext cx="1332424" cy="1284248"/>
            </a:xfrm>
            <a:prstGeom prst="curvedConnector3">
              <a:avLst>
                <a:gd name="adj1" fmla="val 981"/>
              </a:avLst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同心圆 102"/>
            <p:cNvSpPr/>
            <p:nvPr/>
          </p:nvSpPr>
          <p:spPr>
            <a:xfrm>
              <a:off x="6572594" y="4174064"/>
              <a:ext cx="149523" cy="133801"/>
            </a:xfrm>
            <a:prstGeom prst="donu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9" name="文本框 128"/>
          <p:cNvSpPr txBox="1"/>
          <p:nvPr/>
        </p:nvSpPr>
        <p:spPr>
          <a:xfrm>
            <a:off x="6702169" y="2664414"/>
            <a:ext cx="9987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600" smtClean="0">
                <a:solidFill>
                  <a:srgbClr val="00B050"/>
                </a:solidFill>
              </a:rPr>
              <a:t>决策服务</a:t>
            </a:r>
            <a:endParaRPr lang="en-US" altLang="zh-CN" sz="1600" dirty="0">
              <a:solidFill>
                <a:srgbClr val="00B050"/>
              </a:solidFill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6825990" y="4087162"/>
            <a:ext cx="9987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600" smtClean="0">
                <a:solidFill>
                  <a:srgbClr val="C00000"/>
                </a:solidFill>
              </a:rPr>
              <a:t>运营服务</a:t>
            </a:r>
            <a:endParaRPr lang="en-US" altLang="zh-CN" sz="1600" dirty="0">
              <a:solidFill>
                <a:srgbClr val="C00000"/>
              </a:solidFill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6805229" y="5266191"/>
            <a:ext cx="9987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600" dirty="0" smtClean="0">
                <a:solidFill>
                  <a:srgbClr val="0070C0"/>
                </a:solidFill>
              </a:rPr>
              <a:t>售后服务</a:t>
            </a:r>
            <a:endParaRPr lang="en-US" altLang="zh-CN" sz="1600" dirty="0">
              <a:solidFill>
                <a:srgbClr val="0070C0"/>
              </a:solidFill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7971775" y="2275679"/>
            <a:ext cx="211468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charset="2"/>
              <a:buChar char="p"/>
            </a:pPr>
            <a:r>
              <a:rPr lang="zh-CN" altLang="en-US" sz="1600" b="1" dirty="0" smtClean="0">
                <a:solidFill>
                  <a:srgbClr val="00B050"/>
                </a:solidFill>
                <a:latin typeface="Microsoft YaHei" charset="0"/>
                <a:ea typeface="Microsoft YaHei" charset="0"/>
                <a:cs typeface="Microsoft YaHei" charset="0"/>
              </a:rPr>
              <a:t>基于会员</a:t>
            </a:r>
            <a:r>
              <a:rPr lang="zh-CN" altLang="en-US" sz="1600" b="1" dirty="0" smtClean="0">
                <a:solidFill>
                  <a:srgbClr val="7030A0"/>
                </a:solidFill>
                <a:latin typeface="Microsoft YaHei" charset="0"/>
                <a:ea typeface="Microsoft YaHei" charset="0"/>
                <a:cs typeface="Microsoft YaHei" charset="0"/>
              </a:rPr>
              <a:t>经营视图</a:t>
            </a:r>
          </a:p>
          <a:p>
            <a:pPr marL="285750" indent="-285750">
              <a:buFont typeface="Wingdings" charset="2"/>
              <a:buChar char="p"/>
            </a:pPr>
            <a:r>
              <a:rPr lang="zh-CN" altLang="en-US" sz="1600" b="1" dirty="0" smtClean="0">
                <a:solidFill>
                  <a:srgbClr val="00B050"/>
                </a:solidFill>
                <a:latin typeface="Microsoft YaHei" charset="0"/>
                <a:ea typeface="Microsoft YaHei" charset="0"/>
                <a:cs typeface="Microsoft YaHei" charset="0"/>
              </a:rPr>
              <a:t>基于会员</a:t>
            </a:r>
            <a:r>
              <a:rPr lang="zh-CN" altLang="en-US" sz="1600" b="1" dirty="0" smtClean="0">
                <a:solidFill>
                  <a:srgbClr val="7030A0"/>
                </a:solidFill>
                <a:latin typeface="Microsoft YaHei" charset="0"/>
                <a:ea typeface="Microsoft YaHei" charset="0"/>
                <a:cs typeface="Microsoft YaHei" charset="0"/>
              </a:rPr>
              <a:t>攻防区域</a:t>
            </a:r>
          </a:p>
          <a:p>
            <a:pPr marL="285750" indent="-285750">
              <a:buFont typeface="Wingdings" charset="2"/>
              <a:buChar char="p"/>
            </a:pPr>
            <a:r>
              <a:rPr lang="zh-CN" altLang="en-US" sz="1600" b="1" dirty="0">
                <a:solidFill>
                  <a:srgbClr val="00B050"/>
                </a:solidFill>
                <a:latin typeface="Microsoft YaHei" charset="0"/>
                <a:ea typeface="Microsoft YaHei" charset="0"/>
                <a:cs typeface="Microsoft YaHei" charset="0"/>
              </a:rPr>
              <a:t>基于</a:t>
            </a:r>
            <a:r>
              <a:rPr lang="zh-CN" altLang="en-US" sz="1600" b="1" dirty="0" smtClean="0">
                <a:solidFill>
                  <a:srgbClr val="00B050"/>
                </a:solidFill>
                <a:latin typeface="Microsoft YaHei" charset="0"/>
                <a:ea typeface="Microsoft YaHei" charset="0"/>
                <a:cs typeface="Microsoft YaHei" charset="0"/>
              </a:rPr>
              <a:t>会员</a:t>
            </a:r>
            <a:r>
              <a:rPr lang="zh-CN" altLang="en-US" sz="1600" b="1" dirty="0" smtClean="0">
                <a:solidFill>
                  <a:srgbClr val="7030A0"/>
                </a:solidFill>
                <a:latin typeface="Microsoft YaHei" charset="0"/>
                <a:ea typeface="Microsoft YaHei" charset="0"/>
                <a:cs typeface="Microsoft YaHei" charset="0"/>
              </a:rPr>
              <a:t>营销成本</a:t>
            </a:r>
          </a:p>
          <a:p>
            <a:pPr marL="285750" indent="-285750">
              <a:buFont typeface="Wingdings" charset="2"/>
              <a:buChar char="p"/>
            </a:pPr>
            <a:r>
              <a:rPr lang="zh-CN" altLang="en-US" sz="1600" b="1" dirty="0" smtClean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会员质量</a:t>
            </a:r>
            <a:r>
              <a:rPr lang="zh-CN" altLang="en-US" sz="1600" b="1" dirty="0" smtClean="0">
                <a:solidFill>
                  <a:srgbClr val="7030A0"/>
                </a:solidFill>
                <a:latin typeface="Microsoft YaHei" charset="0"/>
                <a:ea typeface="Microsoft YaHei" charset="0"/>
                <a:cs typeface="Microsoft YaHei" charset="0"/>
              </a:rPr>
              <a:t>渠道分级</a:t>
            </a:r>
          </a:p>
          <a:p>
            <a:pPr marL="285750" indent="-285750">
              <a:buFont typeface="Wingdings" charset="2"/>
              <a:buChar char="p"/>
            </a:pPr>
            <a:r>
              <a:rPr lang="zh-CN" altLang="en-US" sz="1600" b="1" dirty="0" smtClean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触达场景</a:t>
            </a:r>
            <a:r>
              <a:rPr lang="zh-CN" altLang="en-US" sz="1600" b="1" dirty="0" smtClean="0">
                <a:solidFill>
                  <a:srgbClr val="7030A0"/>
                </a:solidFill>
                <a:latin typeface="Microsoft YaHei" charset="0"/>
                <a:ea typeface="Microsoft YaHei" charset="0"/>
                <a:cs typeface="Microsoft YaHei" charset="0"/>
              </a:rPr>
              <a:t>营销策略</a:t>
            </a:r>
            <a:endParaRPr lang="en-US" altLang="zh-CN" sz="1600" b="1" dirty="0">
              <a:solidFill>
                <a:srgbClr val="7030A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35" name="同心圆 134"/>
          <p:cNvSpPr/>
          <p:nvPr/>
        </p:nvSpPr>
        <p:spPr>
          <a:xfrm>
            <a:off x="10098045" y="2832354"/>
            <a:ext cx="177662" cy="157470"/>
          </a:xfrm>
          <a:prstGeom prst="donu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10808135" y="2249356"/>
            <a:ext cx="743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600" dirty="0" smtClean="0">
                <a:solidFill>
                  <a:srgbClr val="00B050"/>
                </a:solidFill>
              </a:rPr>
              <a:t>C</a:t>
            </a:r>
            <a:r>
              <a:rPr lang="en-US" altLang="zh-CN" sz="1600" dirty="0" smtClean="0">
                <a:solidFill>
                  <a:srgbClr val="C00000"/>
                </a:solidFill>
              </a:rPr>
              <a:t>X</a:t>
            </a:r>
            <a:r>
              <a:rPr lang="en-US" altLang="zh-CN" sz="1600" dirty="0" smtClean="0">
                <a:solidFill>
                  <a:srgbClr val="00B050"/>
                </a:solidFill>
              </a:rPr>
              <a:t>O</a:t>
            </a:r>
            <a:endParaRPr lang="en-US" altLang="zh-CN" sz="1600" dirty="0">
              <a:solidFill>
                <a:srgbClr val="00B050"/>
              </a:solidFill>
            </a:endParaRPr>
          </a:p>
        </p:txBody>
      </p:sp>
      <p:cxnSp>
        <p:nvCxnSpPr>
          <p:cNvPr id="137" name="曲线连接符 136"/>
          <p:cNvCxnSpPr>
            <a:stCxn id="135" idx="0"/>
          </p:cNvCxnSpPr>
          <p:nvPr/>
        </p:nvCxnSpPr>
        <p:spPr>
          <a:xfrm rot="5400000" flipH="1" flipV="1">
            <a:off x="10268788" y="2342680"/>
            <a:ext cx="407763" cy="571586"/>
          </a:xfrm>
          <a:prstGeom prst="curvedConnector2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线箭头连接符 138"/>
          <p:cNvCxnSpPr/>
          <p:nvPr/>
        </p:nvCxnSpPr>
        <p:spPr>
          <a:xfrm flipV="1">
            <a:off x="10169075" y="2867629"/>
            <a:ext cx="589388" cy="2251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文本框 143"/>
          <p:cNvSpPr txBox="1"/>
          <p:nvPr/>
        </p:nvSpPr>
        <p:spPr>
          <a:xfrm>
            <a:off x="10643018" y="2725423"/>
            <a:ext cx="1326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600" dirty="0" smtClean="0">
                <a:solidFill>
                  <a:srgbClr val="00B050"/>
                </a:solidFill>
              </a:rPr>
              <a:t>销售</a:t>
            </a:r>
            <a:r>
              <a:rPr lang="en-US" altLang="zh-CN" sz="1600" dirty="0" smtClean="0">
                <a:solidFill>
                  <a:srgbClr val="00B050"/>
                </a:solidFill>
              </a:rPr>
              <a:t>/</a:t>
            </a:r>
            <a:r>
              <a:rPr lang="zh-CN" altLang="en-US" sz="1600" dirty="0" smtClean="0">
                <a:solidFill>
                  <a:srgbClr val="00B050"/>
                </a:solidFill>
              </a:rPr>
              <a:t>营销</a:t>
            </a:r>
            <a:endParaRPr lang="en-US" altLang="zh-CN" sz="1600" dirty="0">
              <a:solidFill>
                <a:srgbClr val="00B050"/>
              </a:solidFill>
            </a:endParaRPr>
          </a:p>
        </p:txBody>
      </p:sp>
      <p:cxnSp>
        <p:nvCxnSpPr>
          <p:cNvPr id="145" name="曲线连接符 144"/>
          <p:cNvCxnSpPr>
            <a:stCxn id="135" idx="4"/>
          </p:cNvCxnSpPr>
          <p:nvPr/>
        </p:nvCxnSpPr>
        <p:spPr>
          <a:xfrm rot="16200000" flipH="1">
            <a:off x="10220400" y="2956300"/>
            <a:ext cx="446443" cy="513490"/>
          </a:xfrm>
          <a:prstGeom prst="curvedConnector2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文本框 145"/>
          <p:cNvSpPr txBox="1"/>
          <p:nvPr/>
        </p:nvSpPr>
        <p:spPr>
          <a:xfrm>
            <a:off x="10607272" y="3245986"/>
            <a:ext cx="1548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600" dirty="0" smtClean="0">
                <a:solidFill>
                  <a:srgbClr val="00B050"/>
                </a:solidFill>
              </a:rPr>
              <a:t>渠道</a:t>
            </a:r>
            <a:r>
              <a:rPr lang="en-US" altLang="zh-CN" sz="1600" dirty="0" smtClean="0">
                <a:solidFill>
                  <a:srgbClr val="00B050"/>
                </a:solidFill>
              </a:rPr>
              <a:t>,</a:t>
            </a:r>
            <a:r>
              <a:rPr lang="zh-CN" altLang="en-US" sz="1600" dirty="0" smtClean="0">
                <a:solidFill>
                  <a:srgbClr val="00B050"/>
                </a:solidFill>
              </a:rPr>
              <a:t>广告</a:t>
            </a:r>
            <a:endParaRPr lang="en-US" altLang="zh-CN" sz="1600" dirty="0">
              <a:solidFill>
                <a:srgbClr val="00B050"/>
              </a:solidFill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10642242" y="1510646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smtClean="0">
                <a:latin typeface="Yuanti SC" charset="-122"/>
                <a:ea typeface="Yuanti SC" charset="-122"/>
                <a:cs typeface="Yuanti SC" charset="-122"/>
              </a:rPr>
              <a:t>对象</a:t>
            </a:r>
            <a:endParaRPr kumimoji="1" lang="zh-CN" altLang="en-US" sz="2800" b="1" dirty="0"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7956658" y="3842906"/>
            <a:ext cx="211468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charset="2"/>
              <a:buChar char="l"/>
            </a:pPr>
            <a:r>
              <a:rPr lang="zh-CN" altLang="en-US" sz="1600" b="1" dirty="0" smtClean="0">
                <a:latin typeface="Microsoft YaHei" charset="0"/>
                <a:ea typeface="Microsoft YaHei" charset="0"/>
                <a:cs typeface="Microsoft YaHei" charset="0"/>
              </a:rPr>
              <a:t>基于商圈</a:t>
            </a:r>
            <a:r>
              <a:rPr lang="zh-CN" altLang="en-US" sz="1600" b="1" dirty="0" smtClean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活动预测</a:t>
            </a:r>
          </a:p>
          <a:p>
            <a:pPr marL="285750" indent="-285750">
              <a:buFont typeface="Wingdings" charset="2"/>
              <a:buChar char="l"/>
            </a:pPr>
            <a:r>
              <a:rPr lang="zh-CN" altLang="en-US" sz="1600" b="1" dirty="0" smtClean="0">
                <a:latin typeface="Microsoft YaHei" charset="0"/>
                <a:ea typeface="Microsoft YaHei" charset="0"/>
                <a:cs typeface="Microsoft YaHei" charset="0"/>
              </a:rPr>
              <a:t>基于会员</a:t>
            </a:r>
            <a:r>
              <a:rPr lang="zh-CN" altLang="en-US" sz="1600" b="1" dirty="0" smtClean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用户分群</a:t>
            </a:r>
          </a:p>
          <a:p>
            <a:pPr marL="285750" indent="-285750">
              <a:buFont typeface="Wingdings" charset="2"/>
              <a:buChar char="l"/>
            </a:pPr>
            <a:r>
              <a:rPr lang="zh-CN" altLang="en-US" sz="1600" b="1" dirty="0" smtClean="0">
                <a:latin typeface="Microsoft YaHei" charset="0"/>
                <a:ea typeface="Microsoft YaHei" charset="0"/>
                <a:cs typeface="Microsoft YaHei" charset="0"/>
              </a:rPr>
              <a:t>基于会员</a:t>
            </a:r>
            <a:r>
              <a:rPr lang="zh-CN" altLang="en-US" sz="1600" b="1" dirty="0" smtClean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用户画像</a:t>
            </a:r>
          </a:p>
          <a:p>
            <a:pPr marL="285750" indent="-285750">
              <a:buFont typeface="Wingdings" charset="2"/>
              <a:buChar char="l"/>
            </a:pPr>
            <a:r>
              <a:rPr lang="zh-CN" altLang="en-US" sz="1600" b="1" dirty="0" smtClean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精准投放和个性化</a:t>
            </a:r>
          </a:p>
        </p:txBody>
      </p:sp>
      <p:cxnSp>
        <p:nvCxnSpPr>
          <p:cNvPr id="153" name="直线箭头连接符 152"/>
          <p:cNvCxnSpPr/>
          <p:nvPr/>
        </p:nvCxnSpPr>
        <p:spPr>
          <a:xfrm>
            <a:off x="10033060" y="4329766"/>
            <a:ext cx="473943" cy="455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组 158"/>
          <p:cNvGrpSpPr/>
          <p:nvPr/>
        </p:nvGrpSpPr>
        <p:grpSpPr>
          <a:xfrm>
            <a:off x="10485563" y="3707838"/>
            <a:ext cx="1331792" cy="1308742"/>
            <a:chOff x="10485563" y="3822141"/>
            <a:chExt cx="1331792" cy="1308742"/>
          </a:xfrm>
        </p:grpSpPr>
        <p:sp>
          <p:nvSpPr>
            <p:cNvPr id="154" name="文本框 153"/>
            <p:cNvSpPr txBox="1"/>
            <p:nvPr/>
          </p:nvSpPr>
          <p:spPr>
            <a:xfrm>
              <a:off x="10490674" y="3822141"/>
              <a:ext cx="13266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200" b="1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600" smtClean="0">
                  <a:solidFill>
                    <a:srgbClr val="C00000"/>
                  </a:solidFill>
                </a:rPr>
                <a:t>产品运营</a:t>
              </a:r>
              <a:endParaRPr lang="en-US" altLang="zh-CN" sz="1600" dirty="0">
                <a:solidFill>
                  <a:srgbClr val="C00000"/>
                </a:solidFill>
              </a:endParaRPr>
            </a:p>
          </p:txBody>
        </p:sp>
        <p:sp>
          <p:nvSpPr>
            <p:cNvPr id="156" name="文本框 155"/>
            <p:cNvSpPr txBox="1"/>
            <p:nvPr/>
          </p:nvSpPr>
          <p:spPr>
            <a:xfrm>
              <a:off x="10485563" y="4138588"/>
              <a:ext cx="13266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200" b="1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600" smtClean="0">
                  <a:solidFill>
                    <a:srgbClr val="C00000"/>
                  </a:solidFill>
                </a:rPr>
                <a:t>活动运营</a:t>
              </a:r>
              <a:endParaRPr lang="en-US" altLang="zh-CN" sz="1600" dirty="0">
                <a:solidFill>
                  <a:srgbClr val="C00000"/>
                </a:solidFill>
              </a:endParaRPr>
            </a:p>
          </p:txBody>
        </p:sp>
        <p:sp>
          <p:nvSpPr>
            <p:cNvPr id="157" name="文本框 156"/>
            <p:cNvSpPr txBox="1"/>
            <p:nvPr/>
          </p:nvSpPr>
          <p:spPr>
            <a:xfrm>
              <a:off x="10490675" y="4476512"/>
              <a:ext cx="1038050" cy="335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200" b="1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600" smtClean="0">
                  <a:solidFill>
                    <a:srgbClr val="C00000"/>
                  </a:solidFill>
                </a:rPr>
                <a:t>渠道运营</a:t>
              </a:r>
              <a:endParaRPr lang="en-US" altLang="zh-CN" sz="1600" dirty="0">
                <a:solidFill>
                  <a:srgbClr val="C00000"/>
                </a:solidFill>
              </a:endParaRPr>
            </a:p>
          </p:txBody>
        </p:sp>
        <p:sp>
          <p:nvSpPr>
            <p:cNvPr id="158" name="文本框 157"/>
            <p:cNvSpPr txBox="1"/>
            <p:nvPr/>
          </p:nvSpPr>
          <p:spPr>
            <a:xfrm>
              <a:off x="10485563" y="4792329"/>
              <a:ext cx="10380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200" b="1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600" dirty="0" smtClean="0">
                  <a:solidFill>
                    <a:srgbClr val="C00000"/>
                  </a:solidFill>
                </a:rPr>
                <a:t>广告运营</a:t>
              </a:r>
              <a:endParaRPr lang="en-US" altLang="zh-CN" sz="16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60" name="矩形 159"/>
          <p:cNvSpPr/>
          <p:nvPr/>
        </p:nvSpPr>
        <p:spPr>
          <a:xfrm>
            <a:off x="7994755" y="5203619"/>
            <a:ext cx="190949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zh-CN" altLang="en-US" sz="1600" b="1" dirty="0" smtClean="0">
                <a:solidFill>
                  <a:srgbClr val="0070C0"/>
                </a:solidFill>
                <a:latin typeface="Microsoft YaHei" charset="0"/>
                <a:ea typeface="Microsoft YaHei" charset="0"/>
                <a:cs typeface="Microsoft YaHei" charset="0"/>
              </a:rPr>
              <a:t>会员维系挽留</a:t>
            </a:r>
          </a:p>
          <a:p>
            <a:pPr marL="285750" indent="-285750">
              <a:buFont typeface="Wingdings" charset="2"/>
              <a:buChar char="Ø"/>
            </a:pPr>
            <a:r>
              <a:rPr lang="zh-CN" altLang="en-US" sz="1600" b="1" dirty="0" smtClean="0">
                <a:solidFill>
                  <a:srgbClr val="0070C0"/>
                </a:solidFill>
                <a:latin typeface="Microsoft YaHei" charset="0"/>
                <a:ea typeface="Microsoft YaHei" charset="0"/>
                <a:cs typeface="Microsoft YaHei" charset="0"/>
              </a:rPr>
              <a:t>会员分级和关怀</a:t>
            </a:r>
          </a:p>
          <a:p>
            <a:pPr marL="285750" indent="-285750">
              <a:buFont typeface="Wingdings" charset="2"/>
              <a:buChar char="Ø"/>
            </a:pPr>
            <a:r>
              <a:rPr lang="zh-CN" altLang="en-US" sz="1600" b="1" dirty="0" smtClean="0">
                <a:solidFill>
                  <a:srgbClr val="0070C0"/>
                </a:solidFill>
                <a:latin typeface="Microsoft YaHei" charset="0"/>
                <a:ea typeface="Microsoft YaHei" charset="0"/>
                <a:cs typeface="Microsoft YaHei" charset="0"/>
              </a:rPr>
              <a:t>建会员激励体系</a:t>
            </a:r>
          </a:p>
          <a:p>
            <a:pPr marL="285750" indent="-285750">
              <a:buFont typeface="Wingdings" charset="2"/>
              <a:buChar char="Ø"/>
            </a:pPr>
            <a:r>
              <a:rPr lang="zh-CN" altLang="en-US" sz="1600" b="1" dirty="0" smtClean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会员基本视图</a:t>
            </a:r>
          </a:p>
        </p:txBody>
      </p:sp>
      <p:cxnSp>
        <p:nvCxnSpPr>
          <p:cNvPr id="161" name="直线箭头连接符 160"/>
          <p:cNvCxnSpPr/>
          <p:nvPr/>
        </p:nvCxnSpPr>
        <p:spPr>
          <a:xfrm>
            <a:off x="10068848" y="5747782"/>
            <a:ext cx="473943" cy="455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文本框 161"/>
          <p:cNvSpPr txBox="1"/>
          <p:nvPr/>
        </p:nvSpPr>
        <p:spPr>
          <a:xfrm>
            <a:off x="10485563" y="5183712"/>
            <a:ext cx="1038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600" dirty="0" smtClean="0">
                <a:solidFill>
                  <a:srgbClr val="0070C0"/>
                </a:solidFill>
              </a:rPr>
              <a:t>广告中心</a:t>
            </a:r>
            <a:endParaRPr lang="en-US" altLang="zh-CN" sz="1600" dirty="0">
              <a:solidFill>
                <a:srgbClr val="0070C0"/>
              </a:solidFill>
            </a:endParaRPr>
          </a:p>
        </p:txBody>
      </p:sp>
      <p:sp>
        <p:nvSpPr>
          <p:cNvPr id="163" name="文本框 162"/>
          <p:cNvSpPr txBox="1"/>
          <p:nvPr/>
        </p:nvSpPr>
        <p:spPr>
          <a:xfrm>
            <a:off x="10485563" y="5491866"/>
            <a:ext cx="1038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600" dirty="0" smtClean="0">
                <a:solidFill>
                  <a:srgbClr val="0070C0"/>
                </a:solidFill>
              </a:rPr>
              <a:t>会员中心</a:t>
            </a:r>
            <a:endParaRPr lang="en-US" altLang="zh-CN" sz="1600" dirty="0">
              <a:solidFill>
                <a:srgbClr val="0070C0"/>
              </a:solidFill>
            </a:endParaRPr>
          </a:p>
        </p:txBody>
      </p:sp>
      <p:sp>
        <p:nvSpPr>
          <p:cNvPr id="164" name="文本框 163"/>
          <p:cNvSpPr txBox="1"/>
          <p:nvPr/>
        </p:nvSpPr>
        <p:spPr>
          <a:xfrm>
            <a:off x="10507003" y="5850651"/>
            <a:ext cx="1038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600" dirty="0" smtClean="0">
                <a:solidFill>
                  <a:srgbClr val="0070C0"/>
                </a:solidFill>
              </a:rPr>
              <a:t>呼叫中心</a:t>
            </a:r>
            <a:endParaRPr lang="en-US" altLang="zh-CN" sz="1600" dirty="0">
              <a:solidFill>
                <a:srgbClr val="0070C0"/>
              </a:solidFill>
            </a:endParaRPr>
          </a:p>
        </p:txBody>
      </p:sp>
      <p:sp>
        <p:nvSpPr>
          <p:cNvPr id="165" name="圆角矩形 164"/>
          <p:cNvSpPr/>
          <p:nvPr/>
        </p:nvSpPr>
        <p:spPr>
          <a:xfrm>
            <a:off x="183742" y="2123846"/>
            <a:ext cx="2265138" cy="4293281"/>
          </a:xfrm>
          <a:prstGeom prst="roundRect">
            <a:avLst>
              <a:gd name="adj" fmla="val 6052"/>
            </a:avLst>
          </a:prstGeom>
          <a:noFill/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0" name="圆角矩形 169"/>
          <p:cNvSpPr/>
          <p:nvPr/>
        </p:nvSpPr>
        <p:spPr>
          <a:xfrm>
            <a:off x="7879775" y="2123846"/>
            <a:ext cx="2265138" cy="4308154"/>
          </a:xfrm>
          <a:prstGeom prst="roundRect">
            <a:avLst>
              <a:gd name="adj" fmla="val 6052"/>
            </a:avLst>
          </a:prstGeom>
          <a:noFill/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88" name="组 187"/>
          <p:cNvGrpSpPr/>
          <p:nvPr/>
        </p:nvGrpSpPr>
        <p:grpSpPr>
          <a:xfrm>
            <a:off x="1276298" y="6432000"/>
            <a:ext cx="7769731" cy="330899"/>
            <a:chOff x="1276298" y="6432000"/>
            <a:chExt cx="7769731" cy="330899"/>
          </a:xfrm>
        </p:grpSpPr>
        <p:cxnSp>
          <p:nvCxnSpPr>
            <p:cNvPr id="181" name="直线箭头连接符 180"/>
            <p:cNvCxnSpPr/>
            <p:nvPr/>
          </p:nvCxnSpPr>
          <p:spPr>
            <a:xfrm flipV="1">
              <a:off x="1299508" y="6432000"/>
              <a:ext cx="0" cy="323681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线箭头连接符 182"/>
            <p:cNvCxnSpPr/>
            <p:nvPr/>
          </p:nvCxnSpPr>
          <p:spPr>
            <a:xfrm flipH="1" flipV="1">
              <a:off x="9044694" y="6466115"/>
              <a:ext cx="1335" cy="270436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线连接符 185"/>
            <p:cNvCxnSpPr/>
            <p:nvPr/>
          </p:nvCxnSpPr>
          <p:spPr>
            <a:xfrm flipV="1">
              <a:off x="1276298" y="6736551"/>
              <a:ext cx="7768396" cy="2634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0" name="直线箭头连接符 189"/>
          <p:cNvCxnSpPr>
            <a:stCxn id="89" idx="3"/>
          </p:cNvCxnSpPr>
          <p:nvPr/>
        </p:nvCxnSpPr>
        <p:spPr>
          <a:xfrm flipV="1">
            <a:off x="2458478" y="2476574"/>
            <a:ext cx="1781997" cy="21495"/>
          </a:xfrm>
          <a:prstGeom prst="straightConnector1">
            <a:avLst/>
          </a:prstGeom>
          <a:ln w="3810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线箭头连接符 194"/>
          <p:cNvCxnSpPr/>
          <p:nvPr/>
        </p:nvCxnSpPr>
        <p:spPr>
          <a:xfrm flipV="1">
            <a:off x="6409363" y="2465615"/>
            <a:ext cx="1472725" cy="21495"/>
          </a:xfrm>
          <a:prstGeom prst="straightConnector1">
            <a:avLst/>
          </a:prstGeom>
          <a:ln w="3810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321733" y="121920"/>
            <a:ext cx="11650811" cy="646176"/>
          </a:xfrm>
          <a:prstGeom prst="rect">
            <a:avLst/>
          </a:prstGeom>
          <a:ln>
            <a:noFill/>
          </a:ln>
        </p:spPr>
      </p:sp>
      <p:sp>
        <p:nvSpPr>
          <p:cNvPr id="13" name="任意形状 12"/>
          <p:cNvSpPr/>
          <p:nvPr/>
        </p:nvSpPr>
        <p:spPr>
          <a:xfrm>
            <a:off x="324577" y="121920"/>
            <a:ext cx="2531548" cy="646175"/>
          </a:xfrm>
          <a:custGeom>
            <a:avLst/>
            <a:gdLst>
              <a:gd name="connsiteX0" fmla="*/ 0 w 2531548"/>
              <a:gd name="connsiteY0" fmla="*/ 0 h 646175"/>
              <a:gd name="connsiteX1" fmla="*/ 2208461 w 2531548"/>
              <a:gd name="connsiteY1" fmla="*/ 0 h 646175"/>
              <a:gd name="connsiteX2" fmla="*/ 2531548 w 2531548"/>
              <a:gd name="connsiteY2" fmla="*/ 323088 h 646175"/>
              <a:gd name="connsiteX3" fmla="*/ 2208461 w 2531548"/>
              <a:gd name="connsiteY3" fmla="*/ 646175 h 646175"/>
              <a:gd name="connsiteX4" fmla="*/ 0 w 2531548"/>
              <a:gd name="connsiteY4" fmla="*/ 646175 h 646175"/>
              <a:gd name="connsiteX5" fmla="*/ 323088 w 2531548"/>
              <a:gd name="connsiteY5" fmla="*/ 323088 h 646175"/>
              <a:gd name="connsiteX6" fmla="*/ 0 w 2531548"/>
              <a:gd name="connsiteY6" fmla="*/ 0 h 64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31548" h="646175">
                <a:moveTo>
                  <a:pt x="0" y="0"/>
                </a:moveTo>
                <a:lnTo>
                  <a:pt x="2208461" y="0"/>
                </a:lnTo>
                <a:lnTo>
                  <a:pt x="2531548" y="323088"/>
                </a:lnTo>
                <a:lnTo>
                  <a:pt x="2208461" y="646175"/>
                </a:lnTo>
                <a:lnTo>
                  <a:pt x="0" y="646175"/>
                </a:lnTo>
                <a:lnTo>
                  <a:pt x="323088" y="323088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bg1">
                <a:lumMod val="75000"/>
              </a:schemeClr>
            </a:solidFill>
          </a:ln>
        </p:spPr>
        <p:style>
          <a:lnRef idx="0">
            <a:scrgbClr r="0" g="0" b="0"/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3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5100" tIns="30671" rIns="353758" bIns="30671" numCol="1" spcCol="1270" anchor="ctr" anchorCtr="0">
            <a:noAutofit/>
          </a:bodyPr>
          <a:lstStyle/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300" b="1" dirty="0">
                <a:solidFill>
                  <a:schemeClr val="bg1">
                    <a:lumMod val="50000"/>
                  </a:schemeClr>
                </a:solidFill>
                <a:latin typeface="Yuanti SC" charset="-122"/>
                <a:ea typeface="Yuanti SC" charset="-122"/>
                <a:cs typeface="Yuanti SC" charset="-122"/>
              </a:rPr>
              <a:t>商业价值</a:t>
            </a:r>
          </a:p>
        </p:txBody>
      </p:sp>
      <p:sp>
        <p:nvSpPr>
          <p:cNvPr id="14" name="任意形状 13"/>
          <p:cNvSpPr/>
          <p:nvPr/>
        </p:nvSpPr>
        <p:spPr>
          <a:xfrm>
            <a:off x="2602970" y="121920"/>
            <a:ext cx="2531548" cy="646175"/>
          </a:xfrm>
          <a:custGeom>
            <a:avLst/>
            <a:gdLst>
              <a:gd name="connsiteX0" fmla="*/ 0 w 2531548"/>
              <a:gd name="connsiteY0" fmla="*/ 0 h 646175"/>
              <a:gd name="connsiteX1" fmla="*/ 2208461 w 2531548"/>
              <a:gd name="connsiteY1" fmla="*/ 0 h 646175"/>
              <a:gd name="connsiteX2" fmla="*/ 2531548 w 2531548"/>
              <a:gd name="connsiteY2" fmla="*/ 323088 h 646175"/>
              <a:gd name="connsiteX3" fmla="*/ 2208461 w 2531548"/>
              <a:gd name="connsiteY3" fmla="*/ 646175 h 646175"/>
              <a:gd name="connsiteX4" fmla="*/ 0 w 2531548"/>
              <a:gd name="connsiteY4" fmla="*/ 646175 h 646175"/>
              <a:gd name="connsiteX5" fmla="*/ 323088 w 2531548"/>
              <a:gd name="connsiteY5" fmla="*/ 323088 h 646175"/>
              <a:gd name="connsiteX6" fmla="*/ 0 w 2531548"/>
              <a:gd name="connsiteY6" fmla="*/ 0 h 64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31548" h="646175">
                <a:moveTo>
                  <a:pt x="0" y="0"/>
                </a:moveTo>
                <a:lnTo>
                  <a:pt x="2208461" y="0"/>
                </a:lnTo>
                <a:lnTo>
                  <a:pt x="2531548" y="323088"/>
                </a:lnTo>
                <a:lnTo>
                  <a:pt x="2208461" y="646175"/>
                </a:lnTo>
                <a:lnTo>
                  <a:pt x="0" y="646175"/>
                </a:lnTo>
                <a:lnTo>
                  <a:pt x="323088" y="323088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0">
            <a:scrgbClr r="0" g="0" b="0"/>
          </a:lnRef>
          <a:fillRef idx="3">
            <a:scrgbClr r="0" g="0" b="0"/>
          </a:fillRef>
          <a:effectRef idx="3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5100" tIns="30671" rIns="353758" bIns="30671" numCol="1" spcCol="1270" anchor="ctr" anchorCtr="0">
            <a:noAutofit/>
          </a:bodyPr>
          <a:lstStyle/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300" b="1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构建数据中心</a:t>
            </a:r>
            <a:endParaRPr lang="zh-CN" altLang="en-US" sz="2300" b="1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15" name="任意形状 14"/>
          <p:cNvSpPr/>
          <p:nvPr/>
        </p:nvSpPr>
        <p:spPr>
          <a:xfrm>
            <a:off x="4881364" y="121920"/>
            <a:ext cx="2531548" cy="646175"/>
          </a:xfrm>
          <a:custGeom>
            <a:avLst/>
            <a:gdLst>
              <a:gd name="connsiteX0" fmla="*/ 0 w 2531548"/>
              <a:gd name="connsiteY0" fmla="*/ 0 h 646175"/>
              <a:gd name="connsiteX1" fmla="*/ 2208461 w 2531548"/>
              <a:gd name="connsiteY1" fmla="*/ 0 h 646175"/>
              <a:gd name="connsiteX2" fmla="*/ 2531548 w 2531548"/>
              <a:gd name="connsiteY2" fmla="*/ 323088 h 646175"/>
              <a:gd name="connsiteX3" fmla="*/ 2208461 w 2531548"/>
              <a:gd name="connsiteY3" fmla="*/ 646175 h 646175"/>
              <a:gd name="connsiteX4" fmla="*/ 0 w 2531548"/>
              <a:gd name="connsiteY4" fmla="*/ 646175 h 646175"/>
              <a:gd name="connsiteX5" fmla="*/ 323088 w 2531548"/>
              <a:gd name="connsiteY5" fmla="*/ 323088 h 646175"/>
              <a:gd name="connsiteX6" fmla="*/ 0 w 2531548"/>
              <a:gd name="connsiteY6" fmla="*/ 0 h 64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31548" h="646175">
                <a:moveTo>
                  <a:pt x="0" y="0"/>
                </a:moveTo>
                <a:lnTo>
                  <a:pt x="2208461" y="0"/>
                </a:lnTo>
                <a:lnTo>
                  <a:pt x="2531548" y="323088"/>
                </a:lnTo>
                <a:lnTo>
                  <a:pt x="2208461" y="646175"/>
                </a:lnTo>
                <a:lnTo>
                  <a:pt x="0" y="646175"/>
                </a:lnTo>
                <a:lnTo>
                  <a:pt x="323088" y="323088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bg1">
                <a:lumMod val="75000"/>
              </a:schemeClr>
            </a:solidFill>
          </a:ln>
        </p:spPr>
        <p:style>
          <a:lnRef idx="0">
            <a:scrgbClr r="0" g="0" b="0"/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3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5100" tIns="30671" rIns="353758" bIns="30671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300" b="1" kern="1200" dirty="0" smtClean="0">
                <a:solidFill>
                  <a:schemeClr val="bg1">
                    <a:lumMod val="50000"/>
                  </a:schemeClr>
                </a:solidFill>
                <a:latin typeface="Yuanti SC" charset="-122"/>
                <a:ea typeface="Yuanti SC" charset="-122"/>
                <a:cs typeface="Yuanti SC" charset="-122"/>
              </a:rPr>
              <a:t>运营精细化</a:t>
            </a:r>
            <a:endParaRPr lang="zh-CN" altLang="en-US" sz="2300" b="1" kern="1200" dirty="0">
              <a:solidFill>
                <a:schemeClr val="bg1">
                  <a:lumMod val="50000"/>
                </a:scheme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16" name="任意形状 15"/>
          <p:cNvSpPr/>
          <p:nvPr/>
        </p:nvSpPr>
        <p:spPr>
          <a:xfrm>
            <a:off x="7159757" y="121920"/>
            <a:ext cx="2531548" cy="646175"/>
          </a:xfrm>
          <a:custGeom>
            <a:avLst/>
            <a:gdLst>
              <a:gd name="connsiteX0" fmla="*/ 0 w 2531548"/>
              <a:gd name="connsiteY0" fmla="*/ 0 h 646175"/>
              <a:gd name="connsiteX1" fmla="*/ 2208461 w 2531548"/>
              <a:gd name="connsiteY1" fmla="*/ 0 h 646175"/>
              <a:gd name="connsiteX2" fmla="*/ 2531548 w 2531548"/>
              <a:gd name="connsiteY2" fmla="*/ 323088 h 646175"/>
              <a:gd name="connsiteX3" fmla="*/ 2208461 w 2531548"/>
              <a:gd name="connsiteY3" fmla="*/ 646175 h 646175"/>
              <a:gd name="connsiteX4" fmla="*/ 0 w 2531548"/>
              <a:gd name="connsiteY4" fmla="*/ 646175 h 646175"/>
              <a:gd name="connsiteX5" fmla="*/ 323088 w 2531548"/>
              <a:gd name="connsiteY5" fmla="*/ 323088 h 646175"/>
              <a:gd name="connsiteX6" fmla="*/ 0 w 2531548"/>
              <a:gd name="connsiteY6" fmla="*/ 0 h 64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31548" h="646175">
                <a:moveTo>
                  <a:pt x="0" y="0"/>
                </a:moveTo>
                <a:lnTo>
                  <a:pt x="2208461" y="0"/>
                </a:lnTo>
                <a:lnTo>
                  <a:pt x="2531548" y="323088"/>
                </a:lnTo>
                <a:lnTo>
                  <a:pt x="2208461" y="646175"/>
                </a:lnTo>
                <a:lnTo>
                  <a:pt x="0" y="646175"/>
                </a:lnTo>
                <a:lnTo>
                  <a:pt x="323088" y="323088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bg1">
                <a:lumMod val="75000"/>
              </a:schemeClr>
            </a:solidFill>
          </a:ln>
        </p:spPr>
        <p:style>
          <a:lnRef idx="0">
            <a:scrgbClr r="0" g="0" b="0"/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3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5100" tIns="30671" rIns="353758" bIns="30671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300" b="1" kern="1200" dirty="0" smtClean="0">
                <a:solidFill>
                  <a:schemeClr val="bg1">
                    <a:lumMod val="50000"/>
                  </a:schemeClr>
                </a:solidFill>
                <a:latin typeface="Yuanti SC" charset="-122"/>
                <a:ea typeface="Yuanti SC" charset="-122"/>
                <a:cs typeface="Yuanti SC" charset="-122"/>
              </a:rPr>
              <a:t>营销场景化</a:t>
            </a:r>
            <a:endParaRPr lang="zh-CN" altLang="en-US" sz="2300" b="1" kern="1200" dirty="0">
              <a:solidFill>
                <a:schemeClr val="bg1">
                  <a:lumMod val="50000"/>
                </a:scheme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17" name="任意形状 16"/>
          <p:cNvSpPr/>
          <p:nvPr/>
        </p:nvSpPr>
        <p:spPr>
          <a:xfrm>
            <a:off x="9438151" y="121920"/>
            <a:ext cx="2531548" cy="646175"/>
          </a:xfrm>
          <a:custGeom>
            <a:avLst/>
            <a:gdLst>
              <a:gd name="connsiteX0" fmla="*/ 0 w 2531548"/>
              <a:gd name="connsiteY0" fmla="*/ 0 h 646175"/>
              <a:gd name="connsiteX1" fmla="*/ 2208461 w 2531548"/>
              <a:gd name="connsiteY1" fmla="*/ 0 h 646175"/>
              <a:gd name="connsiteX2" fmla="*/ 2531548 w 2531548"/>
              <a:gd name="connsiteY2" fmla="*/ 323088 h 646175"/>
              <a:gd name="connsiteX3" fmla="*/ 2208461 w 2531548"/>
              <a:gd name="connsiteY3" fmla="*/ 646175 h 646175"/>
              <a:gd name="connsiteX4" fmla="*/ 0 w 2531548"/>
              <a:gd name="connsiteY4" fmla="*/ 646175 h 646175"/>
              <a:gd name="connsiteX5" fmla="*/ 323088 w 2531548"/>
              <a:gd name="connsiteY5" fmla="*/ 323088 h 646175"/>
              <a:gd name="connsiteX6" fmla="*/ 0 w 2531548"/>
              <a:gd name="connsiteY6" fmla="*/ 0 h 64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31548" h="646175">
                <a:moveTo>
                  <a:pt x="0" y="0"/>
                </a:moveTo>
                <a:lnTo>
                  <a:pt x="2208461" y="0"/>
                </a:lnTo>
                <a:lnTo>
                  <a:pt x="2531548" y="323088"/>
                </a:lnTo>
                <a:lnTo>
                  <a:pt x="2208461" y="646175"/>
                </a:lnTo>
                <a:lnTo>
                  <a:pt x="0" y="646175"/>
                </a:lnTo>
                <a:lnTo>
                  <a:pt x="323088" y="323088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bg1">
                <a:lumMod val="75000"/>
              </a:schemeClr>
            </a:solidFill>
          </a:ln>
        </p:spPr>
        <p:style>
          <a:lnRef idx="0">
            <a:scrgbClr r="0" g="0" b="0"/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3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5100" tIns="30671" rIns="353758" bIns="30671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300" b="1" kern="1200" dirty="0" smtClean="0">
                <a:solidFill>
                  <a:schemeClr val="bg1">
                    <a:lumMod val="50000"/>
                  </a:schemeClr>
                </a:solidFill>
                <a:latin typeface="Yuanti SC" charset="-122"/>
                <a:ea typeface="Yuanti SC" charset="-122"/>
                <a:cs typeface="Yuanti SC" charset="-122"/>
              </a:rPr>
              <a:t>服务个性化</a:t>
            </a:r>
            <a:endParaRPr lang="zh-CN" altLang="en-US" sz="2300" b="1" kern="1200" dirty="0">
              <a:solidFill>
                <a:schemeClr val="bg1">
                  <a:lumMod val="50000"/>
                </a:scheme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760757" y="1362750"/>
            <a:ext cx="2954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已完成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线上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会员整合</a:t>
            </a:r>
          </a:p>
        </p:txBody>
      </p:sp>
      <p:grpSp>
        <p:nvGrpSpPr>
          <p:cNvPr id="68" name="组 67"/>
          <p:cNvGrpSpPr/>
          <p:nvPr/>
        </p:nvGrpSpPr>
        <p:grpSpPr>
          <a:xfrm>
            <a:off x="7159757" y="1751716"/>
            <a:ext cx="3416320" cy="1808951"/>
            <a:chOff x="8366126" y="1122102"/>
            <a:chExt cx="3416320" cy="1808951"/>
          </a:xfrm>
        </p:grpSpPr>
        <p:sp>
          <p:nvSpPr>
            <p:cNvPr id="11" name="矩形 10"/>
            <p:cNvSpPr/>
            <p:nvPr/>
          </p:nvSpPr>
          <p:spPr>
            <a:xfrm>
              <a:off x="8366126" y="1122102"/>
              <a:ext cx="34163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+mj-ea"/>
                <a:buAutoNum type="circleNumDbPlain" startAt="2"/>
              </a:pPr>
              <a:r>
                <a:rPr lang="zh-CN" altLang="en-US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着手整合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线下和互联网</a:t>
              </a:r>
              <a:r>
                <a:rPr lang="zh-CN" altLang="en-US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</a:t>
              </a:r>
              <a:endPara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8820925" y="1607614"/>
              <a:ext cx="2304983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Wingdings" charset="2"/>
                <a:buChar char="Ø"/>
              </a:pPr>
              <a:r>
                <a:rPr lang="zh-CN" altLang="en-US" sz="1600" b="1" dirty="0" smtClean="0">
                  <a:solidFill>
                    <a:schemeClr val="bg1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门店会员基本信息</a:t>
              </a:r>
            </a:p>
            <a:p>
              <a:pPr marL="285750" indent="-285750">
                <a:buFont typeface="Wingdings" charset="2"/>
                <a:buChar char="Ø"/>
              </a:pPr>
              <a:r>
                <a:rPr lang="en-US" altLang="zh-CN" sz="1600" b="1" dirty="0" err="1" smtClean="0">
                  <a:solidFill>
                    <a:srgbClr val="C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wifi</a:t>
              </a:r>
              <a:r>
                <a:rPr lang="zh-CN" altLang="en-US" sz="1600" b="1" dirty="0" smtClean="0">
                  <a:solidFill>
                    <a:srgbClr val="C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探针</a:t>
              </a:r>
              <a:r>
                <a:rPr lang="zh-CN" altLang="en-US" sz="1600" b="1" dirty="0" smtClean="0">
                  <a:solidFill>
                    <a:schemeClr val="bg1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数据采集</a:t>
              </a:r>
            </a:p>
            <a:p>
              <a:pPr marL="285750" indent="-285750">
                <a:buFont typeface="Wingdings" charset="2"/>
                <a:buChar char="Ø"/>
              </a:pPr>
              <a:r>
                <a:rPr lang="zh-CN" altLang="en-US" sz="1600" b="1" dirty="0" smtClean="0">
                  <a:solidFill>
                    <a:schemeClr val="bg1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渠道商</a:t>
              </a:r>
              <a:r>
                <a:rPr lang="en-US" altLang="zh-CN" sz="1600" b="1" dirty="0" smtClean="0">
                  <a:solidFill>
                    <a:srgbClr val="C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C</a:t>
              </a:r>
              <a:r>
                <a:rPr lang="zh-CN" altLang="en-US" sz="1600" b="1" dirty="0" smtClean="0">
                  <a:solidFill>
                    <a:srgbClr val="C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端会员</a:t>
              </a:r>
              <a:r>
                <a:rPr lang="zh-CN" altLang="en-US" sz="1600" b="1" dirty="0" smtClean="0">
                  <a:solidFill>
                    <a:schemeClr val="bg1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信息</a:t>
              </a:r>
            </a:p>
            <a:p>
              <a:pPr marL="285750" indent="-285750">
                <a:buFont typeface="Wingdings" charset="2"/>
                <a:buChar char="Ø"/>
              </a:pPr>
              <a:r>
                <a:rPr lang="zh-CN" altLang="en-US" sz="1600" b="1" dirty="0" smtClean="0">
                  <a:solidFill>
                    <a:schemeClr val="bg1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基于</a:t>
              </a:r>
              <a:r>
                <a:rPr lang="zh-CN" altLang="en-US" sz="1600" b="1" dirty="0" smtClean="0">
                  <a:solidFill>
                    <a:srgbClr val="C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会员</a:t>
              </a:r>
              <a:r>
                <a:rPr lang="zh-CN" altLang="en-US" sz="1600" b="1" dirty="0" smtClean="0">
                  <a:solidFill>
                    <a:schemeClr val="bg1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的</a:t>
              </a:r>
              <a:r>
                <a:rPr lang="zh-CN" altLang="en-US" sz="1600" b="1" dirty="0" smtClean="0">
                  <a:solidFill>
                    <a:srgbClr val="C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商圈信息</a:t>
              </a:r>
            </a:p>
            <a:p>
              <a:pPr marL="285750" indent="-285750">
                <a:buFont typeface="Wingdings" charset="2"/>
                <a:buChar char="Ø"/>
              </a:pPr>
              <a:r>
                <a:rPr lang="zh-CN" altLang="en-US" sz="1600" b="1" dirty="0" smtClean="0">
                  <a:solidFill>
                    <a:schemeClr val="bg1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基于</a:t>
              </a:r>
              <a:r>
                <a:rPr lang="zh-CN" altLang="en-US" sz="1600" b="1" dirty="0" smtClean="0">
                  <a:solidFill>
                    <a:srgbClr val="C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商圈</a:t>
              </a:r>
              <a:r>
                <a:rPr lang="zh-CN" altLang="en-US" sz="1600" b="1" dirty="0" smtClean="0">
                  <a:solidFill>
                    <a:schemeClr val="bg1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的</a:t>
              </a:r>
              <a:r>
                <a:rPr lang="en-US" altLang="zh-CN" sz="1600" b="1" dirty="0" smtClean="0">
                  <a:solidFill>
                    <a:srgbClr val="C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POI</a:t>
              </a:r>
              <a:r>
                <a:rPr lang="zh-CN" altLang="en-US" sz="1600" b="1" dirty="0" smtClean="0">
                  <a:solidFill>
                    <a:srgbClr val="C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信息</a:t>
              </a:r>
            </a:p>
          </p:txBody>
        </p:sp>
      </p:grpSp>
      <p:grpSp>
        <p:nvGrpSpPr>
          <p:cNvPr id="66" name="组 65"/>
          <p:cNvGrpSpPr/>
          <p:nvPr/>
        </p:nvGrpSpPr>
        <p:grpSpPr>
          <a:xfrm>
            <a:off x="6147138" y="3980341"/>
            <a:ext cx="3962024" cy="1682931"/>
            <a:chOff x="7700676" y="4042285"/>
            <a:chExt cx="3962024" cy="1682931"/>
          </a:xfrm>
        </p:grpSpPr>
        <p:sp>
          <p:nvSpPr>
            <p:cNvPr id="62" name="矩形 61"/>
            <p:cNvSpPr/>
            <p:nvPr/>
          </p:nvSpPr>
          <p:spPr>
            <a:xfrm>
              <a:off x="8579192" y="4042285"/>
              <a:ext cx="24913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+mj-ea"/>
                <a:buAutoNum type="circleNumDbPlain" startAt="3"/>
              </a:pPr>
              <a:r>
                <a:rPr lang="zh-CN" altLang="en-US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深度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挖掘数据价值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8617918" y="4401777"/>
              <a:ext cx="3044782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Wingdings" charset="2"/>
                <a:buChar char="ü"/>
              </a:pPr>
              <a:r>
                <a:rPr lang="zh-CN" altLang="en-US" sz="1600" b="1" dirty="0" smtClean="0">
                  <a:latin typeface="Microsoft YaHei" charset="0"/>
                  <a:ea typeface="Microsoft YaHei" charset="0"/>
                  <a:cs typeface="Microsoft YaHei" charset="0"/>
                </a:rPr>
                <a:t>渠道分级</a:t>
              </a:r>
              <a:r>
                <a:rPr lang="en-US" altLang="zh-CN" sz="1600" b="1" dirty="0" smtClean="0">
                  <a:latin typeface="Microsoft YaHei" charset="0"/>
                  <a:ea typeface="Microsoft YaHei" charset="0"/>
                  <a:cs typeface="Microsoft YaHei" charset="0"/>
                </a:rPr>
                <a:t>[</a:t>
              </a:r>
              <a:r>
                <a:rPr lang="zh-CN" altLang="en-US" sz="1200" b="1" dirty="0" smtClean="0">
                  <a:solidFill>
                    <a:srgbClr val="C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驱动数据接入线上</a:t>
              </a:r>
              <a:r>
                <a:rPr lang="en-US" altLang="zh-CN" sz="1600" b="1" dirty="0" smtClean="0">
                  <a:latin typeface="Microsoft YaHei" charset="0"/>
                  <a:ea typeface="Microsoft YaHei" charset="0"/>
                  <a:cs typeface="Microsoft YaHei" charset="0"/>
                </a:rPr>
                <a:t>]</a:t>
              </a:r>
              <a:endParaRPr lang="zh-CN" altLang="en-US" sz="1600" b="1" dirty="0" smtClean="0"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marL="285750" indent="-285750">
                <a:buFont typeface="Wingdings" charset="2"/>
                <a:buChar char="ü"/>
              </a:pPr>
              <a:r>
                <a:rPr lang="zh-CN" altLang="en-US" sz="1600" b="1" dirty="0" smtClean="0">
                  <a:latin typeface="Microsoft YaHei" charset="0"/>
                  <a:ea typeface="Microsoft YaHei" charset="0"/>
                  <a:cs typeface="Microsoft YaHei" charset="0"/>
                </a:rPr>
                <a:t>基于会员构建</a:t>
              </a:r>
              <a:r>
                <a:rPr lang="zh-CN" altLang="en-US" sz="1600" b="1" dirty="0">
                  <a:solidFill>
                    <a:srgbClr val="C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用户</a:t>
              </a:r>
              <a:r>
                <a:rPr lang="zh-CN" altLang="en-US" sz="1600" b="1" dirty="0" smtClean="0">
                  <a:solidFill>
                    <a:srgbClr val="C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画像</a:t>
              </a:r>
            </a:p>
            <a:p>
              <a:pPr marL="285750" indent="-285750">
                <a:buFont typeface="Wingdings" charset="2"/>
                <a:buChar char="ü"/>
              </a:pPr>
              <a:r>
                <a:rPr lang="zh-CN" altLang="en-US" sz="1600" b="1" dirty="0" smtClean="0">
                  <a:latin typeface="Microsoft YaHei" charset="0"/>
                  <a:ea typeface="Microsoft YaHei" charset="0"/>
                  <a:cs typeface="Microsoft YaHei" charset="0"/>
                </a:rPr>
                <a:t>基于画像</a:t>
              </a:r>
              <a:r>
                <a:rPr lang="zh-CN" altLang="en-US" sz="1600" b="1" dirty="0" smtClean="0">
                  <a:solidFill>
                    <a:srgbClr val="C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建精细化运营</a:t>
              </a:r>
              <a:r>
                <a:rPr lang="zh-CN" altLang="en-US" sz="1600" b="1" dirty="0" smtClean="0">
                  <a:latin typeface="Microsoft YaHei" charset="0"/>
                  <a:ea typeface="Microsoft YaHei" charset="0"/>
                  <a:cs typeface="Microsoft YaHei" charset="0"/>
                </a:rPr>
                <a:t>机制</a:t>
              </a:r>
            </a:p>
            <a:p>
              <a:pPr marL="285750" indent="-285750">
                <a:buFont typeface="Wingdings" charset="2"/>
                <a:buChar char="ü"/>
              </a:pPr>
              <a:r>
                <a:rPr lang="zh-CN" altLang="en-US" sz="1600" b="1" dirty="0" smtClean="0">
                  <a:latin typeface="Microsoft YaHei" charset="0"/>
                  <a:ea typeface="Microsoft YaHei" charset="0"/>
                  <a:cs typeface="Microsoft YaHei" charset="0"/>
                </a:rPr>
                <a:t>基于画像建</a:t>
              </a:r>
              <a:r>
                <a:rPr lang="zh-CN" altLang="en-US" sz="1600" b="1" dirty="0" smtClean="0">
                  <a:solidFill>
                    <a:srgbClr val="C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广告推荐</a:t>
              </a:r>
              <a:r>
                <a:rPr lang="zh-CN" altLang="en-US" sz="1600" b="1" dirty="0" smtClean="0">
                  <a:latin typeface="Microsoft YaHei" charset="0"/>
                  <a:ea typeface="Microsoft YaHei" charset="0"/>
                  <a:cs typeface="Microsoft YaHei" charset="0"/>
                </a:rPr>
                <a:t>机制</a:t>
              </a:r>
            </a:p>
            <a:p>
              <a:pPr marL="285750" indent="-285750">
                <a:buFont typeface="Wingdings" charset="2"/>
                <a:buChar char="ü"/>
              </a:pPr>
              <a:r>
                <a:rPr lang="zh-CN" altLang="en-US" sz="1600" b="1" dirty="0" smtClean="0">
                  <a:latin typeface="Microsoft YaHei" charset="0"/>
                  <a:ea typeface="Microsoft YaHei" charset="0"/>
                  <a:cs typeface="Microsoft YaHei" charset="0"/>
                </a:rPr>
                <a:t>内容精准推送运营机制</a:t>
              </a:r>
            </a:p>
          </p:txBody>
        </p:sp>
        <p:sp>
          <p:nvSpPr>
            <p:cNvPr id="65" name="右箭头 64"/>
            <p:cNvSpPr/>
            <p:nvPr/>
          </p:nvSpPr>
          <p:spPr bwMode="auto">
            <a:xfrm>
              <a:off x="7700676" y="4702728"/>
              <a:ext cx="759529" cy="215075"/>
            </a:xfrm>
            <a:prstGeom prst="rightArrow">
              <a:avLst/>
            </a:prstGeom>
            <a:solidFill>
              <a:srgbClr val="C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0"/>
                <a:cs typeface="宋体" charset="0"/>
              </a:endParaRPr>
            </a:p>
          </p:txBody>
        </p:sp>
      </p:grpSp>
      <p:sp>
        <p:nvSpPr>
          <p:cNvPr id="67" name="左箭头 66"/>
          <p:cNvSpPr/>
          <p:nvPr/>
        </p:nvSpPr>
        <p:spPr bwMode="auto">
          <a:xfrm rot="19884034">
            <a:off x="6437069" y="2412317"/>
            <a:ext cx="978408" cy="238669"/>
          </a:xfrm>
          <a:prstGeom prst="lef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  <a:cs typeface="宋体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736" y="1936382"/>
            <a:ext cx="6169199" cy="3269306"/>
          </a:xfrm>
          <a:prstGeom prst="rect">
            <a:avLst/>
          </a:prstGeom>
        </p:spPr>
      </p:pic>
      <p:sp>
        <p:nvSpPr>
          <p:cNvPr id="57" name="文本框 56"/>
          <p:cNvSpPr txBox="1"/>
          <p:nvPr/>
        </p:nvSpPr>
        <p:spPr>
          <a:xfrm>
            <a:off x="1630995" y="5886023"/>
            <a:ext cx="6494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整合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线上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线下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采集全网数据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，丰富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DJI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会员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数据中心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8" name="内容占位符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238" y="2121048"/>
            <a:ext cx="1971461" cy="1538081"/>
          </a:xfrm>
        </p:spPr>
      </p:pic>
      <p:pic>
        <p:nvPicPr>
          <p:cNvPr id="59" name="图片 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7896" y="3659129"/>
            <a:ext cx="2012143" cy="12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34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321733" y="121920"/>
            <a:ext cx="11650811" cy="646176"/>
          </a:xfrm>
          <a:prstGeom prst="rect">
            <a:avLst/>
          </a:prstGeom>
          <a:ln>
            <a:noFill/>
          </a:ln>
        </p:spPr>
      </p:sp>
      <p:sp>
        <p:nvSpPr>
          <p:cNvPr id="13" name="任意形状 12"/>
          <p:cNvSpPr/>
          <p:nvPr/>
        </p:nvSpPr>
        <p:spPr>
          <a:xfrm>
            <a:off x="324577" y="121920"/>
            <a:ext cx="2531548" cy="646175"/>
          </a:xfrm>
          <a:custGeom>
            <a:avLst/>
            <a:gdLst>
              <a:gd name="connsiteX0" fmla="*/ 0 w 2531548"/>
              <a:gd name="connsiteY0" fmla="*/ 0 h 646175"/>
              <a:gd name="connsiteX1" fmla="*/ 2208461 w 2531548"/>
              <a:gd name="connsiteY1" fmla="*/ 0 h 646175"/>
              <a:gd name="connsiteX2" fmla="*/ 2531548 w 2531548"/>
              <a:gd name="connsiteY2" fmla="*/ 323088 h 646175"/>
              <a:gd name="connsiteX3" fmla="*/ 2208461 w 2531548"/>
              <a:gd name="connsiteY3" fmla="*/ 646175 h 646175"/>
              <a:gd name="connsiteX4" fmla="*/ 0 w 2531548"/>
              <a:gd name="connsiteY4" fmla="*/ 646175 h 646175"/>
              <a:gd name="connsiteX5" fmla="*/ 323088 w 2531548"/>
              <a:gd name="connsiteY5" fmla="*/ 323088 h 646175"/>
              <a:gd name="connsiteX6" fmla="*/ 0 w 2531548"/>
              <a:gd name="connsiteY6" fmla="*/ 0 h 64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31548" h="646175">
                <a:moveTo>
                  <a:pt x="0" y="0"/>
                </a:moveTo>
                <a:lnTo>
                  <a:pt x="2208461" y="0"/>
                </a:lnTo>
                <a:lnTo>
                  <a:pt x="2531548" y="323088"/>
                </a:lnTo>
                <a:lnTo>
                  <a:pt x="2208461" y="646175"/>
                </a:lnTo>
                <a:lnTo>
                  <a:pt x="0" y="646175"/>
                </a:lnTo>
                <a:lnTo>
                  <a:pt x="323088" y="323088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bg1">
                <a:lumMod val="75000"/>
              </a:schemeClr>
            </a:solidFill>
          </a:ln>
        </p:spPr>
        <p:style>
          <a:lnRef idx="0">
            <a:scrgbClr r="0" g="0" b="0"/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3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5100" tIns="30671" rIns="353758" bIns="30671" numCol="1" spcCol="1270" anchor="ctr" anchorCtr="0">
            <a:noAutofit/>
          </a:bodyPr>
          <a:lstStyle/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300" b="1" dirty="0">
                <a:solidFill>
                  <a:schemeClr val="bg1">
                    <a:lumMod val="50000"/>
                  </a:schemeClr>
                </a:solidFill>
                <a:latin typeface="Yuanti SC" charset="-122"/>
                <a:ea typeface="Yuanti SC" charset="-122"/>
                <a:cs typeface="Yuanti SC" charset="-122"/>
              </a:rPr>
              <a:t>商业价值</a:t>
            </a:r>
          </a:p>
        </p:txBody>
      </p:sp>
      <p:sp>
        <p:nvSpPr>
          <p:cNvPr id="14" name="任意形状 13"/>
          <p:cNvSpPr/>
          <p:nvPr/>
        </p:nvSpPr>
        <p:spPr>
          <a:xfrm>
            <a:off x="2602970" y="121920"/>
            <a:ext cx="2531548" cy="646175"/>
          </a:xfrm>
          <a:custGeom>
            <a:avLst/>
            <a:gdLst>
              <a:gd name="connsiteX0" fmla="*/ 0 w 2531548"/>
              <a:gd name="connsiteY0" fmla="*/ 0 h 646175"/>
              <a:gd name="connsiteX1" fmla="*/ 2208461 w 2531548"/>
              <a:gd name="connsiteY1" fmla="*/ 0 h 646175"/>
              <a:gd name="connsiteX2" fmla="*/ 2531548 w 2531548"/>
              <a:gd name="connsiteY2" fmla="*/ 323088 h 646175"/>
              <a:gd name="connsiteX3" fmla="*/ 2208461 w 2531548"/>
              <a:gd name="connsiteY3" fmla="*/ 646175 h 646175"/>
              <a:gd name="connsiteX4" fmla="*/ 0 w 2531548"/>
              <a:gd name="connsiteY4" fmla="*/ 646175 h 646175"/>
              <a:gd name="connsiteX5" fmla="*/ 323088 w 2531548"/>
              <a:gd name="connsiteY5" fmla="*/ 323088 h 646175"/>
              <a:gd name="connsiteX6" fmla="*/ 0 w 2531548"/>
              <a:gd name="connsiteY6" fmla="*/ 0 h 64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31548" h="646175">
                <a:moveTo>
                  <a:pt x="0" y="0"/>
                </a:moveTo>
                <a:lnTo>
                  <a:pt x="2208461" y="0"/>
                </a:lnTo>
                <a:lnTo>
                  <a:pt x="2531548" y="323088"/>
                </a:lnTo>
                <a:lnTo>
                  <a:pt x="2208461" y="646175"/>
                </a:lnTo>
                <a:lnTo>
                  <a:pt x="0" y="646175"/>
                </a:lnTo>
                <a:lnTo>
                  <a:pt x="323088" y="323088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0">
            <a:scrgbClr r="0" g="0" b="0"/>
          </a:lnRef>
          <a:fillRef idx="3">
            <a:scrgbClr r="0" g="0" b="0"/>
          </a:fillRef>
          <a:effectRef idx="3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5100" tIns="30671" rIns="353758" bIns="30671" numCol="1" spcCol="1270" anchor="ctr" anchorCtr="0">
            <a:noAutofit/>
          </a:bodyPr>
          <a:lstStyle/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300" b="1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构建数据中心</a:t>
            </a:r>
            <a:endParaRPr lang="zh-CN" altLang="en-US" sz="2300" b="1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15" name="任意形状 14"/>
          <p:cNvSpPr/>
          <p:nvPr/>
        </p:nvSpPr>
        <p:spPr>
          <a:xfrm>
            <a:off x="4881364" y="121920"/>
            <a:ext cx="2531548" cy="646175"/>
          </a:xfrm>
          <a:custGeom>
            <a:avLst/>
            <a:gdLst>
              <a:gd name="connsiteX0" fmla="*/ 0 w 2531548"/>
              <a:gd name="connsiteY0" fmla="*/ 0 h 646175"/>
              <a:gd name="connsiteX1" fmla="*/ 2208461 w 2531548"/>
              <a:gd name="connsiteY1" fmla="*/ 0 h 646175"/>
              <a:gd name="connsiteX2" fmla="*/ 2531548 w 2531548"/>
              <a:gd name="connsiteY2" fmla="*/ 323088 h 646175"/>
              <a:gd name="connsiteX3" fmla="*/ 2208461 w 2531548"/>
              <a:gd name="connsiteY3" fmla="*/ 646175 h 646175"/>
              <a:gd name="connsiteX4" fmla="*/ 0 w 2531548"/>
              <a:gd name="connsiteY4" fmla="*/ 646175 h 646175"/>
              <a:gd name="connsiteX5" fmla="*/ 323088 w 2531548"/>
              <a:gd name="connsiteY5" fmla="*/ 323088 h 646175"/>
              <a:gd name="connsiteX6" fmla="*/ 0 w 2531548"/>
              <a:gd name="connsiteY6" fmla="*/ 0 h 64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31548" h="646175">
                <a:moveTo>
                  <a:pt x="0" y="0"/>
                </a:moveTo>
                <a:lnTo>
                  <a:pt x="2208461" y="0"/>
                </a:lnTo>
                <a:lnTo>
                  <a:pt x="2531548" y="323088"/>
                </a:lnTo>
                <a:lnTo>
                  <a:pt x="2208461" y="646175"/>
                </a:lnTo>
                <a:lnTo>
                  <a:pt x="0" y="646175"/>
                </a:lnTo>
                <a:lnTo>
                  <a:pt x="323088" y="323088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bg1">
                <a:lumMod val="75000"/>
              </a:schemeClr>
            </a:solidFill>
          </a:ln>
        </p:spPr>
        <p:style>
          <a:lnRef idx="0">
            <a:scrgbClr r="0" g="0" b="0"/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3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5100" tIns="30671" rIns="353758" bIns="30671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300" b="1" kern="1200" dirty="0" smtClean="0">
                <a:solidFill>
                  <a:schemeClr val="bg1">
                    <a:lumMod val="50000"/>
                  </a:schemeClr>
                </a:solidFill>
                <a:latin typeface="Yuanti SC" charset="-122"/>
                <a:ea typeface="Yuanti SC" charset="-122"/>
                <a:cs typeface="Yuanti SC" charset="-122"/>
              </a:rPr>
              <a:t>运营精细化</a:t>
            </a:r>
            <a:endParaRPr lang="zh-CN" altLang="en-US" sz="2300" b="1" kern="1200" dirty="0">
              <a:solidFill>
                <a:schemeClr val="bg1">
                  <a:lumMod val="50000"/>
                </a:scheme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16" name="任意形状 15"/>
          <p:cNvSpPr/>
          <p:nvPr/>
        </p:nvSpPr>
        <p:spPr>
          <a:xfrm>
            <a:off x="7159757" y="121920"/>
            <a:ext cx="2531548" cy="646175"/>
          </a:xfrm>
          <a:custGeom>
            <a:avLst/>
            <a:gdLst>
              <a:gd name="connsiteX0" fmla="*/ 0 w 2531548"/>
              <a:gd name="connsiteY0" fmla="*/ 0 h 646175"/>
              <a:gd name="connsiteX1" fmla="*/ 2208461 w 2531548"/>
              <a:gd name="connsiteY1" fmla="*/ 0 h 646175"/>
              <a:gd name="connsiteX2" fmla="*/ 2531548 w 2531548"/>
              <a:gd name="connsiteY2" fmla="*/ 323088 h 646175"/>
              <a:gd name="connsiteX3" fmla="*/ 2208461 w 2531548"/>
              <a:gd name="connsiteY3" fmla="*/ 646175 h 646175"/>
              <a:gd name="connsiteX4" fmla="*/ 0 w 2531548"/>
              <a:gd name="connsiteY4" fmla="*/ 646175 h 646175"/>
              <a:gd name="connsiteX5" fmla="*/ 323088 w 2531548"/>
              <a:gd name="connsiteY5" fmla="*/ 323088 h 646175"/>
              <a:gd name="connsiteX6" fmla="*/ 0 w 2531548"/>
              <a:gd name="connsiteY6" fmla="*/ 0 h 64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31548" h="646175">
                <a:moveTo>
                  <a:pt x="0" y="0"/>
                </a:moveTo>
                <a:lnTo>
                  <a:pt x="2208461" y="0"/>
                </a:lnTo>
                <a:lnTo>
                  <a:pt x="2531548" y="323088"/>
                </a:lnTo>
                <a:lnTo>
                  <a:pt x="2208461" y="646175"/>
                </a:lnTo>
                <a:lnTo>
                  <a:pt x="0" y="646175"/>
                </a:lnTo>
                <a:lnTo>
                  <a:pt x="323088" y="323088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bg1">
                <a:lumMod val="75000"/>
              </a:schemeClr>
            </a:solidFill>
          </a:ln>
        </p:spPr>
        <p:style>
          <a:lnRef idx="0">
            <a:scrgbClr r="0" g="0" b="0"/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3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5100" tIns="30671" rIns="353758" bIns="30671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300" b="1" kern="1200" dirty="0" smtClean="0">
                <a:solidFill>
                  <a:schemeClr val="bg1">
                    <a:lumMod val="50000"/>
                  </a:schemeClr>
                </a:solidFill>
                <a:latin typeface="Yuanti SC" charset="-122"/>
                <a:ea typeface="Yuanti SC" charset="-122"/>
                <a:cs typeface="Yuanti SC" charset="-122"/>
              </a:rPr>
              <a:t>营销场景化</a:t>
            </a:r>
            <a:endParaRPr lang="zh-CN" altLang="en-US" sz="2300" b="1" kern="1200" dirty="0">
              <a:solidFill>
                <a:schemeClr val="bg1">
                  <a:lumMod val="50000"/>
                </a:scheme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17" name="任意形状 16"/>
          <p:cNvSpPr/>
          <p:nvPr/>
        </p:nvSpPr>
        <p:spPr>
          <a:xfrm>
            <a:off x="9438151" y="121920"/>
            <a:ext cx="2531548" cy="646175"/>
          </a:xfrm>
          <a:custGeom>
            <a:avLst/>
            <a:gdLst>
              <a:gd name="connsiteX0" fmla="*/ 0 w 2531548"/>
              <a:gd name="connsiteY0" fmla="*/ 0 h 646175"/>
              <a:gd name="connsiteX1" fmla="*/ 2208461 w 2531548"/>
              <a:gd name="connsiteY1" fmla="*/ 0 h 646175"/>
              <a:gd name="connsiteX2" fmla="*/ 2531548 w 2531548"/>
              <a:gd name="connsiteY2" fmla="*/ 323088 h 646175"/>
              <a:gd name="connsiteX3" fmla="*/ 2208461 w 2531548"/>
              <a:gd name="connsiteY3" fmla="*/ 646175 h 646175"/>
              <a:gd name="connsiteX4" fmla="*/ 0 w 2531548"/>
              <a:gd name="connsiteY4" fmla="*/ 646175 h 646175"/>
              <a:gd name="connsiteX5" fmla="*/ 323088 w 2531548"/>
              <a:gd name="connsiteY5" fmla="*/ 323088 h 646175"/>
              <a:gd name="connsiteX6" fmla="*/ 0 w 2531548"/>
              <a:gd name="connsiteY6" fmla="*/ 0 h 64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31548" h="646175">
                <a:moveTo>
                  <a:pt x="0" y="0"/>
                </a:moveTo>
                <a:lnTo>
                  <a:pt x="2208461" y="0"/>
                </a:lnTo>
                <a:lnTo>
                  <a:pt x="2531548" y="323088"/>
                </a:lnTo>
                <a:lnTo>
                  <a:pt x="2208461" y="646175"/>
                </a:lnTo>
                <a:lnTo>
                  <a:pt x="0" y="646175"/>
                </a:lnTo>
                <a:lnTo>
                  <a:pt x="323088" y="323088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bg1">
                <a:lumMod val="75000"/>
              </a:schemeClr>
            </a:solidFill>
          </a:ln>
        </p:spPr>
        <p:style>
          <a:lnRef idx="0">
            <a:scrgbClr r="0" g="0" b="0"/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3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5100" tIns="30671" rIns="353758" bIns="30671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300" b="1" kern="1200" dirty="0" smtClean="0">
                <a:solidFill>
                  <a:schemeClr val="bg1">
                    <a:lumMod val="50000"/>
                  </a:schemeClr>
                </a:solidFill>
                <a:latin typeface="Yuanti SC" charset="-122"/>
                <a:ea typeface="Yuanti SC" charset="-122"/>
                <a:cs typeface="Yuanti SC" charset="-122"/>
              </a:rPr>
              <a:t>服务个性化</a:t>
            </a:r>
            <a:endParaRPr lang="zh-CN" altLang="en-US" sz="2300" b="1" kern="1200" dirty="0">
              <a:solidFill>
                <a:schemeClr val="bg1">
                  <a:lumMod val="50000"/>
                </a:scheme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pSp>
        <p:nvGrpSpPr>
          <p:cNvPr id="2" name="组 1"/>
          <p:cNvGrpSpPr/>
          <p:nvPr/>
        </p:nvGrpSpPr>
        <p:grpSpPr>
          <a:xfrm>
            <a:off x="7849945" y="1350731"/>
            <a:ext cx="4119754" cy="4500384"/>
            <a:chOff x="142003" y="1272643"/>
            <a:chExt cx="4119754" cy="4500384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2003" y="1272643"/>
              <a:ext cx="4119754" cy="4038719"/>
            </a:xfrm>
            <a:prstGeom prst="rect">
              <a:avLst/>
            </a:prstGeom>
          </p:spPr>
        </p:pic>
        <p:sp>
          <p:nvSpPr>
            <p:cNvPr id="23" name="文本框 22"/>
            <p:cNvSpPr txBox="1"/>
            <p:nvPr/>
          </p:nvSpPr>
          <p:spPr>
            <a:xfrm>
              <a:off x="1591218" y="5311362"/>
              <a:ext cx="1491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200" b="1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2400" dirty="0" smtClean="0">
                  <a:solidFill>
                    <a:srgbClr val="C00000"/>
                  </a:solidFill>
                </a:rPr>
                <a:t>挖掘引擎</a:t>
              </a:r>
              <a:endParaRPr lang="en-US" altLang="zh-CN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6876836" y="1309846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smtClean="0">
                <a:latin typeface="Microsoft YaHei" charset="0"/>
                <a:ea typeface="Microsoft YaHei" charset="0"/>
                <a:cs typeface="Microsoft YaHei" charset="0"/>
              </a:rPr>
              <a:t>返佣与激励体系</a:t>
            </a:r>
            <a:endParaRPr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5358962" y="1183500"/>
            <a:ext cx="1308493" cy="967784"/>
          </a:xfrm>
          <a:prstGeom prst="roundRect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权益</a:t>
            </a:r>
            <a:endParaRPr lang="zh-CN" altLang="en-US" sz="28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8" name="圆角矩形 17"/>
          <p:cNvSpPr/>
          <p:nvPr/>
        </p:nvSpPr>
        <p:spPr bwMode="auto">
          <a:xfrm>
            <a:off x="3331029" y="3004458"/>
            <a:ext cx="1550335" cy="898072"/>
          </a:xfrm>
          <a:prstGeom prst="roundRect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商家</a:t>
            </a:r>
            <a:endParaRPr lang="zh-CN" altLang="en-US" sz="28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" name="圆角矩形 18"/>
          <p:cNvSpPr/>
          <p:nvPr/>
        </p:nvSpPr>
        <p:spPr bwMode="auto">
          <a:xfrm>
            <a:off x="979714" y="4359729"/>
            <a:ext cx="1416728" cy="1029721"/>
          </a:xfrm>
          <a:prstGeom prst="roundRect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icrosoft YaHei" charset="0"/>
                <a:ea typeface="Microsoft YaHei" charset="0"/>
                <a:cs typeface="Microsoft YaHei" charset="0"/>
              </a:rPr>
              <a:t>会员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7" name="曲线连接符 6"/>
          <p:cNvCxnSpPr>
            <a:endCxn id="4" idx="3"/>
          </p:cNvCxnSpPr>
          <p:nvPr/>
        </p:nvCxnSpPr>
        <p:spPr bwMode="auto">
          <a:xfrm rot="10800000">
            <a:off x="6667456" y="1667393"/>
            <a:ext cx="1391791" cy="1126285"/>
          </a:xfrm>
          <a:prstGeom prst="curvedConnector3">
            <a:avLst>
              <a:gd name="adj1" fmla="val -448"/>
            </a:avLst>
          </a:prstGeom>
          <a:solidFill>
            <a:schemeClr val="accent1"/>
          </a:solidFill>
          <a:ln w="57150" cap="flat" cmpd="sng" algn="ctr">
            <a:solidFill>
              <a:srgbClr val="C00000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曲线连接符 26"/>
          <p:cNvCxnSpPr>
            <a:stCxn id="4" idx="1"/>
            <a:endCxn id="18" idx="0"/>
          </p:cNvCxnSpPr>
          <p:nvPr/>
        </p:nvCxnSpPr>
        <p:spPr bwMode="auto">
          <a:xfrm rot="10800000" flipV="1">
            <a:off x="4106198" y="1667392"/>
            <a:ext cx="1252765" cy="1337066"/>
          </a:xfrm>
          <a:prstGeom prst="curvedConnector2">
            <a:avLst/>
          </a:prstGeom>
          <a:solidFill>
            <a:schemeClr val="accent1"/>
          </a:solidFill>
          <a:ln w="57150" cap="flat" cmpd="sng" algn="ctr">
            <a:solidFill>
              <a:srgbClr val="00B050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曲线连接符 28"/>
          <p:cNvCxnSpPr>
            <a:stCxn id="18" idx="1"/>
            <a:endCxn id="19" idx="0"/>
          </p:cNvCxnSpPr>
          <p:nvPr/>
        </p:nvCxnSpPr>
        <p:spPr bwMode="auto">
          <a:xfrm rot="10800000" flipV="1">
            <a:off x="1688079" y="3453493"/>
            <a:ext cx="1642951" cy="906235"/>
          </a:xfrm>
          <a:prstGeom prst="curvedConnector2">
            <a:avLst/>
          </a:prstGeom>
          <a:solidFill>
            <a:schemeClr val="accent1"/>
          </a:solidFill>
          <a:ln w="57150" cap="flat" cmpd="sng" algn="ctr">
            <a:solidFill>
              <a:srgbClr val="C00000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直线箭头连接符 33"/>
          <p:cNvCxnSpPr/>
          <p:nvPr/>
        </p:nvCxnSpPr>
        <p:spPr bwMode="auto">
          <a:xfrm flipH="1">
            <a:off x="4881364" y="3501757"/>
            <a:ext cx="2968581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C00000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直线箭头连接符 34"/>
          <p:cNvCxnSpPr/>
          <p:nvPr/>
        </p:nvCxnSpPr>
        <p:spPr bwMode="auto">
          <a:xfrm flipH="1">
            <a:off x="2974412" y="4775134"/>
            <a:ext cx="5259022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C00000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曲线连接符 35"/>
          <p:cNvCxnSpPr>
            <a:stCxn id="4" idx="1"/>
            <a:endCxn id="19" idx="0"/>
          </p:cNvCxnSpPr>
          <p:nvPr/>
        </p:nvCxnSpPr>
        <p:spPr bwMode="auto">
          <a:xfrm rot="10800000" flipV="1">
            <a:off x="1688078" y="1667391"/>
            <a:ext cx="3670884" cy="2692337"/>
          </a:xfrm>
          <a:prstGeom prst="curvedConnector2">
            <a:avLst/>
          </a:prstGeom>
          <a:solidFill>
            <a:schemeClr val="accent1"/>
          </a:solidFill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曲线连接符 42"/>
          <p:cNvCxnSpPr>
            <a:stCxn id="19" idx="2"/>
          </p:cNvCxnSpPr>
          <p:nvPr/>
        </p:nvCxnSpPr>
        <p:spPr bwMode="auto">
          <a:xfrm rot="5400000" flipH="1" flipV="1">
            <a:off x="5079311" y="1488047"/>
            <a:ext cx="510170" cy="7292636"/>
          </a:xfrm>
          <a:prstGeom prst="curvedConnector4">
            <a:avLst>
              <a:gd name="adj1" fmla="val -163232"/>
              <a:gd name="adj2" fmla="val 100086"/>
            </a:avLst>
          </a:prstGeom>
          <a:solidFill>
            <a:schemeClr val="accent1"/>
          </a:solidFill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4" name="矩形 73"/>
          <p:cNvSpPr/>
          <p:nvPr/>
        </p:nvSpPr>
        <p:spPr>
          <a:xfrm>
            <a:off x="4986050" y="2557985"/>
            <a:ext cx="301236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b="1" dirty="0" smtClean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商家画像</a:t>
            </a:r>
            <a:r>
              <a:rPr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竞争力</a:t>
            </a:r>
            <a:endParaRPr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b="1" dirty="0" smtClean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商家分级</a:t>
            </a:r>
            <a:r>
              <a:rPr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和阶梯返佣体系</a:t>
            </a:r>
          </a:p>
          <a:p>
            <a:pPr marL="285750" indent="-285750">
              <a:buFont typeface="Arial" charset="0"/>
              <a:buChar char="•"/>
            </a:pPr>
            <a:r>
              <a:rPr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区域销售能力评估模型</a:t>
            </a:r>
          </a:p>
        </p:txBody>
      </p:sp>
      <p:sp>
        <p:nvSpPr>
          <p:cNvPr id="75" name="矩形 74"/>
          <p:cNvSpPr/>
          <p:nvPr/>
        </p:nvSpPr>
        <p:spPr>
          <a:xfrm>
            <a:off x="3369551" y="4233310"/>
            <a:ext cx="4150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会员画像</a:t>
            </a:r>
            <a:r>
              <a:rPr lang="en-US" altLang="zh-CN" b="1" dirty="0" smtClean="0">
                <a:latin typeface="Microsoft YaHei" charset="0"/>
                <a:ea typeface="Microsoft YaHei" charset="0"/>
                <a:cs typeface="Microsoft YaHei" charset="0"/>
              </a:rPr>
              <a:t>-&gt;</a:t>
            </a:r>
            <a:r>
              <a:rPr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潜客运营</a:t>
            </a:r>
            <a:r>
              <a:rPr lang="en-US" altLang="zh-CN" b="1" dirty="0" smtClean="0">
                <a:latin typeface="Microsoft YaHei" charset="0"/>
                <a:ea typeface="Microsoft YaHei" charset="0"/>
                <a:cs typeface="Microsoft YaHei" charset="0"/>
              </a:rPr>
              <a:t>-&gt;[</a:t>
            </a:r>
            <a:r>
              <a:rPr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售后</a:t>
            </a:r>
            <a:r>
              <a:rPr lang="en-US" altLang="zh-CN" b="1" dirty="0" smtClean="0">
                <a:latin typeface="Microsoft YaHei" charset="0"/>
                <a:ea typeface="Microsoft YaHei" charset="0"/>
                <a:cs typeface="Microsoft YaHei" charset="0"/>
              </a:rPr>
              <a:t>]</a:t>
            </a:r>
            <a:r>
              <a:rPr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买家关怀</a:t>
            </a:r>
            <a:endParaRPr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4117570" y="4877657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积分和商品管理</a:t>
            </a:r>
            <a:endParaRPr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7" name="矩形 76"/>
          <p:cNvSpPr/>
          <p:nvPr/>
        </p:nvSpPr>
        <p:spPr>
          <a:xfrm rot="19683733">
            <a:off x="1601826" y="208889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推广者</a:t>
            </a:r>
            <a:r>
              <a:rPr lang="zh-CN" altLang="en-US" b="1" dirty="0">
                <a:latin typeface="Microsoft YaHei" charset="0"/>
                <a:ea typeface="Microsoft YaHei" charset="0"/>
                <a:cs typeface="Microsoft YaHei" charset="0"/>
              </a:rPr>
              <a:t>、</a:t>
            </a:r>
            <a:r>
              <a:rPr lang="zh-CN" altLang="en-US" b="1" dirty="0" smtClean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潜客</a:t>
            </a:r>
            <a:r>
              <a:rPr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运营</a:t>
            </a:r>
            <a:endParaRPr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8" name="矩形 77"/>
          <p:cNvSpPr/>
          <p:nvPr/>
        </p:nvSpPr>
        <p:spPr>
          <a:xfrm rot="20263323">
            <a:off x="1958265" y="367536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smtClean="0">
                <a:latin typeface="Microsoft YaHei" charset="0"/>
                <a:ea typeface="Microsoft YaHei" charset="0"/>
                <a:cs typeface="Microsoft YaHei" charset="0"/>
              </a:rPr>
              <a:t>积分管理</a:t>
            </a:r>
            <a:endParaRPr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9" name="矩形 78"/>
          <p:cNvSpPr/>
          <p:nvPr/>
        </p:nvSpPr>
        <p:spPr>
          <a:xfrm rot="20263323">
            <a:off x="1813523" y="332396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会员关怀</a:t>
            </a:r>
            <a:endParaRPr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4106196" y="578028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smtClean="0">
                <a:latin typeface="Microsoft YaHei" charset="0"/>
                <a:ea typeface="Microsoft YaHei" charset="0"/>
                <a:cs typeface="Microsoft YaHei" charset="0"/>
              </a:rPr>
              <a:t>数据接入数据中心</a:t>
            </a:r>
            <a:endParaRPr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3523519" y="6268257"/>
            <a:ext cx="4339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运营效果反馈，逆向推动</a:t>
            </a:r>
            <a:r>
              <a:rPr lang="zh-CN" altLang="en-US" b="1" dirty="0" smtClean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精细化运营</a:t>
            </a:r>
            <a:r>
              <a:rPr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升级</a:t>
            </a:r>
            <a:endParaRPr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58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095" y="2288283"/>
            <a:ext cx="3138271" cy="268994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21733" y="121920"/>
            <a:ext cx="11650811" cy="646176"/>
          </a:xfrm>
          <a:prstGeom prst="rect">
            <a:avLst/>
          </a:prstGeom>
          <a:ln>
            <a:noFill/>
          </a:ln>
        </p:spPr>
      </p:sp>
      <p:sp>
        <p:nvSpPr>
          <p:cNvPr id="12" name="任意形状 11"/>
          <p:cNvSpPr/>
          <p:nvPr/>
        </p:nvSpPr>
        <p:spPr>
          <a:xfrm>
            <a:off x="324577" y="121920"/>
            <a:ext cx="2531548" cy="646175"/>
          </a:xfrm>
          <a:custGeom>
            <a:avLst/>
            <a:gdLst>
              <a:gd name="connsiteX0" fmla="*/ 0 w 2531548"/>
              <a:gd name="connsiteY0" fmla="*/ 0 h 646175"/>
              <a:gd name="connsiteX1" fmla="*/ 2208461 w 2531548"/>
              <a:gd name="connsiteY1" fmla="*/ 0 h 646175"/>
              <a:gd name="connsiteX2" fmla="*/ 2531548 w 2531548"/>
              <a:gd name="connsiteY2" fmla="*/ 323088 h 646175"/>
              <a:gd name="connsiteX3" fmla="*/ 2208461 w 2531548"/>
              <a:gd name="connsiteY3" fmla="*/ 646175 h 646175"/>
              <a:gd name="connsiteX4" fmla="*/ 0 w 2531548"/>
              <a:gd name="connsiteY4" fmla="*/ 646175 h 646175"/>
              <a:gd name="connsiteX5" fmla="*/ 323088 w 2531548"/>
              <a:gd name="connsiteY5" fmla="*/ 323088 h 646175"/>
              <a:gd name="connsiteX6" fmla="*/ 0 w 2531548"/>
              <a:gd name="connsiteY6" fmla="*/ 0 h 64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31548" h="646175">
                <a:moveTo>
                  <a:pt x="0" y="0"/>
                </a:moveTo>
                <a:lnTo>
                  <a:pt x="2208461" y="0"/>
                </a:lnTo>
                <a:lnTo>
                  <a:pt x="2531548" y="323088"/>
                </a:lnTo>
                <a:lnTo>
                  <a:pt x="2208461" y="646175"/>
                </a:lnTo>
                <a:lnTo>
                  <a:pt x="0" y="646175"/>
                </a:lnTo>
                <a:lnTo>
                  <a:pt x="323088" y="323088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bg1">
                <a:lumMod val="75000"/>
              </a:schemeClr>
            </a:solidFill>
          </a:ln>
        </p:spPr>
        <p:style>
          <a:lnRef idx="0">
            <a:scrgbClr r="0" g="0" b="0"/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3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5100" tIns="30671" rIns="353758" bIns="30671" numCol="1" spcCol="1270" anchor="ctr" anchorCtr="0">
            <a:noAutofit/>
          </a:bodyPr>
          <a:lstStyle/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300" b="1" dirty="0">
                <a:solidFill>
                  <a:schemeClr val="bg1">
                    <a:lumMod val="50000"/>
                  </a:schemeClr>
                </a:solidFill>
                <a:latin typeface="Yuanti SC" charset="-122"/>
                <a:ea typeface="Yuanti SC" charset="-122"/>
                <a:cs typeface="Yuanti SC" charset="-122"/>
              </a:rPr>
              <a:t>商业价值</a:t>
            </a:r>
          </a:p>
        </p:txBody>
      </p:sp>
      <p:sp>
        <p:nvSpPr>
          <p:cNvPr id="13" name="任意形状 12"/>
          <p:cNvSpPr/>
          <p:nvPr/>
        </p:nvSpPr>
        <p:spPr>
          <a:xfrm>
            <a:off x="2602970" y="121920"/>
            <a:ext cx="2531548" cy="646175"/>
          </a:xfrm>
          <a:custGeom>
            <a:avLst/>
            <a:gdLst>
              <a:gd name="connsiteX0" fmla="*/ 0 w 2531548"/>
              <a:gd name="connsiteY0" fmla="*/ 0 h 646175"/>
              <a:gd name="connsiteX1" fmla="*/ 2208461 w 2531548"/>
              <a:gd name="connsiteY1" fmla="*/ 0 h 646175"/>
              <a:gd name="connsiteX2" fmla="*/ 2531548 w 2531548"/>
              <a:gd name="connsiteY2" fmla="*/ 323088 h 646175"/>
              <a:gd name="connsiteX3" fmla="*/ 2208461 w 2531548"/>
              <a:gd name="connsiteY3" fmla="*/ 646175 h 646175"/>
              <a:gd name="connsiteX4" fmla="*/ 0 w 2531548"/>
              <a:gd name="connsiteY4" fmla="*/ 646175 h 646175"/>
              <a:gd name="connsiteX5" fmla="*/ 323088 w 2531548"/>
              <a:gd name="connsiteY5" fmla="*/ 323088 h 646175"/>
              <a:gd name="connsiteX6" fmla="*/ 0 w 2531548"/>
              <a:gd name="connsiteY6" fmla="*/ 0 h 64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31548" h="646175">
                <a:moveTo>
                  <a:pt x="0" y="0"/>
                </a:moveTo>
                <a:lnTo>
                  <a:pt x="2208461" y="0"/>
                </a:lnTo>
                <a:lnTo>
                  <a:pt x="2531548" y="323088"/>
                </a:lnTo>
                <a:lnTo>
                  <a:pt x="2208461" y="646175"/>
                </a:lnTo>
                <a:lnTo>
                  <a:pt x="0" y="646175"/>
                </a:lnTo>
                <a:lnTo>
                  <a:pt x="323088" y="323088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bg1">
                <a:lumMod val="75000"/>
              </a:schemeClr>
            </a:solidFill>
          </a:ln>
        </p:spPr>
        <p:style>
          <a:lnRef idx="0">
            <a:scrgbClr r="0" g="0" b="0"/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3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5100" tIns="30671" rIns="353758" bIns="30671" numCol="1" spcCol="1270" anchor="ctr" anchorCtr="0">
            <a:noAutofit/>
          </a:bodyPr>
          <a:lstStyle/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300" b="1" dirty="0" smtClean="0">
                <a:solidFill>
                  <a:schemeClr val="bg1">
                    <a:lumMod val="50000"/>
                  </a:schemeClr>
                </a:solidFill>
                <a:latin typeface="Yuanti SC" charset="-122"/>
                <a:ea typeface="Yuanti SC" charset="-122"/>
                <a:cs typeface="Yuanti SC" charset="-122"/>
              </a:rPr>
              <a:t>构建数据中心</a:t>
            </a:r>
            <a:endParaRPr lang="zh-CN" altLang="en-US" sz="2300" b="1" dirty="0">
              <a:solidFill>
                <a:schemeClr val="bg1">
                  <a:lumMod val="50000"/>
                </a:scheme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14" name="任意形状 13"/>
          <p:cNvSpPr/>
          <p:nvPr/>
        </p:nvSpPr>
        <p:spPr>
          <a:xfrm>
            <a:off x="4881364" y="121920"/>
            <a:ext cx="2531548" cy="646175"/>
          </a:xfrm>
          <a:custGeom>
            <a:avLst/>
            <a:gdLst>
              <a:gd name="connsiteX0" fmla="*/ 0 w 2531548"/>
              <a:gd name="connsiteY0" fmla="*/ 0 h 646175"/>
              <a:gd name="connsiteX1" fmla="*/ 2208461 w 2531548"/>
              <a:gd name="connsiteY1" fmla="*/ 0 h 646175"/>
              <a:gd name="connsiteX2" fmla="*/ 2531548 w 2531548"/>
              <a:gd name="connsiteY2" fmla="*/ 323088 h 646175"/>
              <a:gd name="connsiteX3" fmla="*/ 2208461 w 2531548"/>
              <a:gd name="connsiteY3" fmla="*/ 646175 h 646175"/>
              <a:gd name="connsiteX4" fmla="*/ 0 w 2531548"/>
              <a:gd name="connsiteY4" fmla="*/ 646175 h 646175"/>
              <a:gd name="connsiteX5" fmla="*/ 323088 w 2531548"/>
              <a:gd name="connsiteY5" fmla="*/ 323088 h 646175"/>
              <a:gd name="connsiteX6" fmla="*/ 0 w 2531548"/>
              <a:gd name="connsiteY6" fmla="*/ 0 h 64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31548" h="646175">
                <a:moveTo>
                  <a:pt x="0" y="0"/>
                </a:moveTo>
                <a:lnTo>
                  <a:pt x="2208461" y="0"/>
                </a:lnTo>
                <a:lnTo>
                  <a:pt x="2531548" y="323088"/>
                </a:lnTo>
                <a:lnTo>
                  <a:pt x="2208461" y="646175"/>
                </a:lnTo>
                <a:lnTo>
                  <a:pt x="0" y="646175"/>
                </a:lnTo>
                <a:lnTo>
                  <a:pt x="323088" y="323088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0">
            <a:scrgbClr r="0" g="0" b="0"/>
          </a:lnRef>
          <a:fillRef idx="3">
            <a:scrgbClr r="0" g="0" b="0"/>
          </a:fillRef>
          <a:effectRef idx="3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5100" tIns="30671" rIns="353758" bIns="30671" numCol="1" spcCol="1270" anchor="ctr" anchorCtr="0">
            <a:noAutofit/>
          </a:bodyPr>
          <a:lstStyle/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300" b="1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运营精细化</a:t>
            </a:r>
          </a:p>
        </p:txBody>
      </p:sp>
      <p:sp>
        <p:nvSpPr>
          <p:cNvPr id="15" name="任意形状 14"/>
          <p:cNvSpPr/>
          <p:nvPr/>
        </p:nvSpPr>
        <p:spPr>
          <a:xfrm>
            <a:off x="7159757" y="121920"/>
            <a:ext cx="2531548" cy="646175"/>
          </a:xfrm>
          <a:custGeom>
            <a:avLst/>
            <a:gdLst>
              <a:gd name="connsiteX0" fmla="*/ 0 w 2531548"/>
              <a:gd name="connsiteY0" fmla="*/ 0 h 646175"/>
              <a:gd name="connsiteX1" fmla="*/ 2208461 w 2531548"/>
              <a:gd name="connsiteY1" fmla="*/ 0 h 646175"/>
              <a:gd name="connsiteX2" fmla="*/ 2531548 w 2531548"/>
              <a:gd name="connsiteY2" fmla="*/ 323088 h 646175"/>
              <a:gd name="connsiteX3" fmla="*/ 2208461 w 2531548"/>
              <a:gd name="connsiteY3" fmla="*/ 646175 h 646175"/>
              <a:gd name="connsiteX4" fmla="*/ 0 w 2531548"/>
              <a:gd name="connsiteY4" fmla="*/ 646175 h 646175"/>
              <a:gd name="connsiteX5" fmla="*/ 323088 w 2531548"/>
              <a:gd name="connsiteY5" fmla="*/ 323088 h 646175"/>
              <a:gd name="connsiteX6" fmla="*/ 0 w 2531548"/>
              <a:gd name="connsiteY6" fmla="*/ 0 h 64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31548" h="646175">
                <a:moveTo>
                  <a:pt x="0" y="0"/>
                </a:moveTo>
                <a:lnTo>
                  <a:pt x="2208461" y="0"/>
                </a:lnTo>
                <a:lnTo>
                  <a:pt x="2531548" y="323088"/>
                </a:lnTo>
                <a:lnTo>
                  <a:pt x="2208461" y="646175"/>
                </a:lnTo>
                <a:lnTo>
                  <a:pt x="0" y="646175"/>
                </a:lnTo>
                <a:lnTo>
                  <a:pt x="323088" y="323088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bg1">
                <a:lumMod val="75000"/>
              </a:schemeClr>
            </a:solidFill>
          </a:ln>
        </p:spPr>
        <p:style>
          <a:lnRef idx="0">
            <a:scrgbClr r="0" g="0" b="0"/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3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5100" tIns="30671" rIns="353758" bIns="30671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300" b="1" kern="1200" dirty="0" smtClean="0">
                <a:solidFill>
                  <a:schemeClr val="bg1">
                    <a:lumMod val="50000"/>
                  </a:schemeClr>
                </a:solidFill>
                <a:latin typeface="Yuanti SC" charset="-122"/>
                <a:ea typeface="Yuanti SC" charset="-122"/>
                <a:cs typeface="Yuanti SC" charset="-122"/>
              </a:rPr>
              <a:t>营销场景化</a:t>
            </a:r>
            <a:endParaRPr lang="zh-CN" altLang="en-US" sz="2300" b="1" kern="1200" dirty="0">
              <a:solidFill>
                <a:schemeClr val="bg1">
                  <a:lumMod val="50000"/>
                </a:scheme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16" name="任意形状 15"/>
          <p:cNvSpPr/>
          <p:nvPr/>
        </p:nvSpPr>
        <p:spPr>
          <a:xfrm>
            <a:off x="9438151" y="121920"/>
            <a:ext cx="2531548" cy="646175"/>
          </a:xfrm>
          <a:custGeom>
            <a:avLst/>
            <a:gdLst>
              <a:gd name="connsiteX0" fmla="*/ 0 w 2531548"/>
              <a:gd name="connsiteY0" fmla="*/ 0 h 646175"/>
              <a:gd name="connsiteX1" fmla="*/ 2208461 w 2531548"/>
              <a:gd name="connsiteY1" fmla="*/ 0 h 646175"/>
              <a:gd name="connsiteX2" fmla="*/ 2531548 w 2531548"/>
              <a:gd name="connsiteY2" fmla="*/ 323088 h 646175"/>
              <a:gd name="connsiteX3" fmla="*/ 2208461 w 2531548"/>
              <a:gd name="connsiteY3" fmla="*/ 646175 h 646175"/>
              <a:gd name="connsiteX4" fmla="*/ 0 w 2531548"/>
              <a:gd name="connsiteY4" fmla="*/ 646175 h 646175"/>
              <a:gd name="connsiteX5" fmla="*/ 323088 w 2531548"/>
              <a:gd name="connsiteY5" fmla="*/ 323088 h 646175"/>
              <a:gd name="connsiteX6" fmla="*/ 0 w 2531548"/>
              <a:gd name="connsiteY6" fmla="*/ 0 h 64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31548" h="646175">
                <a:moveTo>
                  <a:pt x="0" y="0"/>
                </a:moveTo>
                <a:lnTo>
                  <a:pt x="2208461" y="0"/>
                </a:lnTo>
                <a:lnTo>
                  <a:pt x="2531548" y="323088"/>
                </a:lnTo>
                <a:lnTo>
                  <a:pt x="2208461" y="646175"/>
                </a:lnTo>
                <a:lnTo>
                  <a:pt x="0" y="646175"/>
                </a:lnTo>
                <a:lnTo>
                  <a:pt x="323088" y="323088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bg1">
                <a:lumMod val="75000"/>
              </a:schemeClr>
            </a:solidFill>
          </a:ln>
        </p:spPr>
        <p:style>
          <a:lnRef idx="0">
            <a:scrgbClr r="0" g="0" b="0"/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3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5100" tIns="30671" rIns="353758" bIns="30671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300" b="1" kern="1200" dirty="0" smtClean="0">
                <a:solidFill>
                  <a:schemeClr val="bg1">
                    <a:lumMod val="50000"/>
                  </a:schemeClr>
                </a:solidFill>
                <a:latin typeface="Yuanti SC" charset="-122"/>
                <a:ea typeface="Yuanti SC" charset="-122"/>
                <a:cs typeface="Yuanti SC" charset="-122"/>
              </a:rPr>
              <a:t>服务个性化</a:t>
            </a:r>
            <a:endParaRPr lang="zh-CN" altLang="en-US" sz="2300" b="1" kern="1200" dirty="0">
              <a:solidFill>
                <a:schemeClr val="bg1">
                  <a:lumMod val="50000"/>
                </a:scheme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3659" y="2013308"/>
            <a:ext cx="3234201" cy="3298372"/>
          </a:xfrm>
          <a:prstGeom prst="rect">
            <a:avLst/>
          </a:prstGeom>
        </p:spPr>
      </p:pic>
      <p:cxnSp>
        <p:nvCxnSpPr>
          <p:cNvPr id="4" name="直线箭头连接符 3"/>
          <p:cNvCxnSpPr/>
          <p:nvPr/>
        </p:nvCxnSpPr>
        <p:spPr bwMode="auto">
          <a:xfrm>
            <a:off x="3635546" y="3698147"/>
            <a:ext cx="889566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C00000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直线箭头连接符 16"/>
          <p:cNvCxnSpPr/>
          <p:nvPr/>
        </p:nvCxnSpPr>
        <p:spPr bwMode="auto">
          <a:xfrm>
            <a:off x="7494529" y="3662494"/>
            <a:ext cx="1076375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C00000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矩形 17"/>
          <p:cNvSpPr/>
          <p:nvPr/>
        </p:nvSpPr>
        <p:spPr>
          <a:xfrm rot="20155495">
            <a:off x="6469482" y="5090361"/>
            <a:ext cx="1396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7030A0"/>
              </a:buClr>
              <a:buFont typeface="Wingdings" charset="2"/>
              <a:buChar char="p"/>
            </a:pPr>
            <a:r>
              <a:rPr lang="zh-CN" altLang="en-US" b="1" dirty="0" smtClean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商圈分级</a:t>
            </a:r>
            <a:endParaRPr lang="zh-CN" altLang="en-US" b="1" dirty="0">
              <a:solidFill>
                <a:srgbClr val="C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415387" y="320123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smtClean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用户画像</a:t>
            </a:r>
            <a:endParaRPr lang="zh-CN" altLang="en-US" b="1" dirty="0">
              <a:solidFill>
                <a:srgbClr val="C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459983" y="320123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用户分群</a:t>
            </a:r>
            <a:endParaRPr lang="zh-CN" altLang="en-US" b="1" dirty="0">
              <a:solidFill>
                <a:srgbClr val="C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矩形 4"/>
          <p:cNvSpPr/>
          <p:nvPr/>
        </p:nvSpPr>
        <p:spPr>
          <a:xfrm rot="20295119">
            <a:off x="378017" y="2103616"/>
            <a:ext cx="1396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7030A0"/>
              </a:buClr>
              <a:buFont typeface="Wingdings" charset="2"/>
              <a:buChar char="ü"/>
            </a:pPr>
            <a:r>
              <a:rPr lang="zh-CN" altLang="en-US" b="1" smtClean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预算管理</a:t>
            </a:r>
            <a:endParaRPr lang="zh-CN" altLang="en-US" b="1" dirty="0">
              <a:solidFill>
                <a:srgbClr val="C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矩形 5"/>
          <p:cNvSpPr/>
          <p:nvPr/>
        </p:nvSpPr>
        <p:spPr>
          <a:xfrm rot="19313587">
            <a:off x="4547927" y="1709041"/>
            <a:ext cx="1396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7030A0"/>
              </a:buClr>
              <a:buFont typeface="Wingdings" charset="2"/>
              <a:buChar char="p"/>
            </a:pPr>
            <a:r>
              <a:rPr lang="zh-CN" altLang="en-US" b="1">
                <a:latin typeface="Microsoft YaHei" charset="0"/>
                <a:ea typeface="Microsoft YaHei" charset="0"/>
                <a:cs typeface="Microsoft YaHei" charset="0"/>
              </a:rPr>
              <a:t>商家分级</a:t>
            </a:r>
            <a:endParaRPr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矩形 6"/>
          <p:cNvSpPr/>
          <p:nvPr/>
        </p:nvSpPr>
        <p:spPr>
          <a:xfrm rot="2084089">
            <a:off x="6461489" y="1682429"/>
            <a:ext cx="1396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7030A0"/>
              </a:buClr>
              <a:buFont typeface="Wingdings" charset="2"/>
              <a:buChar char="p"/>
            </a:pPr>
            <a:r>
              <a:rPr lang="zh-CN" altLang="en-US" b="1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产品调性</a:t>
            </a:r>
            <a:endParaRPr lang="zh-CN" altLang="en-US" b="1" dirty="0">
              <a:solidFill>
                <a:srgbClr val="C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矩形 7"/>
          <p:cNvSpPr/>
          <p:nvPr/>
        </p:nvSpPr>
        <p:spPr>
          <a:xfrm rot="2031737">
            <a:off x="4552434" y="5001393"/>
            <a:ext cx="1396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7030A0"/>
              </a:buClr>
              <a:buFont typeface="Wingdings" charset="2"/>
              <a:buChar char="p"/>
            </a:pPr>
            <a:r>
              <a:rPr lang="zh-CN" altLang="en-US" b="1">
                <a:latin typeface="Microsoft YaHei" charset="0"/>
                <a:ea typeface="Microsoft YaHei" charset="0"/>
                <a:cs typeface="Microsoft YaHei" charset="0"/>
              </a:rPr>
              <a:t>用户分群</a:t>
            </a:r>
            <a:endParaRPr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1" name="矩形 20"/>
          <p:cNvSpPr/>
          <p:nvPr/>
        </p:nvSpPr>
        <p:spPr>
          <a:xfrm rot="1964659">
            <a:off x="2196257" y="2103616"/>
            <a:ext cx="1396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7030A0"/>
              </a:buClr>
              <a:buFont typeface="Wingdings" charset="2"/>
              <a:buChar char="ü"/>
            </a:pPr>
            <a:r>
              <a:rPr lang="zh-CN" altLang="en-US" b="1" dirty="0" smtClean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市场活动</a:t>
            </a:r>
            <a:endParaRPr lang="zh-CN" altLang="en-US" b="1" dirty="0">
              <a:solidFill>
                <a:srgbClr val="C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2" name="矩形 21"/>
          <p:cNvSpPr/>
          <p:nvPr/>
        </p:nvSpPr>
        <p:spPr>
          <a:xfrm rot="992205">
            <a:off x="353520" y="5127015"/>
            <a:ext cx="1360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7030A0"/>
              </a:buClr>
              <a:buFont typeface="Wingdings" charset="2"/>
              <a:buChar char="ü"/>
            </a:pPr>
            <a:r>
              <a:rPr lang="en-US" altLang="zh-CN" b="1" dirty="0" smtClean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ROI</a:t>
            </a:r>
            <a:r>
              <a:rPr lang="zh-CN" altLang="en-US" b="1" dirty="0" smtClean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管理</a:t>
            </a:r>
            <a:endParaRPr lang="zh-CN" altLang="en-US" b="1" dirty="0">
              <a:solidFill>
                <a:srgbClr val="C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3" name="矩形 22"/>
          <p:cNvSpPr/>
          <p:nvPr/>
        </p:nvSpPr>
        <p:spPr>
          <a:xfrm rot="20088767">
            <a:off x="2181883" y="5101186"/>
            <a:ext cx="1396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7030A0"/>
              </a:buClr>
              <a:buFont typeface="Wingdings" charset="2"/>
              <a:buChar char="ü"/>
            </a:pPr>
            <a:r>
              <a:rPr lang="zh-CN" altLang="en-US" b="1" dirty="0" smtClean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佣金权益</a:t>
            </a:r>
            <a:endParaRPr lang="zh-CN" altLang="en-US" b="1" dirty="0">
              <a:solidFill>
                <a:srgbClr val="C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523383" y="5186059"/>
            <a:ext cx="1391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7030A0"/>
              </a:buClr>
              <a:buFont typeface="Wingdings" charset="2"/>
              <a:buChar char="ü"/>
            </a:pPr>
            <a:r>
              <a:rPr lang="zh-CN" altLang="en-US" b="1" smtClean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活动复盘</a:t>
            </a:r>
            <a:endParaRPr lang="zh-CN" altLang="en-US" b="1" dirty="0">
              <a:solidFill>
                <a:srgbClr val="C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915239" y="5186059"/>
            <a:ext cx="1396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7030A0"/>
              </a:buClr>
              <a:buFont typeface="Wingdings" charset="2"/>
              <a:buChar char="ü"/>
            </a:pPr>
            <a:r>
              <a:rPr lang="zh-CN" altLang="en-US" b="1" dirty="0" smtClean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用户维系</a:t>
            </a:r>
            <a:endParaRPr lang="zh-CN" altLang="en-US" b="1" dirty="0">
              <a:solidFill>
                <a:srgbClr val="C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579801" y="1828642"/>
            <a:ext cx="1627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7030A0"/>
              </a:buClr>
              <a:buFont typeface="Wingdings" charset="2"/>
              <a:buChar char="ü"/>
            </a:pPr>
            <a:r>
              <a:rPr lang="zh-CN" altLang="en-US" b="1" dirty="0" smtClean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推荐个性化</a:t>
            </a:r>
            <a:endParaRPr lang="zh-CN" altLang="en-US" b="1" dirty="0">
              <a:solidFill>
                <a:srgbClr val="C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207170" y="1828642"/>
            <a:ext cx="1396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7030A0"/>
              </a:buClr>
              <a:buFont typeface="Wingdings" charset="2"/>
              <a:buChar char="ü"/>
            </a:pPr>
            <a:r>
              <a:rPr lang="zh-CN" altLang="en-US" b="1" smtClean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会员成长</a:t>
            </a:r>
            <a:endParaRPr lang="zh-CN" altLang="en-US" b="1" dirty="0">
              <a:solidFill>
                <a:srgbClr val="C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28" name="图表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0833934"/>
              </p:ext>
            </p:extLst>
          </p:nvPr>
        </p:nvGraphicFramePr>
        <p:xfrm>
          <a:off x="8301206" y="1821591"/>
          <a:ext cx="4756627" cy="3753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5584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21733" y="121920"/>
            <a:ext cx="11650811" cy="646176"/>
          </a:xfrm>
          <a:prstGeom prst="rect">
            <a:avLst/>
          </a:prstGeom>
          <a:ln>
            <a:noFill/>
          </a:ln>
        </p:spPr>
      </p:sp>
      <p:sp>
        <p:nvSpPr>
          <p:cNvPr id="12" name="任意形状 11"/>
          <p:cNvSpPr/>
          <p:nvPr/>
        </p:nvSpPr>
        <p:spPr>
          <a:xfrm>
            <a:off x="324577" y="121920"/>
            <a:ext cx="2531548" cy="646175"/>
          </a:xfrm>
          <a:custGeom>
            <a:avLst/>
            <a:gdLst>
              <a:gd name="connsiteX0" fmla="*/ 0 w 2531548"/>
              <a:gd name="connsiteY0" fmla="*/ 0 h 646175"/>
              <a:gd name="connsiteX1" fmla="*/ 2208461 w 2531548"/>
              <a:gd name="connsiteY1" fmla="*/ 0 h 646175"/>
              <a:gd name="connsiteX2" fmla="*/ 2531548 w 2531548"/>
              <a:gd name="connsiteY2" fmla="*/ 323088 h 646175"/>
              <a:gd name="connsiteX3" fmla="*/ 2208461 w 2531548"/>
              <a:gd name="connsiteY3" fmla="*/ 646175 h 646175"/>
              <a:gd name="connsiteX4" fmla="*/ 0 w 2531548"/>
              <a:gd name="connsiteY4" fmla="*/ 646175 h 646175"/>
              <a:gd name="connsiteX5" fmla="*/ 323088 w 2531548"/>
              <a:gd name="connsiteY5" fmla="*/ 323088 h 646175"/>
              <a:gd name="connsiteX6" fmla="*/ 0 w 2531548"/>
              <a:gd name="connsiteY6" fmla="*/ 0 h 64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31548" h="646175">
                <a:moveTo>
                  <a:pt x="0" y="0"/>
                </a:moveTo>
                <a:lnTo>
                  <a:pt x="2208461" y="0"/>
                </a:lnTo>
                <a:lnTo>
                  <a:pt x="2531548" y="323088"/>
                </a:lnTo>
                <a:lnTo>
                  <a:pt x="2208461" y="646175"/>
                </a:lnTo>
                <a:lnTo>
                  <a:pt x="0" y="646175"/>
                </a:lnTo>
                <a:lnTo>
                  <a:pt x="323088" y="323088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bg1">
                <a:lumMod val="75000"/>
              </a:schemeClr>
            </a:solidFill>
          </a:ln>
        </p:spPr>
        <p:style>
          <a:lnRef idx="0">
            <a:scrgbClr r="0" g="0" b="0"/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3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5100" tIns="30671" rIns="353758" bIns="30671" numCol="1" spcCol="1270" anchor="ctr" anchorCtr="0">
            <a:noAutofit/>
          </a:bodyPr>
          <a:lstStyle/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300" b="1" dirty="0">
                <a:solidFill>
                  <a:schemeClr val="bg1">
                    <a:lumMod val="50000"/>
                  </a:schemeClr>
                </a:solidFill>
                <a:latin typeface="Yuanti SC" charset="-122"/>
                <a:ea typeface="Yuanti SC" charset="-122"/>
                <a:cs typeface="Yuanti SC" charset="-122"/>
              </a:rPr>
              <a:t>商业价值</a:t>
            </a:r>
          </a:p>
        </p:txBody>
      </p:sp>
      <p:sp>
        <p:nvSpPr>
          <p:cNvPr id="13" name="任意形状 12"/>
          <p:cNvSpPr/>
          <p:nvPr/>
        </p:nvSpPr>
        <p:spPr>
          <a:xfrm>
            <a:off x="2602970" y="121920"/>
            <a:ext cx="2531548" cy="646175"/>
          </a:xfrm>
          <a:custGeom>
            <a:avLst/>
            <a:gdLst>
              <a:gd name="connsiteX0" fmla="*/ 0 w 2531548"/>
              <a:gd name="connsiteY0" fmla="*/ 0 h 646175"/>
              <a:gd name="connsiteX1" fmla="*/ 2208461 w 2531548"/>
              <a:gd name="connsiteY1" fmla="*/ 0 h 646175"/>
              <a:gd name="connsiteX2" fmla="*/ 2531548 w 2531548"/>
              <a:gd name="connsiteY2" fmla="*/ 323088 h 646175"/>
              <a:gd name="connsiteX3" fmla="*/ 2208461 w 2531548"/>
              <a:gd name="connsiteY3" fmla="*/ 646175 h 646175"/>
              <a:gd name="connsiteX4" fmla="*/ 0 w 2531548"/>
              <a:gd name="connsiteY4" fmla="*/ 646175 h 646175"/>
              <a:gd name="connsiteX5" fmla="*/ 323088 w 2531548"/>
              <a:gd name="connsiteY5" fmla="*/ 323088 h 646175"/>
              <a:gd name="connsiteX6" fmla="*/ 0 w 2531548"/>
              <a:gd name="connsiteY6" fmla="*/ 0 h 64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31548" h="646175">
                <a:moveTo>
                  <a:pt x="0" y="0"/>
                </a:moveTo>
                <a:lnTo>
                  <a:pt x="2208461" y="0"/>
                </a:lnTo>
                <a:lnTo>
                  <a:pt x="2531548" y="323088"/>
                </a:lnTo>
                <a:lnTo>
                  <a:pt x="2208461" y="646175"/>
                </a:lnTo>
                <a:lnTo>
                  <a:pt x="0" y="646175"/>
                </a:lnTo>
                <a:lnTo>
                  <a:pt x="323088" y="323088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bg1">
                <a:lumMod val="75000"/>
              </a:schemeClr>
            </a:solidFill>
          </a:ln>
        </p:spPr>
        <p:style>
          <a:lnRef idx="0">
            <a:scrgbClr r="0" g="0" b="0"/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3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5100" tIns="30671" rIns="353758" bIns="30671" numCol="1" spcCol="1270" anchor="ctr" anchorCtr="0">
            <a:noAutofit/>
          </a:bodyPr>
          <a:lstStyle/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300" b="1" dirty="0" smtClean="0">
                <a:solidFill>
                  <a:schemeClr val="bg1">
                    <a:lumMod val="50000"/>
                  </a:schemeClr>
                </a:solidFill>
                <a:latin typeface="Yuanti SC" charset="-122"/>
                <a:ea typeface="Yuanti SC" charset="-122"/>
                <a:cs typeface="Yuanti SC" charset="-122"/>
              </a:rPr>
              <a:t>构建数据中心</a:t>
            </a:r>
            <a:endParaRPr lang="zh-CN" altLang="en-US" sz="2300" b="1" dirty="0">
              <a:solidFill>
                <a:schemeClr val="bg1">
                  <a:lumMod val="50000"/>
                </a:scheme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14" name="任意形状 13"/>
          <p:cNvSpPr/>
          <p:nvPr/>
        </p:nvSpPr>
        <p:spPr>
          <a:xfrm>
            <a:off x="4881364" y="121920"/>
            <a:ext cx="2531548" cy="646175"/>
          </a:xfrm>
          <a:custGeom>
            <a:avLst/>
            <a:gdLst>
              <a:gd name="connsiteX0" fmla="*/ 0 w 2531548"/>
              <a:gd name="connsiteY0" fmla="*/ 0 h 646175"/>
              <a:gd name="connsiteX1" fmla="*/ 2208461 w 2531548"/>
              <a:gd name="connsiteY1" fmla="*/ 0 h 646175"/>
              <a:gd name="connsiteX2" fmla="*/ 2531548 w 2531548"/>
              <a:gd name="connsiteY2" fmla="*/ 323088 h 646175"/>
              <a:gd name="connsiteX3" fmla="*/ 2208461 w 2531548"/>
              <a:gd name="connsiteY3" fmla="*/ 646175 h 646175"/>
              <a:gd name="connsiteX4" fmla="*/ 0 w 2531548"/>
              <a:gd name="connsiteY4" fmla="*/ 646175 h 646175"/>
              <a:gd name="connsiteX5" fmla="*/ 323088 w 2531548"/>
              <a:gd name="connsiteY5" fmla="*/ 323088 h 646175"/>
              <a:gd name="connsiteX6" fmla="*/ 0 w 2531548"/>
              <a:gd name="connsiteY6" fmla="*/ 0 h 64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31548" h="646175">
                <a:moveTo>
                  <a:pt x="0" y="0"/>
                </a:moveTo>
                <a:lnTo>
                  <a:pt x="2208461" y="0"/>
                </a:lnTo>
                <a:lnTo>
                  <a:pt x="2531548" y="323088"/>
                </a:lnTo>
                <a:lnTo>
                  <a:pt x="2208461" y="646175"/>
                </a:lnTo>
                <a:lnTo>
                  <a:pt x="0" y="646175"/>
                </a:lnTo>
                <a:lnTo>
                  <a:pt x="323088" y="323088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0">
            <a:scrgbClr r="0" g="0" b="0"/>
          </a:lnRef>
          <a:fillRef idx="3">
            <a:scrgbClr r="0" g="0" b="0"/>
          </a:fillRef>
          <a:effectRef idx="3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5100" tIns="30671" rIns="353758" bIns="30671" numCol="1" spcCol="1270" anchor="ctr" anchorCtr="0">
            <a:noAutofit/>
          </a:bodyPr>
          <a:lstStyle/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300" b="1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运营精细化</a:t>
            </a:r>
          </a:p>
        </p:txBody>
      </p:sp>
      <p:sp>
        <p:nvSpPr>
          <p:cNvPr id="15" name="任意形状 14"/>
          <p:cNvSpPr/>
          <p:nvPr/>
        </p:nvSpPr>
        <p:spPr>
          <a:xfrm>
            <a:off x="7159757" y="121920"/>
            <a:ext cx="2531548" cy="646175"/>
          </a:xfrm>
          <a:custGeom>
            <a:avLst/>
            <a:gdLst>
              <a:gd name="connsiteX0" fmla="*/ 0 w 2531548"/>
              <a:gd name="connsiteY0" fmla="*/ 0 h 646175"/>
              <a:gd name="connsiteX1" fmla="*/ 2208461 w 2531548"/>
              <a:gd name="connsiteY1" fmla="*/ 0 h 646175"/>
              <a:gd name="connsiteX2" fmla="*/ 2531548 w 2531548"/>
              <a:gd name="connsiteY2" fmla="*/ 323088 h 646175"/>
              <a:gd name="connsiteX3" fmla="*/ 2208461 w 2531548"/>
              <a:gd name="connsiteY3" fmla="*/ 646175 h 646175"/>
              <a:gd name="connsiteX4" fmla="*/ 0 w 2531548"/>
              <a:gd name="connsiteY4" fmla="*/ 646175 h 646175"/>
              <a:gd name="connsiteX5" fmla="*/ 323088 w 2531548"/>
              <a:gd name="connsiteY5" fmla="*/ 323088 h 646175"/>
              <a:gd name="connsiteX6" fmla="*/ 0 w 2531548"/>
              <a:gd name="connsiteY6" fmla="*/ 0 h 64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31548" h="646175">
                <a:moveTo>
                  <a:pt x="0" y="0"/>
                </a:moveTo>
                <a:lnTo>
                  <a:pt x="2208461" y="0"/>
                </a:lnTo>
                <a:lnTo>
                  <a:pt x="2531548" y="323088"/>
                </a:lnTo>
                <a:lnTo>
                  <a:pt x="2208461" y="646175"/>
                </a:lnTo>
                <a:lnTo>
                  <a:pt x="0" y="646175"/>
                </a:lnTo>
                <a:lnTo>
                  <a:pt x="323088" y="323088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bg1">
                <a:lumMod val="75000"/>
              </a:schemeClr>
            </a:solidFill>
          </a:ln>
        </p:spPr>
        <p:style>
          <a:lnRef idx="0">
            <a:scrgbClr r="0" g="0" b="0"/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3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5100" tIns="30671" rIns="353758" bIns="30671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300" b="1" kern="1200" dirty="0" smtClean="0">
                <a:solidFill>
                  <a:schemeClr val="bg1">
                    <a:lumMod val="50000"/>
                  </a:schemeClr>
                </a:solidFill>
                <a:latin typeface="Yuanti SC" charset="-122"/>
                <a:ea typeface="Yuanti SC" charset="-122"/>
                <a:cs typeface="Yuanti SC" charset="-122"/>
              </a:rPr>
              <a:t>营销场景化</a:t>
            </a:r>
            <a:endParaRPr lang="zh-CN" altLang="en-US" sz="2300" b="1" kern="1200" dirty="0">
              <a:solidFill>
                <a:schemeClr val="bg1">
                  <a:lumMod val="50000"/>
                </a:scheme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16" name="任意形状 15"/>
          <p:cNvSpPr/>
          <p:nvPr/>
        </p:nvSpPr>
        <p:spPr>
          <a:xfrm>
            <a:off x="9438151" y="121920"/>
            <a:ext cx="2531548" cy="646175"/>
          </a:xfrm>
          <a:custGeom>
            <a:avLst/>
            <a:gdLst>
              <a:gd name="connsiteX0" fmla="*/ 0 w 2531548"/>
              <a:gd name="connsiteY0" fmla="*/ 0 h 646175"/>
              <a:gd name="connsiteX1" fmla="*/ 2208461 w 2531548"/>
              <a:gd name="connsiteY1" fmla="*/ 0 h 646175"/>
              <a:gd name="connsiteX2" fmla="*/ 2531548 w 2531548"/>
              <a:gd name="connsiteY2" fmla="*/ 323088 h 646175"/>
              <a:gd name="connsiteX3" fmla="*/ 2208461 w 2531548"/>
              <a:gd name="connsiteY3" fmla="*/ 646175 h 646175"/>
              <a:gd name="connsiteX4" fmla="*/ 0 w 2531548"/>
              <a:gd name="connsiteY4" fmla="*/ 646175 h 646175"/>
              <a:gd name="connsiteX5" fmla="*/ 323088 w 2531548"/>
              <a:gd name="connsiteY5" fmla="*/ 323088 h 646175"/>
              <a:gd name="connsiteX6" fmla="*/ 0 w 2531548"/>
              <a:gd name="connsiteY6" fmla="*/ 0 h 64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31548" h="646175">
                <a:moveTo>
                  <a:pt x="0" y="0"/>
                </a:moveTo>
                <a:lnTo>
                  <a:pt x="2208461" y="0"/>
                </a:lnTo>
                <a:lnTo>
                  <a:pt x="2531548" y="323088"/>
                </a:lnTo>
                <a:lnTo>
                  <a:pt x="2208461" y="646175"/>
                </a:lnTo>
                <a:lnTo>
                  <a:pt x="0" y="646175"/>
                </a:lnTo>
                <a:lnTo>
                  <a:pt x="323088" y="323088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bg1">
                <a:lumMod val="75000"/>
              </a:schemeClr>
            </a:solidFill>
          </a:ln>
        </p:spPr>
        <p:style>
          <a:lnRef idx="0">
            <a:scrgbClr r="0" g="0" b="0"/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3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5100" tIns="30671" rIns="353758" bIns="30671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300" b="1" kern="1200" dirty="0" smtClean="0">
                <a:solidFill>
                  <a:schemeClr val="bg1">
                    <a:lumMod val="50000"/>
                  </a:schemeClr>
                </a:solidFill>
                <a:latin typeface="Yuanti SC" charset="-122"/>
                <a:ea typeface="Yuanti SC" charset="-122"/>
                <a:cs typeface="Yuanti SC" charset="-122"/>
              </a:rPr>
              <a:t>服务个性化</a:t>
            </a:r>
            <a:endParaRPr lang="zh-CN" altLang="en-US" sz="2300" b="1" kern="1200" dirty="0">
              <a:solidFill>
                <a:schemeClr val="bg1">
                  <a:lumMod val="50000"/>
                </a:scheme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68119" y="1021475"/>
            <a:ext cx="48734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C00000"/>
              </a:buClr>
              <a:buFont typeface="Wingdings" charset="2"/>
              <a:buChar char="p"/>
            </a:pPr>
            <a:r>
              <a:rPr lang="zh-CN" altLang="en-US" sz="2400" b="1" dirty="0" smtClean="0">
                <a:latin typeface="Microsoft YaHei" charset="0"/>
                <a:ea typeface="Microsoft YaHei" charset="0"/>
                <a:cs typeface="Microsoft YaHei" charset="0"/>
              </a:rPr>
              <a:t> 大数据</a:t>
            </a:r>
            <a:r>
              <a:rPr lang="zh-CN" altLang="en-US" sz="2400" b="1" dirty="0" smtClean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会员营销</a:t>
            </a:r>
            <a:r>
              <a:rPr lang="zh-CN" altLang="en-US" sz="2400" b="1" dirty="0">
                <a:latin typeface="Microsoft YaHei" charset="0"/>
                <a:ea typeface="Microsoft YaHei" charset="0"/>
                <a:cs typeface="Microsoft YaHei" charset="0"/>
              </a:rPr>
              <a:t>周边平台关系图</a:t>
            </a:r>
            <a:endParaRPr lang="zh-CN" altLang="is-IS" sz="24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28" name="组合 35"/>
          <p:cNvGrpSpPr/>
          <p:nvPr/>
        </p:nvGrpSpPr>
        <p:grpSpPr>
          <a:xfrm>
            <a:off x="2856125" y="1785423"/>
            <a:ext cx="1676440" cy="1562482"/>
            <a:chOff x="1095359" y="1246580"/>
            <a:chExt cx="1676440" cy="1562482"/>
          </a:xfrm>
        </p:grpSpPr>
        <p:sp>
          <p:nvSpPr>
            <p:cNvPr id="29" name="任意多边形 17"/>
            <p:cNvSpPr/>
            <p:nvPr/>
          </p:nvSpPr>
          <p:spPr>
            <a:xfrm>
              <a:off x="1095359" y="1246580"/>
              <a:ext cx="1656183" cy="345600"/>
            </a:xfrm>
            <a:custGeom>
              <a:avLst/>
              <a:gdLst>
                <a:gd name="connsiteX0" fmla="*/ 0 w 1095374"/>
                <a:gd name="connsiteY0" fmla="*/ 0 h 345600"/>
                <a:gd name="connsiteX1" fmla="*/ 1095374 w 1095374"/>
                <a:gd name="connsiteY1" fmla="*/ 0 h 345600"/>
                <a:gd name="connsiteX2" fmla="*/ 1095374 w 1095374"/>
                <a:gd name="connsiteY2" fmla="*/ 345600 h 345600"/>
                <a:gd name="connsiteX3" fmla="*/ 0 w 1095374"/>
                <a:gd name="connsiteY3" fmla="*/ 345600 h 345600"/>
                <a:gd name="connsiteX4" fmla="*/ 0 w 1095374"/>
                <a:gd name="connsiteY4" fmla="*/ 0 h 34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5374" h="345600">
                  <a:moveTo>
                    <a:pt x="0" y="0"/>
                  </a:moveTo>
                  <a:lnTo>
                    <a:pt x="1095374" y="0"/>
                  </a:lnTo>
                  <a:lnTo>
                    <a:pt x="1095374" y="345600"/>
                  </a:lnTo>
                  <a:lnTo>
                    <a:pt x="0" y="345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5344" tIns="48768" rIns="85344" bIns="48768" numCol="1" spcCol="1270" anchor="ctr" anchorCtr="0">
              <a:no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2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线上数据</a:t>
              </a:r>
            </a:p>
          </p:txBody>
        </p:sp>
        <p:sp>
          <p:nvSpPr>
            <p:cNvPr id="30" name="任意多边形 18"/>
            <p:cNvSpPr/>
            <p:nvPr/>
          </p:nvSpPr>
          <p:spPr>
            <a:xfrm>
              <a:off x="1115616" y="1569515"/>
              <a:ext cx="1656183" cy="1239547"/>
            </a:xfrm>
            <a:custGeom>
              <a:avLst/>
              <a:gdLst>
                <a:gd name="connsiteX0" fmla="*/ 0 w 1095374"/>
                <a:gd name="connsiteY0" fmla="*/ 0 h 1432890"/>
                <a:gd name="connsiteX1" fmla="*/ 1095374 w 1095374"/>
                <a:gd name="connsiteY1" fmla="*/ 0 h 1432890"/>
                <a:gd name="connsiteX2" fmla="*/ 1095374 w 1095374"/>
                <a:gd name="connsiteY2" fmla="*/ 1432890 h 1432890"/>
                <a:gd name="connsiteX3" fmla="*/ 0 w 1095374"/>
                <a:gd name="connsiteY3" fmla="*/ 1432890 h 1432890"/>
                <a:gd name="connsiteX4" fmla="*/ 0 w 1095374"/>
                <a:gd name="connsiteY4" fmla="*/ 0 h 143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5374" h="1432890">
                  <a:moveTo>
                    <a:pt x="0" y="0"/>
                  </a:moveTo>
                  <a:lnTo>
                    <a:pt x="1095374" y="0"/>
                  </a:lnTo>
                  <a:lnTo>
                    <a:pt x="1095374" y="1432890"/>
                  </a:lnTo>
                  <a:lnTo>
                    <a:pt x="0" y="143289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64008" tIns="64008" rIns="85344" bIns="96012" numCol="1" spcCol="1270" anchor="t" anchorCtr="0">
              <a:noAutofit/>
            </a:bodyPr>
            <a:lstStyle/>
            <a:p>
              <a:pPr marL="285750" lvl="1" indent="-285750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charset="2"/>
                <a:buChar char="ü"/>
              </a:pPr>
              <a:r>
                <a:rPr lang="zh-CN" altLang="en-US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媒体</a:t>
              </a:r>
            </a:p>
            <a:p>
              <a:pPr marL="285750" lvl="1" indent="-285750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charset="2"/>
                <a:buChar char="ü"/>
              </a:pPr>
              <a:r>
                <a:rPr lang="zh-CN" altLang="en-US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社交</a:t>
              </a:r>
            </a:p>
            <a:p>
              <a:pPr marL="285750" lvl="1" indent="-285750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charset="2"/>
                <a:buChar char="ü"/>
              </a:pPr>
              <a:r>
                <a:rPr lang="zh-CN" altLang="en-US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电商</a:t>
              </a:r>
            </a:p>
          </p:txBody>
        </p:sp>
      </p:grpSp>
      <p:grpSp>
        <p:nvGrpSpPr>
          <p:cNvPr id="31" name="组合 39"/>
          <p:cNvGrpSpPr/>
          <p:nvPr/>
        </p:nvGrpSpPr>
        <p:grpSpPr>
          <a:xfrm>
            <a:off x="5180637" y="2239651"/>
            <a:ext cx="2016224" cy="2952328"/>
            <a:chOff x="3419872" y="1844824"/>
            <a:chExt cx="2016224" cy="2806082"/>
          </a:xfrm>
        </p:grpSpPr>
        <p:sp>
          <p:nvSpPr>
            <p:cNvPr id="32" name="任意多边形 19"/>
            <p:cNvSpPr/>
            <p:nvPr/>
          </p:nvSpPr>
          <p:spPr>
            <a:xfrm>
              <a:off x="3419872" y="1844824"/>
              <a:ext cx="2016224" cy="545284"/>
            </a:xfrm>
            <a:custGeom>
              <a:avLst/>
              <a:gdLst>
                <a:gd name="connsiteX0" fmla="*/ 0 w 1095374"/>
                <a:gd name="connsiteY0" fmla="*/ 0 h 345600"/>
                <a:gd name="connsiteX1" fmla="*/ 1095374 w 1095374"/>
                <a:gd name="connsiteY1" fmla="*/ 0 h 345600"/>
                <a:gd name="connsiteX2" fmla="*/ 1095374 w 1095374"/>
                <a:gd name="connsiteY2" fmla="*/ 345600 h 345600"/>
                <a:gd name="connsiteX3" fmla="*/ 0 w 1095374"/>
                <a:gd name="connsiteY3" fmla="*/ 345600 h 345600"/>
                <a:gd name="connsiteX4" fmla="*/ 0 w 1095374"/>
                <a:gd name="connsiteY4" fmla="*/ 0 h 34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5374" h="345600">
                  <a:moveTo>
                    <a:pt x="0" y="0"/>
                  </a:moveTo>
                  <a:lnTo>
                    <a:pt x="1095374" y="0"/>
                  </a:lnTo>
                  <a:lnTo>
                    <a:pt x="1095374" y="345600"/>
                  </a:lnTo>
                  <a:lnTo>
                    <a:pt x="0" y="3456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85344" tIns="48768" rIns="85344" bIns="48768" numCol="1" spcCol="1270" anchor="ctr" anchorCtr="0">
              <a:no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数据营销平台</a:t>
              </a:r>
            </a:p>
          </p:txBody>
        </p:sp>
        <p:sp>
          <p:nvSpPr>
            <p:cNvPr id="33" name="任意多边形 20"/>
            <p:cNvSpPr/>
            <p:nvPr/>
          </p:nvSpPr>
          <p:spPr>
            <a:xfrm>
              <a:off x="3419872" y="2390108"/>
              <a:ext cx="2016224" cy="2260798"/>
            </a:xfrm>
            <a:custGeom>
              <a:avLst/>
              <a:gdLst>
                <a:gd name="connsiteX0" fmla="*/ 0 w 1095374"/>
                <a:gd name="connsiteY0" fmla="*/ 0 h 1432890"/>
                <a:gd name="connsiteX1" fmla="*/ 1095374 w 1095374"/>
                <a:gd name="connsiteY1" fmla="*/ 0 h 1432890"/>
                <a:gd name="connsiteX2" fmla="*/ 1095374 w 1095374"/>
                <a:gd name="connsiteY2" fmla="*/ 1432890 h 1432890"/>
                <a:gd name="connsiteX3" fmla="*/ 0 w 1095374"/>
                <a:gd name="connsiteY3" fmla="*/ 1432890 h 1432890"/>
                <a:gd name="connsiteX4" fmla="*/ 0 w 1095374"/>
                <a:gd name="connsiteY4" fmla="*/ 0 h 143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5374" h="1432890">
                  <a:moveTo>
                    <a:pt x="0" y="0"/>
                  </a:moveTo>
                  <a:lnTo>
                    <a:pt x="1095374" y="0"/>
                  </a:lnTo>
                  <a:lnTo>
                    <a:pt x="1095374" y="1432890"/>
                  </a:lnTo>
                  <a:lnTo>
                    <a:pt x="0" y="143289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64008" tIns="64008" rIns="85344" bIns="96012" numCol="1" spcCol="1270" anchor="t" anchorCtr="0">
              <a:noAutofit/>
            </a:bodyPr>
            <a:lstStyle/>
            <a:p>
              <a:pPr marL="0" lvl="1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zh-CN" altLang="en-US" sz="16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个人信息交叉匹配</a:t>
              </a:r>
              <a:endPara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lvl="1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lvl="1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lvl="1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lvl="1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lvl="1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lvl="1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lvl="1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zh-CN" altLang="en-US" sz="16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用户全属性</a:t>
              </a:r>
              <a:endPara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lvl="1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lvl="1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lvl="1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zh-CN" sz="16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cookie</a:t>
              </a:r>
              <a:r>
                <a:rPr lang="zh-CN" altLang="en-US" sz="16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、二维码</a:t>
              </a:r>
            </a:p>
          </p:txBody>
        </p:sp>
      </p:grpSp>
      <p:grpSp>
        <p:nvGrpSpPr>
          <p:cNvPr id="34" name="组合 40"/>
          <p:cNvGrpSpPr/>
          <p:nvPr/>
        </p:nvGrpSpPr>
        <p:grpSpPr>
          <a:xfrm>
            <a:off x="8414291" y="2108359"/>
            <a:ext cx="1311398" cy="1252967"/>
            <a:chOff x="6356946" y="963919"/>
            <a:chExt cx="1311398" cy="1252967"/>
          </a:xfrm>
        </p:grpSpPr>
        <p:sp>
          <p:nvSpPr>
            <p:cNvPr id="35" name="任意多边形 21"/>
            <p:cNvSpPr/>
            <p:nvPr/>
          </p:nvSpPr>
          <p:spPr>
            <a:xfrm>
              <a:off x="6356946" y="963919"/>
              <a:ext cx="1311398" cy="345600"/>
            </a:xfrm>
            <a:custGeom>
              <a:avLst/>
              <a:gdLst>
                <a:gd name="connsiteX0" fmla="*/ 0 w 1095374"/>
                <a:gd name="connsiteY0" fmla="*/ 0 h 345600"/>
                <a:gd name="connsiteX1" fmla="*/ 1095374 w 1095374"/>
                <a:gd name="connsiteY1" fmla="*/ 0 h 345600"/>
                <a:gd name="connsiteX2" fmla="*/ 1095374 w 1095374"/>
                <a:gd name="connsiteY2" fmla="*/ 345600 h 345600"/>
                <a:gd name="connsiteX3" fmla="*/ 0 w 1095374"/>
                <a:gd name="connsiteY3" fmla="*/ 345600 h 345600"/>
                <a:gd name="connsiteX4" fmla="*/ 0 w 1095374"/>
                <a:gd name="connsiteY4" fmla="*/ 0 h 34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5374" h="345600">
                  <a:moveTo>
                    <a:pt x="0" y="0"/>
                  </a:moveTo>
                  <a:lnTo>
                    <a:pt x="1095374" y="0"/>
                  </a:lnTo>
                  <a:lnTo>
                    <a:pt x="1095374" y="345600"/>
                  </a:lnTo>
                  <a:lnTo>
                    <a:pt x="0" y="3456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85344" tIns="48768" rIns="85344" bIns="48768" numCol="1" spcCol="1270" anchor="ctr" anchorCtr="0">
              <a:no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2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CRM</a:t>
              </a:r>
              <a:endPara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任意多边形 22"/>
            <p:cNvSpPr/>
            <p:nvPr/>
          </p:nvSpPr>
          <p:spPr>
            <a:xfrm>
              <a:off x="6356946" y="1309519"/>
              <a:ext cx="1311398" cy="907367"/>
            </a:xfrm>
            <a:custGeom>
              <a:avLst/>
              <a:gdLst>
                <a:gd name="connsiteX0" fmla="*/ 0 w 1095374"/>
                <a:gd name="connsiteY0" fmla="*/ 0 h 1432890"/>
                <a:gd name="connsiteX1" fmla="*/ 1095374 w 1095374"/>
                <a:gd name="connsiteY1" fmla="*/ 0 h 1432890"/>
                <a:gd name="connsiteX2" fmla="*/ 1095374 w 1095374"/>
                <a:gd name="connsiteY2" fmla="*/ 1432890 h 1432890"/>
                <a:gd name="connsiteX3" fmla="*/ 0 w 1095374"/>
                <a:gd name="connsiteY3" fmla="*/ 1432890 h 1432890"/>
                <a:gd name="connsiteX4" fmla="*/ 0 w 1095374"/>
                <a:gd name="connsiteY4" fmla="*/ 0 h 143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5374" h="1432890">
                  <a:moveTo>
                    <a:pt x="0" y="0"/>
                  </a:moveTo>
                  <a:lnTo>
                    <a:pt x="1095374" y="0"/>
                  </a:lnTo>
                  <a:lnTo>
                    <a:pt x="1095374" y="1432890"/>
                  </a:lnTo>
                  <a:lnTo>
                    <a:pt x="0" y="143289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64008" tIns="64008" rIns="85344" bIns="96012" numCol="1" spcCol="1270" anchor="t" anchorCtr="0">
              <a:noAutofit/>
            </a:bodyPr>
            <a:lstStyle/>
            <a:p>
              <a:pPr marL="114300" lvl="1" indent="-114300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•"/>
              </a:pPr>
              <a:r>
                <a:rPr lang="en-US" altLang="zh-CN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CRM</a:t>
              </a:r>
              <a:r>
                <a:rPr lang="zh-CN" altLang="en-US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会员数据</a:t>
              </a:r>
            </a:p>
            <a:p>
              <a:pPr marL="228600" lvl="2" indent="-114300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•"/>
              </a:pPr>
              <a:r>
                <a:rPr lang="zh-CN" altLang="en-US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个人信息</a:t>
              </a:r>
            </a:p>
            <a:p>
              <a:pPr marL="228600" lvl="2" indent="-114300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•"/>
              </a:pPr>
              <a:r>
                <a:rPr lang="zh-CN" altLang="en-US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购买历史</a:t>
              </a:r>
            </a:p>
          </p:txBody>
        </p:sp>
      </p:grpSp>
      <p:sp>
        <p:nvSpPr>
          <p:cNvPr id="37" name="任意多边形 25"/>
          <p:cNvSpPr/>
          <p:nvPr/>
        </p:nvSpPr>
        <p:spPr>
          <a:xfrm>
            <a:off x="8117711" y="3607803"/>
            <a:ext cx="1311398" cy="345600"/>
          </a:xfrm>
          <a:custGeom>
            <a:avLst/>
            <a:gdLst>
              <a:gd name="connsiteX0" fmla="*/ 0 w 1095374"/>
              <a:gd name="connsiteY0" fmla="*/ 0 h 345600"/>
              <a:gd name="connsiteX1" fmla="*/ 1095374 w 1095374"/>
              <a:gd name="connsiteY1" fmla="*/ 0 h 345600"/>
              <a:gd name="connsiteX2" fmla="*/ 1095374 w 1095374"/>
              <a:gd name="connsiteY2" fmla="*/ 345600 h 345600"/>
              <a:gd name="connsiteX3" fmla="*/ 0 w 1095374"/>
              <a:gd name="connsiteY3" fmla="*/ 345600 h 345600"/>
              <a:gd name="connsiteX4" fmla="*/ 0 w 1095374"/>
              <a:gd name="connsiteY4" fmla="*/ 0 h 34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374" h="345600">
                <a:moveTo>
                  <a:pt x="0" y="0"/>
                </a:moveTo>
                <a:lnTo>
                  <a:pt x="1095374" y="0"/>
                </a:lnTo>
                <a:lnTo>
                  <a:pt x="1095374" y="345600"/>
                </a:lnTo>
                <a:lnTo>
                  <a:pt x="0" y="3456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85344" tIns="48768" rIns="85344" bIns="48768" numCol="1" spcCol="1270" anchor="ctr" anchorCtr="0">
            <a:noAutofit/>
          </a:bodyPr>
          <a:lstStyle/>
          <a:p>
            <a:pPr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玩和飞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任意多边形 26"/>
          <p:cNvSpPr/>
          <p:nvPr/>
        </p:nvSpPr>
        <p:spPr>
          <a:xfrm>
            <a:off x="8197346" y="3986275"/>
            <a:ext cx="1311398" cy="1432890"/>
          </a:xfrm>
          <a:custGeom>
            <a:avLst/>
            <a:gdLst>
              <a:gd name="connsiteX0" fmla="*/ 0 w 1095374"/>
              <a:gd name="connsiteY0" fmla="*/ 0 h 1432890"/>
              <a:gd name="connsiteX1" fmla="*/ 1095374 w 1095374"/>
              <a:gd name="connsiteY1" fmla="*/ 0 h 1432890"/>
              <a:gd name="connsiteX2" fmla="*/ 1095374 w 1095374"/>
              <a:gd name="connsiteY2" fmla="*/ 1432890 h 1432890"/>
              <a:gd name="connsiteX3" fmla="*/ 0 w 1095374"/>
              <a:gd name="connsiteY3" fmla="*/ 1432890 h 1432890"/>
              <a:gd name="connsiteX4" fmla="*/ 0 w 1095374"/>
              <a:gd name="connsiteY4" fmla="*/ 0 h 1432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374" h="1432890">
                <a:moveTo>
                  <a:pt x="0" y="0"/>
                </a:moveTo>
                <a:lnTo>
                  <a:pt x="1095374" y="0"/>
                </a:lnTo>
                <a:lnTo>
                  <a:pt x="1095374" y="1432890"/>
                </a:lnTo>
                <a:lnTo>
                  <a:pt x="0" y="143289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64008" tIns="64008" rIns="85344" bIns="96012" numCol="1" spcCol="1270" anchor="t" anchorCtr="0">
            <a:noAutofit/>
          </a:bodyPr>
          <a:lstStyle/>
          <a:p>
            <a:pPr marL="114300" lvl="1" indent="-114300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设备激活</a:t>
            </a:r>
          </a:p>
          <a:p>
            <a:pPr marL="114300" lvl="1" indent="-114300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使用行为数据</a:t>
            </a:r>
          </a:p>
          <a:p>
            <a:pPr marL="114300" lvl="1" indent="-114300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飞行数据</a:t>
            </a:r>
          </a:p>
        </p:txBody>
      </p:sp>
      <p:sp>
        <p:nvSpPr>
          <p:cNvPr id="39" name="右箭头 38"/>
          <p:cNvSpPr/>
          <p:nvPr/>
        </p:nvSpPr>
        <p:spPr>
          <a:xfrm>
            <a:off x="4532565" y="2599691"/>
            <a:ext cx="648073" cy="329260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右箭头 39"/>
          <p:cNvSpPr/>
          <p:nvPr/>
        </p:nvSpPr>
        <p:spPr>
          <a:xfrm>
            <a:off x="4532566" y="4039851"/>
            <a:ext cx="648073" cy="329260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1" name="组合 36"/>
          <p:cNvGrpSpPr/>
          <p:nvPr/>
        </p:nvGrpSpPr>
        <p:grpSpPr>
          <a:xfrm>
            <a:off x="2876383" y="3701521"/>
            <a:ext cx="1656183" cy="1778490"/>
            <a:chOff x="1115616" y="1030573"/>
            <a:chExt cx="1656183" cy="1778490"/>
          </a:xfrm>
        </p:grpSpPr>
        <p:sp>
          <p:nvSpPr>
            <p:cNvPr id="42" name="任意多边形 37"/>
            <p:cNvSpPr/>
            <p:nvPr/>
          </p:nvSpPr>
          <p:spPr>
            <a:xfrm>
              <a:off x="1115616" y="1030573"/>
              <a:ext cx="1656183" cy="345600"/>
            </a:xfrm>
            <a:custGeom>
              <a:avLst/>
              <a:gdLst>
                <a:gd name="connsiteX0" fmla="*/ 0 w 1095374"/>
                <a:gd name="connsiteY0" fmla="*/ 0 h 345600"/>
                <a:gd name="connsiteX1" fmla="*/ 1095374 w 1095374"/>
                <a:gd name="connsiteY1" fmla="*/ 0 h 345600"/>
                <a:gd name="connsiteX2" fmla="*/ 1095374 w 1095374"/>
                <a:gd name="connsiteY2" fmla="*/ 345600 h 345600"/>
                <a:gd name="connsiteX3" fmla="*/ 0 w 1095374"/>
                <a:gd name="connsiteY3" fmla="*/ 345600 h 345600"/>
                <a:gd name="connsiteX4" fmla="*/ 0 w 1095374"/>
                <a:gd name="connsiteY4" fmla="*/ 0 h 34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5374" h="345600">
                  <a:moveTo>
                    <a:pt x="0" y="0"/>
                  </a:moveTo>
                  <a:lnTo>
                    <a:pt x="1095374" y="0"/>
                  </a:lnTo>
                  <a:lnTo>
                    <a:pt x="1095374" y="345600"/>
                  </a:lnTo>
                  <a:lnTo>
                    <a:pt x="0" y="345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5344" tIns="48768" rIns="85344" bIns="48768" numCol="1" spcCol="1270" anchor="ctr" anchorCtr="0">
              <a:no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2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线下数据</a:t>
              </a:r>
            </a:p>
          </p:txBody>
        </p:sp>
        <p:sp>
          <p:nvSpPr>
            <p:cNvPr id="43" name="任意多边形 38"/>
            <p:cNvSpPr/>
            <p:nvPr/>
          </p:nvSpPr>
          <p:spPr>
            <a:xfrm>
              <a:off x="1115616" y="1376173"/>
              <a:ext cx="1656183" cy="1432890"/>
            </a:xfrm>
            <a:custGeom>
              <a:avLst/>
              <a:gdLst>
                <a:gd name="connsiteX0" fmla="*/ 0 w 1095374"/>
                <a:gd name="connsiteY0" fmla="*/ 0 h 1432890"/>
                <a:gd name="connsiteX1" fmla="*/ 1095374 w 1095374"/>
                <a:gd name="connsiteY1" fmla="*/ 0 h 1432890"/>
                <a:gd name="connsiteX2" fmla="*/ 1095374 w 1095374"/>
                <a:gd name="connsiteY2" fmla="*/ 1432890 h 1432890"/>
                <a:gd name="connsiteX3" fmla="*/ 0 w 1095374"/>
                <a:gd name="connsiteY3" fmla="*/ 1432890 h 1432890"/>
                <a:gd name="connsiteX4" fmla="*/ 0 w 1095374"/>
                <a:gd name="connsiteY4" fmla="*/ 0 h 143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5374" h="1432890">
                  <a:moveTo>
                    <a:pt x="0" y="0"/>
                  </a:moveTo>
                  <a:lnTo>
                    <a:pt x="1095374" y="0"/>
                  </a:lnTo>
                  <a:lnTo>
                    <a:pt x="1095374" y="1432890"/>
                  </a:lnTo>
                  <a:lnTo>
                    <a:pt x="0" y="143289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64008" tIns="64008" rIns="85344" bIns="96012" numCol="1" spcCol="1270" anchor="t" anchorCtr="0">
              <a:noAutofit/>
            </a:bodyPr>
            <a:lstStyle/>
            <a:p>
              <a:pPr marL="114300" lvl="1" indent="-114300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•"/>
              </a:pPr>
              <a:r>
                <a:rPr lang="en-US" altLang="zh-CN" sz="16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NPE</a:t>
              </a:r>
              <a:r>
                <a:rPr lang="zh-CN" altLang="en-US" sz="16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活动</a:t>
              </a:r>
              <a:endPara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14300" lvl="1" indent="-114300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•"/>
              </a:pPr>
              <a:r>
                <a:rPr lang="zh-CN" altLang="en-US" sz="16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传媒数据</a:t>
              </a:r>
            </a:p>
            <a:p>
              <a:pPr marL="114300" lvl="1" indent="-114300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•"/>
              </a:pPr>
              <a:r>
                <a:rPr lang="zh-CN" altLang="en-US" sz="16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展会、展示位</a:t>
              </a:r>
            </a:p>
            <a:p>
              <a:pPr marL="114300" lvl="1" indent="-114300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•"/>
              </a:pPr>
              <a:r>
                <a:rPr lang="zh-CN" altLang="en-US" sz="16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零售门店</a:t>
              </a:r>
            </a:p>
          </p:txBody>
        </p:sp>
      </p:grpSp>
      <p:sp>
        <p:nvSpPr>
          <p:cNvPr id="44" name="左箭头 43"/>
          <p:cNvSpPr/>
          <p:nvPr/>
        </p:nvSpPr>
        <p:spPr>
          <a:xfrm>
            <a:off x="7196861" y="2599692"/>
            <a:ext cx="920850" cy="330595"/>
          </a:xfrm>
          <a:prstGeom prst="lef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左箭头 44"/>
          <p:cNvSpPr/>
          <p:nvPr/>
        </p:nvSpPr>
        <p:spPr>
          <a:xfrm>
            <a:off x="7212115" y="3997289"/>
            <a:ext cx="920850" cy="330595"/>
          </a:xfrm>
          <a:prstGeom prst="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流程图: 决策 44"/>
          <p:cNvSpPr/>
          <p:nvPr/>
        </p:nvSpPr>
        <p:spPr>
          <a:xfrm>
            <a:off x="5252645" y="5191979"/>
            <a:ext cx="1872208" cy="1080120"/>
          </a:xfrm>
          <a:prstGeom prst="flowChartDecision">
            <a:avLst/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决策树</a:t>
            </a:r>
          </a:p>
        </p:txBody>
      </p:sp>
      <p:sp>
        <p:nvSpPr>
          <p:cNvPr id="47" name="圆角矩形 46"/>
          <p:cNvSpPr/>
          <p:nvPr/>
        </p:nvSpPr>
        <p:spPr bwMode="auto">
          <a:xfrm>
            <a:off x="2804373" y="6238367"/>
            <a:ext cx="6552728" cy="393772"/>
          </a:xfrm>
          <a:prstGeom prst="roundRect">
            <a:avLst/>
          </a:prstGeom>
          <a:solidFill>
            <a:srgbClr val="C00000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45000"/>
              </a:spcBef>
              <a:spcAft>
                <a:spcPct val="0"/>
              </a:spcAft>
              <a:buClr>
                <a:srgbClr val="44546A"/>
              </a:buClr>
              <a:tabLst>
                <a:tab pos="620713" algn="l"/>
              </a:tabLst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统一账户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+DJI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币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积分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营销</a:t>
            </a: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972" y="3146720"/>
            <a:ext cx="407796" cy="506092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6980" y="4601423"/>
            <a:ext cx="407794" cy="360040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0225" y="3648335"/>
            <a:ext cx="464549" cy="506151"/>
          </a:xfrm>
          <a:prstGeom prst="rect">
            <a:avLst/>
          </a:prstGeom>
        </p:spPr>
      </p:pic>
      <p:cxnSp>
        <p:nvCxnSpPr>
          <p:cNvPr id="52" name="直接箭头连接符 56"/>
          <p:cNvCxnSpPr/>
          <p:nvPr/>
        </p:nvCxnSpPr>
        <p:spPr>
          <a:xfrm flipH="1">
            <a:off x="2920647" y="5732039"/>
            <a:ext cx="2331999" cy="1337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C00000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sp>
        <p:nvSpPr>
          <p:cNvPr id="53" name="文本框 52"/>
          <p:cNvSpPr txBox="1"/>
          <p:nvPr/>
        </p:nvSpPr>
        <p:spPr>
          <a:xfrm>
            <a:off x="3452446" y="576804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反馈好</a:t>
            </a:r>
          </a:p>
        </p:txBody>
      </p:sp>
      <p:cxnSp>
        <p:nvCxnSpPr>
          <p:cNvPr id="54" name="曲线连接符 53"/>
          <p:cNvCxnSpPr>
            <a:endCxn id="44" idx="3"/>
          </p:cNvCxnSpPr>
          <p:nvPr/>
        </p:nvCxnSpPr>
        <p:spPr>
          <a:xfrm rot="5400000" flipH="1" flipV="1">
            <a:off x="805349" y="3468122"/>
            <a:ext cx="3624136" cy="517927"/>
          </a:xfrm>
          <a:prstGeom prst="curvedConnector4">
            <a:avLst>
              <a:gd name="adj1" fmla="val 50000"/>
              <a:gd name="adj2" fmla="val -3428"/>
            </a:avLst>
          </a:prstGeom>
          <a:solidFill>
            <a:schemeClr val="accent1"/>
          </a:solidFill>
          <a:ln w="57150" cap="flat" cmpd="sng" algn="ctr">
            <a:solidFill>
              <a:srgbClr val="C00000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cxnSp>
        <p:nvCxnSpPr>
          <p:cNvPr id="55" name="曲线连接符 54"/>
          <p:cNvCxnSpPr/>
          <p:nvPr/>
        </p:nvCxnSpPr>
        <p:spPr>
          <a:xfrm rot="5400000" flipH="1" flipV="1">
            <a:off x="1886657" y="4560726"/>
            <a:ext cx="1492031" cy="517928"/>
          </a:xfrm>
          <a:prstGeom prst="curvedConnector4">
            <a:avLst>
              <a:gd name="adj1" fmla="val 63721"/>
              <a:gd name="adj2" fmla="val -3427"/>
            </a:avLst>
          </a:prstGeom>
          <a:solidFill>
            <a:schemeClr val="accent1"/>
          </a:solidFill>
          <a:ln w="57150" cap="flat" cmpd="sng" algn="ctr">
            <a:solidFill>
              <a:srgbClr val="C00000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cxnSp>
        <p:nvCxnSpPr>
          <p:cNvPr id="56" name="直接箭头连接符 80"/>
          <p:cNvCxnSpPr/>
          <p:nvPr/>
        </p:nvCxnSpPr>
        <p:spPr>
          <a:xfrm>
            <a:off x="7124853" y="5732039"/>
            <a:ext cx="1224136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57" name="文本框 56"/>
          <p:cNvSpPr txBox="1"/>
          <p:nvPr/>
        </p:nvSpPr>
        <p:spPr>
          <a:xfrm>
            <a:off x="7111786" y="57680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反馈不好</a:t>
            </a:r>
          </a:p>
        </p:txBody>
      </p:sp>
      <p:sp>
        <p:nvSpPr>
          <p:cNvPr id="58" name="同心圆 57"/>
          <p:cNvSpPr/>
          <p:nvPr/>
        </p:nvSpPr>
        <p:spPr>
          <a:xfrm>
            <a:off x="8348989" y="5191979"/>
            <a:ext cx="1008112" cy="974380"/>
          </a:xfrm>
          <a:prstGeom prst="donut">
            <a:avLst>
              <a:gd name="adj" fmla="val 11594"/>
            </a:avLst>
          </a:prstGeom>
          <a:solidFill>
            <a:srgbClr val="C00000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营销调整</a:t>
            </a:r>
          </a:p>
        </p:txBody>
      </p:sp>
      <p:sp>
        <p:nvSpPr>
          <p:cNvPr id="59" name="同心圆 58"/>
          <p:cNvSpPr/>
          <p:nvPr/>
        </p:nvSpPr>
        <p:spPr>
          <a:xfrm>
            <a:off x="2240972" y="5471254"/>
            <a:ext cx="749956" cy="718497"/>
          </a:xfrm>
          <a:prstGeom prst="donut">
            <a:avLst>
              <a:gd name="adj" fmla="val 11594"/>
            </a:avLst>
          </a:prstGeom>
          <a:solidFill>
            <a:srgbClr val="C00000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81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321733" y="121920"/>
            <a:ext cx="11650811" cy="646176"/>
          </a:xfrm>
          <a:prstGeom prst="rect">
            <a:avLst/>
          </a:prstGeom>
          <a:ln>
            <a:noFill/>
          </a:ln>
        </p:spPr>
      </p:sp>
      <p:sp>
        <p:nvSpPr>
          <p:cNvPr id="48" name="任意形状 47"/>
          <p:cNvSpPr/>
          <p:nvPr/>
        </p:nvSpPr>
        <p:spPr>
          <a:xfrm>
            <a:off x="324577" y="121920"/>
            <a:ext cx="2531548" cy="646175"/>
          </a:xfrm>
          <a:custGeom>
            <a:avLst/>
            <a:gdLst>
              <a:gd name="connsiteX0" fmla="*/ 0 w 2531548"/>
              <a:gd name="connsiteY0" fmla="*/ 0 h 646175"/>
              <a:gd name="connsiteX1" fmla="*/ 2208461 w 2531548"/>
              <a:gd name="connsiteY1" fmla="*/ 0 h 646175"/>
              <a:gd name="connsiteX2" fmla="*/ 2531548 w 2531548"/>
              <a:gd name="connsiteY2" fmla="*/ 323088 h 646175"/>
              <a:gd name="connsiteX3" fmla="*/ 2208461 w 2531548"/>
              <a:gd name="connsiteY3" fmla="*/ 646175 h 646175"/>
              <a:gd name="connsiteX4" fmla="*/ 0 w 2531548"/>
              <a:gd name="connsiteY4" fmla="*/ 646175 h 646175"/>
              <a:gd name="connsiteX5" fmla="*/ 323088 w 2531548"/>
              <a:gd name="connsiteY5" fmla="*/ 323088 h 646175"/>
              <a:gd name="connsiteX6" fmla="*/ 0 w 2531548"/>
              <a:gd name="connsiteY6" fmla="*/ 0 h 64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31548" h="646175">
                <a:moveTo>
                  <a:pt x="0" y="0"/>
                </a:moveTo>
                <a:lnTo>
                  <a:pt x="2208461" y="0"/>
                </a:lnTo>
                <a:lnTo>
                  <a:pt x="2531548" y="323088"/>
                </a:lnTo>
                <a:lnTo>
                  <a:pt x="2208461" y="646175"/>
                </a:lnTo>
                <a:lnTo>
                  <a:pt x="0" y="646175"/>
                </a:lnTo>
                <a:lnTo>
                  <a:pt x="323088" y="323088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bg1">
                <a:lumMod val="75000"/>
              </a:schemeClr>
            </a:solidFill>
          </a:ln>
        </p:spPr>
        <p:style>
          <a:lnRef idx="0">
            <a:scrgbClr r="0" g="0" b="0"/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3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5100" tIns="30671" rIns="353758" bIns="30671" numCol="1" spcCol="1270" anchor="ctr" anchorCtr="0">
            <a:noAutofit/>
          </a:bodyPr>
          <a:lstStyle/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300" b="1" dirty="0">
                <a:solidFill>
                  <a:schemeClr val="bg1">
                    <a:lumMod val="50000"/>
                  </a:schemeClr>
                </a:solidFill>
                <a:latin typeface="Yuanti SC" charset="-122"/>
                <a:ea typeface="Yuanti SC" charset="-122"/>
                <a:cs typeface="Yuanti SC" charset="-122"/>
              </a:rPr>
              <a:t>商业价值</a:t>
            </a:r>
          </a:p>
        </p:txBody>
      </p:sp>
      <p:sp>
        <p:nvSpPr>
          <p:cNvPr id="49" name="任意形状 48"/>
          <p:cNvSpPr/>
          <p:nvPr/>
        </p:nvSpPr>
        <p:spPr>
          <a:xfrm>
            <a:off x="2602970" y="121920"/>
            <a:ext cx="2531548" cy="646175"/>
          </a:xfrm>
          <a:custGeom>
            <a:avLst/>
            <a:gdLst>
              <a:gd name="connsiteX0" fmla="*/ 0 w 2531548"/>
              <a:gd name="connsiteY0" fmla="*/ 0 h 646175"/>
              <a:gd name="connsiteX1" fmla="*/ 2208461 w 2531548"/>
              <a:gd name="connsiteY1" fmla="*/ 0 h 646175"/>
              <a:gd name="connsiteX2" fmla="*/ 2531548 w 2531548"/>
              <a:gd name="connsiteY2" fmla="*/ 323088 h 646175"/>
              <a:gd name="connsiteX3" fmla="*/ 2208461 w 2531548"/>
              <a:gd name="connsiteY3" fmla="*/ 646175 h 646175"/>
              <a:gd name="connsiteX4" fmla="*/ 0 w 2531548"/>
              <a:gd name="connsiteY4" fmla="*/ 646175 h 646175"/>
              <a:gd name="connsiteX5" fmla="*/ 323088 w 2531548"/>
              <a:gd name="connsiteY5" fmla="*/ 323088 h 646175"/>
              <a:gd name="connsiteX6" fmla="*/ 0 w 2531548"/>
              <a:gd name="connsiteY6" fmla="*/ 0 h 64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31548" h="646175">
                <a:moveTo>
                  <a:pt x="0" y="0"/>
                </a:moveTo>
                <a:lnTo>
                  <a:pt x="2208461" y="0"/>
                </a:lnTo>
                <a:lnTo>
                  <a:pt x="2531548" y="323088"/>
                </a:lnTo>
                <a:lnTo>
                  <a:pt x="2208461" y="646175"/>
                </a:lnTo>
                <a:lnTo>
                  <a:pt x="0" y="646175"/>
                </a:lnTo>
                <a:lnTo>
                  <a:pt x="323088" y="323088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bg1">
                <a:lumMod val="75000"/>
              </a:schemeClr>
            </a:solidFill>
          </a:ln>
        </p:spPr>
        <p:style>
          <a:lnRef idx="0">
            <a:scrgbClr r="0" g="0" b="0"/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3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5100" tIns="30671" rIns="353758" bIns="30671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300" b="1" kern="1200" dirty="0" smtClean="0">
                <a:solidFill>
                  <a:schemeClr val="bg1">
                    <a:lumMod val="50000"/>
                  </a:schemeClr>
                </a:solidFill>
                <a:latin typeface="Yuanti SC" charset="-122"/>
                <a:ea typeface="Yuanti SC" charset="-122"/>
                <a:cs typeface="Yuanti SC" charset="-122"/>
              </a:rPr>
              <a:t>构建数据中心</a:t>
            </a:r>
            <a:endParaRPr lang="zh-CN" altLang="en-US" sz="2300" b="1" kern="1200" dirty="0">
              <a:solidFill>
                <a:schemeClr val="bg1">
                  <a:lumMod val="50000"/>
                </a:scheme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50" name="任意形状 49"/>
          <p:cNvSpPr/>
          <p:nvPr/>
        </p:nvSpPr>
        <p:spPr>
          <a:xfrm>
            <a:off x="4881364" y="121920"/>
            <a:ext cx="2531548" cy="646175"/>
          </a:xfrm>
          <a:custGeom>
            <a:avLst/>
            <a:gdLst>
              <a:gd name="connsiteX0" fmla="*/ 0 w 2531548"/>
              <a:gd name="connsiteY0" fmla="*/ 0 h 646175"/>
              <a:gd name="connsiteX1" fmla="*/ 2208461 w 2531548"/>
              <a:gd name="connsiteY1" fmla="*/ 0 h 646175"/>
              <a:gd name="connsiteX2" fmla="*/ 2531548 w 2531548"/>
              <a:gd name="connsiteY2" fmla="*/ 323088 h 646175"/>
              <a:gd name="connsiteX3" fmla="*/ 2208461 w 2531548"/>
              <a:gd name="connsiteY3" fmla="*/ 646175 h 646175"/>
              <a:gd name="connsiteX4" fmla="*/ 0 w 2531548"/>
              <a:gd name="connsiteY4" fmla="*/ 646175 h 646175"/>
              <a:gd name="connsiteX5" fmla="*/ 323088 w 2531548"/>
              <a:gd name="connsiteY5" fmla="*/ 323088 h 646175"/>
              <a:gd name="connsiteX6" fmla="*/ 0 w 2531548"/>
              <a:gd name="connsiteY6" fmla="*/ 0 h 64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31548" h="646175">
                <a:moveTo>
                  <a:pt x="0" y="0"/>
                </a:moveTo>
                <a:lnTo>
                  <a:pt x="2208461" y="0"/>
                </a:lnTo>
                <a:lnTo>
                  <a:pt x="2531548" y="323088"/>
                </a:lnTo>
                <a:lnTo>
                  <a:pt x="2208461" y="646175"/>
                </a:lnTo>
                <a:lnTo>
                  <a:pt x="0" y="646175"/>
                </a:lnTo>
                <a:lnTo>
                  <a:pt x="323088" y="323088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bg1">
                <a:lumMod val="75000"/>
              </a:schemeClr>
            </a:solidFill>
          </a:ln>
        </p:spPr>
        <p:style>
          <a:lnRef idx="0">
            <a:scrgbClr r="0" g="0" b="0"/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3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5100" tIns="30671" rIns="353758" bIns="30671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300" b="1" kern="1200" dirty="0" smtClean="0">
                <a:solidFill>
                  <a:schemeClr val="bg1">
                    <a:lumMod val="50000"/>
                  </a:schemeClr>
                </a:solidFill>
                <a:latin typeface="Yuanti SC" charset="-122"/>
                <a:ea typeface="Yuanti SC" charset="-122"/>
                <a:cs typeface="Yuanti SC" charset="-122"/>
              </a:rPr>
              <a:t>运营数据化</a:t>
            </a:r>
            <a:endParaRPr lang="zh-CN" altLang="en-US" sz="2300" b="1" kern="1200" dirty="0">
              <a:solidFill>
                <a:schemeClr val="bg1">
                  <a:lumMod val="50000"/>
                </a:scheme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51" name="任意形状 50"/>
          <p:cNvSpPr/>
          <p:nvPr/>
        </p:nvSpPr>
        <p:spPr>
          <a:xfrm>
            <a:off x="7159757" y="121920"/>
            <a:ext cx="2531548" cy="646175"/>
          </a:xfrm>
          <a:custGeom>
            <a:avLst/>
            <a:gdLst>
              <a:gd name="connsiteX0" fmla="*/ 0 w 2531548"/>
              <a:gd name="connsiteY0" fmla="*/ 0 h 646175"/>
              <a:gd name="connsiteX1" fmla="*/ 2208461 w 2531548"/>
              <a:gd name="connsiteY1" fmla="*/ 0 h 646175"/>
              <a:gd name="connsiteX2" fmla="*/ 2531548 w 2531548"/>
              <a:gd name="connsiteY2" fmla="*/ 323088 h 646175"/>
              <a:gd name="connsiteX3" fmla="*/ 2208461 w 2531548"/>
              <a:gd name="connsiteY3" fmla="*/ 646175 h 646175"/>
              <a:gd name="connsiteX4" fmla="*/ 0 w 2531548"/>
              <a:gd name="connsiteY4" fmla="*/ 646175 h 646175"/>
              <a:gd name="connsiteX5" fmla="*/ 323088 w 2531548"/>
              <a:gd name="connsiteY5" fmla="*/ 323088 h 646175"/>
              <a:gd name="connsiteX6" fmla="*/ 0 w 2531548"/>
              <a:gd name="connsiteY6" fmla="*/ 0 h 64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31548" h="646175">
                <a:moveTo>
                  <a:pt x="0" y="0"/>
                </a:moveTo>
                <a:lnTo>
                  <a:pt x="2208461" y="0"/>
                </a:lnTo>
                <a:lnTo>
                  <a:pt x="2531548" y="323088"/>
                </a:lnTo>
                <a:lnTo>
                  <a:pt x="2208461" y="646175"/>
                </a:lnTo>
                <a:lnTo>
                  <a:pt x="0" y="646175"/>
                </a:lnTo>
                <a:lnTo>
                  <a:pt x="323088" y="323088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0">
            <a:scrgbClr r="0" g="0" b="0"/>
          </a:lnRef>
          <a:fillRef idx="3">
            <a:scrgbClr r="0" g="0" b="0"/>
          </a:fillRef>
          <a:effectRef idx="3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5100" tIns="30671" rIns="353758" bIns="30671" numCol="1" spcCol="1270" anchor="ctr" anchorCtr="0">
            <a:noAutofit/>
          </a:bodyPr>
          <a:lstStyle/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300" b="1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营销场景化</a:t>
            </a:r>
          </a:p>
        </p:txBody>
      </p:sp>
      <p:sp>
        <p:nvSpPr>
          <p:cNvPr id="52" name="任意形状 51"/>
          <p:cNvSpPr/>
          <p:nvPr/>
        </p:nvSpPr>
        <p:spPr>
          <a:xfrm>
            <a:off x="9438151" y="121920"/>
            <a:ext cx="2531548" cy="646175"/>
          </a:xfrm>
          <a:custGeom>
            <a:avLst/>
            <a:gdLst>
              <a:gd name="connsiteX0" fmla="*/ 0 w 2531548"/>
              <a:gd name="connsiteY0" fmla="*/ 0 h 646175"/>
              <a:gd name="connsiteX1" fmla="*/ 2208461 w 2531548"/>
              <a:gd name="connsiteY1" fmla="*/ 0 h 646175"/>
              <a:gd name="connsiteX2" fmla="*/ 2531548 w 2531548"/>
              <a:gd name="connsiteY2" fmla="*/ 323088 h 646175"/>
              <a:gd name="connsiteX3" fmla="*/ 2208461 w 2531548"/>
              <a:gd name="connsiteY3" fmla="*/ 646175 h 646175"/>
              <a:gd name="connsiteX4" fmla="*/ 0 w 2531548"/>
              <a:gd name="connsiteY4" fmla="*/ 646175 h 646175"/>
              <a:gd name="connsiteX5" fmla="*/ 323088 w 2531548"/>
              <a:gd name="connsiteY5" fmla="*/ 323088 h 646175"/>
              <a:gd name="connsiteX6" fmla="*/ 0 w 2531548"/>
              <a:gd name="connsiteY6" fmla="*/ 0 h 64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31548" h="646175">
                <a:moveTo>
                  <a:pt x="0" y="0"/>
                </a:moveTo>
                <a:lnTo>
                  <a:pt x="2208461" y="0"/>
                </a:lnTo>
                <a:lnTo>
                  <a:pt x="2531548" y="323088"/>
                </a:lnTo>
                <a:lnTo>
                  <a:pt x="2208461" y="646175"/>
                </a:lnTo>
                <a:lnTo>
                  <a:pt x="0" y="646175"/>
                </a:lnTo>
                <a:lnTo>
                  <a:pt x="323088" y="323088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bg1">
                <a:lumMod val="75000"/>
              </a:schemeClr>
            </a:solidFill>
          </a:ln>
        </p:spPr>
        <p:style>
          <a:lnRef idx="0">
            <a:scrgbClr r="0" g="0" b="0"/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3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5100" tIns="30671" rIns="353758" bIns="30671" numCol="1" spcCol="1270" anchor="ctr" anchorCtr="0">
            <a:noAutofit/>
          </a:bodyPr>
          <a:lstStyle/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300" b="1" dirty="0">
                <a:solidFill>
                  <a:schemeClr val="bg1">
                    <a:lumMod val="50000"/>
                  </a:schemeClr>
                </a:solidFill>
                <a:latin typeface="Yuanti SC" charset="-122"/>
                <a:ea typeface="Yuanti SC" charset="-122"/>
                <a:cs typeface="Yuanti SC" charset="-122"/>
              </a:rPr>
              <a:t>服务精细化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88330"/>
            <a:ext cx="2494025" cy="226967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4812" y="2463038"/>
            <a:ext cx="9020887" cy="4299341"/>
          </a:xfrm>
          <a:prstGeom prst="rect">
            <a:avLst/>
          </a:prstGeom>
        </p:spPr>
      </p:pic>
      <p:grpSp>
        <p:nvGrpSpPr>
          <p:cNvPr id="11" name="组 10"/>
          <p:cNvGrpSpPr/>
          <p:nvPr/>
        </p:nvGrpSpPr>
        <p:grpSpPr>
          <a:xfrm>
            <a:off x="8122928" y="2708250"/>
            <a:ext cx="2466937" cy="1733124"/>
            <a:chOff x="6113276" y="2279019"/>
            <a:chExt cx="3203297" cy="2463740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0352" y="2279020"/>
              <a:ext cx="752015" cy="1892300"/>
            </a:xfrm>
            <a:prstGeom prst="rect">
              <a:avLst/>
            </a:prstGeom>
          </p:spPr>
        </p:pic>
        <p:grpSp>
          <p:nvGrpSpPr>
            <p:cNvPr id="13" name="组 12"/>
            <p:cNvGrpSpPr/>
            <p:nvPr/>
          </p:nvGrpSpPr>
          <p:grpSpPr>
            <a:xfrm>
              <a:off x="6810298" y="4118184"/>
              <a:ext cx="2506275" cy="624575"/>
              <a:chOff x="7197519" y="3698299"/>
              <a:chExt cx="1708577" cy="394899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7197519" y="3723866"/>
                <a:ext cx="6848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solidFill>
                      <a:srgbClr val="00B0F0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7</a:t>
                </a:r>
                <a:r>
                  <a:rPr lang="en-US" altLang="zh-CN" b="1" smtClean="0">
                    <a:solidFill>
                      <a:srgbClr val="00B0F0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5%</a:t>
                </a:r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8221293" y="3698299"/>
                <a:ext cx="6848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smtClean="0">
                    <a:solidFill>
                      <a:srgbClr val="FF0000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25%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1881" y="2279021"/>
              <a:ext cx="747327" cy="189230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3276" y="2279019"/>
              <a:ext cx="887635" cy="1879600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3276" y="2279021"/>
              <a:ext cx="694754" cy="1892300"/>
            </a:xfrm>
            <a:prstGeom prst="rect">
              <a:avLst/>
            </a:prstGeom>
          </p:spPr>
        </p:pic>
      </p:grpSp>
      <p:sp>
        <p:nvSpPr>
          <p:cNvPr id="19" name="矩形 18"/>
          <p:cNvSpPr/>
          <p:nvPr/>
        </p:nvSpPr>
        <p:spPr>
          <a:xfrm>
            <a:off x="321733" y="1045675"/>
            <a:ext cx="35509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C00000"/>
              </a:buClr>
              <a:buFont typeface="Wingdings" charset="2"/>
              <a:buChar char="p"/>
            </a:pPr>
            <a:r>
              <a:rPr lang="zh-CN" altLang="en-US" sz="2400" b="1" dirty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基于</a:t>
            </a:r>
            <a:r>
              <a:rPr lang="zh-CN" altLang="en-US" sz="2400" b="1" dirty="0" smtClean="0">
                <a:latin typeface="Microsoft YaHei" charset="0"/>
                <a:ea typeface="Microsoft YaHei" charset="0"/>
                <a:cs typeface="Microsoft YaHei" charset="0"/>
              </a:rPr>
              <a:t>商圈</a:t>
            </a:r>
            <a:r>
              <a:rPr lang="zh-CN" altLang="en-US" sz="2400" b="1" dirty="0" smtClean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会员营销</a:t>
            </a:r>
            <a:r>
              <a:rPr lang="zh-CN" altLang="en-US" sz="2400" b="1" dirty="0" smtClean="0">
                <a:latin typeface="Microsoft YaHei" charset="0"/>
                <a:ea typeface="Microsoft YaHei" charset="0"/>
                <a:cs typeface="Microsoft YaHei" charset="0"/>
              </a:rPr>
              <a:t>场景</a:t>
            </a:r>
            <a:endParaRPr lang="zh-CN" altLang="is-IS" sz="24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21733" y="1800523"/>
            <a:ext cx="3935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C00000"/>
              </a:buClr>
              <a:buFont typeface="Wingdings" charset="2"/>
              <a:buChar char="p"/>
            </a:pPr>
            <a:r>
              <a:rPr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找出</a:t>
            </a:r>
            <a:r>
              <a:rPr lang="zh-CN" altLang="en-US" b="1" dirty="0" smtClean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合作商家</a:t>
            </a:r>
            <a:r>
              <a:rPr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或</a:t>
            </a:r>
            <a:r>
              <a:rPr lang="zh-CN" altLang="en-US" b="1" dirty="0" smtClean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直营店</a:t>
            </a:r>
            <a:r>
              <a:rPr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的所在</a:t>
            </a:r>
            <a:r>
              <a:rPr lang="zh-CN" altLang="en-US" b="1" dirty="0" smtClean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商圈</a:t>
            </a:r>
            <a:endParaRPr lang="zh-CN" altLang="en-US" b="1" dirty="0">
              <a:solidFill>
                <a:srgbClr val="C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936116" y="1784027"/>
            <a:ext cx="4525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C00000"/>
              </a:buClr>
              <a:buFont typeface="Wingdings" charset="2"/>
              <a:buChar char="p"/>
            </a:pPr>
            <a:r>
              <a:rPr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找出</a:t>
            </a:r>
            <a:r>
              <a:rPr lang="zh-CN" altLang="en-US" b="1" dirty="0" smtClean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商圈</a:t>
            </a:r>
            <a:r>
              <a:rPr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内</a:t>
            </a:r>
            <a:r>
              <a:rPr lang="zh-CN" altLang="en-US" b="1" dirty="0" smtClean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活动的</a:t>
            </a:r>
            <a:r>
              <a:rPr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潜客</a:t>
            </a:r>
            <a:r>
              <a:rPr lang="zh-CN" altLang="en-US" b="1" dirty="0" smtClean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或存量</a:t>
            </a:r>
            <a:r>
              <a:rPr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客户</a:t>
            </a:r>
            <a:r>
              <a:rPr lang="en-US" altLang="zh-CN" b="1" dirty="0" smtClean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[</a:t>
            </a: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口碑</a:t>
            </a:r>
            <a:r>
              <a:rPr lang="en-US" altLang="zh-CN" b="1" dirty="0" smtClean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]</a:t>
            </a:r>
            <a:endParaRPr lang="zh-CN" altLang="en-US" b="1" dirty="0">
              <a:solidFill>
                <a:srgbClr val="C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右箭头 2"/>
          <p:cNvSpPr/>
          <p:nvPr/>
        </p:nvSpPr>
        <p:spPr bwMode="auto">
          <a:xfrm>
            <a:off x="4445906" y="1875998"/>
            <a:ext cx="342900" cy="174503"/>
          </a:xfrm>
          <a:prstGeom prst="rightArrow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6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321733" y="121920"/>
            <a:ext cx="11650811" cy="646176"/>
          </a:xfrm>
          <a:prstGeom prst="rect">
            <a:avLst/>
          </a:prstGeom>
          <a:ln>
            <a:noFill/>
          </a:ln>
        </p:spPr>
      </p:sp>
      <p:sp>
        <p:nvSpPr>
          <p:cNvPr id="48" name="任意形状 47"/>
          <p:cNvSpPr/>
          <p:nvPr/>
        </p:nvSpPr>
        <p:spPr>
          <a:xfrm>
            <a:off x="324577" y="121920"/>
            <a:ext cx="2531548" cy="646175"/>
          </a:xfrm>
          <a:custGeom>
            <a:avLst/>
            <a:gdLst>
              <a:gd name="connsiteX0" fmla="*/ 0 w 2531548"/>
              <a:gd name="connsiteY0" fmla="*/ 0 h 646175"/>
              <a:gd name="connsiteX1" fmla="*/ 2208461 w 2531548"/>
              <a:gd name="connsiteY1" fmla="*/ 0 h 646175"/>
              <a:gd name="connsiteX2" fmla="*/ 2531548 w 2531548"/>
              <a:gd name="connsiteY2" fmla="*/ 323088 h 646175"/>
              <a:gd name="connsiteX3" fmla="*/ 2208461 w 2531548"/>
              <a:gd name="connsiteY3" fmla="*/ 646175 h 646175"/>
              <a:gd name="connsiteX4" fmla="*/ 0 w 2531548"/>
              <a:gd name="connsiteY4" fmla="*/ 646175 h 646175"/>
              <a:gd name="connsiteX5" fmla="*/ 323088 w 2531548"/>
              <a:gd name="connsiteY5" fmla="*/ 323088 h 646175"/>
              <a:gd name="connsiteX6" fmla="*/ 0 w 2531548"/>
              <a:gd name="connsiteY6" fmla="*/ 0 h 64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31548" h="646175">
                <a:moveTo>
                  <a:pt x="0" y="0"/>
                </a:moveTo>
                <a:lnTo>
                  <a:pt x="2208461" y="0"/>
                </a:lnTo>
                <a:lnTo>
                  <a:pt x="2531548" y="323088"/>
                </a:lnTo>
                <a:lnTo>
                  <a:pt x="2208461" y="646175"/>
                </a:lnTo>
                <a:lnTo>
                  <a:pt x="0" y="646175"/>
                </a:lnTo>
                <a:lnTo>
                  <a:pt x="323088" y="323088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bg1">
                <a:lumMod val="75000"/>
              </a:schemeClr>
            </a:solidFill>
          </a:ln>
        </p:spPr>
        <p:style>
          <a:lnRef idx="0">
            <a:scrgbClr r="0" g="0" b="0"/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3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5100" tIns="30671" rIns="353758" bIns="30671" numCol="1" spcCol="1270" anchor="ctr" anchorCtr="0">
            <a:noAutofit/>
          </a:bodyPr>
          <a:lstStyle/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300" b="1" dirty="0">
                <a:solidFill>
                  <a:schemeClr val="bg1">
                    <a:lumMod val="50000"/>
                  </a:schemeClr>
                </a:solidFill>
                <a:latin typeface="Yuanti SC" charset="-122"/>
                <a:ea typeface="Yuanti SC" charset="-122"/>
                <a:cs typeface="Yuanti SC" charset="-122"/>
              </a:rPr>
              <a:t>商业价值</a:t>
            </a:r>
          </a:p>
        </p:txBody>
      </p:sp>
      <p:sp>
        <p:nvSpPr>
          <p:cNvPr id="49" name="任意形状 48"/>
          <p:cNvSpPr/>
          <p:nvPr/>
        </p:nvSpPr>
        <p:spPr>
          <a:xfrm>
            <a:off x="2602970" y="121920"/>
            <a:ext cx="2531548" cy="646175"/>
          </a:xfrm>
          <a:custGeom>
            <a:avLst/>
            <a:gdLst>
              <a:gd name="connsiteX0" fmla="*/ 0 w 2531548"/>
              <a:gd name="connsiteY0" fmla="*/ 0 h 646175"/>
              <a:gd name="connsiteX1" fmla="*/ 2208461 w 2531548"/>
              <a:gd name="connsiteY1" fmla="*/ 0 h 646175"/>
              <a:gd name="connsiteX2" fmla="*/ 2531548 w 2531548"/>
              <a:gd name="connsiteY2" fmla="*/ 323088 h 646175"/>
              <a:gd name="connsiteX3" fmla="*/ 2208461 w 2531548"/>
              <a:gd name="connsiteY3" fmla="*/ 646175 h 646175"/>
              <a:gd name="connsiteX4" fmla="*/ 0 w 2531548"/>
              <a:gd name="connsiteY4" fmla="*/ 646175 h 646175"/>
              <a:gd name="connsiteX5" fmla="*/ 323088 w 2531548"/>
              <a:gd name="connsiteY5" fmla="*/ 323088 h 646175"/>
              <a:gd name="connsiteX6" fmla="*/ 0 w 2531548"/>
              <a:gd name="connsiteY6" fmla="*/ 0 h 64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31548" h="646175">
                <a:moveTo>
                  <a:pt x="0" y="0"/>
                </a:moveTo>
                <a:lnTo>
                  <a:pt x="2208461" y="0"/>
                </a:lnTo>
                <a:lnTo>
                  <a:pt x="2531548" y="323088"/>
                </a:lnTo>
                <a:lnTo>
                  <a:pt x="2208461" y="646175"/>
                </a:lnTo>
                <a:lnTo>
                  <a:pt x="0" y="646175"/>
                </a:lnTo>
                <a:lnTo>
                  <a:pt x="323088" y="323088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bg1">
                <a:lumMod val="75000"/>
              </a:schemeClr>
            </a:solidFill>
          </a:ln>
        </p:spPr>
        <p:style>
          <a:lnRef idx="0">
            <a:scrgbClr r="0" g="0" b="0"/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3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5100" tIns="30671" rIns="353758" bIns="30671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300" b="1" kern="1200" dirty="0" smtClean="0">
                <a:solidFill>
                  <a:schemeClr val="bg1">
                    <a:lumMod val="50000"/>
                  </a:schemeClr>
                </a:solidFill>
                <a:latin typeface="Yuanti SC" charset="-122"/>
                <a:ea typeface="Yuanti SC" charset="-122"/>
                <a:cs typeface="Yuanti SC" charset="-122"/>
              </a:rPr>
              <a:t>构建数据中心</a:t>
            </a:r>
            <a:endParaRPr lang="zh-CN" altLang="en-US" sz="2300" b="1" kern="1200" dirty="0">
              <a:solidFill>
                <a:schemeClr val="bg1">
                  <a:lumMod val="50000"/>
                </a:scheme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50" name="任意形状 49"/>
          <p:cNvSpPr/>
          <p:nvPr/>
        </p:nvSpPr>
        <p:spPr>
          <a:xfrm>
            <a:off x="4881364" y="121920"/>
            <a:ext cx="2531548" cy="646175"/>
          </a:xfrm>
          <a:custGeom>
            <a:avLst/>
            <a:gdLst>
              <a:gd name="connsiteX0" fmla="*/ 0 w 2531548"/>
              <a:gd name="connsiteY0" fmla="*/ 0 h 646175"/>
              <a:gd name="connsiteX1" fmla="*/ 2208461 w 2531548"/>
              <a:gd name="connsiteY1" fmla="*/ 0 h 646175"/>
              <a:gd name="connsiteX2" fmla="*/ 2531548 w 2531548"/>
              <a:gd name="connsiteY2" fmla="*/ 323088 h 646175"/>
              <a:gd name="connsiteX3" fmla="*/ 2208461 w 2531548"/>
              <a:gd name="connsiteY3" fmla="*/ 646175 h 646175"/>
              <a:gd name="connsiteX4" fmla="*/ 0 w 2531548"/>
              <a:gd name="connsiteY4" fmla="*/ 646175 h 646175"/>
              <a:gd name="connsiteX5" fmla="*/ 323088 w 2531548"/>
              <a:gd name="connsiteY5" fmla="*/ 323088 h 646175"/>
              <a:gd name="connsiteX6" fmla="*/ 0 w 2531548"/>
              <a:gd name="connsiteY6" fmla="*/ 0 h 64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31548" h="646175">
                <a:moveTo>
                  <a:pt x="0" y="0"/>
                </a:moveTo>
                <a:lnTo>
                  <a:pt x="2208461" y="0"/>
                </a:lnTo>
                <a:lnTo>
                  <a:pt x="2531548" y="323088"/>
                </a:lnTo>
                <a:lnTo>
                  <a:pt x="2208461" y="646175"/>
                </a:lnTo>
                <a:lnTo>
                  <a:pt x="0" y="646175"/>
                </a:lnTo>
                <a:lnTo>
                  <a:pt x="323088" y="323088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bg1">
                <a:lumMod val="75000"/>
              </a:schemeClr>
            </a:solidFill>
          </a:ln>
        </p:spPr>
        <p:style>
          <a:lnRef idx="0">
            <a:scrgbClr r="0" g="0" b="0"/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3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5100" tIns="30671" rIns="353758" bIns="30671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300" b="1" kern="1200" dirty="0" smtClean="0">
                <a:solidFill>
                  <a:schemeClr val="bg1">
                    <a:lumMod val="50000"/>
                  </a:schemeClr>
                </a:solidFill>
                <a:latin typeface="Yuanti SC" charset="-122"/>
                <a:ea typeface="Yuanti SC" charset="-122"/>
                <a:cs typeface="Yuanti SC" charset="-122"/>
              </a:rPr>
              <a:t>运营数据化</a:t>
            </a:r>
            <a:endParaRPr lang="zh-CN" altLang="en-US" sz="2300" b="1" kern="1200" dirty="0">
              <a:solidFill>
                <a:schemeClr val="bg1">
                  <a:lumMod val="50000"/>
                </a:scheme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51" name="任意形状 50"/>
          <p:cNvSpPr/>
          <p:nvPr/>
        </p:nvSpPr>
        <p:spPr>
          <a:xfrm>
            <a:off x="7159757" y="121920"/>
            <a:ext cx="2531548" cy="646175"/>
          </a:xfrm>
          <a:custGeom>
            <a:avLst/>
            <a:gdLst>
              <a:gd name="connsiteX0" fmla="*/ 0 w 2531548"/>
              <a:gd name="connsiteY0" fmla="*/ 0 h 646175"/>
              <a:gd name="connsiteX1" fmla="*/ 2208461 w 2531548"/>
              <a:gd name="connsiteY1" fmla="*/ 0 h 646175"/>
              <a:gd name="connsiteX2" fmla="*/ 2531548 w 2531548"/>
              <a:gd name="connsiteY2" fmla="*/ 323088 h 646175"/>
              <a:gd name="connsiteX3" fmla="*/ 2208461 w 2531548"/>
              <a:gd name="connsiteY3" fmla="*/ 646175 h 646175"/>
              <a:gd name="connsiteX4" fmla="*/ 0 w 2531548"/>
              <a:gd name="connsiteY4" fmla="*/ 646175 h 646175"/>
              <a:gd name="connsiteX5" fmla="*/ 323088 w 2531548"/>
              <a:gd name="connsiteY5" fmla="*/ 323088 h 646175"/>
              <a:gd name="connsiteX6" fmla="*/ 0 w 2531548"/>
              <a:gd name="connsiteY6" fmla="*/ 0 h 64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31548" h="646175">
                <a:moveTo>
                  <a:pt x="0" y="0"/>
                </a:moveTo>
                <a:lnTo>
                  <a:pt x="2208461" y="0"/>
                </a:lnTo>
                <a:lnTo>
                  <a:pt x="2531548" y="323088"/>
                </a:lnTo>
                <a:lnTo>
                  <a:pt x="2208461" y="646175"/>
                </a:lnTo>
                <a:lnTo>
                  <a:pt x="0" y="646175"/>
                </a:lnTo>
                <a:lnTo>
                  <a:pt x="323088" y="323088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bg1">
                <a:lumMod val="75000"/>
              </a:schemeClr>
            </a:solidFill>
          </a:ln>
        </p:spPr>
        <p:style>
          <a:lnRef idx="0">
            <a:scrgbClr r="0" g="0" b="0"/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3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5100" tIns="30671" rIns="353758" bIns="30671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300" b="1" kern="1200" dirty="0" smtClean="0">
                <a:solidFill>
                  <a:schemeClr val="bg1">
                    <a:lumMod val="50000"/>
                  </a:schemeClr>
                </a:solidFill>
                <a:latin typeface="Yuanti SC" charset="-122"/>
                <a:ea typeface="Yuanti SC" charset="-122"/>
                <a:cs typeface="Yuanti SC" charset="-122"/>
              </a:rPr>
              <a:t>营销场景化</a:t>
            </a:r>
            <a:endParaRPr lang="zh-CN" altLang="en-US" sz="2300" b="1" kern="1200" dirty="0">
              <a:solidFill>
                <a:schemeClr val="bg1">
                  <a:lumMod val="50000"/>
                </a:scheme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52" name="任意形状 51"/>
          <p:cNvSpPr/>
          <p:nvPr/>
        </p:nvSpPr>
        <p:spPr>
          <a:xfrm>
            <a:off x="9438151" y="121920"/>
            <a:ext cx="2531548" cy="646175"/>
          </a:xfrm>
          <a:custGeom>
            <a:avLst/>
            <a:gdLst>
              <a:gd name="connsiteX0" fmla="*/ 0 w 2531548"/>
              <a:gd name="connsiteY0" fmla="*/ 0 h 646175"/>
              <a:gd name="connsiteX1" fmla="*/ 2208461 w 2531548"/>
              <a:gd name="connsiteY1" fmla="*/ 0 h 646175"/>
              <a:gd name="connsiteX2" fmla="*/ 2531548 w 2531548"/>
              <a:gd name="connsiteY2" fmla="*/ 323088 h 646175"/>
              <a:gd name="connsiteX3" fmla="*/ 2208461 w 2531548"/>
              <a:gd name="connsiteY3" fmla="*/ 646175 h 646175"/>
              <a:gd name="connsiteX4" fmla="*/ 0 w 2531548"/>
              <a:gd name="connsiteY4" fmla="*/ 646175 h 646175"/>
              <a:gd name="connsiteX5" fmla="*/ 323088 w 2531548"/>
              <a:gd name="connsiteY5" fmla="*/ 323088 h 646175"/>
              <a:gd name="connsiteX6" fmla="*/ 0 w 2531548"/>
              <a:gd name="connsiteY6" fmla="*/ 0 h 64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31548" h="646175">
                <a:moveTo>
                  <a:pt x="0" y="0"/>
                </a:moveTo>
                <a:lnTo>
                  <a:pt x="2208461" y="0"/>
                </a:lnTo>
                <a:lnTo>
                  <a:pt x="2531548" y="323088"/>
                </a:lnTo>
                <a:lnTo>
                  <a:pt x="2208461" y="646175"/>
                </a:lnTo>
                <a:lnTo>
                  <a:pt x="0" y="646175"/>
                </a:lnTo>
                <a:lnTo>
                  <a:pt x="323088" y="323088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0">
            <a:scrgbClr r="0" g="0" b="0"/>
          </a:lnRef>
          <a:fillRef idx="3">
            <a:scrgbClr r="0" g="0" b="0"/>
          </a:fillRef>
          <a:effectRef idx="3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5100" tIns="30671" rIns="353758" bIns="30671" numCol="1" spcCol="1270" anchor="ctr" anchorCtr="0">
            <a:noAutofit/>
          </a:bodyPr>
          <a:lstStyle/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300" b="1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服务精细化</a:t>
            </a:r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33" y="1220530"/>
            <a:ext cx="5134518" cy="563335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433419" y="993809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zh-CN" altLang="en-US" sz="2400" b="1" dirty="0" smtClean="0">
                <a:latin typeface="Microsoft YaHei" charset="0"/>
                <a:ea typeface="Microsoft YaHei" charset="0"/>
                <a:cs typeface="Microsoft YaHei" charset="0"/>
              </a:rPr>
              <a:t>会员</a:t>
            </a:r>
            <a:r>
              <a:rPr lang="zh-CN" altLang="en-US" sz="2400" b="1" smtClean="0">
                <a:latin typeface="Microsoft YaHei" charset="0"/>
                <a:ea typeface="Microsoft YaHei" charset="0"/>
                <a:cs typeface="Microsoft YaHei" charset="0"/>
              </a:rPr>
              <a:t>维系和关怀</a:t>
            </a:r>
            <a:endParaRPr lang="zh-CN" altLang="is-IS" sz="24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265488" y="1658113"/>
            <a:ext cx="20697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C00000"/>
              </a:buClr>
              <a:buFont typeface="Arial" charset="0"/>
              <a:buChar char="•"/>
            </a:pPr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买家全息视图</a:t>
            </a:r>
            <a:endParaRPr lang="zh-CN" altLang="is-IS" sz="20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097074" y="2230026"/>
            <a:ext cx="2168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zh-CN" b="1" dirty="0" smtClean="0">
                <a:latin typeface="Microsoft YaHei" charset="0"/>
                <a:ea typeface="Microsoft YaHei" charset="0"/>
                <a:cs typeface="Microsoft YaHei" charset="0"/>
              </a:rPr>
              <a:t>CC</a:t>
            </a:r>
            <a:r>
              <a:rPr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的话术</a:t>
            </a:r>
            <a:r>
              <a:rPr lang="en-US" altLang="zh-CN" b="1" dirty="0">
                <a:latin typeface="Microsoft YaHei" charset="0"/>
                <a:ea typeface="Microsoft YaHei" charset="0"/>
                <a:cs typeface="Microsoft YaHei" charset="0"/>
              </a:rPr>
              <a:t>[</a:t>
            </a:r>
            <a:r>
              <a:rPr lang="zh-CN" altLang="en-US" b="1" dirty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客服</a:t>
            </a:r>
            <a:r>
              <a:rPr lang="en-US" altLang="zh-CN" b="1" dirty="0">
                <a:latin typeface="Microsoft YaHei" charset="0"/>
                <a:ea typeface="Microsoft YaHei" charset="0"/>
                <a:cs typeface="Microsoft YaHei" charset="0"/>
              </a:rPr>
              <a:t>]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265488" y="2113082"/>
            <a:ext cx="27302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C00000"/>
              </a:buClr>
              <a:buFont typeface="Arial" charset="0"/>
              <a:buChar char="•"/>
            </a:pPr>
            <a:r>
              <a:rPr lang="zh-CN" altLang="en-US" sz="2000" b="1" dirty="0" smtClean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最近关注内容</a:t>
            </a:r>
            <a:r>
              <a:rPr lang="en-US" altLang="zh-CN" sz="2000" b="1" dirty="0" smtClean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[</a:t>
            </a:r>
            <a:r>
              <a:rPr lang="zh-CN" altLang="en-US" sz="1600" b="1" dirty="0" smtClean="0">
                <a:latin typeface="Microsoft YaHei" charset="0"/>
                <a:ea typeface="Microsoft YaHei" charset="0"/>
                <a:cs typeface="Microsoft YaHei" charset="0"/>
              </a:rPr>
              <a:t>新增</a:t>
            </a:r>
            <a:r>
              <a:rPr lang="en-US" altLang="zh-CN" sz="2000" b="1" dirty="0" smtClean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]</a:t>
            </a:r>
            <a:endParaRPr lang="zh-CN" altLang="is-IS" sz="2000" b="1" dirty="0">
              <a:solidFill>
                <a:srgbClr val="C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265488" y="2568051"/>
            <a:ext cx="27302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C00000"/>
              </a:buClr>
              <a:buFont typeface="Arial" charset="0"/>
              <a:buChar char="•"/>
            </a:pPr>
            <a:r>
              <a:rPr lang="zh-CN" altLang="en-US" sz="2000" b="1" dirty="0" smtClean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重要会员关怀</a:t>
            </a:r>
            <a:r>
              <a:rPr lang="en-US" altLang="zh-CN" sz="2000" b="1" dirty="0" smtClean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[</a:t>
            </a:r>
            <a:r>
              <a:rPr lang="zh-CN" altLang="en-US" sz="1600" b="1" dirty="0" smtClean="0">
                <a:latin typeface="Microsoft YaHei" charset="0"/>
                <a:ea typeface="Microsoft YaHei" charset="0"/>
                <a:cs typeface="Microsoft YaHei" charset="0"/>
              </a:rPr>
              <a:t>新增</a:t>
            </a:r>
            <a:r>
              <a:rPr lang="en-US" altLang="zh-CN" sz="2000" b="1" dirty="0" smtClean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]</a:t>
            </a:r>
            <a:endParaRPr lang="zh-CN" altLang="is-IS" sz="2000" b="1" dirty="0">
              <a:solidFill>
                <a:srgbClr val="C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159732" y="2044831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smtClean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买家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984153" y="4037209"/>
            <a:ext cx="26789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C00000"/>
              </a:buClr>
              <a:buFont typeface="Arial" charset="0"/>
              <a:buChar char="•"/>
            </a:pPr>
            <a:r>
              <a:rPr lang="zh-CN" altLang="en-US" sz="2000" b="1" dirty="0" smtClean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用户全息画像</a:t>
            </a:r>
            <a:r>
              <a:rPr lang="en-US" altLang="zh-CN" sz="2000" b="1" dirty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[</a:t>
            </a:r>
            <a:r>
              <a:rPr lang="zh-CN" altLang="en-US" sz="1600" b="1" dirty="0">
                <a:latin typeface="Microsoft YaHei" charset="0"/>
                <a:ea typeface="Microsoft YaHei" charset="0"/>
                <a:cs typeface="Microsoft YaHei" charset="0"/>
              </a:rPr>
              <a:t>新增</a:t>
            </a:r>
            <a:r>
              <a:rPr lang="en-US" altLang="zh-CN" sz="2000" b="1" dirty="0" smtClean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]</a:t>
            </a:r>
            <a:endParaRPr lang="zh-CN" altLang="is-IS" sz="2000" b="1" dirty="0">
              <a:solidFill>
                <a:srgbClr val="C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984153" y="4492178"/>
            <a:ext cx="267893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C00000"/>
              </a:buClr>
              <a:buFont typeface="Arial" charset="0"/>
              <a:buChar char="•"/>
            </a:pPr>
            <a:r>
              <a:rPr lang="zh-CN" altLang="en-US" sz="2000" b="1" dirty="0" smtClean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最近关注内容</a:t>
            </a:r>
            <a:r>
              <a:rPr lang="en-US" altLang="zh-CN" sz="2000" b="1" dirty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[</a:t>
            </a:r>
            <a:r>
              <a:rPr lang="zh-CN" altLang="en-US" sz="1600" b="1" dirty="0">
                <a:latin typeface="Microsoft YaHei" charset="0"/>
                <a:ea typeface="Microsoft YaHei" charset="0"/>
                <a:cs typeface="Microsoft YaHei" charset="0"/>
              </a:rPr>
              <a:t>新增</a:t>
            </a:r>
            <a:r>
              <a:rPr lang="en-US" altLang="zh-CN" sz="2000" b="1" dirty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]</a:t>
            </a:r>
            <a:endParaRPr lang="zh-CN" altLang="is-IS" sz="2000" b="1" dirty="0">
              <a:solidFill>
                <a:srgbClr val="C0000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buClr>
                <a:srgbClr val="C00000"/>
              </a:buClr>
            </a:pPr>
            <a:endParaRPr lang="zh-CN" altLang="is-IS" sz="2000" b="1" dirty="0">
              <a:solidFill>
                <a:srgbClr val="C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984153" y="4947147"/>
            <a:ext cx="29354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C00000"/>
              </a:buClr>
              <a:buFont typeface="Arial" charset="0"/>
              <a:buChar char="•"/>
            </a:pPr>
            <a:r>
              <a:rPr lang="zh-CN" altLang="en-US" sz="2000" b="1" dirty="0" smtClean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触达渠道和场景</a:t>
            </a:r>
            <a:r>
              <a:rPr lang="en-US" altLang="zh-CN" sz="2000" b="1" dirty="0" smtClean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[</a:t>
            </a:r>
            <a:r>
              <a:rPr lang="zh-CN" altLang="en-US" sz="1600" b="1" dirty="0" smtClean="0">
                <a:latin typeface="Microsoft YaHei" charset="0"/>
                <a:ea typeface="Microsoft YaHei" charset="0"/>
                <a:cs typeface="Microsoft YaHei" charset="0"/>
              </a:rPr>
              <a:t>新增</a:t>
            </a:r>
            <a:r>
              <a:rPr lang="en-US" altLang="zh-CN" sz="2000" b="1" dirty="0" smtClean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]</a:t>
            </a:r>
            <a:endParaRPr lang="zh-CN" altLang="is-IS" sz="2000" b="1" dirty="0">
              <a:solidFill>
                <a:srgbClr val="C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904557" y="4492178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潜客</a:t>
            </a:r>
          </a:p>
        </p:txBody>
      </p:sp>
      <p:sp>
        <p:nvSpPr>
          <p:cNvPr id="20" name="矩形 19"/>
          <p:cNvSpPr/>
          <p:nvPr/>
        </p:nvSpPr>
        <p:spPr>
          <a:xfrm>
            <a:off x="5368763" y="4523485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ea"/>
              <a:buAutoNum type="circleNumDbPlain" startAt="2"/>
            </a:pPr>
            <a:r>
              <a:rPr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广告运营</a:t>
            </a:r>
            <a:r>
              <a:rPr lang="en-US" altLang="zh-CN" b="1" dirty="0" smtClean="0">
                <a:latin typeface="Microsoft YaHei" charset="0"/>
                <a:ea typeface="Microsoft YaHei" charset="0"/>
                <a:cs typeface="Microsoft YaHei" charset="0"/>
              </a:rPr>
              <a:t>[</a:t>
            </a:r>
            <a:r>
              <a:rPr lang="zh-CN" altLang="en-US" sz="1600" b="1" dirty="0" smtClean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主动</a:t>
            </a:r>
            <a:r>
              <a:rPr lang="en-US" altLang="zh-CN" b="1" dirty="0" smtClean="0">
                <a:latin typeface="Microsoft YaHei" charset="0"/>
                <a:ea typeface="Microsoft YaHei" charset="0"/>
                <a:cs typeface="Microsoft YaHei" charset="0"/>
              </a:rPr>
              <a:t>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054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10991</TotalTime>
  <Words>1350</Words>
  <Application>Microsoft Macintosh PowerPoint</Application>
  <PresentationFormat>宽屏</PresentationFormat>
  <Paragraphs>275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Calibri</vt:lpstr>
      <vt:lpstr>Calibri Light</vt:lpstr>
      <vt:lpstr>Microsoft YaHei</vt:lpstr>
      <vt:lpstr>MS PGothic</vt:lpstr>
      <vt:lpstr>Wingdings</vt:lpstr>
      <vt:lpstr>Yuanti SC</vt:lpstr>
      <vt:lpstr>宋体</vt:lpstr>
      <vt:lpstr>微软雅黑</vt:lpstr>
      <vt:lpstr>Arial</vt:lpstr>
      <vt:lpstr>Office 主题</vt:lpstr>
      <vt:lpstr>默认设计模板</vt:lpstr>
      <vt:lpstr>基于大数据的会员营销体系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电商技术2016年规划</dc:title>
  <dc:creator>Landa.Zhou(周必奎)</dc:creator>
  <cp:lastModifiedBy>Microsoft Office 用户</cp:lastModifiedBy>
  <cp:revision>485</cp:revision>
  <cp:lastPrinted>2016-04-19T14:37:31Z</cp:lastPrinted>
  <dcterms:created xsi:type="dcterms:W3CDTF">2016-03-22T10:13:02Z</dcterms:created>
  <dcterms:modified xsi:type="dcterms:W3CDTF">2016-06-11T13:26:03Z</dcterms:modified>
</cp:coreProperties>
</file>