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7"/>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55"/>
    <p:restoredTop sz="94694"/>
  </p:normalViewPr>
  <p:slideViewPr>
    <p:cSldViewPr snapToGrid="0" snapToObjects="1">
      <p:cViewPr varScale="1">
        <p:scale>
          <a:sx n="121" d="100"/>
          <a:sy n="121" d="100"/>
        </p:scale>
        <p:origin x="1776" y="17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1BA87C-04DC-4E4F-8A0F-F4C0AE996CF7}" type="datetimeFigureOut">
              <a:rPr lang="en-US" smtClean="0"/>
              <a:t>9/3/19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92E604-2188-D74A-A057-CDD40C0C1380}" type="slidenum">
              <a:rPr lang="en-US" smtClean="0"/>
              <a:t>‹#›</a:t>
            </a:fld>
            <a:endParaRPr lang="en-US"/>
          </a:p>
        </p:txBody>
      </p:sp>
    </p:spTree>
    <p:extLst>
      <p:ext uri="{BB962C8B-B14F-4D97-AF65-F5344CB8AC3E}">
        <p14:creationId xmlns:p14="http://schemas.microsoft.com/office/powerpoint/2010/main" val="28187278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92E604-2188-D74A-A057-CDD40C0C1380}" type="slidenum">
              <a:rPr lang="en-US" smtClean="0"/>
              <a:t>1</a:t>
            </a:fld>
            <a:endParaRPr lang="en-US"/>
          </a:p>
        </p:txBody>
      </p:sp>
    </p:spTree>
    <p:extLst>
      <p:ext uri="{BB962C8B-B14F-4D97-AF65-F5344CB8AC3E}">
        <p14:creationId xmlns:p14="http://schemas.microsoft.com/office/powerpoint/2010/main" val="3130002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9/3/19</a:t>
            </a:fld>
            <a:endParaRPr lang="en-US" dirty="0"/>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81119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473904-39EC-F544-B9DC-0F99F641AF46}" type="datetimeFigureOut">
              <a:rPr lang="en-US" smtClean="0"/>
              <a:t>9/3/19</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D5B972ED-9B66-FE4C-A614-828ADC834A07}" type="slidenum">
              <a:rPr lang="en-US" smtClean="0"/>
              <a:t>‹#›</a:t>
            </a:fld>
            <a:endParaRPr lang="en-US"/>
          </a:p>
        </p:txBody>
      </p:sp>
    </p:spTree>
    <p:extLst>
      <p:ext uri="{BB962C8B-B14F-4D97-AF65-F5344CB8AC3E}">
        <p14:creationId xmlns:p14="http://schemas.microsoft.com/office/powerpoint/2010/main" val="1032779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473904-39EC-F544-B9DC-0F99F641AF46}" type="datetimeFigureOut">
              <a:rPr lang="en-US" smtClean="0"/>
              <a:t>9/3/19</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D5B972ED-9B66-FE4C-A614-828ADC834A07}" type="slidenum">
              <a:rPr lang="en-US" smtClean="0"/>
              <a:t>‹#›</a:t>
            </a:fld>
            <a:endParaRPr lang="en-US"/>
          </a:p>
        </p:txBody>
      </p:sp>
    </p:spTree>
    <p:extLst>
      <p:ext uri="{BB962C8B-B14F-4D97-AF65-F5344CB8AC3E}">
        <p14:creationId xmlns:p14="http://schemas.microsoft.com/office/powerpoint/2010/main" val="553075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FB5068F-028C-A84E-89DC-424F93FB803D}"/>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7" name="Title 6">
            <a:extLst>
              <a:ext uri="{FF2B5EF4-FFF2-40B4-BE49-F238E27FC236}">
                <a16:creationId xmlns:a16="http://schemas.microsoft.com/office/drawing/2014/main" id="{D648AE38-194B-1E4D-A331-CD656AC9271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43470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473904-39EC-F544-B9DC-0F99F641AF46}" type="datetimeFigureOut">
              <a:rPr lang="en-US" smtClean="0"/>
              <a:t>9/3/19</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D5B972ED-9B66-FE4C-A614-828ADC834A07}" type="slidenum">
              <a:rPr lang="en-US" smtClean="0"/>
              <a:t>‹#›</a:t>
            </a:fld>
            <a:endParaRPr lang="en-US"/>
          </a:p>
        </p:txBody>
      </p:sp>
    </p:spTree>
    <p:extLst>
      <p:ext uri="{BB962C8B-B14F-4D97-AF65-F5344CB8AC3E}">
        <p14:creationId xmlns:p14="http://schemas.microsoft.com/office/powerpoint/2010/main" val="2080358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473904-39EC-F544-B9DC-0F99F641AF46}" type="datetimeFigureOut">
              <a:rPr lang="en-US" smtClean="0"/>
              <a:t>9/3/19</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D5B972ED-9B66-FE4C-A614-828ADC834A07}" type="slidenum">
              <a:rPr lang="en-US" smtClean="0"/>
              <a:t>‹#›</a:t>
            </a:fld>
            <a:endParaRPr lang="en-US"/>
          </a:p>
        </p:txBody>
      </p:sp>
    </p:spTree>
    <p:extLst>
      <p:ext uri="{BB962C8B-B14F-4D97-AF65-F5344CB8AC3E}">
        <p14:creationId xmlns:p14="http://schemas.microsoft.com/office/powerpoint/2010/main" val="2070292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473904-39EC-F544-B9DC-0F99F641AF46}" type="datetimeFigureOut">
              <a:rPr lang="en-US" smtClean="0"/>
              <a:t>9/3/19</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D5B972ED-9B66-FE4C-A614-828ADC834A07}" type="slidenum">
              <a:rPr lang="en-US" smtClean="0"/>
              <a:t>‹#›</a:t>
            </a:fld>
            <a:endParaRPr lang="en-US"/>
          </a:p>
        </p:txBody>
      </p:sp>
    </p:spTree>
    <p:extLst>
      <p:ext uri="{BB962C8B-B14F-4D97-AF65-F5344CB8AC3E}">
        <p14:creationId xmlns:p14="http://schemas.microsoft.com/office/powerpoint/2010/main" val="1266163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473904-39EC-F544-B9DC-0F99F641AF46}" type="datetimeFigureOut">
              <a:rPr lang="en-US" smtClean="0"/>
              <a:t>9/3/19</a:t>
            </a:fld>
            <a:endParaRPr 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D5B972ED-9B66-FE4C-A614-828ADC834A07}" type="slidenum">
              <a:rPr lang="en-US" smtClean="0"/>
              <a:t>‹#›</a:t>
            </a:fld>
            <a:endParaRPr lang="en-US"/>
          </a:p>
        </p:txBody>
      </p:sp>
    </p:spTree>
    <p:extLst>
      <p:ext uri="{BB962C8B-B14F-4D97-AF65-F5344CB8AC3E}">
        <p14:creationId xmlns:p14="http://schemas.microsoft.com/office/powerpoint/2010/main" val="771630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473904-39EC-F544-B9DC-0F99F641AF46}" type="datetimeFigureOut">
              <a:rPr lang="en-US" smtClean="0"/>
              <a:t>9/3/19</a:t>
            </a:fld>
            <a:endParaRPr 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D5B972ED-9B66-FE4C-A614-828ADC834A07}" type="slidenum">
              <a:rPr lang="en-US" smtClean="0"/>
              <a:t>‹#›</a:t>
            </a:fld>
            <a:endParaRPr lang="en-US"/>
          </a:p>
        </p:txBody>
      </p:sp>
    </p:spTree>
    <p:extLst>
      <p:ext uri="{BB962C8B-B14F-4D97-AF65-F5344CB8AC3E}">
        <p14:creationId xmlns:p14="http://schemas.microsoft.com/office/powerpoint/2010/main" val="809685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473904-39EC-F544-B9DC-0F99F641AF46}" type="datetimeFigureOut">
              <a:rPr lang="en-US" smtClean="0"/>
              <a:t>9/3/19</a:t>
            </a:fld>
            <a:endParaRPr 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D5B972ED-9B66-FE4C-A614-828ADC834A07}" type="slidenum">
              <a:rPr lang="en-US" smtClean="0"/>
              <a:t>‹#›</a:t>
            </a:fld>
            <a:endParaRPr lang="en-US"/>
          </a:p>
        </p:txBody>
      </p:sp>
    </p:spTree>
    <p:extLst>
      <p:ext uri="{BB962C8B-B14F-4D97-AF65-F5344CB8AC3E}">
        <p14:creationId xmlns:p14="http://schemas.microsoft.com/office/powerpoint/2010/main" val="2951114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473904-39EC-F544-B9DC-0F99F641AF46}" type="datetimeFigureOut">
              <a:rPr lang="en-US" smtClean="0"/>
              <a:t>9/3/19</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D5B972ED-9B66-FE4C-A614-828ADC834A07}" type="slidenum">
              <a:rPr lang="en-US" smtClean="0"/>
              <a:t>‹#›</a:t>
            </a:fld>
            <a:endParaRPr lang="en-US"/>
          </a:p>
        </p:txBody>
      </p:sp>
    </p:spTree>
    <p:extLst>
      <p:ext uri="{BB962C8B-B14F-4D97-AF65-F5344CB8AC3E}">
        <p14:creationId xmlns:p14="http://schemas.microsoft.com/office/powerpoint/2010/main" val="3138973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473904-39EC-F544-B9DC-0F99F641AF46}" type="datetimeFigureOut">
              <a:rPr lang="en-US" smtClean="0"/>
              <a:t>9/3/19</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D5B972ED-9B66-FE4C-A614-828ADC834A07}" type="slidenum">
              <a:rPr lang="en-US" smtClean="0"/>
              <a:t>‹#›</a:t>
            </a:fld>
            <a:endParaRPr lang="en-US"/>
          </a:p>
        </p:txBody>
      </p:sp>
    </p:spTree>
    <p:extLst>
      <p:ext uri="{BB962C8B-B14F-4D97-AF65-F5344CB8AC3E}">
        <p14:creationId xmlns:p14="http://schemas.microsoft.com/office/powerpoint/2010/main" val="3817718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36524"/>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733549"/>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473904-39EC-F544-B9DC-0F99F641AF46}" type="datetimeFigureOut">
              <a:rPr lang="en-US" smtClean="0"/>
              <a:t>9/3/19</a:t>
            </a:fld>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B972ED-9B66-FE4C-A614-828ADC834A07}" type="slidenum">
              <a:rPr lang="en-US" smtClean="0"/>
              <a:t>‹#›</a:t>
            </a:fld>
            <a:endParaRPr lang="en-US"/>
          </a:p>
        </p:txBody>
      </p:sp>
      <p:sp>
        <p:nvSpPr>
          <p:cNvPr id="7" name="Footer Placeholder 6">
            <a:extLst>
              <a:ext uri="{FF2B5EF4-FFF2-40B4-BE49-F238E27FC236}">
                <a16:creationId xmlns:a16="http://schemas.microsoft.com/office/drawing/2014/main" id="{D70119AA-FDFC-D54B-99E5-BFBAB0547234}"/>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16648251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49" r:id="rId12"/>
  </p:sldLayoutIdLst>
  <p:txStyles>
    <p:titleStyle>
      <a:lvl1pPr algn="ctr" defTabSz="914400" rtl="0" eaLnBrk="1" latinLnBrk="0" hangingPunct="1">
        <a:lnSpc>
          <a:spcPct val="90000"/>
        </a:lnSpc>
        <a:spcBef>
          <a:spcPct val="0"/>
        </a:spcBef>
        <a:buNone/>
        <a:defRPr sz="4000" b="0" i="0" kern="1200">
          <a:solidFill>
            <a:schemeClr val="tx1"/>
          </a:solidFill>
          <a:latin typeface="Helvetica Light" panose="020B0403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Helvetica Light" panose="020B0403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Helvetica Light" panose="020B0403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Helvetica Light" panose="020B0403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Helvetica Light" panose="020B0403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Helvetica Light" panose="020B0403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87123-B70F-0249-8261-D5528BA0FF06}"/>
              </a:ext>
            </a:extLst>
          </p:cNvPr>
          <p:cNvSpPr>
            <a:spLocks noGrp="1"/>
          </p:cNvSpPr>
          <p:nvPr>
            <p:ph type="ctrTitle"/>
          </p:nvPr>
        </p:nvSpPr>
        <p:spPr>
          <a:xfrm>
            <a:off x="1143000" y="1699022"/>
            <a:ext cx="6858000" cy="1790700"/>
          </a:xfrm>
        </p:spPr>
        <p:txBody>
          <a:bodyPr>
            <a:normAutofit fontScale="90000"/>
          </a:bodyPr>
          <a:lstStyle/>
          <a:p>
            <a:r>
              <a:rPr lang="en-US" dirty="0"/>
              <a:t>Python basics VI: File I/O and modules</a:t>
            </a:r>
          </a:p>
        </p:txBody>
      </p:sp>
      <p:sp>
        <p:nvSpPr>
          <p:cNvPr id="3" name="Subtitle 2">
            <a:extLst>
              <a:ext uri="{FF2B5EF4-FFF2-40B4-BE49-F238E27FC236}">
                <a16:creationId xmlns:a16="http://schemas.microsoft.com/office/drawing/2014/main" id="{BE2283A0-D14E-8A47-A1EF-DF1C981E4DBA}"/>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508814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6B246B7-2C24-FE41-B43D-32A0095DEE6A}"/>
              </a:ext>
            </a:extLst>
          </p:cNvPr>
          <p:cNvSpPr>
            <a:spLocks noGrp="1"/>
          </p:cNvSpPr>
          <p:nvPr>
            <p:ph type="title"/>
          </p:nvPr>
        </p:nvSpPr>
        <p:spPr>
          <a:xfrm>
            <a:off x="628650" y="136524"/>
            <a:ext cx="7886700" cy="1325563"/>
          </a:xfrm>
        </p:spPr>
        <p:txBody>
          <a:bodyPr/>
          <a:lstStyle/>
          <a:p>
            <a:r>
              <a:rPr lang="en-US" dirty="0"/>
              <a:t>Reading text files</a:t>
            </a:r>
          </a:p>
        </p:txBody>
      </p:sp>
      <p:sp>
        <p:nvSpPr>
          <p:cNvPr id="5" name="TextBox 4">
            <a:extLst>
              <a:ext uri="{FF2B5EF4-FFF2-40B4-BE49-F238E27FC236}">
                <a16:creationId xmlns:a16="http://schemas.microsoft.com/office/drawing/2014/main" id="{6109DC33-40EF-8D49-8AF7-3C3372116A0A}"/>
              </a:ext>
            </a:extLst>
          </p:cNvPr>
          <p:cNvSpPr txBox="1"/>
          <p:nvPr/>
        </p:nvSpPr>
        <p:spPr>
          <a:xfrm>
            <a:off x="194441" y="1409535"/>
            <a:ext cx="8755118" cy="954107"/>
          </a:xfrm>
          <a:prstGeom prst="rect">
            <a:avLst/>
          </a:prstGeom>
          <a:noFill/>
        </p:spPr>
        <p:txBody>
          <a:bodyPr wrap="square" rtlCol="0">
            <a:spAutoFit/>
          </a:bodyPr>
          <a:lstStyle/>
          <a:p>
            <a:r>
              <a:rPr lang="en-US" sz="2800" dirty="0">
                <a:latin typeface="Helvetica Light" panose="020B0403020202020204" pitchFamily="34" charset="0"/>
              </a:rPr>
              <a:t>We are going to use a dummy file given in this directory `</a:t>
            </a:r>
            <a:r>
              <a:rPr lang="en-US" sz="2800" dirty="0" err="1">
                <a:latin typeface="Helvetica Light" panose="020B0403020202020204" pitchFamily="34" charset="0"/>
              </a:rPr>
              <a:t>test.txt</a:t>
            </a:r>
            <a:r>
              <a:rPr lang="en-US" sz="2800" dirty="0">
                <a:latin typeface="Helvetica Light" panose="020B0403020202020204" pitchFamily="34" charset="0"/>
              </a:rPr>
              <a:t>`</a:t>
            </a:r>
          </a:p>
        </p:txBody>
      </p:sp>
      <p:sp>
        <p:nvSpPr>
          <p:cNvPr id="6" name="TextBox 5">
            <a:extLst>
              <a:ext uri="{FF2B5EF4-FFF2-40B4-BE49-F238E27FC236}">
                <a16:creationId xmlns:a16="http://schemas.microsoft.com/office/drawing/2014/main" id="{63D7C474-1E92-CB4A-A1BD-94D5BAE51364}"/>
              </a:ext>
            </a:extLst>
          </p:cNvPr>
          <p:cNvSpPr txBox="1"/>
          <p:nvPr/>
        </p:nvSpPr>
        <p:spPr>
          <a:xfrm>
            <a:off x="194441" y="2579906"/>
            <a:ext cx="8923283" cy="4278094"/>
          </a:xfrm>
          <a:prstGeom prst="rect">
            <a:avLst/>
          </a:prstGeom>
          <a:noFill/>
        </p:spPr>
        <p:txBody>
          <a:bodyPr wrap="square" rtlCol="0">
            <a:spAutoFit/>
          </a:bodyPr>
          <a:lstStyle/>
          <a:p>
            <a:r>
              <a:rPr lang="en-US" sz="1600" dirty="0">
                <a:latin typeface="Courier New" panose="02070309020205020404" pitchFamily="49" charset="0"/>
                <a:cs typeface="Courier New" panose="02070309020205020404" pitchFamily="49" charset="0"/>
              </a:rPr>
              <a:t># show the file contents of </a:t>
            </a:r>
            <a:r>
              <a:rPr lang="en-US" sz="1600" dirty="0" err="1">
                <a:latin typeface="Courier New" panose="02070309020205020404" pitchFamily="49" charset="0"/>
                <a:cs typeface="Courier New" panose="02070309020205020404" pitchFamily="49" charset="0"/>
              </a:rPr>
              <a:t>test.txt</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cat </a:t>
            </a:r>
            <a:r>
              <a:rPr lang="en-US" sz="1600" dirty="0" err="1">
                <a:latin typeface="Courier New" panose="02070309020205020404" pitchFamily="49" charset="0"/>
                <a:cs typeface="Courier New" panose="02070309020205020404" pitchFamily="49" charset="0"/>
              </a:rPr>
              <a:t>test.txt</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I am text in a file</a:t>
            </a:r>
          </a:p>
          <a:p>
            <a:r>
              <a:rPr lang="en-US" sz="1600" dirty="0">
                <a:latin typeface="Courier New" panose="02070309020205020404" pitchFamily="49" charset="0"/>
                <a:cs typeface="Courier New" panose="02070309020205020404" pitchFamily="49" charset="0"/>
              </a:rPr>
              <a:t>I am on the second line</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in python 2.7 </a:t>
            </a:r>
          </a:p>
          <a:p>
            <a:r>
              <a:rPr lang="en-US" sz="1600" dirty="0">
                <a:latin typeface="Courier New" panose="02070309020205020404" pitchFamily="49" charset="0"/>
                <a:cs typeface="Courier New" panose="02070309020205020404" pitchFamily="49" charset="0"/>
              </a:rPr>
              <a:t>for line in open("</a:t>
            </a:r>
            <a:r>
              <a:rPr lang="en-US" sz="1600" dirty="0" err="1">
                <a:latin typeface="Courier New" panose="02070309020205020404" pitchFamily="49" charset="0"/>
                <a:cs typeface="Courier New" panose="02070309020205020404" pitchFamily="49" charset="0"/>
              </a:rPr>
              <a:t>test.txt</a:t>
            </a:r>
            <a:r>
              <a:rPr lang="en-US" sz="1600" dirty="0">
                <a:latin typeface="Courier New" panose="02070309020205020404" pitchFamily="49" charset="0"/>
                <a:cs typeface="Courier New" panose="02070309020205020404" pitchFamily="49" charset="0"/>
              </a:rPr>
              <a:t>"): # open file </a:t>
            </a:r>
            <a:r>
              <a:rPr lang="en-US" sz="1600" dirty="0" err="1">
                <a:latin typeface="Courier New" panose="02070309020205020404" pitchFamily="49" charset="0"/>
                <a:cs typeface="Courier New" panose="02070309020205020404" pitchFamily="49" charset="0"/>
              </a:rPr>
              <a:t>test.txt</a:t>
            </a:r>
            <a:r>
              <a:rPr lang="en-US" sz="1600" dirty="0">
                <a:latin typeface="Courier New" panose="02070309020205020404" pitchFamily="49" charset="0"/>
                <a:cs typeface="Courier New" panose="02070309020205020404" pitchFamily="49" charset="0"/>
              </a:rPr>
              <a:t> for reading</a:t>
            </a:r>
          </a:p>
          <a:p>
            <a:r>
              <a:rPr lang="en-US" sz="1600" dirty="0">
                <a:latin typeface="Courier New" panose="02070309020205020404" pitchFamily="49" charset="0"/>
                <a:cs typeface="Courier New" panose="02070309020205020404" pitchFamily="49" charset="0"/>
              </a:rPr>
              <a:t>	print line, # print out one line at a time</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in python 3.x </a:t>
            </a:r>
          </a:p>
          <a:p>
            <a:r>
              <a:rPr lang="en-US" sz="1600" dirty="0">
                <a:latin typeface="Courier New" panose="02070309020205020404" pitchFamily="49" charset="0"/>
                <a:cs typeface="Courier New" panose="02070309020205020404" pitchFamily="49" charset="0"/>
              </a:rPr>
              <a:t>for line in open("</a:t>
            </a:r>
            <a:r>
              <a:rPr lang="en-US" sz="1600" dirty="0" err="1">
                <a:latin typeface="Courier New" panose="02070309020205020404" pitchFamily="49" charset="0"/>
                <a:cs typeface="Courier New" panose="02070309020205020404" pitchFamily="49" charset="0"/>
              </a:rPr>
              <a:t>test.txt</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print(line, end='')</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#output </a:t>
            </a:r>
          </a:p>
          <a:p>
            <a:r>
              <a:rPr lang="en-US" sz="1600" dirty="0">
                <a:latin typeface="Courier New" panose="02070309020205020404" pitchFamily="49" charset="0"/>
                <a:cs typeface="Courier New" panose="02070309020205020404" pitchFamily="49" charset="0"/>
              </a:rPr>
              <a:t>I am text in a file</a:t>
            </a:r>
          </a:p>
          <a:p>
            <a:r>
              <a:rPr lang="en-US" sz="1600" dirty="0">
                <a:latin typeface="Courier New" panose="02070309020205020404" pitchFamily="49" charset="0"/>
                <a:cs typeface="Courier New" panose="02070309020205020404" pitchFamily="49" charset="0"/>
              </a:rPr>
              <a:t>I am on the second line</a:t>
            </a:r>
          </a:p>
          <a:p>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84000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6B246B7-2C24-FE41-B43D-32A0095DEE6A}"/>
              </a:ext>
            </a:extLst>
          </p:cNvPr>
          <p:cNvSpPr>
            <a:spLocks noGrp="1"/>
          </p:cNvSpPr>
          <p:nvPr>
            <p:ph type="title"/>
          </p:nvPr>
        </p:nvSpPr>
        <p:spPr>
          <a:xfrm>
            <a:off x="628650" y="136524"/>
            <a:ext cx="7886700" cy="1325563"/>
          </a:xfrm>
        </p:spPr>
        <p:txBody>
          <a:bodyPr/>
          <a:lstStyle/>
          <a:p>
            <a:r>
              <a:rPr lang="en-US" dirty="0"/>
              <a:t>Reading text files</a:t>
            </a:r>
          </a:p>
        </p:txBody>
      </p:sp>
      <p:sp>
        <p:nvSpPr>
          <p:cNvPr id="5" name="TextBox 4">
            <a:extLst>
              <a:ext uri="{FF2B5EF4-FFF2-40B4-BE49-F238E27FC236}">
                <a16:creationId xmlns:a16="http://schemas.microsoft.com/office/drawing/2014/main" id="{6109DC33-40EF-8D49-8AF7-3C3372116A0A}"/>
              </a:ext>
            </a:extLst>
          </p:cNvPr>
          <p:cNvSpPr txBox="1"/>
          <p:nvPr/>
        </p:nvSpPr>
        <p:spPr>
          <a:xfrm>
            <a:off x="194441" y="1409535"/>
            <a:ext cx="8755118" cy="954107"/>
          </a:xfrm>
          <a:prstGeom prst="rect">
            <a:avLst/>
          </a:prstGeom>
          <a:noFill/>
        </p:spPr>
        <p:txBody>
          <a:bodyPr wrap="square" rtlCol="0">
            <a:spAutoFit/>
          </a:bodyPr>
          <a:lstStyle/>
          <a:p>
            <a:r>
              <a:rPr lang="en-US" sz="2800" dirty="0">
                <a:latin typeface="Helvetica Light" panose="020B0403020202020204" pitchFamily="34" charset="0"/>
              </a:rPr>
              <a:t>We are going to use a dummy file given in this directory `</a:t>
            </a:r>
            <a:r>
              <a:rPr lang="en-US" sz="2800" dirty="0" err="1">
                <a:latin typeface="Helvetica Light" panose="020B0403020202020204" pitchFamily="34" charset="0"/>
              </a:rPr>
              <a:t>test.txt</a:t>
            </a:r>
            <a:r>
              <a:rPr lang="en-US" sz="2800" dirty="0">
                <a:latin typeface="Helvetica Light" panose="020B0403020202020204" pitchFamily="34" charset="0"/>
              </a:rPr>
              <a:t>`</a:t>
            </a:r>
          </a:p>
        </p:txBody>
      </p:sp>
      <p:sp>
        <p:nvSpPr>
          <p:cNvPr id="6" name="TextBox 5">
            <a:extLst>
              <a:ext uri="{FF2B5EF4-FFF2-40B4-BE49-F238E27FC236}">
                <a16:creationId xmlns:a16="http://schemas.microsoft.com/office/drawing/2014/main" id="{63D7C474-1E92-CB4A-A1BD-94D5BAE51364}"/>
              </a:ext>
            </a:extLst>
          </p:cNvPr>
          <p:cNvSpPr txBox="1"/>
          <p:nvPr/>
        </p:nvSpPr>
        <p:spPr>
          <a:xfrm>
            <a:off x="194441" y="2579906"/>
            <a:ext cx="8923283" cy="2308324"/>
          </a:xfrm>
          <a:prstGeom prst="rect">
            <a:avLst/>
          </a:prstGeom>
          <a:noFill/>
        </p:spPr>
        <p:txBody>
          <a:bodyPr wrap="square" rtlCol="0">
            <a:spAutoFit/>
          </a:bodyPr>
          <a:lstStyle/>
          <a:p>
            <a:r>
              <a:rPr lang="en-US" sz="1600" dirty="0">
                <a:latin typeface="Courier New" panose="02070309020205020404" pitchFamily="49" charset="0"/>
                <a:cs typeface="Courier New" panose="02070309020205020404" pitchFamily="49" charset="0"/>
              </a:rPr>
              <a:t>f = open("</a:t>
            </a:r>
            <a:r>
              <a:rPr lang="en-US" sz="1600" dirty="0" err="1">
                <a:latin typeface="Courier New" panose="02070309020205020404" pitchFamily="49" charset="0"/>
                <a:cs typeface="Courier New" panose="02070309020205020404" pitchFamily="49" charset="0"/>
              </a:rPr>
              <a:t>test.txt</a:t>
            </a:r>
            <a:r>
              <a:rPr lang="en-US" sz="1600" dirty="0">
                <a:latin typeface="Courier New" panose="02070309020205020404" pitchFamily="49" charset="0"/>
                <a:cs typeface="Courier New" panose="02070309020205020404" pitchFamily="49" charset="0"/>
              </a:rPr>
              <a:t>") # open file </a:t>
            </a:r>
            <a:r>
              <a:rPr lang="en-US" sz="1600" dirty="0" err="1">
                <a:latin typeface="Courier New" panose="02070309020205020404" pitchFamily="49" charset="0"/>
                <a:cs typeface="Courier New" panose="02070309020205020404" pitchFamily="49" charset="0"/>
              </a:rPr>
              <a:t>test.txt</a:t>
            </a:r>
            <a:r>
              <a:rPr lang="en-US" sz="1600" dirty="0">
                <a:latin typeface="Courier New" panose="02070309020205020404" pitchFamily="49" charset="0"/>
                <a:cs typeface="Courier New" panose="02070309020205020404" pitchFamily="49" charset="0"/>
              </a:rPr>
              <a:t> for reading </a:t>
            </a:r>
          </a:p>
          <a:p>
            <a:r>
              <a:rPr lang="en-US" sz="1600" dirty="0">
                <a:latin typeface="Courier New" panose="02070309020205020404" pitchFamily="49" charset="0"/>
                <a:cs typeface="Courier New" panose="02070309020205020404" pitchFamily="49" charset="0"/>
              </a:rPr>
              <a:t>lines = </a:t>
            </a:r>
            <a:r>
              <a:rPr lang="en-US" sz="1600" dirty="0" err="1">
                <a:latin typeface="Courier New" panose="02070309020205020404" pitchFamily="49" charset="0"/>
                <a:cs typeface="Courier New" panose="02070309020205020404" pitchFamily="49" charset="0"/>
              </a:rPr>
              <a:t>f.readlines</a:t>
            </a:r>
            <a:r>
              <a:rPr lang="en-US" sz="1600" dirty="0">
                <a:latin typeface="Courier New" panose="02070309020205020404" pitchFamily="49" charset="0"/>
                <a:cs typeface="Courier New" panose="02070309020205020404" pitchFamily="49" charset="0"/>
              </a:rPr>
              <a:t>() # read all the lines in the file </a:t>
            </a:r>
          </a:p>
          <a:p>
            <a:r>
              <a:rPr lang="en-US" sz="1600" dirty="0" err="1">
                <a:latin typeface="Courier New" panose="02070309020205020404" pitchFamily="49" charset="0"/>
                <a:cs typeface="Courier New" panose="02070309020205020404" pitchFamily="49" charset="0"/>
              </a:rPr>
              <a:t>f.close</a:t>
            </a:r>
            <a:r>
              <a:rPr lang="en-US" sz="1600" dirty="0">
                <a:latin typeface="Courier New" panose="02070309020205020404" pitchFamily="49" charset="0"/>
                <a:cs typeface="Courier New" panose="02070309020205020404" pitchFamily="49" charset="0"/>
              </a:rPr>
              <a:t>()</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print(lines) # lines is list of strings where each element is a line in the file</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#output</a:t>
            </a:r>
          </a:p>
          <a:p>
            <a:r>
              <a:rPr lang="en-US" sz="1600" dirty="0">
                <a:latin typeface="Courier New" panose="02070309020205020404" pitchFamily="49" charset="0"/>
                <a:cs typeface="Courier New" panose="02070309020205020404" pitchFamily="49" charset="0"/>
              </a:rPr>
              <a:t>['I am text in a file\n', 'I am on the second line\n']</a:t>
            </a:r>
          </a:p>
        </p:txBody>
      </p:sp>
    </p:spTree>
    <p:extLst>
      <p:ext uri="{BB962C8B-B14F-4D97-AF65-F5344CB8AC3E}">
        <p14:creationId xmlns:p14="http://schemas.microsoft.com/office/powerpoint/2010/main" val="3465354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6B246B7-2C24-FE41-B43D-32A0095DEE6A}"/>
              </a:ext>
            </a:extLst>
          </p:cNvPr>
          <p:cNvSpPr>
            <a:spLocks noGrp="1"/>
          </p:cNvSpPr>
          <p:nvPr>
            <p:ph type="title"/>
          </p:nvPr>
        </p:nvSpPr>
        <p:spPr>
          <a:xfrm>
            <a:off x="628650" y="136524"/>
            <a:ext cx="7886700" cy="1325563"/>
          </a:xfrm>
        </p:spPr>
        <p:txBody>
          <a:bodyPr/>
          <a:lstStyle/>
          <a:p>
            <a:r>
              <a:rPr lang="en-US" dirty="0"/>
              <a:t>Writing text files</a:t>
            </a:r>
          </a:p>
        </p:txBody>
      </p:sp>
      <p:sp>
        <p:nvSpPr>
          <p:cNvPr id="6" name="TextBox 5">
            <a:extLst>
              <a:ext uri="{FF2B5EF4-FFF2-40B4-BE49-F238E27FC236}">
                <a16:creationId xmlns:a16="http://schemas.microsoft.com/office/drawing/2014/main" id="{63D7C474-1E92-CB4A-A1BD-94D5BAE51364}"/>
              </a:ext>
            </a:extLst>
          </p:cNvPr>
          <p:cNvSpPr txBox="1"/>
          <p:nvPr/>
        </p:nvSpPr>
        <p:spPr>
          <a:xfrm>
            <a:off x="110358" y="2170003"/>
            <a:ext cx="8923283" cy="2308324"/>
          </a:xfrm>
          <a:prstGeom prst="rect">
            <a:avLst/>
          </a:prstGeom>
          <a:noFill/>
        </p:spPr>
        <p:txBody>
          <a:bodyPr wrap="square" rtlCol="0">
            <a:spAutoFit/>
          </a:bodyPr>
          <a:lstStyle/>
          <a:p>
            <a:r>
              <a:rPr lang="en-US" sz="1600" dirty="0">
                <a:latin typeface="Courier New" panose="02070309020205020404" pitchFamily="49" charset="0"/>
                <a:cs typeface="Courier New" panose="02070309020205020404" pitchFamily="49" charset="0"/>
              </a:rPr>
              <a:t>f = open("</a:t>
            </a:r>
            <a:r>
              <a:rPr lang="en-US" sz="1600" dirty="0" err="1">
                <a:latin typeface="Courier New" panose="02070309020205020404" pitchFamily="49" charset="0"/>
                <a:cs typeface="Courier New" panose="02070309020205020404" pitchFamily="49" charset="0"/>
              </a:rPr>
              <a:t>test_output.txt</a:t>
            </a:r>
            <a:r>
              <a:rPr lang="en-US" sz="1600" dirty="0">
                <a:latin typeface="Courier New" panose="02070309020205020404" pitchFamily="49" charset="0"/>
                <a:cs typeface="Courier New" panose="02070309020205020404" pitchFamily="49" charset="0"/>
              </a:rPr>
              <a:t>", "w") # need to add the "w" argument to write </a:t>
            </a:r>
          </a:p>
          <a:p>
            <a:r>
              <a:rPr lang="en-US" sz="1600" dirty="0" err="1">
                <a:latin typeface="Courier New" panose="02070309020205020404" pitchFamily="49" charset="0"/>
                <a:cs typeface="Courier New" panose="02070309020205020404" pitchFamily="49" charset="0"/>
              </a:rPr>
              <a:t>f.write</a:t>
            </a:r>
            <a:r>
              <a:rPr lang="en-US" sz="1600" dirty="0">
                <a:latin typeface="Courier New" panose="02070309020205020404" pitchFamily="49" charset="0"/>
                <a:cs typeface="Courier New" panose="02070309020205020404" pitchFamily="49" charset="0"/>
              </a:rPr>
              <a:t>("I am writing text to a file\n") # "\n" is a newline character</a:t>
            </a:r>
          </a:p>
          <a:p>
            <a:r>
              <a:rPr lang="en-US" sz="1600" dirty="0" err="1">
                <a:latin typeface="Courier New" panose="02070309020205020404" pitchFamily="49" charset="0"/>
                <a:cs typeface="Courier New" panose="02070309020205020404" pitchFamily="49" charset="0"/>
              </a:rPr>
              <a:t>f.close</a:t>
            </a:r>
            <a:r>
              <a:rPr lang="en-US" sz="1600" dirty="0">
                <a:latin typeface="Courier New" panose="02070309020205020404" pitchFamily="49" charset="0"/>
                <a:cs typeface="Courier New" panose="02070309020205020404" pitchFamily="49" charset="0"/>
              </a:rPr>
              <a:t>()</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check output of file in terminal</a:t>
            </a:r>
          </a:p>
          <a:p>
            <a:r>
              <a:rPr lang="en-US" sz="1600" dirty="0">
                <a:latin typeface="Courier New" panose="02070309020205020404" pitchFamily="49" charset="0"/>
                <a:cs typeface="Courier New" panose="02070309020205020404" pitchFamily="49" charset="0"/>
              </a:rPr>
              <a:t>$ cat </a:t>
            </a:r>
            <a:r>
              <a:rPr lang="en-US" sz="1600" dirty="0" err="1">
                <a:latin typeface="Courier New" panose="02070309020205020404" pitchFamily="49" charset="0"/>
                <a:cs typeface="Courier New" panose="02070309020205020404" pitchFamily="49" charset="0"/>
              </a:rPr>
              <a:t>test_output.txt</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I am writing text to a file</a:t>
            </a:r>
          </a:p>
          <a:p>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42328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6B246B7-2C24-FE41-B43D-32A0095DEE6A}"/>
              </a:ext>
            </a:extLst>
          </p:cNvPr>
          <p:cNvSpPr>
            <a:spLocks noGrp="1"/>
          </p:cNvSpPr>
          <p:nvPr>
            <p:ph type="title"/>
          </p:nvPr>
        </p:nvSpPr>
        <p:spPr>
          <a:xfrm>
            <a:off x="628650" y="136524"/>
            <a:ext cx="7886700" cy="1325563"/>
          </a:xfrm>
        </p:spPr>
        <p:txBody>
          <a:bodyPr/>
          <a:lstStyle/>
          <a:p>
            <a:r>
              <a:rPr lang="en-US" dirty="0"/>
              <a:t>Examples: writing/reading lists</a:t>
            </a:r>
          </a:p>
        </p:txBody>
      </p:sp>
      <p:sp>
        <p:nvSpPr>
          <p:cNvPr id="6" name="TextBox 5">
            <a:extLst>
              <a:ext uri="{FF2B5EF4-FFF2-40B4-BE49-F238E27FC236}">
                <a16:creationId xmlns:a16="http://schemas.microsoft.com/office/drawing/2014/main" id="{63D7C474-1E92-CB4A-A1BD-94D5BAE51364}"/>
              </a:ext>
            </a:extLst>
          </p:cNvPr>
          <p:cNvSpPr txBox="1"/>
          <p:nvPr/>
        </p:nvSpPr>
        <p:spPr>
          <a:xfrm>
            <a:off x="110358" y="1076927"/>
            <a:ext cx="8923283" cy="5940088"/>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numbers = range(10)</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write each number to the file </a:t>
            </a:r>
            <a:r>
              <a:rPr lang="en-US" sz="1400" dirty="0" err="1">
                <a:latin typeface="Courier New" panose="02070309020205020404" pitchFamily="49" charset="0"/>
                <a:cs typeface="Courier New" panose="02070309020205020404" pitchFamily="49" charset="0"/>
              </a:rPr>
              <a:t>seperated</a:t>
            </a:r>
            <a:r>
              <a:rPr lang="en-US" sz="1400" dirty="0">
                <a:latin typeface="Courier New" panose="02070309020205020404" pitchFamily="49" charset="0"/>
                <a:cs typeface="Courier New" panose="02070309020205020404" pitchFamily="49" charset="0"/>
              </a:rPr>
              <a:t> by a " "</a:t>
            </a:r>
          </a:p>
          <a:p>
            <a:r>
              <a:rPr lang="en-US" sz="1400" dirty="0">
                <a:latin typeface="Courier New" panose="02070309020205020404" pitchFamily="49" charset="0"/>
                <a:cs typeface="Courier New" panose="02070309020205020404" pitchFamily="49" charset="0"/>
              </a:rPr>
              <a:t>f = open("</a:t>
            </a:r>
            <a:r>
              <a:rPr lang="en-US" sz="1400" dirty="0" err="1">
                <a:latin typeface="Courier New" panose="02070309020205020404" pitchFamily="49" charset="0"/>
                <a:cs typeface="Courier New" panose="02070309020205020404" pitchFamily="49" charset="0"/>
              </a:rPr>
              <a:t>numbers.txt</a:t>
            </a:r>
            <a:r>
              <a:rPr lang="en-US" sz="1400" dirty="0">
                <a:latin typeface="Courier New" panose="02070309020205020404" pitchFamily="49" charset="0"/>
                <a:cs typeface="Courier New" panose="02070309020205020404" pitchFamily="49" charset="0"/>
              </a:rPr>
              <a:t>", "w")</a:t>
            </a:r>
          </a:p>
          <a:p>
            <a:r>
              <a:rPr lang="en-US" sz="1400" dirty="0">
                <a:latin typeface="Courier New" panose="02070309020205020404" pitchFamily="49" charset="0"/>
                <a:cs typeface="Courier New" panose="02070309020205020404" pitchFamily="49" charset="0"/>
              </a:rPr>
              <a:t>for n in numbers:</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f.write</a:t>
            </a:r>
            <a:r>
              <a:rPr lang="en-US" sz="1400" dirty="0">
                <a:latin typeface="Courier New" panose="02070309020205020404" pitchFamily="49" charset="0"/>
                <a:cs typeface="Courier New" panose="02070309020205020404" pitchFamily="49" charset="0"/>
              </a:rPr>
              <a:t>(str(n) + " ")</a:t>
            </a:r>
          </a:p>
          <a:p>
            <a:r>
              <a:rPr lang="en-US" sz="1400" dirty="0" err="1">
                <a:latin typeface="Courier New" panose="02070309020205020404" pitchFamily="49" charset="0"/>
                <a:cs typeface="Courier New" panose="02070309020205020404" pitchFamily="49" charset="0"/>
              </a:rPr>
              <a:t>f.close</a:t>
            </a:r>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numbers.txt</a:t>
            </a:r>
            <a:r>
              <a:rPr lang="en-US" sz="1400" dirty="0">
                <a:latin typeface="Courier New" panose="02070309020205020404" pitchFamily="49" charset="0"/>
                <a:cs typeface="Courier New" panose="02070309020205020404" pitchFamily="49" charset="0"/>
              </a:rPr>
              <a:t> looks like this</a:t>
            </a:r>
          </a:p>
          <a:p>
            <a:r>
              <a:rPr lang="en-US" sz="1400" dirty="0">
                <a:latin typeface="Courier New" panose="02070309020205020404" pitchFamily="49" charset="0"/>
                <a:cs typeface="Courier New" panose="02070309020205020404" pitchFamily="49" charset="0"/>
              </a:rPr>
              <a:t>0 1 2 3 4 5 6 7 8 9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numbers_2 =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read the first line of </a:t>
            </a:r>
            <a:r>
              <a:rPr lang="en-US" sz="1400" dirty="0" err="1">
                <a:latin typeface="Courier New" panose="02070309020205020404" pitchFamily="49" charset="0"/>
                <a:cs typeface="Courier New" panose="02070309020205020404" pitchFamily="49" charset="0"/>
              </a:rPr>
              <a:t>number.txt</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f = open("</a:t>
            </a:r>
            <a:r>
              <a:rPr lang="en-US" sz="1400" dirty="0" err="1">
                <a:latin typeface="Courier New" panose="02070309020205020404" pitchFamily="49" charset="0"/>
                <a:cs typeface="Courier New" panose="02070309020205020404" pitchFamily="49" charset="0"/>
              </a:rPr>
              <a:t>numbers.txt</a:t>
            </a:r>
            <a:r>
              <a:rPr lang="en-US" sz="1400" dirty="0">
                <a:latin typeface="Courier New" panose="02070309020205020404" pitchFamily="49" charset="0"/>
                <a:cs typeface="Courier New" panose="02070309020205020404" pitchFamily="49" charset="0"/>
              </a:rPr>
              <a:t>")</a:t>
            </a:r>
          </a:p>
          <a:p>
            <a:r>
              <a:rPr lang="en-US" sz="1400" dirty="0" err="1">
                <a:latin typeface="Courier New" panose="02070309020205020404" pitchFamily="49" charset="0"/>
                <a:cs typeface="Courier New" panose="02070309020205020404" pitchFamily="49" charset="0"/>
              </a:rPr>
              <a:t>number_string</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f.readline</a:t>
            </a:r>
            <a:r>
              <a:rPr lang="en-US" sz="1400" dirty="0">
                <a:latin typeface="Courier New" panose="02070309020205020404" pitchFamily="49" charset="0"/>
                <a:cs typeface="Courier New" panose="02070309020205020404" pitchFamily="49" charset="0"/>
              </a:rPr>
              <a:t>()</a:t>
            </a:r>
          </a:p>
          <a:p>
            <a:r>
              <a:rPr lang="en-US" sz="1400" dirty="0" err="1">
                <a:latin typeface="Courier New" panose="02070309020205020404" pitchFamily="49" charset="0"/>
                <a:cs typeface="Courier New" panose="02070309020205020404" pitchFamily="49" charset="0"/>
              </a:rPr>
              <a:t>f.close</a:t>
            </a:r>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split numbers by " " and put them in numbers_2</a:t>
            </a:r>
          </a:p>
          <a:p>
            <a:r>
              <a:rPr lang="en-US" sz="1400" dirty="0">
                <a:latin typeface="Courier New" panose="02070309020205020404" pitchFamily="49" charset="0"/>
                <a:cs typeface="Courier New" panose="02070309020205020404" pitchFamily="49" charset="0"/>
              </a:rPr>
              <a:t>for </a:t>
            </a:r>
            <a:r>
              <a:rPr lang="en-US" sz="1400" dirty="0" err="1">
                <a:latin typeface="Courier New" panose="02070309020205020404" pitchFamily="49" charset="0"/>
                <a:cs typeface="Courier New" panose="02070309020205020404" pitchFamily="49" charset="0"/>
              </a:rPr>
              <a:t>n_str</a:t>
            </a:r>
            <a:r>
              <a:rPr lang="en-US" sz="1400" dirty="0">
                <a:latin typeface="Courier New" panose="02070309020205020404" pitchFamily="49" charset="0"/>
                <a:cs typeface="Courier New" panose="02070309020205020404" pitchFamily="49" charset="0"/>
              </a:rPr>
              <a:t> in </a:t>
            </a:r>
            <a:r>
              <a:rPr lang="en-US" sz="1400" dirty="0" err="1">
                <a:latin typeface="Courier New" panose="02070309020205020404" pitchFamily="49" charset="0"/>
                <a:cs typeface="Courier New" panose="02070309020205020404" pitchFamily="49" charset="0"/>
              </a:rPr>
              <a:t>number_string.split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numbers_2.append(int(</a:t>
            </a:r>
            <a:r>
              <a:rPr lang="en-US" sz="1400" dirty="0" err="1">
                <a:latin typeface="Courier New" panose="02070309020205020404" pitchFamily="49" charset="0"/>
                <a:cs typeface="Courier New" panose="02070309020205020404" pitchFamily="49" charset="0"/>
              </a:rPr>
              <a:t>n_str</a:t>
            </a:r>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print(numbers_2)</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#output </a:t>
            </a:r>
          </a:p>
          <a:p>
            <a:r>
              <a:rPr lang="en-US" sz="1400" dirty="0">
                <a:latin typeface="Courier New" panose="02070309020205020404" pitchFamily="49" charset="0"/>
                <a:cs typeface="Courier New" panose="02070309020205020404" pitchFamily="49" charset="0"/>
              </a:rPr>
              <a:t>[0, 1, 2, 3, 4, 5, 6, 7, 8, 9]</a:t>
            </a:r>
          </a:p>
          <a:p>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69417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6B246B7-2C24-FE41-B43D-32A0095DEE6A}"/>
              </a:ext>
            </a:extLst>
          </p:cNvPr>
          <p:cNvSpPr>
            <a:spLocks noGrp="1"/>
          </p:cNvSpPr>
          <p:nvPr>
            <p:ph type="title"/>
          </p:nvPr>
        </p:nvSpPr>
        <p:spPr>
          <a:xfrm>
            <a:off x="628650" y="136524"/>
            <a:ext cx="7886700" cy="1325563"/>
          </a:xfrm>
        </p:spPr>
        <p:txBody>
          <a:bodyPr/>
          <a:lstStyle/>
          <a:p>
            <a:r>
              <a:rPr lang="en-US" dirty="0"/>
              <a:t>Writing lists and dictionaries directly to files with pickle</a:t>
            </a:r>
          </a:p>
        </p:txBody>
      </p:sp>
      <p:sp>
        <p:nvSpPr>
          <p:cNvPr id="5" name="TextBox 4">
            <a:extLst>
              <a:ext uri="{FF2B5EF4-FFF2-40B4-BE49-F238E27FC236}">
                <a16:creationId xmlns:a16="http://schemas.microsoft.com/office/drawing/2014/main" id="{9481A67F-9660-D44E-98FE-CBFEC819DFF1}"/>
              </a:ext>
            </a:extLst>
          </p:cNvPr>
          <p:cNvSpPr txBox="1"/>
          <p:nvPr/>
        </p:nvSpPr>
        <p:spPr>
          <a:xfrm>
            <a:off x="194441" y="1409535"/>
            <a:ext cx="8755118" cy="1815882"/>
          </a:xfrm>
          <a:prstGeom prst="rect">
            <a:avLst/>
          </a:prstGeom>
          <a:noFill/>
        </p:spPr>
        <p:txBody>
          <a:bodyPr wrap="square" rtlCol="0">
            <a:spAutoFit/>
          </a:bodyPr>
          <a:lstStyle/>
          <a:p>
            <a:r>
              <a:rPr lang="en-US" sz="2800" dirty="0">
                <a:latin typeface="Helvetica Light" panose="020B0403020202020204" pitchFamily="34" charset="0"/>
              </a:rPr>
              <a:t>Now as you can see from above its a real pain to read/write complex pieces of data. Thankfully python supplies a simpler way of reading and writing a list or dictionary directly to a file. </a:t>
            </a:r>
          </a:p>
        </p:txBody>
      </p:sp>
    </p:spTree>
    <p:extLst>
      <p:ext uri="{BB962C8B-B14F-4D97-AF65-F5344CB8AC3E}">
        <p14:creationId xmlns:p14="http://schemas.microsoft.com/office/powerpoint/2010/main" val="3767256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6B246B7-2C24-FE41-B43D-32A0095DEE6A}"/>
              </a:ext>
            </a:extLst>
          </p:cNvPr>
          <p:cNvSpPr>
            <a:spLocks noGrp="1"/>
          </p:cNvSpPr>
          <p:nvPr>
            <p:ph type="title"/>
          </p:nvPr>
        </p:nvSpPr>
        <p:spPr>
          <a:xfrm>
            <a:off x="628650" y="136524"/>
            <a:ext cx="7886700" cy="1325563"/>
          </a:xfrm>
        </p:spPr>
        <p:txBody>
          <a:bodyPr/>
          <a:lstStyle/>
          <a:p>
            <a:r>
              <a:rPr lang="en-US" dirty="0"/>
              <a:t>Writing lists and dictionaries directly to files with pickle</a:t>
            </a:r>
          </a:p>
        </p:txBody>
      </p:sp>
      <p:sp>
        <p:nvSpPr>
          <p:cNvPr id="7" name="TextBox 6">
            <a:extLst>
              <a:ext uri="{FF2B5EF4-FFF2-40B4-BE49-F238E27FC236}">
                <a16:creationId xmlns:a16="http://schemas.microsoft.com/office/drawing/2014/main" id="{11AF669F-07C3-3D4A-A220-44611272B54C}"/>
              </a:ext>
            </a:extLst>
          </p:cNvPr>
          <p:cNvSpPr txBox="1"/>
          <p:nvPr/>
        </p:nvSpPr>
        <p:spPr>
          <a:xfrm>
            <a:off x="110358" y="1554659"/>
            <a:ext cx="8923283" cy="3970318"/>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import pickle # allows direct reading and writing of lists and dictionaries to file </a:t>
            </a:r>
          </a:p>
          <a:p>
            <a:endParaRPr lang="en-US" sz="1400" dirty="0">
              <a:latin typeface="Courier New" panose="02070309020205020404" pitchFamily="49" charset="0"/>
              <a:cs typeface="Courier New" panose="02070309020205020404" pitchFamily="49" charset="0"/>
            </a:endParaRPr>
          </a:p>
          <a:p>
            <a:r>
              <a:rPr lang="en-US" sz="1400" dirty="0" err="1">
                <a:latin typeface="Courier New" panose="02070309020205020404" pitchFamily="49" charset="0"/>
                <a:cs typeface="Courier New" panose="02070309020205020404" pitchFamily="49" charset="0"/>
              </a:rPr>
              <a:t>dict</a:t>
            </a:r>
            <a:r>
              <a:rPr lang="en-US" sz="1400" dirty="0">
                <a:latin typeface="Courier New" panose="02070309020205020404" pitchFamily="49" charset="0"/>
                <a:cs typeface="Courier New" panose="02070309020205020404" pitchFamily="49" charset="0"/>
              </a:rPr>
              <a:t> = { 'a' : 0, 'b' : 1, 'c' : 2}</a:t>
            </a:r>
          </a:p>
          <a:p>
            <a:r>
              <a:rPr lang="en-US" sz="1400" dirty="0">
                <a:latin typeface="Courier New" panose="02070309020205020404" pitchFamily="49" charset="0"/>
                <a:cs typeface="Courier New" panose="02070309020205020404" pitchFamily="49" charset="0"/>
              </a:rPr>
              <a:t>f = open("</a:t>
            </a:r>
            <a:r>
              <a:rPr lang="en-US" sz="1400" dirty="0" err="1">
                <a:latin typeface="Courier New" panose="02070309020205020404" pitchFamily="49" charset="0"/>
                <a:cs typeface="Courier New" panose="02070309020205020404" pitchFamily="49" charset="0"/>
              </a:rPr>
              <a:t>test.p</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wb</a:t>
            </a:r>
            <a:r>
              <a:rPr lang="en-US" sz="1400" dirty="0">
                <a:latin typeface="Courier New" panose="02070309020205020404" pitchFamily="49" charset="0"/>
                <a:cs typeface="Courier New" panose="02070309020205020404" pitchFamily="49" charset="0"/>
              </a:rPr>
              <a:t>") # notice its "</a:t>
            </a:r>
            <a:r>
              <a:rPr lang="en-US" sz="1400" dirty="0" err="1">
                <a:latin typeface="Courier New" panose="02070309020205020404" pitchFamily="49" charset="0"/>
                <a:cs typeface="Courier New" panose="02070309020205020404" pitchFamily="49" charset="0"/>
              </a:rPr>
              <a:t>wb</a:t>
            </a:r>
            <a:r>
              <a:rPr lang="en-US" sz="1400" dirty="0">
                <a:latin typeface="Courier New" panose="02070309020205020404" pitchFamily="49" charset="0"/>
                <a:cs typeface="Courier New" panose="02070309020205020404" pitchFamily="49" charset="0"/>
              </a:rPr>
              <a:t>" not just "w", this is because we are writing in binary not plain text</a:t>
            </a:r>
          </a:p>
          <a:p>
            <a:r>
              <a:rPr lang="en-US" sz="1400" dirty="0" err="1">
                <a:latin typeface="Courier New" panose="02070309020205020404" pitchFamily="49" charset="0"/>
                <a:cs typeface="Courier New" panose="02070309020205020404" pitchFamily="49" charset="0"/>
              </a:rPr>
              <a:t>pickle.dump</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dict</a:t>
            </a:r>
            <a:r>
              <a:rPr lang="en-US" sz="1400" dirty="0">
                <a:latin typeface="Courier New" panose="02070309020205020404" pitchFamily="49" charset="0"/>
                <a:cs typeface="Courier New" panose="02070309020205020404" pitchFamily="49" charset="0"/>
              </a:rPr>
              <a:t>, f)</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test.p</a:t>
            </a:r>
            <a:r>
              <a:rPr lang="en-US" sz="1400" dirty="0">
                <a:latin typeface="Courier New" panose="02070309020205020404" pitchFamily="49" charset="0"/>
                <a:cs typeface="Courier New" panose="02070309020205020404" pitchFamily="49" charset="0"/>
              </a:rPr>
              <a:t> looks like this, its in binary so not readable to humans</a:t>
            </a:r>
          </a:p>
          <a:p>
            <a:r>
              <a:rPr lang="en-US" sz="1400" dirty="0">
                <a:latin typeface="Courier New" panose="02070309020205020404" pitchFamily="49" charset="0"/>
                <a:cs typeface="Courier New" panose="02070309020205020404" pitchFamily="49" charset="0"/>
              </a:rPr>
              <a:t>&lt;80&gt;^C}q^@(X^A^@^@^@</a:t>
            </a:r>
            <a:r>
              <a:rPr lang="en-US" sz="1400" dirty="0" err="1">
                <a:latin typeface="Courier New" panose="02070309020205020404" pitchFamily="49" charset="0"/>
                <a:cs typeface="Courier New" panose="02070309020205020404" pitchFamily="49" charset="0"/>
              </a:rPr>
              <a:t>cq^AK^BX^A</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aq^BK</a:t>
            </a:r>
            <a:r>
              <a:rPr lang="en-US" sz="1400" dirty="0">
                <a:latin typeface="Courier New" panose="02070309020205020404" pitchFamily="49" charset="0"/>
                <a:cs typeface="Courier New" panose="02070309020205020404" pitchFamily="49" charset="0"/>
              </a:rPr>
              <a:t>^@X^A^@^@^@</a:t>
            </a:r>
            <a:r>
              <a:rPr lang="en-US" sz="1400" dirty="0" err="1">
                <a:latin typeface="Courier New" panose="02070309020205020404" pitchFamily="49" charset="0"/>
                <a:cs typeface="Courier New" panose="02070309020205020404" pitchFamily="49" charset="0"/>
              </a:rPr>
              <a:t>bq^CK^Au</a:t>
            </a:r>
            <a:r>
              <a:rPr lang="en-US" sz="1400" dirty="0">
                <a:latin typeface="Courier New" panose="02070309020205020404" pitchFamily="49" charset="0"/>
                <a:cs typeface="Courier New" panose="02070309020205020404" pitchFamily="49" charset="0"/>
              </a:rPr>
              <a:t>.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f = open("</a:t>
            </a:r>
            <a:r>
              <a:rPr lang="en-US" sz="1400" dirty="0" err="1">
                <a:latin typeface="Courier New" panose="02070309020205020404" pitchFamily="49" charset="0"/>
                <a:cs typeface="Courier New" panose="02070309020205020404" pitchFamily="49" charset="0"/>
              </a:rPr>
              <a:t>test.p</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rb</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dict_2 = </a:t>
            </a:r>
            <a:r>
              <a:rPr lang="en-US" sz="1400" dirty="0" err="1">
                <a:latin typeface="Courier New" panose="02070309020205020404" pitchFamily="49" charset="0"/>
                <a:cs typeface="Courier New" panose="02070309020205020404" pitchFamily="49" charset="0"/>
              </a:rPr>
              <a:t>pickle.load</a:t>
            </a:r>
            <a:r>
              <a:rPr lang="en-US" sz="1400" dirty="0">
                <a:latin typeface="Courier New" panose="02070309020205020404" pitchFamily="49" charset="0"/>
                <a:cs typeface="Courier New" panose="02070309020205020404" pitchFamily="49" charset="0"/>
              </a:rPr>
              <a:t>(f)</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print(dict_2)</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#output </a:t>
            </a:r>
          </a:p>
          <a:p>
            <a:r>
              <a:rPr lang="en-US" sz="1400" dirty="0">
                <a:latin typeface="Courier New" panose="02070309020205020404" pitchFamily="49" charset="0"/>
                <a:cs typeface="Courier New" panose="02070309020205020404" pitchFamily="49" charset="0"/>
              </a:rPr>
              <a:t>{'c': 2, 'a': 0, 'b': 1}</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86932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6B246B7-2C24-FE41-B43D-32A0095DEE6A}"/>
              </a:ext>
            </a:extLst>
          </p:cNvPr>
          <p:cNvSpPr>
            <a:spLocks noGrp="1"/>
          </p:cNvSpPr>
          <p:nvPr>
            <p:ph type="title"/>
          </p:nvPr>
        </p:nvSpPr>
        <p:spPr>
          <a:xfrm>
            <a:off x="628650" y="136524"/>
            <a:ext cx="7886700" cy="1325563"/>
          </a:xfrm>
        </p:spPr>
        <p:txBody>
          <a:bodyPr/>
          <a:lstStyle/>
          <a:p>
            <a:r>
              <a:rPr lang="en-US" dirty="0"/>
              <a:t>Modules</a:t>
            </a:r>
          </a:p>
        </p:txBody>
      </p:sp>
      <p:sp>
        <p:nvSpPr>
          <p:cNvPr id="5" name="TextBox 4">
            <a:extLst>
              <a:ext uri="{FF2B5EF4-FFF2-40B4-BE49-F238E27FC236}">
                <a16:creationId xmlns:a16="http://schemas.microsoft.com/office/drawing/2014/main" id="{8001F101-DFD0-A949-A2A0-87E043A2D9B5}"/>
              </a:ext>
            </a:extLst>
          </p:cNvPr>
          <p:cNvSpPr txBox="1"/>
          <p:nvPr/>
        </p:nvSpPr>
        <p:spPr>
          <a:xfrm>
            <a:off x="220716" y="1165133"/>
            <a:ext cx="8040414" cy="1815882"/>
          </a:xfrm>
          <a:prstGeom prst="rect">
            <a:avLst/>
          </a:prstGeom>
          <a:noFill/>
        </p:spPr>
        <p:txBody>
          <a:bodyPr wrap="square" rtlCol="0">
            <a:spAutoFit/>
          </a:bodyPr>
          <a:lstStyle/>
          <a:p>
            <a:r>
              <a:rPr lang="en-US" sz="2800" dirty="0">
                <a:latin typeface="Helvetica Light" panose="020B0403020202020204" pitchFamily="34" charset="0"/>
              </a:rPr>
              <a:t>Modules are 'packages' of code that needs to be grouped together for a specific function or to distribute. Modules are can be loaded with the `import` python keyword</a:t>
            </a:r>
          </a:p>
        </p:txBody>
      </p:sp>
      <p:sp>
        <p:nvSpPr>
          <p:cNvPr id="8" name="TextBox 7">
            <a:extLst>
              <a:ext uri="{FF2B5EF4-FFF2-40B4-BE49-F238E27FC236}">
                <a16:creationId xmlns:a16="http://schemas.microsoft.com/office/drawing/2014/main" id="{0BC31AA8-2CFA-684C-966F-14226662430C}"/>
              </a:ext>
            </a:extLst>
          </p:cNvPr>
          <p:cNvSpPr txBox="1"/>
          <p:nvPr/>
        </p:nvSpPr>
        <p:spPr>
          <a:xfrm>
            <a:off x="220716" y="3429000"/>
            <a:ext cx="8294634" cy="286232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 import the built-in math module </a:t>
            </a:r>
          </a:p>
          <a:p>
            <a:r>
              <a:rPr lang="en-US" dirty="0">
                <a:latin typeface="Courier New" panose="02070309020205020404" pitchFamily="49" charset="0"/>
                <a:cs typeface="Courier New" panose="02070309020205020404" pitchFamily="49" charset="0"/>
              </a:rPr>
              <a:t># math has a lot of common mathematical functions, such as trig functions</a:t>
            </a:r>
          </a:p>
          <a:p>
            <a:r>
              <a:rPr lang="en-US" dirty="0">
                <a:latin typeface="Courier New" panose="02070309020205020404" pitchFamily="49" charset="0"/>
                <a:cs typeface="Courier New" panose="02070309020205020404" pitchFamily="49" charset="0"/>
              </a:rPr>
              <a:t>&gt;&gt;&gt;import math</a:t>
            </a:r>
          </a:p>
          <a:p>
            <a:r>
              <a:rPr lang="en-US" dirty="0">
                <a:latin typeface="Courier New" panose="02070309020205020404" pitchFamily="49" charset="0"/>
                <a:cs typeface="Courier New" panose="02070309020205020404" pitchFamily="49" charset="0"/>
              </a:rPr>
              <a:t>&gt;&gt;&gt;</a:t>
            </a:r>
            <a:r>
              <a:rPr lang="en-US" dirty="0" err="1">
                <a:latin typeface="Courier New" panose="02070309020205020404" pitchFamily="49" charset="0"/>
                <a:cs typeface="Courier New" panose="02070309020205020404" pitchFamily="49" charset="0"/>
              </a:rPr>
              <a:t>math.sin</a:t>
            </a:r>
            <a:r>
              <a:rPr lang="en-US" dirty="0">
                <a:latin typeface="Courier New" panose="02070309020205020404" pitchFamily="49" charset="0"/>
                <a:cs typeface="Courier New" panose="02070309020205020404" pitchFamily="49" charset="0"/>
              </a:rPr>
              <a:t>(0) # to access a function or variable in a module you do </a:t>
            </a:r>
            <a:r>
              <a:rPr lang="en-US" dirty="0" err="1">
                <a:latin typeface="Courier New" panose="02070309020205020404" pitchFamily="49" charset="0"/>
                <a:cs typeface="Courier New" panose="02070309020205020404" pitchFamily="49" charset="0"/>
              </a:rPr>
              <a:t>module_name.function</a:t>
            </a:r>
            <a:r>
              <a:rPr lang="en-US" dirty="0">
                <a:latin typeface="Courier New" panose="02070309020205020404" pitchFamily="49" charset="0"/>
                <a:cs typeface="Courier New" panose="02070309020205020404" pitchFamily="49" charset="0"/>
              </a:rPr>
              <a:t>, here we calculate the sin of 0 radians</a:t>
            </a:r>
          </a:p>
          <a:p>
            <a:r>
              <a:rPr lang="en-US" dirty="0">
                <a:latin typeface="Courier New" panose="02070309020205020404" pitchFamily="49" charset="0"/>
                <a:cs typeface="Courier New" panose="02070309020205020404" pitchFamily="49" charset="0"/>
              </a:rPr>
              <a:t>0.0</a:t>
            </a:r>
          </a:p>
          <a:p>
            <a:r>
              <a:rPr lang="en-US" dirty="0">
                <a:latin typeface="Courier New" panose="02070309020205020404" pitchFamily="49" charset="0"/>
                <a:cs typeface="Courier New" panose="02070309020205020404" pitchFamily="49" charset="0"/>
              </a:rPr>
              <a:t>&gt;&gt;&gt;</a:t>
            </a:r>
            <a:r>
              <a:rPr lang="en-US" dirty="0" err="1">
                <a:latin typeface="Courier New" panose="02070309020205020404" pitchFamily="49" charset="0"/>
                <a:cs typeface="Courier New" panose="02070309020205020404" pitchFamily="49" charset="0"/>
              </a:rPr>
              <a:t>math.pi</a:t>
            </a:r>
            <a:r>
              <a:rPr lang="en-US" dirty="0">
                <a:latin typeface="Courier New" panose="02070309020205020404" pitchFamily="49" charset="0"/>
                <a:cs typeface="Courier New" panose="02070309020205020404" pitchFamily="49" charset="0"/>
              </a:rPr>
              <a:t> # the value of PI </a:t>
            </a:r>
          </a:p>
          <a:p>
            <a:r>
              <a:rPr lang="en-US" dirty="0">
                <a:latin typeface="Courier New" panose="02070309020205020404" pitchFamily="49" charset="0"/>
                <a:cs typeface="Courier New" panose="02070309020205020404" pitchFamily="49" charset="0"/>
              </a:rPr>
              <a:t>3.141592653589793</a:t>
            </a:r>
          </a:p>
        </p:txBody>
      </p:sp>
    </p:spTree>
    <p:extLst>
      <p:ext uri="{BB962C8B-B14F-4D97-AF65-F5344CB8AC3E}">
        <p14:creationId xmlns:p14="http://schemas.microsoft.com/office/powerpoint/2010/main" val="2833682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6B246B7-2C24-FE41-B43D-32A0095DEE6A}"/>
              </a:ext>
            </a:extLst>
          </p:cNvPr>
          <p:cNvSpPr>
            <a:spLocks noGrp="1"/>
          </p:cNvSpPr>
          <p:nvPr>
            <p:ph type="title"/>
          </p:nvPr>
        </p:nvSpPr>
        <p:spPr>
          <a:xfrm>
            <a:off x="628650" y="136524"/>
            <a:ext cx="7886700" cy="1325563"/>
          </a:xfrm>
        </p:spPr>
        <p:txBody>
          <a:bodyPr/>
          <a:lstStyle/>
          <a:p>
            <a:r>
              <a:rPr lang="en-US" dirty="0"/>
              <a:t>Writing your own module</a:t>
            </a:r>
          </a:p>
        </p:txBody>
      </p:sp>
      <p:sp>
        <p:nvSpPr>
          <p:cNvPr id="8" name="TextBox 7">
            <a:extLst>
              <a:ext uri="{FF2B5EF4-FFF2-40B4-BE49-F238E27FC236}">
                <a16:creationId xmlns:a16="http://schemas.microsoft.com/office/drawing/2014/main" id="{0BC31AA8-2CFA-684C-966F-14226662430C}"/>
              </a:ext>
            </a:extLst>
          </p:cNvPr>
          <p:cNvSpPr txBox="1"/>
          <p:nvPr/>
        </p:nvSpPr>
        <p:spPr>
          <a:xfrm>
            <a:off x="283779" y="2630545"/>
            <a:ext cx="8660526" cy="2308324"/>
          </a:xfrm>
          <a:prstGeom prst="rect">
            <a:avLst/>
          </a:prstGeom>
          <a:noFill/>
        </p:spPr>
        <p:txBody>
          <a:bodyPr wrap="square" rtlCol="0">
            <a:spAutoFit/>
          </a:bodyPr>
          <a:lstStyle/>
          <a:p>
            <a:r>
              <a:rPr lang="en-US" sz="1600" dirty="0">
                <a:latin typeface="Courier New" panose="02070309020205020404" pitchFamily="49" charset="0"/>
                <a:cs typeface="Courier New" panose="02070309020205020404" pitchFamily="49" charset="0"/>
              </a:rPr>
              <a:t># string</a:t>
            </a:r>
          </a:p>
          <a:p>
            <a:r>
              <a:rPr lang="en-US" sz="1600" dirty="0" err="1">
                <a:latin typeface="Courier New" panose="02070309020205020404" pitchFamily="49" charset="0"/>
                <a:cs typeface="Courier New" panose="02070309020205020404" pitchFamily="49" charset="0"/>
              </a:rPr>
              <a:t>test_str</a:t>
            </a:r>
            <a:r>
              <a:rPr lang="en-US" sz="1600" dirty="0">
                <a:latin typeface="Courier New" panose="02070309020205020404" pitchFamily="49" charset="0"/>
                <a:cs typeface="Courier New" panose="02070309020205020404" pitchFamily="49" charset="0"/>
              </a:rPr>
              <a:t> = "I am in a module"</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list</a:t>
            </a:r>
          </a:p>
          <a:p>
            <a:r>
              <a:rPr lang="en-US" sz="1600" dirty="0" err="1">
                <a:latin typeface="Courier New" panose="02070309020205020404" pitchFamily="49" charset="0"/>
                <a:cs typeface="Courier New" panose="02070309020205020404" pitchFamily="49" charset="0"/>
              </a:rPr>
              <a:t>test_list</a:t>
            </a:r>
            <a:r>
              <a:rPr lang="en-US" sz="1600" dirty="0">
                <a:latin typeface="Courier New" panose="02070309020205020404" pitchFamily="49" charset="0"/>
                <a:cs typeface="Courier New" panose="02070309020205020404" pitchFamily="49" charset="0"/>
              </a:rPr>
              <a:t> = [100, 200, 300]</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function</a:t>
            </a:r>
          </a:p>
          <a:p>
            <a:r>
              <a:rPr lang="en-US" sz="1600" dirty="0">
                <a:latin typeface="Courier New" panose="02070309020205020404" pitchFamily="49" charset="0"/>
                <a:cs typeface="Courier New" panose="02070309020205020404" pitchFamily="49" charset="0"/>
              </a:rPr>
              <a:t>def add(x, y):</a:t>
            </a:r>
          </a:p>
          <a:p>
            <a:r>
              <a:rPr lang="en-US" sz="1600" dirty="0">
                <a:latin typeface="Courier New" panose="02070309020205020404" pitchFamily="49" charset="0"/>
                <a:cs typeface="Courier New" panose="02070309020205020404" pitchFamily="49" charset="0"/>
              </a:rPr>
              <a:t>    return x + y </a:t>
            </a:r>
          </a:p>
        </p:txBody>
      </p:sp>
      <p:sp>
        <p:nvSpPr>
          <p:cNvPr id="5" name="TextBox 4">
            <a:extLst>
              <a:ext uri="{FF2B5EF4-FFF2-40B4-BE49-F238E27FC236}">
                <a16:creationId xmlns:a16="http://schemas.microsoft.com/office/drawing/2014/main" id="{0EB41574-7936-3144-9FAA-C7EF30E3F4FE}"/>
              </a:ext>
            </a:extLst>
          </p:cNvPr>
          <p:cNvSpPr txBox="1"/>
          <p:nvPr/>
        </p:nvSpPr>
        <p:spPr>
          <a:xfrm>
            <a:off x="220716" y="1165133"/>
            <a:ext cx="8040414" cy="1384995"/>
          </a:xfrm>
          <a:prstGeom prst="rect">
            <a:avLst/>
          </a:prstGeom>
          <a:noFill/>
        </p:spPr>
        <p:txBody>
          <a:bodyPr wrap="square" rtlCol="0">
            <a:spAutoFit/>
          </a:bodyPr>
          <a:lstStyle/>
          <a:p>
            <a:r>
              <a:rPr lang="en-US" sz="2800" dirty="0">
                <a:latin typeface="Helvetica Light" panose="020B0403020202020204" pitchFamily="34" charset="0"/>
              </a:rPr>
              <a:t>Here is an short module for testing purposes `</a:t>
            </a:r>
            <a:r>
              <a:rPr lang="en-US" sz="2800" dirty="0" err="1">
                <a:latin typeface="Helvetica Light" panose="020B0403020202020204" pitchFamily="34" charset="0"/>
              </a:rPr>
              <a:t>mod.py</a:t>
            </a:r>
            <a:r>
              <a:rPr lang="en-US" sz="2800" dirty="0">
                <a:latin typeface="Helvetica Light" panose="020B0403020202020204" pitchFamily="34" charset="0"/>
              </a:rPr>
              <a:t>` which you can download in this directory.</a:t>
            </a:r>
          </a:p>
        </p:txBody>
      </p:sp>
      <p:sp>
        <p:nvSpPr>
          <p:cNvPr id="7" name="TextBox 6">
            <a:extLst>
              <a:ext uri="{FF2B5EF4-FFF2-40B4-BE49-F238E27FC236}">
                <a16:creationId xmlns:a16="http://schemas.microsoft.com/office/drawing/2014/main" id="{3A3AFD4B-528E-FC4D-975F-6669EEE0F230}"/>
              </a:ext>
            </a:extLst>
          </p:cNvPr>
          <p:cNvSpPr txBox="1"/>
          <p:nvPr/>
        </p:nvSpPr>
        <p:spPr>
          <a:xfrm>
            <a:off x="283779" y="5132788"/>
            <a:ext cx="8040414" cy="954107"/>
          </a:xfrm>
          <a:prstGeom prst="rect">
            <a:avLst/>
          </a:prstGeom>
          <a:noFill/>
        </p:spPr>
        <p:txBody>
          <a:bodyPr wrap="square" rtlCol="0">
            <a:spAutoFit/>
          </a:bodyPr>
          <a:lstStyle/>
          <a:p>
            <a:r>
              <a:rPr lang="en-US" sz="2800" dirty="0">
                <a:latin typeface="Helvetica Light" panose="020B0403020202020204" pitchFamily="34" charset="0"/>
              </a:rPr>
              <a:t>if you download it and use the python interpreter in the same directory you can load it</a:t>
            </a:r>
          </a:p>
        </p:txBody>
      </p:sp>
    </p:spTree>
    <p:extLst>
      <p:ext uri="{BB962C8B-B14F-4D97-AF65-F5344CB8AC3E}">
        <p14:creationId xmlns:p14="http://schemas.microsoft.com/office/powerpoint/2010/main" val="1199303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6B246B7-2C24-FE41-B43D-32A0095DEE6A}"/>
              </a:ext>
            </a:extLst>
          </p:cNvPr>
          <p:cNvSpPr>
            <a:spLocks noGrp="1"/>
          </p:cNvSpPr>
          <p:nvPr>
            <p:ph type="title"/>
          </p:nvPr>
        </p:nvSpPr>
        <p:spPr>
          <a:xfrm>
            <a:off x="628650" y="136524"/>
            <a:ext cx="7886700" cy="1325563"/>
          </a:xfrm>
        </p:spPr>
        <p:txBody>
          <a:bodyPr/>
          <a:lstStyle/>
          <a:p>
            <a:r>
              <a:rPr lang="en-US" dirty="0"/>
              <a:t>Writing your own module</a:t>
            </a:r>
          </a:p>
        </p:txBody>
      </p:sp>
      <p:sp>
        <p:nvSpPr>
          <p:cNvPr id="8" name="TextBox 7">
            <a:extLst>
              <a:ext uri="{FF2B5EF4-FFF2-40B4-BE49-F238E27FC236}">
                <a16:creationId xmlns:a16="http://schemas.microsoft.com/office/drawing/2014/main" id="{0BC31AA8-2CFA-684C-966F-14226662430C}"/>
              </a:ext>
            </a:extLst>
          </p:cNvPr>
          <p:cNvSpPr txBox="1"/>
          <p:nvPr/>
        </p:nvSpPr>
        <p:spPr>
          <a:xfrm>
            <a:off x="2454164" y="2090172"/>
            <a:ext cx="4235671" cy="2677656"/>
          </a:xfrm>
          <a:prstGeom prst="rect">
            <a:avLst/>
          </a:prstGeom>
          <a:noFill/>
        </p:spPr>
        <p:txBody>
          <a:bodyPr wrap="square" rtlCol="0">
            <a:spAutoFit/>
          </a:bodyPr>
          <a:lstStyle/>
          <a:p>
            <a:r>
              <a:rPr lang="en-US" sz="2800" dirty="0">
                <a:latin typeface="Courier New" panose="02070309020205020404" pitchFamily="49" charset="0"/>
                <a:cs typeface="Courier New" panose="02070309020205020404" pitchFamily="49" charset="0"/>
              </a:rPr>
              <a:t>&gt;&gt;&gt;import mod </a:t>
            </a:r>
          </a:p>
          <a:p>
            <a:r>
              <a:rPr lang="en-US" sz="2800" dirty="0">
                <a:latin typeface="Courier New" panose="02070309020205020404" pitchFamily="49" charset="0"/>
                <a:cs typeface="Courier New" panose="02070309020205020404" pitchFamily="49" charset="0"/>
              </a:rPr>
              <a:t>&gt;&gt;&gt;</a:t>
            </a:r>
            <a:r>
              <a:rPr lang="en-US" sz="2800" dirty="0" err="1">
                <a:latin typeface="Courier New" panose="02070309020205020404" pitchFamily="49" charset="0"/>
                <a:cs typeface="Courier New" panose="02070309020205020404" pitchFamily="49" charset="0"/>
              </a:rPr>
              <a:t>mod.test_str</a:t>
            </a:r>
            <a:endParaRPr lang="en-US" sz="2800" dirty="0">
              <a:latin typeface="Courier New" panose="02070309020205020404" pitchFamily="49" charset="0"/>
              <a:cs typeface="Courier New" panose="02070309020205020404" pitchFamily="49" charset="0"/>
            </a:endParaRPr>
          </a:p>
          <a:p>
            <a:r>
              <a:rPr lang="en-US" sz="2800" dirty="0">
                <a:latin typeface="Courier New" panose="02070309020205020404" pitchFamily="49" charset="0"/>
                <a:cs typeface="Courier New" panose="02070309020205020404" pitchFamily="49" charset="0"/>
              </a:rPr>
              <a:t>'I am in a module'</a:t>
            </a:r>
          </a:p>
          <a:p>
            <a:endParaRPr lang="en-US" sz="2800" dirty="0">
              <a:latin typeface="Courier New" panose="02070309020205020404" pitchFamily="49" charset="0"/>
              <a:cs typeface="Courier New" panose="02070309020205020404" pitchFamily="49" charset="0"/>
            </a:endParaRPr>
          </a:p>
          <a:p>
            <a:r>
              <a:rPr lang="en-US" sz="2800" dirty="0">
                <a:latin typeface="Courier New" panose="02070309020205020404" pitchFamily="49" charset="0"/>
                <a:cs typeface="Courier New" panose="02070309020205020404" pitchFamily="49" charset="0"/>
              </a:rPr>
              <a:t>&gt;&gt;&gt;</a:t>
            </a:r>
            <a:r>
              <a:rPr lang="en-US" sz="2800" dirty="0" err="1">
                <a:latin typeface="Courier New" panose="02070309020205020404" pitchFamily="49" charset="0"/>
                <a:cs typeface="Courier New" panose="02070309020205020404" pitchFamily="49" charset="0"/>
              </a:rPr>
              <a:t>mod.add</a:t>
            </a:r>
            <a:r>
              <a:rPr lang="en-US" sz="2800" dirty="0">
                <a:latin typeface="Courier New" panose="02070309020205020404" pitchFamily="49" charset="0"/>
                <a:cs typeface="Courier New" panose="02070309020205020404" pitchFamily="49" charset="0"/>
              </a:rPr>
              <a:t>(10, 20)</a:t>
            </a:r>
          </a:p>
          <a:p>
            <a:r>
              <a:rPr lang="en-US" sz="2800" dirty="0">
                <a:latin typeface="Courier New" panose="02070309020205020404" pitchFamily="49" charset="0"/>
                <a:cs typeface="Courier New" panose="02070309020205020404" pitchFamily="49" charset="0"/>
              </a:rPr>
              <a:t>30</a:t>
            </a:r>
          </a:p>
        </p:txBody>
      </p:sp>
    </p:spTree>
    <p:extLst>
      <p:ext uri="{BB962C8B-B14F-4D97-AF65-F5344CB8AC3E}">
        <p14:creationId xmlns:p14="http://schemas.microsoft.com/office/powerpoint/2010/main" val="1930005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6B246B7-2C24-FE41-B43D-32A0095DEE6A}"/>
              </a:ext>
            </a:extLst>
          </p:cNvPr>
          <p:cNvSpPr>
            <a:spLocks noGrp="1"/>
          </p:cNvSpPr>
          <p:nvPr>
            <p:ph type="title"/>
          </p:nvPr>
        </p:nvSpPr>
        <p:spPr>
          <a:xfrm>
            <a:off x="628650" y="136524"/>
            <a:ext cx="7886700" cy="1325563"/>
          </a:xfrm>
        </p:spPr>
        <p:txBody>
          <a:bodyPr/>
          <a:lstStyle/>
          <a:p>
            <a:r>
              <a:rPr lang="en-US" dirty="0"/>
              <a:t>Finding modules</a:t>
            </a:r>
          </a:p>
        </p:txBody>
      </p:sp>
      <p:sp>
        <p:nvSpPr>
          <p:cNvPr id="8" name="TextBox 7">
            <a:extLst>
              <a:ext uri="{FF2B5EF4-FFF2-40B4-BE49-F238E27FC236}">
                <a16:creationId xmlns:a16="http://schemas.microsoft.com/office/drawing/2014/main" id="{0BC31AA8-2CFA-684C-966F-14226662430C}"/>
              </a:ext>
            </a:extLst>
          </p:cNvPr>
          <p:cNvSpPr txBox="1"/>
          <p:nvPr/>
        </p:nvSpPr>
        <p:spPr>
          <a:xfrm>
            <a:off x="220716" y="2263163"/>
            <a:ext cx="8692056" cy="1077218"/>
          </a:xfrm>
          <a:prstGeom prst="rect">
            <a:avLst/>
          </a:prstGeom>
          <a:noFill/>
        </p:spPr>
        <p:txBody>
          <a:bodyPr wrap="square" rtlCol="0">
            <a:spAutoFit/>
          </a:bodyPr>
          <a:lstStyle/>
          <a:p>
            <a:r>
              <a:rPr lang="en-US" sz="1600" dirty="0">
                <a:latin typeface="Courier New" panose="02070309020205020404" pitchFamily="49" charset="0"/>
                <a:cs typeface="Courier New" panose="02070309020205020404" pitchFamily="49" charset="0"/>
              </a:rPr>
              <a:t>&gt;&gt;&gt; import mod</a:t>
            </a:r>
          </a:p>
          <a:p>
            <a:r>
              <a:rPr lang="en-US" sz="1600" dirty="0">
                <a:latin typeface="Courier New" panose="02070309020205020404" pitchFamily="49" charset="0"/>
                <a:cs typeface="Courier New" panose="02070309020205020404" pitchFamily="49" charset="0"/>
              </a:rPr>
              <a:t>Traceback (most recent call last):</a:t>
            </a:r>
          </a:p>
          <a:p>
            <a:r>
              <a:rPr lang="en-US" sz="1600" dirty="0">
                <a:latin typeface="Courier New" panose="02070309020205020404" pitchFamily="49" charset="0"/>
                <a:cs typeface="Courier New" panose="02070309020205020404" pitchFamily="49" charset="0"/>
              </a:rPr>
              <a:t>  File "&lt;stdin&gt;", line 1, in &lt;module&gt;</a:t>
            </a:r>
          </a:p>
          <a:p>
            <a:r>
              <a:rPr lang="en-US" sz="1600" dirty="0" err="1">
                <a:latin typeface="Courier New" panose="02070309020205020404" pitchFamily="49" charset="0"/>
                <a:cs typeface="Courier New" panose="02070309020205020404" pitchFamily="49" charset="0"/>
              </a:rPr>
              <a:t>ImportError</a:t>
            </a:r>
            <a:r>
              <a:rPr lang="en-US" sz="1600" dirty="0">
                <a:latin typeface="Courier New" panose="02070309020205020404" pitchFamily="49" charset="0"/>
                <a:cs typeface="Courier New" panose="02070309020205020404" pitchFamily="49" charset="0"/>
              </a:rPr>
              <a:t>: No module named mod</a:t>
            </a:r>
          </a:p>
        </p:txBody>
      </p:sp>
      <p:sp>
        <p:nvSpPr>
          <p:cNvPr id="6" name="TextBox 5">
            <a:extLst>
              <a:ext uri="{FF2B5EF4-FFF2-40B4-BE49-F238E27FC236}">
                <a16:creationId xmlns:a16="http://schemas.microsoft.com/office/drawing/2014/main" id="{AE0957B0-9461-9844-ADB0-1605718F6EBC}"/>
              </a:ext>
            </a:extLst>
          </p:cNvPr>
          <p:cNvSpPr txBox="1"/>
          <p:nvPr/>
        </p:nvSpPr>
        <p:spPr>
          <a:xfrm>
            <a:off x="220716" y="1165133"/>
            <a:ext cx="8040414" cy="954107"/>
          </a:xfrm>
          <a:prstGeom prst="rect">
            <a:avLst/>
          </a:prstGeom>
          <a:noFill/>
        </p:spPr>
        <p:txBody>
          <a:bodyPr wrap="square" rtlCol="0">
            <a:spAutoFit/>
          </a:bodyPr>
          <a:lstStyle/>
          <a:p>
            <a:r>
              <a:rPr lang="en-US" sz="2800" dirty="0">
                <a:latin typeface="Helvetica Light" panose="020B0403020202020204" pitchFamily="34" charset="0"/>
              </a:rPr>
              <a:t>If you are not in the correct directory and you try and load mod </a:t>
            </a:r>
          </a:p>
        </p:txBody>
      </p:sp>
      <p:sp>
        <p:nvSpPr>
          <p:cNvPr id="7" name="TextBox 6">
            <a:extLst>
              <a:ext uri="{FF2B5EF4-FFF2-40B4-BE49-F238E27FC236}">
                <a16:creationId xmlns:a16="http://schemas.microsoft.com/office/drawing/2014/main" id="{4BDF1FD4-01DF-C34D-B462-16F7B1C9D103}"/>
              </a:ext>
            </a:extLst>
          </p:cNvPr>
          <p:cNvSpPr txBox="1"/>
          <p:nvPr/>
        </p:nvSpPr>
        <p:spPr>
          <a:xfrm>
            <a:off x="220716" y="3903078"/>
            <a:ext cx="8040414" cy="1384995"/>
          </a:xfrm>
          <a:prstGeom prst="rect">
            <a:avLst/>
          </a:prstGeom>
          <a:noFill/>
        </p:spPr>
        <p:txBody>
          <a:bodyPr wrap="square" rtlCol="0">
            <a:spAutoFit/>
          </a:bodyPr>
          <a:lstStyle/>
          <a:p>
            <a:r>
              <a:rPr lang="en-US" sz="2800" dirty="0">
                <a:latin typeface="Helvetica Light" panose="020B0403020202020204" pitchFamily="34" charset="0"/>
              </a:rPr>
              <a:t>The python interpreter cannot find it, python has a set of directories that it looks for modules to load. </a:t>
            </a:r>
          </a:p>
        </p:txBody>
      </p:sp>
    </p:spTree>
    <p:extLst>
      <p:ext uri="{BB962C8B-B14F-4D97-AF65-F5344CB8AC3E}">
        <p14:creationId xmlns:p14="http://schemas.microsoft.com/office/powerpoint/2010/main" val="509141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6B246B7-2C24-FE41-B43D-32A0095DEE6A}"/>
              </a:ext>
            </a:extLst>
          </p:cNvPr>
          <p:cNvSpPr>
            <a:spLocks noGrp="1"/>
          </p:cNvSpPr>
          <p:nvPr>
            <p:ph type="title"/>
          </p:nvPr>
        </p:nvSpPr>
        <p:spPr>
          <a:xfrm>
            <a:off x="628650" y="136524"/>
            <a:ext cx="7886700" cy="1325563"/>
          </a:xfrm>
        </p:spPr>
        <p:txBody>
          <a:bodyPr/>
          <a:lstStyle/>
          <a:p>
            <a:r>
              <a:rPr lang="en-US" dirty="0"/>
              <a:t>Finding modules</a:t>
            </a:r>
          </a:p>
        </p:txBody>
      </p:sp>
      <p:sp>
        <p:nvSpPr>
          <p:cNvPr id="6" name="TextBox 5">
            <a:extLst>
              <a:ext uri="{FF2B5EF4-FFF2-40B4-BE49-F238E27FC236}">
                <a16:creationId xmlns:a16="http://schemas.microsoft.com/office/drawing/2014/main" id="{5E7CA490-3E5C-0040-8917-7C405692D2EC}"/>
              </a:ext>
            </a:extLst>
          </p:cNvPr>
          <p:cNvSpPr txBox="1"/>
          <p:nvPr/>
        </p:nvSpPr>
        <p:spPr>
          <a:xfrm>
            <a:off x="220716" y="2263163"/>
            <a:ext cx="8692056" cy="1323439"/>
          </a:xfrm>
          <a:prstGeom prst="rect">
            <a:avLst/>
          </a:prstGeom>
          <a:noFill/>
        </p:spPr>
        <p:txBody>
          <a:bodyPr wrap="square" rtlCol="0">
            <a:spAutoFit/>
          </a:bodyPr>
          <a:lstStyle/>
          <a:p>
            <a:r>
              <a:rPr lang="en-US" sz="1600" dirty="0">
                <a:latin typeface="Courier New" panose="02070309020205020404" pitchFamily="49" charset="0"/>
                <a:cs typeface="Courier New" panose="02070309020205020404" pitchFamily="49" charset="0"/>
              </a:rPr>
              <a:t>&gt;&gt;&gt; import sys</a:t>
            </a:r>
          </a:p>
          <a:p>
            <a:r>
              <a:rPr lang="en-US" sz="1600" dirty="0">
                <a:latin typeface="Courier New" panose="02070309020205020404" pitchFamily="49" charset="0"/>
                <a:cs typeface="Courier New" panose="02070309020205020404" pitchFamily="49" charset="0"/>
              </a:rPr>
              <a:t>&gt;&gt;&gt;</a:t>
            </a:r>
            <a:r>
              <a:rPr lang="en-US" sz="1600" dirty="0" err="1">
                <a:latin typeface="Courier New" panose="02070309020205020404" pitchFamily="49" charset="0"/>
                <a:cs typeface="Courier New" panose="02070309020205020404" pitchFamily="49" charset="0"/>
              </a:rPr>
              <a:t>sys.path</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'/Users/</a:t>
            </a:r>
            <a:r>
              <a:rPr lang="en-US" sz="1600" dirty="0" err="1">
                <a:latin typeface="Courier New" panose="02070309020205020404" pitchFamily="49" charset="0"/>
                <a:cs typeface="Courier New" panose="02070309020205020404" pitchFamily="49" charset="0"/>
              </a:rPr>
              <a:t>jyesselm</a:t>
            </a:r>
            <a:r>
              <a:rPr lang="en-US" sz="1600" dirty="0">
                <a:latin typeface="Courier New" panose="02070309020205020404" pitchFamily="49" charset="0"/>
                <a:cs typeface="Courier New" panose="02070309020205020404" pitchFamily="49" charset="0"/>
              </a:rPr>
              <a:t>/Downloads', '/Users/</a:t>
            </a:r>
            <a:r>
              <a:rPr lang="en-US" sz="1600" dirty="0" err="1">
                <a:latin typeface="Courier New" panose="02070309020205020404" pitchFamily="49" charset="0"/>
                <a:cs typeface="Courier New" panose="02070309020205020404" pitchFamily="49" charset="0"/>
              </a:rPr>
              <a:t>jyesselm</a:t>
            </a:r>
            <a:r>
              <a:rPr lang="en-US" sz="1600" dirty="0">
                <a:latin typeface="Courier New" panose="02070309020205020404" pitchFamily="49" charset="0"/>
                <a:cs typeface="Courier New" panose="02070309020205020404" pitchFamily="49" charset="0"/>
              </a:rPr>
              <a:t>/projects/RNAMake', '/Users/</a:t>
            </a:r>
            <a:r>
              <a:rPr lang="en-US" sz="1600" dirty="0" err="1">
                <a:latin typeface="Courier New" panose="02070309020205020404" pitchFamily="49" charset="0"/>
                <a:cs typeface="Courier New" panose="02070309020205020404" pitchFamily="49" charset="0"/>
              </a:rPr>
              <a:t>jyesselm</a:t>
            </a:r>
            <a:r>
              <a:rPr lang="en-US" sz="1600" dirty="0">
                <a:latin typeface="Courier New" panose="02070309020205020404" pitchFamily="49" charset="0"/>
                <a:cs typeface="Courier New" panose="02070309020205020404" pitchFamily="49" charset="0"/>
              </a:rPr>
              <a:t>/projects/</a:t>
            </a:r>
            <a:r>
              <a:rPr lang="en-US" sz="1600" dirty="0" err="1">
                <a:latin typeface="Courier New" panose="02070309020205020404" pitchFamily="49" charset="0"/>
                <a:cs typeface="Courier New" panose="02070309020205020404" pitchFamily="49" charset="0"/>
              </a:rPr>
              <a:t>RNAMake.projects</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SimulateTectos</a:t>
            </a:r>
            <a:r>
              <a:rPr lang="en-US" sz="1600" dirty="0">
                <a:latin typeface="Courier New" panose="02070309020205020404" pitchFamily="49" charset="0"/>
                <a:cs typeface="Courier New" panose="02070309020205020404" pitchFamily="49" charset="0"/>
              </a:rPr>
              <a:t>', '/Users/</a:t>
            </a:r>
            <a:r>
              <a:rPr lang="en-US" sz="1600" dirty="0" err="1">
                <a:latin typeface="Courier New" panose="02070309020205020404" pitchFamily="49" charset="0"/>
                <a:cs typeface="Courier New" panose="02070309020205020404" pitchFamily="49" charset="0"/>
              </a:rPr>
              <a:t>jyesselm</a:t>
            </a:r>
            <a:r>
              <a:rPr lang="en-US" sz="1600" dirty="0">
                <a:latin typeface="Courier New" panose="02070309020205020404" pitchFamily="49" charset="0"/>
                <a:cs typeface="Courier New" panose="02070309020205020404" pitchFamily="49" charset="0"/>
              </a:rPr>
              <a:t>/projects/</a:t>
            </a:r>
            <a:r>
              <a:rPr lang="en-US" sz="1600" dirty="0" err="1">
                <a:latin typeface="Courier New" panose="02070309020205020404" pitchFamily="49" charset="0"/>
                <a:cs typeface="Courier New" panose="02070309020205020404" pitchFamily="49" charset="0"/>
              </a:rPr>
              <a:t>RNAMake.New</a:t>
            </a:r>
            <a:r>
              <a:rPr lang="en-US" sz="1600" dirty="0">
                <a:latin typeface="Courier New" panose="02070309020205020404" pitchFamily="49" charset="0"/>
                <a:cs typeface="Courier New" panose="02070309020205020404" pitchFamily="49" charset="0"/>
              </a:rPr>
              <a:t>’]</a:t>
            </a:r>
          </a:p>
        </p:txBody>
      </p:sp>
      <p:sp>
        <p:nvSpPr>
          <p:cNvPr id="2" name="Rectangle 1">
            <a:extLst>
              <a:ext uri="{FF2B5EF4-FFF2-40B4-BE49-F238E27FC236}">
                <a16:creationId xmlns:a16="http://schemas.microsoft.com/office/drawing/2014/main" id="{84837695-C7A1-B147-BD11-6D89707C7DBD}"/>
              </a:ext>
            </a:extLst>
          </p:cNvPr>
          <p:cNvSpPr/>
          <p:nvPr/>
        </p:nvSpPr>
        <p:spPr>
          <a:xfrm>
            <a:off x="296735" y="1493293"/>
            <a:ext cx="6899646" cy="523220"/>
          </a:xfrm>
          <a:prstGeom prst="rect">
            <a:avLst/>
          </a:prstGeom>
        </p:spPr>
        <p:txBody>
          <a:bodyPr wrap="none">
            <a:spAutoFit/>
          </a:bodyPr>
          <a:lstStyle/>
          <a:p>
            <a:r>
              <a:rPr lang="en-US" sz="2800" dirty="0">
                <a:latin typeface="Helvetica Light" panose="020B0403020202020204" pitchFamily="34" charset="0"/>
              </a:rPr>
              <a:t>You can see this list using the sys module</a:t>
            </a:r>
            <a:endParaRPr lang="en-US" sz="2800" dirty="0"/>
          </a:p>
        </p:txBody>
      </p:sp>
    </p:spTree>
    <p:extLst>
      <p:ext uri="{BB962C8B-B14F-4D97-AF65-F5344CB8AC3E}">
        <p14:creationId xmlns:p14="http://schemas.microsoft.com/office/powerpoint/2010/main" val="3470415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6B246B7-2C24-FE41-B43D-32A0095DEE6A}"/>
              </a:ext>
            </a:extLst>
          </p:cNvPr>
          <p:cNvSpPr>
            <a:spLocks noGrp="1"/>
          </p:cNvSpPr>
          <p:nvPr>
            <p:ph type="title"/>
          </p:nvPr>
        </p:nvSpPr>
        <p:spPr>
          <a:xfrm>
            <a:off x="628650" y="136524"/>
            <a:ext cx="7886700" cy="1325563"/>
          </a:xfrm>
        </p:spPr>
        <p:txBody>
          <a:bodyPr/>
          <a:lstStyle/>
          <a:p>
            <a:r>
              <a:rPr lang="en-US" dirty="0"/>
              <a:t>Finding modules</a:t>
            </a:r>
          </a:p>
        </p:txBody>
      </p:sp>
      <p:sp>
        <p:nvSpPr>
          <p:cNvPr id="5" name="Rectangle 4">
            <a:extLst>
              <a:ext uri="{FF2B5EF4-FFF2-40B4-BE49-F238E27FC236}">
                <a16:creationId xmlns:a16="http://schemas.microsoft.com/office/drawing/2014/main" id="{6061952F-85B3-4746-8BFC-3B761797EB4B}"/>
              </a:ext>
            </a:extLst>
          </p:cNvPr>
          <p:cNvSpPr/>
          <p:nvPr/>
        </p:nvSpPr>
        <p:spPr>
          <a:xfrm>
            <a:off x="296735" y="1493293"/>
            <a:ext cx="8743099" cy="1384995"/>
          </a:xfrm>
          <a:prstGeom prst="rect">
            <a:avLst/>
          </a:prstGeom>
        </p:spPr>
        <p:txBody>
          <a:bodyPr wrap="none">
            <a:spAutoFit/>
          </a:bodyPr>
          <a:lstStyle/>
          <a:p>
            <a:r>
              <a:rPr lang="en-US" sz="2800" dirty="0">
                <a:latin typeface="Helvetica Light" panose="020B0403020202020204" pitchFamily="34" charset="0"/>
              </a:rPr>
              <a:t>There are a few ways you can tell python where other</a:t>
            </a:r>
          </a:p>
          <a:p>
            <a:r>
              <a:rPr lang="en-US" sz="2800" dirty="0">
                <a:latin typeface="Helvetica Light" panose="020B0403020202020204" pitchFamily="34" charset="0"/>
              </a:rPr>
              <a:t>python modules are. First add it directly to the </a:t>
            </a:r>
          </a:p>
          <a:p>
            <a:r>
              <a:rPr lang="en-US" sz="2800" dirty="0" err="1">
                <a:latin typeface="Helvetica Light" panose="020B0403020202020204" pitchFamily="34" charset="0"/>
              </a:rPr>
              <a:t>sys.path</a:t>
            </a:r>
            <a:r>
              <a:rPr lang="en-US" sz="2800" dirty="0">
                <a:latin typeface="Helvetica Light" panose="020B0403020202020204" pitchFamily="34" charset="0"/>
              </a:rPr>
              <a:t> list</a:t>
            </a:r>
            <a:endParaRPr lang="en-US" sz="2800" dirty="0"/>
          </a:p>
        </p:txBody>
      </p:sp>
      <p:sp>
        <p:nvSpPr>
          <p:cNvPr id="7" name="TextBox 6">
            <a:extLst>
              <a:ext uri="{FF2B5EF4-FFF2-40B4-BE49-F238E27FC236}">
                <a16:creationId xmlns:a16="http://schemas.microsoft.com/office/drawing/2014/main" id="{9141BFF5-46C7-E347-B744-20BA561F9926}"/>
              </a:ext>
            </a:extLst>
          </p:cNvPr>
          <p:cNvSpPr txBox="1"/>
          <p:nvPr/>
        </p:nvSpPr>
        <p:spPr>
          <a:xfrm>
            <a:off x="322256" y="3035618"/>
            <a:ext cx="8692056" cy="1323439"/>
          </a:xfrm>
          <a:prstGeom prst="rect">
            <a:avLst/>
          </a:prstGeom>
          <a:noFill/>
        </p:spPr>
        <p:txBody>
          <a:bodyPr wrap="square" rtlCol="0">
            <a:spAutoFit/>
          </a:bodyPr>
          <a:lstStyle/>
          <a:p>
            <a:r>
              <a:rPr lang="en-US" sz="1600" dirty="0">
                <a:latin typeface="Courier New" panose="02070309020205020404" pitchFamily="49" charset="0"/>
                <a:cs typeface="Courier New" panose="02070309020205020404" pitchFamily="49" charset="0"/>
              </a:rPr>
              <a:t>&gt;&gt;&gt; import sys</a:t>
            </a:r>
          </a:p>
          <a:p>
            <a:r>
              <a:rPr lang="en-US" sz="1600" dirty="0">
                <a:latin typeface="Courier New" panose="02070309020205020404" pitchFamily="49" charset="0"/>
                <a:cs typeface="Courier New" panose="02070309020205020404" pitchFamily="49" charset="0"/>
              </a:rPr>
              <a:t>&gt;&gt;&gt;</a:t>
            </a:r>
            <a:r>
              <a:rPr lang="en-US" sz="1600" dirty="0" err="1">
                <a:latin typeface="Courier New" panose="02070309020205020404" pitchFamily="49" charset="0"/>
                <a:cs typeface="Courier New" panose="02070309020205020404" pitchFamily="49" charset="0"/>
              </a:rPr>
              <a:t>sys.path.append</a:t>
            </a:r>
            <a:r>
              <a:rPr lang="en-US" sz="1600" dirty="0">
                <a:latin typeface="Courier New" panose="02070309020205020404" pitchFamily="49" charset="0"/>
                <a:cs typeface="Courier New" panose="02070309020205020404" pitchFamily="49" charset="0"/>
              </a:rPr>
              <a:t>('/Users/</a:t>
            </a:r>
            <a:r>
              <a:rPr lang="en-US" sz="1600" dirty="0" err="1">
                <a:latin typeface="Courier New" panose="02070309020205020404" pitchFamily="49" charset="0"/>
                <a:cs typeface="Courier New" panose="02070309020205020404" pitchFamily="49" charset="0"/>
              </a:rPr>
              <a:t>jyesselm</a:t>
            </a:r>
            <a:r>
              <a:rPr lang="en-US" sz="1600" dirty="0">
                <a:latin typeface="Courier New" panose="02070309020205020404" pitchFamily="49" charset="0"/>
                <a:cs typeface="Courier New" panose="02070309020205020404" pitchFamily="49" charset="0"/>
              </a:rPr>
              <a:t>/projects/Chem991E/04_introduction_to_python_part_iv')</a:t>
            </a:r>
          </a:p>
          <a:p>
            <a:r>
              <a:rPr lang="en-US" sz="1600" dirty="0">
                <a:latin typeface="Courier New" panose="02070309020205020404" pitchFamily="49" charset="0"/>
                <a:cs typeface="Courier New" panose="02070309020205020404" pitchFamily="49" charset="0"/>
              </a:rPr>
              <a:t>&gt;&gt;&gt;import mod # now I can load the module since python knows where to look</a:t>
            </a:r>
          </a:p>
        </p:txBody>
      </p:sp>
    </p:spTree>
    <p:extLst>
      <p:ext uri="{BB962C8B-B14F-4D97-AF65-F5344CB8AC3E}">
        <p14:creationId xmlns:p14="http://schemas.microsoft.com/office/powerpoint/2010/main" val="412369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6B246B7-2C24-FE41-B43D-32A0095DEE6A}"/>
              </a:ext>
            </a:extLst>
          </p:cNvPr>
          <p:cNvSpPr>
            <a:spLocks noGrp="1"/>
          </p:cNvSpPr>
          <p:nvPr>
            <p:ph type="title"/>
          </p:nvPr>
        </p:nvSpPr>
        <p:spPr>
          <a:xfrm>
            <a:off x="628650" y="136524"/>
            <a:ext cx="7886700" cy="1325563"/>
          </a:xfrm>
        </p:spPr>
        <p:txBody>
          <a:bodyPr/>
          <a:lstStyle/>
          <a:p>
            <a:r>
              <a:rPr lang="en-US" dirty="0"/>
              <a:t>Installing new modules</a:t>
            </a:r>
          </a:p>
        </p:txBody>
      </p:sp>
      <p:sp>
        <p:nvSpPr>
          <p:cNvPr id="6" name="TextBox 5">
            <a:extLst>
              <a:ext uri="{FF2B5EF4-FFF2-40B4-BE49-F238E27FC236}">
                <a16:creationId xmlns:a16="http://schemas.microsoft.com/office/drawing/2014/main" id="{7EF302DE-EE66-C541-8A42-95244283E0B8}"/>
              </a:ext>
            </a:extLst>
          </p:cNvPr>
          <p:cNvSpPr txBox="1"/>
          <p:nvPr/>
        </p:nvSpPr>
        <p:spPr>
          <a:xfrm>
            <a:off x="168165" y="3139865"/>
            <a:ext cx="8923283" cy="1323439"/>
          </a:xfrm>
          <a:prstGeom prst="rect">
            <a:avLst/>
          </a:prstGeom>
          <a:noFill/>
        </p:spPr>
        <p:txBody>
          <a:bodyPr wrap="square" rtlCol="0">
            <a:spAutoFit/>
          </a:bodyPr>
          <a:lstStyle/>
          <a:p>
            <a:r>
              <a:rPr lang="en-US" sz="1600" dirty="0">
                <a:latin typeface="Courier New" panose="02070309020205020404" pitchFamily="49" charset="0"/>
                <a:cs typeface="Courier New" panose="02070309020205020404" pitchFamily="49" charset="0"/>
              </a:rPr>
              <a:t># this will install the </a:t>
            </a:r>
            <a:r>
              <a:rPr lang="en-US" sz="1600" dirty="0" err="1">
                <a:latin typeface="Courier New" panose="02070309020205020404" pitchFamily="49" charset="0"/>
                <a:cs typeface="Courier New" panose="02070309020205020404" pitchFamily="49" charset="0"/>
              </a:rPr>
              <a:t>numpy</a:t>
            </a:r>
            <a:r>
              <a:rPr lang="en-US" sz="1600" dirty="0">
                <a:latin typeface="Courier New" panose="02070309020205020404" pitchFamily="49" charset="0"/>
                <a:cs typeface="Courier New" panose="02070309020205020404" pitchFamily="49" charset="0"/>
              </a:rPr>
              <a:t> package we will be using later, notice we </a:t>
            </a:r>
          </a:p>
          <a:p>
            <a:r>
              <a:rPr lang="en-US" sz="1600" dirty="0">
                <a:latin typeface="Courier New" panose="02070309020205020404" pitchFamily="49" charset="0"/>
                <a:cs typeface="Courier New" panose="02070309020205020404" pitchFamily="49" charset="0"/>
              </a:rPr>
              <a:t># need to put '</a:t>
            </a:r>
            <a:r>
              <a:rPr lang="en-US" sz="1600" dirty="0" err="1">
                <a:latin typeface="Courier New" panose="02070309020205020404" pitchFamily="49" charset="0"/>
                <a:cs typeface="Courier New" panose="02070309020205020404" pitchFamily="49" charset="0"/>
              </a:rPr>
              <a:t>sudo</a:t>
            </a:r>
            <a:r>
              <a:rPr lang="en-US" sz="1600" dirty="0">
                <a:latin typeface="Courier New" panose="02070309020205020404" pitchFamily="49" charset="0"/>
                <a:cs typeface="Courier New" panose="02070309020205020404" pitchFamily="49" charset="0"/>
              </a:rPr>
              <a:t>' up front which will prompt you for your system</a:t>
            </a:r>
          </a:p>
          <a:p>
            <a:r>
              <a:rPr lang="en-US" sz="1600" dirty="0">
                <a:latin typeface="Courier New" panose="02070309020205020404" pitchFamily="49" charset="0"/>
                <a:cs typeface="Courier New" panose="02070309020205020404" pitchFamily="49" charset="0"/>
              </a:rPr>
              <a:t># password. This is because we are changing your system by adding this new package.</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sudo</a:t>
            </a:r>
            <a:r>
              <a:rPr lang="en-US" sz="1600" dirty="0">
                <a:latin typeface="Courier New" panose="02070309020205020404" pitchFamily="49" charset="0"/>
                <a:cs typeface="Courier New" panose="02070309020205020404" pitchFamily="49" charset="0"/>
              </a:rPr>
              <a:t> pip install </a:t>
            </a:r>
            <a:r>
              <a:rPr lang="en-US" sz="1600" dirty="0" err="1">
                <a:latin typeface="Courier New" panose="02070309020205020404" pitchFamily="49" charset="0"/>
                <a:cs typeface="Courier New" panose="02070309020205020404" pitchFamily="49" charset="0"/>
              </a:rPr>
              <a:t>numpy</a:t>
            </a:r>
            <a:r>
              <a:rPr lang="en-US" sz="1600" dirty="0">
                <a:latin typeface="Courier New" panose="02070309020205020404" pitchFamily="49" charset="0"/>
                <a:cs typeface="Courier New" panose="02070309020205020404" pitchFamily="49" charset="0"/>
              </a:rPr>
              <a:t> </a:t>
            </a:r>
          </a:p>
        </p:txBody>
      </p:sp>
      <p:sp>
        <p:nvSpPr>
          <p:cNvPr id="5" name="TextBox 4">
            <a:extLst>
              <a:ext uri="{FF2B5EF4-FFF2-40B4-BE49-F238E27FC236}">
                <a16:creationId xmlns:a16="http://schemas.microsoft.com/office/drawing/2014/main" id="{6109DC33-40EF-8D49-8AF7-3C3372116A0A}"/>
              </a:ext>
            </a:extLst>
          </p:cNvPr>
          <p:cNvSpPr txBox="1"/>
          <p:nvPr/>
        </p:nvSpPr>
        <p:spPr>
          <a:xfrm>
            <a:off x="168165" y="1070540"/>
            <a:ext cx="8755118" cy="1815882"/>
          </a:xfrm>
          <a:prstGeom prst="rect">
            <a:avLst/>
          </a:prstGeom>
          <a:noFill/>
        </p:spPr>
        <p:txBody>
          <a:bodyPr wrap="square" rtlCol="0">
            <a:spAutoFit/>
          </a:bodyPr>
          <a:lstStyle/>
          <a:p>
            <a:r>
              <a:rPr lang="en-US" sz="2800" dirty="0">
                <a:latin typeface="Helvetica Light" panose="020B0403020202020204" pitchFamily="34" charset="0"/>
              </a:rPr>
              <a:t>One of the other things that have lead to Python's popularity is relative ease to install new modules. There are multiple package managers for python we are going to cover pip but be aware there are others.</a:t>
            </a:r>
          </a:p>
        </p:txBody>
      </p:sp>
    </p:spTree>
    <p:extLst>
      <p:ext uri="{BB962C8B-B14F-4D97-AF65-F5344CB8AC3E}">
        <p14:creationId xmlns:p14="http://schemas.microsoft.com/office/powerpoint/2010/main" val="2186477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6B246B7-2C24-FE41-B43D-32A0095DEE6A}"/>
              </a:ext>
            </a:extLst>
          </p:cNvPr>
          <p:cNvSpPr>
            <a:spLocks noGrp="1"/>
          </p:cNvSpPr>
          <p:nvPr>
            <p:ph type="title"/>
          </p:nvPr>
        </p:nvSpPr>
        <p:spPr>
          <a:xfrm>
            <a:off x="628650" y="136524"/>
            <a:ext cx="7886700" cy="1325563"/>
          </a:xfrm>
        </p:spPr>
        <p:txBody>
          <a:bodyPr/>
          <a:lstStyle/>
          <a:p>
            <a:r>
              <a:rPr lang="en-US" dirty="0"/>
              <a:t>File I/O</a:t>
            </a:r>
          </a:p>
        </p:txBody>
      </p:sp>
      <p:sp>
        <p:nvSpPr>
          <p:cNvPr id="5" name="TextBox 4">
            <a:extLst>
              <a:ext uri="{FF2B5EF4-FFF2-40B4-BE49-F238E27FC236}">
                <a16:creationId xmlns:a16="http://schemas.microsoft.com/office/drawing/2014/main" id="{6109DC33-40EF-8D49-8AF7-3C3372116A0A}"/>
              </a:ext>
            </a:extLst>
          </p:cNvPr>
          <p:cNvSpPr txBox="1"/>
          <p:nvPr/>
        </p:nvSpPr>
        <p:spPr>
          <a:xfrm>
            <a:off x="194441" y="1409535"/>
            <a:ext cx="8755118" cy="3539430"/>
          </a:xfrm>
          <a:prstGeom prst="rect">
            <a:avLst/>
          </a:prstGeom>
          <a:noFill/>
        </p:spPr>
        <p:txBody>
          <a:bodyPr wrap="square" rtlCol="0">
            <a:spAutoFit/>
          </a:bodyPr>
          <a:lstStyle/>
          <a:p>
            <a:r>
              <a:rPr lang="en-US" sz="2800" dirty="0">
                <a:latin typeface="Helvetica Light" panose="020B0403020202020204" pitchFamily="34" charset="0"/>
              </a:rPr>
              <a:t>Opening files, writing and reading files. </a:t>
            </a:r>
          </a:p>
          <a:p>
            <a:endParaRPr lang="en-US" sz="2800" dirty="0">
              <a:latin typeface="Helvetica Light" panose="020B0403020202020204" pitchFamily="34" charset="0"/>
            </a:endParaRPr>
          </a:p>
          <a:p>
            <a:r>
              <a:rPr lang="en-US" sz="2800" dirty="0">
                <a:latin typeface="Helvetica Light" panose="020B0403020202020204" pitchFamily="34" charset="0"/>
              </a:rPr>
              <a:t>In short, the built-in `open` function creates a Python file handler, which serves as a link to a file residing on your machine. After calling `open`, you can transfer strings of data to and from the associated external file by calling the returned file hander's functions.</a:t>
            </a:r>
          </a:p>
        </p:txBody>
      </p:sp>
    </p:spTree>
    <p:extLst>
      <p:ext uri="{BB962C8B-B14F-4D97-AF65-F5344CB8AC3E}">
        <p14:creationId xmlns:p14="http://schemas.microsoft.com/office/powerpoint/2010/main" val="398489045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ster.potx" id="{3F688327-CA36-8C47-83BE-292ED07D1C94}" vid="{4C6DF2C6-E297-D442-B05D-EB3661C760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2911</TotalTime>
  <Words>1075</Words>
  <Application>Microsoft Macintosh PowerPoint</Application>
  <PresentationFormat>On-screen Show (4:3)</PresentationFormat>
  <Paragraphs>141</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Courier New</vt:lpstr>
      <vt:lpstr>Helvetica Light</vt:lpstr>
      <vt:lpstr>Office Theme</vt:lpstr>
      <vt:lpstr>Python basics VI: File I/O and modules</vt:lpstr>
      <vt:lpstr>Modules</vt:lpstr>
      <vt:lpstr>Writing your own module</vt:lpstr>
      <vt:lpstr>Writing your own module</vt:lpstr>
      <vt:lpstr>Finding modules</vt:lpstr>
      <vt:lpstr>Finding modules</vt:lpstr>
      <vt:lpstr>Finding modules</vt:lpstr>
      <vt:lpstr>Installing new modules</vt:lpstr>
      <vt:lpstr>File I/O</vt:lpstr>
      <vt:lpstr>Reading text files</vt:lpstr>
      <vt:lpstr>Reading text files</vt:lpstr>
      <vt:lpstr>Writing text files</vt:lpstr>
      <vt:lpstr>Examples: writing/reading lists</vt:lpstr>
      <vt:lpstr>Writing lists and dictionaries directly to files with pickle</vt:lpstr>
      <vt:lpstr>Writing lists and dictionaries directly to files with pickle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Joseph David Yesselman</dc:creator>
  <cp:lastModifiedBy>Joseph David Yesselman</cp:lastModifiedBy>
  <cp:revision>55</cp:revision>
  <cp:lastPrinted>2019-08-22T21:48:25Z</cp:lastPrinted>
  <dcterms:created xsi:type="dcterms:W3CDTF">2019-08-17T19:17:39Z</dcterms:created>
  <dcterms:modified xsi:type="dcterms:W3CDTF">2019-09-03T22:51:10Z</dcterms:modified>
</cp:coreProperties>
</file>