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8" r:id="rId3"/>
    <p:sldId id="259" r:id="rId4"/>
    <p:sldId id="272" r:id="rId5"/>
    <p:sldId id="260" r:id="rId6"/>
    <p:sldId id="261" r:id="rId7"/>
    <p:sldId id="273" r:id="rId8"/>
    <p:sldId id="262" r:id="rId9"/>
    <p:sldId id="27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p:restoredTop sz="94694"/>
  </p:normalViewPr>
  <p:slideViewPr>
    <p:cSldViewPr snapToGrid="0" snapToObjects="1">
      <p:cViewPr varScale="1">
        <p:scale>
          <a:sx n="121" d="100"/>
          <a:sy n="121" d="100"/>
        </p:scale>
        <p:origin x="177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BA87C-04DC-4E4F-8A0F-F4C0AE996CF7}" type="datetimeFigureOut">
              <a:rPr lang="en-US" smtClean="0"/>
              <a:t>9/6/19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2E604-2188-D74A-A057-CDD40C0C1380}" type="slidenum">
              <a:rPr lang="en-US" smtClean="0"/>
              <a:t>‹#›</a:t>
            </a:fld>
            <a:endParaRPr lang="en-US"/>
          </a:p>
        </p:txBody>
      </p:sp>
    </p:spTree>
    <p:extLst>
      <p:ext uri="{BB962C8B-B14F-4D97-AF65-F5344CB8AC3E}">
        <p14:creationId xmlns:p14="http://schemas.microsoft.com/office/powerpoint/2010/main" val="281872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92E604-2188-D74A-A057-CDD40C0C1380}" type="slidenum">
              <a:rPr lang="en-US" smtClean="0"/>
              <a:t>1</a:t>
            </a:fld>
            <a:endParaRPr lang="en-US"/>
          </a:p>
        </p:txBody>
      </p:sp>
    </p:spTree>
    <p:extLst>
      <p:ext uri="{BB962C8B-B14F-4D97-AF65-F5344CB8AC3E}">
        <p14:creationId xmlns:p14="http://schemas.microsoft.com/office/powerpoint/2010/main" val="313000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2E604-2188-D74A-A057-CDD40C0C1380}" type="slidenum">
              <a:rPr lang="en-US" smtClean="0"/>
              <a:t>3</a:t>
            </a:fld>
            <a:endParaRPr lang="en-US"/>
          </a:p>
        </p:txBody>
      </p:sp>
    </p:spTree>
    <p:extLst>
      <p:ext uri="{BB962C8B-B14F-4D97-AF65-F5344CB8AC3E}">
        <p14:creationId xmlns:p14="http://schemas.microsoft.com/office/powerpoint/2010/main" val="321358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2E604-2188-D74A-A057-CDD40C0C1380}" type="slidenum">
              <a:rPr lang="en-US" smtClean="0"/>
              <a:t>4</a:t>
            </a:fld>
            <a:endParaRPr lang="en-US"/>
          </a:p>
        </p:txBody>
      </p:sp>
    </p:spTree>
    <p:extLst>
      <p:ext uri="{BB962C8B-B14F-4D97-AF65-F5344CB8AC3E}">
        <p14:creationId xmlns:p14="http://schemas.microsoft.com/office/powerpoint/2010/main" val="213615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9/6/19</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111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3904-39EC-F544-B9DC-0F99F641AF46}" type="datetimeFigureOut">
              <a:rPr lang="en-US" smtClean="0"/>
              <a:t>9/6/19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103277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3904-39EC-F544-B9DC-0F99F641AF46}" type="datetimeFigureOut">
              <a:rPr lang="en-US" smtClean="0"/>
              <a:t>9/6/19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55307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B5068F-028C-A84E-89DC-424F93FB80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Title 6">
            <a:extLst>
              <a:ext uri="{FF2B5EF4-FFF2-40B4-BE49-F238E27FC236}">
                <a16:creationId xmlns:a16="http://schemas.microsoft.com/office/drawing/2014/main" id="{D648AE38-194B-1E4D-A331-CD656AC927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347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3904-39EC-F544-B9DC-0F99F641AF46}" type="datetimeFigureOut">
              <a:rPr lang="en-US" smtClean="0"/>
              <a:t>9/6/19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208035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73904-39EC-F544-B9DC-0F99F641AF46}" type="datetimeFigureOut">
              <a:rPr lang="en-US" smtClean="0"/>
              <a:t>9/6/19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207029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73904-39EC-F544-B9DC-0F99F641AF46}" type="datetimeFigureOut">
              <a:rPr lang="en-US" smtClean="0"/>
              <a:t>9/6/19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126616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73904-39EC-F544-B9DC-0F99F641AF46}" type="datetimeFigureOut">
              <a:rPr lang="en-US" smtClean="0"/>
              <a:t>9/6/19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77163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73904-39EC-F544-B9DC-0F99F641AF46}" type="datetimeFigureOut">
              <a:rPr lang="en-US" smtClean="0"/>
              <a:t>9/6/19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80968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3904-39EC-F544-B9DC-0F99F641AF46}" type="datetimeFigureOut">
              <a:rPr lang="en-US" smtClean="0"/>
              <a:t>9/6/19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295111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73904-39EC-F544-B9DC-0F99F641AF46}" type="datetimeFigureOut">
              <a:rPr lang="en-US" smtClean="0"/>
              <a:t>9/6/19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313897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73904-39EC-F544-B9DC-0F99F641AF46}" type="datetimeFigureOut">
              <a:rPr lang="en-US" smtClean="0"/>
              <a:t>9/6/19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381771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4"/>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733549"/>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904-39EC-F544-B9DC-0F99F641AF46}" type="datetimeFigureOut">
              <a:rPr lang="en-US" smtClean="0"/>
              <a:t>9/6/19</a:t>
            </a:fld>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972ED-9B66-FE4C-A614-828ADC834A07}" type="slidenum">
              <a:rPr lang="en-US" smtClean="0"/>
              <a:t>‹#›</a:t>
            </a:fld>
            <a:endParaRPr lang="en-US"/>
          </a:p>
        </p:txBody>
      </p:sp>
      <p:sp>
        <p:nvSpPr>
          <p:cNvPr id="7" name="Footer Placeholder 6">
            <a:extLst>
              <a:ext uri="{FF2B5EF4-FFF2-40B4-BE49-F238E27FC236}">
                <a16:creationId xmlns:a16="http://schemas.microsoft.com/office/drawing/2014/main" id="{D70119AA-FDFC-D54B-99E5-BFBAB054723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664825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txStyles>
    <p:titleStyle>
      <a:lvl1pPr algn="ctr" defTabSz="914400" rtl="0" eaLnBrk="1" latinLnBrk="0" hangingPunct="1">
        <a:lnSpc>
          <a:spcPct val="90000"/>
        </a:lnSpc>
        <a:spcBef>
          <a:spcPct val="0"/>
        </a:spcBef>
        <a:buNone/>
        <a:defRPr sz="4000" b="0" i="0" kern="1200">
          <a:solidFill>
            <a:schemeClr val="tx1"/>
          </a:solidFill>
          <a:latin typeface="Helvetica Light" panose="020B04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7123-B70F-0249-8261-D5528BA0FF06}"/>
              </a:ext>
            </a:extLst>
          </p:cNvPr>
          <p:cNvSpPr>
            <a:spLocks noGrp="1"/>
          </p:cNvSpPr>
          <p:nvPr>
            <p:ph type="ctrTitle"/>
          </p:nvPr>
        </p:nvSpPr>
        <p:spPr>
          <a:xfrm>
            <a:off x="1143000" y="1699022"/>
            <a:ext cx="6858000" cy="1790700"/>
          </a:xfrm>
        </p:spPr>
        <p:txBody>
          <a:bodyPr>
            <a:normAutofit/>
          </a:bodyPr>
          <a:lstStyle/>
          <a:p>
            <a:r>
              <a:rPr lang="en-US" dirty="0"/>
              <a:t>Python basics V: Classes</a:t>
            </a:r>
          </a:p>
        </p:txBody>
      </p:sp>
      <p:sp>
        <p:nvSpPr>
          <p:cNvPr id="3" name="Subtitle 2">
            <a:extLst>
              <a:ext uri="{FF2B5EF4-FFF2-40B4-BE49-F238E27FC236}">
                <a16:creationId xmlns:a16="http://schemas.microsoft.com/office/drawing/2014/main" id="{BE2283A0-D14E-8A47-A1EF-DF1C981E4DB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881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Classes or declaring new types</a:t>
            </a:r>
          </a:p>
        </p:txBody>
      </p:sp>
      <p:sp>
        <p:nvSpPr>
          <p:cNvPr id="5" name="TextBox 4">
            <a:extLst>
              <a:ext uri="{FF2B5EF4-FFF2-40B4-BE49-F238E27FC236}">
                <a16:creationId xmlns:a16="http://schemas.microsoft.com/office/drawing/2014/main" id="{8001F101-DFD0-A949-A2A0-87E043A2D9B5}"/>
              </a:ext>
            </a:extLst>
          </p:cNvPr>
          <p:cNvSpPr txBox="1"/>
          <p:nvPr/>
        </p:nvSpPr>
        <p:spPr>
          <a:xfrm>
            <a:off x="220716" y="1165133"/>
            <a:ext cx="8040414" cy="2677656"/>
          </a:xfrm>
          <a:prstGeom prst="rect">
            <a:avLst/>
          </a:prstGeom>
          <a:noFill/>
        </p:spPr>
        <p:txBody>
          <a:bodyPr wrap="square" rtlCol="0">
            <a:spAutoFit/>
          </a:bodyPr>
          <a:lstStyle/>
          <a:p>
            <a:r>
              <a:rPr lang="en-US" sz="2800" dirty="0">
                <a:latin typeface="Helvetica Light" panose="020B0403020202020204" pitchFamily="34" charset="0"/>
              </a:rPr>
              <a:t>Classes are blueprints for the creation of new types. Think of strings, lists, and dictionaries. They all are types that have both variables and functions (methods) that you access using "." operator. Using the `class` keyword you can define a completely new type. </a:t>
            </a:r>
          </a:p>
        </p:txBody>
      </p:sp>
      <p:sp>
        <p:nvSpPr>
          <p:cNvPr id="6" name="TextBox 5">
            <a:extLst>
              <a:ext uri="{FF2B5EF4-FFF2-40B4-BE49-F238E27FC236}">
                <a16:creationId xmlns:a16="http://schemas.microsoft.com/office/drawing/2014/main" id="{0D05C144-6B77-5C46-B7D8-D41CD3340641}"/>
              </a:ext>
            </a:extLst>
          </p:cNvPr>
          <p:cNvSpPr txBox="1"/>
          <p:nvPr/>
        </p:nvSpPr>
        <p:spPr>
          <a:xfrm>
            <a:off x="0" y="3807015"/>
            <a:ext cx="4971394" cy="304698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use the type function to get a better</a:t>
            </a:r>
          </a:p>
          <a:p>
            <a:r>
              <a:rPr lang="en-US" sz="1600" dirty="0">
                <a:latin typeface="Courier New" panose="02070309020205020404" pitchFamily="49" charset="0"/>
                <a:cs typeface="Courier New" panose="02070309020205020404" pitchFamily="49" charset="0"/>
              </a:rPr>
              <a:t># idea of this:</a:t>
            </a:r>
          </a:p>
          <a:p>
            <a:r>
              <a:rPr lang="en-US" sz="1600" dirty="0" err="1">
                <a:latin typeface="Courier New" panose="02070309020205020404" pitchFamily="49" charset="0"/>
                <a:cs typeface="Courier New" panose="02070309020205020404" pitchFamily="49" charset="0"/>
              </a:rPr>
              <a:t>test_list</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type(</a:t>
            </a:r>
            <a:r>
              <a:rPr lang="en-US" sz="1600" dirty="0" err="1">
                <a:latin typeface="Courier New" panose="02070309020205020404" pitchFamily="49" charset="0"/>
                <a:cs typeface="Courier New" panose="02070309020205020404" pitchFamily="49" charset="0"/>
              </a:rPr>
              <a:t>test_list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&lt;type 'list'&gt;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type(3)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&lt;type 'int'&gt;</a:t>
            </a:r>
          </a:p>
        </p:txBody>
      </p:sp>
      <p:sp>
        <p:nvSpPr>
          <p:cNvPr id="7" name="TextBox 6">
            <a:extLst>
              <a:ext uri="{FF2B5EF4-FFF2-40B4-BE49-F238E27FC236}">
                <a16:creationId xmlns:a16="http://schemas.microsoft.com/office/drawing/2014/main" id="{5F77F6A1-2BCA-C541-B003-CDC9CC95131E}"/>
              </a:ext>
            </a:extLst>
          </p:cNvPr>
          <p:cNvSpPr txBox="1"/>
          <p:nvPr/>
        </p:nvSpPr>
        <p:spPr>
          <a:xfrm>
            <a:off x="4971394" y="4053236"/>
            <a:ext cx="4971394" cy="255454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NewType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pass # contains nothing</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new_type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NewType</a:t>
            </a:r>
            <a:r>
              <a:rPr lang="en-US" sz="1600" dirty="0">
                <a:latin typeface="Courier New" panose="02070309020205020404" pitchFamily="49" charset="0"/>
                <a:cs typeface="Courier New" panose="02070309020205020404" pitchFamily="49" charset="0"/>
              </a:rPr>
              <a:t>() # create new instance of </a:t>
            </a:r>
            <a:r>
              <a:rPr lang="en-US" sz="1600" dirty="0" err="1">
                <a:latin typeface="Courier New" panose="02070309020205020404" pitchFamily="49" charset="0"/>
                <a:cs typeface="Courier New" panose="02070309020205020404" pitchFamily="49" charset="0"/>
              </a:rPr>
              <a:t>NewType</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type(</a:t>
            </a:r>
            <a:r>
              <a:rPr lang="en-US" sz="1600" dirty="0" err="1">
                <a:latin typeface="Courier New" panose="02070309020205020404" pitchFamily="49" charset="0"/>
                <a:cs typeface="Courier New" panose="02070309020205020404" pitchFamily="49" charset="0"/>
              </a:rPr>
              <a:t>new_type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&lt;type 'instance'&gt;</a:t>
            </a:r>
          </a:p>
        </p:txBody>
      </p:sp>
    </p:spTree>
    <p:extLst>
      <p:ext uri="{BB962C8B-B14F-4D97-AF65-F5344CB8AC3E}">
        <p14:creationId xmlns:p14="http://schemas.microsoft.com/office/powerpoint/2010/main" val="283368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class variables (or attributes)</a:t>
            </a:r>
          </a:p>
        </p:txBody>
      </p:sp>
      <p:sp>
        <p:nvSpPr>
          <p:cNvPr id="8" name="TextBox 7">
            <a:extLst>
              <a:ext uri="{FF2B5EF4-FFF2-40B4-BE49-F238E27FC236}">
                <a16:creationId xmlns:a16="http://schemas.microsoft.com/office/drawing/2014/main" id="{0BC31AA8-2CFA-684C-966F-14226662430C}"/>
              </a:ext>
            </a:extLst>
          </p:cNvPr>
          <p:cNvSpPr txBox="1"/>
          <p:nvPr/>
        </p:nvSpPr>
        <p:spPr>
          <a:xfrm>
            <a:off x="220716" y="2706791"/>
            <a:ext cx="8660526" cy="3785652"/>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variable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am a class variable"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class_instance_1 =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print(class_instance_1.variable) # can access class variables with "." operator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am a class variable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class_instance_1.variable = "can alter the value"</a:t>
            </a:r>
          </a:p>
          <a:p>
            <a:r>
              <a:rPr lang="en-US" sz="1600" dirty="0">
                <a:latin typeface="Courier New" panose="02070309020205020404" pitchFamily="49" charset="0"/>
                <a:cs typeface="Courier New" panose="02070309020205020404" pitchFamily="49" charset="0"/>
              </a:rPr>
              <a:t>print(class_instance_1.variable)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can alter the value</a:t>
            </a:r>
          </a:p>
        </p:txBody>
      </p:sp>
      <p:sp>
        <p:nvSpPr>
          <p:cNvPr id="5" name="TextBox 4">
            <a:extLst>
              <a:ext uri="{FF2B5EF4-FFF2-40B4-BE49-F238E27FC236}">
                <a16:creationId xmlns:a16="http://schemas.microsoft.com/office/drawing/2014/main" id="{0EB41574-7936-3144-9FAA-C7EF30E3F4FE}"/>
              </a:ext>
            </a:extLst>
          </p:cNvPr>
          <p:cNvSpPr txBox="1"/>
          <p:nvPr/>
        </p:nvSpPr>
        <p:spPr>
          <a:xfrm>
            <a:off x="220716" y="1165133"/>
            <a:ext cx="8040414" cy="1384995"/>
          </a:xfrm>
          <a:prstGeom prst="rect">
            <a:avLst/>
          </a:prstGeom>
          <a:noFill/>
        </p:spPr>
        <p:txBody>
          <a:bodyPr wrap="square" rtlCol="0">
            <a:spAutoFit/>
          </a:bodyPr>
          <a:lstStyle/>
          <a:p>
            <a:r>
              <a:rPr lang="en-US" sz="2800" dirty="0">
                <a:latin typeface="Helvetica Light" panose="020B0403020202020204" pitchFamily="34" charset="0"/>
              </a:rPr>
              <a:t>Classes can have both variables and functions that can be used from instances of new classes. In python these are called class attributes</a:t>
            </a:r>
          </a:p>
        </p:txBody>
      </p:sp>
    </p:spTree>
    <p:extLst>
      <p:ext uri="{BB962C8B-B14F-4D97-AF65-F5344CB8AC3E}">
        <p14:creationId xmlns:p14="http://schemas.microsoft.com/office/powerpoint/2010/main" val="11993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0" y="136524"/>
            <a:ext cx="9144000" cy="1325563"/>
          </a:xfrm>
        </p:spPr>
        <p:txBody>
          <a:bodyPr/>
          <a:lstStyle/>
          <a:p>
            <a:r>
              <a:rPr lang="en-US" dirty="0"/>
              <a:t>Each instance has its own variables</a:t>
            </a:r>
          </a:p>
        </p:txBody>
      </p:sp>
      <p:sp>
        <p:nvSpPr>
          <p:cNvPr id="8" name="TextBox 7">
            <a:extLst>
              <a:ext uri="{FF2B5EF4-FFF2-40B4-BE49-F238E27FC236}">
                <a16:creationId xmlns:a16="http://schemas.microsoft.com/office/drawing/2014/main" id="{0BC31AA8-2CFA-684C-966F-14226662430C}"/>
              </a:ext>
            </a:extLst>
          </p:cNvPr>
          <p:cNvSpPr txBox="1"/>
          <p:nvPr/>
        </p:nvSpPr>
        <p:spPr>
          <a:xfrm>
            <a:off x="336330" y="1771370"/>
            <a:ext cx="8660526" cy="3539430"/>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variable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am a class variable"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class_instance_1.variable = "can alter the value"</a:t>
            </a:r>
          </a:p>
          <a:p>
            <a:r>
              <a:rPr lang="en-US" sz="1600" dirty="0">
                <a:latin typeface="Courier New" panose="02070309020205020404" pitchFamily="49" charset="0"/>
                <a:cs typeface="Courier New" panose="02070309020205020404" pitchFamily="49" charset="0"/>
              </a:rPr>
              <a:t>print(class_instance_1.variable)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can alter the value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class_instance_2 =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print(class_instance_2.variable)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am a class variable</a:t>
            </a:r>
          </a:p>
        </p:txBody>
      </p:sp>
    </p:spTree>
    <p:extLst>
      <p:ext uri="{BB962C8B-B14F-4D97-AF65-F5344CB8AC3E}">
        <p14:creationId xmlns:p14="http://schemas.microsoft.com/office/powerpoint/2010/main" val="356026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Class methods</a:t>
            </a:r>
          </a:p>
        </p:txBody>
      </p:sp>
      <p:sp>
        <p:nvSpPr>
          <p:cNvPr id="5" name="TextBox 4">
            <a:extLst>
              <a:ext uri="{FF2B5EF4-FFF2-40B4-BE49-F238E27FC236}">
                <a16:creationId xmlns:a16="http://schemas.microsoft.com/office/drawing/2014/main" id="{13332B50-ED52-D248-812A-1A49A6E32D22}"/>
              </a:ext>
            </a:extLst>
          </p:cNvPr>
          <p:cNvSpPr txBox="1"/>
          <p:nvPr/>
        </p:nvSpPr>
        <p:spPr>
          <a:xfrm>
            <a:off x="220716" y="1165133"/>
            <a:ext cx="8040414" cy="954107"/>
          </a:xfrm>
          <a:prstGeom prst="rect">
            <a:avLst/>
          </a:prstGeom>
          <a:noFill/>
        </p:spPr>
        <p:txBody>
          <a:bodyPr wrap="square" rtlCol="0">
            <a:spAutoFit/>
          </a:bodyPr>
          <a:lstStyle/>
          <a:p>
            <a:r>
              <a:rPr lang="en-US" sz="2800" dirty="0">
                <a:latin typeface="Helvetica Light" panose="020B0403020202020204" pitchFamily="34" charset="0"/>
              </a:rPr>
              <a:t>As mentioned earlier classes can also have functions which are called class methods.</a:t>
            </a:r>
          </a:p>
        </p:txBody>
      </p:sp>
      <p:sp>
        <p:nvSpPr>
          <p:cNvPr id="6" name="TextBox 5">
            <a:extLst>
              <a:ext uri="{FF2B5EF4-FFF2-40B4-BE49-F238E27FC236}">
                <a16:creationId xmlns:a16="http://schemas.microsoft.com/office/drawing/2014/main" id="{A159A3D7-CBB6-B64B-A096-DC7CED4EADB5}"/>
              </a:ext>
            </a:extLst>
          </p:cNvPr>
          <p:cNvSpPr txBox="1"/>
          <p:nvPr/>
        </p:nvSpPr>
        <p:spPr>
          <a:xfrm>
            <a:off x="241737" y="2675260"/>
            <a:ext cx="8660526"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def </a:t>
            </a:r>
            <a:r>
              <a:rPr lang="en-US" sz="1600" dirty="0" err="1">
                <a:latin typeface="Courier New" panose="02070309020205020404" pitchFamily="49" charset="0"/>
                <a:cs typeface="Courier New" panose="02070309020205020404" pitchFamily="49" charset="0"/>
              </a:rPr>
              <a:t>func</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print("I am a function")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class_instance_1 =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class_instance_1.func()</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I am a function</a:t>
            </a:r>
          </a:p>
        </p:txBody>
      </p:sp>
    </p:spTree>
    <p:extLst>
      <p:ext uri="{BB962C8B-B14F-4D97-AF65-F5344CB8AC3E}">
        <p14:creationId xmlns:p14="http://schemas.microsoft.com/office/powerpoint/2010/main" val="193000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70692" y="0"/>
            <a:ext cx="7886700" cy="1325563"/>
          </a:xfrm>
        </p:spPr>
        <p:txBody>
          <a:bodyPr/>
          <a:lstStyle/>
          <a:p>
            <a:r>
              <a:rPr lang="en-US" dirty="0"/>
              <a:t>The point of classes</a:t>
            </a:r>
          </a:p>
        </p:txBody>
      </p:sp>
      <p:sp>
        <p:nvSpPr>
          <p:cNvPr id="9" name="TextBox 8">
            <a:extLst>
              <a:ext uri="{FF2B5EF4-FFF2-40B4-BE49-F238E27FC236}">
                <a16:creationId xmlns:a16="http://schemas.microsoft.com/office/drawing/2014/main" id="{43D4204D-E3D4-3444-86DF-8B67BD9D1BA2}"/>
              </a:ext>
            </a:extLst>
          </p:cNvPr>
          <p:cNvSpPr txBox="1"/>
          <p:nvPr/>
        </p:nvSpPr>
        <p:spPr>
          <a:xfrm>
            <a:off x="84084" y="866867"/>
            <a:ext cx="9059916" cy="6001643"/>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a simple example of data organization</a:t>
            </a:r>
          </a:p>
          <a:p>
            <a:r>
              <a:rPr lang="en-US" sz="1600" dirty="0">
                <a:latin typeface="Courier New" panose="02070309020205020404" pitchFamily="49" charset="0"/>
                <a:cs typeface="Courier New" panose="02070309020205020404" pitchFamily="49" charset="0"/>
              </a:rPr>
              <a:t># We have 3 employees with lots of associated data.</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without classes:</a:t>
            </a:r>
          </a:p>
          <a:p>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 ["John", "Joe", "David"]</a:t>
            </a:r>
          </a:p>
          <a:p>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 ["Anderson", "Davidson", "Johnson"]</a:t>
            </a:r>
          </a:p>
          <a:p>
            <a:r>
              <a:rPr lang="en-US" sz="1600" dirty="0">
                <a:latin typeface="Courier New" panose="02070309020205020404" pitchFamily="49" charset="0"/>
                <a:cs typeface="Courier New" panose="02070309020205020404" pitchFamily="49" charset="0"/>
              </a:rPr>
              <a:t>pay = [50000, 20000, 100000]</a:t>
            </a:r>
          </a:p>
          <a:p>
            <a:r>
              <a:rPr lang="en-US" sz="1600" dirty="0" err="1">
                <a:latin typeface="Courier New" panose="02070309020205020404" pitchFamily="49" charset="0"/>
                <a:cs typeface="Courier New" panose="02070309020205020404" pitchFamily="49" charset="0"/>
              </a:rPr>
              <a:t>employee_level</a:t>
            </a:r>
            <a:r>
              <a:rPr lang="en-US" sz="1600" dirty="0">
                <a:latin typeface="Courier New" panose="02070309020205020404" pitchFamily="49" charset="0"/>
                <a:cs typeface="Courier New" panose="02070309020205020404" pitchFamily="49" charset="0"/>
              </a:rPr>
              <a:t> = [2, 1, 4]</a:t>
            </a:r>
          </a:p>
          <a:p>
            <a:r>
              <a:rPr lang="en-US" sz="1600" dirty="0">
                <a:latin typeface="Courier New" panose="02070309020205020404" pitchFamily="49" charset="0"/>
                <a:cs typeface="Courier New" panose="02070309020205020404" pitchFamily="49" charset="0"/>
              </a:rPr>
              <a:t>emails = ["</a:t>
            </a:r>
            <a:r>
              <a:rPr lang="en-US" sz="1600" dirty="0" err="1">
                <a:latin typeface="Courier New" panose="02070309020205020404" pitchFamily="49" charset="0"/>
                <a:cs typeface="Courier New" panose="02070309020205020404" pitchFamily="49" charset="0"/>
              </a:rPr>
              <a:t>john@noname.com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joe@noname.com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dave@noname.com</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Now suppose we have an automated raise system that gives people a 10% raise</a:t>
            </a:r>
          </a:p>
          <a:p>
            <a:r>
              <a:rPr lang="en-US" sz="1600" dirty="0">
                <a:latin typeface="Courier New" panose="02070309020205020404" pitchFamily="49" charset="0"/>
                <a:cs typeface="Courier New" panose="02070309020205020404" pitchFamily="49" charset="0"/>
              </a:rPr>
              <a:t># each year and we want to notify them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give_raise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pay, email):</a:t>
            </a:r>
          </a:p>
          <a:p>
            <a:r>
              <a:rPr lang="en-US" sz="1600" dirty="0">
                <a:latin typeface="Courier New" panose="02070309020205020404" pitchFamily="49" charset="0"/>
                <a:cs typeface="Courier New" panose="02070309020205020404" pitchFamily="49" charset="0"/>
              </a:rPr>
              <a:t>	message  = "congrats " +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 " you have "</a:t>
            </a:r>
          </a:p>
          <a:p>
            <a:r>
              <a:rPr lang="en-US" sz="1600" dirty="0">
                <a:latin typeface="Courier New" panose="02070309020205020404" pitchFamily="49" charset="0"/>
                <a:cs typeface="Courier New" panose="02070309020205020404" pitchFamily="49" charset="0"/>
              </a:rPr>
              <a:t>	message += "been given a yearly raise of " + str(pay*.10)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send_email</a:t>
            </a:r>
            <a:r>
              <a:rPr lang="en-US" sz="1600" dirty="0">
                <a:latin typeface="Courier New" panose="02070309020205020404" pitchFamily="49" charset="0"/>
                <a:cs typeface="Courier New" panose="02070309020205020404" pitchFamily="49" charset="0"/>
              </a:rPr>
              <a:t>(email, message)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and now we need to go through all employees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range(0, </a:t>
            </a:r>
            <a:r>
              <a:rPr lang="en-US" sz="1600" dirty="0" err="1">
                <a:latin typeface="Courier New" panose="02070309020205020404" pitchFamily="49" charset="0"/>
                <a:cs typeface="Courier New" panose="02070309020205020404" pitchFamily="49" charset="0"/>
              </a:rPr>
              <a:t>len</a:t>
            </a:r>
            <a:r>
              <a:rPr lang="en-US" sz="1600" dirty="0">
                <a:latin typeface="Courier New" panose="02070309020205020404" pitchFamily="49" charset="0"/>
                <a:cs typeface="Courier New" panose="02070309020205020404" pitchFamily="49" charset="0"/>
              </a:rPr>
              <a:t>(emails)):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give_raise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pay[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emails[</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pay[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]*.10</a:t>
            </a:r>
          </a:p>
        </p:txBody>
      </p:sp>
    </p:spTree>
    <p:extLst>
      <p:ext uri="{BB962C8B-B14F-4D97-AF65-F5344CB8AC3E}">
        <p14:creationId xmlns:p14="http://schemas.microsoft.com/office/powerpoint/2010/main" val="50914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70692" y="0"/>
            <a:ext cx="7886700" cy="1325563"/>
          </a:xfrm>
        </p:spPr>
        <p:txBody>
          <a:bodyPr/>
          <a:lstStyle/>
          <a:p>
            <a:r>
              <a:rPr lang="en-US" dirty="0"/>
              <a:t>The point of classes</a:t>
            </a:r>
          </a:p>
        </p:txBody>
      </p:sp>
      <p:sp>
        <p:nvSpPr>
          <p:cNvPr id="9" name="TextBox 8">
            <a:extLst>
              <a:ext uri="{FF2B5EF4-FFF2-40B4-BE49-F238E27FC236}">
                <a16:creationId xmlns:a16="http://schemas.microsoft.com/office/drawing/2014/main" id="{43D4204D-E3D4-3444-86DF-8B67BD9D1BA2}"/>
              </a:ext>
            </a:extLst>
          </p:cNvPr>
          <p:cNvSpPr txBox="1"/>
          <p:nvPr/>
        </p:nvSpPr>
        <p:spPr>
          <a:xfrm>
            <a:off x="84084" y="992991"/>
            <a:ext cx="9059916" cy="5509200"/>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Employee:</a:t>
            </a:r>
          </a:p>
          <a:p>
            <a:r>
              <a:rPr lang="en-US" sz="1600" dirty="0">
                <a:latin typeface="Courier New" panose="02070309020205020404" pitchFamily="49" charset="0"/>
                <a:cs typeface="Courier New" panose="02070309020205020404" pitchFamily="49" charset="0"/>
              </a:rPr>
              <a:t>	def __</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__(self,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pay, level, email):</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self.first_name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first_name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self.last_name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self.pay</a:t>
            </a:r>
            <a:r>
              <a:rPr lang="en-US" sz="1600" dirty="0">
                <a:latin typeface="Courier New" panose="02070309020205020404" pitchFamily="49" charset="0"/>
                <a:cs typeface="Courier New" panose="02070309020205020404" pitchFamily="49" charset="0"/>
              </a:rPr>
              <a:t> = pay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self.level</a:t>
            </a:r>
            <a:r>
              <a:rPr lang="en-US" sz="1600" dirty="0">
                <a:latin typeface="Courier New" panose="02070309020205020404" pitchFamily="49" charset="0"/>
                <a:cs typeface="Courier New" panose="02070309020205020404" pitchFamily="49" charset="0"/>
              </a:rPr>
              <a:t> = level</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self.email</a:t>
            </a:r>
            <a:r>
              <a:rPr lang="en-US" sz="1600" dirty="0">
                <a:latin typeface="Courier New" panose="02070309020205020404" pitchFamily="49" charset="0"/>
                <a:cs typeface="Courier New" panose="02070309020205020404" pitchFamily="49" charset="0"/>
              </a:rPr>
              <a:t> = email</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now we can have employee objects the store all related information in one place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employee_1 = Employee("John", "Anderson", 50000, 2, "</a:t>
            </a:r>
            <a:r>
              <a:rPr lang="en-US" sz="1600" dirty="0" err="1">
                <a:latin typeface="Courier New" panose="02070309020205020404" pitchFamily="49" charset="0"/>
                <a:cs typeface="Courier New" panose="02070309020205020404" pitchFamily="49" charset="0"/>
              </a:rPr>
              <a:t>john@noname.com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employee_2 = Employee("Joe", "Davidson", 20000, 1, "</a:t>
            </a:r>
            <a:r>
              <a:rPr lang="en-US" sz="1600" dirty="0" err="1">
                <a:latin typeface="Courier New" panose="02070309020205020404" pitchFamily="49" charset="0"/>
                <a:cs typeface="Courier New" panose="02070309020205020404" pitchFamily="49" charset="0"/>
              </a:rPr>
              <a:t>joe@noname.com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employee_3 = Employee("David", "Johnson", 100000, 4, "</a:t>
            </a:r>
            <a:r>
              <a:rPr lang="en-US" sz="1600" dirty="0" err="1">
                <a:latin typeface="Courier New" panose="02070309020205020404" pitchFamily="49" charset="0"/>
                <a:cs typeface="Courier New" panose="02070309020205020404" pitchFamily="49" charset="0"/>
              </a:rPr>
              <a:t>dave@noname.com</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give_raise</a:t>
            </a:r>
            <a:r>
              <a:rPr lang="en-US" sz="1600" dirty="0">
                <a:latin typeface="Courier New" panose="02070309020205020404" pitchFamily="49" charset="0"/>
                <a:cs typeface="Courier New" panose="02070309020205020404" pitchFamily="49" charset="0"/>
              </a:rPr>
              <a:t>(employee):</a:t>
            </a:r>
          </a:p>
          <a:p>
            <a:r>
              <a:rPr lang="en-US" sz="1600" dirty="0">
                <a:latin typeface="Courier New" panose="02070309020205020404" pitchFamily="49" charset="0"/>
                <a:cs typeface="Courier New" panose="02070309020205020404" pitchFamily="49" charset="0"/>
              </a:rPr>
              <a:t>	message  = "congrats " + </a:t>
            </a:r>
            <a:r>
              <a:rPr lang="en-US" sz="1600" dirty="0" err="1">
                <a:latin typeface="Courier New" panose="02070309020205020404" pitchFamily="49" charset="0"/>
                <a:cs typeface="Courier New" panose="02070309020205020404" pitchFamily="49" charset="0"/>
              </a:rPr>
              <a:t>employee.first_name</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employee.last_name</a:t>
            </a:r>
            <a:r>
              <a:rPr lang="en-US" sz="1600" dirty="0">
                <a:latin typeface="Courier New" panose="02070309020205020404" pitchFamily="49" charset="0"/>
                <a:cs typeface="Courier New" panose="02070309020205020404" pitchFamily="49" charset="0"/>
              </a:rPr>
              <a:t> + " you have "</a:t>
            </a:r>
          </a:p>
          <a:p>
            <a:r>
              <a:rPr lang="en-US" sz="1600" dirty="0">
                <a:latin typeface="Courier New" panose="02070309020205020404" pitchFamily="49" charset="0"/>
                <a:cs typeface="Courier New" panose="02070309020205020404" pitchFamily="49" charset="0"/>
              </a:rPr>
              <a:t>	message += "been given a yearly raise of " + str(</a:t>
            </a:r>
            <a:r>
              <a:rPr lang="en-US" sz="1600" dirty="0" err="1">
                <a:latin typeface="Courier New" panose="02070309020205020404" pitchFamily="49" charset="0"/>
                <a:cs typeface="Courier New" panose="02070309020205020404" pitchFamily="49" charset="0"/>
              </a:rPr>
              <a:t>employee.pay</a:t>
            </a:r>
            <a:r>
              <a:rPr lang="en-US" sz="1600" dirty="0">
                <a:latin typeface="Courier New" panose="02070309020205020404" pitchFamily="49" charset="0"/>
                <a:cs typeface="Courier New" panose="02070309020205020404" pitchFamily="49" charset="0"/>
              </a:rPr>
              <a:t>*.10)</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send_email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employee.email</a:t>
            </a:r>
            <a:r>
              <a:rPr lang="en-US" sz="1600" dirty="0">
                <a:latin typeface="Courier New" panose="02070309020205020404" pitchFamily="49" charset="0"/>
                <a:cs typeface="Courier New" panose="02070309020205020404" pitchFamily="49" charset="0"/>
              </a:rPr>
              <a:t>, message)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employee.pay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employee.pay</a:t>
            </a:r>
            <a:r>
              <a:rPr lang="en-US" sz="1600" dirty="0">
                <a:latin typeface="Courier New" panose="02070309020205020404" pitchFamily="49" charset="0"/>
                <a:cs typeface="Courier New" panose="02070309020205020404" pitchFamily="49" charset="0"/>
              </a:rPr>
              <a:t>*.10</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739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Magic class methods</a:t>
            </a:r>
          </a:p>
        </p:txBody>
      </p:sp>
      <p:sp>
        <p:nvSpPr>
          <p:cNvPr id="2" name="Rectangle 1">
            <a:extLst>
              <a:ext uri="{FF2B5EF4-FFF2-40B4-BE49-F238E27FC236}">
                <a16:creationId xmlns:a16="http://schemas.microsoft.com/office/drawing/2014/main" id="{84837695-C7A1-B147-BD11-6D89707C7DBD}"/>
              </a:ext>
            </a:extLst>
          </p:cNvPr>
          <p:cNvSpPr/>
          <p:nvPr/>
        </p:nvSpPr>
        <p:spPr>
          <a:xfrm>
            <a:off x="222968" y="1251555"/>
            <a:ext cx="8921032" cy="954107"/>
          </a:xfrm>
          <a:prstGeom prst="rect">
            <a:avLst/>
          </a:prstGeom>
        </p:spPr>
        <p:txBody>
          <a:bodyPr wrap="none">
            <a:spAutoFit/>
          </a:bodyPr>
          <a:lstStyle/>
          <a:p>
            <a:r>
              <a:rPr lang="en-US" sz="2800" dirty="0">
                <a:latin typeface="Helvetica Light" panose="020B0403020202020204" pitchFamily="34" charset="0"/>
              </a:rPr>
              <a:t>Python has special class methods that control specific</a:t>
            </a:r>
          </a:p>
          <a:p>
            <a:r>
              <a:rPr lang="en-US" sz="2800" dirty="0">
                <a:latin typeface="Helvetica Light" panose="020B0403020202020204" pitchFamily="34" charset="0"/>
              </a:rPr>
              <a:t>behavior of the class.</a:t>
            </a:r>
            <a:endParaRPr lang="en-US" sz="2800" dirty="0"/>
          </a:p>
        </p:txBody>
      </p:sp>
      <p:sp>
        <p:nvSpPr>
          <p:cNvPr id="5" name="TextBox 4">
            <a:extLst>
              <a:ext uri="{FF2B5EF4-FFF2-40B4-BE49-F238E27FC236}">
                <a16:creationId xmlns:a16="http://schemas.microsoft.com/office/drawing/2014/main" id="{DE37F46D-12E4-F84F-B9C0-03C70E1DAB83}"/>
              </a:ext>
            </a:extLst>
          </p:cNvPr>
          <p:cNvSpPr txBox="1"/>
          <p:nvPr/>
        </p:nvSpPr>
        <p:spPr>
          <a:xfrm>
            <a:off x="241737" y="2274838"/>
            <a:ext cx="8660526" cy="3539430"/>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def __</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__(self, num):</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self.num</a:t>
            </a:r>
            <a:r>
              <a:rPr lang="en-US" sz="1600" dirty="0">
                <a:latin typeface="Courier New" panose="02070309020205020404" pitchFamily="49" charset="0"/>
                <a:cs typeface="Courier New" panose="02070309020205020404" pitchFamily="49" charset="0"/>
              </a:rPr>
              <a:t> = num</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suppose you wanted to add these classes together, specifically their </a:t>
            </a:r>
            <a:r>
              <a:rPr lang="en-US" sz="1600" dirty="0" err="1">
                <a:latin typeface="Courier New" panose="02070309020205020404" pitchFamily="49" charset="0"/>
                <a:cs typeface="Courier New" panose="02070309020205020404" pitchFamily="49" charset="0"/>
              </a:rPr>
              <a:t>interal</a:t>
            </a:r>
            <a:r>
              <a:rPr lang="en-US" sz="1600" dirty="0">
                <a:latin typeface="Courier New" panose="02070309020205020404" pitchFamily="49" charset="0"/>
                <a:cs typeface="Courier New" panose="02070309020205020404" pitchFamily="49" charset="0"/>
              </a:rPr>
              <a:t> num variable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num_1 =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(1)</a:t>
            </a:r>
          </a:p>
          <a:p>
            <a:r>
              <a:rPr lang="en-US" sz="1600" dirty="0">
                <a:latin typeface="Courier New" panose="02070309020205020404" pitchFamily="49" charset="0"/>
                <a:cs typeface="Courier New" panose="02070309020205020404" pitchFamily="49" charset="0"/>
              </a:rPr>
              <a:t>num_2 =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num_1 + num_2</a:t>
            </a:r>
          </a:p>
          <a:p>
            <a:r>
              <a:rPr lang="en-US" sz="1600" dirty="0">
                <a:latin typeface="Courier New" panose="02070309020205020404" pitchFamily="49" charset="0"/>
                <a:cs typeface="Courier New" panose="02070309020205020404" pitchFamily="49" charset="0"/>
              </a:rPr>
              <a:t>File "</a:t>
            </a:r>
            <a:r>
              <a:rPr lang="en-US" sz="1600" dirty="0" err="1">
                <a:latin typeface="Courier New" panose="02070309020205020404" pitchFamily="49" charset="0"/>
                <a:cs typeface="Courier New" panose="02070309020205020404" pitchFamily="49" charset="0"/>
              </a:rPr>
              <a:t>test.py</a:t>
            </a:r>
            <a:r>
              <a:rPr lang="en-US" sz="1600" dirty="0">
                <a:latin typeface="Courier New" panose="02070309020205020404" pitchFamily="49" charset="0"/>
                <a:cs typeface="Courier New" panose="02070309020205020404" pitchFamily="49" charset="0"/>
              </a:rPr>
              <a:t>", line 11, in &lt;module&gt;</a:t>
            </a:r>
          </a:p>
          <a:p>
            <a:r>
              <a:rPr lang="en-US" sz="1600" dirty="0">
                <a:latin typeface="Courier New" panose="02070309020205020404" pitchFamily="49" charset="0"/>
                <a:cs typeface="Courier New" panose="02070309020205020404" pitchFamily="49" charset="0"/>
              </a:rPr>
              <a:t>    num_3 = num_1 + num_2</a:t>
            </a:r>
          </a:p>
          <a:p>
            <a:r>
              <a:rPr lang="en-US" sz="1600" dirty="0" err="1">
                <a:latin typeface="Courier New" panose="02070309020205020404" pitchFamily="49" charset="0"/>
                <a:cs typeface="Courier New" panose="02070309020205020404" pitchFamily="49" charset="0"/>
              </a:rPr>
              <a:t>TypeError</a:t>
            </a:r>
            <a:r>
              <a:rPr lang="en-US" sz="1600" dirty="0">
                <a:latin typeface="Courier New" panose="02070309020205020404" pitchFamily="49" charset="0"/>
                <a:cs typeface="Courier New" panose="02070309020205020404" pitchFamily="49" charset="0"/>
              </a:rPr>
              <a:t>: unsupported operand type(s) for +: 'instance' and 'instance'</a:t>
            </a:r>
          </a:p>
        </p:txBody>
      </p:sp>
    </p:spTree>
    <p:extLst>
      <p:ext uri="{BB962C8B-B14F-4D97-AF65-F5344CB8AC3E}">
        <p14:creationId xmlns:p14="http://schemas.microsoft.com/office/powerpoint/2010/main" val="347041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Magic class methods</a:t>
            </a:r>
          </a:p>
        </p:txBody>
      </p:sp>
      <p:sp>
        <p:nvSpPr>
          <p:cNvPr id="5" name="TextBox 4">
            <a:extLst>
              <a:ext uri="{FF2B5EF4-FFF2-40B4-BE49-F238E27FC236}">
                <a16:creationId xmlns:a16="http://schemas.microsoft.com/office/drawing/2014/main" id="{DE37F46D-12E4-F84F-B9C0-03C70E1DAB83}"/>
              </a:ext>
            </a:extLst>
          </p:cNvPr>
          <p:cNvSpPr txBox="1"/>
          <p:nvPr/>
        </p:nvSpPr>
        <p:spPr>
          <a:xfrm>
            <a:off x="241737" y="1181762"/>
            <a:ext cx="8660526" cy="5509200"/>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def __</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__(self, num):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self.num</a:t>
            </a:r>
            <a:r>
              <a:rPr lang="en-US" sz="1600" dirty="0">
                <a:latin typeface="Courier New" panose="02070309020205020404" pitchFamily="49" charset="0"/>
                <a:cs typeface="Courier New" panose="02070309020205020404" pitchFamily="49" charset="0"/>
              </a:rPr>
              <a:t> = num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tells python how to deal with two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 objects being added                                                            </a:t>
            </a:r>
          </a:p>
          <a:p>
            <a:r>
              <a:rPr lang="en-US" sz="1600" dirty="0">
                <a:latin typeface="Courier New" panose="02070309020205020404" pitchFamily="49" charset="0"/>
                <a:cs typeface="Courier New" panose="02070309020205020404" pitchFamily="49" charset="0"/>
              </a:rPr>
              <a:t>    def __add__(self, other):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self.num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other.num</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num_1 =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(1)</a:t>
            </a:r>
          </a:p>
          <a:p>
            <a:r>
              <a:rPr lang="en-US" sz="1600" dirty="0">
                <a:latin typeface="Courier New" panose="02070309020205020404" pitchFamily="49" charset="0"/>
                <a:cs typeface="Courier New" panose="02070309020205020404" pitchFamily="49" charset="0"/>
              </a:rPr>
              <a:t>num_2 = </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num_3 = num_1 + num_2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print(num_3)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&lt;__main__.</a:t>
            </a:r>
            <a:r>
              <a:rPr lang="en-US" sz="1600" dirty="0" err="1">
                <a:latin typeface="Courier New" panose="02070309020205020404" pitchFamily="49" charset="0"/>
                <a:cs typeface="Courier New" panose="02070309020205020404" pitchFamily="49" charset="0"/>
              </a:rPr>
              <a:t>SpecialNumber</a:t>
            </a:r>
            <a:r>
              <a:rPr lang="en-US" sz="1600" dirty="0">
                <a:latin typeface="Courier New" panose="02070309020205020404" pitchFamily="49" charset="0"/>
                <a:cs typeface="Courier New" panose="02070309020205020404" pitchFamily="49" charset="0"/>
              </a:rPr>
              <a:t> instance at 0x100f704d0&gt;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print(num_3.num)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3</a:t>
            </a:r>
          </a:p>
        </p:txBody>
      </p:sp>
    </p:spTree>
    <p:extLst>
      <p:ext uri="{BB962C8B-B14F-4D97-AF65-F5344CB8AC3E}">
        <p14:creationId xmlns:p14="http://schemas.microsoft.com/office/powerpoint/2010/main" val="3542492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potx" id="{3F688327-CA36-8C47-83BE-292ED07D1C94}" vid="{4C6DF2C6-E297-D442-B05D-EB3661C76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2928</TotalTime>
  <Words>447</Words>
  <Application>Microsoft Macintosh PowerPoint</Application>
  <PresentationFormat>On-screen Show (4:3)</PresentationFormat>
  <Paragraphs>150</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Helvetica Light</vt:lpstr>
      <vt:lpstr>Office Theme</vt:lpstr>
      <vt:lpstr>Python basics V: Classes</vt:lpstr>
      <vt:lpstr>Classes or declaring new types</vt:lpstr>
      <vt:lpstr>class variables (or attributes)</vt:lpstr>
      <vt:lpstr>Each instance has its own variables</vt:lpstr>
      <vt:lpstr>Class methods</vt:lpstr>
      <vt:lpstr>The point of classes</vt:lpstr>
      <vt:lpstr>The point of classes</vt:lpstr>
      <vt:lpstr>Magic class methods</vt:lpstr>
      <vt:lpstr>Magic class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David Yesselman</dc:creator>
  <cp:lastModifiedBy>Joseph David Yesselman</cp:lastModifiedBy>
  <cp:revision>67</cp:revision>
  <cp:lastPrinted>2019-08-22T21:48:25Z</cp:lastPrinted>
  <dcterms:created xsi:type="dcterms:W3CDTF">2019-08-17T19:17:39Z</dcterms:created>
  <dcterms:modified xsi:type="dcterms:W3CDTF">2019-09-07T03:50:29Z</dcterms:modified>
</cp:coreProperties>
</file>