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65" r:id="rId4"/>
    <p:sldId id="258" r:id="rId5"/>
    <p:sldId id="264" r:id="rId6"/>
    <p:sldId id="267" r:id="rId7"/>
    <p:sldId id="270" r:id="rId8"/>
    <p:sldId id="271" r:id="rId9"/>
    <p:sldId id="266"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F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3265" autoAdjust="0"/>
  </p:normalViewPr>
  <p:slideViewPr>
    <p:cSldViewPr snapToGrid="0" snapToObjects="1">
      <p:cViewPr varScale="1">
        <p:scale>
          <a:sx n="119" d="100"/>
          <a:sy n="119" d="100"/>
        </p:scale>
        <p:origin x="19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EF566-307C-D74D-B563-AEF885565200}" type="datetimeFigureOut">
              <a:rPr lang="en-US" smtClean="0"/>
              <a:pPr/>
              <a:t>11/4/19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2A507-F2F6-F84F-BE99-5C0E6DC08E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A force field is constructed of 6 basic parameters. 4 </a:t>
            </a:r>
            <a:r>
              <a:rPr lang="en-US" baseline="0" dirty="0" err="1"/>
              <a:t>intramolecular</a:t>
            </a:r>
            <a:r>
              <a:rPr lang="en-US" baseline="0" dirty="0"/>
              <a:t> parameters: Bonds and Angles: which can be thought of simple strings around optimal distances and angles. Improper Dihedrals which can be used to </a:t>
            </a:r>
            <a:r>
              <a:rPr lang="en-US" baseline="0" dirty="0" err="1"/>
              <a:t>perserve</a:t>
            </a:r>
            <a:r>
              <a:rPr lang="en-US" baseline="0" dirty="0"/>
              <a:t> planarity of rings. Torsions which describe rotations about bonds and are modeled with a series of cosines. And finally </a:t>
            </a:r>
            <a:r>
              <a:rPr lang="en-US" baseline="0" dirty="0" err="1"/>
              <a:t>intermolecule</a:t>
            </a:r>
            <a:r>
              <a:rPr lang="en-US" baseline="0" dirty="0"/>
              <a:t> parameters electrostatics which is dependent on atomic charges and are modeled using </a:t>
            </a:r>
            <a:r>
              <a:rPr lang="en-US" baseline="0" dirty="0" err="1"/>
              <a:t>colombs</a:t>
            </a:r>
            <a:r>
              <a:rPr lang="en-US" baseline="0" dirty="0"/>
              <a:t> law and van </a:t>
            </a:r>
            <a:r>
              <a:rPr lang="en-US" baseline="0" dirty="0" err="1"/>
              <a:t>der</a:t>
            </a:r>
            <a:r>
              <a:rPr lang="en-US" baseline="0" dirty="0"/>
              <a:t> </a:t>
            </a:r>
            <a:r>
              <a:rPr lang="en-US" baseline="0" dirty="0" err="1"/>
              <a:t>waals</a:t>
            </a:r>
            <a:r>
              <a:rPr lang="en-US" baseline="0" dirty="0"/>
              <a:t> governed by a 12-6 </a:t>
            </a:r>
            <a:r>
              <a:rPr lang="en-US" baseline="0" dirty="0" err="1"/>
              <a:t>lennard</a:t>
            </a:r>
            <a:r>
              <a:rPr lang="en-US" baseline="0" dirty="0"/>
              <a:t> </a:t>
            </a:r>
            <a:r>
              <a:rPr lang="en-US" baseline="0" dirty="0" err="1"/>
              <a:t>jones</a:t>
            </a:r>
            <a:r>
              <a:rPr lang="en-US" baseline="0" dirty="0"/>
              <a:t> potential. These parameters are grouped together into what are known as </a:t>
            </a:r>
            <a:r>
              <a:rPr lang="en-US" baseline="0" dirty="0" err="1"/>
              <a:t>atomtypes</a:t>
            </a:r>
            <a:r>
              <a:rPr lang="en-US" baseline="0" dirty="0"/>
              <a:t> which a parameters that describe a specific chemical space</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There are currently </a:t>
            </a:r>
            <a:r>
              <a:rPr lang="en-US" baseline="0" dirty="0"/>
              <a:t>6 CHARMM </a:t>
            </a:r>
            <a:r>
              <a:rPr lang="en-US" baseline="0" dirty="0" err="1"/>
              <a:t>forcefields</a:t>
            </a:r>
            <a:r>
              <a:rPr lang="en-US" baseline="0" dirty="0"/>
              <a:t> each for simulating a specific part of chemical space. They are the protein force field which comprises the amino acids and modifications, the nucleic acid force field, the lipid, carbohydrate, ether and the new small molecule also know as the </a:t>
            </a:r>
            <a:r>
              <a:rPr lang="en-US" baseline="0" dirty="0" err="1"/>
              <a:t>charmm</a:t>
            </a:r>
            <a:r>
              <a:rPr lang="en-US" baseline="0" dirty="0"/>
              <a:t> general force field.</a:t>
            </a:r>
            <a:endParaRPr lang="en-US" dirty="0"/>
          </a:p>
          <a:p>
            <a:endParaRPr lang="en-US" dirty="0"/>
          </a:p>
        </p:txBody>
      </p:sp>
      <p:sp>
        <p:nvSpPr>
          <p:cNvPr id="4" name="Slide Number Placeholder 3"/>
          <p:cNvSpPr>
            <a:spLocks noGrp="1"/>
          </p:cNvSpPr>
          <p:nvPr>
            <p:ph type="sldNum" sz="quarter" idx="10"/>
          </p:nvPr>
        </p:nvSpPr>
        <p:spPr/>
        <p:txBody>
          <a:bodyPr/>
          <a:lstStyle/>
          <a:p>
            <a:fld id="{4012CB28-8822-7F4D-8562-26C50005F62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1ABAA-C0A6-BF4B-89CC-F7CE14A5B9CA}" type="slidenum">
              <a:rPr lang="en-US"/>
              <a:pPr/>
              <a:t>6</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815" y="4343400"/>
            <a:ext cx="502837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1ABAA-C0A6-BF4B-89CC-F7CE14A5B9CA}" type="slidenum">
              <a:rPr lang="en-US"/>
              <a:pPr/>
              <a:t>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815" y="4343400"/>
            <a:ext cx="502837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1ABAA-C0A6-BF4B-89CC-F7CE14A5B9CA}"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815" y="4343400"/>
            <a:ext cx="502837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2D9F03-9164-684E-97B4-C8092436E238}"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9F03-9164-684E-97B4-C8092436E238}"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9F03-9164-684E-97B4-C8092436E238}"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9F03-9164-684E-97B4-C8092436E238}"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D9F03-9164-684E-97B4-C8092436E238}"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2D9F03-9164-684E-97B4-C8092436E238}"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2D9F03-9164-684E-97B4-C8092436E238}" type="datetimeFigureOut">
              <a:rPr lang="en-US" smtClean="0"/>
              <a:pPr/>
              <a:t>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2D9F03-9164-684E-97B4-C8092436E238}" type="datetimeFigureOut">
              <a:rPr lang="en-US" smtClean="0"/>
              <a:pPr/>
              <a:t>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D9F03-9164-684E-97B4-C8092436E238}" type="datetimeFigureOut">
              <a:rPr lang="en-US" smtClean="0"/>
              <a:pPr/>
              <a:t>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D9F03-9164-684E-97B4-C8092436E238}"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D9F03-9164-684E-97B4-C8092436E238}"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3223D-63BE-DB41-A884-93B8EA7D03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D9F03-9164-684E-97B4-C8092436E238}" type="datetimeFigureOut">
              <a:rPr lang="en-US" smtClean="0"/>
              <a:pPr/>
              <a:t>11/4/19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223D-63BE-DB41-A884-93B8EA7D03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Molecular Dynamics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When to use Molecular Dynamics? </a:t>
            </a:r>
          </a:p>
        </p:txBody>
      </p:sp>
      <p:cxnSp>
        <p:nvCxnSpPr>
          <p:cNvPr id="5" name="Straight Connector 4"/>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75175" y="1976172"/>
            <a:ext cx="4020204" cy="1077218"/>
          </a:xfrm>
          <a:prstGeom prst="rect">
            <a:avLst/>
          </a:prstGeom>
          <a:noFill/>
        </p:spPr>
        <p:txBody>
          <a:bodyPr wrap="square" rtlCol="0">
            <a:spAutoFit/>
          </a:bodyPr>
          <a:lstStyle/>
          <a:p>
            <a:pPr lvl="0">
              <a:spcBef>
                <a:spcPct val="0"/>
              </a:spcBef>
              <a:buFont typeface="Arial"/>
              <a:buChar char="•"/>
              <a:defRPr/>
            </a:pPr>
            <a:r>
              <a:rPr lang="en-US" sz="1600" dirty="0">
                <a:latin typeface="Arial"/>
                <a:cs typeface="Arial"/>
              </a:rPr>
              <a:t>Atomic Resolution</a:t>
            </a:r>
          </a:p>
          <a:p>
            <a:pPr lvl="0">
              <a:spcBef>
                <a:spcPct val="0"/>
              </a:spcBef>
              <a:buFont typeface="Arial"/>
              <a:buChar char="•"/>
              <a:defRPr/>
            </a:pPr>
            <a:r>
              <a:rPr lang="en-US" sz="1600" dirty="0">
                <a:latin typeface="Arial"/>
                <a:cs typeface="Arial"/>
              </a:rPr>
              <a:t>Not Limited by Experimental Limitations</a:t>
            </a:r>
          </a:p>
          <a:p>
            <a:pPr lvl="0">
              <a:spcBef>
                <a:spcPct val="0"/>
              </a:spcBef>
              <a:buFont typeface="Arial"/>
              <a:buChar char="•"/>
              <a:defRPr/>
            </a:pPr>
            <a:r>
              <a:rPr lang="en-US" sz="1600" dirty="0">
                <a:latin typeface="Arial"/>
                <a:cs typeface="Arial"/>
              </a:rPr>
              <a:t>No size limitations</a:t>
            </a:r>
          </a:p>
          <a:p>
            <a:pPr lvl="0">
              <a:spcBef>
                <a:spcPct val="0"/>
              </a:spcBef>
              <a:defRPr/>
            </a:pPr>
            <a:r>
              <a:rPr lang="en-US" sz="1600" dirty="0">
                <a:latin typeface="Arial"/>
                <a:cs typeface="Arial"/>
              </a:rPr>
              <a:t> </a:t>
            </a:r>
          </a:p>
        </p:txBody>
      </p:sp>
      <p:grpSp>
        <p:nvGrpSpPr>
          <p:cNvPr id="9" name="Group 8"/>
          <p:cNvGrpSpPr/>
          <p:nvPr/>
        </p:nvGrpSpPr>
        <p:grpSpPr>
          <a:xfrm>
            <a:off x="1375761" y="1576062"/>
            <a:ext cx="6392478" cy="400110"/>
            <a:chOff x="1410140" y="1576062"/>
            <a:chExt cx="6392478" cy="400110"/>
          </a:xfrm>
        </p:grpSpPr>
        <p:sp>
          <p:nvSpPr>
            <p:cNvPr id="6" name="TextBox 5"/>
            <p:cNvSpPr txBox="1"/>
            <p:nvPr/>
          </p:nvSpPr>
          <p:spPr>
            <a:xfrm>
              <a:off x="1410140" y="1576062"/>
              <a:ext cx="2417378" cy="400110"/>
            </a:xfrm>
            <a:prstGeom prst="rect">
              <a:avLst/>
            </a:prstGeom>
            <a:noFill/>
          </p:spPr>
          <p:txBody>
            <a:bodyPr wrap="square" rtlCol="0">
              <a:spAutoFit/>
            </a:bodyPr>
            <a:lstStyle/>
            <a:p>
              <a:pPr lvl="0" algn="ctr">
                <a:spcBef>
                  <a:spcPct val="0"/>
                </a:spcBef>
                <a:defRPr/>
              </a:pPr>
              <a:r>
                <a:rPr lang="en-US" sz="2000" dirty="0">
                  <a:latin typeface="Arial"/>
                  <a:cs typeface="Arial"/>
                </a:rPr>
                <a:t>Advantages</a:t>
              </a:r>
            </a:p>
          </p:txBody>
        </p:sp>
        <p:sp>
          <p:nvSpPr>
            <p:cNvPr id="8" name="TextBox 7"/>
            <p:cNvSpPr txBox="1"/>
            <p:nvPr/>
          </p:nvSpPr>
          <p:spPr>
            <a:xfrm>
              <a:off x="5385240" y="1576062"/>
              <a:ext cx="2417378" cy="400110"/>
            </a:xfrm>
            <a:prstGeom prst="rect">
              <a:avLst/>
            </a:prstGeom>
            <a:noFill/>
          </p:spPr>
          <p:txBody>
            <a:bodyPr wrap="square" rtlCol="0">
              <a:spAutoFit/>
            </a:bodyPr>
            <a:lstStyle/>
            <a:p>
              <a:pPr lvl="0" algn="ctr">
                <a:spcBef>
                  <a:spcPct val="0"/>
                </a:spcBef>
                <a:defRPr/>
              </a:pPr>
              <a:r>
                <a:rPr lang="en-US" sz="2000" dirty="0">
                  <a:latin typeface="Arial"/>
                  <a:cs typeface="Arial"/>
                </a:rPr>
                <a:t>Disadvantages</a:t>
              </a:r>
            </a:p>
          </p:txBody>
        </p:sp>
      </p:grpSp>
      <p:sp>
        <p:nvSpPr>
          <p:cNvPr id="10" name="TextBox 9"/>
          <p:cNvSpPr txBox="1"/>
          <p:nvPr/>
        </p:nvSpPr>
        <p:spPr>
          <a:xfrm>
            <a:off x="4683675" y="1976172"/>
            <a:ext cx="4020204" cy="1569660"/>
          </a:xfrm>
          <a:prstGeom prst="rect">
            <a:avLst/>
          </a:prstGeom>
          <a:noFill/>
        </p:spPr>
        <p:txBody>
          <a:bodyPr wrap="square" rtlCol="0">
            <a:spAutoFit/>
          </a:bodyPr>
          <a:lstStyle/>
          <a:p>
            <a:pPr lvl="0">
              <a:spcBef>
                <a:spcPct val="0"/>
              </a:spcBef>
              <a:buFont typeface="Arial"/>
              <a:buChar char="•"/>
              <a:defRPr/>
            </a:pPr>
            <a:r>
              <a:rPr lang="en-US" sz="1600" dirty="0">
                <a:latin typeface="Arial"/>
                <a:cs typeface="Arial"/>
              </a:rPr>
              <a:t>Slow, timescale is not capable of answering every question</a:t>
            </a:r>
          </a:p>
          <a:p>
            <a:pPr lvl="0">
              <a:spcBef>
                <a:spcPct val="0"/>
              </a:spcBef>
              <a:buFont typeface="Arial"/>
              <a:buChar char="•"/>
              <a:defRPr/>
            </a:pPr>
            <a:r>
              <a:rPr lang="en-US" sz="1600" dirty="0">
                <a:latin typeface="Arial"/>
                <a:cs typeface="Arial"/>
              </a:rPr>
              <a:t>Experimental validation is still necessary </a:t>
            </a:r>
          </a:p>
          <a:p>
            <a:pPr lvl="0">
              <a:spcBef>
                <a:spcPct val="0"/>
              </a:spcBef>
              <a:buFont typeface="Arial"/>
              <a:buChar char="•"/>
              <a:defRPr/>
            </a:pPr>
            <a:r>
              <a:rPr lang="en-US" sz="1600" dirty="0">
                <a:latin typeface="Arial"/>
                <a:cs typeface="Arial"/>
              </a:rPr>
              <a:t>Force fields are models not reality </a:t>
            </a:r>
          </a:p>
          <a:p>
            <a:pPr lvl="0">
              <a:spcBef>
                <a:spcPct val="0"/>
              </a:spcBef>
              <a:buFont typeface="Arial"/>
              <a:buChar char="•"/>
              <a:defRPr/>
            </a:pPr>
            <a:r>
              <a:rPr lang="en-US" sz="1600" dirty="0">
                <a:latin typeface="Arial"/>
                <a:cs typeface="Arial"/>
              </a:rPr>
              <a:t>Requires accurate 3D structure from </a:t>
            </a:r>
            <a:r>
              <a:rPr lang="en-US" sz="1600" dirty="0" err="1">
                <a:latin typeface="Arial"/>
                <a:cs typeface="Arial"/>
              </a:rPr>
              <a:t>Xray</a:t>
            </a:r>
            <a:r>
              <a:rPr lang="en-US" sz="1600" dirty="0">
                <a:latin typeface="Arial"/>
                <a:cs typeface="Arial"/>
              </a:rPr>
              <a:t>/NMR</a:t>
            </a:r>
          </a:p>
        </p:txBody>
      </p:sp>
      <p:sp>
        <p:nvSpPr>
          <p:cNvPr id="11" name="TextBox 10"/>
          <p:cNvSpPr txBox="1"/>
          <p:nvPr/>
        </p:nvSpPr>
        <p:spPr>
          <a:xfrm>
            <a:off x="175175" y="3670180"/>
            <a:ext cx="8807854" cy="1631216"/>
          </a:xfrm>
          <a:prstGeom prst="rect">
            <a:avLst/>
          </a:prstGeom>
          <a:noFill/>
        </p:spPr>
        <p:txBody>
          <a:bodyPr wrap="square" rtlCol="0">
            <a:spAutoFit/>
          </a:bodyPr>
          <a:lstStyle/>
          <a:p>
            <a:pPr lvl="0" algn="ctr">
              <a:spcBef>
                <a:spcPct val="0"/>
              </a:spcBef>
              <a:defRPr/>
            </a:pPr>
            <a:r>
              <a:rPr lang="en-US" sz="2000" dirty="0">
                <a:latin typeface="Arial"/>
                <a:cs typeface="Arial"/>
              </a:rPr>
              <a:t>Good for Molecular Dynamics to solve:</a:t>
            </a:r>
          </a:p>
          <a:p>
            <a:pPr lvl="0">
              <a:spcBef>
                <a:spcPct val="0"/>
              </a:spcBef>
              <a:buFont typeface="Arial"/>
              <a:buChar char="•"/>
              <a:defRPr/>
            </a:pPr>
            <a:r>
              <a:rPr lang="en-US" sz="1600" dirty="0">
                <a:latin typeface="Arial"/>
                <a:cs typeface="Arial"/>
              </a:rPr>
              <a:t> System is well defined, has a solved crystal structure or NMR structure with </a:t>
            </a:r>
            <a:r>
              <a:rPr lang="en-US" sz="1600" dirty="0" err="1">
                <a:latin typeface="Arial"/>
                <a:cs typeface="Arial"/>
              </a:rPr>
              <a:t>RDCs</a:t>
            </a:r>
            <a:endParaRPr lang="en-US" sz="1600" dirty="0">
              <a:latin typeface="Arial"/>
              <a:cs typeface="Arial"/>
            </a:endParaRPr>
          </a:p>
          <a:p>
            <a:pPr lvl="0">
              <a:spcBef>
                <a:spcPct val="0"/>
              </a:spcBef>
              <a:buFont typeface="Arial"/>
              <a:buChar char="•"/>
              <a:defRPr/>
            </a:pPr>
            <a:r>
              <a:rPr lang="en-US" sz="1600" dirty="0">
                <a:latin typeface="Arial"/>
                <a:cs typeface="Arial"/>
              </a:rPr>
              <a:t> Specific property of system is known and can be easily measure from simulation (etc. % alpha helix)</a:t>
            </a:r>
          </a:p>
          <a:p>
            <a:pPr lvl="0">
              <a:spcBef>
                <a:spcPct val="0"/>
              </a:spcBef>
              <a:buFont typeface="Arial"/>
              <a:buChar char="•"/>
              <a:defRPr/>
            </a:pPr>
            <a:r>
              <a:rPr lang="en-US" sz="1600" dirty="0">
                <a:latin typeface="Arial"/>
                <a:cs typeface="Arial"/>
              </a:rPr>
              <a:t> Timescale of interest is short, tens of microseconds is by far the longest with few exceptions </a:t>
            </a:r>
          </a:p>
          <a:p>
            <a:pPr lvl="0">
              <a:spcBef>
                <a:spcPct val="0"/>
              </a:spcBef>
              <a:defRPr/>
            </a:pPr>
            <a:endParaRPr lang="en-US" sz="16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What is Molecular Dynamics?</a:t>
            </a:r>
          </a:p>
        </p:txBody>
      </p:sp>
      <p:cxnSp>
        <p:nvCxnSpPr>
          <p:cNvPr id="5" name="Straight Connector 4"/>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5175" y="1175952"/>
            <a:ext cx="8930792" cy="400110"/>
          </a:xfrm>
          <a:prstGeom prst="rect">
            <a:avLst/>
          </a:prstGeom>
          <a:noFill/>
        </p:spPr>
        <p:txBody>
          <a:bodyPr wrap="square" rtlCol="0">
            <a:spAutoFit/>
          </a:bodyPr>
          <a:lstStyle/>
          <a:p>
            <a:pPr lvl="0">
              <a:spcBef>
                <a:spcPct val="0"/>
              </a:spcBef>
              <a:defRPr/>
            </a:pPr>
            <a:r>
              <a:rPr lang="en-US" sz="2000" dirty="0">
                <a:latin typeface="Arial"/>
                <a:cs typeface="Arial"/>
              </a:rPr>
              <a:t>Molecular Dynamics is the application of classical physics to atomic systems</a:t>
            </a:r>
          </a:p>
        </p:txBody>
      </p:sp>
      <p:graphicFrame>
        <p:nvGraphicFramePr>
          <p:cNvPr id="7" name="Object 6"/>
          <p:cNvGraphicFramePr>
            <a:graphicFrameLocks noChangeAspect="1"/>
          </p:cNvGraphicFramePr>
          <p:nvPr/>
        </p:nvGraphicFramePr>
        <p:xfrm>
          <a:off x="1506538" y="1836738"/>
          <a:ext cx="6130925" cy="663575"/>
        </p:xfrm>
        <a:graphic>
          <a:graphicData uri="http://schemas.openxmlformats.org/presentationml/2006/ole">
            <mc:AlternateContent xmlns:mc="http://schemas.openxmlformats.org/markup-compatibility/2006">
              <mc:Choice xmlns:v="urn:schemas-microsoft-com:vml" Requires="v">
                <p:oleObj spid="_x0000_s21507" name="Equation" r:id="rId3" imgW="1409700" imgH="152400" progId="Equation.3">
                  <p:embed/>
                </p:oleObj>
              </mc:Choice>
              <mc:Fallback>
                <p:oleObj name="Equation" r:id="rId3" imgW="1409700" imgH="15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1836738"/>
                        <a:ext cx="613092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75175" y="2614142"/>
            <a:ext cx="8930792" cy="1015663"/>
          </a:xfrm>
          <a:prstGeom prst="rect">
            <a:avLst/>
          </a:prstGeom>
          <a:noFill/>
        </p:spPr>
        <p:txBody>
          <a:bodyPr wrap="square" rtlCol="0">
            <a:spAutoFit/>
          </a:bodyPr>
          <a:lstStyle/>
          <a:p>
            <a:pPr lvl="0">
              <a:spcBef>
                <a:spcPct val="0"/>
              </a:spcBef>
              <a:defRPr/>
            </a:pPr>
            <a:r>
              <a:rPr lang="en-US" sz="2000" dirty="0">
                <a:latin typeface="Arial"/>
                <a:cs typeface="Arial"/>
              </a:rPr>
              <a:t>Above is a simple example on how taking simple concepts as F=ma can be used to calculate the force of one atom on another given we know their positions at a give time! </a:t>
            </a:r>
          </a:p>
        </p:txBody>
      </p:sp>
      <p:sp>
        <p:nvSpPr>
          <p:cNvPr id="12" name="TextBox 11"/>
          <p:cNvSpPr txBox="1"/>
          <p:nvPr/>
        </p:nvSpPr>
        <p:spPr>
          <a:xfrm>
            <a:off x="175175" y="3987800"/>
            <a:ext cx="8930792" cy="707886"/>
          </a:xfrm>
          <a:prstGeom prst="rect">
            <a:avLst/>
          </a:prstGeom>
          <a:noFill/>
        </p:spPr>
        <p:txBody>
          <a:bodyPr wrap="square" rtlCol="0">
            <a:spAutoFit/>
          </a:bodyPr>
          <a:lstStyle/>
          <a:p>
            <a:pPr lvl="0">
              <a:spcBef>
                <a:spcPct val="0"/>
              </a:spcBef>
              <a:defRPr/>
            </a:pPr>
            <a:r>
              <a:rPr lang="en-US" sz="2000" dirty="0">
                <a:latin typeface="Arial"/>
                <a:cs typeface="Arial"/>
              </a:rPr>
              <a:t>The critical concept to understand is the use of basic concepts such as the equation above can be used to treat atomic systems to balls and springs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Molecular Mechanics Energy Terms Example</a:t>
            </a:r>
          </a:p>
        </p:txBody>
      </p:sp>
      <p:cxnSp>
        <p:nvCxnSpPr>
          <p:cNvPr id="5" name="Straight Connector 4"/>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descr="1-s2.0-S0169409X12000907-gr2.jpeg"/>
          <p:cNvPicPr>
            <a:picLocks noChangeAspect="1"/>
          </p:cNvPicPr>
          <p:nvPr/>
        </p:nvPicPr>
        <p:blipFill>
          <a:blip r:embed="rId3"/>
          <a:stretch>
            <a:fillRect/>
          </a:stretch>
        </p:blipFill>
        <p:spPr>
          <a:xfrm>
            <a:off x="-24196675" y="-2477995"/>
            <a:ext cx="16205200" cy="13063881"/>
          </a:xfrm>
          <a:prstGeom prst="rect">
            <a:avLst/>
          </a:prstGeom>
        </p:spPr>
      </p:pic>
      <p:grpSp>
        <p:nvGrpSpPr>
          <p:cNvPr id="91" name="Group 90"/>
          <p:cNvGrpSpPr/>
          <p:nvPr/>
        </p:nvGrpSpPr>
        <p:grpSpPr>
          <a:xfrm>
            <a:off x="175175" y="1657931"/>
            <a:ext cx="5682849" cy="3542139"/>
            <a:chOff x="175175" y="1429719"/>
            <a:chExt cx="5682849" cy="3542139"/>
          </a:xfrm>
        </p:grpSpPr>
        <p:sp>
          <p:nvSpPr>
            <p:cNvPr id="18" name="Rectangle 17"/>
            <p:cNvSpPr/>
            <p:nvPr/>
          </p:nvSpPr>
          <p:spPr>
            <a:xfrm>
              <a:off x="175175" y="2171092"/>
              <a:ext cx="5682849" cy="2800766"/>
            </a:xfrm>
            <a:prstGeom prst="rect">
              <a:avLst/>
            </a:prstGeom>
          </p:spPr>
          <p:txBody>
            <a:bodyPr wrap="square">
              <a:spAutoFit/>
            </a:bodyPr>
            <a:lstStyle/>
            <a:p>
              <a:r>
                <a:rPr lang="en-US" sz="1600" dirty="0">
                  <a:latin typeface="Arial"/>
                  <a:cs typeface="Arial"/>
                </a:rPr>
                <a:t>Why Does Ball and Spring Model Work for Covalent Bonds?</a:t>
              </a:r>
            </a:p>
            <a:p>
              <a:endParaRPr lang="en-US" sz="1600" dirty="0">
                <a:latin typeface="Arial"/>
                <a:cs typeface="Arial"/>
              </a:endParaRPr>
            </a:p>
            <a:p>
              <a:pPr marL="342900" indent="-342900">
                <a:buAutoNum type="arabicPeriod"/>
              </a:pPr>
              <a:r>
                <a:rPr lang="en-US" sz="1600" dirty="0">
                  <a:latin typeface="Arial"/>
                  <a:cs typeface="Arial"/>
                </a:rPr>
                <a:t>If the two atoms get closer together than the equilibrium </a:t>
              </a:r>
              <a:r>
                <a:rPr lang="en-US" sz="1600" dirty="0" err="1">
                  <a:latin typeface="Arial"/>
                  <a:cs typeface="Arial"/>
                </a:rPr>
                <a:t>interatomic</a:t>
              </a:r>
              <a:r>
                <a:rPr lang="en-US" sz="1600" dirty="0">
                  <a:latin typeface="Arial"/>
                  <a:cs typeface="Arial"/>
                </a:rPr>
                <a:t> distance, they repel each other.</a:t>
              </a:r>
            </a:p>
            <a:p>
              <a:pPr marL="342900" indent="-342900">
                <a:buAutoNum type="arabicPeriod"/>
              </a:pPr>
              <a:endParaRPr lang="en-US" sz="1600" dirty="0">
                <a:latin typeface="Arial"/>
                <a:cs typeface="Arial"/>
              </a:endParaRPr>
            </a:p>
            <a:p>
              <a:pPr marL="342900" indent="-342900">
                <a:buAutoNum type="arabicPeriod"/>
              </a:pPr>
              <a:r>
                <a:rPr lang="en-US" sz="1600" dirty="0">
                  <a:latin typeface="Arial"/>
                  <a:cs typeface="Arial"/>
                </a:rPr>
                <a:t>If the two atoms get farther apart than the equilibrium </a:t>
              </a:r>
              <a:r>
                <a:rPr lang="en-US" sz="1600" dirty="0" err="1">
                  <a:latin typeface="Arial"/>
                  <a:cs typeface="Arial"/>
                </a:rPr>
                <a:t>interatomic</a:t>
              </a:r>
              <a:r>
                <a:rPr lang="en-US" sz="1600" dirty="0">
                  <a:latin typeface="Arial"/>
                  <a:cs typeface="Arial"/>
                </a:rPr>
                <a:t> distance, they attract each other</a:t>
              </a:r>
            </a:p>
            <a:p>
              <a:pPr marL="342900" indent="-342900"/>
              <a:endParaRPr lang="en-US" sz="1600" dirty="0">
                <a:latin typeface="Arial"/>
                <a:cs typeface="Arial"/>
              </a:endParaRPr>
            </a:p>
            <a:p>
              <a:pPr marL="342900" indent="-342900">
                <a:buAutoNum type="arabicPeriod"/>
              </a:pPr>
              <a:r>
                <a:rPr lang="en-US" sz="1600" dirty="0">
                  <a:latin typeface="Arial"/>
                  <a:cs typeface="Arial"/>
                </a:rPr>
                <a:t>The magnitude of the force one atom exerts on another is proportional to the stretch or compression of the bond between them.</a:t>
              </a:r>
            </a:p>
          </p:txBody>
        </p:sp>
        <p:grpSp>
          <p:nvGrpSpPr>
            <p:cNvPr id="90" name="Group 89"/>
            <p:cNvGrpSpPr/>
            <p:nvPr/>
          </p:nvGrpSpPr>
          <p:grpSpPr>
            <a:xfrm>
              <a:off x="866715" y="1429719"/>
              <a:ext cx="4299769" cy="326678"/>
              <a:chOff x="1029998" y="1429719"/>
              <a:chExt cx="4299769" cy="326678"/>
            </a:xfrm>
          </p:grpSpPr>
          <p:grpSp>
            <p:nvGrpSpPr>
              <p:cNvPr id="52" name="Group 51"/>
              <p:cNvGrpSpPr/>
              <p:nvPr/>
            </p:nvGrpSpPr>
            <p:grpSpPr>
              <a:xfrm>
                <a:off x="3975100" y="1440613"/>
                <a:ext cx="1354667" cy="315784"/>
                <a:chOff x="3683000" y="2736850"/>
                <a:chExt cx="2819400" cy="657225"/>
              </a:xfrm>
            </p:grpSpPr>
            <p:pic>
              <p:nvPicPr>
                <p:cNvPr id="45" name="Picture 44" descr="phpDnpuz8.png"/>
                <p:cNvPicPr>
                  <a:picLocks noChangeAspect="1"/>
                </p:cNvPicPr>
                <p:nvPr/>
              </p:nvPicPr>
              <p:blipFill>
                <a:blip r:embed="rId4"/>
                <a:srcRect l="72154" t="11666" r="7436" b="81667"/>
                <a:stretch>
                  <a:fillRect/>
                </a:stretch>
              </p:blipFill>
              <p:spPr>
                <a:xfrm>
                  <a:off x="4330700" y="2835275"/>
                  <a:ext cx="1485900" cy="457200"/>
                </a:xfrm>
                <a:prstGeom prst="rect">
                  <a:avLst/>
                </a:prstGeom>
              </p:spPr>
            </p:pic>
            <p:sp>
              <p:nvSpPr>
                <p:cNvPr id="46" name="Oval 45"/>
                <p:cNvSpPr/>
                <p:nvPr/>
              </p:nvSpPr>
              <p:spPr>
                <a:xfrm>
                  <a:off x="3683000" y="2736850"/>
                  <a:ext cx="654050" cy="654050"/>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7550" y="3070225"/>
                  <a:ext cx="73025" cy="158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848350" y="2740025"/>
                  <a:ext cx="654050" cy="654050"/>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1029998" y="1429719"/>
                <a:ext cx="1342462" cy="322101"/>
                <a:chOff x="1996913" y="3341816"/>
                <a:chExt cx="1342462" cy="322101"/>
              </a:xfrm>
            </p:grpSpPr>
            <p:sp>
              <p:nvSpPr>
                <p:cNvPr id="55" name="Oval 54"/>
                <p:cNvSpPr/>
                <p:nvPr/>
              </p:nvSpPr>
              <p:spPr>
                <a:xfrm>
                  <a:off x="1996913" y="3341816"/>
                  <a:ext cx="314258" cy="314258"/>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025117" y="3349659"/>
                  <a:ext cx="314258" cy="314258"/>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311171" y="3505200"/>
                  <a:ext cx="710895"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62" name="Straight Arrow Connector 61"/>
              <p:cNvCxnSpPr/>
              <p:nvPr/>
            </p:nvCxnSpPr>
            <p:spPr>
              <a:xfrm>
                <a:off x="2732293" y="1593103"/>
                <a:ext cx="911387" cy="31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grpSp>
        <p:nvGrpSpPr>
          <p:cNvPr id="80" name="Group 79"/>
          <p:cNvGrpSpPr/>
          <p:nvPr/>
        </p:nvGrpSpPr>
        <p:grpSpPr>
          <a:xfrm>
            <a:off x="5907901" y="2492215"/>
            <a:ext cx="2847503" cy="2863570"/>
            <a:chOff x="335965" y="3111500"/>
            <a:chExt cx="2847503" cy="2863570"/>
          </a:xfrm>
        </p:grpSpPr>
        <p:grpSp>
          <p:nvGrpSpPr>
            <p:cNvPr id="77" name="Group 76"/>
            <p:cNvGrpSpPr/>
            <p:nvPr/>
          </p:nvGrpSpPr>
          <p:grpSpPr>
            <a:xfrm>
              <a:off x="618068" y="3111500"/>
              <a:ext cx="2565400" cy="2566988"/>
              <a:chOff x="617274" y="2600061"/>
              <a:chExt cx="2565400" cy="2566988"/>
            </a:xfrm>
          </p:grpSpPr>
          <p:cxnSp>
            <p:nvCxnSpPr>
              <p:cNvPr id="75" name="Straight Connector 74"/>
              <p:cNvCxnSpPr/>
              <p:nvPr/>
            </p:nvCxnSpPr>
            <p:spPr>
              <a:xfrm rot="5400000">
                <a:off x="-651933" y="3881967"/>
                <a:ext cx="2565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17274" y="5165461"/>
                <a:ext cx="2565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8" name="TextBox 77"/>
            <p:cNvSpPr txBox="1"/>
            <p:nvPr/>
          </p:nvSpPr>
          <p:spPr>
            <a:xfrm>
              <a:off x="764118" y="5698071"/>
              <a:ext cx="2273301" cy="276999"/>
            </a:xfrm>
            <a:prstGeom prst="rect">
              <a:avLst/>
            </a:prstGeom>
            <a:noFill/>
          </p:spPr>
          <p:txBody>
            <a:bodyPr wrap="square" rtlCol="0">
              <a:spAutoFit/>
            </a:bodyPr>
            <a:lstStyle/>
            <a:p>
              <a:pPr lvl="0">
                <a:spcBef>
                  <a:spcPct val="0"/>
                </a:spcBef>
                <a:defRPr/>
              </a:pPr>
              <a:r>
                <a:rPr lang="en-US" sz="1200" dirty="0">
                  <a:latin typeface="Arial"/>
                  <a:cs typeface="Arial"/>
                </a:rPr>
                <a:t>Distance Between Atoms (pm)</a:t>
              </a:r>
            </a:p>
          </p:txBody>
        </p:sp>
        <p:sp>
          <p:nvSpPr>
            <p:cNvPr id="79" name="TextBox 78"/>
            <p:cNvSpPr txBox="1"/>
            <p:nvPr/>
          </p:nvSpPr>
          <p:spPr>
            <a:xfrm rot="16200000">
              <a:off x="-237194" y="4256495"/>
              <a:ext cx="1423317" cy="276999"/>
            </a:xfrm>
            <a:prstGeom prst="rect">
              <a:avLst/>
            </a:prstGeom>
            <a:noFill/>
          </p:spPr>
          <p:txBody>
            <a:bodyPr wrap="square" rtlCol="0">
              <a:spAutoFit/>
            </a:bodyPr>
            <a:lstStyle/>
            <a:p>
              <a:pPr lvl="0">
                <a:spcBef>
                  <a:spcPct val="0"/>
                </a:spcBef>
                <a:defRPr/>
              </a:pPr>
              <a:r>
                <a:rPr lang="en-US" sz="1200" dirty="0">
                  <a:latin typeface="Arial"/>
                  <a:cs typeface="Arial"/>
                </a:rPr>
                <a:t>Energy (kcal/mol)</a:t>
              </a:r>
            </a:p>
          </p:txBody>
        </p:sp>
      </p:grpSp>
      <p:grpSp>
        <p:nvGrpSpPr>
          <p:cNvPr id="84" name="Group 83"/>
          <p:cNvGrpSpPr/>
          <p:nvPr/>
        </p:nvGrpSpPr>
        <p:grpSpPr>
          <a:xfrm>
            <a:off x="7732783" y="4634393"/>
            <a:ext cx="1354667" cy="315784"/>
            <a:chOff x="3683000" y="2736850"/>
            <a:chExt cx="2819400" cy="657225"/>
          </a:xfrm>
        </p:grpSpPr>
        <p:pic>
          <p:nvPicPr>
            <p:cNvPr id="85" name="Picture 84" descr="phpDnpuz8.png"/>
            <p:cNvPicPr>
              <a:picLocks noChangeAspect="1"/>
            </p:cNvPicPr>
            <p:nvPr/>
          </p:nvPicPr>
          <p:blipFill>
            <a:blip r:embed="rId4"/>
            <a:srcRect l="72154" t="11666" r="7436" b="81667"/>
            <a:stretch>
              <a:fillRect/>
            </a:stretch>
          </p:blipFill>
          <p:spPr>
            <a:xfrm>
              <a:off x="4330700" y="2835275"/>
              <a:ext cx="1485900" cy="457200"/>
            </a:xfrm>
            <a:prstGeom prst="rect">
              <a:avLst/>
            </a:prstGeom>
          </p:spPr>
        </p:pic>
        <p:sp>
          <p:nvSpPr>
            <p:cNvPr id="86" name="Oval 85"/>
            <p:cNvSpPr/>
            <p:nvPr/>
          </p:nvSpPr>
          <p:spPr>
            <a:xfrm>
              <a:off x="3683000" y="2736850"/>
              <a:ext cx="654050" cy="654050"/>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5797550" y="3070225"/>
              <a:ext cx="73025" cy="158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5848350" y="2740025"/>
              <a:ext cx="654050" cy="654050"/>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4578" name="Object 2"/>
          <p:cNvGraphicFramePr>
            <a:graphicFrameLocks noChangeAspect="1"/>
          </p:cNvGraphicFramePr>
          <p:nvPr/>
        </p:nvGraphicFramePr>
        <p:xfrm>
          <a:off x="6159500" y="1584824"/>
          <a:ext cx="2927950" cy="498736"/>
        </p:xfrm>
        <a:graphic>
          <a:graphicData uri="http://schemas.openxmlformats.org/presentationml/2006/ole">
            <mc:AlternateContent xmlns:mc="http://schemas.openxmlformats.org/markup-compatibility/2006">
              <mc:Choice xmlns:v="urn:schemas-microsoft-com:vml" Requires="v">
                <p:oleObj spid="_x0000_s24579" name="Equation" r:id="rId5" imgW="1193800" imgH="203200" progId="Equation.3">
                  <p:embed/>
                </p:oleObj>
              </mc:Choice>
              <mc:Fallback>
                <p:oleObj name="Equation" r:id="rId5" imgW="1193800" imgH="203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0" y="1584824"/>
                        <a:ext cx="2927950" cy="498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Freeform 91"/>
          <p:cNvSpPr/>
          <p:nvPr/>
        </p:nvSpPr>
        <p:spPr>
          <a:xfrm>
            <a:off x="6366933" y="2599267"/>
            <a:ext cx="2201334" cy="2350910"/>
          </a:xfrm>
          <a:custGeom>
            <a:avLst/>
            <a:gdLst>
              <a:gd name="connsiteX0" fmla="*/ 0 w 2201334"/>
              <a:gd name="connsiteY0" fmla="*/ 0 h 2350910"/>
              <a:gd name="connsiteX1" fmla="*/ 1041400 w 2201334"/>
              <a:gd name="connsiteY1" fmla="*/ 2345266 h 2350910"/>
              <a:gd name="connsiteX2" fmla="*/ 2201334 w 2201334"/>
              <a:gd name="connsiteY2" fmla="*/ 33866 h 2350910"/>
            </a:gdLst>
            <a:ahLst/>
            <a:cxnLst>
              <a:cxn ang="0">
                <a:pos x="connsiteX0" y="connsiteY0"/>
              </a:cxn>
              <a:cxn ang="0">
                <a:pos x="connsiteX1" y="connsiteY1"/>
              </a:cxn>
              <a:cxn ang="0">
                <a:pos x="connsiteX2" y="connsiteY2"/>
              </a:cxn>
            </a:cxnLst>
            <a:rect l="l" t="t" r="r" b="b"/>
            <a:pathLst>
              <a:path w="2201334" h="2350910">
                <a:moveTo>
                  <a:pt x="0" y="0"/>
                </a:moveTo>
                <a:cubicBezTo>
                  <a:pt x="337255" y="1169811"/>
                  <a:pt x="674511" y="2339622"/>
                  <a:pt x="1041400" y="2345266"/>
                </a:cubicBezTo>
                <a:cubicBezTo>
                  <a:pt x="1408289" y="2350910"/>
                  <a:pt x="2201334" y="33866"/>
                  <a:pt x="2201334" y="33866"/>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8" name="Group 97"/>
          <p:cNvGrpSpPr/>
          <p:nvPr/>
        </p:nvGrpSpPr>
        <p:grpSpPr>
          <a:xfrm>
            <a:off x="7406764" y="2186040"/>
            <a:ext cx="1708541" cy="316546"/>
            <a:chOff x="7418525" y="2335849"/>
            <a:chExt cx="1708541" cy="316546"/>
          </a:xfrm>
        </p:grpSpPr>
        <p:pic>
          <p:nvPicPr>
            <p:cNvPr id="94" name="Picture 93" descr="phpDnpuz8.png"/>
            <p:cNvPicPr>
              <a:picLocks noChangeAspect="1"/>
            </p:cNvPicPr>
            <p:nvPr/>
          </p:nvPicPr>
          <p:blipFill>
            <a:blip r:embed="rId4"/>
            <a:srcRect l="72154" t="11666" r="7436" b="81667"/>
            <a:stretch>
              <a:fillRect/>
            </a:stretch>
          </p:blipFill>
          <p:spPr>
            <a:xfrm>
              <a:off x="7732783" y="2381614"/>
              <a:ext cx="1081703" cy="219676"/>
            </a:xfrm>
            <a:prstGeom prst="rect">
              <a:avLst/>
            </a:prstGeom>
          </p:spPr>
        </p:pic>
        <p:sp>
          <p:nvSpPr>
            <p:cNvPr id="95" name="Oval 94"/>
            <p:cNvSpPr/>
            <p:nvPr/>
          </p:nvSpPr>
          <p:spPr>
            <a:xfrm>
              <a:off x="7418525" y="2338137"/>
              <a:ext cx="314258" cy="314258"/>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8812808" y="2335849"/>
              <a:ext cx="314258" cy="314258"/>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807222" y="2176431"/>
            <a:ext cx="1049379" cy="315784"/>
            <a:chOff x="4318382" y="2736850"/>
            <a:chExt cx="2184018" cy="657225"/>
          </a:xfrm>
        </p:grpSpPr>
        <p:pic>
          <p:nvPicPr>
            <p:cNvPr id="100" name="Picture 99" descr="phpDnpuz8.png"/>
            <p:cNvPicPr>
              <a:picLocks noChangeAspect="1"/>
            </p:cNvPicPr>
            <p:nvPr/>
          </p:nvPicPr>
          <p:blipFill>
            <a:blip r:embed="rId4"/>
            <a:srcRect l="72154" t="11666" r="7436" b="81667"/>
            <a:stretch>
              <a:fillRect/>
            </a:stretch>
          </p:blipFill>
          <p:spPr>
            <a:xfrm>
              <a:off x="4989036" y="2835274"/>
              <a:ext cx="827563" cy="457200"/>
            </a:xfrm>
            <a:prstGeom prst="rect">
              <a:avLst/>
            </a:prstGeom>
          </p:spPr>
        </p:pic>
        <p:sp>
          <p:nvSpPr>
            <p:cNvPr id="101" name="Oval 100"/>
            <p:cNvSpPr/>
            <p:nvPr/>
          </p:nvSpPr>
          <p:spPr>
            <a:xfrm>
              <a:off x="4318382" y="2736850"/>
              <a:ext cx="654049" cy="654049"/>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5797550" y="3070225"/>
              <a:ext cx="73025" cy="158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5848350" y="2740025"/>
              <a:ext cx="654050" cy="654050"/>
            </a:xfrm>
            <a:prstGeom prst="ellipse">
              <a:avLst/>
            </a:prstGeom>
            <a:solidFill>
              <a:srgbClr val="FF0000"/>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efunctions.gif"/>
          <p:cNvPicPr>
            <a:picLocks noChangeAspect="1"/>
          </p:cNvPicPr>
          <p:nvPr/>
        </p:nvPicPr>
        <p:blipFill>
          <a:blip r:embed="rId4"/>
          <a:srcRect t="8338"/>
          <a:stretch>
            <a:fillRect/>
          </a:stretch>
        </p:blipFill>
        <p:spPr>
          <a:xfrm>
            <a:off x="717464" y="917825"/>
            <a:ext cx="4259633" cy="5405659"/>
          </a:xfrm>
          <a:prstGeom prst="rect">
            <a:avLst/>
          </a:prstGeom>
        </p:spPr>
      </p:pic>
      <p:sp>
        <p:nvSpPr>
          <p:cNvPr id="7" name="TextBox 6"/>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Molecular Mechanics Force Field Parameters</a:t>
            </a:r>
          </a:p>
        </p:txBody>
      </p:sp>
      <p:cxnSp>
        <p:nvCxnSpPr>
          <p:cNvPr id="8" name="Straight Connector 7"/>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17410" name="Object 2"/>
          <p:cNvGraphicFramePr>
            <a:graphicFrameLocks noChangeAspect="1"/>
          </p:cNvGraphicFramePr>
          <p:nvPr/>
        </p:nvGraphicFramePr>
        <p:xfrm>
          <a:off x="5009941" y="1295400"/>
          <a:ext cx="3973088" cy="4221785"/>
        </p:xfrm>
        <a:graphic>
          <a:graphicData uri="http://schemas.openxmlformats.org/presentationml/2006/ole">
            <mc:AlternateContent xmlns:mc="http://schemas.openxmlformats.org/markup-compatibility/2006">
              <mc:Choice xmlns:v="urn:schemas-microsoft-com:vml" Requires="v">
                <p:oleObj spid="_x0000_s17411" name="Equation" r:id="rId5" imgW="2234880" imgH="2374560" progId="Equation.3">
                  <p:embed/>
                </p:oleObj>
              </mc:Choice>
              <mc:Fallback>
                <p:oleObj name="Equation" r:id="rId5" imgW="2234880" imgH="237456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9941" y="1295400"/>
                        <a:ext cx="3973088" cy="4221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Timescales (what is the minimum time step?)</a:t>
            </a:r>
          </a:p>
        </p:txBody>
      </p:sp>
      <p:cxnSp>
        <p:nvCxnSpPr>
          <p:cNvPr id="5" name="Straight Connector 4"/>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5" descr="c110036f009.jpg"/>
          <p:cNvPicPr>
            <a:picLocks noChangeAspect="1"/>
          </p:cNvPicPr>
          <p:nvPr/>
        </p:nvPicPr>
        <p:blipFill>
          <a:blip r:embed="rId2"/>
          <a:srcRect t="13016"/>
          <a:stretch>
            <a:fillRect/>
          </a:stretch>
        </p:blipFill>
        <p:spPr bwMode="auto">
          <a:xfrm>
            <a:off x="1725613" y="2746085"/>
            <a:ext cx="5692775" cy="3399713"/>
          </a:xfrm>
          <a:prstGeom prst="rect">
            <a:avLst/>
          </a:prstGeom>
          <a:noFill/>
          <a:ln w="9525">
            <a:noFill/>
            <a:miter lim="800000"/>
            <a:headEnd/>
            <a:tailEnd/>
          </a:ln>
        </p:spPr>
      </p:pic>
      <p:sp>
        <p:nvSpPr>
          <p:cNvPr id="8" name="Rectangle 15"/>
          <p:cNvSpPr>
            <a:spLocks noChangeArrowheads="1"/>
          </p:cNvSpPr>
          <p:nvPr/>
        </p:nvSpPr>
        <p:spPr bwMode="auto">
          <a:xfrm>
            <a:off x="0" y="6426200"/>
            <a:ext cx="6096000" cy="431800"/>
          </a:xfrm>
          <a:prstGeom prst="rect">
            <a:avLst/>
          </a:prstGeom>
          <a:noFill/>
          <a:ln w="9525">
            <a:noFill/>
            <a:miter lim="800000"/>
            <a:headEnd/>
            <a:tailEnd/>
          </a:ln>
        </p:spPr>
        <p:txBody>
          <a:bodyPr anchor="ctr">
            <a:prstTxWarp prst="textNoShape">
              <a:avLst/>
            </a:prstTxWarp>
            <a:spAutoFit/>
          </a:bodyPr>
          <a:lstStyle/>
          <a:p>
            <a:pPr eaLnBrk="0" hangingPunct="0"/>
            <a:r>
              <a:rPr lang="en-US" sz="1100" i="1" dirty="0"/>
              <a:t>Heike I. Rosner</a:t>
            </a:r>
            <a:r>
              <a:rPr lang="en-US" sz="1100" i="1" baseline="30000" dirty="0"/>
              <a:t>1</a:t>
            </a:r>
            <a:r>
              <a:rPr lang="en-US" sz="1100" i="1" dirty="0"/>
              <a:t> and </a:t>
            </a:r>
            <a:r>
              <a:rPr lang="en-US" sz="1100" i="1" dirty="0" err="1"/>
              <a:t>Birthe</a:t>
            </a:r>
            <a:r>
              <a:rPr lang="en-US" sz="1100" i="1" dirty="0"/>
              <a:t> B. </a:t>
            </a:r>
            <a:r>
              <a:rPr lang="en-US" sz="1100" i="1" dirty="0" err="1"/>
              <a:t>Kragelund</a:t>
            </a:r>
            <a:r>
              <a:rPr lang="en-US" sz="1100" i="1" dirty="0"/>
              <a:t>*</a:t>
            </a:r>
            <a:r>
              <a:rPr lang="en-US" sz="1100" i="1" baseline="30000" dirty="0"/>
              <a:t>1</a:t>
            </a:r>
            <a:r>
              <a:rPr lang="en-US" sz="1100" i="1" dirty="0"/>
              <a:t> </a:t>
            </a:r>
            <a:r>
              <a:rPr lang="en-US" sz="1100" i="1" dirty="0" err="1"/>
              <a:t>Compr</a:t>
            </a:r>
            <a:r>
              <a:rPr lang="en-US" sz="1100" i="1" dirty="0"/>
              <a:t> </a:t>
            </a:r>
            <a:r>
              <a:rPr lang="en-US" sz="1100" i="1" dirty="0" err="1"/>
              <a:t>Physiol</a:t>
            </a:r>
            <a:r>
              <a:rPr lang="en-US" sz="1100" i="1" dirty="0"/>
              <a:t> </a:t>
            </a:r>
            <a:r>
              <a:rPr lang="en-US" sz="1100" dirty="0"/>
              <a:t>2011</a:t>
            </a:r>
            <a:r>
              <a:rPr lang="en-US" sz="1100" dirty="0">
                <a:solidFill>
                  <a:srgbClr val="000000"/>
                </a:solidFill>
              </a:rPr>
              <a:t>. </a:t>
            </a:r>
            <a:r>
              <a:rPr lang="en-US" sz="1100" dirty="0"/>
              <a:t>DOI: 10.1002/ </a:t>
            </a:r>
            <a:r>
              <a:rPr lang="en-US" sz="1100" dirty="0" err="1"/>
              <a:t>cphy</a:t>
            </a:r>
            <a:r>
              <a:rPr lang="en-US" sz="1100" dirty="0"/>
              <a:t>. </a:t>
            </a:r>
            <a:r>
              <a:rPr lang="en-US" sz="1100" dirty="0">
                <a:solidFill>
                  <a:srgbClr val="000000"/>
                </a:solidFill>
                <a:latin typeface="Lucida Grande" pitchFamily="-84" charset="0"/>
                <a:ea typeface="Lucida Grande" pitchFamily="-84" charset="0"/>
                <a:cs typeface="Lucida Grande" pitchFamily="-84" charset="0"/>
              </a:rPr>
              <a:t>c110036 </a:t>
            </a:r>
            <a:r>
              <a:rPr lang="en-US" sz="1100" dirty="0"/>
              <a:t>Copyright © 2011 American Physiological Society</a:t>
            </a:r>
          </a:p>
        </p:txBody>
      </p:sp>
      <p:sp>
        <p:nvSpPr>
          <p:cNvPr id="9" name="TextBox 8"/>
          <p:cNvSpPr txBox="1"/>
          <p:nvPr/>
        </p:nvSpPr>
        <p:spPr>
          <a:xfrm>
            <a:off x="175175" y="975897"/>
            <a:ext cx="8930792" cy="1015663"/>
          </a:xfrm>
          <a:prstGeom prst="rect">
            <a:avLst/>
          </a:prstGeom>
          <a:noFill/>
        </p:spPr>
        <p:txBody>
          <a:bodyPr wrap="square" rtlCol="0">
            <a:spAutoFit/>
          </a:bodyPr>
          <a:lstStyle/>
          <a:p>
            <a:pPr lvl="0">
              <a:spcBef>
                <a:spcPct val="0"/>
              </a:spcBef>
              <a:defRPr/>
            </a:pPr>
            <a:r>
              <a:rPr lang="en-US" sz="2000" dirty="0">
                <a:latin typeface="Arial"/>
                <a:cs typeface="Arial"/>
              </a:rPr>
              <a:t>To accurately capture the motion of </a:t>
            </a:r>
            <a:r>
              <a:rPr lang="en-US" sz="2000" dirty="0" err="1">
                <a:latin typeface="Arial"/>
                <a:cs typeface="Arial"/>
              </a:rPr>
              <a:t>biomolecules</a:t>
            </a:r>
            <a:r>
              <a:rPr lang="en-US" sz="2000" dirty="0">
                <a:latin typeface="Arial"/>
                <a:cs typeface="Arial"/>
              </a:rPr>
              <a:t> such proteins molecule dynamics must operate on the fastest varying force (bond vibrations) This has led most MD programs to use a time step of 1 </a:t>
            </a:r>
            <a:r>
              <a:rPr lang="en-US" sz="2000" dirty="0" err="1">
                <a:latin typeface="Arial"/>
                <a:cs typeface="Arial"/>
              </a:rPr>
              <a:t>femtosecond</a:t>
            </a:r>
            <a:r>
              <a:rPr lang="en-US" sz="2000" dirty="0">
                <a:latin typeface="Arial"/>
                <a:cs typeface="Arial"/>
              </a:rPr>
              <a:t> (10</a:t>
            </a:r>
            <a:r>
              <a:rPr lang="en-US" sz="2000" baseline="30000" dirty="0">
                <a:latin typeface="Arial"/>
                <a:cs typeface="Arial"/>
              </a:rPr>
              <a:t>-12</a:t>
            </a:r>
            <a:r>
              <a:rPr lang="en-US" sz="2000" dirty="0">
                <a:latin typeface="Arial"/>
                <a:cs typeface="Arial"/>
              </a:rPr>
              <a:t> seconds)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MD Integrator Algorithm Example</a:t>
            </a:r>
          </a:p>
        </p:txBody>
      </p:sp>
      <p:cxnSp>
        <p:nvCxnSpPr>
          <p:cNvPr id="19" name="Straight Connector 18"/>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1587496" y="5925079"/>
            <a:ext cx="5969009" cy="402755"/>
            <a:chOff x="1164166" y="5925079"/>
            <a:chExt cx="5969009" cy="402755"/>
          </a:xfrm>
        </p:grpSpPr>
        <p:grpSp>
          <p:nvGrpSpPr>
            <p:cNvPr id="25" name="Group 24"/>
            <p:cNvGrpSpPr/>
            <p:nvPr/>
          </p:nvGrpSpPr>
          <p:grpSpPr>
            <a:xfrm>
              <a:off x="1164166" y="5925079"/>
              <a:ext cx="1016001" cy="396875"/>
              <a:chOff x="1219200" y="5927725"/>
              <a:chExt cx="1016001" cy="396875"/>
            </a:xfrm>
          </p:grpSpPr>
          <p:sp>
            <p:nvSpPr>
              <p:cNvPr id="30724"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29"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26" name="Group 25"/>
            <p:cNvGrpSpPr/>
            <p:nvPr/>
          </p:nvGrpSpPr>
          <p:grpSpPr>
            <a:xfrm>
              <a:off x="2150534" y="5925079"/>
              <a:ext cx="1016001" cy="396875"/>
              <a:chOff x="1219200" y="5927725"/>
              <a:chExt cx="1016001" cy="396875"/>
            </a:xfrm>
          </p:grpSpPr>
          <p:sp>
            <p:nvSpPr>
              <p:cNvPr id="27"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a:t>
                </a:r>
                <a:endParaRPr lang="en-US" sz="2000" dirty="0">
                  <a:latin typeface="Arial"/>
                  <a:cs typeface="Arial"/>
                </a:endParaRPr>
              </a:p>
            </p:txBody>
          </p:sp>
        </p:grpSp>
        <p:grpSp>
          <p:nvGrpSpPr>
            <p:cNvPr id="29" name="Group 28"/>
            <p:cNvGrpSpPr/>
            <p:nvPr/>
          </p:nvGrpSpPr>
          <p:grpSpPr>
            <a:xfrm>
              <a:off x="3136899" y="5925079"/>
              <a:ext cx="1016001" cy="396875"/>
              <a:chOff x="1219200" y="5927725"/>
              <a:chExt cx="1016001" cy="396875"/>
            </a:xfrm>
          </p:grpSpPr>
          <p:sp>
            <p:nvSpPr>
              <p:cNvPr id="30"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32" name="Group 31"/>
            <p:cNvGrpSpPr/>
            <p:nvPr/>
          </p:nvGrpSpPr>
          <p:grpSpPr>
            <a:xfrm>
              <a:off x="4131732" y="5925079"/>
              <a:ext cx="1016001" cy="396875"/>
              <a:chOff x="1219200" y="5927725"/>
              <a:chExt cx="1016001" cy="396875"/>
            </a:xfrm>
          </p:grpSpPr>
          <p:sp>
            <p:nvSpPr>
              <p:cNvPr id="33"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t+Δt</a:t>
                </a:r>
                <a:endParaRPr lang="en-US" sz="2000" dirty="0">
                  <a:latin typeface="Arial"/>
                  <a:cs typeface="Arial"/>
                </a:endParaRPr>
              </a:p>
            </p:txBody>
          </p:sp>
        </p:grpSp>
        <p:grpSp>
          <p:nvGrpSpPr>
            <p:cNvPr id="35" name="Group 34"/>
            <p:cNvGrpSpPr/>
            <p:nvPr/>
          </p:nvGrpSpPr>
          <p:grpSpPr>
            <a:xfrm>
              <a:off x="5122341" y="5927724"/>
              <a:ext cx="1016001" cy="400110"/>
              <a:chOff x="1219200" y="5927725"/>
              <a:chExt cx="1016001" cy="400110"/>
            </a:xfrm>
          </p:grpSpPr>
          <p:sp>
            <p:nvSpPr>
              <p:cNvPr id="36"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Text Box 9"/>
              <p:cNvSpPr txBox="1">
                <a:spLocks noChangeArrowheads="1"/>
              </p:cNvSpPr>
              <p:nvPr/>
            </p:nvSpPr>
            <p:spPr bwMode="auto">
              <a:xfrm>
                <a:off x="1219200" y="5927725"/>
                <a:ext cx="1016001"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t+3Δt/2</a:t>
                </a:r>
              </a:p>
            </p:txBody>
          </p:sp>
        </p:grpSp>
        <p:grpSp>
          <p:nvGrpSpPr>
            <p:cNvPr id="38" name="Group 37"/>
            <p:cNvGrpSpPr/>
            <p:nvPr/>
          </p:nvGrpSpPr>
          <p:grpSpPr>
            <a:xfrm>
              <a:off x="6117174" y="5927724"/>
              <a:ext cx="1016001" cy="396875"/>
              <a:chOff x="1219200" y="5927725"/>
              <a:chExt cx="1016001" cy="396875"/>
            </a:xfrm>
          </p:grpSpPr>
          <p:sp>
            <p:nvSpPr>
              <p:cNvPr id="39"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t+2Δt</a:t>
                </a:r>
              </a:p>
            </p:txBody>
          </p:sp>
        </p:grpSp>
      </p:grpSp>
      <p:grpSp>
        <p:nvGrpSpPr>
          <p:cNvPr id="46" name="Group 45"/>
          <p:cNvGrpSpPr/>
          <p:nvPr/>
        </p:nvGrpSpPr>
        <p:grpSpPr>
          <a:xfrm>
            <a:off x="89666" y="1821896"/>
            <a:ext cx="8930792" cy="1148342"/>
            <a:chOff x="175175" y="975897"/>
            <a:chExt cx="8930792" cy="1148342"/>
          </a:xfrm>
        </p:grpSpPr>
        <p:sp>
          <p:nvSpPr>
            <p:cNvPr id="43" name="TextBox 42"/>
            <p:cNvSpPr txBox="1"/>
            <p:nvPr/>
          </p:nvSpPr>
          <p:spPr>
            <a:xfrm>
              <a:off x="175175" y="975897"/>
              <a:ext cx="8930792" cy="707886"/>
            </a:xfrm>
            <a:prstGeom prst="rect">
              <a:avLst/>
            </a:prstGeom>
            <a:noFill/>
          </p:spPr>
          <p:txBody>
            <a:bodyPr wrap="square" rtlCol="0">
              <a:spAutoFit/>
            </a:bodyPr>
            <a:lstStyle/>
            <a:p>
              <a:pPr lvl="0">
                <a:spcBef>
                  <a:spcPct val="0"/>
                </a:spcBef>
                <a:defRPr/>
              </a:pPr>
              <a:r>
                <a:rPr lang="en-US" sz="2000" dirty="0">
                  <a:latin typeface="Arial"/>
                  <a:cs typeface="Arial"/>
                </a:rPr>
                <a:t>Using accelerations of the current time step, compute the velocities at half-time step: </a:t>
              </a:r>
            </a:p>
          </p:txBody>
        </p:sp>
        <p:graphicFrame>
          <p:nvGraphicFramePr>
            <p:cNvPr id="26626" name="Object 2"/>
            <p:cNvGraphicFramePr>
              <a:graphicFrameLocks noChangeAspect="1"/>
            </p:cNvGraphicFramePr>
            <p:nvPr/>
          </p:nvGraphicFramePr>
          <p:xfrm>
            <a:off x="1934151" y="1683783"/>
            <a:ext cx="5412840" cy="440456"/>
          </p:xfrm>
          <a:graphic>
            <a:graphicData uri="http://schemas.openxmlformats.org/presentationml/2006/ole">
              <mc:AlternateContent xmlns:mc="http://schemas.openxmlformats.org/markup-compatibility/2006">
                <mc:Choice xmlns:v="urn:schemas-microsoft-com:vml" Requires="v">
                  <p:oleObj spid="_x0000_s26627" name="Equation" r:id="rId4" imgW="2032000" imgH="165100" progId="Equation.3">
                    <p:embed/>
                  </p:oleObj>
                </mc:Choice>
                <mc:Fallback>
                  <p:oleObj name="Equation" r:id="rId4" imgW="2032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4151" y="1683783"/>
                          <a:ext cx="5412840" cy="440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7" name="Group 41"/>
          <p:cNvGrpSpPr/>
          <p:nvPr/>
        </p:nvGrpSpPr>
        <p:grpSpPr>
          <a:xfrm>
            <a:off x="2078560" y="4351867"/>
            <a:ext cx="2040466" cy="2506133"/>
            <a:chOff x="2078566" y="4351867"/>
            <a:chExt cx="2040466" cy="2506133"/>
          </a:xfrm>
        </p:grpSpPr>
        <p:sp>
          <p:nvSpPr>
            <p:cNvPr id="48"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solidFill>
                    <a:srgbClr val="FF0000"/>
                  </a:solidFill>
                  <a:latin typeface="Arial"/>
                  <a:cs typeface="Arial"/>
                </a:rPr>
                <a:t>v</a:t>
              </a:r>
              <a:endParaRPr lang="en-US" sz="2000" b="1" dirty="0">
                <a:solidFill>
                  <a:srgbClr val="FF0000"/>
                </a:solidFill>
                <a:latin typeface="Arial"/>
                <a:cs typeface="Arial"/>
              </a:endParaRPr>
            </a:p>
          </p:txBody>
        </p:sp>
        <p:grpSp>
          <p:nvGrpSpPr>
            <p:cNvPr id="49" name="Group 23"/>
            <p:cNvGrpSpPr/>
            <p:nvPr/>
          </p:nvGrpSpPr>
          <p:grpSpPr>
            <a:xfrm>
              <a:off x="2078566" y="4817534"/>
              <a:ext cx="2040466" cy="2040466"/>
              <a:chOff x="2895600" y="3115733"/>
              <a:chExt cx="2277533" cy="2277533"/>
            </a:xfrm>
          </p:grpSpPr>
          <p:sp>
            <p:nvSpPr>
              <p:cNvPr id="50" name="Arc 49"/>
              <p:cNvSpPr/>
              <p:nvPr/>
            </p:nvSpPr>
            <p:spPr>
              <a:xfrm>
                <a:off x="2895600" y="3115733"/>
                <a:ext cx="2277533" cy="2277533"/>
              </a:xfrm>
              <a:prstGeom prst="arc">
                <a:avLst/>
              </a:prstGeom>
              <a:ln w="38100">
                <a:solidFill>
                  <a:srgbClr val="FF0000"/>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Arc 50"/>
              <p:cNvSpPr/>
              <p:nvPr/>
            </p:nvSpPr>
            <p:spPr>
              <a:xfrm flipH="1">
                <a:off x="2895600" y="3115733"/>
                <a:ext cx="2277533" cy="2277533"/>
              </a:xfrm>
              <a:prstGeom prst="arc">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MD Integrator Algorithm Example</a:t>
            </a:r>
          </a:p>
        </p:txBody>
      </p:sp>
      <p:cxnSp>
        <p:nvCxnSpPr>
          <p:cNvPr id="19" name="Straight Connector 18"/>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41"/>
          <p:cNvGrpSpPr/>
          <p:nvPr/>
        </p:nvGrpSpPr>
        <p:grpSpPr>
          <a:xfrm>
            <a:off x="2078566" y="4351867"/>
            <a:ext cx="2040466" cy="2506133"/>
            <a:chOff x="2078566" y="4351867"/>
            <a:chExt cx="2040466" cy="2506133"/>
          </a:xfrm>
        </p:grpSpPr>
        <p:sp>
          <p:nvSpPr>
            <p:cNvPr id="30737"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solidFill>
                    <a:srgbClr val="FF0000"/>
                  </a:solidFill>
                  <a:latin typeface="Arial"/>
                  <a:cs typeface="Arial"/>
                </a:rPr>
                <a:t>v</a:t>
              </a:r>
              <a:endParaRPr lang="en-US" sz="2000" b="1" dirty="0">
                <a:solidFill>
                  <a:srgbClr val="FF0000"/>
                </a:solidFill>
                <a:latin typeface="Arial"/>
                <a:cs typeface="Arial"/>
              </a:endParaRPr>
            </a:p>
          </p:txBody>
        </p:sp>
        <p:grpSp>
          <p:nvGrpSpPr>
            <p:cNvPr id="3" name="Group 23"/>
            <p:cNvGrpSpPr/>
            <p:nvPr/>
          </p:nvGrpSpPr>
          <p:grpSpPr>
            <a:xfrm>
              <a:off x="2078566" y="4817534"/>
              <a:ext cx="2040466" cy="2040466"/>
              <a:chOff x="2895600" y="3115733"/>
              <a:chExt cx="2277533" cy="2277533"/>
            </a:xfrm>
          </p:grpSpPr>
          <p:sp>
            <p:nvSpPr>
              <p:cNvPr id="22" name="Arc 21"/>
              <p:cNvSpPr/>
              <p:nvPr/>
            </p:nvSpPr>
            <p:spPr>
              <a:xfrm>
                <a:off x="2895600" y="3115733"/>
                <a:ext cx="2277533" cy="2277533"/>
              </a:xfrm>
              <a:prstGeom prst="arc">
                <a:avLst/>
              </a:prstGeom>
              <a:ln w="38100">
                <a:solidFill>
                  <a:srgbClr val="FF0000"/>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p:cNvSpPr/>
              <p:nvPr/>
            </p:nvSpPr>
            <p:spPr>
              <a:xfrm flipH="1">
                <a:off x="2895600" y="3115733"/>
                <a:ext cx="2277533" cy="2277533"/>
              </a:xfrm>
              <a:prstGeom prst="arc">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 name="Group 40"/>
          <p:cNvGrpSpPr/>
          <p:nvPr/>
        </p:nvGrpSpPr>
        <p:grpSpPr>
          <a:xfrm>
            <a:off x="1587496" y="5925079"/>
            <a:ext cx="5969009" cy="402755"/>
            <a:chOff x="1164166" y="5925079"/>
            <a:chExt cx="5969009" cy="402755"/>
          </a:xfrm>
        </p:grpSpPr>
        <p:grpSp>
          <p:nvGrpSpPr>
            <p:cNvPr id="5" name="Group 24"/>
            <p:cNvGrpSpPr/>
            <p:nvPr/>
          </p:nvGrpSpPr>
          <p:grpSpPr>
            <a:xfrm>
              <a:off x="1164166" y="5925079"/>
              <a:ext cx="1016001" cy="396875"/>
              <a:chOff x="1219200" y="5927725"/>
              <a:chExt cx="1016001" cy="396875"/>
            </a:xfrm>
          </p:grpSpPr>
          <p:sp>
            <p:nvSpPr>
              <p:cNvPr id="30724"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29"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6" name="Group 25"/>
            <p:cNvGrpSpPr/>
            <p:nvPr/>
          </p:nvGrpSpPr>
          <p:grpSpPr>
            <a:xfrm>
              <a:off x="2150534" y="5925079"/>
              <a:ext cx="1016001" cy="396875"/>
              <a:chOff x="1219200" y="5927725"/>
              <a:chExt cx="1016001" cy="396875"/>
            </a:xfrm>
          </p:grpSpPr>
          <p:sp>
            <p:nvSpPr>
              <p:cNvPr id="27"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a:t>
                </a:r>
                <a:endParaRPr lang="en-US" sz="2000" dirty="0">
                  <a:latin typeface="Arial"/>
                  <a:cs typeface="Arial"/>
                </a:endParaRPr>
              </a:p>
            </p:txBody>
          </p:sp>
        </p:grpSp>
        <p:grpSp>
          <p:nvGrpSpPr>
            <p:cNvPr id="7" name="Group 28"/>
            <p:cNvGrpSpPr/>
            <p:nvPr/>
          </p:nvGrpSpPr>
          <p:grpSpPr>
            <a:xfrm>
              <a:off x="3136899" y="5925079"/>
              <a:ext cx="1016001" cy="396875"/>
              <a:chOff x="1219200" y="5927725"/>
              <a:chExt cx="1016001" cy="396875"/>
            </a:xfrm>
          </p:grpSpPr>
          <p:sp>
            <p:nvSpPr>
              <p:cNvPr id="30"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8" name="Group 31"/>
            <p:cNvGrpSpPr/>
            <p:nvPr/>
          </p:nvGrpSpPr>
          <p:grpSpPr>
            <a:xfrm>
              <a:off x="4131732" y="5925079"/>
              <a:ext cx="1016001" cy="396875"/>
              <a:chOff x="1219200" y="5927725"/>
              <a:chExt cx="1016001" cy="396875"/>
            </a:xfrm>
          </p:grpSpPr>
          <p:sp>
            <p:nvSpPr>
              <p:cNvPr id="33"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t+Δt</a:t>
                </a:r>
                <a:endParaRPr lang="en-US" sz="2000" dirty="0">
                  <a:latin typeface="Arial"/>
                  <a:cs typeface="Arial"/>
                </a:endParaRPr>
              </a:p>
            </p:txBody>
          </p:sp>
        </p:grpSp>
        <p:grpSp>
          <p:nvGrpSpPr>
            <p:cNvPr id="9" name="Group 34"/>
            <p:cNvGrpSpPr/>
            <p:nvPr/>
          </p:nvGrpSpPr>
          <p:grpSpPr>
            <a:xfrm>
              <a:off x="5122341" y="5927724"/>
              <a:ext cx="1016001" cy="400110"/>
              <a:chOff x="1219200" y="5927725"/>
              <a:chExt cx="1016001" cy="400110"/>
            </a:xfrm>
          </p:grpSpPr>
          <p:sp>
            <p:nvSpPr>
              <p:cNvPr id="36"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Text Box 9"/>
              <p:cNvSpPr txBox="1">
                <a:spLocks noChangeArrowheads="1"/>
              </p:cNvSpPr>
              <p:nvPr/>
            </p:nvSpPr>
            <p:spPr bwMode="auto">
              <a:xfrm>
                <a:off x="1219200" y="5927725"/>
                <a:ext cx="1016001"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t+3Δt/2</a:t>
                </a:r>
              </a:p>
            </p:txBody>
          </p:sp>
        </p:grpSp>
        <p:grpSp>
          <p:nvGrpSpPr>
            <p:cNvPr id="10" name="Group 37"/>
            <p:cNvGrpSpPr/>
            <p:nvPr/>
          </p:nvGrpSpPr>
          <p:grpSpPr>
            <a:xfrm>
              <a:off x="6117174" y="5927724"/>
              <a:ext cx="1016001" cy="396875"/>
              <a:chOff x="1219200" y="5927725"/>
              <a:chExt cx="1016001" cy="396875"/>
            </a:xfrm>
          </p:grpSpPr>
          <p:sp>
            <p:nvSpPr>
              <p:cNvPr id="39"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t+2Δt</a:t>
                </a:r>
              </a:p>
            </p:txBody>
          </p:sp>
        </p:grpSp>
      </p:grpSp>
      <p:grpSp>
        <p:nvGrpSpPr>
          <p:cNvPr id="11" name="Group 45"/>
          <p:cNvGrpSpPr/>
          <p:nvPr/>
        </p:nvGrpSpPr>
        <p:grpSpPr>
          <a:xfrm>
            <a:off x="89666" y="1821896"/>
            <a:ext cx="8930792" cy="1148317"/>
            <a:chOff x="175175" y="975897"/>
            <a:chExt cx="8930792" cy="1148317"/>
          </a:xfrm>
        </p:grpSpPr>
        <p:sp>
          <p:nvSpPr>
            <p:cNvPr id="43" name="TextBox 42"/>
            <p:cNvSpPr txBox="1"/>
            <p:nvPr/>
          </p:nvSpPr>
          <p:spPr>
            <a:xfrm>
              <a:off x="175175" y="975897"/>
              <a:ext cx="8930792" cy="707886"/>
            </a:xfrm>
            <a:prstGeom prst="rect">
              <a:avLst/>
            </a:prstGeom>
            <a:noFill/>
          </p:spPr>
          <p:txBody>
            <a:bodyPr wrap="square" rtlCol="0">
              <a:spAutoFit/>
            </a:bodyPr>
            <a:lstStyle/>
            <a:p>
              <a:pPr lvl="0">
                <a:spcBef>
                  <a:spcPct val="0"/>
                </a:spcBef>
                <a:defRPr/>
              </a:pPr>
              <a:r>
                <a:rPr lang="en-US" sz="2000" dirty="0">
                  <a:latin typeface="Arial"/>
                  <a:cs typeface="Arial"/>
                </a:rPr>
                <a:t>Now that velocity for the next half step is determined the next position can also be updated: </a:t>
              </a:r>
            </a:p>
          </p:txBody>
        </p:sp>
        <p:graphicFrame>
          <p:nvGraphicFramePr>
            <p:cNvPr id="26626" name="Object 2"/>
            <p:cNvGraphicFramePr>
              <a:graphicFrameLocks noChangeAspect="1"/>
            </p:cNvGraphicFramePr>
            <p:nvPr/>
          </p:nvGraphicFramePr>
          <p:xfrm>
            <a:off x="2101634" y="1684476"/>
            <a:ext cx="5075238" cy="439738"/>
          </p:xfrm>
          <a:graphic>
            <a:graphicData uri="http://schemas.openxmlformats.org/presentationml/2006/ole">
              <mc:AlternateContent xmlns:mc="http://schemas.openxmlformats.org/markup-compatibility/2006">
                <mc:Choice xmlns:v="urn:schemas-microsoft-com:vml" Requires="v">
                  <p:oleObj spid="_x0000_s32771" name="Equation" r:id="rId4" imgW="1905000" imgH="165100" progId="Equation.3">
                    <p:embed/>
                  </p:oleObj>
                </mc:Choice>
                <mc:Fallback>
                  <p:oleObj name="Equation" r:id="rId4" imgW="1905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634" y="1684476"/>
                          <a:ext cx="5075238"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Group 41"/>
          <p:cNvGrpSpPr/>
          <p:nvPr/>
        </p:nvGrpSpPr>
        <p:grpSpPr>
          <a:xfrm>
            <a:off x="3005667" y="4351867"/>
            <a:ext cx="2040466" cy="2506133"/>
            <a:chOff x="2078566" y="4351867"/>
            <a:chExt cx="2040466" cy="2506133"/>
          </a:xfrm>
        </p:grpSpPr>
        <p:sp>
          <p:nvSpPr>
            <p:cNvPr id="35"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latin typeface="Arial"/>
                  <a:cs typeface="Arial"/>
                </a:rPr>
                <a:t>x</a:t>
              </a:r>
              <a:endParaRPr lang="en-US" sz="2000" b="1" dirty="0">
                <a:latin typeface="Arial"/>
                <a:cs typeface="Arial"/>
              </a:endParaRPr>
            </a:p>
          </p:txBody>
        </p:sp>
        <p:grpSp>
          <p:nvGrpSpPr>
            <p:cNvPr id="38" name="Group 23"/>
            <p:cNvGrpSpPr/>
            <p:nvPr/>
          </p:nvGrpSpPr>
          <p:grpSpPr>
            <a:xfrm>
              <a:off x="2078566" y="4817534"/>
              <a:ext cx="2040466" cy="2040466"/>
              <a:chOff x="2895600" y="3115733"/>
              <a:chExt cx="2277533" cy="2277533"/>
            </a:xfrm>
          </p:grpSpPr>
          <p:sp>
            <p:nvSpPr>
              <p:cNvPr id="41" name="Arc 40"/>
              <p:cNvSpPr/>
              <p:nvPr/>
            </p:nvSpPr>
            <p:spPr>
              <a:xfrm>
                <a:off x="2895600" y="3115733"/>
                <a:ext cx="2277533" cy="2277533"/>
              </a:xfrm>
              <a:prstGeom prst="arc">
                <a:avLst/>
              </a:prstGeom>
              <a:ln w="38100">
                <a:solidFill>
                  <a:schemeClr val="tx1"/>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flipH="1">
                <a:off x="2895600" y="3115733"/>
                <a:ext cx="2277533" cy="2277533"/>
              </a:xfrm>
              <a:prstGeom prst="arc">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MD Integrator Algorithm Example</a:t>
            </a:r>
          </a:p>
        </p:txBody>
      </p:sp>
      <p:cxnSp>
        <p:nvCxnSpPr>
          <p:cNvPr id="19" name="Straight Connector 18"/>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41"/>
          <p:cNvGrpSpPr/>
          <p:nvPr/>
        </p:nvGrpSpPr>
        <p:grpSpPr>
          <a:xfrm>
            <a:off x="2078566" y="4351867"/>
            <a:ext cx="2040466" cy="2506133"/>
            <a:chOff x="2078566" y="4351867"/>
            <a:chExt cx="2040466" cy="2506133"/>
          </a:xfrm>
        </p:grpSpPr>
        <p:sp>
          <p:nvSpPr>
            <p:cNvPr id="30737"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solidFill>
                    <a:srgbClr val="FF0000"/>
                  </a:solidFill>
                  <a:latin typeface="Arial"/>
                  <a:cs typeface="Arial"/>
                </a:rPr>
                <a:t>v</a:t>
              </a:r>
              <a:endParaRPr lang="en-US" sz="2000" b="1" dirty="0">
                <a:solidFill>
                  <a:srgbClr val="FF0000"/>
                </a:solidFill>
                <a:latin typeface="Arial"/>
                <a:cs typeface="Arial"/>
              </a:endParaRPr>
            </a:p>
          </p:txBody>
        </p:sp>
        <p:grpSp>
          <p:nvGrpSpPr>
            <p:cNvPr id="3" name="Group 23"/>
            <p:cNvGrpSpPr/>
            <p:nvPr/>
          </p:nvGrpSpPr>
          <p:grpSpPr>
            <a:xfrm>
              <a:off x="2078566" y="4817534"/>
              <a:ext cx="2040466" cy="2040466"/>
              <a:chOff x="2895600" y="3115733"/>
              <a:chExt cx="2277533" cy="2277533"/>
            </a:xfrm>
          </p:grpSpPr>
          <p:sp>
            <p:nvSpPr>
              <p:cNvPr id="22" name="Arc 21"/>
              <p:cNvSpPr/>
              <p:nvPr/>
            </p:nvSpPr>
            <p:spPr>
              <a:xfrm>
                <a:off x="2895600" y="3115733"/>
                <a:ext cx="2277533" cy="2277533"/>
              </a:xfrm>
              <a:prstGeom prst="arc">
                <a:avLst/>
              </a:prstGeom>
              <a:ln w="38100">
                <a:solidFill>
                  <a:srgbClr val="FF0000"/>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p:cNvSpPr/>
              <p:nvPr/>
            </p:nvSpPr>
            <p:spPr>
              <a:xfrm flipH="1">
                <a:off x="2895600" y="3115733"/>
                <a:ext cx="2277533" cy="2277533"/>
              </a:xfrm>
              <a:prstGeom prst="arc">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 name="Group 40"/>
          <p:cNvGrpSpPr/>
          <p:nvPr/>
        </p:nvGrpSpPr>
        <p:grpSpPr>
          <a:xfrm>
            <a:off x="1587496" y="5925079"/>
            <a:ext cx="5969009" cy="402755"/>
            <a:chOff x="1164166" y="5925079"/>
            <a:chExt cx="5969009" cy="402755"/>
          </a:xfrm>
        </p:grpSpPr>
        <p:grpSp>
          <p:nvGrpSpPr>
            <p:cNvPr id="5" name="Group 24"/>
            <p:cNvGrpSpPr/>
            <p:nvPr/>
          </p:nvGrpSpPr>
          <p:grpSpPr>
            <a:xfrm>
              <a:off x="1164166" y="5925079"/>
              <a:ext cx="1016001" cy="396875"/>
              <a:chOff x="1219200" y="5927725"/>
              <a:chExt cx="1016001" cy="396875"/>
            </a:xfrm>
          </p:grpSpPr>
          <p:sp>
            <p:nvSpPr>
              <p:cNvPr id="30724"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29"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6" name="Group 25"/>
            <p:cNvGrpSpPr/>
            <p:nvPr/>
          </p:nvGrpSpPr>
          <p:grpSpPr>
            <a:xfrm>
              <a:off x="2150534" y="5925079"/>
              <a:ext cx="1016001" cy="396875"/>
              <a:chOff x="1219200" y="5927725"/>
              <a:chExt cx="1016001" cy="396875"/>
            </a:xfrm>
          </p:grpSpPr>
          <p:sp>
            <p:nvSpPr>
              <p:cNvPr id="27"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a:t>
                </a:r>
                <a:endParaRPr lang="en-US" sz="2000" dirty="0">
                  <a:latin typeface="Arial"/>
                  <a:cs typeface="Arial"/>
                </a:endParaRPr>
              </a:p>
            </p:txBody>
          </p:sp>
        </p:grpSp>
        <p:grpSp>
          <p:nvGrpSpPr>
            <p:cNvPr id="7" name="Group 28"/>
            <p:cNvGrpSpPr/>
            <p:nvPr/>
          </p:nvGrpSpPr>
          <p:grpSpPr>
            <a:xfrm>
              <a:off x="3136899" y="5925079"/>
              <a:ext cx="1016001" cy="396875"/>
              <a:chOff x="1219200" y="5927725"/>
              <a:chExt cx="1016001" cy="396875"/>
            </a:xfrm>
          </p:grpSpPr>
          <p:sp>
            <p:nvSpPr>
              <p:cNvPr id="30"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t+Δt/2</a:t>
                </a:r>
              </a:p>
            </p:txBody>
          </p:sp>
        </p:grpSp>
        <p:grpSp>
          <p:nvGrpSpPr>
            <p:cNvPr id="8" name="Group 31"/>
            <p:cNvGrpSpPr/>
            <p:nvPr/>
          </p:nvGrpSpPr>
          <p:grpSpPr>
            <a:xfrm>
              <a:off x="4131732" y="5925079"/>
              <a:ext cx="1016001" cy="396875"/>
              <a:chOff x="1219200" y="5927725"/>
              <a:chExt cx="1016001" cy="396875"/>
            </a:xfrm>
          </p:grpSpPr>
          <p:sp>
            <p:nvSpPr>
              <p:cNvPr id="33"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err="1">
                    <a:latin typeface="Arial"/>
                    <a:cs typeface="Arial"/>
                  </a:rPr>
                  <a:t>t+Δt</a:t>
                </a:r>
                <a:endParaRPr lang="en-US" sz="2000" dirty="0">
                  <a:latin typeface="Arial"/>
                  <a:cs typeface="Arial"/>
                </a:endParaRPr>
              </a:p>
            </p:txBody>
          </p:sp>
        </p:grpSp>
        <p:grpSp>
          <p:nvGrpSpPr>
            <p:cNvPr id="9" name="Group 34"/>
            <p:cNvGrpSpPr/>
            <p:nvPr/>
          </p:nvGrpSpPr>
          <p:grpSpPr>
            <a:xfrm>
              <a:off x="5122341" y="5927724"/>
              <a:ext cx="1016001" cy="400110"/>
              <a:chOff x="1219200" y="5927725"/>
              <a:chExt cx="1016001" cy="400110"/>
            </a:xfrm>
          </p:grpSpPr>
          <p:sp>
            <p:nvSpPr>
              <p:cNvPr id="36"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Text Box 9"/>
              <p:cNvSpPr txBox="1">
                <a:spLocks noChangeArrowheads="1"/>
              </p:cNvSpPr>
              <p:nvPr/>
            </p:nvSpPr>
            <p:spPr bwMode="auto">
              <a:xfrm>
                <a:off x="1219200" y="5927725"/>
                <a:ext cx="1016001"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t+3Δt/2</a:t>
                </a:r>
              </a:p>
            </p:txBody>
          </p:sp>
        </p:grpSp>
        <p:grpSp>
          <p:nvGrpSpPr>
            <p:cNvPr id="10" name="Group 37"/>
            <p:cNvGrpSpPr/>
            <p:nvPr/>
          </p:nvGrpSpPr>
          <p:grpSpPr>
            <a:xfrm>
              <a:off x="6117174" y="5927724"/>
              <a:ext cx="1016001" cy="396875"/>
              <a:chOff x="1219200" y="5927725"/>
              <a:chExt cx="1016001" cy="396875"/>
            </a:xfrm>
          </p:grpSpPr>
          <p:sp>
            <p:nvSpPr>
              <p:cNvPr id="39" name="Rectangle 4"/>
              <p:cNvSpPr>
                <a:spLocks noChangeArrowheads="1"/>
              </p:cNvSpPr>
              <p:nvPr/>
            </p:nvSpPr>
            <p:spPr bwMode="auto">
              <a:xfrm>
                <a:off x="1231900" y="5935662"/>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Text Box 9"/>
              <p:cNvSpPr txBox="1">
                <a:spLocks noChangeArrowheads="1"/>
              </p:cNvSpPr>
              <p:nvPr/>
            </p:nvSpPr>
            <p:spPr bwMode="auto">
              <a:xfrm>
                <a:off x="1219200" y="5927725"/>
                <a:ext cx="1016001" cy="39687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dirty="0">
                    <a:latin typeface="Arial"/>
                    <a:cs typeface="Arial"/>
                  </a:rPr>
                  <a:t>t+2Δt</a:t>
                </a:r>
              </a:p>
            </p:txBody>
          </p:sp>
        </p:grpSp>
      </p:grpSp>
      <p:sp>
        <p:nvSpPr>
          <p:cNvPr id="43" name="TextBox 42"/>
          <p:cNvSpPr txBox="1"/>
          <p:nvPr/>
        </p:nvSpPr>
        <p:spPr>
          <a:xfrm>
            <a:off x="89666" y="806233"/>
            <a:ext cx="8930792" cy="1015663"/>
          </a:xfrm>
          <a:prstGeom prst="rect">
            <a:avLst/>
          </a:prstGeom>
          <a:noFill/>
        </p:spPr>
        <p:txBody>
          <a:bodyPr wrap="square" rtlCol="0">
            <a:spAutoFit/>
          </a:bodyPr>
          <a:lstStyle/>
          <a:p>
            <a:pPr lvl="0">
              <a:spcBef>
                <a:spcPct val="0"/>
              </a:spcBef>
              <a:defRPr/>
            </a:pPr>
            <a:r>
              <a:rPr lang="en-US" sz="2000" dirty="0">
                <a:latin typeface="Arial"/>
                <a:cs typeface="Arial"/>
              </a:rPr>
              <a:t>This cycle will continue endlessly until the molecular dynamics simulation so over. It should be noted that both equations being used are simple Newtonian equations of motion!</a:t>
            </a:r>
          </a:p>
        </p:txBody>
      </p:sp>
      <p:grpSp>
        <p:nvGrpSpPr>
          <p:cNvPr id="12" name="Group 41"/>
          <p:cNvGrpSpPr/>
          <p:nvPr/>
        </p:nvGrpSpPr>
        <p:grpSpPr>
          <a:xfrm>
            <a:off x="3005667" y="4351867"/>
            <a:ext cx="2040466" cy="2506133"/>
            <a:chOff x="2078566" y="4351867"/>
            <a:chExt cx="2040466" cy="2506133"/>
          </a:xfrm>
        </p:grpSpPr>
        <p:sp>
          <p:nvSpPr>
            <p:cNvPr id="35"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latin typeface="Arial"/>
                  <a:cs typeface="Arial"/>
                </a:rPr>
                <a:t>x</a:t>
              </a:r>
              <a:endParaRPr lang="en-US" sz="2000" b="1" dirty="0">
                <a:latin typeface="Arial"/>
                <a:cs typeface="Arial"/>
              </a:endParaRPr>
            </a:p>
          </p:txBody>
        </p:sp>
        <p:grpSp>
          <p:nvGrpSpPr>
            <p:cNvPr id="13" name="Group 23"/>
            <p:cNvGrpSpPr/>
            <p:nvPr/>
          </p:nvGrpSpPr>
          <p:grpSpPr>
            <a:xfrm>
              <a:off x="2078566" y="4817534"/>
              <a:ext cx="2040466" cy="2040466"/>
              <a:chOff x="2895600" y="3115733"/>
              <a:chExt cx="2277533" cy="2277533"/>
            </a:xfrm>
          </p:grpSpPr>
          <p:sp>
            <p:nvSpPr>
              <p:cNvPr id="41" name="Arc 40"/>
              <p:cNvSpPr/>
              <p:nvPr/>
            </p:nvSpPr>
            <p:spPr>
              <a:xfrm>
                <a:off x="2895600" y="3115733"/>
                <a:ext cx="2277533" cy="2277533"/>
              </a:xfrm>
              <a:prstGeom prst="arc">
                <a:avLst/>
              </a:prstGeom>
              <a:ln w="38100">
                <a:solidFill>
                  <a:schemeClr val="tx1"/>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flipH="1">
                <a:off x="2895600" y="3115733"/>
                <a:ext cx="2277533" cy="2277533"/>
              </a:xfrm>
              <a:prstGeom prst="arc">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38" name="Group 41"/>
          <p:cNvGrpSpPr/>
          <p:nvPr/>
        </p:nvGrpSpPr>
        <p:grpSpPr>
          <a:xfrm>
            <a:off x="3992035" y="4351867"/>
            <a:ext cx="2040466" cy="2506133"/>
            <a:chOff x="2078566" y="4351867"/>
            <a:chExt cx="2040466" cy="2506133"/>
          </a:xfrm>
        </p:grpSpPr>
        <p:sp>
          <p:nvSpPr>
            <p:cNvPr id="44" name="Text Box 17"/>
            <p:cNvSpPr txBox="1">
              <a:spLocks noChangeArrowheads="1"/>
            </p:cNvSpPr>
            <p:nvPr/>
          </p:nvSpPr>
          <p:spPr bwMode="auto">
            <a:xfrm>
              <a:off x="2264832" y="4351867"/>
              <a:ext cx="1667934"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000" b="1" dirty="0" err="1">
                  <a:solidFill>
                    <a:srgbClr val="FF0000"/>
                  </a:solidFill>
                  <a:latin typeface="Arial"/>
                  <a:cs typeface="Arial"/>
                </a:rPr>
                <a:t>v</a:t>
              </a:r>
              <a:endParaRPr lang="en-US" sz="2000" b="1" dirty="0">
                <a:solidFill>
                  <a:srgbClr val="FF0000"/>
                </a:solidFill>
                <a:latin typeface="Arial"/>
                <a:cs typeface="Arial"/>
              </a:endParaRPr>
            </a:p>
          </p:txBody>
        </p:sp>
        <p:grpSp>
          <p:nvGrpSpPr>
            <p:cNvPr id="45" name="Group 23"/>
            <p:cNvGrpSpPr/>
            <p:nvPr/>
          </p:nvGrpSpPr>
          <p:grpSpPr>
            <a:xfrm>
              <a:off x="2078566" y="4817534"/>
              <a:ext cx="2040466" cy="2040466"/>
              <a:chOff x="2895600" y="3115733"/>
              <a:chExt cx="2277533" cy="2277533"/>
            </a:xfrm>
          </p:grpSpPr>
          <p:sp>
            <p:nvSpPr>
              <p:cNvPr id="46" name="Arc 45"/>
              <p:cNvSpPr/>
              <p:nvPr/>
            </p:nvSpPr>
            <p:spPr>
              <a:xfrm>
                <a:off x="2895600" y="3115733"/>
                <a:ext cx="2277533" cy="2277533"/>
              </a:xfrm>
              <a:prstGeom prst="arc">
                <a:avLst/>
              </a:prstGeom>
              <a:ln w="38100">
                <a:solidFill>
                  <a:srgbClr val="FF0000"/>
                </a:solidFill>
                <a:headEnd type="none"/>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Arc 46"/>
              <p:cNvSpPr/>
              <p:nvPr/>
            </p:nvSpPr>
            <p:spPr>
              <a:xfrm flipH="1">
                <a:off x="2895600" y="3115733"/>
                <a:ext cx="2277533" cy="2277533"/>
              </a:xfrm>
              <a:prstGeom prst="arc">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aphicFrame>
        <p:nvGraphicFramePr>
          <p:cNvPr id="48" name="Object 2"/>
          <p:cNvGraphicFramePr>
            <a:graphicFrameLocks noChangeAspect="1"/>
          </p:cNvGraphicFramePr>
          <p:nvPr/>
        </p:nvGraphicFramePr>
        <p:xfrm>
          <a:off x="1848642" y="1964267"/>
          <a:ext cx="5412840" cy="440456"/>
        </p:xfrm>
        <a:graphic>
          <a:graphicData uri="http://schemas.openxmlformats.org/presentationml/2006/ole">
            <mc:AlternateContent xmlns:mc="http://schemas.openxmlformats.org/markup-compatibility/2006">
              <mc:Choice xmlns:v="urn:schemas-microsoft-com:vml" Requires="v">
                <p:oleObj spid="_x0000_s34821" name="Equation" r:id="rId4" imgW="2032000" imgH="165100" progId="Equation.3">
                  <p:embed/>
                </p:oleObj>
              </mc:Choice>
              <mc:Fallback>
                <p:oleObj name="Equation" r:id="rId4" imgW="2032000" imgH="1651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8642" y="1964267"/>
                        <a:ext cx="5412840" cy="440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2"/>
          <p:cNvGraphicFramePr>
            <a:graphicFrameLocks noChangeAspect="1"/>
          </p:cNvGraphicFramePr>
          <p:nvPr/>
        </p:nvGraphicFramePr>
        <p:xfrm>
          <a:off x="2038611" y="3082395"/>
          <a:ext cx="5075238" cy="439738"/>
        </p:xfrm>
        <a:graphic>
          <a:graphicData uri="http://schemas.openxmlformats.org/presentationml/2006/ole">
            <mc:AlternateContent xmlns:mc="http://schemas.openxmlformats.org/markup-compatibility/2006">
              <mc:Choice xmlns:v="urn:schemas-microsoft-com:vml" Requires="v">
                <p:oleObj spid="_x0000_s34822" name="Equation" r:id="rId6" imgW="1905000" imgH="165100" progId="Equation.3">
                  <p:embed/>
                </p:oleObj>
              </mc:Choice>
              <mc:Fallback>
                <p:oleObj name="Equation" r:id="rId6" imgW="1905000" imgH="1651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611" y="3082395"/>
                        <a:ext cx="5075238"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Box 49"/>
          <p:cNvSpPr txBox="1"/>
          <p:nvPr/>
        </p:nvSpPr>
        <p:spPr>
          <a:xfrm>
            <a:off x="3556379" y="2404723"/>
            <a:ext cx="2022766" cy="400110"/>
          </a:xfrm>
          <a:prstGeom prst="rect">
            <a:avLst/>
          </a:prstGeom>
          <a:noFill/>
        </p:spPr>
        <p:txBody>
          <a:bodyPr wrap="square" rtlCol="0">
            <a:spAutoFit/>
          </a:bodyPr>
          <a:lstStyle/>
          <a:p>
            <a:pPr lvl="0">
              <a:spcBef>
                <a:spcPct val="0"/>
              </a:spcBef>
              <a:defRPr/>
            </a:pPr>
            <a:r>
              <a:rPr lang="en-US" sz="2000" dirty="0">
                <a:latin typeface="Arial"/>
                <a:cs typeface="Arial"/>
              </a:rPr>
              <a:t>Velocity Update</a:t>
            </a:r>
          </a:p>
        </p:txBody>
      </p:sp>
      <p:sp>
        <p:nvSpPr>
          <p:cNvPr id="51" name="TextBox 50"/>
          <p:cNvSpPr txBox="1"/>
          <p:nvPr/>
        </p:nvSpPr>
        <p:spPr>
          <a:xfrm>
            <a:off x="3548297" y="3522133"/>
            <a:ext cx="2022766" cy="400110"/>
          </a:xfrm>
          <a:prstGeom prst="rect">
            <a:avLst/>
          </a:prstGeom>
          <a:noFill/>
        </p:spPr>
        <p:txBody>
          <a:bodyPr wrap="square" rtlCol="0">
            <a:spAutoFit/>
          </a:bodyPr>
          <a:lstStyle/>
          <a:p>
            <a:pPr lvl="0">
              <a:spcBef>
                <a:spcPct val="0"/>
              </a:spcBef>
              <a:defRPr/>
            </a:pPr>
            <a:r>
              <a:rPr lang="en-US" sz="2000" dirty="0">
                <a:latin typeface="Arial"/>
                <a:cs typeface="Arial"/>
              </a:rPr>
              <a:t>Position Update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9" y="75229"/>
            <a:ext cx="9144000" cy="523220"/>
          </a:xfrm>
          <a:prstGeom prst="rect">
            <a:avLst/>
          </a:prstGeom>
          <a:noFill/>
        </p:spPr>
        <p:txBody>
          <a:bodyPr wrap="square" rtlCol="0">
            <a:spAutoFit/>
          </a:bodyPr>
          <a:lstStyle/>
          <a:p>
            <a:pPr lvl="0" algn="ctr">
              <a:spcBef>
                <a:spcPct val="0"/>
              </a:spcBef>
              <a:defRPr/>
            </a:pPr>
            <a:r>
              <a:rPr lang="en-US" sz="2800" dirty="0">
                <a:latin typeface="Arial"/>
                <a:cs typeface="Arial"/>
              </a:rPr>
              <a:t>Typical Molecular Dynamics Run </a:t>
            </a:r>
          </a:p>
        </p:txBody>
      </p:sp>
      <p:cxnSp>
        <p:nvCxnSpPr>
          <p:cNvPr id="5" name="Straight Connector 4"/>
          <p:cNvCxnSpPr/>
          <p:nvPr/>
        </p:nvCxnSpPr>
        <p:spPr>
          <a:xfrm>
            <a:off x="175175" y="666761"/>
            <a:ext cx="8807854"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6" name="Picture 2" descr="Image4"/>
          <p:cNvPicPr>
            <a:picLocks noChangeAspect="1" noChangeArrowheads="1"/>
          </p:cNvPicPr>
          <p:nvPr/>
        </p:nvPicPr>
        <p:blipFill>
          <a:blip r:embed="rId2"/>
          <a:srcRect/>
          <a:stretch>
            <a:fillRect/>
          </a:stretch>
        </p:blipFill>
        <p:spPr bwMode="auto">
          <a:xfrm>
            <a:off x="2616729" y="852348"/>
            <a:ext cx="3910542" cy="5762904"/>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525</TotalTime>
  <Words>674</Words>
  <Application>Microsoft Macintosh PowerPoint</Application>
  <PresentationFormat>On-screen Show (4:3)</PresentationFormat>
  <Paragraphs>74</Paragraphs>
  <Slides>10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Lucida Grande</vt:lpstr>
      <vt:lpstr>Office Theme</vt:lpstr>
      <vt:lpstr>Equation</vt:lpstr>
      <vt:lpstr>Molecular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Yesselman</dc:creator>
  <cp:lastModifiedBy>Joseph David Yesselman</cp:lastModifiedBy>
  <cp:revision>64</cp:revision>
  <dcterms:created xsi:type="dcterms:W3CDTF">2012-11-06T15:43:11Z</dcterms:created>
  <dcterms:modified xsi:type="dcterms:W3CDTF">2019-11-05T04:22:48Z</dcterms:modified>
</cp:coreProperties>
</file>