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40"/>
  </p:notesMasterIdLst>
  <p:sldIdLst>
    <p:sldId id="256" r:id="rId4"/>
    <p:sldId id="257" r:id="rId5"/>
    <p:sldId id="271" r:id="rId6"/>
    <p:sldId id="281" r:id="rId7"/>
    <p:sldId id="295" r:id="rId8"/>
    <p:sldId id="286" r:id="rId9"/>
    <p:sldId id="287" r:id="rId10"/>
    <p:sldId id="273" r:id="rId11"/>
    <p:sldId id="284" r:id="rId12"/>
    <p:sldId id="258" r:id="rId13"/>
    <p:sldId id="263" r:id="rId14"/>
    <p:sldId id="264" r:id="rId15"/>
    <p:sldId id="265" r:id="rId16"/>
    <p:sldId id="266" r:id="rId17"/>
    <p:sldId id="267" r:id="rId18"/>
    <p:sldId id="268" r:id="rId19"/>
    <p:sldId id="269" r:id="rId20"/>
    <p:sldId id="283" r:id="rId21"/>
    <p:sldId id="293" r:id="rId22"/>
    <p:sldId id="296" r:id="rId23"/>
    <p:sldId id="282" r:id="rId24"/>
    <p:sldId id="285" r:id="rId25"/>
    <p:sldId id="288" r:id="rId26"/>
    <p:sldId id="301" r:id="rId27"/>
    <p:sldId id="302" r:id="rId28"/>
    <p:sldId id="289" r:id="rId29"/>
    <p:sldId id="290" r:id="rId30"/>
    <p:sldId id="292" r:id="rId31"/>
    <p:sldId id="291" r:id="rId32"/>
    <p:sldId id="278" r:id="rId33"/>
    <p:sldId id="277" r:id="rId34"/>
    <p:sldId id="303" r:id="rId35"/>
    <p:sldId id="297" r:id="rId36"/>
    <p:sldId id="299" r:id="rId37"/>
    <p:sldId id="300" r:id="rId38"/>
    <p:sldId id="30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n He (Person Consulting)" initials="BH(C"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3" autoAdjust="0"/>
    <p:restoredTop sz="82317" autoAdjust="0"/>
  </p:normalViewPr>
  <p:slideViewPr>
    <p:cSldViewPr snapToGrid="0">
      <p:cViewPr varScale="1">
        <p:scale>
          <a:sx n="85" d="100"/>
          <a:sy n="85" d="100"/>
        </p:scale>
        <p:origin x="-816"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commentAuthors" Target="commentAuthors.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149E7B-504D-40EA-A942-FC607C6210CF}" type="datetimeFigureOut">
              <a:rPr lang="en-US" smtClean="0"/>
              <a:t>18/3/11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62DCF3-27BE-45D9-A901-F764F07C48B7}" type="slidenum">
              <a:rPr lang="en-US" smtClean="0"/>
              <a:t>‹#›</a:t>
            </a:fld>
            <a:endParaRPr lang="en-US"/>
          </a:p>
        </p:txBody>
      </p:sp>
    </p:spTree>
    <p:extLst>
      <p:ext uri="{BB962C8B-B14F-4D97-AF65-F5344CB8AC3E}">
        <p14:creationId xmlns:p14="http://schemas.microsoft.com/office/powerpoint/2010/main" val="2540053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This</a:t>
            </a:r>
            <a:r>
              <a:rPr kumimoji="1" lang="zh-CN" altLang="en-US" dirty="0" smtClean="0"/>
              <a:t> </a:t>
            </a:r>
            <a:r>
              <a:rPr kumimoji="1" lang="en-US" altLang="zh-CN" dirty="0" smtClean="0"/>
              <a:t>is</a:t>
            </a:r>
            <a:r>
              <a:rPr kumimoji="1" lang="zh-CN" altLang="en-US" dirty="0" smtClean="0"/>
              <a:t> </a:t>
            </a:r>
            <a:r>
              <a:rPr kumimoji="1" lang="en-US" altLang="zh-CN" dirty="0" smtClean="0"/>
              <a:t>an</a:t>
            </a:r>
            <a:r>
              <a:rPr kumimoji="1" lang="zh-CN" altLang="en-US" dirty="0" smtClean="0"/>
              <a:t> </a:t>
            </a:r>
            <a:r>
              <a:rPr kumimoji="1" lang="en-US" altLang="zh-CN" dirty="0" smtClean="0"/>
              <a:t>uncompleted</a:t>
            </a:r>
            <a:r>
              <a:rPr kumimoji="1" lang="zh-CN" altLang="en-US" dirty="0" smtClean="0"/>
              <a:t> </a:t>
            </a:r>
            <a:r>
              <a:rPr kumimoji="1" lang="en-US" altLang="zh-CN" dirty="0" smtClean="0"/>
              <a:t>work,</a:t>
            </a:r>
            <a:r>
              <a:rPr kumimoji="1" lang="zh-CN" altLang="en-US" dirty="0" smtClean="0"/>
              <a:t> </a:t>
            </a:r>
            <a:r>
              <a:rPr kumimoji="1" lang="en-US" altLang="zh-CN" dirty="0" smtClean="0"/>
              <a:t>due</a:t>
            </a:r>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time</a:t>
            </a:r>
            <a:r>
              <a:rPr kumimoji="1" lang="zh-CN" altLang="en-US" dirty="0" smtClean="0"/>
              <a:t> </a:t>
            </a:r>
            <a:r>
              <a:rPr kumimoji="1" lang="en-US" altLang="zh-CN" dirty="0" smtClean="0"/>
              <a:t>limit</a:t>
            </a:r>
            <a:r>
              <a:rPr kumimoji="1" lang="zh-CN" altLang="en-US" dirty="0" smtClean="0"/>
              <a:t> </a:t>
            </a:r>
            <a:r>
              <a:rPr kumimoji="1" lang="en-US" altLang="zh-CN" dirty="0" smtClean="0"/>
              <a:t>of</a:t>
            </a:r>
            <a:r>
              <a:rPr kumimoji="1" lang="zh-CN" altLang="en-US" dirty="0" smtClean="0"/>
              <a:t> </a:t>
            </a:r>
            <a:r>
              <a:rPr kumimoji="1" lang="en-US" altLang="zh-CN" dirty="0" smtClean="0"/>
              <a:t>my</a:t>
            </a:r>
            <a:r>
              <a:rPr kumimoji="1" lang="zh-CN" altLang="en-US" dirty="0" smtClean="0"/>
              <a:t> </a:t>
            </a:r>
            <a:r>
              <a:rPr kumimoji="1" lang="en-US" altLang="zh-CN" dirty="0" smtClean="0"/>
              <a:t>MSRA</a:t>
            </a:r>
            <a:r>
              <a:rPr kumimoji="1" lang="zh-CN" altLang="en-US" dirty="0" smtClean="0"/>
              <a:t> </a:t>
            </a:r>
            <a:r>
              <a:rPr kumimoji="1" lang="en-US" altLang="zh-CN" dirty="0" smtClean="0"/>
              <a:t>internship.</a:t>
            </a:r>
            <a:endParaRPr kumimoji="1" lang="zh-CN" altLang="en-US" dirty="0"/>
          </a:p>
        </p:txBody>
      </p:sp>
      <p:sp>
        <p:nvSpPr>
          <p:cNvPr id="4" name="幻灯片编号占位符 3"/>
          <p:cNvSpPr>
            <a:spLocks noGrp="1"/>
          </p:cNvSpPr>
          <p:nvPr>
            <p:ph type="sldNum" sz="quarter" idx="10"/>
          </p:nvPr>
        </p:nvSpPr>
        <p:spPr/>
        <p:txBody>
          <a:bodyPr/>
          <a:lstStyle/>
          <a:p>
            <a:fld id="{0A62DCF3-27BE-45D9-A901-F764F07C48B7}" type="slidenum">
              <a:rPr lang="en-US" smtClean="0"/>
              <a:t>1</a:t>
            </a:fld>
            <a:endParaRPr lang="en-US"/>
          </a:p>
        </p:txBody>
      </p:sp>
    </p:spTree>
    <p:extLst>
      <p:ext uri="{BB962C8B-B14F-4D97-AF65-F5344CB8AC3E}">
        <p14:creationId xmlns:p14="http://schemas.microsoft.com/office/powerpoint/2010/main" val="612886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在抽出这些英文短语的上下文后，由于没有准确的中文的上下文，我们就利用这些英文短语训练一个分类器，在进行机器翻译之前作为预处理，用来标记出不翻译的短语。</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A62DCF3-27BE-45D9-A901-F764F07C48B7}" type="slidenum">
              <a:rPr lang="en-US" smtClean="0"/>
              <a:t>29</a:t>
            </a:fld>
            <a:endParaRPr lang="en-US"/>
          </a:p>
        </p:txBody>
      </p:sp>
    </p:spTree>
    <p:extLst>
      <p:ext uri="{BB962C8B-B14F-4D97-AF65-F5344CB8AC3E}">
        <p14:creationId xmlns:p14="http://schemas.microsoft.com/office/powerpoint/2010/main" val="1447663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62DCF3-27BE-45D9-A901-F764F07C48B7}" type="slidenum">
              <a:rPr lang="en-US" smtClean="0"/>
              <a:t>30</a:t>
            </a:fld>
            <a:endParaRPr lang="en-US"/>
          </a:p>
        </p:txBody>
      </p:sp>
    </p:spTree>
    <p:extLst>
      <p:ext uri="{BB962C8B-B14F-4D97-AF65-F5344CB8AC3E}">
        <p14:creationId xmlns:p14="http://schemas.microsoft.com/office/powerpoint/2010/main" val="3413717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62DCF3-27BE-45D9-A901-F764F07C48B7}" type="slidenum">
              <a:rPr lang="en-US" smtClean="0"/>
              <a:t>31</a:t>
            </a:fld>
            <a:endParaRPr lang="en-US"/>
          </a:p>
        </p:txBody>
      </p:sp>
    </p:spTree>
    <p:extLst>
      <p:ext uri="{BB962C8B-B14F-4D97-AF65-F5344CB8AC3E}">
        <p14:creationId xmlns:p14="http://schemas.microsoft.com/office/powerpoint/2010/main" val="19150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62DCF3-27BE-45D9-A901-F764F07C48B7}" type="slidenum">
              <a:rPr lang="en-US" smtClean="0"/>
              <a:t>34</a:t>
            </a:fld>
            <a:endParaRPr lang="en-US"/>
          </a:p>
        </p:txBody>
      </p:sp>
    </p:spTree>
    <p:extLst>
      <p:ext uri="{BB962C8B-B14F-4D97-AF65-F5344CB8AC3E}">
        <p14:creationId xmlns:p14="http://schemas.microsoft.com/office/powerpoint/2010/main" val="2726672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Need</a:t>
            </a:r>
            <a:r>
              <a:rPr kumimoji="1" lang="zh-CN" altLang="en-US" dirty="0" smtClean="0"/>
              <a:t> </a:t>
            </a:r>
            <a:r>
              <a:rPr kumimoji="1" lang="en-US" altLang="zh-CN" dirty="0" smtClean="0"/>
              <a:t>a</a:t>
            </a:r>
            <a:r>
              <a:rPr kumimoji="1" lang="zh-CN" altLang="en-US" dirty="0" smtClean="0"/>
              <a:t> </a:t>
            </a:r>
            <a:r>
              <a:rPr kumimoji="1" lang="en-US" altLang="zh-CN" dirty="0" smtClean="0"/>
              <a:t>manually</a:t>
            </a:r>
            <a:r>
              <a:rPr kumimoji="1" lang="zh-CN" altLang="en-US" dirty="0" smtClean="0"/>
              <a:t> </a:t>
            </a:r>
            <a:r>
              <a:rPr kumimoji="1" lang="en-US" altLang="zh-CN" dirty="0" smtClean="0"/>
              <a:t>labeled</a:t>
            </a:r>
            <a:r>
              <a:rPr kumimoji="1" lang="zh-CN" altLang="en-US" dirty="0" smtClean="0"/>
              <a:t> </a:t>
            </a:r>
            <a:r>
              <a:rPr kumimoji="1" lang="en-US" altLang="zh-CN" dirty="0" smtClean="0"/>
              <a:t>gold</a:t>
            </a:r>
            <a:r>
              <a:rPr kumimoji="1" lang="zh-CN" altLang="en-US" dirty="0" smtClean="0"/>
              <a:t> </a:t>
            </a:r>
            <a:r>
              <a:rPr kumimoji="1" lang="en-US" altLang="zh-CN" dirty="0" smtClean="0"/>
              <a:t>standard</a:t>
            </a:r>
            <a:r>
              <a:rPr kumimoji="1" lang="zh-CN" altLang="en-US" dirty="0" smtClean="0"/>
              <a:t> </a:t>
            </a:r>
            <a:r>
              <a:rPr kumimoji="1" lang="en-US" altLang="zh-CN" dirty="0" smtClean="0"/>
              <a:t>to</a:t>
            </a:r>
            <a:r>
              <a:rPr kumimoji="1" lang="zh-CN" altLang="en-US" dirty="0" smtClean="0"/>
              <a:t> </a:t>
            </a:r>
            <a:r>
              <a:rPr kumimoji="1" lang="en-US" altLang="zh-CN" dirty="0" smtClean="0"/>
              <a:t>evaluate</a:t>
            </a:r>
            <a:r>
              <a:rPr kumimoji="1" lang="zh-CN" altLang="en-US" dirty="0" smtClean="0"/>
              <a:t> </a:t>
            </a:r>
            <a:r>
              <a:rPr kumimoji="1" lang="en-US" altLang="zh-CN" dirty="0" smtClean="0"/>
              <a:t>the</a:t>
            </a:r>
            <a:r>
              <a:rPr kumimoji="1" lang="zh-CN" altLang="en-US" dirty="0" smtClean="0"/>
              <a:t> </a:t>
            </a:r>
            <a:r>
              <a:rPr kumimoji="1" lang="en-US" altLang="zh-CN" dirty="0" smtClean="0"/>
              <a:t>real</a:t>
            </a:r>
            <a:r>
              <a:rPr kumimoji="1" lang="zh-CN" altLang="en-US" dirty="0" smtClean="0"/>
              <a:t> </a:t>
            </a:r>
            <a:r>
              <a:rPr kumimoji="1" lang="en-US" altLang="zh-CN" dirty="0" smtClean="0"/>
              <a:t>F-measure.</a:t>
            </a:r>
            <a:endParaRPr kumimoji="1" lang="zh-CN" altLang="en-US" dirty="0"/>
          </a:p>
        </p:txBody>
      </p:sp>
      <p:sp>
        <p:nvSpPr>
          <p:cNvPr id="4" name="幻灯片编号占位符 3"/>
          <p:cNvSpPr>
            <a:spLocks noGrp="1"/>
          </p:cNvSpPr>
          <p:nvPr>
            <p:ph type="sldNum" sz="quarter" idx="10"/>
          </p:nvPr>
        </p:nvSpPr>
        <p:spPr/>
        <p:txBody>
          <a:bodyPr/>
          <a:lstStyle/>
          <a:p>
            <a:fld id="{0A62DCF3-27BE-45D9-A901-F764F07C48B7}" type="slidenum">
              <a:rPr lang="en-US" smtClean="0"/>
              <a:t>35</a:t>
            </a:fld>
            <a:endParaRPr lang="en-US"/>
          </a:p>
        </p:txBody>
      </p:sp>
    </p:spTree>
    <p:extLst>
      <p:ext uri="{BB962C8B-B14F-4D97-AF65-F5344CB8AC3E}">
        <p14:creationId xmlns:p14="http://schemas.microsoft.com/office/powerpoint/2010/main" val="3548565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zh-CN" altLang="en-US" dirty="0" smtClean="0"/>
              <a:t>不该翻译且没有翻译的例子</a:t>
            </a:r>
            <a:endParaRPr lang="en-US" altLang="zh-CN" dirty="0" smtClean="0"/>
          </a:p>
          <a:p>
            <a:pPr marL="228600" indent="-228600">
              <a:buAutoNum type="arabicPeriod"/>
            </a:pPr>
            <a:r>
              <a:rPr lang="zh-CN" altLang="en-US" dirty="0" smtClean="0"/>
              <a:t>无法理解</a:t>
            </a:r>
            <a:endParaRPr lang="en-US" altLang="zh-CN" dirty="0" smtClean="0"/>
          </a:p>
          <a:p>
            <a:pPr marL="228600" indent="-228600">
              <a:buAutoNum type="arabicPeriod"/>
            </a:pPr>
            <a:r>
              <a:rPr lang="zh-CN" altLang="en-US" dirty="0" smtClean="0"/>
              <a:t>指代不明</a:t>
            </a:r>
            <a:endParaRPr lang="en-US" dirty="0"/>
          </a:p>
        </p:txBody>
      </p:sp>
      <p:sp>
        <p:nvSpPr>
          <p:cNvPr id="4" name="Slide Number Placeholder 3"/>
          <p:cNvSpPr>
            <a:spLocks noGrp="1"/>
          </p:cNvSpPr>
          <p:nvPr>
            <p:ph type="sldNum" sz="quarter" idx="10"/>
          </p:nvPr>
        </p:nvSpPr>
        <p:spPr/>
        <p:txBody>
          <a:bodyPr/>
          <a:lstStyle/>
          <a:p>
            <a:fld id="{0A62DCF3-27BE-45D9-A901-F764F07C48B7}" type="slidenum">
              <a:rPr lang="en-US" smtClean="0"/>
              <a:t>4</a:t>
            </a:fld>
            <a:endParaRPr lang="en-US"/>
          </a:p>
        </p:txBody>
      </p:sp>
    </p:spTree>
    <p:extLst>
      <p:ext uri="{BB962C8B-B14F-4D97-AF65-F5344CB8AC3E}">
        <p14:creationId xmlns:p14="http://schemas.microsoft.com/office/powerpoint/2010/main" val="288076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不该翻译的翻译了的例子</a:t>
            </a:r>
            <a:endParaRPr lang="en-US" dirty="0"/>
          </a:p>
        </p:txBody>
      </p:sp>
      <p:sp>
        <p:nvSpPr>
          <p:cNvPr id="4" name="Slide Number Placeholder 3"/>
          <p:cNvSpPr>
            <a:spLocks noGrp="1"/>
          </p:cNvSpPr>
          <p:nvPr>
            <p:ph type="sldNum" sz="quarter" idx="10"/>
          </p:nvPr>
        </p:nvSpPr>
        <p:spPr/>
        <p:txBody>
          <a:bodyPr/>
          <a:lstStyle/>
          <a:p>
            <a:fld id="{0A62DCF3-27BE-45D9-A901-F764F07C48B7}" type="slidenum">
              <a:rPr lang="en-US" smtClean="0"/>
              <a:t>5</a:t>
            </a:fld>
            <a:endParaRPr lang="en-US"/>
          </a:p>
        </p:txBody>
      </p:sp>
    </p:spTree>
    <p:extLst>
      <p:ext uri="{BB962C8B-B14F-4D97-AF65-F5344CB8AC3E}">
        <p14:creationId xmlns:p14="http://schemas.microsoft.com/office/powerpoint/2010/main" val="1205058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文本中的一部分内容翻译后会给读者理解上带来问题，或者造成翻译后的内容出现信息冗余，那么我们叫这部分内容为不应被翻译的文本。</a:t>
            </a:r>
            <a:endParaRPr lang="en-US" dirty="0"/>
          </a:p>
        </p:txBody>
      </p:sp>
      <p:sp>
        <p:nvSpPr>
          <p:cNvPr id="4" name="Slide Number Placeholder 3"/>
          <p:cNvSpPr>
            <a:spLocks noGrp="1"/>
          </p:cNvSpPr>
          <p:nvPr>
            <p:ph type="sldNum" sz="quarter" idx="10"/>
          </p:nvPr>
        </p:nvSpPr>
        <p:spPr/>
        <p:txBody>
          <a:bodyPr/>
          <a:lstStyle/>
          <a:p>
            <a:fld id="{0A62DCF3-27BE-45D9-A901-F764F07C48B7}" type="slidenum">
              <a:rPr lang="en-US" smtClean="0"/>
              <a:t>6</a:t>
            </a:fld>
            <a:endParaRPr lang="en-US"/>
          </a:p>
        </p:txBody>
      </p:sp>
    </p:spTree>
    <p:extLst>
      <p:ext uri="{BB962C8B-B14F-4D97-AF65-F5344CB8AC3E}">
        <p14:creationId xmlns:p14="http://schemas.microsoft.com/office/powerpoint/2010/main" val="764026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内部文本中</a:t>
            </a:r>
            <a:endParaRPr lang="en-US" altLang="zh-CN" dirty="0" smtClean="0"/>
          </a:p>
          <a:p>
            <a:endParaRPr lang="en-US" altLang="zh-CN" dirty="0" smtClean="0"/>
          </a:p>
          <a:p>
            <a:r>
              <a:rPr lang="zh-CN" altLang="en-US" dirty="0" smtClean="0"/>
              <a:t>大块</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02776F15-88F8-4F34-A2D1-02399828C446}"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566442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(?!(\n&lt;</a:t>
            </a:r>
            <a:r>
              <a:rPr lang="en-US" dirty="0" err="1" smtClean="0"/>
              <a:t>ul</a:t>
            </a:r>
            <a:r>
              <a:rPr lang="en-US" dirty="0" smtClean="0"/>
              <a:t>&gt;))</a:t>
            </a:r>
            <a:r>
              <a:rPr lang="zh-CN" altLang="en-US" dirty="0" smtClean="0"/>
              <a:t>：可能</a:t>
            </a:r>
            <a:r>
              <a:rPr lang="en-US" altLang="zh-CN" dirty="0" smtClean="0"/>
              <a:t>references</a:t>
            </a:r>
            <a:r>
              <a:rPr lang="zh-CN" altLang="en-US" dirty="0" smtClean="0"/>
              <a:t>里面存在多个无序列表，因此后面不能紧跟</a:t>
            </a:r>
            <a:r>
              <a:rPr lang="en-US" altLang="zh-CN" dirty="0" smtClean="0"/>
              <a:t>&lt;</a:t>
            </a:r>
            <a:r>
              <a:rPr lang="en-US" altLang="zh-CN" dirty="0" err="1" smtClean="0"/>
              <a:t>ul</a:t>
            </a:r>
            <a:r>
              <a:rPr lang="en-US" altLang="zh-CN" dirty="0" smtClean="0"/>
              <a:t>&gt;</a:t>
            </a:r>
          </a:p>
          <a:p>
            <a:pPr lvl="1"/>
            <a:endParaRPr lang="en-US" dirty="0"/>
          </a:p>
        </p:txBody>
      </p:sp>
      <p:sp>
        <p:nvSpPr>
          <p:cNvPr id="4" name="Slide Number Placeholder 3"/>
          <p:cNvSpPr>
            <a:spLocks noGrp="1"/>
          </p:cNvSpPr>
          <p:nvPr>
            <p:ph type="sldNum" sz="quarter" idx="10"/>
          </p:nvPr>
        </p:nvSpPr>
        <p:spPr/>
        <p:txBody>
          <a:bodyPr/>
          <a:lstStyle/>
          <a:p>
            <a:fld id="{0A62DCF3-27BE-45D9-A901-F764F07C48B7}" type="slidenum">
              <a:rPr lang="en-US" smtClean="0"/>
              <a:t>16</a:t>
            </a:fld>
            <a:endParaRPr lang="en-US"/>
          </a:p>
        </p:txBody>
      </p:sp>
    </p:spTree>
    <p:extLst>
      <p:ext uri="{BB962C8B-B14F-4D97-AF65-F5344CB8AC3E}">
        <p14:creationId xmlns:p14="http://schemas.microsoft.com/office/powerpoint/2010/main" val="3605939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在纯文本中，首先要解决的是缩写。</a:t>
            </a:r>
            <a:endParaRPr lang="en-US" altLang="zh-CN" dirty="0" smtClean="0"/>
          </a:p>
          <a:p>
            <a:endParaRPr lang="en-US" altLang="zh-CN" dirty="0" smtClean="0"/>
          </a:p>
          <a:p>
            <a:r>
              <a:rPr lang="zh-CN" altLang="en-US" dirty="0" smtClean="0"/>
              <a:t>从中文语料中抽取长度大于</a:t>
            </a:r>
            <a:r>
              <a:rPr lang="en-US" altLang="zh-CN" dirty="0" smtClean="0"/>
              <a:t>1</a:t>
            </a:r>
            <a:r>
              <a:rPr lang="zh-CN" altLang="en-US" dirty="0" smtClean="0"/>
              <a:t>，小于</a:t>
            </a:r>
            <a:r>
              <a:rPr lang="en-US" altLang="zh-CN" dirty="0" smtClean="0"/>
              <a:t>5</a:t>
            </a:r>
            <a:r>
              <a:rPr lang="zh-CN" altLang="en-US" dirty="0" smtClean="0"/>
              <a:t>的词，并用英文语料来过滤。</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0A62DCF3-27BE-45D9-A901-F764F07C48B7}" type="slidenum">
              <a:rPr lang="en-US" smtClean="0"/>
              <a:t>19</a:t>
            </a:fld>
            <a:endParaRPr lang="en-US"/>
          </a:p>
        </p:txBody>
      </p:sp>
    </p:spTree>
    <p:extLst>
      <p:ext uri="{BB962C8B-B14F-4D97-AF65-F5344CB8AC3E}">
        <p14:creationId xmlns:p14="http://schemas.microsoft.com/office/powerpoint/2010/main" val="3475859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短语不翻译或者处于某上下文时不翻译的样例</a:t>
            </a:r>
            <a:endParaRPr lang="en-US" altLang="zh-CN" dirty="0" smtClean="0"/>
          </a:p>
          <a:p>
            <a:endParaRPr lang="en-US" dirty="0" smtClean="0"/>
          </a:p>
          <a:p>
            <a:r>
              <a:rPr lang="zh-CN" altLang="en-US" dirty="0" smtClean="0"/>
              <a:t>样例很少</a:t>
            </a:r>
            <a:endParaRPr lang="en-US" altLang="zh-CN" dirty="0" smtClean="0"/>
          </a:p>
          <a:p>
            <a:endParaRPr lang="en-US" dirty="0" smtClean="0"/>
          </a:p>
          <a:p>
            <a:r>
              <a:rPr lang="zh-CN" altLang="en-US" dirty="0" smtClean="0"/>
              <a:t>我们想到了是不是可以在训练语料中补充这样的样例？</a:t>
            </a:r>
            <a:endParaRPr lang="en-US" dirty="0"/>
          </a:p>
        </p:txBody>
      </p:sp>
      <p:sp>
        <p:nvSpPr>
          <p:cNvPr id="4" name="Slide Number Placeholder 3"/>
          <p:cNvSpPr>
            <a:spLocks noGrp="1"/>
          </p:cNvSpPr>
          <p:nvPr>
            <p:ph type="sldNum" sz="quarter" idx="10"/>
          </p:nvPr>
        </p:nvSpPr>
        <p:spPr/>
        <p:txBody>
          <a:bodyPr/>
          <a:lstStyle/>
          <a:p>
            <a:fld id="{0A62DCF3-27BE-45D9-A901-F764F07C48B7}" type="slidenum">
              <a:rPr lang="en-US" smtClean="0"/>
              <a:t>23</a:t>
            </a:fld>
            <a:endParaRPr lang="en-US"/>
          </a:p>
        </p:txBody>
      </p:sp>
    </p:spTree>
    <p:extLst>
      <p:ext uri="{BB962C8B-B14F-4D97-AF65-F5344CB8AC3E}">
        <p14:creationId xmlns:p14="http://schemas.microsoft.com/office/powerpoint/2010/main" val="90431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sentence contains the ±2 words of any context of the phrase in </a:t>
            </a:r>
            <a:r>
              <a:rPr lang="en-US" dirty="0" err="1" smtClean="0"/>
              <a:t>EpCcontextList</a:t>
            </a:r>
            <a:endParaRPr lang="en-US" dirty="0" smtClean="0"/>
          </a:p>
          <a:p>
            <a:r>
              <a:rPr lang="zh-CN" altLang="en-US" dirty="0" smtClean="0"/>
              <a:t>这个条件需要调整，尝试中。。。</a:t>
            </a:r>
            <a:endParaRPr lang="en-US" altLang="zh-CN" dirty="0" smtClean="0"/>
          </a:p>
          <a:p>
            <a:r>
              <a:rPr lang="zh-CN" altLang="en-US" dirty="0" smtClean="0"/>
              <a:t>有一个动词一样；</a:t>
            </a:r>
            <a:endParaRPr lang="en-US" altLang="zh-CN" dirty="0" smtClean="0"/>
          </a:p>
          <a:p>
            <a:r>
              <a:rPr lang="zh-CN" altLang="en-US" dirty="0" smtClean="0"/>
              <a:t>有一个词（汉字）一样（相关）</a:t>
            </a:r>
            <a:endParaRPr lang="en-US" dirty="0"/>
          </a:p>
        </p:txBody>
      </p:sp>
      <p:sp>
        <p:nvSpPr>
          <p:cNvPr id="4" name="Slide Number Placeholder 3"/>
          <p:cNvSpPr>
            <a:spLocks noGrp="1"/>
          </p:cNvSpPr>
          <p:nvPr>
            <p:ph type="sldNum" sz="quarter" idx="10"/>
          </p:nvPr>
        </p:nvSpPr>
        <p:spPr/>
        <p:txBody>
          <a:bodyPr/>
          <a:lstStyle/>
          <a:p>
            <a:fld id="{0A62DCF3-27BE-45D9-A901-F764F07C48B7}" type="slidenum">
              <a:rPr lang="en-US" smtClean="0"/>
              <a:t>27</a:t>
            </a:fld>
            <a:endParaRPr lang="en-US"/>
          </a:p>
        </p:txBody>
      </p:sp>
    </p:spTree>
    <p:extLst>
      <p:ext uri="{BB962C8B-B14F-4D97-AF65-F5344CB8AC3E}">
        <p14:creationId xmlns:p14="http://schemas.microsoft.com/office/powerpoint/2010/main" val="2336246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49A032-812C-4F53-897B-C9E432AECE93}" type="datetimeFigureOut">
              <a:rPr lang="en-US" smtClean="0"/>
              <a:t>18/3/11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D108A-C902-4C92-83B1-18C1CE6BFAE3}" type="slidenum">
              <a:rPr lang="en-US" smtClean="0"/>
              <a:t>‹#›</a:t>
            </a:fld>
            <a:endParaRPr lang="en-US"/>
          </a:p>
        </p:txBody>
      </p:sp>
    </p:spTree>
    <p:extLst>
      <p:ext uri="{BB962C8B-B14F-4D97-AF65-F5344CB8AC3E}">
        <p14:creationId xmlns:p14="http://schemas.microsoft.com/office/powerpoint/2010/main" val="68057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9A032-812C-4F53-897B-C9E432AECE93}" type="datetimeFigureOut">
              <a:rPr lang="en-US" smtClean="0"/>
              <a:t>18/3/11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D108A-C902-4C92-83B1-18C1CE6BFAE3}" type="slidenum">
              <a:rPr lang="en-US" smtClean="0"/>
              <a:t>‹#›</a:t>
            </a:fld>
            <a:endParaRPr lang="en-US"/>
          </a:p>
        </p:txBody>
      </p:sp>
    </p:spTree>
    <p:extLst>
      <p:ext uri="{BB962C8B-B14F-4D97-AF65-F5344CB8AC3E}">
        <p14:creationId xmlns:p14="http://schemas.microsoft.com/office/powerpoint/2010/main" val="185432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9A032-812C-4F53-897B-C9E432AECE93}" type="datetimeFigureOut">
              <a:rPr lang="en-US" smtClean="0"/>
              <a:t>18/3/11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D108A-C902-4C92-83B1-18C1CE6BFAE3}" type="slidenum">
              <a:rPr lang="en-US" smtClean="0"/>
              <a:t>‹#›</a:t>
            </a:fld>
            <a:endParaRPr lang="en-US"/>
          </a:p>
        </p:txBody>
      </p:sp>
    </p:spTree>
    <p:extLst>
      <p:ext uri="{BB962C8B-B14F-4D97-AF65-F5344CB8AC3E}">
        <p14:creationId xmlns:p14="http://schemas.microsoft.com/office/powerpoint/2010/main" val="3475579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08923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0686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6569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4893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9355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74856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86550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2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9A032-812C-4F53-897B-C9E432AECE93}" type="datetimeFigureOut">
              <a:rPr lang="en-US" smtClean="0"/>
              <a:t>18/3/11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D108A-C902-4C92-83B1-18C1CE6BFAE3}" type="slidenum">
              <a:rPr lang="en-US" smtClean="0"/>
              <a:t>‹#›</a:t>
            </a:fld>
            <a:endParaRPr lang="en-US"/>
          </a:p>
        </p:txBody>
      </p:sp>
    </p:spTree>
    <p:extLst>
      <p:ext uri="{BB962C8B-B14F-4D97-AF65-F5344CB8AC3E}">
        <p14:creationId xmlns:p14="http://schemas.microsoft.com/office/powerpoint/2010/main" val="1074065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5273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863362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29041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27156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53413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49220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85601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65219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40139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3583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49A032-812C-4F53-897B-C9E432AECE93}" type="datetimeFigureOut">
              <a:rPr lang="en-US" smtClean="0"/>
              <a:t>18/3/11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D108A-C902-4C92-83B1-18C1CE6BFAE3}" type="slidenum">
              <a:rPr lang="en-US" smtClean="0"/>
              <a:t>‹#›</a:t>
            </a:fld>
            <a:endParaRPr lang="en-US"/>
          </a:p>
        </p:txBody>
      </p:sp>
    </p:spTree>
    <p:extLst>
      <p:ext uri="{BB962C8B-B14F-4D97-AF65-F5344CB8AC3E}">
        <p14:creationId xmlns:p14="http://schemas.microsoft.com/office/powerpoint/2010/main" val="10528449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41893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98727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44977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50333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49A032-812C-4F53-897B-C9E432AECE93}" type="datetimeFigureOut">
              <a:rPr lang="en-US" smtClean="0"/>
              <a:t>18/3/11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D108A-C902-4C92-83B1-18C1CE6BFAE3}" type="slidenum">
              <a:rPr lang="en-US" smtClean="0"/>
              <a:t>‹#›</a:t>
            </a:fld>
            <a:endParaRPr lang="en-US"/>
          </a:p>
        </p:txBody>
      </p:sp>
    </p:spTree>
    <p:extLst>
      <p:ext uri="{BB962C8B-B14F-4D97-AF65-F5344CB8AC3E}">
        <p14:creationId xmlns:p14="http://schemas.microsoft.com/office/powerpoint/2010/main" val="1672802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49A032-812C-4F53-897B-C9E432AECE93}" type="datetimeFigureOut">
              <a:rPr lang="en-US" smtClean="0"/>
              <a:t>18/3/11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7D108A-C902-4C92-83B1-18C1CE6BFAE3}" type="slidenum">
              <a:rPr lang="en-US" smtClean="0"/>
              <a:t>‹#›</a:t>
            </a:fld>
            <a:endParaRPr lang="en-US"/>
          </a:p>
        </p:txBody>
      </p:sp>
    </p:spTree>
    <p:extLst>
      <p:ext uri="{BB962C8B-B14F-4D97-AF65-F5344CB8AC3E}">
        <p14:creationId xmlns:p14="http://schemas.microsoft.com/office/powerpoint/2010/main" val="75837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49A032-812C-4F53-897B-C9E432AECE93}" type="datetimeFigureOut">
              <a:rPr lang="en-US" smtClean="0"/>
              <a:t>18/3/11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D108A-C902-4C92-83B1-18C1CE6BFAE3}" type="slidenum">
              <a:rPr lang="en-US" smtClean="0"/>
              <a:t>‹#›</a:t>
            </a:fld>
            <a:endParaRPr lang="en-US"/>
          </a:p>
        </p:txBody>
      </p:sp>
    </p:spTree>
    <p:extLst>
      <p:ext uri="{BB962C8B-B14F-4D97-AF65-F5344CB8AC3E}">
        <p14:creationId xmlns:p14="http://schemas.microsoft.com/office/powerpoint/2010/main" val="171741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9A032-812C-4F53-897B-C9E432AECE93}" type="datetimeFigureOut">
              <a:rPr lang="en-US" smtClean="0"/>
              <a:t>18/3/11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D108A-C902-4C92-83B1-18C1CE6BFAE3}" type="slidenum">
              <a:rPr lang="en-US" smtClean="0"/>
              <a:t>‹#›</a:t>
            </a:fld>
            <a:endParaRPr lang="en-US"/>
          </a:p>
        </p:txBody>
      </p:sp>
    </p:spTree>
    <p:extLst>
      <p:ext uri="{BB962C8B-B14F-4D97-AF65-F5344CB8AC3E}">
        <p14:creationId xmlns:p14="http://schemas.microsoft.com/office/powerpoint/2010/main" val="1921811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9A032-812C-4F53-897B-C9E432AECE93}" type="datetimeFigureOut">
              <a:rPr lang="en-US" smtClean="0"/>
              <a:t>18/3/11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D108A-C902-4C92-83B1-18C1CE6BFAE3}" type="slidenum">
              <a:rPr lang="en-US" smtClean="0"/>
              <a:t>‹#›</a:t>
            </a:fld>
            <a:endParaRPr lang="en-US"/>
          </a:p>
        </p:txBody>
      </p:sp>
    </p:spTree>
    <p:extLst>
      <p:ext uri="{BB962C8B-B14F-4D97-AF65-F5344CB8AC3E}">
        <p14:creationId xmlns:p14="http://schemas.microsoft.com/office/powerpoint/2010/main" val="1332213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9A032-812C-4F53-897B-C9E432AECE93}" type="datetimeFigureOut">
              <a:rPr lang="en-US" smtClean="0"/>
              <a:t>18/3/11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D108A-C902-4C92-83B1-18C1CE6BFAE3}" type="slidenum">
              <a:rPr lang="en-US" smtClean="0"/>
              <a:t>‹#›</a:t>
            </a:fld>
            <a:endParaRPr lang="en-US"/>
          </a:p>
        </p:txBody>
      </p:sp>
    </p:spTree>
    <p:extLst>
      <p:ext uri="{BB962C8B-B14F-4D97-AF65-F5344CB8AC3E}">
        <p14:creationId xmlns:p14="http://schemas.microsoft.com/office/powerpoint/2010/main" val="41327682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9A032-812C-4F53-897B-C9E432AECE93}" type="datetimeFigureOut">
              <a:rPr lang="en-US" smtClean="0"/>
              <a:t>18/3/11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D108A-C902-4C92-83B1-18C1CE6BFAE3}" type="slidenum">
              <a:rPr lang="en-US" smtClean="0"/>
              <a:t>‹#›</a:t>
            </a:fld>
            <a:endParaRPr lang="en-US"/>
          </a:p>
        </p:txBody>
      </p:sp>
    </p:spTree>
    <p:extLst>
      <p:ext uri="{BB962C8B-B14F-4D97-AF65-F5344CB8AC3E}">
        <p14:creationId xmlns:p14="http://schemas.microsoft.com/office/powerpoint/2010/main" val="1251858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9660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60B8A-E7E5-401F-8E98-609EEEAAD68F}" type="datetimeFigureOut">
              <a:rPr lang="en-US" smtClean="0">
                <a:solidFill>
                  <a:prstClr val="black">
                    <a:tint val="75000"/>
                  </a:prstClr>
                </a:solidFill>
              </a:rPr>
              <a:pPr/>
              <a:t>18/3/11</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7CEE2-ADD6-4EBD-BDFB-563E72F454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74655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6376" y="601859"/>
            <a:ext cx="9617612" cy="2387600"/>
          </a:xfrm>
        </p:spPr>
        <p:txBody>
          <a:bodyPr/>
          <a:lstStyle/>
          <a:p>
            <a:r>
              <a:rPr lang="en-US" dirty="0" smtClean="0"/>
              <a:t>Should-not-be-translated Text</a:t>
            </a:r>
            <a:endParaRPr lang="en-US" dirty="0"/>
          </a:p>
        </p:txBody>
      </p:sp>
      <p:sp>
        <p:nvSpPr>
          <p:cNvPr id="3" name="Subtitle 2"/>
          <p:cNvSpPr>
            <a:spLocks noGrp="1"/>
          </p:cNvSpPr>
          <p:nvPr>
            <p:ph type="subTitle" idx="1"/>
          </p:nvPr>
        </p:nvSpPr>
        <p:spPr>
          <a:xfrm>
            <a:off x="1423182" y="4316965"/>
            <a:ext cx="9144000" cy="1655762"/>
          </a:xfrm>
        </p:spPr>
        <p:txBody>
          <a:bodyPr>
            <a:normAutofit lnSpcReduction="10000"/>
          </a:bodyPr>
          <a:lstStyle/>
          <a:p>
            <a:r>
              <a:rPr lang="en-US" sz="3600" dirty="0" smtClean="0"/>
              <a:t>Bin He</a:t>
            </a:r>
          </a:p>
          <a:p>
            <a:endParaRPr lang="en-US" sz="3200" dirty="0" smtClean="0"/>
          </a:p>
          <a:p>
            <a:r>
              <a:rPr lang="en-US" altLang="zh-CN" sz="2800" dirty="0" smtClean="0"/>
              <a:t>2014.11</a:t>
            </a:r>
            <a:endParaRPr lang="en-US" sz="2000" dirty="0"/>
          </a:p>
        </p:txBody>
      </p:sp>
    </p:spTree>
    <p:extLst>
      <p:ext uri="{BB962C8B-B14F-4D97-AF65-F5344CB8AC3E}">
        <p14:creationId xmlns:p14="http://schemas.microsoft.com/office/powerpoint/2010/main" val="8519237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Should-not-be-translated text in Wikipedia</a:t>
            </a:r>
            <a:endParaRPr lang="en-US" dirty="0"/>
          </a:p>
        </p:txBody>
      </p:sp>
      <p:sp>
        <p:nvSpPr>
          <p:cNvPr id="3" name="Content Placeholder 2"/>
          <p:cNvSpPr>
            <a:spLocks noGrp="1"/>
          </p:cNvSpPr>
          <p:nvPr>
            <p:ph idx="1"/>
          </p:nvPr>
        </p:nvSpPr>
        <p:spPr>
          <a:xfrm>
            <a:off x="838200" y="1535944"/>
            <a:ext cx="3958883" cy="4863934"/>
          </a:xfrm>
        </p:spPr>
        <p:txBody>
          <a:bodyPr>
            <a:normAutofit/>
          </a:bodyPr>
          <a:lstStyle/>
          <a:p>
            <a:r>
              <a:rPr lang="en-US" sz="3600" dirty="0" smtClean="0"/>
              <a:t>In the text:</a:t>
            </a:r>
          </a:p>
          <a:p>
            <a:pPr>
              <a:buFont typeface="Wingdings" panose="05000000000000000000" pitchFamily="2" charset="2"/>
              <a:buChar char="ü"/>
            </a:pPr>
            <a:r>
              <a:rPr lang="en-US" dirty="0" smtClean="0"/>
              <a:t>code</a:t>
            </a:r>
          </a:p>
          <a:p>
            <a:pPr>
              <a:buFont typeface="Wingdings" panose="05000000000000000000" pitchFamily="2" charset="2"/>
              <a:buChar char="ü"/>
            </a:pPr>
            <a:r>
              <a:rPr lang="en-US" dirty="0" smtClean="0"/>
              <a:t>mathematical function</a:t>
            </a:r>
          </a:p>
          <a:p>
            <a:pPr>
              <a:buFont typeface="Wingdings" panose="05000000000000000000" pitchFamily="2" charset="2"/>
              <a:buChar char="ü"/>
            </a:pPr>
            <a:r>
              <a:rPr lang="en-US" dirty="0" smtClean="0"/>
              <a:t>phonetic symbols</a:t>
            </a:r>
            <a:endParaRPr lang="en-US" dirty="0"/>
          </a:p>
          <a:p>
            <a:pPr>
              <a:buFont typeface="Wingdings" panose="05000000000000000000" pitchFamily="2" charset="2"/>
              <a:buChar char="ü"/>
            </a:pPr>
            <a:r>
              <a:rPr lang="en-US" dirty="0"/>
              <a:t>a</a:t>
            </a:r>
            <a:r>
              <a:rPr lang="en-US" dirty="0" smtClean="0"/>
              <a:t>bbreviation</a:t>
            </a:r>
          </a:p>
          <a:p>
            <a:pPr>
              <a:buFont typeface="Wingdings" panose="05000000000000000000" pitchFamily="2" charset="2"/>
              <a:buChar char="ü"/>
            </a:pPr>
            <a:r>
              <a:rPr lang="en-US" dirty="0" smtClean="0"/>
              <a:t>out </a:t>
            </a:r>
            <a:r>
              <a:rPr lang="en-US" dirty="0"/>
              <a:t>of </a:t>
            </a:r>
            <a:r>
              <a:rPr lang="en-US" dirty="0" smtClean="0"/>
              <a:t>vocabulary</a:t>
            </a:r>
          </a:p>
          <a:p>
            <a:pPr>
              <a:buFont typeface="Wingdings" panose="05000000000000000000" pitchFamily="2" charset="2"/>
              <a:buChar char="ü"/>
            </a:pPr>
            <a:r>
              <a:rPr lang="en-US" dirty="0" smtClean="0"/>
              <a:t>…</a:t>
            </a:r>
          </a:p>
        </p:txBody>
      </p:sp>
      <p:sp>
        <p:nvSpPr>
          <p:cNvPr id="4" name="Content Placeholder 2"/>
          <p:cNvSpPr txBox="1">
            <a:spLocks/>
          </p:cNvSpPr>
          <p:nvPr/>
        </p:nvSpPr>
        <p:spPr>
          <a:xfrm>
            <a:off x="6941233" y="1535944"/>
            <a:ext cx="3958883" cy="486393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Sections:</a:t>
            </a:r>
          </a:p>
          <a:p>
            <a:pPr>
              <a:buFont typeface="Wingdings" panose="05000000000000000000" pitchFamily="2" charset="2"/>
              <a:buChar char="ü"/>
            </a:pPr>
            <a:r>
              <a:rPr lang="en-US" dirty="0" smtClean="0"/>
              <a:t>Languages</a:t>
            </a:r>
          </a:p>
          <a:p>
            <a:pPr>
              <a:buFont typeface="Wingdings" panose="05000000000000000000" pitchFamily="2" charset="2"/>
              <a:buChar char="ü"/>
            </a:pPr>
            <a:r>
              <a:rPr lang="en-US" dirty="0" smtClean="0"/>
              <a:t>Notes</a:t>
            </a:r>
          </a:p>
          <a:p>
            <a:pPr>
              <a:buFont typeface="Wingdings" panose="05000000000000000000" pitchFamily="2" charset="2"/>
              <a:buChar char="ü"/>
            </a:pPr>
            <a:r>
              <a:rPr lang="en-US" dirty="0" smtClean="0"/>
              <a:t>Footnotes</a:t>
            </a:r>
          </a:p>
          <a:p>
            <a:pPr>
              <a:buFont typeface="Wingdings" panose="05000000000000000000" pitchFamily="2" charset="2"/>
              <a:buChar char="ü"/>
            </a:pPr>
            <a:r>
              <a:rPr lang="en-US" dirty="0" smtClean="0"/>
              <a:t>Literature</a:t>
            </a:r>
          </a:p>
          <a:p>
            <a:pPr>
              <a:buFont typeface="Wingdings" panose="05000000000000000000" pitchFamily="2" charset="2"/>
              <a:buChar char="ü"/>
            </a:pPr>
            <a:r>
              <a:rPr lang="en-US" dirty="0" smtClean="0"/>
              <a:t>References</a:t>
            </a:r>
          </a:p>
          <a:p>
            <a:pPr>
              <a:buFont typeface="Wingdings" panose="05000000000000000000" pitchFamily="2" charset="2"/>
              <a:buChar char="ü"/>
            </a:pPr>
            <a:r>
              <a:rPr lang="en-US" dirty="0" smtClean="0"/>
              <a:t>Further reading</a:t>
            </a:r>
          </a:p>
          <a:p>
            <a:pPr>
              <a:buFont typeface="Wingdings" panose="05000000000000000000" pitchFamily="2" charset="2"/>
              <a:buChar char="ü"/>
            </a:pPr>
            <a:r>
              <a:rPr lang="en-US" dirty="0" smtClean="0"/>
              <a:t>External links</a:t>
            </a:r>
          </a:p>
          <a:p>
            <a:pPr>
              <a:buFont typeface="Wingdings" panose="05000000000000000000" pitchFamily="2" charset="2"/>
              <a:buChar char="ü"/>
            </a:pPr>
            <a:r>
              <a:rPr lang="en-US" dirty="0" smtClean="0"/>
              <a:t>Bibliography</a:t>
            </a:r>
          </a:p>
          <a:p>
            <a:pPr>
              <a:buFont typeface="Wingdings" panose="05000000000000000000" pitchFamily="2" charset="2"/>
              <a:buChar char="ü"/>
            </a:pPr>
            <a:r>
              <a:rPr lang="en-US" dirty="0" smtClean="0"/>
              <a:t>…</a:t>
            </a:r>
          </a:p>
          <a:p>
            <a:pPr marL="0" indent="0">
              <a:buNone/>
            </a:pPr>
            <a:endParaRPr lang="en-US" dirty="0"/>
          </a:p>
        </p:txBody>
      </p:sp>
      <p:sp>
        <p:nvSpPr>
          <p:cNvPr id="5" name="TextBox 4"/>
          <p:cNvSpPr txBox="1"/>
          <p:nvPr/>
        </p:nvSpPr>
        <p:spPr>
          <a:xfrm>
            <a:off x="4830199" y="3314298"/>
            <a:ext cx="3314700" cy="830997"/>
          </a:xfrm>
          <a:prstGeom prst="rect">
            <a:avLst/>
          </a:prstGeom>
          <a:noFill/>
        </p:spPr>
        <p:txBody>
          <a:bodyPr wrap="square" rtlCol="0">
            <a:spAutoFit/>
          </a:bodyPr>
          <a:lstStyle/>
          <a:p>
            <a:r>
              <a:rPr lang="en-US" sz="4800" dirty="0" smtClean="0">
                <a:solidFill>
                  <a:srgbClr val="FF0000"/>
                </a:solidFill>
              </a:rPr>
              <a:t>Rules</a:t>
            </a:r>
            <a:endParaRPr lang="en-US" sz="4800" dirty="0">
              <a:solidFill>
                <a:srgbClr val="FF0000"/>
              </a:solidFill>
            </a:endParaRPr>
          </a:p>
        </p:txBody>
      </p:sp>
    </p:spTree>
    <p:extLst>
      <p:ext uri="{BB962C8B-B14F-4D97-AF65-F5344CB8AC3E}">
        <p14:creationId xmlns:p14="http://schemas.microsoft.com/office/powerpoint/2010/main" val="34303881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a:xfrm>
            <a:off x="838200" y="4917126"/>
            <a:ext cx="10697308" cy="1940874"/>
          </a:xfrm>
        </p:spPr>
        <p:txBody>
          <a:bodyPr>
            <a:normAutofit/>
          </a:bodyPr>
          <a:lstStyle/>
          <a:p>
            <a:r>
              <a:rPr lang="en-US" sz="3000" dirty="0" smtClean="0"/>
              <a:t>Pattern:</a:t>
            </a:r>
          </a:p>
          <a:p>
            <a:pPr lvl="1"/>
            <a:r>
              <a:rPr lang="en-US" sz="2600" dirty="0"/>
              <a:t>&lt;code&gt;.+?&lt;/code&gt;</a:t>
            </a:r>
          </a:p>
          <a:p>
            <a:pPr lvl="1"/>
            <a:r>
              <a:rPr lang="en-US" sz="2600" dirty="0"/>
              <a:t>&lt;div class="mw-</a:t>
            </a:r>
            <a:r>
              <a:rPr lang="en-US" sz="2600" dirty="0" err="1"/>
              <a:t>geshi</a:t>
            </a:r>
            <a:r>
              <a:rPr lang="en-US" sz="2600" dirty="0"/>
              <a:t> mw-code mw-content-</a:t>
            </a:r>
            <a:r>
              <a:rPr lang="en-US" sz="2600" dirty="0" err="1"/>
              <a:t>ltr</a:t>
            </a:r>
            <a:r>
              <a:rPr lang="en-US" sz="2600" dirty="0"/>
              <a:t>" </a:t>
            </a:r>
            <a:r>
              <a:rPr lang="en-US" sz="2600" dirty="0" err="1"/>
              <a:t>dir</a:t>
            </a:r>
            <a:r>
              <a:rPr lang="en-US" sz="2600" dirty="0"/>
              <a:t>="</a:t>
            </a:r>
            <a:r>
              <a:rPr lang="en-US" sz="2600" dirty="0" err="1"/>
              <a:t>ltr</a:t>
            </a:r>
            <a:r>
              <a:rPr lang="en-US" sz="2600" dirty="0"/>
              <a:t>"&gt;\n&lt;div class=[\s\S]+?&lt;/div&gt;\n&lt;/div&gt;</a:t>
            </a:r>
          </a:p>
          <a:p>
            <a:pPr lvl="1"/>
            <a:endParaRPr lang="en-US" sz="2600" dirty="0" smtClean="0"/>
          </a:p>
        </p:txBody>
      </p:sp>
      <p:pic>
        <p:nvPicPr>
          <p:cNvPr id="4" name="Picture 3"/>
          <p:cNvPicPr>
            <a:picLocks noChangeAspect="1"/>
          </p:cNvPicPr>
          <p:nvPr/>
        </p:nvPicPr>
        <p:blipFill>
          <a:blip r:embed="rId2"/>
          <a:stretch>
            <a:fillRect/>
          </a:stretch>
        </p:blipFill>
        <p:spPr>
          <a:xfrm>
            <a:off x="838200" y="1481906"/>
            <a:ext cx="10840456" cy="3218937"/>
          </a:xfrm>
          <a:prstGeom prst="rect">
            <a:avLst/>
          </a:prstGeom>
        </p:spPr>
      </p:pic>
    </p:spTree>
    <p:extLst>
      <p:ext uri="{BB962C8B-B14F-4D97-AF65-F5344CB8AC3E}">
        <p14:creationId xmlns:p14="http://schemas.microsoft.com/office/powerpoint/2010/main" val="33552140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Phonetic symbols</a:t>
            </a:r>
            <a:endParaRPr lang="en-US" dirty="0"/>
          </a:p>
        </p:txBody>
      </p:sp>
      <p:sp>
        <p:nvSpPr>
          <p:cNvPr id="3" name="Content Placeholder 2"/>
          <p:cNvSpPr>
            <a:spLocks noGrp="1"/>
          </p:cNvSpPr>
          <p:nvPr>
            <p:ph idx="1"/>
          </p:nvPr>
        </p:nvSpPr>
        <p:spPr>
          <a:xfrm>
            <a:off x="838200" y="4168145"/>
            <a:ext cx="10515599" cy="2471805"/>
          </a:xfrm>
        </p:spPr>
        <p:txBody>
          <a:bodyPr/>
          <a:lstStyle/>
          <a:p>
            <a:r>
              <a:rPr lang="en-US" dirty="0" smtClean="0"/>
              <a:t>Pattern:</a:t>
            </a:r>
          </a:p>
          <a:p>
            <a:pPr lvl="1"/>
            <a:r>
              <a:rPr lang="en-US" b="1" dirty="0" smtClean="0"/>
              <a:t>English:</a:t>
            </a:r>
            <a:r>
              <a:rPr lang="en-US" dirty="0" smtClean="0"/>
              <a:t> &lt;span </a:t>
            </a:r>
            <a:r>
              <a:rPr lang="en-US" dirty="0"/>
              <a:t>class="</a:t>
            </a:r>
            <a:r>
              <a:rPr lang="en-US" dirty="0" err="1"/>
              <a:t>nowrap</a:t>
            </a:r>
            <a:r>
              <a:rPr lang="en-US" dirty="0"/>
              <a:t>"&gt;&lt;span title="Representation in the International Phonetic Alphabet \(IPA\)" class="IPA</a:t>
            </a:r>
            <a:r>
              <a:rPr lang="en-US" dirty="0" smtClean="0"/>
              <a:t>"&gt;.+?/&lt;/</a:t>
            </a:r>
            <a:r>
              <a:rPr lang="en-US" dirty="0"/>
              <a:t>a&gt;&lt;/span&gt;&lt;/span</a:t>
            </a:r>
            <a:r>
              <a:rPr lang="en-US" dirty="0" smtClean="0"/>
              <a:t>&gt;</a:t>
            </a:r>
          </a:p>
          <a:p>
            <a:pPr lvl="1"/>
            <a:r>
              <a:rPr lang="en-US" b="1" dirty="0"/>
              <a:t>Other languages:</a:t>
            </a:r>
            <a:r>
              <a:rPr lang="en-US" dirty="0"/>
              <a:t> &lt;span title="Representation in the International Phonetic Alphabet \(IPA\)" class="IPA"&gt;.+?\]&lt;/a&gt;&lt;/span&gt; </a:t>
            </a:r>
            <a:endParaRPr lang="en-US" dirty="0" smtClean="0"/>
          </a:p>
        </p:txBody>
      </p:sp>
      <p:pic>
        <p:nvPicPr>
          <p:cNvPr id="7" name="Picture 6"/>
          <p:cNvPicPr>
            <a:picLocks noChangeAspect="1"/>
          </p:cNvPicPr>
          <p:nvPr/>
        </p:nvPicPr>
        <p:blipFill>
          <a:blip r:embed="rId2"/>
          <a:stretch>
            <a:fillRect/>
          </a:stretch>
        </p:blipFill>
        <p:spPr>
          <a:xfrm>
            <a:off x="838200" y="2382420"/>
            <a:ext cx="8685628" cy="1504133"/>
          </a:xfrm>
          <a:prstGeom prst="rect">
            <a:avLst/>
          </a:prstGeom>
        </p:spPr>
      </p:pic>
      <p:pic>
        <p:nvPicPr>
          <p:cNvPr id="8" name="Picture 7"/>
          <p:cNvPicPr>
            <a:picLocks noChangeAspect="1"/>
          </p:cNvPicPr>
          <p:nvPr/>
        </p:nvPicPr>
        <p:blipFill>
          <a:blip r:embed="rId3"/>
          <a:stretch>
            <a:fillRect/>
          </a:stretch>
        </p:blipFill>
        <p:spPr>
          <a:xfrm>
            <a:off x="838200" y="1563057"/>
            <a:ext cx="9767631" cy="589299"/>
          </a:xfrm>
          <a:prstGeom prst="rect">
            <a:avLst/>
          </a:prstGeom>
        </p:spPr>
      </p:pic>
    </p:spTree>
    <p:extLst>
      <p:ext uri="{BB962C8B-B14F-4D97-AF65-F5344CB8AC3E}">
        <p14:creationId xmlns:p14="http://schemas.microsoft.com/office/powerpoint/2010/main" val="298878710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Abbreviation</a:t>
            </a:r>
          </a:p>
        </p:txBody>
      </p:sp>
      <p:sp>
        <p:nvSpPr>
          <p:cNvPr id="3" name="Content Placeholder 2"/>
          <p:cNvSpPr>
            <a:spLocks noGrp="1"/>
          </p:cNvSpPr>
          <p:nvPr>
            <p:ph idx="1"/>
          </p:nvPr>
        </p:nvSpPr>
        <p:spPr>
          <a:xfrm>
            <a:off x="838200" y="1825625"/>
            <a:ext cx="10515600" cy="2670296"/>
          </a:xfrm>
        </p:spPr>
        <p:txBody>
          <a:bodyPr>
            <a:normAutofit/>
          </a:bodyPr>
          <a:lstStyle/>
          <a:p>
            <a:r>
              <a:rPr lang="en-US" dirty="0" smtClean="0"/>
              <a:t>DNA</a:t>
            </a:r>
          </a:p>
          <a:p>
            <a:r>
              <a:rPr lang="en-US" dirty="0" smtClean="0"/>
              <a:t>IE 11</a:t>
            </a:r>
          </a:p>
          <a:p>
            <a:r>
              <a:rPr lang="en-US" dirty="0" smtClean="0"/>
              <a:t>SR 62 </a:t>
            </a:r>
          </a:p>
          <a:p>
            <a:r>
              <a:rPr lang="en-US" dirty="0" smtClean="0"/>
              <a:t>Z15</a:t>
            </a:r>
          </a:p>
          <a:p>
            <a:r>
              <a:rPr lang="en-US" dirty="0" smtClean="0"/>
              <a:t>…</a:t>
            </a:r>
            <a:endParaRPr lang="en-US" dirty="0"/>
          </a:p>
        </p:txBody>
      </p:sp>
      <p:sp>
        <p:nvSpPr>
          <p:cNvPr id="4" name="Content Placeholder 2"/>
          <p:cNvSpPr txBox="1">
            <a:spLocks/>
          </p:cNvSpPr>
          <p:nvPr/>
        </p:nvSpPr>
        <p:spPr>
          <a:xfrm>
            <a:off x="838200" y="4696728"/>
            <a:ext cx="10515600" cy="1282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Pattern (filter </a:t>
            </a:r>
            <a:r>
              <a:rPr lang="en-US" dirty="0"/>
              <a:t>“A</a:t>
            </a:r>
            <a:r>
              <a:rPr lang="en-US" dirty="0" smtClean="0"/>
              <a:t>”):</a:t>
            </a:r>
          </a:p>
          <a:p>
            <a:pPr lvl="1"/>
            <a:r>
              <a:rPr lang="en-US" dirty="0"/>
              <a:t>[A-Z]+[ ]*\d</a:t>
            </a:r>
            <a:r>
              <a:rPr lang="en-US" dirty="0" smtClean="0"/>
              <a:t>*</a:t>
            </a:r>
            <a:endParaRPr lang="en-US" dirty="0"/>
          </a:p>
        </p:txBody>
      </p:sp>
    </p:spTree>
    <p:extLst>
      <p:ext uri="{BB962C8B-B14F-4D97-AF65-F5344CB8AC3E}">
        <p14:creationId xmlns:p14="http://schemas.microsoft.com/office/powerpoint/2010/main" val="62770042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Languages</a:t>
            </a:r>
          </a:p>
        </p:txBody>
      </p:sp>
      <p:sp>
        <p:nvSpPr>
          <p:cNvPr id="3" name="Content Placeholder 2"/>
          <p:cNvSpPr>
            <a:spLocks noGrp="1"/>
          </p:cNvSpPr>
          <p:nvPr>
            <p:ph idx="1"/>
          </p:nvPr>
        </p:nvSpPr>
        <p:spPr>
          <a:xfrm>
            <a:off x="3770141" y="1644936"/>
            <a:ext cx="8033825" cy="1677230"/>
          </a:xfrm>
        </p:spPr>
        <p:txBody>
          <a:bodyPr/>
          <a:lstStyle/>
          <a:p>
            <a:r>
              <a:rPr lang="en-US" dirty="0"/>
              <a:t>P</a:t>
            </a:r>
            <a:r>
              <a:rPr lang="en-US" dirty="0" smtClean="0"/>
              <a:t>attern</a:t>
            </a:r>
            <a:r>
              <a:rPr lang="en-US" dirty="0"/>
              <a:t>: </a:t>
            </a:r>
          </a:p>
          <a:p>
            <a:pPr lvl="1"/>
            <a:r>
              <a:rPr lang="en-US" dirty="0"/>
              <a:t>&lt;li class="interlanguage-link[\s\S]*?&lt;li class="</a:t>
            </a:r>
            <a:r>
              <a:rPr lang="en-US" dirty="0" err="1"/>
              <a:t>uls</a:t>
            </a:r>
            <a:r>
              <a:rPr lang="en-US" dirty="0"/>
              <a:t>-p-</a:t>
            </a:r>
            <a:r>
              <a:rPr lang="en-US" dirty="0" err="1"/>
              <a:t>lang</a:t>
            </a:r>
            <a:r>
              <a:rPr lang="en-US" dirty="0"/>
              <a:t>-dummy"&gt;&lt;a </a:t>
            </a:r>
            <a:r>
              <a:rPr lang="en-US" dirty="0" err="1"/>
              <a:t>href</a:t>
            </a:r>
            <a:r>
              <a:rPr lang="en-US" dirty="0"/>
              <a:t>="#"&gt;&lt;/a&gt;&lt;/li&gt;</a:t>
            </a:r>
          </a:p>
        </p:txBody>
      </p:sp>
      <p:pic>
        <p:nvPicPr>
          <p:cNvPr id="4" name="Picture 3"/>
          <p:cNvPicPr>
            <a:picLocks noChangeAspect="1"/>
          </p:cNvPicPr>
          <p:nvPr/>
        </p:nvPicPr>
        <p:blipFill>
          <a:blip r:embed="rId2"/>
          <a:stretch>
            <a:fillRect/>
          </a:stretch>
        </p:blipFill>
        <p:spPr>
          <a:xfrm>
            <a:off x="964811" y="1644936"/>
            <a:ext cx="2158218" cy="5164691"/>
          </a:xfrm>
          <a:prstGeom prst="rect">
            <a:avLst/>
          </a:prstGeom>
        </p:spPr>
      </p:pic>
    </p:spTree>
    <p:extLst>
      <p:ext uri="{BB962C8B-B14F-4D97-AF65-F5344CB8AC3E}">
        <p14:creationId xmlns:p14="http://schemas.microsoft.com/office/powerpoint/2010/main" val="4132019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Footnotes, Literature</a:t>
            </a:r>
            <a:endParaRPr lang="en-US" dirty="0"/>
          </a:p>
        </p:txBody>
      </p:sp>
      <p:sp>
        <p:nvSpPr>
          <p:cNvPr id="3" name="Content Placeholder 2"/>
          <p:cNvSpPr>
            <a:spLocks noGrp="1"/>
          </p:cNvSpPr>
          <p:nvPr>
            <p:ph idx="1"/>
          </p:nvPr>
        </p:nvSpPr>
        <p:spPr/>
        <p:txBody>
          <a:bodyPr/>
          <a:lstStyle/>
          <a:p>
            <a:r>
              <a:rPr lang="en-US" dirty="0" smtClean="0"/>
              <a:t>Pattern:</a:t>
            </a:r>
          </a:p>
          <a:p>
            <a:pPr lvl="1"/>
            <a:endParaRPr lang="en-US" dirty="0" smtClean="0"/>
          </a:p>
          <a:p>
            <a:pPr lvl="1"/>
            <a:r>
              <a:rPr lang="en-US" dirty="0" smtClean="0"/>
              <a:t>&lt;</a:t>
            </a:r>
            <a:r>
              <a:rPr lang="en-US" dirty="0"/>
              <a:t>span class="mw-headline" id="Notes"&gt;[\s\S]*?&lt;/</a:t>
            </a:r>
            <a:r>
              <a:rPr lang="en-US" dirty="0" err="1"/>
              <a:t>ol</a:t>
            </a:r>
            <a:r>
              <a:rPr lang="en-US" dirty="0" smtClean="0"/>
              <a:t>&gt;</a:t>
            </a:r>
          </a:p>
          <a:p>
            <a:pPr lvl="1"/>
            <a:endParaRPr lang="en-US" dirty="0"/>
          </a:p>
          <a:p>
            <a:pPr lvl="1"/>
            <a:r>
              <a:rPr lang="en-US" dirty="0"/>
              <a:t>&lt;span class="mw-headline" id="Footnotes"&gt;[\s\S]*?&lt;/</a:t>
            </a:r>
            <a:r>
              <a:rPr lang="en-US" dirty="0" err="1"/>
              <a:t>ol</a:t>
            </a:r>
            <a:r>
              <a:rPr lang="en-US" dirty="0" smtClean="0"/>
              <a:t>&gt;</a:t>
            </a:r>
          </a:p>
          <a:p>
            <a:pPr lvl="1"/>
            <a:endParaRPr lang="en-US" dirty="0"/>
          </a:p>
          <a:p>
            <a:pPr lvl="1"/>
            <a:r>
              <a:rPr lang="en-US" dirty="0"/>
              <a:t>&lt;span class="mw-headline" id="Literature"&gt;[\s\S]*?&lt;/</a:t>
            </a:r>
            <a:r>
              <a:rPr lang="en-US" dirty="0" err="1"/>
              <a:t>ul</a:t>
            </a:r>
            <a:r>
              <a:rPr lang="en-US" dirty="0"/>
              <a:t>&gt;</a:t>
            </a:r>
          </a:p>
        </p:txBody>
      </p:sp>
    </p:spTree>
    <p:extLst>
      <p:ext uri="{BB962C8B-B14F-4D97-AF65-F5344CB8AC3E}">
        <p14:creationId xmlns:p14="http://schemas.microsoft.com/office/powerpoint/2010/main" val="22405522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365761" y="5036234"/>
            <a:ext cx="11685488" cy="1661234"/>
          </a:xfrm>
        </p:spPr>
        <p:txBody>
          <a:bodyPr/>
          <a:lstStyle/>
          <a:p>
            <a:r>
              <a:rPr lang="en-US" dirty="0" smtClean="0"/>
              <a:t>Pattern:</a:t>
            </a:r>
          </a:p>
          <a:p>
            <a:pPr lvl="1"/>
            <a:r>
              <a:rPr lang="en-US" b="1" dirty="0" smtClean="0"/>
              <a:t>Ordered list</a:t>
            </a:r>
            <a:r>
              <a:rPr lang="en-US" b="1" dirty="0"/>
              <a:t>: </a:t>
            </a:r>
            <a:r>
              <a:rPr lang="en-US" dirty="0"/>
              <a:t>&lt;span class="mw-headline" id="References"&gt;[\s\S]*?&lt;/</a:t>
            </a:r>
            <a:r>
              <a:rPr lang="en-US" dirty="0" err="1"/>
              <a:t>ol</a:t>
            </a:r>
            <a:r>
              <a:rPr lang="en-US" dirty="0"/>
              <a:t>&gt;</a:t>
            </a:r>
            <a:endParaRPr lang="en-US" dirty="0" smtClean="0"/>
          </a:p>
          <a:p>
            <a:pPr lvl="1"/>
            <a:r>
              <a:rPr lang="en-US" b="1" dirty="0" smtClean="0"/>
              <a:t>Unordered list</a:t>
            </a:r>
            <a:r>
              <a:rPr lang="en-US" b="1" dirty="0"/>
              <a:t>: </a:t>
            </a:r>
            <a:r>
              <a:rPr lang="en-US" dirty="0"/>
              <a:t>&lt;span class="mw-headline" id="References"&gt;[\s\S]*?&lt;/</a:t>
            </a:r>
            <a:r>
              <a:rPr lang="en-US" dirty="0" err="1"/>
              <a:t>ul</a:t>
            </a:r>
            <a:r>
              <a:rPr lang="en-US" dirty="0"/>
              <a:t>&gt;(?!(\n&lt;</a:t>
            </a:r>
            <a:r>
              <a:rPr lang="en-US" dirty="0" err="1"/>
              <a:t>ul</a:t>
            </a:r>
            <a:r>
              <a:rPr lang="en-US" dirty="0"/>
              <a:t>&gt;))</a:t>
            </a:r>
          </a:p>
        </p:txBody>
      </p:sp>
      <p:pic>
        <p:nvPicPr>
          <p:cNvPr id="6" name="Picture 5"/>
          <p:cNvPicPr>
            <a:picLocks noChangeAspect="1"/>
          </p:cNvPicPr>
          <p:nvPr/>
        </p:nvPicPr>
        <p:blipFill>
          <a:blip r:embed="rId3"/>
          <a:stretch>
            <a:fillRect/>
          </a:stretch>
        </p:blipFill>
        <p:spPr>
          <a:xfrm>
            <a:off x="5964774" y="1389527"/>
            <a:ext cx="6086475" cy="3238500"/>
          </a:xfrm>
          <a:prstGeom prst="rect">
            <a:avLst/>
          </a:prstGeom>
        </p:spPr>
      </p:pic>
      <p:pic>
        <p:nvPicPr>
          <p:cNvPr id="9" name="Picture 8"/>
          <p:cNvPicPr>
            <a:picLocks noChangeAspect="1"/>
          </p:cNvPicPr>
          <p:nvPr/>
        </p:nvPicPr>
        <p:blipFill>
          <a:blip r:embed="rId4"/>
          <a:stretch>
            <a:fillRect/>
          </a:stretch>
        </p:blipFill>
        <p:spPr>
          <a:xfrm>
            <a:off x="593846" y="1403595"/>
            <a:ext cx="5095875" cy="3162300"/>
          </a:xfrm>
          <a:prstGeom prst="rect">
            <a:avLst/>
          </a:prstGeom>
        </p:spPr>
      </p:pic>
    </p:spTree>
    <p:extLst>
      <p:ext uri="{BB962C8B-B14F-4D97-AF65-F5344CB8AC3E}">
        <p14:creationId xmlns:p14="http://schemas.microsoft.com/office/powerpoint/2010/main" val="307223977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 External links, Bibliography</a:t>
            </a:r>
            <a:endParaRPr lang="en-US" dirty="0"/>
          </a:p>
        </p:txBody>
      </p:sp>
      <p:sp>
        <p:nvSpPr>
          <p:cNvPr id="3" name="Content Placeholder 2"/>
          <p:cNvSpPr>
            <a:spLocks noGrp="1"/>
          </p:cNvSpPr>
          <p:nvPr>
            <p:ph idx="1"/>
          </p:nvPr>
        </p:nvSpPr>
        <p:spPr/>
        <p:txBody>
          <a:bodyPr/>
          <a:lstStyle/>
          <a:p>
            <a:r>
              <a:rPr lang="en-US" dirty="0" smtClean="0"/>
              <a:t>Pattern:</a:t>
            </a:r>
          </a:p>
          <a:p>
            <a:pPr lvl="1"/>
            <a:endParaRPr lang="en-US" dirty="0" smtClean="0"/>
          </a:p>
          <a:p>
            <a:pPr lvl="1"/>
            <a:r>
              <a:rPr lang="en-US" dirty="0"/>
              <a:t>&lt;span class="mw-headline" id="</a:t>
            </a:r>
            <a:r>
              <a:rPr lang="en-US" dirty="0" err="1"/>
              <a:t>Further_reading</a:t>
            </a:r>
            <a:r>
              <a:rPr lang="en-US" dirty="0"/>
              <a:t>"&gt;[\s\S]*?&lt;/</a:t>
            </a:r>
            <a:r>
              <a:rPr lang="en-US" dirty="0" err="1"/>
              <a:t>ul</a:t>
            </a:r>
            <a:r>
              <a:rPr lang="en-US" dirty="0" smtClean="0"/>
              <a:t>&gt;</a:t>
            </a:r>
          </a:p>
          <a:p>
            <a:pPr lvl="1"/>
            <a:endParaRPr lang="en-US" dirty="0"/>
          </a:p>
          <a:p>
            <a:pPr lvl="1"/>
            <a:r>
              <a:rPr lang="en-US" dirty="0"/>
              <a:t>&lt;span class="mw-headline" id="</a:t>
            </a:r>
            <a:r>
              <a:rPr lang="en-US" dirty="0" err="1"/>
              <a:t>External_links</a:t>
            </a:r>
            <a:r>
              <a:rPr lang="en-US" dirty="0"/>
              <a:t>"&gt;[\s\S]*?&lt;/</a:t>
            </a:r>
            <a:r>
              <a:rPr lang="en-US" dirty="0" err="1"/>
              <a:t>ul</a:t>
            </a:r>
            <a:r>
              <a:rPr lang="en-US" dirty="0"/>
              <a:t>&gt;(?!(\n&lt;h3</a:t>
            </a:r>
            <a:r>
              <a:rPr lang="en-US" dirty="0" smtClean="0"/>
              <a:t>&gt;))</a:t>
            </a:r>
          </a:p>
          <a:p>
            <a:pPr lvl="1"/>
            <a:endParaRPr lang="en-US" dirty="0"/>
          </a:p>
          <a:p>
            <a:pPr lvl="1"/>
            <a:r>
              <a:rPr lang="en-US" dirty="0"/>
              <a:t>&lt;span class="mw-headline" id="Bibliography"&gt;[\s\S]*?&lt;/</a:t>
            </a:r>
            <a:r>
              <a:rPr lang="en-US" dirty="0" err="1"/>
              <a:t>ul</a:t>
            </a:r>
            <a:r>
              <a:rPr lang="en-US" dirty="0"/>
              <a:t>&gt;(?!(\n&lt;h3&gt;))</a:t>
            </a:r>
          </a:p>
        </p:txBody>
      </p:sp>
    </p:spTree>
    <p:extLst>
      <p:ext uri="{BB962C8B-B14F-4D97-AF65-F5344CB8AC3E}">
        <p14:creationId xmlns:p14="http://schemas.microsoft.com/office/powerpoint/2010/main" val="316605005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Motivation</a:t>
            </a:r>
          </a:p>
          <a:p>
            <a:r>
              <a:rPr lang="en-US" dirty="0" smtClean="0"/>
              <a:t>Methods</a:t>
            </a:r>
          </a:p>
          <a:p>
            <a:pPr lvl="1"/>
            <a:r>
              <a:rPr lang="en-US" dirty="0" smtClean="0"/>
              <a:t>Web text</a:t>
            </a:r>
          </a:p>
          <a:p>
            <a:pPr lvl="1"/>
            <a:r>
              <a:rPr lang="en-US" dirty="0" smtClean="0">
                <a:solidFill>
                  <a:srgbClr val="FF0000"/>
                </a:solidFill>
              </a:rPr>
              <a:t>Plain text</a:t>
            </a:r>
          </a:p>
          <a:p>
            <a:pPr lvl="1"/>
            <a:endParaRPr lang="en-US" dirty="0">
              <a:solidFill>
                <a:srgbClr val="FF0000"/>
              </a:solidFill>
            </a:endParaRPr>
          </a:p>
        </p:txBody>
      </p:sp>
    </p:spTree>
    <p:extLst>
      <p:ext uri="{BB962C8B-B14F-4D97-AF65-F5344CB8AC3E}">
        <p14:creationId xmlns:p14="http://schemas.microsoft.com/office/powerpoint/2010/main" val="311488747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Abbreviation</a:t>
            </a:r>
            <a:endParaRPr lang="en-US" dirty="0"/>
          </a:p>
        </p:txBody>
      </p:sp>
      <p:sp>
        <p:nvSpPr>
          <p:cNvPr id="3" name="Content Placeholder 2"/>
          <p:cNvSpPr>
            <a:spLocks noGrp="1"/>
          </p:cNvSpPr>
          <p:nvPr>
            <p:ph idx="1"/>
          </p:nvPr>
        </p:nvSpPr>
        <p:spPr>
          <a:xfrm>
            <a:off x="838200" y="1825625"/>
            <a:ext cx="7373815" cy="4351338"/>
          </a:xfrm>
        </p:spPr>
        <p:txBody>
          <a:bodyPr/>
          <a:lstStyle/>
          <a:p>
            <a:r>
              <a:rPr lang="en-US" dirty="0" smtClean="0"/>
              <a:t>Extract an English word list(</a:t>
            </a:r>
            <a:r>
              <a:rPr lang="en-US" dirty="0" err="1" smtClean="0"/>
              <a:t>wordlistC</a:t>
            </a:r>
            <a:r>
              <a:rPr lang="en-US" dirty="0" smtClean="0"/>
              <a:t>) from Chinese corpus, the word’s length is shorter than 5 but longer than 1.</a:t>
            </a:r>
          </a:p>
          <a:p>
            <a:endParaRPr lang="en-US" dirty="0" smtClean="0"/>
          </a:p>
          <a:p>
            <a:r>
              <a:rPr lang="en-US" dirty="0" smtClean="0"/>
              <a:t>Generate a word list(</a:t>
            </a:r>
            <a:r>
              <a:rPr lang="en-US" dirty="0" err="1" smtClean="0"/>
              <a:t>wordlistE</a:t>
            </a:r>
            <a:r>
              <a:rPr lang="en-US" dirty="0" smtClean="0"/>
              <a:t>) using English corpus</a:t>
            </a:r>
          </a:p>
          <a:p>
            <a:endParaRPr lang="en-US" dirty="0" smtClean="0"/>
          </a:p>
          <a:p>
            <a:r>
              <a:rPr lang="en-US" dirty="0" smtClean="0"/>
              <a:t>Remove the word in </a:t>
            </a:r>
            <a:r>
              <a:rPr lang="en-US" dirty="0" err="1" smtClean="0"/>
              <a:t>wordlistC</a:t>
            </a:r>
            <a:r>
              <a:rPr lang="en-US" dirty="0" smtClean="0"/>
              <a:t> whose frequency is large in </a:t>
            </a:r>
            <a:r>
              <a:rPr lang="en-US" dirty="0" err="1" smtClean="0"/>
              <a:t>wordlistE</a:t>
            </a:r>
            <a:endParaRPr lang="en-US" dirty="0" smtClean="0"/>
          </a:p>
          <a:p>
            <a:endParaRPr lang="en-US" dirty="0"/>
          </a:p>
        </p:txBody>
      </p:sp>
      <p:pic>
        <p:nvPicPr>
          <p:cNvPr id="4" name="Picture 3"/>
          <p:cNvPicPr>
            <a:picLocks noChangeAspect="1"/>
          </p:cNvPicPr>
          <p:nvPr/>
        </p:nvPicPr>
        <p:blipFill>
          <a:blip r:embed="rId3"/>
          <a:stretch>
            <a:fillRect/>
          </a:stretch>
        </p:blipFill>
        <p:spPr>
          <a:xfrm>
            <a:off x="9003322" y="90899"/>
            <a:ext cx="1925516" cy="5706711"/>
          </a:xfrm>
          <a:prstGeom prst="rect">
            <a:avLst/>
          </a:prstGeom>
        </p:spPr>
      </p:pic>
      <p:sp>
        <p:nvSpPr>
          <p:cNvPr id="5" name="TextBox 4"/>
          <p:cNvSpPr txBox="1"/>
          <p:nvPr/>
        </p:nvSpPr>
        <p:spPr>
          <a:xfrm>
            <a:off x="8449407" y="5902980"/>
            <a:ext cx="3314700" cy="923330"/>
          </a:xfrm>
          <a:prstGeom prst="rect">
            <a:avLst/>
          </a:prstGeom>
          <a:noFill/>
        </p:spPr>
        <p:txBody>
          <a:bodyPr wrap="square" rtlCol="0">
            <a:spAutoFit/>
          </a:bodyPr>
          <a:lstStyle/>
          <a:p>
            <a:r>
              <a:rPr lang="en-US" dirty="0" smtClean="0"/>
              <a:t>Chinese sentences: 678,000,000+</a:t>
            </a:r>
          </a:p>
          <a:p>
            <a:r>
              <a:rPr lang="en-US" dirty="0" smtClean="0"/>
              <a:t>English sentences: 179,000,000+</a:t>
            </a:r>
          </a:p>
          <a:p>
            <a:r>
              <a:rPr lang="en-US" dirty="0" smtClean="0"/>
              <a:t>Filter number: Top 1610</a:t>
            </a:r>
            <a:endParaRPr lang="en-US" dirty="0"/>
          </a:p>
        </p:txBody>
      </p:sp>
    </p:spTree>
    <p:extLst>
      <p:ext uri="{BB962C8B-B14F-4D97-AF65-F5344CB8AC3E}">
        <p14:creationId xmlns:p14="http://schemas.microsoft.com/office/powerpoint/2010/main" val="14472586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Motivation</a:t>
            </a:r>
          </a:p>
          <a:p>
            <a:r>
              <a:rPr lang="en-US" dirty="0" smtClean="0"/>
              <a:t>Methods</a:t>
            </a:r>
            <a:endParaRPr lang="en-US" dirty="0"/>
          </a:p>
        </p:txBody>
      </p:sp>
    </p:spTree>
    <p:extLst>
      <p:ext uri="{BB962C8B-B14F-4D97-AF65-F5344CB8AC3E}">
        <p14:creationId xmlns:p14="http://schemas.microsoft.com/office/powerpoint/2010/main" val="81008705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71028" y="184937"/>
            <a:ext cx="1748882" cy="5953641"/>
          </a:xfrm>
          <a:prstGeom prst="rect">
            <a:avLst/>
          </a:prstGeom>
        </p:spPr>
      </p:pic>
      <p:pic>
        <p:nvPicPr>
          <p:cNvPr id="6" name="Picture 5"/>
          <p:cNvPicPr>
            <a:picLocks noChangeAspect="1"/>
          </p:cNvPicPr>
          <p:nvPr/>
        </p:nvPicPr>
        <p:blipFill>
          <a:blip r:embed="rId3"/>
          <a:stretch>
            <a:fillRect/>
          </a:stretch>
        </p:blipFill>
        <p:spPr>
          <a:xfrm>
            <a:off x="3560638" y="184937"/>
            <a:ext cx="1677958" cy="5953641"/>
          </a:xfrm>
          <a:prstGeom prst="rect">
            <a:avLst/>
          </a:prstGeom>
        </p:spPr>
      </p:pic>
      <p:pic>
        <p:nvPicPr>
          <p:cNvPr id="7" name="Picture 6"/>
          <p:cNvPicPr>
            <a:picLocks noChangeAspect="1"/>
          </p:cNvPicPr>
          <p:nvPr/>
        </p:nvPicPr>
        <p:blipFill>
          <a:blip r:embed="rId4"/>
          <a:stretch>
            <a:fillRect/>
          </a:stretch>
        </p:blipFill>
        <p:spPr>
          <a:xfrm>
            <a:off x="6179324" y="184936"/>
            <a:ext cx="1889256" cy="5953641"/>
          </a:xfrm>
          <a:prstGeom prst="rect">
            <a:avLst/>
          </a:prstGeom>
        </p:spPr>
      </p:pic>
      <p:pic>
        <p:nvPicPr>
          <p:cNvPr id="8" name="Picture 7"/>
          <p:cNvPicPr>
            <a:picLocks noChangeAspect="1"/>
          </p:cNvPicPr>
          <p:nvPr/>
        </p:nvPicPr>
        <p:blipFill>
          <a:blip r:embed="rId5"/>
          <a:stretch>
            <a:fillRect/>
          </a:stretch>
        </p:blipFill>
        <p:spPr>
          <a:xfrm>
            <a:off x="9009307" y="184937"/>
            <a:ext cx="1758009" cy="5954946"/>
          </a:xfrm>
          <a:prstGeom prst="rect">
            <a:avLst/>
          </a:prstGeom>
        </p:spPr>
      </p:pic>
      <p:sp>
        <p:nvSpPr>
          <p:cNvPr id="9" name="TextBox 8"/>
          <p:cNvSpPr txBox="1"/>
          <p:nvPr/>
        </p:nvSpPr>
        <p:spPr>
          <a:xfrm>
            <a:off x="871028" y="6339157"/>
            <a:ext cx="1574221" cy="461665"/>
          </a:xfrm>
          <a:prstGeom prst="rect">
            <a:avLst/>
          </a:prstGeom>
          <a:noFill/>
        </p:spPr>
        <p:txBody>
          <a:bodyPr wrap="square" rtlCol="0">
            <a:spAutoFit/>
          </a:bodyPr>
          <a:lstStyle/>
          <a:p>
            <a:pPr algn="ctr"/>
            <a:r>
              <a:rPr lang="en-US" sz="2400" dirty="0" err="1" smtClean="0"/>
              <a:t>Baike</a:t>
            </a:r>
            <a:endParaRPr lang="en-US" sz="2400" dirty="0"/>
          </a:p>
        </p:txBody>
      </p:sp>
      <p:sp>
        <p:nvSpPr>
          <p:cNvPr id="10" name="TextBox 9"/>
          <p:cNvSpPr txBox="1"/>
          <p:nvPr/>
        </p:nvSpPr>
        <p:spPr>
          <a:xfrm>
            <a:off x="3560638" y="6339157"/>
            <a:ext cx="1574221" cy="461665"/>
          </a:xfrm>
          <a:prstGeom prst="rect">
            <a:avLst/>
          </a:prstGeom>
          <a:noFill/>
        </p:spPr>
        <p:txBody>
          <a:bodyPr wrap="square" rtlCol="0">
            <a:spAutoFit/>
          </a:bodyPr>
          <a:lstStyle/>
          <a:p>
            <a:pPr algn="ctr"/>
            <a:r>
              <a:rPr lang="en-US" sz="2400" dirty="0" smtClean="0"/>
              <a:t>Health</a:t>
            </a:r>
            <a:endParaRPr lang="en-US" sz="2400" dirty="0"/>
          </a:p>
        </p:txBody>
      </p:sp>
      <p:sp>
        <p:nvSpPr>
          <p:cNvPr id="11" name="TextBox 10"/>
          <p:cNvSpPr txBox="1"/>
          <p:nvPr/>
        </p:nvSpPr>
        <p:spPr>
          <a:xfrm>
            <a:off x="6179324" y="6339156"/>
            <a:ext cx="1659858" cy="461665"/>
          </a:xfrm>
          <a:prstGeom prst="rect">
            <a:avLst/>
          </a:prstGeom>
          <a:noFill/>
        </p:spPr>
        <p:txBody>
          <a:bodyPr wrap="square" rtlCol="0">
            <a:spAutoFit/>
          </a:bodyPr>
          <a:lstStyle/>
          <a:p>
            <a:pPr algn="ctr"/>
            <a:r>
              <a:rPr lang="en-US" sz="2400" dirty="0" err="1" smtClean="0"/>
              <a:t>SciAndTech</a:t>
            </a:r>
            <a:endParaRPr lang="en-US" sz="2400" dirty="0"/>
          </a:p>
        </p:txBody>
      </p:sp>
      <p:sp>
        <p:nvSpPr>
          <p:cNvPr id="12" name="TextBox 11"/>
          <p:cNvSpPr txBox="1"/>
          <p:nvPr/>
        </p:nvSpPr>
        <p:spPr>
          <a:xfrm>
            <a:off x="9009307" y="6339155"/>
            <a:ext cx="1574221" cy="461665"/>
          </a:xfrm>
          <a:prstGeom prst="rect">
            <a:avLst/>
          </a:prstGeom>
          <a:noFill/>
        </p:spPr>
        <p:txBody>
          <a:bodyPr wrap="square" rtlCol="0">
            <a:spAutoFit/>
          </a:bodyPr>
          <a:lstStyle/>
          <a:p>
            <a:pPr algn="ctr"/>
            <a:r>
              <a:rPr lang="en-US" sz="2400" dirty="0" smtClean="0"/>
              <a:t>Sports</a:t>
            </a:r>
            <a:endParaRPr lang="en-US" sz="2400" dirty="0"/>
          </a:p>
        </p:txBody>
      </p:sp>
    </p:spTree>
    <p:extLst>
      <p:ext uri="{BB962C8B-B14F-4D97-AF65-F5344CB8AC3E}">
        <p14:creationId xmlns:p14="http://schemas.microsoft.com/office/powerpoint/2010/main" val="31033996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Examples of phrase</a:t>
            </a:r>
            <a:endParaRPr lang="en-US" dirty="0"/>
          </a:p>
        </p:txBody>
      </p:sp>
      <p:sp>
        <p:nvSpPr>
          <p:cNvPr id="3" name="Content Placeholder 2"/>
          <p:cNvSpPr>
            <a:spLocks noGrp="1"/>
          </p:cNvSpPr>
          <p:nvPr>
            <p:ph idx="1"/>
          </p:nvPr>
        </p:nvSpPr>
        <p:spPr/>
        <p:txBody>
          <a:bodyPr/>
          <a:lstStyle/>
          <a:p>
            <a:r>
              <a:rPr lang="en-US" dirty="0"/>
              <a:t>Microsoft Windows is developed by Microsoft</a:t>
            </a:r>
            <a:r>
              <a:rPr lang="en-US" dirty="0" smtClean="0"/>
              <a:t>.</a:t>
            </a:r>
          </a:p>
          <a:p>
            <a:pPr lvl="1"/>
            <a:r>
              <a:rPr lang="en-US" dirty="0" smtClean="0"/>
              <a:t>Bing: </a:t>
            </a:r>
            <a:r>
              <a:rPr lang="zh-CN" altLang="en-US" dirty="0"/>
              <a:t>微软</a:t>
            </a:r>
            <a:r>
              <a:rPr lang="zh-CN" altLang="en-US" dirty="0" smtClean="0"/>
              <a:t>的</a:t>
            </a:r>
            <a:r>
              <a:rPr lang="en-US" altLang="zh-CN" dirty="0" smtClean="0"/>
              <a:t>Windows</a:t>
            </a:r>
            <a:r>
              <a:rPr lang="zh-CN" altLang="en-US" dirty="0" smtClean="0"/>
              <a:t>是由微软开发的。</a:t>
            </a:r>
            <a:endParaRPr lang="en-US" altLang="zh-CN" dirty="0" smtClean="0"/>
          </a:p>
          <a:p>
            <a:endParaRPr lang="en-US" dirty="0" smtClean="0"/>
          </a:p>
          <a:p>
            <a:r>
              <a:rPr lang="en-US" dirty="0"/>
              <a:t>Microsoft Windows is a series of graphical interface operating systems developed, marketed, and sold by Microsoft.</a:t>
            </a:r>
          </a:p>
          <a:p>
            <a:pPr lvl="1"/>
            <a:r>
              <a:rPr lang="en-US" dirty="0" smtClean="0"/>
              <a:t>Bing: </a:t>
            </a:r>
            <a:r>
              <a:rPr lang="zh-CN" altLang="en-US" dirty="0"/>
              <a:t>微软视窗是一系列的图形界面操作系统开发、销售，并由微软出售</a:t>
            </a:r>
            <a:r>
              <a:rPr lang="zh-CN" altLang="en-US" dirty="0" smtClean="0"/>
              <a:t>。</a:t>
            </a:r>
            <a:endParaRPr lang="en-US" altLang="zh-CN" dirty="0" smtClean="0"/>
          </a:p>
          <a:p>
            <a:pPr lvl="1"/>
            <a:r>
              <a:rPr lang="en-US" altLang="zh-CN" dirty="0" smtClean="0"/>
              <a:t>Suggestion:</a:t>
            </a:r>
            <a:r>
              <a:rPr lang="zh-CN" altLang="en-US" dirty="0"/>
              <a:t>微</a:t>
            </a:r>
            <a:r>
              <a:rPr lang="zh-CN" altLang="en-US" dirty="0" smtClean="0"/>
              <a:t>软</a:t>
            </a:r>
            <a:r>
              <a:rPr lang="en-US" altLang="zh-CN" dirty="0" smtClean="0">
                <a:solidFill>
                  <a:srgbClr val="FF0000"/>
                </a:solidFill>
              </a:rPr>
              <a:t>Windows</a:t>
            </a:r>
            <a:r>
              <a:rPr lang="zh-CN" altLang="en-US" dirty="0" smtClean="0"/>
              <a:t>是</a:t>
            </a:r>
            <a:r>
              <a:rPr lang="zh-CN" altLang="en-US" dirty="0"/>
              <a:t>一系列的图形界面操作系</a:t>
            </a:r>
            <a:r>
              <a:rPr lang="zh-CN" altLang="en-US" dirty="0" smtClean="0"/>
              <a:t>统，由微软开</a:t>
            </a:r>
            <a:r>
              <a:rPr lang="zh-CN" altLang="en-US" dirty="0"/>
              <a:t>发</a:t>
            </a:r>
            <a:r>
              <a:rPr lang="zh-CN" altLang="en-US" dirty="0" smtClean="0"/>
              <a:t>、推向市场并出售。</a:t>
            </a:r>
            <a:endParaRPr lang="en-US" altLang="zh-CN" dirty="0"/>
          </a:p>
        </p:txBody>
      </p:sp>
    </p:spTree>
    <p:extLst>
      <p:ext uri="{BB962C8B-B14F-4D97-AF65-F5344CB8AC3E}">
        <p14:creationId xmlns:p14="http://schemas.microsoft.com/office/powerpoint/2010/main" val="36537391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Examples</a:t>
            </a:r>
          </a:p>
        </p:txBody>
      </p:sp>
      <p:sp>
        <p:nvSpPr>
          <p:cNvPr id="3" name="Content Placeholder 2"/>
          <p:cNvSpPr>
            <a:spLocks noGrp="1"/>
          </p:cNvSpPr>
          <p:nvPr>
            <p:ph idx="1"/>
          </p:nvPr>
        </p:nvSpPr>
        <p:spPr/>
        <p:txBody>
          <a:bodyPr/>
          <a:lstStyle/>
          <a:p>
            <a:r>
              <a:rPr lang="en-US" dirty="0"/>
              <a:t>You can use Office 2010 to finish your work</a:t>
            </a:r>
            <a:r>
              <a:rPr lang="en-US" dirty="0" smtClean="0"/>
              <a:t>..</a:t>
            </a:r>
          </a:p>
          <a:p>
            <a:pPr lvl="1"/>
            <a:r>
              <a:rPr lang="en-US" altLang="zh-CN" dirty="0" smtClean="0"/>
              <a:t>Bing: </a:t>
            </a:r>
            <a:r>
              <a:rPr lang="zh-CN" altLang="en-US" dirty="0" smtClean="0"/>
              <a:t>您</a:t>
            </a:r>
            <a:r>
              <a:rPr lang="zh-CN" altLang="en-US" dirty="0"/>
              <a:t>可以</a:t>
            </a:r>
            <a:r>
              <a:rPr lang="zh-CN" altLang="en-US" dirty="0" smtClean="0"/>
              <a:t>使用</a:t>
            </a:r>
            <a:r>
              <a:rPr lang="en-US" dirty="0" smtClean="0"/>
              <a:t>Office</a:t>
            </a:r>
            <a:r>
              <a:rPr lang="en-US" dirty="0"/>
              <a:t> 2010 </a:t>
            </a:r>
            <a:r>
              <a:rPr lang="zh-CN" altLang="en-US" dirty="0"/>
              <a:t>来完成你的工作</a:t>
            </a:r>
            <a:r>
              <a:rPr lang="zh-CN" altLang="en-US" dirty="0" smtClean="0"/>
              <a:t>。</a:t>
            </a:r>
            <a:endParaRPr lang="en-US" altLang="zh-CN" dirty="0" smtClean="0"/>
          </a:p>
          <a:p>
            <a:endParaRPr lang="en-US" dirty="0"/>
          </a:p>
          <a:p>
            <a:r>
              <a:rPr lang="en-US" dirty="0"/>
              <a:t>You can use Office 2013 to finish your work</a:t>
            </a:r>
            <a:r>
              <a:rPr lang="en-US" dirty="0" smtClean="0"/>
              <a:t>.</a:t>
            </a:r>
          </a:p>
          <a:p>
            <a:pPr lvl="1"/>
            <a:r>
              <a:rPr lang="en-US" altLang="zh-CN" dirty="0" smtClean="0"/>
              <a:t>Bing: </a:t>
            </a:r>
            <a:r>
              <a:rPr lang="zh-CN" altLang="en-US" dirty="0" smtClean="0"/>
              <a:t>您可以使用办公室</a:t>
            </a:r>
            <a:r>
              <a:rPr lang="en-US" altLang="zh-CN" dirty="0" smtClean="0"/>
              <a:t>2013</a:t>
            </a:r>
            <a:r>
              <a:rPr lang="zh-CN" altLang="en-US" dirty="0"/>
              <a:t>年来完成你的工作</a:t>
            </a:r>
            <a:r>
              <a:rPr lang="zh-CN" altLang="en-US" dirty="0" smtClean="0"/>
              <a:t>。</a:t>
            </a:r>
            <a:endParaRPr lang="en-US" altLang="zh-CN" dirty="0" smtClean="0"/>
          </a:p>
          <a:p>
            <a:pPr lvl="1"/>
            <a:r>
              <a:rPr lang="en-US" dirty="0" smtClean="0"/>
              <a:t>Suggestion:</a:t>
            </a:r>
            <a:r>
              <a:rPr lang="zh-CN" altLang="en-US" dirty="0"/>
              <a:t>您可以使</a:t>
            </a:r>
            <a:r>
              <a:rPr lang="zh-CN" altLang="en-US" dirty="0" smtClean="0"/>
              <a:t>用</a:t>
            </a:r>
            <a:r>
              <a:rPr lang="en-US" altLang="zh-CN" dirty="0" smtClean="0">
                <a:solidFill>
                  <a:srgbClr val="FF0000"/>
                </a:solidFill>
              </a:rPr>
              <a:t>Office</a:t>
            </a:r>
            <a:r>
              <a:rPr lang="zh-CN" altLang="en-US" dirty="0">
                <a:solidFill>
                  <a:srgbClr val="FF0000"/>
                </a:solidFill>
              </a:rPr>
              <a:t> </a:t>
            </a:r>
            <a:r>
              <a:rPr lang="en-US" altLang="zh-CN" dirty="0">
                <a:solidFill>
                  <a:srgbClr val="FF0000"/>
                </a:solidFill>
              </a:rPr>
              <a:t>2013</a:t>
            </a:r>
            <a:r>
              <a:rPr lang="zh-CN" altLang="en-US" dirty="0"/>
              <a:t>年来完成你的工作</a:t>
            </a:r>
            <a:r>
              <a:rPr lang="zh-CN" altLang="en-US" dirty="0" smtClean="0"/>
              <a:t>。</a:t>
            </a:r>
            <a:endParaRPr lang="en-US" dirty="0" smtClean="0"/>
          </a:p>
          <a:p>
            <a:endParaRPr lang="en-US" dirty="0"/>
          </a:p>
        </p:txBody>
      </p:sp>
    </p:spTree>
    <p:extLst>
      <p:ext uri="{BB962C8B-B14F-4D97-AF65-F5344CB8AC3E}">
        <p14:creationId xmlns:p14="http://schemas.microsoft.com/office/powerpoint/2010/main" val="40119905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a:xfrm>
            <a:off x="838199" y="1825625"/>
            <a:ext cx="10515601" cy="4351338"/>
          </a:xfrm>
        </p:spPr>
        <p:txBody>
          <a:bodyPr/>
          <a:lstStyle/>
          <a:p>
            <a:r>
              <a:rPr lang="en-US" dirty="0" smtClean="0"/>
              <a:t>Do-not-translate reasons of MT system:</a:t>
            </a:r>
          </a:p>
          <a:p>
            <a:pPr lvl="1"/>
            <a:r>
              <a:rPr lang="en-US" dirty="0" smtClean="0"/>
              <a:t>MT system do not know how to translate. (</a:t>
            </a:r>
            <a:r>
              <a:rPr lang="en-US" dirty="0"/>
              <a:t>out of vocabulary</a:t>
            </a:r>
            <a:r>
              <a:rPr lang="en-US" dirty="0" smtClean="0"/>
              <a:t>)</a:t>
            </a:r>
          </a:p>
          <a:p>
            <a:pPr lvl="1"/>
            <a:r>
              <a:rPr lang="en-US" dirty="0" smtClean="0"/>
              <a:t>In the training corpus, the bilingual pair keep the phrase untranslated, i.e. </a:t>
            </a:r>
            <a:r>
              <a:rPr lang="en-US" dirty="0"/>
              <a:t>a phrase </a:t>
            </a:r>
            <a:r>
              <a:rPr lang="en-US" dirty="0" smtClean="0"/>
              <a:t>will not be translated after training when it is in some kind of context.</a:t>
            </a:r>
            <a:endParaRPr lang="en-US" dirty="0"/>
          </a:p>
          <a:p>
            <a:endParaRPr lang="en-US" dirty="0" smtClean="0"/>
          </a:p>
          <a:p>
            <a:r>
              <a:rPr lang="en-US" dirty="0" smtClean="0"/>
              <a:t>Translation reasons of the previous examples:</a:t>
            </a:r>
          </a:p>
          <a:p>
            <a:pPr lvl="1"/>
            <a:r>
              <a:rPr lang="en-US" dirty="0" smtClean="0"/>
              <a:t>Training corpus does not contain a sample of the phrase untranslated or in the corresponding context untranslated</a:t>
            </a:r>
          </a:p>
          <a:p>
            <a:pPr lvl="1"/>
            <a:r>
              <a:rPr lang="en-US" dirty="0"/>
              <a:t>Training corpus </a:t>
            </a:r>
            <a:r>
              <a:rPr lang="en-US" dirty="0" smtClean="0"/>
              <a:t>contains a few samples </a:t>
            </a:r>
            <a:r>
              <a:rPr lang="en-US" dirty="0"/>
              <a:t>of the </a:t>
            </a:r>
            <a:r>
              <a:rPr lang="en-US" dirty="0" smtClean="0"/>
              <a:t>phrase </a:t>
            </a:r>
            <a:r>
              <a:rPr lang="en-US" dirty="0"/>
              <a:t>untranslated or in the corresponding context </a:t>
            </a:r>
            <a:r>
              <a:rPr lang="en-US" dirty="0" smtClean="0"/>
              <a:t>untranslated</a:t>
            </a:r>
            <a:endParaRPr lang="en-US" dirty="0"/>
          </a:p>
        </p:txBody>
      </p:sp>
      <p:sp>
        <p:nvSpPr>
          <p:cNvPr id="4" name="Oval Callout 3"/>
          <p:cNvSpPr/>
          <p:nvPr/>
        </p:nvSpPr>
        <p:spPr>
          <a:xfrm>
            <a:off x="6456607" y="5771278"/>
            <a:ext cx="2339663" cy="811369"/>
          </a:xfrm>
          <a:prstGeom prst="wedgeEllipseCallout">
            <a:avLst>
              <a:gd name="adj1" fmla="val -68194"/>
              <a:gd name="adj2" fmla="val -882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Complement the samples</a:t>
            </a:r>
            <a:endParaRPr lang="en-US" sz="2000" dirty="0"/>
          </a:p>
        </p:txBody>
      </p:sp>
    </p:spTree>
    <p:extLst>
      <p:ext uri="{BB962C8B-B14F-4D97-AF65-F5344CB8AC3E}">
        <p14:creationId xmlns:p14="http://schemas.microsoft.com/office/powerpoint/2010/main" val="20386641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a:t>C</a:t>
            </a:r>
            <a:r>
              <a:rPr lang="en-US" dirty="0" smtClean="0"/>
              <a:t>omplement </a:t>
            </a:r>
            <a:r>
              <a:rPr lang="en-US" dirty="0"/>
              <a:t>the </a:t>
            </a:r>
            <a:r>
              <a:rPr lang="en-US" dirty="0" smtClean="0"/>
              <a:t>training samples</a:t>
            </a:r>
          </a:p>
          <a:p>
            <a:r>
              <a:rPr lang="en-US" dirty="0" smtClean="0"/>
              <a:t>Train a Should-not-be-translated phrase identifier</a:t>
            </a:r>
          </a:p>
        </p:txBody>
      </p:sp>
    </p:spTree>
    <p:extLst>
      <p:ext uri="{BB962C8B-B14F-4D97-AF65-F5344CB8AC3E}">
        <p14:creationId xmlns:p14="http://schemas.microsoft.com/office/powerpoint/2010/main" val="417339272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a:solidFill>
                  <a:srgbClr val="FF0000"/>
                </a:solidFill>
              </a:rPr>
              <a:t>C</a:t>
            </a:r>
            <a:r>
              <a:rPr lang="en-US" dirty="0" smtClean="0">
                <a:solidFill>
                  <a:srgbClr val="FF0000"/>
                </a:solidFill>
              </a:rPr>
              <a:t>omplement </a:t>
            </a:r>
            <a:r>
              <a:rPr lang="en-US" dirty="0">
                <a:solidFill>
                  <a:srgbClr val="FF0000"/>
                </a:solidFill>
              </a:rPr>
              <a:t>the </a:t>
            </a:r>
            <a:r>
              <a:rPr lang="en-US" dirty="0" smtClean="0">
                <a:solidFill>
                  <a:srgbClr val="FF0000"/>
                </a:solidFill>
              </a:rPr>
              <a:t>training samples</a:t>
            </a:r>
          </a:p>
          <a:p>
            <a:r>
              <a:rPr lang="en-US" dirty="0" smtClean="0"/>
              <a:t>Train a Should-not-be-translated phrase identifier</a:t>
            </a:r>
          </a:p>
        </p:txBody>
      </p:sp>
    </p:spTree>
    <p:extLst>
      <p:ext uri="{BB962C8B-B14F-4D97-AF65-F5344CB8AC3E}">
        <p14:creationId xmlns:p14="http://schemas.microsoft.com/office/powerpoint/2010/main" val="299420273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t>
            </a:r>
            <a:r>
              <a:rPr lang="en-US" dirty="0" smtClean="0"/>
              <a:t>complement the samples</a:t>
            </a:r>
            <a:endParaRPr lang="en-US" dirty="0"/>
          </a:p>
        </p:txBody>
      </p:sp>
      <p:sp>
        <p:nvSpPr>
          <p:cNvPr id="3" name="Content Placeholder 2"/>
          <p:cNvSpPr>
            <a:spLocks noGrp="1"/>
          </p:cNvSpPr>
          <p:nvPr>
            <p:ph idx="1"/>
          </p:nvPr>
        </p:nvSpPr>
        <p:spPr>
          <a:xfrm>
            <a:off x="838200" y="1690688"/>
            <a:ext cx="10855817" cy="4394872"/>
          </a:xfrm>
        </p:spPr>
        <p:txBody>
          <a:bodyPr>
            <a:normAutofit/>
          </a:bodyPr>
          <a:lstStyle/>
          <a:p>
            <a:r>
              <a:rPr lang="en-US" dirty="0" smtClean="0"/>
              <a:t>First phase: </a:t>
            </a:r>
          </a:p>
          <a:p>
            <a:pPr lvl="1"/>
            <a:r>
              <a:rPr lang="en-US" dirty="0" smtClean="0"/>
              <a:t>extract untranslated phrase from bilingual corpus and generate a list (</a:t>
            </a:r>
            <a:r>
              <a:rPr lang="en-US" dirty="0" err="1" smtClean="0"/>
              <a:t>BiUphraseList</a:t>
            </a:r>
            <a:r>
              <a:rPr lang="en-US" dirty="0" smtClean="0"/>
              <a:t>) contains the phrase and its frequency. </a:t>
            </a:r>
          </a:p>
          <a:p>
            <a:r>
              <a:rPr lang="en-US" dirty="0" smtClean="0"/>
              <a:t>Second phase: </a:t>
            </a:r>
          </a:p>
          <a:p>
            <a:pPr lvl="1"/>
            <a:r>
              <a:rPr lang="en-US" dirty="0" smtClean="0"/>
              <a:t>extract English phrase from Chinese corpus and generate a list (</a:t>
            </a:r>
            <a:r>
              <a:rPr lang="en-US" dirty="0" err="1" smtClean="0"/>
              <a:t>EpCcontextList</a:t>
            </a:r>
            <a:r>
              <a:rPr lang="en-US" dirty="0" smtClean="0"/>
              <a:t>) contains the phrase, its Chinese </a:t>
            </a:r>
            <a:r>
              <a:rPr lang="en-US" dirty="0"/>
              <a:t>context(±2) </a:t>
            </a:r>
            <a:r>
              <a:rPr lang="en-US" dirty="0" smtClean="0"/>
              <a:t>and the corresponding frequency.</a:t>
            </a:r>
          </a:p>
          <a:p>
            <a:r>
              <a:rPr lang="en-US" dirty="0" smtClean="0"/>
              <a:t>Third phase: </a:t>
            </a:r>
          </a:p>
          <a:p>
            <a:pPr lvl="1"/>
            <a:r>
              <a:rPr lang="en-US" dirty="0" smtClean="0"/>
              <a:t>use </a:t>
            </a:r>
            <a:r>
              <a:rPr lang="en-US" dirty="0" err="1"/>
              <a:t>EpCcontextList</a:t>
            </a:r>
            <a:r>
              <a:rPr lang="en-US" dirty="0" smtClean="0"/>
              <a:t> to complement the samples of the phrase whose frequency is low in </a:t>
            </a:r>
            <a:r>
              <a:rPr lang="en-US" dirty="0" err="1" smtClean="0"/>
              <a:t>BiUphraseList</a:t>
            </a:r>
            <a:r>
              <a:rPr lang="en-US" dirty="0" smtClean="0"/>
              <a:t>, generate </a:t>
            </a:r>
            <a:r>
              <a:rPr lang="en-US" dirty="0"/>
              <a:t>a </a:t>
            </a:r>
            <a:r>
              <a:rPr lang="en-US" dirty="0" smtClean="0"/>
              <a:t>list (</a:t>
            </a:r>
            <a:r>
              <a:rPr lang="en-US" dirty="0" err="1"/>
              <a:t>EpEcontextList</a:t>
            </a:r>
            <a:r>
              <a:rPr lang="en-US" dirty="0" smtClean="0"/>
              <a:t>) contains the phrase, its English context</a:t>
            </a:r>
            <a:r>
              <a:rPr lang="en-US" dirty="0"/>
              <a:t>(±2) and the corresponding frequency.</a:t>
            </a:r>
          </a:p>
        </p:txBody>
      </p:sp>
    </p:spTree>
    <p:extLst>
      <p:ext uri="{BB962C8B-B14F-4D97-AF65-F5344CB8AC3E}">
        <p14:creationId xmlns:p14="http://schemas.microsoft.com/office/powerpoint/2010/main" val="213031790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phase</a:t>
            </a:r>
            <a:endParaRPr lang="en-US" dirty="0"/>
          </a:p>
        </p:txBody>
      </p:sp>
      <p:sp>
        <p:nvSpPr>
          <p:cNvPr id="3" name="Content Placeholder 2"/>
          <p:cNvSpPr>
            <a:spLocks noGrp="1"/>
          </p:cNvSpPr>
          <p:nvPr>
            <p:ph idx="1"/>
          </p:nvPr>
        </p:nvSpPr>
        <p:spPr>
          <a:xfrm>
            <a:off x="291921" y="1326524"/>
            <a:ext cx="11900079" cy="5422006"/>
          </a:xfrm>
        </p:spPr>
        <p:txBody>
          <a:bodyPr>
            <a:normAutofit fontScale="92500" lnSpcReduction="20000"/>
          </a:bodyPr>
          <a:lstStyle/>
          <a:p>
            <a:r>
              <a:rPr lang="en-US" dirty="0" smtClean="0"/>
              <a:t>Step 1: </a:t>
            </a:r>
          </a:p>
          <a:p>
            <a:pPr lvl="1"/>
            <a:r>
              <a:rPr lang="en-US" dirty="0" smtClean="0"/>
              <a:t>pick out a phrase whose frequency is lower than Number1 from </a:t>
            </a:r>
            <a:r>
              <a:rPr lang="en-US" dirty="0" err="1" smtClean="0"/>
              <a:t>BiUphraseList</a:t>
            </a:r>
            <a:r>
              <a:rPr lang="en-US" dirty="0" smtClean="0"/>
              <a:t>, if can not, End.</a:t>
            </a:r>
            <a:endParaRPr lang="en-US" dirty="0"/>
          </a:p>
          <a:p>
            <a:r>
              <a:rPr lang="en-US" dirty="0" smtClean="0"/>
              <a:t>Step 2: </a:t>
            </a:r>
          </a:p>
          <a:p>
            <a:pPr lvl="1"/>
            <a:r>
              <a:rPr lang="en-US" dirty="0" smtClean="0"/>
              <a:t>search for the phrase in </a:t>
            </a:r>
            <a:r>
              <a:rPr lang="en-US" dirty="0" err="1" smtClean="0"/>
              <a:t>EpCcontextList</a:t>
            </a:r>
            <a:r>
              <a:rPr lang="en-US" dirty="0" smtClean="0"/>
              <a:t>, if exists and its frequency is larger than Number2,</a:t>
            </a:r>
            <a:r>
              <a:rPr lang="en-US" dirty="0"/>
              <a:t> get the phrase and its Chinese context, </a:t>
            </a:r>
            <a:r>
              <a:rPr lang="en-US" dirty="0" err="1"/>
              <a:t>CcontextList</a:t>
            </a:r>
            <a:r>
              <a:rPr lang="en-US" dirty="0" smtClean="0"/>
              <a:t>; else </a:t>
            </a:r>
            <a:r>
              <a:rPr lang="en-US" dirty="0"/>
              <a:t>return Step </a:t>
            </a:r>
            <a:r>
              <a:rPr lang="en-US" dirty="0" smtClean="0"/>
              <a:t>1.</a:t>
            </a:r>
          </a:p>
          <a:p>
            <a:r>
              <a:rPr lang="en-US" dirty="0" smtClean="0"/>
              <a:t>Step 3: </a:t>
            </a:r>
          </a:p>
          <a:p>
            <a:pPr lvl="1"/>
            <a:r>
              <a:rPr lang="en-US" dirty="0" smtClean="0"/>
              <a:t>search the phrase in English corpus, generate an English sentence list(</a:t>
            </a:r>
            <a:r>
              <a:rPr lang="en-US" dirty="0" err="1" smtClean="0"/>
              <a:t>EsentenceList</a:t>
            </a:r>
            <a:r>
              <a:rPr lang="en-US" dirty="0" smtClean="0"/>
              <a:t>) that each sentence contains the phrase.</a:t>
            </a:r>
          </a:p>
          <a:p>
            <a:r>
              <a:rPr lang="en-US" dirty="0" smtClean="0"/>
              <a:t>Step 4: </a:t>
            </a:r>
          </a:p>
          <a:p>
            <a:pPr lvl="1"/>
            <a:r>
              <a:rPr lang="en-US" dirty="0" smtClean="0"/>
              <a:t>translate the sentences in </a:t>
            </a:r>
            <a:r>
              <a:rPr lang="en-US" dirty="0" err="1" smtClean="0"/>
              <a:t>EsentenceList</a:t>
            </a:r>
            <a:r>
              <a:rPr lang="en-US" dirty="0" smtClean="0"/>
              <a:t> into Chinese, generate a Chinese sentence list, </a:t>
            </a:r>
            <a:r>
              <a:rPr lang="en-US" dirty="0" err="1" smtClean="0"/>
              <a:t>CsentenceList</a:t>
            </a:r>
            <a:r>
              <a:rPr lang="en-US" dirty="0" smtClean="0"/>
              <a:t>.</a:t>
            </a:r>
          </a:p>
          <a:p>
            <a:r>
              <a:rPr lang="en-US" dirty="0" smtClean="0"/>
              <a:t>Step 5: </a:t>
            </a:r>
          </a:p>
          <a:p>
            <a:pPr lvl="1"/>
            <a:r>
              <a:rPr lang="en-US" dirty="0" smtClean="0"/>
              <a:t>pick out a sentence from </a:t>
            </a:r>
            <a:r>
              <a:rPr lang="en-US" dirty="0" err="1" smtClean="0"/>
              <a:t>CsentenceList</a:t>
            </a:r>
            <a:r>
              <a:rPr lang="en-US" dirty="0" smtClean="0"/>
              <a:t> and tokenize, if the sentence contains the ±2 words of any context of </a:t>
            </a:r>
            <a:r>
              <a:rPr lang="en-US" dirty="0" err="1" smtClean="0"/>
              <a:t>CcontextList</a:t>
            </a:r>
            <a:r>
              <a:rPr lang="en-US" dirty="0" smtClean="0"/>
              <a:t>, add the phrase and its </a:t>
            </a:r>
            <a:r>
              <a:rPr lang="en-US" dirty="0"/>
              <a:t>±2 </a:t>
            </a:r>
            <a:r>
              <a:rPr lang="en-US" dirty="0" smtClean="0"/>
              <a:t>words in the corresponding English sentence into an English context list(</a:t>
            </a:r>
            <a:r>
              <a:rPr lang="en-US" dirty="0" err="1" smtClean="0"/>
              <a:t>EcontextList</a:t>
            </a:r>
            <a:r>
              <a:rPr lang="en-US" dirty="0" smtClean="0"/>
              <a:t>), repeat Step 5 until </a:t>
            </a:r>
            <a:r>
              <a:rPr lang="en-US" dirty="0" err="1" smtClean="0"/>
              <a:t>CsentenceList</a:t>
            </a:r>
            <a:r>
              <a:rPr lang="en-US" dirty="0" smtClean="0"/>
              <a:t> is empty.</a:t>
            </a:r>
          </a:p>
          <a:p>
            <a:r>
              <a:rPr lang="en-US" dirty="0" smtClean="0"/>
              <a:t>Step 6</a:t>
            </a:r>
            <a:r>
              <a:rPr lang="en-US" dirty="0"/>
              <a:t>: </a:t>
            </a:r>
            <a:endParaRPr lang="en-US" dirty="0" smtClean="0"/>
          </a:p>
          <a:p>
            <a:pPr lvl="1"/>
            <a:r>
              <a:rPr lang="en-US" dirty="0" smtClean="0"/>
              <a:t>add </a:t>
            </a:r>
            <a:r>
              <a:rPr lang="en-US" dirty="0"/>
              <a:t>the </a:t>
            </a:r>
            <a:r>
              <a:rPr lang="en-US" dirty="0" smtClean="0"/>
              <a:t>phrase </a:t>
            </a:r>
            <a:r>
              <a:rPr lang="en-US" dirty="0"/>
              <a:t>and its </a:t>
            </a:r>
            <a:r>
              <a:rPr lang="en-US" dirty="0" err="1" smtClean="0"/>
              <a:t>EcontextList</a:t>
            </a:r>
            <a:r>
              <a:rPr lang="en-US" dirty="0" smtClean="0"/>
              <a:t> </a:t>
            </a:r>
            <a:r>
              <a:rPr lang="en-US" dirty="0"/>
              <a:t>into a list, </a:t>
            </a:r>
            <a:r>
              <a:rPr lang="en-US" dirty="0" err="1"/>
              <a:t>EpEcontextList</a:t>
            </a:r>
            <a:r>
              <a:rPr lang="en-US" dirty="0" smtClean="0"/>
              <a:t>, return Step 1.</a:t>
            </a:r>
          </a:p>
        </p:txBody>
      </p:sp>
    </p:spTree>
    <p:extLst>
      <p:ext uri="{BB962C8B-B14F-4D97-AF65-F5344CB8AC3E}">
        <p14:creationId xmlns:p14="http://schemas.microsoft.com/office/powerpoint/2010/main" val="319335399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55088" y="712440"/>
            <a:ext cx="9485827" cy="6154352"/>
          </a:xfrm>
          <a:prstGeom prst="rect">
            <a:avLst/>
          </a:prstGeom>
        </p:spPr>
      </p:pic>
      <p:sp>
        <p:nvSpPr>
          <p:cNvPr id="2" name="Title 1"/>
          <p:cNvSpPr>
            <a:spLocks noGrp="1"/>
          </p:cNvSpPr>
          <p:nvPr>
            <p:ph type="title"/>
          </p:nvPr>
        </p:nvSpPr>
        <p:spPr>
          <a:xfrm>
            <a:off x="1073" y="-321969"/>
            <a:ext cx="10515600" cy="1325563"/>
          </a:xfrm>
        </p:spPr>
        <p:txBody>
          <a:bodyPr/>
          <a:lstStyle/>
          <a:p>
            <a:r>
              <a:rPr lang="en-US" dirty="0" smtClean="0"/>
              <a:t>Flowchart of third phase</a:t>
            </a:r>
            <a:endParaRPr lang="en-US" dirty="0"/>
          </a:p>
        </p:txBody>
      </p:sp>
    </p:spTree>
    <p:extLst>
      <p:ext uri="{BB962C8B-B14F-4D97-AF65-F5344CB8AC3E}">
        <p14:creationId xmlns:p14="http://schemas.microsoft.com/office/powerpoint/2010/main" val="304992511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English phrase English context list</a:t>
            </a:r>
            <a:endParaRPr lang="en-US" dirty="0"/>
          </a:p>
        </p:txBody>
      </p:sp>
      <p:sp>
        <p:nvSpPr>
          <p:cNvPr id="3" name="Content Placeholder 2"/>
          <p:cNvSpPr>
            <a:spLocks noGrp="1"/>
          </p:cNvSpPr>
          <p:nvPr>
            <p:ph idx="1"/>
          </p:nvPr>
        </p:nvSpPr>
        <p:spPr/>
        <p:txBody>
          <a:bodyPr/>
          <a:lstStyle/>
          <a:p>
            <a:r>
              <a:rPr lang="en-US" dirty="0" err="1" smtClean="0"/>
              <a:t>EpEcontextList</a:t>
            </a:r>
            <a:endParaRPr lang="en-US" dirty="0" smtClean="0"/>
          </a:p>
          <a:p>
            <a:pPr lvl="1"/>
            <a:r>
              <a:rPr lang="en-US" dirty="0" smtClean="0"/>
              <a:t>No corresponding correct Chinese context</a:t>
            </a:r>
          </a:p>
          <a:p>
            <a:pPr lvl="1"/>
            <a:r>
              <a:rPr lang="en-US" dirty="0" smtClean="0"/>
              <a:t>Can not be used in the training corpus of MT system</a:t>
            </a:r>
            <a:endParaRPr lang="en-US" dirty="0"/>
          </a:p>
          <a:p>
            <a:endParaRPr lang="en-US" dirty="0" smtClean="0"/>
          </a:p>
          <a:p>
            <a:r>
              <a:rPr lang="en-US" dirty="0" smtClean="0"/>
              <a:t>Preprocessing module of MT system</a:t>
            </a:r>
          </a:p>
          <a:p>
            <a:pPr lvl="1"/>
            <a:r>
              <a:rPr lang="en-US" dirty="0" smtClean="0"/>
              <a:t>A classifier which can identify the should-not-be-translated phrase</a:t>
            </a:r>
            <a:endParaRPr lang="en-US" dirty="0"/>
          </a:p>
        </p:txBody>
      </p:sp>
    </p:spTree>
    <p:extLst>
      <p:ext uri="{BB962C8B-B14F-4D97-AF65-F5344CB8AC3E}">
        <p14:creationId xmlns:p14="http://schemas.microsoft.com/office/powerpoint/2010/main" val="28089134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rgbClr val="FF0000"/>
                </a:solidFill>
              </a:rPr>
              <a:t>Motivation</a:t>
            </a:r>
          </a:p>
          <a:p>
            <a:r>
              <a:rPr lang="en-US" dirty="0" smtClean="0"/>
              <a:t>Methods</a:t>
            </a:r>
            <a:endParaRPr lang="en-US" dirty="0"/>
          </a:p>
        </p:txBody>
      </p:sp>
    </p:spTree>
    <p:extLst>
      <p:ext uri="{BB962C8B-B14F-4D97-AF65-F5344CB8AC3E}">
        <p14:creationId xmlns:p14="http://schemas.microsoft.com/office/powerpoint/2010/main" val="386491120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 a classifier using </a:t>
            </a:r>
            <a:r>
              <a:rPr lang="en-US" dirty="0" err="1" smtClean="0"/>
              <a:t>EpEcontextList</a:t>
            </a:r>
            <a:endParaRPr lang="en-US" dirty="0"/>
          </a:p>
        </p:txBody>
      </p:sp>
      <p:sp>
        <p:nvSpPr>
          <p:cNvPr id="3" name="Content Placeholder 2"/>
          <p:cNvSpPr>
            <a:spLocks noGrp="1"/>
          </p:cNvSpPr>
          <p:nvPr>
            <p:ph idx="1"/>
          </p:nvPr>
        </p:nvSpPr>
        <p:spPr>
          <a:xfrm>
            <a:off x="567744" y="1825625"/>
            <a:ext cx="5755783" cy="4351338"/>
          </a:xfrm>
        </p:spPr>
        <p:txBody>
          <a:bodyPr/>
          <a:lstStyle/>
          <a:p>
            <a:r>
              <a:rPr lang="en-US" dirty="0" smtClean="0"/>
              <a:t>Phrase</a:t>
            </a:r>
          </a:p>
          <a:p>
            <a:pPr lvl="1"/>
            <a:r>
              <a:rPr lang="en-US" dirty="0"/>
              <a:t>Galaxy Note</a:t>
            </a:r>
          </a:p>
          <a:p>
            <a:r>
              <a:rPr lang="en-US" dirty="0" smtClean="0"/>
              <a:t>Context List</a:t>
            </a:r>
          </a:p>
          <a:p>
            <a:pPr lvl="1"/>
            <a:r>
              <a:rPr lang="en-US" dirty="0"/>
              <a:t>of Samsung Galaxy </a:t>
            </a:r>
            <a:r>
              <a:rPr lang="en-US" dirty="0" smtClean="0"/>
              <a:t>Note </a:t>
            </a:r>
            <a:r>
              <a:rPr lang="en-US" dirty="0"/>
              <a:t>. (This is a picture of Samsung Galaxy Note</a:t>
            </a:r>
            <a:r>
              <a:rPr lang="en-US" dirty="0" smtClean="0"/>
              <a:t>.)</a:t>
            </a:r>
          </a:p>
          <a:p>
            <a:pPr lvl="1"/>
            <a:r>
              <a:rPr lang="en-US" dirty="0"/>
              <a:t>The Galaxy Note smartphones have (The Galaxy Note smartphones have been considered the first commercially successful examples of phablets.)</a:t>
            </a:r>
          </a:p>
          <a:p>
            <a:pPr lvl="1"/>
            <a:r>
              <a:rPr lang="en-US" dirty="0" smtClean="0"/>
              <a:t>…</a:t>
            </a:r>
            <a:endParaRPr lang="en-US" dirty="0"/>
          </a:p>
        </p:txBody>
      </p:sp>
      <p:pic>
        <p:nvPicPr>
          <p:cNvPr id="6" name="Picture 5"/>
          <p:cNvPicPr>
            <a:picLocks noChangeAspect="1"/>
          </p:cNvPicPr>
          <p:nvPr/>
        </p:nvPicPr>
        <p:blipFill>
          <a:blip r:embed="rId3"/>
          <a:stretch>
            <a:fillRect/>
          </a:stretch>
        </p:blipFill>
        <p:spPr>
          <a:xfrm>
            <a:off x="7713517" y="1982553"/>
            <a:ext cx="2788358" cy="4337446"/>
          </a:xfrm>
          <a:prstGeom prst="rect">
            <a:avLst/>
          </a:prstGeom>
        </p:spPr>
      </p:pic>
    </p:spTree>
    <p:extLst>
      <p:ext uri="{BB962C8B-B14F-4D97-AF65-F5344CB8AC3E}">
        <p14:creationId xmlns:p14="http://schemas.microsoft.com/office/powerpoint/2010/main" val="2946556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 a classifier using </a:t>
            </a:r>
            <a:r>
              <a:rPr lang="en-US" dirty="0" err="1"/>
              <a:t>EpEcontextList</a:t>
            </a:r>
            <a:endParaRPr lang="en-US" dirty="0"/>
          </a:p>
        </p:txBody>
      </p:sp>
      <p:sp>
        <p:nvSpPr>
          <p:cNvPr id="3" name="Content Placeholder 2"/>
          <p:cNvSpPr>
            <a:spLocks noGrp="1"/>
          </p:cNvSpPr>
          <p:nvPr>
            <p:ph idx="1"/>
          </p:nvPr>
        </p:nvSpPr>
        <p:spPr>
          <a:xfrm>
            <a:off x="838200" y="1825625"/>
            <a:ext cx="10515600" cy="4858510"/>
          </a:xfrm>
        </p:spPr>
        <p:txBody>
          <a:bodyPr>
            <a:normAutofit fontScale="92500" lnSpcReduction="10000"/>
          </a:bodyPr>
          <a:lstStyle/>
          <a:p>
            <a:r>
              <a:rPr lang="en-US" dirty="0" smtClean="0"/>
              <a:t>Model </a:t>
            </a:r>
          </a:p>
          <a:p>
            <a:pPr lvl="1"/>
            <a:r>
              <a:rPr lang="en-US" dirty="0" smtClean="0"/>
              <a:t>CRF model</a:t>
            </a:r>
          </a:p>
          <a:p>
            <a:pPr lvl="1"/>
            <a:endParaRPr lang="en-US" dirty="0" smtClean="0"/>
          </a:p>
          <a:p>
            <a:r>
              <a:rPr lang="en-US" dirty="0" smtClean="0"/>
              <a:t>Features</a:t>
            </a:r>
          </a:p>
          <a:p>
            <a:pPr lvl="1"/>
            <a:r>
              <a:rPr lang="en-US" dirty="0"/>
              <a:t>Lexical features</a:t>
            </a:r>
          </a:p>
          <a:p>
            <a:pPr lvl="2"/>
            <a:r>
              <a:rPr lang="en-US" dirty="0"/>
              <a:t>Target word</a:t>
            </a:r>
          </a:p>
          <a:p>
            <a:pPr lvl="2"/>
            <a:r>
              <a:rPr lang="en-US" dirty="0" smtClean="0"/>
              <a:t>Lexical bigram before and after target wor</a:t>
            </a:r>
            <a:r>
              <a:rPr lang="en-US" altLang="zh-CN" dirty="0" smtClean="0"/>
              <a:t>d</a:t>
            </a:r>
          </a:p>
          <a:p>
            <a:pPr lvl="2"/>
            <a:r>
              <a:rPr lang="en-US" altLang="zh-CN" dirty="0" smtClean="0"/>
              <a:t>…</a:t>
            </a:r>
          </a:p>
          <a:p>
            <a:pPr marL="914400" lvl="2" indent="0">
              <a:buNone/>
            </a:pPr>
            <a:endParaRPr lang="en-US" dirty="0"/>
          </a:p>
          <a:p>
            <a:pPr lvl="1"/>
            <a:r>
              <a:rPr lang="en-US" dirty="0" smtClean="0"/>
              <a:t>Orthographic features</a:t>
            </a:r>
          </a:p>
          <a:p>
            <a:pPr lvl="2"/>
            <a:r>
              <a:rPr lang="en-US" dirty="0" smtClean="0"/>
              <a:t>Number</a:t>
            </a:r>
          </a:p>
          <a:p>
            <a:pPr lvl="2"/>
            <a:r>
              <a:rPr lang="en-US" dirty="0" smtClean="0"/>
              <a:t>Word length</a:t>
            </a:r>
          </a:p>
          <a:p>
            <a:pPr lvl="2"/>
            <a:r>
              <a:rPr lang="en-US" dirty="0" smtClean="0"/>
              <a:t>Punctuation</a:t>
            </a:r>
          </a:p>
          <a:p>
            <a:pPr lvl="2"/>
            <a:r>
              <a:rPr lang="en-US" dirty="0" smtClean="0"/>
              <a:t>…</a:t>
            </a:r>
            <a:endParaRPr lang="en-US" dirty="0"/>
          </a:p>
          <a:p>
            <a:pPr lvl="1"/>
            <a:endParaRPr lang="en-US" dirty="0" smtClean="0"/>
          </a:p>
          <a:p>
            <a:pPr lvl="1"/>
            <a:endParaRPr lang="en-US" dirty="0"/>
          </a:p>
          <a:p>
            <a:pPr lvl="1"/>
            <a:endParaRPr lang="en-US" dirty="0" smtClean="0"/>
          </a:p>
        </p:txBody>
      </p:sp>
    </p:spTree>
    <p:extLst>
      <p:ext uri="{BB962C8B-B14F-4D97-AF65-F5344CB8AC3E}">
        <p14:creationId xmlns:p14="http://schemas.microsoft.com/office/powerpoint/2010/main" val="175905256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a:t>C</a:t>
            </a:r>
            <a:r>
              <a:rPr lang="en-US" dirty="0" smtClean="0"/>
              <a:t>omplement </a:t>
            </a:r>
            <a:r>
              <a:rPr lang="en-US" dirty="0"/>
              <a:t>the </a:t>
            </a:r>
            <a:r>
              <a:rPr lang="en-US" dirty="0" smtClean="0"/>
              <a:t>training samples</a:t>
            </a:r>
          </a:p>
          <a:p>
            <a:r>
              <a:rPr lang="en-US" dirty="0" smtClean="0">
                <a:solidFill>
                  <a:srgbClr val="FF0000"/>
                </a:solidFill>
              </a:rPr>
              <a:t>Train a Should-not-be-translated phrase identifier</a:t>
            </a:r>
          </a:p>
        </p:txBody>
      </p:sp>
    </p:spTree>
    <p:extLst>
      <p:ext uri="{BB962C8B-B14F-4D97-AF65-F5344CB8AC3E}">
        <p14:creationId xmlns:p14="http://schemas.microsoft.com/office/powerpoint/2010/main" val="291839453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a:t>
            </a:r>
            <a:r>
              <a:rPr lang="en-US" dirty="0"/>
              <a:t>Should-not-be-translated</a:t>
            </a:r>
            <a:r>
              <a:rPr lang="en-US" dirty="0" smtClean="0"/>
              <a:t> phrase </a:t>
            </a:r>
            <a:endParaRPr lang="en-US" dirty="0"/>
          </a:p>
        </p:txBody>
      </p:sp>
      <p:sp>
        <p:nvSpPr>
          <p:cNvPr id="3" name="Content Placeholder 2"/>
          <p:cNvSpPr>
            <a:spLocks noGrp="1"/>
          </p:cNvSpPr>
          <p:nvPr>
            <p:ph idx="1"/>
          </p:nvPr>
        </p:nvSpPr>
        <p:spPr/>
        <p:txBody>
          <a:bodyPr/>
          <a:lstStyle/>
          <a:p>
            <a:r>
              <a:rPr lang="en-US" dirty="0" smtClean="0"/>
              <a:t>Corpus: Bilingual corpus on Tech domain</a:t>
            </a:r>
            <a:endParaRPr lang="en-US" dirty="0"/>
          </a:p>
          <a:p>
            <a:r>
              <a:rPr lang="en-US" dirty="0" smtClean="0"/>
              <a:t>Sentence number: 2623709</a:t>
            </a:r>
          </a:p>
          <a:p>
            <a:r>
              <a:rPr lang="en-US" dirty="0" smtClean="0"/>
              <a:t>Training data/Testing data = 3:1</a:t>
            </a:r>
            <a:endParaRPr lang="en-US" dirty="0"/>
          </a:p>
          <a:p>
            <a:endParaRPr lang="en-US" dirty="0" smtClean="0"/>
          </a:p>
          <a:p>
            <a:r>
              <a:rPr lang="en-US" dirty="0" smtClean="0"/>
              <a:t>Much</a:t>
            </a:r>
            <a:r>
              <a:rPr lang="zh-CN" altLang="en-US" dirty="0" smtClean="0"/>
              <a:t> </a:t>
            </a:r>
            <a:r>
              <a:rPr lang="en-US" altLang="zh-CN" dirty="0" smtClean="0"/>
              <a:t>larger</a:t>
            </a:r>
            <a:r>
              <a:rPr lang="zh-CN" altLang="en-US" dirty="0" smtClean="0"/>
              <a:t> </a:t>
            </a:r>
            <a:r>
              <a:rPr lang="en-US" altLang="zh-CN" dirty="0" smtClean="0"/>
              <a:t>Chinese</a:t>
            </a:r>
            <a:r>
              <a:rPr lang="zh-CN" altLang="en-US" dirty="0" smtClean="0"/>
              <a:t> </a:t>
            </a:r>
            <a:r>
              <a:rPr lang="en-US" altLang="zh-CN" dirty="0" smtClean="0"/>
              <a:t>corpus</a:t>
            </a:r>
            <a:r>
              <a:rPr lang="zh-CN" altLang="en-US" dirty="0" smtClean="0"/>
              <a:t> </a:t>
            </a:r>
            <a:r>
              <a:rPr lang="en-US" altLang="zh-CN" dirty="0" smtClean="0"/>
              <a:t>and</a:t>
            </a:r>
            <a:r>
              <a:rPr lang="zh-CN" altLang="en-US" dirty="0" smtClean="0"/>
              <a:t> </a:t>
            </a:r>
            <a:r>
              <a:rPr lang="en-US" altLang="zh-CN" dirty="0" smtClean="0"/>
              <a:t>English</a:t>
            </a:r>
            <a:r>
              <a:rPr lang="zh-CN" altLang="en-US" dirty="0" smtClean="0"/>
              <a:t> </a:t>
            </a:r>
            <a:r>
              <a:rPr lang="en-US" altLang="zh-CN" dirty="0" smtClean="0"/>
              <a:t>corpus</a:t>
            </a:r>
            <a:endParaRPr lang="en-US" dirty="0"/>
          </a:p>
          <a:p>
            <a:endParaRPr lang="en-US" dirty="0" smtClean="0"/>
          </a:p>
          <a:p>
            <a:endParaRPr lang="en-US" dirty="0" smtClean="0"/>
          </a:p>
        </p:txBody>
      </p:sp>
    </p:spTree>
    <p:extLst>
      <p:ext uri="{BB962C8B-B14F-4D97-AF65-F5344CB8AC3E}">
        <p14:creationId xmlns:p14="http://schemas.microsoft.com/office/powerpoint/2010/main" val="49324495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 a </a:t>
            </a:r>
            <a:r>
              <a:rPr lang="en-US" dirty="0" smtClean="0"/>
              <a:t>identifier</a:t>
            </a:r>
            <a:endParaRPr lang="en-US" dirty="0"/>
          </a:p>
        </p:txBody>
      </p:sp>
      <p:sp>
        <p:nvSpPr>
          <p:cNvPr id="3" name="Content Placeholder 2"/>
          <p:cNvSpPr>
            <a:spLocks noGrp="1"/>
          </p:cNvSpPr>
          <p:nvPr>
            <p:ph idx="1"/>
          </p:nvPr>
        </p:nvSpPr>
        <p:spPr>
          <a:xfrm>
            <a:off x="7033517" y="1708061"/>
            <a:ext cx="3754348" cy="4858510"/>
          </a:xfrm>
        </p:spPr>
        <p:txBody>
          <a:bodyPr>
            <a:normAutofit lnSpcReduction="10000"/>
          </a:bodyPr>
          <a:lstStyle/>
          <a:p>
            <a:r>
              <a:rPr lang="en-US" dirty="0" smtClean="0"/>
              <a:t>Model </a:t>
            </a:r>
          </a:p>
          <a:p>
            <a:pPr lvl="1"/>
            <a:r>
              <a:rPr lang="en-US" dirty="0" smtClean="0"/>
              <a:t>CRF model</a:t>
            </a:r>
          </a:p>
          <a:p>
            <a:pPr lvl="1"/>
            <a:endParaRPr lang="en-US" dirty="0" smtClean="0"/>
          </a:p>
          <a:p>
            <a:r>
              <a:rPr lang="en-US" dirty="0" smtClean="0"/>
              <a:t>Features</a:t>
            </a:r>
          </a:p>
          <a:p>
            <a:pPr lvl="1"/>
            <a:r>
              <a:rPr lang="en-US" dirty="0"/>
              <a:t>Lexical features</a:t>
            </a:r>
          </a:p>
          <a:p>
            <a:pPr lvl="2"/>
            <a:r>
              <a:rPr lang="en-US" dirty="0" smtClean="0"/>
              <a:t>Word[-2]</a:t>
            </a:r>
          </a:p>
          <a:p>
            <a:pPr lvl="2"/>
            <a:r>
              <a:rPr lang="en-US" dirty="0" smtClean="0"/>
              <a:t>Word[-1]</a:t>
            </a:r>
          </a:p>
          <a:p>
            <a:pPr lvl="2"/>
            <a:r>
              <a:rPr lang="en-US" dirty="0" smtClean="0"/>
              <a:t>Word[0]</a:t>
            </a:r>
          </a:p>
          <a:p>
            <a:pPr lvl="2"/>
            <a:r>
              <a:rPr lang="en-US" dirty="0" smtClean="0"/>
              <a:t>Word[1]</a:t>
            </a:r>
          </a:p>
          <a:p>
            <a:pPr lvl="2"/>
            <a:r>
              <a:rPr lang="en-US" dirty="0" smtClean="0"/>
              <a:t>Word[2]</a:t>
            </a:r>
          </a:p>
          <a:p>
            <a:pPr lvl="2"/>
            <a:r>
              <a:rPr lang="en-US" dirty="0" smtClean="0"/>
              <a:t>Words[-1:0]</a:t>
            </a:r>
          </a:p>
          <a:p>
            <a:pPr lvl="2"/>
            <a:r>
              <a:rPr lang="en-US" dirty="0" smtClean="0"/>
              <a:t>Words[0:1]</a:t>
            </a:r>
          </a:p>
          <a:p>
            <a:pPr lvl="2"/>
            <a:r>
              <a:rPr lang="en-US" dirty="0" smtClean="0"/>
              <a:t>Words[-2:0]</a:t>
            </a:r>
          </a:p>
          <a:p>
            <a:pPr lvl="2"/>
            <a:r>
              <a:rPr lang="en-US" dirty="0" smtClean="0"/>
              <a:t>Words[0:2]</a:t>
            </a:r>
            <a:endParaRPr lang="en-US" dirty="0"/>
          </a:p>
          <a:p>
            <a:pPr lvl="1"/>
            <a:endParaRPr lang="en-US" dirty="0" smtClean="0"/>
          </a:p>
        </p:txBody>
      </p:sp>
      <p:pic>
        <p:nvPicPr>
          <p:cNvPr id="4" name="Picture 3"/>
          <p:cNvPicPr>
            <a:picLocks noChangeAspect="1"/>
          </p:cNvPicPr>
          <p:nvPr/>
        </p:nvPicPr>
        <p:blipFill>
          <a:blip r:embed="rId3"/>
          <a:stretch>
            <a:fillRect/>
          </a:stretch>
        </p:blipFill>
        <p:spPr>
          <a:xfrm>
            <a:off x="838200" y="2339944"/>
            <a:ext cx="5343525" cy="3114675"/>
          </a:xfrm>
          <a:prstGeom prst="rect">
            <a:avLst/>
          </a:prstGeom>
        </p:spPr>
      </p:pic>
      <p:sp>
        <p:nvSpPr>
          <p:cNvPr id="5" name="TextBox 4"/>
          <p:cNvSpPr txBox="1"/>
          <p:nvPr/>
        </p:nvSpPr>
        <p:spPr>
          <a:xfrm>
            <a:off x="848353" y="1690688"/>
            <a:ext cx="4134599" cy="523220"/>
          </a:xfrm>
          <a:prstGeom prst="rect">
            <a:avLst/>
          </a:prstGeom>
          <a:noFill/>
        </p:spPr>
        <p:txBody>
          <a:bodyPr wrap="square" rtlCol="0">
            <a:spAutoFit/>
          </a:bodyPr>
          <a:lstStyle/>
          <a:p>
            <a:r>
              <a:rPr lang="en-US" sz="2800" dirty="0" smtClean="0"/>
              <a:t>Training data:</a:t>
            </a:r>
            <a:endParaRPr lang="en-US" sz="2800" dirty="0"/>
          </a:p>
        </p:txBody>
      </p:sp>
    </p:spTree>
    <p:extLst>
      <p:ext uri="{BB962C8B-B14F-4D97-AF65-F5344CB8AC3E}">
        <p14:creationId xmlns:p14="http://schemas.microsoft.com/office/powerpoint/2010/main" val="17926470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5948"/>
            <a:ext cx="10515600" cy="1325563"/>
          </a:xfrm>
        </p:spPr>
        <p:txBody>
          <a:bodyPr/>
          <a:lstStyle/>
          <a:p>
            <a:r>
              <a:rPr lang="en-US" dirty="0" smtClean="0"/>
              <a:t>Evaluation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9860200"/>
              </p:ext>
            </p:extLst>
          </p:nvPr>
        </p:nvGraphicFramePr>
        <p:xfrm>
          <a:off x="838200" y="1975937"/>
          <a:ext cx="6100176" cy="2225040"/>
        </p:xfrm>
        <a:graphic>
          <a:graphicData uri="http://schemas.openxmlformats.org/drawingml/2006/table">
            <a:tbl>
              <a:tblPr firstCol="1" bandRow="1">
                <a:tableStyleId>{C083E6E3-FA7D-4D7B-A595-EF9225AFEA82}</a:tableStyleId>
              </a:tblPr>
              <a:tblGrid>
                <a:gridCol w="3050088"/>
                <a:gridCol w="3050088"/>
              </a:tblGrid>
              <a:tr h="370840">
                <a:tc>
                  <a:txBody>
                    <a:bodyPr/>
                    <a:lstStyle/>
                    <a:p>
                      <a:pPr algn="ctr"/>
                      <a:r>
                        <a:rPr lang="en-US" dirty="0" smtClean="0"/>
                        <a:t>System identification</a:t>
                      </a:r>
                      <a:endParaRPr lang="en-US" dirty="0"/>
                    </a:p>
                  </a:txBody>
                  <a:tcPr/>
                </a:tc>
                <a:tc>
                  <a:txBody>
                    <a:bodyPr/>
                    <a:lstStyle/>
                    <a:p>
                      <a:pPr algn="ctr"/>
                      <a:r>
                        <a:rPr lang="en-US" dirty="0" smtClean="0"/>
                        <a:t>129773</a:t>
                      </a:r>
                      <a:endParaRPr lang="en-US" dirty="0"/>
                    </a:p>
                  </a:txBody>
                  <a:tcPr/>
                </a:tc>
              </a:tr>
              <a:tr h="370840">
                <a:tc>
                  <a:txBody>
                    <a:bodyPr/>
                    <a:lstStyle/>
                    <a:p>
                      <a:pPr algn="ctr"/>
                      <a:r>
                        <a:rPr lang="en-US" dirty="0" smtClean="0"/>
                        <a:t>Golden standard</a:t>
                      </a:r>
                      <a:endParaRPr lang="en-US" dirty="0"/>
                    </a:p>
                  </a:txBody>
                  <a:tcPr/>
                </a:tc>
                <a:tc>
                  <a:txBody>
                    <a:bodyPr/>
                    <a:lstStyle/>
                    <a:p>
                      <a:pPr algn="ctr"/>
                      <a:r>
                        <a:rPr lang="en-US" dirty="0" smtClean="0"/>
                        <a:t>138366</a:t>
                      </a:r>
                      <a:endParaRPr lang="en-US" dirty="0"/>
                    </a:p>
                  </a:txBody>
                  <a:tcPr/>
                </a:tc>
              </a:tr>
              <a:tr h="370840">
                <a:tc>
                  <a:txBody>
                    <a:bodyPr/>
                    <a:lstStyle/>
                    <a:p>
                      <a:pPr algn="ctr"/>
                      <a:r>
                        <a:rPr lang="en-US" dirty="0" smtClean="0"/>
                        <a:t>Matched</a:t>
                      </a:r>
                      <a:r>
                        <a:rPr lang="en-US" baseline="0" dirty="0" smtClean="0"/>
                        <a:t> number</a:t>
                      </a:r>
                      <a:endParaRPr lang="en-US" dirty="0"/>
                    </a:p>
                  </a:txBody>
                  <a:tcPr/>
                </a:tc>
                <a:tc>
                  <a:txBody>
                    <a:bodyPr/>
                    <a:lstStyle/>
                    <a:p>
                      <a:pPr algn="ctr"/>
                      <a:r>
                        <a:rPr lang="en-US" dirty="0" smtClean="0"/>
                        <a:t>118510</a:t>
                      </a:r>
                      <a:endParaRPr lang="en-US" dirty="0"/>
                    </a:p>
                  </a:txBody>
                  <a:tcPr/>
                </a:tc>
              </a:tr>
              <a:tr h="370840">
                <a:tc>
                  <a:txBody>
                    <a:bodyPr/>
                    <a:lstStyle/>
                    <a:p>
                      <a:pPr algn="ctr"/>
                      <a:r>
                        <a:rPr lang="en-US" dirty="0" smtClean="0"/>
                        <a:t>Precision</a:t>
                      </a:r>
                      <a:endParaRPr lang="en-US" dirty="0"/>
                    </a:p>
                  </a:txBody>
                  <a:tcPr/>
                </a:tc>
                <a:tc>
                  <a:txBody>
                    <a:bodyPr/>
                    <a:lstStyle/>
                    <a:p>
                      <a:pPr algn="ctr"/>
                      <a:r>
                        <a:rPr lang="en-US" smtClean="0"/>
                        <a:t>0.91320999</a:t>
                      </a:r>
                      <a:endParaRPr lang="en-US" dirty="0"/>
                    </a:p>
                  </a:txBody>
                  <a:tcPr/>
                </a:tc>
              </a:tr>
              <a:tr h="370840">
                <a:tc>
                  <a:txBody>
                    <a:bodyPr/>
                    <a:lstStyle/>
                    <a:p>
                      <a:pPr algn="ctr"/>
                      <a:r>
                        <a:rPr lang="en-US" dirty="0" smtClean="0"/>
                        <a:t>Recall</a:t>
                      </a:r>
                      <a:endParaRPr lang="en-US" dirty="0"/>
                    </a:p>
                  </a:txBody>
                  <a:tcPr/>
                </a:tc>
                <a:tc>
                  <a:txBody>
                    <a:bodyPr/>
                    <a:lstStyle/>
                    <a:p>
                      <a:pPr algn="ctr"/>
                      <a:r>
                        <a:rPr lang="en-US" dirty="0" smtClean="0"/>
                        <a:t>0.856496538</a:t>
                      </a:r>
                      <a:endParaRPr lang="en-US" dirty="0"/>
                    </a:p>
                  </a:txBody>
                  <a:tcPr/>
                </a:tc>
              </a:tr>
              <a:tr h="370840">
                <a:tc>
                  <a:txBody>
                    <a:bodyPr/>
                    <a:lstStyle/>
                    <a:p>
                      <a:pPr algn="ctr"/>
                      <a:r>
                        <a:rPr lang="en-US" dirty="0" smtClean="0"/>
                        <a:t>F-measure</a:t>
                      </a:r>
                      <a:endParaRPr lang="en-US" dirty="0"/>
                    </a:p>
                  </a:txBody>
                  <a:tcPr/>
                </a:tc>
                <a:tc>
                  <a:txBody>
                    <a:bodyPr/>
                    <a:lstStyle/>
                    <a:p>
                      <a:pPr algn="ctr"/>
                      <a:r>
                        <a:rPr lang="en-US" dirty="0" smtClean="0"/>
                        <a:t>0.883944521</a:t>
                      </a:r>
                      <a:endParaRPr lang="en-US" dirty="0"/>
                    </a:p>
                  </a:txBody>
                  <a:tcPr/>
                </a:tc>
              </a:tr>
            </a:tbl>
          </a:graphicData>
        </a:graphic>
      </p:graphicFrame>
    </p:spTree>
    <p:extLst>
      <p:ext uri="{BB962C8B-B14F-4D97-AF65-F5344CB8AC3E}">
        <p14:creationId xmlns:p14="http://schemas.microsoft.com/office/powerpoint/2010/main" val="378245204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 on MT</a:t>
            </a:r>
            <a:endParaRPr kumimoji="1" lang="zh-CN" altLang="en-US" dirty="0"/>
          </a:p>
        </p:txBody>
      </p:sp>
      <p:sp>
        <p:nvSpPr>
          <p:cNvPr id="3" name="内容占位符 2"/>
          <p:cNvSpPr>
            <a:spLocks noGrp="1"/>
          </p:cNvSpPr>
          <p:nvPr>
            <p:ph idx="1"/>
          </p:nvPr>
        </p:nvSpPr>
        <p:spPr/>
        <p:txBody>
          <a:bodyPr/>
          <a:lstStyle/>
          <a:p>
            <a:r>
              <a:rPr kumimoji="1" lang="en-US" altLang="zh-CN" dirty="0" smtClean="0"/>
              <a:t>To</a:t>
            </a:r>
            <a:r>
              <a:rPr kumimoji="1" lang="zh-CN" altLang="en-US" dirty="0" smtClean="0"/>
              <a:t> </a:t>
            </a:r>
            <a:r>
              <a:rPr kumimoji="1" lang="en-US" altLang="zh-CN" dirty="0" smtClean="0"/>
              <a:t>be</a:t>
            </a:r>
            <a:r>
              <a:rPr kumimoji="1" lang="zh-CN" altLang="en-US" dirty="0" smtClean="0"/>
              <a:t> </a:t>
            </a:r>
            <a:r>
              <a:rPr kumimoji="1" lang="en-US" altLang="zh-CN" dirty="0" smtClean="0"/>
              <a:t>continued</a:t>
            </a:r>
            <a:endParaRPr kumimoji="1" lang="zh-CN" altLang="en-US" dirty="0"/>
          </a:p>
        </p:txBody>
      </p:sp>
    </p:spTree>
    <p:extLst>
      <p:ext uri="{BB962C8B-B14F-4D97-AF65-F5344CB8AC3E}">
        <p14:creationId xmlns:p14="http://schemas.microsoft.com/office/powerpoint/2010/main" val="16467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Examples</a:t>
            </a:r>
          </a:p>
        </p:txBody>
      </p:sp>
      <p:sp>
        <p:nvSpPr>
          <p:cNvPr id="3" name="Content Placeholder 2"/>
          <p:cNvSpPr>
            <a:spLocks noGrp="1"/>
          </p:cNvSpPr>
          <p:nvPr>
            <p:ph idx="1"/>
          </p:nvPr>
        </p:nvSpPr>
        <p:spPr>
          <a:xfrm>
            <a:off x="838200" y="1825624"/>
            <a:ext cx="10515600" cy="4546601"/>
          </a:xfrm>
        </p:spPr>
        <p:txBody>
          <a:bodyPr>
            <a:normAutofit lnSpcReduction="10000"/>
          </a:bodyPr>
          <a:lstStyle/>
          <a:p>
            <a:r>
              <a:rPr lang="en-US" dirty="0"/>
              <a:t>Microsoft Windows is developed by Microsoft.</a:t>
            </a:r>
          </a:p>
          <a:p>
            <a:pPr lvl="1"/>
            <a:r>
              <a:rPr lang="en-US" dirty="0"/>
              <a:t>Bing: </a:t>
            </a:r>
            <a:r>
              <a:rPr lang="zh-CN" altLang="en-US" dirty="0"/>
              <a:t>微软的 </a:t>
            </a:r>
            <a:r>
              <a:rPr lang="en-US" altLang="zh-CN" dirty="0"/>
              <a:t>Windows </a:t>
            </a:r>
            <a:r>
              <a:rPr lang="zh-CN" altLang="en-US" dirty="0"/>
              <a:t>是由微软开发的</a:t>
            </a:r>
            <a:r>
              <a:rPr lang="zh-CN" altLang="en-US" dirty="0" smtClean="0"/>
              <a:t>。</a:t>
            </a:r>
            <a:endParaRPr lang="en-US" altLang="zh-CN" dirty="0" smtClean="0"/>
          </a:p>
          <a:p>
            <a:pPr lvl="1"/>
            <a:r>
              <a:rPr lang="en-US" altLang="zh-CN" dirty="0" smtClean="0"/>
              <a:t>If translate: </a:t>
            </a:r>
            <a:r>
              <a:rPr lang="zh-CN" altLang="en-US" dirty="0" smtClean="0"/>
              <a:t>微软的</a:t>
            </a:r>
            <a:r>
              <a:rPr lang="zh-CN" altLang="en-US" dirty="0" smtClean="0">
                <a:solidFill>
                  <a:srgbClr val="FF0000"/>
                </a:solidFill>
              </a:rPr>
              <a:t>视窗</a:t>
            </a:r>
            <a:r>
              <a:rPr lang="zh-CN" altLang="en-US" dirty="0" smtClean="0"/>
              <a:t>是由微软开发的。</a:t>
            </a:r>
            <a:endParaRPr lang="en-US" altLang="zh-CN" dirty="0" smtClean="0"/>
          </a:p>
          <a:p>
            <a:pPr lvl="1"/>
            <a:endParaRPr lang="en-US" dirty="0" smtClean="0"/>
          </a:p>
          <a:p>
            <a:r>
              <a:rPr lang="en-US" dirty="0"/>
              <a:t>IBM manufactures and markets computer hardware and software</a:t>
            </a:r>
            <a:r>
              <a:rPr lang="en-US" dirty="0" smtClean="0"/>
              <a:t>.</a:t>
            </a:r>
          </a:p>
          <a:p>
            <a:pPr lvl="1"/>
            <a:r>
              <a:rPr lang="en-US" dirty="0"/>
              <a:t>Bing: IBM </a:t>
            </a:r>
            <a:r>
              <a:rPr lang="zh-CN" altLang="en-US" dirty="0"/>
              <a:t>生产和销售计算机硬件和软件。</a:t>
            </a:r>
            <a:endParaRPr lang="en-US" altLang="zh-CN" dirty="0"/>
          </a:p>
          <a:p>
            <a:pPr lvl="1"/>
            <a:r>
              <a:rPr lang="en-US" dirty="0"/>
              <a:t>If translate: </a:t>
            </a:r>
            <a:r>
              <a:rPr lang="zh-CN" altLang="en-US" dirty="0">
                <a:solidFill>
                  <a:srgbClr val="FF0000"/>
                </a:solidFill>
              </a:rPr>
              <a:t>国际商用机器公司</a:t>
            </a:r>
            <a:r>
              <a:rPr lang="zh-CN" altLang="en-US" dirty="0"/>
              <a:t>生产和销售计算机硬件和软件</a:t>
            </a:r>
            <a:r>
              <a:rPr lang="zh-CN" altLang="en-US" dirty="0" smtClean="0"/>
              <a:t>。</a:t>
            </a:r>
            <a:endParaRPr lang="en-US" altLang="zh-CN" dirty="0" smtClean="0"/>
          </a:p>
          <a:p>
            <a:pPr lvl="1"/>
            <a:endParaRPr lang="en-US" dirty="0"/>
          </a:p>
          <a:p>
            <a:r>
              <a:rPr lang="en-US" dirty="0"/>
              <a:t>The central processing unit (CPU) is the brain of your computer</a:t>
            </a:r>
            <a:r>
              <a:rPr lang="en-US" dirty="0" smtClean="0"/>
              <a:t>.</a:t>
            </a:r>
          </a:p>
          <a:p>
            <a:pPr lvl="1"/>
            <a:r>
              <a:rPr lang="en-US" dirty="0" smtClean="0"/>
              <a:t>Bing: </a:t>
            </a:r>
            <a:r>
              <a:rPr lang="zh-CN" altLang="en-US" dirty="0"/>
              <a:t>中央处理单元 </a:t>
            </a:r>
            <a:r>
              <a:rPr lang="en-US" altLang="zh-CN" dirty="0"/>
              <a:t>(CPU) </a:t>
            </a:r>
            <a:r>
              <a:rPr lang="zh-CN" altLang="en-US" dirty="0"/>
              <a:t>是计算机的大脑</a:t>
            </a:r>
            <a:r>
              <a:rPr lang="zh-CN" altLang="en-US" dirty="0" smtClean="0"/>
              <a:t>。</a:t>
            </a:r>
            <a:endParaRPr lang="en-US" altLang="zh-CN" dirty="0" smtClean="0"/>
          </a:p>
          <a:p>
            <a:pPr lvl="1"/>
            <a:r>
              <a:rPr lang="en-US" dirty="0" smtClean="0"/>
              <a:t>If translate:</a:t>
            </a:r>
            <a:r>
              <a:rPr lang="zh-CN" altLang="en-US" dirty="0"/>
              <a:t>中央处理单元 </a:t>
            </a:r>
            <a:r>
              <a:rPr lang="en-US" altLang="zh-CN" dirty="0" smtClean="0"/>
              <a:t>(</a:t>
            </a:r>
            <a:r>
              <a:rPr lang="zh-CN" altLang="en-US" dirty="0">
                <a:solidFill>
                  <a:srgbClr val="FF0000"/>
                </a:solidFill>
              </a:rPr>
              <a:t>中央处理单元</a:t>
            </a:r>
            <a:r>
              <a:rPr lang="en-US" altLang="zh-CN" dirty="0" smtClean="0"/>
              <a:t>) </a:t>
            </a:r>
            <a:r>
              <a:rPr lang="zh-CN" altLang="en-US" dirty="0"/>
              <a:t>是计算机的大脑。</a:t>
            </a:r>
            <a:endParaRPr lang="en-US" dirty="0"/>
          </a:p>
        </p:txBody>
      </p:sp>
    </p:spTree>
    <p:extLst>
      <p:ext uri="{BB962C8B-B14F-4D97-AF65-F5344CB8AC3E}">
        <p14:creationId xmlns:p14="http://schemas.microsoft.com/office/powerpoint/2010/main" val="25762336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Examples</a:t>
            </a:r>
            <a:endParaRPr lang="en-US" dirty="0"/>
          </a:p>
        </p:txBody>
      </p:sp>
      <p:sp>
        <p:nvSpPr>
          <p:cNvPr id="3" name="Content Placeholder 2"/>
          <p:cNvSpPr>
            <a:spLocks noGrp="1"/>
          </p:cNvSpPr>
          <p:nvPr>
            <p:ph idx="1"/>
          </p:nvPr>
        </p:nvSpPr>
        <p:spPr>
          <a:xfrm>
            <a:off x="838200" y="1690689"/>
            <a:ext cx="10701269" cy="4800263"/>
          </a:xfrm>
        </p:spPr>
        <p:txBody>
          <a:bodyPr>
            <a:normAutofit fontScale="92500"/>
          </a:bodyPr>
          <a:lstStyle/>
          <a:p>
            <a:r>
              <a:rPr lang="en-US" dirty="0" smtClean="0"/>
              <a:t>The </a:t>
            </a:r>
            <a:r>
              <a:rPr lang="en-US" dirty="0"/>
              <a:t>new iPad is the third generation iPad</a:t>
            </a:r>
            <a:r>
              <a:rPr lang="en-US" dirty="0" smtClean="0"/>
              <a:t>.</a:t>
            </a:r>
          </a:p>
          <a:p>
            <a:pPr lvl="1"/>
            <a:r>
              <a:rPr lang="en-US" dirty="0"/>
              <a:t>Bing: </a:t>
            </a:r>
            <a:r>
              <a:rPr lang="zh-CN" altLang="en-US" dirty="0"/>
              <a:t>新的</a:t>
            </a:r>
            <a:r>
              <a:rPr lang="en-US" dirty="0"/>
              <a:t>iPad</a:t>
            </a:r>
            <a:r>
              <a:rPr lang="zh-CN" altLang="en-US" dirty="0"/>
              <a:t>是第三代</a:t>
            </a:r>
            <a:r>
              <a:rPr lang="en-US" dirty="0"/>
              <a:t>iPad。</a:t>
            </a:r>
          </a:p>
          <a:p>
            <a:pPr lvl="1"/>
            <a:r>
              <a:rPr lang="en-US" dirty="0" smtClean="0"/>
              <a:t>Suggestion: </a:t>
            </a:r>
            <a:r>
              <a:rPr lang="en-US" dirty="0" smtClean="0">
                <a:solidFill>
                  <a:srgbClr val="FF0000"/>
                </a:solidFill>
              </a:rPr>
              <a:t>The new iPad</a:t>
            </a:r>
            <a:r>
              <a:rPr lang="zh-CN" altLang="en-US" dirty="0" smtClean="0"/>
              <a:t>是第三代</a:t>
            </a:r>
            <a:r>
              <a:rPr lang="en-US" altLang="zh-CN" dirty="0" smtClean="0"/>
              <a:t>iPad</a:t>
            </a:r>
            <a:r>
              <a:rPr lang="zh-CN" altLang="en-US" dirty="0" smtClean="0"/>
              <a:t>。</a:t>
            </a:r>
            <a:endParaRPr lang="en-US" altLang="zh-CN" dirty="0"/>
          </a:p>
          <a:p>
            <a:pPr lvl="1"/>
            <a:endParaRPr lang="en-US" dirty="0" smtClean="0"/>
          </a:p>
          <a:p>
            <a:r>
              <a:rPr lang="en-US" dirty="0"/>
              <a:t>This is a picture of Samsung Galaxy Note</a:t>
            </a:r>
            <a:r>
              <a:rPr lang="en-US" dirty="0" smtClean="0"/>
              <a:t>.</a:t>
            </a:r>
          </a:p>
          <a:p>
            <a:pPr lvl="1"/>
            <a:r>
              <a:rPr lang="en-US" dirty="0" smtClean="0"/>
              <a:t>Bing: </a:t>
            </a:r>
            <a:r>
              <a:rPr lang="zh-CN" altLang="en-US" dirty="0"/>
              <a:t>这是值得注意的是三星银河的图片</a:t>
            </a:r>
            <a:r>
              <a:rPr lang="zh-CN" altLang="en-US" dirty="0" smtClean="0"/>
              <a:t>。</a:t>
            </a:r>
            <a:endParaRPr lang="en-US" altLang="zh-CN" dirty="0" smtClean="0"/>
          </a:p>
          <a:p>
            <a:pPr lvl="1"/>
            <a:r>
              <a:rPr lang="en-US" dirty="0" smtClean="0"/>
              <a:t>Suggestion: </a:t>
            </a:r>
            <a:r>
              <a:rPr lang="zh-CN" altLang="en-US" dirty="0" smtClean="0"/>
              <a:t>这是三星</a:t>
            </a:r>
            <a:r>
              <a:rPr lang="en-US" altLang="zh-CN" dirty="0" smtClean="0">
                <a:solidFill>
                  <a:srgbClr val="FF0000"/>
                </a:solidFill>
              </a:rPr>
              <a:t>Galaxy Note</a:t>
            </a:r>
            <a:r>
              <a:rPr lang="zh-CN" altLang="en-US" dirty="0" smtClean="0"/>
              <a:t>的一张图片。</a:t>
            </a:r>
            <a:endParaRPr lang="en-US" altLang="zh-CN" dirty="0"/>
          </a:p>
          <a:p>
            <a:pPr lvl="1"/>
            <a:endParaRPr lang="en-US" dirty="0" smtClean="0">
              <a:solidFill>
                <a:srgbClr val="FF0000"/>
              </a:solidFill>
            </a:endParaRPr>
          </a:p>
          <a:p>
            <a:r>
              <a:rPr lang="en-US" dirty="0"/>
              <a:t>Google Play, formerly the Android Market, is a digital distribution platform operated by Google. </a:t>
            </a:r>
          </a:p>
          <a:p>
            <a:pPr lvl="1"/>
            <a:r>
              <a:rPr lang="en-US" dirty="0"/>
              <a:t>Bing: </a:t>
            </a:r>
            <a:r>
              <a:rPr lang="zh-CN" altLang="en-US" dirty="0"/>
              <a:t>谷歌播放，前身是安卓的市场，是由谷歌数字发行平台。</a:t>
            </a:r>
            <a:endParaRPr lang="en-US" altLang="zh-CN" dirty="0"/>
          </a:p>
          <a:p>
            <a:pPr lvl="1"/>
            <a:r>
              <a:rPr lang="en-US" altLang="zh-CN" dirty="0"/>
              <a:t>Suggestion: </a:t>
            </a:r>
            <a:r>
              <a:rPr lang="en-US" altLang="zh-CN" dirty="0">
                <a:solidFill>
                  <a:srgbClr val="FF0000"/>
                </a:solidFill>
              </a:rPr>
              <a:t>Google Play</a:t>
            </a:r>
            <a:r>
              <a:rPr lang="zh-CN" altLang="en-US" dirty="0"/>
              <a:t>，前身是</a:t>
            </a:r>
            <a:r>
              <a:rPr lang="en-US" altLang="zh-CN" dirty="0"/>
              <a:t>Android Market</a:t>
            </a:r>
            <a:r>
              <a:rPr lang="zh-CN" altLang="en-US" dirty="0"/>
              <a:t>，是谷歌运营的一个数字发行平台</a:t>
            </a:r>
            <a:r>
              <a:rPr lang="zh-CN" altLang="en-US" dirty="0" smtClean="0"/>
              <a:t>。</a:t>
            </a:r>
            <a:endParaRPr lang="en-US" dirty="0"/>
          </a:p>
        </p:txBody>
      </p:sp>
    </p:spTree>
    <p:extLst>
      <p:ext uri="{BB962C8B-B14F-4D97-AF65-F5344CB8AC3E}">
        <p14:creationId xmlns:p14="http://schemas.microsoft.com/office/powerpoint/2010/main" val="970707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and </a:t>
            </a:r>
            <a:r>
              <a:rPr lang="en-US" altLang="zh-CN" dirty="0" smtClean="0"/>
              <a:t>Definition</a:t>
            </a:r>
            <a:endParaRPr lang="en-US" dirty="0"/>
          </a:p>
        </p:txBody>
      </p:sp>
      <p:sp>
        <p:nvSpPr>
          <p:cNvPr id="3" name="Content Placeholder 2"/>
          <p:cNvSpPr>
            <a:spLocks noGrp="1"/>
          </p:cNvSpPr>
          <p:nvPr>
            <p:ph idx="1"/>
          </p:nvPr>
        </p:nvSpPr>
        <p:spPr>
          <a:xfrm>
            <a:off x="838200" y="1825625"/>
            <a:ext cx="10515600" cy="4768358"/>
          </a:xfrm>
        </p:spPr>
        <p:txBody>
          <a:bodyPr>
            <a:normAutofit/>
          </a:bodyPr>
          <a:lstStyle/>
          <a:p>
            <a:r>
              <a:rPr lang="en-US" dirty="0"/>
              <a:t>If translate some part of the </a:t>
            </a:r>
            <a:r>
              <a:rPr lang="en-US" dirty="0" smtClean="0"/>
              <a:t>text, </a:t>
            </a:r>
            <a:r>
              <a:rPr lang="en-US" dirty="0"/>
              <a:t>it may bring some troubles to the readers:</a:t>
            </a:r>
          </a:p>
          <a:p>
            <a:pPr lvl="1"/>
            <a:r>
              <a:rPr lang="en-US" dirty="0"/>
              <a:t>Confused about the meaning of the text (</a:t>
            </a:r>
            <a:r>
              <a:rPr lang="zh-CN" altLang="en-US" dirty="0"/>
              <a:t>无法理解</a:t>
            </a:r>
            <a:r>
              <a:rPr lang="en-US" dirty="0"/>
              <a:t>)</a:t>
            </a:r>
          </a:p>
          <a:p>
            <a:pPr lvl="1"/>
            <a:r>
              <a:rPr lang="en-US" dirty="0"/>
              <a:t>Do not know the object </a:t>
            </a:r>
            <a:r>
              <a:rPr lang="en-US" dirty="0" smtClean="0"/>
              <a:t>describ</a:t>
            </a:r>
            <a:r>
              <a:rPr lang="en-US" altLang="zh-CN" dirty="0" smtClean="0"/>
              <a:t>ed</a:t>
            </a:r>
            <a:r>
              <a:rPr lang="en-US" dirty="0" smtClean="0"/>
              <a:t> </a:t>
            </a:r>
            <a:r>
              <a:rPr lang="en-US" dirty="0"/>
              <a:t>(</a:t>
            </a:r>
            <a:r>
              <a:rPr lang="zh-CN" altLang="en-US" dirty="0"/>
              <a:t>指代不明</a:t>
            </a:r>
            <a:r>
              <a:rPr lang="en-US" dirty="0"/>
              <a:t>)</a:t>
            </a:r>
          </a:p>
          <a:p>
            <a:pPr lvl="1"/>
            <a:r>
              <a:rPr lang="en-US" dirty="0"/>
              <a:t>Information redundancy (</a:t>
            </a:r>
            <a:r>
              <a:rPr lang="zh-CN" altLang="en-US" dirty="0"/>
              <a:t>信息冗余</a:t>
            </a:r>
            <a:r>
              <a:rPr lang="en-US" dirty="0" smtClean="0"/>
              <a:t>)</a:t>
            </a:r>
          </a:p>
          <a:p>
            <a:pPr lvl="1"/>
            <a:endParaRPr lang="en-US" dirty="0" smtClean="0"/>
          </a:p>
          <a:p>
            <a:r>
              <a:rPr lang="en-US" dirty="0" smtClean="0"/>
              <a:t>Should-not-be-translated Text: </a:t>
            </a:r>
          </a:p>
          <a:p>
            <a:pPr marL="457200" lvl="1" indent="0">
              <a:buNone/>
            </a:pPr>
            <a:r>
              <a:rPr lang="en-US"/>
              <a:t>If the translation of a phrase in the source text will bring difficulties(confused about the meaning of the text or do not know the object described) in understanding the translated text or make information in the translated </a:t>
            </a:r>
            <a:r>
              <a:rPr lang="en-US"/>
              <a:t>text </a:t>
            </a:r>
            <a:r>
              <a:rPr lang="en-US" smtClean="0"/>
              <a:t>redundant, </a:t>
            </a:r>
            <a:r>
              <a:rPr lang="en-US" dirty="0" smtClean="0"/>
              <a:t>we </a:t>
            </a:r>
            <a:r>
              <a:rPr lang="en-US" dirty="0"/>
              <a:t>call the </a:t>
            </a:r>
            <a:r>
              <a:rPr lang="en-US" dirty="0" smtClean="0"/>
              <a:t>portion </a:t>
            </a:r>
            <a:r>
              <a:rPr lang="en-US" dirty="0"/>
              <a:t>Should-not-be-translated Text.</a:t>
            </a:r>
            <a:endParaRPr lang="en-US" dirty="0" smtClean="0"/>
          </a:p>
        </p:txBody>
      </p:sp>
    </p:spTree>
    <p:extLst>
      <p:ext uri="{BB962C8B-B14F-4D97-AF65-F5344CB8AC3E}">
        <p14:creationId xmlns:p14="http://schemas.microsoft.com/office/powerpoint/2010/main" val="5746061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a:t>
            </a:r>
            <a:endParaRPr lang="en-US" dirty="0"/>
          </a:p>
        </p:txBody>
      </p:sp>
      <p:sp>
        <p:nvSpPr>
          <p:cNvPr id="3" name="Content Placeholder 2"/>
          <p:cNvSpPr>
            <a:spLocks noGrp="1"/>
          </p:cNvSpPr>
          <p:nvPr>
            <p:ph idx="1"/>
          </p:nvPr>
        </p:nvSpPr>
        <p:spPr/>
        <p:txBody>
          <a:bodyPr/>
          <a:lstStyle/>
          <a:p>
            <a:r>
              <a:rPr lang="en-US" dirty="0" smtClean="0"/>
              <a:t>Identify Should-not-be-translated Text in a document</a:t>
            </a:r>
          </a:p>
          <a:p>
            <a:r>
              <a:rPr lang="en-US" dirty="0" smtClean="0"/>
              <a:t>Improve the performance of machine translation</a:t>
            </a:r>
            <a:endParaRPr lang="en-US" dirty="0"/>
          </a:p>
        </p:txBody>
      </p:sp>
    </p:spTree>
    <p:extLst>
      <p:ext uri="{BB962C8B-B14F-4D97-AF65-F5344CB8AC3E}">
        <p14:creationId xmlns:p14="http://schemas.microsoft.com/office/powerpoint/2010/main" val="26965922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Motivation</a:t>
            </a:r>
          </a:p>
          <a:p>
            <a:r>
              <a:rPr lang="en-US" dirty="0" smtClean="0">
                <a:solidFill>
                  <a:srgbClr val="FF0000"/>
                </a:solidFill>
              </a:rPr>
              <a:t>Methods</a:t>
            </a:r>
          </a:p>
          <a:p>
            <a:pPr lvl="1"/>
            <a:r>
              <a:rPr lang="en-US" dirty="0" smtClean="0"/>
              <a:t>Web text</a:t>
            </a:r>
          </a:p>
          <a:p>
            <a:pPr lvl="1"/>
            <a:r>
              <a:rPr lang="en-US" dirty="0" smtClean="0"/>
              <a:t>Plain text</a:t>
            </a:r>
          </a:p>
          <a:p>
            <a:pPr lvl="1"/>
            <a:endParaRPr lang="en-US" dirty="0">
              <a:solidFill>
                <a:srgbClr val="FF0000"/>
              </a:solidFill>
            </a:endParaRPr>
          </a:p>
        </p:txBody>
      </p:sp>
    </p:spTree>
    <p:extLst>
      <p:ext uri="{BB962C8B-B14F-4D97-AF65-F5344CB8AC3E}">
        <p14:creationId xmlns:p14="http://schemas.microsoft.com/office/powerpoint/2010/main" val="23071354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Motivation</a:t>
            </a:r>
          </a:p>
          <a:p>
            <a:r>
              <a:rPr lang="en-US" dirty="0" smtClean="0"/>
              <a:t>Methods</a:t>
            </a:r>
          </a:p>
          <a:p>
            <a:pPr lvl="1"/>
            <a:r>
              <a:rPr lang="en-US" dirty="0" smtClean="0">
                <a:solidFill>
                  <a:srgbClr val="FF0000"/>
                </a:solidFill>
              </a:rPr>
              <a:t>Web text</a:t>
            </a:r>
          </a:p>
          <a:p>
            <a:pPr lvl="1"/>
            <a:r>
              <a:rPr lang="en-US" dirty="0" smtClean="0"/>
              <a:t>Plain text</a:t>
            </a:r>
          </a:p>
          <a:p>
            <a:pPr lvl="1"/>
            <a:endParaRPr lang="en-US" dirty="0">
              <a:solidFill>
                <a:srgbClr val="FF0000"/>
              </a:solidFill>
            </a:endParaRPr>
          </a:p>
        </p:txBody>
      </p:sp>
    </p:spTree>
    <p:extLst>
      <p:ext uri="{BB962C8B-B14F-4D97-AF65-F5344CB8AC3E}">
        <p14:creationId xmlns:p14="http://schemas.microsoft.com/office/powerpoint/2010/main" val="96604476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4558</TotalTime>
  <Words>1817</Words>
  <Application>Microsoft Macintosh PowerPoint</Application>
  <PresentationFormat>自定义</PresentationFormat>
  <Paragraphs>289</Paragraphs>
  <Slides>36</Slides>
  <Notes>14</Notes>
  <HiddenSlides>0</HiddenSlides>
  <MMClips>0</MMClips>
  <ScaleCrop>false</ScaleCrop>
  <HeadingPairs>
    <vt:vector size="4" baseType="variant">
      <vt:variant>
        <vt:lpstr>主题</vt:lpstr>
      </vt:variant>
      <vt:variant>
        <vt:i4>3</vt:i4>
      </vt:variant>
      <vt:variant>
        <vt:lpstr>幻灯片标题</vt:lpstr>
      </vt:variant>
      <vt:variant>
        <vt:i4>36</vt:i4>
      </vt:variant>
    </vt:vector>
  </HeadingPairs>
  <TitlesOfParts>
    <vt:vector size="39" baseType="lpstr">
      <vt:lpstr>Office Theme</vt:lpstr>
      <vt:lpstr>1_Office Theme</vt:lpstr>
      <vt:lpstr>2_Office Theme</vt:lpstr>
      <vt:lpstr>Should-not-be-translated Text</vt:lpstr>
      <vt:lpstr>Outline</vt:lpstr>
      <vt:lpstr>Outline</vt:lpstr>
      <vt:lpstr>Translation Examples</vt:lpstr>
      <vt:lpstr>Translation Examples</vt:lpstr>
      <vt:lpstr>Problem and Definition</vt:lpstr>
      <vt:lpstr>Target</vt:lpstr>
      <vt:lpstr>Outline</vt:lpstr>
      <vt:lpstr>Outline</vt:lpstr>
      <vt:lpstr>Should-not-be-translated text in Wikipedia</vt:lpstr>
      <vt:lpstr>Code</vt:lpstr>
      <vt:lpstr>Phonetic symbols</vt:lpstr>
      <vt:lpstr>Abbreviation</vt:lpstr>
      <vt:lpstr>Languages</vt:lpstr>
      <vt:lpstr>Notes, Footnotes, Literature</vt:lpstr>
      <vt:lpstr>References</vt:lpstr>
      <vt:lpstr>Further reading, External links, Bibliography</vt:lpstr>
      <vt:lpstr>Outline</vt:lpstr>
      <vt:lpstr>Abbreviation</vt:lpstr>
      <vt:lpstr>PowerPoint 演示文稿</vt:lpstr>
      <vt:lpstr>Translation Examples of phrase</vt:lpstr>
      <vt:lpstr>Translation Examples</vt:lpstr>
      <vt:lpstr>Analysis</vt:lpstr>
      <vt:lpstr>Solutions</vt:lpstr>
      <vt:lpstr>Solutions</vt:lpstr>
      <vt:lpstr>How to complement the samples</vt:lpstr>
      <vt:lpstr>Third phase</vt:lpstr>
      <vt:lpstr>Flowchart of third phase</vt:lpstr>
      <vt:lpstr>English phrase English context list</vt:lpstr>
      <vt:lpstr>Train a classifier using EpEcontextList</vt:lpstr>
      <vt:lpstr>Train a classifier using EpEcontextList</vt:lpstr>
      <vt:lpstr>Solutions</vt:lpstr>
      <vt:lpstr>Identify Should-not-be-translated phrase </vt:lpstr>
      <vt:lpstr>Train a identifier</vt:lpstr>
      <vt:lpstr>Evaluation</vt:lpstr>
      <vt:lpstr>Evaluation on MT</vt:lpstr>
    </vt:vector>
  </TitlesOfParts>
  <Company>MSRA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Should-not-be-translated text</dc:title>
  <dc:creator>Bin He (Person Consulting)</dc:creator>
  <cp:lastModifiedBy>he</cp:lastModifiedBy>
  <cp:revision>127</cp:revision>
  <dcterms:created xsi:type="dcterms:W3CDTF">2014-09-23T03:00:04Z</dcterms:created>
  <dcterms:modified xsi:type="dcterms:W3CDTF">2018-03-11T12:01:35Z</dcterms:modified>
</cp:coreProperties>
</file>