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71" r:id="rId2"/>
    <p:sldId id="499" r:id="rId3"/>
    <p:sldId id="297" r:id="rId4"/>
    <p:sldId id="323" r:id="rId5"/>
    <p:sldId id="503" r:id="rId6"/>
    <p:sldId id="505" r:id="rId7"/>
    <p:sldId id="541" r:id="rId8"/>
    <p:sldId id="544" r:id="rId9"/>
    <p:sldId id="506" r:id="rId10"/>
    <p:sldId id="515" r:id="rId11"/>
    <p:sldId id="545" r:id="rId12"/>
    <p:sldId id="508" r:id="rId13"/>
    <p:sldId id="546" r:id="rId14"/>
    <p:sldId id="509" r:id="rId15"/>
    <p:sldId id="510" r:id="rId16"/>
    <p:sldId id="547" r:id="rId17"/>
    <p:sldId id="517" r:id="rId18"/>
    <p:sldId id="548" r:id="rId19"/>
    <p:sldId id="511" r:id="rId20"/>
    <p:sldId id="549" r:id="rId21"/>
    <p:sldId id="507" r:id="rId22"/>
    <p:sldId id="514" r:id="rId23"/>
    <p:sldId id="512" r:id="rId24"/>
    <p:sldId id="513" r:id="rId25"/>
    <p:sldId id="518" r:id="rId26"/>
    <p:sldId id="543" r:id="rId27"/>
    <p:sldId id="519" r:id="rId28"/>
    <p:sldId id="520" r:id="rId29"/>
    <p:sldId id="550" r:id="rId30"/>
    <p:sldId id="521" r:id="rId31"/>
    <p:sldId id="522" r:id="rId32"/>
    <p:sldId id="526" r:id="rId33"/>
    <p:sldId id="551" r:id="rId34"/>
    <p:sldId id="524" r:id="rId35"/>
    <p:sldId id="523" r:id="rId36"/>
    <p:sldId id="542" r:id="rId37"/>
    <p:sldId id="525" r:id="rId38"/>
    <p:sldId id="527" r:id="rId39"/>
    <p:sldId id="552" r:id="rId40"/>
    <p:sldId id="553" r:id="rId41"/>
    <p:sldId id="398" r:id="rId42"/>
    <p:sldId id="554" r:id="rId43"/>
    <p:sldId id="260" r:id="rId44"/>
    <p:sldId id="264" r:id="rId45"/>
    <p:sldId id="346" r:id="rId46"/>
    <p:sldId id="25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8683FF-5C5F-413B-8895-99DAFB396F41}">
          <p14:sldIdLst>
            <p14:sldId id="271"/>
          </p14:sldIdLst>
        </p14:section>
        <p14:section name="UK8S" id="{ABC3A61B-B00F-442E-84B6-5A7E32191ED6}">
          <p14:sldIdLst>
            <p14:sldId id="499"/>
            <p14:sldId id="297"/>
            <p14:sldId id="323"/>
            <p14:sldId id="503"/>
            <p14:sldId id="505"/>
            <p14:sldId id="541"/>
            <p14:sldId id="544"/>
            <p14:sldId id="506"/>
            <p14:sldId id="515"/>
            <p14:sldId id="545"/>
            <p14:sldId id="508"/>
            <p14:sldId id="546"/>
            <p14:sldId id="509"/>
            <p14:sldId id="510"/>
            <p14:sldId id="547"/>
            <p14:sldId id="517"/>
            <p14:sldId id="548"/>
            <p14:sldId id="511"/>
            <p14:sldId id="549"/>
            <p14:sldId id="507"/>
            <p14:sldId id="514"/>
            <p14:sldId id="512"/>
            <p14:sldId id="513"/>
            <p14:sldId id="518"/>
          </p14:sldIdLst>
        </p14:section>
        <p14:section name="Cube" id="{22F1ABED-5068-4DAC-8679-5CBBCDF5A4AD}">
          <p14:sldIdLst>
            <p14:sldId id="543"/>
            <p14:sldId id="519"/>
            <p14:sldId id="520"/>
            <p14:sldId id="550"/>
            <p14:sldId id="521"/>
            <p14:sldId id="522"/>
            <p14:sldId id="526"/>
            <p14:sldId id="551"/>
            <p14:sldId id="524"/>
            <p14:sldId id="523"/>
            <p14:sldId id="542"/>
            <p14:sldId id="525"/>
            <p14:sldId id="527"/>
            <p14:sldId id="552"/>
            <p14:sldId id="553"/>
            <p14:sldId id="398"/>
            <p14:sldId id="554"/>
            <p14:sldId id="260"/>
            <p14:sldId id="264"/>
            <p14:sldId id="34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CFB"/>
    <a:srgbClr val="F3FBFF"/>
    <a:srgbClr val="2F65FF"/>
    <a:srgbClr val="2F66FF"/>
    <a:srgbClr val="13207A"/>
    <a:srgbClr val="3E589F"/>
    <a:srgbClr val="0A1633"/>
    <a:srgbClr val="3F589F"/>
    <a:srgbClr val="5C626C"/>
    <a:srgbClr val="6C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79073" autoAdjust="0"/>
  </p:normalViewPr>
  <p:slideViewPr>
    <p:cSldViewPr snapToGrid="0" snapToObjects="1">
      <p:cViewPr varScale="1">
        <p:scale>
          <a:sx n="90" d="100"/>
          <a:sy n="90" d="100"/>
        </p:scale>
        <p:origin x="12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2BB18-2B4A-7540-9474-C5981BFC306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73B272-B780-944B-8460-8183A29435FB}">
      <dgm:prSet phldrT="[文本]"/>
      <dgm:spPr>
        <a:noFill/>
      </dgm:spPr>
      <dgm:t>
        <a:bodyPr/>
        <a:lstStyle/>
        <a:p>
          <a:endParaRPr lang="zh-CN" altLang="en-US" dirty="0"/>
        </a:p>
      </dgm:t>
    </dgm:pt>
    <dgm:pt modelId="{8268D59F-CD4F-B64D-A3B5-88D5CE947974}" type="parTrans" cxnId="{322E3959-4980-1441-8628-F541FCE40D72}">
      <dgm:prSet/>
      <dgm:spPr/>
      <dgm:t>
        <a:bodyPr/>
        <a:lstStyle/>
        <a:p>
          <a:endParaRPr lang="zh-CN" altLang="en-US"/>
        </a:p>
      </dgm:t>
    </dgm:pt>
    <dgm:pt modelId="{7860573D-CEBC-2244-A700-5BD785FB88DF}" type="sibTrans" cxnId="{322E3959-4980-1441-8628-F541FCE40D72}">
      <dgm:prSet/>
      <dgm:spPr/>
      <dgm:t>
        <a:bodyPr/>
        <a:lstStyle/>
        <a:p>
          <a:endParaRPr lang="zh-CN" altLang="en-US"/>
        </a:p>
      </dgm:t>
    </dgm:pt>
    <dgm:pt modelId="{019E9E4D-6B35-F74F-8D61-C8DC361845B3}">
      <dgm:prSet phldrT="[文本]" custT="1"/>
      <dgm:spPr/>
      <dgm:t>
        <a:bodyPr/>
        <a:lstStyle/>
        <a:p>
          <a:r>
            <a:rPr lang="en-US" altLang="zh-CN" sz="1800" dirty="0"/>
            <a:t>Event</a:t>
          </a:r>
          <a:endParaRPr lang="zh-CN" altLang="en-US" sz="1800" dirty="0"/>
        </a:p>
      </dgm:t>
    </dgm:pt>
    <dgm:pt modelId="{567D25AD-1C49-2F4A-9747-8A967D5276DD}" type="parTrans" cxnId="{9A89326A-B72F-3347-9421-F025B8D8C323}">
      <dgm:prSet/>
      <dgm:spPr/>
      <dgm:t>
        <a:bodyPr/>
        <a:lstStyle/>
        <a:p>
          <a:endParaRPr lang="zh-CN" altLang="en-US"/>
        </a:p>
      </dgm:t>
    </dgm:pt>
    <dgm:pt modelId="{654593C3-8ADF-A746-8FD6-E6993954C97D}" type="sibTrans" cxnId="{9A89326A-B72F-3347-9421-F025B8D8C323}">
      <dgm:prSet/>
      <dgm:spPr/>
      <dgm:t>
        <a:bodyPr/>
        <a:lstStyle/>
        <a:p>
          <a:endParaRPr lang="zh-CN" altLang="en-US"/>
        </a:p>
      </dgm:t>
    </dgm:pt>
    <dgm:pt modelId="{4D4815C7-4142-B34E-8C15-B249EACC5312}">
      <dgm:prSet phldrT="[文本]" custT="1"/>
      <dgm:spPr/>
      <dgm:t>
        <a:bodyPr/>
        <a:lstStyle/>
        <a:p>
          <a:r>
            <a:rPr lang="en-US" altLang="zh-CN" sz="1800" dirty="0"/>
            <a:t>Monitoring</a:t>
          </a:r>
          <a:endParaRPr lang="zh-CN" altLang="en-US" sz="1800" dirty="0"/>
        </a:p>
      </dgm:t>
    </dgm:pt>
    <dgm:pt modelId="{183AE772-22A8-E646-BC86-A1FDBB9FC17C}" type="parTrans" cxnId="{4313BE54-8C96-E746-9371-0263BE70109B}">
      <dgm:prSet/>
      <dgm:spPr/>
      <dgm:t>
        <a:bodyPr/>
        <a:lstStyle/>
        <a:p>
          <a:endParaRPr lang="zh-CN" altLang="en-US"/>
        </a:p>
      </dgm:t>
    </dgm:pt>
    <dgm:pt modelId="{1370ECC4-3415-2E41-8ED7-4A5884E05CCF}" type="sibTrans" cxnId="{4313BE54-8C96-E746-9371-0263BE70109B}">
      <dgm:prSet/>
      <dgm:spPr/>
      <dgm:t>
        <a:bodyPr/>
        <a:lstStyle/>
        <a:p>
          <a:endParaRPr lang="zh-CN" altLang="en-US"/>
        </a:p>
      </dgm:t>
    </dgm:pt>
    <dgm:pt modelId="{3C945774-51DD-714E-92BB-6B28DCDD3A2A}">
      <dgm:prSet phldrT="[文本]" custT="1"/>
      <dgm:spPr/>
      <dgm:t>
        <a:bodyPr/>
        <a:lstStyle/>
        <a:p>
          <a:r>
            <a:rPr lang="en-US" altLang="zh-CN" sz="1800" dirty="0"/>
            <a:t>Alerting</a:t>
          </a:r>
          <a:endParaRPr lang="zh-CN" altLang="en-US" sz="1800" dirty="0"/>
        </a:p>
      </dgm:t>
    </dgm:pt>
    <dgm:pt modelId="{1A96C8FB-58C3-E54F-9B78-050A77FFAEE0}" type="parTrans" cxnId="{7BF80D43-317D-C14D-B738-DCFBA2629809}">
      <dgm:prSet/>
      <dgm:spPr/>
      <dgm:t>
        <a:bodyPr/>
        <a:lstStyle/>
        <a:p>
          <a:endParaRPr lang="zh-CN" altLang="en-US"/>
        </a:p>
      </dgm:t>
    </dgm:pt>
    <dgm:pt modelId="{47F9E8D4-150A-4F46-84D7-DFA9E64591D0}" type="sibTrans" cxnId="{7BF80D43-317D-C14D-B738-DCFBA2629809}">
      <dgm:prSet/>
      <dgm:spPr/>
      <dgm:t>
        <a:bodyPr/>
        <a:lstStyle/>
        <a:p>
          <a:endParaRPr lang="zh-CN" altLang="en-US"/>
        </a:p>
      </dgm:t>
    </dgm:pt>
    <dgm:pt modelId="{A8C06835-A48F-CB46-A7A4-C6BD044E80A5}">
      <dgm:prSet phldrT="[文本]" custT="1"/>
      <dgm:spPr/>
      <dgm:t>
        <a:bodyPr/>
        <a:lstStyle/>
        <a:p>
          <a:r>
            <a:rPr lang="en-US" altLang="zh-CN" sz="1800" dirty="0"/>
            <a:t>Log</a:t>
          </a:r>
          <a:endParaRPr lang="zh-CN" altLang="en-US" sz="1800" dirty="0"/>
        </a:p>
      </dgm:t>
    </dgm:pt>
    <dgm:pt modelId="{F4448EB2-93EA-FB4C-8713-7C70D20FF721}" type="parTrans" cxnId="{691844C0-F43A-0F41-AB64-F7D9F214AAE4}">
      <dgm:prSet/>
      <dgm:spPr/>
      <dgm:t>
        <a:bodyPr/>
        <a:lstStyle/>
        <a:p>
          <a:endParaRPr lang="zh-CN" altLang="en-US"/>
        </a:p>
      </dgm:t>
    </dgm:pt>
    <dgm:pt modelId="{1084B8BF-6540-C84D-AD6A-AD4EC3C81667}" type="sibTrans" cxnId="{691844C0-F43A-0F41-AB64-F7D9F214AAE4}">
      <dgm:prSet/>
      <dgm:spPr/>
      <dgm:t>
        <a:bodyPr/>
        <a:lstStyle/>
        <a:p>
          <a:endParaRPr lang="zh-CN" altLang="en-US"/>
        </a:p>
      </dgm:t>
    </dgm:pt>
    <dgm:pt modelId="{DDB9952F-5D7B-2542-82E6-C856887D0A46}" type="pres">
      <dgm:prSet presAssocID="{2822BB18-2B4A-7540-9474-C5981BFC306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15B8F3-D9BF-4049-9673-381F5BBA41B3}" type="pres">
      <dgm:prSet presAssocID="{9C73B272-B780-944B-8460-8183A29435FB}" presName="centerShape" presStyleLbl="node0" presStyleIdx="0" presStyleCnt="1"/>
      <dgm:spPr/>
    </dgm:pt>
    <dgm:pt modelId="{44CB09AD-B9BD-8B4A-B82C-958B3586D5D9}" type="pres">
      <dgm:prSet presAssocID="{019E9E4D-6B35-F74F-8D61-C8DC361845B3}" presName="node" presStyleLbl="node1" presStyleIdx="0" presStyleCnt="4">
        <dgm:presLayoutVars>
          <dgm:bulletEnabled val="1"/>
        </dgm:presLayoutVars>
      </dgm:prSet>
      <dgm:spPr/>
    </dgm:pt>
    <dgm:pt modelId="{CBD42A84-6D20-B948-9C45-41C304187280}" type="pres">
      <dgm:prSet presAssocID="{019E9E4D-6B35-F74F-8D61-C8DC361845B3}" presName="dummy" presStyleCnt="0"/>
      <dgm:spPr/>
    </dgm:pt>
    <dgm:pt modelId="{8B86EC1E-611F-6041-BB48-0888B28DD1BC}" type="pres">
      <dgm:prSet presAssocID="{654593C3-8ADF-A746-8FD6-E6993954C97D}" presName="sibTrans" presStyleLbl="sibTrans2D1" presStyleIdx="0" presStyleCnt="4"/>
      <dgm:spPr/>
    </dgm:pt>
    <dgm:pt modelId="{6CBA6541-EF15-3B4B-8F25-4E07E7BEA6F0}" type="pres">
      <dgm:prSet presAssocID="{4D4815C7-4142-B34E-8C15-B249EACC5312}" presName="node" presStyleLbl="node1" presStyleIdx="1" presStyleCnt="4" custRadScaleRad="100743">
        <dgm:presLayoutVars>
          <dgm:bulletEnabled val="1"/>
        </dgm:presLayoutVars>
      </dgm:prSet>
      <dgm:spPr/>
    </dgm:pt>
    <dgm:pt modelId="{E421F438-52C9-004D-BD64-A3D091457781}" type="pres">
      <dgm:prSet presAssocID="{4D4815C7-4142-B34E-8C15-B249EACC5312}" presName="dummy" presStyleCnt="0"/>
      <dgm:spPr/>
    </dgm:pt>
    <dgm:pt modelId="{91F55609-66D2-7945-8DE3-8500D9809A88}" type="pres">
      <dgm:prSet presAssocID="{1370ECC4-3415-2E41-8ED7-4A5884E05CCF}" presName="sibTrans" presStyleLbl="sibTrans2D1" presStyleIdx="1" presStyleCnt="4"/>
      <dgm:spPr/>
    </dgm:pt>
    <dgm:pt modelId="{96E3BBBA-7982-7940-97DB-97A29B27A237}" type="pres">
      <dgm:prSet presAssocID="{3C945774-51DD-714E-92BB-6B28DCDD3A2A}" presName="node" presStyleLbl="node1" presStyleIdx="2" presStyleCnt="4" custRadScaleRad="100011" custRadScaleInc="-2836">
        <dgm:presLayoutVars>
          <dgm:bulletEnabled val="1"/>
        </dgm:presLayoutVars>
      </dgm:prSet>
      <dgm:spPr/>
    </dgm:pt>
    <dgm:pt modelId="{C7D430BF-7436-0E41-9F32-62479464F242}" type="pres">
      <dgm:prSet presAssocID="{3C945774-51DD-714E-92BB-6B28DCDD3A2A}" presName="dummy" presStyleCnt="0"/>
      <dgm:spPr/>
    </dgm:pt>
    <dgm:pt modelId="{95B41065-313A-7B47-B28F-D40CB3B99ED8}" type="pres">
      <dgm:prSet presAssocID="{47F9E8D4-150A-4F46-84D7-DFA9E64591D0}" presName="sibTrans" presStyleLbl="sibTrans2D1" presStyleIdx="2" presStyleCnt="4"/>
      <dgm:spPr/>
    </dgm:pt>
    <dgm:pt modelId="{26A703FF-FA75-D941-B7BE-2B3537FEF0CF}" type="pres">
      <dgm:prSet presAssocID="{A8C06835-A48F-CB46-A7A4-C6BD044E80A5}" presName="node" presStyleLbl="node1" presStyleIdx="3" presStyleCnt="4">
        <dgm:presLayoutVars>
          <dgm:bulletEnabled val="1"/>
        </dgm:presLayoutVars>
      </dgm:prSet>
      <dgm:spPr/>
    </dgm:pt>
    <dgm:pt modelId="{9171FE31-553B-5243-9A2E-6E7E13877E71}" type="pres">
      <dgm:prSet presAssocID="{A8C06835-A48F-CB46-A7A4-C6BD044E80A5}" presName="dummy" presStyleCnt="0"/>
      <dgm:spPr/>
    </dgm:pt>
    <dgm:pt modelId="{DB594C93-3AAF-7E45-8F0C-4F56BBBCDCE6}" type="pres">
      <dgm:prSet presAssocID="{1084B8BF-6540-C84D-AD6A-AD4EC3C81667}" presName="sibTrans" presStyleLbl="sibTrans2D1" presStyleIdx="3" presStyleCnt="4"/>
      <dgm:spPr/>
    </dgm:pt>
  </dgm:ptLst>
  <dgm:cxnLst>
    <dgm:cxn modelId="{C7DCCD2E-CE94-0943-A440-BE18B2A5A464}" type="presOf" srcId="{1084B8BF-6540-C84D-AD6A-AD4EC3C81667}" destId="{DB594C93-3AAF-7E45-8F0C-4F56BBBCDCE6}" srcOrd="0" destOrd="0" presId="urn:microsoft.com/office/officeart/2005/8/layout/radial6"/>
    <dgm:cxn modelId="{B28B3C32-AAE0-2648-A0F1-0CD65C6CCB0E}" type="presOf" srcId="{3C945774-51DD-714E-92BB-6B28DCDD3A2A}" destId="{96E3BBBA-7982-7940-97DB-97A29B27A237}" srcOrd="0" destOrd="0" presId="urn:microsoft.com/office/officeart/2005/8/layout/radial6"/>
    <dgm:cxn modelId="{22E99B60-4CEB-644D-9700-F6A8E7C5E743}" type="presOf" srcId="{654593C3-8ADF-A746-8FD6-E6993954C97D}" destId="{8B86EC1E-611F-6041-BB48-0888B28DD1BC}" srcOrd="0" destOrd="0" presId="urn:microsoft.com/office/officeart/2005/8/layout/radial6"/>
    <dgm:cxn modelId="{7BF80D43-317D-C14D-B738-DCFBA2629809}" srcId="{9C73B272-B780-944B-8460-8183A29435FB}" destId="{3C945774-51DD-714E-92BB-6B28DCDD3A2A}" srcOrd="2" destOrd="0" parTransId="{1A96C8FB-58C3-E54F-9B78-050A77FFAEE0}" sibTransId="{47F9E8D4-150A-4F46-84D7-DFA9E64591D0}"/>
    <dgm:cxn modelId="{9A89326A-B72F-3347-9421-F025B8D8C323}" srcId="{9C73B272-B780-944B-8460-8183A29435FB}" destId="{019E9E4D-6B35-F74F-8D61-C8DC361845B3}" srcOrd="0" destOrd="0" parTransId="{567D25AD-1C49-2F4A-9747-8A967D5276DD}" sibTransId="{654593C3-8ADF-A746-8FD6-E6993954C97D}"/>
    <dgm:cxn modelId="{C6582E54-A1C2-0940-9092-E9CBEAEE1850}" type="presOf" srcId="{019E9E4D-6B35-F74F-8D61-C8DC361845B3}" destId="{44CB09AD-B9BD-8B4A-B82C-958B3586D5D9}" srcOrd="0" destOrd="0" presId="urn:microsoft.com/office/officeart/2005/8/layout/radial6"/>
    <dgm:cxn modelId="{4313BE54-8C96-E746-9371-0263BE70109B}" srcId="{9C73B272-B780-944B-8460-8183A29435FB}" destId="{4D4815C7-4142-B34E-8C15-B249EACC5312}" srcOrd="1" destOrd="0" parTransId="{183AE772-22A8-E646-BC86-A1FDBB9FC17C}" sibTransId="{1370ECC4-3415-2E41-8ED7-4A5884E05CCF}"/>
    <dgm:cxn modelId="{322E3959-4980-1441-8628-F541FCE40D72}" srcId="{2822BB18-2B4A-7540-9474-C5981BFC3060}" destId="{9C73B272-B780-944B-8460-8183A29435FB}" srcOrd="0" destOrd="0" parTransId="{8268D59F-CD4F-B64D-A3B5-88D5CE947974}" sibTransId="{7860573D-CEBC-2244-A700-5BD785FB88DF}"/>
    <dgm:cxn modelId="{8AB4F581-481E-B245-A82E-BE0BE64D9DAD}" type="presOf" srcId="{9C73B272-B780-944B-8460-8183A29435FB}" destId="{5515B8F3-D9BF-4049-9673-381F5BBA41B3}" srcOrd="0" destOrd="0" presId="urn:microsoft.com/office/officeart/2005/8/layout/radial6"/>
    <dgm:cxn modelId="{AE765F9C-FC11-E047-8875-1DD4CA0BAC43}" type="presOf" srcId="{A8C06835-A48F-CB46-A7A4-C6BD044E80A5}" destId="{26A703FF-FA75-D941-B7BE-2B3537FEF0CF}" srcOrd="0" destOrd="0" presId="urn:microsoft.com/office/officeart/2005/8/layout/radial6"/>
    <dgm:cxn modelId="{F739F6A6-C9E4-C74F-8648-B820F78F96A3}" type="presOf" srcId="{2822BB18-2B4A-7540-9474-C5981BFC3060}" destId="{DDB9952F-5D7B-2542-82E6-C856887D0A46}" srcOrd="0" destOrd="0" presId="urn:microsoft.com/office/officeart/2005/8/layout/radial6"/>
    <dgm:cxn modelId="{37C9A8B6-6892-5744-A123-EAC010630EF0}" type="presOf" srcId="{4D4815C7-4142-B34E-8C15-B249EACC5312}" destId="{6CBA6541-EF15-3B4B-8F25-4E07E7BEA6F0}" srcOrd="0" destOrd="0" presId="urn:microsoft.com/office/officeart/2005/8/layout/radial6"/>
    <dgm:cxn modelId="{691844C0-F43A-0F41-AB64-F7D9F214AAE4}" srcId="{9C73B272-B780-944B-8460-8183A29435FB}" destId="{A8C06835-A48F-CB46-A7A4-C6BD044E80A5}" srcOrd="3" destOrd="0" parTransId="{F4448EB2-93EA-FB4C-8713-7C70D20FF721}" sibTransId="{1084B8BF-6540-C84D-AD6A-AD4EC3C81667}"/>
    <dgm:cxn modelId="{4E8979C2-CAA5-624A-B00C-88961D663ACA}" type="presOf" srcId="{47F9E8D4-150A-4F46-84D7-DFA9E64591D0}" destId="{95B41065-313A-7B47-B28F-D40CB3B99ED8}" srcOrd="0" destOrd="0" presId="urn:microsoft.com/office/officeart/2005/8/layout/radial6"/>
    <dgm:cxn modelId="{34BBFCEA-3D23-8347-9542-D84426CA0C92}" type="presOf" srcId="{1370ECC4-3415-2E41-8ED7-4A5884E05CCF}" destId="{91F55609-66D2-7945-8DE3-8500D9809A88}" srcOrd="0" destOrd="0" presId="urn:microsoft.com/office/officeart/2005/8/layout/radial6"/>
    <dgm:cxn modelId="{A2F411E9-5FEF-2B42-B404-211F2FC08793}" type="presParOf" srcId="{DDB9952F-5D7B-2542-82E6-C856887D0A46}" destId="{5515B8F3-D9BF-4049-9673-381F5BBA41B3}" srcOrd="0" destOrd="0" presId="urn:microsoft.com/office/officeart/2005/8/layout/radial6"/>
    <dgm:cxn modelId="{BFE1222B-3427-BD45-9F78-E30AD8D60B64}" type="presParOf" srcId="{DDB9952F-5D7B-2542-82E6-C856887D0A46}" destId="{44CB09AD-B9BD-8B4A-B82C-958B3586D5D9}" srcOrd="1" destOrd="0" presId="urn:microsoft.com/office/officeart/2005/8/layout/radial6"/>
    <dgm:cxn modelId="{90B0A2A7-3356-A345-87EB-9F392765082F}" type="presParOf" srcId="{DDB9952F-5D7B-2542-82E6-C856887D0A46}" destId="{CBD42A84-6D20-B948-9C45-41C304187280}" srcOrd="2" destOrd="0" presId="urn:microsoft.com/office/officeart/2005/8/layout/radial6"/>
    <dgm:cxn modelId="{4B75F63B-1890-574D-AEED-C5544A87B9C8}" type="presParOf" srcId="{DDB9952F-5D7B-2542-82E6-C856887D0A46}" destId="{8B86EC1E-611F-6041-BB48-0888B28DD1BC}" srcOrd="3" destOrd="0" presId="urn:microsoft.com/office/officeart/2005/8/layout/radial6"/>
    <dgm:cxn modelId="{3C51F97C-97FC-394D-8B0F-7AFB4EC84B98}" type="presParOf" srcId="{DDB9952F-5D7B-2542-82E6-C856887D0A46}" destId="{6CBA6541-EF15-3B4B-8F25-4E07E7BEA6F0}" srcOrd="4" destOrd="0" presId="urn:microsoft.com/office/officeart/2005/8/layout/radial6"/>
    <dgm:cxn modelId="{76138B8D-9C79-184D-B409-1C5BEE179BA6}" type="presParOf" srcId="{DDB9952F-5D7B-2542-82E6-C856887D0A46}" destId="{E421F438-52C9-004D-BD64-A3D091457781}" srcOrd="5" destOrd="0" presId="urn:microsoft.com/office/officeart/2005/8/layout/radial6"/>
    <dgm:cxn modelId="{E0AE97B3-1E18-054A-AC13-C7601DF9F238}" type="presParOf" srcId="{DDB9952F-5D7B-2542-82E6-C856887D0A46}" destId="{91F55609-66D2-7945-8DE3-8500D9809A88}" srcOrd="6" destOrd="0" presId="urn:microsoft.com/office/officeart/2005/8/layout/radial6"/>
    <dgm:cxn modelId="{3D312969-1322-5E41-9F2F-708056E76260}" type="presParOf" srcId="{DDB9952F-5D7B-2542-82E6-C856887D0A46}" destId="{96E3BBBA-7982-7940-97DB-97A29B27A237}" srcOrd="7" destOrd="0" presId="urn:microsoft.com/office/officeart/2005/8/layout/radial6"/>
    <dgm:cxn modelId="{3557E51E-0690-7345-B851-34E21CB86089}" type="presParOf" srcId="{DDB9952F-5D7B-2542-82E6-C856887D0A46}" destId="{C7D430BF-7436-0E41-9F32-62479464F242}" srcOrd="8" destOrd="0" presId="urn:microsoft.com/office/officeart/2005/8/layout/radial6"/>
    <dgm:cxn modelId="{614F76FB-6747-6142-8501-C313FDA17CA1}" type="presParOf" srcId="{DDB9952F-5D7B-2542-82E6-C856887D0A46}" destId="{95B41065-313A-7B47-B28F-D40CB3B99ED8}" srcOrd="9" destOrd="0" presId="urn:microsoft.com/office/officeart/2005/8/layout/radial6"/>
    <dgm:cxn modelId="{D77AD02D-433C-9448-9A3F-C0D251539FF3}" type="presParOf" srcId="{DDB9952F-5D7B-2542-82E6-C856887D0A46}" destId="{26A703FF-FA75-D941-B7BE-2B3537FEF0CF}" srcOrd="10" destOrd="0" presId="urn:microsoft.com/office/officeart/2005/8/layout/radial6"/>
    <dgm:cxn modelId="{C4536AE0-F4C0-E649-9105-529CBE07722F}" type="presParOf" srcId="{DDB9952F-5D7B-2542-82E6-C856887D0A46}" destId="{9171FE31-553B-5243-9A2E-6E7E13877E71}" srcOrd="11" destOrd="0" presId="urn:microsoft.com/office/officeart/2005/8/layout/radial6"/>
    <dgm:cxn modelId="{0001A8F2-1FC2-084B-88BF-131196ECB93F}" type="presParOf" srcId="{DDB9952F-5D7B-2542-82E6-C856887D0A46}" destId="{DB594C93-3AAF-7E45-8F0C-4F56BBBCDCE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7D373-6B34-4A6E-9D95-DDAA8A929D39}" type="doc">
      <dgm:prSet loTypeId="urn:microsoft.com/office/officeart/2005/8/layout/process5#2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43139C5B-62FB-4091-8D24-8924780DF65F}">
      <dgm:prSet phldrT="[文本]" phldr="0" custT="1"/>
      <dgm:spPr>
        <a:solidFill>
          <a:schemeClr val="accent1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/>
            <a:t>制作镜像</a:t>
          </a:r>
        </a:p>
      </dgm:t>
    </dgm:pt>
    <dgm:pt modelId="{13CAF90C-F0BD-4AA8-865A-29114C600F56}" type="parTrans" cxnId="{B14AF907-77E5-48BA-A1D7-B6EFD6CF6329}">
      <dgm:prSet/>
      <dgm:spPr/>
      <dgm:t>
        <a:bodyPr/>
        <a:lstStyle/>
        <a:p>
          <a:endParaRPr lang="zh-CN" altLang="en-US"/>
        </a:p>
      </dgm:t>
    </dgm:pt>
    <dgm:pt modelId="{CDA81B52-901B-4697-92CC-1693EA8B6029}" type="sibTrans" cxnId="{B14AF907-77E5-48BA-A1D7-B6EFD6CF6329}">
      <dgm:prSet/>
      <dgm:spPr/>
      <dgm:t>
        <a:bodyPr/>
        <a:lstStyle/>
        <a:p>
          <a:endParaRPr lang="zh-CN" altLang="en-US"/>
        </a:p>
      </dgm:t>
    </dgm:pt>
    <dgm:pt modelId="{64F85C76-A20B-4287-9F02-A486108F2D03}">
      <dgm:prSet phldrT="[文本]" phldr="0" custT="1"/>
      <dgm:spPr>
        <a:solidFill>
          <a:schemeClr val="accent1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启动容器</a:t>
          </a:r>
        </a:p>
      </dgm:t>
    </dgm:pt>
    <dgm:pt modelId="{84960065-B67E-4622-B079-A9925199A635}" type="parTrans" cxnId="{63617373-32CA-4DD5-AC2A-A9C53BE0EF39}">
      <dgm:prSet/>
      <dgm:spPr/>
      <dgm:t>
        <a:bodyPr/>
        <a:lstStyle/>
        <a:p>
          <a:endParaRPr lang="zh-CN" altLang="en-US"/>
        </a:p>
      </dgm:t>
    </dgm:pt>
    <dgm:pt modelId="{193BEE6C-30AD-4465-B537-8CBEA52B76A4}" type="sibTrans" cxnId="{63617373-32CA-4DD5-AC2A-A9C53BE0EF39}">
      <dgm:prSet/>
      <dgm:spPr/>
      <dgm:t>
        <a:bodyPr/>
        <a:lstStyle/>
        <a:p>
          <a:endParaRPr lang="zh-CN" altLang="en-US"/>
        </a:p>
      </dgm:t>
    </dgm:pt>
    <dgm:pt modelId="{0E0E8C52-A67D-4A81-8633-6D2E65B1F2D7}" type="pres">
      <dgm:prSet presAssocID="{91B7D373-6B34-4A6E-9D95-DDAA8A929D39}" presName="diagram" presStyleCnt="0">
        <dgm:presLayoutVars>
          <dgm:dir/>
          <dgm:resizeHandles val="exact"/>
        </dgm:presLayoutVars>
      </dgm:prSet>
      <dgm:spPr/>
    </dgm:pt>
    <dgm:pt modelId="{4E38F88D-17EC-452A-AE1D-00A9B389DB57}" type="pres">
      <dgm:prSet presAssocID="{43139C5B-62FB-4091-8D24-8924780DF65F}" presName="node" presStyleLbl="node1" presStyleIdx="0" presStyleCnt="2">
        <dgm:presLayoutVars>
          <dgm:bulletEnabled val="1"/>
        </dgm:presLayoutVars>
      </dgm:prSet>
      <dgm:spPr/>
    </dgm:pt>
    <dgm:pt modelId="{5BC51AB9-B6D9-4268-B253-795760B8824A}" type="pres">
      <dgm:prSet presAssocID="{CDA81B52-901B-4697-92CC-1693EA8B6029}" presName="sibTrans" presStyleLbl="sibTrans2D1" presStyleIdx="0" presStyleCnt="1"/>
      <dgm:spPr/>
    </dgm:pt>
    <dgm:pt modelId="{69B4A2BD-6146-496A-A65D-190E125D4EC8}" type="pres">
      <dgm:prSet presAssocID="{CDA81B52-901B-4697-92CC-1693EA8B6029}" presName="connectorText" presStyleLbl="sibTrans2D1" presStyleIdx="0" presStyleCnt="1"/>
      <dgm:spPr/>
    </dgm:pt>
    <dgm:pt modelId="{712BAE3A-E4FE-41EA-8334-63B0CBF0A033}" type="pres">
      <dgm:prSet presAssocID="{64F85C76-A20B-4287-9F02-A486108F2D03}" presName="node" presStyleLbl="node1" presStyleIdx="1" presStyleCnt="2">
        <dgm:presLayoutVars>
          <dgm:bulletEnabled val="1"/>
        </dgm:presLayoutVars>
      </dgm:prSet>
      <dgm:spPr/>
    </dgm:pt>
  </dgm:ptLst>
  <dgm:cxnLst>
    <dgm:cxn modelId="{B14AF907-77E5-48BA-A1D7-B6EFD6CF6329}" srcId="{91B7D373-6B34-4A6E-9D95-DDAA8A929D39}" destId="{43139C5B-62FB-4091-8D24-8924780DF65F}" srcOrd="0" destOrd="0" parTransId="{13CAF90C-F0BD-4AA8-865A-29114C600F56}" sibTransId="{CDA81B52-901B-4697-92CC-1693EA8B6029}"/>
    <dgm:cxn modelId="{5C44360A-A540-4D66-AD5C-6AB59DFEBAE7}" type="presOf" srcId="{91B7D373-6B34-4A6E-9D95-DDAA8A929D39}" destId="{0E0E8C52-A67D-4A81-8633-6D2E65B1F2D7}" srcOrd="0" destOrd="0" presId="urn:microsoft.com/office/officeart/2005/8/layout/process5#2"/>
    <dgm:cxn modelId="{76549220-D3C8-4AA2-8B84-26046AF6A58D}" type="presOf" srcId="{CDA81B52-901B-4697-92CC-1693EA8B6029}" destId="{69B4A2BD-6146-496A-A65D-190E125D4EC8}" srcOrd="1" destOrd="0" presId="urn:microsoft.com/office/officeart/2005/8/layout/process5#2"/>
    <dgm:cxn modelId="{F5645F51-5DA5-451E-ACE2-131CF3B819A7}" type="presOf" srcId="{64F85C76-A20B-4287-9F02-A486108F2D03}" destId="{712BAE3A-E4FE-41EA-8334-63B0CBF0A033}" srcOrd="0" destOrd="0" presId="urn:microsoft.com/office/officeart/2005/8/layout/process5#2"/>
    <dgm:cxn modelId="{63617373-32CA-4DD5-AC2A-A9C53BE0EF39}" srcId="{91B7D373-6B34-4A6E-9D95-DDAA8A929D39}" destId="{64F85C76-A20B-4287-9F02-A486108F2D03}" srcOrd="1" destOrd="0" parTransId="{84960065-B67E-4622-B079-A9925199A635}" sibTransId="{193BEE6C-30AD-4465-B537-8CBEA52B76A4}"/>
    <dgm:cxn modelId="{4C8005A9-D2AE-455A-B051-3960D01FE162}" type="presOf" srcId="{CDA81B52-901B-4697-92CC-1693EA8B6029}" destId="{5BC51AB9-B6D9-4268-B253-795760B8824A}" srcOrd="0" destOrd="0" presId="urn:microsoft.com/office/officeart/2005/8/layout/process5#2"/>
    <dgm:cxn modelId="{09265AAC-4EAD-45B8-AFF7-9DBD3C7F9520}" type="presOf" srcId="{43139C5B-62FB-4091-8D24-8924780DF65F}" destId="{4E38F88D-17EC-452A-AE1D-00A9B389DB57}" srcOrd="0" destOrd="0" presId="urn:microsoft.com/office/officeart/2005/8/layout/process5#2"/>
    <dgm:cxn modelId="{E76EF16E-ABE9-4A96-9F8F-E29520F4D11A}" type="presParOf" srcId="{0E0E8C52-A67D-4A81-8633-6D2E65B1F2D7}" destId="{4E38F88D-17EC-452A-AE1D-00A9B389DB57}" srcOrd="0" destOrd="0" presId="urn:microsoft.com/office/officeart/2005/8/layout/process5#2"/>
    <dgm:cxn modelId="{7B555BE7-7203-40AD-85C8-749ADAA40E32}" type="presParOf" srcId="{0E0E8C52-A67D-4A81-8633-6D2E65B1F2D7}" destId="{5BC51AB9-B6D9-4268-B253-795760B8824A}" srcOrd="1" destOrd="0" presId="urn:microsoft.com/office/officeart/2005/8/layout/process5#2"/>
    <dgm:cxn modelId="{B3CC37ED-11A2-4619-B306-B8DC835EE5A6}" type="presParOf" srcId="{5BC51AB9-B6D9-4268-B253-795760B8824A}" destId="{69B4A2BD-6146-496A-A65D-190E125D4EC8}" srcOrd="0" destOrd="0" presId="urn:microsoft.com/office/officeart/2005/8/layout/process5#2"/>
    <dgm:cxn modelId="{73949D9D-8147-48FD-A8D0-8A9B5E28C92A}" type="presParOf" srcId="{0E0E8C52-A67D-4A81-8633-6D2E65B1F2D7}" destId="{712BAE3A-E4FE-41EA-8334-63B0CBF0A033}" srcOrd="2" destOrd="0" presId="urn:microsoft.com/office/officeart/2005/8/layout/process5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25AED-BFA9-4A64-BC9F-1450576794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7B807F-6F76-490C-8E12-72295BEC443D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dirty="0"/>
            <a:t>安全可靠</a:t>
          </a:r>
        </a:p>
      </dgm:t>
    </dgm:pt>
    <dgm:pt modelId="{F949C75E-AC76-45BC-A785-013A81DCEA12}" type="parTrans" cxnId="{33A8D944-5EB3-4A28-ADF5-76D17AD298E6}">
      <dgm:prSet/>
      <dgm:spPr/>
      <dgm:t>
        <a:bodyPr/>
        <a:lstStyle/>
        <a:p>
          <a:endParaRPr lang="zh-CN" altLang="en-US"/>
        </a:p>
      </dgm:t>
    </dgm:pt>
    <dgm:pt modelId="{24A87950-1EA5-4E86-8F3D-2B67E5FB8632}" type="sibTrans" cxnId="{33A8D944-5EB3-4A28-ADF5-76D17AD298E6}">
      <dgm:prSet/>
      <dgm:spPr/>
      <dgm:t>
        <a:bodyPr/>
        <a:lstStyle/>
        <a:p>
          <a:endParaRPr lang="zh-CN" altLang="en-US"/>
        </a:p>
      </dgm:t>
    </dgm:pt>
    <dgm:pt modelId="{90540385-60C5-40D1-ADEB-7948FD10E62B}">
      <dgm:prSet phldrT="[Text]" custT="1"/>
      <dgm:spPr/>
      <dgm:t>
        <a:bodyPr/>
        <a:lstStyle/>
        <a:p>
          <a:r>
            <a:rPr lang="en-US" altLang="zh-CN" sz="1200" dirty="0"/>
            <a:t>Cube </a:t>
          </a:r>
          <a:r>
            <a:rPr lang="zh-CN" altLang="en-US" sz="1200" dirty="0"/>
            <a:t>实例运行在轻量级虚拟机中，具备 </a:t>
          </a:r>
          <a:r>
            <a:rPr lang="en-US" altLang="zh-CN" sz="1200" dirty="0"/>
            <a:t>OS </a:t>
          </a:r>
          <a:r>
            <a:rPr lang="zh-CN" altLang="en-US" sz="1200" dirty="0"/>
            <a:t>级别隔离</a:t>
          </a:r>
        </a:p>
      </dgm:t>
    </dgm:pt>
    <dgm:pt modelId="{8D53FAD2-FF5B-41F6-83F8-999D4FBC003A}" type="parTrans" cxnId="{E4B31DCE-D749-4C59-A93D-16F4464262AC}">
      <dgm:prSet/>
      <dgm:spPr/>
      <dgm:t>
        <a:bodyPr/>
        <a:lstStyle/>
        <a:p>
          <a:endParaRPr lang="zh-CN" altLang="en-US"/>
        </a:p>
      </dgm:t>
    </dgm:pt>
    <dgm:pt modelId="{C230C253-3059-4B59-87B8-FC82970B6577}" type="sibTrans" cxnId="{E4B31DCE-D749-4C59-A93D-16F4464262AC}">
      <dgm:prSet/>
      <dgm:spPr/>
      <dgm:t>
        <a:bodyPr/>
        <a:lstStyle/>
        <a:p>
          <a:endParaRPr lang="zh-CN" altLang="en-US"/>
        </a:p>
      </dgm:t>
    </dgm:pt>
    <dgm:pt modelId="{90C286D7-B3F3-44CA-AE31-D48899788762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2000" dirty="0"/>
            <a:t>秒级启动</a:t>
          </a:r>
        </a:p>
      </dgm:t>
    </dgm:pt>
    <dgm:pt modelId="{1B5057DA-A78D-4CB2-B6E8-9094411CCFE4}" type="parTrans" cxnId="{A4D480D5-D5B5-4CA3-BAA5-8FBBAAA7661B}">
      <dgm:prSet/>
      <dgm:spPr/>
      <dgm:t>
        <a:bodyPr/>
        <a:lstStyle/>
        <a:p>
          <a:endParaRPr lang="zh-CN" altLang="en-US"/>
        </a:p>
      </dgm:t>
    </dgm:pt>
    <dgm:pt modelId="{45DF4AE2-86AC-4137-AA92-11FD646B7595}" type="sibTrans" cxnId="{A4D480D5-D5B5-4CA3-BAA5-8FBBAAA7661B}">
      <dgm:prSet/>
      <dgm:spPr/>
      <dgm:t>
        <a:bodyPr/>
        <a:lstStyle/>
        <a:p>
          <a:endParaRPr lang="zh-CN" altLang="en-US"/>
        </a:p>
      </dgm:t>
    </dgm:pt>
    <dgm:pt modelId="{76704611-8FDD-4683-A787-6A5CA449EB53}">
      <dgm:prSet phldrT="[Text]" custT="1"/>
      <dgm:spPr/>
      <dgm:t>
        <a:bodyPr/>
        <a:lstStyle/>
        <a:p>
          <a:r>
            <a:rPr lang="en-US" altLang="zh-CN" sz="1200" dirty="0"/>
            <a:t>Cube </a:t>
          </a:r>
          <a:r>
            <a:rPr lang="zh-CN" altLang="en-US" sz="1200" dirty="0"/>
            <a:t>虚拟机启动速度只需 </a:t>
          </a:r>
          <a:r>
            <a:rPr lang="en-US" altLang="zh-CN" sz="1200" dirty="0"/>
            <a:t>125ms </a:t>
          </a:r>
          <a:r>
            <a:rPr lang="zh-CN" altLang="en-US" sz="1200" dirty="0"/>
            <a:t>左右</a:t>
          </a:r>
        </a:p>
      </dgm:t>
    </dgm:pt>
    <dgm:pt modelId="{CB0569D2-7736-4FC7-ADF5-F364E25C052C}" type="parTrans" cxnId="{050CC0E5-6F04-44A5-BE93-0035FBC15B6F}">
      <dgm:prSet/>
      <dgm:spPr/>
      <dgm:t>
        <a:bodyPr/>
        <a:lstStyle/>
        <a:p>
          <a:endParaRPr lang="zh-CN" altLang="en-US"/>
        </a:p>
      </dgm:t>
    </dgm:pt>
    <dgm:pt modelId="{6B099122-06CE-4AC4-9228-E24455672E68}" type="sibTrans" cxnId="{050CC0E5-6F04-44A5-BE93-0035FBC15B6F}">
      <dgm:prSet/>
      <dgm:spPr/>
      <dgm:t>
        <a:bodyPr/>
        <a:lstStyle/>
        <a:p>
          <a:endParaRPr lang="zh-CN" altLang="en-US"/>
        </a:p>
      </dgm:t>
    </dgm:pt>
    <dgm:pt modelId="{C9C1CDC2-0851-454B-985A-DCE61A2678ED}">
      <dgm:prSet phldrT="[Text]" custT="1"/>
      <dgm:spPr/>
      <dgm:t>
        <a:bodyPr/>
        <a:lstStyle/>
        <a:p>
          <a:r>
            <a:rPr lang="zh-CN" altLang="en-US" sz="2000" dirty="0"/>
            <a:t>低成本</a:t>
          </a:r>
        </a:p>
      </dgm:t>
    </dgm:pt>
    <dgm:pt modelId="{17549A51-2D82-45AA-AADA-B47D75028D8C}" type="parTrans" cxnId="{7B37803A-8310-4E9E-A277-CB252188A9DA}">
      <dgm:prSet/>
      <dgm:spPr/>
      <dgm:t>
        <a:bodyPr/>
        <a:lstStyle/>
        <a:p>
          <a:endParaRPr lang="zh-CN" altLang="en-US"/>
        </a:p>
      </dgm:t>
    </dgm:pt>
    <dgm:pt modelId="{8C6E3108-42B8-4DF4-9AB4-908EA868A263}" type="sibTrans" cxnId="{7B37803A-8310-4E9E-A277-CB252188A9DA}">
      <dgm:prSet/>
      <dgm:spPr/>
      <dgm:t>
        <a:bodyPr/>
        <a:lstStyle/>
        <a:p>
          <a:endParaRPr lang="zh-CN" altLang="en-US"/>
        </a:p>
      </dgm:t>
    </dgm:pt>
    <dgm:pt modelId="{CF393B50-9F2C-4609-9E6F-9A9D33DA8026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2000" dirty="0"/>
            <a:t>高可用</a:t>
          </a:r>
        </a:p>
      </dgm:t>
    </dgm:pt>
    <dgm:pt modelId="{4CD2F9D5-DF7F-432A-AB74-CBE885D78DE5}" type="parTrans" cxnId="{170A3442-8895-4A18-9098-B27DBE82E7E6}">
      <dgm:prSet/>
      <dgm:spPr/>
      <dgm:t>
        <a:bodyPr/>
        <a:lstStyle/>
        <a:p>
          <a:endParaRPr lang="zh-CN" altLang="en-US"/>
        </a:p>
      </dgm:t>
    </dgm:pt>
    <dgm:pt modelId="{88E8F817-15C1-4F05-A7B7-86F8885AD8BB}" type="sibTrans" cxnId="{170A3442-8895-4A18-9098-B27DBE82E7E6}">
      <dgm:prSet/>
      <dgm:spPr/>
      <dgm:t>
        <a:bodyPr/>
        <a:lstStyle/>
        <a:p>
          <a:endParaRPr lang="zh-CN" altLang="en-US"/>
        </a:p>
      </dgm:t>
    </dgm:pt>
    <dgm:pt modelId="{02DE77B0-B394-482B-A758-7046DA0D5F65}">
      <dgm:prSet phldrT="[Text]" custT="1"/>
      <dgm:spPr/>
      <dgm:t>
        <a:bodyPr/>
        <a:lstStyle/>
        <a:p>
          <a:r>
            <a:rPr lang="en-US" altLang="zh-CN" sz="1200" dirty="0"/>
            <a:t>Cube </a:t>
          </a:r>
          <a:r>
            <a:rPr lang="zh-CN" altLang="en-US" sz="1200" dirty="0"/>
            <a:t>实例按需付费，精确到秒</a:t>
          </a:r>
        </a:p>
      </dgm:t>
    </dgm:pt>
    <dgm:pt modelId="{E297D8B8-0263-45F6-A771-3B7F0727DD6F}" type="parTrans" cxnId="{04AEDAA6-8749-431E-ACF4-D137E79D5702}">
      <dgm:prSet/>
      <dgm:spPr/>
      <dgm:t>
        <a:bodyPr/>
        <a:lstStyle/>
        <a:p>
          <a:endParaRPr lang="zh-CN" altLang="en-US"/>
        </a:p>
      </dgm:t>
    </dgm:pt>
    <dgm:pt modelId="{B1E0CF2E-E9D4-48BC-9D1C-C418F6360C41}" type="sibTrans" cxnId="{04AEDAA6-8749-431E-ACF4-D137E79D5702}">
      <dgm:prSet/>
      <dgm:spPr/>
      <dgm:t>
        <a:bodyPr/>
        <a:lstStyle/>
        <a:p>
          <a:endParaRPr lang="zh-CN" altLang="en-US"/>
        </a:p>
      </dgm:t>
    </dgm:pt>
    <dgm:pt modelId="{AA422052-BAD6-4D86-85C7-35CE64CBE1E5}">
      <dgm:prSet phldrT="[Text]" custT="1"/>
      <dgm:spPr/>
      <dgm:t>
        <a:bodyPr/>
        <a:lstStyle/>
        <a:p>
          <a:r>
            <a:rPr lang="zh-CN" altLang="en-US" sz="2000" dirty="0"/>
            <a:t>功能丰富</a:t>
          </a:r>
        </a:p>
      </dgm:t>
    </dgm:pt>
    <dgm:pt modelId="{33EBC1FE-3180-44CE-BA6F-A18F43B7DF53}" type="parTrans" cxnId="{F6FEA2ED-E258-4D04-95FE-AF235F3A0D6F}">
      <dgm:prSet/>
      <dgm:spPr/>
      <dgm:t>
        <a:bodyPr/>
        <a:lstStyle/>
        <a:p>
          <a:endParaRPr lang="zh-CN" altLang="en-US"/>
        </a:p>
      </dgm:t>
    </dgm:pt>
    <dgm:pt modelId="{3E0DAB3D-346D-4DAB-BE91-39167DA6F825}" type="sibTrans" cxnId="{F6FEA2ED-E258-4D04-95FE-AF235F3A0D6F}">
      <dgm:prSet/>
      <dgm:spPr/>
      <dgm:t>
        <a:bodyPr/>
        <a:lstStyle/>
        <a:p>
          <a:endParaRPr lang="zh-CN" altLang="en-US"/>
        </a:p>
      </dgm:t>
    </dgm:pt>
    <dgm:pt modelId="{FD774BD6-2FAE-4C41-8CC6-E13B9EABB4F0}">
      <dgm:prSet phldrT="[Text]" custT="1"/>
      <dgm:spPr/>
      <dgm:t>
        <a:bodyPr/>
        <a:lstStyle/>
        <a:p>
          <a:r>
            <a:rPr lang="zh-CN" altLang="en-US" sz="1200" dirty="0"/>
            <a:t>宕机自动漂移</a:t>
          </a:r>
        </a:p>
      </dgm:t>
    </dgm:pt>
    <dgm:pt modelId="{E71C36FD-63ED-43A9-AC3A-13188FFCE8F8}" type="parTrans" cxnId="{83D4A829-DAB4-42D7-8BFA-B3C702DEB031}">
      <dgm:prSet/>
      <dgm:spPr/>
      <dgm:t>
        <a:bodyPr/>
        <a:lstStyle/>
        <a:p>
          <a:endParaRPr lang="zh-CN" altLang="en-US"/>
        </a:p>
      </dgm:t>
    </dgm:pt>
    <dgm:pt modelId="{D3608271-11D7-4100-9FB1-BF8A4140C152}" type="sibTrans" cxnId="{83D4A829-DAB4-42D7-8BFA-B3C702DEB031}">
      <dgm:prSet/>
      <dgm:spPr/>
      <dgm:t>
        <a:bodyPr/>
        <a:lstStyle/>
        <a:p>
          <a:endParaRPr lang="zh-CN" altLang="en-US"/>
        </a:p>
      </dgm:t>
    </dgm:pt>
    <dgm:pt modelId="{A0E9B140-3D9D-438A-8C65-C621DDDD3C54}">
      <dgm:prSet phldrT="[Text]" custT="1"/>
      <dgm:spPr/>
      <dgm:t>
        <a:bodyPr/>
        <a:lstStyle/>
        <a:p>
          <a:r>
            <a:rPr lang="zh-CN" altLang="en-US" sz="1200" dirty="0"/>
            <a:t>日志采集（标准输出及文件日志）、监控支持</a:t>
          </a:r>
        </a:p>
      </dgm:t>
    </dgm:pt>
    <dgm:pt modelId="{AE739814-B3CF-4143-8208-F0A9B093ABAD}" type="parTrans" cxnId="{0A124102-0D9D-4BEF-A1CA-4D1F868DB556}">
      <dgm:prSet/>
      <dgm:spPr/>
      <dgm:t>
        <a:bodyPr/>
        <a:lstStyle/>
        <a:p>
          <a:endParaRPr lang="zh-CN" altLang="en-US"/>
        </a:p>
      </dgm:t>
    </dgm:pt>
    <dgm:pt modelId="{749FD440-81EA-4E68-9E66-D02DBBADB6DA}" type="sibTrans" cxnId="{0A124102-0D9D-4BEF-A1CA-4D1F868DB556}">
      <dgm:prSet/>
      <dgm:spPr/>
      <dgm:t>
        <a:bodyPr/>
        <a:lstStyle/>
        <a:p>
          <a:endParaRPr lang="zh-CN" altLang="en-US"/>
        </a:p>
      </dgm:t>
    </dgm:pt>
    <dgm:pt modelId="{3A9495EE-3493-44A8-BC66-CD1162C4759A}">
      <dgm:prSet custT="1"/>
      <dgm:spPr/>
      <dgm:t>
        <a:bodyPr/>
        <a:lstStyle/>
        <a:p>
          <a:r>
            <a:rPr lang="zh-CN" altLang="en-US" sz="1200" dirty="0"/>
            <a:t>轻量级虚拟机实现了基本设备模型，受攻击面更小</a:t>
          </a:r>
        </a:p>
      </dgm:t>
    </dgm:pt>
    <dgm:pt modelId="{99CA6490-427B-42EF-BB05-247F786D41E2}" type="parTrans" cxnId="{5B2E566E-249E-4EA8-B123-FEE924591A45}">
      <dgm:prSet/>
      <dgm:spPr/>
      <dgm:t>
        <a:bodyPr/>
        <a:lstStyle/>
        <a:p>
          <a:endParaRPr lang="zh-CN" altLang="en-US"/>
        </a:p>
      </dgm:t>
    </dgm:pt>
    <dgm:pt modelId="{6AA9B76E-9CD0-4370-AFFB-E5FE924D6240}" type="sibTrans" cxnId="{5B2E566E-249E-4EA8-B123-FEE924591A45}">
      <dgm:prSet/>
      <dgm:spPr/>
      <dgm:t>
        <a:bodyPr/>
        <a:lstStyle/>
        <a:p>
          <a:endParaRPr lang="zh-CN" altLang="en-US"/>
        </a:p>
      </dgm:t>
    </dgm:pt>
    <dgm:pt modelId="{6A2F9E03-F446-454E-A583-1CDCE7FA5187}">
      <dgm:prSet custT="1"/>
      <dgm:spPr/>
      <dgm:t>
        <a:bodyPr/>
        <a:lstStyle/>
        <a:p>
          <a:r>
            <a:rPr lang="zh-CN" altLang="en-US" sz="1200" dirty="0"/>
            <a:t>不同租户间的 </a:t>
          </a:r>
          <a:r>
            <a:rPr lang="en-US" altLang="zh-CN" sz="1200" dirty="0"/>
            <a:t>Cube </a:t>
          </a:r>
          <a:r>
            <a:rPr lang="zh-CN" altLang="en-US" sz="1200" dirty="0"/>
            <a:t>实例 </a:t>
          </a:r>
          <a:r>
            <a:rPr lang="en-US" altLang="zh-CN" sz="1200" dirty="0"/>
            <a:t>VPC </a:t>
          </a:r>
          <a:r>
            <a:rPr lang="zh-CN" altLang="en-US" sz="1200" dirty="0"/>
            <a:t>隔离</a:t>
          </a:r>
        </a:p>
      </dgm:t>
    </dgm:pt>
    <dgm:pt modelId="{5EB86F81-FF56-4338-B9F4-4EB7C139A4F0}" type="parTrans" cxnId="{2743AA2E-2BF7-4A02-BCAE-6D2092E0DEDD}">
      <dgm:prSet/>
      <dgm:spPr/>
      <dgm:t>
        <a:bodyPr/>
        <a:lstStyle/>
        <a:p>
          <a:endParaRPr lang="zh-CN" altLang="en-US"/>
        </a:p>
      </dgm:t>
    </dgm:pt>
    <dgm:pt modelId="{D1A44421-C8D4-401F-BB00-0FC3547B2BA4}" type="sibTrans" cxnId="{2743AA2E-2BF7-4A02-BCAE-6D2092E0DEDD}">
      <dgm:prSet/>
      <dgm:spPr/>
      <dgm:t>
        <a:bodyPr/>
        <a:lstStyle/>
        <a:p>
          <a:endParaRPr lang="zh-CN" altLang="en-US"/>
        </a:p>
      </dgm:t>
    </dgm:pt>
    <dgm:pt modelId="{DAE5E183-B149-4A1B-A7F6-938804B97870}">
      <dgm:prSet custT="1"/>
      <dgm:spPr/>
      <dgm:t>
        <a:bodyPr/>
        <a:lstStyle/>
        <a:p>
          <a:r>
            <a:rPr lang="zh-CN" altLang="en-US" sz="1200" dirty="0"/>
            <a:t>镜像预热技术，缩短容器镜像拉取时间</a:t>
          </a:r>
        </a:p>
      </dgm:t>
    </dgm:pt>
    <dgm:pt modelId="{AFBA6730-DC2E-4ECC-A898-40C325AFE4B8}" type="parTrans" cxnId="{4A12E06B-2735-4705-BC2F-0CFD9B115E21}">
      <dgm:prSet/>
      <dgm:spPr/>
      <dgm:t>
        <a:bodyPr/>
        <a:lstStyle/>
        <a:p>
          <a:endParaRPr lang="zh-CN" altLang="en-US"/>
        </a:p>
      </dgm:t>
    </dgm:pt>
    <dgm:pt modelId="{CCE5AAC7-ECB8-459F-B659-6F6399C4FA7D}" type="sibTrans" cxnId="{4A12E06B-2735-4705-BC2F-0CFD9B115E21}">
      <dgm:prSet/>
      <dgm:spPr/>
      <dgm:t>
        <a:bodyPr/>
        <a:lstStyle/>
        <a:p>
          <a:endParaRPr lang="zh-CN" altLang="en-US"/>
        </a:p>
      </dgm:t>
    </dgm:pt>
    <dgm:pt modelId="{21D0171E-7C4C-4A68-8B61-78DFDAEC0AAB}">
      <dgm:prSet custT="1"/>
      <dgm:spPr/>
      <dgm:t>
        <a:bodyPr/>
        <a:lstStyle/>
        <a:p>
          <a:r>
            <a:rPr lang="zh-CN" altLang="en-US" sz="1200" dirty="0"/>
            <a:t>容器实例最小规格为 </a:t>
          </a:r>
          <a:r>
            <a:rPr lang="en-US" altLang="zh-CN" sz="1200" dirty="0"/>
            <a:t>0.1 </a:t>
          </a:r>
          <a:r>
            <a:rPr lang="zh-CN" altLang="en-US" sz="1200" dirty="0"/>
            <a:t>核 </a:t>
          </a:r>
          <a:r>
            <a:rPr lang="en-US" altLang="zh-CN" sz="1200" dirty="0"/>
            <a:t>0.1G</a:t>
          </a:r>
          <a:endParaRPr lang="zh-CN" altLang="en-US" sz="1200" dirty="0"/>
        </a:p>
      </dgm:t>
    </dgm:pt>
    <dgm:pt modelId="{38DFF4A1-06C1-4564-8ADB-3A8E34CE3D3E}" type="parTrans" cxnId="{F08D5F8B-A70C-4709-8D3C-9F482522731A}">
      <dgm:prSet/>
      <dgm:spPr/>
      <dgm:t>
        <a:bodyPr/>
        <a:lstStyle/>
        <a:p>
          <a:endParaRPr lang="zh-CN" altLang="en-US"/>
        </a:p>
      </dgm:t>
    </dgm:pt>
    <dgm:pt modelId="{EB45C95A-A182-41E0-A77B-63FE119B3D28}" type="sibTrans" cxnId="{F08D5F8B-A70C-4709-8D3C-9F482522731A}">
      <dgm:prSet/>
      <dgm:spPr/>
      <dgm:t>
        <a:bodyPr/>
        <a:lstStyle/>
        <a:p>
          <a:endParaRPr lang="zh-CN" altLang="en-US"/>
        </a:p>
      </dgm:t>
    </dgm:pt>
    <dgm:pt modelId="{D7E4004B-6879-4988-A912-5A51016B4080}">
      <dgm:prSet custT="1"/>
      <dgm:spPr/>
      <dgm:t>
        <a:bodyPr/>
        <a:lstStyle/>
        <a:p>
          <a:r>
            <a:rPr lang="zh-CN" altLang="en-US" sz="1200" dirty="0"/>
            <a:t>较低的资源单价</a:t>
          </a:r>
        </a:p>
      </dgm:t>
    </dgm:pt>
    <dgm:pt modelId="{C2CB1303-376C-4D5D-8742-B3E1636703EE}" type="parTrans" cxnId="{02AD23B4-EA77-47E4-8128-BD6CC8A9D10D}">
      <dgm:prSet/>
      <dgm:spPr/>
      <dgm:t>
        <a:bodyPr/>
        <a:lstStyle/>
        <a:p>
          <a:endParaRPr lang="zh-CN" altLang="en-US"/>
        </a:p>
      </dgm:t>
    </dgm:pt>
    <dgm:pt modelId="{FDAB1BDE-FC15-49A2-B6B1-64D2C2D81F3C}" type="sibTrans" cxnId="{02AD23B4-EA77-47E4-8128-BD6CC8A9D10D}">
      <dgm:prSet/>
      <dgm:spPr/>
      <dgm:t>
        <a:bodyPr/>
        <a:lstStyle/>
        <a:p>
          <a:endParaRPr lang="zh-CN" altLang="en-US"/>
        </a:p>
      </dgm:t>
    </dgm:pt>
    <dgm:pt modelId="{F32EE286-6875-4E26-B468-CA79C8F22635}">
      <dgm:prSet custT="1"/>
      <dgm:spPr/>
      <dgm:t>
        <a:bodyPr/>
        <a:lstStyle/>
        <a:p>
          <a:r>
            <a:rPr lang="zh-CN" altLang="en-US" sz="1200" dirty="0"/>
            <a:t>固定数量模式（自愈）</a:t>
          </a:r>
        </a:p>
      </dgm:t>
    </dgm:pt>
    <dgm:pt modelId="{F3E714E6-3C60-4393-8721-0E704224FA7D}" type="parTrans" cxnId="{AEC41F3F-2EC5-4AA4-AA46-9D7ACA70EF45}">
      <dgm:prSet/>
      <dgm:spPr/>
      <dgm:t>
        <a:bodyPr/>
        <a:lstStyle/>
        <a:p>
          <a:endParaRPr lang="zh-CN" altLang="en-US"/>
        </a:p>
      </dgm:t>
    </dgm:pt>
    <dgm:pt modelId="{C32FE838-B6F6-4A1B-AC97-1015344FDAD1}" type="sibTrans" cxnId="{AEC41F3F-2EC5-4AA4-AA46-9D7ACA70EF45}">
      <dgm:prSet/>
      <dgm:spPr/>
      <dgm:t>
        <a:bodyPr/>
        <a:lstStyle/>
        <a:p>
          <a:endParaRPr lang="zh-CN" altLang="en-US"/>
        </a:p>
      </dgm:t>
    </dgm:pt>
    <dgm:pt modelId="{6A2BEA4F-C9F0-4C6D-9B9D-B2849E6FFD68}">
      <dgm:prSet custT="1"/>
      <dgm:spPr/>
      <dgm:t>
        <a:bodyPr/>
        <a:lstStyle/>
        <a:p>
          <a:r>
            <a:rPr lang="zh-CN" altLang="en-US" sz="1200" dirty="0"/>
            <a:t>作为负载均衡的 </a:t>
          </a:r>
          <a:r>
            <a:rPr lang="en-US" altLang="zh-CN" sz="1200" dirty="0"/>
            <a:t>RS </a:t>
          </a:r>
          <a:r>
            <a:rPr lang="zh-CN" altLang="en-US" sz="1200" dirty="0"/>
            <a:t>对外提供服务</a:t>
          </a:r>
        </a:p>
      </dgm:t>
    </dgm:pt>
    <dgm:pt modelId="{21E8FC70-2AE9-4034-914E-94543223242A}" type="parTrans" cxnId="{010E6E8F-7D97-4532-8444-A9455AC67551}">
      <dgm:prSet/>
      <dgm:spPr/>
      <dgm:t>
        <a:bodyPr/>
        <a:lstStyle/>
        <a:p>
          <a:endParaRPr lang="zh-CN" altLang="en-US"/>
        </a:p>
      </dgm:t>
    </dgm:pt>
    <dgm:pt modelId="{E74F6D75-647A-475C-973B-54E59836F589}" type="sibTrans" cxnId="{010E6E8F-7D97-4532-8444-A9455AC67551}">
      <dgm:prSet/>
      <dgm:spPr/>
      <dgm:t>
        <a:bodyPr/>
        <a:lstStyle/>
        <a:p>
          <a:endParaRPr lang="zh-CN" altLang="en-US"/>
        </a:p>
      </dgm:t>
    </dgm:pt>
    <dgm:pt modelId="{A525034C-FC85-49FB-A183-B11FBCE81A2A}">
      <dgm:prSet custT="1"/>
      <dgm:spPr/>
      <dgm:t>
        <a:bodyPr/>
        <a:lstStyle/>
        <a:p>
          <a:r>
            <a:rPr lang="zh-CN" altLang="en-US" sz="1200" dirty="0"/>
            <a:t>支持登录容器，支持查看容器事件</a:t>
          </a:r>
        </a:p>
      </dgm:t>
    </dgm:pt>
    <dgm:pt modelId="{A870DBFA-C62E-4004-9615-0BE22AB0AD4F}" type="parTrans" cxnId="{34B747FB-8AC2-48DA-A8F3-DE0FB89750F7}">
      <dgm:prSet/>
      <dgm:spPr/>
      <dgm:t>
        <a:bodyPr/>
        <a:lstStyle/>
        <a:p>
          <a:endParaRPr lang="zh-CN" altLang="en-US"/>
        </a:p>
      </dgm:t>
    </dgm:pt>
    <dgm:pt modelId="{4F66BA74-7674-4000-8D9E-DC8A7125651C}" type="sibTrans" cxnId="{34B747FB-8AC2-48DA-A8F3-DE0FB89750F7}">
      <dgm:prSet/>
      <dgm:spPr/>
      <dgm:t>
        <a:bodyPr/>
        <a:lstStyle/>
        <a:p>
          <a:endParaRPr lang="zh-CN" altLang="en-US"/>
        </a:p>
      </dgm:t>
    </dgm:pt>
    <dgm:pt modelId="{9E59DC3A-7C4A-40C4-8FB7-9D76CDDF7B35}">
      <dgm:prSet custT="1"/>
      <dgm:spPr/>
      <dgm:t>
        <a:bodyPr/>
        <a:lstStyle/>
        <a:p>
          <a:r>
            <a:rPr lang="zh-CN" altLang="en-US" sz="1200" dirty="0"/>
            <a:t>存储、外网、负载均衡、防火墙支持，功能堪比虚拟机</a:t>
          </a:r>
        </a:p>
      </dgm:t>
    </dgm:pt>
    <dgm:pt modelId="{9369B0E6-5D0F-48C0-9C66-0AE2FE281AAB}" type="parTrans" cxnId="{8C4D5AA5-698C-4ED9-9152-AA32C082D17A}">
      <dgm:prSet/>
      <dgm:spPr/>
      <dgm:t>
        <a:bodyPr/>
        <a:lstStyle/>
        <a:p>
          <a:endParaRPr lang="zh-CN" altLang="en-US"/>
        </a:p>
      </dgm:t>
    </dgm:pt>
    <dgm:pt modelId="{F40494A7-97F6-442A-A153-796E71E644BB}" type="sibTrans" cxnId="{8C4D5AA5-698C-4ED9-9152-AA32C082D17A}">
      <dgm:prSet/>
      <dgm:spPr/>
      <dgm:t>
        <a:bodyPr/>
        <a:lstStyle/>
        <a:p>
          <a:endParaRPr lang="zh-CN" altLang="en-US"/>
        </a:p>
      </dgm:t>
    </dgm:pt>
    <dgm:pt modelId="{A5BCBB6C-9087-417A-BB14-A3F0342EE194}" type="pres">
      <dgm:prSet presAssocID="{6A925AED-BFA9-4A64-BC9F-145057679404}" presName="Name0" presStyleCnt="0">
        <dgm:presLayoutVars>
          <dgm:dir/>
          <dgm:animLvl val="lvl"/>
          <dgm:resizeHandles val="exact"/>
        </dgm:presLayoutVars>
      </dgm:prSet>
      <dgm:spPr/>
    </dgm:pt>
    <dgm:pt modelId="{BCFDD2FD-E792-4318-A4D9-4A538CA12B5B}" type="pres">
      <dgm:prSet presAssocID="{6A7B807F-6F76-490C-8E12-72295BEC443D}" presName="linNode" presStyleCnt="0"/>
      <dgm:spPr/>
    </dgm:pt>
    <dgm:pt modelId="{207C0FBA-8150-4280-BBB8-03C46F6DDBC2}" type="pres">
      <dgm:prSet presAssocID="{6A7B807F-6F76-490C-8E12-72295BEC443D}" presName="parentText" presStyleLbl="node1" presStyleIdx="0" presStyleCnt="5" custScaleX="66647">
        <dgm:presLayoutVars>
          <dgm:chMax val="1"/>
          <dgm:bulletEnabled val="1"/>
        </dgm:presLayoutVars>
      </dgm:prSet>
      <dgm:spPr/>
    </dgm:pt>
    <dgm:pt modelId="{438A297E-4EBB-4EB4-BB02-37063DEE3EA9}" type="pres">
      <dgm:prSet presAssocID="{6A7B807F-6F76-490C-8E12-72295BEC443D}" presName="descendantText" presStyleLbl="alignAccFollowNode1" presStyleIdx="0" presStyleCnt="5">
        <dgm:presLayoutVars>
          <dgm:bulletEnabled val="1"/>
        </dgm:presLayoutVars>
      </dgm:prSet>
      <dgm:spPr/>
    </dgm:pt>
    <dgm:pt modelId="{13EDA243-DE26-4C8A-84EF-304595E9DDA7}" type="pres">
      <dgm:prSet presAssocID="{24A87950-1EA5-4E86-8F3D-2B67E5FB8632}" presName="sp" presStyleCnt="0"/>
      <dgm:spPr/>
    </dgm:pt>
    <dgm:pt modelId="{FE82EF09-5BA9-41AA-A3B6-A9C26A4BAFB4}" type="pres">
      <dgm:prSet presAssocID="{90C286D7-B3F3-44CA-AE31-D48899788762}" presName="linNode" presStyleCnt="0"/>
      <dgm:spPr/>
    </dgm:pt>
    <dgm:pt modelId="{68D36A4E-7EA6-48CB-A944-272DF6EBC436}" type="pres">
      <dgm:prSet presAssocID="{90C286D7-B3F3-44CA-AE31-D48899788762}" presName="parentText" presStyleLbl="node1" presStyleIdx="1" presStyleCnt="5" custScaleX="66647">
        <dgm:presLayoutVars>
          <dgm:chMax val="1"/>
          <dgm:bulletEnabled val="1"/>
        </dgm:presLayoutVars>
      </dgm:prSet>
      <dgm:spPr/>
    </dgm:pt>
    <dgm:pt modelId="{E3825BBE-ADD5-4E88-9306-C869397D4746}" type="pres">
      <dgm:prSet presAssocID="{90C286D7-B3F3-44CA-AE31-D48899788762}" presName="descendantText" presStyleLbl="alignAccFollowNode1" presStyleIdx="1" presStyleCnt="5">
        <dgm:presLayoutVars>
          <dgm:bulletEnabled val="1"/>
        </dgm:presLayoutVars>
      </dgm:prSet>
      <dgm:spPr/>
    </dgm:pt>
    <dgm:pt modelId="{6D1139CB-3959-40A2-A6F9-1C6346A9C317}" type="pres">
      <dgm:prSet presAssocID="{45DF4AE2-86AC-4137-AA92-11FD646B7595}" presName="sp" presStyleCnt="0"/>
      <dgm:spPr/>
    </dgm:pt>
    <dgm:pt modelId="{E2AF8802-9FFF-4C86-A09B-7486E1307B79}" type="pres">
      <dgm:prSet presAssocID="{C9C1CDC2-0851-454B-985A-DCE61A2678ED}" presName="linNode" presStyleCnt="0"/>
      <dgm:spPr/>
    </dgm:pt>
    <dgm:pt modelId="{F10467B3-0104-45D2-A3DD-53AFC7F9B33F}" type="pres">
      <dgm:prSet presAssocID="{C9C1CDC2-0851-454B-985A-DCE61A2678ED}" presName="parentText" presStyleLbl="node1" presStyleIdx="2" presStyleCnt="5" custScaleX="66647">
        <dgm:presLayoutVars>
          <dgm:chMax val="1"/>
          <dgm:bulletEnabled val="1"/>
        </dgm:presLayoutVars>
      </dgm:prSet>
      <dgm:spPr/>
    </dgm:pt>
    <dgm:pt modelId="{74BD080B-85C9-4E04-8CFB-7F2B50AC22E9}" type="pres">
      <dgm:prSet presAssocID="{C9C1CDC2-0851-454B-985A-DCE61A2678ED}" presName="descendantText" presStyleLbl="alignAccFollowNode1" presStyleIdx="2" presStyleCnt="5">
        <dgm:presLayoutVars>
          <dgm:bulletEnabled val="1"/>
        </dgm:presLayoutVars>
      </dgm:prSet>
      <dgm:spPr/>
    </dgm:pt>
    <dgm:pt modelId="{9E5DCB0D-B281-4656-AC0E-385F5B6B9546}" type="pres">
      <dgm:prSet presAssocID="{8C6E3108-42B8-4DF4-9AB4-908EA868A263}" presName="sp" presStyleCnt="0"/>
      <dgm:spPr/>
    </dgm:pt>
    <dgm:pt modelId="{15F2F96B-8CC3-4F58-A108-D2551FAB93C2}" type="pres">
      <dgm:prSet presAssocID="{CF393B50-9F2C-4609-9E6F-9A9D33DA8026}" presName="linNode" presStyleCnt="0"/>
      <dgm:spPr/>
    </dgm:pt>
    <dgm:pt modelId="{16A2CB48-2D2D-4144-ACDD-F381E3C60F34}" type="pres">
      <dgm:prSet presAssocID="{CF393B50-9F2C-4609-9E6F-9A9D33DA8026}" presName="parentText" presStyleLbl="node1" presStyleIdx="3" presStyleCnt="5" custScaleX="66647">
        <dgm:presLayoutVars>
          <dgm:chMax val="1"/>
          <dgm:bulletEnabled val="1"/>
        </dgm:presLayoutVars>
      </dgm:prSet>
      <dgm:spPr/>
    </dgm:pt>
    <dgm:pt modelId="{5FF829D0-8D95-40A7-A07F-A6B38DE356CC}" type="pres">
      <dgm:prSet presAssocID="{CF393B50-9F2C-4609-9E6F-9A9D33DA8026}" presName="descendantText" presStyleLbl="alignAccFollowNode1" presStyleIdx="3" presStyleCnt="5">
        <dgm:presLayoutVars>
          <dgm:bulletEnabled val="1"/>
        </dgm:presLayoutVars>
      </dgm:prSet>
      <dgm:spPr/>
    </dgm:pt>
    <dgm:pt modelId="{C6DFB59C-C1C5-47BB-8F19-995D957CCD6F}" type="pres">
      <dgm:prSet presAssocID="{88E8F817-15C1-4F05-A7B7-86F8885AD8BB}" presName="sp" presStyleCnt="0"/>
      <dgm:spPr/>
    </dgm:pt>
    <dgm:pt modelId="{18068F69-99D5-4FF2-AFCC-CB63B1E22836}" type="pres">
      <dgm:prSet presAssocID="{AA422052-BAD6-4D86-85C7-35CE64CBE1E5}" presName="linNode" presStyleCnt="0"/>
      <dgm:spPr/>
    </dgm:pt>
    <dgm:pt modelId="{E371A6B3-F8B7-4842-9453-8319DACB89F3}" type="pres">
      <dgm:prSet presAssocID="{AA422052-BAD6-4D86-85C7-35CE64CBE1E5}" presName="parentText" presStyleLbl="node1" presStyleIdx="4" presStyleCnt="5" custScaleX="66647">
        <dgm:presLayoutVars>
          <dgm:chMax val="1"/>
          <dgm:bulletEnabled val="1"/>
        </dgm:presLayoutVars>
      </dgm:prSet>
      <dgm:spPr/>
    </dgm:pt>
    <dgm:pt modelId="{547C7D7A-8DA9-4072-899F-87568A8BB77E}" type="pres">
      <dgm:prSet presAssocID="{AA422052-BAD6-4D86-85C7-35CE64CBE1E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A124102-0D9D-4BEF-A1CA-4D1F868DB556}" srcId="{AA422052-BAD6-4D86-85C7-35CE64CBE1E5}" destId="{A0E9B140-3D9D-438A-8C65-C621DDDD3C54}" srcOrd="0" destOrd="0" parTransId="{AE739814-B3CF-4143-8208-F0A9B093ABAD}" sibTransId="{749FD440-81EA-4E68-9E66-D02DBBADB6DA}"/>
    <dgm:cxn modelId="{D6BF4708-889D-432D-92C4-C825989D531A}" type="presOf" srcId="{6A2BEA4F-C9F0-4C6D-9B9D-B2849E6FFD68}" destId="{5FF829D0-8D95-40A7-A07F-A6B38DE356CC}" srcOrd="0" destOrd="2" presId="urn:microsoft.com/office/officeart/2005/8/layout/vList5"/>
    <dgm:cxn modelId="{AF1DDC1C-6753-4039-B395-4EEC96132D39}" type="presOf" srcId="{A525034C-FC85-49FB-A183-B11FBCE81A2A}" destId="{547C7D7A-8DA9-4072-899F-87568A8BB77E}" srcOrd="0" destOrd="1" presId="urn:microsoft.com/office/officeart/2005/8/layout/vList5"/>
    <dgm:cxn modelId="{0DF1C820-C4D5-4062-BB07-8005B4EBFD09}" type="presOf" srcId="{6A7B807F-6F76-490C-8E12-72295BEC443D}" destId="{207C0FBA-8150-4280-BBB8-03C46F6DDBC2}" srcOrd="0" destOrd="0" presId="urn:microsoft.com/office/officeart/2005/8/layout/vList5"/>
    <dgm:cxn modelId="{83D4A829-DAB4-42D7-8BFA-B3C702DEB031}" srcId="{CF393B50-9F2C-4609-9E6F-9A9D33DA8026}" destId="{FD774BD6-2FAE-4C41-8CC6-E13B9EABB4F0}" srcOrd="0" destOrd="0" parTransId="{E71C36FD-63ED-43A9-AC3A-13188FFCE8F8}" sibTransId="{D3608271-11D7-4100-9FB1-BF8A4140C152}"/>
    <dgm:cxn modelId="{2743AA2E-2BF7-4A02-BCAE-6D2092E0DEDD}" srcId="{6A7B807F-6F76-490C-8E12-72295BEC443D}" destId="{6A2F9E03-F446-454E-A583-1CDCE7FA5187}" srcOrd="2" destOrd="0" parTransId="{5EB86F81-FF56-4338-B9F4-4EB7C139A4F0}" sibTransId="{D1A44421-C8D4-401F-BB00-0FC3547B2BA4}"/>
    <dgm:cxn modelId="{7B37803A-8310-4E9E-A277-CB252188A9DA}" srcId="{6A925AED-BFA9-4A64-BC9F-145057679404}" destId="{C9C1CDC2-0851-454B-985A-DCE61A2678ED}" srcOrd="2" destOrd="0" parTransId="{17549A51-2D82-45AA-AADA-B47D75028D8C}" sibTransId="{8C6E3108-42B8-4DF4-9AB4-908EA868A263}"/>
    <dgm:cxn modelId="{AEC41F3F-2EC5-4AA4-AA46-9D7ACA70EF45}" srcId="{CF393B50-9F2C-4609-9E6F-9A9D33DA8026}" destId="{F32EE286-6875-4E26-B468-CA79C8F22635}" srcOrd="1" destOrd="0" parTransId="{F3E714E6-3C60-4393-8721-0E704224FA7D}" sibTransId="{C32FE838-B6F6-4A1B-AC97-1015344FDAD1}"/>
    <dgm:cxn modelId="{170A3442-8895-4A18-9098-B27DBE82E7E6}" srcId="{6A925AED-BFA9-4A64-BC9F-145057679404}" destId="{CF393B50-9F2C-4609-9E6F-9A9D33DA8026}" srcOrd="3" destOrd="0" parTransId="{4CD2F9D5-DF7F-432A-AB74-CBE885D78DE5}" sibTransId="{88E8F817-15C1-4F05-A7B7-86F8885AD8BB}"/>
    <dgm:cxn modelId="{33A8D944-5EB3-4A28-ADF5-76D17AD298E6}" srcId="{6A925AED-BFA9-4A64-BC9F-145057679404}" destId="{6A7B807F-6F76-490C-8E12-72295BEC443D}" srcOrd="0" destOrd="0" parTransId="{F949C75E-AC76-45BC-A785-013A81DCEA12}" sibTransId="{24A87950-1EA5-4E86-8F3D-2B67E5FB8632}"/>
    <dgm:cxn modelId="{A3E4354A-BDAC-4003-B447-BA908AE8B418}" type="presOf" srcId="{CF393B50-9F2C-4609-9E6F-9A9D33DA8026}" destId="{16A2CB48-2D2D-4144-ACDD-F381E3C60F34}" srcOrd="0" destOrd="0" presId="urn:microsoft.com/office/officeart/2005/8/layout/vList5"/>
    <dgm:cxn modelId="{4A12E06B-2735-4705-BC2F-0CFD9B115E21}" srcId="{90C286D7-B3F3-44CA-AE31-D48899788762}" destId="{DAE5E183-B149-4A1B-A7F6-938804B97870}" srcOrd="1" destOrd="0" parTransId="{AFBA6730-DC2E-4ECC-A898-40C325AFE4B8}" sibTransId="{CCE5AAC7-ECB8-459F-B659-6F6399C4FA7D}"/>
    <dgm:cxn modelId="{5B2E566E-249E-4EA8-B123-FEE924591A45}" srcId="{6A7B807F-6F76-490C-8E12-72295BEC443D}" destId="{3A9495EE-3493-44A8-BC66-CD1162C4759A}" srcOrd="1" destOrd="0" parTransId="{99CA6490-427B-42EF-BB05-247F786D41E2}" sibTransId="{6AA9B76E-9CD0-4370-AFFB-E5FE924D6240}"/>
    <dgm:cxn modelId="{2FFCD853-3487-4E59-928C-B2119713E598}" type="presOf" srcId="{02DE77B0-B394-482B-A758-7046DA0D5F65}" destId="{74BD080B-85C9-4E04-8CFB-7F2B50AC22E9}" srcOrd="0" destOrd="0" presId="urn:microsoft.com/office/officeart/2005/8/layout/vList5"/>
    <dgm:cxn modelId="{F4190974-A553-4848-83F8-76B7397B2E3E}" type="presOf" srcId="{90540385-60C5-40D1-ADEB-7948FD10E62B}" destId="{438A297E-4EBB-4EB4-BB02-37063DEE3EA9}" srcOrd="0" destOrd="0" presId="urn:microsoft.com/office/officeart/2005/8/layout/vList5"/>
    <dgm:cxn modelId="{9E5E9C55-0A39-41C9-83FD-9DD702FEBFA3}" type="presOf" srcId="{9E59DC3A-7C4A-40C4-8FB7-9D76CDDF7B35}" destId="{547C7D7A-8DA9-4072-899F-87568A8BB77E}" srcOrd="0" destOrd="2" presId="urn:microsoft.com/office/officeart/2005/8/layout/vList5"/>
    <dgm:cxn modelId="{4B8A615A-FFCA-46E2-B160-B5905C017500}" type="presOf" srcId="{6A925AED-BFA9-4A64-BC9F-145057679404}" destId="{A5BCBB6C-9087-417A-BB14-A3F0342EE194}" srcOrd="0" destOrd="0" presId="urn:microsoft.com/office/officeart/2005/8/layout/vList5"/>
    <dgm:cxn modelId="{704F0C81-FE9F-432C-8279-A67FEA4E4AF7}" type="presOf" srcId="{D7E4004B-6879-4988-A912-5A51016B4080}" destId="{74BD080B-85C9-4E04-8CFB-7F2B50AC22E9}" srcOrd="0" destOrd="2" presId="urn:microsoft.com/office/officeart/2005/8/layout/vList5"/>
    <dgm:cxn modelId="{BD77E188-66ED-4101-91A5-7C51FB3EB551}" type="presOf" srcId="{76704611-8FDD-4683-A787-6A5CA449EB53}" destId="{E3825BBE-ADD5-4E88-9306-C869397D4746}" srcOrd="0" destOrd="0" presId="urn:microsoft.com/office/officeart/2005/8/layout/vList5"/>
    <dgm:cxn modelId="{F08D5F8B-A70C-4709-8D3C-9F482522731A}" srcId="{C9C1CDC2-0851-454B-985A-DCE61A2678ED}" destId="{21D0171E-7C4C-4A68-8B61-78DFDAEC0AAB}" srcOrd="1" destOrd="0" parTransId="{38DFF4A1-06C1-4564-8ADB-3A8E34CE3D3E}" sibTransId="{EB45C95A-A182-41E0-A77B-63FE119B3D28}"/>
    <dgm:cxn modelId="{010E6E8F-7D97-4532-8444-A9455AC67551}" srcId="{CF393B50-9F2C-4609-9E6F-9A9D33DA8026}" destId="{6A2BEA4F-C9F0-4C6D-9B9D-B2849E6FFD68}" srcOrd="2" destOrd="0" parTransId="{21E8FC70-2AE9-4034-914E-94543223242A}" sibTransId="{E74F6D75-647A-475C-973B-54E59836F589}"/>
    <dgm:cxn modelId="{0D52E191-3E3A-438A-B6CC-6E7D47676717}" type="presOf" srcId="{6A2F9E03-F446-454E-A583-1CDCE7FA5187}" destId="{438A297E-4EBB-4EB4-BB02-37063DEE3EA9}" srcOrd="0" destOrd="2" presId="urn:microsoft.com/office/officeart/2005/8/layout/vList5"/>
    <dgm:cxn modelId="{2C073A99-06A6-46D0-A478-941C4669988D}" type="presOf" srcId="{F32EE286-6875-4E26-B468-CA79C8F22635}" destId="{5FF829D0-8D95-40A7-A07F-A6B38DE356CC}" srcOrd="0" destOrd="1" presId="urn:microsoft.com/office/officeart/2005/8/layout/vList5"/>
    <dgm:cxn modelId="{44BA8CA0-054E-45D2-ABDB-C2F0ACB63B81}" type="presOf" srcId="{21D0171E-7C4C-4A68-8B61-78DFDAEC0AAB}" destId="{74BD080B-85C9-4E04-8CFB-7F2B50AC22E9}" srcOrd="0" destOrd="1" presId="urn:microsoft.com/office/officeart/2005/8/layout/vList5"/>
    <dgm:cxn modelId="{8C4D5AA5-698C-4ED9-9152-AA32C082D17A}" srcId="{AA422052-BAD6-4D86-85C7-35CE64CBE1E5}" destId="{9E59DC3A-7C4A-40C4-8FB7-9D76CDDF7B35}" srcOrd="2" destOrd="0" parTransId="{9369B0E6-5D0F-48C0-9C66-0AE2FE281AAB}" sibTransId="{F40494A7-97F6-442A-A153-796E71E644BB}"/>
    <dgm:cxn modelId="{04AEDAA6-8749-431E-ACF4-D137E79D5702}" srcId="{C9C1CDC2-0851-454B-985A-DCE61A2678ED}" destId="{02DE77B0-B394-482B-A758-7046DA0D5F65}" srcOrd="0" destOrd="0" parTransId="{E297D8B8-0263-45F6-A771-3B7F0727DD6F}" sibTransId="{B1E0CF2E-E9D4-48BC-9D1C-C418F6360C41}"/>
    <dgm:cxn modelId="{02AD23B4-EA77-47E4-8128-BD6CC8A9D10D}" srcId="{C9C1CDC2-0851-454B-985A-DCE61A2678ED}" destId="{D7E4004B-6879-4988-A912-5A51016B4080}" srcOrd="2" destOrd="0" parTransId="{C2CB1303-376C-4D5D-8742-B3E1636703EE}" sibTransId="{FDAB1BDE-FC15-49A2-B6B1-64D2C2D81F3C}"/>
    <dgm:cxn modelId="{6E8A46B9-E63C-4726-B9A7-6A2EB2E3027D}" type="presOf" srcId="{A0E9B140-3D9D-438A-8C65-C621DDDD3C54}" destId="{547C7D7A-8DA9-4072-899F-87568A8BB77E}" srcOrd="0" destOrd="0" presId="urn:microsoft.com/office/officeart/2005/8/layout/vList5"/>
    <dgm:cxn modelId="{A36FF7C3-A241-40A3-A7B5-0787E4441D67}" type="presOf" srcId="{C9C1CDC2-0851-454B-985A-DCE61A2678ED}" destId="{F10467B3-0104-45D2-A3DD-53AFC7F9B33F}" srcOrd="0" destOrd="0" presId="urn:microsoft.com/office/officeart/2005/8/layout/vList5"/>
    <dgm:cxn modelId="{E4B31DCE-D749-4C59-A93D-16F4464262AC}" srcId="{6A7B807F-6F76-490C-8E12-72295BEC443D}" destId="{90540385-60C5-40D1-ADEB-7948FD10E62B}" srcOrd="0" destOrd="0" parTransId="{8D53FAD2-FF5B-41F6-83F8-999D4FBC003A}" sibTransId="{C230C253-3059-4B59-87B8-FC82970B6577}"/>
    <dgm:cxn modelId="{A4D480D5-D5B5-4CA3-BAA5-8FBBAAA7661B}" srcId="{6A925AED-BFA9-4A64-BC9F-145057679404}" destId="{90C286D7-B3F3-44CA-AE31-D48899788762}" srcOrd="1" destOrd="0" parTransId="{1B5057DA-A78D-4CB2-B6E8-9094411CCFE4}" sibTransId="{45DF4AE2-86AC-4137-AA92-11FD646B7595}"/>
    <dgm:cxn modelId="{563D71D6-3E59-4510-BE9E-34DADD446559}" type="presOf" srcId="{DAE5E183-B149-4A1B-A7F6-938804B97870}" destId="{E3825BBE-ADD5-4E88-9306-C869397D4746}" srcOrd="0" destOrd="1" presId="urn:microsoft.com/office/officeart/2005/8/layout/vList5"/>
    <dgm:cxn modelId="{050CC0E5-6F04-44A5-BE93-0035FBC15B6F}" srcId="{90C286D7-B3F3-44CA-AE31-D48899788762}" destId="{76704611-8FDD-4683-A787-6A5CA449EB53}" srcOrd="0" destOrd="0" parTransId="{CB0569D2-7736-4FC7-ADF5-F364E25C052C}" sibTransId="{6B099122-06CE-4AC4-9228-E24455672E68}"/>
    <dgm:cxn modelId="{D1CAF3E5-A892-407D-9937-7A3A396D62FC}" type="presOf" srcId="{3A9495EE-3493-44A8-BC66-CD1162C4759A}" destId="{438A297E-4EBB-4EB4-BB02-37063DEE3EA9}" srcOrd="0" destOrd="1" presId="urn:microsoft.com/office/officeart/2005/8/layout/vList5"/>
    <dgm:cxn modelId="{EE6F6DE7-6D0B-405D-A9FB-6BC195B85E0A}" type="presOf" srcId="{90C286D7-B3F3-44CA-AE31-D48899788762}" destId="{68D36A4E-7EA6-48CB-A944-272DF6EBC436}" srcOrd="0" destOrd="0" presId="urn:microsoft.com/office/officeart/2005/8/layout/vList5"/>
    <dgm:cxn modelId="{F6FEA2ED-E258-4D04-95FE-AF235F3A0D6F}" srcId="{6A925AED-BFA9-4A64-BC9F-145057679404}" destId="{AA422052-BAD6-4D86-85C7-35CE64CBE1E5}" srcOrd="4" destOrd="0" parTransId="{33EBC1FE-3180-44CE-BA6F-A18F43B7DF53}" sibTransId="{3E0DAB3D-346D-4DAB-BE91-39167DA6F825}"/>
    <dgm:cxn modelId="{E61CD8F1-AAE3-46F6-843D-5BE795DB2542}" type="presOf" srcId="{FD774BD6-2FAE-4C41-8CC6-E13B9EABB4F0}" destId="{5FF829D0-8D95-40A7-A07F-A6B38DE356CC}" srcOrd="0" destOrd="0" presId="urn:microsoft.com/office/officeart/2005/8/layout/vList5"/>
    <dgm:cxn modelId="{B81F35F8-38C3-48B6-90A3-8D902FA1EF59}" type="presOf" srcId="{AA422052-BAD6-4D86-85C7-35CE64CBE1E5}" destId="{E371A6B3-F8B7-4842-9453-8319DACB89F3}" srcOrd="0" destOrd="0" presId="urn:microsoft.com/office/officeart/2005/8/layout/vList5"/>
    <dgm:cxn modelId="{34B747FB-8AC2-48DA-A8F3-DE0FB89750F7}" srcId="{AA422052-BAD6-4D86-85C7-35CE64CBE1E5}" destId="{A525034C-FC85-49FB-A183-B11FBCE81A2A}" srcOrd="1" destOrd="0" parTransId="{A870DBFA-C62E-4004-9615-0BE22AB0AD4F}" sibTransId="{4F66BA74-7674-4000-8D9E-DC8A7125651C}"/>
    <dgm:cxn modelId="{7E8B56D1-2203-415B-8990-A5FB12A2CE24}" type="presParOf" srcId="{A5BCBB6C-9087-417A-BB14-A3F0342EE194}" destId="{BCFDD2FD-E792-4318-A4D9-4A538CA12B5B}" srcOrd="0" destOrd="0" presId="urn:microsoft.com/office/officeart/2005/8/layout/vList5"/>
    <dgm:cxn modelId="{1C37558C-5D13-4AE9-B174-A1568D20F57C}" type="presParOf" srcId="{BCFDD2FD-E792-4318-A4D9-4A538CA12B5B}" destId="{207C0FBA-8150-4280-BBB8-03C46F6DDBC2}" srcOrd="0" destOrd="0" presId="urn:microsoft.com/office/officeart/2005/8/layout/vList5"/>
    <dgm:cxn modelId="{1401A7C1-0C0F-47EE-B2B2-788189AC6F6E}" type="presParOf" srcId="{BCFDD2FD-E792-4318-A4D9-4A538CA12B5B}" destId="{438A297E-4EBB-4EB4-BB02-37063DEE3EA9}" srcOrd="1" destOrd="0" presId="urn:microsoft.com/office/officeart/2005/8/layout/vList5"/>
    <dgm:cxn modelId="{7CF1BD94-A5F7-445A-AE87-64973E069AF1}" type="presParOf" srcId="{A5BCBB6C-9087-417A-BB14-A3F0342EE194}" destId="{13EDA243-DE26-4C8A-84EF-304595E9DDA7}" srcOrd="1" destOrd="0" presId="urn:microsoft.com/office/officeart/2005/8/layout/vList5"/>
    <dgm:cxn modelId="{3D4C0180-EE80-42D6-8A02-942BFAEF5BFF}" type="presParOf" srcId="{A5BCBB6C-9087-417A-BB14-A3F0342EE194}" destId="{FE82EF09-5BA9-41AA-A3B6-A9C26A4BAFB4}" srcOrd="2" destOrd="0" presId="urn:microsoft.com/office/officeart/2005/8/layout/vList5"/>
    <dgm:cxn modelId="{89C91CB5-4AA8-4F74-A3A6-05DE25B4A3E8}" type="presParOf" srcId="{FE82EF09-5BA9-41AA-A3B6-A9C26A4BAFB4}" destId="{68D36A4E-7EA6-48CB-A944-272DF6EBC436}" srcOrd="0" destOrd="0" presId="urn:microsoft.com/office/officeart/2005/8/layout/vList5"/>
    <dgm:cxn modelId="{CFFA2116-3432-4DA8-A5A0-599AAE049CCF}" type="presParOf" srcId="{FE82EF09-5BA9-41AA-A3B6-A9C26A4BAFB4}" destId="{E3825BBE-ADD5-4E88-9306-C869397D4746}" srcOrd="1" destOrd="0" presId="urn:microsoft.com/office/officeart/2005/8/layout/vList5"/>
    <dgm:cxn modelId="{B7EC0AEC-A181-41DE-936B-B47B63FA4403}" type="presParOf" srcId="{A5BCBB6C-9087-417A-BB14-A3F0342EE194}" destId="{6D1139CB-3959-40A2-A6F9-1C6346A9C317}" srcOrd="3" destOrd="0" presId="urn:microsoft.com/office/officeart/2005/8/layout/vList5"/>
    <dgm:cxn modelId="{4F10D9A3-B147-449C-92AF-AE7CAAEFC18B}" type="presParOf" srcId="{A5BCBB6C-9087-417A-BB14-A3F0342EE194}" destId="{E2AF8802-9FFF-4C86-A09B-7486E1307B79}" srcOrd="4" destOrd="0" presId="urn:microsoft.com/office/officeart/2005/8/layout/vList5"/>
    <dgm:cxn modelId="{1ECFBB41-4F2A-4BF1-ABE9-8310D7923A66}" type="presParOf" srcId="{E2AF8802-9FFF-4C86-A09B-7486E1307B79}" destId="{F10467B3-0104-45D2-A3DD-53AFC7F9B33F}" srcOrd="0" destOrd="0" presId="urn:microsoft.com/office/officeart/2005/8/layout/vList5"/>
    <dgm:cxn modelId="{10D29273-8D4C-4625-BF92-00AA671849D6}" type="presParOf" srcId="{E2AF8802-9FFF-4C86-A09B-7486E1307B79}" destId="{74BD080B-85C9-4E04-8CFB-7F2B50AC22E9}" srcOrd="1" destOrd="0" presId="urn:microsoft.com/office/officeart/2005/8/layout/vList5"/>
    <dgm:cxn modelId="{D13EC1EA-894F-4F36-8BF0-3FC8C72075C2}" type="presParOf" srcId="{A5BCBB6C-9087-417A-BB14-A3F0342EE194}" destId="{9E5DCB0D-B281-4656-AC0E-385F5B6B9546}" srcOrd="5" destOrd="0" presId="urn:microsoft.com/office/officeart/2005/8/layout/vList5"/>
    <dgm:cxn modelId="{8570D16D-6A5D-4F40-9A2F-0E384815E8BC}" type="presParOf" srcId="{A5BCBB6C-9087-417A-BB14-A3F0342EE194}" destId="{15F2F96B-8CC3-4F58-A108-D2551FAB93C2}" srcOrd="6" destOrd="0" presId="urn:microsoft.com/office/officeart/2005/8/layout/vList5"/>
    <dgm:cxn modelId="{24CCBAE8-E8E9-4CC6-B5DC-7F78B2DE8B6E}" type="presParOf" srcId="{15F2F96B-8CC3-4F58-A108-D2551FAB93C2}" destId="{16A2CB48-2D2D-4144-ACDD-F381E3C60F34}" srcOrd="0" destOrd="0" presId="urn:microsoft.com/office/officeart/2005/8/layout/vList5"/>
    <dgm:cxn modelId="{12F0F034-4912-46A1-9239-691A3AFE054A}" type="presParOf" srcId="{15F2F96B-8CC3-4F58-A108-D2551FAB93C2}" destId="{5FF829D0-8D95-40A7-A07F-A6B38DE356CC}" srcOrd="1" destOrd="0" presId="urn:microsoft.com/office/officeart/2005/8/layout/vList5"/>
    <dgm:cxn modelId="{711A31EC-D854-431C-BEEA-E3E57261FD62}" type="presParOf" srcId="{A5BCBB6C-9087-417A-BB14-A3F0342EE194}" destId="{C6DFB59C-C1C5-47BB-8F19-995D957CCD6F}" srcOrd="7" destOrd="0" presId="urn:microsoft.com/office/officeart/2005/8/layout/vList5"/>
    <dgm:cxn modelId="{EFA71150-928E-4F6A-B928-F981C8EB1063}" type="presParOf" srcId="{A5BCBB6C-9087-417A-BB14-A3F0342EE194}" destId="{18068F69-99D5-4FF2-AFCC-CB63B1E22836}" srcOrd="8" destOrd="0" presId="urn:microsoft.com/office/officeart/2005/8/layout/vList5"/>
    <dgm:cxn modelId="{46D01B2F-D918-4B0B-9BCC-A4B8C0F5583A}" type="presParOf" srcId="{18068F69-99D5-4FF2-AFCC-CB63B1E22836}" destId="{E371A6B3-F8B7-4842-9453-8319DACB89F3}" srcOrd="0" destOrd="0" presId="urn:microsoft.com/office/officeart/2005/8/layout/vList5"/>
    <dgm:cxn modelId="{C5548631-6333-4AC9-AFB3-5DFE35D91B6D}" type="presParOf" srcId="{18068F69-99D5-4FF2-AFCC-CB63B1E22836}" destId="{547C7D7A-8DA9-4072-899F-87568A8BB7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F6FF1-7C2F-455D-9C8B-B80B588EC7B4}" type="doc">
      <dgm:prSet loTypeId="urn:microsoft.com/office/officeart/2005/8/layout/vList4" loCatId="list" qsTypeId="urn:microsoft.com/office/officeart/2005/8/quickstyle/simple3#3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07F9A834-4D94-4931-93AD-E12499108428}">
      <dgm:prSet phldrT="[文本]" phldr="0" custT="0"/>
      <dgm:spPr>
        <a:noFill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3860F4"/>
              </a:solidFill>
            </a:rPr>
            <a:t>高度安全</a:t>
          </a:r>
          <a:endParaRPr lang="zh-CN" altLang="en-US"/>
        </a:p>
      </dgm:t>
    </dgm:pt>
    <dgm:pt modelId="{E7356527-0C15-4E18-BCB7-0963A73ACEA5}" type="parTrans" cxnId="{A5F9A4D4-B29B-44AC-A56D-AE8D50425F54}">
      <dgm:prSet/>
      <dgm:spPr/>
      <dgm:t>
        <a:bodyPr/>
        <a:lstStyle/>
        <a:p>
          <a:endParaRPr lang="zh-CN" altLang="en-US"/>
        </a:p>
      </dgm:t>
    </dgm:pt>
    <dgm:pt modelId="{8A335AB5-E98B-486A-BB89-8CECD6F7716A}" type="sibTrans" cxnId="{A5F9A4D4-B29B-44AC-A56D-AE8D50425F54}">
      <dgm:prSet/>
      <dgm:spPr/>
      <dgm:t>
        <a:bodyPr/>
        <a:lstStyle/>
        <a:p>
          <a:endParaRPr lang="zh-CN" altLang="en-US"/>
        </a:p>
      </dgm:t>
    </dgm:pt>
    <dgm:pt modelId="{0D3BF5B6-1C63-425A-B849-C14D9540B44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基于</a:t>
          </a:r>
          <a:r>
            <a:rPr lang="en-US" altLang="zh-CN" dirty="0"/>
            <a:t>KVM</a:t>
          </a:r>
          <a:r>
            <a:rPr lang="zh-CN" altLang="en-US" dirty="0"/>
            <a:t>虚拟化</a:t>
          </a:r>
        </a:p>
      </dgm:t>
    </dgm:pt>
    <dgm:pt modelId="{74D1DCE4-445A-4486-A101-24882B7FA2B0}" type="parTrans" cxnId="{7698AFB8-E28C-4568-885E-C45256A25575}">
      <dgm:prSet/>
      <dgm:spPr/>
      <dgm:t>
        <a:bodyPr/>
        <a:lstStyle/>
        <a:p>
          <a:endParaRPr lang="zh-CN" altLang="en-US"/>
        </a:p>
      </dgm:t>
    </dgm:pt>
    <dgm:pt modelId="{039285EA-21E2-4C27-B35A-75E7494B5E27}" type="sibTrans" cxnId="{7698AFB8-E28C-4568-885E-C45256A25575}">
      <dgm:prSet/>
      <dgm:spPr/>
      <dgm:t>
        <a:bodyPr/>
        <a:lstStyle/>
        <a:p>
          <a:endParaRPr lang="zh-CN" altLang="en-US"/>
        </a:p>
      </dgm:t>
    </dgm:pt>
    <dgm:pt modelId="{94833056-E25F-4E87-BB1B-709E680A4AD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最小设备模型，相对传统虚拟机攻击面小</a:t>
          </a:r>
        </a:p>
      </dgm:t>
    </dgm:pt>
    <dgm:pt modelId="{2B5BACBE-54E6-4885-9BE3-FB378F75E607}" type="parTrans" cxnId="{6C778DFD-6FEB-4955-ADE4-67AB57A7CF29}">
      <dgm:prSet/>
      <dgm:spPr/>
      <dgm:t>
        <a:bodyPr/>
        <a:lstStyle/>
        <a:p>
          <a:endParaRPr lang="zh-CN" altLang="en-US"/>
        </a:p>
      </dgm:t>
    </dgm:pt>
    <dgm:pt modelId="{2071C210-419C-43E2-A8B1-4C054FF760CE}" type="sibTrans" cxnId="{6C778DFD-6FEB-4955-ADE4-67AB57A7CF29}">
      <dgm:prSet/>
      <dgm:spPr/>
      <dgm:t>
        <a:bodyPr/>
        <a:lstStyle/>
        <a:p>
          <a:endParaRPr lang="zh-CN" altLang="en-US"/>
        </a:p>
      </dgm:t>
    </dgm:pt>
    <dgm:pt modelId="{B2620278-44A7-4582-8B8F-903EFA3FE84F}">
      <dgm:prSet phldrT="[文本]" phldr="0" custT="0"/>
      <dgm:spPr>
        <a:noFill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3860F4"/>
              </a:solidFill>
            </a:rPr>
            <a:t>快速启动</a:t>
          </a:r>
          <a:endParaRPr lang="zh-CN" altLang="en-US" dirty="0"/>
        </a:p>
      </dgm:t>
    </dgm:pt>
    <dgm:pt modelId="{C6161972-0E9E-41F1-B2A0-45737E49BCCC}" type="parTrans" cxnId="{3A8D2A8C-C08D-4F7C-8371-2E1C27B8CBBB}">
      <dgm:prSet/>
      <dgm:spPr/>
      <dgm:t>
        <a:bodyPr/>
        <a:lstStyle/>
        <a:p>
          <a:endParaRPr lang="zh-CN" altLang="en-US"/>
        </a:p>
      </dgm:t>
    </dgm:pt>
    <dgm:pt modelId="{04E1C1A1-967A-4191-9D7B-A15C926E6334}" type="sibTrans" cxnId="{3A8D2A8C-C08D-4F7C-8371-2E1C27B8CBBB}">
      <dgm:prSet/>
      <dgm:spPr/>
      <dgm:t>
        <a:bodyPr/>
        <a:lstStyle/>
        <a:p>
          <a:endParaRPr lang="zh-CN" altLang="en-US"/>
        </a:p>
      </dgm:t>
    </dgm:pt>
    <dgm:pt modelId="{E3E55D9C-8719-41B0-B058-34B459DDDF3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启动仅需</a:t>
          </a:r>
          <a:r>
            <a:rPr lang="en-US"/>
            <a:t>125 ms</a:t>
          </a:r>
          <a:endParaRPr lang="zh-CN" altLang="en-US"/>
        </a:p>
      </dgm:t>
    </dgm:pt>
    <dgm:pt modelId="{FF6C6D1A-A8DC-48FB-BA67-05F3AB5C3F96}" type="parTrans" cxnId="{12E65C67-5432-4101-97CB-3B45534F07C3}">
      <dgm:prSet/>
      <dgm:spPr/>
      <dgm:t>
        <a:bodyPr/>
        <a:lstStyle/>
        <a:p>
          <a:endParaRPr lang="zh-CN" altLang="en-US"/>
        </a:p>
      </dgm:t>
    </dgm:pt>
    <dgm:pt modelId="{7E3B1205-8407-4F78-865D-773B97C29F19}" type="sibTrans" cxnId="{12E65C67-5432-4101-97CB-3B45534F07C3}">
      <dgm:prSet/>
      <dgm:spPr/>
      <dgm:t>
        <a:bodyPr/>
        <a:lstStyle/>
        <a:p>
          <a:endParaRPr lang="zh-CN" altLang="en-US"/>
        </a:p>
      </dgm:t>
    </dgm:pt>
    <dgm:pt modelId="{B1185FAA-5C2E-4602-ADEB-61C11CD19B5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单台物理机 </a:t>
          </a:r>
          <a:r>
            <a:rPr lang="en-US" altLang="zh-CN"/>
            <a:t>120vm/s</a:t>
          </a:r>
          <a:endParaRPr lang="zh-CN" altLang="en-US"/>
        </a:p>
      </dgm:t>
    </dgm:pt>
    <dgm:pt modelId="{8389C167-F3D7-4A31-A21F-0E1D2B423ECC}" type="parTrans" cxnId="{FF9AA9C0-74C7-4D4A-8F04-5E73D1370009}">
      <dgm:prSet/>
      <dgm:spPr/>
      <dgm:t>
        <a:bodyPr/>
        <a:lstStyle/>
        <a:p>
          <a:endParaRPr lang="zh-CN" altLang="en-US"/>
        </a:p>
      </dgm:t>
    </dgm:pt>
    <dgm:pt modelId="{DD677E71-0055-4A8C-9C4C-70E5E1FD48C2}" type="sibTrans" cxnId="{FF9AA9C0-74C7-4D4A-8F04-5E73D1370009}">
      <dgm:prSet/>
      <dgm:spPr/>
      <dgm:t>
        <a:bodyPr/>
        <a:lstStyle/>
        <a:p>
          <a:endParaRPr lang="zh-CN" altLang="en-US"/>
        </a:p>
      </dgm:t>
    </dgm:pt>
    <dgm:pt modelId="{D9FB7ECC-5E59-4F86-B74C-EAD100460C13}">
      <dgm:prSet phldrT="[文本]" phldr="0" custT="0"/>
      <dgm:spPr>
        <a:noFill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3860F4"/>
              </a:solidFill>
            </a:rPr>
            <a:t>卓越性能</a:t>
          </a:r>
          <a:endParaRPr lang="zh-CN" altLang="en-US"/>
        </a:p>
      </dgm:t>
    </dgm:pt>
    <dgm:pt modelId="{37682D1B-25BD-4B73-9F28-987BF5B7DED8}" type="parTrans" cxnId="{8EDA4E48-848F-4CE1-9AAA-6AA7F2A44120}">
      <dgm:prSet/>
      <dgm:spPr/>
      <dgm:t>
        <a:bodyPr/>
        <a:lstStyle/>
        <a:p>
          <a:endParaRPr lang="zh-CN" altLang="en-US"/>
        </a:p>
      </dgm:t>
    </dgm:pt>
    <dgm:pt modelId="{8CAE556C-B21B-4A1B-A619-7E8E397C788B}" type="sibTrans" cxnId="{8EDA4E48-848F-4CE1-9AAA-6AA7F2A44120}">
      <dgm:prSet/>
      <dgm:spPr/>
      <dgm:t>
        <a:bodyPr/>
        <a:lstStyle/>
        <a:p>
          <a:endParaRPr lang="zh-CN" altLang="en-US"/>
        </a:p>
      </dgm:t>
    </dgm:pt>
    <dgm:pt modelId="{6DB182B5-AE5C-434F-8393-30765581BA9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vm</a:t>
          </a:r>
          <a:r>
            <a:rPr lang="zh-CN" altLang="en-US"/>
            <a:t>最小只需消耗</a:t>
          </a:r>
          <a:r>
            <a:rPr lang="en-US" altLang="zh-CN"/>
            <a:t>5MiB</a:t>
          </a:r>
          <a:r>
            <a:rPr lang="zh-CN" altLang="en-US"/>
            <a:t>内存</a:t>
          </a:r>
        </a:p>
      </dgm:t>
    </dgm:pt>
    <dgm:pt modelId="{44B6428C-B5CF-4C90-A241-050AB9722539}" type="parTrans" cxnId="{4AE42C05-BA72-4ED8-8C1A-37D0AECF9A5C}">
      <dgm:prSet/>
      <dgm:spPr/>
      <dgm:t>
        <a:bodyPr/>
        <a:lstStyle/>
        <a:p>
          <a:endParaRPr lang="zh-CN" altLang="en-US"/>
        </a:p>
      </dgm:t>
    </dgm:pt>
    <dgm:pt modelId="{FF1C3D58-B010-4CF0-B830-1BC4570CBA4D}" type="sibTrans" cxnId="{4AE42C05-BA72-4ED8-8C1A-37D0AECF9A5C}">
      <dgm:prSet/>
      <dgm:spPr/>
      <dgm:t>
        <a:bodyPr/>
        <a:lstStyle/>
        <a:p>
          <a:endParaRPr lang="zh-CN" altLang="en-US"/>
        </a:p>
      </dgm:t>
    </dgm:pt>
    <dgm:pt modelId="{1A3369C5-84D8-4108-8EB1-13B68BA59A1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单台物理机 </a:t>
          </a:r>
          <a:r>
            <a:rPr lang="en-US" altLang="zh-CN"/>
            <a:t>1000+vm</a:t>
          </a:r>
        </a:p>
      </dgm:t>
    </dgm:pt>
    <dgm:pt modelId="{B13EC671-C650-4262-9A0F-EE7DBCE4233E}" type="parTrans" cxnId="{33301F5A-5BBE-482F-A937-CD8607F83448}">
      <dgm:prSet/>
      <dgm:spPr/>
      <dgm:t>
        <a:bodyPr/>
        <a:lstStyle/>
        <a:p>
          <a:endParaRPr lang="zh-CN" altLang="en-US"/>
        </a:p>
      </dgm:t>
    </dgm:pt>
    <dgm:pt modelId="{4224A55C-6DD2-4F98-8E66-41F39FD8EE55}" type="sibTrans" cxnId="{33301F5A-5BBE-482F-A937-CD8607F83448}">
      <dgm:prSet/>
      <dgm:spPr/>
      <dgm:t>
        <a:bodyPr/>
        <a:lstStyle/>
        <a:p>
          <a:endParaRPr lang="zh-CN" altLang="en-US"/>
        </a:p>
      </dgm:t>
    </dgm:pt>
    <dgm:pt modelId="{FF90211E-526F-4262-92C8-260CC0BA71EF}" type="pres">
      <dgm:prSet presAssocID="{9A3F6FF1-7C2F-455D-9C8B-B80B588EC7B4}" presName="linear" presStyleCnt="0">
        <dgm:presLayoutVars>
          <dgm:dir/>
          <dgm:resizeHandles val="exact"/>
        </dgm:presLayoutVars>
      </dgm:prSet>
      <dgm:spPr/>
    </dgm:pt>
    <dgm:pt modelId="{EACC82F1-E38C-4E69-9CA1-891A9653B4E1}" type="pres">
      <dgm:prSet presAssocID="{07F9A834-4D94-4931-93AD-E12499108428}" presName="comp" presStyleCnt="0"/>
      <dgm:spPr/>
    </dgm:pt>
    <dgm:pt modelId="{5EDE76D8-9BCC-482A-83FD-2B2563A97F3B}" type="pres">
      <dgm:prSet presAssocID="{07F9A834-4D94-4931-93AD-E12499108428}" presName="box" presStyleLbl="node1" presStyleIdx="0" presStyleCnt="3"/>
      <dgm:spPr/>
    </dgm:pt>
    <dgm:pt modelId="{7989DEA8-880A-4177-9232-BAD5559C31F3}" type="pres">
      <dgm:prSet presAssocID="{07F9A834-4D94-4931-93AD-E12499108428}" presName="img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00392E97-6585-43F7-B866-BC0F5F59FEF1}" type="pres">
      <dgm:prSet presAssocID="{07F9A834-4D94-4931-93AD-E12499108428}" presName="text" presStyleLbl="node1" presStyleIdx="0" presStyleCnt="3">
        <dgm:presLayoutVars>
          <dgm:bulletEnabled val="1"/>
        </dgm:presLayoutVars>
      </dgm:prSet>
      <dgm:spPr/>
    </dgm:pt>
    <dgm:pt modelId="{A22C12A1-CF35-46A3-A018-86FF292D0DB3}" type="pres">
      <dgm:prSet presAssocID="{8A335AB5-E98B-486A-BB89-8CECD6F7716A}" presName="spacer" presStyleCnt="0"/>
      <dgm:spPr/>
    </dgm:pt>
    <dgm:pt modelId="{601B874A-8D1E-4709-820E-3B36E2EEEB94}" type="pres">
      <dgm:prSet presAssocID="{B2620278-44A7-4582-8B8F-903EFA3FE84F}" presName="comp" presStyleCnt="0"/>
      <dgm:spPr/>
    </dgm:pt>
    <dgm:pt modelId="{FDCA1D01-F480-40EB-AB64-AF7A3F8581C7}" type="pres">
      <dgm:prSet presAssocID="{B2620278-44A7-4582-8B8F-903EFA3FE84F}" presName="box" presStyleLbl="node1" presStyleIdx="1" presStyleCnt="3"/>
      <dgm:spPr/>
    </dgm:pt>
    <dgm:pt modelId="{B4D78B09-9A77-4367-92B2-7401010E112B}" type="pres">
      <dgm:prSet presAssocID="{B2620278-44A7-4582-8B8F-903EFA3FE84F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0694110D-0945-447A-B005-C90328F34348}" type="pres">
      <dgm:prSet presAssocID="{B2620278-44A7-4582-8B8F-903EFA3FE84F}" presName="text" presStyleLbl="node1" presStyleIdx="1" presStyleCnt="3">
        <dgm:presLayoutVars>
          <dgm:bulletEnabled val="1"/>
        </dgm:presLayoutVars>
      </dgm:prSet>
      <dgm:spPr/>
    </dgm:pt>
    <dgm:pt modelId="{B48E32A5-5F8F-4952-92C8-5EB8D0F8AE0E}" type="pres">
      <dgm:prSet presAssocID="{04E1C1A1-967A-4191-9D7B-A15C926E6334}" presName="spacer" presStyleCnt="0"/>
      <dgm:spPr/>
    </dgm:pt>
    <dgm:pt modelId="{1AA539FF-7A48-4294-BE52-D23C695FC877}" type="pres">
      <dgm:prSet presAssocID="{D9FB7ECC-5E59-4F86-B74C-EAD100460C13}" presName="comp" presStyleCnt="0"/>
      <dgm:spPr/>
    </dgm:pt>
    <dgm:pt modelId="{0C5FDF78-8843-4CE2-AD2F-C29154219F5E}" type="pres">
      <dgm:prSet presAssocID="{D9FB7ECC-5E59-4F86-B74C-EAD100460C13}" presName="box" presStyleLbl="node1" presStyleIdx="2" presStyleCnt="3"/>
      <dgm:spPr/>
    </dgm:pt>
    <dgm:pt modelId="{B2F3D991-2F53-4E23-AD4B-FA40C43BBE09}" type="pres">
      <dgm:prSet presAssocID="{D9FB7ECC-5E59-4F86-B74C-EAD100460C13}" presName="img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EF398D24-FF11-4A32-AC29-9C70022ED9A6}" type="pres">
      <dgm:prSet presAssocID="{D9FB7ECC-5E59-4F86-B74C-EAD100460C13}" presName="text" presStyleLbl="node1" presStyleIdx="2" presStyleCnt="3">
        <dgm:presLayoutVars>
          <dgm:bulletEnabled val="1"/>
        </dgm:presLayoutVars>
      </dgm:prSet>
      <dgm:spPr/>
    </dgm:pt>
  </dgm:ptLst>
  <dgm:cxnLst>
    <dgm:cxn modelId="{4AE42C05-BA72-4ED8-8C1A-37D0AECF9A5C}" srcId="{D9FB7ECC-5E59-4F86-B74C-EAD100460C13}" destId="{6DB182B5-AE5C-434F-8393-30765581BA97}" srcOrd="0" destOrd="0" parTransId="{44B6428C-B5CF-4C90-A241-050AB9722539}" sibTransId="{FF1C3D58-B010-4CF0-B830-1BC4570CBA4D}"/>
    <dgm:cxn modelId="{27F45A1A-34C0-4791-81A4-16B7995BFD43}" type="presOf" srcId="{94833056-E25F-4E87-BB1B-709E680A4AD8}" destId="{5EDE76D8-9BCC-482A-83FD-2B2563A97F3B}" srcOrd="0" destOrd="2" presId="urn:microsoft.com/office/officeart/2005/8/layout/vList4"/>
    <dgm:cxn modelId="{A62D382A-B9B0-4699-8CDA-198EED25811C}" type="presOf" srcId="{9A3F6FF1-7C2F-455D-9C8B-B80B588EC7B4}" destId="{FF90211E-526F-4262-92C8-260CC0BA71EF}" srcOrd="0" destOrd="0" presId="urn:microsoft.com/office/officeart/2005/8/layout/vList4"/>
    <dgm:cxn modelId="{2762FE3B-C080-476B-8CCB-4D00E2261919}" type="presOf" srcId="{04E1C1A1-967A-4191-9D7B-A15C926E6334}" destId="{B48E32A5-5F8F-4952-92C8-5EB8D0F8AE0E}" srcOrd="0" destOrd="0" presId="urn:microsoft.com/office/officeart/2005/8/layout/vList4"/>
    <dgm:cxn modelId="{B43B215C-EAFE-4489-A647-88E2A94348AA}" type="presOf" srcId="{6DB182B5-AE5C-434F-8393-30765581BA97}" destId="{EF398D24-FF11-4A32-AC29-9C70022ED9A6}" srcOrd="1" destOrd="1" presId="urn:microsoft.com/office/officeart/2005/8/layout/vList4"/>
    <dgm:cxn modelId="{12E65C67-5432-4101-97CB-3B45534F07C3}" srcId="{B2620278-44A7-4582-8B8F-903EFA3FE84F}" destId="{E3E55D9C-8719-41B0-B058-34B459DDDF33}" srcOrd="0" destOrd="0" parTransId="{FF6C6D1A-A8DC-48FB-BA67-05F3AB5C3F96}" sibTransId="{7E3B1205-8407-4F78-865D-773B97C29F19}"/>
    <dgm:cxn modelId="{8EDA4E48-848F-4CE1-9AAA-6AA7F2A44120}" srcId="{9A3F6FF1-7C2F-455D-9C8B-B80B588EC7B4}" destId="{D9FB7ECC-5E59-4F86-B74C-EAD100460C13}" srcOrd="2" destOrd="0" parTransId="{37682D1B-25BD-4B73-9F28-987BF5B7DED8}" sibTransId="{8CAE556C-B21B-4A1B-A619-7E8E397C788B}"/>
    <dgm:cxn modelId="{B880A849-B204-4A33-945A-F67922461239}" type="presOf" srcId="{1A3369C5-84D8-4108-8EB1-13B68BA59A1B}" destId="{0C5FDF78-8843-4CE2-AD2F-C29154219F5E}" srcOrd="0" destOrd="2" presId="urn:microsoft.com/office/officeart/2005/8/layout/vList4"/>
    <dgm:cxn modelId="{B1DDDC6E-CFAA-4144-ABEF-EAE758596408}" type="presOf" srcId="{6DB182B5-AE5C-434F-8393-30765581BA97}" destId="{0C5FDF78-8843-4CE2-AD2F-C29154219F5E}" srcOrd="0" destOrd="1" presId="urn:microsoft.com/office/officeart/2005/8/layout/vList4"/>
    <dgm:cxn modelId="{9F28C24F-9070-437D-B2B5-F6B97842AB1B}" type="presOf" srcId="{07F9A834-4D94-4931-93AD-E12499108428}" destId="{5EDE76D8-9BCC-482A-83FD-2B2563A97F3B}" srcOrd="0" destOrd="0" presId="urn:microsoft.com/office/officeart/2005/8/layout/vList4"/>
    <dgm:cxn modelId="{33301F5A-5BBE-482F-A937-CD8607F83448}" srcId="{D9FB7ECC-5E59-4F86-B74C-EAD100460C13}" destId="{1A3369C5-84D8-4108-8EB1-13B68BA59A1B}" srcOrd="1" destOrd="0" parTransId="{B13EC671-C650-4262-9A0F-EE7DBCE4233E}" sibTransId="{4224A55C-6DD2-4F98-8E66-41F39FD8EE55}"/>
    <dgm:cxn modelId="{01BC907D-EBBC-4BB9-A85E-F3BC996EDE1B}" type="presOf" srcId="{B1185FAA-5C2E-4602-ADEB-61C11CD19B5E}" destId="{FDCA1D01-F480-40EB-AB64-AF7A3F8581C7}" srcOrd="0" destOrd="2" presId="urn:microsoft.com/office/officeart/2005/8/layout/vList4"/>
    <dgm:cxn modelId="{DD36D886-0E30-49D6-95FA-D48B65ADBBEF}" type="presOf" srcId="{94833056-E25F-4E87-BB1B-709E680A4AD8}" destId="{00392E97-6585-43F7-B866-BC0F5F59FEF1}" srcOrd="1" destOrd="2" presId="urn:microsoft.com/office/officeart/2005/8/layout/vList4"/>
    <dgm:cxn modelId="{6680A288-4068-48F7-8D28-9AC1A793901C}" type="presOf" srcId="{D9FB7ECC-5E59-4F86-B74C-EAD100460C13}" destId="{EF398D24-FF11-4A32-AC29-9C70022ED9A6}" srcOrd="1" destOrd="0" presId="urn:microsoft.com/office/officeart/2005/8/layout/vList4"/>
    <dgm:cxn modelId="{E22D008A-90FD-4833-A861-8438FC39E828}" type="presOf" srcId="{0D3BF5B6-1C63-425A-B849-C14D9540B440}" destId="{00392E97-6585-43F7-B866-BC0F5F59FEF1}" srcOrd="1" destOrd="1" presId="urn:microsoft.com/office/officeart/2005/8/layout/vList4"/>
    <dgm:cxn modelId="{3A8D2A8C-C08D-4F7C-8371-2E1C27B8CBBB}" srcId="{9A3F6FF1-7C2F-455D-9C8B-B80B588EC7B4}" destId="{B2620278-44A7-4582-8B8F-903EFA3FE84F}" srcOrd="1" destOrd="0" parTransId="{C6161972-0E9E-41F1-B2A0-45737E49BCCC}" sibTransId="{04E1C1A1-967A-4191-9D7B-A15C926E6334}"/>
    <dgm:cxn modelId="{7E8AFA91-4BB2-4C6A-BA19-5A18FD1F1EC4}" type="presOf" srcId="{E3E55D9C-8719-41B0-B058-34B459DDDF33}" destId="{FDCA1D01-F480-40EB-AB64-AF7A3F8581C7}" srcOrd="0" destOrd="1" presId="urn:microsoft.com/office/officeart/2005/8/layout/vList4"/>
    <dgm:cxn modelId="{8EE6F7A3-3ABC-40B0-AD61-6C64C7C50DE1}" type="presOf" srcId="{8A335AB5-E98B-486A-BB89-8CECD6F7716A}" destId="{A22C12A1-CF35-46A3-A018-86FF292D0DB3}" srcOrd="0" destOrd="0" presId="urn:microsoft.com/office/officeart/2005/8/layout/vList4"/>
    <dgm:cxn modelId="{BD7EBDAB-1BD2-4405-A901-1BE98FBD6E9A}" type="presOf" srcId="{B2620278-44A7-4582-8B8F-903EFA3FE84F}" destId="{0694110D-0945-447A-B005-C90328F34348}" srcOrd="1" destOrd="0" presId="urn:microsoft.com/office/officeart/2005/8/layout/vList4"/>
    <dgm:cxn modelId="{7019D1AE-6AAF-48E9-8384-0EBCC2A457BD}" type="presOf" srcId="{E3E55D9C-8719-41B0-B058-34B459DDDF33}" destId="{0694110D-0945-447A-B005-C90328F34348}" srcOrd="1" destOrd="1" presId="urn:microsoft.com/office/officeart/2005/8/layout/vList4"/>
    <dgm:cxn modelId="{7698AFB8-E28C-4568-885E-C45256A25575}" srcId="{07F9A834-4D94-4931-93AD-E12499108428}" destId="{0D3BF5B6-1C63-425A-B849-C14D9540B440}" srcOrd="0" destOrd="0" parTransId="{74D1DCE4-445A-4486-A101-24882B7FA2B0}" sibTransId="{039285EA-21E2-4C27-B35A-75E7494B5E27}"/>
    <dgm:cxn modelId="{FF9AA9C0-74C7-4D4A-8F04-5E73D1370009}" srcId="{B2620278-44A7-4582-8B8F-903EFA3FE84F}" destId="{B1185FAA-5C2E-4602-ADEB-61C11CD19B5E}" srcOrd="1" destOrd="0" parTransId="{8389C167-F3D7-4A31-A21F-0E1D2B423ECC}" sibTransId="{DD677E71-0055-4A8C-9C4C-70E5E1FD48C2}"/>
    <dgm:cxn modelId="{0022CDC6-7DAE-4A64-811B-9DF09FA1E7D1}" type="presOf" srcId="{07F9A834-4D94-4931-93AD-E12499108428}" destId="{00392E97-6585-43F7-B866-BC0F5F59FEF1}" srcOrd="1" destOrd="0" presId="urn:microsoft.com/office/officeart/2005/8/layout/vList4"/>
    <dgm:cxn modelId="{A5F9A4D4-B29B-44AC-A56D-AE8D50425F54}" srcId="{9A3F6FF1-7C2F-455D-9C8B-B80B588EC7B4}" destId="{07F9A834-4D94-4931-93AD-E12499108428}" srcOrd="0" destOrd="0" parTransId="{E7356527-0C15-4E18-BCB7-0963A73ACEA5}" sibTransId="{8A335AB5-E98B-486A-BB89-8CECD6F7716A}"/>
    <dgm:cxn modelId="{B34768D5-9371-42FA-8FCE-7634F88EF998}" type="presOf" srcId="{1A3369C5-84D8-4108-8EB1-13B68BA59A1B}" destId="{EF398D24-FF11-4A32-AC29-9C70022ED9A6}" srcOrd="1" destOrd="2" presId="urn:microsoft.com/office/officeart/2005/8/layout/vList4"/>
    <dgm:cxn modelId="{819C9CE3-0ED1-40A6-9411-5E44298B3657}" type="presOf" srcId="{B1185FAA-5C2E-4602-ADEB-61C11CD19B5E}" destId="{0694110D-0945-447A-B005-C90328F34348}" srcOrd="1" destOrd="2" presId="urn:microsoft.com/office/officeart/2005/8/layout/vList4"/>
    <dgm:cxn modelId="{78EE31E9-50B4-402E-A90D-72E7172AC0F9}" type="presOf" srcId="{0D3BF5B6-1C63-425A-B849-C14D9540B440}" destId="{5EDE76D8-9BCC-482A-83FD-2B2563A97F3B}" srcOrd="0" destOrd="1" presId="urn:microsoft.com/office/officeart/2005/8/layout/vList4"/>
    <dgm:cxn modelId="{5BD91FEA-7453-424E-BF9A-4494D6228711}" type="presOf" srcId="{D9FB7ECC-5E59-4F86-B74C-EAD100460C13}" destId="{0C5FDF78-8843-4CE2-AD2F-C29154219F5E}" srcOrd="0" destOrd="0" presId="urn:microsoft.com/office/officeart/2005/8/layout/vList4"/>
    <dgm:cxn modelId="{9D071BF2-F213-4BA7-A719-80CD63F5A591}" type="presOf" srcId="{B2620278-44A7-4582-8B8F-903EFA3FE84F}" destId="{FDCA1D01-F480-40EB-AB64-AF7A3F8581C7}" srcOrd="0" destOrd="0" presId="urn:microsoft.com/office/officeart/2005/8/layout/vList4"/>
    <dgm:cxn modelId="{6C778DFD-6FEB-4955-ADE4-67AB57A7CF29}" srcId="{07F9A834-4D94-4931-93AD-E12499108428}" destId="{94833056-E25F-4E87-BB1B-709E680A4AD8}" srcOrd="1" destOrd="0" parTransId="{2B5BACBE-54E6-4885-9BE3-FB378F75E607}" sibTransId="{2071C210-419C-43E2-A8B1-4C054FF760CE}"/>
    <dgm:cxn modelId="{E49E4820-E7AE-45CB-B54A-0B1C171310F2}" type="presParOf" srcId="{FF90211E-526F-4262-92C8-260CC0BA71EF}" destId="{EACC82F1-E38C-4E69-9CA1-891A9653B4E1}" srcOrd="0" destOrd="0" presId="urn:microsoft.com/office/officeart/2005/8/layout/vList4"/>
    <dgm:cxn modelId="{EB650ACB-94F6-4D2E-935B-DC6FB66A9417}" type="presParOf" srcId="{EACC82F1-E38C-4E69-9CA1-891A9653B4E1}" destId="{5EDE76D8-9BCC-482A-83FD-2B2563A97F3B}" srcOrd="0" destOrd="0" presId="urn:microsoft.com/office/officeart/2005/8/layout/vList4"/>
    <dgm:cxn modelId="{77A68C8C-1F5C-454F-8B59-1897BADE9D1E}" type="presParOf" srcId="{EACC82F1-E38C-4E69-9CA1-891A9653B4E1}" destId="{7989DEA8-880A-4177-9232-BAD5559C31F3}" srcOrd="1" destOrd="0" presId="urn:microsoft.com/office/officeart/2005/8/layout/vList4"/>
    <dgm:cxn modelId="{3E17AFE3-4927-4C60-A066-4D45008A6CC5}" type="presParOf" srcId="{EACC82F1-E38C-4E69-9CA1-891A9653B4E1}" destId="{00392E97-6585-43F7-B866-BC0F5F59FEF1}" srcOrd="2" destOrd="0" presId="urn:microsoft.com/office/officeart/2005/8/layout/vList4"/>
    <dgm:cxn modelId="{95148F66-4E72-4D32-AB45-2210ABC83289}" type="presParOf" srcId="{FF90211E-526F-4262-92C8-260CC0BA71EF}" destId="{A22C12A1-CF35-46A3-A018-86FF292D0DB3}" srcOrd="1" destOrd="0" presId="urn:microsoft.com/office/officeart/2005/8/layout/vList4"/>
    <dgm:cxn modelId="{7DD28786-FB69-4537-8E03-12FF26DDB5C3}" type="presParOf" srcId="{FF90211E-526F-4262-92C8-260CC0BA71EF}" destId="{601B874A-8D1E-4709-820E-3B36E2EEEB94}" srcOrd="2" destOrd="0" presId="urn:microsoft.com/office/officeart/2005/8/layout/vList4"/>
    <dgm:cxn modelId="{7DD2C33C-9516-4350-9CDC-BEA72C61E98C}" type="presParOf" srcId="{601B874A-8D1E-4709-820E-3B36E2EEEB94}" destId="{FDCA1D01-F480-40EB-AB64-AF7A3F8581C7}" srcOrd="0" destOrd="0" presId="urn:microsoft.com/office/officeart/2005/8/layout/vList4"/>
    <dgm:cxn modelId="{9F8FD2F7-59BF-4B9B-9909-B7316F54D3A7}" type="presParOf" srcId="{601B874A-8D1E-4709-820E-3B36E2EEEB94}" destId="{B4D78B09-9A77-4367-92B2-7401010E112B}" srcOrd="1" destOrd="0" presId="urn:microsoft.com/office/officeart/2005/8/layout/vList4"/>
    <dgm:cxn modelId="{1760C33F-730F-40CE-8E6F-B170E7B68B07}" type="presParOf" srcId="{601B874A-8D1E-4709-820E-3B36E2EEEB94}" destId="{0694110D-0945-447A-B005-C90328F34348}" srcOrd="2" destOrd="0" presId="urn:microsoft.com/office/officeart/2005/8/layout/vList4"/>
    <dgm:cxn modelId="{3EE7513E-8E3C-4FE6-897E-DAC9BEB8E913}" type="presParOf" srcId="{FF90211E-526F-4262-92C8-260CC0BA71EF}" destId="{B48E32A5-5F8F-4952-92C8-5EB8D0F8AE0E}" srcOrd="3" destOrd="0" presId="urn:microsoft.com/office/officeart/2005/8/layout/vList4"/>
    <dgm:cxn modelId="{0DD64AD9-8A54-4F81-B949-8C8B7503E13C}" type="presParOf" srcId="{FF90211E-526F-4262-92C8-260CC0BA71EF}" destId="{1AA539FF-7A48-4294-BE52-D23C695FC877}" srcOrd="4" destOrd="0" presId="urn:microsoft.com/office/officeart/2005/8/layout/vList4"/>
    <dgm:cxn modelId="{8D896021-CA77-4618-9982-38A001399D8A}" type="presParOf" srcId="{1AA539FF-7A48-4294-BE52-D23C695FC877}" destId="{0C5FDF78-8843-4CE2-AD2F-C29154219F5E}" srcOrd="0" destOrd="0" presId="urn:microsoft.com/office/officeart/2005/8/layout/vList4"/>
    <dgm:cxn modelId="{A8776623-B116-407B-8417-EF85CA2D71FA}" type="presParOf" srcId="{1AA539FF-7A48-4294-BE52-D23C695FC877}" destId="{B2F3D991-2F53-4E23-AD4B-FA40C43BBE09}" srcOrd="1" destOrd="0" presId="urn:microsoft.com/office/officeart/2005/8/layout/vList4"/>
    <dgm:cxn modelId="{7E66975B-AFC4-4ADE-A9C0-41827ABFBA9B}" type="presParOf" srcId="{1AA539FF-7A48-4294-BE52-D23C695FC877}" destId="{EF398D24-FF11-4A32-AC29-9C70022ED9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94C93-3AAF-7E45-8F0C-4F56BBBCDCE6}">
      <dsp:nvSpPr>
        <dsp:cNvPr id="0" name=""/>
        <dsp:cNvSpPr/>
      </dsp:nvSpPr>
      <dsp:spPr>
        <a:xfrm>
          <a:off x="1627120" y="460019"/>
          <a:ext cx="3069256" cy="3069256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1065-313A-7B47-B28F-D40CB3B99ED8}">
      <dsp:nvSpPr>
        <dsp:cNvPr id="0" name=""/>
        <dsp:cNvSpPr/>
      </dsp:nvSpPr>
      <dsp:spPr>
        <a:xfrm>
          <a:off x="1627120" y="460184"/>
          <a:ext cx="3069256" cy="3069256"/>
        </a:xfrm>
        <a:prstGeom prst="blockArc">
          <a:avLst>
            <a:gd name="adj1" fmla="val 5348946"/>
            <a:gd name="adj2" fmla="val 10800378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5609-66D2-7945-8DE3-8500D9809A88}">
      <dsp:nvSpPr>
        <dsp:cNvPr id="0" name=""/>
        <dsp:cNvSpPr/>
      </dsp:nvSpPr>
      <dsp:spPr>
        <a:xfrm>
          <a:off x="1638257" y="460060"/>
          <a:ext cx="3069256" cy="3069256"/>
        </a:xfrm>
        <a:prstGeom prst="blockArc">
          <a:avLst>
            <a:gd name="adj1" fmla="val 21599906"/>
            <a:gd name="adj2" fmla="val 537449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6EC1E-611F-6041-BB48-0888B28DD1BC}">
      <dsp:nvSpPr>
        <dsp:cNvPr id="0" name=""/>
        <dsp:cNvSpPr/>
      </dsp:nvSpPr>
      <dsp:spPr>
        <a:xfrm>
          <a:off x="1638257" y="459977"/>
          <a:ext cx="3069256" cy="3069256"/>
        </a:xfrm>
        <a:prstGeom prst="blockArc">
          <a:avLst>
            <a:gd name="adj1" fmla="val 16174457"/>
            <a:gd name="adj2" fmla="val 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5B8F3-D9BF-4049-9673-381F5BBA41B3}">
      <dsp:nvSpPr>
        <dsp:cNvPr id="0" name=""/>
        <dsp:cNvSpPr/>
      </dsp:nvSpPr>
      <dsp:spPr>
        <a:xfrm>
          <a:off x="2454677" y="1287576"/>
          <a:ext cx="1414141" cy="14141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 dirty="0"/>
        </a:p>
      </dsp:txBody>
      <dsp:txXfrm>
        <a:off x="2661773" y="1494672"/>
        <a:ext cx="999949" cy="999949"/>
      </dsp:txXfrm>
    </dsp:sp>
    <dsp:sp modelId="{44CB09AD-B9BD-8B4A-B82C-958B3586D5D9}">
      <dsp:nvSpPr>
        <dsp:cNvPr id="0" name=""/>
        <dsp:cNvSpPr/>
      </dsp:nvSpPr>
      <dsp:spPr>
        <a:xfrm>
          <a:off x="2666799" y="706"/>
          <a:ext cx="989898" cy="989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Event</a:t>
          </a:r>
          <a:endParaRPr lang="zh-CN" altLang="en-US" sz="1800" kern="1200" dirty="0"/>
        </a:p>
      </dsp:txBody>
      <dsp:txXfrm>
        <a:off x="2811766" y="145673"/>
        <a:ext cx="699964" cy="699964"/>
      </dsp:txXfrm>
    </dsp:sp>
    <dsp:sp modelId="{6CBA6541-EF15-3B4B-8F25-4E07E7BEA6F0}">
      <dsp:nvSpPr>
        <dsp:cNvPr id="0" name=""/>
        <dsp:cNvSpPr/>
      </dsp:nvSpPr>
      <dsp:spPr>
        <a:xfrm>
          <a:off x="4176928" y="1499698"/>
          <a:ext cx="989898" cy="989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Monitoring</a:t>
          </a:r>
          <a:endParaRPr lang="zh-CN" altLang="en-US" sz="1800" kern="1200" dirty="0"/>
        </a:p>
      </dsp:txBody>
      <dsp:txXfrm>
        <a:off x="4321895" y="1644665"/>
        <a:ext cx="699964" cy="699964"/>
      </dsp:txXfrm>
    </dsp:sp>
    <dsp:sp modelId="{96E3BBBA-7982-7940-97DB-97A29B27A237}">
      <dsp:nvSpPr>
        <dsp:cNvPr id="0" name=""/>
        <dsp:cNvSpPr/>
      </dsp:nvSpPr>
      <dsp:spPr>
        <a:xfrm>
          <a:off x="2689059" y="2998689"/>
          <a:ext cx="989898" cy="989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Alerting</a:t>
          </a:r>
          <a:endParaRPr lang="zh-CN" altLang="en-US" sz="1800" kern="1200" dirty="0"/>
        </a:p>
      </dsp:txBody>
      <dsp:txXfrm>
        <a:off x="2834026" y="3143656"/>
        <a:ext cx="699964" cy="699964"/>
      </dsp:txXfrm>
    </dsp:sp>
    <dsp:sp modelId="{26A703FF-FA75-D941-B7BE-2B3537FEF0CF}">
      <dsp:nvSpPr>
        <dsp:cNvPr id="0" name=""/>
        <dsp:cNvSpPr/>
      </dsp:nvSpPr>
      <dsp:spPr>
        <a:xfrm>
          <a:off x="1167807" y="1499698"/>
          <a:ext cx="989898" cy="989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Log</a:t>
          </a:r>
          <a:endParaRPr lang="zh-CN" altLang="en-US" sz="1800" kern="1200" dirty="0"/>
        </a:p>
      </dsp:txBody>
      <dsp:txXfrm>
        <a:off x="1312774" y="1644665"/>
        <a:ext cx="699964" cy="699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8F88D-17EC-452A-AE1D-00A9B389DB57}">
      <dsp:nvSpPr>
        <dsp:cNvPr id="0" name=""/>
        <dsp:cNvSpPr/>
      </dsp:nvSpPr>
      <dsp:spPr>
        <a:xfrm>
          <a:off x="627" y="401238"/>
          <a:ext cx="1338004" cy="80280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制作镜像</a:t>
          </a:r>
        </a:p>
      </dsp:txBody>
      <dsp:txXfrm>
        <a:off x="24140" y="424751"/>
        <a:ext cx="1290978" cy="755776"/>
      </dsp:txXfrm>
    </dsp:sp>
    <dsp:sp modelId="{5BC51AB9-B6D9-4268-B253-795760B8824A}">
      <dsp:nvSpPr>
        <dsp:cNvPr id="0" name=""/>
        <dsp:cNvSpPr/>
      </dsp:nvSpPr>
      <dsp:spPr>
        <a:xfrm>
          <a:off x="1456376" y="636727"/>
          <a:ext cx="283656" cy="331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56376" y="703092"/>
        <a:ext cx="198559" cy="199095"/>
      </dsp:txXfrm>
    </dsp:sp>
    <dsp:sp modelId="{712BAE3A-E4FE-41EA-8334-63B0CBF0A033}">
      <dsp:nvSpPr>
        <dsp:cNvPr id="0" name=""/>
        <dsp:cNvSpPr/>
      </dsp:nvSpPr>
      <dsp:spPr>
        <a:xfrm>
          <a:off x="1873833" y="401238"/>
          <a:ext cx="1338004" cy="80280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启动容器</a:t>
          </a:r>
        </a:p>
      </dsp:txBody>
      <dsp:txXfrm>
        <a:off x="1897346" y="424751"/>
        <a:ext cx="1290978" cy="75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297E-4EBB-4EB4-BB02-37063DEE3EA9}">
      <dsp:nvSpPr>
        <dsp:cNvPr id="0" name=""/>
        <dsp:cNvSpPr/>
      </dsp:nvSpPr>
      <dsp:spPr>
        <a:xfrm rot="5400000">
          <a:off x="5047481" y="-2295623"/>
          <a:ext cx="837463" cy="5642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Cube </a:t>
          </a:r>
          <a:r>
            <a:rPr lang="zh-CN" altLang="en-US" sz="1200" kern="1200" dirty="0"/>
            <a:t>实例运行在轻量级虚拟机中，具备 </a:t>
          </a:r>
          <a:r>
            <a:rPr lang="en-US" altLang="zh-CN" sz="1200" kern="1200" dirty="0"/>
            <a:t>OS </a:t>
          </a:r>
          <a:r>
            <a:rPr lang="zh-CN" altLang="en-US" sz="1200" kern="1200" dirty="0"/>
            <a:t>级别隔离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轻量级虚拟机实现了基本设备模型，受攻击面更小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不同租户间的 </a:t>
          </a:r>
          <a:r>
            <a:rPr lang="en-US" altLang="zh-CN" sz="1200" kern="1200" dirty="0"/>
            <a:t>Cube </a:t>
          </a:r>
          <a:r>
            <a:rPr lang="zh-CN" altLang="en-US" sz="1200" kern="1200" dirty="0"/>
            <a:t>实例 </a:t>
          </a:r>
          <a:r>
            <a:rPr lang="en-US" altLang="zh-CN" sz="1200" kern="1200" dirty="0"/>
            <a:t>VPC </a:t>
          </a:r>
          <a:r>
            <a:rPr lang="zh-CN" altLang="en-US" sz="1200" kern="1200" dirty="0"/>
            <a:t>隔离</a:t>
          </a:r>
        </a:p>
      </dsp:txBody>
      <dsp:txXfrm rot="-5400000">
        <a:off x="2644781" y="147959"/>
        <a:ext cx="5601982" cy="755699"/>
      </dsp:txXfrm>
    </dsp:sp>
    <dsp:sp modelId="{207C0FBA-8150-4280-BBB8-03C46F6DDBC2}">
      <dsp:nvSpPr>
        <dsp:cNvPr id="0" name=""/>
        <dsp:cNvSpPr/>
      </dsp:nvSpPr>
      <dsp:spPr>
        <a:xfrm>
          <a:off x="529330" y="2394"/>
          <a:ext cx="2115449" cy="104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安全可靠</a:t>
          </a:r>
        </a:p>
      </dsp:txBody>
      <dsp:txXfrm>
        <a:off x="580432" y="53496"/>
        <a:ext cx="2013245" cy="944625"/>
      </dsp:txXfrm>
    </dsp:sp>
    <dsp:sp modelId="{E3825BBE-ADD5-4E88-9306-C869397D4746}">
      <dsp:nvSpPr>
        <dsp:cNvPr id="0" name=""/>
        <dsp:cNvSpPr/>
      </dsp:nvSpPr>
      <dsp:spPr>
        <a:xfrm rot="5400000">
          <a:off x="5047481" y="-1196452"/>
          <a:ext cx="837463" cy="5642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Cube </a:t>
          </a:r>
          <a:r>
            <a:rPr lang="zh-CN" altLang="en-US" sz="1200" kern="1200" dirty="0"/>
            <a:t>虚拟机启动速度只需 </a:t>
          </a:r>
          <a:r>
            <a:rPr lang="en-US" altLang="zh-CN" sz="1200" kern="1200" dirty="0"/>
            <a:t>125ms </a:t>
          </a:r>
          <a:r>
            <a:rPr lang="zh-CN" altLang="en-US" sz="1200" kern="1200" dirty="0"/>
            <a:t>左右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镜像预热技术，缩短容器镜像拉取时间</a:t>
          </a:r>
        </a:p>
      </dsp:txBody>
      <dsp:txXfrm rot="-5400000">
        <a:off x="2644781" y="1247130"/>
        <a:ext cx="5601982" cy="755699"/>
      </dsp:txXfrm>
    </dsp:sp>
    <dsp:sp modelId="{68D36A4E-7EA6-48CB-A944-272DF6EBC436}">
      <dsp:nvSpPr>
        <dsp:cNvPr id="0" name=""/>
        <dsp:cNvSpPr/>
      </dsp:nvSpPr>
      <dsp:spPr>
        <a:xfrm>
          <a:off x="529330" y="1101564"/>
          <a:ext cx="2115449" cy="1046829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秒级启动</a:t>
          </a:r>
        </a:p>
      </dsp:txBody>
      <dsp:txXfrm>
        <a:off x="580432" y="1152666"/>
        <a:ext cx="2013245" cy="944625"/>
      </dsp:txXfrm>
    </dsp:sp>
    <dsp:sp modelId="{74BD080B-85C9-4E04-8CFB-7F2B50AC22E9}">
      <dsp:nvSpPr>
        <dsp:cNvPr id="0" name=""/>
        <dsp:cNvSpPr/>
      </dsp:nvSpPr>
      <dsp:spPr>
        <a:xfrm rot="5400000">
          <a:off x="5047481" y="-97282"/>
          <a:ext cx="837463" cy="5642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Cube </a:t>
          </a:r>
          <a:r>
            <a:rPr lang="zh-CN" altLang="en-US" sz="1200" kern="1200" dirty="0"/>
            <a:t>实例按需付费，精确到秒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容器实例最小规格为 </a:t>
          </a:r>
          <a:r>
            <a:rPr lang="en-US" altLang="zh-CN" sz="1200" kern="1200" dirty="0"/>
            <a:t>0.1 </a:t>
          </a:r>
          <a:r>
            <a:rPr lang="zh-CN" altLang="en-US" sz="1200" kern="1200" dirty="0"/>
            <a:t>核 </a:t>
          </a:r>
          <a:r>
            <a:rPr lang="en-US" altLang="zh-CN" sz="1200" kern="1200" dirty="0"/>
            <a:t>0.1G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较低的资源单价</a:t>
          </a:r>
        </a:p>
      </dsp:txBody>
      <dsp:txXfrm rot="-5400000">
        <a:off x="2644781" y="2346300"/>
        <a:ext cx="5601982" cy="755699"/>
      </dsp:txXfrm>
    </dsp:sp>
    <dsp:sp modelId="{F10467B3-0104-45D2-A3DD-53AFC7F9B33F}">
      <dsp:nvSpPr>
        <dsp:cNvPr id="0" name=""/>
        <dsp:cNvSpPr/>
      </dsp:nvSpPr>
      <dsp:spPr>
        <a:xfrm>
          <a:off x="529330" y="2200735"/>
          <a:ext cx="2115449" cy="104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低成本</a:t>
          </a:r>
        </a:p>
      </dsp:txBody>
      <dsp:txXfrm>
        <a:off x="580432" y="2251837"/>
        <a:ext cx="2013245" cy="944625"/>
      </dsp:txXfrm>
    </dsp:sp>
    <dsp:sp modelId="{5FF829D0-8D95-40A7-A07F-A6B38DE356CC}">
      <dsp:nvSpPr>
        <dsp:cNvPr id="0" name=""/>
        <dsp:cNvSpPr/>
      </dsp:nvSpPr>
      <dsp:spPr>
        <a:xfrm rot="5400000">
          <a:off x="5047481" y="1001888"/>
          <a:ext cx="837463" cy="5642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宕机自动漂移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固定数量模式（自愈）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作为负载均衡的 </a:t>
          </a:r>
          <a:r>
            <a:rPr lang="en-US" altLang="zh-CN" sz="1200" kern="1200" dirty="0"/>
            <a:t>RS </a:t>
          </a:r>
          <a:r>
            <a:rPr lang="zh-CN" altLang="en-US" sz="1200" kern="1200" dirty="0"/>
            <a:t>对外提供服务</a:t>
          </a:r>
        </a:p>
      </dsp:txBody>
      <dsp:txXfrm rot="-5400000">
        <a:off x="2644781" y="3445470"/>
        <a:ext cx="5601982" cy="755699"/>
      </dsp:txXfrm>
    </dsp:sp>
    <dsp:sp modelId="{16A2CB48-2D2D-4144-ACDD-F381E3C60F34}">
      <dsp:nvSpPr>
        <dsp:cNvPr id="0" name=""/>
        <dsp:cNvSpPr/>
      </dsp:nvSpPr>
      <dsp:spPr>
        <a:xfrm>
          <a:off x="529330" y="3299906"/>
          <a:ext cx="2115449" cy="1046829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高可用</a:t>
          </a:r>
        </a:p>
      </dsp:txBody>
      <dsp:txXfrm>
        <a:off x="580432" y="3351008"/>
        <a:ext cx="2013245" cy="944625"/>
      </dsp:txXfrm>
    </dsp:sp>
    <dsp:sp modelId="{547C7D7A-8DA9-4072-899F-87568A8BB77E}">
      <dsp:nvSpPr>
        <dsp:cNvPr id="0" name=""/>
        <dsp:cNvSpPr/>
      </dsp:nvSpPr>
      <dsp:spPr>
        <a:xfrm rot="5400000">
          <a:off x="5047481" y="2101058"/>
          <a:ext cx="837463" cy="5642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日志采集（标准输出及文件日志）、监控支持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支持登录容器，支持查看容器事件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存储、外网、负载均衡、防火墙支持，功能堪比虚拟机</a:t>
          </a:r>
        </a:p>
      </dsp:txBody>
      <dsp:txXfrm rot="-5400000">
        <a:off x="2644781" y="4544640"/>
        <a:ext cx="5601982" cy="755699"/>
      </dsp:txXfrm>
    </dsp:sp>
    <dsp:sp modelId="{E371A6B3-F8B7-4842-9453-8319DACB89F3}">
      <dsp:nvSpPr>
        <dsp:cNvPr id="0" name=""/>
        <dsp:cNvSpPr/>
      </dsp:nvSpPr>
      <dsp:spPr>
        <a:xfrm>
          <a:off x="529330" y="4399076"/>
          <a:ext cx="2115449" cy="104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功能丰富</a:t>
          </a:r>
        </a:p>
      </dsp:txBody>
      <dsp:txXfrm>
        <a:off x="580432" y="4450178"/>
        <a:ext cx="2013245" cy="94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76D8-9BCC-482A-83FD-2B2563A97F3B}">
      <dsp:nvSpPr>
        <dsp:cNvPr id="0" name=""/>
        <dsp:cNvSpPr/>
      </dsp:nvSpPr>
      <dsp:spPr>
        <a:xfrm>
          <a:off x="0" y="0"/>
          <a:ext cx="5644515" cy="1225946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srgbClr val="3860F4"/>
              </a:solidFill>
            </a:rPr>
            <a:t>高度安全</a:t>
          </a:r>
          <a:endParaRPr lang="zh-CN" altLang="en-US" sz="16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基于</a:t>
          </a:r>
          <a:r>
            <a:rPr lang="en-US" altLang="zh-CN" sz="1200" kern="1200" dirty="0"/>
            <a:t>KVM</a:t>
          </a:r>
          <a:r>
            <a:rPr lang="zh-CN" altLang="en-US" sz="1200" kern="1200" dirty="0"/>
            <a:t>虚拟化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最小设备模型，相对传统虚拟机攻击面小</a:t>
          </a:r>
        </a:p>
      </dsp:txBody>
      <dsp:txXfrm>
        <a:off x="1251497" y="0"/>
        <a:ext cx="4393017" cy="1225946"/>
      </dsp:txXfrm>
    </dsp:sp>
    <dsp:sp modelId="{7989DEA8-880A-4177-9232-BAD5559C31F3}">
      <dsp:nvSpPr>
        <dsp:cNvPr id="0" name=""/>
        <dsp:cNvSpPr/>
      </dsp:nvSpPr>
      <dsp:spPr>
        <a:xfrm>
          <a:off x="122594" y="122594"/>
          <a:ext cx="1128903" cy="980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CA1D01-F480-40EB-AB64-AF7A3F8581C7}">
      <dsp:nvSpPr>
        <dsp:cNvPr id="0" name=""/>
        <dsp:cNvSpPr/>
      </dsp:nvSpPr>
      <dsp:spPr>
        <a:xfrm>
          <a:off x="0" y="1348541"/>
          <a:ext cx="5644515" cy="1225946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3860F4"/>
              </a:solidFill>
            </a:rPr>
            <a:t>快速启动</a:t>
          </a:r>
          <a:endParaRPr lang="zh-CN" altLang="en-US" sz="16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/>
            <a:t>启动仅需</a:t>
          </a:r>
          <a:r>
            <a:rPr lang="en-US" sz="1200" kern="1200"/>
            <a:t>125 ms</a:t>
          </a:r>
          <a:endParaRPr lang="zh-CN" altLang="en-US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/>
            <a:t>单台物理机 </a:t>
          </a:r>
          <a:r>
            <a:rPr lang="en-US" altLang="zh-CN" sz="1200" kern="1200"/>
            <a:t>120vm/s</a:t>
          </a:r>
          <a:endParaRPr lang="zh-CN" altLang="en-US" sz="1200" kern="1200"/>
        </a:p>
      </dsp:txBody>
      <dsp:txXfrm>
        <a:off x="1251497" y="1348541"/>
        <a:ext cx="4393017" cy="1225946"/>
      </dsp:txXfrm>
    </dsp:sp>
    <dsp:sp modelId="{B4D78B09-9A77-4367-92B2-7401010E112B}">
      <dsp:nvSpPr>
        <dsp:cNvPr id="0" name=""/>
        <dsp:cNvSpPr/>
      </dsp:nvSpPr>
      <dsp:spPr>
        <a:xfrm>
          <a:off x="122594" y="1471136"/>
          <a:ext cx="1128903" cy="980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5FDF78-8843-4CE2-AD2F-C29154219F5E}">
      <dsp:nvSpPr>
        <dsp:cNvPr id="0" name=""/>
        <dsp:cNvSpPr/>
      </dsp:nvSpPr>
      <dsp:spPr>
        <a:xfrm>
          <a:off x="0" y="2697083"/>
          <a:ext cx="5644515" cy="1225946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srgbClr val="3860F4"/>
              </a:solidFill>
            </a:rPr>
            <a:t>卓越性能</a:t>
          </a:r>
          <a:endParaRPr lang="zh-CN" altLang="en-US" sz="16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vm</a:t>
          </a:r>
          <a:r>
            <a:rPr lang="zh-CN" altLang="en-US" sz="1200" kern="1200"/>
            <a:t>最小只需消耗</a:t>
          </a:r>
          <a:r>
            <a:rPr lang="en-US" altLang="zh-CN" sz="1200" kern="1200"/>
            <a:t>5MiB</a:t>
          </a:r>
          <a:r>
            <a:rPr lang="zh-CN" altLang="en-US" sz="1200" kern="1200"/>
            <a:t>内存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/>
            <a:t>单台物理机 </a:t>
          </a:r>
          <a:r>
            <a:rPr lang="en-US" altLang="zh-CN" sz="1200" kern="1200"/>
            <a:t>1000+vm</a:t>
          </a:r>
        </a:p>
      </dsp:txBody>
      <dsp:txXfrm>
        <a:off x="1251497" y="2697083"/>
        <a:ext cx="4393017" cy="1225946"/>
      </dsp:txXfrm>
    </dsp:sp>
    <dsp:sp modelId="{B2F3D991-2F53-4E23-AD4B-FA40C43BBE09}">
      <dsp:nvSpPr>
        <dsp:cNvPr id="0" name=""/>
        <dsp:cNvSpPr/>
      </dsp:nvSpPr>
      <dsp:spPr>
        <a:xfrm>
          <a:off x="122594" y="2819677"/>
          <a:ext cx="1128903" cy="980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#2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#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7886-8D7F-E74E-945F-4605070E7DFA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608B-0B4A-C94D-A926-D8BF452A10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72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308389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255981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基于虚拟网络（</a:t>
            </a:r>
            <a:r>
              <a:rPr kumimoji="1" lang="en-US" altLang="zh-CN" dirty="0"/>
              <a:t>VPC</a:t>
            </a:r>
            <a:r>
              <a:rPr kumimoji="1" lang="zh-CN" altLang="en-US" dirty="0"/>
              <a:t>）提供的 </a:t>
            </a:r>
            <a:r>
              <a:rPr kumimoji="1" lang="en-US" altLang="zh-CN" b="1" dirty="0" err="1"/>
              <a:t>SecondaryIP</a:t>
            </a:r>
            <a:r>
              <a:rPr kumimoji="1" lang="en-US" altLang="zh-CN" b="1" dirty="0"/>
              <a:t> </a:t>
            </a:r>
            <a:r>
              <a:rPr kumimoji="1" lang="zh-CN" altLang="en-US" dirty="0"/>
              <a:t>能力，一张网卡可以绑定除了</a:t>
            </a:r>
            <a:r>
              <a:rPr kumimoji="1" lang="en-US" altLang="zh-CN" dirty="0" err="1"/>
              <a:t>primaryIP</a:t>
            </a:r>
            <a:r>
              <a:rPr kumimoji="1" lang="zh-CN" altLang="en-US" dirty="0"/>
              <a:t>（云主机控制台显示的内网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）外，还可以为其绑定</a:t>
            </a:r>
            <a:r>
              <a:rPr kumimoji="1" lang="en-US" altLang="zh-CN" dirty="0" err="1"/>
              <a:t>SecondaryIP</a:t>
            </a:r>
            <a:r>
              <a:rPr kumimoji="1" lang="zh-CN" altLang="en-US" dirty="0"/>
              <a:t>（控制台不显示），所有 </a:t>
            </a:r>
            <a:r>
              <a:rPr kumimoji="1" lang="en-US" altLang="zh-CN" dirty="0"/>
              <a:t>IP </a:t>
            </a:r>
            <a:r>
              <a:rPr kumimoji="1" lang="zh-CN" altLang="en-US" dirty="0"/>
              <a:t>共用一个 </a:t>
            </a:r>
            <a:r>
              <a:rPr kumimoji="1" lang="en-US" altLang="zh-CN" dirty="0"/>
              <a:t>MAC </a:t>
            </a:r>
            <a:r>
              <a:rPr kumimoji="1" lang="zh-CN" altLang="en-US" dirty="0"/>
              <a:t>地址，因此在虚拟机中会开启 </a:t>
            </a:r>
            <a:r>
              <a:rPr kumimoji="1" lang="en-US" altLang="zh-CN" dirty="0"/>
              <a:t>ARP </a:t>
            </a:r>
            <a:r>
              <a:rPr kumimoji="1" lang="zh-CN" altLang="en-US" dirty="0"/>
              <a:t>代答。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工作流程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K8S</a:t>
            </a:r>
            <a:r>
              <a:rPr kumimoji="1" lang="zh-CN" altLang="en-US" dirty="0"/>
              <a:t>将</a:t>
            </a:r>
            <a:r>
              <a:rPr kumimoji="1" lang="en-US" altLang="zh-CN" dirty="0"/>
              <a:t>pod</a:t>
            </a:r>
            <a:r>
              <a:rPr kumimoji="1" lang="zh-CN" altLang="en-US" dirty="0"/>
              <a:t>分配到某节点 → </a:t>
            </a:r>
            <a:r>
              <a:rPr kumimoji="1" lang="en-US" altLang="zh-CN" dirty="0"/>
              <a:t>CNI </a:t>
            </a:r>
            <a:r>
              <a:rPr kumimoji="1" lang="zh-CN" altLang="en-US" dirty="0"/>
              <a:t>申请 </a:t>
            </a:r>
            <a:r>
              <a:rPr kumimoji="1" lang="en-US" altLang="zh-CN" dirty="0" err="1"/>
              <a:t>SecondaryIP</a:t>
            </a:r>
            <a:r>
              <a:rPr kumimoji="1" lang="en-US" altLang="zh-CN" dirty="0"/>
              <a:t> </a:t>
            </a:r>
            <a:r>
              <a:rPr kumimoji="1" lang="zh-CN" altLang="en-US" dirty="0"/>
              <a:t>并绑定 →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创建一个 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veth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对，一端位于主机网络名称空间，另一端位于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Pod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网络名称空间，</a:t>
            </a:r>
            <a:r>
              <a:rPr kumimoji="1" lang="zh-CN" altLang="en-US" dirty="0"/>
              <a:t>使得 </a:t>
            </a:r>
            <a:r>
              <a:rPr kumimoji="1" lang="en-US" altLang="zh-CN" dirty="0"/>
              <a:t>Pod </a:t>
            </a:r>
            <a:r>
              <a:rPr kumimoji="1" lang="zh-CN" altLang="en-US" dirty="0"/>
              <a:t>启动后可以正常通信。</a:t>
            </a:r>
            <a:endParaRPr kumimoji="1"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在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Pod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端网络名称空间增加一条默认路由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默认下一跳地址为云主机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IP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，从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Pod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内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eth0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出；在云主机网络名称空间添加路由规则，目的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IP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为 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Pod IP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的包转到主机端的 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veth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设备</a:t>
            </a:r>
            <a:endParaRPr lang="en-US" altLang="zh-CN" b="0" i="0" dirty="0">
              <a:solidFill>
                <a:srgbClr val="34495E"/>
              </a:solidFill>
              <a:effectLst/>
              <a:latin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Pod </a:t>
            </a:r>
            <a:r>
              <a:rPr kumimoji="1" lang="zh-CN" altLang="en-US" dirty="0"/>
              <a:t>被销毁时，</a:t>
            </a:r>
            <a:r>
              <a:rPr kumimoji="1" lang="en-US" altLang="zh-CN" dirty="0"/>
              <a:t>CNI </a:t>
            </a:r>
            <a:r>
              <a:rPr kumimoji="1" lang="zh-CN" altLang="en-US" dirty="0"/>
              <a:t>删除 </a:t>
            </a:r>
            <a:r>
              <a:rPr kumimoji="1" lang="en-US" altLang="zh-CN" dirty="0"/>
              <a:t>IP </a:t>
            </a:r>
            <a:r>
              <a:rPr kumimoji="1" lang="zh-CN" altLang="en-US" dirty="0"/>
              <a:t>及 </a:t>
            </a:r>
            <a:r>
              <a:rPr kumimoji="1" lang="en-US" altLang="zh-CN" dirty="0" err="1"/>
              <a:t>veth</a:t>
            </a:r>
            <a:r>
              <a:rPr kumimoji="1" lang="en-US" altLang="zh-CN" dirty="0"/>
              <a:t> </a:t>
            </a:r>
            <a:r>
              <a:rPr kumimoji="1" lang="zh-CN" altLang="en-US" dirty="0"/>
              <a:t>设备。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和 </a:t>
            </a:r>
            <a:r>
              <a:rPr kumimoji="1" lang="en-US" altLang="zh-CN" dirty="0"/>
              <a:t>Calico / Flannel </a:t>
            </a:r>
            <a:r>
              <a:rPr kumimoji="1" lang="zh-CN" altLang="en-US" dirty="0"/>
              <a:t>等模式的优势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基于 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VPC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，与 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SDN 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网络打平，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Pod 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与 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Node 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节点，与其他云主机、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DB 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可实现二层直通</a:t>
            </a:r>
            <a:endParaRPr kumimoji="1"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Calico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Flannel </a:t>
            </a:r>
            <a:r>
              <a:rPr kumimoji="1" lang="zh-CN" altLang="en-US" dirty="0"/>
              <a:t>采用了 </a:t>
            </a:r>
            <a:r>
              <a:rPr kumimoji="1" lang="en-US" altLang="zh-CN" dirty="0"/>
              <a:t>Overlay </a:t>
            </a:r>
            <a:r>
              <a:rPr kumimoji="1" lang="zh-CN" altLang="en-US" dirty="0"/>
              <a:t>的模式，有一层封包，在路由转发上会有一定的性能损耗，基于 </a:t>
            </a:r>
            <a:r>
              <a:rPr kumimoji="1" lang="en-US" altLang="zh-CN" dirty="0"/>
              <a:t>VPC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CNI </a:t>
            </a:r>
            <a:r>
              <a:rPr kumimoji="1" lang="zh-CN" altLang="en-US" dirty="0"/>
              <a:t>方案包量、带宽与虚拟机相当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53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55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目前在</a:t>
            </a:r>
            <a:r>
              <a:rPr kumimoji="1" lang="en-US" altLang="zh-CN" dirty="0"/>
              <a:t>UK8S</a:t>
            </a:r>
            <a:r>
              <a:rPr kumimoji="1" lang="zh-CN" altLang="en-US" dirty="0"/>
              <a:t>中使用</a:t>
            </a:r>
            <a:r>
              <a:rPr kumimoji="1" lang="en-US" altLang="zh-CN" dirty="0" err="1"/>
              <a:t>Udisk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US3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的持久化存储均需要安装</a:t>
            </a:r>
            <a:r>
              <a:rPr kumimoji="1" lang="en-US" altLang="zh-CN" dirty="0"/>
              <a:t>CSI</a:t>
            </a:r>
            <a:r>
              <a:rPr kumimoji="1" lang="zh-CN" altLang="en-US" dirty="0"/>
              <a:t>插件，以</a:t>
            </a:r>
            <a:r>
              <a:rPr kumimoji="1" lang="en-US" altLang="zh-CN" dirty="0"/>
              <a:t>Pod</a:t>
            </a:r>
            <a:r>
              <a:rPr kumimoji="1" lang="zh-CN" altLang="en-US" dirty="0"/>
              <a:t>形式运行。 </a:t>
            </a:r>
            <a:r>
              <a:rPr kumimoji="1" lang="en-US" altLang="zh-CN" dirty="0"/>
              <a:t>CSI</a:t>
            </a:r>
            <a:r>
              <a:rPr kumimoji="1" lang="zh-CN" altLang="en-US" dirty="0"/>
              <a:t>插件的工作原理，以</a:t>
            </a:r>
            <a:r>
              <a:rPr kumimoji="1" lang="en-US" altLang="zh-CN" dirty="0" err="1"/>
              <a:t>Udisk</a:t>
            </a:r>
            <a:r>
              <a:rPr kumimoji="1" lang="zh-CN" altLang="en-US" dirty="0"/>
              <a:t>为例，主要负责：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）申请</a:t>
            </a:r>
            <a:r>
              <a:rPr kumimoji="1" lang="en-US" altLang="zh-CN" dirty="0"/>
              <a:t>UDISK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）将</a:t>
            </a:r>
            <a:r>
              <a:rPr kumimoji="1" lang="en-US" altLang="zh-CN" dirty="0"/>
              <a:t>UDISK</a:t>
            </a:r>
            <a:r>
              <a:rPr kumimoji="1" lang="zh-CN" altLang="en-US" dirty="0"/>
              <a:t>绑定到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（云主机）；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udisk</a:t>
            </a:r>
            <a:r>
              <a:rPr kumimoji="1" lang="zh-CN" altLang="en-US" dirty="0"/>
              <a:t>到云主机；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）创建容器所需的本地目录供容器的读写。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US3</a:t>
            </a:r>
            <a:r>
              <a:rPr kumimoji="1" lang="zh-CN" altLang="en-US" dirty="0"/>
              <a:t>类似，只是</a:t>
            </a:r>
            <a:r>
              <a:rPr kumimoji="1" lang="en-US" altLang="zh-CN" dirty="0"/>
              <a:t>US3</a:t>
            </a:r>
            <a:r>
              <a:rPr kumimoji="1" lang="zh-CN" altLang="en-US" dirty="0"/>
              <a:t>不需要申请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，而是用户预先创建。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935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45745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UK8S 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集群版本在线升级流程： 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1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） 前置检查，必须所有组件、节点、业务均处于健康状态方才进行升级；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2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）先升级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Master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，再升级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Node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；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3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）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3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台 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master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逐步升级，采用原地替换组件的方式；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4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）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master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升级完毕后，开始升级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Node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，第一次只升级一台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Node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，升级成功再同事升级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2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台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Node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，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2468 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逐步递增，主要是为了提高效率。所有升级均采用原地升级的方式进行。 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Pod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不会漂移。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Docker 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升级 </a:t>
            </a:r>
            <a:r>
              <a:rPr lang="en-US" altLang="zh-CN" sz="1400" b="0" baseline="0" dirty="0" err="1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Containerd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：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集群升级到 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1.19 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版本后提供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逐台驱逐节点上 </a:t>
            </a:r>
            <a:r>
              <a:rPr lang="en-US" altLang="zh-CN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Pod </a:t>
            </a:r>
            <a:r>
              <a:rPr lang="zh-CN" altLang="en-US" sz="1400" b="0" baseline="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并进行升级转换，确保节点有足够的冗余资源</a:t>
            </a:r>
            <a:endParaRPr lang="en-US" altLang="zh-CN" sz="1400" b="0" baseline="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78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184859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K8S </a:t>
            </a:r>
            <a:r>
              <a:rPr kumimoji="1" lang="zh-CN" altLang="en-US" dirty="0"/>
              <a:t>的原始 </a:t>
            </a:r>
            <a:r>
              <a:rPr kumimoji="1" lang="en-US" altLang="zh-CN" dirty="0"/>
              <a:t>HPA </a:t>
            </a:r>
            <a:r>
              <a:rPr kumimoji="1" lang="zh-CN" altLang="en-US" dirty="0"/>
              <a:t>只支持基于容器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、内存进行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的扩缩，如果要支持业务指标，需要安装部署</a:t>
            </a:r>
            <a:r>
              <a:rPr kumimoji="1" lang="en-US" altLang="zh-CN" dirty="0"/>
              <a:t>Prometheus</a:t>
            </a:r>
            <a:r>
              <a:rPr kumimoji="1" lang="zh-CN" altLang="en-US" dirty="0"/>
              <a:t>，并更改</a:t>
            </a:r>
            <a:r>
              <a:rPr kumimoji="1" lang="en-US" altLang="zh-CN" dirty="0" err="1"/>
              <a:t>apiservice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组件，由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改成</a:t>
            </a:r>
            <a:r>
              <a:rPr kumimoji="1" lang="en-US" altLang="zh-CN" dirty="0"/>
              <a:t>Prometheus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CronHPA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可以支持与 </a:t>
            </a:r>
            <a:r>
              <a:rPr kumimoji="1" lang="en-US" altLang="zh-CN" dirty="0"/>
              <a:t>HPA </a:t>
            </a:r>
            <a:r>
              <a:rPr kumimoji="1" lang="zh-CN" altLang="en-US" dirty="0"/>
              <a:t>兼容，协同工作。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96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容器集群的监控分为三个层面，分别是基础实施（如虚拟机、物理机）、集群组件（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apiserver</a:t>
            </a:r>
            <a:r>
              <a:rPr kumimoji="1" lang="zh-CN" altLang="en-US" dirty="0"/>
              <a:t>等）、容器应用，目前这三者都是基于</a:t>
            </a:r>
            <a:r>
              <a:rPr kumimoji="1" lang="en-US" altLang="zh-CN" dirty="0"/>
              <a:t>Prometheus</a:t>
            </a:r>
            <a:r>
              <a:rPr kumimoji="1" lang="zh-CN" altLang="en-US" dirty="0"/>
              <a:t>来实现的。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日志的话，一般都推荐</a:t>
            </a:r>
            <a:r>
              <a:rPr kumimoji="1" lang="en-US" altLang="zh-CN" dirty="0"/>
              <a:t>EFK</a:t>
            </a:r>
            <a:r>
              <a:rPr kumimoji="1" lang="zh-CN" altLang="en-US" dirty="0"/>
              <a:t>的方案，目前支持集群内安装</a:t>
            </a:r>
            <a:r>
              <a:rPr kumimoji="1" lang="en-US" altLang="zh-CN" dirty="0"/>
              <a:t>ES</a:t>
            </a:r>
            <a:r>
              <a:rPr kumimoji="1" lang="zh-CN" altLang="en-US" dirty="0"/>
              <a:t>，也支持对接</a:t>
            </a:r>
            <a:r>
              <a:rPr kumimoji="1" lang="en-US" altLang="zh-CN" dirty="0"/>
              <a:t>UES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81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ULB</a:t>
            </a:r>
            <a:r>
              <a:rPr kumimoji="1" lang="zh-CN" altLang="en-US" dirty="0"/>
              <a:t>是免费的，且</a:t>
            </a:r>
            <a:r>
              <a:rPr kumimoji="1" lang="en-US" altLang="zh-CN" dirty="0"/>
              <a:t>ULB4</a:t>
            </a:r>
            <a:r>
              <a:rPr kumimoji="1" lang="zh-CN" altLang="en-US" dirty="0"/>
              <a:t>的性能非常好，稳定性也较用户自建好很多，强烈推荐。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用户在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集群中使用</a:t>
            </a:r>
            <a:r>
              <a:rPr kumimoji="1" lang="en-US" altLang="zh-CN" dirty="0" err="1"/>
              <a:t>LoadBalancer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，不需要去</a:t>
            </a:r>
            <a:r>
              <a:rPr kumimoji="1" lang="en-US" altLang="zh-CN" dirty="0"/>
              <a:t>ULB</a:t>
            </a:r>
            <a:r>
              <a:rPr kumimoji="1" lang="zh-CN" altLang="en-US" dirty="0"/>
              <a:t>界面操作，只需要在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中声明即可。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自动装箱</a:t>
            </a:r>
            <a:r>
              <a:rPr kumimoji="1" lang="zh-CN" altLang="en-US" dirty="0"/>
              <a:t>，是指</a:t>
            </a:r>
            <a:r>
              <a:rPr kumimoji="1" lang="en-US" altLang="zh-CN" dirty="0"/>
              <a:t>K8S</a:t>
            </a:r>
            <a:r>
              <a:rPr kumimoji="1" lang="zh-CN" altLang="en-US" dirty="0"/>
              <a:t>的容器调度能力，可以根据容器的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、内存、存储需求以及诸如亲和性、反亲和性、指定 </a:t>
            </a:r>
            <a:r>
              <a:rPr kumimoji="1" lang="en-US" altLang="zh-CN" dirty="0" err="1"/>
              <a:t>NodeName</a:t>
            </a:r>
            <a:r>
              <a:rPr kumimoji="1" lang="en-US" altLang="zh-CN" dirty="0"/>
              <a:t> </a:t>
            </a:r>
            <a:r>
              <a:rPr kumimoji="1" lang="zh-CN" altLang="en-US" dirty="0"/>
              <a:t>等来实现容器的自动部署，而不需要用户来显式声明容器部署在哪台节点上。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K8S</a:t>
            </a:r>
            <a:r>
              <a:rPr kumimoji="1" lang="zh-CN" altLang="en-US" dirty="0"/>
              <a:t>最基础的能力其实就是容器的调度和编排，其中</a:t>
            </a:r>
            <a:r>
              <a:rPr kumimoji="1" lang="zh-CN" altLang="en-US" b="1" dirty="0"/>
              <a:t>调度指的就是自动装箱</a:t>
            </a:r>
            <a:r>
              <a:rPr kumimoji="1" lang="zh-CN" altLang="en-US" dirty="0"/>
              <a:t>，而</a:t>
            </a:r>
            <a:r>
              <a:rPr kumimoji="1" lang="zh-CN" altLang="en-US" b="1" dirty="0"/>
              <a:t>编排</a:t>
            </a:r>
            <a:r>
              <a:rPr kumimoji="1" lang="zh-CN" altLang="en-US" dirty="0"/>
              <a:t>对应的就是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中各种类型的控制器，如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Cronjob</a:t>
            </a:r>
            <a:r>
              <a:rPr kumimoji="1" lang="zh-CN" altLang="en-US" dirty="0"/>
              <a:t>等。</a:t>
            </a:r>
            <a:endParaRPr kumimoji="1"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其他的能力，如自动伸缩等其实都是扩展能力。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另外，自愈对应的是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的健康检查，可以在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不满足健康检查条件下重启。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37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基于 </a:t>
            </a:r>
            <a:r>
              <a:rPr kumimoji="1" lang="en-US" altLang="zh-CN" dirty="0"/>
              <a:t>Registry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UFS </a:t>
            </a:r>
            <a:r>
              <a:rPr kumimoji="1" lang="zh-CN" altLang="en-US" dirty="0"/>
              <a:t>实现。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29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en-US" altLang="zh-CN" dirty="0"/>
              <a:t>UCloud </a:t>
            </a:r>
            <a:r>
              <a:rPr lang="zh-CN" altLang="en-US" dirty="0"/>
              <a:t>所有可用区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54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70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Docker </a:t>
            </a:r>
            <a:r>
              <a:rPr lang="zh-CN" altLang="en-US" dirty="0"/>
              <a:t>环境部署应用，步骤上的简化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668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3131544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实现与 </a:t>
            </a:r>
            <a:r>
              <a:rPr kumimoji="1" lang="en-US" altLang="zh-CN" dirty="0" err="1"/>
              <a:t>UHost</a:t>
            </a:r>
            <a:r>
              <a:rPr kumimoji="1" lang="en-US" altLang="zh-CN" dirty="0"/>
              <a:t> </a:t>
            </a:r>
            <a:r>
              <a:rPr kumimoji="1" lang="zh-CN" altLang="en-US" dirty="0"/>
              <a:t>完全一致。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00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360196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场景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K8S</a:t>
            </a:r>
            <a:r>
              <a:rPr kumimoji="1" lang="zh-CN" altLang="en-US" dirty="0"/>
              <a:t>容器的热启动时间在</a:t>
            </a:r>
            <a:r>
              <a:rPr kumimoji="1" lang="en-US" altLang="zh-CN" dirty="0"/>
              <a:t>1~2</a:t>
            </a:r>
            <a:r>
              <a:rPr kumimoji="1" lang="zh-CN" altLang="en-US" dirty="0"/>
              <a:t>秒，前提是本地有镜像，而现在容器镜像由于各种原因比如</a:t>
            </a:r>
            <a:r>
              <a:rPr kumimoji="1" lang="en-US" altLang="zh-CN" dirty="0"/>
              <a:t>AI</a:t>
            </a:r>
            <a:r>
              <a:rPr kumimoji="1" lang="zh-CN" altLang="en-US" dirty="0"/>
              <a:t>、大数据等业务，很多都超过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，下载时间可能超过几分钟， 如果在容器启动时需要先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镜像再启动（即冷启动），那启动速度相对于虚拟机都没啥优势了。因此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推出了容器镜像加速的功能，解决容器冷启动过慢的问题。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基本原理</a:t>
            </a:r>
            <a:r>
              <a:rPr kumimoji="1" lang="zh-CN" altLang="en-US" dirty="0"/>
              <a:t>： 将用户的容器镜像转换成块文件，在容器启动时以远程挂载的方式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Pod</a:t>
            </a:r>
            <a:r>
              <a:rPr kumimoji="1" lang="zh-CN" altLang="en-US" dirty="0"/>
              <a:t>所在物理机供容器使用。 还会逐步在本地缓存一份，即提高性能，也解决了远端存储的压力。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99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174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* </a:t>
            </a:r>
            <a:r>
              <a:rPr kumimoji="1" lang="en-US" altLang="zh-CN" dirty="0"/>
              <a:t>Cube </a:t>
            </a:r>
            <a:r>
              <a:rPr kumimoji="1" lang="zh-CN" altLang="en-US" dirty="0"/>
              <a:t>只收集 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的日志，如果业务日志是写在文件中，无法收集。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94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对接 </a:t>
            </a:r>
            <a:r>
              <a:rPr kumimoji="1" lang="en-US" altLang="zh-CN" dirty="0"/>
              <a:t>UCloud </a:t>
            </a:r>
            <a:r>
              <a:rPr kumimoji="1" lang="zh-CN" altLang="en-US" dirty="0"/>
              <a:t>各类 </a:t>
            </a:r>
            <a:r>
              <a:rPr kumimoji="1" lang="en-US" altLang="zh-CN" dirty="0"/>
              <a:t>IaaS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PaaS </a:t>
            </a:r>
            <a:r>
              <a:rPr kumimoji="1" lang="zh-CN" altLang="en-US" dirty="0"/>
              <a:t>资源，包括计算、存储、网络等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集群管理可以通过控制台、命令行等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5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2275693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304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55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产品通过 </a:t>
            </a:r>
            <a:r>
              <a:rPr lang="en-US" altLang="zh-CN" dirty="0"/>
              <a:t>CNCF </a:t>
            </a:r>
            <a:r>
              <a:rPr lang="zh-CN" altLang="en-US" dirty="0"/>
              <a:t>一致性认证，完全兼容 </a:t>
            </a:r>
            <a:r>
              <a:rPr lang="en-US" altLang="zh-CN" dirty="0"/>
              <a:t>K8S </a:t>
            </a:r>
            <a:r>
              <a:rPr lang="zh-CN" altLang="en-US" dirty="0"/>
              <a:t>原生 </a:t>
            </a:r>
            <a:r>
              <a:rPr lang="en-US" altLang="zh-CN" dirty="0"/>
              <a:t>API</a:t>
            </a:r>
            <a:r>
              <a:rPr lang="zh-CN" altLang="en-US" dirty="0"/>
              <a:t>，方便用户进行迁移 </a:t>
            </a:r>
            <a:r>
              <a:rPr lang="en-US" altLang="zh-CN" dirty="0"/>
              <a:t>/ </a:t>
            </a:r>
            <a:r>
              <a:rPr lang="zh-CN" altLang="en-US" dirty="0"/>
              <a:t>多云管理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公司为认证服务商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26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从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6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个层面介绍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UK8S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的产品亮点，后文会详述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Normal"/>
              <a:ea typeface="Source Han Sans CN Normal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47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2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en-US" altLang="zh-CN" dirty="0"/>
              <a:t>UCloud </a:t>
            </a:r>
            <a:r>
              <a:rPr lang="zh-CN" altLang="en-US" dirty="0"/>
              <a:t>除 </a:t>
            </a:r>
            <a:r>
              <a:rPr lang="en-US" altLang="zh-CN" dirty="0"/>
              <a:t>EPC </a:t>
            </a:r>
            <a:r>
              <a:rPr lang="zh-CN" altLang="en-US" dirty="0"/>
              <a:t>外所有机型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en-US" altLang="zh-CN" dirty="0"/>
              <a:t>Serverless </a:t>
            </a:r>
            <a:r>
              <a:rPr lang="zh-CN" altLang="en-US" dirty="0"/>
              <a:t>模式（与 </a:t>
            </a:r>
            <a:r>
              <a:rPr lang="en-US" altLang="zh-CN" dirty="0"/>
              <a:t>Cube </a:t>
            </a:r>
            <a:r>
              <a:rPr lang="zh-CN" altLang="en-US" dirty="0"/>
              <a:t>产品对接）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16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327771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硬件隔离组</a:t>
            </a:r>
            <a:r>
              <a:rPr kumimoji="1" lang="zh-CN" altLang="en-US" dirty="0"/>
              <a:t>： 确保一组虚拟机中的每台虚拟机分布在不同物理机上，规避单台物理机故障。  应用场景：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）三台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归属一组隔离组，确保高可用；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）一组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归属一组隔离组，确保类如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、分布式数据库不会因物理机宕机受到影响。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可用区</a:t>
            </a:r>
            <a:r>
              <a:rPr kumimoji="1" lang="zh-CN" altLang="en-US" dirty="0"/>
              <a:t>： 可用区之间内网互通，同时风火水电隔离，</a:t>
            </a:r>
            <a:r>
              <a:rPr kumimoji="1" lang="en-US" altLang="zh-CN" dirty="0"/>
              <a:t>LB</a:t>
            </a:r>
            <a:r>
              <a:rPr kumimoji="1" lang="zh-CN" altLang="en-US" dirty="0"/>
              <a:t>等网络产品具备跨可用区高可用的属性，使得单一可用区（机房）故障后业务不受影响。 应用场景：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）集群跨可用区高可用；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）重要业务配合多可用区双活</a:t>
            </a:r>
            <a:r>
              <a:rPr kumimoji="1" lang="en-US" altLang="zh-CN" dirty="0"/>
              <a:t>UDB</a:t>
            </a:r>
            <a:r>
              <a:rPr kumimoji="1" lang="zh-CN" altLang="en-US" dirty="0"/>
              <a:t>实现可用区容灾。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b="1" dirty="0"/>
              <a:t>负载均衡</a:t>
            </a:r>
            <a:r>
              <a:rPr kumimoji="1" lang="zh-CN" altLang="en-US" b="0" dirty="0"/>
              <a:t>：</a:t>
            </a:r>
            <a:r>
              <a:rPr kumimoji="1" lang="zh-CN" altLang="en-US" dirty="0"/>
              <a:t>保证业务的高可用及均衡。  场景：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apiserver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lb</a:t>
            </a:r>
            <a:r>
              <a:rPr kumimoji="1" lang="zh-CN" altLang="en-US" dirty="0"/>
              <a:t>对外提供服务；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lb</a:t>
            </a:r>
            <a:r>
              <a:rPr kumimoji="1" lang="zh-CN" altLang="en-US" dirty="0"/>
              <a:t>对集群外暴露服务；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ETCD</a:t>
            </a:r>
            <a:r>
              <a:rPr kumimoji="1" lang="zh-CN" altLang="en-US" b="1" dirty="0"/>
              <a:t>备份</a:t>
            </a:r>
            <a:r>
              <a:rPr kumimoji="1" lang="zh-CN" altLang="en-US" dirty="0"/>
              <a:t>： 在集群故障时，基于备份数据快速恢复集群业务。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608B-0B4A-C94D-A926-D8BF452A105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90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封面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2133599" y="3041443"/>
            <a:ext cx="8460966" cy="9144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zh-CN" altLang="en-US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2133599" y="3980276"/>
            <a:ext cx="8460966" cy="93127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zh-CN" altLang="en-US" sz="2000" b="0">
                <a:solidFill>
                  <a:schemeClr val="bg1"/>
                </a:solidFill>
              </a:defRPr>
            </a:lvl1pPr>
          </a:lstStyle>
          <a:p>
            <a:pPr marL="0" lvl="0" indent="0" algn="r"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97" y="282747"/>
            <a:ext cx="229090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页" type="titleOnly">
  <p:cSld name="仅标题页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207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CE4A79-5399-4422-AD64-FD4B5BBA4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83BB0-29B7-4198-BB9A-6EE6A193881A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2133599" y="3041443"/>
            <a:ext cx="8460966" cy="9144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zh-CN" altLang="en-US" b="1" dirty="0">
                <a:solidFill>
                  <a:srgbClr val="0A163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133599" y="3980276"/>
            <a:ext cx="8460966" cy="93127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zh-CN" altLang="en-US" sz="2000" dirty="0">
                <a:solidFill>
                  <a:srgbClr val="6B798E"/>
                </a:solidFill>
              </a:defRPr>
            </a:lvl1pPr>
          </a:lstStyle>
          <a:p>
            <a:pPr marL="0" lvl="0" indent="0" algn="r"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96" y="282747"/>
            <a:ext cx="229090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4007372" y="2215140"/>
            <a:ext cx="2098432" cy="558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rgbClr val="0A163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6669291" y="2215140"/>
            <a:ext cx="2098432" cy="558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rgbClr val="0A163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13"/>
          <p:cNvSpPr>
            <a:spLocks noGrp="1"/>
          </p:cNvSpPr>
          <p:nvPr>
            <p:ph type="body" sz="quarter" idx="17"/>
          </p:nvPr>
        </p:nvSpPr>
        <p:spPr>
          <a:xfrm>
            <a:off x="9271201" y="2202807"/>
            <a:ext cx="2098432" cy="558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rgbClr val="0A163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8"/>
          </p:nvPr>
        </p:nvSpPr>
        <p:spPr>
          <a:xfrm>
            <a:off x="1442538" y="2840513"/>
            <a:ext cx="2098432" cy="3030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9"/>
          </p:nvPr>
        </p:nvSpPr>
        <p:spPr>
          <a:xfrm>
            <a:off x="4004565" y="2826150"/>
            <a:ext cx="2098432" cy="3030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6669291" y="2826150"/>
            <a:ext cx="2098432" cy="3030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13"/>
          <p:cNvSpPr>
            <a:spLocks noGrp="1"/>
          </p:cNvSpPr>
          <p:nvPr>
            <p:ph type="body" sz="quarter" idx="21"/>
          </p:nvPr>
        </p:nvSpPr>
        <p:spPr>
          <a:xfrm>
            <a:off x="9271200" y="2822661"/>
            <a:ext cx="2098432" cy="3030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1442538" y="2215140"/>
            <a:ext cx="2098432" cy="558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rgbClr val="0A163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文本占位符 14">
            <a:extLst>
              <a:ext uri="{FF2B5EF4-FFF2-40B4-BE49-F238E27FC236}">
                <a16:creationId xmlns:a16="http://schemas.microsoft.com/office/drawing/2014/main" id="{FD5DCDF0-857D-3E46-B464-2C5AC26212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18647" y="1478276"/>
            <a:ext cx="2122323" cy="5593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0" i="0" baseline="0">
                <a:solidFill>
                  <a:srgbClr val="3065FE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3" name="文本占位符 14">
            <a:extLst>
              <a:ext uri="{FF2B5EF4-FFF2-40B4-BE49-F238E27FC236}">
                <a16:creationId xmlns:a16="http://schemas.microsoft.com/office/drawing/2014/main" id="{D56B0B8E-4FDF-5846-ABC2-7EE1838785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8218" y="1478276"/>
            <a:ext cx="2122323" cy="5593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0" i="0" baseline="0">
                <a:solidFill>
                  <a:srgbClr val="3065FE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5" name="文本占位符 14">
            <a:extLst>
              <a:ext uri="{FF2B5EF4-FFF2-40B4-BE49-F238E27FC236}">
                <a16:creationId xmlns:a16="http://schemas.microsoft.com/office/drawing/2014/main" id="{B53F6A10-5C1A-D340-8DC3-AA32D599C7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64416" y="1478276"/>
            <a:ext cx="2122323" cy="5593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0" i="0" baseline="0">
                <a:solidFill>
                  <a:srgbClr val="3065FE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6" name="文本占位符 14">
            <a:extLst>
              <a:ext uri="{FF2B5EF4-FFF2-40B4-BE49-F238E27FC236}">
                <a16:creationId xmlns:a16="http://schemas.microsoft.com/office/drawing/2014/main" id="{A6B45544-F545-BA4F-A848-23948D8E9B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63237" y="1478276"/>
            <a:ext cx="2122323" cy="5593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0" i="0" baseline="0">
                <a:solidFill>
                  <a:srgbClr val="3065FE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BCE10E0-80CF-BD4F-B25E-17C0DF27D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23" name="文本占位符 14">
            <a:extLst>
              <a:ext uri="{FF2B5EF4-FFF2-40B4-BE49-F238E27FC236}">
                <a16:creationId xmlns:a16="http://schemas.microsoft.com/office/drawing/2014/main" id="{796B7F45-C856-8743-B240-46E9433F3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424" y="231307"/>
            <a:ext cx="3805011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buNone/>
              <a:defRPr sz="2800" b="0" i="0" baseline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kumimoji="1" lang="zh-CN" altLang="en-US" dirty="0"/>
              <a:t>目录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67118ED1-E02C-3E45-9ECA-8995B2FBF015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2F992C8-874D-3743-B104-01FA9EC4F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F8B339DC-4E8C-744D-88E4-98C5AD5A395A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kumimoji="1" lang="zh-CN" altLang="en-US" sz="2800" b="0" i="0" baseline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0381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图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75424" y="1162974"/>
            <a:ext cx="9547011" cy="5027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6B798E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32C0DF8-DDFA-3D47-89EA-CEBCE283D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7D9C9AA5-8C65-6C4F-9C89-6F2ED7552420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kumimoji="1" lang="zh-CN" altLang="en-US" sz="2800" b="0" i="0" baseline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13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283346" y="2472480"/>
            <a:ext cx="3581340" cy="5586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1" lang="zh-CN" altLang="en-US" sz="3200" b="0" i="0" kern="1200" dirty="0" smtClean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8"/>
          </p:nvPr>
        </p:nvSpPr>
        <p:spPr>
          <a:xfrm>
            <a:off x="1283346" y="3327383"/>
            <a:ext cx="3581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400" dirty="0" smtClean="0">
                <a:solidFill>
                  <a:srgbClr val="6B798E"/>
                </a:solidFill>
                <a:latin typeface="+mn-ea"/>
                <a:ea typeface="+mn-ea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编辑母版文本样式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9"/>
          </p:nvPr>
        </p:nvSpPr>
        <p:spPr>
          <a:xfrm>
            <a:off x="5791382" y="1611826"/>
            <a:ext cx="5715000" cy="381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F2DF76-D6A9-9642-94D3-13ADFE95BC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7D9C9AA5-8C65-6C4F-9C89-6F2ED7552420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5"/>
          </p:nvPr>
        </p:nvSpPr>
        <p:spPr>
          <a:xfrm>
            <a:off x="1316038" y="1326232"/>
            <a:ext cx="1803400" cy="1201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zh-CN" altLang="en-US" dirty="0"/>
          </a:p>
        </p:txBody>
      </p:sp>
      <p:sp>
        <p:nvSpPr>
          <p:cNvPr id="23" name="图片占位符 21"/>
          <p:cNvSpPr>
            <a:spLocks noGrp="1"/>
          </p:cNvSpPr>
          <p:nvPr>
            <p:ph type="pic" sz="quarter" idx="16"/>
          </p:nvPr>
        </p:nvSpPr>
        <p:spPr>
          <a:xfrm>
            <a:off x="3951166" y="1326232"/>
            <a:ext cx="1803400" cy="1201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zh-CN" altLang="en-US" dirty="0"/>
          </a:p>
        </p:txBody>
      </p:sp>
      <p:sp>
        <p:nvSpPr>
          <p:cNvPr id="24" name="图片占位符 21"/>
          <p:cNvSpPr>
            <a:spLocks noGrp="1"/>
          </p:cNvSpPr>
          <p:nvPr>
            <p:ph type="pic" sz="quarter" idx="17"/>
          </p:nvPr>
        </p:nvSpPr>
        <p:spPr>
          <a:xfrm>
            <a:off x="6551228" y="1326232"/>
            <a:ext cx="1803400" cy="1201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zh-CN" altLang="en-US" dirty="0"/>
          </a:p>
        </p:txBody>
      </p:sp>
      <p:sp>
        <p:nvSpPr>
          <p:cNvPr id="25" name="图片占位符 21"/>
          <p:cNvSpPr>
            <a:spLocks noGrp="1"/>
          </p:cNvSpPr>
          <p:nvPr>
            <p:ph type="pic" sz="quarter" idx="18"/>
          </p:nvPr>
        </p:nvSpPr>
        <p:spPr>
          <a:xfrm>
            <a:off x="9151290" y="1326231"/>
            <a:ext cx="1803400" cy="1201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zh-CN" altLang="en-US" dirty="0"/>
          </a:p>
        </p:txBody>
      </p:sp>
      <p:sp>
        <p:nvSpPr>
          <p:cNvPr id="26" name="文本占位符 13"/>
          <p:cNvSpPr>
            <a:spLocks noGrp="1"/>
          </p:cNvSpPr>
          <p:nvPr>
            <p:ph type="body" sz="quarter" idx="19"/>
          </p:nvPr>
        </p:nvSpPr>
        <p:spPr>
          <a:xfrm>
            <a:off x="3951166" y="2690211"/>
            <a:ext cx="1804864" cy="3289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1316038" y="2690211"/>
            <a:ext cx="1803400" cy="3289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21"/>
          </p:nvPr>
        </p:nvSpPr>
        <p:spPr>
          <a:xfrm>
            <a:off x="6551228" y="2690211"/>
            <a:ext cx="1803399" cy="3289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149824" y="2690211"/>
            <a:ext cx="1804865" cy="3289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E8CE5B6-B171-F24D-B111-86A356DBBD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A1879E-22A6-714B-830B-8DC3B6E8F05C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kumimoji="1" lang="zh-CN" altLang="en-US" sz="2800" b="0" i="0" baseline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63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标+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片占位符 23"/>
          <p:cNvSpPr>
            <a:spLocks noGrp="1"/>
          </p:cNvSpPr>
          <p:nvPr>
            <p:ph type="pic" sz="quarter" idx="22"/>
          </p:nvPr>
        </p:nvSpPr>
        <p:spPr>
          <a:xfrm>
            <a:off x="1329537" y="1255130"/>
            <a:ext cx="668338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8"/>
          </p:nvPr>
        </p:nvSpPr>
        <p:spPr>
          <a:xfrm>
            <a:off x="2375711" y="1255130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占位符 13"/>
          <p:cNvSpPr>
            <a:spLocks noGrp="1"/>
          </p:cNvSpPr>
          <p:nvPr>
            <p:ph type="body" sz="quarter" idx="19"/>
          </p:nvPr>
        </p:nvSpPr>
        <p:spPr>
          <a:xfrm>
            <a:off x="2375711" y="2531053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8123160" y="2531052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21"/>
          </p:nvPr>
        </p:nvSpPr>
        <p:spPr>
          <a:xfrm>
            <a:off x="8123160" y="1255130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23"/>
          </p:nvPr>
        </p:nvSpPr>
        <p:spPr>
          <a:xfrm>
            <a:off x="1329537" y="2531054"/>
            <a:ext cx="668337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116772" y="2531053"/>
            <a:ext cx="668337" cy="668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36" name="图片占位符 34"/>
          <p:cNvSpPr>
            <a:spLocks noGrp="1"/>
          </p:cNvSpPr>
          <p:nvPr>
            <p:ph type="pic" sz="quarter" idx="25"/>
          </p:nvPr>
        </p:nvSpPr>
        <p:spPr>
          <a:xfrm>
            <a:off x="7076985" y="1255130"/>
            <a:ext cx="668337" cy="668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26" name="图片占位符 23">
            <a:extLst>
              <a:ext uri="{FF2B5EF4-FFF2-40B4-BE49-F238E27FC236}">
                <a16:creationId xmlns:a16="http://schemas.microsoft.com/office/drawing/2014/main" id="{4065BF39-7CCF-4148-808F-9FE8546E313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329537" y="3584443"/>
            <a:ext cx="668338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28" name="文本占位符 13">
            <a:extLst>
              <a:ext uri="{FF2B5EF4-FFF2-40B4-BE49-F238E27FC236}">
                <a16:creationId xmlns:a16="http://schemas.microsoft.com/office/drawing/2014/main" id="{B49EB826-D6B5-444B-B321-1538F9E01F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75711" y="3584443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F60FE133-3305-8041-BAE0-551B22AB41C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75711" y="4860366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13">
            <a:extLst>
              <a:ext uri="{FF2B5EF4-FFF2-40B4-BE49-F238E27FC236}">
                <a16:creationId xmlns:a16="http://schemas.microsoft.com/office/drawing/2014/main" id="{132551A8-66EE-4643-AA7F-C3C817AB9BC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23160" y="4860365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7329A18C-CD87-BB45-B27E-35D166B416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23160" y="3584443"/>
            <a:ext cx="2954854" cy="8755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zh-CN" altLang="en-US" sz="1400" kern="1200" dirty="0" smtClean="0">
                <a:solidFill>
                  <a:srgbClr val="6B798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图片占位符 31">
            <a:extLst>
              <a:ext uri="{FF2B5EF4-FFF2-40B4-BE49-F238E27FC236}">
                <a16:creationId xmlns:a16="http://schemas.microsoft.com/office/drawing/2014/main" id="{7E231C61-B731-414F-8B47-F884E458975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329537" y="4860367"/>
            <a:ext cx="668337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34" name="图片占位符 34">
            <a:extLst>
              <a:ext uri="{FF2B5EF4-FFF2-40B4-BE49-F238E27FC236}">
                <a16:creationId xmlns:a16="http://schemas.microsoft.com/office/drawing/2014/main" id="{290001D9-D0AA-FA48-9F13-2C37D2B20E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116772" y="4860366"/>
            <a:ext cx="668337" cy="668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sp>
        <p:nvSpPr>
          <p:cNvPr id="37" name="图片占位符 34">
            <a:extLst>
              <a:ext uri="{FF2B5EF4-FFF2-40B4-BE49-F238E27FC236}">
                <a16:creationId xmlns:a16="http://schemas.microsoft.com/office/drawing/2014/main" id="{C9A95435-A6A9-474C-A22A-3BDA44DE32E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76985" y="3584443"/>
            <a:ext cx="668337" cy="668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zh-CN" altLang="en-US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DBDD19C-90B0-9A45-92A4-6CD89EE7F9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606" y="245971"/>
            <a:ext cx="1541057" cy="227018"/>
          </a:xfrm>
          <a:prstGeom prst="rect">
            <a:avLst/>
          </a:prstGeom>
        </p:spPr>
      </p:pic>
      <p:sp>
        <p:nvSpPr>
          <p:cNvPr id="40" name="圆角矩形 39">
            <a:extLst>
              <a:ext uri="{FF2B5EF4-FFF2-40B4-BE49-F238E27FC236}">
                <a16:creationId xmlns:a16="http://schemas.microsoft.com/office/drawing/2014/main" id="{5BB7850C-718F-0642-B2D3-0D1F25866F1F}"/>
              </a:ext>
            </a:extLst>
          </p:cNvPr>
          <p:cNvSpPr/>
          <p:nvPr userDrawn="1"/>
        </p:nvSpPr>
        <p:spPr>
          <a:xfrm>
            <a:off x="0" y="330385"/>
            <a:ext cx="575424" cy="285207"/>
          </a:xfrm>
          <a:prstGeom prst="roundRect">
            <a:avLst>
              <a:gd name="adj" fmla="val 5953"/>
            </a:avLst>
          </a:prstGeom>
          <a:solidFill>
            <a:srgbClr val="306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262-784A-4A1D-8B05-B41CF8D61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标题占位符 1"/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kumimoji="1" lang="zh-CN" altLang="en-US" sz="2800" b="0" i="0" baseline="0">
                <a:solidFill>
                  <a:srgbClr val="0A163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F275107-2154-8C47-BB9B-E0E0EE1F6FEE}"/>
              </a:ext>
            </a:extLst>
          </p:cNvPr>
          <p:cNvSpPr txBox="1">
            <a:spLocks/>
          </p:cNvSpPr>
          <p:nvPr userDrawn="1"/>
        </p:nvSpPr>
        <p:spPr>
          <a:xfrm>
            <a:off x="3692434" y="3029542"/>
            <a:ext cx="4807131" cy="79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8000" dirty="0">
                <a:solidFill>
                  <a:schemeClr val="bg1"/>
                </a:solidFill>
                <a:latin typeface="Avenir Light" panose="020B0402020203020204" pitchFamily="34" charset="0"/>
              </a:rPr>
              <a:t>THANKS</a:t>
            </a:r>
            <a:endParaRPr kumimoji="1" lang="zh-CN" altLang="en-US" sz="8000" dirty="0">
              <a:solidFill>
                <a:schemeClr val="bg1"/>
              </a:solidFill>
              <a:latin typeface="Avenir Light" panose="020B0402020203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97" y="282747"/>
            <a:ext cx="229090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1" r:id="rId3"/>
    <p:sldLayoutId id="2147483653" r:id="rId4"/>
    <p:sldLayoutId id="2147483664" r:id="rId5"/>
    <p:sldLayoutId id="2147483677" r:id="rId6"/>
    <p:sldLayoutId id="2147483681" r:id="rId7"/>
    <p:sldLayoutId id="2147483680" r:id="rId8"/>
    <p:sldLayoutId id="2147483657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UCloud </a:t>
            </a:r>
            <a:r>
              <a:rPr lang="zh-CN" altLang="en-US" dirty="0">
                <a:latin typeface="+mj-ea"/>
                <a:ea typeface="+mj-ea"/>
              </a:rPr>
              <a:t>公有云容器产品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2021 </a:t>
            </a:r>
            <a:r>
              <a:rPr lang="zh-CN" altLang="en-US" sz="1800" dirty="0">
                <a:latin typeface="+mn-ea"/>
              </a:rPr>
              <a:t>年 </a:t>
            </a:r>
            <a:r>
              <a:rPr lang="en-US" altLang="zh-CN" sz="1800" dirty="0">
                <a:latin typeface="+mn-ea"/>
              </a:rPr>
              <a:t>5  </a:t>
            </a:r>
            <a:r>
              <a:rPr lang="zh-CN" altLang="en-US" sz="1800" dirty="0">
                <a:latin typeface="+mn-ea"/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825766-D55A-BA42-9F38-039F5D20566B}"/>
              </a:ext>
            </a:extLst>
          </p:cNvPr>
          <p:cNvSpPr txBox="1"/>
          <p:nvPr/>
        </p:nvSpPr>
        <p:spPr>
          <a:xfrm>
            <a:off x="10154193" y="638417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股票代码：</a:t>
            </a:r>
            <a:r>
              <a:rPr kumimoji="1" lang="en-US" altLang="zh-CN" sz="1600" dirty="0">
                <a:solidFill>
                  <a:schemeClr val="bg1"/>
                </a:solidFill>
              </a:rPr>
              <a:t>688158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5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 </a:t>
            </a:r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通过虚拟节点创建 </a:t>
            </a:r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Serverless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实例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67FAC7-4D58-804B-9925-8F9297A65E8A}"/>
              </a:ext>
            </a:extLst>
          </p:cNvPr>
          <p:cNvSpPr txBox="1"/>
          <p:nvPr/>
        </p:nvSpPr>
        <p:spPr>
          <a:xfrm>
            <a:off x="335488" y="817186"/>
            <a:ext cx="11521024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集群伸缩可以节省成本、提升业务可用性，但节点扩容的分钟级延时对于紧急核心业务而言延时仍过长。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Serverless </a:t>
            </a:r>
            <a:r>
              <a:rPr lang="zh-CN" altLang="en-US" dirty="0"/>
              <a:t>节点凭借其</a:t>
            </a:r>
            <a:r>
              <a:rPr lang="zh-CN" altLang="en-US" dirty="0">
                <a:solidFill>
                  <a:schemeClr val="accent1"/>
                </a:solidFill>
              </a:rPr>
              <a:t>低成本、无需运维、极致弹性、海量计算能力供应</a:t>
            </a:r>
            <a:r>
              <a:rPr lang="zh-CN" altLang="en-US" dirty="0"/>
              <a:t>的特点，非常适合无状态 </a:t>
            </a:r>
            <a:r>
              <a:rPr lang="en-US" altLang="zh-CN" dirty="0"/>
              <a:t>Web </a:t>
            </a:r>
            <a:r>
              <a:rPr lang="zh-CN" altLang="en-US" dirty="0"/>
              <a:t>业务、离线计算、在线计算、</a:t>
            </a:r>
            <a:r>
              <a:rPr lang="en-US" altLang="zh-CN" dirty="0"/>
              <a:t>CI/CD </a:t>
            </a:r>
            <a:r>
              <a:rPr lang="zh-CN" altLang="en-US" dirty="0"/>
              <a:t>等业务场景。</a:t>
            </a:r>
          </a:p>
        </p:txBody>
      </p:sp>
      <p:sp>
        <p:nvSpPr>
          <p:cNvPr id="4" name="流程 3">
            <a:extLst>
              <a:ext uri="{FF2B5EF4-FFF2-40B4-BE49-F238E27FC236}">
                <a16:creationId xmlns:a16="http://schemas.microsoft.com/office/drawing/2014/main" id="{A511F208-F7CC-6C4A-B4F6-1F97EF65FA70}"/>
              </a:ext>
            </a:extLst>
          </p:cNvPr>
          <p:cNvSpPr/>
          <p:nvPr/>
        </p:nvSpPr>
        <p:spPr>
          <a:xfrm>
            <a:off x="7921868" y="2349864"/>
            <a:ext cx="1765300" cy="6096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Master </a:t>
            </a:r>
            <a:r>
              <a:rPr kumimoji="1" lang="zh-CN" altLang="en-US" dirty="0"/>
              <a:t>节点</a:t>
            </a:r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6BBABAC8-A41C-1941-8B1E-274038ADA282}"/>
              </a:ext>
            </a:extLst>
          </p:cNvPr>
          <p:cNvSpPr/>
          <p:nvPr/>
        </p:nvSpPr>
        <p:spPr>
          <a:xfrm>
            <a:off x="6604000" y="3782626"/>
            <a:ext cx="656981" cy="16637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C04A2E6F-5465-A745-9D29-C34A42454F30}"/>
              </a:ext>
            </a:extLst>
          </p:cNvPr>
          <p:cNvSpPr/>
          <p:nvPr/>
        </p:nvSpPr>
        <p:spPr>
          <a:xfrm>
            <a:off x="7631723" y="3782626"/>
            <a:ext cx="656981" cy="16637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400" dirty="0"/>
          </a:p>
          <a:p>
            <a:pPr algn="ctr"/>
            <a:r>
              <a:rPr kumimoji="1" lang="en-US" altLang="zh-CN" sz="1400" dirty="0"/>
              <a:t>Node</a:t>
            </a:r>
            <a:endParaRPr kumimoji="1" lang="zh-CN" altLang="en-US" sz="1400" dirty="0"/>
          </a:p>
          <a:p>
            <a:pPr algn="ctr"/>
            <a:endParaRPr kumimoji="1" lang="zh-CN" altLang="en-US" dirty="0"/>
          </a:p>
        </p:txBody>
      </p:sp>
      <p:sp>
        <p:nvSpPr>
          <p:cNvPr id="15" name="流程 14">
            <a:extLst>
              <a:ext uri="{FF2B5EF4-FFF2-40B4-BE49-F238E27FC236}">
                <a16:creationId xmlns:a16="http://schemas.microsoft.com/office/drawing/2014/main" id="{E05C42CB-28D1-CB4D-A062-963C6A270F8C}"/>
              </a:ext>
            </a:extLst>
          </p:cNvPr>
          <p:cNvSpPr/>
          <p:nvPr/>
        </p:nvSpPr>
        <p:spPr>
          <a:xfrm>
            <a:off x="8659446" y="3782626"/>
            <a:ext cx="656981" cy="16637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400" dirty="0"/>
          </a:p>
          <a:p>
            <a:pPr algn="ctr"/>
            <a:r>
              <a:rPr kumimoji="1" lang="en-US" altLang="zh-CN" sz="1400" dirty="0"/>
              <a:t>Node</a:t>
            </a:r>
            <a:endParaRPr kumimoji="1" lang="zh-CN" altLang="en-US" sz="1400" dirty="0"/>
          </a:p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C06AF2-3ABC-1342-A44D-543CF84B49B8}"/>
              </a:ext>
            </a:extLst>
          </p:cNvPr>
          <p:cNvSpPr txBox="1"/>
          <p:nvPr/>
        </p:nvSpPr>
        <p:spPr>
          <a:xfrm>
            <a:off x="6462224" y="5613399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</a:p>
          <a:p>
            <a:pPr algn="ctr"/>
            <a:r>
              <a:rPr kumimoji="1" lang="zh-CN" altLang="en-US" dirty="0"/>
              <a:t>云主机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E6B9E1-F769-FD4A-B20F-8F0F4B2F7CC8}"/>
              </a:ext>
            </a:extLst>
          </p:cNvPr>
          <p:cNvSpPr txBox="1"/>
          <p:nvPr/>
        </p:nvSpPr>
        <p:spPr>
          <a:xfrm>
            <a:off x="7534458" y="5613399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物理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云主机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54A8B0-2EB8-434C-BA2C-817EA90CD9D1}"/>
              </a:ext>
            </a:extLst>
          </p:cNvPr>
          <p:cNvSpPr txBox="1"/>
          <p:nvPr/>
        </p:nvSpPr>
        <p:spPr>
          <a:xfrm>
            <a:off x="8606692" y="5613399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快杰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云主机</a:t>
            </a:r>
            <a:endParaRPr kumimoji="1" lang="en-US" altLang="zh-CN" dirty="0"/>
          </a:p>
        </p:txBody>
      </p:sp>
      <p:sp>
        <p:nvSpPr>
          <p:cNvPr id="19" name="流程 18">
            <a:extLst>
              <a:ext uri="{FF2B5EF4-FFF2-40B4-BE49-F238E27FC236}">
                <a16:creationId xmlns:a16="http://schemas.microsoft.com/office/drawing/2014/main" id="{6B2E1CA6-A833-F448-AF8F-998D37AA416D}"/>
              </a:ext>
            </a:extLst>
          </p:cNvPr>
          <p:cNvSpPr/>
          <p:nvPr/>
        </p:nvSpPr>
        <p:spPr>
          <a:xfrm>
            <a:off x="9687168" y="3782626"/>
            <a:ext cx="1463432" cy="16637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Virtual</a:t>
            </a:r>
          </a:p>
          <a:p>
            <a:pPr algn="ctr"/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8148FB-0136-3A47-A409-EDAFE268AF98}"/>
              </a:ext>
            </a:extLst>
          </p:cNvPr>
          <p:cNvSpPr txBox="1"/>
          <p:nvPr/>
        </p:nvSpPr>
        <p:spPr>
          <a:xfrm>
            <a:off x="9948984" y="5613398"/>
            <a:ext cx="111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Cube</a:t>
            </a:r>
          </a:p>
          <a:p>
            <a:pPr algn="ctr"/>
            <a:r>
              <a:rPr kumimoji="1" lang="zh-CN" altLang="en-US" dirty="0"/>
              <a:t>容器实例</a:t>
            </a:r>
            <a:endParaRPr kumimoji="1" lang="en-US" altLang="zh-CN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36FC5FD-EDDB-FC44-90DA-872CC7948A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932124" y="3441700"/>
            <a:ext cx="367" cy="34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E97155E-D19B-7B40-982A-82F1D5608B44}"/>
              </a:ext>
            </a:extLst>
          </p:cNvPr>
          <p:cNvCxnSpPr/>
          <p:nvPr/>
        </p:nvCxnSpPr>
        <p:spPr>
          <a:xfrm>
            <a:off x="7959846" y="3441700"/>
            <a:ext cx="367" cy="34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63F6B7D-0295-9C42-A26A-6FF67AA4B6F6}"/>
              </a:ext>
            </a:extLst>
          </p:cNvPr>
          <p:cNvCxnSpPr/>
          <p:nvPr/>
        </p:nvCxnSpPr>
        <p:spPr>
          <a:xfrm>
            <a:off x="8987201" y="3427753"/>
            <a:ext cx="367" cy="34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6273EED-F87F-CB45-A5CC-878F38BAE94A}"/>
              </a:ext>
            </a:extLst>
          </p:cNvPr>
          <p:cNvCxnSpPr/>
          <p:nvPr/>
        </p:nvCxnSpPr>
        <p:spPr>
          <a:xfrm>
            <a:off x="10418517" y="3427753"/>
            <a:ext cx="367" cy="34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416A1AF-4C48-FB49-A64D-5037AD74E380}"/>
              </a:ext>
            </a:extLst>
          </p:cNvPr>
          <p:cNvCxnSpPr/>
          <p:nvPr/>
        </p:nvCxnSpPr>
        <p:spPr>
          <a:xfrm>
            <a:off x="6932124" y="3427753"/>
            <a:ext cx="3486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0B1F9C83-228A-334F-A39F-6E6245FFE8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04518" y="2959464"/>
            <a:ext cx="0" cy="48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281;p19">
            <a:extLst>
              <a:ext uri="{FF2B5EF4-FFF2-40B4-BE49-F238E27FC236}">
                <a16:creationId xmlns:a16="http://schemas.microsoft.com/office/drawing/2014/main" id="{4A56DAA0-FCB5-4AF8-A3CE-7BAFBE927B11}"/>
              </a:ext>
            </a:extLst>
          </p:cNvPr>
          <p:cNvSpPr txBox="1"/>
          <p:nvPr/>
        </p:nvSpPr>
        <p:spPr>
          <a:xfrm>
            <a:off x="1383709" y="2266913"/>
            <a:ext cx="3961206" cy="66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简单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图形化操作，直接添加虚拟节点即可，无需额外配置</a:t>
            </a:r>
          </a:p>
        </p:txBody>
      </p:sp>
      <p:grpSp>
        <p:nvGrpSpPr>
          <p:cNvPr id="51" name="Google Shape;282;p19">
            <a:extLst>
              <a:ext uri="{FF2B5EF4-FFF2-40B4-BE49-F238E27FC236}">
                <a16:creationId xmlns:a16="http://schemas.microsoft.com/office/drawing/2014/main" id="{249DA23B-1337-4C84-A2C0-EC413E37375B}"/>
              </a:ext>
            </a:extLst>
          </p:cNvPr>
          <p:cNvGrpSpPr/>
          <p:nvPr/>
        </p:nvGrpSpPr>
        <p:grpSpPr>
          <a:xfrm>
            <a:off x="647888" y="2266913"/>
            <a:ext cx="540000" cy="540000"/>
            <a:chOff x="1828331" y="2288618"/>
            <a:chExt cx="594355" cy="594355"/>
          </a:xfrm>
        </p:grpSpPr>
        <p:sp>
          <p:nvSpPr>
            <p:cNvPr id="52" name="Google Shape;283;p19">
              <a:extLst>
                <a:ext uri="{FF2B5EF4-FFF2-40B4-BE49-F238E27FC236}">
                  <a16:creationId xmlns:a16="http://schemas.microsoft.com/office/drawing/2014/main" id="{BF17CF12-2AE5-4EDC-8EC0-CE1B8F4421C3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3" name="Google Shape;284;p19">
              <a:extLst>
                <a:ext uri="{FF2B5EF4-FFF2-40B4-BE49-F238E27FC236}">
                  <a16:creationId xmlns:a16="http://schemas.microsoft.com/office/drawing/2014/main" id="{7693D7FE-8976-452F-B535-1EFD1CCA9FD7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55" name="Google Shape;288;p19">
            <a:extLst>
              <a:ext uri="{FF2B5EF4-FFF2-40B4-BE49-F238E27FC236}">
                <a16:creationId xmlns:a16="http://schemas.microsoft.com/office/drawing/2014/main" id="{B5BDAF5B-A7A8-426E-A961-73B1099C815E}"/>
              </a:ext>
            </a:extLst>
          </p:cNvPr>
          <p:cNvSpPr txBox="1"/>
          <p:nvPr/>
        </p:nvSpPr>
        <p:spPr>
          <a:xfrm>
            <a:off x="1383709" y="3396853"/>
            <a:ext cx="3961206" cy="6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兼容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100%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兼容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K8S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</a:t>
            </a:r>
            <a:r>
              <a:rPr lang="en-US" altLang="zh-CN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API</a:t>
            </a: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，无需额外学习</a:t>
            </a:r>
            <a:endParaRPr lang="zh-CN" altLang="en-US" sz="2000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6" name="Google Shape;289;p19">
            <a:extLst>
              <a:ext uri="{FF2B5EF4-FFF2-40B4-BE49-F238E27FC236}">
                <a16:creationId xmlns:a16="http://schemas.microsoft.com/office/drawing/2014/main" id="{AFC4C315-DD68-46AD-AC44-85219C417F84}"/>
              </a:ext>
            </a:extLst>
          </p:cNvPr>
          <p:cNvGrpSpPr/>
          <p:nvPr/>
        </p:nvGrpSpPr>
        <p:grpSpPr>
          <a:xfrm>
            <a:off x="647888" y="3384822"/>
            <a:ext cx="540000" cy="540000"/>
            <a:chOff x="1828331" y="3372302"/>
            <a:chExt cx="594355" cy="594355"/>
          </a:xfrm>
        </p:grpSpPr>
        <p:sp>
          <p:nvSpPr>
            <p:cNvPr id="57" name="Google Shape;290;p19">
              <a:extLst>
                <a:ext uri="{FF2B5EF4-FFF2-40B4-BE49-F238E27FC236}">
                  <a16:creationId xmlns:a16="http://schemas.microsoft.com/office/drawing/2014/main" id="{A21648CF-26FA-49F0-9253-27900149D101}"/>
                </a:ext>
              </a:extLst>
            </p:cNvPr>
            <p:cNvSpPr/>
            <p:nvPr/>
          </p:nvSpPr>
          <p:spPr>
            <a:xfrm>
              <a:off x="1828331" y="3372302"/>
              <a:ext cx="594355" cy="5943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8" name="Google Shape;291;p19">
              <a:extLst>
                <a:ext uri="{FF2B5EF4-FFF2-40B4-BE49-F238E27FC236}">
                  <a16:creationId xmlns:a16="http://schemas.microsoft.com/office/drawing/2014/main" id="{7E229D81-A9CF-48F1-9BDB-059500B30FDA}"/>
                </a:ext>
              </a:extLst>
            </p:cNvPr>
            <p:cNvSpPr/>
            <p:nvPr/>
          </p:nvSpPr>
          <p:spPr>
            <a:xfrm>
              <a:off x="1947307" y="3491077"/>
              <a:ext cx="356400" cy="356804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301" y="141"/>
                  </a:moveTo>
                  <a:lnTo>
                    <a:pt x="314" y="173"/>
                  </a:lnTo>
                  <a:lnTo>
                    <a:pt x="297" y="175"/>
                  </a:lnTo>
                  <a:lnTo>
                    <a:pt x="295" y="152"/>
                  </a:lnTo>
                  <a:lnTo>
                    <a:pt x="288" y="168"/>
                  </a:lnTo>
                  <a:lnTo>
                    <a:pt x="263" y="157"/>
                  </a:lnTo>
                  <a:lnTo>
                    <a:pt x="261" y="130"/>
                  </a:lnTo>
                  <a:cubicBezTo>
                    <a:pt x="261" y="130"/>
                    <a:pt x="281" y="129"/>
                    <a:pt x="281" y="131"/>
                  </a:cubicBezTo>
                  <a:cubicBezTo>
                    <a:pt x="281" y="132"/>
                    <a:pt x="283" y="159"/>
                    <a:pt x="283" y="159"/>
                  </a:cubicBezTo>
                  <a:lnTo>
                    <a:pt x="290" y="136"/>
                  </a:lnTo>
                  <a:lnTo>
                    <a:pt x="301" y="141"/>
                  </a:lnTo>
                  <a:close/>
                  <a:moveTo>
                    <a:pt x="258" y="151"/>
                  </a:moveTo>
                  <a:lnTo>
                    <a:pt x="256" y="131"/>
                  </a:lnTo>
                  <a:lnTo>
                    <a:pt x="238" y="162"/>
                  </a:lnTo>
                  <a:lnTo>
                    <a:pt x="244" y="177"/>
                  </a:lnTo>
                  <a:lnTo>
                    <a:pt x="258" y="151"/>
                  </a:lnTo>
                  <a:close/>
                  <a:moveTo>
                    <a:pt x="271" y="250"/>
                  </a:moveTo>
                  <a:lnTo>
                    <a:pt x="256" y="227"/>
                  </a:lnTo>
                  <a:lnTo>
                    <a:pt x="255" y="199"/>
                  </a:lnTo>
                  <a:lnTo>
                    <a:pt x="244" y="199"/>
                  </a:lnTo>
                  <a:lnTo>
                    <a:pt x="239" y="218"/>
                  </a:lnTo>
                  <a:lnTo>
                    <a:pt x="233" y="217"/>
                  </a:lnTo>
                  <a:lnTo>
                    <a:pt x="236" y="202"/>
                  </a:lnTo>
                  <a:lnTo>
                    <a:pt x="242" y="179"/>
                  </a:lnTo>
                  <a:lnTo>
                    <a:pt x="237" y="170"/>
                  </a:lnTo>
                  <a:lnTo>
                    <a:pt x="223" y="171"/>
                  </a:lnTo>
                  <a:lnTo>
                    <a:pt x="216" y="186"/>
                  </a:lnTo>
                  <a:lnTo>
                    <a:pt x="214" y="212"/>
                  </a:lnTo>
                  <a:lnTo>
                    <a:pt x="215" y="220"/>
                  </a:lnTo>
                  <a:lnTo>
                    <a:pt x="218" y="230"/>
                  </a:lnTo>
                  <a:lnTo>
                    <a:pt x="220" y="231"/>
                  </a:lnTo>
                  <a:lnTo>
                    <a:pt x="236" y="237"/>
                  </a:lnTo>
                  <a:lnTo>
                    <a:pt x="246" y="227"/>
                  </a:lnTo>
                  <a:lnTo>
                    <a:pt x="247" y="253"/>
                  </a:lnTo>
                  <a:lnTo>
                    <a:pt x="236" y="242"/>
                  </a:lnTo>
                  <a:lnTo>
                    <a:pt x="237" y="256"/>
                  </a:lnTo>
                  <a:lnTo>
                    <a:pt x="244" y="273"/>
                  </a:lnTo>
                  <a:lnTo>
                    <a:pt x="236" y="286"/>
                  </a:lnTo>
                  <a:lnTo>
                    <a:pt x="238" y="313"/>
                  </a:lnTo>
                  <a:lnTo>
                    <a:pt x="261" y="313"/>
                  </a:lnTo>
                  <a:lnTo>
                    <a:pt x="257" y="284"/>
                  </a:lnTo>
                  <a:lnTo>
                    <a:pt x="251" y="282"/>
                  </a:lnTo>
                  <a:lnTo>
                    <a:pt x="247" y="293"/>
                  </a:lnTo>
                  <a:lnTo>
                    <a:pt x="248" y="278"/>
                  </a:lnTo>
                  <a:lnTo>
                    <a:pt x="261" y="282"/>
                  </a:lnTo>
                  <a:lnTo>
                    <a:pt x="265" y="315"/>
                  </a:lnTo>
                  <a:lnTo>
                    <a:pt x="285" y="299"/>
                  </a:lnTo>
                  <a:lnTo>
                    <a:pt x="266" y="275"/>
                  </a:lnTo>
                  <a:lnTo>
                    <a:pt x="271" y="250"/>
                  </a:lnTo>
                  <a:close/>
                  <a:moveTo>
                    <a:pt x="220" y="238"/>
                  </a:moveTo>
                  <a:lnTo>
                    <a:pt x="215" y="247"/>
                  </a:lnTo>
                  <a:lnTo>
                    <a:pt x="219" y="283"/>
                  </a:lnTo>
                  <a:lnTo>
                    <a:pt x="235" y="282"/>
                  </a:lnTo>
                  <a:lnTo>
                    <a:pt x="232" y="242"/>
                  </a:lnTo>
                  <a:lnTo>
                    <a:pt x="220" y="238"/>
                  </a:lnTo>
                  <a:close/>
                  <a:moveTo>
                    <a:pt x="295" y="241"/>
                  </a:moveTo>
                  <a:lnTo>
                    <a:pt x="277" y="242"/>
                  </a:lnTo>
                  <a:lnTo>
                    <a:pt x="275" y="250"/>
                  </a:lnTo>
                  <a:lnTo>
                    <a:pt x="291" y="260"/>
                  </a:lnTo>
                  <a:lnTo>
                    <a:pt x="321" y="258"/>
                  </a:lnTo>
                  <a:lnTo>
                    <a:pt x="323" y="235"/>
                  </a:lnTo>
                  <a:lnTo>
                    <a:pt x="299" y="220"/>
                  </a:lnTo>
                  <a:lnTo>
                    <a:pt x="295" y="241"/>
                  </a:lnTo>
                  <a:close/>
                  <a:moveTo>
                    <a:pt x="293" y="269"/>
                  </a:moveTo>
                  <a:lnTo>
                    <a:pt x="284" y="262"/>
                  </a:lnTo>
                  <a:lnTo>
                    <a:pt x="274" y="263"/>
                  </a:lnTo>
                  <a:lnTo>
                    <a:pt x="275" y="276"/>
                  </a:lnTo>
                  <a:lnTo>
                    <a:pt x="293" y="297"/>
                  </a:lnTo>
                  <a:lnTo>
                    <a:pt x="313" y="272"/>
                  </a:lnTo>
                  <a:lnTo>
                    <a:pt x="307" y="266"/>
                  </a:lnTo>
                  <a:lnTo>
                    <a:pt x="293" y="269"/>
                  </a:lnTo>
                  <a:close/>
                  <a:moveTo>
                    <a:pt x="262" y="203"/>
                  </a:moveTo>
                  <a:lnTo>
                    <a:pt x="266" y="231"/>
                  </a:lnTo>
                  <a:lnTo>
                    <a:pt x="278" y="235"/>
                  </a:lnTo>
                  <a:lnTo>
                    <a:pt x="290" y="233"/>
                  </a:lnTo>
                  <a:lnTo>
                    <a:pt x="295" y="211"/>
                  </a:lnTo>
                  <a:lnTo>
                    <a:pt x="304" y="217"/>
                  </a:lnTo>
                  <a:lnTo>
                    <a:pt x="317" y="225"/>
                  </a:lnTo>
                  <a:lnTo>
                    <a:pt x="322" y="210"/>
                  </a:lnTo>
                  <a:lnTo>
                    <a:pt x="319" y="181"/>
                  </a:lnTo>
                  <a:lnTo>
                    <a:pt x="295" y="183"/>
                  </a:lnTo>
                  <a:lnTo>
                    <a:pt x="284" y="208"/>
                  </a:lnTo>
                  <a:lnTo>
                    <a:pt x="281" y="201"/>
                  </a:lnTo>
                  <a:lnTo>
                    <a:pt x="286" y="176"/>
                  </a:lnTo>
                  <a:lnTo>
                    <a:pt x="279" y="173"/>
                  </a:lnTo>
                  <a:lnTo>
                    <a:pt x="275" y="179"/>
                  </a:lnTo>
                  <a:lnTo>
                    <a:pt x="269" y="178"/>
                  </a:lnTo>
                  <a:lnTo>
                    <a:pt x="271" y="166"/>
                  </a:lnTo>
                  <a:lnTo>
                    <a:pt x="258" y="160"/>
                  </a:lnTo>
                  <a:lnTo>
                    <a:pt x="248" y="180"/>
                  </a:lnTo>
                  <a:lnTo>
                    <a:pt x="254" y="193"/>
                  </a:lnTo>
                  <a:lnTo>
                    <a:pt x="268" y="197"/>
                  </a:lnTo>
                  <a:lnTo>
                    <a:pt x="267" y="202"/>
                  </a:lnTo>
                  <a:lnTo>
                    <a:pt x="262" y="203"/>
                  </a:lnTo>
                  <a:close/>
                  <a:moveTo>
                    <a:pt x="123" y="177"/>
                  </a:moveTo>
                  <a:lnTo>
                    <a:pt x="125" y="154"/>
                  </a:lnTo>
                  <a:lnTo>
                    <a:pt x="132" y="170"/>
                  </a:lnTo>
                  <a:lnTo>
                    <a:pt x="157" y="159"/>
                  </a:lnTo>
                  <a:lnTo>
                    <a:pt x="160" y="132"/>
                  </a:lnTo>
                  <a:cubicBezTo>
                    <a:pt x="160" y="132"/>
                    <a:pt x="139" y="131"/>
                    <a:pt x="139" y="133"/>
                  </a:cubicBezTo>
                  <a:cubicBezTo>
                    <a:pt x="139" y="134"/>
                    <a:pt x="137" y="161"/>
                    <a:pt x="137" y="161"/>
                  </a:cubicBezTo>
                  <a:lnTo>
                    <a:pt x="130" y="138"/>
                  </a:lnTo>
                  <a:lnTo>
                    <a:pt x="120" y="144"/>
                  </a:lnTo>
                  <a:lnTo>
                    <a:pt x="106" y="175"/>
                  </a:lnTo>
                  <a:lnTo>
                    <a:pt x="123" y="177"/>
                  </a:lnTo>
                  <a:close/>
                  <a:moveTo>
                    <a:pt x="193" y="126"/>
                  </a:moveTo>
                  <a:lnTo>
                    <a:pt x="202" y="105"/>
                  </a:lnTo>
                  <a:lnTo>
                    <a:pt x="203" y="123"/>
                  </a:lnTo>
                  <a:lnTo>
                    <a:pt x="231" y="120"/>
                  </a:lnTo>
                  <a:lnTo>
                    <a:pt x="242" y="96"/>
                  </a:lnTo>
                  <a:cubicBezTo>
                    <a:pt x="242" y="96"/>
                    <a:pt x="223" y="88"/>
                    <a:pt x="223" y="89"/>
                  </a:cubicBezTo>
                  <a:cubicBezTo>
                    <a:pt x="222" y="91"/>
                    <a:pt x="211" y="115"/>
                    <a:pt x="211" y="115"/>
                  </a:cubicBezTo>
                  <a:lnTo>
                    <a:pt x="213" y="91"/>
                  </a:lnTo>
                  <a:lnTo>
                    <a:pt x="201" y="93"/>
                  </a:lnTo>
                  <a:lnTo>
                    <a:pt x="177" y="118"/>
                  </a:lnTo>
                  <a:lnTo>
                    <a:pt x="193" y="126"/>
                  </a:lnTo>
                  <a:close/>
                  <a:moveTo>
                    <a:pt x="183" y="164"/>
                  </a:moveTo>
                  <a:lnTo>
                    <a:pt x="165" y="133"/>
                  </a:lnTo>
                  <a:lnTo>
                    <a:pt x="163" y="153"/>
                  </a:lnTo>
                  <a:lnTo>
                    <a:pt x="176" y="180"/>
                  </a:lnTo>
                  <a:lnTo>
                    <a:pt x="183" y="164"/>
                  </a:lnTo>
                  <a:close/>
                  <a:moveTo>
                    <a:pt x="158" y="127"/>
                  </a:moveTo>
                  <a:lnTo>
                    <a:pt x="181" y="108"/>
                  </a:lnTo>
                  <a:lnTo>
                    <a:pt x="165" y="109"/>
                  </a:lnTo>
                  <a:lnTo>
                    <a:pt x="145" y="123"/>
                  </a:lnTo>
                  <a:lnTo>
                    <a:pt x="158" y="127"/>
                  </a:lnTo>
                  <a:close/>
                  <a:moveTo>
                    <a:pt x="263" y="127"/>
                  </a:moveTo>
                  <a:lnTo>
                    <a:pt x="276" y="123"/>
                  </a:lnTo>
                  <a:lnTo>
                    <a:pt x="255" y="109"/>
                  </a:lnTo>
                  <a:lnTo>
                    <a:pt x="239" y="108"/>
                  </a:lnTo>
                  <a:lnTo>
                    <a:pt x="263" y="127"/>
                  </a:lnTo>
                  <a:close/>
                  <a:moveTo>
                    <a:pt x="163" y="286"/>
                  </a:moveTo>
                  <a:lnTo>
                    <a:pt x="160" y="315"/>
                  </a:lnTo>
                  <a:lnTo>
                    <a:pt x="183" y="315"/>
                  </a:lnTo>
                  <a:lnTo>
                    <a:pt x="185" y="288"/>
                  </a:lnTo>
                  <a:lnTo>
                    <a:pt x="177" y="275"/>
                  </a:lnTo>
                  <a:lnTo>
                    <a:pt x="184" y="258"/>
                  </a:lnTo>
                  <a:lnTo>
                    <a:pt x="184" y="244"/>
                  </a:lnTo>
                  <a:lnTo>
                    <a:pt x="174" y="255"/>
                  </a:lnTo>
                  <a:lnTo>
                    <a:pt x="175" y="229"/>
                  </a:lnTo>
                  <a:lnTo>
                    <a:pt x="184" y="239"/>
                  </a:lnTo>
                  <a:lnTo>
                    <a:pt x="201" y="233"/>
                  </a:lnTo>
                  <a:lnTo>
                    <a:pt x="200" y="233"/>
                  </a:lnTo>
                  <a:lnTo>
                    <a:pt x="206" y="225"/>
                  </a:lnTo>
                  <a:lnTo>
                    <a:pt x="208" y="214"/>
                  </a:lnTo>
                  <a:lnTo>
                    <a:pt x="206" y="188"/>
                  </a:lnTo>
                  <a:lnTo>
                    <a:pt x="197" y="173"/>
                  </a:lnTo>
                  <a:lnTo>
                    <a:pt x="184" y="172"/>
                  </a:lnTo>
                  <a:lnTo>
                    <a:pt x="178" y="181"/>
                  </a:lnTo>
                  <a:lnTo>
                    <a:pt x="185" y="205"/>
                  </a:lnTo>
                  <a:lnTo>
                    <a:pt x="188" y="219"/>
                  </a:lnTo>
                  <a:lnTo>
                    <a:pt x="182" y="220"/>
                  </a:lnTo>
                  <a:lnTo>
                    <a:pt x="177" y="201"/>
                  </a:lnTo>
                  <a:lnTo>
                    <a:pt x="166" y="202"/>
                  </a:lnTo>
                  <a:lnTo>
                    <a:pt x="164" y="229"/>
                  </a:lnTo>
                  <a:lnTo>
                    <a:pt x="150" y="252"/>
                  </a:lnTo>
                  <a:lnTo>
                    <a:pt x="155" y="277"/>
                  </a:lnTo>
                  <a:lnTo>
                    <a:pt x="136" y="301"/>
                  </a:lnTo>
                  <a:lnTo>
                    <a:pt x="155" y="317"/>
                  </a:lnTo>
                  <a:lnTo>
                    <a:pt x="160" y="284"/>
                  </a:lnTo>
                  <a:lnTo>
                    <a:pt x="173" y="280"/>
                  </a:lnTo>
                  <a:lnTo>
                    <a:pt x="173" y="295"/>
                  </a:lnTo>
                  <a:lnTo>
                    <a:pt x="170" y="284"/>
                  </a:lnTo>
                  <a:lnTo>
                    <a:pt x="163" y="286"/>
                  </a:lnTo>
                  <a:close/>
                  <a:moveTo>
                    <a:pt x="200" y="240"/>
                  </a:moveTo>
                  <a:lnTo>
                    <a:pt x="189" y="244"/>
                  </a:lnTo>
                  <a:lnTo>
                    <a:pt x="186" y="284"/>
                  </a:lnTo>
                  <a:lnTo>
                    <a:pt x="201" y="285"/>
                  </a:lnTo>
                  <a:lnTo>
                    <a:pt x="208" y="245"/>
                  </a:lnTo>
                  <a:lnTo>
                    <a:pt x="200" y="240"/>
                  </a:lnTo>
                  <a:close/>
                  <a:moveTo>
                    <a:pt x="146" y="252"/>
                  </a:moveTo>
                  <a:lnTo>
                    <a:pt x="144" y="244"/>
                  </a:lnTo>
                  <a:lnTo>
                    <a:pt x="126" y="243"/>
                  </a:lnTo>
                  <a:lnTo>
                    <a:pt x="122" y="222"/>
                  </a:lnTo>
                  <a:lnTo>
                    <a:pt x="98" y="237"/>
                  </a:lnTo>
                  <a:lnTo>
                    <a:pt x="99" y="260"/>
                  </a:lnTo>
                  <a:lnTo>
                    <a:pt x="129" y="262"/>
                  </a:lnTo>
                  <a:lnTo>
                    <a:pt x="146" y="252"/>
                  </a:lnTo>
                  <a:close/>
                  <a:moveTo>
                    <a:pt x="193" y="154"/>
                  </a:moveTo>
                  <a:lnTo>
                    <a:pt x="201" y="171"/>
                  </a:lnTo>
                  <a:lnTo>
                    <a:pt x="206" y="165"/>
                  </a:lnTo>
                  <a:lnTo>
                    <a:pt x="203" y="130"/>
                  </a:lnTo>
                  <a:lnTo>
                    <a:pt x="179" y="125"/>
                  </a:lnTo>
                  <a:lnTo>
                    <a:pt x="173" y="134"/>
                  </a:lnTo>
                  <a:lnTo>
                    <a:pt x="186" y="162"/>
                  </a:lnTo>
                  <a:lnTo>
                    <a:pt x="193" y="154"/>
                  </a:lnTo>
                  <a:close/>
                  <a:moveTo>
                    <a:pt x="217" y="129"/>
                  </a:moveTo>
                  <a:lnTo>
                    <a:pt x="213" y="164"/>
                  </a:lnTo>
                  <a:lnTo>
                    <a:pt x="219" y="170"/>
                  </a:lnTo>
                  <a:lnTo>
                    <a:pt x="227" y="153"/>
                  </a:lnTo>
                  <a:lnTo>
                    <a:pt x="233" y="161"/>
                  </a:lnTo>
                  <a:lnTo>
                    <a:pt x="246" y="133"/>
                  </a:lnTo>
                  <a:lnTo>
                    <a:pt x="240" y="124"/>
                  </a:lnTo>
                  <a:lnTo>
                    <a:pt x="217" y="129"/>
                  </a:lnTo>
                  <a:close/>
                  <a:moveTo>
                    <a:pt x="147" y="265"/>
                  </a:moveTo>
                  <a:lnTo>
                    <a:pt x="136" y="264"/>
                  </a:lnTo>
                  <a:lnTo>
                    <a:pt x="127" y="271"/>
                  </a:lnTo>
                  <a:lnTo>
                    <a:pt x="114" y="268"/>
                  </a:lnTo>
                  <a:lnTo>
                    <a:pt x="108" y="274"/>
                  </a:lnTo>
                  <a:lnTo>
                    <a:pt x="127" y="299"/>
                  </a:lnTo>
                  <a:lnTo>
                    <a:pt x="146" y="278"/>
                  </a:lnTo>
                  <a:lnTo>
                    <a:pt x="147" y="265"/>
                  </a:lnTo>
                  <a:close/>
                  <a:moveTo>
                    <a:pt x="189" y="306"/>
                  </a:moveTo>
                  <a:lnTo>
                    <a:pt x="187" y="318"/>
                  </a:lnTo>
                  <a:lnTo>
                    <a:pt x="176" y="328"/>
                  </a:lnTo>
                  <a:lnTo>
                    <a:pt x="176" y="336"/>
                  </a:lnTo>
                  <a:lnTo>
                    <a:pt x="206" y="337"/>
                  </a:lnTo>
                  <a:lnTo>
                    <a:pt x="204" y="307"/>
                  </a:lnTo>
                  <a:lnTo>
                    <a:pt x="197" y="297"/>
                  </a:lnTo>
                  <a:lnTo>
                    <a:pt x="189" y="306"/>
                  </a:lnTo>
                  <a:close/>
                  <a:moveTo>
                    <a:pt x="224" y="297"/>
                  </a:moveTo>
                  <a:lnTo>
                    <a:pt x="216" y="307"/>
                  </a:lnTo>
                  <a:lnTo>
                    <a:pt x="215" y="337"/>
                  </a:lnTo>
                  <a:lnTo>
                    <a:pt x="244" y="336"/>
                  </a:lnTo>
                  <a:lnTo>
                    <a:pt x="244" y="328"/>
                  </a:lnTo>
                  <a:lnTo>
                    <a:pt x="234" y="318"/>
                  </a:lnTo>
                  <a:lnTo>
                    <a:pt x="232" y="306"/>
                  </a:lnTo>
                  <a:lnTo>
                    <a:pt x="224" y="297"/>
                  </a:lnTo>
                  <a:close/>
                  <a:moveTo>
                    <a:pt x="173" y="182"/>
                  </a:moveTo>
                  <a:lnTo>
                    <a:pt x="162" y="162"/>
                  </a:lnTo>
                  <a:lnTo>
                    <a:pt x="149" y="168"/>
                  </a:lnTo>
                  <a:lnTo>
                    <a:pt x="152" y="180"/>
                  </a:lnTo>
                  <a:lnTo>
                    <a:pt x="146" y="182"/>
                  </a:lnTo>
                  <a:lnTo>
                    <a:pt x="142" y="175"/>
                  </a:lnTo>
                  <a:lnTo>
                    <a:pt x="135" y="179"/>
                  </a:lnTo>
                  <a:lnTo>
                    <a:pt x="140" y="203"/>
                  </a:lnTo>
                  <a:lnTo>
                    <a:pt x="136" y="210"/>
                  </a:lnTo>
                  <a:lnTo>
                    <a:pt x="126" y="185"/>
                  </a:lnTo>
                  <a:lnTo>
                    <a:pt x="101" y="183"/>
                  </a:lnTo>
                  <a:lnTo>
                    <a:pt x="99" y="212"/>
                  </a:lnTo>
                  <a:lnTo>
                    <a:pt x="103" y="227"/>
                  </a:lnTo>
                  <a:lnTo>
                    <a:pt x="116" y="219"/>
                  </a:lnTo>
                  <a:lnTo>
                    <a:pt x="126" y="213"/>
                  </a:lnTo>
                  <a:lnTo>
                    <a:pt x="130" y="235"/>
                  </a:lnTo>
                  <a:lnTo>
                    <a:pt x="143" y="237"/>
                  </a:lnTo>
                  <a:lnTo>
                    <a:pt x="154" y="233"/>
                  </a:lnTo>
                  <a:lnTo>
                    <a:pt x="158" y="205"/>
                  </a:lnTo>
                  <a:lnTo>
                    <a:pt x="154" y="205"/>
                  </a:lnTo>
                  <a:lnTo>
                    <a:pt x="152" y="199"/>
                  </a:lnTo>
                  <a:lnTo>
                    <a:pt x="167" y="195"/>
                  </a:lnTo>
                  <a:lnTo>
                    <a:pt x="173" y="182"/>
                  </a:lnTo>
                  <a:close/>
                  <a:moveTo>
                    <a:pt x="235" y="353"/>
                  </a:moveTo>
                  <a:lnTo>
                    <a:pt x="235" y="353"/>
                  </a:lnTo>
                  <a:cubicBezTo>
                    <a:pt x="233" y="354"/>
                    <a:pt x="231" y="354"/>
                    <a:pt x="227" y="354"/>
                  </a:cubicBezTo>
                  <a:lnTo>
                    <a:pt x="226" y="354"/>
                  </a:lnTo>
                  <a:lnTo>
                    <a:pt x="228" y="343"/>
                  </a:lnTo>
                  <a:lnTo>
                    <a:pt x="220" y="343"/>
                  </a:lnTo>
                  <a:lnTo>
                    <a:pt x="219" y="354"/>
                  </a:lnTo>
                  <a:lnTo>
                    <a:pt x="209" y="355"/>
                  </a:lnTo>
                  <a:lnTo>
                    <a:pt x="206" y="356"/>
                  </a:lnTo>
                  <a:lnTo>
                    <a:pt x="204" y="343"/>
                  </a:lnTo>
                  <a:lnTo>
                    <a:pt x="196" y="343"/>
                  </a:lnTo>
                  <a:lnTo>
                    <a:pt x="199" y="356"/>
                  </a:lnTo>
                  <a:lnTo>
                    <a:pt x="190" y="357"/>
                  </a:lnTo>
                  <a:cubicBezTo>
                    <a:pt x="188" y="357"/>
                    <a:pt x="187" y="357"/>
                    <a:pt x="186" y="357"/>
                  </a:cubicBezTo>
                  <a:lnTo>
                    <a:pt x="186" y="343"/>
                  </a:lnTo>
                  <a:lnTo>
                    <a:pt x="171" y="343"/>
                  </a:lnTo>
                  <a:lnTo>
                    <a:pt x="171" y="359"/>
                  </a:lnTo>
                  <a:cubicBezTo>
                    <a:pt x="171" y="365"/>
                    <a:pt x="173" y="368"/>
                    <a:pt x="175" y="370"/>
                  </a:cubicBezTo>
                  <a:lnTo>
                    <a:pt x="175" y="381"/>
                  </a:lnTo>
                  <a:lnTo>
                    <a:pt x="247" y="373"/>
                  </a:lnTo>
                  <a:lnTo>
                    <a:pt x="247" y="365"/>
                  </a:lnTo>
                  <a:lnTo>
                    <a:pt x="250" y="363"/>
                  </a:lnTo>
                  <a:lnTo>
                    <a:pt x="250" y="343"/>
                  </a:lnTo>
                  <a:lnTo>
                    <a:pt x="235" y="343"/>
                  </a:lnTo>
                  <a:lnTo>
                    <a:pt x="235" y="353"/>
                  </a:lnTo>
                  <a:close/>
                  <a:moveTo>
                    <a:pt x="176" y="393"/>
                  </a:moveTo>
                  <a:lnTo>
                    <a:pt x="176" y="393"/>
                  </a:lnTo>
                  <a:cubicBezTo>
                    <a:pt x="175" y="395"/>
                    <a:pt x="176" y="399"/>
                    <a:pt x="176" y="401"/>
                  </a:cubicBezTo>
                  <a:lnTo>
                    <a:pt x="177" y="404"/>
                  </a:lnTo>
                  <a:lnTo>
                    <a:pt x="244" y="397"/>
                  </a:lnTo>
                  <a:lnTo>
                    <a:pt x="247" y="396"/>
                  </a:lnTo>
                  <a:lnTo>
                    <a:pt x="247" y="393"/>
                  </a:lnTo>
                  <a:cubicBezTo>
                    <a:pt x="247" y="392"/>
                    <a:pt x="247" y="389"/>
                    <a:pt x="247" y="383"/>
                  </a:cubicBezTo>
                  <a:lnTo>
                    <a:pt x="247" y="379"/>
                  </a:lnTo>
                  <a:lnTo>
                    <a:pt x="176" y="387"/>
                  </a:lnTo>
                  <a:lnTo>
                    <a:pt x="176" y="393"/>
                  </a:lnTo>
                  <a:lnTo>
                    <a:pt x="176" y="393"/>
                  </a:lnTo>
                  <a:close/>
                  <a:moveTo>
                    <a:pt x="182" y="416"/>
                  </a:moveTo>
                  <a:cubicBezTo>
                    <a:pt x="189" y="423"/>
                    <a:pt x="199" y="426"/>
                    <a:pt x="212" y="426"/>
                  </a:cubicBezTo>
                  <a:lnTo>
                    <a:pt x="212" y="426"/>
                  </a:lnTo>
                  <a:cubicBezTo>
                    <a:pt x="235" y="426"/>
                    <a:pt x="243" y="416"/>
                    <a:pt x="246" y="408"/>
                  </a:cubicBezTo>
                  <a:lnTo>
                    <a:pt x="247" y="402"/>
                  </a:lnTo>
                  <a:lnTo>
                    <a:pt x="177" y="410"/>
                  </a:lnTo>
                  <a:lnTo>
                    <a:pt x="182" y="416"/>
                  </a:lnTo>
                  <a:close/>
                  <a:moveTo>
                    <a:pt x="218" y="0"/>
                  </a:moveTo>
                  <a:lnTo>
                    <a:pt x="204" y="0"/>
                  </a:lnTo>
                  <a:lnTo>
                    <a:pt x="204" y="74"/>
                  </a:lnTo>
                  <a:lnTo>
                    <a:pt x="218" y="74"/>
                  </a:lnTo>
                  <a:lnTo>
                    <a:pt x="218" y="0"/>
                  </a:lnTo>
                  <a:close/>
                  <a:moveTo>
                    <a:pt x="302" y="13"/>
                  </a:moveTo>
                  <a:lnTo>
                    <a:pt x="289" y="8"/>
                  </a:lnTo>
                  <a:lnTo>
                    <a:pt x="261" y="76"/>
                  </a:lnTo>
                  <a:lnTo>
                    <a:pt x="274" y="82"/>
                  </a:lnTo>
                  <a:lnTo>
                    <a:pt x="302" y="13"/>
                  </a:lnTo>
                  <a:close/>
                  <a:moveTo>
                    <a:pt x="365" y="51"/>
                  </a:moveTo>
                  <a:lnTo>
                    <a:pt x="313" y="103"/>
                  </a:lnTo>
                  <a:lnTo>
                    <a:pt x="323" y="113"/>
                  </a:lnTo>
                  <a:lnTo>
                    <a:pt x="375" y="60"/>
                  </a:lnTo>
                  <a:lnTo>
                    <a:pt x="365" y="51"/>
                  </a:lnTo>
                  <a:close/>
                  <a:moveTo>
                    <a:pt x="413" y="119"/>
                  </a:moveTo>
                  <a:lnTo>
                    <a:pt x="344" y="145"/>
                  </a:lnTo>
                  <a:lnTo>
                    <a:pt x="349" y="158"/>
                  </a:lnTo>
                  <a:lnTo>
                    <a:pt x="418" y="132"/>
                  </a:lnTo>
                  <a:lnTo>
                    <a:pt x="413" y="119"/>
                  </a:lnTo>
                  <a:close/>
                  <a:moveTo>
                    <a:pt x="352" y="196"/>
                  </a:moveTo>
                  <a:lnTo>
                    <a:pt x="350" y="209"/>
                  </a:lnTo>
                  <a:lnTo>
                    <a:pt x="422" y="224"/>
                  </a:lnTo>
                  <a:lnTo>
                    <a:pt x="425" y="210"/>
                  </a:lnTo>
                  <a:lnTo>
                    <a:pt x="352" y="196"/>
                  </a:lnTo>
                  <a:close/>
                  <a:moveTo>
                    <a:pt x="163" y="82"/>
                  </a:moveTo>
                  <a:lnTo>
                    <a:pt x="135" y="13"/>
                  </a:lnTo>
                  <a:lnTo>
                    <a:pt x="122" y="19"/>
                  </a:lnTo>
                  <a:lnTo>
                    <a:pt x="150" y="87"/>
                  </a:lnTo>
                  <a:lnTo>
                    <a:pt x="163" y="82"/>
                  </a:lnTo>
                  <a:close/>
                  <a:moveTo>
                    <a:pt x="111" y="108"/>
                  </a:moveTo>
                  <a:lnTo>
                    <a:pt x="59" y="56"/>
                  </a:lnTo>
                  <a:lnTo>
                    <a:pt x="49" y="66"/>
                  </a:lnTo>
                  <a:lnTo>
                    <a:pt x="101" y="118"/>
                  </a:lnTo>
                  <a:lnTo>
                    <a:pt x="111" y="108"/>
                  </a:lnTo>
                  <a:close/>
                  <a:moveTo>
                    <a:pt x="6" y="137"/>
                  </a:moveTo>
                  <a:lnTo>
                    <a:pt x="75" y="163"/>
                  </a:lnTo>
                  <a:lnTo>
                    <a:pt x="80" y="150"/>
                  </a:lnTo>
                  <a:lnTo>
                    <a:pt x="11" y="124"/>
                  </a:lnTo>
                  <a:lnTo>
                    <a:pt x="6" y="137"/>
                  </a:lnTo>
                  <a:close/>
                  <a:moveTo>
                    <a:pt x="0" y="215"/>
                  </a:moveTo>
                  <a:lnTo>
                    <a:pt x="3" y="229"/>
                  </a:lnTo>
                  <a:lnTo>
                    <a:pt x="75" y="214"/>
                  </a:lnTo>
                  <a:lnTo>
                    <a:pt x="72" y="20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59" name="Google Shape;288;p19">
            <a:extLst>
              <a:ext uri="{FF2B5EF4-FFF2-40B4-BE49-F238E27FC236}">
                <a16:creationId xmlns:a16="http://schemas.microsoft.com/office/drawing/2014/main" id="{5AE2AC16-8A62-4B01-924E-73A39321BDBB}"/>
              </a:ext>
            </a:extLst>
          </p:cNvPr>
          <p:cNvSpPr txBox="1"/>
          <p:nvPr/>
        </p:nvSpPr>
        <p:spPr>
          <a:xfrm>
            <a:off x="1383709" y="4546089"/>
            <a:ext cx="3961206" cy="59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弹性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单个虚拟节点计算资源理论无上限，无需担心容量问题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Normal"/>
              <a:ea typeface="Source Han Sans CN Normal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63" name="Google Shape;282;p19">
            <a:extLst>
              <a:ext uri="{FF2B5EF4-FFF2-40B4-BE49-F238E27FC236}">
                <a16:creationId xmlns:a16="http://schemas.microsoft.com/office/drawing/2014/main" id="{10AF63A3-916D-460E-9550-DF38D1B26DE3}"/>
              </a:ext>
            </a:extLst>
          </p:cNvPr>
          <p:cNvGrpSpPr/>
          <p:nvPr/>
        </p:nvGrpSpPr>
        <p:grpSpPr>
          <a:xfrm>
            <a:off x="647888" y="4533016"/>
            <a:ext cx="540000" cy="540000"/>
            <a:chOff x="1828331" y="2288618"/>
            <a:chExt cx="594355" cy="594355"/>
          </a:xfrm>
        </p:grpSpPr>
        <p:sp>
          <p:nvSpPr>
            <p:cNvPr id="64" name="Google Shape;283;p19">
              <a:extLst>
                <a:ext uri="{FF2B5EF4-FFF2-40B4-BE49-F238E27FC236}">
                  <a16:creationId xmlns:a16="http://schemas.microsoft.com/office/drawing/2014/main" id="{9818C50E-1F40-4FD6-921B-296CC9DD8671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5" name="Google Shape;284;p19">
              <a:extLst>
                <a:ext uri="{FF2B5EF4-FFF2-40B4-BE49-F238E27FC236}">
                  <a16:creationId xmlns:a16="http://schemas.microsoft.com/office/drawing/2014/main" id="{C5C811BC-1412-411D-9A72-6E4A74161B08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66" name="Google Shape;288;p19">
            <a:extLst>
              <a:ext uri="{FF2B5EF4-FFF2-40B4-BE49-F238E27FC236}">
                <a16:creationId xmlns:a16="http://schemas.microsoft.com/office/drawing/2014/main" id="{E439F742-91A7-4C5E-895F-0890CA095028}"/>
              </a:ext>
            </a:extLst>
          </p:cNvPr>
          <p:cNvSpPr txBox="1"/>
          <p:nvPr/>
        </p:nvSpPr>
        <p:spPr>
          <a:xfrm>
            <a:off x="1378791" y="5693399"/>
            <a:ext cx="3961206" cy="6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低价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按容器使用量付费，虚拟节点无容器实例不收费。</a:t>
            </a:r>
            <a:endParaRPr lang="zh-CN" altLang="en-US" sz="2000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67" name="Google Shape;289;p19">
            <a:extLst>
              <a:ext uri="{FF2B5EF4-FFF2-40B4-BE49-F238E27FC236}">
                <a16:creationId xmlns:a16="http://schemas.microsoft.com/office/drawing/2014/main" id="{442C50FB-C40C-4BE9-8BA6-432CEAEC6619}"/>
              </a:ext>
            </a:extLst>
          </p:cNvPr>
          <p:cNvGrpSpPr/>
          <p:nvPr/>
        </p:nvGrpSpPr>
        <p:grpSpPr>
          <a:xfrm>
            <a:off x="642970" y="5681368"/>
            <a:ext cx="540000" cy="540000"/>
            <a:chOff x="1828331" y="3372302"/>
            <a:chExt cx="594355" cy="594355"/>
          </a:xfrm>
        </p:grpSpPr>
        <p:sp>
          <p:nvSpPr>
            <p:cNvPr id="68" name="Google Shape;290;p19">
              <a:extLst>
                <a:ext uri="{FF2B5EF4-FFF2-40B4-BE49-F238E27FC236}">
                  <a16:creationId xmlns:a16="http://schemas.microsoft.com/office/drawing/2014/main" id="{91AFDEE2-8AF8-4BFC-BF54-7E57D7FA3227}"/>
                </a:ext>
              </a:extLst>
            </p:cNvPr>
            <p:cNvSpPr/>
            <p:nvPr/>
          </p:nvSpPr>
          <p:spPr>
            <a:xfrm>
              <a:off x="1828331" y="3372302"/>
              <a:ext cx="594355" cy="5943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9" name="Google Shape;291;p19">
              <a:extLst>
                <a:ext uri="{FF2B5EF4-FFF2-40B4-BE49-F238E27FC236}">
                  <a16:creationId xmlns:a16="http://schemas.microsoft.com/office/drawing/2014/main" id="{C1A4AC44-B3D6-46FF-BF34-DF6866397E47}"/>
                </a:ext>
              </a:extLst>
            </p:cNvPr>
            <p:cNvSpPr/>
            <p:nvPr/>
          </p:nvSpPr>
          <p:spPr>
            <a:xfrm>
              <a:off x="1947307" y="3491077"/>
              <a:ext cx="356400" cy="356804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301" y="141"/>
                  </a:moveTo>
                  <a:lnTo>
                    <a:pt x="314" y="173"/>
                  </a:lnTo>
                  <a:lnTo>
                    <a:pt x="297" y="175"/>
                  </a:lnTo>
                  <a:lnTo>
                    <a:pt x="295" y="152"/>
                  </a:lnTo>
                  <a:lnTo>
                    <a:pt x="288" y="168"/>
                  </a:lnTo>
                  <a:lnTo>
                    <a:pt x="263" y="157"/>
                  </a:lnTo>
                  <a:lnTo>
                    <a:pt x="261" y="130"/>
                  </a:lnTo>
                  <a:cubicBezTo>
                    <a:pt x="261" y="130"/>
                    <a:pt x="281" y="129"/>
                    <a:pt x="281" y="131"/>
                  </a:cubicBezTo>
                  <a:cubicBezTo>
                    <a:pt x="281" y="132"/>
                    <a:pt x="283" y="159"/>
                    <a:pt x="283" y="159"/>
                  </a:cubicBezTo>
                  <a:lnTo>
                    <a:pt x="290" y="136"/>
                  </a:lnTo>
                  <a:lnTo>
                    <a:pt x="301" y="141"/>
                  </a:lnTo>
                  <a:close/>
                  <a:moveTo>
                    <a:pt x="258" y="151"/>
                  </a:moveTo>
                  <a:lnTo>
                    <a:pt x="256" y="131"/>
                  </a:lnTo>
                  <a:lnTo>
                    <a:pt x="238" y="162"/>
                  </a:lnTo>
                  <a:lnTo>
                    <a:pt x="244" y="177"/>
                  </a:lnTo>
                  <a:lnTo>
                    <a:pt x="258" y="151"/>
                  </a:lnTo>
                  <a:close/>
                  <a:moveTo>
                    <a:pt x="271" y="250"/>
                  </a:moveTo>
                  <a:lnTo>
                    <a:pt x="256" y="227"/>
                  </a:lnTo>
                  <a:lnTo>
                    <a:pt x="255" y="199"/>
                  </a:lnTo>
                  <a:lnTo>
                    <a:pt x="244" y="199"/>
                  </a:lnTo>
                  <a:lnTo>
                    <a:pt x="239" y="218"/>
                  </a:lnTo>
                  <a:lnTo>
                    <a:pt x="233" y="217"/>
                  </a:lnTo>
                  <a:lnTo>
                    <a:pt x="236" y="202"/>
                  </a:lnTo>
                  <a:lnTo>
                    <a:pt x="242" y="179"/>
                  </a:lnTo>
                  <a:lnTo>
                    <a:pt x="237" y="170"/>
                  </a:lnTo>
                  <a:lnTo>
                    <a:pt x="223" y="171"/>
                  </a:lnTo>
                  <a:lnTo>
                    <a:pt x="216" y="186"/>
                  </a:lnTo>
                  <a:lnTo>
                    <a:pt x="214" y="212"/>
                  </a:lnTo>
                  <a:lnTo>
                    <a:pt x="215" y="220"/>
                  </a:lnTo>
                  <a:lnTo>
                    <a:pt x="218" y="230"/>
                  </a:lnTo>
                  <a:lnTo>
                    <a:pt x="220" y="231"/>
                  </a:lnTo>
                  <a:lnTo>
                    <a:pt x="236" y="237"/>
                  </a:lnTo>
                  <a:lnTo>
                    <a:pt x="246" y="227"/>
                  </a:lnTo>
                  <a:lnTo>
                    <a:pt x="247" y="253"/>
                  </a:lnTo>
                  <a:lnTo>
                    <a:pt x="236" y="242"/>
                  </a:lnTo>
                  <a:lnTo>
                    <a:pt x="237" y="256"/>
                  </a:lnTo>
                  <a:lnTo>
                    <a:pt x="244" y="273"/>
                  </a:lnTo>
                  <a:lnTo>
                    <a:pt x="236" y="286"/>
                  </a:lnTo>
                  <a:lnTo>
                    <a:pt x="238" y="313"/>
                  </a:lnTo>
                  <a:lnTo>
                    <a:pt x="261" y="313"/>
                  </a:lnTo>
                  <a:lnTo>
                    <a:pt x="257" y="284"/>
                  </a:lnTo>
                  <a:lnTo>
                    <a:pt x="251" y="282"/>
                  </a:lnTo>
                  <a:lnTo>
                    <a:pt x="247" y="293"/>
                  </a:lnTo>
                  <a:lnTo>
                    <a:pt x="248" y="278"/>
                  </a:lnTo>
                  <a:lnTo>
                    <a:pt x="261" y="282"/>
                  </a:lnTo>
                  <a:lnTo>
                    <a:pt x="265" y="315"/>
                  </a:lnTo>
                  <a:lnTo>
                    <a:pt x="285" y="299"/>
                  </a:lnTo>
                  <a:lnTo>
                    <a:pt x="266" y="275"/>
                  </a:lnTo>
                  <a:lnTo>
                    <a:pt x="271" y="250"/>
                  </a:lnTo>
                  <a:close/>
                  <a:moveTo>
                    <a:pt x="220" y="238"/>
                  </a:moveTo>
                  <a:lnTo>
                    <a:pt x="215" y="247"/>
                  </a:lnTo>
                  <a:lnTo>
                    <a:pt x="219" y="283"/>
                  </a:lnTo>
                  <a:lnTo>
                    <a:pt x="235" y="282"/>
                  </a:lnTo>
                  <a:lnTo>
                    <a:pt x="232" y="242"/>
                  </a:lnTo>
                  <a:lnTo>
                    <a:pt x="220" y="238"/>
                  </a:lnTo>
                  <a:close/>
                  <a:moveTo>
                    <a:pt x="295" y="241"/>
                  </a:moveTo>
                  <a:lnTo>
                    <a:pt x="277" y="242"/>
                  </a:lnTo>
                  <a:lnTo>
                    <a:pt x="275" y="250"/>
                  </a:lnTo>
                  <a:lnTo>
                    <a:pt x="291" y="260"/>
                  </a:lnTo>
                  <a:lnTo>
                    <a:pt x="321" y="258"/>
                  </a:lnTo>
                  <a:lnTo>
                    <a:pt x="323" y="235"/>
                  </a:lnTo>
                  <a:lnTo>
                    <a:pt x="299" y="220"/>
                  </a:lnTo>
                  <a:lnTo>
                    <a:pt x="295" y="241"/>
                  </a:lnTo>
                  <a:close/>
                  <a:moveTo>
                    <a:pt x="293" y="269"/>
                  </a:moveTo>
                  <a:lnTo>
                    <a:pt x="284" y="262"/>
                  </a:lnTo>
                  <a:lnTo>
                    <a:pt x="274" y="263"/>
                  </a:lnTo>
                  <a:lnTo>
                    <a:pt x="275" y="276"/>
                  </a:lnTo>
                  <a:lnTo>
                    <a:pt x="293" y="297"/>
                  </a:lnTo>
                  <a:lnTo>
                    <a:pt x="313" y="272"/>
                  </a:lnTo>
                  <a:lnTo>
                    <a:pt x="307" y="266"/>
                  </a:lnTo>
                  <a:lnTo>
                    <a:pt x="293" y="269"/>
                  </a:lnTo>
                  <a:close/>
                  <a:moveTo>
                    <a:pt x="262" y="203"/>
                  </a:moveTo>
                  <a:lnTo>
                    <a:pt x="266" y="231"/>
                  </a:lnTo>
                  <a:lnTo>
                    <a:pt x="278" y="235"/>
                  </a:lnTo>
                  <a:lnTo>
                    <a:pt x="290" y="233"/>
                  </a:lnTo>
                  <a:lnTo>
                    <a:pt x="295" y="211"/>
                  </a:lnTo>
                  <a:lnTo>
                    <a:pt x="304" y="217"/>
                  </a:lnTo>
                  <a:lnTo>
                    <a:pt x="317" y="225"/>
                  </a:lnTo>
                  <a:lnTo>
                    <a:pt x="322" y="210"/>
                  </a:lnTo>
                  <a:lnTo>
                    <a:pt x="319" y="181"/>
                  </a:lnTo>
                  <a:lnTo>
                    <a:pt x="295" y="183"/>
                  </a:lnTo>
                  <a:lnTo>
                    <a:pt x="284" y="208"/>
                  </a:lnTo>
                  <a:lnTo>
                    <a:pt x="281" y="201"/>
                  </a:lnTo>
                  <a:lnTo>
                    <a:pt x="286" y="176"/>
                  </a:lnTo>
                  <a:lnTo>
                    <a:pt x="279" y="173"/>
                  </a:lnTo>
                  <a:lnTo>
                    <a:pt x="275" y="179"/>
                  </a:lnTo>
                  <a:lnTo>
                    <a:pt x="269" y="178"/>
                  </a:lnTo>
                  <a:lnTo>
                    <a:pt x="271" y="166"/>
                  </a:lnTo>
                  <a:lnTo>
                    <a:pt x="258" y="160"/>
                  </a:lnTo>
                  <a:lnTo>
                    <a:pt x="248" y="180"/>
                  </a:lnTo>
                  <a:lnTo>
                    <a:pt x="254" y="193"/>
                  </a:lnTo>
                  <a:lnTo>
                    <a:pt x="268" y="197"/>
                  </a:lnTo>
                  <a:lnTo>
                    <a:pt x="267" y="202"/>
                  </a:lnTo>
                  <a:lnTo>
                    <a:pt x="262" y="203"/>
                  </a:lnTo>
                  <a:close/>
                  <a:moveTo>
                    <a:pt x="123" y="177"/>
                  </a:moveTo>
                  <a:lnTo>
                    <a:pt x="125" y="154"/>
                  </a:lnTo>
                  <a:lnTo>
                    <a:pt x="132" y="170"/>
                  </a:lnTo>
                  <a:lnTo>
                    <a:pt x="157" y="159"/>
                  </a:lnTo>
                  <a:lnTo>
                    <a:pt x="160" y="132"/>
                  </a:lnTo>
                  <a:cubicBezTo>
                    <a:pt x="160" y="132"/>
                    <a:pt x="139" y="131"/>
                    <a:pt x="139" y="133"/>
                  </a:cubicBezTo>
                  <a:cubicBezTo>
                    <a:pt x="139" y="134"/>
                    <a:pt x="137" y="161"/>
                    <a:pt x="137" y="161"/>
                  </a:cubicBezTo>
                  <a:lnTo>
                    <a:pt x="130" y="138"/>
                  </a:lnTo>
                  <a:lnTo>
                    <a:pt x="120" y="144"/>
                  </a:lnTo>
                  <a:lnTo>
                    <a:pt x="106" y="175"/>
                  </a:lnTo>
                  <a:lnTo>
                    <a:pt x="123" y="177"/>
                  </a:lnTo>
                  <a:close/>
                  <a:moveTo>
                    <a:pt x="193" y="126"/>
                  </a:moveTo>
                  <a:lnTo>
                    <a:pt x="202" y="105"/>
                  </a:lnTo>
                  <a:lnTo>
                    <a:pt x="203" y="123"/>
                  </a:lnTo>
                  <a:lnTo>
                    <a:pt x="231" y="120"/>
                  </a:lnTo>
                  <a:lnTo>
                    <a:pt x="242" y="96"/>
                  </a:lnTo>
                  <a:cubicBezTo>
                    <a:pt x="242" y="96"/>
                    <a:pt x="223" y="88"/>
                    <a:pt x="223" y="89"/>
                  </a:cubicBezTo>
                  <a:cubicBezTo>
                    <a:pt x="222" y="91"/>
                    <a:pt x="211" y="115"/>
                    <a:pt x="211" y="115"/>
                  </a:cubicBezTo>
                  <a:lnTo>
                    <a:pt x="213" y="91"/>
                  </a:lnTo>
                  <a:lnTo>
                    <a:pt x="201" y="93"/>
                  </a:lnTo>
                  <a:lnTo>
                    <a:pt x="177" y="118"/>
                  </a:lnTo>
                  <a:lnTo>
                    <a:pt x="193" y="126"/>
                  </a:lnTo>
                  <a:close/>
                  <a:moveTo>
                    <a:pt x="183" y="164"/>
                  </a:moveTo>
                  <a:lnTo>
                    <a:pt x="165" y="133"/>
                  </a:lnTo>
                  <a:lnTo>
                    <a:pt x="163" y="153"/>
                  </a:lnTo>
                  <a:lnTo>
                    <a:pt x="176" y="180"/>
                  </a:lnTo>
                  <a:lnTo>
                    <a:pt x="183" y="164"/>
                  </a:lnTo>
                  <a:close/>
                  <a:moveTo>
                    <a:pt x="158" y="127"/>
                  </a:moveTo>
                  <a:lnTo>
                    <a:pt x="181" y="108"/>
                  </a:lnTo>
                  <a:lnTo>
                    <a:pt x="165" y="109"/>
                  </a:lnTo>
                  <a:lnTo>
                    <a:pt x="145" y="123"/>
                  </a:lnTo>
                  <a:lnTo>
                    <a:pt x="158" y="127"/>
                  </a:lnTo>
                  <a:close/>
                  <a:moveTo>
                    <a:pt x="263" y="127"/>
                  </a:moveTo>
                  <a:lnTo>
                    <a:pt x="276" y="123"/>
                  </a:lnTo>
                  <a:lnTo>
                    <a:pt x="255" y="109"/>
                  </a:lnTo>
                  <a:lnTo>
                    <a:pt x="239" y="108"/>
                  </a:lnTo>
                  <a:lnTo>
                    <a:pt x="263" y="127"/>
                  </a:lnTo>
                  <a:close/>
                  <a:moveTo>
                    <a:pt x="163" y="286"/>
                  </a:moveTo>
                  <a:lnTo>
                    <a:pt x="160" y="315"/>
                  </a:lnTo>
                  <a:lnTo>
                    <a:pt x="183" y="315"/>
                  </a:lnTo>
                  <a:lnTo>
                    <a:pt x="185" y="288"/>
                  </a:lnTo>
                  <a:lnTo>
                    <a:pt x="177" y="275"/>
                  </a:lnTo>
                  <a:lnTo>
                    <a:pt x="184" y="258"/>
                  </a:lnTo>
                  <a:lnTo>
                    <a:pt x="184" y="244"/>
                  </a:lnTo>
                  <a:lnTo>
                    <a:pt x="174" y="255"/>
                  </a:lnTo>
                  <a:lnTo>
                    <a:pt x="175" y="229"/>
                  </a:lnTo>
                  <a:lnTo>
                    <a:pt x="184" y="239"/>
                  </a:lnTo>
                  <a:lnTo>
                    <a:pt x="201" y="233"/>
                  </a:lnTo>
                  <a:lnTo>
                    <a:pt x="200" y="233"/>
                  </a:lnTo>
                  <a:lnTo>
                    <a:pt x="206" y="225"/>
                  </a:lnTo>
                  <a:lnTo>
                    <a:pt x="208" y="214"/>
                  </a:lnTo>
                  <a:lnTo>
                    <a:pt x="206" y="188"/>
                  </a:lnTo>
                  <a:lnTo>
                    <a:pt x="197" y="173"/>
                  </a:lnTo>
                  <a:lnTo>
                    <a:pt x="184" y="172"/>
                  </a:lnTo>
                  <a:lnTo>
                    <a:pt x="178" y="181"/>
                  </a:lnTo>
                  <a:lnTo>
                    <a:pt x="185" y="205"/>
                  </a:lnTo>
                  <a:lnTo>
                    <a:pt x="188" y="219"/>
                  </a:lnTo>
                  <a:lnTo>
                    <a:pt x="182" y="220"/>
                  </a:lnTo>
                  <a:lnTo>
                    <a:pt x="177" y="201"/>
                  </a:lnTo>
                  <a:lnTo>
                    <a:pt x="166" y="202"/>
                  </a:lnTo>
                  <a:lnTo>
                    <a:pt x="164" y="229"/>
                  </a:lnTo>
                  <a:lnTo>
                    <a:pt x="150" y="252"/>
                  </a:lnTo>
                  <a:lnTo>
                    <a:pt x="155" y="277"/>
                  </a:lnTo>
                  <a:lnTo>
                    <a:pt x="136" y="301"/>
                  </a:lnTo>
                  <a:lnTo>
                    <a:pt x="155" y="317"/>
                  </a:lnTo>
                  <a:lnTo>
                    <a:pt x="160" y="284"/>
                  </a:lnTo>
                  <a:lnTo>
                    <a:pt x="173" y="280"/>
                  </a:lnTo>
                  <a:lnTo>
                    <a:pt x="173" y="295"/>
                  </a:lnTo>
                  <a:lnTo>
                    <a:pt x="170" y="284"/>
                  </a:lnTo>
                  <a:lnTo>
                    <a:pt x="163" y="286"/>
                  </a:lnTo>
                  <a:close/>
                  <a:moveTo>
                    <a:pt x="200" y="240"/>
                  </a:moveTo>
                  <a:lnTo>
                    <a:pt x="189" y="244"/>
                  </a:lnTo>
                  <a:lnTo>
                    <a:pt x="186" y="284"/>
                  </a:lnTo>
                  <a:lnTo>
                    <a:pt x="201" y="285"/>
                  </a:lnTo>
                  <a:lnTo>
                    <a:pt x="208" y="245"/>
                  </a:lnTo>
                  <a:lnTo>
                    <a:pt x="200" y="240"/>
                  </a:lnTo>
                  <a:close/>
                  <a:moveTo>
                    <a:pt x="146" y="252"/>
                  </a:moveTo>
                  <a:lnTo>
                    <a:pt x="144" y="244"/>
                  </a:lnTo>
                  <a:lnTo>
                    <a:pt x="126" y="243"/>
                  </a:lnTo>
                  <a:lnTo>
                    <a:pt x="122" y="222"/>
                  </a:lnTo>
                  <a:lnTo>
                    <a:pt x="98" y="237"/>
                  </a:lnTo>
                  <a:lnTo>
                    <a:pt x="99" y="260"/>
                  </a:lnTo>
                  <a:lnTo>
                    <a:pt x="129" y="262"/>
                  </a:lnTo>
                  <a:lnTo>
                    <a:pt x="146" y="252"/>
                  </a:lnTo>
                  <a:close/>
                  <a:moveTo>
                    <a:pt x="193" y="154"/>
                  </a:moveTo>
                  <a:lnTo>
                    <a:pt x="201" y="171"/>
                  </a:lnTo>
                  <a:lnTo>
                    <a:pt x="206" y="165"/>
                  </a:lnTo>
                  <a:lnTo>
                    <a:pt x="203" y="130"/>
                  </a:lnTo>
                  <a:lnTo>
                    <a:pt x="179" y="125"/>
                  </a:lnTo>
                  <a:lnTo>
                    <a:pt x="173" y="134"/>
                  </a:lnTo>
                  <a:lnTo>
                    <a:pt x="186" y="162"/>
                  </a:lnTo>
                  <a:lnTo>
                    <a:pt x="193" y="154"/>
                  </a:lnTo>
                  <a:close/>
                  <a:moveTo>
                    <a:pt x="217" y="129"/>
                  </a:moveTo>
                  <a:lnTo>
                    <a:pt x="213" y="164"/>
                  </a:lnTo>
                  <a:lnTo>
                    <a:pt x="219" y="170"/>
                  </a:lnTo>
                  <a:lnTo>
                    <a:pt x="227" y="153"/>
                  </a:lnTo>
                  <a:lnTo>
                    <a:pt x="233" y="161"/>
                  </a:lnTo>
                  <a:lnTo>
                    <a:pt x="246" y="133"/>
                  </a:lnTo>
                  <a:lnTo>
                    <a:pt x="240" y="124"/>
                  </a:lnTo>
                  <a:lnTo>
                    <a:pt x="217" y="129"/>
                  </a:lnTo>
                  <a:close/>
                  <a:moveTo>
                    <a:pt x="147" y="265"/>
                  </a:moveTo>
                  <a:lnTo>
                    <a:pt x="136" y="264"/>
                  </a:lnTo>
                  <a:lnTo>
                    <a:pt x="127" y="271"/>
                  </a:lnTo>
                  <a:lnTo>
                    <a:pt x="114" y="268"/>
                  </a:lnTo>
                  <a:lnTo>
                    <a:pt x="108" y="274"/>
                  </a:lnTo>
                  <a:lnTo>
                    <a:pt x="127" y="299"/>
                  </a:lnTo>
                  <a:lnTo>
                    <a:pt x="146" y="278"/>
                  </a:lnTo>
                  <a:lnTo>
                    <a:pt x="147" y="265"/>
                  </a:lnTo>
                  <a:close/>
                  <a:moveTo>
                    <a:pt x="189" y="306"/>
                  </a:moveTo>
                  <a:lnTo>
                    <a:pt x="187" y="318"/>
                  </a:lnTo>
                  <a:lnTo>
                    <a:pt x="176" y="328"/>
                  </a:lnTo>
                  <a:lnTo>
                    <a:pt x="176" y="336"/>
                  </a:lnTo>
                  <a:lnTo>
                    <a:pt x="206" y="337"/>
                  </a:lnTo>
                  <a:lnTo>
                    <a:pt x="204" y="307"/>
                  </a:lnTo>
                  <a:lnTo>
                    <a:pt x="197" y="297"/>
                  </a:lnTo>
                  <a:lnTo>
                    <a:pt x="189" y="306"/>
                  </a:lnTo>
                  <a:close/>
                  <a:moveTo>
                    <a:pt x="224" y="297"/>
                  </a:moveTo>
                  <a:lnTo>
                    <a:pt x="216" y="307"/>
                  </a:lnTo>
                  <a:lnTo>
                    <a:pt x="215" y="337"/>
                  </a:lnTo>
                  <a:lnTo>
                    <a:pt x="244" y="336"/>
                  </a:lnTo>
                  <a:lnTo>
                    <a:pt x="244" y="328"/>
                  </a:lnTo>
                  <a:lnTo>
                    <a:pt x="234" y="318"/>
                  </a:lnTo>
                  <a:lnTo>
                    <a:pt x="232" y="306"/>
                  </a:lnTo>
                  <a:lnTo>
                    <a:pt x="224" y="297"/>
                  </a:lnTo>
                  <a:close/>
                  <a:moveTo>
                    <a:pt x="173" y="182"/>
                  </a:moveTo>
                  <a:lnTo>
                    <a:pt x="162" y="162"/>
                  </a:lnTo>
                  <a:lnTo>
                    <a:pt x="149" y="168"/>
                  </a:lnTo>
                  <a:lnTo>
                    <a:pt x="152" y="180"/>
                  </a:lnTo>
                  <a:lnTo>
                    <a:pt x="146" y="182"/>
                  </a:lnTo>
                  <a:lnTo>
                    <a:pt x="142" y="175"/>
                  </a:lnTo>
                  <a:lnTo>
                    <a:pt x="135" y="179"/>
                  </a:lnTo>
                  <a:lnTo>
                    <a:pt x="140" y="203"/>
                  </a:lnTo>
                  <a:lnTo>
                    <a:pt x="136" y="210"/>
                  </a:lnTo>
                  <a:lnTo>
                    <a:pt x="126" y="185"/>
                  </a:lnTo>
                  <a:lnTo>
                    <a:pt x="101" y="183"/>
                  </a:lnTo>
                  <a:lnTo>
                    <a:pt x="99" y="212"/>
                  </a:lnTo>
                  <a:lnTo>
                    <a:pt x="103" y="227"/>
                  </a:lnTo>
                  <a:lnTo>
                    <a:pt x="116" y="219"/>
                  </a:lnTo>
                  <a:lnTo>
                    <a:pt x="126" y="213"/>
                  </a:lnTo>
                  <a:lnTo>
                    <a:pt x="130" y="235"/>
                  </a:lnTo>
                  <a:lnTo>
                    <a:pt x="143" y="237"/>
                  </a:lnTo>
                  <a:lnTo>
                    <a:pt x="154" y="233"/>
                  </a:lnTo>
                  <a:lnTo>
                    <a:pt x="158" y="205"/>
                  </a:lnTo>
                  <a:lnTo>
                    <a:pt x="154" y="205"/>
                  </a:lnTo>
                  <a:lnTo>
                    <a:pt x="152" y="199"/>
                  </a:lnTo>
                  <a:lnTo>
                    <a:pt x="167" y="195"/>
                  </a:lnTo>
                  <a:lnTo>
                    <a:pt x="173" y="182"/>
                  </a:lnTo>
                  <a:close/>
                  <a:moveTo>
                    <a:pt x="235" y="353"/>
                  </a:moveTo>
                  <a:lnTo>
                    <a:pt x="235" y="353"/>
                  </a:lnTo>
                  <a:cubicBezTo>
                    <a:pt x="233" y="354"/>
                    <a:pt x="231" y="354"/>
                    <a:pt x="227" y="354"/>
                  </a:cubicBezTo>
                  <a:lnTo>
                    <a:pt x="226" y="354"/>
                  </a:lnTo>
                  <a:lnTo>
                    <a:pt x="228" y="343"/>
                  </a:lnTo>
                  <a:lnTo>
                    <a:pt x="220" y="343"/>
                  </a:lnTo>
                  <a:lnTo>
                    <a:pt x="219" y="354"/>
                  </a:lnTo>
                  <a:lnTo>
                    <a:pt x="209" y="355"/>
                  </a:lnTo>
                  <a:lnTo>
                    <a:pt x="206" y="356"/>
                  </a:lnTo>
                  <a:lnTo>
                    <a:pt x="204" y="343"/>
                  </a:lnTo>
                  <a:lnTo>
                    <a:pt x="196" y="343"/>
                  </a:lnTo>
                  <a:lnTo>
                    <a:pt x="199" y="356"/>
                  </a:lnTo>
                  <a:lnTo>
                    <a:pt x="190" y="357"/>
                  </a:lnTo>
                  <a:cubicBezTo>
                    <a:pt x="188" y="357"/>
                    <a:pt x="187" y="357"/>
                    <a:pt x="186" y="357"/>
                  </a:cubicBezTo>
                  <a:lnTo>
                    <a:pt x="186" y="343"/>
                  </a:lnTo>
                  <a:lnTo>
                    <a:pt x="171" y="343"/>
                  </a:lnTo>
                  <a:lnTo>
                    <a:pt x="171" y="359"/>
                  </a:lnTo>
                  <a:cubicBezTo>
                    <a:pt x="171" y="365"/>
                    <a:pt x="173" y="368"/>
                    <a:pt x="175" y="370"/>
                  </a:cubicBezTo>
                  <a:lnTo>
                    <a:pt x="175" y="381"/>
                  </a:lnTo>
                  <a:lnTo>
                    <a:pt x="247" y="373"/>
                  </a:lnTo>
                  <a:lnTo>
                    <a:pt x="247" y="365"/>
                  </a:lnTo>
                  <a:lnTo>
                    <a:pt x="250" y="363"/>
                  </a:lnTo>
                  <a:lnTo>
                    <a:pt x="250" y="343"/>
                  </a:lnTo>
                  <a:lnTo>
                    <a:pt x="235" y="343"/>
                  </a:lnTo>
                  <a:lnTo>
                    <a:pt x="235" y="353"/>
                  </a:lnTo>
                  <a:close/>
                  <a:moveTo>
                    <a:pt x="176" y="393"/>
                  </a:moveTo>
                  <a:lnTo>
                    <a:pt x="176" y="393"/>
                  </a:lnTo>
                  <a:cubicBezTo>
                    <a:pt x="175" y="395"/>
                    <a:pt x="176" y="399"/>
                    <a:pt x="176" y="401"/>
                  </a:cubicBezTo>
                  <a:lnTo>
                    <a:pt x="177" y="404"/>
                  </a:lnTo>
                  <a:lnTo>
                    <a:pt x="244" y="397"/>
                  </a:lnTo>
                  <a:lnTo>
                    <a:pt x="247" y="396"/>
                  </a:lnTo>
                  <a:lnTo>
                    <a:pt x="247" y="393"/>
                  </a:lnTo>
                  <a:cubicBezTo>
                    <a:pt x="247" y="392"/>
                    <a:pt x="247" y="389"/>
                    <a:pt x="247" y="383"/>
                  </a:cubicBezTo>
                  <a:lnTo>
                    <a:pt x="247" y="379"/>
                  </a:lnTo>
                  <a:lnTo>
                    <a:pt x="176" y="387"/>
                  </a:lnTo>
                  <a:lnTo>
                    <a:pt x="176" y="393"/>
                  </a:lnTo>
                  <a:lnTo>
                    <a:pt x="176" y="393"/>
                  </a:lnTo>
                  <a:close/>
                  <a:moveTo>
                    <a:pt x="182" y="416"/>
                  </a:moveTo>
                  <a:cubicBezTo>
                    <a:pt x="189" y="423"/>
                    <a:pt x="199" y="426"/>
                    <a:pt x="212" y="426"/>
                  </a:cubicBezTo>
                  <a:lnTo>
                    <a:pt x="212" y="426"/>
                  </a:lnTo>
                  <a:cubicBezTo>
                    <a:pt x="235" y="426"/>
                    <a:pt x="243" y="416"/>
                    <a:pt x="246" y="408"/>
                  </a:cubicBezTo>
                  <a:lnTo>
                    <a:pt x="247" y="402"/>
                  </a:lnTo>
                  <a:lnTo>
                    <a:pt x="177" y="410"/>
                  </a:lnTo>
                  <a:lnTo>
                    <a:pt x="182" y="416"/>
                  </a:lnTo>
                  <a:close/>
                  <a:moveTo>
                    <a:pt x="218" y="0"/>
                  </a:moveTo>
                  <a:lnTo>
                    <a:pt x="204" y="0"/>
                  </a:lnTo>
                  <a:lnTo>
                    <a:pt x="204" y="74"/>
                  </a:lnTo>
                  <a:lnTo>
                    <a:pt x="218" y="74"/>
                  </a:lnTo>
                  <a:lnTo>
                    <a:pt x="218" y="0"/>
                  </a:lnTo>
                  <a:close/>
                  <a:moveTo>
                    <a:pt x="302" y="13"/>
                  </a:moveTo>
                  <a:lnTo>
                    <a:pt x="289" y="8"/>
                  </a:lnTo>
                  <a:lnTo>
                    <a:pt x="261" y="76"/>
                  </a:lnTo>
                  <a:lnTo>
                    <a:pt x="274" y="82"/>
                  </a:lnTo>
                  <a:lnTo>
                    <a:pt x="302" y="13"/>
                  </a:lnTo>
                  <a:close/>
                  <a:moveTo>
                    <a:pt x="365" y="51"/>
                  </a:moveTo>
                  <a:lnTo>
                    <a:pt x="313" y="103"/>
                  </a:lnTo>
                  <a:lnTo>
                    <a:pt x="323" y="113"/>
                  </a:lnTo>
                  <a:lnTo>
                    <a:pt x="375" y="60"/>
                  </a:lnTo>
                  <a:lnTo>
                    <a:pt x="365" y="51"/>
                  </a:lnTo>
                  <a:close/>
                  <a:moveTo>
                    <a:pt x="413" y="119"/>
                  </a:moveTo>
                  <a:lnTo>
                    <a:pt x="344" y="145"/>
                  </a:lnTo>
                  <a:lnTo>
                    <a:pt x="349" y="158"/>
                  </a:lnTo>
                  <a:lnTo>
                    <a:pt x="418" y="132"/>
                  </a:lnTo>
                  <a:lnTo>
                    <a:pt x="413" y="119"/>
                  </a:lnTo>
                  <a:close/>
                  <a:moveTo>
                    <a:pt x="352" y="196"/>
                  </a:moveTo>
                  <a:lnTo>
                    <a:pt x="350" y="209"/>
                  </a:lnTo>
                  <a:lnTo>
                    <a:pt x="422" y="224"/>
                  </a:lnTo>
                  <a:lnTo>
                    <a:pt x="425" y="210"/>
                  </a:lnTo>
                  <a:lnTo>
                    <a:pt x="352" y="196"/>
                  </a:lnTo>
                  <a:close/>
                  <a:moveTo>
                    <a:pt x="163" y="82"/>
                  </a:moveTo>
                  <a:lnTo>
                    <a:pt x="135" y="13"/>
                  </a:lnTo>
                  <a:lnTo>
                    <a:pt x="122" y="19"/>
                  </a:lnTo>
                  <a:lnTo>
                    <a:pt x="150" y="87"/>
                  </a:lnTo>
                  <a:lnTo>
                    <a:pt x="163" y="82"/>
                  </a:lnTo>
                  <a:close/>
                  <a:moveTo>
                    <a:pt x="111" y="108"/>
                  </a:moveTo>
                  <a:lnTo>
                    <a:pt x="59" y="56"/>
                  </a:lnTo>
                  <a:lnTo>
                    <a:pt x="49" y="66"/>
                  </a:lnTo>
                  <a:lnTo>
                    <a:pt x="101" y="118"/>
                  </a:lnTo>
                  <a:lnTo>
                    <a:pt x="111" y="108"/>
                  </a:lnTo>
                  <a:close/>
                  <a:moveTo>
                    <a:pt x="6" y="137"/>
                  </a:moveTo>
                  <a:lnTo>
                    <a:pt x="75" y="163"/>
                  </a:lnTo>
                  <a:lnTo>
                    <a:pt x="80" y="150"/>
                  </a:lnTo>
                  <a:lnTo>
                    <a:pt x="11" y="124"/>
                  </a:lnTo>
                  <a:lnTo>
                    <a:pt x="6" y="137"/>
                  </a:lnTo>
                  <a:close/>
                  <a:moveTo>
                    <a:pt x="0" y="215"/>
                  </a:moveTo>
                  <a:lnTo>
                    <a:pt x="3" y="229"/>
                  </a:lnTo>
                  <a:lnTo>
                    <a:pt x="75" y="214"/>
                  </a:lnTo>
                  <a:lnTo>
                    <a:pt x="72" y="20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9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69279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accent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集群存储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在线升级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1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高可用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92C28-43EA-B44B-B046-F4B9B5358E0A}"/>
              </a:ext>
            </a:extLst>
          </p:cNvPr>
          <p:cNvSpPr txBox="1"/>
          <p:nvPr/>
        </p:nvSpPr>
        <p:spPr>
          <a:xfrm>
            <a:off x="577136" y="1004801"/>
            <a:ext cx="1030237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高可用系统必须对故障具备较高的容错能力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除了 </a:t>
            </a:r>
            <a:r>
              <a:rPr kumimoji="1" lang="en-US" altLang="zh-CN" dirty="0"/>
              <a:t>K8S </a:t>
            </a:r>
            <a:r>
              <a:rPr kumimoji="1" lang="zh-CN" altLang="en-US" dirty="0"/>
              <a:t>自身节点级别的容灾，</a:t>
            </a:r>
            <a:r>
              <a:rPr kumimoji="1" lang="en-US" altLang="zh-CN" dirty="0"/>
              <a:t>UK8S </a:t>
            </a:r>
            <a:r>
              <a:rPr kumimoji="1" lang="zh-CN" altLang="en-US" dirty="0"/>
              <a:t>结合云平台的特点，提供额外的业务连续性保障机制。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CD1CDC-089C-4B25-BA9E-BBF578E9656C}"/>
              </a:ext>
            </a:extLst>
          </p:cNvPr>
          <p:cNvGrpSpPr/>
          <p:nvPr/>
        </p:nvGrpSpPr>
        <p:grpSpPr>
          <a:xfrm>
            <a:off x="472935" y="2483297"/>
            <a:ext cx="2732278" cy="3346879"/>
            <a:chOff x="472935" y="2539051"/>
            <a:chExt cx="2732278" cy="334687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8DE21E6-DF5F-614C-B371-1CC25D980316}"/>
                </a:ext>
              </a:extLst>
            </p:cNvPr>
            <p:cNvSpPr txBox="1"/>
            <p:nvPr/>
          </p:nvSpPr>
          <p:spPr>
            <a:xfrm>
              <a:off x="1096124" y="253905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chemeClr val="accent1"/>
                  </a:solidFill>
                </a:rPr>
                <a:t>硬件隔离组</a:t>
              </a:r>
            </a:p>
          </p:txBody>
        </p:sp>
        <p:pic>
          <p:nvPicPr>
            <p:cNvPr id="14" name="图形 13" descr="服务器 纯色填充">
              <a:extLst>
                <a:ext uri="{FF2B5EF4-FFF2-40B4-BE49-F238E27FC236}">
                  <a16:creationId xmlns:a16="http://schemas.microsoft.com/office/drawing/2014/main" id="{22021048-0E7B-F043-87ED-F09DE13CF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1874" y="3250298"/>
              <a:ext cx="914400" cy="914400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D1DFB23-E3B8-0B4B-9B7C-74AC20017B39}"/>
                </a:ext>
              </a:extLst>
            </p:cNvPr>
            <p:cNvSpPr txBox="1"/>
            <p:nvPr/>
          </p:nvSpPr>
          <p:spPr>
            <a:xfrm>
              <a:off x="472935" y="4534406"/>
              <a:ext cx="2732278" cy="13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/>
                <a:t>单可用区模式</a:t>
              </a:r>
              <a:r>
                <a:rPr kumimoji="1" lang="en-US" altLang="zh-CN" sz="1400" dirty="0"/>
                <a:t> Master</a:t>
              </a:r>
              <a:r>
                <a:rPr kumimoji="1" lang="zh-CN" altLang="en-US" sz="1400" dirty="0"/>
                <a:t> 节点强制分布在不同物理机；</a:t>
              </a:r>
              <a:endParaRPr kumimoji="1"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/>
                <a:t>多台 </a:t>
              </a:r>
              <a:r>
                <a:rPr kumimoji="1" lang="en-US" altLang="zh-CN" sz="1400" dirty="0" err="1"/>
                <a:t>UHost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Node </a:t>
              </a:r>
              <a:r>
                <a:rPr kumimoji="1" lang="zh-CN" altLang="en-US" sz="1400" dirty="0"/>
                <a:t>可设置隔离组，强制分布到不同物理机；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68745-69D0-4B25-B2AC-96E242C1C7D6}"/>
              </a:ext>
            </a:extLst>
          </p:cNvPr>
          <p:cNvGrpSpPr/>
          <p:nvPr/>
        </p:nvGrpSpPr>
        <p:grpSpPr>
          <a:xfrm>
            <a:off x="6045849" y="2483297"/>
            <a:ext cx="2747558" cy="3362801"/>
            <a:chOff x="3268570" y="2523129"/>
            <a:chExt cx="2747558" cy="3362801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43A2837-18B9-464B-B6D5-842B5A65ED16}"/>
                </a:ext>
              </a:extLst>
            </p:cNvPr>
            <p:cNvSpPr txBox="1"/>
            <p:nvPr/>
          </p:nvSpPr>
          <p:spPr>
            <a:xfrm>
              <a:off x="4034711" y="2523129"/>
              <a:ext cx="121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chemeClr val="accent1"/>
                  </a:solidFill>
                </a:rPr>
                <a:t>负载均衡</a:t>
              </a:r>
            </a:p>
          </p:txBody>
        </p:sp>
        <p:pic>
          <p:nvPicPr>
            <p:cNvPr id="18" name="图形 17" descr="缩放 纯色填充">
              <a:extLst>
                <a:ext uri="{FF2B5EF4-FFF2-40B4-BE49-F238E27FC236}">
                  <a16:creationId xmlns:a16="http://schemas.microsoft.com/office/drawing/2014/main" id="{C30BFB2B-162E-4745-9E01-A3D6808E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5149" y="3250298"/>
              <a:ext cx="914400" cy="91440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E90246B-9F67-FC4D-A68C-D6FE5CA0D41B}"/>
                </a:ext>
              </a:extLst>
            </p:cNvPr>
            <p:cNvSpPr txBox="1"/>
            <p:nvPr/>
          </p:nvSpPr>
          <p:spPr>
            <a:xfrm>
              <a:off x="3268570" y="4534406"/>
              <a:ext cx="2747558" cy="13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/>
                <a:t>Master </a:t>
              </a:r>
              <a:r>
                <a:rPr kumimoji="1" lang="zh-CN" altLang="en-US" sz="1400" dirty="0"/>
                <a:t>三副本，通过内网 </a:t>
              </a:r>
              <a:r>
                <a:rPr kumimoji="1" lang="en-US" altLang="zh-CN" sz="1400" dirty="0"/>
                <a:t>LB </a:t>
              </a:r>
              <a:r>
                <a:rPr kumimoji="1" lang="zh-CN" altLang="en-US" sz="1400" dirty="0"/>
                <a:t>提供高可用服务</a:t>
              </a:r>
              <a:endParaRPr kumimoji="1"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/>
                <a:t>Apiserver</a:t>
              </a:r>
              <a:r>
                <a:rPr kumimoji="1" lang="zh-CN" altLang="en-US" sz="1400" dirty="0"/>
                <a:t>、核心业务通过负载均衡对外暴露服务</a:t>
              </a:r>
              <a:endParaRPr kumimoji="1" lang="en-US" altLang="zh-CN" sz="1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77F1D-7BEA-4FFA-9B8E-FFF6073862E7}"/>
              </a:ext>
            </a:extLst>
          </p:cNvPr>
          <p:cNvGrpSpPr/>
          <p:nvPr/>
        </p:nvGrpSpPr>
        <p:grpSpPr>
          <a:xfrm>
            <a:off x="3355780" y="2483297"/>
            <a:ext cx="2539502" cy="2716470"/>
            <a:chOff x="6175873" y="2523129"/>
            <a:chExt cx="2539502" cy="271647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E1071A5-A30E-4043-8152-9B115295C730}"/>
                </a:ext>
              </a:extLst>
            </p:cNvPr>
            <p:cNvSpPr txBox="1"/>
            <p:nvPr/>
          </p:nvSpPr>
          <p:spPr>
            <a:xfrm>
              <a:off x="6837986" y="2523129"/>
              <a:ext cx="121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chemeClr val="accent1"/>
                  </a:solidFill>
                </a:rPr>
                <a:t>跨可用区</a:t>
              </a:r>
            </a:p>
          </p:txBody>
        </p:sp>
        <p:pic>
          <p:nvPicPr>
            <p:cNvPr id="23" name="图形 22" descr="仓库 纯色填充">
              <a:extLst>
                <a:ext uri="{FF2B5EF4-FFF2-40B4-BE49-F238E27FC236}">
                  <a16:creationId xmlns:a16="http://schemas.microsoft.com/office/drawing/2014/main" id="{E76FC062-FC7C-0D40-92E0-5BB12C57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88424" y="3250298"/>
              <a:ext cx="914400" cy="9144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5C69F2C-38C3-A846-A708-48C404016B08}"/>
                </a:ext>
              </a:extLst>
            </p:cNvPr>
            <p:cNvSpPr txBox="1"/>
            <p:nvPr/>
          </p:nvSpPr>
          <p:spPr>
            <a:xfrm>
              <a:off x="6175873" y="4534406"/>
              <a:ext cx="2539502" cy="705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/>
                <a:t>Master </a:t>
              </a:r>
              <a:r>
                <a:rPr kumimoji="1" lang="zh-CN" altLang="en-US" sz="1400" dirty="0"/>
                <a:t>节点支持跨可用区</a:t>
              </a:r>
              <a:endParaRPr kumimoji="1"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/>
                <a:t>Node</a:t>
              </a:r>
              <a:r>
                <a:rPr kumimoji="1" lang="zh-CN" altLang="en-US" sz="1400" dirty="0"/>
                <a:t>支持跨可用区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42AB0-F591-4C60-813A-1AF9DC5FE673}"/>
              </a:ext>
            </a:extLst>
          </p:cNvPr>
          <p:cNvGrpSpPr/>
          <p:nvPr/>
        </p:nvGrpSpPr>
        <p:grpSpPr>
          <a:xfrm>
            <a:off x="8943975" y="2483297"/>
            <a:ext cx="2609850" cy="2700548"/>
            <a:chOff x="8943975" y="2539051"/>
            <a:chExt cx="2609850" cy="2700548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01A1B54-FDCD-424C-9EDB-6D744DB59B77}"/>
                </a:ext>
              </a:extLst>
            </p:cNvPr>
            <p:cNvSpPr txBox="1"/>
            <p:nvPr/>
          </p:nvSpPr>
          <p:spPr>
            <a:xfrm>
              <a:off x="9602181" y="2539051"/>
              <a:ext cx="129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</a:rPr>
                <a:t>ETCD</a:t>
              </a:r>
              <a:r>
                <a:rPr kumimoji="1" lang="zh-CN" altLang="en-US" b="1" dirty="0">
                  <a:solidFill>
                    <a:schemeClr val="accent1"/>
                  </a:solidFill>
                </a:rPr>
                <a:t>备份</a:t>
              </a:r>
            </a:p>
          </p:txBody>
        </p:sp>
        <p:pic>
          <p:nvPicPr>
            <p:cNvPr id="58" name="图形 57" descr="博客 纯色填充">
              <a:extLst>
                <a:ext uri="{FF2B5EF4-FFF2-40B4-BE49-F238E27FC236}">
                  <a16:creationId xmlns:a16="http://schemas.microsoft.com/office/drawing/2014/main" id="{7E83BAF1-2033-8A4A-97D4-DA689601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91700" y="3250298"/>
              <a:ext cx="914400" cy="914400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948AF51-2DA5-3C4F-B31B-BBE84B3E07F5}"/>
                </a:ext>
              </a:extLst>
            </p:cNvPr>
            <p:cNvSpPr txBox="1"/>
            <p:nvPr/>
          </p:nvSpPr>
          <p:spPr>
            <a:xfrm>
              <a:off x="8943975" y="4534406"/>
              <a:ext cx="2609850" cy="705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/>
                <a:t>ETCD</a:t>
              </a:r>
              <a:r>
                <a:rPr kumimoji="1" lang="zh-CN" altLang="en-US" sz="1400" dirty="0"/>
                <a:t> 定时备份，集群快速恢复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FF6BCD-73CA-4545-B7E2-5F243DE3D1CB}"/>
              </a:ext>
            </a:extLst>
          </p:cNvPr>
          <p:cNvCxnSpPr>
            <a:cxnSpLocks/>
          </p:cNvCxnSpPr>
          <p:nvPr/>
        </p:nvCxnSpPr>
        <p:spPr>
          <a:xfrm>
            <a:off x="577136" y="2132698"/>
            <a:ext cx="1086238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31968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集群存储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在线升级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7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集群网络</a:t>
            </a:r>
          </a:p>
        </p:txBody>
      </p:sp>
      <p:sp>
        <p:nvSpPr>
          <p:cNvPr id="94" name="Google Shape;281;p19">
            <a:extLst>
              <a:ext uri="{FF2B5EF4-FFF2-40B4-BE49-F238E27FC236}">
                <a16:creationId xmlns:a16="http://schemas.microsoft.com/office/drawing/2014/main" id="{C35170D6-1101-D140-9D08-ED664671FC04}"/>
              </a:ext>
            </a:extLst>
          </p:cNvPr>
          <p:cNvSpPr txBox="1"/>
          <p:nvPr/>
        </p:nvSpPr>
        <p:spPr>
          <a:xfrm>
            <a:off x="1123754" y="2559419"/>
            <a:ext cx="3961206" cy="66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扁平化网络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与虚拟机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物理机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数据库网络打平，容器化改造更省力</a:t>
            </a:r>
            <a:endParaRPr lang="zh-CN" sz="2000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90" name="Google Shape;282;p19">
            <a:extLst>
              <a:ext uri="{FF2B5EF4-FFF2-40B4-BE49-F238E27FC236}">
                <a16:creationId xmlns:a16="http://schemas.microsoft.com/office/drawing/2014/main" id="{B38308DA-0621-364B-B293-E278E1664C53}"/>
              </a:ext>
            </a:extLst>
          </p:cNvPr>
          <p:cNvGrpSpPr/>
          <p:nvPr/>
        </p:nvGrpSpPr>
        <p:grpSpPr>
          <a:xfrm>
            <a:off x="387933" y="2559419"/>
            <a:ext cx="540000" cy="540000"/>
            <a:chOff x="1828331" y="2288618"/>
            <a:chExt cx="594355" cy="594355"/>
          </a:xfrm>
        </p:grpSpPr>
        <p:sp>
          <p:nvSpPr>
            <p:cNvPr id="91" name="Google Shape;283;p19">
              <a:extLst>
                <a:ext uri="{FF2B5EF4-FFF2-40B4-BE49-F238E27FC236}">
                  <a16:creationId xmlns:a16="http://schemas.microsoft.com/office/drawing/2014/main" id="{4B6163C3-3026-6146-801D-A9DAD21A2782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2" name="Google Shape;284;p19">
              <a:extLst>
                <a:ext uri="{FF2B5EF4-FFF2-40B4-BE49-F238E27FC236}">
                  <a16:creationId xmlns:a16="http://schemas.microsoft.com/office/drawing/2014/main" id="{ACC40CE0-1D0A-8247-8ACE-3FBE5342511D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00" name="Google Shape;287;p19">
            <a:extLst>
              <a:ext uri="{FF2B5EF4-FFF2-40B4-BE49-F238E27FC236}">
                <a16:creationId xmlns:a16="http://schemas.microsoft.com/office/drawing/2014/main" id="{3C47A3E9-A988-144D-A03F-E4456E0C55B7}"/>
              </a:ext>
            </a:extLst>
          </p:cNvPr>
          <p:cNvSpPr/>
          <p:nvPr/>
        </p:nvSpPr>
        <p:spPr>
          <a:xfrm>
            <a:off x="982287" y="3947522"/>
            <a:ext cx="4192015" cy="38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sp>
        <p:nvSpPr>
          <p:cNvPr id="101" name="Google Shape;288;p19">
            <a:extLst>
              <a:ext uri="{FF2B5EF4-FFF2-40B4-BE49-F238E27FC236}">
                <a16:creationId xmlns:a16="http://schemas.microsoft.com/office/drawing/2014/main" id="{5316A87F-B373-674E-96DF-13458CFA4EC7}"/>
              </a:ext>
            </a:extLst>
          </p:cNvPr>
          <p:cNvSpPr txBox="1"/>
          <p:nvPr/>
        </p:nvSpPr>
        <p:spPr>
          <a:xfrm>
            <a:off x="1123754" y="3689359"/>
            <a:ext cx="3961206" cy="6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性能优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包量、带宽吞吐与虚拟机相当</a:t>
            </a:r>
            <a:endParaRPr lang="zh-CN" altLang="en-US" sz="2000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97" name="Google Shape;289;p19">
            <a:extLst>
              <a:ext uri="{FF2B5EF4-FFF2-40B4-BE49-F238E27FC236}">
                <a16:creationId xmlns:a16="http://schemas.microsoft.com/office/drawing/2014/main" id="{CD52B0F8-408F-C544-B383-C887AA91874A}"/>
              </a:ext>
            </a:extLst>
          </p:cNvPr>
          <p:cNvGrpSpPr/>
          <p:nvPr/>
        </p:nvGrpSpPr>
        <p:grpSpPr>
          <a:xfrm>
            <a:off x="387933" y="3677328"/>
            <a:ext cx="540000" cy="540000"/>
            <a:chOff x="1828331" y="3372302"/>
            <a:chExt cx="594355" cy="594355"/>
          </a:xfrm>
        </p:grpSpPr>
        <p:sp>
          <p:nvSpPr>
            <p:cNvPr id="98" name="Google Shape;290;p19">
              <a:extLst>
                <a:ext uri="{FF2B5EF4-FFF2-40B4-BE49-F238E27FC236}">
                  <a16:creationId xmlns:a16="http://schemas.microsoft.com/office/drawing/2014/main" id="{22055343-FFBC-7340-B795-0D6CB573142D}"/>
                </a:ext>
              </a:extLst>
            </p:cNvPr>
            <p:cNvSpPr/>
            <p:nvPr/>
          </p:nvSpPr>
          <p:spPr>
            <a:xfrm>
              <a:off x="1828331" y="3372302"/>
              <a:ext cx="594355" cy="5943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9" name="Google Shape;291;p19">
              <a:extLst>
                <a:ext uri="{FF2B5EF4-FFF2-40B4-BE49-F238E27FC236}">
                  <a16:creationId xmlns:a16="http://schemas.microsoft.com/office/drawing/2014/main" id="{1B2DA2D6-D7C5-8948-AEC8-0281DD39CC22}"/>
                </a:ext>
              </a:extLst>
            </p:cNvPr>
            <p:cNvSpPr/>
            <p:nvPr/>
          </p:nvSpPr>
          <p:spPr>
            <a:xfrm>
              <a:off x="1947307" y="3491077"/>
              <a:ext cx="356400" cy="356804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301" y="141"/>
                  </a:moveTo>
                  <a:lnTo>
                    <a:pt x="314" y="173"/>
                  </a:lnTo>
                  <a:lnTo>
                    <a:pt x="297" y="175"/>
                  </a:lnTo>
                  <a:lnTo>
                    <a:pt x="295" y="152"/>
                  </a:lnTo>
                  <a:lnTo>
                    <a:pt x="288" y="168"/>
                  </a:lnTo>
                  <a:lnTo>
                    <a:pt x="263" y="157"/>
                  </a:lnTo>
                  <a:lnTo>
                    <a:pt x="261" y="130"/>
                  </a:lnTo>
                  <a:cubicBezTo>
                    <a:pt x="261" y="130"/>
                    <a:pt x="281" y="129"/>
                    <a:pt x="281" y="131"/>
                  </a:cubicBezTo>
                  <a:cubicBezTo>
                    <a:pt x="281" y="132"/>
                    <a:pt x="283" y="159"/>
                    <a:pt x="283" y="159"/>
                  </a:cubicBezTo>
                  <a:lnTo>
                    <a:pt x="290" y="136"/>
                  </a:lnTo>
                  <a:lnTo>
                    <a:pt x="301" y="141"/>
                  </a:lnTo>
                  <a:close/>
                  <a:moveTo>
                    <a:pt x="258" y="151"/>
                  </a:moveTo>
                  <a:lnTo>
                    <a:pt x="256" y="131"/>
                  </a:lnTo>
                  <a:lnTo>
                    <a:pt x="238" y="162"/>
                  </a:lnTo>
                  <a:lnTo>
                    <a:pt x="244" y="177"/>
                  </a:lnTo>
                  <a:lnTo>
                    <a:pt x="258" y="151"/>
                  </a:lnTo>
                  <a:close/>
                  <a:moveTo>
                    <a:pt x="271" y="250"/>
                  </a:moveTo>
                  <a:lnTo>
                    <a:pt x="256" y="227"/>
                  </a:lnTo>
                  <a:lnTo>
                    <a:pt x="255" y="199"/>
                  </a:lnTo>
                  <a:lnTo>
                    <a:pt x="244" y="199"/>
                  </a:lnTo>
                  <a:lnTo>
                    <a:pt x="239" y="218"/>
                  </a:lnTo>
                  <a:lnTo>
                    <a:pt x="233" y="217"/>
                  </a:lnTo>
                  <a:lnTo>
                    <a:pt x="236" y="202"/>
                  </a:lnTo>
                  <a:lnTo>
                    <a:pt x="242" y="179"/>
                  </a:lnTo>
                  <a:lnTo>
                    <a:pt x="237" y="170"/>
                  </a:lnTo>
                  <a:lnTo>
                    <a:pt x="223" y="171"/>
                  </a:lnTo>
                  <a:lnTo>
                    <a:pt x="216" y="186"/>
                  </a:lnTo>
                  <a:lnTo>
                    <a:pt x="214" y="212"/>
                  </a:lnTo>
                  <a:lnTo>
                    <a:pt x="215" y="220"/>
                  </a:lnTo>
                  <a:lnTo>
                    <a:pt x="218" y="230"/>
                  </a:lnTo>
                  <a:lnTo>
                    <a:pt x="220" y="231"/>
                  </a:lnTo>
                  <a:lnTo>
                    <a:pt x="236" y="237"/>
                  </a:lnTo>
                  <a:lnTo>
                    <a:pt x="246" y="227"/>
                  </a:lnTo>
                  <a:lnTo>
                    <a:pt x="247" y="253"/>
                  </a:lnTo>
                  <a:lnTo>
                    <a:pt x="236" y="242"/>
                  </a:lnTo>
                  <a:lnTo>
                    <a:pt x="237" y="256"/>
                  </a:lnTo>
                  <a:lnTo>
                    <a:pt x="244" y="273"/>
                  </a:lnTo>
                  <a:lnTo>
                    <a:pt x="236" y="286"/>
                  </a:lnTo>
                  <a:lnTo>
                    <a:pt x="238" y="313"/>
                  </a:lnTo>
                  <a:lnTo>
                    <a:pt x="261" y="313"/>
                  </a:lnTo>
                  <a:lnTo>
                    <a:pt x="257" y="284"/>
                  </a:lnTo>
                  <a:lnTo>
                    <a:pt x="251" y="282"/>
                  </a:lnTo>
                  <a:lnTo>
                    <a:pt x="247" y="293"/>
                  </a:lnTo>
                  <a:lnTo>
                    <a:pt x="248" y="278"/>
                  </a:lnTo>
                  <a:lnTo>
                    <a:pt x="261" y="282"/>
                  </a:lnTo>
                  <a:lnTo>
                    <a:pt x="265" y="315"/>
                  </a:lnTo>
                  <a:lnTo>
                    <a:pt x="285" y="299"/>
                  </a:lnTo>
                  <a:lnTo>
                    <a:pt x="266" y="275"/>
                  </a:lnTo>
                  <a:lnTo>
                    <a:pt x="271" y="250"/>
                  </a:lnTo>
                  <a:close/>
                  <a:moveTo>
                    <a:pt x="220" y="238"/>
                  </a:moveTo>
                  <a:lnTo>
                    <a:pt x="215" y="247"/>
                  </a:lnTo>
                  <a:lnTo>
                    <a:pt x="219" y="283"/>
                  </a:lnTo>
                  <a:lnTo>
                    <a:pt x="235" y="282"/>
                  </a:lnTo>
                  <a:lnTo>
                    <a:pt x="232" y="242"/>
                  </a:lnTo>
                  <a:lnTo>
                    <a:pt x="220" y="238"/>
                  </a:lnTo>
                  <a:close/>
                  <a:moveTo>
                    <a:pt x="295" y="241"/>
                  </a:moveTo>
                  <a:lnTo>
                    <a:pt x="277" y="242"/>
                  </a:lnTo>
                  <a:lnTo>
                    <a:pt x="275" y="250"/>
                  </a:lnTo>
                  <a:lnTo>
                    <a:pt x="291" y="260"/>
                  </a:lnTo>
                  <a:lnTo>
                    <a:pt x="321" y="258"/>
                  </a:lnTo>
                  <a:lnTo>
                    <a:pt x="323" y="235"/>
                  </a:lnTo>
                  <a:lnTo>
                    <a:pt x="299" y="220"/>
                  </a:lnTo>
                  <a:lnTo>
                    <a:pt x="295" y="241"/>
                  </a:lnTo>
                  <a:close/>
                  <a:moveTo>
                    <a:pt x="293" y="269"/>
                  </a:moveTo>
                  <a:lnTo>
                    <a:pt x="284" y="262"/>
                  </a:lnTo>
                  <a:lnTo>
                    <a:pt x="274" y="263"/>
                  </a:lnTo>
                  <a:lnTo>
                    <a:pt x="275" y="276"/>
                  </a:lnTo>
                  <a:lnTo>
                    <a:pt x="293" y="297"/>
                  </a:lnTo>
                  <a:lnTo>
                    <a:pt x="313" y="272"/>
                  </a:lnTo>
                  <a:lnTo>
                    <a:pt x="307" y="266"/>
                  </a:lnTo>
                  <a:lnTo>
                    <a:pt x="293" y="269"/>
                  </a:lnTo>
                  <a:close/>
                  <a:moveTo>
                    <a:pt x="262" y="203"/>
                  </a:moveTo>
                  <a:lnTo>
                    <a:pt x="266" y="231"/>
                  </a:lnTo>
                  <a:lnTo>
                    <a:pt x="278" y="235"/>
                  </a:lnTo>
                  <a:lnTo>
                    <a:pt x="290" y="233"/>
                  </a:lnTo>
                  <a:lnTo>
                    <a:pt x="295" y="211"/>
                  </a:lnTo>
                  <a:lnTo>
                    <a:pt x="304" y="217"/>
                  </a:lnTo>
                  <a:lnTo>
                    <a:pt x="317" y="225"/>
                  </a:lnTo>
                  <a:lnTo>
                    <a:pt x="322" y="210"/>
                  </a:lnTo>
                  <a:lnTo>
                    <a:pt x="319" y="181"/>
                  </a:lnTo>
                  <a:lnTo>
                    <a:pt x="295" y="183"/>
                  </a:lnTo>
                  <a:lnTo>
                    <a:pt x="284" y="208"/>
                  </a:lnTo>
                  <a:lnTo>
                    <a:pt x="281" y="201"/>
                  </a:lnTo>
                  <a:lnTo>
                    <a:pt x="286" y="176"/>
                  </a:lnTo>
                  <a:lnTo>
                    <a:pt x="279" y="173"/>
                  </a:lnTo>
                  <a:lnTo>
                    <a:pt x="275" y="179"/>
                  </a:lnTo>
                  <a:lnTo>
                    <a:pt x="269" y="178"/>
                  </a:lnTo>
                  <a:lnTo>
                    <a:pt x="271" y="166"/>
                  </a:lnTo>
                  <a:lnTo>
                    <a:pt x="258" y="160"/>
                  </a:lnTo>
                  <a:lnTo>
                    <a:pt x="248" y="180"/>
                  </a:lnTo>
                  <a:lnTo>
                    <a:pt x="254" y="193"/>
                  </a:lnTo>
                  <a:lnTo>
                    <a:pt x="268" y="197"/>
                  </a:lnTo>
                  <a:lnTo>
                    <a:pt x="267" y="202"/>
                  </a:lnTo>
                  <a:lnTo>
                    <a:pt x="262" y="203"/>
                  </a:lnTo>
                  <a:close/>
                  <a:moveTo>
                    <a:pt x="123" y="177"/>
                  </a:moveTo>
                  <a:lnTo>
                    <a:pt x="125" y="154"/>
                  </a:lnTo>
                  <a:lnTo>
                    <a:pt x="132" y="170"/>
                  </a:lnTo>
                  <a:lnTo>
                    <a:pt x="157" y="159"/>
                  </a:lnTo>
                  <a:lnTo>
                    <a:pt x="160" y="132"/>
                  </a:lnTo>
                  <a:cubicBezTo>
                    <a:pt x="160" y="132"/>
                    <a:pt x="139" y="131"/>
                    <a:pt x="139" y="133"/>
                  </a:cubicBezTo>
                  <a:cubicBezTo>
                    <a:pt x="139" y="134"/>
                    <a:pt x="137" y="161"/>
                    <a:pt x="137" y="161"/>
                  </a:cubicBezTo>
                  <a:lnTo>
                    <a:pt x="130" y="138"/>
                  </a:lnTo>
                  <a:lnTo>
                    <a:pt x="120" y="144"/>
                  </a:lnTo>
                  <a:lnTo>
                    <a:pt x="106" y="175"/>
                  </a:lnTo>
                  <a:lnTo>
                    <a:pt x="123" y="177"/>
                  </a:lnTo>
                  <a:close/>
                  <a:moveTo>
                    <a:pt x="193" y="126"/>
                  </a:moveTo>
                  <a:lnTo>
                    <a:pt x="202" y="105"/>
                  </a:lnTo>
                  <a:lnTo>
                    <a:pt x="203" y="123"/>
                  </a:lnTo>
                  <a:lnTo>
                    <a:pt x="231" y="120"/>
                  </a:lnTo>
                  <a:lnTo>
                    <a:pt x="242" y="96"/>
                  </a:lnTo>
                  <a:cubicBezTo>
                    <a:pt x="242" y="96"/>
                    <a:pt x="223" y="88"/>
                    <a:pt x="223" y="89"/>
                  </a:cubicBezTo>
                  <a:cubicBezTo>
                    <a:pt x="222" y="91"/>
                    <a:pt x="211" y="115"/>
                    <a:pt x="211" y="115"/>
                  </a:cubicBezTo>
                  <a:lnTo>
                    <a:pt x="213" y="91"/>
                  </a:lnTo>
                  <a:lnTo>
                    <a:pt x="201" y="93"/>
                  </a:lnTo>
                  <a:lnTo>
                    <a:pt x="177" y="118"/>
                  </a:lnTo>
                  <a:lnTo>
                    <a:pt x="193" y="126"/>
                  </a:lnTo>
                  <a:close/>
                  <a:moveTo>
                    <a:pt x="183" y="164"/>
                  </a:moveTo>
                  <a:lnTo>
                    <a:pt x="165" y="133"/>
                  </a:lnTo>
                  <a:lnTo>
                    <a:pt x="163" y="153"/>
                  </a:lnTo>
                  <a:lnTo>
                    <a:pt x="176" y="180"/>
                  </a:lnTo>
                  <a:lnTo>
                    <a:pt x="183" y="164"/>
                  </a:lnTo>
                  <a:close/>
                  <a:moveTo>
                    <a:pt x="158" y="127"/>
                  </a:moveTo>
                  <a:lnTo>
                    <a:pt x="181" y="108"/>
                  </a:lnTo>
                  <a:lnTo>
                    <a:pt x="165" y="109"/>
                  </a:lnTo>
                  <a:lnTo>
                    <a:pt x="145" y="123"/>
                  </a:lnTo>
                  <a:lnTo>
                    <a:pt x="158" y="127"/>
                  </a:lnTo>
                  <a:close/>
                  <a:moveTo>
                    <a:pt x="263" y="127"/>
                  </a:moveTo>
                  <a:lnTo>
                    <a:pt x="276" y="123"/>
                  </a:lnTo>
                  <a:lnTo>
                    <a:pt x="255" y="109"/>
                  </a:lnTo>
                  <a:lnTo>
                    <a:pt x="239" y="108"/>
                  </a:lnTo>
                  <a:lnTo>
                    <a:pt x="263" y="127"/>
                  </a:lnTo>
                  <a:close/>
                  <a:moveTo>
                    <a:pt x="163" y="286"/>
                  </a:moveTo>
                  <a:lnTo>
                    <a:pt x="160" y="315"/>
                  </a:lnTo>
                  <a:lnTo>
                    <a:pt x="183" y="315"/>
                  </a:lnTo>
                  <a:lnTo>
                    <a:pt x="185" y="288"/>
                  </a:lnTo>
                  <a:lnTo>
                    <a:pt x="177" y="275"/>
                  </a:lnTo>
                  <a:lnTo>
                    <a:pt x="184" y="258"/>
                  </a:lnTo>
                  <a:lnTo>
                    <a:pt x="184" y="244"/>
                  </a:lnTo>
                  <a:lnTo>
                    <a:pt x="174" y="255"/>
                  </a:lnTo>
                  <a:lnTo>
                    <a:pt x="175" y="229"/>
                  </a:lnTo>
                  <a:lnTo>
                    <a:pt x="184" y="239"/>
                  </a:lnTo>
                  <a:lnTo>
                    <a:pt x="201" y="233"/>
                  </a:lnTo>
                  <a:lnTo>
                    <a:pt x="200" y="233"/>
                  </a:lnTo>
                  <a:lnTo>
                    <a:pt x="206" y="225"/>
                  </a:lnTo>
                  <a:lnTo>
                    <a:pt x="208" y="214"/>
                  </a:lnTo>
                  <a:lnTo>
                    <a:pt x="206" y="188"/>
                  </a:lnTo>
                  <a:lnTo>
                    <a:pt x="197" y="173"/>
                  </a:lnTo>
                  <a:lnTo>
                    <a:pt x="184" y="172"/>
                  </a:lnTo>
                  <a:lnTo>
                    <a:pt x="178" y="181"/>
                  </a:lnTo>
                  <a:lnTo>
                    <a:pt x="185" y="205"/>
                  </a:lnTo>
                  <a:lnTo>
                    <a:pt x="188" y="219"/>
                  </a:lnTo>
                  <a:lnTo>
                    <a:pt x="182" y="220"/>
                  </a:lnTo>
                  <a:lnTo>
                    <a:pt x="177" y="201"/>
                  </a:lnTo>
                  <a:lnTo>
                    <a:pt x="166" y="202"/>
                  </a:lnTo>
                  <a:lnTo>
                    <a:pt x="164" y="229"/>
                  </a:lnTo>
                  <a:lnTo>
                    <a:pt x="150" y="252"/>
                  </a:lnTo>
                  <a:lnTo>
                    <a:pt x="155" y="277"/>
                  </a:lnTo>
                  <a:lnTo>
                    <a:pt x="136" y="301"/>
                  </a:lnTo>
                  <a:lnTo>
                    <a:pt x="155" y="317"/>
                  </a:lnTo>
                  <a:lnTo>
                    <a:pt x="160" y="284"/>
                  </a:lnTo>
                  <a:lnTo>
                    <a:pt x="173" y="280"/>
                  </a:lnTo>
                  <a:lnTo>
                    <a:pt x="173" y="295"/>
                  </a:lnTo>
                  <a:lnTo>
                    <a:pt x="170" y="284"/>
                  </a:lnTo>
                  <a:lnTo>
                    <a:pt x="163" y="286"/>
                  </a:lnTo>
                  <a:close/>
                  <a:moveTo>
                    <a:pt x="200" y="240"/>
                  </a:moveTo>
                  <a:lnTo>
                    <a:pt x="189" y="244"/>
                  </a:lnTo>
                  <a:lnTo>
                    <a:pt x="186" y="284"/>
                  </a:lnTo>
                  <a:lnTo>
                    <a:pt x="201" y="285"/>
                  </a:lnTo>
                  <a:lnTo>
                    <a:pt x="208" y="245"/>
                  </a:lnTo>
                  <a:lnTo>
                    <a:pt x="200" y="240"/>
                  </a:lnTo>
                  <a:close/>
                  <a:moveTo>
                    <a:pt x="146" y="252"/>
                  </a:moveTo>
                  <a:lnTo>
                    <a:pt x="144" y="244"/>
                  </a:lnTo>
                  <a:lnTo>
                    <a:pt x="126" y="243"/>
                  </a:lnTo>
                  <a:lnTo>
                    <a:pt x="122" y="222"/>
                  </a:lnTo>
                  <a:lnTo>
                    <a:pt x="98" y="237"/>
                  </a:lnTo>
                  <a:lnTo>
                    <a:pt x="99" y="260"/>
                  </a:lnTo>
                  <a:lnTo>
                    <a:pt x="129" y="262"/>
                  </a:lnTo>
                  <a:lnTo>
                    <a:pt x="146" y="252"/>
                  </a:lnTo>
                  <a:close/>
                  <a:moveTo>
                    <a:pt x="193" y="154"/>
                  </a:moveTo>
                  <a:lnTo>
                    <a:pt x="201" y="171"/>
                  </a:lnTo>
                  <a:lnTo>
                    <a:pt x="206" y="165"/>
                  </a:lnTo>
                  <a:lnTo>
                    <a:pt x="203" y="130"/>
                  </a:lnTo>
                  <a:lnTo>
                    <a:pt x="179" y="125"/>
                  </a:lnTo>
                  <a:lnTo>
                    <a:pt x="173" y="134"/>
                  </a:lnTo>
                  <a:lnTo>
                    <a:pt x="186" y="162"/>
                  </a:lnTo>
                  <a:lnTo>
                    <a:pt x="193" y="154"/>
                  </a:lnTo>
                  <a:close/>
                  <a:moveTo>
                    <a:pt x="217" y="129"/>
                  </a:moveTo>
                  <a:lnTo>
                    <a:pt x="213" y="164"/>
                  </a:lnTo>
                  <a:lnTo>
                    <a:pt x="219" y="170"/>
                  </a:lnTo>
                  <a:lnTo>
                    <a:pt x="227" y="153"/>
                  </a:lnTo>
                  <a:lnTo>
                    <a:pt x="233" y="161"/>
                  </a:lnTo>
                  <a:lnTo>
                    <a:pt x="246" y="133"/>
                  </a:lnTo>
                  <a:lnTo>
                    <a:pt x="240" y="124"/>
                  </a:lnTo>
                  <a:lnTo>
                    <a:pt x="217" y="129"/>
                  </a:lnTo>
                  <a:close/>
                  <a:moveTo>
                    <a:pt x="147" y="265"/>
                  </a:moveTo>
                  <a:lnTo>
                    <a:pt x="136" y="264"/>
                  </a:lnTo>
                  <a:lnTo>
                    <a:pt x="127" y="271"/>
                  </a:lnTo>
                  <a:lnTo>
                    <a:pt x="114" y="268"/>
                  </a:lnTo>
                  <a:lnTo>
                    <a:pt x="108" y="274"/>
                  </a:lnTo>
                  <a:lnTo>
                    <a:pt x="127" y="299"/>
                  </a:lnTo>
                  <a:lnTo>
                    <a:pt x="146" y="278"/>
                  </a:lnTo>
                  <a:lnTo>
                    <a:pt x="147" y="265"/>
                  </a:lnTo>
                  <a:close/>
                  <a:moveTo>
                    <a:pt x="189" y="306"/>
                  </a:moveTo>
                  <a:lnTo>
                    <a:pt x="187" y="318"/>
                  </a:lnTo>
                  <a:lnTo>
                    <a:pt x="176" y="328"/>
                  </a:lnTo>
                  <a:lnTo>
                    <a:pt x="176" y="336"/>
                  </a:lnTo>
                  <a:lnTo>
                    <a:pt x="206" y="337"/>
                  </a:lnTo>
                  <a:lnTo>
                    <a:pt x="204" y="307"/>
                  </a:lnTo>
                  <a:lnTo>
                    <a:pt x="197" y="297"/>
                  </a:lnTo>
                  <a:lnTo>
                    <a:pt x="189" y="306"/>
                  </a:lnTo>
                  <a:close/>
                  <a:moveTo>
                    <a:pt x="224" y="297"/>
                  </a:moveTo>
                  <a:lnTo>
                    <a:pt x="216" y="307"/>
                  </a:lnTo>
                  <a:lnTo>
                    <a:pt x="215" y="337"/>
                  </a:lnTo>
                  <a:lnTo>
                    <a:pt x="244" y="336"/>
                  </a:lnTo>
                  <a:lnTo>
                    <a:pt x="244" y="328"/>
                  </a:lnTo>
                  <a:lnTo>
                    <a:pt x="234" y="318"/>
                  </a:lnTo>
                  <a:lnTo>
                    <a:pt x="232" y="306"/>
                  </a:lnTo>
                  <a:lnTo>
                    <a:pt x="224" y="297"/>
                  </a:lnTo>
                  <a:close/>
                  <a:moveTo>
                    <a:pt x="173" y="182"/>
                  </a:moveTo>
                  <a:lnTo>
                    <a:pt x="162" y="162"/>
                  </a:lnTo>
                  <a:lnTo>
                    <a:pt x="149" y="168"/>
                  </a:lnTo>
                  <a:lnTo>
                    <a:pt x="152" y="180"/>
                  </a:lnTo>
                  <a:lnTo>
                    <a:pt x="146" y="182"/>
                  </a:lnTo>
                  <a:lnTo>
                    <a:pt x="142" y="175"/>
                  </a:lnTo>
                  <a:lnTo>
                    <a:pt x="135" y="179"/>
                  </a:lnTo>
                  <a:lnTo>
                    <a:pt x="140" y="203"/>
                  </a:lnTo>
                  <a:lnTo>
                    <a:pt x="136" y="210"/>
                  </a:lnTo>
                  <a:lnTo>
                    <a:pt x="126" y="185"/>
                  </a:lnTo>
                  <a:lnTo>
                    <a:pt x="101" y="183"/>
                  </a:lnTo>
                  <a:lnTo>
                    <a:pt x="99" y="212"/>
                  </a:lnTo>
                  <a:lnTo>
                    <a:pt x="103" y="227"/>
                  </a:lnTo>
                  <a:lnTo>
                    <a:pt x="116" y="219"/>
                  </a:lnTo>
                  <a:lnTo>
                    <a:pt x="126" y="213"/>
                  </a:lnTo>
                  <a:lnTo>
                    <a:pt x="130" y="235"/>
                  </a:lnTo>
                  <a:lnTo>
                    <a:pt x="143" y="237"/>
                  </a:lnTo>
                  <a:lnTo>
                    <a:pt x="154" y="233"/>
                  </a:lnTo>
                  <a:lnTo>
                    <a:pt x="158" y="205"/>
                  </a:lnTo>
                  <a:lnTo>
                    <a:pt x="154" y="205"/>
                  </a:lnTo>
                  <a:lnTo>
                    <a:pt x="152" y="199"/>
                  </a:lnTo>
                  <a:lnTo>
                    <a:pt x="167" y="195"/>
                  </a:lnTo>
                  <a:lnTo>
                    <a:pt x="173" y="182"/>
                  </a:lnTo>
                  <a:close/>
                  <a:moveTo>
                    <a:pt x="235" y="353"/>
                  </a:moveTo>
                  <a:lnTo>
                    <a:pt x="235" y="353"/>
                  </a:lnTo>
                  <a:cubicBezTo>
                    <a:pt x="233" y="354"/>
                    <a:pt x="231" y="354"/>
                    <a:pt x="227" y="354"/>
                  </a:cubicBezTo>
                  <a:lnTo>
                    <a:pt x="226" y="354"/>
                  </a:lnTo>
                  <a:lnTo>
                    <a:pt x="228" y="343"/>
                  </a:lnTo>
                  <a:lnTo>
                    <a:pt x="220" y="343"/>
                  </a:lnTo>
                  <a:lnTo>
                    <a:pt x="219" y="354"/>
                  </a:lnTo>
                  <a:lnTo>
                    <a:pt x="209" y="355"/>
                  </a:lnTo>
                  <a:lnTo>
                    <a:pt x="206" y="356"/>
                  </a:lnTo>
                  <a:lnTo>
                    <a:pt x="204" y="343"/>
                  </a:lnTo>
                  <a:lnTo>
                    <a:pt x="196" y="343"/>
                  </a:lnTo>
                  <a:lnTo>
                    <a:pt x="199" y="356"/>
                  </a:lnTo>
                  <a:lnTo>
                    <a:pt x="190" y="357"/>
                  </a:lnTo>
                  <a:cubicBezTo>
                    <a:pt x="188" y="357"/>
                    <a:pt x="187" y="357"/>
                    <a:pt x="186" y="357"/>
                  </a:cubicBezTo>
                  <a:lnTo>
                    <a:pt x="186" y="343"/>
                  </a:lnTo>
                  <a:lnTo>
                    <a:pt x="171" y="343"/>
                  </a:lnTo>
                  <a:lnTo>
                    <a:pt x="171" y="359"/>
                  </a:lnTo>
                  <a:cubicBezTo>
                    <a:pt x="171" y="365"/>
                    <a:pt x="173" y="368"/>
                    <a:pt x="175" y="370"/>
                  </a:cubicBezTo>
                  <a:lnTo>
                    <a:pt x="175" y="381"/>
                  </a:lnTo>
                  <a:lnTo>
                    <a:pt x="247" y="373"/>
                  </a:lnTo>
                  <a:lnTo>
                    <a:pt x="247" y="365"/>
                  </a:lnTo>
                  <a:lnTo>
                    <a:pt x="250" y="363"/>
                  </a:lnTo>
                  <a:lnTo>
                    <a:pt x="250" y="343"/>
                  </a:lnTo>
                  <a:lnTo>
                    <a:pt x="235" y="343"/>
                  </a:lnTo>
                  <a:lnTo>
                    <a:pt x="235" y="353"/>
                  </a:lnTo>
                  <a:close/>
                  <a:moveTo>
                    <a:pt x="176" y="393"/>
                  </a:moveTo>
                  <a:lnTo>
                    <a:pt x="176" y="393"/>
                  </a:lnTo>
                  <a:cubicBezTo>
                    <a:pt x="175" y="395"/>
                    <a:pt x="176" y="399"/>
                    <a:pt x="176" y="401"/>
                  </a:cubicBezTo>
                  <a:lnTo>
                    <a:pt x="177" y="404"/>
                  </a:lnTo>
                  <a:lnTo>
                    <a:pt x="244" y="397"/>
                  </a:lnTo>
                  <a:lnTo>
                    <a:pt x="247" y="396"/>
                  </a:lnTo>
                  <a:lnTo>
                    <a:pt x="247" y="393"/>
                  </a:lnTo>
                  <a:cubicBezTo>
                    <a:pt x="247" y="392"/>
                    <a:pt x="247" y="389"/>
                    <a:pt x="247" y="383"/>
                  </a:cubicBezTo>
                  <a:lnTo>
                    <a:pt x="247" y="379"/>
                  </a:lnTo>
                  <a:lnTo>
                    <a:pt x="176" y="387"/>
                  </a:lnTo>
                  <a:lnTo>
                    <a:pt x="176" y="393"/>
                  </a:lnTo>
                  <a:lnTo>
                    <a:pt x="176" y="393"/>
                  </a:lnTo>
                  <a:close/>
                  <a:moveTo>
                    <a:pt x="182" y="416"/>
                  </a:moveTo>
                  <a:cubicBezTo>
                    <a:pt x="189" y="423"/>
                    <a:pt x="199" y="426"/>
                    <a:pt x="212" y="426"/>
                  </a:cubicBezTo>
                  <a:lnTo>
                    <a:pt x="212" y="426"/>
                  </a:lnTo>
                  <a:cubicBezTo>
                    <a:pt x="235" y="426"/>
                    <a:pt x="243" y="416"/>
                    <a:pt x="246" y="408"/>
                  </a:cubicBezTo>
                  <a:lnTo>
                    <a:pt x="247" y="402"/>
                  </a:lnTo>
                  <a:lnTo>
                    <a:pt x="177" y="410"/>
                  </a:lnTo>
                  <a:lnTo>
                    <a:pt x="182" y="416"/>
                  </a:lnTo>
                  <a:close/>
                  <a:moveTo>
                    <a:pt x="218" y="0"/>
                  </a:moveTo>
                  <a:lnTo>
                    <a:pt x="204" y="0"/>
                  </a:lnTo>
                  <a:lnTo>
                    <a:pt x="204" y="74"/>
                  </a:lnTo>
                  <a:lnTo>
                    <a:pt x="218" y="74"/>
                  </a:lnTo>
                  <a:lnTo>
                    <a:pt x="218" y="0"/>
                  </a:lnTo>
                  <a:close/>
                  <a:moveTo>
                    <a:pt x="302" y="13"/>
                  </a:moveTo>
                  <a:lnTo>
                    <a:pt x="289" y="8"/>
                  </a:lnTo>
                  <a:lnTo>
                    <a:pt x="261" y="76"/>
                  </a:lnTo>
                  <a:lnTo>
                    <a:pt x="274" y="82"/>
                  </a:lnTo>
                  <a:lnTo>
                    <a:pt x="302" y="13"/>
                  </a:lnTo>
                  <a:close/>
                  <a:moveTo>
                    <a:pt x="365" y="51"/>
                  </a:moveTo>
                  <a:lnTo>
                    <a:pt x="313" y="103"/>
                  </a:lnTo>
                  <a:lnTo>
                    <a:pt x="323" y="113"/>
                  </a:lnTo>
                  <a:lnTo>
                    <a:pt x="375" y="60"/>
                  </a:lnTo>
                  <a:lnTo>
                    <a:pt x="365" y="51"/>
                  </a:lnTo>
                  <a:close/>
                  <a:moveTo>
                    <a:pt x="413" y="119"/>
                  </a:moveTo>
                  <a:lnTo>
                    <a:pt x="344" y="145"/>
                  </a:lnTo>
                  <a:lnTo>
                    <a:pt x="349" y="158"/>
                  </a:lnTo>
                  <a:lnTo>
                    <a:pt x="418" y="132"/>
                  </a:lnTo>
                  <a:lnTo>
                    <a:pt x="413" y="119"/>
                  </a:lnTo>
                  <a:close/>
                  <a:moveTo>
                    <a:pt x="352" y="196"/>
                  </a:moveTo>
                  <a:lnTo>
                    <a:pt x="350" y="209"/>
                  </a:lnTo>
                  <a:lnTo>
                    <a:pt x="422" y="224"/>
                  </a:lnTo>
                  <a:lnTo>
                    <a:pt x="425" y="210"/>
                  </a:lnTo>
                  <a:lnTo>
                    <a:pt x="352" y="196"/>
                  </a:lnTo>
                  <a:close/>
                  <a:moveTo>
                    <a:pt x="163" y="82"/>
                  </a:moveTo>
                  <a:lnTo>
                    <a:pt x="135" y="13"/>
                  </a:lnTo>
                  <a:lnTo>
                    <a:pt x="122" y="19"/>
                  </a:lnTo>
                  <a:lnTo>
                    <a:pt x="150" y="87"/>
                  </a:lnTo>
                  <a:lnTo>
                    <a:pt x="163" y="82"/>
                  </a:lnTo>
                  <a:close/>
                  <a:moveTo>
                    <a:pt x="111" y="108"/>
                  </a:moveTo>
                  <a:lnTo>
                    <a:pt x="59" y="56"/>
                  </a:lnTo>
                  <a:lnTo>
                    <a:pt x="49" y="66"/>
                  </a:lnTo>
                  <a:lnTo>
                    <a:pt x="101" y="118"/>
                  </a:lnTo>
                  <a:lnTo>
                    <a:pt x="111" y="108"/>
                  </a:lnTo>
                  <a:close/>
                  <a:moveTo>
                    <a:pt x="6" y="137"/>
                  </a:moveTo>
                  <a:lnTo>
                    <a:pt x="75" y="163"/>
                  </a:lnTo>
                  <a:lnTo>
                    <a:pt x="80" y="150"/>
                  </a:lnTo>
                  <a:lnTo>
                    <a:pt x="11" y="124"/>
                  </a:lnTo>
                  <a:lnTo>
                    <a:pt x="6" y="137"/>
                  </a:lnTo>
                  <a:close/>
                  <a:moveTo>
                    <a:pt x="0" y="215"/>
                  </a:moveTo>
                  <a:lnTo>
                    <a:pt x="3" y="229"/>
                  </a:lnTo>
                  <a:lnTo>
                    <a:pt x="75" y="214"/>
                  </a:lnTo>
                  <a:lnTo>
                    <a:pt x="72" y="20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03" name="Google Shape;288;p19">
            <a:extLst>
              <a:ext uri="{FF2B5EF4-FFF2-40B4-BE49-F238E27FC236}">
                <a16:creationId xmlns:a16="http://schemas.microsoft.com/office/drawing/2014/main" id="{EA67828D-A961-C943-8F73-2E98BD2F14B2}"/>
              </a:ext>
            </a:extLst>
          </p:cNvPr>
          <p:cNvSpPr txBox="1"/>
          <p:nvPr/>
        </p:nvSpPr>
        <p:spPr>
          <a:xfrm>
            <a:off x="1123754" y="4838595"/>
            <a:ext cx="3961206" cy="59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简单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CNI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负责申请和释放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，转发面由成熟稳定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SDN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90204"/>
                <a:sym typeface="Arial" panose="020B0604020202090204"/>
              </a:rPr>
              <a:t>平台负责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F5FEE80-C34B-F84B-957D-4E265EC10186}"/>
              </a:ext>
            </a:extLst>
          </p:cNvPr>
          <p:cNvSpPr txBox="1"/>
          <p:nvPr/>
        </p:nvSpPr>
        <p:spPr>
          <a:xfrm>
            <a:off x="312172" y="1091308"/>
            <a:ext cx="4845690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自研 </a:t>
            </a:r>
            <a:r>
              <a:rPr kumimoji="1" lang="en-US" altLang="zh-CN" dirty="0">
                <a:latin typeface="+mn-ea"/>
              </a:rPr>
              <a:t>CNI </a:t>
            </a:r>
            <a:r>
              <a:rPr kumimoji="1" lang="zh-CN" altLang="en-US" dirty="0">
                <a:latin typeface="+mn-ea"/>
              </a:rPr>
              <a:t>插件，基于 </a:t>
            </a:r>
            <a:r>
              <a:rPr kumimoji="1" lang="en-US" altLang="zh-CN" dirty="0">
                <a:latin typeface="+mn-ea"/>
              </a:rPr>
              <a:t>UCloud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VPC </a:t>
            </a:r>
            <a:r>
              <a:rPr kumimoji="1" lang="zh-CN" altLang="en-US" dirty="0">
                <a:latin typeface="+mn-ea"/>
              </a:rPr>
              <a:t>网络实现，具备简单、可靠、高性能的特点。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34220-4D6B-48FC-8BB1-A9126EB4A085}"/>
              </a:ext>
            </a:extLst>
          </p:cNvPr>
          <p:cNvGrpSpPr/>
          <p:nvPr/>
        </p:nvGrpSpPr>
        <p:grpSpPr>
          <a:xfrm>
            <a:off x="5675517" y="1332553"/>
            <a:ext cx="6127843" cy="4486275"/>
            <a:chOff x="5714999" y="1181100"/>
            <a:chExt cx="5715001" cy="418402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9A9575D-57BC-F945-B951-02A00C6A785E}"/>
                </a:ext>
              </a:extLst>
            </p:cNvPr>
            <p:cNvSpPr/>
            <p:nvPr/>
          </p:nvSpPr>
          <p:spPr>
            <a:xfrm>
              <a:off x="5714999" y="1181100"/>
              <a:ext cx="5715001" cy="418402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B2D5766-5135-E046-BE6D-9368B6D6AADC}"/>
                </a:ext>
              </a:extLst>
            </p:cNvPr>
            <p:cNvGrpSpPr/>
            <p:nvPr/>
          </p:nvGrpSpPr>
          <p:grpSpPr>
            <a:xfrm>
              <a:off x="6075682" y="1492872"/>
              <a:ext cx="2340666" cy="2733236"/>
              <a:chOff x="7578586" y="1883465"/>
              <a:chExt cx="2340666" cy="273323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D170391-9057-B44C-BB52-9190D0D3552F}"/>
                  </a:ext>
                </a:extLst>
              </p:cNvPr>
              <p:cNvSpPr/>
              <p:nvPr/>
            </p:nvSpPr>
            <p:spPr>
              <a:xfrm>
                <a:off x="7578586" y="1883465"/>
                <a:ext cx="2340666" cy="2733236"/>
              </a:xfrm>
              <a:prstGeom prst="rect">
                <a:avLst/>
              </a:prstGeom>
              <a:solidFill>
                <a:srgbClr val="F3F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7F7E9F9-7D33-D14F-BC07-538061D3B1AC}"/>
                  </a:ext>
                </a:extLst>
              </p:cNvPr>
              <p:cNvSpPr/>
              <p:nvPr/>
            </p:nvSpPr>
            <p:spPr>
              <a:xfrm>
                <a:off x="7730404" y="2709557"/>
                <a:ext cx="869674" cy="551569"/>
              </a:xfrm>
              <a:prstGeom prst="rect">
                <a:avLst/>
              </a:prstGeom>
              <a:solidFill>
                <a:srgbClr val="2F6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+mn-ea"/>
                  </a:rPr>
                  <a:t>Pod2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9BCBC7B-58A6-024D-B4AF-95A4DF578F68}"/>
                  </a:ext>
                </a:extLst>
              </p:cNvPr>
              <p:cNvSpPr/>
              <p:nvPr/>
            </p:nvSpPr>
            <p:spPr>
              <a:xfrm>
                <a:off x="7942575" y="3109383"/>
                <a:ext cx="445333" cy="1517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+mn-ea"/>
                  </a:rPr>
                  <a:t>eth0 </a:t>
                </a:r>
                <a:endParaRPr lang="zh-CN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80DF4-05AE-B243-9D02-47C4A2E23338}"/>
                  </a:ext>
                </a:extLst>
              </p:cNvPr>
              <p:cNvSpPr/>
              <p:nvPr/>
            </p:nvSpPr>
            <p:spPr>
              <a:xfrm>
                <a:off x="8314082" y="4288735"/>
                <a:ext cx="869675" cy="327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+mn-ea"/>
                  </a:rPr>
                  <a:t>eth0</a:t>
                </a:r>
                <a:endParaRPr lang="zh-CN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3DD1E36-9B9E-A44B-BEE0-719D9646DCCC}"/>
                  </a:ext>
                </a:extLst>
              </p:cNvPr>
              <p:cNvSpPr/>
              <p:nvPr/>
            </p:nvSpPr>
            <p:spPr>
              <a:xfrm>
                <a:off x="7914278" y="4157155"/>
                <a:ext cx="501926" cy="1938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+mn-ea"/>
                  </a:rPr>
                  <a:t>veth1</a:t>
                </a:r>
                <a:endParaRPr lang="zh-CN" altLang="en-US" sz="800" dirty="0">
                  <a:latin typeface="+mn-ea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CD083E4-03A9-6543-9002-95CA6B1339CA}"/>
                  </a:ext>
                </a:extLst>
              </p:cNvPr>
              <p:cNvSpPr/>
              <p:nvPr/>
            </p:nvSpPr>
            <p:spPr>
              <a:xfrm>
                <a:off x="9091206" y="4157155"/>
                <a:ext cx="501926" cy="1938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+mn-ea"/>
                  </a:rPr>
                  <a:t>veth2</a:t>
                </a:r>
                <a:endParaRPr lang="zh-CN" altLang="en-US" sz="800" dirty="0">
                  <a:latin typeface="+mn-ea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F9AC21F-13C0-AC42-86AF-19270CC4981E}"/>
                  </a:ext>
                </a:extLst>
              </p:cNvPr>
              <p:cNvSpPr/>
              <p:nvPr/>
            </p:nvSpPr>
            <p:spPr>
              <a:xfrm>
                <a:off x="8911215" y="2709557"/>
                <a:ext cx="869674" cy="551569"/>
              </a:xfrm>
              <a:prstGeom prst="rect">
                <a:avLst/>
              </a:prstGeom>
              <a:solidFill>
                <a:srgbClr val="2F6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+mn-ea"/>
                  </a:rPr>
                  <a:t>Pod3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875C891-9DCA-9F4F-B41D-4E908DC952C4}"/>
                  </a:ext>
                </a:extLst>
              </p:cNvPr>
              <p:cNvSpPr/>
              <p:nvPr/>
            </p:nvSpPr>
            <p:spPr>
              <a:xfrm>
                <a:off x="9123385" y="3109383"/>
                <a:ext cx="445333" cy="1517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+mn-ea"/>
                  </a:rPr>
                  <a:t>eth0 </a:t>
                </a:r>
                <a:endParaRPr lang="zh-CN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9" name="直接箭头连接符 8">
                <a:extLst>
                  <a:ext uri="{FF2B5EF4-FFF2-40B4-BE49-F238E27FC236}">
                    <a16:creationId xmlns:a16="http://schemas.microsoft.com/office/drawing/2014/main" id="{16F79D91-8CDA-FE4E-8305-050805261899}"/>
                  </a:ext>
                </a:extLst>
              </p:cNvPr>
              <p:cNvCxnSpPr>
                <a:stCxn id="47" idx="2"/>
                <a:endCxn id="51" idx="0"/>
              </p:cNvCxnSpPr>
              <p:nvPr/>
            </p:nvCxnSpPr>
            <p:spPr>
              <a:xfrm flipH="1">
                <a:off x="8165241" y="3261126"/>
                <a:ext cx="1" cy="8960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14">
                <a:extLst>
                  <a:ext uri="{FF2B5EF4-FFF2-40B4-BE49-F238E27FC236}">
                    <a16:creationId xmlns:a16="http://schemas.microsoft.com/office/drawing/2014/main" id="{E834568A-3427-364B-B5D4-408DC722A4E2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 flipH="1">
                <a:off x="9342169" y="3261126"/>
                <a:ext cx="7571" cy="8960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90DFC6C-29CC-304A-BDE2-7DFCB5A3F4C5}"/>
                </a:ext>
              </a:extLst>
            </p:cNvPr>
            <p:cNvGrpSpPr/>
            <p:nvPr/>
          </p:nvGrpSpPr>
          <p:grpSpPr>
            <a:xfrm>
              <a:off x="8803135" y="1492872"/>
              <a:ext cx="2340666" cy="2733236"/>
              <a:chOff x="7578586" y="1883465"/>
              <a:chExt cx="2340666" cy="2733236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225422F-B757-0F4C-A085-55189F73195F}"/>
                  </a:ext>
                </a:extLst>
              </p:cNvPr>
              <p:cNvSpPr/>
              <p:nvPr/>
            </p:nvSpPr>
            <p:spPr>
              <a:xfrm>
                <a:off x="7578586" y="1883465"/>
                <a:ext cx="2340666" cy="2733236"/>
              </a:xfrm>
              <a:prstGeom prst="rect">
                <a:avLst/>
              </a:prstGeom>
              <a:solidFill>
                <a:srgbClr val="F3F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61FD718-6557-614A-AE47-01CCAA4765DB}"/>
                  </a:ext>
                </a:extLst>
              </p:cNvPr>
              <p:cNvSpPr/>
              <p:nvPr/>
            </p:nvSpPr>
            <p:spPr>
              <a:xfrm>
                <a:off x="7730404" y="2709557"/>
                <a:ext cx="869674" cy="551569"/>
              </a:xfrm>
              <a:prstGeom prst="rect">
                <a:avLst/>
              </a:prstGeom>
              <a:solidFill>
                <a:srgbClr val="2F6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+mn-ea"/>
                  </a:rPr>
                  <a:t>Pod2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4A66E65-5032-C942-B186-33CB7F64369F}"/>
                  </a:ext>
                </a:extLst>
              </p:cNvPr>
              <p:cNvSpPr/>
              <p:nvPr/>
            </p:nvSpPr>
            <p:spPr>
              <a:xfrm>
                <a:off x="7942575" y="3109383"/>
                <a:ext cx="445333" cy="1517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+mn-ea"/>
                  </a:rPr>
                  <a:t>eth0 </a:t>
                </a:r>
                <a:endParaRPr lang="zh-CN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3D2A383-574B-AE4B-9571-E7B9D8B0A1C0}"/>
                  </a:ext>
                </a:extLst>
              </p:cNvPr>
              <p:cNvSpPr/>
              <p:nvPr/>
            </p:nvSpPr>
            <p:spPr>
              <a:xfrm>
                <a:off x="8314082" y="4288735"/>
                <a:ext cx="869675" cy="327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+mn-ea"/>
                  </a:rPr>
                  <a:t>eth0</a:t>
                </a:r>
                <a:endParaRPr lang="zh-CN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113B1C8-3189-B64E-9960-EA074D385087}"/>
                  </a:ext>
                </a:extLst>
              </p:cNvPr>
              <p:cNvSpPr/>
              <p:nvPr/>
            </p:nvSpPr>
            <p:spPr>
              <a:xfrm>
                <a:off x="7914278" y="4157155"/>
                <a:ext cx="501926" cy="1938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+mn-ea"/>
                  </a:rPr>
                  <a:t>veth1</a:t>
                </a:r>
                <a:endParaRPr lang="zh-CN" altLang="en-US" sz="800" dirty="0">
                  <a:latin typeface="+mn-ea"/>
                </a:endParaRPr>
              </a:p>
            </p:txBody>
          </p:sp>
          <p:cxnSp>
            <p:nvCxnSpPr>
              <p:cNvPr id="71" name="直接箭头连接符 60">
                <a:extLst>
                  <a:ext uri="{FF2B5EF4-FFF2-40B4-BE49-F238E27FC236}">
                    <a16:creationId xmlns:a16="http://schemas.microsoft.com/office/drawing/2014/main" id="{E75A41BC-8F88-BC46-BD48-452183AFC66A}"/>
                  </a:ext>
                </a:extLst>
              </p:cNvPr>
              <p:cNvCxnSpPr>
                <a:stCxn id="68" idx="2"/>
                <a:endCxn id="70" idx="0"/>
              </p:cNvCxnSpPr>
              <p:nvPr/>
            </p:nvCxnSpPr>
            <p:spPr>
              <a:xfrm flipH="1">
                <a:off x="8165241" y="3261126"/>
                <a:ext cx="1" cy="8960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1603A52-958E-9943-8744-C96ABA307C4F}"/>
                </a:ext>
              </a:extLst>
            </p:cNvPr>
            <p:cNvSpPr txBox="1"/>
            <p:nvPr/>
          </p:nvSpPr>
          <p:spPr>
            <a:xfrm>
              <a:off x="10275564" y="24097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ea"/>
                </a:rPr>
                <a:t>……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FE5C785-A6A8-694A-B91C-B0BC18CDE8DC}"/>
                </a:ext>
              </a:extLst>
            </p:cNvPr>
            <p:cNvSpPr txBox="1"/>
            <p:nvPr/>
          </p:nvSpPr>
          <p:spPr>
            <a:xfrm>
              <a:off x="6754797" y="3306943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+mn-ea"/>
                </a:rPr>
                <a:t>10.9.1.5 dev veth1</a:t>
              </a:r>
            </a:p>
            <a:p>
              <a:r>
                <a:rPr lang="en-US" altLang="zh-CN" sz="800" dirty="0">
                  <a:latin typeface="+mn-ea"/>
                </a:rPr>
                <a:t>10.9.1.6 dev veth2</a:t>
              </a:r>
              <a:endParaRPr lang="zh-CN" altLang="en-US" sz="800" dirty="0">
                <a:latin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79C4943-2E3B-294F-BF39-8C794AE028F7}"/>
                </a:ext>
              </a:extLst>
            </p:cNvPr>
            <p:cNvSpPr txBox="1"/>
            <p:nvPr/>
          </p:nvSpPr>
          <p:spPr>
            <a:xfrm>
              <a:off x="6075682" y="4386681"/>
              <a:ext cx="1141659" cy="71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latin typeface="+mn-ea"/>
                </a:rPr>
                <a:t>Primary IP:</a:t>
              </a:r>
              <a:r>
                <a:rPr lang="zh-CN" altLang="en-US" sz="800" dirty="0">
                  <a:latin typeface="+mn-ea"/>
                </a:rPr>
                <a:t> </a:t>
              </a:r>
              <a:r>
                <a:rPr lang="en-US" altLang="zh-CN" sz="800" dirty="0">
                  <a:latin typeface="+mn-ea"/>
                </a:rPr>
                <a:t>10.9.1.10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800" dirty="0">
                  <a:latin typeface="+mn-ea"/>
                </a:rPr>
                <a:t>Secondary IP: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latin typeface="+mn-ea"/>
                </a:rPr>
                <a:t>10.9.1.5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latin typeface="+mn-ea"/>
                </a:rPr>
                <a:t>10.9.1.6</a:t>
              </a:r>
              <a:endParaRPr lang="zh-CN" altLang="en-US" sz="800" dirty="0">
                <a:latin typeface="+mn-ea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17A5B5-F7C8-DE4D-BA3F-8387FFB20AFE}"/>
                </a:ext>
              </a:extLst>
            </p:cNvPr>
            <p:cNvSpPr txBox="1"/>
            <p:nvPr/>
          </p:nvSpPr>
          <p:spPr>
            <a:xfrm>
              <a:off x="9032961" y="2059566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+mn-ea"/>
                </a:rPr>
                <a:t>10.9.1.16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03853C6-1771-5244-86A3-EEC58A4E8DF2}"/>
                </a:ext>
              </a:extLst>
            </p:cNvPr>
            <p:cNvSpPr txBox="1"/>
            <p:nvPr/>
          </p:nvSpPr>
          <p:spPr>
            <a:xfrm>
              <a:off x="6305508" y="2059566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+mn-ea"/>
                </a:rPr>
                <a:t>10.9.1.5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2D34FE0-FE85-EB41-9DD7-C980BB3C205C}"/>
                </a:ext>
              </a:extLst>
            </p:cNvPr>
            <p:cNvSpPr txBox="1"/>
            <p:nvPr/>
          </p:nvSpPr>
          <p:spPr>
            <a:xfrm>
              <a:off x="7490007" y="2059566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+mn-ea"/>
                </a:rPr>
                <a:t>10.9.1.6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D56B7C9-69F8-9D41-ADF2-E4F8CD4D79B5}"/>
                </a:ext>
              </a:extLst>
            </p:cNvPr>
            <p:cNvSpPr txBox="1"/>
            <p:nvPr/>
          </p:nvSpPr>
          <p:spPr>
            <a:xfrm>
              <a:off x="9509567" y="3399211"/>
              <a:ext cx="1012419" cy="20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+mn-ea"/>
                </a:rPr>
                <a:t>10.9.1.16 </a:t>
              </a:r>
              <a:r>
                <a:rPr lang="en-US" altLang="zh-CN" sz="800">
                  <a:latin typeface="+mn-ea"/>
                </a:rPr>
                <a:t>dev veth1</a:t>
              </a:r>
              <a:endParaRPr lang="en-US" altLang="zh-CN" sz="800" dirty="0">
                <a:latin typeface="+mn-ea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4A3F25B-1350-1A41-953F-A178F889DD60}"/>
                </a:ext>
              </a:extLst>
            </p:cNvPr>
            <p:cNvSpPr/>
            <p:nvPr/>
          </p:nvSpPr>
          <p:spPr>
            <a:xfrm>
              <a:off x="7382479" y="4876696"/>
              <a:ext cx="2547286" cy="30539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SDN 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网络平台</a:t>
              </a:r>
            </a:p>
          </p:txBody>
        </p:sp>
        <p:cxnSp>
          <p:nvCxnSpPr>
            <p:cNvPr id="83" name="直接连接符 20">
              <a:extLst>
                <a:ext uri="{FF2B5EF4-FFF2-40B4-BE49-F238E27FC236}">
                  <a16:creationId xmlns:a16="http://schemas.microsoft.com/office/drawing/2014/main" id="{C1967832-2795-1E43-A47D-068E02A7AB10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7246016" y="4226108"/>
              <a:ext cx="367826" cy="650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22">
              <a:extLst>
                <a:ext uri="{FF2B5EF4-FFF2-40B4-BE49-F238E27FC236}">
                  <a16:creationId xmlns:a16="http://schemas.microsoft.com/office/drawing/2014/main" id="{75EB821D-C801-8146-8E66-DE023A8FF2D0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9717153" y="4226108"/>
              <a:ext cx="256316" cy="653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B3E0D59-E166-0846-85AB-45E5CE615488}"/>
                </a:ext>
              </a:extLst>
            </p:cNvPr>
            <p:cNvSpPr txBox="1"/>
            <p:nvPr/>
          </p:nvSpPr>
          <p:spPr>
            <a:xfrm>
              <a:off x="6969973" y="1291355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</a:rPr>
                <a:t>Node1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DC49599-8B54-B048-9EBE-D85E3992B214}"/>
                </a:ext>
              </a:extLst>
            </p:cNvPr>
            <p:cNvSpPr txBox="1"/>
            <p:nvPr/>
          </p:nvSpPr>
          <p:spPr>
            <a:xfrm>
              <a:off x="9693583" y="1291355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</a:rPr>
                <a:t>Node2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6E5BE47-7647-6B4E-9869-A9D1B79BB5D3}"/>
                </a:ext>
              </a:extLst>
            </p:cNvPr>
            <p:cNvSpPr txBox="1"/>
            <p:nvPr/>
          </p:nvSpPr>
          <p:spPr>
            <a:xfrm>
              <a:off x="7649095" y="4518618"/>
              <a:ext cx="1925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</a:rPr>
                <a:t>VPC Subnet    10.9.1.0/16</a:t>
              </a:r>
            </a:p>
          </p:txBody>
        </p:sp>
        <p:sp>
          <p:nvSpPr>
            <p:cNvPr id="62" name="文本框 73">
              <a:extLst>
                <a:ext uri="{FF2B5EF4-FFF2-40B4-BE49-F238E27FC236}">
                  <a16:creationId xmlns:a16="http://schemas.microsoft.com/office/drawing/2014/main" id="{6C7AB0C6-7883-449A-8DEC-F8187660DA8C}"/>
                </a:ext>
              </a:extLst>
            </p:cNvPr>
            <p:cNvSpPr txBox="1"/>
            <p:nvPr/>
          </p:nvSpPr>
          <p:spPr>
            <a:xfrm>
              <a:off x="10066228" y="4357688"/>
              <a:ext cx="1141659" cy="559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latin typeface="+mn-ea"/>
                </a:rPr>
                <a:t>Primary IP:</a:t>
              </a:r>
              <a:r>
                <a:rPr lang="zh-CN" altLang="en-US" sz="800" dirty="0">
                  <a:latin typeface="+mn-ea"/>
                </a:rPr>
                <a:t> </a:t>
              </a:r>
              <a:r>
                <a:rPr lang="en-US" altLang="zh-CN" sz="800" dirty="0">
                  <a:latin typeface="+mn-ea"/>
                </a:rPr>
                <a:t>10.9.1.11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800" dirty="0">
                  <a:latin typeface="+mn-ea"/>
                </a:rPr>
                <a:t>Secondary IP: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latin typeface="+mn-ea"/>
                </a:rPr>
                <a:t>10.9.1.16</a:t>
              </a:r>
              <a:endParaRPr lang="zh-CN" altLang="en-US" sz="800" dirty="0">
                <a:latin typeface="+mn-ea"/>
              </a:endParaRPr>
            </a:p>
          </p:txBody>
        </p:sp>
      </p:grpSp>
      <p:grpSp>
        <p:nvGrpSpPr>
          <p:cNvPr id="106" name="Google Shape;282;p19">
            <a:extLst>
              <a:ext uri="{FF2B5EF4-FFF2-40B4-BE49-F238E27FC236}">
                <a16:creationId xmlns:a16="http://schemas.microsoft.com/office/drawing/2014/main" id="{F85D53D3-E130-4C63-8649-D64786880AC2}"/>
              </a:ext>
            </a:extLst>
          </p:cNvPr>
          <p:cNvGrpSpPr/>
          <p:nvPr/>
        </p:nvGrpSpPr>
        <p:grpSpPr>
          <a:xfrm>
            <a:off x="387933" y="4789672"/>
            <a:ext cx="540000" cy="540000"/>
            <a:chOff x="1828331" y="2288618"/>
            <a:chExt cx="594355" cy="594355"/>
          </a:xfrm>
        </p:grpSpPr>
        <p:sp>
          <p:nvSpPr>
            <p:cNvPr id="107" name="Google Shape;283;p19">
              <a:extLst>
                <a:ext uri="{FF2B5EF4-FFF2-40B4-BE49-F238E27FC236}">
                  <a16:creationId xmlns:a16="http://schemas.microsoft.com/office/drawing/2014/main" id="{828A2412-E2DF-47D4-926C-BE5F4D34E740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08" name="Google Shape;284;p19">
              <a:extLst>
                <a:ext uri="{FF2B5EF4-FFF2-40B4-BE49-F238E27FC236}">
                  <a16:creationId xmlns:a16="http://schemas.microsoft.com/office/drawing/2014/main" id="{4A878E22-FDF8-4322-B707-641F731A5193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集群网络</a:t>
            </a:r>
          </a:p>
        </p:txBody>
      </p:sp>
      <p:sp>
        <p:nvSpPr>
          <p:cNvPr id="57" name="Google Shape;309;p20">
            <a:extLst>
              <a:ext uri="{FF2B5EF4-FFF2-40B4-BE49-F238E27FC236}">
                <a16:creationId xmlns:a16="http://schemas.microsoft.com/office/drawing/2014/main" id="{8EA6F75E-847F-1F4A-B478-73A4E5E2F1DB}"/>
              </a:ext>
            </a:extLst>
          </p:cNvPr>
          <p:cNvSpPr/>
          <p:nvPr/>
        </p:nvSpPr>
        <p:spPr>
          <a:xfrm>
            <a:off x="5480646" y="2425592"/>
            <a:ext cx="3065133" cy="2760511"/>
          </a:xfrm>
          <a:prstGeom prst="roundRect">
            <a:avLst>
              <a:gd name="adj" fmla="val 84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CD20953-F3E1-B34C-B545-85D0DABDB127}"/>
              </a:ext>
            </a:extLst>
          </p:cNvPr>
          <p:cNvSpPr/>
          <p:nvPr/>
        </p:nvSpPr>
        <p:spPr>
          <a:xfrm>
            <a:off x="5734817" y="2861146"/>
            <a:ext cx="1180242" cy="1875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Google Shape;309;p20">
            <a:extLst>
              <a:ext uri="{FF2B5EF4-FFF2-40B4-BE49-F238E27FC236}">
                <a16:creationId xmlns:a16="http://schemas.microsoft.com/office/drawing/2014/main" id="{0C6278B8-8A92-A345-A8F5-9FBDBD2EB87E}"/>
              </a:ext>
            </a:extLst>
          </p:cNvPr>
          <p:cNvSpPr/>
          <p:nvPr/>
        </p:nvSpPr>
        <p:spPr>
          <a:xfrm>
            <a:off x="8966140" y="1930989"/>
            <a:ext cx="2529206" cy="1390479"/>
          </a:xfrm>
          <a:prstGeom prst="roundRect">
            <a:avLst>
              <a:gd name="adj" fmla="val 84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D4B429-5A81-1248-B1D6-8F6B39A9912B}"/>
              </a:ext>
            </a:extLst>
          </p:cNvPr>
          <p:cNvSpPr txBox="1"/>
          <p:nvPr/>
        </p:nvSpPr>
        <p:spPr>
          <a:xfrm>
            <a:off x="6521361" y="192343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UK8S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6C12F6-49C4-C546-A5C9-FC429E6C469A}"/>
              </a:ext>
            </a:extLst>
          </p:cNvPr>
          <p:cNvSpPr/>
          <p:nvPr/>
        </p:nvSpPr>
        <p:spPr>
          <a:xfrm>
            <a:off x="5883468" y="2969443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870D84F-EE82-9C4C-8B18-9074BDA8EE5A}"/>
              </a:ext>
            </a:extLst>
          </p:cNvPr>
          <p:cNvSpPr txBox="1"/>
          <p:nvPr/>
        </p:nvSpPr>
        <p:spPr>
          <a:xfrm>
            <a:off x="9375380" y="14619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UCloud</a:t>
            </a:r>
            <a:r>
              <a:rPr lang="en-US" altLang="zh-CN" dirty="0"/>
              <a:t> </a:t>
            </a:r>
            <a:r>
              <a:rPr lang="zh-CN" altLang="en-US" dirty="0"/>
              <a:t>公有云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AC272A5-7DB2-8B47-9FF0-8DD13DC30F1D}"/>
              </a:ext>
            </a:extLst>
          </p:cNvPr>
          <p:cNvSpPr txBox="1"/>
          <p:nvPr/>
        </p:nvSpPr>
        <p:spPr>
          <a:xfrm>
            <a:off x="9261621" y="3495294"/>
            <a:ext cx="17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UCloud</a:t>
            </a:r>
            <a:r>
              <a:rPr lang="zh-CN" altLang="en-US" dirty="0"/>
              <a:t> 托管区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2B568A1-CE6B-5941-BB9A-1F41469D384C}"/>
              </a:ext>
            </a:extLst>
          </p:cNvPr>
          <p:cNvSpPr/>
          <p:nvPr/>
        </p:nvSpPr>
        <p:spPr>
          <a:xfrm>
            <a:off x="9248814" y="2025161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UDB</a:t>
            </a:r>
          </a:p>
          <a:p>
            <a:pPr algn="ctr"/>
            <a:r>
              <a:rPr lang="zh-CN" altLang="en-US" sz="1200" dirty="0"/>
              <a:t>云数据库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406A5B6-2C74-8145-94EC-0E56839FAC64}"/>
              </a:ext>
            </a:extLst>
          </p:cNvPr>
          <p:cNvSpPr/>
          <p:nvPr/>
        </p:nvSpPr>
        <p:spPr>
          <a:xfrm>
            <a:off x="9248814" y="2668384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ULB</a:t>
            </a:r>
          </a:p>
          <a:p>
            <a:pPr algn="ctr"/>
            <a:r>
              <a:rPr lang="zh-CN" altLang="en-US" sz="1200" dirty="0"/>
              <a:t>负载均衡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69BFE41-F6F8-8F46-B35C-44A2BA3F7185}"/>
              </a:ext>
            </a:extLst>
          </p:cNvPr>
          <p:cNvSpPr txBox="1"/>
          <p:nvPr/>
        </p:nvSpPr>
        <p:spPr>
          <a:xfrm>
            <a:off x="10323541" y="2766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27AF949-E247-5048-85FD-A7F2C10D5AA4}"/>
              </a:ext>
            </a:extLst>
          </p:cNvPr>
          <p:cNvSpPr/>
          <p:nvPr/>
        </p:nvSpPr>
        <p:spPr>
          <a:xfrm>
            <a:off x="10323541" y="2025160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UES</a:t>
            </a:r>
          </a:p>
          <a:p>
            <a:pPr algn="ctr"/>
            <a:r>
              <a:rPr lang="zh-CN" altLang="en-US" sz="1200" dirty="0"/>
              <a:t>日志服务</a:t>
            </a:r>
          </a:p>
        </p:txBody>
      </p:sp>
      <p:sp>
        <p:nvSpPr>
          <p:cNvPr id="113" name="Google Shape;309;p20">
            <a:extLst>
              <a:ext uri="{FF2B5EF4-FFF2-40B4-BE49-F238E27FC236}">
                <a16:creationId xmlns:a16="http://schemas.microsoft.com/office/drawing/2014/main" id="{3BBDC279-BFA9-F94C-892A-E27C1B7B2629}"/>
              </a:ext>
            </a:extLst>
          </p:cNvPr>
          <p:cNvSpPr/>
          <p:nvPr/>
        </p:nvSpPr>
        <p:spPr>
          <a:xfrm>
            <a:off x="8966140" y="3877850"/>
            <a:ext cx="2529206" cy="813650"/>
          </a:xfrm>
          <a:prstGeom prst="roundRect">
            <a:avLst>
              <a:gd name="adj" fmla="val 84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A1497A6-1494-324E-A72E-FD22C036C013}"/>
              </a:ext>
            </a:extLst>
          </p:cNvPr>
          <p:cNvSpPr/>
          <p:nvPr/>
        </p:nvSpPr>
        <p:spPr>
          <a:xfrm>
            <a:off x="9248814" y="3993352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物理机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4007024-4AD6-2342-9792-20A688D02616}"/>
              </a:ext>
            </a:extLst>
          </p:cNvPr>
          <p:cNvSpPr/>
          <p:nvPr/>
        </p:nvSpPr>
        <p:spPr>
          <a:xfrm>
            <a:off x="7106506" y="2861146"/>
            <a:ext cx="1180242" cy="1875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4879C12-EA48-BC40-807E-55EB2A51E320}"/>
              </a:ext>
            </a:extLst>
          </p:cNvPr>
          <p:cNvSpPr/>
          <p:nvPr/>
        </p:nvSpPr>
        <p:spPr>
          <a:xfrm>
            <a:off x="7255157" y="2969443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cxnSp>
        <p:nvCxnSpPr>
          <p:cNvPr id="120" name="直接箭头连接符 30">
            <a:extLst>
              <a:ext uri="{FF2B5EF4-FFF2-40B4-BE49-F238E27FC236}">
                <a16:creationId xmlns:a16="http://schemas.microsoft.com/office/drawing/2014/main" id="{52CBF1B3-344D-9147-A1D7-C1F5D2D4B239}"/>
              </a:ext>
            </a:extLst>
          </p:cNvPr>
          <p:cNvCxnSpPr>
            <a:stCxn id="65" idx="3"/>
            <a:endCxn id="117" idx="1"/>
          </p:cNvCxnSpPr>
          <p:nvPr/>
        </p:nvCxnSpPr>
        <p:spPr>
          <a:xfrm>
            <a:off x="6753142" y="3185443"/>
            <a:ext cx="502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32">
            <a:extLst>
              <a:ext uri="{FF2B5EF4-FFF2-40B4-BE49-F238E27FC236}">
                <a16:creationId xmlns:a16="http://schemas.microsoft.com/office/drawing/2014/main" id="{FB3B1751-C4E0-924F-BB51-657EA492169C}"/>
              </a:ext>
            </a:extLst>
          </p:cNvPr>
          <p:cNvCxnSpPr>
            <a:stCxn id="57" idx="3"/>
            <a:endCxn id="63" idx="1"/>
          </p:cNvCxnSpPr>
          <p:nvPr/>
        </p:nvCxnSpPr>
        <p:spPr>
          <a:xfrm flipV="1">
            <a:off x="8545779" y="2626229"/>
            <a:ext cx="420361" cy="117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40">
            <a:extLst>
              <a:ext uri="{FF2B5EF4-FFF2-40B4-BE49-F238E27FC236}">
                <a16:creationId xmlns:a16="http://schemas.microsoft.com/office/drawing/2014/main" id="{C0F5C0E4-148A-5043-9577-7C028A0CCD48}"/>
              </a:ext>
            </a:extLst>
          </p:cNvPr>
          <p:cNvCxnSpPr>
            <a:stCxn id="57" idx="3"/>
            <a:endCxn id="113" idx="1"/>
          </p:cNvCxnSpPr>
          <p:nvPr/>
        </p:nvCxnSpPr>
        <p:spPr>
          <a:xfrm>
            <a:off x="8545779" y="3805848"/>
            <a:ext cx="420361" cy="478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430CDA70-3DE6-794A-96EC-4CE513C3EA0A}"/>
              </a:ext>
            </a:extLst>
          </p:cNvPr>
          <p:cNvSpPr/>
          <p:nvPr/>
        </p:nvSpPr>
        <p:spPr>
          <a:xfrm>
            <a:off x="10322384" y="3993352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物理机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6391F45-8D73-1E41-88C2-6B70961A8AA7}"/>
              </a:ext>
            </a:extLst>
          </p:cNvPr>
          <p:cNvSpPr txBox="1"/>
          <p:nvPr/>
        </p:nvSpPr>
        <p:spPr>
          <a:xfrm>
            <a:off x="9261620" y="4785024"/>
            <a:ext cx="205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用户自建数据中心</a:t>
            </a:r>
          </a:p>
        </p:txBody>
      </p:sp>
      <p:sp>
        <p:nvSpPr>
          <p:cNvPr id="125" name="Google Shape;309;p20">
            <a:extLst>
              <a:ext uri="{FF2B5EF4-FFF2-40B4-BE49-F238E27FC236}">
                <a16:creationId xmlns:a16="http://schemas.microsoft.com/office/drawing/2014/main" id="{89B128C9-D32C-F445-AD6F-418AFC2D5F48}"/>
              </a:ext>
            </a:extLst>
          </p:cNvPr>
          <p:cNvSpPr/>
          <p:nvPr/>
        </p:nvSpPr>
        <p:spPr>
          <a:xfrm>
            <a:off x="8966140" y="5167580"/>
            <a:ext cx="2529206" cy="813650"/>
          </a:xfrm>
          <a:prstGeom prst="roundRect">
            <a:avLst>
              <a:gd name="adj" fmla="val 84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7BE75-8373-C945-B03D-005D4FCE860D}"/>
              </a:ext>
            </a:extLst>
          </p:cNvPr>
          <p:cNvSpPr/>
          <p:nvPr/>
        </p:nvSpPr>
        <p:spPr>
          <a:xfrm>
            <a:off x="9299614" y="5298680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物理机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EE09BC-1440-BC47-BEF1-2217ADDBBA8C}"/>
              </a:ext>
            </a:extLst>
          </p:cNvPr>
          <p:cNvSpPr/>
          <p:nvPr/>
        </p:nvSpPr>
        <p:spPr>
          <a:xfrm>
            <a:off x="10373184" y="5298680"/>
            <a:ext cx="869674" cy="5515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物理机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8DD7EEA-DE02-7C42-9CEF-0EC0D0217642}"/>
              </a:ext>
            </a:extLst>
          </p:cNvPr>
          <p:cNvSpPr txBox="1"/>
          <p:nvPr/>
        </p:nvSpPr>
        <p:spPr>
          <a:xfrm>
            <a:off x="5969588" y="47437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31DF4B6-333F-CE47-B520-AEDC6568A0C3}"/>
              </a:ext>
            </a:extLst>
          </p:cNvPr>
          <p:cNvSpPr txBox="1"/>
          <p:nvPr/>
        </p:nvSpPr>
        <p:spPr>
          <a:xfrm>
            <a:off x="7290025" y="47781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362207A-9472-6842-B6BA-C576D8CF0910}"/>
              </a:ext>
            </a:extLst>
          </p:cNvPr>
          <p:cNvSpPr/>
          <p:nvPr/>
        </p:nvSpPr>
        <p:spPr>
          <a:xfrm>
            <a:off x="5896904" y="3612766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52FE1D0-0CAF-DA45-85CE-B12187ADEEF5}"/>
              </a:ext>
            </a:extLst>
          </p:cNvPr>
          <p:cNvSpPr/>
          <p:nvPr/>
        </p:nvSpPr>
        <p:spPr>
          <a:xfrm>
            <a:off x="7268593" y="3612766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cxnSp>
        <p:nvCxnSpPr>
          <p:cNvPr id="134" name="直接箭头连接符 30">
            <a:extLst>
              <a:ext uri="{FF2B5EF4-FFF2-40B4-BE49-F238E27FC236}">
                <a16:creationId xmlns:a16="http://schemas.microsoft.com/office/drawing/2014/main" id="{60E610C3-FC44-674C-AFBF-33F1746F15BC}"/>
              </a:ext>
            </a:extLst>
          </p:cNvPr>
          <p:cNvCxnSpPr>
            <a:stCxn id="132" idx="3"/>
            <a:endCxn id="133" idx="1"/>
          </p:cNvCxnSpPr>
          <p:nvPr/>
        </p:nvCxnSpPr>
        <p:spPr>
          <a:xfrm>
            <a:off x="6766578" y="3828766"/>
            <a:ext cx="502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16B7704-8A13-9C42-A643-B41BEAADE238}"/>
              </a:ext>
            </a:extLst>
          </p:cNvPr>
          <p:cNvSpPr/>
          <p:nvPr/>
        </p:nvSpPr>
        <p:spPr>
          <a:xfrm>
            <a:off x="5897013" y="422318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08DF277-8024-8C4F-8AF6-01759A88670E}"/>
              </a:ext>
            </a:extLst>
          </p:cNvPr>
          <p:cNvSpPr/>
          <p:nvPr/>
        </p:nvSpPr>
        <p:spPr>
          <a:xfrm>
            <a:off x="7268702" y="422318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cxnSp>
        <p:nvCxnSpPr>
          <p:cNvPr id="137" name="直接箭头连接符 30">
            <a:extLst>
              <a:ext uri="{FF2B5EF4-FFF2-40B4-BE49-F238E27FC236}">
                <a16:creationId xmlns:a16="http://schemas.microsoft.com/office/drawing/2014/main" id="{A43023D7-A8E3-7E41-BF0F-7DE533E95D76}"/>
              </a:ext>
            </a:extLst>
          </p:cNvPr>
          <p:cNvCxnSpPr>
            <a:stCxn id="135" idx="3"/>
            <a:endCxn id="136" idx="1"/>
          </p:cNvCxnSpPr>
          <p:nvPr/>
        </p:nvCxnSpPr>
        <p:spPr>
          <a:xfrm>
            <a:off x="6766687" y="4439180"/>
            <a:ext cx="502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43E3C62-6CFE-AF46-83E3-9215DDBA67FE}"/>
              </a:ext>
            </a:extLst>
          </p:cNvPr>
          <p:cNvSpPr txBox="1"/>
          <p:nvPr/>
        </p:nvSpPr>
        <p:spPr>
          <a:xfrm>
            <a:off x="339475" y="1534603"/>
            <a:ext cx="4845690" cy="378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得益于扁平化的容器网络设计，</a:t>
            </a:r>
            <a:r>
              <a:rPr kumimoji="1" lang="en-US" altLang="zh-CN" dirty="0"/>
              <a:t>UK8S </a:t>
            </a:r>
            <a:r>
              <a:rPr kumimoji="1" lang="zh-CN" altLang="en-US" dirty="0"/>
              <a:t>除了实现 </a:t>
            </a:r>
            <a:r>
              <a:rPr kumimoji="1" lang="en-US" altLang="zh-CN" dirty="0"/>
              <a:t>Pod </a:t>
            </a:r>
            <a:r>
              <a:rPr kumimoji="1" lang="zh-CN" altLang="en-US" dirty="0"/>
              <a:t>之间、</a:t>
            </a:r>
            <a:r>
              <a:rPr kumimoji="1" lang="en-US" altLang="zh-CN" dirty="0"/>
              <a:t>Node </a:t>
            </a:r>
            <a:r>
              <a:rPr kumimoji="1" lang="zh-CN" altLang="en-US" dirty="0"/>
              <a:t>之间、</a:t>
            </a:r>
            <a:r>
              <a:rPr kumimoji="1" lang="en-US" altLang="zh-CN" dirty="0"/>
              <a:t>Pod </a:t>
            </a:r>
            <a:r>
              <a:rPr kumimoji="1" lang="zh-CN" altLang="en-US" dirty="0"/>
              <a:t>与 </a:t>
            </a:r>
            <a:r>
              <a:rPr kumimoji="1" lang="en-US" altLang="zh-CN" dirty="0"/>
              <a:t>Node </a:t>
            </a:r>
            <a:r>
              <a:rPr kumimoji="1" lang="zh-CN" altLang="en-US" dirty="0"/>
              <a:t>之间的网络互通外，还具备以下特点：</a:t>
            </a:r>
            <a:endParaRPr kumimoji="1" lang="en-US" altLang="zh-CN" dirty="0"/>
          </a:p>
          <a:p>
            <a:pPr marL="17145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Char char="•"/>
            </a:pPr>
            <a:r>
              <a:rPr lang="en-US" altLang="zh-CN" sz="1800" dirty="0"/>
              <a:t>Pod</a:t>
            </a:r>
            <a:r>
              <a:rPr lang="zh-CN" altLang="en-US" sz="1800" dirty="0"/>
              <a:t> 与 云主机互通</a:t>
            </a:r>
            <a:endParaRPr lang="en-US" altLang="zh-CN" sz="1800" dirty="0"/>
          </a:p>
          <a:p>
            <a:pPr marL="17145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Char char="•"/>
            </a:pPr>
            <a:r>
              <a:rPr lang="en-US" altLang="zh-CN" sz="1800" dirty="0"/>
              <a:t>Pod </a:t>
            </a:r>
            <a:r>
              <a:rPr lang="zh-CN" altLang="en-US" sz="1800" dirty="0"/>
              <a:t>与 数据库互通</a:t>
            </a:r>
            <a:endParaRPr lang="en-US" altLang="zh-CN" sz="1800" dirty="0"/>
          </a:p>
          <a:p>
            <a:pPr marL="17145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Char char="•"/>
            </a:pPr>
            <a:r>
              <a:rPr lang="en-US" altLang="zh-CN" dirty="0"/>
              <a:t>Pod</a:t>
            </a:r>
            <a:r>
              <a:rPr lang="zh-CN" altLang="en-US" dirty="0"/>
              <a:t> 与 托管区物理机互通</a:t>
            </a:r>
            <a:endParaRPr lang="en-US" altLang="zh-CN" dirty="0"/>
          </a:p>
          <a:p>
            <a:pPr marL="17145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Char char="•"/>
            </a:pPr>
            <a:r>
              <a:rPr lang="en-US" altLang="zh-CN" dirty="0"/>
              <a:t>Pod</a:t>
            </a:r>
            <a:r>
              <a:rPr lang="zh-CN" altLang="en-US" dirty="0"/>
              <a:t> 与 用户自建数据中心物理机互通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kumimoji="1" lang="zh-CN" altLang="en-US" dirty="0"/>
              <a:t>使得业务容器化的改造无需再考虑容器应用与老业务的通信问题。</a:t>
            </a:r>
            <a:endParaRPr lang="en-US" altLang="zh-CN" sz="1800" dirty="0"/>
          </a:p>
        </p:txBody>
      </p:sp>
      <p:cxnSp>
        <p:nvCxnSpPr>
          <p:cNvPr id="140" name="直接箭头连接符 40">
            <a:extLst>
              <a:ext uri="{FF2B5EF4-FFF2-40B4-BE49-F238E27FC236}">
                <a16:creationId xmlns:a16="http://schemas.microsoft.com/office/drawing/2014/main" id="{8861964F-C84E-BE44-BB9D-431A0DD2DCCE}"/>
              </a:ext>
            </a:extLst>
          </p:cNvPr>
          <p:cNvCxnSpPr>
            <a:cxnSpLocks/>
            <a:stCxn id="57" idx="3"/>
            <a:endCxn id="125" idx="1"/>
          </p:cNvCxnSpPr>
          <p:nvPr/>
        </p:nvCxnSpPr>
        <p:spPr>
          <a:xfrm>
            <a:off x="8545779" y="3805848"/>
            <a:ext cx="420361" cy="1768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2B4DFE5-DE41-E849-9A38-5FC94160EB91}"/>
              </a:ext>
            </a:extLst>
          </p:cNvPr>
          <p:cNvSpPr txBox="1"/>
          <p:nvPr/>
        </p:nvSpPr>
        <p:spPr>
          <a:xfrm>
            <a:off x="8553826" y="4816292"/>
            <a:ext cx="30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专线</a:t>
            </a:r>
          </a:p>
        </p:txBody>
      </p:sp>
    </p:spTree>
    <p:extLst>
      <p:ext uri="{BB962C8B-B14F-4D97-AF65-F5344CB8AC3E}">
        <p14:creationId xmlns:p14="http://schemas.microsoft.com/office/powerpoint/2010/main" val="426463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3267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集群存储</a:t>
                      </a:r>
                      <a:endParaRPr lang="en-US" altLang="zh-CN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在线升级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2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集群存储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92C28-43EA-B44B-B046-F4B9B5358E0A}"/>
              </a:ext>
            </a:extLst>
          </p:cNvPr>
          <p:cNvSpPr txBox="1"/>
          <p:nvPr/>
        </p:nvSpPr>
        <p:spPr>
          <a:xfrm>
            <a:off x="695324" y="868624"/>
            <a:ext cx="1071963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UK8S </a:t>
            </a:r>
            <a:r>
              <a:rPr kumimoji="1" lang="zh-CN" altLang="en-US" dirty="0"/>
              <a:t>默认支持块存储、对象存储、文件存储，使用快杰云主机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，更可使用</a:t>
            </a:r>
            <a:r>
              <a:rPr kumimoji="1" lang="en-US" altLang="zh-CN" dirty="0"/>
              <a:t>RSSD</a:t>
            </a:r>
            <a:r>
              <a:rPr kumimoji="1" lang="zh-CN" altLang="en-US" dirty="0"/>
              <a:t> 块存储，</a:t>
            </a:r>
            <a:r>
              <a:rPr kumimoji="1" lang="en-US" altLang="zh-CN" dirty="0">
                <a:solidFill>
                  <a:schemeClr val="tx2"/>
                </a:solidFill>
              </a:rPr>
              <a:t>IOPS</a:t>
            </a:r>
            <a:r>
              <a:rPr kumimoji="1" lang="zh-CN" altLang="en-US" dirty="0">
                <a:solidFill>
                  <a:schemeClr val="tx2"/>
                </a:solidFill>
              </a:rPr>
              <a:t>最高可达</a:t>
            </a:r>
            <a:r>
              <a:rPr kumimoji="1" lang="en-US" altLang="zh-CN" dirty="0">
                <a:solidFill>
                  <a:schemeClr val="tx2"/>
                </a:solidFill>
              </a:rPr>
              <a:t>120</a:t>
            </a:r>
            <a:r>
              <a:rPr kumimoji="1" lang="zh-CN" altLang="en-US" dirty="0">
                <a:solidFill>
                  <a:schemeClr val="tx2"/>
                </a:solidFill>
              </a:rPr>
              <a:t>万。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711C352-4161-A84B-A535-D78139782E99}"/>
              </a:ext>
            </a:extLst>
          </p:cNvPr>
          <p:cNvCxnSpPr/>
          <p:nvPr/>
        </p:nvCxnSpPr>
        <p:spPr>
          <a:xfrm flipV="1">
            <a:off x="795248" y="1870615"/>
            <a:ext cx="10622052" cy="49768"/>
          </a:xfrm>
          <a:prstGeom prst="straightConnector1">
            <a:avLst/>
          </a:prstGeom>
          <a:ln>
            <a:solidFill>
              <a:schemeClr val="tx2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23AC40FF-31B2-654C-AE91-7D265497FC07}"/>
              </a:ext>
            </a:extLst>
          </p:cNvPr>
          <p:cNvSpPr/>
          <p:nvPr/>
        </p:nvSpPr>
        <p:spPr>
          <a:xfrm>
            <a:off x="1401230" y="6000075"/>
            <a:ext cx="2006600" cy="4421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数据多副本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2A35F650-CBCD-2D47-84BE-2114FCB475D2}"/>
              </a:ext>
            </a:extLst>
          </p:cNvPr>
          <p:cNvSpPr/>
          <p:nvPr/>
        </p:nvSpPr>
        <p:spPr>
          <a:xfrm>
            <a:off x="5151684" y="6000075"/>
            <a:ext cx="2006600" cy="4421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备份恢复</a:t>
            </a:r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20FB7BD0-CDC6-E741-9D78-17FAF7664848}"/>
              </a:ext>
            </a:extLst>
          </p:cNvPr>
          <p:cNvSpPr/>
          <p:nvPr/>
        </p:nvSpPr>
        <p:spPr>
          <a:xfrm>
            <a:off x="8902138" y="6000075"/>
            <a:ext cx="2006600" cy="4421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冷存支持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2543B6-E7A9-4DCF-AD11-9A1F3F7112BE}"/>
              </a:ext>
            </a:extLst>
          </p:cNvPr>
          <p:cNvGrpSpPr/>
          <p:nvPr/>
        </p:nvGrpSpPr>
        <p:grpSpPr>
          <a:xfrm>
            <a:off x="4722029" y="2267180"/>
            <a:ext cx="3019037" cy="3206862"/>
            <a:chOff x="4672955" y="2658405"/>
            <a:chExt cx="3019037" cy="320686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D2EABE-3D47-2240-B4B5-FF842E1074E1}"/>
                </a:ext>
              </a:extLst>
            </p:cNvPr>
            <p:cNvSpPr txBox="1"/>
            <p:nvPr/>
          </p:nvSpPr>
          <p:spPr>
            <a:xfrm>
              <a:off x="5832858" y="4004916"/>
              <a:ext cx="774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UFS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102972A-07FA-BD43-945F-DC89B14A1FCC}"/>
                </a:ext>
              </a:extLst>
            </p:cNvPr>
            <p:cNvSpPr txBox="1"/>
            <p:nvPr/>
          </p:nvSpPr>
          <p:spPr>
            <a:xfrm>
              <a:off x="4672955" y="4569463"/>
              <a:ext cx="3019037" cy="129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dirty="0"/>
                <a:t>规格：性能型（</a:t>
              </a:r>
              <a:r>
                <a:rPr kumimoji="1" lang="en-US" altLang="zh-CN" dirty="0"/>
                <a:t>SSD</a:t>
              </a:r>
              <a:r>
                <a:rPr kumimoji="1" lang="zh-CN" altLang="en-US" dirty="0"/>
                <a:t>）、容量型（</a:t>
              </a:r>
              <a:r>
                <a:rPr kumimoji="1" lang="en-US" altLang="zh-CN" dirty="0"/>
                <a:t>SATA</a:t>
              </a:r>
              <a:r>
                <a:rPr kumimoji="1" lang="zh-CN" altLang="en-US" dirty="0"/>
                <a:t>）</a:t>
              </a:r>
              <a:endParaRPr kumimoji="1" lang="en-US" altLang="zh-CN" dirty="0"/>
            </a:p>
            <a:p>
              <a:pPr>
                <a:lnSpc>
                  <a:spcPct val="150000"/>
                </a:lnSpc>
              </a:pPr>
              <a:r>
                <a:rPr kumimoji="1" lang="zh-CN" altLang="en-US" dirty="0"/>
                <a:t>特性： 多挂载点支持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98EBA27-AABC-462A-A4A0-93798A593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52473" y="265840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6F1969-45B2-40EA-B3D0-277DCF767282}"/>
              </a:ext>
            </a:extLst>
          </p:cNvPr>
          <p:cNvGrpSpPr/>
          <p:nvPr/>
        </p:nvGrpSpPr>
        <p:grpSpPr>
          <a:xfrm>
            <a:off x="8398263" y="2267180"/>
            <a:ext cx="3019037" cy="3620476"/>
            <a:chOff x="8398263" y="2658405"/>
            <a:chExt cx="3019037" cy="362047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88BA13-2CC9-484E-80A0-EFB816BFF5E9}"/>
                </a:ext>
              </a:extLst>
            </p:cNvPr>
            <p:cNvSpPr txBox="1"/>
            <p:nvPr/>
          </p:nvSpPr>
          <p:spPr>
            <a:xfrm>
              <a:off x="9563037" y="4014541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US3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4F2506-088B-5D4A-9297-0CEAEA9A6A68}"/>
                </a:ext>
              </a:extLst>
            </p:cNvPr>
            <p:cNvSpPr txBox="1"/>
            <p:nvPr/>
          </p:nvSpPr>
          <p:spPr>
            <a:xfrm>
              <a:off x="8398263" y="4567579"/>
              <a:ext cx="3019037" cy="171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dirty="0"/>
                <a:t>规格：标准存储， 冷存储，归档存储</a:t>
              </a:r>
              <a:endParaRPr kumimoji="1" lang="en-US" altLang="zh-CN" dirty="0"/>
            </a:p>
            <a:p>
              <a:pPr>
                <a:lnSpc>
                  <a:spcPct val="150000"/>
                </a:lnSpc>
              </a:pPr>
              <a:r>
                <a:rPr kumimoji="1" lang="zh-CN" altLang="en-US" dirty="0"/>
                <a:t>特性：多挂载支持，容量无上限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36DEF16-E0C9-439B-8F34-F71CB67F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5438" y="2658405"/>
              <a:ext cx="1080000" cy="1080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D336A-BA94-4DBB-A5F4-AD2E02913D0F}"/>
              </a:ext>
            </a:extLst>
          </p:cNvPr>
          <p:cNvGrpSpPr/>
          <p:nvPr/>
        </p:nvGrpSpPr>
        <p:grpSpPr>
          <a:xfrm>
            <a:off x="1048138" y="2267180"/>
            <a:ext cx="3019037" cy="3206862"/>
            <a:chOff x="867163" y="2658405"/>
            <a:chExt cx="3019037" cy="320686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1F76471-0D6A-054F-8CF3-B0CACE004FD9}"/>
                </a:ext>
              </a:extLst>
            </p:cNvPr>
            <p:cNvSpPr txBox="1"/>
            <p:nvPr/>
          </p:nvSpPr>
          <p:spPr>
            <a:xfrm>
              <a:off x="1920467" y="4004916"/>
              <a:ext cx="1048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1"/>
                  </a:solidFill>
                </a:rPr>
                <a:t>UDisk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363763-8694-B947-AD4C-6C502359E879}"/>
                </a:ext>
              </a:extLst>
            </p:cNvPr>
            <p:cNvSpPr txBox="1"/>
            <p:nvPr/>
          </p:nvSpPr>
          <p:spPr>
            <a:xfrm>
              <a:off x="867163" y="4569463"/>
              <a:ext cx="3019037" cy="129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dirty="0"/>
                <a:t>规格： </a:t>
              </a:r>
              <a:r>
                <a:rPr kumimoji="1" lang="en-US" altLang="zh-CN" dirty="0"/>
                <a:t>RSSD</a:t>
              </a:r>
              <a:r>
                <a:rPr kumimoji="1" lang="zh-CN" altLang="en-US" dirty="0"/>
                <a:t>、</a:t>
              </a:r>
              <a:r>
                <a:rPr kumimoji="1" lang="en-US" altLang="zh-CN" dirty="0"/>
                <a:t>SSD</a:t>
              </a:r>
              <a:r>
                <a:rPr kumimoji="1" lang="zh-CN" altLang="en-US" dirty="0"/>
                <a:t>、</a:t>
              </a:r>
              <a:r>
                <a:rPr kumimoji="1" lang="en-US" altLang="zh-CN" dirty="0"/>
                <a:t>SATA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dirty="0"/>
                <a:t>特性：动态申请，自动挂载，可用区感知，自动漂移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782F222-4EE3-483D-9612-2D3E6A53B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6681" y="2658405"/>
              <a:ext cx="126000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54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07595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集群存储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在线升级</a:t>
                      </a:r>
                      <a:endParaRPr lang="en-US" altLang="zh-CN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UK8S – </a:t>
            </a:r>
            <a:r>
              <a:rPr lang="zh-CN" altLang="en-US" sz="2800" dirty="0">
                <a:latin typeface="+mn-ea"/>
                <a:ea typeface="+mn-ea"/>
              </a:rPr>
              <a:t>在线升级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5CF063-5E81-DF41-B251-6E25747BBF48}"/>
              </a:ext>
            </a:extLst>
          </p:cNvPr>
          <p:cNvSpPr txBox="1"/>
          <p:nvPr/>
        </p:nvSpPr>
        <p:spPr>
          <a:xfrm>
            <a:off x="575424" y="1005573"/>
            <a:ext cx="1065455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K8S </a:t>
            </a:r>
            <a:r>
              <a:rPr kumimoji="1" lang="zh-CN" altLang="en-US" dirty="0">
                <a:latin typeface="+mn-ea"/>
              </a:rPr>
              <a:t>生态尚处于快速发展中，为了让用户能享受社区以及云平台的技术红利，</a:t>
            </a:r>
            <a:r>
              <a:rPr kumimoji="1" lang="en-US" altLang="zh-CN" dirty="0">
                <a:latin typeface="+mn-ea"/>
              </a:rPr>
              <a:t>UK8S </a:t>
            </a:r>
            <a:r>
              <a:rPr kumimoji="1" lang="zh-CN" altLang="en-US" dirty="0">
                <a:latin typeface="+mn-ea"/>
              </a:rPr>
              <a:t>提供</a:t>
            </a:r>
            <a:r>
              <a:rPr kumimoji="1" lang="zh-CN" altLang="en-US" dirty="0">
                <a:solidFill>
                  <a:schemeClr val="accent1"/>
                </a:solidFill>
                <a:latin typeface="+mn-ea"/>
              </a:rPr>
              <a:t>容器运行时</a:t>
            </a:r>
            <a:r>
              <a:rPr kumimoji="1" lang="zh-CN" altLang="en-US" dirty="0">
                <a:latin typeface="+mn-ea"/>
              </a:rPr>
              <a:t>、</a:t>
            </a:r>
            <a:r>
              <a:rPr kumimoji="1" lang="en-US" altLang="zh-CN" dirty="0">
                <a:solidFill>
                  <a:schemeClr val="accent1"/>
                </a:solidFill>
                <a:latin typeface="+mn-ea"/>
              </a:rPr>
              <a:t>K8S </a:t>
            </a:r>
            <a:r>
              <a:rPr kumimoji="1" lang="zh-CN" altLang="en-US" dirty="0">
                <a:solidFill>
                  <a:schemeClr val="accent1"/>
                </a:solidFill>
                <a:latin typeface="+mn-ea"/>
              </a:rPr>
              <a:t>集群</a:t>
            </a:r>
            <a:r>
              <a:rPr kumimoji="1" lang="zh-CN" altLang="en-US" dirty="0">
                <a:latin typeface="+mn-ea"/>
              </a:rPr>
              <a:t>、</a:t>
            </a:r>
            <a:r>
              <a:rPr kumimoji="1" lang="en-US" altLang="zh-CN" dirty="0">
                <a:latin typeface="+mn-ea"/>
              </a:rPr>
              <a:t>K8S </a:t>
            </a:r>
            <a:r>
              <a:rPr kumimoji="1" lang="zh-CN" altLang="en-US" dirty="0">
                <a:latin typeface="+mn-ea"/>
              </a:rPr>
              <a:t>插件（</a:t>
            </a:r>
            <a:r>
              <a:rPr kumimoji="1" lang="en-US" altLang="zh-CN" dirty="0">
                <a:latin typeface="+mn-ea"/>
              </a:rPr>
              <a:t>CNI</a:t>
            </a:r>
            <a:r>
              <a:rPr kumimoji="1" lang="zh-CN" altLang="en-US" dirty="0">
                <a:latin typeface="+mn-ea"/>
              </a:rPr>
              <a:t>、</a:t>
            </a:r>
            <a:r>
              <a:rPr kumimoji="1" lang="en-US" altLang="zh-CN" dirty="0">
                <a:latin typeface="+mn-ea"/>
              </a:rPr>
              <a:t>CSI</a:t>
            </a:r>
            <a:r>
              <a:rPr kumimoji="1" lang="zh-CN" altLang="en-US" dirty="0">
                <a:latin typeface="+mn-ea"/>
              </a:rPr>
              <a:t>、</a:t>
            </a:r>
            <a:r>
              <a:rPr kumimoji="1" lang="en-US" altLang="zh-CN" dirty="0" err="1">
                <a:latin typeface="+mn-ea"/>
              </a:rPr>
              <a:t>CloudProvider</a:t>
            </a:r>
            <a:r>
              <a:rPr kumimoji="1" lang="zh-CN" altLang="en-US" dirty="0">
                <a:latin typeface="+mn-ea"/>
              </a:rPr>
              <a:t>）、的图形化在线升级能力，无需命令行操作。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5B85BE-6C29-7E40-BC03-184A2AD7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28" y="2881076"/>
            <a:ext cx="5489537" cy="2840472"/>
          </a:xfrm>
          <a:prstGeom prst="rect">
            <a:avLst/>
          </a:prstGeom>
          <a:ln>
            <a:solidFill>
              <a:srgbClr val="2F66FF"/>
            </a:solidFill>
          </a:ln>
        </p:spPr>
      </p:pic>
      <p:pic>
        <p:nvPicPr>
          <p:cNvPr id="60" name="图形 59" descr="盒子 纯色填充">
            <a:extLst>
              <a:ext uri="{FF2B5EF4-FFF2-40B4-BE49-F238E27FC236}">
                <a16:creationId xmlns:a16="http://schemas.microsoft.com/office/drawing/2014/main" id="{F8150FE0-225E-D842-B895-1C718FAD0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559" y="5243592"/>
            <a:ext cx="356400" cy="356400"/>
          </a:xfrm>
          <a:prstGeom prst="rect">
            <a:avLst/>
          </a:prstGeom>
        </p:spPr>
      </p:pic>
      <p:sp>
        <p:nvSpPr>
          <p:cNvPr id="23" name="Google Shape;281;p19">
            <a:extLst>
              <a:ext uri="{FF2B5EF4-FFF2-40B4-BE49-F238E27FC236}">
                <a16:creationId xmlns:a16="http://schemas.microsoft.com/office/drawing/2014/main" id="{04E93864-23C3-480D-A08B-C68E40252648}"/>
              </a:ext>
            </a:extLst>
          </p:cNvPr>
          <p:cNvSpPr txBox="1"/>
          <p:nvPr/>
        </p:nvSpPr>
        <p:spPr>
          <a:xfrm>
            <a:off x="1340363" y="2643403"/>
            <a:ext cx="3961206" cy="66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业务持续运行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为了避免集群震荡，采用原地升级逐台机制，多副本场景下，对业务无影响；</a:t>
            </a:r>
          </a:p>
        </p:txBody>
      </p:sp>
      <p:grpSp>
        <p:nvGrpSpPr>
          <p:cNvPr id="24" name="Google Shape;282;p19">
            <a:extLst>
              <a:ext uri="{FF2B5EF4-FFF2-40B4-BE49-F238E27FC236}">
                <a16:creationId xmlns:a16="http://schemas.microsoft.com/office/drawing/2014/main" id="{09457FD4-94EF-4E8E-A8B0-CE5343BA692D}"/>
              </a:ext>
            </a:extLst>
          </p:cNvPr>
          <p:cNvGrpSpPr/>
          <p:nvPr/>
        </p:nvGrpSpPr>
        <p:grpSpPr>
          <a:xfrm>
            <a:off x="604542" y="2643403"/>
            <a:ext cx="540000" cy="540000"/>
            <a:chOff x="1828331" y="2288618"/>
            <a:chExt cx="594355" cy="594355"/>
          </a:xfrm>
        </p:grpSpPr>
        <p:sp>
          <p:nvSpPr>
            <p:cNvPr id="25" name="Google Shape;283;p19">
              <a:extLst>
                <a:ext uri="{FF2B5EF4-FFF2-40B4-BE49-F238E27FC236}">
                  <a16:creationId xmlns:a16="http://schemas.microsoft.com/office/drawing/2014/main" id="{6765A999-0C9E-47BE-B630-963740E9703D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" name="Google Shape;284;p19">
              <a:extLst>
                <a:ext uri="{FF2B5EF4-FFF2-40B4-BE49-F238E27FC236}">
                  <a16:creationId xmlns:a16="http://schemas.microsoft.com/office/drawing/2014/main" id="{9FB4AF88-23C4-484E-BF26-D689751A1E54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8" name="Google Shape;288;p19">
            <a:extLst>
              <a:ext uri="{FF2B5EF4-FFF2-40B4-BE49-F238E27FC236}">
                <a16:creationId xmlns:a16="http://schemas.microsoft.com/office/drawing/2014/main" id="{DB3DCAD0-297D-4646-AE7A-BC38CB790570}"/>
              </a:ext>
            </a:extLst>
          </p:cNvPr>
          <p:cNvSpPr txBox="1"/>
          <p:nvPr/>
        </p:nvSpPr>
        <p:spPr>
          <a:xfrm>
            <a:off x="1340363" y="3773343"/>
            <a:ext cx="3961206" cy="6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跨版本升级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最多可跨三个大版本，超过三个版本需两次升级；</a:t>
            </a:r>
            <a:endParaRPr lang="zh-CN" altLang="en-US" sz="2000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29" name="Google Shape;289;p19">
            <a:extLst>
              <a:ext uri="{FF2B5EF4-FFF2-40B4-BE49-F238E27FC236}">
                <a16:creationId xmlns:a16="http://schemas.microsoft.com/office/drawing/2014/main" id="{A62DC4D1-9E4A-43B8-8D4B-EC87FB0D6498}"/>
              </a:ext>
            </a:extLst>
          </p:cNvPr>
          <p:cNvGrpSpPr/>
          <p:nvPr/>
        </p:nvGrpSpPr>
        <p:grpSpPr>
          <a:xfrm>
            <a:off x="604542" y="3761312"/>
            <a:ext cx="540000" cy="540000"/>
            <a:chOff x="1828331" y="3372302"/>
            <a:chExt cx="594355" cy="594355"/>
          </a:xfrm>
        </p:grpSpPr>
        <p:sp>
          <p:nvSpPr>
            <p:cNvPr id="30" name="Google Shape;290;p19">
              <a:extLst>
                <a:ext uri="{FF2B5EF4-FFF2-40B4-BE49-F238E27FC236}">
                  <a16:creationId xmlns:a16="http://schemas.microsoft.com/office/drawing/2014/main" id="{BD929873-F6F8-47FD-B047-36DF4E8CE7A9}"/>
                </a:ext>
              </a:extLst>
            </p:cNvPr>
            <p:cNvSpPr/>
            <p:nvPr/>
          </p:nvSpPr>
          <p:spPr>
            <a:xfrm>
              <a:off x="1828331" y="3372302"/>
              <a:ext cx="594355" cy="5943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1" name="Google Shape;291;p19">
              <a:extLst>
                <a:ext uri="{FF2B5EF4-FFF2-40B4-BE49-F238E27FC236}">
                  <a16:creationId xmlns:a16="http://schemas.microsoft.com/office/drawing/2014/main" id="{873E09C5-5E72-429B-A56A-75B0A4609C17}"/>
                </a:ext>
              </a:extLst>
            </p:cNvPr>
            <p:cNvSpPr/>
            <p:nvPr/>
          </p:nvSpPr>
          <p:spPr>
            <a:xfrm>
              <a:off x="1947307" y="3491077"/>
              <a:ext cx="356400" cy="356804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301" y="141"/>
                  </a:moveTo>
                  <a:lnTo>
                    <a:pt x="314" y="173"/>
                  </a:lnTo>
                  <a:lnTo>
                    <a:pt x="297" y="175"/>
                  </a:lnTo>
                  <a:lnTo>
                    <a:pt x="295" y="152"/>
                  </a:lnTo>
                  <a:lnTo>
                    <a:pt x="288" y="168"/>
                  </a:lnTo>
                  <a:lnTo>
                    <a:pt x="263" y="157"/>
                  </a:lnTo>
                  <a:lnTo>
                    <a:pt x="261" y="130"/>
                  </a:lnTo>
                  <a:cubicBezTo>
                    <a:pt x="261" y="130"/>
                    <a:pt x="281" y="129"/>
                    <a:pt x="281" y="131"/>
                  </a:cubicBezTo>
                  <a:cubicBezTo>
                    <a:pt x="281" y="132"/>
                    <a:pt x="283" y="159"/>
                    <a:pt x="283" y="159"/>
                  </a:cubicBezTo>
                  <a:lnTo>
                    <a:pt x="290" y="136"/>
                  </a:lnTo>
                  <a:lnTo>
                    <a:pt x="301" y="141"/>
                  </a:lnTo>
                  <a:close/>
                  <a:moveTo>
                    <a:pt x="258" y="151"/>
                  </a:moveTo>
                  <a:lnTo>
                    <a:pt x="256" y="131"/>
                  </a:lnTo>
                  <a:lnTo>
                    <a:pt x="238" y="162"/>
                  </a:lnTo>
                  <a:lnTo>
                    <a:pt x="244" y="177"/>
                  </a:lnTo>
                  <a:lnTo>
                    <a:pt x="258" y="151"/>
                  </a:lnTo>
                  <a:close/>
                  <a:moveTo>
                    <a:pt x="271" y="250"/>
                  </a:moveTo>
                  <a:lnTo>
                    <a:pt x="256" y="227"/>
                  </a:lnTo>
                  <a:lnTo>
                    <a:pt x="255" y="199"/>
                  </a:lnTo>
                  <a:lnTo>
                    <a:pt x="244" y="199"/>
                  </a:lnTo>
                  <a:lnTo>
                    <a:pt x="239" y="218"/>
                  </a:lnTo>
                  <a:lnTo>
                    <a:pt x="233" y="217"/>
                  </a:lnTo>
                  <a:lnTo>
                    <a:pt x="236" y="202"/>
                  </a:lnTo>
                  <a:lnTo>
                    <a:pt x="242" y="179"/>
                  </a:lnTo>
                  <a:lnTo>
                    <a:pt x="237" y="170"/>
                  </a:lnTo>
                  <a:lnTo>
                    <a:pt x="223" y="171"/>
                  </a:lnTo>
                  <a:lnTo>
                    <a:pt x="216" y="186"/>
                  </a:lnTo>
                  <a:lnTo>
                    <a:pt x="214" y="212"/>
                  </a:lnTo>
                  <a:lnTo>
                    <a:pt x="215" y="220"/>
                  </a:lnTo>
                  <a:lnTo>
                    <a:pt x="218" y="230"/>
                  </a:lnTo>
                  <a:lnTo>
                    <a:pt x="220" y="231"/>
                  </a:lnTo>
                  <a:lnTo>
                    <a:pt x="236" y="237"/>
                  </a:lnTo>
                  <a:lnTo>
                    <a:pt x="246" y="227"/>
                  </a:lnTo>
                  <a:lnTo>
                    <a:pt x="247" y="253"/>
                  </a:lnTo>
                  <a:lnTo>
                    <a:pt x="236" y="242"/>
                  </a:lnTo>
                  <a:lnTo>
                    <a:pt x="237" y="256"/>
                  </a:lnTo>
                  <a:lnTo>
                    <a:pt x="244" y="273"/>
                  </a:lnTo>
                  <a:lnTo>
                    <a:pt x="236" y="286"/>
                  </a:lnTo>
                  <a:lnTo>
                    <a:pt x="238" y="313"/>
                  </a:lnTo>
                  <a:lnTo>
                    <a:pt x="261" y="313"/>
                  </a:lnTo>
                  <a:lnTo>
                    <a:pt x="257" y="284"/>
                  </a:lnTo>
                  <a:lnTo>
                    <a:pt x="251" y="282"/>
                  </a:lnTo>
                  <a:lnTo>
                    <a:pt x="247" y="293"/>
                  </a:lnTo>
                  <a:lnTo>
                    <a:pt x="248" y="278"/>
                  </a:lnTo>
                  <a:lnTo>
                    <a:pt x="261" y="282"/>
                  </a:lnTo>
                  <a:lnTo>
                    <a:pt x="265" y="315"/>
                  </a:lnTo>
                  <a:lnTo>
                    <a:pt x="285" y="299"/>
                  </a:lnTo>
                  <a:lnTo>
                    <a:pt x="266" y="275"/>
                  </a:lnTo>
                  <a:lnTo>
                    <a:pt x="271" y="250"/>
                  </a:lnTo>
                  <a:close/>
                  <a:moveTo>
                    <a:pt x="220" y="238"/>
                  </a:moveTo>
                  <a:lnTo>
                    <a:pt x="215" y="247"/>
                  </a:lnTo>
                  <a:lnTo>
                    <a:pt x="219" y="283"/>
                  </a:lnTo>
                  <a:lnTo>
                    <a:pt x="235" y="282"/>
                  </a:lnTo>
                  <a:lnTo>
                    <a:pt x="232" y="242"/>
                  </a:lnTo>
                  <a:lnTo>
                    <a:pt x="220" y="238"/>
                  </a:lnTo>
                  <a:close/>
                  <a:moveTo>
                    <a:pt x="295" y="241"/>
                  </a:moveTo>
                  <a:lnTo>
                    <a:pt x="277" y="242"/>
                  </a:lnTo>
                  <a:lnTo>
                    <a:pt x="275" y="250"/>
                  </a:lnTo>
                  <a:lnTo>
                    <a:pt x="291" y="260"/>
                  </a:lnTo>
                  <a:lnTo>
                    <a:pt x="321" y="258"/>
                  </a:lnTo>
                  <a:lnTo>
                    <a:pt x="323" y="235"/>
                  </a:lnTo>
                  <a:lnTo>
                    <a:pt x="299" y="220"/>
                  </a:lnTo>
                  <a:lnTo>
                    <a:pt x="295" y="241"/>
                  </a:lnTo>
                  <a:close/>
                  <a:moveTo>
                    <a:pt x="293" y="269"/>
                  </a:moveTo>
                  <a:lnTo>
                    <a:pt x="284" y="262"/>
                  </a:lnTo>
                  <a:lnTo>
                    <a:pt x="274" y="263"/>
                  </a:lnTo>
                  <a:lnTo>
                    <a:pt x="275" y="276"/>
                  </a:lnTo>
                  <a:lnTo>
                    <a:pt x="293" y="297"/>
                  </a:lnTo>
                  <a:lnTo>
                    <a:pt x="313" y="272"/>
                  </a:lnTo>
                  <a:lnTo>
                    <a:pt x="307" y="266"/>
                  </a:lnTo>
                  <a:lnTo>
                    <a:pt x="293" y="269"/>
                  </a:lnTo>
                  <a:close/>
                  <a:moveTo>
                    <a:pt x="262" y="203"/>
                  </a:moveTo>
                  <a:lnTo>
                    <a:pt x="266" y="231"/>
                  </a:lnTo>
                  <a:lnTo>
                    <a:pt x="278" y="235"/>
                  </a:lnTo>
                  <a:lnTo>
                    <a:pt x="290" y="233"/>
                  </a:lnTo>
                  <a:lnTo>
                    <a:pt x="295" y="211"/>
                  </a:lnTo>
                  <a:lnTo>
                    <a:pt x="304" y="217"/>
                  </a:lnTo>
                  <a:lnTo>
                    <a:pt x="317" y="225"/>
                  </a:lnTo>
                  <a:lnTo>
                    <a:pt x="322" y="210"/>
                  </a:lnTo>
                  <a:lnTo>
                    <a:pt x="319" y="181"/>
                  </a:lnTo>
                  <a:lnTo>
                    <a:pt x="295" y="183"/>
                  </a:lnTo>
                  <a:lnTo>
                    <a:pt x="284" y="208"/>
                  </a:lnTo>
                  <a:lnTo>
                    <a:pt x="281" y="201"/>
                  </a:lnTo>
                  <a:lnTo>
                    <a:pt x="286" y="176"/>
                  </a:lnTo>
                  <a:lnTo>
                    <a:pt x="279" y="173"/>
                  </a:lnTo>
                  <a:lnTo>
                    <a:pt x="275" y="179"/>
                  </a:lnTo>
                  <a:lnTo>
                    <a:pt x="269" y="178"/>
                  </a:lnTo>
                  <a:lnTo>
                    <a:pt x="271" y="166"/>
                  </a:lnTo>
                  <a:lnTo>
                    <a:pt x="258" y="160"/>
                  </a:lnTo>
                  <a:lnTo>
                    <a:pt x="248" y="180"/>
                  </a:lnTo>
                  <a:lnTo>
                    <a:pt x="254" y="193"/>
                  </a:lnTo>
                  <a:lnTo>
                    <a:pt x="268" y="197"/>
                  </a:lnTo>
                  <a:lnTo>
                    <a:pt x="267" y="202"/>
                  </a:lnTo>
                  <a:lnTo>
                    <a:pt x="262" y="203"/>
                  </a:lnTo>
                  <a:close/>
                  <a:moveTo>
                    <a:pt x="123" y="177"/>
                  </a:moveTo>
                  <a:lnTo>
                    <a:pt x="125" y="154"/>
                  </a:lnTo>
                  <a:lnTo>
                    <a:pt x="132" y="170"/>
                  </a:lnTo>
                  <a:lnTo>
                    <a:pt x="157" y="159"/>
                  </a:lnTo>
                  <a:lnTo>
                    <a:pt x="160" y="132"/>
                  </a:lnTo>
                  <a:cubicBezTo>
                    <a:pt x="160" y="132"/>
                    <a:pt x="139" y="131"/>
                    <a:pt x="139" y="133"/>
                  </a:cubicBezTo>
                  <a:cubicBezTo>
                    <a:pt x="139" y="134"/>
                    <a:pt x="137" y="161"/>
                    <a:pt x="137" y="161"/>
                  </a:cubicBezTo>
                  <a:lnTo>
                    <a:pt x="130" y="138"/>
                  </a:lnTo>
                  <a:lnTo>
                    <a:pt x="120" y="144"/>
                  </a:lnTo>
                  <a:lnTo>
                    <a:pt x="106" y="175"/>
                  </a:lnTo>
                  <a:lnTo>
                    <a:pt x="123" y="177"/>
                  </a:lnTo>
                  <a:close/>
                  <a:moveTo>
                    <a:pt x="193" y="126"/>
                  </a:moveTo>
                  <a:lnTo>
                    <a:pt x="202" y="105"/>
                  </a:lnTo>
                  <a:lnTo>
                    <a:pt x="203" y="123"/>
                  </a:lnTo>
                  <a:lnTo>
                    <a:pt x="231" y="120"/>
                  </a:lnTo>
                  <a:lnTo>
                    <a:pt x="242" y="96"/>
                  </a:lnTo>
                  <a:cubicBezTo>
                    <a:pt x="242" y="96"/>
                    <a:pt x="223" y="88"/>
                    <a:pt x="223" y="89"/>
                  </a:cubicBezTo>
                  <a:cubicBezTo>
                    <a:pt x="222" y="91"/>
                    <a:pt x="211" y="115"/>
                    <a:pt x="211" y="115"/>
                  </a:cubicBezTo>
                  <a:lnTo>
                    <a:pt x="213" y="91"/>
                  </a:lnTo>
                  <a:lnTo>
                    <a:pt x="201" y="93"/>
                  </a:lnTo>
                  <a:lnTo>
                    <a:pt x="177" y="118"/>
                  </a:lnTo>
                  <a:lnTo>
                    <a:pt x="193" y="126"/>
                  </a:lnTo>
                  <a:close/>
                  <a:moveTo>
                    <a:pt x="183" y="164"/>
                  </a:moveTo>
                  <a:lnTo>
                    <a:pt x="165" y="133"/>
                  </a:lnTo>
                  <a:lnTo>
                    <a:pt x="163" y="153"/>
                  </a:lnTo>
                  <a:lnTo>
                    <a:pt x="176" y="180"/>
                  </a:lnTo>
                  <a:lnTo>
                    <a:pt x="183" y="164"/>
                  </a:lnTo>
                  <a:close/>
                  <a:moveTo>
                    <a:pt x="158" y="127"/>
                  </a:moveTo>
                  <a:lnTo>
                    <a:pt x="181" y="108"/>
                  </a:lnTo>
                  <a:lnTo>
                    <a:pt x="165" y="109"/>
                  </a:lnTo>
                  <a:lnTo>
                    <a:pt x="145" y="123"/>
                  </a:lnTo>
                  <a:lnTo>
                    <a:pt x="158" y="127"/>
                  </a:lnTo>
                  <a:close/>
                  <a:moveTo>
                    <a:pt x="263" y="127"/>
                  </a:moveTo>
                  <a:lnTo>
                    <a:pt x="276" y="123"/>
                  </a:lnTo>
                  <a:lnTo>
                    <a:pt x="255" y="109"/>
                  </a:lnTo>
                  <a:lnTo>
                    <a:pt x="239" y="108"/>
                  </a:lnTo>
                  <a:lnTo>
                    <a:pt x="263" y="127"/>
                  </a:lnTo>
                  <a:close/>
                  <a:moveTo>
                    <a:pt x="163" y="286"/>
                  </a:moveTo>
                  <a:lnTo>
                    <a:pt x="160" y="315"/>
                  </a:lnTo>
                  <a:lnTo>
                    <a:pt x="183" y="315"/>
                  </a:lnTo>
                  <a:lnTo>
                    <a:pt x="185" y="288"/>
                  </a:lnTo>
                  <a:lnTo>
                    <a:pt x="177" y="275"/>
                  </a:lnTo>
                  <a:lnTo>
                    <a:pt x="184" y="258"/>
                  </a:lnTo>
                  <a:lnTo>
                    <a:pt x="184" y="244"/>
                  </a:lnTo>
                  <a:lnTo>
                    <a:pt x="174" y="255"/>
                  </a:lnTo>
                  <a:lnTo>
                    <a:pt x="175" y="229"/>
                  </a:lnTo>
                  <a:lnTo>
                    <a:pt x="184" y="239"/>
                  </a:lnTo>
                  <a:lnTo>
                    <a:pt x="201" y="233"/>
                  </a:lnTo>
                  <a:lnTo>
                    <a:pt x="200" y="233"/>
                  </a:lnTo>
                  <a:lnTo>
                    <a:pt x="206" y="225"/>
                  </a:lnTo>
                  <a:lnTo>
                    <a:pt x="208" y="214"/>
                  </a:lnTo>
                  <a:lnTo>
                    <a:pt x="206" y="188"/>
                  </a:lnTo>
                  <a:lnTo>
                    <a:pt x="197" y="173"/>
                  </a:lnTo>
                  <a:lnTo>
                    <a:pt x="184" y="172"/>
                  </a:lnTo>
                  <a:lnTo>
                    <a:pt x="178" y="181"/>
                  </a:lnTo>
                  <a:lnTo>
                    <a:pt x="185" y="205"/>
                  </a:lnTo>
                  <a:lnTo>
                    <a:pt x="188" y="219"/>
                  </a:lnTo>
                  <a:lnTo>
                    <a:pt x="182" y="220"/>
                  </a:lnTo>
                  <a:lnTo>
                    <a:pt x="177" y="201"/>
                  </a:lnTo>
                  <a:lnTo>
                    <a:pt x="166" y="202"/>
                  </a:lnTo>
                  <a:lnTo>
                    <a:pt x="164" y="229"/>
                  </a:lnTo>
                  <a:lnTo>
                    <a:pt x="150" y="252"/>
                  </a:lnTo>
                  <a:lnTo>
                    <a:pt x="155" y="277"/>
                  </a:lnTo>
                  <a:lnTo>
                    <a:pt x="136" y="301"/>
                  </a:lnTo>
                  <a:lnTo>
                    <a:pt x="155" y="317"/>
                  </a:lnTo>
                  <a:lnTo>
                    <a:pt x="160" y="284"/>
                  </a:lnTo>
                  <a:lnTo>
                    <a:pt x="173" y="280"/>
                  </a:lnTo>
                  <a:lnTo>
                    <a:pt x="173" y="295"/>
                  </a:lnTo>
                  <a:lnTo>
                    <a:pt x="170" y="284"/>
                  </a:lnTo>
                  <a:lnTo>
                    <a:pt x="163" y="286"/>
                  </a:lnTo>
                  <a:close/>
                  <a:moveTo>
                    <a:pt x="200" y="240"/>
                  </a:moveTo>
                  <a:lnTo>
                    <a:pt x="189" y="244"/>
                  </a:lnTo>
                  <a:lnTo>
                    <a:pt x="186" y="284"/>
                  </a:lnTo>
                  <a:lnTo>
                    <a:pt x="201" y="285"/>
                  </a:lnTo>
                  <a:lnTo>
                    <a:pt x="208" y="245"/>
                  </a:lnTo>
                  <a:lnTo>
                    <a:pt x="200" y="240"/>
                  </a:lnTo>
                  <a:close/>
                  <a:moveTo>
                    <a:pt x="146" y="252"/>
                  </a:moveTo>
                  <a:lnTo>
                    <a:pt x="144" y="244"/>
                  </a:lnTo>
                  <a:lnTo>
                    <a:pt x="126" y="243"/>
                  </a:lnTo>
                  <a:lnTo>
                    <a:pt x="122" y="222"/>
                  </a:lnTo>
                  <a:lnTo>
                    <a:pt x="98" y="237"/>
                  </a:lnTo>
                  <a:lnTo>
                    <a:pt x="99" y="260"/>
                  </a:lnTo>
                  <a:lnTo>
                    <a:pt x="129" y="262"/>
                  </a:lnTo>
                  <a:lnTo>
                    <a:pt x="146" y="252"/>
                  </a:lnTo>
                  <a:close/>
                  <a:moveTo>
                    <a:pt x="193" y="154"/>
                  </a:moveTo>
                  <a:lnTo>
                    <a:pt x="201" y="171"/>
                  </a:lnTo>
                  <a:lnTo>
                    <a:pt x="206" y="165"/>
                  </a:lnTo>
                  <a:lnTo>
                    <a:pt x="203" y="130"/>
                  </a:lnTo>
                  <a:lnTo>
                    <a:pt x="179" y="125"/>
                  </a:lnTo>
                  <a:lnTo>
                    <a:pt x="173" y="134"/>
                  </a:lnTo>
                  <a:lnTo>
                    <a:pt x="186" y="162"/>
                  </a:lnTo>
                  <a:lnTo>
                    <a:pt x="193" y="154"/>
                  </a:lnTo>
                  <a:close/>
                  <a:moveTo>
                    <a:pt x="217" y="129"/>
                  </a:moveTo>
                  <a:lnTo>
                    <a:pt x="213" y="164"/>
                  </a:lnTo>
                  <a:lnTo>
                    <a:pt x="219" y="170"/>
                  </a:lnTo>
                  <a:lnTo>
                    <a:pt x="227" y="153"/>
                  </a:lnTo>
                  <a:lnTo>
                    <a:pt x="233" y="161"/>
                  </a:lnTo>
                  <a:lnTo>
                    <a:pt x="246" y="133"/>
                  </a:lnTo>
                  <a:lnTo>
                    <a:pt x="240" y="124"/>
                  </a:lnTo>
                  <a:lnTo>
                    <a:pt x="217" y="129"/>
                  </a:lnTo>
                  <a:close/>
                  <a:moveTo>
                    <a:pt x="147" y="265"/>
                  </a:moveTo>
                  <a:lnTo>
                    <a:pt x="136" y="264"/>
                  </a:lnTo>
                  <a:lnTo>
                    <a:pt x="127" y="271"/>
                  </a:lnTo>
                  <a:lnTo>
                    <a:pt x="114" y="268"/>
                  </a:lnTo>
                  <a:lnTo>
                    <a:pt x="108" y="274"/>
                  </a:lnTo>
                  <a:lnTo>
                    <a:pt x="127" y="299"/>
                  </a:lnTo>
                  <a:lnTo>
                    <a:pt x="146" y="278"/>
                  </a:lnTo>
                  <a:lnTo>
                    <a:pt x="147" y="265"/>
                  </a:lnTo>
                  <a:close/>
                  <a:moveTo>
                    <a:pt x="189" y="306"/>
                  </a:moveTo>
                  <a:lnTo>
                    <a:pt x="187" y="318"/>
                  </a:lnTo>
                  <a:lnTo>
                    <a:pt x="176" y="328"/>
                  </a:lnTo>
                  <a:lnTo>
                    <a:pt x="176" y="336"/>
                  </a:lnTo>
                  <a:lnTo>
                    <a:pt x="206" y="337"/>
                  </a:lnTo>
                  <a:lnTo>
                    <a:pt x="204" y="307"/>
                  </a:lnTo>
                  <a:lnTo>
                    <a:pt x="197" y="297"/>
                  </a:lnTo>
                  <a:lnTo>
                    <a:pt x="189" y="306"/>
                  </a:lnTo>
                  <a:close/>
                  <a:moveTo>
                    <a:pt x="224" y="297"/>
                  </a:moveTo>
                  <a:lnTo>
                    <a:pt x="216" y="307"/>
                  </a:lnTo>
                  <a:lnTo>
                    <a:pt x="215" y="337"/>
                  </a:lnTo>
                  <a:lnTo>
                    <a:pt x="244" y="336"/>
                  </a:lnTo>
                  <a:lnTo>
                    <a:pt x="244" y="328"/>
                  </a:lnTo>
                  <a:lnTo>
                    <a:pt x="234" y="318"/>
                  </a:lnTo>
                  <a:lnTo>
                    <a:pt x="232" y="306"/>
                  </a:lnTo>
                  <a:lnTo>
                    <a:pt x="224" y="297"/>
                  </a:lnTo>
                  <a:close/>
                  <a:moveTo>
                    <a:pt x="173" y="182"/>
                  </a:moveTo>
                  <a:lnTo>
                    <a:pt x="162" y="162"/>
                  </a:lnTo>
                  <a:lnTo>
                    <a:pt x="149" y="168"/>
                  </a:lnTo>
                  <a:lnTo>
                    <a:pt x="152" y="180"/>
                  </a:lnTo>
                  <a:lnTo>
                    <a:pt x="146" y="182"/>
                  </a:lnTo>
                  <a:lnTo>
                    <a:pt x="142" y="175"/>
                  </a:lnTo>
                  <a:lnTo>
                    <a:pt x="135" y="179"/>
                  </a:lnTo>
                  <a:lnTo>
                    <a:pt x="140" y="203"/>
                  </a:lnTo>
                  <a:lnTo>
                    <a:pt x="136" y="210"/>
                  </a:lnTo>
                  <a:lnTo>
                    <a:pt x="126" y="185"/>
                  </a:lnTo>
                  <a:lnTo>
                    <a:pt x="101" y="183"/>
                  </a:lnTo>
                  <a:lnTo>
                    <a:pt x="99" y="212"/>
                  </a:lnTo>
                  <a:lnTo>
                    <a:pt x="103" y="227"/>
                  </a:lnTo>
                  <a:lnTo>
                    <a:pt x="116" y="219"/>
                  </a:lnTo>
                  <a:lnTo>
                    <a:pt x="126" y="213"/>
                  </a:lnTo>
                  <a:lnTo>
                    <a:pt x="130" y="235"/>
                  </a:lnTo>
                  <a:lnTo>
                    <a:pt x="143" y="237"/>
                  </a:lnTo>
                  <a:lnTo>
                    <a:pt x="154" y="233"/>
                  </a:lnTo>
                  <a:lnTo>
                    <a:pt x="158" y="205"/>
                  </a:lnTo>
                  <a:lnTo>
                    <a:pt x="154" y="205"/>
                  </a:lnTo>
                  <a:lnTo>
                    <a:pt x="152" y="199"/>
                  </a:lnTo>
                  <a:lnTo>
                    <a:pt x="167" y="195"/>
                  </a:lnTo>
                  <a:lnTo>
                    <a:pt x="173" y="182"/>
                  </a:lnTo>
                  <a:close/>
                  <a:moveTo>
                    <a:pt x="235" y="353"/>
                  </a:moveTo>
                  <a:lnTo>
                    <a:pt x="235" y="353"/>
                  </a:lnTo>
                  <a:cubicBezTo>
                    <a:pt x="233" y="354"/>
                    <a:pt x="231" y="354"/>
                    <a:pt x="227" y="354"/>
                  </a:cubicBezTo>
                  <a:lnTo>
                    <a:pt x="226" y="354"/>
                  </a:lnTo>
                  <a:lnTo>
                    <a:pt x="228" y="343"/>
                  </a:lnTo>
                  <a:lnTo>
                    <a:pt x="220" y="343"/>
                  </a:lnTo>
                  <a:lnTo>
                    <a:pt x="219" y="354"/>
                  </a:lnTo>
                  <a:lnTo>
                    <a:pt x="209" y="355"/>
                  </a:lnTo>
                  <a:lnTo>
                    <a:pt x="206" y="356"/>
                  </a:lnTo>
                  <a:lnTo>
                    <a:pt x="204" y="343"/>
                  </a:lnTo>
                  <a:lnTo>
                    <a:pt x="196" y="343"/>
                  </a:lnTo>
                  <a:lnTo>
                    <a:pt x="199" y="356"/>
                  </a:lnTo>
                  <a:lnTo>
                    <a:pt x="190" y="357"/>
                  </a:lnTo>
                  <a:cubicBezTo>
                    <a:pt x="188" y="357"/>
                    <a:pt x="187" y="357"/>
                    <a:pt x="186" y="357"/>
                  </a:cubicBezTo>
                  <a:lnTo>
                    <a:pt x="186" y="343"/>
                  </a:lnTo>
                  <a:lnTo>
                    <a:pt x="171" y="343"/>
                  </a:lnTo>
                  <a:lnTo>
                    <a:pt x="171" y="359"/>
                  </a:lnTo>
                  <a:cubicBezTo>
                    <a:pt x="171" y="365"/>
                    <a:pt x="173" y="368"/>
                    <a:pt x="175" y="370"/>
                  </a:cubicBezTo>
                  <a:lnTo>
                    <a:pt x="175" y="381"/>
                  </a:lnTo>
                  <a:lnTo>
                    <a:pt x="247" y="373"/>
                  </a:lnTo>
                  <a:lnTo>
                    <a:pt x="247" y="365"/>
                  </a:lnTo>
                  <a:lnTo>
                    <a:pt x="250" y="363"/>
                  </a:lnTo>
                  <a:lnTo>
                    <a:pt x="250" y="343"/>
                  </a:lnTo>
                  <a:lnTo>
                    <a:pt x="235" y="343"/>
                  </a:lnTo>
                  <a:lnTo>
                    <a:pt x="235" y="353"/>
                  </a:lnTo>
                  <a:close/>
                  <a:moveTo>
                    <a:pt x="176" y="393"/>
                  </a:moveTo>
                  <a:lnTo>
                    <a:pt x="176" y="393"/>
                  </a:lnTo>
                  <a:cubicBezTo>
                    <a:pt x="175" y="395"/>
                    <a:pt x="176" y="399"/>
                    <a:pt x="176" y="401"/>
                  </a:cubicBezTo>
                  <a:lnTo>
                    <a:pt x="177" y="404"/>
                  </a:lnTo>
                  <a:lnTo>
                    <a:pt x="244" y="397"/>
                  </a:lnTo>
                  <a:lnTo>
                    <a:pt x="247" y="396"/>
                  </a:lnTo>
                  <a:lnTo>
                    <a:pt x="247" y="393"/>
                  </a:lnTo>
                  <a:cubicBezTo>
                    <a:pt x="247" y="392"/>
                    <a:pt x="247" y="389"/>
                    <a:pt x="247" y="383"/>
                  </a:cubicBezTo>
                  <a:lnTo>
                    <a:pt x="247" y="379"/>
                  </a:lnTo>
                  <a:lnTo>
                    <a:pt x="176" y="387"/>
                  </a:lnTo>
                  <a:lnTo>
                    <a:pt x="176" y="393"/>
                  </a:lnTo>
                  <a:lnTo>
                    <a:pt x="176" y="393"/>
                  </a:lnTo>
                  <a:close/>
                  <a:moveTo>
                    <a:pt x="182" y="416"/>
                  </a:moveTo>
                  <a:cubicBezTo>
                    <a:pt x="189" y="423"/>
                    <a:pt x="199" y="426"/>
                    <a:pt x="212" y="426"/>
                  </a:cubicBezTo>
                  <a:lnTo>
                    <a:pt x="212" y="426"/>
                  </a:lnTo>
                  <a:cubicBezTo>
                    <a:pt x="235" y="426"/>
                    <a:pt x="243" y="416"/>
                    <a:pt x="246" y="408"/>
                  </a:cubicBezTo>
                  <a:lnTo>
                    <a:pt x="247" y="402"/>
                  </a:lnTo>
                  <a:lnTo>
                    <a:pt x="177" y="410"/>
                  </a:lnTo>
                  <a:lnTo>
                    <a:pt x="182" y="416"/>
                  </a:lnTo>
                  <a:close/>
                  <a:moveTo>
                    <a:pt x="218" y="0"/>
                  </a:moveTo>
                  <a:lnTo>
                    <a:pt x="204" y="0"/>
                  </a:lnTo>
                  <a:lnTo>
                    <a:pt x="204" y="74"/>
                  </a:lnTo>
                  <a:lnTo>
                    <a:pt x="218" y="74"/>
                  </a:lnTo>
                  <a:lnTo>
                    <a:pt x="218" y="0"/>
                  </a:lnTo>
                  <a:close/>
                  <a:moveTo>
                    <a:pt x="302" y="13"/>
                  </a:moveTo>
                  <a:lnTo>
                    <a:pt x="289" y="8"/>
                  </a:lnTo>
                  <a:lnTo>
                    <a:pt x="261" y="76"/>
                  </a:lnTo>
                  <a:lnTo>
                    <a:pt x="274" y="82"/>
                  </a:lnTo>
                  <a:lnTo>
                    <a:pt x="302" y="13"/>
                  </a:lnTo>
                  <a:close/>
                  <a:moveTo>
                    <a:pt x="365" y="51"/>
                  </a:moveTo>
                  <a:lnTo>
                    <a:pt x="313" y="103"/>
                  </a:lnTo>
                  <a:lnTo>
                    <a:pt x="323" y="113"/>
                  </a:lnTo>
                  <a:lnTo>
                    <a:pt x="375" y="60"/>
                  </a:lnTo>
                  <a:lnTo>
                    <a:pt x="365" y="51"/>
                  </a:lnTo>
                  <a:close/>
                  <a:moveTo>
                    <a:pt x="413" y="119"/>
                  </a:moveTo>
                  <a:lnTo>
                    <a:pt x="344" y="145"/>
                  </a:lnTo>
                  <a:lnTo>
                    <a:pt x="349" y="158"/>
                  </a:lnTo>
                  <a:lnTo>
                    <a:pt x="418" y="132"/>
                  </a:lnTo>
                  <a:lnTo>
                    <a:pt x="413" y="119"/>
                  </a:lnTo>
                  <a:close/>
                  <a:moveTo>
                    <a:pt x="352" y="196"/>
                  </a:moveTo>
                  <a:lnTo>
                    <a:pt x="350" y="209"/>
                  </a:lnTo>
                  <a:lnTo>
                    <a:pt x="422" y="224"/>
                  </a:lnTo>
                  <a:lnTo>
                    <a:pt x="425" y="210"/>
                  </a:lnTo>
                  <a:lnTo>
                    <a:pt x="352" y="196"/>
                  </a:lnTo>
                  <a:close/>
                  <a:moveTo>
                    <a:pt x="163" y="82"/>
                  </a:moveTo>
                  <a:lnTo>
                    <a:pt x="135" y="13"/>
                  </a:lnTo>
                  <a:lnTo>
                    <a:pt x="122" y="19"/>
                  </a:lnTo>
                  <a:lnTo>
                    <a:pt x="150" y="87"/>
                  </a:lnTo>
                  <a:lnTo>
                    <a:pt x="163" y="82"/>
                  </a:lnTo>
                  <a:close/>
                  <a:moveTo>
                    <a:pt x="111" y="108"/>
                  </a:moveTo>
                  <a:lnTo>
                    <a:pt x="59" y="56"/>
                  </a:lnTo>
                  <a:lnTo>
                    <a:pt x="49" y="66"/>
                  </a:lnTo>
                  <a:lnTo>
                    <a:pt x="101" y="118"/>
                  </a:lnTo>
                  <a:lnTo>
                    <a:pt x="111" y="108"/>
                  </a:lnTo>
                  <a:close/>
                  <a:moveTo>
                    <a:pt x="6" y="137"/>
                  </a:moveTo>
                  <a:lnTo>
                    <a:pt x="75" y="163"/>
                  </a:lnTo>
                  <a:lnTo>
                    <a:pt x="80" y="150"/>
                  </a:lnTo>
                  <a:lnTo>
                    <a:pt x="11" y="124"/>
                  </a:lnTo>
                  <a:lnTo>
                    <a:pt x="6" y="137"/>
                  </a:lnTo>
                  <a:close/>
                  <a:moveTo>
                    <a:pt x="0" y="215"/>
                  </a:moveTo>
                  <a:lnTo>
                    <a:pt x="3" y="229"/>
                  </a:lnTo>
                  <a:lnTo>
                    <a:pt x="75" y="214"/>
                  </a:lnTo>
                  <a:lnTo>
                    <a:pt x="72" y="20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33" name="Google Shape;288;p19">
            <a:extLst>
              <a:ext uri="{FF2B5EF4-FFF2-40B4-BE49-F238E27FC236}">
                <a16:creationId xmlns:a16="http://schemas.microsoft.com/office/drawing/2014/main" id="{DAF36651-A4FA-4878-A0DF-3B433051C1A8}"/>
              </a:ext>
            </a:extLst>
          </p:cNvPr>
          <p:cNvSpPr txBox="1"/>
          <p:nvPr/>
        </p:nvSpPr>
        <p:spPr>
          <a:xfrm>
            <a:off x="1340363" y="4922579"/>
            <a:ext cx="3961206" cy="59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前置检查</a:t>
            </a:r>
            <a:endParaRPr lang="en-US" altLang="zh-CN" b="1" dirty="0">
              <a:solidFill>
                <a:schemeClr val="dk1"/>
              </a:solidFill>
              <a:latin typeface="+mn-ea"/>
              <a:cs typeface="Arial" panose="020B0604020202090204"/>
              <a:sym typeface="Arial" panose="020B060402020209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rPr>
              <a:t>升级前检查集群组件、业务情况，提升升级成功率；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Normal"/>
              <a:ea typeface="Source Han Sans CN Normal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37" name="Google Shape;282;p19">
            <a:extLst>
              <a:ext uri="{FF2B5EF4-FFF2-40B4-BE49-F238E27FC236}">
                <a16:creationId xmlns:a16="http://schemas.microsoft.com/office/drawing/2014/main" id="{8A1F4380-85E6-4053-BB86-9B1DDC348141}"/>
              </a:ext>
            </a:extLst>
          </p:cNvPr>
          <p:cNvGrpSpPr/>
          <p:nvPr/>
        </p:nvGrpSpPr>
        <p:grpSpPr>
          <a:xfrm>
            <a:off x="604542" y="4865679"/>
            <a:ext cx="540000" cy="540000"/>
            <a:chOff x="1828331" y="2288618"/>
            <a:chExt cx="594355" cy="594355"/>
          </a:xfrm>
        </p:grpSpPr>
        <p:sp>
          <p:nvSpPr>
            <p:cNvPr id="38" name="Google Shape;283;p19">
              <a:extLst>
                <a:ext uri="{FF2B5EF4-FFF2-40B4-BE49-F238E27FC236}">
                  <a16:creationId xmlns:a16="http://schemas.microsoft.com/office/drawing/2014/main" id="{4EFB0321-454E-43D2-A370-3042C552A66C}"/>
                </a:ext>
              </a:extLst>
            </p:cNvPr>
            <p:cNvSpPr/>
            <p:nvPr/>
          </p:nvSpPr>
          <p:spPr>
            <a:xfrm>
              <a:off x="1828331" y="2288618"/>
              <a:ext cx="594355" cy="5943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9" name="Google Shape;284;p19">
              <a:extLst>
                <a:ext uri="{FF2B5EF4-FFF2-40B4-BE49-F238E27FC236}">
                  <a16:creationId xmlns:a16="http://schemas.microsoft.com/office/drawing/2014/main" id="{18534BC4-9667-4142-B7BA-8E34E1D5B8EB}"/>
                </a:ext>
              </a:extLst>
            </p:cNvPr>
            <p:cNvSpPr/>
            <p:nvPr/>
          </p:nvSpPr>
          <p:spPr>
            <a:xfrm>
              <a:off x="1957541" y="2418929"/>
              <a:ext cx="335934" cy="333731"/>
            </a:xfrm>
            <a:custGeom>
              <a:avLst/>
              <a:gdLst/>
              <a:ahLst/>
              <a:cxnLst/>
              <a:rect l="l" t="t" r="r" b="b"/>
              <a:pathLst>
                <a:path w="2568" h="2555" extrusionOk="0">
                  <a:moveTo>
                    <a:pt x="1477" y="1607"/>
                  </a:moveTo>
                  <a:lnTo>
                    <a:pt x="1436" y="1511"/>
                  </a:lnTo>
                  <a:cubicBezTo>
                    <a:pt x="1464" y="1487"/>
                    <a:pt x="1490" y="1460"/>
                    <a:pt x="1514" y="1431"/>
                  </a:cubicBezTo>
                  <a:lnTo>
                    <a:pt x="1611" y="1470"/>
                  </a:lnTo>
                  <a:cubicBezTo>
                    <a:pt x="1619" y="1473"/>
                    <a:pt x="1627" y="1475"/>
                    <a:pt x="1636" y="1475"/>
                  </a:cubicBezTo>
                  <a:cubicBezTo>
                    <a:pt x="1645" y="1475"/>
                    <a:pt x="1654" y="1473"/>
                    <a:pt x="1662" y="1470"/>
                  </a:cubicBezTo>
                  <a:cubicBezTo>
                    <a:pt x="1678" y="1463"/>
                    <a:pt x="1691" y="1449"/>
                    <a:pt x="1698" y="1433"/>
                  </a:cubicBezTo>
                  <a:lnTo>
                    <a:pt x="1832" y="1100"/>
                  </a:lnTo>
                  <a:cubicBezTo>
                    <a:pt x="1846" y="1066"/>
                    <a:pt x="1829" y="1027"/>
                    <a:pt x="1795" y="1013"/>
                  </a:cubicBezTo>
                  <a:lnTo>
                    <a:pt x="1698" y="974"/>
                  </a:lnTo>
                  <a:cubicBezTo>
                    <a:pt x="1700" y="937"/>
                    <a:pt x="1700" y="900"/>
                    <a:pt x="1697" y="863"/>
                  </a:cubicBezTo>
                  <a:lnTo>
                    <a:pt x="1793" y="822"/>
                  </a:lnTo>
                  <a:cubicBezTo>
                    <a:pt x="1809" y="815"/>
                    <a:pt x="1822" y="802"/>
                    <a:pt x="1829" y="785"/>
                  </a:cubicBezTo>
                  <a:cubicBezTo>
                    <a:pt x="1835" y="769"/>
                    <a:pt x="1835" y="750"/>
                    <a:pt x="1828" y="734"/>
                  </a:cubicBezTo>
                  <a:lnTo>
                    <a:pt x="1687" y="404"/>
                  </a:lnTo>
                  <a:cubicBezTo>
                    <a:pt x="1673" y="370"/>
                    <a:pt x="1634" y="354"/>
                    <a:pt x="1600" y="369"/>
                  </a:cubicBezTo>
                  <a:lnTo>
                    <a:pt x="1503" y="410"/>
                  </a:lnTo>
                  <a:cubicBezTo>
                    <a:pt x="1479" y="382"/>
                    <a:pt x="1452" y="356"/>
                    <a:pt x="1424" y="332"/>
                  </a:cubicBezTo>
                  <a:lnTo>
                    <a:pt x="1463" y="235"/>
                  </a:lnTo>
                  <a:cubicBezTo>
                    <a:pt x="1470" y="218"/>
                    <a:pt x="1469" y="200"/>
                    <a:pt x="1462" y="184"/>
                  </a:cubicBezTo>
                  <a:cubicBezTo>
                    <a:pt x="1455" y="167"/>
                    <a:pt x="1442" y="155"/>
                    <a:pt x="1426" y="148"/>
                  </a:cubicBezTo>
                  <a:lnTo>
                    <a:pt x="1093" y="14"/>
                  </a:lnTo>
                  <a:cubicBezTo>
                    <a:pt x="1059" y="0"/>
                    <a:pt x="1020" y="17"/>
                    <a:pt x="1006" y="51"/>
                  </a:cubicBezTo>
                  <a:lnTo>
                    <a:pt x="967" y="148"/>
                  </a:lnTo>
                  <a:cubicBezTo>
                    <a:pt x="951" y="147"/>
                    <a:pt x="935" y="146"/>
                    <a:pt x="920" y="146"/>
                  </a:cubicBezTo>
                  <a:cubicBezTo>
                    <a:pt x="898" y="146"/>
                    <a:pt x="877" y="147"/>
                    <a:pt x="855" y="149"/>
                  </a:cubicBezTo>
                  <a:lnTo>
                    <a:pt x="815" y="53"/>
                  </a:lnTo>
                  <a:cubicBezTo>
                    <a:pt x="808" y="37"/>
                    <a:pt x="795" y="24"/>
                    <a:pt x="778" y="17"/>
                  </a:cubicBezTo>
                  <a:cubicBezTo>
                    <a:pt x="762" y="11"/>
                    <a:pt x="743" y="11"/>
                    <a:pt x="727" y="18"/>
                  </a:cubicBezTo>
                  <a:lnTo>
                    <a:pt x="397" y="159"/>
                  </a:lnTo>
                  <a:cubicBezTo>
                    <a:pt x="363" y="173"/>
                    <a:pt x="347" y="212"/>
                    <a:pt x="362" y="246"/>
                  </a:cubicBezTo>
                  <a:lnTo>
                    <a:pt x="402" y="341"/>
                  </a:lnTo>
                  <a:cubicBezTo>
                    <a:pt x="374" y="366"/>
                    <a:pt x="348" y="393"/>
                    <a:pt x="324" y="422"/>
                  </a:cubicBezTo>
                  <a:lnTo>
                    <a:pt x="228" y="383"/>
                  </a:lnTo>
                  <a:cubicBezTo>
                    <a:pt x="193" y="369"/>
                    <a:pt x="155" y="386"/>
                    <a:pt x="141" y="420"/>
                  </a:cubicBezTo>
                  <a:lnTo>
                    <a:pt x="7" y="753"/>
                  </a:lnTo>
                  <a:cubicBezTo>
                    <a:pt x="0" y="769"/>
                    <a:pt x="0" y="788"/>
                    <a:pt x="7" y="804"/>
                  </a:cubicBezTo>
                  <a:cubicBezTo>
                    <a:pt x="14" y="820"/>
                    <a:pt x="27" y="833"/>
                    <a:pt x="44" y="840"/>
                  </a:cubicBezTo>
                  <a:lnTo>
                    <a:pt x="141" y="879"/>
                  </a:lnTo>
                  <a:cubicBezTo>
                    <a:pt x="139" y="916"/>
                    <a:pt x="139" y="953"/>
                    <a:pt x="142" y="990"/>
                  </a:cubicBezTo>
                  <a:lnTo>
                    <a:pt x="46" y="1031"/>
                  </a:lnTo>
                  <a:cubicBezTo>
                    <a:pt x="29" y="1038"/>
                    <a:pt x="17" y="1051"/>
                    <a:pt x="10" y="1068"/>
                  </a:cubicBezTo>
                  <a:cubicBezTo>
                    <a:pt x="3" y="1084"/>
                    <a:pt x="4" y="1102"/>
                    <a:pt x="11" y="1119"/>
                  </a:cubicBezTo>
                  <a:lnTo>
                    <a:pt x="151" y="1449"/>
                  </a:lnTo>
                  <a:cubicBezTo>
                    <a:pt x="162" y="1474"/>
                    <a:pt x="187" y="1489"/>
                    <a:pt x="213" y="1489"/>
                  </a:cubicBezTo>
                  <a:cubicBezTo>
                    <a:pt x="221" y="1489"/>
                    <a:pt x="230" y="1488"/>
                    <a:pt x="239" y="1484"/>
                  </a:cubicBezTo>
                  <a:lnTo>
                    <a:pt x="335" y="1443"/>
                  </a:lnTo>
                  <a:cubicBezTo>
                    <a:pt x="360" y="1471"/>
                    <a:pt x="386" y="1497"/>
                    <a:pt x="415" y="1521"/>
                  </a:cubicBezTo>
                  <a:lnTo>
                    <a:pt x="376" y="1618"/>
                  </a:lnTo>
                  <a:cubicBezTo>
                    <a:pt x="369" y="1634"/>
                    <a:pt x="369" y="1653"/>
                    <a:pt x="376" y="1669"/>
                  </a:cubicBezTo>
                  <a:cubicBezTo>
                    <a:pt x="383" y="1685"/>
                    <a:pt x="396" y="1698"/>
                    <a:pt x="413" y="1705"/>
                  </a:cubicBezTo>
                  <a:lnTo>
                    <a:pt x="746" y="1839"/>
                  </a:lnTo>
                  <a:cubicBezTo>
                    <a:pt x="754" y="1842"/>
                    <a:pt x="762" y="1844"/>
                    <a:pt x="771" y="1844"/>
                  </a:cubicBezTo>
                  <a:cubicBezTo>
                    <a:pt x="797" y="1844"/>
                    <a:pt x="822" y="1828"/>
                    <a:pt x="833" y="1802"/>
                  </a:cubicBezTo>
                  <a:lnTo>
                    <a:pt x="871" y="1705"/>
                  </a:lnTo>
                  <a:cubicBezTo>
                    <a:pt x="887" y="1706"/>
                    <a:pt x="903" y="1707"/>
                    <a:pt x="919" y="1707"/>
                  </a:cubicBezTo>
                  <a:cubicBezTo>
                    <a:pt x="941" y="1707"/>
                    <a:pt x="962" y="1706"/>
                    <a:pt x="983" y="1704"/>
                  </a:cubicBezTo>
                  <a:lnTo>
                    <a:pt x="1024" y="1800"/>
                  </a:lnTo>
                  <a:cubicBezTo>
                    <a:pt x="1031" y="1816"/>
                    <a:pt x="1044" y="1829"/>
                    <a:pt x="1060" y="1836"/>
                  </a:cubicBezTo>
                  <a:cubicBezTo>
                    <a:pt x="1068" y="1839"/>
                    <a:pt x="1077" y="1840"/>
                    <a:pt x="1085" y="1840"/>
                  </a:cubicBezTo>
                  <a:cubicBezTo>
                    <a:pt x="1094" y="1840"/>
                    <a:pt x="1103" y="1839"/>
                    <a:pt x="1111" y="1835"/>
                  </a:cubicBezTo>
                  <a:lnTo>
                    <a:pt x="1442" y="1694"/>
                  </a:lnTo>
                  <a:cubicBezTo>
                    <a:pt x="1476" y="1680"/>
                    <a:pt x="1491" y="1641"/>
                    <a:pt x="1477" y="1607"/>
                  </a:cubicBezTo>
                  <a:close/>
                  <a:moveTo>
                    <a:pt x="1148" y="1018"/>
                  </a:moveTo>
                  <a:cubicBezTo>
                    <a:pt x="1110" y="1113"/>
                    <a:pt x="1021" y="1173"/>
                    <a:pt x="919" y="1173"/>
                  </a:cubicBezTo>
                  <a:cubicBezTo>
                    <a:pt x="888" y="1173"/>
                    <a:pt x="857" y="1167"/>
                    <a:pt x="827" y="1155"/>
                  </a:cubicBezTo>
                  <a:cubicBezTo>
                    <a:pt x="766" y="1131"/>
                    <a:pt x="718" y="1084"/>
                    <a:pt x="692" y="1023"/>
                  </a:cubicBezTo>
                  <a:cubicBezTo>
                    <a:pt x="666" y="963"/>
                    <a:pt x="666" y="895"/>
                    <a:pt x="690" y="834"/>
                  </a:cubicBezTo>
                  <a:cubicBezTo>
                    <a:pt x="728" y="740"/>
                    <a:pt x="818" y="679"/>
                    <a:pt x="919" y="679"/>
                  </a:cubicBezTo>
                  <a:cubicBezTo>
                    <a:pt x="951" y="679"/>
                    <a:pt x="982" y="685"/>
                    <a:pt x="1011" y="697"/>
                  </a:cubicBezTo>
                  <a:cubicBezTo>
                    <a:pt x="1073" y="722"/>
                    <a:pt x="1121" y="769"/>
                    <a:pt x="1146" y="830"/>
                  </a:cubicBezTo>
                  <a:cubicBezTo>
                    <a:pt x="1172" y="890"/>
                    <a:pt x="1173" y="957"/>
                    <a:pt x="1148" y="1018"/>
                  </a:cubicBezTo>
                  <a:close/>
                  <a:moveTo>
                    <a:pt x="2501" y="1883"/>
                  </a:moveTo>
                  <a:lnTo>
                    <a:pt x="2396" y="1883"/>
                  </a:lnTo>
                  <a:cubicBezTo>
                    <a:pt x="2385" y="1812"/>
                    <a:pt x="2357" y="1746"/>
                    <a:pt x="2316" y="1691"/>
                  </a:cubicBezTo>
                  <a:lnTo>
                    <a:pt x="2390" y="1616"/>
                  </a:lnTo>
                  <a:cubicBezTo>
                    <a:pt x="2416" y="1590"/>
                    <a:pt x="2416" y="1548"/>
                    <a:pt x="2390" y="1522"/>
                  </a:cubicBezTo>
                  <a:cubicBezTo>
                    <a:pt x="2364" y="1496"/>
                    <a:pt x="2322" y="1496"/>
                    <a:pt x="2296" y="1522"/>
                  </a:cubicBezTo>
                  <a:lnTo>
                    <a:pt x="2222" y="1596"/>
                  </a:lnTo>
                  <a:cubicBezTo>
                    <a:pt x="2166" y="1555"/>
                    <a:pt x="2101" y="1527"/>
                    <a:pt x="2029" y="1516"/>
                  </a:cubicBezTo>
                  <a:lnTo>
                    <a:pt x="2029" y="1412"/>
                  </a:lnTo>
                  <a:cubicBezTo>
                    <a:pt x="2029" y="1375"/>
                    <a:pt x="2000" y="1345"/>
                    <a:pt x="1963" y="1345"/>
                  </a:cubicBezTo>
                  <a:cubicBezTo>
                    <a:pt x="1926" y="1345"/>
                    <a:pt x="1896" y="1375"/>
                    <a:pt x="1896" y="1412"/>
                  </a:cubicBezTo>
                  <a:lnTo>
                    <a:pt x="1896" y="1516"/>
                  </a:lnTo>
                  <a:cubicBezTo>
                    <a:pt x="1825" y="1527"/>
                    <a:pt x="1759" y="1555"/>
                    <a:pt x="1704" y="1596"/>
                  </a:cubicBezTo>
                  <a:lnTo>
                    <a:pt x="1629" y="1522"/>
                  </a:lnTo>
                  <a:cubicBezTo>
                    <a:pt x="1603" y="1496"/>
                    <a:pt x="1561" y="1496"/>
                    <a:pt x="1535" y="1522"/>
                  </a:cubicBezTo>
                  <a:cubicBezTo>
                    <a:pt x="1509" y="1548"/>
                    <a:pt x="1509" y="1590"/>
                    <a:pt x="1535" y="1616"/>
                  </a:cubicBezTo>
                  <a:lnTo>
                    <a:pt x="1609" y="1691"/>
                  </a:lnTo>
                  <a:cubicBezTo>
                    <a:pt x="1568" y="1746"/>
                    <a:pt x="1540" y="1812"/>
                    <a:pt x="1529" y="1883"/>
                  </a:cubicBezTo>
                  <a:lnTo>
                    <a:pt x="1425" y="1883"/>
                  </a:lnTo>
                  <a:cubicBezTo>
                    <a:pt x="1388" y="1883"/>
                    <a:pt x="1358" y="1913"/>
                    <a:pt x="1358" y="1950"/>
                  </a:cubicBezTo>
                  <a:cubicBezTo>
                    <a:pt x="1358" y="1987"/>
                    <a:pt x="1388" y="2016"/>
                    <a:pt x="1425" y="2016"/>
                  </a:cubicBezTo>
                  <a:lnTo>
                    <a:pt x="1529" y="2016"/>
                  </a:lnTo>
                  <a:cubicBezTo>
                    <a:pt x="1540" y="2088"/>
                    <a:pt x="1568" y="2153"/>
                    <a:pt x="1609" y="2209"/>
                  </a:cubicBezTo>
                  <a:lnTo>
                    <a:pt x="1535" y="2283"/>
                  </a:lnTo>
                  <a:cubicBezTo>
                    <a:pt x="1509" y="2309"/>
                    <a:pt x="1509" y="2351"/>
                    <a:pt x="1535" y="2377"/>
                  </a:cubicBezTo>
                  <a:cubicBezTo>
                    <a:pt x="1548" y="2390"/>
                    <a:pt x="1565" y="2397"/>
                    <a:pt x="1582" y="2397"/>
                  </a:cubicBezTo>
                  <a:cubicBezTo>
                    <a:pt x="1599" y="2397"/>
                    <a:pt x="1616" y="2390"/>
                    <a:pt x="1629" y="2377"/>
                  </a:cubicBezTo>
                  <a:lnTo>
                    <a:pt x="1704" y="2303"/>
                  </a:lnTo>
                  <a:cubicBezTo>
                    <a:pt x="1759" y="2344"/>
                    <a:pt x="1825" y="2372"/>
                    <a:pt x="1896" y="2383"/>
                  </a:cubicBezTo>
                  <a:lnTo>
                    <a:pt x="1896" y="2488"/>
                  </a:lnTo>
                  <a:cubicBezTo>
                    <a:pt x="1896" y="2525"/>
                    <a:pt x="1926" y="2555"/>
                    <a:pt x="1963" y="2555"/>
                  </a:cubicBezTo>
                  <a:cubicBezTo>
                    <a:pt x="2000" y="2555"/>
                    <a:pt x="2029" y="2525"/>
                    <a:pt x="2029" y="2488"/>
                  </a:cubicBezTo>
                  <a:lnTo>
                    <a:pt x="2029" y="2383"/>
                  </a:lnTo>
                  <a:cubicBezTo>
                    <a:pt x="2101" y="2372"/>
                    <a:pt x="2166" y="2344"/>
                    <a:pt x="2222" y="2303"/>
                  </a:cubicBezTo>
                  <a:lnTo>
                    <a:pt x="2296" y="2377"/>
                  </a:lnTo>
                  <a:cubicBezTo>
                    <a:pt x="2309" y="2390"/>
                    <a:pt x="2326" y="2397"/>
                    <a:pt x="2343" y="2397"/>
                  </a:cubicBezTo>
                  <a:cubicBezTo>
                    <a:pt x="2360" y="2397"/>
                    <a:pt x="2377" y="2390"/>
                    <a:pt x="2390" y="2377"/>
                  </a:cubicBezTo>
                  <a:cubicBezTo>
                    <a:pt x="2417" y="2351"/>
                    <a:pt x="2417" y="2309"/>
                    <a:pt x="2390" y="2283"/>
                  </a:cubicBezTo>
                  <a:lnTo>
                    <a:pt x="2316" y="2209"/>
                  </a:lnTo>
                  <a:cubicBezTo>
                    <a:pt x="2357" y="2153"/>
                    <a:pt x="2385" y="2088"/>
                    <a:pt x="2396" y="2016"/>
                  </a:cubicBezTo>
                  <a:lnTo>
                    <a:pt x="2501" y="2016"/>
                  </a:lnTo>
                  <a:cubicBezTo>
                    <a:pt x="2538" y="2016"/>
                    <a:pt x="2568" y="1987"/>
                    <a:pt x="2568" y="1950"/>
                  </a:cubicBezTo>
                  <a:cubicBezTo>
                    <a:pt x="2568" y="1913"/>
                    <a:pt x="2538" y="1883"/>
                    <a:pt x="2501" y="1883"/>
                  </a:cubicBezTo>
                  <a:close/>
                  <a:moveTo>
                    <a:pt x="1963" y="2255"/>
                  </a:moveTo>
                  <a:cubicBezTo>
                    <a:pt x="1794" y="2255"/>
                    <a:pt x="1658" y="2118"/>
                    <a:pt x="1658" y="1950"/>
                  </a:cubicBezTo>
                  <a:cubicBezTo>
                    <a:pt x="1658" y="1781"/>
                    <a:pt x="1794" y="1644"/>
                    <a:pt x="1963" y="1644"/>
                  </a:cubicBezTo>
                  <a:cubicBezTo>
                    <a:pt x="2131" y="1644"/>
                    <a:pt x="2268" y="1781"/>
                    <a:pt x="2268" y="1950"/>
                  </a:cubicBezTo>
                  <a:cubicBezTo>
                    <a:pt x="2268" y="2118"/>
                    <a:pt x="2131" y="2255"/>
                    <a:pt x="1963" y="22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cs typeface="Arial" panose="020B0604020202090204"/>
                <a:sym typeface="Arial" panose="020B060402020209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9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2638638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3963025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7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1435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集群存储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在线升级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7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弹性伸缩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754398-6338-DA43-B669-A81D97EDFCA6}"/>
              </a:ext>
            </a:extLst>
          </p:cNvPr>
          <p:cNvGrpSpPr/>
          <p:nvPr/>
        </p:nvGrpSpPr>
        <p:grpSpPr>
          <a:xfrm>
            <a:off x="7394056" y="2220513"/>
            <a:ext cx="4257675" cy="1200150"/>
            <a:chOff x="7558088" y="1557338"/>
            <a:chExt cx="4257675" cy="1200150"/>
          </a:xfrm>
        </p:grpSpPr>
        <p:sp>
          <p:nvSpPr>
            <p:cNvPr id="3" name="流程 2">
              <a:extLst>
                <a:ext uri="{FF2B5EF4-FFF2-40B4-BE49-F238E27FC236}">
                  <a16:creationId xmlns:a16="http://schemas.microsoft.com/office/drawing/2014/main" id="{3C356E63-224D-274D-8A87-6ABC8606EF19}"/>
                </a:ext>
              </a:extLst>
            </p:cNvPr>
            <p:cNvSpPr/>
            <p:nvPr/>
          </p:nvSpPr>
          <p:spPr>
            <a:xfrm>
              <a:off x="7558088" y="1557338"/>
              <a:ext cx="4257675" cy="1200150"/>
            </a:xfrm>
            <a:prstGeom prst="flowChartProcess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" name="流程 3">
              <a:extLst>
                <a:ext uri="{FF2B5EF4-FFF2-40B4-BE49-F238E27FC236}">
                  <a16:creationId xmlns:a16="http://schemas.microsoft.com/office/drawing/2014/main" id="{0F46DDD0-52A1-AC45-9FC9-3F26863C9F3A}"/>
                </a:ext>
              </a:extLst>
            </p:cNvPr>
            <p:cNvSpPr/>
            <p:nvPr/>
          </p:nvSpPr>
          <p:spPr>
            <a:xfrm>
              <a:off x="7758112" y="195024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Pod</a:t>
              </a:r>
              <a:endParaRPr kumimoji="1" lang="zh-CN" altLang="en-US" sz="1400" dirty="0"/>
            </a:p>
          </p:txBody>
        </p:sp>
        <p:sp>
          <p:nvSpPr>
            <p:cNvPr id="27" name="流程 26">
              <a:extLst>
                <a:ext uri="{FF2B5EF4-FFF2-40B4-BE49-F238E27FC236}">
                  <a16:creationId xmlns:a16="http://schemas.microsoft.com/office/drawing/2014/main" id="{1DF8FB08-8BB9-804D-A329-239D2C10D015}"/>
                </a:ext>
              </a:extLst>
            </p:cNvPr>
            <p:cNvSpPr/>
            <p:nvPr/>
          </p:nvSpPr>
          <p:spPr>
            <a:xfrm>
              <a:off x="8908537" y="195024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Pod</a:t>
              </a:r>
              <a:endParaRPr kumimoji="1" lang="zh-CN" altLang="en-US" sz="1400" dirty="0"/>
            </a:p>
          </p:txBody>
        </p:sp>
        <p:sp>
          <p:nvSpPr>
            <p:cNvPr id="28" name="流程 27">
              <a:extLst>
                <a:ext uri="{FF2B5EF4-FFF2-40B4-BE49-F238E27FC236}">
                  <a16:creationId xmlns:a16="http://schemas.microsoft.com/office/drawing/2014/main" id="{D7FED85E-39D8-3141-B11F-E6877C62702D}"/>
                </a:ext>
              </a:extLst>
            </p:cNvPr>
            <p:cNvSpPr/>
            <p:nvPr/>
          </p:nvSpPr>
          <p:spPr>
            <a:xfrm>
              <a:off x="10761149" y="195024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Pod</a:t>
              </a:r>
              <a:endParaRPr kumimoji="1" lang="zh-CN" altLang="en-US" sz="1400" dirty="0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D37AA3E-BC15-FB47-B69C-BB0A80C1DA31}"/>
                </a:ext>
              </a:extLst>
            </p:cNvPr>
            <p:cNvCxnSpPr/>
            <p:nvPr/>
          </p:nvCxnSpPr>
          <p:spPr>
            <a:xfrm>
              <a:off x="9875322" y="2071692"/>
              <a:ext cx="79200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F1867B77-5BBD-6B45-9020-87FA8A04810F}"/>
                </a:ext>
              </a:extLst>
            </p:cNvPr>
            <p:cNvCxnSpPr/>
            <p:nvPr/>
          </p:nvCxnSpPr>
          <p:spPr>
            <a:xfrm>
              <a:off x="9870555" y="2224092"/>
              <a:ext cx="792000" cy="0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CF8222-5ABD-9341-91E0-96FE66C3AD6A}"/>
                </a:ext>
              </a:extLst>
            </p:cNvPr>
            <p:cNvSpPr txBox="1"/>
            <p:nvPr/>
          </p:nvSpPr>
          <p:spPr>
            <a:xfrm>
              <a:off x="10011664" y="186339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扩容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633DCF-41B0-4C46-BED1-5E1C774BD5BE}"/>
                </a:ext>
              </a:extLst>
            </p:cNvPr>
            <p:cNvSpPr txBox="1"/>
            <p:nvPr/>
          </p:nvSpPr>
          <p:spPr>
            <a:xfrm>
              <a:off x="9955807" y="2224806"/>
              <a:ext cx="543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/>
                <a:t>缩容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BD163A-A821-7F4D-88A9-9F221297E6D6}"/>
              </a:ext>
            </a:extLst>
          </p:cNvPr>
          <p:cNvGrpSpPr/>
          <p:nvPr/>
        </p:nvGrpSpPr>
        <p:grpSpPr>
          <a:xfrm>
            <a:off x="7394055" y="4928123"/>
            <a:ext cx="4257675" cy="1200150"/>
            <a:chOff x="7641706" y="4493418"/>
            <a:chExt cx="4257675" cy="1200150"/>
          </a:xfrm>
        </p:grpSpPr>
        <p:sp>
          <p:nvSpPr>
            <p:cNvPr id="34" name="流程 33">
              <a:extLst>
                <a:ext uri="{FF2B5EF4-FFF2-40B4-BE49-F238E27FC236}">
                  <a16:creationId xmlns:a16="http://schemas.microsoft.com/office/drawing/2014/main" id="{9C76B80B-97BE-DA49-8026-627E65354131}"/>
                </a:ext>
              </a:extLst>
            </p:cNvPr>
            <p:cNvSpPr/>
            <p:nvPr/>
          </p:nvSpPr>
          <p:spPr>
            <a:xfrm>
              <a:off x="7641706" y="4493418"/>
              <a:ext cx="4257675" cy="1200150"/>
            </a:xfrm>
            <a:prstGeom prst="flowChartProcess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" name="流程 34">
              <a:extLst>
                <a:ext uri="{FF2B5EF4-FFF2-40B4-BE49-F238E27FC236}">
                  <a16:creationId xmlns:a16="http://schemas.microsoft.com/office/drawing/2014/main" id="{3182BC54-4054-EF45-B7EC-7D428E455F81}"/>
                </a:ext>
              </a:extLst>
            </p:cNvPr>
            <p:cNvSpPr/>
            <p:nvPr/>
          </p:nvSpPr>
          <p:spPr>
            <a:xfrm>
              <a:off x="7841730" y="488632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Node</a:t>
              </a:r>
              <a:endParaRPr kumimoji="1" lang="zh-CN" altLang="en-US" sz="1400" dirty="0"/>
            </a:p>
          </p:txBody>
        </p:sp>
        <p:sp>
          <p:nvSpPr>
            <p:cNvPr id="36" name="流程 35">
              <a:extLst>
                <a:ext uri="{FF2B5EF4-FFF2-40B4-BE49-F238E27FC236}">
                  <a16:creationId xmlns:a16="http://schemas.microsoft.com/office/drawing/2014/main" id="{2DF895CC-FBE0-054F-A6E8-262549E9C63B}"/>
                </a:ext>
              </a:extLst>
            </p:cNvPr>
            <p:cNvSpPr/>
            <p:nvPr/>
          </p:nvSpPr>
          <p:spPr>
            <a:xfrm>
              <a:off x="8992155" y="488632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Node</a:t>
              </a:r>
              <a:endParaRPr kumimoji="1" lang="zh-CN" altLang="en-US" sz="1400" dirty="0"/>
            </a:p>
          </p:txBody>
        </p:sp>
        <p:sp>
          <p:nvSpPr>
            <p:cNvPr id="37" name="流程 36">
              <a:extLst>
                <a:ext uri="{FF2B5EF4-FFF2-40B4-BE49-F238E27FC236}">
                  <a16:creationId xmlns:a16="http://schemas.microsoft.com/office/drawing/2014/main" id="{B23839F7-8E96-B64A-B098-EFAB0537EDAB}"/>
                </a:ext>
              </a:extLst>
            </p:cNvPr>
            <p:cNvSpPr/>
            <p:nvPr/>
          </p:nvSpPr>
          <p:spPr>
            <a:xfrm>
              <a:off x="10844767" y="4886324"/>
              <a:ext cx="878400" cy="4143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Node</a:t>
              </a:r>
              <a:endParaRPr kumimoji="1" lang="zh-CN" altLang="en-US" sz="1400" dirty="0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250D396-89D4-8247-B46A-DBA83CA95942}"/>
                </a:ext>
              </a:extLst>
            </p:cNvPr>
            <p:cNvCxnSpPr/>
            <p:nvPr/>
          </p:nvCxnSpPr>
          <p:spPr>
            <a:xfrm>
              <a:off x="9958940" y="5007772"/>
              <a:ext cx="79200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F8FB121A-8F13-2244-A0FC-AA89482C7E42}"/>
                </a:ext>
              </a:extLst>
            </p:cNvPr>
            <p:cNvCxnSpPr/>
            <p:nvPr/>
          </p:nvCxnSpPr>
          <p:spPr>
            <a:xfrm>
              <a:off x="9954173" y="5160172"/>
              <a:ext cx="792000" cy="0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D0C478-BE77-B44A-B40E-E740D890EDBD}"/>
                </a:ext>
              </a:extLst>
            </p:cNvPr>
            <p:cNvSpPr txBox="1"/>
            <p:nvPr/>
          </p:nvSpPr>
          <p:spPr>
            <a:xfrm>
              <a:off x="10113442" y="479947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扩容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B67447-B283-7849-9291-9FF141DF8D29}"/>
                </a:ext>
              </a:extLst>
            </p:cNvPr>
            <p:cNvSpPr txBox="1"/>
            <p:nvPr/>
          </p:nvSpPr>
          <p:spPr>
            <a:xfrm>
              <a:off x="10111197" y="516017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缩容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A7103CC-908D-4C49-A5C7-6EABB07D814F}"/>
              </a:ext>
            </a:extLst>
          </p:cNvPr>
          <p:cNvSpPr/>
          <p:nvPr/>
        </p:nvSpPr>
        <p:spPr>
          <a:xfrm>
            <a:off x="8191493" y="1239304"/>
            <a:ext cx="982906" cy="4000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CronHPA</a:t>
            </a:r>
            <a:endParaRPr kumimoji="1" lang="zh-CN" altLang="en-US" sz="1400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4B4A5D0-F5DA-A74E-BF58-CFD7C7125708}"/>
              </a:ext>
            </a:extLst>
          </p:cNvPr>
          <p:cNvSpPr/>
          <p:nvPr/>
        </p:nvSpPr>
        <p:spPr>
          <a:xfrm>
            <a:off x="9704757" y="1251802"/>
            <a:ext cx="982906" cy="4000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HPA</a:t>
            </a:r>
            <a:endParaRPr kumimoji="1" lang="zh-CN" altLang="en-US" sz="14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219723-FD35-1C46-83CC-531EB0504A8D}"/>
              </a:ext>
            </a:extLst>
          </p:cNvPr>
          <p:cNvCxnSpPr>
            <a:stCxn id="10" idx="2"/>
          </p:cNvCxnSpPr>
          <p:nvPr/>
        </p:nvCxnSpPr>
        <p:spPr>
          <a:xfrm>
            <a:off x="8682946" y="1639354"/>
            <a:ext cx="0" cy="58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8D51176-79B3-AA44-B956-75B7FDF0AA33}"/>
              </a:ext>
            </a:extLst>
          </p:cNvPr>
          <p:cNvCxnSpPr/>
          <p:nvPr/>
        </p:nvCxnSpPr>
        <p:spPr>
          <a:xfrm>
            <a:off x="10192639" y="1639354"/>
            <a:ext cx="0" cy="58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B3C1B3F-F66B-8A4C-B47E-6A4FA1C67B62}"/>
              </a:ext>
            </a:extLst>
          </p:cNvPr>
          <p:cNvSpPr txBox="1"/>
          <p:nvPr/>
        </p:nvSpPr>
        <p:spPr>
          <a:xfrm>
            <a:off x="7556250" y="1788018"/>
            <a:ext cx="9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定时计划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97B0F3B-05B9-0E4B-8A94-A29E7456B0FD}"/>
              </a:ext>
            </a:extLst>
          </p:cNvPr>
          <p:cNvSpPr txBox="1"/>
          <p:nvPr/>
        </p:nvSpPr>
        <p:spPr>
          <a:xfrm>
            <a:off x="10405760" y="1783111"/>
            <a:ext cx="9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监控指标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D09F784-14A5-A34D-85FA-727D3C30C156}"/>
              </a:ext>
            </a:extLst>
          </p:cNvPr>
          <p:cNvSpPr/>
          <p:nvPr/>
        </p:nvSpPr>
        <p:spPr>
          <a:xfrm>
            <a:off x="8320996" y="3944538"/>
            <a:ext cx="2519696" cy="4000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Cluster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AutoScaler</a:t>
            </a:r>
            <a:endParaRPr kumimoji="1" lang="zh-CN" altLang="en-US" sz="14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41CE90-F3AB-3244-9F44-8A8A0B9C13A2}"/>
              </a:ext>
            </a:extLst>
          </p:cNvPr>
          <p:cNvCxnSpPr/>
          <p:nvPr/>
        </p:nvCxnSpPr>
        <p:spPr>
          <a:xfrm>
            <a:off x="9484713" y="4302461"/>
            <a:ext cx="0" cy="58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BE6FF1C-616C-A64C-A3D1-82C1AF794E7C}"/>
              </a:ext>
            </a:extLst>
          </p:cNvPr>
          <p:cNvSpPr txBox="1"/>
          <p:nvPr/>
        </p:nvSpPr>
        <p:spPr>
          <a:xfrm>
            <a:off x="9488284" y="4446218"/>
            <a:ext cx="110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事件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策略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A4C9E55-3B71-924A-971D-C6B67F8C7F32}"/>
              </a:ext>
            </a:extLst>
          </p:cNvPr>
          <p:cNvCxnSpPr/>
          <p:nvPr/>
        </p:nvCxnSpPr>
        <p:spPr>
          <a:xfrm>
            <a:off x="9490364" y="3440770"/>
            <a:ext cx="0" cy="46800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0A5EEC-7A0B-3949-B5CA-D65AAFB9020D}"/>
              </a:ext>
            </a:extLst>
          </p:cNvPr>
          <p:cNvSpPr txBox="1"/>
          <p:nvPr/>
        </p:nvSpPr>
        <p:spPr>
          <a:xfrm>
            <a:off x="9594328" y="3557587"/>
            <a:ext cx="71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监听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638F2-9E2C-9049-9966-D806A21F5D21}"/>
              </a:ext>
            </a:extLst>
          </p:cNvPr>
          <p:cNvSpPr txBox="1"/>
          <p:nvPr/>
        </p:nvSpPr>
        <p:spPr>
          <a:xfrm>
            <a:off x="336133" y="979414"/>
            <a:ext cx="6713393" cy="21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UK8S </a:t>
            </a:r>
            <a:r>
              <a:rPr lang="zh-CN" altLang="zh-CN" dirty="0"/>
              <a:t>支持</a:t>
            </a:r>
            <a:r>
              <a:rPr lang="zh-CN" altLang="zh-CN" dirty="0">
                <a:solidFill>
                  <a:schemeClr val="tx2"/>
                </a:solidFill>
              </a:rPr>
              <a:t>容器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tx2"/>
                </a:solidFill>
              </a:rPr>
              <a:t>集群</a:t>
            </a:r>
            <a:r>
              <a:rPr lang="zh-CN" altLang="zh-CN" dirty="0"/>
              <a:t>两个维度的弹性伸缩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2"/>
                </a:solidFill>
              </a:rPr>
              <a:t>HPA</a:t>
            </a:r>
            <a:r>
              <a:rPr lang="en-US" altLang="zh-CN" dirty="0"/>
              <a:t> </a:t>
            </a:r>
            <a:r>
              <a:rPr lang="zh-CN" altLang="zh-CN" dirty="0"/>
              <a:t>根据容器的CPU、内存或者QPS等指标自动扩缩Pod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/>
                </a:solidFill>
              </a:rPr>
              <a:t>CronHPA</a:t>
            </a:r>
            <a:r>
              <a:rPr lang="en-US" altLang="zh-CN" dirty="0"/>
              <a:t> </a:t>
            </a:r>
            <a:r>
              <a:rPr lang="zh-CN" altLang="en-US" dirty="0"/>
              <a:t>根据预先制定的计划任务扩缩</a:t>
            </a:r>
            <a:r>
              <a:rPr lang="en-US" altLang="zh-CN" dirty="0"/>
              <a:t>Pod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Cluster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AutoScaler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在集群有</a:t>
            </a:r>
            <a:r>
              <a:rPr lang="en-US" altLang="zh-CN" dirty="0"/>
              <a:t>Pod</a:t>
            </a:r>
            <a:r>
              <a:rPr lang="zh-CN" altLang="en-US" dirty="0"/>
              <a:t>因资源不足</a:t>
            </a:r>
            <a:r>
              <a:rPr lang="en-US" altLang="zh-CN" dirty="0"/>
              <a:t>Pending</a:t>
            </a:r>
            <a:r>
              <a:rPr lang="zh-CN" altLang="en-US" dirty="0"/>
              <a:t>时扩容节点，在</a:t>
            </a:r>
            <a:r>
              <a:rPr lang="en-US" altLang="zh-CN" dirty="0"/>
              <a:t>Node</a:t>
            </a:r>
            <a:r>
              <a:rPr lang="zh-CN" altLang="en-US" dirty="0"/>
              <a:t>资源申请率不足设定阈值时缩容节点。</a:t>
            </a:r>
            <a:endParaRPr kumimoji="1"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2D5D780-6C8E-3948-93EF-ED2FD79E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" y="3372576"/>
            <a:ext cx="6365220" cy="293040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2809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集群可观测性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67FAC7-4D58-804B-9925-8F9297A65E8A}"/>
              </a:ext>
            </a:extLst>
          </p:cNvPr>
          <p:cNvSpPr txBox="1"/>
          <p:nvPr/>
        </p:nvSpPr>
        <p:spPr>
          <a:xfrm>
            <a:off x="696982" y="920144"/>
            <a:ext cx="1007579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UK8S</a:t>
            </a:r>
            <a:r>
              <a:rPr lang="zh-CN" altLang="en-US" dirty="0"/>
              <a:t> 支持从基础设施到 </a:t>
            </a:r>
            <a:r>
              <a:rPr lang="en-US" altLang="zh-CN" dirty="0"/>
              <a:t>K8S </a:t>
            </a:r>
            <a:r>
              <a:rPr lang="zh-CN" altLang="en-US" dirty="0"/>
              <a:t>集群以及应用的三维指标监控。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此外还集成日志收集和查询服务，提供告警和通知等功能。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6E3934-90D1-4D2C-95C3-520B4681A8D6}"/>
              </a:ext>
            </a:extLst>
          </p:cNvPr>
          <p:cNvGrpSpPr/>
          <p:nvPr/>
        </p:nvGrpSpPr>
        <p:grpSpPr>
          <a:xfrm>
            <a:off x="5943600" y="1904160"/>
            <a:ext cx="6323497" cy="3989295"/>
            <a:chOff x="5567636" y="1948561"/>
            <a:chExt cx="6323497" cy="3989295"/>
          </a:xfrm>
        </p:grpSpPr>
        <p:graphicFrame>
          <p:nvGraphicFramePr>
            <p:cNvPr id="3" name="图示 2">
              <a:extLst>
                <a:ext uri="{FF2B5EF4-FFF2-40B4-BE49-F238E27FC236}">
                  <a16:creationId xmlns:a16="http://schemas.microsoft.com/office/drawing/2014/main" id="{3850ED2B-77D8-204B-B7F3-673F187FB4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044563"/>
                </p:ext>
              </p:extLst>
            </p:nvPr>
          </p:nvGraphicFramePr>
          <p:xfrm>
            <a:off x="5567636" y="1948561"/>
            <a:ext cx="6323497" cy="39892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图形 6" descr="插画家 纯色填充">
              <a:extLst>
                <a:ext uri="{FF2B5EF4-FFF2-40B4-BE49-F238E27FC236}">
                  <a16:creationId xmlns:a16="http://schemas.microsoft.com/office/drawing/2014/main" id="{E3732C0C-3D70-1C41-9BDA-3459ADF4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4897" y="3567661"/>
              <a:ext cx="801570" cy="801570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A1856D7C-1F74-1443-9469-FD0F281D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19" y="2022475"/>
            <a:ext cx="4379546" cy="202985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4E6E43-3A23-BF44-BB7C-E3CF61ADF3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819" y="4215663"/>
            <a:ext cx="4379546" cy="202985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流程 9">
            <a:extLst>
              <a:ext uri="{FF2B5EF4-FFF2-40B4-BE49-F238E27FC236}">
                <a16:creationId xmlns:a16="http://schemas.microsoft.com/office/drawing/2014/main" id="{B58D72CC-361D-7B47-8518-79339CE60736}"/>
              </a:ext>
            </a:extLst>
          </p:cNvPr>
          <p:cNvSpPr/>
          <p:nvPr/>
        </p:nvSpPr>
        <p:spPr>
          <a:xfrm>
            <a:off x="777117" y="2022475"/>
            <a:ext cx="1089783" cy="39643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日志</a:t>
            </a:r>
          </a:p>
        </p:txBody>
      </p:sp>
      <p:sp>
        <p:nvSpPr>
          <p:cNvPr id="14" name="流程 13">
            <a:extLst>
              <a:ext uri="{FF2B5EF4-FFF2-40B4-BE49-F238E27FC236}">
                <a16:creationId xmlns:a16="http://schemas.microsoft.com/office/drawing/2014/main" id="{4ACF6476-93B7-A649-A827-38E70B2176CF}"/>
              </a:ext>
            </a:extLst>
          </p:cNvPr>
          <p:cNvSpPr/>
          <p:nvPr/>
        </p:nvSpPr>
        <p:spPr>
          <a:xfrm>
            <a:off x="777117" y="4215663"/>
            <a:ext cx="1089783" cy="39643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4751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服务发现</a:t>
            </a:r>
          </a:p>
        </p:txBody>
      </p:sp>
      <p:sp>
        <p:nvSpPr>
          <p:cNvPr id="41" name="Google Shape;411;p26">
            <a:extLst>
              <a:ext uri="{FF2B5EF4-FFF2-40B4-BE49-F238E27FC236}">
                <a16:creationId xmlns:a16="http://schemas.microsoft.com/office/drawing/2014/main" id="{2260870A-5397-294A-9140-19FB759974C4}"/>
              </a:ext>
            </a:extLst>
          </p:cNvPr>
          <p:cNvSpPr/>
          <p:nvPr/>
        </p:nvSpPr>
        <p:spPr>
          <a:xfrm>
            <a:off x="6884544" y="3619230"/>
            <a:ext cx="4379700" cy="907517"/>
          </a:xfrm>
          <a:prstGeom prst="roundRect">
            <a:avLst>
              <a:gd name="adj" fmla="val 932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" name="Google Shape;412;p26">
            <a:extLst>
              <a:ext uri="{FF2B5EF4-FFF2-40B4-BE49-F238E27FC236}">
                <a16:creationId xmlns:a16="http://schemas.microsoft.com/office/drawing/2014/main" id="{CA83D137-3C06-CC47-9047-ED2B35E305DF}"/>
              </a:ext>
            </a:extLst>
          </p:cNvPr>
          <p:cNvSpPr/>
          <p:nvPr/>
        </p:nvSpPr>
        <p:spPr>
          <a:xfrm>
            <a:off x="7113519" y="3787300"/>
            <a:ext cx="865800" cy="61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Ingress</a:t>
            </a: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3" name="Google Shape;413;p26">
            <a:extLst>
              <a:ext uri="{FF2B5EF4-FFF2-40B4-BE49-F238E27FC236}">
                <a16:creationId xmlns:a16="http://schemas.microsoft.com/office/drawing/2014/main" id="{60633A2C-FAA4-8B43-BA02-4CBDB3FE741A}"/>
              </a:ext>
            </a:extLst>
          </p:cNvPr>
          <p:cNvSpPr/>
          <p:nvPr/>
        </p:nvSpPr>
        <p:spPr>
          <a:xfrm>
            <a:off x="8632619" y="3787300"/>
            <a:ext cx="865800" cy="61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400" dirty="0">
                <a:solidFill>
                  <a:schemeClr val="bg1"/>
                </a:solidFill>
              </a:rPr>
              <a:t>I</a:t>
            </a:r>
            <a:r>
              <a:rPr lang="zh-CN" sz="1400" dirty="0">
                <a:solidFill>
                  <a:schemeClr val="bg1"/>
                </a:solidFill>
              </a:rPr>
              <a:t>ng</a:t>
            </a:r>
            <a:r>
              <a:rPr lang="en-US" altLang="zh-CN" sz="1400" dirty="0">
                <a:solidFill>
                  <a:schemeClr val="bg1"/>
                </a:solidFill>
              </a:rPr>
              <a:t>re</a:t>
            </a:r>
            <a:r>
              <a:rPr lang="zh-CN" sz="1400" dirty="0">
                <a:solidFill>
                  <a:schemeClr val="bg1"/>
                </a:solidFill>
              </a:rPr>
              <a:t>ss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4" name="Google Shape;414;p26">
            <a:extLst>
              <a:ext uri="{FF2B5EF4-FFF2-40B4-BE49-F238E27FC236}">
                <a16:creationId xmlns:a16="http://schemas.microsoft.com/office/drawing/2014/main" id="{786EC50E-5781-4C42-8417-237B1CEC7318}"/>
              </a:ext>
            </a:extLst>
          </p:cNvPr>
          <p:cNvSpPr/>
          <p:nvPr/>
        </p:nvSpPr>
        <p:spPr>
          <a:xfrm>
            <a:off x="10151719" y="3787300"/>
            <a:ext cx="865800" cy="61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400" dirty="0">
                <a:solidFill>
                  <a:schemeClr val="bg1"/>
                </a:solidFill>
              </a:rPr>
              <a:t>I</a:t>
            </a:r>
            <a:r>
              <a:rPr lang="zh-CN" sz="1400" dirty="0">
                <a:solidFill>
                  <a:schemeClr val="bg1"/>
                </a:solidFill>
              </a:rPr>
              <a:t>ng</a:t>
            </a:r>
            <a:r>
              <a:rPr lang="en-US" altLang="zh-CN" sz="1400" dirty="0">
                <a:solidFill>
                  <a:schemeClr val="bg1"/>
                </a:solidFill>
              </a:rPr>
              <a:t>re</a:t>
            </a:r>
            <a:r>
              <a:rPr lang="zh-CN" sz="1400" dirty="0">
                <a:solidFill>
                  <a:schemeClr val="bg1"/>
                </a:solidFill>
              </a:rPr>
              <a:t>ss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5" name="Google Shape;415;p26">
            <a:extLst>
              <a:ext uri="{FF2B5EF4-FFF2-40B4-BE49-F238E27FC236}">
                <a16:creationId xmlns:a16="http://schemas.microsoft.com/office/drawing/2014/main" id="{973CA397-1EBB-6844-AC4D-935427414A0F}"/>
              </a:ext>
            </a:extLst>
          </p:cNvPr>
          <p:cNvSpPr/>
          <p:nvPr/>
        </p:nvSpPr>
        <p:spPr>
          <a:xfrm>
            <a:off x="7337219" y="4962688"/>
            <a:ext cx="865800" cy="611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bg1"/>
                </a:solidFill>
              </a:rPr>
              <a:t>serviceA</a:t>
            </a:r>
          </a:p>
        </p:txBody>
      </p:sp>
      <p:sp>
        <p:nvSpPr>
          <p:cNvPr id="46" name="Google Shape;416;p26">
            <a:extLst>
              <a:ext uri="{FF2B5EF4-FFF2-40B4-BE49-F238E27FC236}">
                <a16:creationId xmlns:a16="http://schemas.microsoft.com/office/drawing/2014/main" id="{0C517F5D-3AFD-B245-9768-B19001C8C3BD}"/>
              </a:ext>
            </a:extLst>
          </p:cNvPr>
          <p:cNvSpPr/>
          <p:nvPr/>
        </p:nvSpPr>
        <p:spPr>
          <a:xfrm>
            <a:off x="10040725" y="4962688"/>
            <a:ext cx="976794" cy="61110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bg1"/>
                </a:solidFill>
              </a:rPr>
              <a:t>serviceB</a:t>
            </a:r>
          </a:p>
        </p:txBody>
      </p:sp>
      <p:sp>
        <p:nvSpPr>
          <p:cNvPr id="47" name="Google Shape;417;p26">
            <a:extLst>
              <a:ext uri="{FF2B5EF4-FFF2-40B4-BE49-F238E27FC236}">
                <a16:creationId xmlns:a16="http://schemas.microsoft.com/office/drawing/2014/main" id="{745BA28C-D276-9E4A-AA2A-0E52F5BBC0F8}"/>
              </a:ext>
            </a:extLst>
          </p:cNvPr>
          <p:cNvSpPr/>
          <p:nvPr/>
        </p:nvSpPr>
        <p:spPr>
          <a:xfrm>
            <a:off x="6602669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8" name="Google Shape;418;p26">
            <a:extLst>
              <a:ext uri="{FF2B5EF4-FFF2-40B4-BE49-F238E27FC236}">
                <a16:creationId xmlns:a16="http://schemas.microsoft.com/office/drawing/2014/main" id="{E4187857-6E73-7248-A416-70533C9702BA}"/>
              </a:ext>
            </a:extLst>
          </p:cNvPr>
          <p:cNvSpPr/>
          <p:nvPr/>
        </p:nvSpPr>
        <p:spPr>
          <a:xfrm>
            <a:off x="8435894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9" name="Google Shape;419;p26">
            <a:extLst>
              <a:ext uri="{FF2B5EF4-FFF2-40B4-BE49-F238E27FC236}">
                <a16:creationId xmlns:a16="http://schemas.microsoft.com/office/drawing/2014/main" id="{4A7192D1-EE90-3540-BF55-0A2131EBD1A3}"/>
              </a:ext>
            </a:extLst>
          </p:cNvPr>
          <p:cNvSpPr/>
          <p:nvPr/>
        </p:nvSpPr>
        <p:spPr>
          <a:xfrm>
            <a:off x="7519319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50" name="Google Shape;420;p26">
            <a:extLst>
              <a:ext uri="{FF2B5EF4-FFF2-40B4-BE49-F238E27FC236}">
                <a16:creationId xmlns:a16="http://schemas.microsoft.com/office/drawing/2014/main" id="{37C04252-EA33-7D44-BD30-C755E40C6786}"/>
              </a:ext>
            </a:extLst>
          </p:cNvPr>
          <p:cNvSpPr/>
          <p:nvPr/>
        </p:nvSpPr>
        <p:spPr>
          <a:xfrm>
            <a:off x="9352469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51" name="Google Shape;421;p26">
            <a:extLst>
              <a:ext uri="{FF2B5EF4-FFF2-40B4-BE49-F238E27FC236}">
                <a16:creationId xmlns:a16="http://schemas.microsoft.com/office/drawing/2014/main" id="{1EB9665B-A5A4-3B40-B183-867FEC6E4A61}"/>
              </a:ext>
            </a:extLst>
          </p:cNvPr>
          <p:cNvSpPr/>
          <p:nvPr/>
        </p:nvSpPr>
        <p:spPr>
          <a:xfrm>
            <a:off x="11187839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52" name="Google Shape;422;p26">
            <a:extLst>
              <a:ext uri="{FF2B5EF4-FFF2-40B4-BE49-F238E27FC236}">
                <a16:creationId xmlns:a16="http://schemas.microsoft.com/office/drawing/2014/main" id="{650AEE25-6157-534B-B07D-CA1DC4ECA518}"/>
              </a:ext>
            </a:extLst>
          </p:cNvPr>
          <p:cNvSpPr/>
          <p:nvPr/>
        </p:nvSpPr>
        <p:spPr>
          <a:xfrm>
            <a:off x="10270154" y="6036600"/>
            <a:ext cx="577800" cy="4404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pod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53" name="Google Shape;423;p26">
            <a:extLst>
              <a:ext uri="{FF2B5EF4-FFF2-40B4-BE49-F238E27FC236}">
                <a16:creationId xmlns:a16="http://schemas.microsoft.com/office/drawing/2014/main" id="{0D8FDA66-F052-934F-8FAC-239E9F8FF04B}"/>
              </a:ext>
            </a:extLst>
          </p:cNvPr>
          <p:cNvSpPr/>
          <p:nvPr/>
        </p:nvSpPr>
        <p:spPr>
          <a:xfrm>
            <a:off x="8402994" y="2497612"/>
            <a:ext cx="1323750" cy="4404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bg1"/>
                </a:solidFill>
              </a:rPr>
              <a:t>ULB</a:t>
            </a:r>
          </a:p>
        </p:txBody>
      </p:sp>
      <p:cxnSp>
        <p:nvCxnSpPr>
          <p:cNvPr id="54" name="Google Shape;424;p26">
            <a:extLst>
              <a:ext uri="{FF2B5EF4-FFF2-40B4-BE49-F238E27FC236}">
                <a16:creationId xmlns:a16="http://schemas.microsoft.com/office/drawing/2014/main" id="{B2BC7C73-F7DE-ED40-B5B0-CC802B178342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7546419" y="2938012"/>
            <a:ext cx="1518450" cy="849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425;p26">
            <a:extLst>
              <a:ext uri="{FF2B5EF4-FFF2-40B4-BE49-F238E27FC236}">
                <a16:creationId xmlns:a16="http://schemas.microsoft.com/office/drawing/2014/main" id="{08E59256-FDA4-064D-A502-D5E3008AC18B}"/>
              </a:ext>
            </a:extLst>
          </p:cNvPr>
          <p:cNvCxnSpPr>
            <a:cxnSpLocks/>
            <a:stCxn id="53" idx="2"/>
            <a:endCxn id="43" idx="0"/>
          </p:cNvCxnSpPr>
          <p:nvPr/>
        </p:nvCxnSpPr>
        <p:spPr>
          <a:xfrm>
            <a:off x="9064869" y="2938012"/>
            <a:ext cx="650" cy="849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426;p26">
            <a:extLst>
              <a:ext uri="{FF2B5EF4-FFF2-40B4-BE49-F238E27FC236}">
                <a16:creationId xmlns:a16="http://schemas.microsoft.com/office/drawing/2014/main" id="{86BC24DB-AA95-DB46-86B4-C4E25C4E21AC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9064869" y="2938012"/>
            <a:ext cx="1519750" cy="849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427;p26">
            <a:extLst>
              <a:ext uri="{FF2B5EF4-FFF2-40B4-BE49-F238E27FC236}">
                <a16:creationId xmlns:a16="http://schemas.microsoft.com/office/drawing/2014/main" id="{4F8CB79C-D1C4-A743-A5DF-51CFE4C0AB7B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7546419" y="4398400"/>
            <a:ext cx="223700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428;p26">
            <a:extLst>
              <a:ext uri="{FF2B5EF4-FFF2-40B4-BE49-F238E27FC236}">
                <a16:creationId xmlns:a16="http://schemas.microsoft.com/office/drawing/2014/main" id="{06A30CE8-7E87-8547-9BB4-A1D595FCD340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7770119" y="4398400"/>
            <a:ext cx="1295400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429;p26">
            <a:extLst>
              <a:ext uri="{FF2B5EF4-FFF2-40B4-BE49-F238E27FC236}">
                <a16:creationId xmlns:a16="http://schemas.microsoft.com/office/drawing/2014/main" id="{AA7EA18F-793E-564C-BA5A-03A9851E1295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7770119" y="4398400"/>
            <a:ext cx="2814500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430;p26">
            <a:extLst>
              <a:ext uri="{FF2B5EF4-FFF2-40B4-BE49-F238E27FC236}">
                <a16:creationId xmlns:a16="http://schemas.microsoft.com/office/drawing/2014/main" id="{9D61ACBC-F6DE-1F49-BA53-0186FD2162C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7546419" y="4398400"/>
            <a:ext cx="2982703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431;p26">
            <a:extLst>
              <a:ext uri="{FF2B5EF4-FFF2-40B4-BE49-F238E27FC236}">
                <a16:creationId xmlns:a16="http://schemas.microsoft.com/office/drawing/2014/main" id="{9E9AA80D-90D8-0848-9390-D8CD0D20F271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9065519" y="4398400"/>
            <a:ext cx="1463603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432;p26">
            <a:extLst>
              <a:ext uri="{FF2B5EF4-FFF2-40B4-BE49-F238E27FC236}">
                <a16:creationId xmlns:a16="http://schemas.microsoft.com/office/drawing/2014/main" id="{DFE0819E-E3A9-0843-9573-734353948EE0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10529122" y="4398400"/>
            <a:ext cx="55497" cy="5642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433;p26">
            <a:extLst>
              <a:ext uri="{FF2B5EF4-FFF2-40B4-BE49-F238E27FC236}">
                <a16:creationId xmlns:a16="http://schemas.microsoft.com/office/drawing/2014/main" id="{9EEC3937-4200-7744-80BB-90EDAC52AAC6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6891569" y="5573788"/>
            <a:ext cx="878550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434;p26">
            <a:extLst>
              <a:ext uri="{FF2B5EF4-FFF2-40B4-BE49-F238E27FC236}">
                <a16:creationId xmlns:a16="http://schemas.microsoft.com/office/drawing/2014/main" id="{AA181C9A-DC4F-1C4D-95BC-222C0267FCFD}"/>
              </a:ext>
            </a:extLst>
          </p:cNvPr>
          <p:cNvCxnSpPr>
            <a:stCxn id="45" idx="2"/>
            <a:endCxn id="49" idx="0"/>
          </p:cNvCxnSpPr>
          <p:nvPr/>
        </p:nvCxnSpPr>
        <p:spPr>
          <a:xfrm>
            <a:off x="7770119" y="5573788"/>
            <a:ext cx="38100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435;p26">
            <a:extLst>
              <a:ext uri="{FF2B5EF4-FFF2-40B4-BE49-F238E27FC236}">
                <a16:creationId xmlns:a16="http://schemas.microsoft.com/office/drawing/2014/main" id="{D495A83E-B21A-A949-B29A-000D65A60581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>
            <a:off x="7770119" y="5573788"/>
            <a:ext cx="954675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436;p26">
            <a:extLst>
              <a:ext uri="{FF2B5EF4-FFF2-40B4-BE49-F238E27FC236}">
                <a16:creationId xmlns:a16="http://schemas.microsoft.com/office/drawing/2014/main" id="{7BE48BC5-3C3D-714B-963B-D59735F52150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9641369" y="5573788"/>
            <a:ext cx="887753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437;p26">
            <a:extLst>
              <a:ext uri="{FF2B5EF4-FFF2-40B4-BE49-F238E27FC236}">
                <a16:creationId xmlns:a16="http://schemas.microsoft.com/office/drawing/2014/main" id="{5A575D88-6DCF-BE41-9BC4-D76B3BB2921F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10529122" y="5573788"/>
            <a:ext cx="29932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438;p26">
            <a:extLst>
              <a:ext uri="{FF2B5EF4-FFF2-40B4-BE49-F238E27FC236}">
                <a16:creationId xmlns:a16="http://schemas.microsoft.com/office/drawing/2014/main" id="{24674C53-166F-4042-9133-4368FDF9DEB1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10529122" y="5573788"/>
            <a:ext cx="947617" cy="462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D40362B-22CB-5440-83C3-A3AD0C18B0BD}"/>
              </a:ext>
            </a:extLst>
          </p:cNvPr>
          <p:cNvSpPr txBox="1"/>
          <p:nvPr/>
        </p:nvSpPr>
        <p:spPr>
          <a:xfrm>
            <a:off x="10270154" y="2971544"/>
            <a:ext cx="106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Ingress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4" name="Google Shape;411;p26">
            <a:extLst>
              <a:ext uri="{FF2B5EF4-FFF2-40B4-BE49-F238E27FC236}">
                <a16:creationId xmlns:a16="http://schemas.microsoft.com/office/drawing/2014/main" id="{811F58A3-1CA5-6C49-9824-0979918F624C}"/>
              </a:ext>
            </a:extLst>
          </p:cNvPr>
          <p:cNvSpPr/>
          <p:nvPr/>
        </p:nvSpPr>
        <p:spPr>
          <a:xfrm>
            <a:off x="575424" y="3741124"/>
            <a:ext cx="5513945" cy="2708225"/>
          </a:xfrm>
          <a:prstGeom prst="roundRect">
            <a:avLst>
              <a:gd name="adj" fmla="val 435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5" name="Google Shape;423;p26">
            <a:extLst>
              <a:ext uri="{FF2B5EF4-FFF2-40B4-BE49-F238E27FC236}">
                <a16:creationId xmlns:a16="http://schemas.microsoft.com/office/drawing/2014/main" id="{29CEC71B-2C09-0346-A11A-86544E84D61A}"/>
              </a:ext>
            </a:extLst>
          </p:cNvPr>
          <p:cNvSpPr/>
          <p:nvPr/>
        </p:nvSpPr>
        <p:spPr>
          <a:xfrm>
            <a:off x="2697062" y="2522177"/>
            <a:ext cx="1323750" cy="4404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bg1"/>
                </a:solidFill>
              </a:rPr>
              <a:t>ULB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6BB7F9E-777C-F644-9EE2-94B8C5A798AD}"/>
              </a:ext>
            </a:extLst>
          </p:cNvPr>
          <p:cNvSpPr txBox="1"/>
          <p:nvPr/>
        </p:nvSpPr>
        <p:spPr>
          <a:xfrm>
            <a:off x="950569" y="591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FA04CB8-6252-BA4D-A1B3-59DEA881132B}"/>
              </a:ext>
            </a:extLst>
          </p:cNvPr>
          <p:cNvSpPr txBox="1"/>
          <p:nvPr/>
        </p:nvSpPr>
        <p:spPr>
          <a:xfrm>
            <a:off x="2280119" y="59280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7295AA2-117B-0A4D-970A-AA503806EEFB}"/>
              </a:ext>
            </a:extLst>
          </p:cNvPr>
          <p:cNvSpPr txBox="1"/>
          <p:nvPr/>
        </p:nvSpPr>
        <p:spPr>
          <a:xfrm>
            <a:off x="3606862" y="59284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6C2CCF8-3FE8-9B4D-B60C-A4F6EC40D974}"/>
              </a:ext>
            </a:extLst>
          </p:cNvPr>
          <p:cNvSpPr txBox="1"/>
          <p:nvPr/>
        </p:nvSpPr>
        <p:spPr>
          <a:xfrm>
            <a:off x="4891411" y="59284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B55530C0-03EE-F34B-97C1-A816597C73FD}"/>
              </a:ext>
            </a:extLst>
          </p:cNvPr>
          <p:cNvSpPr/>
          <p:nvPr/>
        </p:nvSpPr>
        <p:spPr>
          <a:xfrm>
            <a:off x="785219" y="4081346"/>
            <a:ext cx="1066800" cy="1805063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8D5153-981D-9446-9954-AAA4BB41FBBF}"/>
              </a:ext>
            </a:extLst>
          </p:cNvPr>
          <p:cNvSpPr/>
          <p:nvPr/>
        </p:nvSpPr>
        <p:spPr>
          <a:xfrm>
            <a:off x="883782" y="420542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7F411FD-B2DA-0D48-BC3D-A1B86393EA8D}"/>
              </a:ext>
            </a:extLst>
          </p:cNvPr>
          <p:cNvSpPr/>
          <p:nvPr/>
        </p:nvSpPr>
        <p:spPr>
          <a:xfrm>
            <a:off x="883782" y="4752335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EFA05A-A932-7246-A1E7-7BB1AA8339FB}"/>
              </a:ext>
            </a:extLst>
          </p:cNvPr>
          <p:cNvSpPr/>
          <p:nvPr/>
        </p:nvSpPr>
        <p:spPr>
          <a:xfrm>
            <a:off x="883782" y="529925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76" name="流程 75">
            <a:extLst>
              <a:ext uri="{FF2B5EF4-FFF2-40B4-BE49-F238E27FC236}">
                <a16:creationId xmlns:a16="http://schemas.microsoft.com/office/drawing/2014/main" id="{72634DAD-05A3-3847-A8EF-58962DF178FF}"/>
              </a:ext>
            </a:extLst>
          </p:cNvPr>
          <p:cNvSpPr/>
          <p:nvPr/>
        </p:nvSpPr>
        <p:spPr>
          <a:xfrm>
            <a:off x="2114769" y="4081346"/>
            <a:ext cx="1066800" cy="1805063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FD86404-286A-074E-9E1D-31347BA86D0D}"/>
              </a:ext>
            </a:extLst>
          </p:cNvPr>
          <p:cNvSpPr/>
          <p:nvPr/>
        </p:nvSpPr>
        <p:spPr>
          <a:xfrm>
            <a:off x="2213332" y="4218158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D472B1-1DB7-B04F-8E14-4BEF9A496006}"/>
              </a:ext>
            </a:extLst>
          </p:cNvPr>
          <p:cNvSpPr/>
          <p:nvPr/>
        </p:nvSpPr>
        <p:spPr>
          <a:xfrm>
            <a:off x="2213332" y="4765073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5911D8C-8CE2-E84C-BFD3-729F52672DA4}"/>
              </a:ext>
            </a:extLst>
          </p:cNvPr>
          <p:cNvSpPr/>
          <p:nvPr/>
        </p:nvSpPr>
        <p:spPr>
          <a:xfrm>
            <a:off x="2213332" y="5311988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77" name="流程 76">
            <a:extLst>
              <a:ext uri="{FF2B5EF4-FFF2-40B4-BE49-F238E27FC236}">
                <a16:creationId xmlns:a16="http://schemas.microsoft.com/office/drawing/2014/main" id="{B068DA95-6173-7045-8D83-075F96A79466}"/>
              </a:ext>
            </a:extLst>
          </p:cNvPr>
          <p:cNvSpPr/>
          <p:nvPr/>
        </p:nvSpPr>
        <p:spPr>
          <a:xfrm>
            <a:off x="3458519" y="4081346"/>
            <a:ext cx="1066800" cy="1805063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BE45033-A1D1-D24A-BFB2-673C94AEA6D2}"/>
              </a:ext>
            </a:extLst>
          </p:cNvPr>
          <p:cNvSpPr/>
          <p:nvPr/>
        </p:nvSpPr>
        <p:spPr>
          <a:xfrm>
            <a:off x="3557082" y="4232291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73EAF3-A721-0747-8F11-0B052EDCC480}"/>
              </a:ext>
            </a:extLst>
          </p:cNvPr>
          <p:cNvSpPr/>
          <p:nvPr/>
        </p:nvSpPr>
        <p:spPr>
          <a:xfrm>
            <a:off x="3557082" y="4779206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B36CFD4-5FD4-174C-B634-76462CA0163A}"/>
              </a:ext>
            </a:extLst>
          </p:cNvPr>
          <p:cNvSpPr/>
          <p:nvPr/>
        </p:nvSpPr>
        <p:spPr>
          <a:xfrm>
            <a:off x="3557082" y="5326121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78" name="流程 77">
            <a:extLst>
              <a:ext uri="{FF2B5EF4-FFF2-40B4-BE49-F238E27FC236}">
                <a16:creationId xmlns:a16="http://schemas.microsoft.com/office/drawing/2014/main" id="{6051ECEF-98EC-8040-9AA4-B712B0FDFFA0}"/>
              </a:ext>
            </a:extLst>
          </p:cNvPr>
          <p:cNvSpPr/>
          <p:nvPr/>
        </p:nvSpPr>
        <p:spPr>
          <a:xfrm>
            <a:off x="4766694" y="4081346"/>
            <a:ext cx="1066800" cy="1805063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5BD461-0D3B-AF40-AC6B-A813072570F9}"/>
              </a:ext>
            </a:extLst>
          </p:cNvPr>
          <p:cNvSpPr/>
          <p:nvPr/>
        </p:nvSpPr>
        <p:spPr>
          <a:xfrm>
            <a:off x="4865257" y="424503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8CDF434-5FB8-0148-B4AD-BA5DFB655B7E}"/>
              </a:ext>
            </a:extLst>
          </p:cNvPr>
          <p:cNvSpPr/>
          <p:nvPr/>
        </p:nvSpPr>
        <p:spPr>
          <a:xfrm>
            <a:off x="4865257" y="4791945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834CC98-A47B-C041-881E-EDC5BA19AEBD}"/>
              </a:ext>
            </a:extLst>
          </p:cNvPr>
          <p:cNvSpPr/>
          <p:nvPr/>
        </p:nvSpPr>
        <p:spPr>
          <a:xfrm>
            <a:off x="4865257" y="5338860"/>
            <a:ext cx="86967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Pod</a:t>
            </a:r>
            <a:endParaRPr lang="zh-CN" altLang="en-US" sz="12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45F72AA-7F1A-DC40-A5CC-90B9FE9A52E3}"/>
              </a:ext>
            </a:extLst>
          </p:cNvPr>
          <p:cNvCxnSpPr>
            <a:cxnSpLocks/>
            <a:stCxn id="75" idx="2"/>
            <a:endCxn id="5" idx="0"/>
          </p:cNvCxnSpPr>
          <p:nvPr/>
        </p:nvCxnSpPr>
        <p:spPr>
          <a:xfrm flipH="1">
            <a:off x="1318619" y="2962577"/>
            <a:ext cx="2040318" cy="11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92270541-248C-4A4A-AA39-1245FEFBCF8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2648169" y="2962577"/>
            <a:ext cx="710768" cy="11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211E97F6-9BFB-BD49-BB3C-7A5CDAD75267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3358937" y="2962577"/>
            <a:ext cx="1941157" cy="11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7E37B6A-81A6-F44A-A982-0B2DB338DA0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3358937" y="2962577"/>
            <a:ext cx="632982" cy="11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32E4CCC-C643-2E40-883E-890F215BD22A}"/>
              </a:ext>
            </a:extLst>
          </p:cNvPr>
          <p:cNvSpPr txBox="1"/>
          <p:nvPr/>
        </p:nvSpPr>
        <p:spPr>
          <a:xfrm>
            <a:off x="465722" y="2784785"/>
            <a:ext cx="169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1"/>
                </a:solidFill>
              </a:rPr>
              <a:t>LoadBalancer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Service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92E4E44-0209-0041-A929-7F6CED02EC96}"/>
              </a:ext>
            </a:extLst>
          </p:cNvPr>
          <p:cNvSpPr txBox="1"/>
          <p:nvPr/>
        </p:nvSpPr>
        <p:spPr>
          <a:xfrm>
            <a:off x="376434" y="917519"/>
            <a:ext cx="11082141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UK8S </a:t>
            </a:r>
            <a:r>
              <a:rPr kumimoji="1" lang="zh-CN" altLang="en-US" dirty="0"/>
              <a:t>默认支持 </a:t>
            </a:r>
            <a:r>
              <a:rPr kumimoji="1" lang="en-US" altLang="zh-CN" dirty="0" err="1">
                <a:solidFill>
                  <a:schemeClr val="accent1"/>
                </a:solidFill>
              </a:rPr>
              <a:t>LoadBalancer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Service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>
                <a:solidFill>
                  <a:schemeClr val="accent1"/>
                </a:solidFill>
              </a:rPr>
              <a:t>Ingress</a:t>
            </a:r>
            <a:r>
              <a:rPr kumimoji="1" lang="zh-CN" altLang="en-US" dirty="0"/>
              <a:t> 两种对集群外暴露服务的方式，其网关为 </a:t>
            </a:r>
            <a:r>
              <a:rPr kumimoji="1" lang="en-US" altLang="zh-CN" dirty="0"/>
              <a:t>UCloud </a:t>
            </a:r>
            <a:r>
              <a:rPr kumimoji="1" lang="zh-CN" altLang="en-US" dirty="0"/>
              <a:t>负载均衡器 </a:t>
            </a:r>
            <a:r>
              <a:rPr kumimoji="1" lang="en-US" altLang="zh-CN" dirty="0"/>
              <a:t>ULB</a:t>
            </a:r>
            <a:r>
              <a:rPr kumimoji="1" lang="zh-CN" altLang="en-US" dirty="0"/>
              <a:t>。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ULB </a:t>
            </a:r>
            <a:r>
              <a:rPr kumimoji="1" lang="zh-CN" altLang="en-US" dirty="0"/>
              <a:t>可承接南北向</a:t>
            </a:r>
            <a:r>
              <a:rPr kumimoji="1" lang="en-US" altLang="zh-CN" dirty="0"/>
              <a:t>(</a:t>
            </a:r>
            <a:r>
              <a:rPr kumimoji="1" lang="zh-CN" altLang="en-US" dirty="0"/>
              <a:t>互联网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、东西向（私有网络 </a:t>
            </a:r>
            <a:r>
              <a:rPr kumimoji="1" lang="en-US" altLang="zh-CN" dirty="0"/>
              <a:t>VPC</a:t>
            </a:r>
            <a:r>
              <a:rPr kumimoji="1" lang="zh-CN" altLang="en-US" dirty="0"/>
              <a:t>）的流量，支持 </a:t>
            </a:r>
            <a:r>
              <a:rPr kumimoji="1" lang="en-US" altLang="zh-CN" dirty="0"/>
              <a:t>UDP / TCP / HTTP / HTTPS </a:t>
            </a:r>
            <a:r>
              <a:rPr kumimoji="1" lang="zh-CN" altLang="en-US" dirty="0"/>
              <a:t>四种模式。</a:t>
            </a:r>
          </a:p>
        </p:txBody>
      </p:sp>
    </p:spTree>
    <p:extLst>
      <p:ext uri="{BB962C8B-B14F-4D97-AF65-F5344CB8AC3E}">
        <p14:creationId xmlns:p14="http://schemas.microsoft.com/office/powerpoint/2010/main" val="378763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镜像仓库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6B155-FC32-3E4E-BBB0-7048E1E4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40" y="1719500"/>
            <a:ext cx="5808040" cy="392950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E3FA97E-EA91-E149-8C8B-FD576E06A320}"/>
              </a:ext>
            </a:extLst>
          </p:cNvPr>
          <p:cNvSpPr txBox="1"/>
          <p:nvPr/>
        </p:nvSpPr>
        <p:spPr>
          <a:xfrm>
            <a:off x="375145" y="1166848"/>
            <a:ext cx="5206139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UHub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提供自有容器镜像的存储、分发管理服务，具有一地 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、多地 </a:t>
            </a:r>
            <a:r>
              <a:rPr kumimoji="1" lang="en-US" altLang="zh-CN" dirty="0"/>
              <a:t>Pull </a:t>
            </a:r>
            <a:r>
              <a:rPr kumimoji="1" lang="zh-CN" altLang="en-US" dirty="0"/>
              <a:t>的优势，配合 </a:t>
            </a:r>
            <a:r>
              <a:rPr kumimoji="1" lang="en-US" altLang="zh-CN" dirty="0"/>
              <a:t>UK8S</a:t>
            </a:r>
            <a:r>
              <a:rPr kumimoji="1" lang="zh-CN" altLang="en-US" dirty="0"/>
              <a:t>一起使用，可极大减轻构建云原生基础设施的负担。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37002D-560A-5044-93E6-A495FA3C503F}"/>
              </a:ext>
            </a:extLst>
          </p:cNvPr>
          <p:cNvSpPr txBox="1"/>
          <p:nvPr/>
        </p:nvSpPr>
        <p:spPr>
          <a:xfrm>
            <a:off x="375145" y="2970422"/>
            <a:ext cx="4425951" cy="21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全球服务，一地推送，多地缓存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海外镜像一键加速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私有镜像库权限管理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访问控制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免费额度</a:t>
            </a:r>
          </a:p>
        </p:txBody>
      </p:sp>
    </p:spTree>
    <p:extLst>
      <p:ext uri="{BB962C8B-B14F-4D97-AF65-F5344CB8AC3E}">
        <p14:creationId xmlns:p14="http://schemas.microsoft.com/office/powerpoint/2010/main" val="3897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4710868"/>
            <a:ext cx="3290887" cy="174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zh-CN" altLang="en-US" sz="3600" dirty="0">
                <a:solidFill>
                  <a:schemeClr val="tx2"/>
                </a:solidFill>
              </a:rPr>
              <a:t>全球 </a:t>
            </a:r>
            <a:r>
              <a:rPr lang="en-US" altLang="zh-CN" sz="3600" dirty="0">
                <a:solidFill>
                  <a:schemeClr val="tx2"/>
                </a:solidFill>
              </a:rPr>
              <a:t>30+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zh-CN" altLang="en-US" sz="3600" dirty="0">
                <a:solidFill>
                  <a:schemeClr val="tx2"/>
                </a:solidFill>
              </a:rPr>
              <a:t>可用区支持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950CAA6-8599-1E49-884E-EC0D5DAB3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"/>
          <a:stretch/>
        </p:blipFill>
        <p:spPr>
          <a:xfrm>
            <a:off x="20" y="930813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3" name="Google Shape;477;p28">
            <a:extLst>
              <a:ext uri="{FF2B5EF4-FFF2-40B4-BE49-F238E27FC236}">
                <a16:creationId xmlns:a16="http://schemas.microsoft.com/office/drawing/2014/main" id="{3A591C8C-C09C-3246-A4A7-1AB4F9541029}"/>
              </a:ext>
            </a:extLst>
          </p:cNvPr>
          <p:cNvSpPr txBox="1"/>
          <p:nvPr/>
        </p:nvSpPr>
        <p:spPr>
          <a:xfrm>
            <a:off x="4341761" y="4710868"/>
            <a:ext cx="5092597" cy="16913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170000"/>
              </a:lnSpc>
              <a:spcAft>
                <a:spcPts val="600"/>
              </a:spcAft>
            </a:pPr>
            <a:r>
              <a:rPr lang="zh-CN" altLang="en-US" sz="1400" dirty="0"/>
              <a:t>国内：北京、上海、广州、香港、台北</a:t>
            </a:r>
            <a:endParaRPr lang="en-US" altLang="zh-CN" sz="1400" dirty="0"/>
          </a:p>
          <a:p>
            <a:pPr lvl="0">
              <a:lnSpc>
                <a:spcPct val="170000"/>
              </a:lnSpc>
              <a:spcAft>
                <a:spcPts val="600"/>
              </a:spcAft>
            </a:pPr>
            <a:r>
              <a:rPr lang="zh-CN" altLang="en-US" sz="1400" dirty="0"/>
              <a:t>亚太：东京、首尔、曼谷、新加坡、雅加达、胡志明</a:t>
            </a:r>
            <a:endParaRPr lang="en-US" altLang="zh-CN" sz="1400" dirty="0"/>
          </a:p>
          <a:p>
            <a:pPr lvl="0">
              <a:lnSpc>
                <a:spcPct val="170000"/>
              </a:lnSpc>
              <a:spcAft>
                <a:spcPts val="600"/>
              </a:spcAft>
            </a:pPr>
            <a:r>
              <a:rPr lang="zh-CN" altLang="en-US" sz="1400" dirty="0"/>
              <a:t>北美与欧洲：洛杉矶、华盛顿、莫斯科、法兰克福、伦敦</a:t>
            </a:r>
            <a:endParaRPr lang="en-US" altLang="zh-CN" sz="1400" dirty="0"/>
          </a:p>
          <a:p>
            <a:pPr lvl="0">
              <a:lnSpc>
                <a:spcPct val="170000"/>
              </a:lnSpc>
              <a:spcAft>
                <a:spcPts val="600"/>
              </a:spcAft>
            </a:pPr>
            <a:r>
              <a:rPr lang="zh-CN" altLang="en-US" sz="1400" dirty="0"/>
              <a:t>其他：孟买、迪拜、圣保罗、拉各斯</a:t>
            </a:r>
            <a:endParaRPr lang="en-US" altLang="zh-CN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35BEA-C5EE-4AFE-9644-77CB807A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UK8S – </a:t>
            </a:r>
            <a:r>
              <a:rPr lang="zh-CN" altLang="en-US" dirty="0"/>
              <a:t>四大洲十五大国全球服务</a:t>
            </a:r>
          </a:p>
        </p:txBody>
      </p:sp>
    </p:spTree>
    <p:extLst>
      <p:ext uri="{BB962C8B-B14F-4D97-AF65-F5344CB8AC3E}">
        <p14:creationId xmlns:p14="http://schemas.microsoft.com/office/powerpoint/2010/main" val="78727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chemeClr val="accent1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2638638"/>
            <a:ext cx="5383643" cy="540000"/>
            <a:chOff x="5804422" y="2392602"/>
            <a:chExt cx="5383643" cy="540000"/>
          </a:xfrm>
          <a:solidFill>
            <a:srgbClr val="557CFB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703254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AFBD649-78C5-4E5E-8EA7-6826DE79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88810"/>
              </p:ext>
            </p:extLst>
          </p:nvPr>
        </p:nvGraphicFramePr>
        <p:xfrm>
          <a:off x="6531609" y="3396062"/>
          <a:ext cx="1680664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accent1"/>
                          </a:solidFill>
                        </a:rPr>
                        <a:t>产品介绍</a:t>
                      </a:r>
                      <a:endParaRPr lang="en-US" altLang="zh-CN" sz="1400" dirty="0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技术实现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功能亮点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94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产品介绍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ADDEE7-7AEC-5849-9A5B-F4FB5FCE2560}"/>
              </a:ext>
            </a:extLst>
          </p:cNvPr>
          <p:cNvSpPr txBox="1"/>
          <p:nvPr/>
        </p:nvSpPr>
        <p:spPr>
          <a:xfrm>
            <a:off x="428625" y="972224"/>
            <a:ext cx="11520170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Cube提供经济、弹性、安全的 Serverless 容器管理服务，通过 Cube可实现容器化应用的</a:t>
            </a:r>
            <a:r>
              <a:rPr lang="zh-CN" altLang="en-US" dirty="0">
                <a:sym typeface="+mn-ea"/>
              </a:rPr>
              <a:t>快速部署</a:t>
            </a:r>
            <a:r>
              <a:rPr lang="zh-CN" altLang="en-US" dirty="0"/>
              <a:t>，且无需运维管理云服务器。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72EC2A1-9E47-C245-9FED-B06B87322788}"/>
              </a:ext>
            </a:extLst>
          </p:cNvPr>
          <p:cNvSpPr/>
          <p:nvPr/>
        </p:nvSpPr>
        <p:spPr>
          <a:xfrm>
            <a:off x="6347460" y="2452370"/>
            <a:ext cx="5589270" cy="3597275"/>
          </a:xfrm>
          <a:prstGeom prst="rect">
            <a:avLst/>
          </a:prstGeom>
          <a:noFill/>
          <a:ln>
            <a:solidFill>
              <a:srgbClr val="3860F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F87C4-4C09-454D-BEC3-5D85791B6CEF}"/>
              </a:ext>
            </a:extLst>
          </p:cNvPr>
          <p:cNvGrpSpPr/>
          <p:nvPr/>
        </p:nvGrpSpPr>
        <p:grpSpPr>
          <a:xfrm>
            <a:off x="1070728" y="2623830"/>
            <a:ext cx="2979817" cy="3228136"/>
            <a:chOff x="1070728" y="2623830"/>
            <a:chExt cx="2979817" cy="322813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10800A9-0DE1-4F0E-96BA-C26BE7F75EFA}"/>
                </a:ext>
              </a:extLst>
            </p:cNvPr>
            <p:cNvSpPr/>
            <p:nvPr/>
          </p:nvSpPr>
          <p:spPr>
            <a:xfrm>
              <a:off x="1070728" y="2623830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solidFill>
                    <a:schemeClr val="bg1"/>
                  </a:solidFill>
                </a:rPr>
                <a:t>制作镜像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A80753C-439D-4BB1-BEB5-D3682F33DD96}"/>
                </a:ext>
              </a:extLst>
            </p:cNvPr>
            <p:cNvSpPr/>
            <p:nvPr/>
          </p:nvSpPr>
          <p:spPr>
            <a:xfrm>
              <a:off x="2421579" y="2842350"/>
              <a:ext cx="263217" cy="307914"/>
            </a:xfrm>
            <a:custGeom>
              <a:avLst/>
              <a:gdLst>
                <a:gd name="connsiteX0" fmla="*/ 0 w 263217"/>
                <a:gd name="connsiteY0" fmla="*/ 61583 h 307914"/>
                <a:gd name="connsiteX1" fmla="*/ 131609 w 263217"/>
                <a:gd name="connsiteY1" fmla="*/ 61583 h 307914"/>
                <a:gd name="connsiteX2" fmla="*/ 131609 w 263217"/>
                <a:gd name="connsiteY2" fmla="*/ 0 h 307914"/>
                <a:gd name="connsiteX3" fmla="*/ 263217 w 263217"/>
                <a:gd name="connsiteY3" fmla="*/ 153957 h 307914"/>
                <a:gd name="connsiteX4" fmla="*/ 131609 w 263217"/>
                <a:gd name="connsiteY4" fmla="*/ 307914 h 307914"/>
                <a:gd name="connsiteX5" fmla="*/ 131609 w 263217"/>
                <a:gd name="connsiteY5" fmla="*/ 246331 h 307914"/>
                <a:gd name="connsiteX6" fmla="*/ 0 w 263217"/>
                <a:gd name="connsiteY6" fmla="*/ 246331 h 307914"/>
                <a:gd name="connsiteX7" fmla="*/ 0 w 263217"/>
                <a:gd name="connsiteY7" fmla="*/ 61583 h 3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217" h="307914">
                  <a:moveTo>
                    <a:pt x="0" y="61583"/>
                  </a:moveTo>
                  <a:lnTo>
                    <a:pt x="131609" y="61583"/>
                  </a:lnTo>
                  <a:lnTo>
                    <a:pt x="131609" y="0"/>
                  </a:lnTo>
                  <a:lnTo>
                    <a:pt x="263217" y="153957"/>
                  </a:lnTo>
                  <a:lnTo>
                    <a:pt x="131609" y="307914"/>
                  </a:lnTo>
                  <a:lnTo>
                    <a:pt x="131609" y="246331"/>
                  </a:lnTo>
                  <a:lnTo>
                    <a:pt x="0" y="246331"/>
                  </a:lnTo>
                  <a:lnTo>
                    <a:pt x="0" y="6158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1583" rIns="78965" bIns="6158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kern="12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0AF7A89-CA0C-4AEF-9510-2D1962789970}"/>
                </a:ext>
              </a:extLst>
            </p:cNvPr>
            <p:cNvSpPr/>
            <p:nvPr/>
          </p:nvSpPr>
          <p:spPr>
            <a:xfrm>
              <a:off x="2808955" y="2623830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solidFill>
                    <a:schemeClr val="tx1"/>
                  </a:solidFill>
                </a:rPr>
                <a:t>购买主机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8493A6-2574-4E60-894D-0760DAB1F086}"/>
                </a:ext>
              </a:extLst>
            </p:cNvPr>
            <p:cNvSpPr/>
            <p:nvPr/>
          </p:nvSpPr>
          <p:spPr>
            <a:xfrm>
              <a:off x="3275793" y="3478044"/>
              <a:ext cx="307915" cy="263218"/>
            </a:xfrm>
            <a:custGeom>
              <a:avLst/>
              <a:gdLst>
                <a:gd name="connsiteX0" fmla="*/ 0 w 263217"/>
                <a:gd name="connsiteY0" fmla="*/ 61583 h 307914"/>
                <a:gd name="connsiteX1" fmla="*/ 131609 w 263217"/>
                <a:gd name="connsiteY1" fmla="*/ 61583 h 307914"/>
                <a:gd name="connsiteX2" fmla="*/ 131609 w 263217"/>
                <a:gd name="connsiteY2" fmla="*/ 0 h 307914"/>
                <a:gd name="connsiteX3" fmla="*/ 263217 w 263217"/>
                <a:gd name="connsiteY3" fmla="*/ 153957 h 307914"/>
                <a:gd name="connsiteX4" fmla="*/ 131609 w 263217"/>
                <a:gd name="connsiteY4" fmla="*/ 307914 h 307914"/>
                <a:gd name="connsiteX5" fmla="*/ 131609 w 263217"/>
                <a:gd name="connsiteY5" fmla="*/ 246331 h 307914"/>
                <a:gd name="connsiteX6" fmla="*/ 0 w 263217"/>
                <a:gd name="connsiteY6" fmla="*/ 246331 h 307914"/>
                <a:gd name="connsiteX7" fmla="*/ 0 w 263217"/>
                <a:gd name="connsiteY7" fmla="*/ 61583 h 3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217" h="307914">
                  <a:moveTo>
                    <a:pt x="210573" y="1"/>
                  </a:moveTo>
                  <a:lnTo>
                    <a:pt x="210573" y="153958"/>
                  </a:lnTo>
                  <a:lnTo>
                    <a:pt x="263217" y="153958"/>
                  </a:lnTo>
                  <a:lnTo>
                    <a:pt x="131609" y="307913"/>
                  </a:lnTo>
                  <a:lnTo>
                    <a:pt x="0" y="153958"/>
                  </a:lnTo>
                  <a:lnTo>
                    <a:pt x="52644" y="153958"/>
                  </a:lnTo>
                  <a:lnTo>
                    <a:pt x="52644" y="1"/>
                  </a:lnTo>
                  <a:lnTo>
                    <a:pt x="21057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1584" tIns="1" rIns="61583" bIns="7896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76592EE-430F-4727-B14E-279E5833E332}"/>
                </a:ext>
              </a:extLst>
            </p:cNvPr>
            <p:cNvSpPr/>
            <p:nvPr/>
          </p:nvSpPr>
          <p:spPr>
            <a:xfrm>
              <a:off x="2808955" y="3865421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solidFill>
                    <a:schemeClr val="tx1"/>
                  </a:solidFill>
                </a:rPr>
                <a:t>安装</a:t>
              </a:r>
              <a:r>
                <a:rPr lang="en-US" altLang="zh-CN" kern="1200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BA05D9-D645-44BB-A07F-A90E44CA9836}"/>
                </a:ext>
              </a:extLst>
            </p:cNvPr>
            <p:cNvSpPr/>
            <p:nvPr/>
          </p:nvSpPr>
          <p:spPr>
            <a:xfrm rot="21600000">
              <a:off x="2436478" y="4083940"/>
              <a:ext cx="263217" cy="307915"/>
            </a:xfrm>
            <a:custGeom>
              <a:avLst/>
              <a:gdLst>
                <a:gd name="connsiteX0" fmla="*/ 0 w 263217"/>
                <a:gd name="connsiteY0" fmla="*/ 61583 h 307914"/>
                <a:gd name="connsiteX1" fmla="*/ 131609 w 263217"/>
                <a:gd name="connsiteY1" fmla="*/ 61583 h 307914"/>
                <a:gd name="connsiteX2" fmla="*/ 131609 w 263217"/>
                <a:gd name="connsiteY2" fmla="*/ 0 h 307914"/>
                <a:gd name="connsiteX3" fmla="*/ 263217 w 263217"/>
                <a:gd name="connsiteY3" fmla="*/ 153957 h 307914"/>
                <a:gd name="connsiteX4" fmla="*/ 131609 w 263217"/>
                <a:gd name="connsiteY4" fmla="*/ 307914 h 307914"/>
                <a:gd name="connsiteX5" fmla="*/ 131609 w 263217"/>
                <a:gd name="connsiteY5" fmla="*/ 246331 h 307914"/>
                <a:gd name="connsiteX6" fmla="*/ 0 w 263217"/>
                <a:gd name="connsiteY6" fmla="*/ 246331 h 307914"/>
                <a:gd name="connsiteX7" fmla="*/ 0 w 263217"/>
                <a:gd name="connsiteY7" fmla="*/ 61583 h 3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217" h="307914">
                  <a:moveTo>
                    <a:pt x="263217" y="246331"/>
                  </a:moveTo>
                  <a:lnTo>
                    <a:pt x="131608" y="246331"/>
                  </a:lnTo>
                  <a:lnTo>
                    <a:pt x="131608" y="307914"/>
                  </a:lnTo>
                  <a:lnTo>
                    <a:pt x="0" y="153957"/>
                  </a:lnTo>
                  <a:lnTo>
                    <a:pt x="131608" y="0"/>
                  </a:lnTo>
                  <a:lnTo>
                    <a:pt x="131608" y="61583"/>
                  </a:lnTo>
                  <a:lnTo>
                    <a:pt x="263217" y="61583"/>
                  </a:lnTo>
                  <a:lnTo>
                    <a:pt x="263217" y="2463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8965" tIns="61584" rIns="0" bIns="6158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F01D8D-927B-458D-8251-2E19B411A0A6}"/>
                </a:ext>
              </a:extLst>
            </p:cNvPr>
            <p:cNvSpPr/>
            <p:nvPr/>
          </p:nvSpPr>
          <p:spPr>
            <a:xfrm>
              <a:off x="1070728" y="3865421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>
                  <a:solidFill>
                    <a:schemeClr val="tx1"/>
                  </a:solidFill>
                </a:rPr>
                <a:t>配置环境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CEEB37-5B51-4AB0-AC17-C215FA02D529}"/>
                </a:ext>
              </a:extLst>
            </p:cNvPr>
            <p:cNvSpPr/>
            <p:nvPr/>
          </p:nvSpPr>
          <p:spPr>
            <a:xfrm>
              <a:off x="1537566" y="4719635"/>
              <a:ext cx="307915" cy="263218"/>
            </a:xfrm>
            <a:custGeom>
              <a:avLst/>
              <a:gdLst>
                <a:gd name="connsiteX0" fmla="*/ 0 w 263217"/>
                <a:gd name="connsiteY0" fmla="*/ 61583 h 307914"/>
                <a:gd name="connsiteX1" fmla="*/ 131609 w 263217"/>
                <a:gd name="connsiteY1" fmla="*/ 61583 h 307914"/>
                <a:gd name="connsiteX2" fmla="*/ 131609 w 263217"/>
                <a:gd name="connsiteY2" fmla="*/ 0 h 307914"/>
                <a:gd name="connsiteX3" fmla="*/ 263217 w 263217"/>
                <a:gd name="connsiteY3" fmla="*/ 153957 h 307914"/>
                <a:gd name="connsiteX4" fmla="*/ 131609 w 263217"/>
                <a:gd name="connsiteY4" fmla="*/ 307914 h 307914"/>
                <a:gd name="connsiteX5" fmla="*/ 131609 w 263217"/>
                <a:gd name="connsiteY5" fmla="*/ 246331 h 307914"/>
                <a:gd name="connsiteX6" fmla="*/ 0 w 263217"/>
                <a:gd name="connsiteY6" fmla="*/ 246331 h 307914"/>
                <a:gd name="connsiteX7" fmla="*/ 0 w 263217"/>
                <a:gd name="connsiteY7" fmla="*/ 61583 h 3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217" h="307914">
                  <a:moveTo>
                    <a:pt x="210573" y="1"/>
                  </a:moveTo>
                  <a:lnTo>
                    <a:pt x="210573" y="153958"/>
                  </a:lnTo>
                  <a:lnTo>
                    <a:pt x="263217" y="153958"/>
                  </a:lnTo>
                  <a:lnTo>
                    <a:pt x="131609" y="307913"/>
                  </a:lnTo>
                  <a:lnTo>
                    <a:pt x="0" y="153958"/>
                  </a:lnTo>
                  <a:lnTo>
                    <a:pt x="52644" y="153958"/>
                  </a:lnTo>
                  <a:lnTo>
                    <a:pt x="52644" y="1"/>
                  </a:lnTo>
                  <a:lnTo>
                    <a:pt x="21057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1584" tIns="1" rIns="61583" bIns="7896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796C2C-59B1-4339-945D-091FBB6AE489}"/>
                </a:ext>
              </a:extLst>
            </p:cNvPr>
            <p:cNvSpPr/>
            <p:nvPr/>
          </p:nvSpPr>
          <p:spPr>
            <a:xfrm>
              <a:off x="1070728" y="5107012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>
                  <a:solidFill>
                    <a:schemeClr val="tx1"/>
                  </a:solidFill>
                </a:rPr>
                <a:t>参数配置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4174A9-127C-4E78-8820-C42DE24F52F9}"/>
                </a:ext>
              </a:extLst>
            </p:cNvPr>
            <p:cNvSpPr/>
            <p:nvPr/>
          </p:nvSpPr>
          <p:spPr>
            <a:xfrm>
              <a:off x="2421579" y="5325532"/>
              <a:ext cx="263217" cy="307914"/>
            </a:xfrm>
            <a:custGeom>
              <a:avLst/>
              <a:gdLst>
                <a:gd name="connsiteX0" fmla="*/ 0 w 263217"/>
                <a:gd name="connsiteY0" fmla="*/ 61583 h 307914"/>
                <a:gd name="connsiteX1" fmla="*/ 131609 w 263217"/>
                <a:gd name="connsiteY1" fmla="*/ 61583 h 307914"/>
                <a:gd name="connsiteX2" fmla="*/ 131609 w 263217"/>
                <a:gd name="connsiteY2" fmla="*/ 0 h 307914"/>
                <a:gd name="connsiteX3" fmla="*/ 263217 w 263217"/>
                <a:gd name="connsiteY3" fmla="*/ 153957 h 307914"/>
                <a:gd name="connsiteX4" fmla="*/ 131609 w 263217"/>
                <a:gd name="connsiteY4" fmla="*/ 307914 h 307914"/>
                <a:gd name="connsiteX5" fmla="*/ 131609 w 263217"/>
                <a:gd name="connsiteY5" fmla="*/ 246331 h 307914"/>
                <a:gd name="connsiteX6" fmla="*/ 0 w 263217"/>
                <a:gd name="connsiteY6" fmla="*/ 246331 h 307914"/>
                <a:gd name="connsiteX7" fmla="*/ 0 w 263217"/>
                <a:gd name="connsiteY7" fmla="*/ 61583 h 3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217" h="307914">
                  <a:moveTo>
                    <a:pt x="0" y="61583"/>
                  </a:moveTo>
                  <a:lnTo>
                    <a:pt x="131609" y="61583"/>
                  </a:lnTo>
                  <a:lnTo>
                    <a:pt x="131609" y="0"/>
                  </a:lnTo>
                  <a:lnTo>
                    <a:pt x="263217" y="153957"/>
                  </a:lnTo>
                  <a:lnTo>
                    <a:pt x="131609" y="307914"/>
                  </a:lnTo>
                  <a:lnTo>
                    <a:pt x="131609" y="246331"/>
                  </a:lnTo>
                  <a:lnTo>
                    <a:pt x="0" y="246331"/>
                  </a:lnTo>
                  <a:lnTo>
                    <a:pt x="0" y="6158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1583" rIns="78965" bIns="6158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21A101-3472-4E27-9FC2-0AB7BBF04638}"/>
                </a:ext>
              </a:extLst>
            </p:cNvPr>
            <p:cNvSpPr/>
            <p:nvPr/>
          </p:nvSpPr>
          <p:spPr>
            <a:xfrm>
              <a:off x="2808955" y="5107012"/>
              <a:ext cx="1241590" cy="744954"/>
            </a:xfrm>
            <a:custGeom>
              <a:avLst/>
              <a:gdLst>
                <a:gd name="connsiteX0" fmla="*/ 0 w 1241590"/>
                <a:gd name="connsiteY0" fmla="*/ 74495 h 744954"/>
                <a:gd name="connsiteX1" fmla="*/ 74495 w 1241590"/>
                <a:gd name="connsiteY1" fmla="*/ 0 h 744954"/>
                <a:gd name="connsiteX2" fmla="*/ 1167095 w 1241590"/>
                <a:gd name="connsiteY2" fmla="*/ 0 h 744954"/>
                <a:gd name="connsiteX3" fmla="*/ 1241590 w 1241590"/>
                <a:gd name="connsiteY3" fmla="*/ 74495 h 744954"/>
                <a:gd name="connsiteX4" fmla="*/ 1241590 w 1241590"/>
                <a:gd name="connsiteY4" fmla="*/ 670459 h 744954"/>
                <a:gd name="connsiteX5" fmla="*/ 1167095 w 1241590"/>
                <a:gd name="connsiteY5" fmla="*/ 744954 h 744954"/>
                <a:gd name="connsiteX6" fmla="*/ 74495 w 1241590"/>
                <a:gd name="connsiteY6" fmla="*/ 744954 h 744954"/>
                <a:gd name="connsiteX7" fmla="*/ 0 w 1241590"/>
                <a:gd name="connsiteY7" fmla="*/ 670459 h 744954"/>
                <a:gd name="connsiteX8" fmla="*/ 0 w 1241590"/>
                <a:gd name="connsiteY8" fmla="*/ 74495 h 7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90" h="744954">
                  <a:moveTo>
                    <a:pt x="0" y="74495"/>
                  </a:moveTo>
                  <a:cubicBezTo>
                    <a:pt x="0" y="33353"/>
                    <a:pt x="33353" y="0"/>
                    <a:pt x="74495" y="0"/>
                  </a:cubicBezTo>
                  <a:lnTo>
                    <a:pt x="1167095" y="0"/>
                  </a:lnTo>
                  <a:cubicBezTo>
                    <a:pt x="1208237" y="0"/>
                    <a:pt x="1241590" y="33353"/>
                    <a:pt x="1241590" y="74495"/>
                  </a:cubicBezTo>
                  <a:lnTo>
                    <a:pt x="1241590" y="670459"/>
                  </a:lnTo>
                  <a:cubicBezTo>
                    <a:pt x="1241590" y="711601"/>
                    <a:pt x="1208237" y="744954"/>
                    <a:pt x="1167095" y="744954"/>
                  </a:cubicBezTo>
                  <a:lnTo>
                    <a:pt x="74495" y="744954"/>
                  </a:lnTo>
                  <a:cubicBezTo>
                    <a:pt x="33353" y="744954"/>
                    <a:pt x="0" y="711601"/>
                    <a:pt x="0" y="670459"/>
                  </a:cubicBezTo>
                  <a:lnTo>
                    <a:pt x="0" y="74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779" tIns="82779" rIns="82779" bIns="827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kern="1200">
                  <a:solidFill>
                    <a:schemeClr val="bg1"/>
                  </a:solidFill>
                </a:rPr>
                <a:t>启动容器</a:t>
              </a:r>
            </a:p>
          </p:txBody>
        </p:sp>
      </p:grpSp>
      <p:graphicFrame>
        <p:nvGraphicFramePr>
          <p:cNvPr id="59" name="图示 58">
            <a:extLst>
              <a:ext uri="{FF2B5EF4-FFF2-40B4-BE49-F238E27FC236}">
                <a16:creationId xmlns:a16="http://schemas.microsoft.com/office/drawing/2014/main" id="{384F660E-1643-844F-8F5A-B4F11AEA9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137110"/>
              </p:ext>
            </p:extLst>
          </p:nvPr>
        </p:nvGraphicFramePr>
        <p:xfrm>
          <a:off x="6946809" y="3487762"/>
          <a:ext cx="3212465" cy="160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DA351948-5248-B043-A2FB-FC2EFA43755E}"/>
              </a:ext>
            </a:extLst>
          </p:cNvPr>
          <p:cNvSpPr txBox="1"/>
          <p:nvPr/>
        </p:nvSpPr>
        <p:spPr>
          <a:xfrm>
            <a:off x="4338955" y="5499735"/>
            <a:ext cx="1375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、为云主机付费</a:t>
            </a:r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1C</a:t>
            </a:r>
            <a:r>
              <a:rPr lang="zh-CN" altLang="en-US" sz="1200"/>
              <a:t>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8BF88A5-52BE-BC47-9FD0-52461E9B93CE}"/>
              </a:ext>
            </a:extLst>
          </p:cNvPr>
          <p:cNvSpPr txBox="1"/>
          <p:nvPr/>
        </p:nvSpPr>
        <p:spPr>
          <a:xfrm>
            <a:off x="10398760" y="5499735"/>
            <a:ext cx="1306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、为容器付费；</a:t>
            </a:r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0.1C</a:t>
            </a:r>
            <a:r>
              <a:rPr lang="zh-CN" altLang="en-US" sz="1200"/>
              <a:t>起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6CE397-12B1-5446-BF36-3DD236EE76E8}"/>
              </a:ext>
            </a:extLst>
          </p:cNvPr>
          <p:cNvSpPr/>
          <p:nvPr/>
        </p:nvSpPr>
        <p:spPr>
          <a:xfrm>
            <a:off x="526415" y="2452370"/>
            <a:ext cx="5589270" cy="3597275"/>
          </a:xfrm>
          <a:prstGeom prst="rect">
            <a:avLst/>
          </a:prstGeom>
          <a:noFill/>
          <a:ln>
            <a:solidFill>
              <a:srgbClr val="3860F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7BF4E-A56F-464F-AFD4-872111B361BA}"/>
              </a:ext>
            </a:extLst>
          </p:cNvPr>
          <p:cNvSpPr txBox="1"/>
          <p:nvPr/>
        </p:nvSpPr>
        <p:spPr>
          <a:xfrm>
            <a:off x="2238104" y="1967784"/>
            <a:ext cx="13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8A677-7245-4E36-9337-18F67FB7A63C}"/>
              </a:ext>
            </a:extLst>
          </p:cNvPr>
          <p:cNvSpPr txBox="1"/>
          <p:nvPr/>
        </p:nvSpPr>
        <p:spPr>
          <a:xfrm>
            <a:off x="8454118" y="1968003"/>
            <a:ext cx="13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6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产品特点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BADAB4-B9D4-41FA-86A8-E0135E857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142315"/>
              </p:ext>
            </p:extLst>
          </p:nvPr>
        </p:nvGraphicFramePr>
        <p:xfrm>
          <a:off x="1860550" y="1057275"/>
          <a:ext cx="881697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693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chemeClr val="accent1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2638638"/>
            <a:ext cx="5383643" cy="540000"/>
            <a:chOff x="5804422" y="2392602"/>
            <a:chExt cx="5383643" cy="540000"/>
          </a:xfrm>
          <a:solidFill>
            <a:srgbClr val="557CFB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703254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AFBD649-78C5-4E5E-8EA7-6826DE79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11232"/>
              </p:ext>
            </p:extLst>
          </p:nvPr>
        </p:nvGraphicFramePr>
        <p:xfrm>
          <a:off x="6531609" y="3396062"/>
          <a:ext cx="1680664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产品介绍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技术实现</a:t>
                      </a:r>
                      <a:endParaRPr lang="en-US" altLang="zh-CN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功能亮点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2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8DD-3A6D-4048-96B3-A575F56D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容器及 </a:t>
            </a:r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1860B-DF26-4ADA-8DD8-6EDB84FA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03156D54-ED69-4A64-8720-8088603B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88" y="2961457"/>
            <a:ext cx="10372223" cy="374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0166F-4493-4885-8CFE-F14422293F4D}"/>
              </a:ext>
            </a:extLst>
          </p:cNvPr>
          <p:cNvSpPr txBox="1"/>
          <p:nvPr/>
        </p:nvSpPr>
        <p:spPr>
          <a:xfrm>
            <a:off x="753133" y="961565"/>
            <a:ext cx="1068573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65FE"/>
                </a:solidFill>
              </a:rPr>
              <a:t>容器：程序及其运行的最小环境</a:t>
            </a:r>
            <a:endParaRPr lang="en-US" altLang="zh-CN" dirty="0">
              <a:solidFill>
                <a:srgbClr val="3065F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- 1. </a:t>
            </a:r>
            <a:r>
              <a:rPr lang="zh-CN" altLang="en-US" dirty="0"/>
              <a:t>对资源更细颗粒度的使用；</a:t>
            </a:r>
            <a:r>
              <a:rPr lang="en-US" altLang="zh-CN" dirty="0"/>
              <a:t>2. </a:t>
            </a:r>
            <a:r>
              <a:rPr lang="zh-CN" altLang="en-US" dirty="0"/>
              <a:t>免除对操作系统等环境的依赖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65FE"/>
                </a:solidFill>
              </a:rPr>
              <a:t>Kubernetes</a:t>
            </a:r>
            <a:r>
              <a:rPr lang="zh-CN" altLang="en-US" dirty="0">
                <a:solidFill>
                  <a:srgbClr val="3065FE"/>
                </a:solidFill>
              </a:rPr>
              <a:t>：当前使用最广泛的容器编排工具</a:t>
            </a:r>
            <a:endParaRPr lang="en-US" altLang="zh-CN" dirty="0">
              <a:solidFill>
                <a:srgbClr val="3065F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- </a:t>
            </a:r>
            <a:r>
              <a:rPr lang="zh-CN" altLang="en-US" dirty="0"/>
              <a:t>从三足鼎立（</a:t>
            </a:r>
            <a:r>
              <a:rPr lang="en-US" altLang="zh-CN" dirty="0"/>
              <a:t>Kubernetes / Swarm / Mesos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到一家独大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947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Cube</a:t>
            </a:r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底层架构：</a:t>
            </a:r>
            <a:r>
              <a:rPr lang="zh-CN" altLang="en-US" sz="2800" dirty="0">
                <a:latin typeface="+mn-ea"/>
                <a:ea typeface="+mn-ea"/>
              </a:rPr>
              <a:t>调度与编排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F39425B-0BAF-864A-9411-0E22AC26999A}"/>
              </a:ext>
            </a:extLst>
          </p:cNvPr>
          <p:cNvSpPr/>
          <p:nvPr/>
        </p:nvSpPr>
        <p:spPr>
          <a:xfrm>
            <a:off x="4817173" y="2489278"/>
            <a:ext cx="1815912" cy="2453788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0E64DE-C1CD-5A4F-89E2-052B05427C3E}"/>
              </a:ext>
            </a:extLst>
          </p:cNvPr>
          <p:cNvSpPr/>
          <p:nvPr/>
        </p:nvSpPr>
        <p:spPr>
          <a:xfrm>
            <a:off x="1311055" y="2739436"/>
            <a:ext cx="3414907" cy="2203630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3F78DD5D-1730-BA44-981E-3E5079DD1891}"/>
              </a:ext>
            </a:extLst>
          </p:cNvPr>
          <p:cNvSpPr/>
          <p:nvPr/>
        </p:nvSpPr>
        <p:spPr>
          <a:xfrm>
            <a:off x="1185975" y="2614357"/>
            <a:ext cx="3414907" cy="2203630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DE9D29AB-288F-AA43-96D3-6B3DBE244C75}"/>
              </a:ext>
            </a:extLst>
          </p:cNvPr>
          <p:cNvSpPr/>
          <p:nvPr/>
        </p:nvSpPr>
        <p:spPr>
          <a:xfrm>
            <a:off x="1060896" y="2489278"/>
            <a:ext cx="3414907" cy="2203630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683231-2087-1149-BBEC-0090ADACD980}"/>
              </a:ext>
            </a:extLst>
          </p:cNvPr>
          <p:cNvSpPr/>
          <p:nvPr/>
        </p:nvSpPr>
        <p:spPr>
          <a:xfrm>
            <a:off x="2345257" y="4346818"/>
            <a:ext cx="683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atin typeface="+mn-ea"/>
              </a:rPr>
              <a:t>Master</a:t>
            </a:r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DFCB26CC-7AD8-8A49-A6A2-A58390DBE7F9}"/>
              </a:ext>
            </a:extLst>
          </p:cNvPr>
          <p:cNvSpPr/>
          <p:nvPr/>
        </p:nvSpPr>
        <p:spPr>
          <a:xfrm>
            <a:off x="1349687" y="3161305"/>
            <a:ext cx="1121992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scheduler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0" name="矩形: 圆角 13">
            <a:extLst>
              <a:ext uri="{FF2B5EF4-FFF2-40B4-BE49-F238E27FC236}">
                <a16:creationId xmlns:a16="http://schemas.microsoft.com/office/drawing/2014/main" id="{9EEC545B-BAC5-7A4A-AA35-EA721DD41C69}"/>
              </a:ext>
            </a:extLst>
          </p:cNvPr>
          <p:cNvSpPr/>
          <p:nvPr/>
        </p:nvSpPr>
        <p:spPr>
          <a:xfrm>
            <a:off x="2717282" y="3161305"/>
            <a:ext cx="1121992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+mn-ea"/>
              </a:rPr>
              <a:t>apiserver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1" name="矩形: 圆角 16">
            <a:extLst>
              <a:ext uri="{FF2B5EF4-FFF2-40B4-BE49-F238E27FC236}">
                <a16:creationId xmlns:a16="http://schemas.microsoft.com/office/drawing/2014/main" id="{97F985CC-3645-B141-9C3F-D3E81869BEC0}"/>
              </a:ext>
            </a:extLst>
          </p:cNvPr>
          <p:cNvSpPr/>
          <p:nvPr/>
        </p:nvSpPr>
        <p:spPr>
          <a:xfrm>
            <a:off x="1349687" y="3571794"/>
            <a:ext cx="2489587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Controller-Manager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A74FC26D-C6C6-1349-9434-C798BF3E7EF7}"/>
              </a:ext>
            </a:extLst>
          </p:cNvPr>
          <p:cNvSpPr/>
          <p:nvPr/>
        </p:nvSpPr>
        <p:spPr>
          <a:xfrm>
            <a:off x="1349687" y="3986280"/>
            <a:ext cx="2489587" cy="277862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+mn-ea"/>
              </a:rPr>
              <a:t>etcd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4" name="矩形: 圆角 20">
            <a:extLst>
              <a:ext uri="{FF2B5EF4-FFF2-40B4-BE49-F238E27FC236}">
                <a16:creationId xmlns:a16="http://schemas.microsoft.com/office/drawing/2014/main" id="{77E22EA7-D39B-D449-89D1-52B6F9B18C40}"/>
              </a:ext>
            </a:extLst>
          </p:cNvPr>
          <p:cNvSpPr/>
          <p:nvPr/>
        </p:nvSpPr>
        <p:spPr>
          <a:xfrm>
            <a:off x="5335748" y="2614259"/>
            <a:ext cx="778421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+mn-ea"/>
              </a:rPr>
              <a:t>kubelet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5" name="矩形: 圆角 24">
            <a:extLst>
              <a:ext uri="{FF2B5EF4-FFF2-40B4-BE49-F238E27FC236}">
                <a16:creationId xmlns:a16="http://schemas.microsoft.com/office/drawing/2014/main" id="{5EC223EE-775B-CB46-9A46-49C8B6E7D150}"/>
              </a:ext>
            </a:extLst>
          </p:cNvPr>
          <p:cNvSpPr/>
          <p:nvPr/>
        </p:nvSpPr>
        <p:spPr>
          <a:xfrm>
            <a:off x="2717281" y="2667792"/>
            <a:ext cx="1121992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Auth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6" name="矩形: 圆角 25">
            <a:extLst>
              <a:ext uri="{FF2B5EF4-FFF2-40B4-BE49-F238E27FC236}">
                <a16:creationId xmlns:a16="http://schemas.microsoft.com/office/drawing/2014/main" id="{A0D1142D-61F3-6D47-A24A-15DA870916F8}"/>
              </a:ext>
            </a:extLst>
          </p:cNvPr>
          <p:cNvSpPr/>
          <p:nvPr/>
        </p:nvSpPr>
        <p:spPr>
          <a:xfrm>
            <a:off x="4912838" y="3571793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rgbClr val="3F5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Cube01</a:t>
            </a:r>
          </a:p>
        </p:txBody>
      </p:sp>
      <p:sp>
        <p:nvSpPr>
          <p:cNvPr id="17" name="矩形: 圆角 26">
            <a:extLst>
              <a:ext uri="{FF2B5EF4-FFF2-40B4-BE49-F238E27FC236}">
                <a16:creationId xmlns:a16="http://schemas.microsoft.com/office/drawing/2014/main" id="{B040426E-58C2-7F47-A3C2-8800C4E4D9A7}"/>
              </a:ext>
            </a:extLst>
          </p:cNvPr>
          <p:cNvSpPr/>
          <p:nvPr/>
        </p:nvSpPr>
        <p:spPr>
          <a:xfrm>
            <a:off x="5725234" y="3572428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Cube02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C346FC-24E5-304D-B34D-A1AE5EB1EE37}"/>
              </a:ext>
            </a:extLst>
          </p:cNvPr>
          <p:cNvSpPr/>
          <p:nvPr/>
        </p:nvSpPr>
        <p:spPr>
          <a:xfrm>
            <a:off x="5456013" y="4670300"/>
            <a:ext cx="583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latin typeface="+mn-ea"/>
                <a:sym typeface="+mn-ea"/>
              </a:rPr>
              <a:t>Node</a:t>
            </a:r>
          </a:p>
        </p:txBody>
      </p:sp>
      <p:cxnSp>
        <p:nvCxnSpPr>
          <p:cNvPr id="19" name="直接箭头连接符 32">
            <a:extLst>
              <a:ext uri="{FF2B5EF4-FFF2-40B4-BE49-F238E27FC236}">
                <a16:creationId xmlns:a16="http://schemas.microsoft.com/office/drawing/2014/main" id="{066975F5-E60F-1548-A10E-FC5E082F8559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3278277" y="2956548"/>
            <a:ext cx="0" cy="2044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3">
            <a:extLst>
              <a:ext uri="{FF2B5EF4-FFF2-40B4-BE49-F238E27FC236}">
                <a16:creationId xmlns:a16="http://schemas.microsoft.com/office/drawing/2014/main" id="{60AA26AD-9A6D-EA48-9320-46744241611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471679" y="3305683"/>
            <a:ext cx="2457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4">
            <a:extLst>
              <a:ext uri="{FF2B5EF4-FFF2-40B4-BE49-F238E27FC236}">
                <a16:creationId xmlns:a16="http://schemas.microsoft.com/office/drawing/2014/main" id="{670EE1D6-01E8-EA48-9F97-3DED773FAECA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2594480" y="3449873"/>
            <a:ext cx="683895" cy="1219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35">
            <a:extLst>
              <a:ext uri="{FF2B5EF4-FFF2-40B4-BE49-F238E27FC236}">
                <a16:creationId xmlns:a16="http://schemas.microsoft.com/office/drawing/2014/main" id="{DDDA44D5-8507-D345-A2FA-8A36836B36FB}"/>
              </a:ext>
            </a:extLst>
          </p:cNvPr>
          <p:cNvCxnSpPr>
            <a:stCxn id="13" idx="4"/>
            <a:endCxn id="10" idx="3"/>
          </p:cNvCxnSpPr>
          <p:nvPr/>
        </p:nvCxnSpPr>
        <p:spPr>
          <a:xfrm flipV="1">
            <a:off x="3839210" y="3305810"/>
            <a:ext cx="3175" cy="819785"/>
          </a:xfrm>
          <a:prstGeom prst="bentConnector3">
            <a:avLst>
              <a:gd name="adj1" fmla="val 7500000"/>
            </a:avLst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4">
            <a:extLst>
              <a:ext uri="{FF2B5EF4-FFF2-40B4-BE49-F238E27FC236}">
                <a16:creationId xmlns:a16="http://schemas.microsoft.com/office/drawing/2014/main" id="{AB34966D-399E-9143-B12F-CE18486C638D}"/>
              </a:ext>
            </a:extLst>
          </p:cNvPr>
          <p:cNvSpPr/>
          <p:nvPr/>
        </p:nvSpPr>
        <p:spPr>
          <a:xfrm>
            <a:off x="6732333" y="2489278"/>
            <a:ext cx="1815912" cy="2453788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24" name="矩形: 圆角 37">
            <a:extLst>
              <a:ext uri="{FF2B5EF4-FFF2-40B4-BE49-F238E27FC236}">
                <a16:creationId xmlns:a16="http://schemas.microsoft.com/office/drawing/2014/main" id="{2B37FF7C-062E-8D48-B1A2-9FCC93982D7C}"/>
              </a:ext>
            </a:extLst>
          </p:cNvPr>
          <p:cNvSpPr/>
          <p:nvPr/>
        </p:nvSpPr>
        <p:spPr>
          <a:xfrm>
            <a:off x="7246427" y="2599654"/>
            <a:ext cx="778421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+mn-ea"/>
              </a:rPr>
              <a:t>kubelet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5" name="矩形: 圆角 39">
            <a:extLst>
              <a:ext uri="{FF2B5EF4-FFF2-40B4-BE49-F238E27FC236}">
                <a16:creationId xmlns:a16="http://schemas.microsoft.com/office/drawing/2014/main" id="{3E9E251D-0BA7-9741-B40A-B44A3FBFC01F}"/>
              </a:ext>
            </a:extLst>
          </p:cNvPr>
          <p:cNvSpPr/>
          <p:nvPr/>
        </p:nvSpPr>
        <p:spPr>
          <a:xfrm>
            <a:off x="6824152" y="3571793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Cube05                           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6" name="矩形: 圆角 40">
            <a:extLst>
              <a:ext uri="{FF2B5EF4-FFF2-40B4-BE49-F238E27FC236}">
                <a16:creationId xmlns:a16="http://schemas.microsoft.com/office/drawing/2014/main" id="{CEDE4BFB-283D-AD45-92E6-FB74B65D6769}"/>
              </a:ext>
            </a:extLst>
          </p:cNvPr>
          <p:cNvSpPr/>
          <p:nvPr/>
        </p:nvSpPr>
        <p:spPr>
          <a:xfrm>
            <a:off x="7669568" y="3571793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Cube08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835152-9D28-344A-86F7-A26A4233568F}"/>
              </a:ext>
            </a:extLst>
          </p:cNvPr>
          <p:cNvSpPr/>
          <p:nvPr/>
        </p:nvSpPr>
        <p:spPr>
          <a:xfrm>
            <a:off x="7366691" y="4670300"/>
            <a:ext cx="583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atin typeface="+mn-ea"/>
              </a:rPr>
              <a:t>Node</a:t>
            </a:r>
          </a:p>
        </p:txBody>
      </p:sp>
      <p:sp>
        <p:nvSpPr>
          <p:cNvPr id="28" name="圆角矩形 4">
            <a:extLst>
              <a:ext uri="{FF2B5EF4-FFF2-40B4-BE49-F238E27FC236}">
                <a16:creationId xmlns:a16="http://schemas.microsoft.com/office/drawing/2014/main" id="{F1FEE995-5AAC-D74D-B1A5-D7897B14560A}"/>
              </a:ext>
            </a:extLst>
          </p:cNvPr>
          <p:cNvSpPr/>
          <p:nvPr/>
        </p:nvSpPr>
        <p:spPr>
          <a:xfrm>
            <a:off x="8648502" y="2489278"/>
            <a:ext cx="1815912" cy="2453788"/>
          </a:xfrm>
          <a:prstGeom prst="roundRect">
            <a:avLst>
              <a:gd name="adj" fmla="val 513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+mn-ea"/>
            </a:endParaRPr>
          </a:p>
        </p:txBody>
      </p:sp>
      <p:sp>
        <p:nvSpPr>
          <p:cNvPr id="29" name="矩形: 圆角 46">
            <a:extLst>
              <a:ext uri="{FF2B5EF4-FFF2-40B4-BE49-F238E27FC236}">
                <a16:creationId xmlns:a16="http://schemas.microsoft.com/office/drawing/2014/main" id="{6583C280-F831-E042-AEB4-2704DEA0D278}"/>
              </a:ext>
            </a:extLst>
          </p:cNvPr>
          <p:cNvSpPr/>
          <p:nvPr/>
        </p:nvSpPr>
        <p:spPr>
          <a:xfrm>
            <a:off x="9075600" y="2599654"/>
            <a:ext cx="778421" cy="2887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+mn-ea"/>
              </a:rPr>
              <a:t>kubelet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0" name="矩形: 圆角 48">
            <a:extLst>
              <a:ext uri="{FF2B5EF4-FFF2-40B4-BE49-F238E27FC236}">
                <a16:creationId xmlns:a16="http://schemas.microsoft.com/office/drawing/2014/main" id="{2A9549AA-D9AA-FC49-BE50-DA3C4A266170}"/>
              </a:ext>
            </a:extLst>
          </p:cNvPr>
          <p:cNvSpPr/>
          <p:nvPr/>
        </p:nvSpPr>
        <p:spPr>
          <a:xfrm>
            <a:off x="8740320" y="3571793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Cube10</a:t>
            </a:r>
          </a:p>
        </p:txBody>
      </p:sp>
      <p:sp>
        <p:nvSpPr>
          <p:cNvPr id="31" name="矩形: 圆角 49">
            <a:extLst>
              <a:ext uri="{FF2B5EF4-FFF2-40B4-BE49-F238E27FC236}">
                <a16:creationId xmlns:a16="http://schemas.microsoft.com/office/drawing/2014/main" id="{963A488E-4A01-1E4A-9ACB-AB17D75F1991}"/>
              </a:ext>
            </a:extLst>
          </p:cNvPr>
          <p:cNvSpPr/>
          <p:nvPr/>
        </p:nvSpPr>
        <p:spPr>
          <a:xfrm>
            <a:off x="9585736" y="3571793"/>
            <a:ext cx="778421" cy="692348"/>
          </a:xfrm>
          <a:prstGeom prst="roundRect">
            <a:avLst/>
          </a:prstGeom>
          <a:solidFill>
            <a:srgbClr val="3065F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+mn-ea"/>
              </a:rPr>
              <a:t>Cube20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0813D9-A4AC-F440-9895-FA177C2CA195}"/>
              </a:ext>
            </a:extLst>
          </p:cNvPr>
          <p:cNvSpPr/>
          <p:nvPr/>
        </p:nvSpPr>
        <p:spPr>
          <a:xfrm>
            <a:off x="9287304" y="4670300"/>
            <a:ext cx="583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atin typeface="+mn-ea"/>
              </a:rPr>
              <a:t>Node</a:t>
            </a:r>
          </a:p>
        </p:txBody>
      </p:sp>
      <p:cxnSp>
        <p:nvCxnSpPr>
          <p:cNvPr id="34" name="直接箭头连接符 57">
            <a:extLst>
              <a:ext uri="{FF2B5EF4-FFF2-40B4-BE49-F238E27FC236}">
                <a16:creationId xmlns:a16="http://schemas.microsoft.com/office/drawing/2014/main" id="{F139AF75-2302-2F4A-A863-CD9440D838D9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5302049" y="2903015"/>
            <a:ext cx="422910" cy="6686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58">
            <a:extLst>
              <a:ext uri="{FF2B5EF4-FFF2-40B4-BE49-F238E27FC236}">
                <a16:creationId xmlns:a16="http://schemas.microsoft.com/office/drawing/2014/main" id="{C236BD44-E4A1-234B-AA62-96A7622C9A6F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5725160" y="2903220"/>
            <a:ext cx="389255" cy="6692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1E3E5BB2-8892-B648-96B7-2BFDB3F0B40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7213363" y="2888410"/>
            <a:ext cx="422275" cy="6832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60">
            <a:extLst>
              <a:ext uri="{FF2B5EF4-FFF2-40B4-BE49-F238E27FC236}">
                <a16:creationId xmlns:a16="http://schemas.microsoft.com/office/drawing/2014/main" id="{7B7303AA-D131-1446-A4C0-68604B238856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7635638" y="2888410"/>
            <a:ext cx="422910" cy="6832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61">
            <a:extLst>
              <a:ext uri="{FF2B5EF4-FFF2-40B4-BE49-F238E27FC236}">
                <a16:creationId xmlns:a16="http://schemas.microsoft.com/office/drawing/2014/main" id="{AC7ADA21-767B-B047-A608-B6629414F9B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9129395" y="2888615"/>
            <a:ext cx="335280" cy="6832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62">
            <a:extLst>
              <a:ext uri="{FF2B5EF4-FFF2-40B4-BE49-F238E27FC236}">
                <a16:creationId xmlns:a16="http://schemas.microsoft.com/office/drawing/2014/main" id="{8490DFCC-EEEB-F040-9EE3-B6AA8EA7C61F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9464811" y="2888410"/>
            <a:ext cx="510540" cy="6832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331D123-3823-5D42-AF72-7F5D7464C024}"/>
              </a:ext>
            </a:extLst>
          </p:cNvPr>
          <p:cNvSpPr txBox="1"/>
          <p:nvPr/>
        </p:nvSpPr>
        <p:spPr>
          <a:xfrm>
            <a:off x="5042535" y="4349750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3860F4"/>
                </a:solidFill>
                <a:latin typeface="+mn-ea"/>
              </a:rPr>
              <a:t>userA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4C34751-0E9A-224F-B7FC-B3967C69820C}"/>
              </a:ext>
            </a:extLst>
          </p:cNvPr>
          <p:cNvSpPr txBox="1"/>
          <p:nvPr/>
        </p:nvSpPr>
        <p:spPr>
          <a:xfrm>
            <a:off x="6938010" y="4349750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3860F4"/>
                </a:solidFill>
                <a:latin typeface="+mn-ea"/>
              </a:rPr>
              <a:t>userB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3F44D1-66F8-3441-BA31-86E071B9245E}"/>
              </a:ext>
            </a:extLst>
          </p:cNvPr>
          <p:cNvSpPr txBox="1"/>
          <p:nvPr/>
        </p:nvSpPr>
        <p:spPr>
          <a:xfrm>
            <a:off x="7783195" y="4349750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3860F4"/>
                </a:solidFill>
                <a:latin typeface="+mn-ea"/>
              </a:rPr>
              <a:t>userD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5C7497-BF57-0B41-BCA8-2B08C10FD387}"/>
              </a:ext>
            </a:extLst>
          </p:cNvPr>
          <p:cNvSpPr txBox="1"/>
          <p:nvPr/>
        </p:nvSpPr>
        <p:spPr>
          <a:xfrm>
            <a:off x="8891270" y="4349750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3860F4"/>
                </a:solidFill>
                <a:latin typeface="+mn-ea"/>
              </a:rPr>
              <a:t>userE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1A2F144-8F15-2A45-AE17-94A69DA05D2D}"/>
              </a:ext>
            </a:extLst>
          </p:cNvPr>
          <p:cNvSpPr txBox="1"/>
          <p:nvPr/>
        </p:nvSpPr>
        <p:spPr>
          <a:xfrm>
            <a:off x="9700260" y="4349750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solidFill>
                  <a:srgbClr val="3860F4"/>
                </a:solidFill>
                <a:latin typeface="+mn-ea"/>
              </a:rPr>
              <a:t>userF</a:t>
            </a:r>
            <a:endParaRPr lang="en-US" altLang="zh-CN" sz="800" dirty="0">
              <a:solidFill>
                <a:srgbClr val="3860F4"/>
              </a:solidFill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A8E69F-8D0C-9C4A-BA1A-B5BC3401F3AA}"/>
              </a:ext>
            </a:extLst>
          </p:cNvPr>
          <p:cNvSpPr txBox="1"/>
          <p:nvPr/>
        </p:nvSpPr>
        <p:spPr>
          <a:xfrm>
            <a:off x="5838825" y="4349115"/>
            <a:ext cx="550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3860F4"/>
                </a:solidFill>
                <a:latin typeface="+mn-ea"/>
              </a:rPr>
              <a:t>userC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797FCA3-3332-9645-A586-41BAD806F309}"/>
              </a:ext>
            </a:extLst>
          </p:cNvPr>
          <p:cNvSpPr/>
          <p:nvPr/>
        </p:nvSpPr>
        <p:spPr>
          <a:xfrm>
            <a:off x="2022475" y="1797050"/>
            <a:ext cx="1724025" cy="4508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apiserver(LB)</a:t>
            </a:r>
          </a:p>
        </p:txBody>
      </p:sp>
      <p:cxnSp>
        <p:nvCxnSpPr>
          <p:cNvPr id="47" name="直接箭头连接符 84">
            <a:extLst>
              <a:ext uri="{FF2B5EF4-FFF2-40B4-BE49-F238E27FC236}">
                <a16:creationId xmlns:a16="http://schemas.microsoft.com/office/drawing/2014/main" id="{DC33D5D8-92DB-9C44-A43D-A87792E9A637}"/>
              </a:ext>
            </a:extLst>
          </p:cNvPr>
          <p:cNvCxnSpPr>
            <a:stCxn id="46" idx="2"/>
          </p:cNvCxnSpPr>
          <p:nvPr/>
        </p:nvCxnSpPr>
        <p:spPr>
          <a:xfrm flipH="1">
            <a:off x="2536190" y="2247900"/>
            <a:ext cx="348615" cy="2413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86">
            <a:extLst>
              <a:ext uri="{FF2B5EF4-FFF2-40B4-BE49-F238E27FC236}">
                <a16:creationId xmlns:a16="http://schemas.microsoft.com/office/drawing/2014/main" id="{CA321094-57AA-284E-8F8A-5BF85C4D2083}"/>
              </a:ext>
            </a:extLst>
          </p:cNvPr>
          <p:cNvCxnSpPr>
            <a:stCxn id="46" idx="2"/>
          </p:cNvCxnSpPr>
          <p:nvPr/>
        </p:nvCxnSpPr>
        <p:spPr>
          <a:xfrm>
            <a:off x="2884805" y="2247900"/>
            <a:ext cx="393700" cy="2413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87">
            <a:extLst>
              <a:ext uri="{FF2B5EF4-FFF2-40B4-BE49-F238E27FC236}">
                <a16:creationId xmlns:a16="http://schemas.microsoft.com/office/drawing/2014/main" id="{EE0B7377-1354-2443-B2D1-D4261CD2FBB4}"/>
              </a:ext>
            </a:extLst>
          </p:cNvPr>
          <p:cNvCxnSpPr>
            <a:stCxn id="46" idx="2"/>
          </p:cNvCxnSpPr>
          <p:nvPr/>
        </p:nvCxnSpPr>
        <p:spPr>
          <a:xfrm>
            <a:off x="2884805" y="2247900"/>
            <a:ext cx="0" cy="2413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AA8E29E1-295B-2440-84E0-BA17A9AB1F7C}"/>
              </a:ext>
            </a:extLst>
          </p:cNvPr>
          <p:cNvCxnSpPr>
            <a:stCxn id="46" idx="3"/>
            <a:endCxn id="24" idx="0"/>
          </p:cNvCxnSpPr>
          <p:nvPr/>
        </p:nvCxnSpPr>
        <p:spPr>
          <a:xfrm>
            <a:off x="3746500" y="2022475"/>
            <a:ext cx="3889375" cy="577215"/>
          </a:xfrm>
          <a:prstGeom prst="bentConnector2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F19D27D5-A7E7-E944-A5D4-7B16DBF041E5}"/>
              </a:ext>
            </a:extLst>
          </p:cNvPr>
          <p:cNvCxnSpPr>
            <a:endCxn id="29" idx="0"/>
          </p:cNvCxnSpPr>
          <p:nvPr/>
        </p:nvCxnSpPr>
        <p:spPr>
          <a:xfrm>
            <a:off x="3769360" y="2022475"/>
            <a:ext cx="5695315" cy="577215"/>
          </a:xfrm>
          <a:prstGeom prst="bentConnector2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DE53A897-9AE4-B140-9899-4D1D3387E9E1}"/>
              </a:ext>
            </a:extLst>
          </p:cNvPr>
          <p:cNvCxnSpPr>
            <a:endCxn id="14" idx="0"/>
          </p:cNvCxnSpPr>
          <p:nvPr/>
        </p:nvCxnSpPr>
        <p:spPr>
          <a:xfrm>
            <a:off x="3746500" y="2022475"/>
            <a:ext cx="1978660" cy="591820"/>
          </a:xfrm>
          <a:prstGeom prst="bentConnector2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2FB9F3D3-E958-9047-AB65-2CFD7ADDC961}"/>
              </a:ext>
            </a:extLst>
          </p:cNvPr>
          <p:cNvSpPr/>
          <p:nvPr/>
        </p:nvSpPr>
        <p:spPr>
          <a:xfrm>
            <a:off x="2032000" y="1073785"/>
            <a:ext cx="1724025" cy="4508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Controller</a:t>
            </a:r>
          </a:p>
        </p:txBody>
      </p:sp>
      <p:cxnSp>
        <p:nvCxnSpPr>
          <p:cNvPr id="54" name="直接箭头连接符 97">
            <a:extLst>
              <a:ext uri="{FF2B5EF4-FFF2-40B4-BE49-F238E27FC236}">
                <a16:creationId xmlns:a16="http://schemas.microsoft.com/office/drawing/2014/main" id="{E1362DE1-5C90-AF42-BCED-5139374F568C}"/>
              </a:ext>
            </a:extLst>
          </p:cNvPr>
          <p:cNvCxnSpPr>
            <a:stCxn id="53" idx="2"/>
            <a:endCxn id="46" idx="0"/>
          </p:cNvCxnSpPr>
          <p:nvPr/>
        </p:nvCxnSpPr>
        <p:spPr>
          <a:xfrm flipH="1">
            <a:off x="2884488" y="1524635"/>
            <a:ext cx="9525" cy="27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230E7E50-DBE7-B846-B31E-13612B694AAE}"/>
              </a:ext>
            </a:extLst>
          </p:cNvPr>
          <p:cNvSpPr/>
          <p:nvPr/>
        </p:nvSpPr>
        <p:spPr>
          <a:xfrm>
            <a:off x="5878830" y="1073785"/>
            <a:ext cx="944880" cy="450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User</a:t>
            </a:r>
          </a:p>
        </p:txBody>
      </p:sp>
      <p:cxnSp>
        <p:nvCxnSpPr>
          <p:cNvPr id="56" name="直接箭头连接符 99">
            <a:extLst>
              <a:ext uri="{FF2B5EF4-FFF2-40B4-BE49-F238E27FC236}">
                <a16:creationId xmlns:a16="http://schemas.microsoft.com/office/drawing/2014/main" id="{26E65C43-ADBE-D146-9900-E054EA2B47C9}"/>
              </a:ext>
            </a:extLst>
          </p:cNvPr>
          <p:cNvCxnSpPr>
            <a:stCxn id="55" idx="1"/>
            <a:endCxn id="53" idx="3"/>
          </p:cNvCxnSpPr>
          <p:nvPr/>
        </p:nvCxnSpPr>
        <p:spPr>
          <a:xfrm flipH="1">
            <a:off x="3756025" y="1299210"/>
            <a:ext cx="2122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DFC8BCB-F0D5-CB4F-864A-6F70F254CEA3}"/>
              </a:ext>
            </a:extLst>
          </p:cNvPr>
          <p:cNvSpPr txBox="1"/>
          <p:nvPr/>
        </p:nvSpPr>
        <p:spPr>
          <a:xfrm>
            <a:off x="4023995" y="1385570"/>
            <a:ext cx="164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API / console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4A65D9-2006-E043-9411-3B61EB0C3F1F}"/>
              </a:ext>
            </a:extLst>
          </p:cNvPr>
          <p:cNvSpPr txBox="1"/>
          <p:nvPr/>
        </p:nvSpPr>
        <p:spPr>
          <a:xfrm>
            <a:off x="1061085" y="5187315"/>
            <a:ext cx="88982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底层采用</a:t>
            </a:r>
            <a:r>
              <a:rPr lang="en-US" altLang="zh-CN" dirty="0">
                <a:latin typeface="+mn-ea"/>
              </a:rPr>
              <a:t>K8S</a:t>
            </a:r>
            <a:r>
              <a:rPr lang="zh-CN" altLang="en-US" dirty="0">
                <a:latin typeface="+mn-ea"/>
              </a:rPr>
              <a:t>作为</a:t>
            </a:r>
            <a:r>
              <a:rPr lang="en-US" altLang="zh-CN" dirty="0">
                <a:latin typeface="+mn-ea"/>
              </a:rPr>
              <a:t>Cube</a:t>
            </a:r>
            <a:r>
              <a:rPr lang="zh-CN" altLang="en-US" dirty="0">
                <a:latin typeface="+mn-ea"/>
              </a:rPr>
              <a:t>容器的编排与调度系统，稳定可靠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接入层自行实现，支持多租户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兼容</a:t>
            </a:r>
            <a:r>
              <a:rPr lang="en-US" altLang="zh-CN" dirty="0">
                <a:latin typeface="+mn-ea"/>
              </a:rPr>
              <a:t>K8S API</a:t>
            </a:r>
            <a:r>
              <a:rPr lang="zh-CN" altLang="en-US" dirty="0">
                <a:latin typeface="+mn-ea"/>
              </a:rPr>
              <a:t>，应用场景更广泛</a:t>
            </a:r>
          </a:p>
        </p:txBody>
      </p:sp>
    </p:spTree>
    <p:extLst>
      <p:ext uri="{BB962C8B-B14F-4D97-AF65-F5344CB8AC3E}">
        <p14:creationId xmlns:p14="http://schemas.microsoft.com/office/powerpoint/2010/main" val="282826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底层架构：轻量级虚拟化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9760009-9B24-1945-BBD8-85CAF69CB655}"/>
              </a:ext>
            </a:extLst>
          </p:cNvPr>
          <p:cNvGrpSpPr/>
          <p:nvPr/>
        </p:nvGrpSpPr>
        <p:grpSpPr>
          <a:xfrm>
            <a:off x="732790" y="1553151"/>
            <a:ext cx="3272790" cy="3996690"/>
            <a:chOff x="626" y="2935"/>
            <a:chExt cx="5154" cy="514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BA2F499-F781-254A-B058-BC3234F82D12}"/>
                </a:ext>
              </a:extLst>
            </p:cNvPr>
            <p:cNvGrpSpPr/>
            <p:nvPr/>
          </p:nvGrpSpPr>
          <p:grpSpPr>
            <a:xfrm>
              <a:off x="626" y="3262"/>
              <a:ext cx="5155" cy="4814"/>
              <a:chOff x="571" y="1495"/>
              <a:chExt cx="5155" cy="481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8C1DFB1-ED2B-BE4F-B692-357B095C29B0}"/>
                  </a:ext>
                </a:extLst>
              </p:cNvPr>
              <p:cNvSpPr/>
              <p:nvPr/>
            </p:nvSpPr>
            <p:spPr>
              <a:xfrm>
                <a:off x="571" y="4759"/>
                <a:ext cx="5155" cy="7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HOST OPERATING SYSTEM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8AD4DEA-CF1C-4444-96CE-185CBE3FE415}"/>
                  </a:ext>
                </a:extLst>
              </p:cNvPr>
              <p:cNvSpPr/>
              <p:nvPr/>
            </p:nvSpPr>
            <p:spPr>
              <a:xfrm>
                <a:off x="571" y="3938"/>
                <a:ext cx="5155" cy="74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latin typeface="思源黑体 CN" panose="020B0A00000000000000" charset="-122"/>
                    <a:ea typeface="思源黑体 CN" panose="020B0A00000000000000" charset="-122"/>
                  </a:rPr>
                  <a:t>KVM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2E134C8-8AA9-A845-8130-8FCB08646967}"/>
                  </a:ext>
                </a:extLst>
              </p:cNvPr>
              <p:cNvSpPr/>
              <p:nvPr/>
            </p:nvSpPr>
            <p:spPr>
              <a:xfrm>
                <a:off x="571" y="1841"/>
                <a:ext cx="1491" cy="2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MICRO VM</a:t>
                </a:r>
              </a:p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OS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2B0D966-831F-CB48-9115-EF2624A474F1}"/>
                  </a:ext>
                </a:extLst>
              </p:cNvPr>
              <p:cNvSpPr/>
              <p:nvPr/>
            </p:nvSpPr>
            <p:spPr>
              <a:xfrm>
                <a:off x="2377" y="1841"/>
                <a:ext cx="1491" cy="2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MICRO VM</a:t>
                </a:r>
              </a:p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OS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14207DE-AAB8-4249-A02B-D44868A3B0A4}"/>
                  </a:ext>
                </a:extLst>
              </p:cNvPr>
              <p:cNvSpPr/>
              <p:nvPr/>
            </p:nvSpPr>
            <p:spPr>
              <a:xfrm>
                <a:off x="4185" y="1841"/>
                <a:ext cx="1491" cy="2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MICRO VM</a:t>
                </a:r>
              </a:p>
              <a:p>
                <a:pPr algn="ctr"/>
                <a:r>
                  <a:rPr lang="en-US" altLang="zh-CN" sz="1000" dirty="0">
                    <a:latin typeface="思源黑体 CN" panose="020B0A00000000000000" charset="-122"/>
                    <a:ea typeface="思源黑体 CN" panose="020B0A00000000000000" charset="-122"/>
                  </a:rPr>
                  <a:t>OS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1E8D862-0723-2544-99C6-0D214500BE09}"/>
                  </a:ext>
                </a:extLst>
              </p:cNvPr>
              <p:cNvSpPr/>
              <p:nvPr/>
            </p:nvSpPr>
            <p:spPr>
              <a:xfrm>
                <a:off x="571" y="1513"/>
                <a:ext cx="1491" cy="3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latin typeface="思源黑体 CN" panose="020B0A00000000000000" charset="-122"/>
                    <a:ea typeface="思源黑体 CN" panose="020B0A00000000000000" charset="-122"/>
                  </a:rPr>
                  <a:t>Contianerd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E2C11C0-D0F1-FA46-97A0-2182E065F1EF}"/>
                  </a:ext>
                </a:extLst>
              </p:cNvPr>
              <p:cNvSpPr/>
              <p:nvPr/>
            </p:nvSpPr>
            <p:spPr>
              <a:xfrm>
                <a:off x="2377" y="1495"/>
                <a:ext cx="1491" cy="3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latin typeface="思源黑体 CN" panose="020B0A00000000000000" charset="-122"/>
                    <a:ea typeface="思源黑体 CN" panose="020B0A00000000000000" charset="-122"/>
                    <a:sym typeface="+mn-ea"/>
                  </a:rPr>
                  <a:t>Contianerd</a:t>
                </a:r>
                <a:endParaRPr lang="en-US" altLang="zh-CN" sz="1000">
                  <a:latin typeface="思源黑体 CN" panose="020B0A00000000000000" charset="-122"/>
                  <a:ea typeface="思源黑体 CN" panose="020B0A00000000000000" charset="-122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934E263-3156-6641-8522-8F9FCCA906A4}"/>
                  </a:ext>
                </a:extLst>
              </p:cNvPr>
              <p:cNvSpPr/>
              <p:nvPr/>
            </p:nvSpPr>
            <p:spPr>
              <a:xfrm>
                <a:off x="4191" y="1495"/>
                <a:ext cx="1491" cy="3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latin typeface="思源黑体 CN" panose="020B0A00000000000000" charset="-122"/>
                    <a:ea typeface="思源黑体 CN" panose="020B0A00000000000000" charset="-122"/>
                    <a:sym typeface="+mn-ea"/>
                  </a:rPr>
                  <a:t>Contianerd</a:t>
                </a:r>
                <a:endParaRPr lang="en-US" altLang="zh-CN" sz="1000">
                  <a:latin typeface="思源黑体 CN" panose="020B0A00000000000000" charset="-122"/>
                  <a:ea typeface="思源黑体 CN" panose="020B0A00000000000000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EED25F5-B8A0-2642-8796-844647B49C8C}"/>
                  </a:ext>
                </a:extLst>
              </p:cNvPr>
              <p:cNvSpPr/>
              <p:nvPr/>
            </p:nvSpPr>
            <p:spPr>
              <a:xfrm>
                <a:off x="571" y="5562"/>
                <a:ext cx="5155" cy="74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latin typeface="思源黑体 CN" panose="020B0A00000000000000" charset="-122"/>
                    <a:ea typeface="思源黑体 CN" panose="020B0A00000000000000" charset="-122"/>
                  </a:rPr>
                  <a:t>INFRASTRUCTURE</a:t>
                </a: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04781E1-8D24-1147-86BB-0704F15886D3}"/>
                </a:ext>
              </a:extLst>
            </p:cNvPr>
            <p:cNvSpPr/>
            <p:nvPr/>
          </p:nvSpPr>
          <p:spPr>
            <a:xfrm>
              <a:off x="626" y="2953"/>
              <a:ext cx="1491" cy="3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latin typeface="思源黑体 CN" panose="020B0A00000000000000" charset="-122"/>
                  <a:ea typeface="思源黑体 CN" panose="020B0A00000000000000" charset="-122"/>
                </a:rPr>
                <a:t>Cube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587BAB2-A83C-BD44-AAF9-8D3139B3F571}"/>
                </a:ext>
              </a:extLst>
            </p:cNvPr>
            <p:cNvSpPr/>
            <p:nvPr/>
          </p:nvSpPr>
          <p:spPr>
            <a:xfrm>
              <a:off x="2432" y="2935"/>
              <a:ext cx="1491" cy="3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latin typeface="思源黑体 CN" panose="020B0A00000000000000" charset="-122"/>
                  <a:ea typeface="思源黑体 CN" panose="020B0A00000000000000" charset="-122"/>
                </a:rPr>
                <a:t>Cube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4C684C3-E9CF-E34C-8DBC-CAD938953F28}"/>
                </a:ext>
              </a:extLst>
            </p:cNvPr>
            <p:cNvSpPr/>
            <p:nvPr/>
          </p:nvSpPr>
          <p:spPr>
            <a:xfrm>
              <a:off x="4240" y="2935"/>
              <a:ext cx="1491" cy="3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latin typeface="思源黑体 CN" panose="020B0A00000000000000" charset="-122"/>
                  <a:ea typeface="思源黑体 CN" panose="020B0A00000000000000" charset="-122"/>
                </a:rPr>
                <a:t>Cube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56E23A85-BE6F-CB4E-BFB3-78EBDA187EAA}"/>
              </a:ext>
            </a:extLst>
          </p:cNvPr>
          <p:cNvSpPr txBox="1"/>
          <p:nvPr/>
        </p:nvSpPr>
        <p:spPr>
          <a:xfrm>
            <a:off x="5001261" y="954549"/>
            <a:ext cx="5761990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为了兼顾安全</a:t>
            </a:r>
            <a:r>
              <a:rPr lang="en-US" altLang="zh-CN" dirty="0"/>
              <a:t>&amp;</a:t>
            </a:r>
            <a:r>
              <a:rPr lang="zh-CN" altLang="en-US" dirty="0"/>
              <a:t>性能，</a:t>
            </a:r>
            <a:r>
              <a:rPr lang="en-US" altLang="zh-CN" dirty="0"/>
              <a:t>Cube</a:t>
            </a:r>
            <a:r>
              <a:rPr lang="zh-CN" altLang="en-US" dirty="0"/>
              <a:t>容器运行于 </a:t>
            </a:r>
            <a:r>
              <a:rPr lang="en-US" altLang="zh-CN" dirty="0"/>
              <a:t>Micro VM </a:t>
            </a:r>
            <a:r>
              <a:rPr lang="zh-CN" altLang="en-US" dirty="0"/>
              <a:t>轻量级虚拟机中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Micro VM</a:t>
            </a:r>
            <a:r>
              <a:rPr lang="zh-CN" altLang="en-US" dirty="0"/>
              <a:t>具有以下特点：</a:t>
            </a:r>
          </a:p>
        </p:txBody>
      </p:sp>
      <p:graphicFrame>
        <p:nvGraphicFramePr>
          <p:cNvPr id="74" name="图示 73">
            <a:extLst>
              <a:ext uri="{FF2B5EF4-FFF2-40B4-BE49-F238E27FC236}">
                <a16:creationId xmlns:a16="http://schemas.microsoft.com/office/drawing/2014/main" id="{76DF78F7-B048-C94D-B42E-4906DF4F4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245237"/>
              </p:ext>
            </p:extLst>
          </p:nvPr>
        </p:nvGraphicFramePr>
        <p:xfrm>
          <a:off x="5001260" y="2325804"/>
          <a:ext cx="5644515" cy="392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090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底层架构：容器网络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725EB2-779D-4942-935D-9817BFE67A3E}"/>
              </a:ext>
            </a:extLst>
          </p:cNvPr>
          <p:cNvSpPr txBox="1"/>
          <p:nvPr/>
        </p:nvSpPr>
        <p:spPr>
          <a:xfrm>
            <a:off x="7333215" y="1855705"/>
            <a:ext cx="4447142" cy="337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采用 </a:t>
            </a:r>
            <a:r>
              <a:rPr lang="en-US" altLang="zh-CN" dirty="0"/>
              <a:t>UCloud SDN </a:t>
            </a:r>
            <a:r>
              <a:rPr lang="zh-CN" altLang="en-US" dirty="0"/>
              <a:t>网络做为</a:t>
            </a:r>
            <a:r>
              <a:rPr lang="en-US" altLang="zh-CN" dirty="0"/>
              <a:t>Cube</a:t>
            </a:r>
            <a:r>
              <a:rPr lang="zh-CN" altLang="en-US" dirty="0"/>
              <a:t>的网络方案，与 </a:t>
            </a:r>
            <a:r>
              <a:rPr lang="en-US" altLang="zh-CN" dirty="0" err="1"/>
              <a:t>UHost</a:t>
            </a:r>
            <a:r>
              <a:rPr lang="en-US" altLang="zh-CN" dirty="0"/>
              <a:t> </a:t>
            </a:r>
            <a:r>
              <a:rPr lang="zh-CN" altLang="en-US" dirty="0"/>
              <a:t>原理一致，具有以下特点：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Cube </a:t>
            </a:r>
            <a:r>
              <a:rPr lang="zh-CN" altLang="en-US" dirty="0"/>
              <a:t>实例之间二层可达；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Cube </a:t>
            </a:r>
            <a:r>
              <a:rPr lang="zh-CN" altLang="en-US" dirty="0"/>
              <a:t>实例拥有固定内网 </a:t>
            </a:r>
            <a:r>
              <a:rPr lang="en-US" altLang="zh-CN" dirty="0"/>
              <a:t>IP</a:t>
            </a:r>
            <a:r>
              <a:rPr lang="zh-CN" altLang="en-US" dirty="0"/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QoS </a:t>
            </a:r>
            <a:r>
              <a:rPr lang="zh-CN" altLang="en-US" dirty="0"/>
              <a:t>限制，避免同宿主实例相互影响；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与 </a:t>
            </a:r>
            <a:r>
              <a:rPr lang="en-US" altLang="zh-CN" dirty="0" err="1"/>
              <a:t>UHost</a:t>
            </a:r>
            <a:r>
              <a:rPr lang="zh-CN" altLang="en-US" dirty="0"/>
              <a:t>、</a:t>
            </a:r>
            <a:r>
              <a:rPr lang="en-US" altLang="zh-CN" dirty="0"/>
              <a:t>UDB </a:t>
            </a:r>
            <a:r>
              <a:rPr lang="zh-CN" altLang="en-US" dirty="0"/>
              <a:t>等资源互通；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成熟 </a:t>
            </a:r>
            <a:r>
              <a:rPr lang="en-US" altLang="zh-CN" dirty="0"/>
              <a:t>SDN </a:t>
            </a:r>
            <a:r>
              <a:rPr lang="zh-CN" altLang="en-US" dirty="0"/>
              <a:t>方案，稳定可靠；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A3649A-3785-4755-8871-878DA2001527}"/>
              </a:ext>
            </a:extLst>
          </p:cNvPr>
          <p:cNvGrpSpPr/>
          <p:nvPr/>
        </p:nvGrpSpPr>
        <p:grpSpPr>
          <a:xfrm>
            <a:off x="575424" y="1514206"/>
            <a:ext cx="6379601" cy="3905866"/>
            <a:chOff x="277495" y="1358583"/>
            <a:chExt cx="6763385" cy="414083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31ECFAC-9FC3-5640-BC37-B547BAFBF9EA}"/>
                </a:ext>
              </a:extLst>
            </p:cNvPr>
            <p:cNvGrpSpPr/>
            <p:nvPr/>
          </p:nvGrpSpPr>
          <p:grpSpPr>
            <a:xfrm>
              <a:off x="277495" y="1358583"/>
              <a:ext cx="6763385" cy="4140835"/>
              <a:chOff x="437" y="1592"/>
              <a:chExt cx="10651" cy="652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862F02-200C-1C47-B4A1-E6E4211B32BF}"/>
                  </a:ext>
                </a:extLst>
              </p:cNvPr>
              <p:cNvSpPr/>
              <p:nvPr/>
            </p:nvSpPr>
            <p:spPr>
              <a:xfrm>
                <a:off x="437" y="1592"/>
                <a:ext cx="5114" cy="4900"/>
              </a:xfrm>
              <a:prstGeom prst="rect">
                <a:avLst/>
              </a:prstGeom>
              <a:solidFill>
                <a:srgbClr val="F3F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3AA0958-0C8F-B646-AE79-44BCEE1D9F8B}"/>
                  </a:ext>
                </a:extLst>
              </p:cNvPr>
              <p:cNvSpPr/>
              <p:nvPr/>
            </p:nvSpPr>
            <p:spPr>
              <a:xfrm>
                <a:off x="2293" y="1745"/>
                <a:ext cx="1604" cy="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Node/</a:t>
                </a:r>
                <a:r>
                  <a:rPr lang="zh-CN" altLang="en-US" sz="11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物理机</a:t>
                </a:r>
              </a:p>
            </p:txBody>
          </p:sp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354986CD-0E87-FB4C-BFFB-0762BBC9BDA9}"/>
                  </a:ext>
                </a:extLst>
              </p:cNvPr>
              <p:cNvSpPr/>
              <p:nvPr/>
            </p:nvSpPr>
            <p:spPr>
              <a:xfrm>
                <a:off x="4871" y="7475"/>
                <a:ext cx="2478" cy="63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SDN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网络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21418B-88BE-624B-89A3-EC01F1364D12}"/>
                  </a:ext>
                </a:extLst>
              </p:cNvPr>
              <p:cNvSpPr/>
              <p:nvPr/>
            </p:nvSpPr>
            <p:spPr>
              <a:xfrm>
                <a:off x="655" y="2522"/>
                <a:ext cx="2167" cy="24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13B7FE7-8BDB-544F-AF24-80CFD1973DA8}"/>
                  </a:ext>
                </a:extLst>
              </p:cNvPr>
              <p:cNvSpPr/>
              <p:nvPr/>
            </p:nvSpPr>
            <p:spPr>
              <a:xfrm>
                <a:off x="3187" y="2522"/>
                <a:ext cx="2167" cy="24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7F8F6EF-2100-4347-A2EC-8B1BDC2EC37F}"/>
                  </a:ext>
                </a:extLst>
              </p:cNvPr>
              <p:cNvSpPr txBox="1"/>
              <p:nvPr/>
            </p:nvSpPr>
            <p:spPr>
              <a:xfrm>
                <a:off x="1228" y="2651"/>
                <a:ext cx="1201" cy="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Micro VM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D3D3BA-AA5F-1542-BA0C-AD5299A798B0}"/>
                  </a:ext>
                </a:extLst>
              </p:cNvPr>
              <p:cNvSpPr txBox="1"/>
              <p:nvPr/>
            </p:nvSpPr>
            <p:spPr>
              <a:xfrm>
                <a:off x="1138" y="5183"/>
                <a:ext cx="1201" cy="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10.9.0.1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0825E7-7B97-0B40-ACFA-618E7BB3BB4F}"/>
                  </a:ext>
                </a:extLst>
              </p:cNvPr>
              <p:cNvSpPr txBox="1"/>
              <p:nvPr/>
            </p:nvSpPr>
            <p:spPr>
              <a:xfrm>
                <a:off x="3511" y="5183"/>
                <a:ext cx="1201" cy="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10.9.0.2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ED999D-FBD7-BF4D-B0BE-C30A933F0607}"/>
                  </a:ext>
                </a:extLst>
              </p:cNvPr>
              <p:cNvSpPr txBox="1"/>
              <p:nvPr/>
            </p:nvSpPr>
            <p:spPr>
              <a:xfrm>
                <a:off x="3679" y="2684"/>
                <a:ext cx="1201" cy="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Micro VM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A17F06F-11D0-9C4C-B89D-233D6652A0B7}"/>
                  </a:ext>
                </a:extLst>
              </p:cNvPr>
              <p:cNvSpPr/>
              <p:nvPr/>
            </p:nvSpPr>
            <p:spPr>
              <a:xfrm>
                <a:off x="819" y="3161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Container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E7EEB246-F87B-C143-8060-BE300D505EE2}"/>
                  </a:ext>
                </a:extLst>
              </p:cNvPr>
              <p:cNvSpPr/>
              <p:nvPr/>
            </p:nvSpPr>
            <p:spPr>
              <a:xfrm>
                <a:off x="819" y="4053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/>
                  <a:t>Container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C8F6F84-805D-694E-B98C-AB32F33F2ABD}"/>
                  </a:ext>
                </a:extLst>
              </p:cNvPr>
              <p:cNvSpPr/>
              <p:nvPr/>
            </p:nvSpPr>
            <p:spPr>
              <a:xfrm>
                <a:off x="3296" y="3471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/>
                  <a:t>Container</a:t>
                </a:r>
              </a:p>
            </p:txBody>
          </p:sp>
          <p:cxnSp>
            <p:nvCxnSpPr>
              <p:cNvPr id="16" name="直接箭头连接符 41">
                <a:extLst>
                  <a:ext uri="{FF2B5EF4-FFF2-40B4-BE49-F238E27FC236}">
                    <a16:creationId xmlns:a16="http://schemas.microsoft.com/office/drawing/2014/main" id="{7E9EC065-5315-0248-BD24-17F172D9E1F7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1466" y="3781"/>
                <a:ext cx="0" cy="27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50">
                <a:extLst>
                  <a:ext uri="{FF2B5EF4-FFF2-40B4-BE49-F238E27FC236}">
                    <a16:creationId xmlns:a16="http://schemas.microsoft.com/office/drawing/2014/main" id="{577DB630-2A5F-B948-81E1-7BBF9B8CE955}"/>
                  </a:ext>
                </a:extLst>
              </p:cNvPr>
              <p:cNvCxnSpPr>
                <a:stCxn id="13" idx="3"/>
                <a:endCxn id="7" idx="3"/>
              </p:cNvCxnSpPr>
              <p:nvPr/>
            </p:nvCxnSpPr>
            <p:spPr>
              <a:xfrm>
                <a:off x="2113" y="3471"/>
                <a:ext cx="709" cy="2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51">
                <a:extLst>
                  <a:ext uri="{FF2B5EF4-FFF2-40B4-BE49-F238E27FC236}">
                    <a16:creationId xmlns:a16="http://schemas.microsoft.com/office/drawing/2014/main" id="{8FE3AC2B-B0B7-C342-8413-C684C5BA701D}"/>
                  </a:ext>
                </a:extLst>
              </p:cNvPr>
              <p:cNvCxnSpPr>
                <a:stCxn id="14" idx="3"/>
                <a:endCxn id="7" idx="3"/>
              </p:cNvCxnSpPr>
              <p:nvPr/>
            </p:nvCxnSpPr>
            <p:spPr>
              <a:xfrm flipV="1">
                <a:off x="2113" y="3770"/>
                <a:ext cx="709" cy="59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FDDCDC-48F1-8D49-B936-564A74498B40}"/>
                  </a:ext>
                </a:extLst>
              </p:cNvPr>
              <p:cNvSpPr txBox="1"/>
              <p:nvPr/>
            </p:nvSpPr>
            <p:spPr>
              <a:xfrm>
                <a:off x="1592" y="3716"/>
                <a:ext cx="1453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hostnetwork</a:t>
                </a:r>
              </a:p>
            </p:txBody>
          </p:sp>
          <p:cxnSp>
            <p:nvCxnSpPr>
              <p:cNvPr id="20" name="直接箭头连接符 53">
                <a:extLst>
                  <a:ext uri="{FF2B5EF4-FFF2-40B4-BE49-F238E27FC236}">
                    <a16:creationId xmlns:a16="http://schemas.microsoft.com/office/drawing/2014/main" id="{4DE2BF93-64D8-C646-8D39-C877B2F7ED41}"/>
                  </a:ext>
                </a:extLst>
              </p:cNvPr>
              <p:cNvCxnSpPr>
                <a:stCxn id="15" idx="3"/>
                <a:endCxn id="8" idx="3"/>
              </p:cNvCxnSpPr>
              <p:nvPr/>
            </p:nvCxnSpPr>
            <p:spPr>
              <a:xfrm flipV="1">
                <a:off x="4590" y="3770"/>
                <a:ext cx="764" cy="1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F0286108-E57A-0C48-A105-46FF56A8102C}"/>
                  </a:ext>
                </a:extLst>
              </p:cNvPr>
              <p:cNvSpPr/>
              <p:nvPr/>
            </p:nvSpPr>
            <p:spPr>
              <a:xfrm>
                <a:off x="1910" y="5892"/>
                <a:ext cx="2131" cy="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Kubelet</a:t>
                </a:r>
                <a:r>
                  <a:rPr lang="en-US" altLang="zh-CN" sz="1200" dirty="0"/>
                  <a:t> / CNI</a:t>
                </a:r>
              </a:p>
            </p:txBody>
          </p:sp>
          <p:cxnSp>
            <p:nvCxnSpPr>
              <p:cNvPr id="22" name="直接箭头连接符 56">
                <a:extLst>
                  <a:ext uri="{FF2B5EF4-FFF2-40B4-BE49-F238E27FC236}">
                    <a16:creationId xmlns:a16="http://schemas.microsoft.com/office/drawing/2014/main" id="{514C55EB-0852-D740-8A2F-1169121BBAEE}"/>
                  </a:ext>
                </a:extLst>
              </p:cNvPr>
              <p:cNvCxnSpPr>
                <a:stCxn id="21" idx="0"/>
                <a:endCxn id="7" idx="2"/>
              </p:cNvCxnSpPr>
              <p:nvPr/>
            </p:nvCxnSpPr>
            <p:spPr>
              <a:xfrm flipH="1" flipV="1">
                <a:off x="1739" y="5017"/>
                <a:ext cx="1237" cy="87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58">
                <a:extLst>
                  <a:ext uri="{FF2B5EF4-FFF2-40B4-BE49-F238E27FC236}">
                    <a16:creationId xmlns:a16="http://schemas.microsoft.com/office/drawing/2014/main" id="{FC5A3977-7EC9-254A-99F2-84B84C39A59F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 flipV="1">
                <a:off x="3045" y="5017"/>
                <a:ext cx="1226" cy="87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BF8BDBD-4D82-854D-B860-F81825A613FB}"/>
                  </a:ext>
                </a:extLst>
              </p:cNvPr>
              <p:cNvSpPr/>
              <p:nvPr/>
            </p:nvSpPr>
            <p:spPr>
              <a:xfrm>
                <a:off x="5974" y="1592"/>
                <a:ext cx="5114" cy="4900"/>
              </a:xfrm>
              <a:prstGeom prst="rect">
                <a:avLst/>
              </a:prstGeom>
              <a:solidFill>
                <a:srgbClr val="F3F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8018C3D-92D0-114D-AE3D-E239A67547AA}"/>
                  </a:ext>
                </a:extLst>
              </p:cNvPr>
              <p:cNvSpPr/>
              <p:nvPr/>
            </p:nvSpPr>
            <p:spPr>
              <a:xfrm>
                <a:off x="7830" y="1745"/>
                <a:ext cx="1604" cy="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Node/</a:t>
                </a:r>
                <a:r>
                  <a:rPr lang="zh-CN" altLang="en-US" sz="11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物理机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A4ACC60-7D28-E849-B4C5-2AD5A5533D6D}"/>
                  </a:ext>
                </a:extLst>
              </p:cNvPr>
              <p:cNvSpPr/>
              <p:nvPr/>
            </p:nvSpPr>
            <p:spPr>
              <a:xfrm>
                <a:off x="6192" y="2522"/>
                <a:ext cx="2167" cy="24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5D0DA9-B6DD-2045-8D64-3F34928E9F57}"/>
                  </a:ext>
                </a:extLst>
              </p:cNvPr>
              <p:cNvSpPr/>
              <p:nvPr/>
            </p:nvSpPr>
            <p:spPr>
              <a:xfrm>
                <a:off x="8724" y="2522"/>
                <a:ext cx="2167" cy="24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482166-2B62-9B4F-86F9-B4F14E867AE1}"/>
                  </a:ext>
                </a:extLst>
              </p:cNvPr>
              <p:cNvSpPr txBox="1"/>
              <p:nvPr/>
            </p:nvSpPr>
            <p:spPr>
              <a:xfrm>
                <a:off x="6652" y="2666"/>
                <a:ext cx="1201" cy="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Micro VM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2ACFB5-43A2-8346-BB52-357501381CEC}"/>
                  </a:ext>
                </a:extLst>
              </p:cNvPr>
              <p:cNvSpPr txBox="1"/>
              <p:nvPr/>
            </p:nvSpPr>
            <p:spPr>
              <a:xfrm>
                <a:off x="6675" y="5183"/>
                <a:ext cx="1201" cy="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10.9.0.3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D267A0-D19E-DF47-937C-38FD675B0892}"/>
                  </a:ext>
                </a:extLst>
              </p:cNvPr>
              <p:cNvSpPr txBox="1"/>
              <p:nvPr/>
            </p:nvSpPr>
            <p:spPr>
              <a:xfrm>
                <a:off x="9048" y="5183"/>
                <a:ext cx="1201" cy="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10.9.0.4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D0861F-0EC1-7245-BA7A-E135C5C210B5}"/>
                  </a:ext>
                </a:extLst>
              </p:cNvPr>
              <p:cNvSpPr txBox="1"/>
              <p:nvPr/>
            </p:nvSpPr>
            <p:spPr>
              <a:xfrm>
                <a:off x="9266" y="2712"/>
                <a:ext cx="1201" cy="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Micro VM</a:t>
                </a: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8994FEAA-2C68-C141-B257-4F39E09C2980}"/>
                  </a:ext>
                </a:extLst>
              </p:cNvPr>
              <p:cNvSpPr/>
              <p:nvPr/>
            </p:nvSpPr>
            <p:spPr>
              <a:xfrm>
                <a:off x="6356" y="3161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/>
                  <a:t>Container</a:t>
                </a:r>
              </a:p>
            </p:txBody>
          </p:sp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AD9F71BD-6362-164F-95F7-51D1E5BA96E2}"/>
                  </a:ext>
                </a:extLst>
              </p:cNvPr>
              <p:cNvSpPr/>
              <p:nvPr/>
            </p:nvSpPr>
            <p:spPr>
              <a:xfrm>
                <a:off x="6356" y="4053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/>
                  <a:t>Container</a:t>
                </a:r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95F7A22A-3628-EE4F-BA8A-3531C93A706C}"/>
                  </a:ext>
                </a:extLst>
              </p:cNvPr>
              <p:cNvSpPr/>
              <p:nvPr/>
            </p:nvSpPr>
            <p:spPr>
              <a:xfrm>
                <a:off x="8833" y="3471"/>
                <a:ext cx="1294" cy="6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/>
                  <a:t>Container</a:t>
                </a:r>
              </a:p>
            </p:txBody>
          </p:sp>
          <p:cxnSp>
            <p:nvCxnSpPr>
              <p:cNvPr id="36" name="直接箭头连接符 70">
                <a:extLst>
                  <a:ext uri="{FF2B5EF4-FFF2-40B4-BE49-F238E27FC236}">
                    <a16:creationId xmlns:a16="http://schemas.microsoft.com/office/drawing/2014/main" id="{B237430B-4785-0C4D-BC62-6DF6F0589BCC}"/>
                  </a:ext>
                </a:extLst>
              </p:cNvPr>
              <p:cNvCxnSpPr>
                <a:stCxn id="33" idx="2"/>
                <a:endCxn id="34" idx="0"/>
              </p:cNvCxnSpPr>
              <p:nvPr/>
            </p:nvCxnSpPr>
            <p:spPr>
              <a:xfrm>
                <a:off x="7003" y="3781"/>
                <a:ext cx="0" cy="27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71">
                <a:extLst>
                  <a:ext uri="{FF2B5EF4-FFF2-40B4-BE49-F238E27FC236}">
                    <a16:creationId xmlns:a16="http://schemas.microsoft.com/office/drawing/2014/main" id="{D6A2C9B8-8971-4442-B29D-81058EAF7ECB}"/>
                  </a:ext>
                </a:extLst>
              </p:cNvPr>
              <p:cNvCxnSpPr>
                <a:stCxn id="33" idx="3"/>
                <a:endCxn id="26" idx="3"/>
              </p:cNvCxnSpPr>
              <p:nvPr/>
            </p:nvCxnSpPr>
            <p:spPr>
              <a:xfrm>
                <a:off x="7650" y="3471"/>
                <a:ext cx="709" cy="2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72">
                <a:extLst>
                  <a:ext uri="{FF2B5EF4-FFF2-40B4-BE49-F238E27FC236}">
                    <a16:creationId xmlns:a16="http://schemas.microsoft.com/office/drawing/2014/main" id="{34463E0C-9F16-614D-84E0-5A942A61B3A6}"/>
                  </a:ext>
                </a:extLst>
              </p:cNvPr>
              <p:cNvCxnSpPr>
                <a:stCxn id="34" idx="3"/>
                <a:endCxn id="26" idx="3"/>
              </p:cNvCxnSpPr>
              <p:nvPr/>
            </p:nvCxnSpPr>
            <p:spPr>
              <a:xfrm flipV="1">
                <a:off x="7650" y="3770"/>
                <a:ext cx="709" cy="59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3D8775A-6D3C-5140-A762-264B093CD488}"/>
                  </a:ext>
                </a:extLst>
              </p:cNvPr>
              <p:cNvSpPr txBox="1"/>
              <p:nvPr/>
            </p:nvSpPr>
            <p:spPr>
              <a:xfrm>
                <a:off x="7129" y="3716"/>
                <a:ext cx="1453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hostnetwork</a:t>
                </a:r>
              </a:p>
            </p:txBody>
          </p:sp>
          <p:cxnSp>
            <p:nvCxnSpPr>
              <p:cNvPr id="40" name="直接箭头连接符 74">
                <a:extLst>
                  <a:ext uri="{FF2B5EF4-FFF2-40B4-BE49-F238E27FC236}">
                    <a16:creationId xmlns:a16="http://schemas.microsoft.com/office/drawing/2014/main" id="{280DE844-A904-CF43-B04E-6190B5D1E641}"/>
                  </a:ext>
                </a:extLst>
              </p:cNvPr>
              <p:cNvCxnSpPr>
                <a:stCxn id="35" idx="3"/>
                <a:endCxn id="27" idx="3"/>
              </p:cNvCxnSpPr>
              <p:nvPr/>
            </p:nvCxnSpPr>
            <p:spPr>
              <a:xfrm flipV="1">
                <a:off x="10127" y="3770"/>
                <a:ext cx="764" cy="1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658ECA13-117B-3440-AA94-A97965788555}"/>
                  </a:ext>
                </a:extLst>
              </p:cNvPr>
              <p:cNvSpPr/>
              <p:nvPr/>
            </p:nvSpPr>
            <p:spPr>
              <a:xfrm>
                <a:off x="7447" y="5892"/>
                <a:ext cx="2131" cy="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Kubelet</a:t>
                </a:r>
                <a:r>
                  <a:rPr lang="en-US" altLang="zh-CN" sz="1200" dirty="0"/>
                  <a:t> / CNI</a:t>
                </a:r>
                <a:endParaRPr lang="zh-CN" altLang="en-US" sz="1200" dirty="0"/>
              </a:p>
            </p:txBody>
          </p:sp>
          <p:cxnSp>
            <p:nvCxnSpPr>
              <p:cNvPr id="42" name="直接箭头连接符 76">
                <a:extLst>
                  <a:ext uri="{FF2B5EF4-FFF2-40B4-BE49-F238E27FC236}">
                    <a16:creationId xmlns:a16="http://schemas.microsoft.com/office/drawing/2014/main" id="{D18CC77B-4A40-004E-A73F-F7C44BE43CF1}"/>
                  </a:ext>
                </a:extLst>
              </p:cNvPr>
              <p:cNvCxnSpPr>
                <a:stCxn id="41" idx="0"/>
                <a:endCxn id="26" idx="2"/>
              </p:cNvCxnSpPr>
              <p:nvPr/>
            </p:nvCxnSpPr>
            <p:spPr>
              <a:xfrm flipH="1" flipV="1">
                <a:off x="7276" y="5017"/>
                <a:ext cx="1237" cy="87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77">
                <a:extLst>
                  <a:ext uri="{FF2B5EF4-FFF2-40B4-BE49-F238E27FC236}">
                    <a16:creationId xmlns:a16="http://schemas.microsoft.com/office/drawing/2014/main" id="{A9AEF529-3747-C949-B3F0-31420EA1DF09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 flipV="1">
                <a:off x="8582" y="5017"/>
                <a:ext cx="1226" cy="87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78">
                <a:extLst>
                  <a:ext uri="{FF2B5EF4-FFF2-40B4-BE49-F238E27FC236}">
                    <a16:creationId xmlns:a16="http://schemas.microsoft.com/office/drawing/2014/main" id="{F3E094F1-72C6-7547-8A00-A248CC2E6822}"/>
                  </a:ext>
                </a:extLst>
              </p:cNvPr>
              <p:cNvCxnSpPr>
                <a:stCxn id="21" idx="2"/>
                <a:endCxn id="6" idx="0"/>
              </p:cNvCxnSpPr>
              <p:nvPr/>
            </p:nvCxnSpPr>
            <p:spPr>
              <a:xfrm>
                <a:off x="2976" y="6238"/>
                <a:ext cx="3134" cy="123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79">
                <a:extLst>
                  <a:ext uri="{FF2B5EF4-FFF2-40B4-BE49-F238E27FC236}">
                    <a16:creationId xmlns:a16="http://schemas.microsoft.com/office/drawing/2014/main" id="{7C42B9F5-ED80-8A43-B89B-9429D0C55F65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>
                <a:off x="6110" y="6238"/>
                <a:ext cx="2403" cy="123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81699F7-4AB0-3C45-964D-3BFD12ABB780}"/>
                </a:ext>
              </a:extLst>
            </p:cNvPr>
            <p:cNvSpPr txBox="1"/>
            <p:nvPr/>
          </p:nvSpPr>
          <p:spPr>
            <a:xfrm>
              <a:off x="722630" y="1646714"/>
              <a:ext cx="8432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860F4"/>
                  </a:solidFill>
                </a:rPr>
                <a:t>cube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F3EF3CD-76C5-884D-A35D-A1848940025F}"/>
                </a:ext>
              </a:extLst>
            </p:cNvPr>
            <p:cNvSpPr txBox="1"/>
            <p:nvPr/>
          </p:nvSpPr>
          <p:spPr>
            <a:xfrm>
              <a:off x="2372995" y="1655128"/>
              <a:ext cx="8432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860F4"/>
                  </a:solidFill>
                </a:rPr>
                <a:t>cube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CC9F6A-863C-A742-AC65-2FB29A725D25}"/>
                </a:ext>
              </a:extLst>
            </p:cNvPr>
            <p:cNvSpPr txBox="1"/>
            <p:nvPr/>
          </p:nvSpPr>
          <p:spPr>
            <a:xfrm>
              <a:off x="4218342" y="1658314"/>
              <a:ext cx="8432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860F4"/>
                  </a:solidFill>
                </a:rPr>
                <a:t>cube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C072AE5-E4B1-F346-B914-437D84BB4E63}"/>
                </a:ext>
              </a:extLst>
            </p:cNvPr>
            <p:cNvSpPr txBox="1"/>
            <p:nvPr/>
          </p:nvSpPr>
          <p:spPr>
            <a:xfrm>
              <a:off x="5834001" y="1636949"/>
              <a:ext cx="8432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3860F4"/>
                  </a:solidFill>
                </a:rPr>
                <a:t>cube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5B4E9EF-8D2E-C24F-AFB0-566746B9EA28}"/>
                </a:ext>
              </a:extLst>
            </p:cNvPr>
            <p:cNvSpPr txBox="1"/>
            <p:nvPr/>
          </p:nvSpPr>
          <p:spPr>
            <a:xfrm>
              <a:off x="277495" y="4131310"/>
              <a:ext cx="5727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OVS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323BAAC-AAE6-464B-A2F7-F0D9008BAC03}"/>
                </a:ext>
              </a:extLst>
            </p:cNvPr>
            <p:cNvSpPr txBox="1"/>
            <p:nvPr/>
          </p:nvSpPr>
          <p:spPr>
            <a:xfrm>
              <a:off x="3874135" y="4131310"/>
              <a:ext cx="5727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OVS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63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chemeClr val="accent1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2638638"/>
            <a:ext cx="5383643" cy="540000"/>
            <a:chOff x="5804422" y="2392602"/>
            <a:chExt cx="5383643" cy="540000"/>
          </a:xfrm>
          <a:solidFill>
            <a:srgbClr val="557CFB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703254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AFBD649-78C5-4E5E-8EA7-6826DE79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04489"/>
              </p:ext>
            </p:extLst>
          </p:nvPr>
        </p:nvGraphicFramePr>
        <p:xfrm>
          <a:off x="6531609" y="3396062"/>
          <a:ext cx="1680664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产品介绍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技术实现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功能亮点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06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产品功能：存储支持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BEA696-949F-4BD2-AA89-9F4C37DEDBB2}"/>
              </a:ext>
            </a:extLst>
          </p:cNvPr>
          <p:cNvGrpSpPr/>
          <p:nvPr/>
        </p:nvGrpSpPr>
        <p:grpSpPr>
          <a:xfrm>
            <a:off x="590321" y="1303972"/>
            <a:ext cx="1248410" cy="2068830"/>
            <a:chOff x="809625" y="1494790"/>
            <a:chExt cx="1248410" cy="2068830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6D012979-17D7-8C43-9849-77648E5A6CA4}"/>
                </a:ext>
              </a:extLst>
            </p:cNvPr>
            <p:cNvSpPr/>
            <p:nvPr/>
          </p:nvSpPr>
          <p:spPr>
            <a:xfrm>
              <a:off x="809625" y="1876425"/>
              <a:ext cx="1248410" cy="901700"/>
            </a:xfrm>
            <a:prstGeom prst="hexagon">
              <a:avLst/>
            </a:prstGeom>
            <a:solidFill>
              <a:srgbClr val="3065F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块存储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457D2D-C944-E44B-90E4-DE6CF3DFC41D}"/>
                </a:ext>
              </a:extLst>
            </p:cNvPr>
            <p:cNvSpPr txBox="1"/>
            <p:nvPr/>
          </p:nvSpPr>
          <p:spPr>
            <a:xfrm>
              <a:off x="1260475" y="1494790"/>
              <a:ext cx="346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effectLst/>
                </a:rPr>
                <a:t>1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8218ECD-E485-1A4C-BCDB-CF0DFF05FD0C}"/>
                </a:ext>
              </a:extLst>
            </p:cNvPr>
            <p:cNvSpPr txBox="1"/>
            <p:nvPr/>
          </p:nvSpPr>
          <p:spPr>
            <a:xfrm>
              <a:off x="855345" y="3195320"/>
              <a:ext cx="11563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自研支持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B07C6-C317-4C09-890F-13ED758E344A}"/>
              </a:ext>
            </a:extLst>
          </p:cNvPr>
          <p:cNvGrpSpPr/>
          <p:nvPr/>
        </p:nvGrpSpPr>
        <p:grpSpPr>
          <a:xfrm>
            <a:off x="2021294" y="1304290"/>
            <a:ext cx="1687830" cy="2068195"/>
            <a:chOff x="2862580" y="1494790"/>
            <a:chExt cx="1687830" cy="2068195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C131AECC-9F84-F94D-B30D-D548DC087CC7}"/>
                </a:ext>
              </a:extLst>
            </p:cNvPr>
            <p:cNvSpPr/>
            <p:nvPr/>
          </p:nvSpPr>
          <p:spPr>
            <a:xfrm>
              <a:off x="3082290" y="1876425"/>
              <a:ext cx="1248410" cy="901700"/>
            </a:xfrm>
            <a:prstGeom prst="hexagon">
              <a:avLst/>
            </a:prstGeom>
            <a:solidFill>
              <a:srgbClr val="3065F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共享</a:t>
              </a:r>
            </a:p>
            <a:p>
              <a:pPr algn="ctr"/>
              <a:r>
                <a:rPr lang="zh-CN" altLang="en-US"/>
                <a:t>存储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34E278F-D91D-414B-8720-506F5E4E0BDD}"/>
                </a:ext>
              </a:extLst>
            </p:cNvPr>
            <p:cNvSpPr txBox="1"/>
            <p:nvPr/>
          </p:nvSpPr>
          <p:spPr>
            <a:xfrm>
              <a:off x="3533140" y="1494790"/>
              <a:ext cx="346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/>
                </a:rPr>
                <a:t>2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1E424D-8A3F-844A-8EB9-A5EB468BF2B1}"/>
                </a:ext>
              </a:extLst>
            </p:cNvPr>
            <p:cNvSpPr txBox="1"/>
            <p:nvPr/>
          </p:nvSpPr>
          <p:spPr>
            <a:xfrm>
              <a:off x="2862580" y="3194685"/>
              <a:ext cx="16878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基于</a:t>
              </a:r>
              <a:r>
                <a:rPr lang="en-US" altLang="zh-CN" dirty="0"/>
                <a:t>NFS</a:t>
              </a:r>
              <a:r>
                <a:rPr lang="zh-CN" altLang="en-US" dirty="0"/>
                <a:t>协议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0DE6FC-C748-4A22-A541-0E98D1E0D6CA}"/>
              </a:ext>
            </a:extLst>
          </p:cNvPr>
          <p:cNvGrpSpPr/>
          <p:nvPr/>
        </p:nvGrpSpPr>
        <p:grpSpPr>
          <a:xfrm>
            <a:off x="3891686" y="1303972"/>
            <a:ext cx="1687830" cy="2068830"/>
            <a:chOff x="5135245" y="1494790"/>
            <a:chExt cx="1687830" cy="206883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5FE46432-72D6-C94D-9C14-FD6D7545602A}"/>
                </a:ext>
              </a:extLst>
            </p:cNvPr>
            <p:cNvSpPr/>
            <p:nvPr/>
          </p:nvSpPr>
          <p:spPr>
            <a:xfrm>
              <a:off x="5354955" y="1876425"/>
              <a:ext cx="1248410" cy="901700"/>
            </a:xfrm>
            <a:prstGeom prst="hexagon">
              <a:avLst/>
            </a:prstGeom>
            <a:solidFill>
              <a:srgbClr val="3065F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对象</a:t>
              </a:r>
            </a:p>
            <a:p>
              <a:pPr algn="ctr"/>
              <a:r>
                <a:rPr lang="zh-CN" altLang="en-US" dirty="0"/>
                <a:t>存储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27AAC9-4346-EF45-9357-0A8189F7F843}"/>
                </a:ext>
              </a:extLst>
            </p:cNvPr>
            <p:cNvSpPr txBox="1"/>
            <p:nvPr/>
          </p:nvSpPr>
          <p:spPr>
            <a:xfrm>
              <a:off x="5805805" y="1494790"/>
              <a:ext cx="346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/>
                </a:rPr>
                <a:t>3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21DAAC-4AA8-824F-BB2A-8BEB8A722A6D}"/>
                </a:ext>
              </a:extLst>
            </p:cNvPr>
            <p:cNvSpPr txBox="1"/>
            <p:nvPr/>
          </p:nvSpPr>
          <p:spPr>
            <a:xfrm>
              <a:off x="5135245" y="3195320"/>
              <a:ext cx="16878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基于</a:t>
              </a:r>
              <a:r>
                <a:rPr lang="en-US" altLang="zh-CN" dirty="0"/>
                <a:t>S3</a:t>
              </a:r>
              <a:r>
                <a:rPr lang="zh-CN" altLang="en-US" dirty="0"/>
                <a:t>协议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034AEA-ADB6-4D7F-8E5E-565720628F75}"/>
              </a:ext>
            </a:extLst>
          </p:cNvPr>
          <p:cNvGrpSpPr/>
          <p:nvPr/>
        </p:nvGrpSpPr>
        <p:grpSpPr>
          <a:xfrm>
            <a:off x="1119431" y="3723109"/>
            <a:ext cx="1687830" cy="2068830"/>
            <a:chOff x="7407910" y="1494790"/>
            <a:chExt cx="1687830" cy="2068830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4F6BE334-43E4-7643-A025-32B06B754FDB}"/>
                </a:ext>
              </a:extLst>
            </p:cNvPr>
            <p:cNvSpPr/>
            <p:nvPr/>
          </p:nvSpPr>
          <p:spPr>
            <a:xfrm>
              <a:off x="7627620" y="1876425"/>
              <a:ext cx="1248410" cy="901700"/>
            </a:xfrm>
            <a:prstGeom prst="hexagon">
              <a:avLst/>
            </a:prstGeom>
            <a:solidFill>
              <a:srgbClr val="3065F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</a:t>
              </a:r>
            </a:p>
            <a:p>
              <a:pPr algn="ctr"/>
              <a:r>
                <a:rPr lang="zh-CN" altLang="en-US" dirty="0"/>
                <a:t>文件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E5FEF31-D4A9-404A-BDB2-7C082153A517}"/>
                </a:ext>
              </a:extLst>
            </p:cNvPr>
            <p:cNvSpPr txBox="1"/>
            <p:nvPr/>
          </p:nvSpPr>
          <p:spPr>
            <a:xfrm>
              <a:off x="8078470" y="1494790"/>
              <a:ext cx="346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/>
                </a:rPr>
                <a:t>4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2D12916-1398-B24F-A60A-8C4E9B684C4A}"/>
                </a:ext>
              </a:extLst>
            </p:cNvPr>
            <p:cNvSpPr txBox="1"/>
            <p:nvPr/>
          </p:nvSpPr>
          <p:spPr>
            <a:xfrm>
              <a:off x="7407910" y="3195320"/>
              <a:ext cx="16878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兼容 </a:t>
              </a:r>
              <a:r>
                <a:rPr lang="en-US" altLang="zh-CN" dirty="0"/>
                <a:t>K8S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9CFC2-6CC2-469C-BF6A-DF7A4D072F4D}"/>
              </a:ext>
            </a:extLst>
          </p:cNvPr>
          <p:cNvGrpSpPr/>
          <p:nvPr/>
        </p:nvGrpSpPr>
        <p:grpSpPr>
          <a:xfrm>
            <a:off x="2989580" y="3723109"/>
            <a:ext cx="1687830" cy="2068830"/>
            <a:chOff x="9680575" y="1494790"/>
            <a:chExt cx="1687830" cy="2068830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00D169C-F3B0-6449-8EDB-EF00E93BAAD7}"/>
                </a:ext>
              </a:extLst>
            </p:cNvPr>
            <p:cNvSpPr/>
            <p:nvPr/>
          </p:nvSpPr>
          <p:spPr>
            <a:xfrm>
              <a:off x="9900285" y="1876425"/>
              <a:ext cx="1248410" cy="901700"/>
            </a:xfrm>
            <a:prstGeom prst="hexagon">
              <a:avLst/>
            </a:prstGeom>
            <a:solidFill>
              <a:srgbClr val="3065F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EmptyDir</a:t>
              </a:r>
              <a:endParaRPr lang="en-US" altLang="zh-CN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5A4B8F-9315-A847-A61C-E6196C6ADCF2}"/>
                </a:ext>
              </a:extLst>
            </p:cNvPr>
            <p:cNvSpPr txBox="1"/>
            <p:nvPr/>
          </p:nvSpPr>
          <p:spPr>
            <a:xfrm>
              <a:off x="10351135" y="1494790"/>
              <a:ext cx="346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/>
                </a:rPr>
                <a:t>5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7CE465-5C3B-7E44-9899-03931978F2FB}"/>
                </a:ext>
              </a:extLst>
            </p:cNvPr>
            <p:cNvSpPr txBox="1"/>
            <p:nvPr/>
          </p:nvSpPr>
          <p:spPr>
            <a:xfrm>
              <a:off x="9680575" y="3195320"/>
              <a:ext cx="16878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兼容</a:t>
              </a:r>
              <a:r>
                <a:rPr lang="en-US" altLang="zh-CN"/>
                <a:t>K8S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9C62315-E097-2549-AF36-66F9EB05EA1F}"/>
              </a:ext>
            </a:extLst>
          </p:cNvPr>
          <p:cNvSpPr txBox="1"/>
          <p:nvPr/>
        </p:nvSpPr>
        <p:spPr>
          <a:xfrm>
            <a:off x="5808434" y="2133070"/>
            <a:ext cx="5793245" cy="29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块存储</a:t>
            </a:r>
            <a:r>
              <a:rPr lang="zh-CN" altLang="en-US" dirty="0"/>
              <a:t>：支持 </a:t>
            </a:r>
            <a:r>
              <a:rPr lang="en-US" altLang="zh-CN" dirty="0"/>
              <a:t>RSSD </a:t>
            </a:r>
            <a:r>
              <a:rPr lang="en-US" altLang="zh-CN" dirty="0" err="1"/>
              <a:t>UDisk</a:t>
            </a:r>
            <a:r>
              <a:rPr lang="zh-CN" altLang="en-US" dirty="0"/>
              <a:t>，延时为 </a:t>
            </a:r>
            <a:r>
              <a:rPr lang="en-US" altLang="zh-CN" dirty="0"/>
              <a:t>0.1ms~0.2ms</a:t>
            </a:r>
            <a:r>
              <a:rPr lang="zh-CN" altLang="en-US" dirty="0"/>
              <a:t>，最高 </a:t>
            </a:r>
            <a:r>
              <a:rPr lang="en-US" altLang="zh-CN" dirty="0"/>
              <a:t>IOPS </a:t>
            </a:r>
            <a:r>
              <a:rPr lang="zh-CN" altLang="en-US" dirty="0"/>
              <a:t>可达</a:t>
            </a:r>
            <a:r>
              <a:rPr lang="en-US" altLang="zh-CN" dirty="0"/>
              <a:t>100</a:t>
            </a:r>
            <a:r>
              <a:rPr lang="zh-CN" altLang="en-US" dirty="0"/>
              <a:t>万；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共享存储</a:t>
            </a:r>
            <a:r>
              <a:rPr lang="zh-CN" altLang="en-US" dirty="0"/>
              <a:t>：基于 </a:t>
            </a:r>
            <a:r>
              <a:rPr lang="en-US" altLang="zh-CN" dirty="0"/>
              <a:t>NFS</a:t>
            </a:r>
            <a:r>
              <a:rPr lang="zh-CN" altLang="en-US" dirty="0"/>
              <a:t>，支持 </a:t>
            </a:r>
            <a:r>
              <a:rPr lang="en-US" altLang="zh-CN" dirty="0"/>
              <a:t>UFS </a:t>
            </a:r>
            <a:r>
              <a:rPr lang="zh-CN" altLang="en-US" dirty="0"/>
              <a:t>文件存储（包括性能型，即  </a:t>
            </a:r>
            <a:r>
              <a:rPr lang="en-US" altLang="zh-CN" dirty="0"/>
              <a:t>RSSD </a:t>
            </a:r>
            <a:r>
              <a:rPr lang="zh-CN" altLang="en-US" dirty="0"/>
              <a:t>版本）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配置文件</a:t>
            </a:r>
            <a:r>
              <a:rPr lang="zh-CN" altLang="en-US" dirty="0"/>
              <a:t>：对应 </a:t>
            </a:r>
            <a:r>
              <a:rPr lang="en-US" altLang="zh-CN" dirty="0"/>
              <a:t>Kubernetes </a:t>
            </a:r>
            <a:r>
              <a:rPr lang="zh-CN" altLang="en-US" dirty="0"/>
              <a:t>中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对象，实现应用与配置的分离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emptyDir</a:t>
            </a:r>
            <a:r>
              <a:rPr lang="zh-CN" altLang="en-US" dirty="0"/>
              <a:t>：临时运行数据存储</a:t>
            </a:r>
          </a:p>
        </p:txBody>
      </p:sp>
    </p:spTree>
    <p:extLst>
      <p:ext uri="{BB962C8B-B14F-4D97-AF65-F5344CB8AC3E}">
        <p14:creationId xmlns:p14="http://schemas.microsoft.com/office/powerpoint/2010/main" val="176503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产品功能：服务发现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383194-E71A-D240-888B-7304723149BE}"/>
              </a:ext>
            </a:extLst>
          </p:cNvPr>
          <p:cNvGrpSpPr/>
          <p:nvPr/>
        </p:nvGrpSpPr>
        <p:grpSpPr>
          <a:xfrm>
            <a:off x="1351616" y="1566146"/>
            <a:ext cx="3500120" cy="2693670"/>
            <a:chOff x="1922" y="1683"/>
            <a:chExt cx="5512" cy="424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2DD7DF-3041-0B42-89C0-CEF4973449F7}"/>
                </a:ext>
              </a:extLst>
            </p:cNvPr>
            <p:cNvSpPr/>
            <p:nvPr/>
          </p:nvSpPr>
          <p:spPr>
            <a:xfrm>
              <a:off x="1922" y="4342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CFD6B05-8776-704A-9B25-B32C85F68AEB}"/>
                </a:ext>
              </a:extLst>
            </p:cNvPr>
            <p:cNvSpPr/>
            <p:nvPr/>
          </p:nvSpPr>
          <p:spPr>
            <a:xfrm>
              <a:off x="3945" y="4342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C0D95F-1ECF-474E-BBE6-B123A4B0CAC8}"/>
                </a:ext>
              </a:extLst>
            </p:cNvPr>
            <p:cNvSpPr/>
            <p:nvPr/>
          </p:nvSpPr>
          <p:spPr>
            <a:xfrm>
              <a:off x="5968" y="4342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1B58D3F-6D0B-634C-9737-BB911B7996A2}"/>
                </a:ext>
              </a:extLst>
            </p:cNvPr>
            <p:cNvSpPr/>
            <p:nvPr/>
          </p:nvSpPr>
          <p:spPr>
            <a:xfrm>
              <a:off x="3652" y="2254"/>
              <a:ext cx="2066" cy="7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ULB</a:t>
              </a:r>
            </a:p>
          </p:txBody>
        </p:sp>
        <p:cxnSp>
          <p:nvCxnSpPr>
            <p:cNvPr id="25" name="直接箭头连接符 12">
              <a:extLst>
                <a:ext uri="{FF2B5EF4-FFF2-40B4-BE49-F238E27FC236}">
                  <a16:creationId xmlns:a16="http://schemas.microsoft.com/office/drawing/2014/main" id="{700DC1CF-878A-4544-975F-038048F87459}"/>
                </a:ext>
              </a:extLst>
            </p:cNvPr>
            <p:cNvCxnSpPr>
              <a:stCxn id="24" idx="2"/>
              <a:endCxn id="21" idx="0"/>
            </p:cNvCxnSpPr>
            <p:nvPr/>
          </p:nvCxnSpPr>
          <p:spPr>
            <a:xfrm flipH="1">
              <a:off x="2655" y="3011"/>
              <a:ext cx="2030" cy="1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3">
              <a:extLst>
                <a:ext uri="{FF2B5EF4-FFF2-40B4-BE49-F238E27FC236}">
                  <a16:creationId xmlns:a16="http://schemas.microsoft.com/office/drawing/2014/main" id="{FE51A454-6809-8140-B685-47430C38EFD7}"/>
                </a:ext>
              </a:extLst>
            </p:cNvPr>
            <p:cNvCxnSpPr>
              <a:stCxn id="24" idx="2"/>
              <a:endCxn id="22" idx="0"/>
            </p:cNvCxnSpPr>
            <p:nvPr/>
          </p:nvCxnSpPr>
          <p:spPr>
            <a:xfrm flipH="1">
              <a:off x="4678" y="3011"/>
              <a:ext cx="7" cy="1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6">
              <a:extLst>
                <a:ext uri="{FF2B5EF4-FFF2-40B4-BE49-F238E27FC236}">
                  <a16:creationId xmlns:a16="http://schemas.microsoft.com/office/drawing/2014/main" id="{7B4C4B44-2F05-224B-951A-5217DCBF27BE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4685" y="3011"/>
              <a:ext cx="2273" cy="1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9C93C4D-9B3D-F749-86E0-40EB22A42875}"/>
                </a:ext>
              </a:extLst>
            </p:cNvPr>
            <p:cNvSpPr txBox="1"/>
            <p:nvPr/>
          </p:nvSpPr>
          <p:spPr>
            <a:xfrm>
              <a:off x="2094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10.9.8.1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0FAB2A-3CAA-0F46-A59C-F1F4A3F916E3}"/>
                </a:ext>
              </a:extLst>
            </p:cNvPr>
            <p:cNvSpPr txBox="1"/>
            <p:nvPr/>
          </p:nvSpPr>
          <p:spPr>
            <a:xfrm>
              <a:off x="4038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10.9.8.2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A1B18C-83B2-6A4C-B11A-5BB6CCCEC0A9}"/>
                </a:ext>
              </a:extLst>
            </p:cNvPr>
            <p:cNvSpPr txBox="1"/>
            <p:nvPr/>
          </p:nvSpPr>
          <p:spPr>
            <a:xfrm>
              <a:off x="6054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10.9.8.3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AAE29D1-8AEC-A748-83F7-20ED9073FDAF}"/>
                </a:ext>
              </a:extLst>
            </p:cNvPr>
            <p:cNvSpPr txBox="1"/>
            <p:nvPr/>
          </p:nvSpPr>
          <p:spPr>
            <a:xfrm>
              <a:off x="3945" y="1683"/>
              <a:ext cx="16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106.75.x.x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7CAB0DB-ECA1-8F4D-8A39-384F0F9368FD}"/>
              </a:ext>
            </a:extLst>
          </p:cNvPr>
          <p:cNvGrpSpPr/>
          <p:nvPr/>
        </p:nvGrpSpPr>
        <p:grpSpPr>
          <a:xfrm>
            <a:off x="6870200" y="1566146"/>
            <a:ext cx="4041140" cy="2693670"/>
            <a:chOff x="11615" y="1683"/>
            <a:chExt cx="6364" cy="424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FAA491-2FE3-4741-8224-96CCFE798036}"/>
                </a:ext>
              </a:extLst>
            </p:cNvPr>
            <p:cNvSpPr/>
            <p:nvPr/>
          </p:nvSpPr>
          <p:spPr>
            <a:xfrm>
              <a:off x="11722" y="4306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F5FA54-3F47-824F-837A-026F518FC467}"/>
                </a:ext>
              </a:extLst>
            </p:cNvPr>
            <p:cNvSpPr/>
            <p:nvPr/>
          </p:nvSpPr>
          <p:spPr>
            <a:xfrm>
              <a:off x="16404" y="4306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FE335D3-18A5-1F49-BE23-C7A0BEB3D906}"/>
                </a:ext>
              </a:extLst>
            </p:cNvPr>
            <p:cNvSpPr/>
            <p:nvPr/>
          </p:nvSpPr>
          <p:spPr>
            <a:xfrm>
              <a:off x="14063" y="4306"/>
              <a:ext cx="1466" cy="984"/>
            </a:xfrm>
            <a:prstGeom prst="rect">
              <a:avLst/>
            </a:prstGeom>
            <a:solidFill>
              <a:srgbClr val="386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cube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8B8913-29FA-1241-926E-231AD5B7ACCD}"/>
                </a:ext>
              </a:extLst>
            </p:cNvPr>
            <p:cNvSpPr/>
            <p:nvPr/>
          </p:nvSpPr>
          <p:spPr>
            <a:xfrm>
              <a:off x="11722" y="3394"/>
              <a:ext cx="6257" cy="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IGW</a:t>
              </a:r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7BB0BA-D143-C54A-923F-C2ECF317D79C}"/>
                </a:ext>
              </a:extLst>
            </p:cNvPr>
            <p:cNvSpPr/>
            <p:nvPr/>
          </p:nvSpPr>
          <p:spPr>
            <a:xfrm>
              <a:off x="11722" y="2254"/>
              <a:ext cx="1466" cy="6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EIP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974B4E-D991-7746-9892-D48D3E3BF907}"/>
                </a:ext>
              </a:extLst>
            </p:cNvPr>
            <p:cNvSpPr/>
            <p:nvPr/>
          </p:nvSpPr>
          <p:spPr>
            <a:xfrm>
              <a:off x="14063" y="2254"/>
              <a:ext cx="1466" cy="6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EIP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41017D-E97E-044E-A121-E43F224FF507}"/>
                </a:ext>
              </a:extLst>
            </p:cNvPr>
            <p:cNvSpPr/>
            <p:nvPr/>
          </p:nvSpPr>
          <p:spPr>
            <a:xfrm>
              <a:off x="16404" y="2254"/>
              <a:ext cx="1466" cy="6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EIP</a:t>
              </a:r>
            </a:p>
          </p:txBody>
        </p:sp>
        <p:cxnSp>
          <p:nvCxnSpPr>
            <p:cNvPr id="41" name="直接箭头连接符 28">
              <a:extLst>
                <a:ext uri="{FF2B5EF4-FFF2-40B4-BE49-F238E27FC236}">
                  <a16:creationId xmlns:a16="http://schemas.microsoft.com/office/drawing/2014/main" id="{0D2416F4-BCD2-DF4F-92CD-C2DBCC5088B6}"/>
                </a:ext>
              </a:extLst>
            </p:cNvPr>
            <p:cNvCxnSpPr>
              <a:stCxn id="38" idx="2"/>
              <a:endCxn id="34" idx="0"/>
            </p:cNvCxnSpPr>
            <p:nvPr/>
          </p:nvCxnSpPr>
          <p:spPr>
            <a:xfrm>
              <a:off x="12455" y="2867"/>
              <a:ext cx="0" cy="1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29">
              <a:extLst>
                <a:ext uri="{FF2B5EF4-FFF2-40B4-BE49-F238E27FC236}">
                  <a16:creationId xmlns:a16="http://schemas.microsoft.com/office/drawing/2014/main" id="{11A5F391-897D-F641-8D3F-35AFA6CBAA19}"/>
                </a:ext>
              </a:extLst>
            </p:cNvPr>
            <p:cNvCxnSpPr/>
            <p:nvPr/>
          </p:nvCxnSpPr>
          <p:spPr>
            <a:xfrm>
              <a:off x="14796" y="2867"/>
              <a:ext cx="0" cy="1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30">
              <a:extLst>
                <a:ext uri="{FF2B5EF4-FFF2-40B4-BE49-F238E27FC236}">
                  <a16:creationId xmlns:a16="http://schemas.microsoft.com/office/drawing/2014/main" id="{F6F14EF9-F20E-504D-9835-DE9171B488A0}"/>
                </a:ext>
              </a:extLst>
            </p:cNvPr>
            <p:cNvCxnSpPr/>
            <p:nvPr/>
          </p:nvCxnSpPr>
          <p:spPr>
            <a:xfrm>
              <a:off x="17137" y="2867"/>
              <a:ext cx="0" cy="1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87A80F5-DBE1-B247-B5DF-232A4FED8213}"/>
                </a:ext>
              </a:extLst>
            </p:cNvPr>
            <p:cNvSpPr txBox="1"/>
            <p:nvPr/>
          </p:nvSpPr>
          <p:spPr>
            <a:xfrm>
              <a:off x="11894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10.9.8.1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812FC2-C83C-C64B-87FF-C68DE9C28773}"/>
                </a:ext>
              </a:extLst>
            </p:cNvPr>
            <p:cNvSpPr txBox="1"/>
            <p:nvPr/>
          </p:nvSpPr>
          <p:spPr>
            <a:xfrm>
              <a:off x="14239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10.9.8.2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2E7A4DC-9002-E347-8CC5-1188DE044F53}"/>
                </a:ext>
              </a:extLst>
            </p:cNvPr>
            <p:cNvSpPr txBox="1"/>
            <p:nvPr/>
          </p:nvSpPr>
          <p:spPr>
            <a:xfrm>
              <a:off x="16576" y="5491"/>
              <a:ext cx="129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10.9.8.3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CECFEA7-3514-1E4B-A5A7-FA13B188A3FB}"/>
                </a:ext>
              </a:extLst>
            </p:cNvPr>
            <p:cNvSpPr txBox="1"/>
            <p:nvPr/>
          </p:nvSpPr>
          <p:spPr>
            <a:xfrm>
              <a:off x="11615" y="1683"/>
              <a:ext cx="16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106.75.x.x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4E4825E-A687-1B45-B029-D332CF38DF7B}"/>
                </a:ext>
              </a:extLst>
            </p:cNvPr>
            <p:cNvSpPr txBox="1"/>
            <p:nvPr/>
          </p:nvSpPr>
          <p:spPr>
            <a:xfrm>
              <a:off x="14063" y="1683"/>
              <a:ext cx="16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106.75.x.x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8334CF8-F51C-814A-9527-544FE770131E}"/>
                </a:ext>
              </a:extLst>
            </p:cNvPr>
            <p:cNvSpPr txBox="1"/>
            <p:nvPr/>
          </p:nvSpPr>
          <p:spPr>
            <a:xfrm>
              <a:off x="16299" y="1683"/>
              <a:ext cx="168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106.75.x.x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34D2C98F-5816-A248-AA9E-026128747309}"/>
              </a:ext>
            </a:extLst>
          </p:cNvPr>
          <p:cNvSpPr txBox="1"/>
          <p:nvPr/>
        </p:nvSpPr>
        <p:spPr>
          <a:xfrm>
            <a:off x="776306" y="4654786"/>
            <a:ext cx="4638040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多个 </a:t>
            </a:r>
            <a:r>
              <a:rPr lang="en-US" altLang="zh-CN" dirty="0"/>
              <a:t>Cube </a:t>
            </a:r>
            <a:r>
              <a:rPr lang="zh-CN" altLang="en-US" dirty="0"/>
              <a:t>通过 </a:t>
            </a:r>
            <a:r>
              <a:rPr lang="en-US" altLang="zh-CN" dirty="0"/>
              <a:t>ULB </a:t>
            </a:r>
            <a:r>
              <a:rPr lang="zh-CN" altLang="en-US" dirty="0"/>
              <a:t>对外暴露服务，实现业务高可用；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Cube</a:t>
            </a:r>
            <a:r>
              <a:rPr lang="zh-CN" altLang="en-US" dirty="0"/>
              <a:t>的秒级启动特性让弹性伸缩更敏捷；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ED912D3-3408-4B4A-A5EB-7E270FD2CF5D}"/>
              </a:ext>
            </a:extLst>
          </p:cNvPr>
          <p:cNvSpPr txBox="1"/>
          <p:nvPr/>
        </p:nvSpPr>
        <p:spPr>
          <a:xfrm>
            <a:off x="6503805" y="4736066"/>
            <a:ext cx="4638040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Cube</a:t>
            </a:r>
            <a:r>
              <a:rPr lang="zh-CN" altLang="en-US" dirty="0"/>
              <a:t>实例可通过</a:t>
            </a:r>
            <a:r>
              <a:rPr lang="en-US" altLang="zh-CN" dirty="0"/>
              <a:t>EIP</a:t>
            </a:r>
            <a:r>
              <a:rPr lang="zh-CN" altLang="en-US" dirty="0"/>
              <a:t>对外暴露服务；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Cube</a:t>
            </a:r>
            <a:r>
              <a:rPr lang="zh-CN" altLang="en-US" dirty="0"/>
              <a:t>实例与</a:t>
            </a:r>
            <a:r>
              <a:rPr lang="en-US" altLang="zh-CN" dirty="0"/>
              <a:t>EIP</a:t>
            </a:r>
            <a:r>
              <a:rPr lang="zh-CN" altLang="en-US" dirty="0"/>
              <a:t>生命周期相互独立，可绑定</a:t>
            </a:r>
            <a:r>
              <a:rPr lang="en-US" altLang="zh-CN" dirty="0"/>
              <a:t>&amp;</a:t>
            </a:r>
            <a:r>
              <a:rPr lang="zh-CN" altLang="en-US" dirty="0"/>
              <a:t>解绑；</a:t>
            </a:r>
          </a:p>
        </p:txBody>
      </p:sp>
    </p:spTree>
    <p:extLst>
      <p:ext uri="{BB962C8B-B14F-4D97-AF65-F5344CB8AC3E}">
        <p14:creationId xmlns:p14="http://schemas.microsoft.com/office/powerpoint/2010/main" val="3986258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A3820-6F62-48F6-81C6-1E85CDB8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A331A5-44BD-48A0-8784-B53BDCBB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产品功能：镜像加速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矩形 51">
            <a:extLst>
              <a:ext uri="{FF2B5EF4-FFF2-40B4-BE49-F238E27FC236}">
                <a16:creationId xmlns:a16="http://schemas.microsoft.com/office/drawing/2014/main" id="{818BAEC3-0331-483E-9556-F04A6FAFAB77}"/>
              </a:ext>
            </a:extLst>
          </p:cNvPr>
          <p:cNvSpPr/>
          <p:nvPr/>
        </p:nvSpPr>
        <p:spPr>
          <a:xfrm>
            <a:off x="534957" y="1710128"/>
            <a:ext cx="3619786" cy="4422699"/>
          </a:xfrm>
          <a:prstGeom prst="rect">
            <a:avLst/>
          </a:prstGeom>
          <a:solidFill>
            <a:srgbClr val="F3FBFF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52">
            <a:extLst>
              <a:ext uri="{FF2B5EF4-FFF2-40B4-BE49-F238E27FC236}">
                <a16:creationId xmlns:a16="http://schemas.microsoft.com/office/drawing/2014/main" id="{61361E28-1415-4144-B0A9-F60F14635B7A}"/>
              </a:ext>
            </a:extLst>
          </p:cNvPr>
          <p:cNvSpPr txBox="1"/>
          <p:nvPr/>
        </p:nvSpPr>
        <p:spPr>
          <a:xfrm>
            <a:off x="534955" y="1729261"/>
            <a:ext cx="75693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/>
              <a:t>Node</a:t>
            </a:r>
            <a:endParaRPr lang="zh-CN" altLang="en-US" sz="1867" dirty="0"/>
          </a:p>
        </p:txBody>
      </p:sp>
      <p:sp>
        <p:nvSpPr>
          <p:cNvPr id="9" name="矩形: 圆角 53">
            <a:extLst>
              <a:ext uri="{FF2B5EF4-FFF2-40B4-BE49-F238E27FC236}">
                <a16:creationId xmlns:a16="http://schemas.microsoft.com/office/drawing/2014/main" id="{88E78D73-220A-4960-A40C-B120E5E9BD29}"/>
              </a:ext>
            </a:extLst>
          </p:cNvPr>
          <p:cNvSpPr/>
          <p:nvPr/>
        </p:nvSpPr>
        <p:spPr>
          <a:xfrm>
            <a:off x="834352" y="2257413"/>
            <a:ext cx="2986878" cy="61595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bg1"/>
                </a:solidFill>
              </a:rPr>
              <a:t>Cube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10" name="矩形 54">
            <a:extLst>
              <a:ext uri="{FF2B5EF4-FFF2-40B4-BE49-F238E27FC236}">
                <a16:creationId xmlns:a16="http://schemas.microsoft.com/office/drawing/2014/main" id="{AE6BBDCD-580D-4511-8B40-ED25772D018C}"/>
              </a:ext>
            </a:extLst>
          </p:cNvPr>
          <p:cNvSpPr/>
          <p:nvPr/>
        </p:nvSpPr>
        <p:spPr>
          <a:xfrm>
            <a:off x="1070567" y="3589673"/>
            <a:ext cx="2514449" cy="6159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Network block image</a:t>
            </a:r>
            <a:endParaRPr lang="zh-CN" altLang="en-US" sz="1600" dirty="0"/>
          </a:p>
        </p:txBody>
      </p:sp>
      <p:sp>
        <p:nvSpPr>
          <p:cNvPr id="11" name="矩形: 圆角 55">
            <a:extLst>
              <a:ext uri="{FF2B5EF4-FFF2-40B4-BE49-F238E27FC236}">
                <a16:creationId xmlns:a16="http://schemas.microsoft.com/office/drawing/2014/main" id="{0CA3B847-9D3C-4537-A972-7BBA5C935079}"/>
              </a:ext>
            </a:extLst>
          </p:cNvPr>
          <p:cNvSpPr/>
          <p:nvPr/>
        </p:nvSpPr>
        <p:spPr>
          <a:xfrm>
            <a:off x="1522981" y="4958535"/>
            <a:ext cx="1609621" cy="5397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accent4">
                    <a:lumMod val="50000"/>
                  </a:schemeClr>
                </a:solidFill>
              </a:rPr>
              <a:t>Local cache</a:t>
            </a:r>
            <a:endParaRPr lang="zh-CN" altLang="en-US" sz="1867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05">
            <a:extLst>
              <a:ext uri="{FF2B5EF4-FFF2-40B4-BE49-F238E27FC236}">
                <a16:creationId xmlns:a16="http://schemas.microsoft.com/office/drawing/2014/main" id="{01ECF32A-ABAE-4168-889F-4289F4580A1A}"/>
              </a:ext>
            </a:extLst>
          </p:cNvPr>
          <p:cNvSpPr/>
          <p:nvPr/>
        </p:nvSpPr>
        <p:spPr>
          <a:xfrm>
            <a:off x="4609201" y="1710129"/>
            <a:ext cx="2324675" cy="338168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106">
            <a:extLst>
              <a:ext uri="{FF2B5EF4-FFF2-40B4-BE49-F238E27FC236}">
                <a16:creationId xmlns:a16="http://schemas.microsoft.com/office/drawing/2014/main" id="{2116A731-181C-4A72-BFF3-1D37650957BF}"/>
              </a:ext>
            </a:extLst>
          </p:cNvPr>
          <p:cNvSpPr txBox="1"/>
          <p:nvPr/>
        </p:nvSpPr>
        <p:spPr>
          <a:xfrm>
            <a:off x="4609203" y="1729261"/>
            <a:ext cx="23246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/>
              <a:t>Image cache cluster</a:t>
            </a:r>
            <a:endParaRPr lang="zh-CN" altLang="en-US" sz="1867" dirty="0"/>
          </a:p>
        </p:txBody>
      </p:sp>
      <p:sp>
        <p:nvSpPr>
          <p:cNvPr id="14" name="矩形: 圆角 107">
            <a:extLst>
              <a:ext uri="{FF2B5EF4-FFF2-40B4-BE49-F238E27FC236}">
                <a16:creationId xmlns:a16="http://schemas.microsoft.com/office/drawing/2014/main" id="{1E746916-FECF-46B3-ACDF-93C7B4ED093C}"/>
              </a:ext>
            </a:extLst>
          </p:cNvPr>
          <p:cNvSpPr/>
          <p:nvPr/>
        </p:nvSpPr>
        <p:spPr>
          <a:xfrm>
            <a:off x="4940261" y="2385943"/>
            <a:ext cx="1752203" cy="64047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dirty="0"/>
              <a:t>Cached image</a:t>
            </a:r>
            <a:endParaRPr lang="zh-CN" altLang="en-US" sz="1867" dirty="0"/>
          </a:p>
        </p:txBody>
      </p:sp>
      <p:sp>
        <p:nvSpPr>
          <p:cNvPr id="15" name="矩形: 圆角 108">
            <a:extLst>
              <a:ext uri="{FF2B5EF4-FFF2-40B4-BE49-F238E27FC236}">
                <a16:creationId xmlns:a16="http://schemas.microsoft.com/office/drawing/2014/main" id="{68F60841-0E0B-419F-A03E-A97D2567E4F4}"/>
              </a:ext>
            </a:extLst>
          </p:cNvPr>
          <p:cNvSpPr/>
          <p:nvPr/>
        </p:nvSpPr>
        <p:spPr>
          <a:xfrm>
            <a:off x="4940262" y="3286081"/>
            <a:ext cx="1752203" cy="64047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dirty="0"/>
              <a:t>Cached image</a:t>
            </a:r>
            <a:endParaRPr lang="zh-CN" altLang="en-US" sz="1867" dirty="0"/>
          </a:p>
        </p:txBody>
      </p:sp>
      <p:sp>
        <p:nvSpPr>
          <p:cNvPr id="16" name="矩形: 圆角 109">
            <a:extLst>
              <a:ext uri="{FF2B5EF4-FFF2-40B4-BE49-F238E27FC236}">
                <a16:creationId xmlns:a16="http://schemas.microsoft.com/office/drawing/2014/main" id="{3ED17BDD-583F-4D5A-8A38-71B45A03E14C}"/>
              </a:ext>
            </a:extLst>
          </p:cNvPr>
          <p:cNvSpPr/>
          <p:nvPr/>
        </p:nvSpPr>
        <p:spPr>
          <a:xfrm>
            <a:off x="4940262" y="4186219"/>
            <a:ext cx="1752203" cy="64047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dirty="0"/>
              <a:t>Cached image</a:t>
            </a:r>
            <a:endParaRPr lang="zh-CN" altLang="en-US" sz="1867" dirty="0"/>
          </a:p>
        </p:txBody>
      </p:sp>
      <p:cxnSp>
        <p:nvCxnSpPr>
          <p:cNvPr id="17" name="直接箭头连接符 110">
            <a:extLst>
              <a:ext uri="{FF2B5EF4-FFF2-40B4-BE49-F238E27FC236}">
                <a16:creationId xmlns:a16="http://schemas.microsoft.com/office/drawing/2014/main" id="{BACA6690-C0A5-4D2B-B6F6-8BFA15CF0FD8}"/>
              </a:ext>
            </a:extLst>
          </p:cNvPr>
          <p:cNvCxnSpPr>
            <a:cxnSpLocks/>
          </p:cNvCxnSpPr>
          <p:nvPr/>
        </p:nvCxnSpPr>
        <p:spPr>
          <a:xfrm>
            <a:off x="2697154" y="4228695"/>
            <a:ext cx="0" cy="70664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11">
            <a:extLst>
              <a:ext uri="{FF2B5EF4-FFF2-40B4-BE49-F238E27FC236}">
                <a16:creationId xmlns:a16="http://schemas.microsoft.com/office/drawing/2014/main" id="{748BCF77-D76C-4C42-88A5-E6D29E8D5F1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697154" y="4506455"/>
            <a:ext cx="2243108" cy="11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2">
            <a:extLst>
              <a:ext uri="{FF2B5EF4-FFF2-40B4-BE49-F238E27FC236}">
                <a16:creationId xmlns:a16="http://schemas.microsoft.com/office/drawing/2014/main" id="{7CC7CC3B-F79E-4548-B1F6-FBB1512B5934}"/>
              </a:ext>
            </a:extLst>
          </p:cNvPr>
          <p:cNvCxnSpPr/>
          <p:nvPr/>
        </p:nvCxnSpPr>
        <p:spPr>
          <a:xfrm flipV="1">
            <a:off x="1899849" y="4213387"/>
            <a:ext cx="0" cy="7219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5A40CAFD-1B5F-4B8C-A5B6-D7BA7739D8F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7791" y="2873364"/>
            <a:ext cx="0" cy="75291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15">
            <a:extLst>
              <a:ext uri="{FF2B5EF4-FFF2-40B4-BE49-F238E27FC236}">
                <a16:creationId xmlns:a16="http://schemas.microsoft.com/office/drawing/2014/main" id="{47D00CA6-AC2D-47CA-A58C-E125DCF3CEF8}"/>
              </a:ext>
            </a:extLst>
          </p:cNvPr>
          <p:cNvSpPr/>
          <p:nvPr/>
        </p:nvSpPr>
        <p:spPr>
          <a:xfrm>
            <a:off x="7427196" y="1598383"/>
            <a:ext cx="3619785" cy="212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pc="107" dirty="0">
                <a:solidFill>
                  <a:schemeClr val="accent1"/>
                </a:solidFill>
                <a:latin typeface="+mn-ea"/>
                <a:cs typeface="Source Han Sans CN Regular" charset="-122"/>
              </a:rPr>
              <a:t>镜像远程挂载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pc="40" dirty="0">
                <a:latin typeface="+mn-ea"/>
              </a:rPr>
              <a:t>容器镜像以</a:t>
            </a:r>
            <a:r>
              <a:rPr lang="en" altLang="zh-CN" spc="40" dirty="0">
                <a:latin typeface="+mn-ea"/>
              </a:rPr>
              <a:t>NBD</a:t>
            </a:r>
            <a:r>
              <a:rPr lang="zh-CN" altLang="en-US" spc="40" dirty="0">
                <a:latin typeface="+mn-ea"/>
              </a:rPr>
              <a:t>的形式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pc="40" dirty="0">
                <a:latin typeface="+mn-ea"/>
              </a:rPr>
              <a:t>一次拉取，多点使用</a:t>
            </a:r>
            <a:endParaRPr lang="en-US" altLang="zh-CN" spc="40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pc="107" dirty="0">
                <a:solidFill>
                  <a:schemeClr val="accent1"/>
                </a:solidFill>
                <a:latin typeface="+mn-ea"/>
                <a:cs typeface="Source Han Sans CN Regular" charset="-122"/>
              </a:rPr>
              <a:t>镜像缓存</a:t>
            </a:r>
            <a:endParaRPr lang="en-US" altLang="zh-CN" spc="107" dirty="0">
              <a:solidFill>
                <a:schemeClr val="accent1"/>
              </a:solidFill>
              <a:latin typeface="+mn-ea"/>
              <a:cs typeface="Source Han Sans CN Regular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pc="40" dirty="0">
                <a:latin typeface="+mn-ea"/>
              </a:rPr>
              <a:t>可预先加载指定镜像到缓存中</a:t>
            </a:r>
          </a:p>
        </p:txBody>
      </p:sp>
    </p:spTree>
    <p:extLst>
      <p:ext uri="{BB962C8B-B14F-4D97-AF65-F5344CB8AC3E}">
        <p14:creationId xmlns:p14="http://schemas.microsoft.com/office/powerpoint/2010/main" val="3899793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产品功能：</a:t>
            </a:r>
            <a:r>
              <a:rPr lang="zh-CN" altLang="en-US" sz="2800" dirty="0">
                <a:latin typeface="+mn-ea"/>
                <a:ea typeface="+mn-ea"/>
              </a:rPr>
              <a:t>监控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4126E2-9267-084E-A993-0DDE342F845B}"/>
              </a:ext>
            </a:extLst>
          </p:cNvPr>
          <p:cNvSpPr txBox="1"/>
          <p:nvPr/>
        </p:nvSpPr>
        <p:spPr>
          <a:xfrm>
            <a:off x="8174624" y="1156725"/>
            <a:ext cx="3769608" cy="486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60F4"/>
                </a:solidFill>
                <a:latin typeface="+mn-ea"/>
              </a:rPr>
              <a:t>C</a:t>
            </a:r>
            <a:r>
              <a:rPr lang="zh-CN" altLang="en-US" b="1" dirty="0">
                <a:solidFill>
                  <a:srgbClr val="3860F4"/>
                </a:solidFill>
                <a:latin typeface="+mn-ea"/>
              </a:rPr>
              <a:t>ubelet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宿主 daemon 进程，定期从 crio 获取实时容器列表，然后通过f c-shim 向虚拟机的 fc-agent 请求虚拟机内的容器监控指标数据。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860F4"/>
                </a:solidFill>
                <a:latin typeface="+mn-ea"/>
              </a:rPr>
              <a:t>fc-shim</a:t>
            </a:r>
            <a:endParaRPr lang="en-US" altLang="zh-CN" b="1" dirty="0">
              <a:solidFill>
                <a:srgbClr val="3860F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每个 fc-shim 都唯一对应着一个 Firecracker 虚拟机，能通过 vsock 和虚拟机内部的 fc-agent 通信。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860F4"/>
                </a:solidFill>
                <a:latin typeface="+mn-ea"/>
              </a:rPr>
              <a:t>fc-agent</a:t>
            </a:r>
            <a:endParaRPr lang="en-US" altLang="zh-CN" b="1" dirty="0">
              <a:solidFill>
                <a:srgbClr val="3860F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通过访问 cgroup 文件系统搜集解析容器的监控数据，并返回给 fc-shim，网卡数据需要通过 netlink 执行 socket 相关调用获取。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166A5B2-B902-BE44-8D77-FC0809511158}"/>
              </a:ext>
            </a:extLst>
          </p:cNvPr>
          <p:cNvGrpSpPr/>
          <p:nvPr/>
        </p:nvGrpSpPr>
        <p:grpSpPr>
          <a:xfrm>
            <a:off x="188983" y="1191207"/>
            <a:ext cx="3690620" cy="2787650"/>
            <a:chOff x="327" y="1920"/>
            <a:chExt cx="5812" cy="4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23D9B88-4228-5343-91FA-4197C80E6907}"/>
                </a:ext>
              </a:extLst>
            </p:cNvPr>
            <p:cNvSpPr/>
            <p:nvPr/>
          </p:nvSpPr>
          <p:spPr>
            <a:xfrm>
              <a:off x="327" y="1920"/>
              <a:ext cx="5812" cy="4390"/>
            </a:xfrm>
            <a:prstGeom prst="rect">
              <a:avLst/>
            </a:prstGeom>
            <a:solidFill>
              <a:srgbClr val="F3FBFF"/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9ED58CC-EEF0-0F4C-99F9-0A515D6CFE86}"/>
                </a:ext>
              </a:extLst>
            </p:cNvPr>
            <p:cNvSpPr txBox="1"/>
            <p:nvPr/>
          </p:nvSpPr>
          <p:spPr>
            <a:xfrm>
              <a:off x="370" y="1920"/>
              <a:ext cx="189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+mn-ea"/>
                </a:rPr>
                <a:t>Node 1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F7D0DA-869E-C140-8C11-24B0F7D9DE82}"/>
                </a:ext>
              </a:extLst>
            </p:cNvPr>
            <p:cNvGrpSpPr/>
            <p:nvPr/>
          </p:nvGrpSpPr>
          <p:grpSpPr>
            <a:xfrm>
              <a:off x="499" y="2213"/>
              <a:ext cx="2452" cy="2932"/>
              <a:chOff x="499" y="2549"/>
              <a:chExt cx="2452" cy="29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D347553-A1A5-BF44-94A6-D3F8FD2A9CCB}"/>
                  </a:ext>
                </a:extLst>
              </p:cNvPr>
              <p:cNvSpPr/>
              <p:nvPr/>
            </p:nvSpPr>
            <p:spPr>
              <a:xfrm>
                <a:off x="527" y="2974"/>
                <a:ext cx="2424" cy="2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BDA154-439A-2F44-AB50-10F2AF0CCB29}"/>
                  </a:ext>
                </a:extLst>
              </p:cNvPr>
              <p:cNvSpPr/>
              <p:nvPr/>
            </p:nvSpPr>
            <p:spPr>
              <a:xfrm>
                <a:off x="1857" y="4246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container2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A5DD4B-6D46-D242-97CC-37CF6936114D}"/>
                  </a:ext>
                </a:extLst>
              </p:cNvPr>
              <p:cNvSpPr txBox="1"/>
              <p:nvPr/>
            </p:nvSpPr>
            <p:spPr>
              <a:xfrm>
                <a:off x="499" y="2993"/>
                <a:ext cx="1329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3860F4"/>
                    </a:solidFill>
                    <a:latin typeface="+mn-ea"/>
                  </a:rPr>
                  <a:t>micro vm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E0122F0-CC61-704E-B4E4-CB75476C53F9}"/>
                  </a:ext>
                </a:extLst>
              </p:cNvPr>
              <p:cNvSpPr/>
              <p:nvPr/>
            </p:nvSpPr>
            <p:spPr>
              <a:xfrm>
                <a:off x="1857" y="2974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container1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1AEEED-40B7-454E-B3CB-7240246E4CDA}"/>
                  </a:ext>
                </a:extLst>
              </p:cNvPr>
              <p:cNvSpPr txBox="1"/>
              <p:nvPr/>
            </p:nvSpPr>
            <p:spPr>
              <a:xfrm>
                <a:off x="1263" y="2549"/>
                <a:ext cx="1188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3860F4"/>
                    </a:solidFill>
                    <a:latin typeface="+mn-ea"/>
                  </a:rPr>
                  <a:t>cube1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297257A-587D-C84F-9221-DBEFAF761BBE}"/>
                  </a:ext>
                </a:extLst>
              </p:cNvPr>
              <p:cNvSpPr/>
              <p:nvPr/>
            </p:nvSpPr>
            <p:spPr>
              <a:xfrm>
                <a:off x="527" y="4477"/>
                <a:ext cx="1072" cy="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fc-agent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298531-ED85-F148-84DA-3B87298BFE47}"/>
                  </a:ext>
                </a:extLst>
              </p:cNvPr>
              <p:cNvSpPr/>
              <p:nvPr/>
            </p:nvSpPr>
            <p:spPr>
              <a:xfrm>
                <a:off x="527" y="5035"/>
                <a:ext cx="2424" cy="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fc-shim(containerd)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2E8043-2683-4149-94AD-84BB63C7CC62}"/>
                </a:ext>
              </a:extLst>
            </p:cNvPr>
            <p:cNvSpPr/>
            <p:nvPr/>
          </p:nvSpPr>
          <p:spPr>
            <a:xfrm>
              <a:off x="327" y="5752"/>
              <a:ext cx="1043" cy="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rgbClr val="3860F4"/>
                  </a:solidFill>
                  <a:latin typeface="+mn-ea"/>
                </a:rPr>
                <a:t>cri-fc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6C71A5-D167-2C4E-B5BA-A5BA25F87A42}"/>
                </a:ext>
              </a:extLst>
            </p:cNvPr>
            <p:cNvSpPr/>
            <p:nvPr/>
          </p:nvSpPr>
          <p:spPr>
            <a:xfrm>
              <a:off x="2378" y="5752"/>
              <a:ext cx="1614" cy="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rgbClr val="3860F4"/>
                  </a:solidFill>
                  <a:latin typeface="+mn-ea"/>
                </a:rPr>
                <a:t>Cubelet</a:t>
              </a:r>
              <a:endParaRPr lang="en-US" altLang="zh-CN" sz="800" dirty="0">
                <a:solidFill>
                  <a:srgbClr val="3860F4"/>
                </a:solidFill>
                <a:latin typeface="+mn-ea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47850B-AB22-B94E-9C5B-260E8ECDF63D}"/>
                </a:ext>
              </a:extLst>
            </p:cNvPr>
            <p:cNvGrpSpPr/>
            <p:nvPr/>
          </p:nvGrpSpPr>
          <p:grpSpPr>
            <a:xfrm>
              <a:off x="3386" y="2204"/>
              <a:ext cx="2452" cy="2932"/>
              <a:chOff x="-114" y="2521"/>
              <a:chExt cx="2452" cy="293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50A933F-D831-FF48-A8EF-ABE61C4EFEB7}"/>
                  </a:ext>
                </a:extLst>
              </p:cNvPr>
              <p:cNvSpPr/>
              <p:nvPr/>
            </p:nvSpPr>
            <p:spPr>
              <a:xfrm>
                <a:off x="-86" y="2946"/>
                <a:ext cx="2424" cy="2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4D7247-00EF-004C-A3E2-FEF2286A877D}"/>
                  </a:ext>
                </a:extLst>
              </p:cNvPr>
              <p:cNvSpPr/>
              <p:nvPr/>
            </p:nvSpPr>
            <p:spPr>
              <a:xfrm>
                <a:off x="1244" y="4218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container2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9C96B5-93F3-0643-859A-D3667360ABC4}"/>
                  </a:ext>
                </a:extLst>
              </p:cNvPr>
              <p:cNvSpPr txBox="1"/>
              <p:nvPr/>
            </p:nvSpPr>
            <p:spPr>
              <a:xfrm>
                <a:off x="-114" y="2965"/>
                <a:ext cx="1329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3860F4"/>
                    </a:solidFill>
                    <a:latin typeface="+mn-ea"/>
                  </a:rPr>
                  <a:t>micro vm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65F8038-C438-2D46-A139-23D9F2A95860}"/>
                  </a:ext>
                </a:extLst>
              </p:cNvPr>
              <p:cNvSpPr/>
              <p:nvPr/>
            </p:nvSpPr>
            <p:spPr>
              <a:xfrm>
                <a:off x="1244" y="2946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container1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47ABC0-5F9F-2C4C-95D5-3D24F85B6F0B}"/>
                  </a:ext>
                </a:extLst>
              </p:cNvPr>
              <p:cNvSpPr txBox="1"/>
              <p:nvPr/>
            </p:nvSpPr>
            <p:spPr>
              <a:xfrm>
                <a:off x="683" y="2521"/>
                <a:ext cx="984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60F4"/>
                    </a:solidFill>
                    <a:latin typeface="+mn-ea"/>
                  </a:rPr>
                  <a:t>cube2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F6E54AB-23F2-8849-8937-3930EE530242}"/>
                  </a:ext>
                </a:extLst>
              </p:cNvPr>
              <p:cNvSpPr/>
              <p:nvPr/>
            </p:nvSpPr>
            <p:spPr>
              <a:xfrm>
                <a:off x="-86" y="4449"/>
                <a:ext cx="1072" cy="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fc-agent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05F6268-8A1C-FD4F-8975-2D5712697A21}"/>
                  </a:ext>
                </a:extLst>
              </p:cNvPr>
              <p:cNvSpPr/>
              <p:nvPr/>
            </p:nvSpPr>
            <p:spPr>
              <a:xfrm>
                <a:off x="-86" y="5007"/>
                <a:ext cx="2424" cy="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fc-shim(containerd)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EC185B9-E1E9-C845-B0A7-642C86E865D5}"/>
              </a:ext>
            </a:extLst>
          </p:cNvPr>
          <p:cNvGrpSpPr/>
          <p:nvPr/>
        </p:nvGrpSpPr>
        <p:grpSpPr>
          <a:xfrm>
            <a:off x="4163510" y="1221160"/>
            <a:ext cx="3647440" cy="2787650"/>
            <a:chOff x="327" y="1920"/>
            <a:chExt cx="5744" cy="43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8FF2AB-2C86-6245-8AA2-8E1267328CE6}"/>
                </a:ext>
              </a:extLst>
            </p:cNvPr>
            <p:cNvSpPr/>
            <p:nvPr/>
          </p:nvSpPr>
          <p:spPr>
            <a:xfrm>
              <a:off x="327" y="1920"/>
              <a:ext cx="5744" cy="4390"/>
            </a:xfrm>
            <a:prstGeom prst="rect">
              <a:avLst/>
            </a:prstGeom>
            <a:solidFill>
              <a:srgbClr val="F3FBFF"/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7E9CC77-5D67-A148-856F-3DF80172A448}"/>
                </a:ext>
              </a:extLst>
            </p:cNvPr>
            <p:cNvSpPr txBox="1"/>
            <p:nvPr/>
          </p:nvSpPr>
          <p:spPr>
            <a:xfrm>
              <a:off x="370" y="1920"/>
              <a:ext cx="189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+mn-ea"/>
                </a:rPr>
                <a:t>Node 2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5ED2598-7371-7B43-A009-62DBA3721DBD}"/>
                </a:ext>
              </a:extLst>
            </p:cNvPr>
            <p:cNvGrpSpPr/>
            <p:nvPr/>
          </p:nvGrpSpPr>
          <p:grpSpPr>
            <a:xfrm>
              <a:off x="499" y="2199"/>
              <a:ext cx="2480" cy="2946"/>
              <a:chOff x="499" y="2535"/>
              <a:chExt cx="2480" cy="294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045C989-4036-104D-9EC0-C16566573230}"/>
                  </a:ext>
                </a:extLst>
              </p:cNvPr>
              <p:cNvSpPr/>
              <p:nvPr/>
            </p:nvSpPr>
            <p:spPr>
              <a:xfrm>
                <a:off x="555" y="2974"/>
                <a:ext cx="2424" cy="2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237864C-21D9-464F-A394-32DFF9B3B495}"/>
                  </a:ext>
                </a:extLst>
              </p:cNvPr>
              <p:cNvSpPr/>
              <p:nvPr/>
            </p:nvSpPr>
            <p:spPr>
              <a:xfrm>
                <a:off x="1885" y="4246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container2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94BECF-1AAF-404B-96BE-8ECCDAC952C2}"/>
                  </a:ext>
                </a:extLst>
              </p:cNvPr>
              <p:cNvSpPr txBox="1"/>
              <p:nvPr/>
            </p:nvSpPr>
            <p:spPr>
              <a:xfrm>
                <a:off x="499" y="2993"/>
                <a:ext cx="1329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3860F4"/>
                    </a:solidFill>
                    <a:latin typeface="+mn-ea"/>
                  </a:rPr>
                  <a:t>micro vm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C7DC521-A4E7-8644-A67D-E5140080484E}"/>
                  </a:ext>
                </a:extLst>
              </p:cNvPr>
              <p:cNvSpPr/>
              <p:nvPr/>
            </p:nvSpPr>
            <p:spPr>
              <a:xfrm>
                <a:off x="1885" y="2974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container1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A12AF6-B119-1444-8FA8-52FD09195CFC}"/>
                  </a:ext>
                </a:extLst>
              </p:cNvPr>
              <p:cNvSpPr txBox="1"/>
              <p:nvPr/>
            </p:nvSpPr>
            <p:spPr>
              <a:xfrm>
                <a:off x="1176" y="2535"/>
                <a:ext cx="106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3860F4"/>
                    </a:solidFill>
                    <a:latin typeface="+mn-ea"/>
                  </a:rPr>
                  <a:t>cube3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1DB4C48-CB98-7749-8A44-EE4A7595A7A2}"/>
                  </a:ext>
                </a:extLst>
              </p:cNvPr>
              <p:cNvSpPr/>
              <p:nvPr/>
            </p:nvSpPr>
            <p:spPr>
              <a:xfrm>
                <a:off x="555" y="4477"/>
                <a:ext cx="1072" cy="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fc-agent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380BA23-32C6-AC4D-9997-03B89204FA72}"/>
                  </a:ext>
                </a:extLst>
              </p:cNvPr>
              <p:cNvSpPr/>
              <p:nvPr/>
            </p:nvSpPr>
            <p:spPr>
              <a:xfrm>
                <a:off x="555" y="5035"/>
                <a:ext cx="2424" cy="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fc-shim(containerd)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ABB350-8C63-ED41-AEC1-C3AAA0A55F79}"/>
                </a:ext>
              </a:extLst>
            </p:cNvPr>
            <p:cNvSpPr/>
            <p:nvPr/>
          </p:nvSpPr>
          <p:spPr>
            <a:xfrm>
              <a:off x="327" y="5752"/>
              <a:ext cx="1043" cy="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rgbClr val="3860F4"/>
                  </a:solidFill>
                  <a:latin typeface="+mn-ea"/>
                </a:rPr>
                <a:t>cri-fc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54A3EE-D32C-6E4B-AC73-B2BF7BBB0148}"/>
                </a:ext>
              </a:extLst>
            </p:cNvPr>
            <p:cNvSpPr/>
            <p:nvPr/>
          </p:nvSpPr>
          <p:spPr>
            <a:xfrm>
              <a:off x="2514" y="5752"/>
              <a:ext cx="1614" cy="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rgbClr val="3860F4"/>
                  </a:solidFill>
                  <a:latin typeface="+mn-ea"/>
                </a:rPr>
                <a:t>Cubelet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860E7B3-7116-AF42-884F-D7866AC1AFA2}"/>
                </a:ext>
              </a:extLst>
            </p:cNvPr>
            <p:cNvGrpSpPr/>
            <p:nvPr/>
          </p:nvGrpSpPr>
          <p:grpSpPr>
            <a:xfrm>
              <a:off x="3381" y="2232"/>
              <a:ext cx="2452" cy="2932"/>
              <a:chOff x="-119" y="2549"/>
              <a:chExt cx="2452" cy="293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836432-FCC3-0345-A3F5-428D1A7281EE}"/>
                  </a:ext>
                </a:extLst>
              </p:cNvPr>
              <p:cNvSpPr/>
              <p:nvPr/>
            </p:nvSpPr>
            <p:spPr>
              <a:xfrm>
                <a:off x="-91" y="2974"/>
                <a:ext cx="2424" cy="2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B0F914F-CD35-924A-987B-B10DE592FCC8}"/>
                  </a:ext>
                </a:extLst>
              </p:cNvPr>
              <p:cNvSpPr/>
              <p:nvPr/>
            </p:nvSpPr>
            <p:spPr>
              <a:xfrm>
                <a:off x="1239" y="4246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container2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D2FD41A-6D43-8B40-AAF2-ADB1546E3877}"/>
                  </a:ext>
                </a:extLst>
              </p:cNvPr>
              <p:cNvSpPr txBox="1"/>
              <p:nvPr/>
            </p:nvSpPr>
            <p:spPr>
              <a:xfrm>
                <a:off x="-119" y="2993"/>
                <a:ext cx="1329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3860F4"/>
                    </a:solidFill>
                    <a:latin typeface="+mn-ea"/>
                  </a:rPr>
                  <a:t>micro vm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0380E6C-2789-7345-A32E-87A5FD286B0C}"/>
                  </a:ext>
                </a:extLst>
              </p:cNvPr>
              <p:cNvSpPr/>
              <p:nvPr/>
            </p:nvSpPr>
            <p:spPr>
              <a:xfrm>
                <a:off x="1239" y="2974"/>
                <a:ext cx="1094" cy="7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latin typeface="+mn-ea"/>
                  </a:rPr>
                  <a:t>container1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3FA8182-A292-4D45-BA35-FCF61C16672F}"/>
                  </a:ext>
                </a:extLst>
              </p:cNvPr>
              <p:cNvSpPr txBox="1"/>
              <p:nvPr/>
            </p:nvSpPr>
            <p:spPr>
              <a:xfrm>
                <a:off x="578" y="2549"/>
                <a:ext cx="984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60F4"/>
                    </a:solidFill>
                    <a:latin typeface="+mn-ea"/>
                  </a:rPr>
                  <a:t>cube4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F817920-FE23-FC48-A5DE-0DEB262819AB}"/>
                  </a:ext>
                </a:extLst>
              </p:cNvPr>
              <p:cNvSpPr/>
              <p:nvPr/>
            </p:nvSpPr>
            <p:spPr>
              <a:xfrm>
                <a:off x="-91" y="4477"/>
                <a:ext cx="1072" cy="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fc-agent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93A80AA-D15D-C24A-B506-8FD216B42F48}"/>
                  </a:ext>
                </a:extLst>
              </p:cNvPr>
              <p:cNvSpPr/>
              <p:nvPr/>
            </p:nvSpPr>
            <p:spPr>
              <a:xfrm>
                <a:off x="-91" y="5035"/>
                <a:ext cx="2424" cy="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>
                    <a:solidFill>
                      <a:srgbClr val="3860F4"/>
                    </a:solidFill>
                    <a:latin typeface="+mn-ea"/>
                  </a:rPr>
                  <a:t>fc-shim(containerd)</a:t>
                </a:r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1A3FDAB3-C7B5-D64D-B0C7-5D37DA6984C0}"/>
              </a:ext>
            </a:extLst>
          </p:cNvPr>
          <p:cNvSpPr/>
          <p:nvPr/>
        </p:nvSpPr>
        <p:spPr>
          <a:xfrm>
            <a:off x="3301175" y="4531307"/>
            <a:ext cx="1417683" cy="5765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Cprometheus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容器监控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B988CF-77C7-4297-801F-B0441B12ECC9}"/>
              </a:ext>
            </a:extLst>
          </p:cNvPr>
          <p:cNvGrpSpPr/>
          <p:nvPr/>
        </p:nvGrpSpPr>
        <p:grpSpPr>
          <a:xfrm>
            <a:off x="5495089" y="4402718"/>
            <a:ext cx="1722240" cy="840470"/>
            <a:chOff x="5705036" y="4585742"/>
            <a:chExt cx="1572065" cy="83842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AEE5AC-67FB-4F6B-9879-C341C7096DF5}"/>
                </a:ext>
              </a:extLst>
            </p:cNvPr>
            <p:cNvGrpSpPr/>
            <p:nvPr/>
          </p:nvGrpSpPr>
          <p:grpSpPr>
            <a:xfrm>
              <a:off x="5718360" y="4585742"/>
              <a:ext cx="1558741" cy="838424"/>
              <a:chOff x="5718360" y="4587459"/>
              <a:chExt cx="1558741" cy="530374"/>
            </a:xfrm>
          </p:grpSpPr>
          <p:sp>
            <p:nvSpPr>
              <p:cNvPr id="49" name="流程图: 磁盘 53">
                <a:extLst>
                  <a:ext uri="{FF2B5EF4-FFF2-40B4-BE49-F238E27FC236}">
                    <a16:creationId xmlns:a16="http://schemas.microsoft.com/office/drawing/2014/main" id="{3DF14C4A-48E9-154D-8734-87AA425FC479}"/>
                  </a:ext>
                </a:extLst>
              </p:cNvPr>
              <p:cNvSpPr/>
              <p:nvPr/>
            </p:nvSpPr>
            <p:spPr>
              <a:xfrm>
                <a:off x="5718360" y="4590409"/>
                <a:ext cx="1558741" cy="527424"/>
              </a:xfrm>
              <a:prstGeom prst="flowChartMagneticDisk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400" dirty="0">
                  <a:latin typeface="+mn-ea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7B958B9-ADD3-4C39-9F7F-9BBAABF5AF67}"/>
                  </a:ext>
                </a:extLst>
              </p:cNvPr>
              <p:cNvSpPr/>
              <p:nvPr/>
            </p:nvSpPr>
            <p:spPr>
              <a:xfrm>
                <a:off x="5718360" y="4587459"/>
                <a:ext cx="1558741" cy="17657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2E19305-F672-2C4F-AB40-916DF476F18D}"/>
                </a:ext>
              </a:extLst>
            </p:cNvPr>
            <p:cNvSpPr txBox="1"/>
            <p:nvPr/>
          </p:nvSpPr>
          <p:spPr>
            <a:xfrm>
              <a:off x="5705036" y="4889360"/>
              <a:ext cx="1555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+mn-ea"/>
                </a:rPr>
                <a:t>Influxdb</a:t>
              </a:r>
              <a:endParaRPr lang="en-US" altLang="zh-CN" sz="140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容器监控数据库</a:t>
              </a:r>
              <a:endParaRPr lang="en-US" altLang="zh-CN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51" name="直接箭头连接符 57">
            <a:extLst>
              <a:ext uri="{FF2B5EF4-FFF2-40B4-BE49-F238E27FC236}">
                <a16:creationId xmlns:a16="http://schemas.microsoft.com/office/drawing/2014/main" id="{593DE408-C5DC-C84E-AB5F-69BA8A8F3F4A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4010017" y="4008810"/>
            <a:ext cx="2054683" cy="522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8">
            <a:extLst>
              <a:ext uri="{FF2B5EF4-FFF2-40B4-BE49-F238E27FC236}">
                <a16:creationId xmlns:a16="http://schemas.microsoft.com/office/drawing/2014/main" id="{377DA215-B213-F142-971F-71E496789C2D}"/>
              </a:ext>
            </a:extLst>
          </p:cNvPr>
          <p:cNvCxnSpPr>
            <a:cxnSpLocks/>
            <a:stCxn id="47" idx="3"/>
            <a:endCxn id="49" idx="2"/>
          </p:cNvCxnSpPr>
          <p:nvPr/>
        </p:nvCxnSpPr>
        <p:spPr>
          <a:xfrm>
            <a:off x="4718858" y="4819597"/>
            <a:ext cx="790828" cy="56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61">
            <a:extLst>
              <a:ext uri="{FF2B5EF4-FFF2-40B4-BE49-F238E27FC236}">
                <a16:creationId xmlns:a16="http://schemas.microsoft.com/office/drawing/2014/main" id="{D12CE58E-B3D1-F847-BE91-21AD0D66A448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2003813" y="3978857"/>
            <a:ext cx="2006204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678F34C-4082-EB4B-AB1A-362067171BC3}"/>
              </a:ext>
            </a:extLst>
          </p:cNvPr>
          <p:cNvSpPr/>
          <p:nvPr/>
        </p:nvSpPr>
        <p:spPr>
          <a:xfrm>
            <a:off x="3301175" y="5477457"/>
            <a:ext cx="1410697" cy="543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UCloud API</a:t>
            </a:r>
          </a:p>
        </p:txBody>
      </p:sp>
      <p:cxnSp>
        <p:nvCxnSpPr>
          <p:cNvPr id="55" name="直接箭头连接符 63">
            <a:extLst>
              <a:ext uri="{FF2B5EF4-FFF2-40B4-BE49-F238E27FC236}">
                <a16:creationId xmlns:a16="http://schemas.microsoft.com/office/drawing/2014/main" id="{62591975-1756-4C47-9792-D6EAEBE56839}"/>
              </a:ext>
            </a:extLst>
          </p:cNvPr>
          <p:cNvCxnSpPr>
            <a:cxnSpLocks/>
            <a:stCxn id="54" idx="0"/>
            <a:endCxn id="47" idx="2"/>
          </p:cNvCxnSpPr>
          <p:nvPr/>
        </p:nvCxnSpPr>
        <p:spPr>
          <a:xfrm flipV="1">
            <a:off x="4006524" y="5107887"/>
            <a:ext cx="3493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64">
            <a:extLst>
              <a:ext uri="{FF2B5EF4-FFF2-40B4-BE49-F238E27FC236}">
                <a16:creationId xmlns:a16="http://schemas.microsoft.com/office/drawing/2014/main" id="{3E942BD4-F36F-414C-AF46-AEFA7EA6B1C9}"/>
              </a:ext>
            </a:extLst>
          </p:cNvPr>
          <p:cNvCxnSpPr>
            <a:stCxn id="24" idx="2"/>
            <a:endCxn id="9" idx="0"/>
          </p:cNvCxnSpPr>
          <p:nvPr/>
        </p:nvCxnSpPr>
        <p:spPr>
          <a:xfrm>
            <a:off x="1085603" y="3239082"/>
            <a:ext cx="918210" cy="3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65">
            <a:extLst>
              <a:ext uri="{FF2B5EF4-FFF2-40B4-BE49-F238E27FC236}">
                <a16:creationId xmlns:a16="http://schemas.microsoft.com/office/drawing/2014/main" id="{2EAD3F2B-BE08-A14A-BCB1-EEDC375D695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2003813" y="3233367"/>
            <a:ext cx="915035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66">
            <a:extLst>
              <a:ext uri="{FF2B5EF4-FFF2-40B4-BE49-F238E27FC236}">
                <a16:creationId xmlns:a16="http://schemas.microsoft.com/office/drawing/2014/main" id="{DA33EA8D-2EC4-334D-998B-94C5A58CAA9C}"/>
              </a:ext>
            </a:extLst>
          </p:cNvPr>
          <p:cNvCxnSpPr>
            <a:stCxn id="46" idx="2"/>
            <a:endCxn id="30" idx="0"/>
          </p:cNvCxnSpPr>
          <p:nvPr/>
        </p:nvCxnSpPr>
        <p:spPr>
          <a:xfrm>
            <a:off x="5077910" y="3269035"/>
            <a:ext cx="986790" cy="3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67">
            <a:extLst>
              <a:ext uri="{FF2B5EF4-FFF2-40B4-BE49-F238E27FC236}">
                <a16:creationId xmlns:a16="http://schemas.microsoft.com/office/drawing/2014/main" id="{08390769-99DC-A641-9BFD-06BB98E2FDC1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6064700" y="3281100"/>
            <a:ext cx="82550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2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Cube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产品功能：</a:t>
            </a:r>
            <a:r>
              <a:rPr lang="zh-CN" altLang="en-US" sz="2800" dirty="0">
                <a:latin typeface="+mn-ea"/>
                <a:ea typeface="+mn-ea"/>
              </a:rPr>
              <a:t>日志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2CB72B-8AE6-487E-BAD5-8298F1457E8E}"/>
              </a:ext>
            </a:extLst>
          </p:cNvPr>
          <p:cNvGrpSpPr/>
          <p:nvPr/>
        </p:nvGrpSpPr>
        <p:grpSpPr>
          <a:xfrm>
            <a:off x="550521" y="1809750"/>
            <a:ext cx="2819792" cy="4197349"/>
            <a:chOff x="550520" y="1460499"/>
            <a:chExt cx="3054420" cy="454660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4384CA0-98B0-F14D-AA9E-2CBF5C1CFAC3}"/>
                </a:ext>
              </a:extLst>
            </p:cNvPr>
            <p:cNvSpPr/>
            <p:nvPr/>
          </p:nvSpPr>
          <p:spPr>
            <a:xfrm>
              <a:off x="550520" y="1460499"/>
              <a:ext cx="3054420" cy="4546600"/>
            </a:xfrm>
            <a:prstGeom prst="rect">
              <a:avLst/>
            </a:prstGeom>
            <a:solidFill>
              <a:srgbClr val="F3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latin typeface="+mn-ea"/>
              </a:endParaRPr>
            </a:p>
          </p:txBody>
        </p:sp>
        <p:sp>
          <p:nvSpPr>
            <p:cNvPr id="99" name="流程 98">
              <a:extLst>
                <a:ext uri="{FF2B5EF4-FFF2-40B4-BE49-F238E27FC236}">
                  <a16:creationId xmlns:a16="http://schemas.microsoft.com/office/drawing/2014/main" id="{464A2D7B-B6E3-0044-B259-F94C2E72CCBB}"/>
                </a:ext>
              </a:extLst>
            </p:cNvPr>
            <p:cNvSpPr/>
            <p:nvPr/>
          </p:nvSpPr>
          <p:spPr>
            <a:xfrm>
              <a:off x="1363076" y="1930399"/>
              <a:ext cx="1943453" cy="7747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</a:rPr>
                <a:t>Cube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</a:rPr>
                <a:t>Pod</a:t>
              </a:r>
              <a:endParaRPr kumimoji="1"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0" name="流程 99">
              <a:extLst>
                <a:ext uri="{FF2B5EF4-FFF2-40B4-BE49-F238E27FC236}">
                  <a16:creationId xmlns:a16="http://schemas.microsoft.com/office/drawing/2014/main" id="{46D82A87-5C4F-B54A-85DC-5666E0E50964}"/>
                </a:ext>
              </a:extLst>
            </p:cNvPr>
            <p:cNvSpPr/>
            <p:nvPr/>
          </p:nvSpPr>
          <p:spPr>
            <a:xfrm>
              <a:off x="1363076" y="3262974"/>
              <a:ext cx="1943453" cy="7747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</a:rPr>
                <a:t>Cube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</a:rPr>
                <a:t>Pod</a:t>
              </a:r>
              <a:endParaRPr kumimoji="1"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流程 100">
              <a:extLst>
                <a:ext uri="{FF2B5EF4-FFF2-40B4-BE49-F238E27FC236}">
                  <a16:creationId xmlns:a16="http://schemas.microsoft.com/office/drawing/2014/main" id="{651CEEBE-1A73-ED41-91D2-08BBF161488E}"/>
                </a:ext>
              </a:extLst>
            </p:cNvPr>
            <p:cNvSpPr/>
            <p:nvPr/>
          </p:nvSpPr>
          <p:spPr>
            <a:xfrm>
              <a:off x="1363076" y="4595547"/>
              <a:ext cx="1943453" cy="774700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 err="1">
                  <a:solidFill>
                    <a:schemeClr val="bg1"/>
                  </a:solidFill>
                  <a:latin typeface="+mn-ea"/>
                </a:rPr>
                <a:t>Promtail</a:t>
              </a:r>
              <a:endParaRPr kumimoji="1" lang="en-US" altLang="zh-CN" sz="14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bg1"/>
                  </a:solidFill>
                  <a:latin typeface="+mn-ea"/>
                </a:rPr>
                <a:t>日志收集</a:t>
              </a:r>
            </a:p>
          </p:txBody>
        </p: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3B361439-4969-B040-B768-3F36D5627F48}"/>
                </a:ext>
              </a:extLst>
            </p:cNvPr>
            <p:cNvCxnSpPr/>
            <p:nvPr/>
          </p:nvCxnSpPr>
          <p:spPr>
            <a:xfrm>
              <a:off x="893176" y="2260600"/>
              <a:ext cx="0" cy="279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686D9237-1739-0847-91D8-DD27836E9B07}"/>
                </a:ext>
              </a:extLst>
            </p:cNvPr>
            <p:cNvCxnSpPr/>
            <p:nvPr/>
          </p:nvCxnSpPr>
          <p:spPr>
            <a:xfrm>
              <a:off x="893176" y="2273300"/>
              <a:ext cx="4699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A4BC324A-96AB-B14A-9FD5-1B0C96DE8A97}"/>
                </a:ext>
              </a:extLst>
            </p:cNvPr>
            <p:cNvCxnSpPr/>
            <p:nvPr/>
          </p:nvCxnSpPr>
          <p:spPr>
            <a:xfrm>
              <a:off x="893176" y="3670300"/>
              <a:ext cx="4699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83588ABE-DA90-1F4A-A847-48D068EB4D12}"/>
                </a:ext>
              </a:extLst>
            </p:cNvPr>
            <p:cNvCxnSpPr/>
            <p:nvPr/>
          </p:nvCxnSpPr>
          <p:spPr>
            <a:xfrm>
              <a:off x="893176" y="5041900"/>
              <a:ext cx="469900" cy="0"/>
            </a:xfrm>
            <a:prstGeom prst="line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D8D6C88-63E4-3549-9A15-DB7E3BBCF0DF}"/>
                </a:ext>
              </a:extLst>
            </p:cNvPr>
            <p:cNvSpPr txBox="1"/>
            <p:nvPr/>
          </p:nvSpPr>
          <p:spPr>
            <a:xfrm>
              <a:off x="550520" y="5548867"/>
              <a:ext cx="2101850" cy="30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Cube</a:t>
              </a:r>
              <a:r>
                <a:rPr kumimoji="1" lang="zh-CN" altLang="en-US" sz="1200" dirty="0">
                  <a:latin typeface="+mn-ea"/>
                </a:rPr>
                <a:t> </a:t>
              </a:r>
              <a:r>
                <a:rPr kumimoji="1" lang="en-US" altLang="zh-CN" sz="1200" dirty="0">
                  <a:latin typeface="+mn-ea"/>
                </a:rPr>
                <a:t>Node</a:t>
              </a:r>
              <a:endParaRPr kumimoji="1" lang="zh-CN" altLang="en-US" sz="1200" dirty="0">
                <a:latin typeface="+mn-ea"/>
              </a:endParaRPr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4B1F1B68-06E8-2A4E-B67F-0E71D683B2E0}"/>
              </a:ext>
            </a:extLst>
          </p:cNvPr>
          <p:cNvSpPr/>
          <p:nvPr/>
        </p:nvSpPr>
        <p:spPr>
          <a:xfrm>
            <a:off x="3989149" y="2646102"/>
            <a:ext cx="1422846" cy="742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UCloud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APIs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870B83E-003F-814E-9729-C3326851711D}"/>
              </a:ext>
            </a:extLst>
          </p:cNvPr>
          <p:cNvSpPr/>
          <p:nvPr/>
        </p:nvSpPr>
        <p:spPr>
          <a:xfrm>
            <a:off x="3989149" y="4378273"/>
            <a:ext cx="1422846" cy="742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Log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Cluster</a:t>
            </a: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4225C5-C8CB-7046-B191-722F4AABC72F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366745" y="4749747"/>
            <a:ext cx="622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883069A-B69E-7746-ADC4-7974C93CB273}"/>
              </a:ext>
            </a:extLst>
          </p:cNvPr>
          <p:cNvCxnSpPr>
            <a:cxnSpLocks/>
          </p:cNvCxnSpPr>
          <p:nvPr/>
        </p:nvCxnSpPr>
        <p:spPr>
          <a:xfrm flipV="1">
            <a:off x="4728576" y="3486152"/>
            <a:ext cx="0" cy="742948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AA958C4-240D-0A43-8368-81AF844A1628}"/>
              </a:ext>
            </a:extLst>
          </p:cNvPr>
          <p:cNvSpPr/>
          <p:nvPr/>
        </p:nvSpPr>
        <p:spPr>
          <a:xfrm>
            <a:off x="5804609" y="3486152"/>
            <a:ext cx="1428006" cy="742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US3</a:t>
            </a:r>
          </a:p>
        </p:txBody>
      </p: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1D1F42AB-C1D3-104C-B016-85D14DD8981B}"/>
              </a:ext>
            </a:extLst>
          </p:cNvPr>
          <p:cNvCxnSpPr>
            <a:cxnSpLocks/>
            <a:stCxn id="110" idx="3"/>
            <a:endCxn id="116" idx="2"/>
          </p:cNvCxnSpPr>
          <p:nvPr/>
        </p:nvCxnSpPr>
        <p:spPr>
          <a:xfrm flipV="1">
            <a:off x="5411995" y="4229100"/>
            <a:ext cx="1106617" cy="52064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7796AD1-5339-7F4A-85EC-7D4B43AE10AB}"/>
              </a:ext>
            </a:extLst>
          </p:cNvPr>
          <p:cNvSpPr/>
          <p:nvPr/>
        </p:nvSpPr>
        <p:spPr>
          <a:xfrm>
            <a:off x="7882251" y="3199998"/>
            <a:ext cx="3442893" cy="129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pc="40" dirty="0">
                <a:latin typeface="+mn-ea"/>
              </a:rPr>
              <a:t>多租户日志隔离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pc="40" dirty="0">
                <a:latin typeface="+mn-ea"/>
              </a:rPr>
              <a:t>短期日志支持通过</a:t>
            </a:r>
            <a:r>
              <a:rPr lang="en-GB" altLang="zh-CN" spc="40" dirty="0">
                <a:latin typeface="+mn-ea"/>
              </a:rPr>
              <a:t>API</a:t>
            </a:r>
            <a:r>
              <a:rPr lang="zh-CN" altLang="en-US" spc="40" dirty="0">
                <a:latin typeface="+mn-ea"/>
              </a:rPr>
              <a:t>检索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pc="40" dirty="0">
                <a:latin typeface="+mn-ea"/>
              </a:rPr>
              <a:t>长期日志可自动转存至</a:t>
            </a:r>
            <a:r>
              <a:rPr lang="en-GB" altLang="zh-CN" spc="40" dirty="0">
                <a:latin typeface="+mn-ea"/>
              </a:rPr>
              <a:t>ufile</a:t>
            </a:r>
          </a:p>
        </p:txBody>
      </p:sp>
    </p:spTree>
    <p:extLst>
      <p:ext uri="{BB962C8B-B14F-4D97-AF65-F5344CB8AC3E}">
        <p14:creationId xmlns:p14="http://schemas.microsoft.com/office/powerpoint/2010/main" val="1925887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chemeClr val="accent1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2638638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3963025"/>
            <a:ext cx="5383643" cy="540000"/>
            <a:chOff x="5804422" y="3306367"/>
            <a:chExt cx="5383643" cy="540000"/>
          </a:xfrm>
          <a:solidFill>
            <a:srgbClr val="00B0F0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68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F6DF-12C5-4AE3-9355-7CFEF610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的优势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48137-9C4F-4E4E-9E41-3DD73C39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90FD746D-F406-4FD0-A737-CC2641041F15}"/>
              </a:ext>
            </a:extLst>
          </p:cNvPr>
          <p:cNvCxnSpPr/>
          <p:nvPr/>
        </p:nvCxnSpPr>
        <p:spPr>
          <a:xfrm flipH="1">
            <a:off x="3863562" y="2728867"/>
            <a:ext cx="2592741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  <a:miter lim="800000"/>
            <a:headEnd type="oval"/>
            <a:tailEnd type="none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35B413-62C0-40D1-890D-AEFC6BA49102}"/>
              </a:ext>
            </a:extLst>
          </p:cNvPr>
          <p:cNvCxnSpPr/>
          <p:nvPr/>
        </p:nvCxnSpPr>
        <p:spPr>
          <a:xfrm flipH="1">
            <a:off x="3863562" y="4802721"/>
            <a:ext cx="2592741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  <a:miter lim="800000"/>
            <a:headEnd type="oval"/>
            <a:tailEnd type="non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B3A28E-D2D5-4983-847F-5D0759252253}"/>
              </a:ext>
            </a:extLst>
          </p:cNvPr>
          <p:cNvCxnSpPr/>
          <p:nvPr/>
        </p:nvCxnSpPr>
        <p:spPr>
          <a:xfrm flipH="1">
            <a:off x="4093991" y="3765794"/>
            <a:ext cx="2362312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  <a:miter lim="800000"/>
            <a:headEnd type="oval"/>
            <a:tailEnd type="none"/>
          </a:ln>
          <a:effectLst/>
        </p:spPr>
      </p:cxnSp>
      <p:grpSp>
        <p:nvGrpSpPr>
          <p:cNvPr id="58" name="Group 87">
            <a:extLst>
              <a:ext uri="{FF2B5EF4-FFF2-40B4-BE49-F238E27FC236}">
                <a16:creationId xmlns:a16="http://schemas.microsoft.com/office/drawing/2014/main" id="{AF2C72AB-BF33-4814-8D4F-4D49D01C5A8B}"/>
              </a:ext>
            </a:extLst>
          </p:cNvPr>
          <p:cNvGrpSpPr/>
          <p:nvPr/>
        </p:nvGrpSpPr>
        <p:grpSpPr>
          <a:xfrm rot="5400000">
            <a:off x="-200238" y="1622229"/>
            <a:ext cx="4284539" cy="4284536"/>
            <a:chOff x="2965298" y="2181091"/>
            <a:chExt cx="3213404" cy="3213402"/>
          </a:xfrm>
          <a:solidFill>
            <a:sysClr val="windowText" lastClr="000000">
              <a:lumMod val="50000"/>
              <a:lumOff val="50000"/>
            </a:sysClr>
          </a:solidFill>
        </p:grpSpPr>
        <p:sp>
          <p:nvSpPr>
            <p:cNvPr id="59" name="Block Arc 61">
              <a:extLst>
                <a:ext uri="{FF2B5EF4-FFF2-40B4-BE49-F238E27FC236}">
                  <a16:creationId xmlns:a16="http://schemas.microsoft.com/office/drawing/2014/main" id="{CDE906C5-F845-4124-B5CD-74465BACFD63}"/>
                </a:ext>
              </a:extLst>
            </p:cNvPr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Inserat-Roman-SemiB"/>
                <a:ea typeface="微软雅黑"/>
                <a:cs typeface="+mn-ea"/>
              </a:endParaRPr>
            </a:p>
          </p:txBody>
        </p:sp>
        <p:sp>
          <p:nvSpPr>
            <p:cNvPr id="60" name="Block Arc 65">
              <a:extLst>
                <a:ext uri="{FF2B5EF4-FFF2-40B4-BE49-F238E27FC236}">
                  <a16:creationId xmlns:a16="http://schemas.microsoft.com/office/drawing/2014/main" id="{A91A8694-127F-4E3C-8512-C03706F6CE59}"/>
                </a:ext>
              </a:extLst>
            </p:cNvPr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Inserat-Roman-SemiB"/>
                <a:ea typeface="微软雅黑"/>
                <a:cs typeface="+mn-ea"/>
              </a:endParaRPr>
            </a:p>
          </p:txBody>
        </p:sp>
      </p:grpSp>
      <p:grpSp>
        <p:nvGrpSpPr>
          <p:cNvPr id="61" name="Group 140">
            <a:extLst>
              <a:ext uri="{FF2B5EF4-FFF2-40B4-BE49-F238E27FC236}">
                <a16:creationId xmlns:a16="http://schemas.microsoft.com/office/drawing/2014/main" id="{825396CF-F2EA-4345-ABB8-A459124CFF45}"/>
              </a:ext>
            </a:extLst>
          </p:cNvPr>
          <p:cNvGrpSpPr/>
          <p:nvPr/>
        </p:nvGrpSpPr>
        <p:grpSpPr>
          <a:xfrm>
            <a:off x="801912" y="2476219"/>
            <a:ext cx="2576546" cy="2576552"/>
            <a:chOff x="964883" y="1937330"/>
            <a:chExt cx="1932410" cy="1932414"/>
          </a:xfrm>
        </p:grpSpPr>
        <p:sp>
          <p:nvSpPr>
            <p:cNvPr id="62" name="Chord 88">
              <a:extLst>
                <a:ext uri="{FF2B5EF4-FFF2-40B4-BE49-F238E27FC236}">
                  <a16:creationId xmlns:a16="http://schemas.microsoft.com/office/drawing/2014/main" id="{5A64E46C-4109-43EA-8287-1B8834E100E5}"/>
                </a:ext>
              </a:extLst>
            </p:cNvPr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marL="0" marR="0" lvl="0" indent="0" algn="ctr" defTabSz="171831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63" name="Text Placeholder 3">
              <a:extLst>
                <a:ext uri="{FF2B5EF4-FFF2-40B4-BE49-F238E27FC236}">
                  <a16:creationId xmlns:a16="http://schemas.microsoft.com/office/drawing/2014/main" id="{13056A88-4319-451B-AC4B-C8240AA37C34}"/>
                </a:ext>
              </a:extLst>
            </p:cNvPr>
            <p:cNvSpPr txBox="1"/>
            <p:nvPr/>
          </p:nvSpPr>
          <p:spPr>
            <a:xfrm>
              <a:off x="1335880" y="3144422"/>
              <a:ext cx="1222802" cy="394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2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Kubernetes</a:t>
              </a: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2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核心功能</a:t>
              </a:r>
            </a:p>
          </p:txBody>
        </p:sp>
      </p:grpSp>
      <p:grpSp>
        <p:nvGrpSpPr>
          <p:cNvPr id="64" name="Group 58">
            <a:extLst>
              <a:ext uri="{FF2B5EF4-FFF2-40B4-BE49-F238E27FC236}">
                <a16:creationId xmlns:a16="http://schemas.microsoft.com/office/drawing/2014/main" id="{70C7618F-C262-4625-A789-DD260BAFB2AF}"/>
              </a:ext>
            </a:extLst>
          </p:cNvPr>
          <p:cNvGrpSpPr/>
          <p:nvPr/>
        </p:nvGrpSpPr>
        <p:grpSpPr>
          <a:xfrm>
            <a:off x="6792949" y="1196001"/>
            <a:ext cx="4627966" cy="913976"/>
            <a:chOff x="424603" y="632828"/>
            <a:chExt cx="3470974" cy="685483"/>
          </a:xfrm>
        </p:grpSpPr>
        <p:sp>
          <p:nvSpPr>
            <p:cNvPr id="65" name="TextBox 151">
              <a:extLst>
                <a:ext uri="{FF2B5EF4-FFF2-40B4-BE49-F238E27FC236}">
                  <a16:creationId xmlns:a16="http://schemas.microsoft.com/office/drawing/2014/main" id="{14546DB7-1B43-4D07-9238-F0534B1F0AE8}"/>
                </a:ext>
              </a:extLst>
            </p:cNvPr>
            <p:cNvSpPr txBox="1"/>
            <p:nvPr/>
          </p:nvSpPr>
          <p:spPr>
            <a:xfrm>
              <a:off x="972096" y="632828"/>
              <a:ext cx="1542506" cy="3054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自动装箱</a:t>
              </a:r>
            </a:p>
          </p:txBody>
        </p:sp>
        <p:sp>
          <p:nvSpPr>
            <p:cNvPr id="66" name="TextBox 152">
              <a:extLst>
                <a:ext uri="{FF2B5EF4-FFF2-40B4-BE49-F238E27FC236}">
                  <a16:creationId xmlns:a16="http://schemas.microsoft.com/office/drawing/2014/main" id="{1370837B-9D68-41D2-913B-19F6A50360B4}"/>
                </a:ext>
              </a:extLst>
            </p:cNvPr>
            <p:cNvSpPr txBox="1"/>
            <p:nvPr/>
          </p:nvSpPr>
          <p:spPr>
            <a:xfrm>
              <a:off x="972290" y="927290"/>
              <a:ext cx="2923287" cy="3910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1218565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不牺牲可用性的前提下自动放置容器，混合部署尽力提高资源利用率。</a:t>
              </a:r>
            </a:p>
          </p:txBody>
        </p:sp>
        <p:sp>
          <p:nvSpPr>
            <p:cNvPr id="67" name="Oval 62">
              <a:extLst>
                <a:ext uri="{FF2B5EF4-FFF2-40B4-BE49-F238E27FC236}">
                  <a16:creationId xmlns:a16="http://schemas.microsoft.com/office/drawing/2014/main" id="{68FE3760-66D8-4BD6-ACEA-21DC04153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68" name="Group 63">
            <a:extLst>
              <a:ext uri="{FF2B5EF4-FFF2-40B4-BE49-F238E27FC236}">
                <a16:creationId xmlns:a16="http://schemas.microsoft.com/office/drawing/2014/main" id="{7A98AAA7-570D-4AEC-938F-CF4B7F7F229B}"/>
              </a:ext>
            </a:extLst>
          </p:cNvPr>
          <p:cNvGrpSpPr/>
          <p:nvPr/>
        </p:nvGrpSpPr>
        <p:grpSpPr>
          <a:xfrm>
            <a:off x="6792949" y="2228633"/>
            <a:ext cx="4627966" cy="913975"/>
            <a:chOff x="424603" y="632828"/>
            <a:chExt cx="3470974" cy="685482"/>
          </a:xfrm>
        </p:grpSpPr>
        <p:sp>
          <p:nvSpPr>
            <p:cNvPr id="69" name="TextBox 148">
              <a:extLst>
                <a:ext uri="{FF2B5EF4-FFF2-40B4-BE49-F238E27FC236}">
                  <a16:creationId xmlns:a16="http://schemas.microsoft.com/office/drawing/2014/main" id="{B5D660E4-7A5C-4601-A405-B7C9B189D46F}"/>
                </a:ext>
              </a:extLst>
            </p:cNvPr>
            <p:cNvSpPr txBox="1"/>
            <p:nvPr/>
          </p:nvSpPr>
          <p:spPr>
            <a:xfrm>
              <a:off x="972096" y="632828"/>
              <a:ext cx="1542506" cy="3054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自动部署与回滚</a:t>
              </a:r>
            </a:p>
          </p:txBody>
        </p:sp>
        <p:sp>
          <p:nvSpPr>
            <p:cNvPr id="70" name="TextBox 149">
              <a:extLst>
                <a:ext uri="{FF2B5EF4-FFF2-40B4-BE49-F238E27FC236}">
                  <a16:creationId xmlns:a16="http://schemas.microsoft.com/office/drawing/2014/main" id="{0096F859-122F-477B-A28A-C0B252FBB486}"/>
                </a:ext>
              </a:extLst>
            </p:cNvPr>
            <p:cNvSpPr txBox="1"/>
            <p:nvPr/>
          </p:nvSpPr>
          <p:spPr>
            <a:xfrm>
              <a:off x="972290" y="927290"/>
              <a:ext cx="2923287" cy="3910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1218565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多种部署解决方案，自动监控应用程序的健康状况，如果出现问题可自动回滚。</a:t>
              </a:r>
            </a:p>
          </p:txBody>
        </p:sp>
        <p:sp>
          <p:nvSpPr>
            <p:cNvPr id="71" name="Oval 67">
              <a:extLst>
                <a:ext uri="{FF2B5EF4-FFF2-40B4-BE49-F238E27FC236}">
                  <a16:creationId xmlns:a16="http://schemas.microsoft.com/office/drawing/2014/main" id="{C45DD1AB-B5C2-434A-BB66-7498D6BFB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72" name="Group 68">
            <a:extLst>
              <a:ext uri="{FF2B5EF4-FFF2-40B4-BE49-F238E27FC236}">
                <a16:creationId xmlns:a16="http://schemas.microsoft.com/office/drawing/2014/main" id="{491A078B-78A5-4CB0-A574-E73A46688BF5}"/>
              </a:ext>
            </a:extLst>
          </p:cNvPr>
          <p:cNvGrpSpPr/>
          <p:nvPr/>
        </p:nvGrpSpPr>
        <p:grpSpPr>
          <a:xfrm>
            <a:off x="6792949" y="3313525"/>
            <a:ext cx="4011810" cy="683658"/>
            <a:chOff x="424603" y="672020"/>
            <a:chExt cx="3008857" cy="512743"/>
          </a:xfrm>
        </p:grpSpPr>
        <p:sp>
          <p:nvSpPr>
            <p:cNvPr id="73" name="TextBox 145">
              <a:extLst>
                <a:ext uri="{FF2B5EF4-FFF2-40B4-BE49-F238E27FC236}">
                  <a16:creationId xmlns:a16="http://schemas.microsoft.com/office/drawing/2014/main" id="{0851433D-7616-42DF-98BD-AB97EF68AB30}"/>
                </a:ext>
              </a:extLst>
            </p:cNvPr>
            <p:cNvSpPr txBox="1"/>
            <p:nvPr/>
          </p:nvSpPr>
          <p:spPr>
            <a:xfrm>
              <a:off x="972096" y="672020"/>
              <a:ext cx="1542506" cy="3054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自动伸缩</a:t>
              </a:r>
            </a:p>
          </p:txBody>
        </p:sp>
        <p:sp>
          <p:nvSpPr>
            <p:cNvPr id="74" name="TextBox 146">
              <a:extLst>
                <a:ext uri="{FF2B5EF4-FFF2-40B4-BE49-F238E27FC236}">
                  <a16:creationId xmlns:a16="http://schemas.microsoft.com/office/drawing/2014/main" id="{D8EB035F-E063-461B-B326-614B66332B4E}"/>
                </a:ext>
              </a:extLst>
            </p:cNvPr>
            <p:cNvSpPr txBox="1"/>
            <p:nvPr/>
          </p:nvSpPr>
          <p:spPr>
            <a:xfrm>
              <a:off x="972290" y="966476"/>
              <a:ext cx="2461170" cy="18327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1218565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根据业务流量横向扩缩工作负载和集群规模。</a:t>
              </a:r>
            </a:p>
          </p:txBody>
        </p:sp>
        <p:sp>
          <p:nvSpPr>
            <p:cNvPr id="75" name="Oval 72">
              <a:extLst>
                <a:ext uri="{FF2B5EF4-FFF2-40B4-BE49-F238E27FC236}">
                  <a16:creationId xmlns:a16="http://schemas.microsoft.com/office/drawing/2014/main" id="{DB7C4493-033A-45D9-B5B4-2774957DF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76" name="Group 74">
            <a:extLst>
              <a:ext uri="{FF2B5EF4-FFF2-40B4-BE49-F238E27FC236}">
                <a16:creationId xmlns:a16="http://schemas.microsoft.com/office/drawing/2014/main" id="{8127C67A-4D02-4F11-B031-8A18F787BC9E}"/>
              </a:ext>
            </a:extLst>
          </p:cNvPr>
          <p:cNvGrpSpPr/>
          <p:nvPr/>
        </p:nvGrpSpPr>
        <p:grpSpPr>
          <a:xfrm>
            <a:off x="6792949" y="4293897"/>
            <a:ext cx="4627965" cy="913977"/>
            <a:chOff x="424603" y="632828"/>
            <a:chExt cx="3470973" cy="685483"/>
          </a:xfrm>
        </p:grpSpPr>
        <p:sp>
          <p:nvSpPr>
            <p:cNvPr id="77" name="TextBox 142">
              <a:extLst>
                <a:ext uri="{FF2B5EF4-FFF2-40B4-BE49-F238E27FC236}">
                  <a16:creationId xmlns:a16="http://schemas.microsoft.com/office/drawing/2014/main" id="{C9B91D95-EB1F-4958-BCC5-851259667C90}"/>
                </a:ext>
              </a:extLst>
            </p:cNvPr>
            <p:cNvSpPr txBox="1"/>
            <p:nvPr/>
          </p:nvSpPr>
          <p:spPr>
            <a:xfrm>
              <a:off x="972096" y="632828"/>
              <a:ext cx="1542506" cy="3054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自愈</a:t>
              </a:r>
            </a:p>
          </p:txBody>
        </p:sp>
        <p:sp>
          <p:nvSpPr>
            <p:cNvPr id="78" name="TextBox 143">
              <a:extLst>
                <a:ext uri="{FF2B5EF4-FFF2-40B4-BE49-F238E27FC236}">
                  <a16:creationId xmlns:a16="http://schemas.microsoft.com/office/drawing/2014/main" id="{8BFCB3CF-CB62-4437-9ACC-DF903E794003}"/>
                </a:ext>
              </a:extLst>
            </p:cNvPr>
            <p:cNvSpPr txBox="1"/>
            <p:nvPr/>
          </p:nvSpPr>
          <p:spPr>
            <a:xfrm>
              <a:off x="972290" y="927290"/>
              <a:ext cx="2923286" cy="3910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1218565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自动重启失败的容器，节点宕机时自动将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Pod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调度到健康节点，健康检查失败的节点不会收到流量请求。</a:t>
              </a: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2B0F1814-1E8F-4FF9-A849-B6292BEB3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80" name="Group 91">
            <a:extLst>
              <a:ext uri="{FF2B5EF4-FFF2-40B4-BE49-F238E27FC236}">
                <a16:creationId xmlns:a16="http://schemas.microsoft.com/office/drawing/2014/main" id="{41144740-1532-498E-B0B7-16345F9C98E7}"/>
              </a:ext>
            </a:extLst>
          </p:cNvPr>
          <p:cNvGrpSpPr/>
          <p:nvPr/>
        </p:nvGrpSpPr>
        <p:grpSpPr>
          <a:xfrm>
            <a:off x="6792949" y="5326531"/>
            <a:ext cx="4627966" cy="913975"/>
            <a:chOff x="424603" y="632828"/>
            <a:chExt cx="3470974" cy="685482"/>
          </a:xfrm>
        </p:grpSpPr>
        <p:sp>
          <p:nvSpPr>
            <p:cNvPr id="81" name="TextBox 139">
              <a:extLst>
                <a:ext uri="{FF2B5EF4-FFF2-40B4-BE49-F238E27FC236}">
                  <a16:creationId xmlns:a16="http://schemas.microsoft.com/office/drawing/2014/main" id="{9FE3DB49-5B3C-443D-8E3A-46E5E7A4D57A}"/>
                </a:ext>
              </a:extLst>
            </p:cNvPr>
            <p:cNvSpPr txBox="1"/>
            <p:nvPr/>
          </p:nvSpPr>
          <p:spPr>
            <a:xfrm>
              <a:off x="972096" y="632828"/>
              <a:ext cx="1542506" cy="3054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强大生态</a:t>
              </a:r>
            </a:p>
          </p:txBody>
        </p:sp>
        <p:sp>
          <p:nvSpPr>
            <p:cNvPr id="82" name="TextBox 140">
              <a:extLst>
                <a:ext uri="{FF2B5EF4-FFF2-40B4-BE49-F238E27FC236}">
                  <a16:creationId xmlns:a16="http://schemas.microsoft.com/office/drawing/2014/main" id="{E4903446-4064-496E-AC04-D3E53D5AE9E0}"/>
                </a:ext>
              </a:extLst>
            </p:cNvPr>
            <p:cNvSpPr txBox="1"/>
            <p:nvPr/>
          </p:nvSpPr>
          <p:spPr>
            <a:xfrm>
              <a:off x="972290" y="927290"/>
              <a:ext cx="2923287" cy="3910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1218565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依托于快速发展的社区，众多成熟的存储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/Devops/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服务发现产品支持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Kubernetes</a:t>
              </a:r>
            </a:p>
          </p:txBody>
        </p:sp>
        <p:sp>
          <p:nvSpPr>
            <p:cNvPr id="83" name="Oval 96">
              <a:extLst>
                <a:ext uri="{FF2B5EF4-FFF2-40B4-BE49-F238E27FC236}">
                  <a16:creationId xmlns:a16="http://schemas.microsoft.com/office/drawing/2014/main" id="{4B95216A-2B80-4756-8F3A-869B2A6A0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cxnSp>
        <p:nvCxnSpPr>
          <p:cNvPr id="84" name="Straight Connector 137">
            <a:extLst>
              <a:ext uri="{FF2B5EF4-FFF2-40B4-BE49-F238E27FC236}">
                <a16:creationId xmlns:a16="http://schemas.microsoft.com/office/drawing/2014/main" id="{CF36CF44-C708-4147-AC6F-F14FDC32602D}"/>
              </a:ext>
            </a:extLst>
          </p:cNvPr>
          <p:cNvCxnSpPr/>
          <p:nvPr/>
        </p:nvCxnSpPr>
        <p:spPr>
          <a:xfrm flipH="1">
            <a:off x="2855756" y="1622226"/>
            <a:ext cx="3600547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  <a:miter lim="800000"/>
            <a:headEnd type="oval"/>
            <a:tailEnd type="none"/>
          </a:ln>
          <a:effectLst/>
        </p:spPr>
      </p:cxnSp>
      <p:cxnSp>
        <p:nvCxnSpPr>
          <p:cNvPr id="85" name="Straight Connector 139">
            <a:extLst>
              <a:ext uri="{FF2B5EF4-FFF2-40B4-BE49-F238E27FC236}">
                <a16:creationId xmlns:a16="http://schemas.microsoft.com/office/drawing/2014/main" id="{90DE1444-8961-4245-88BB-BF2376AEBF14}"/>
              </a:ext>
            </a:extLst>
          </p:cNvPr>
          <p:cNvCxnSpPr/>
          <p:nvPr/>
        </p:nvCxnSpPr>
        <p:spPr>
          <a:xfrm flipH="1">
            <a:off x="2855756" y="5805166"/>
            <a:ext cx="3600547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  <a:miter lim="800000"/>
            <a:headEnd type="oval"/>
            <a:tailEnd type="none"/>
          </a:ln>
          <a:effectLst/>
        </p:spPr>
      </p:cxnSp>
      <p:sp>
        <p:nvSpPr>
          <p:cNvPr id="86" name="Oval 82">
            <a:extLst>
              <a:ext uri="{FF2B5EF4-FFF2-40B4-BE49-F238E27FC236}">
                <a16:creationId xmlns:a16="http://schemas.microsoft.com/office/drawing/2014/main" id="{ECBDA1DA-A311-4C5F-8996-F028E7EF2242}"/>
              </a:ext>
            </a:extLst>
          </p:cNvPr>
          <p:cNvSpPr>
            <a:spLocks noChangeAspect="1"/>
          </p:cNvSpPr>
          <p:nvPr/>
        </p:nvSpPr>
        <p:spPr>
          <a:xfrm>
            <a:off x="3717040" y="3447570"/>
            <a:ext cx="633854" cy="633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marL="0" marR="0" lvl="0" indent="0" algn="ctr" defTabSz="118491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03</a:t>
            </a:r>
          </a:p>
        </p:txBody>
      </p:sp>
      <p:sp>
        <p:nvSpPr>
          <p:cNvPr id="87" name="Oval 83">
            <a:extLst>
              <a:ext uri="{FF2B5EF4-FFF2-40B4-BE49-F238E27FC236}">
                <a16:creationId xmlns:a16="http://schemas.microsoft.com/office/drawing/2014/main" id="{50AE186B-E33B-4769-B43B-0C05AE0C470F}"/>
              </a:ext>
            </a:extLst>
          </p:cNvPr>
          <p:cNvSpPr>
            <a:spLocks noChangeAspect="1"/>
          </p:cNvSpPr>
          <p:nvPr/>
        </p:nvSpPr>
        <p:spPr>
          <a:xfrm>
            <a:off x="3336311" y="4500022"/>
            <a:ext cx="633854" cy="633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marL="0" marR="0" lvl="0" indent="0" algn="ctr" defTabSz="118491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04</a:t>
            </a:r>
          </a:p>
        </p:txBody>
      </p:sp>
      <p:sp>
        <p:nvSpPr>
          <p:cNvPr id="88" name="Oval 84">
            <a:extLst>
              <a:ext uri="{FF2B5EF4-FFF2-40B4-BE49-F238E27FC236}">
                <a16:creationId xmlns:a16="http://schemas.microsoft.com/office/drawing/2014/main" id="{82C59B60-84DE-4485-94D4-D5C290D9E24B}"/>
              </a:ext>
            </a:extLst>
          </p:cNvPr>
          <p:cNvSpPr>
            <a:spLocks noChangeAspect="1"/>
          </p:cNvSpPr>
          <p:nvPr/>
        </p:nvSpPr>
        <p:spPr>
          <a:xfrm>
            <a:off x="2156492" y="5471307"/>
            <a:ext cx="633854" cy="633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marL="0" marR="0" lvl="0" indent="0" algn="ctr" defTabSz="118491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05</a:t>
            </a:r>
          </a:p>
        </p:txBody>
      </p:sp>
      <p:sp>
        <p:nvSpPr>
          <p:cNvPr id="89" name="Oval 85">
            <a:extLst>
              <a:ext uri="{FF2B5EF4-FFF2-40B4-BE49-F238E27FC236}">
                <a16:creationId xmlns:a16="http://schemas.microsoft.com/office/drawing/2014/main" id="{71C7FE75-9477-4318-BC7D-B68A28199CBB}"/>
              </a:ext>
            </a:extLst>
          </p:cNvPr>
          <p:cNvSpPr>
            <a:spLocks noChangeAspect="1"/>
          </p:cNvSpPr>
          <p:nvPr/>
        </p:nvSpPr>
        <p:spPr>
          <a:xfrm>
            <a:off x="2156492" y="1365289"/>
            <a:ext cx="633854" cy="633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marL="0" marR="0" lvl="0" indent="0" algn="ctr" defTabSz="118491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01</a:t>
            </a:r>
          </a:p>
        </p:txBody>
      </p:sp>
      <p:sp>
        <p:nvSpPr>
          <p:cNvPr id="90" name="Oval 86">
            <a:extLst>
              <a:ext uri="{FF2B5EF4-FFF2-40B4-BE49-F238E27FC236}">
                <a16:creationId xmlns:a16="http://schemas.microsoft.com/office/drawing/2014/main" id="{3FB8D69E-458C-47C0-931D-32F0606030E7}"/>
              </a:ext>
            </a:extLst>
          </p:cNvPr>
          <p:cNvSpPr>
            <a:spLocks noChangeAspect="1"/>
          </p:cNvSpPr>
          <p:nvPr/>
        </p:nvSpPr>
        <p:spPr>
          <a:xfrm>
            <a:off x="3332993" y="2383227"/>
            <a:ext cx="633854" cy="633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marL="0" marR="0" lvl="0" indent="0" algn="ctr" defTabSz="118491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02</a:t>
            </a:r>
          </a:p>
        </p:txBody>
      </p:sp>
      <p:sp>
        <p:nvSpPr>
          <p:cNvPr id="91" name="Freeform 47">
            <a:extLst>
              <a:ext uri="{FF2B5EF4-FFF2-40B4-BE49-F238E27FC236}">
                <a16:creationId xmlns:a16="http://schemas.microsoft.com/office/drawing/2014/main" id="{83DDCEF7-872A-49A9-A902-EEA50A824D5B}"/>
              </a:ext>
            </a:extLst>
          </p:cNvPr>
          <p:cNvSpPr>
            <a:spLocks noEditPoints="1"/>
          </p:cNvSpPr>
          <p:nvPr/>
        </p:nvSpPr>
        <p:spPr bwMode="auto">
          <a:xfrm>
            <a:off x="1513710" y="2959063"/>
            <a:ext cx="1196510" cy="1072344"/>
          </a:xfrm>
          <a:custGeom>
            <a:avLst/>
            <a:gdLst>
              <a:gd name="T0" fmla="*/ 63 w 940"/>
              <a:gd name="T1" fmla="*/ 612 h 841"/>
              <a:gd name="T2" fmla="*/ 398 w 940"/>
              <a:gd name="T3" fmla="*/ 281 h 841"/>
              <a:gd name="T4" fmla="*/ 60 w 940"/>
              <a:gd name="T5" fmla="*/ 796 h 841"/>
              <a:gd name="T6" fmla="*/ 60 w 940"/>
              <a:gd name="T7" fmla="*/ 742 h 841"/>
              <a:gd name="T8" fmla="*/ 61 w 940"/>
              <a:gd name="T9" fmla="*/ 712 h 841"/>
              <a:gd name="T10" fmla="*/ 180 w 940"/>
              <a:gd name="T11" fmla="*/ 685 h 841"/>
              <a:gd name="T12" fmla="*/ 61 w 940"/>
              <a:gd name="T13" fmla="*/ 712 h 841"/>
              <a:gd name="T14" fmla="*/ 424 w 940"/>
              <a:gd name="T15" fmla="*/ 154 h 841"/>
              <a:gd name="T16" fmla="*/ 313 w 940"/>
              <a:gd name="T17" fmla="*/ 128 h 841"/>
              <a:gd name="T18" fmla="*/ 407 w 940"/>
              <a:gd name="T19" fmla="*/ 253 h 841"/>
              <a:gd name="T20" fmla="*/ 88 w 940"/>
              <a:gd name="T21" fmla="*/ 447 h 841"/>
              <a:gd name="T22" fmla="*/ 59 w 940"/>
              <a:gd name="T23" fmla="*/ 418 h 841"/>
              <a:gd name="T24" fmla="*/ 29 w 940"/>
              <a:gd name="T25" fmla="*/ 447 h 841"/>
              <a:gd name="T26" fmla="*/ 0 w 940"/>
              <a:gd name="T27" fmla="*/ 418 h 841"/>
              <a:gd name="T28" fmla="*/ 1 w 940"/>
              <a:gd name="T29" fmla="*/ 566 h 841"/>
              <a:gd name="T30" fmla="*/ 118 w 940"/>
              <a:gd name="T31" fmla="*/ 447 h 841"/>
              <a:gd name="T32" fmla="*/ 911 w 940"/>
              <a:gd name="T33" fmla="*/ 417 h 841"/>
              <a:gd name="T34" fmla="*/ 885 w 940"/>
              <a:gd name="T35" fmla="*/ 447 h 841"/>
              <a:gd name="T36" fmla="*/ 853 w 940"/>
              <a:gd name="T37" fmla="*/ 417 h 841"/>
              <a:gd name="T38" fmla="*/ 825 w 940"/>
              <a:gd name="T39" fmla="*/ 446 h 841"/>
              <a:gd name="T40" fmla="*/ 839 w 940"/>
              <a:gd name="T41" fmla="*/ 565 h 841"/>
              <a:gd name="T42" fmla="*/ 940 w 940"/>
              <a:gd name="T43" fmla="*/ 594 h 841"/>
              <a:gd name="T44" fmla="*/ 911 w 940"/>
              <a:gd name="T45" fmla="*/ 417 h 841"/>
              <a:gd name="T46" fmla="*/ 444 w 940"/>
              <a:gd name="T47" fmla="*/ 7 h 841"/>
              <a:gd name="T48" fmla="*/ 647 w 940"/>
              <a:gd name="T49" fmla="*/ 529 h 841"/>
              <a:gd name="T50" fmla="*/ 798 w 940"/>
              <a:gd name="T51" fmla="*/ 564 h 841"/>
              <a:gd name="T52" fmla="*/ 558 w 940"/>
              <a:gd name="T53" fmla="*/ 477 h 841"/>
              <a:gd name="T54" fmla="*/ 529 w 940"/>
              <a:gd name="T55" fmla="*/ 417 h 841"/>
              <a:gd name="T56" fmla="*/ 498 w 940"/>
              <a:gd name="T57" fmla="*/ 446 h 841"/>
              <a:gd name="T58" fmla="*/ 470 w 940"/>
              <a:gd name="T59" fmla="*/ 417 h 841"/>
              <a:gd name="T60" fmla="*/ 440 w 940"/>
              <a:gd name="T61" fmla="*/ 476 h 841"/>
              <a:gd name="T62" fmla="*/ 411 w 940"/>
              <a:gd name="T63" fmla="*/ 417 h 841"/>
              <a:gd name="T64" fmla="*/ 381 w 940"/>
              <a:gd name="T65" fmla="*/ 447 h 841"/>
              <a:gd name="T66" fmla="*/ 357 w 940"/>
              <a:gd name="T67" fmla="*/ 417 h 841"/>
              <a:gd name="T68" fmla="*/ 646 w 940"/>
              <a:gd name="T69" fmla="*/ 622 h 841"/>
              <a:gd name="T70" fmla="*/ 558 w 940"/>
              <a:gd name="T71" fmla="*/ 477 h 841"/>
              <a:gd name="T72" fmla="*/ 808 w 940"/>
              <a:gd name="T73" fmla="*/ 593 h 841"/>
              <a:gd name="T74" fmla="*/ 928 w 940"/>
              <a:gd name="T75" fmla="*/ 7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841">
                <a:moveTo>
                  <a:pt x="267" y="222"/>
                </a:moveTo>
                <a:cubicBezTo>
                  <a:pt x="63" y="612"/>
                  <a:pt x="63" y="612"/>
                  <a:pt x="63" y="612"/>
                </a:cubicBezTo>
                <a:cubicBezTo>
                  <a:pt x="195" y="662"/>
                  <a:pt x="195" y="662"/>
                  <a:pt x="195" y="662"/>
                </a:cubicBezTo>
                <a:cubicBezTo>
                  <a:pt x="398" y="281"/>
                  <a:pt x="398" y="281"/>
                  <a:pt x="398" y="281"/>
                </a:cubicBezTo>
                <a:lnTo>
                  <a:pt x="267" y="222"/>
                </a:lnTo>
                <a:close/>
                <a:moveTo>
                  <a:pt x="60" y="796"/>
                </a:moveTo>
                <a:cubicBezTo>
                  <a:pt x="104" y="763"/>
                  <a:pt x="104" y="763"/>
                  <a:pt x="104" y="763"/>
                </a:cubicBezTo>
                <a:cubicBezTo>
                  <a:pt x="60" y="742"/>
                  <a:pt x="60" y="742"/>
                  <a:pt x="60" y="742"/>
                </a:cubicBezTo>
                <a:lnTo>
                  <a:pt x="60" y="796"/>
                </a:lnTo>
                <a:close/>
                <a:moveTo>
                  <a:pt x="61" y="712"/>
                </a:moveTo>
                <a:cubicBezTo>
                  <a:pt x="127" y="741"/>
                  <a:pt x="127" y="741"/>
                  <a:pt x="127" y="741"/>
                </a:cubicBezTo>
                <a:cubicBezTo>
                  <a:pt x="180" y="685"/>
                  <a:pt x="180" y="685"/>
                  <a:pt x="180" y="685"/>
                </a:cubicBezTo>
                <a:cubicBezTo>
                  <a:pt x="59" y="639"/>
                  <a:pt x="59" y="639"/>
                  <a:pt x="59" y="639"/>
                </a:cubicBezTo>
                <a:lnTo>
                  <a:pt x="61" y="712"/>
                </a:lnTo>
                <a:close/>
                <a:moveTo>
                  <a:pt x="438" y="190"/>
                </a:moveTo>
                <a:cubicBezTo>
                  <a:pt x="438" y="190"/>
                  <a:pt x="452" y="168"/>
                  <a:pt x="424" y="154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355" y="118"/>
                  <a:pt x="327" y="99"/>
                  <a:pt x="313" y="128"/>
                </a:cubicBezTo>
                <a:cubicBezTo>
                  <a:pt x="285" y="188"/>
                  <a:pt x="285" y="188"/>
                  <a:pt x="285" y="188"/>
                </a:cubicBezTo>
                <a:cubicBezTo>
                  <a:pt x="407" y="253"/>
                  <a:pt x="407" y="253"/>
                  <a:pt x="407" y="253"/>
                </a:cubicBezTo>
                <a:lnTo>
                  <a:pt x="438" y="190"/>
                </a:lnTo>
                <a:close/>
                <a:moveTo>
                  <a:pt x="88" y="447"/>
                </a:moveTo>
                <a:cubicBezTo>
                  <a:pt x="88" y="418"/>
                  <a:pt x="88" y="418"/>
                  <a:pt x="88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59" y="447"/>
                  <a:pt x="59" y="447"/>
                  <a:pt x="59" y="447"/>
                </a:cubicBezTo>
                <a:cubicBezTo>
                  <a:pt x="29" y="447"/>
                  <a:pt x="29" y="447"/>
                  <a:pt x="29" y="447"/>
                </a:cubicBezTo>
                <a:cubicBezTo>
                  <a:pt x="31" y="418"/>
                  <a:pt x="31" y="418"/>
                  <a:pt x="31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46"/>
                  <a:pt x="0" y="446"/>
                  <a:pt x="0" y="446"/>
                </a:cubicBezTo>
                <a:cubicBezTo>
                  <a:pt x="1" y="566"/>
                  <a:pt x="1" y="566"/>
                  <a:pt x="1" y="566"/>
                </a:cubicBezTo>
                <a:cubicBezTo>
                  <a:pt x="1" y="593"/>
                  <a:pt x="14" y="607"/>
                  <a:pt x="28" y="615"/>
                </a:cubicBezTo>
                <a:cubicBezTo>
                  <a:pt x="118" y="447"/>
                  <a:pt x="118" y="447"/>
                  <a:pt x="118" y="447"/>
                </a:cubicBezTo>
                <a:lnTo>
                  <a:pt x="88" y="447"/>
                </a:lnTo>
                <a:close/>
                <a:moveTo>
                  <a:pt x="911" y="417"/>
                </a:moveTo>
                <a:cubicBezTo>
                  <a:pt x="883" y="417"/>
                  <a:pt x="883" y="417"/>
                  <a:pt x="883" y="417"/>
                </a:cubicBezTo>
                <a:cubicBezTo>
                  <a:pt x="885" y="447"/>
                  <a:pt x="885" y="447"/>
                  <a:pt x="885" y="447"/>
                </a:cubicBezTo>
                <a:cubicBezTo>
                  <a:pt x="853" y="446"/>
                  <a:pt x="853" y="446"/>
                  <a:pt x="853" y="446"/>
                </a:cubicBezTo>
                <a:cubicBezTo>
                  <a:pt x="853" y="417"/>
                  <a:pt x="853" y="417"/>
                  <a:pt x="853" y="417"/>
                </a:cubicBezTo>
                <a:cubicBezTo>
                  <a:pt x="824" y="418"/>
                  <a:pt x="824" y="418"/>
                  <a:pt x="824" y="418"/>
                </a:cubicBezTo>
                <a:cubicBezTo>
                  <a:pt x="825" y="446"/>
                  <a:pt x="825" y="446"/>
                  <a:pt x="825" y="446"/>
                </a:cubicBezTo>
                <a:cubicBezTo>
                  <a:pt x="775" y="447"/>
                  <a:pt x="775" y="447"/>
                  <a:pt x="775" y="447"/>
                </a:cubicBezTo>
                <a:cubicBezTo>
                  <a:pt x="839" y="565"/>
                  <a:pt x="839" y="565"/>
                  <a:pt x="839" y="565"/>
                </a:cubicBezTo>
                <a:cubicBezTo>
                  <a:pt x="839" y="565"/>
                  <a:pt x="902" y="589"/>
                  <a:pt x="901" y="621"/>
                </a:cubicBezTo>
                <a:cubicBezTo>
                  <a:pt x="901" y="621"/>
                  <a:pt x="940" y="625"/>
                  <a:pt x="940" y="594"/>
                </a:cubicBezTo>
                <a:cubicBezTo>
                  <a:pt x="940" y="444"/>
                  <a:pt x="940" y="444"/>
                  <a:pt x="940" y="444"/>
                </a:cubicBezTo>
                <a:cubicBezTo>
                  <a:pt x="940" y="428"/>
                  <a:pt x="927" y="417"/>
                  <a:pt x="911" y="417"/>
                </a:cubicBezTo>
                <a:close/>
                <a:moveTo>
                  <a:pt x="535" y="114"/>
                </a:moveTo>
                <a:cubicBezTo>
                  <a:pt x="459" y="0"/>
                  <a:pt x="444" y="7"/>
                  <a:pt x="444" y="7"/>
                </a:cubicBezTo>
                <a:cubicBezTo>
                  <a:pt x="435" y="6"/>
                  <a:pt x="450" y="96"/>
                  <a:pt x="472" y="147"/>
                </a:cubicBezTo>
                <a:cubicBezTo>
                  <a:pt x="472" y="147"/>
                  <a:pt x="603" y="437"/>
                  <a:pt x="647" y="529"/>
                </a:cubicBezTo>
                <a:cubicBezTo>
                  <a:pt x="691" y="628"/>
                  <a:pt x="691" y="628"/>
                  <a:pt x="691" y="628"/>
                </a:cubicBezTo>
                <a:cubicBezTo>
                  <a:pt x="798" y="564"/>
                  <a:pt x="798" y="564"/>
                  <a:pt x="798" y="564"/>
                </a:cubicBezTo>
                <a:lnTo>
                  <a:pt x="535" y="114"/>
                </a:lnTo>
                <a:close/>
                <a:moveTo>
                  <a:pt x="558" y="477"/>
                </a:moveTo>
                <a:cubicBezTo>
                  <a:pt x="558" y="417"/>
                  <a:pt x="558" y="417"/>
                  <a:pt x="558" y="417"/>
                </a:cubicBezTo>
                <a:cubicBezTo>
                  <a:pt x="529" y="417"/>
                  <a:pt x="529" y="417"/>
                  <a:pt x="529" y="417"/>
                </a:cubicBezTo>
                <a:cubicBezTo>
                  <a:pt x="529" y="446"/>
                  <a:pt x="529" y="446"/>
                  <a:pt x="529" y="446"/>
                </a:cubicBezTo>
                <a:cubicBezTo>
                  <a:pt x="498" y="446"/>
                  <a:pt x="498" y="446"/>
                  <a:pt x="498" y="446"/>
                </a:cubicBezTo>
                <a:cubicBezTo>
                  <a:pt x="498" y="417"/>
                  <a:pt x="498" y="417"/>
                  <a:pt x="498" y="417"/>
                </a:cubicBezTo>
                <a:cubicBezTo>
                  <a:pt x="470" y="417"/>
                  <a:pt x="470" y="417"/>
                  <a:pt x="470" y="417"/>
                </a:cubicBezTo>
                <a:cubicBezTo>
                  <a:pt x="470" y="476"/>
                  <a:pt x="470" y="476"/>
                  <a:pt x="470" y="476"/>
                </a:cubicBezTo>
                <a:cubicBezTo>
                  <a:pt x="440" y="476"/>
                  <a:pt x="440" y="476"/>
                  <a:pt x="440" y="476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11" y="417"/>
                  <a:pt x="411" y="417"/>
                  <a:pt x="411" y="417"/>
                </a:cubicBezTo>
                <a:cubicBezTo>
                  <a:pt x="411" y="447"/>
                  <a:pt x="411" y="447"/>
                  <a:pt x="411" y="447"/>
                </a:cubicBezTo>
                <a:cubicBezTo>
                  <a:pt x="381" y="447"/>
                  <a:pt x="381" y="447"/>
                  <a:pt x="381" y="447"/>
                </a:cubicBezTo>
                <a:cubicBezTo>
                  <a:pt x="381" y="417"/>
                  <a:pt x="381" y="417"/>
                  <a:pt x="381" y="417"/>
                </a:cubicBezTo>
                <a:cubicBezTo>
                  <a:pt x="357" y="417"/>
                  <a:pt x="357" y="417"/>
                  <a:pt x="357" y="417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646" y="622"/>
                  <a:pt x="646" y="622"/>
                  <a:pt x="646" y="622"/>
                </a:cubicBezTo>
                <a:cubicBezTo>
                  <a:pt x="586" y="477"/>
                  <a:pt x="586" y="477"/>
                  <a:pt x="586" y="477"/>
                </a:cubicBezTo>
                <a:lnTo>
                  <a:pt x="558" y="477"/>
                </a:lnTo>
                <a:close/>
                <a:moveTo>
                  <a:pt x="878" y="698"/>
                </a:moveTo>
                <a:cubicBezTo>
                  <a:pt x="898" y="619"/>
                  <a:pt x="808" y="593"/>
                  <a:pt x="808" y="593"/>
                </a:cubicBezTo>
                <a:cubicBezTo>
                  <a:pt x="711" y="651"/>
                  <a:pt x="711" y="651"/>
                  <a:pt x="711" y="651"/>
                </a:cubicBezTo>
                <a:cubicBezTo>
                  <a:pt x="743" y="841"/>
                  <a:pt x="928" y="792"/>
                  <a:pt x="928" y="792"/>
                </a:cubicBezTo>
                <a:cubicBezTo>
                  <a:pt x="928" y="792"/>
                  <a:pt x="858" y="778"/>
                  <a:pt x="878" y="69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92" name="Freeform 143">
            <a:extLst>
              <a:ext uri="{FF2B5EF4-FFF2-40B4-BE49-F238E27FC236}">
                <a16:creationId xmlns:a16="http://schemas.microsoft.com/office/drawing/2014/main" id="{9BEE9AF0-0104-43E0-8D06-27BE009C092B}"/>
              </a:ext>
            </a:extLst>
          </p:cNvPr>
          <p:cNvSpPr>
            <a:spLocks noEditPoints="1"/>
          </p:cNvSpPr>
          <p:nvPr/>
        </p:nvSpPr>
        <p:spPr bwMode="auto">
          <a:xfrm>
            <a:off x="6943032" y="1457528"/>
            <a:ext cx="357630" cy="32939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85F38401-7CFD-465A-AF64-C6651DCE9401}"/>
              </a:ext>
            </a:extLst>
          </p:cNvPr>
          <p:cNvSpPr>
            <a:spLocks noEditPoints="1"/>
          </p:cNvSpPr>
          <p:nvPr/>
        </p:nvSpPr>
        <p:spPr bwMode="auto">
          <a:xfrm>
            <a:off x="6927827" y="2489521"/>
            <a:ext cx="337239" cy="343513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grpSp>
        <p:nvGrpSpPr>
          <p:cNvPr id="94" name="组合 127">
            <a:extLst>
              <a:ext uri="{FF2B5EF4-FFF2-40B4-BE49-F238E27FC236}">
                <a16:creationId xmlns:a16="http://schemas.microsoft.com/office/drawing/2014/main" id="{A2D68354-6DA6-4F1A-AAB7-AA21BAB3C395}"/>
              </a:ext>
            </a:extLst>
          </p:cNvPr>
          <p:cNvGrpSpPr/>
          <p:nvPr/>
        </p:nvGrpSpPr>
        <p:grpSpPr>
          <a:xfrm>
            <a:off x="6963297" y="3505847"/>
            <a:ext cx="316848" cy="296457"/>
            <a:chOff x="6661150" y="233363"/>
            <a:chExt cx="320675" cy="300038"/>
          </a:xfrm>
          <a:solidFill>
            <a:sysClr val="window" lastClr="FFFFFF"/>
          </a:solidFill>
        </p:grpSpPr>
        <p:sp>
          <p:nvSpPr>
            <p:cNvPr id="95" name="Freeform 153">
              <a:extLst>
                <a:ext uri="{FF2B5EF4-FFF2-40B4-BE49-F238E27FC236}">
                  <a16:creationId xmlns:a16="http://schemas.microsoft.com/office/drawing/2014/main" id="{7DF52F35-7799-4E46-B07F-A508F824A655}"/>
                </a:ext>
              </a:extLst>
            </p:cNvPr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96" name="Freeform 154">
              <a:extLst>
                <a:ext uri="{FF2B5EF4-FFF2-40B4-BE49-F238E27FC236}">
                  <a16:creationId xmlns:a16="http://schemas.microsoft.com/office/drawing/2014/main" id="{81947C6F-5E9C-4A7A-9658-2C9949A82704}"/>
                </a:ext>
              </a:extLst>
            </p:cNvPr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97" name="Freeform 155">
              <a:extLst>
                <a:ext uri="{FF2B5EF4-FFF2-40B4-BE49-F238E27FC236}">
                  <a16:creationId xmlns:a16="http://schemas.microsoft.com/office/drawing/2014/main" id="{8056AA19-AAE0-458A-B37F-B4B4306055AB}"/>
                </a:ext>
              </a:extLst>
            </p:cNvPr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98" name="Rectangle 156">
              <a:extLst>
                <a:ext uri="{FF2B5EF4-FFF2-40B4-BE49-F238E27FC236}">
                  <a16:creationId xmlns:a16="http://schemas.microsoft.com/office/drawing/2014/main" id="{A0C7A6C1-CB49-4392-A78C-7549828A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sp>
        <p:nvSpPr>
          <p:cNvPr id="99" name="Freeform 140">
            <a:extLst>
              <a:ext uri="{FF2B5EF4-FFF2-40B4-BE49-F238E27FC236}">
                <a16:creationId xmlns:a16="http://schemas.microsoft.com/office/drawing/2014/main" id="{3B384709-8C0B-4588-B76F-011AD5650850}"/>
              </a:ext>
            </a:extLst>
          </p:cNvPr>
          <p:cNvSpPr>
            <a:spLocks noEditPoints="1"/>
          </p:cNvSpPr>
          <p:nvPr/>
        </p:nvSpPr>
        <p:spPr bwMode="auto">
          <a:xfrm>
            <a:off x="6938822" y="4550264"/>
            <a:ext cx="351643" cy="351643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grpSp>
        <p:nvGrpSpPr>
          <p:cNvPr id="100" name="组合 129">
            <a:extLst>
              <a:ext uri="{FF2B5EF4-FFF2-40B4-BE49-F238E27FC236}">
                <a16:creationId xmlns:a16="http://schemas.microsoft.com/office/drawing/2014/main" id="{A388E864-B967-4A15-A60D-64FC4F772595}"/>
              </a:ext>
            </a:extLst>
          </p:cNvPr>
          <p:cNvGrpSpPr/>
          <p:nvPr/>
        </p:nvGrpSpPr>
        <p:grpSpPr>
          <a:xfrm>
            <a:off x="6963298" y="5615082"/>
            <a:ext cx="310573" cy="302731"/>
            <a:chOff x="8175625" y="987426"/>
            <a:chExt cx="314325" cy="306388"/>
          </a:xfrm>
          <a:solidFill>
            <a:sysClr val="window" lastClr="FFFFFF"/>
          </a:solidFill>
        </p:grpSpPr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948E849C-7173-4291-94F0-E8BD68E69B72}"/>
                </a:ext>
              </a:extLst>
            </p:cNvPr>
            <p:cNvSpPr/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946359E2-755C-40D1-90F4-A9CD73EDE9B8}"/>
                </a:ext>
              </a:extLst>
            </p:cNvPr>
            <p:cNvSpPr/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28F95992-3EAE-4A42-96B0-4921CC5CF057}"/>
                </a:ext>
              </a:extLst>
            </p:cNvPr>
            <p:cNvSpPr/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87063671-99D1-420C-A2B5-300DA2B0F4B8}"/>
                </a:ext>
              </a:extLst>
            </p:cNvPr>
            <p:cNvSpPr/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753E63F2-B726-4C47-BFA5-AAB355F0F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77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DFFE2-677A-4EBC-8113-E40E62D33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A982E-7D2E-49C9-9C03-EFE7B5D7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UK8S – </a:t>
            </a:r>
            <a:r>
              <a:rPr lang="zh-CN" altLang="en-US" dirty="0"/>
              <a:t>拉勾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0224E-16AE-4C22-BCED-DFFAF487431F}"/>
              </a:ext>
            </a:extLst>
          </p:cNvPr>
          <p:cNvSpPr txBox="1"/>
          <p:nvPr/>
        </p:nvSpPr>
        <p:spPr>
          <a:xfrm>
            <a:off x="383774" y="1534603"/>
            <a:ext cx="5882347" cy="420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场景 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&amp; 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痛点</a:t>
            </a:r>
            <a:r>
              <a:rPr lang="zh-CN" altLang="en-US" dirty="0">
                <a:latin typeface="+mn-ea"/>
              </a:rPr>
              <a:t>：从云主机部署到 </a:t>
            </a:r>
            <a:r>
              <a:rPr lang="en-US" altLang="zh-CN" dirty="0">
                <a:latin typeface="+mn-ea"/>
              </a:rPr>
              <a:t>UK8S </a:t>
            </a:r>
            <a:r>
              <a:rPr lang="zh-CN" altLang="en-US" dirty="0">
                <a:latin typeface="+mn-ea"/>
              </a:rPr>
              <a:t>部署的过渡，如何实现 </a:t>
            </a:r>
            <a:r>
              <a:rPr lang="en-US" altLang="zh-CN" dirty="0">
                <a:latin typeface="+mn-ea"/>
              </a:rPr>
              <a:t>UK8S </a:t>
            </a:r>
            <a:r>
              <a:rPr lang="zh-CN" altLang="en-US" dirty="0">
                <a:latin typeface="+mn-ea"/>
              </a:rPr>
              <a:t>及</a:t>
            </a:r>
            <a:r>
              <a:rPr lang="en-US" altLang="zh-CN" dirty="0">
                <a:latin typeface="+mn-ea"/>
              </a:rPr>
              <a:t> VM </a:t>
            </a:r>
            <a:r>
              <a:rPr lang="zh-CN" altLang="en-US" dirty="0">
                <a:latin typeface="+mn-ea"/>
              </a:rPr>
              <a:t>间的互通，如何做服务暴露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方案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UK8S + VM 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混部</a:t>
            </a:r>
            <a:r>
              <a:rPr lang="zh-CN" altLang="en-US" dirty="0">
                <a:latin typeface="+mn-ea"/>
              </a:rPr>
              <a:t>，后台管理服务迁移到 </a:t>
            </a:r>
            <a:r>
              <a:rPr lang="en-US" altLang="zh-CN" dirty="0">
                <a:latin typeface="+mn-ea"/>
              </a:rPr>
              <a:t>UK8S</a:t>
            </a:r>
            <a:r>
              <a:rPr lang="zh-CN" altLang="en-US" dirty="0">
                <a:latin typeface="+mn-ea"/>
              </a:rPr>
              <a:t>，基础组件（如 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）仍部署在 </a:t>
            </a:r>
            <a:r>
              <a:rPr lang="en-US" altLang="zh-CN" dirty="0" err="1">
                <a:latin typeface="+mn-ea"/>
              </a:rPr>
              <a:t>UHost</a:t>
            </a:r>
            <a:r>
              <a:rPr lang="zh-CN" altLang="en-US" dirty="0">
                <a:latin typeface="+mn-ea"/>
              </a:rPr>
              <a:t>，得益于 </a:t>
            </a:r>
            <a:r>
              <a:rPr lang="en-US" altLang="zh-CN" dirty="0">
                <a:latin typeface="+mn-ea"/>
              </a:rPr>
              <a:t>UK8S </a:t>
            </a:r>
            <a:r>
              <a:rPr lang="zh-CN" altLang="en-US" dirty="0">
                <a:latin typeface="+mn-ea"/>
              </a:rPr>
              <a:t>扁平化网络。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优势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Pod </a:t>
            </a:r>
            <a:r>
              <a:rPr lang="zh-CN" altLang="en-US" dirty="0">
                <a:latin typeface="+mn-ea"/>
              </a:rPr>
              <a:t>与 </a:t>
            </a:r>
            <a:r>
              <a:rPr lang="en-US" altLang="zh-CN" dirty="0">
                <a:latin typeface="+mn-ea"/>
              </a:rPr>
              <a:t>VM </a:t>
            </a:r>
            <a:r>
              <a:rPr lang="zh-CN" altLang="en-US" dirty="0">
                <a:latin typeface="+mn-ea"/>
              </a:rPr>
              <a:t>互通，迁移过程不需要对业务架构做改动。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方案</a:t>
            </a:r>
            <a:r>
              <a:rPr lang="zh-CN" altLang="en-US" dirty="0">
                <a:latin typeface="+mn-ea"/>
              </a:rPr>
              <a:t>：服务暴露使用了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UK8S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的自带 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LoadBalancer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方案，通过 </a:t>
            </a:r>
            <a:r>
              <a:rPr lang="en-US" altLang="zh-CN" dirty="0">
                <a:latin typeface="+mn-ea"/>
              </a:rPr>
              <a:t>UCloud </a:t>
            </a:r>
            <a:r>
              <a:rPr lang="zh-CN" altLang="en-US" dirty="0">
                <a:latin typeface="+mn-ea"/>
              </a:rPr>
              <a:t>的内网 </a:t>
            </a:r>
            <a:r>
              <a:rPr lang="en-US" altLang="zh-CN" dirty="0">
                <a:latin typeface="+mn-ea"/>
              </a:rPr>
              <a:t>ULB4 </a:t>
            </a:r>
            <a:r>
              <a:rPr lang="zh-CN" altLang="en-US" dirty="0">
                <a:latin typeface="+mn-ea"/>
              </a:rPr>
              <a:t>对内暴露服务。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优势</a:t>
            </a:r>
            <a:r>
              <a:rPr lang="zh-CN" altLang="en-US" dirty="0">
                <a:latin typeface="+mn-ea"/>
              </a:rPr>
              <a:t>：操作简单，稳定性也较高。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8DA58D-774E-4C5D-86A5-4146B729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7" b="3494"/>
          <a:stretch/>
        </p:blipFill>
        <p:spPr>
          <a:xfrm>
            <a:off x="6623582" y="210123"/>
            <a:ext cx="5273982" cy="64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8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UK8S – </a:t>
            </a:r>
            <a:r>
              <a:rPr lang="zh-CN" altLang="en-US" dirty="0">
                <a:solidFill>
                  <a:schemeClr val="tx1"/>
                </a:solidFill>
              </a:rPr>
              <a:t>起码科技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1" name="Group 24">
            <a:extLst>
              <a:ext uri="{FF2B5EF4-FFF2-40B4-BE49-F238E27FC236}">
                <a16:creationId xmlns:a16="http://schemas.microsoft.com/office/drawing/2014/main" id="{2DD48963-2695-4204-9192-AE8C3FE6D1BE}"/>
              </a:ext>
            </a:extLst>
          </p:cNvPr>
          <p:cNvGrpSpPr/>
          <p:nvPr/>
        </p:nvGrpSpPr>
        <p:grpSpPr>
          <a:xfrm>
            <a:off x="7413562" y="881822"/>
            <a:ext cx="1806677" cy="1484224"/>
            <a:chOff x="24638" y="4325"/>
            <a:chExt cx="5390" cy="4428"/>
          </a:xfrm>
        </p:grpSpPr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3A4ADDB5-8EE7-40F4-B19F-CC016F61A7A7}"/>
                </a:ext>
              </a:extLst>
            </p:cNvPr>
            <p:cNvSpPr/>
            <p:nvPr/>
          </p:nvSpPr>
          <p:spPr>
            <a:xfrm>
              <a:off x="24638" y="4325"/>
              <a:ext cx="5357" cy="1570"/>
            </a:xfrm>
            <a:prstGeom prst="roundRect">
              <a:avLst>
                <a:gd name="adj" fmla="val 6682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4133" tIns="24133" rIns="24133" bIns="24133" numCol="1" anchor="ctr">
              <a:noAutofit/>
            </a:bodyPr>
            <a:lstStyle/>
            <a:p>
              <a:pPr algn="ctr">
                <a:defRPr sz="16000">
                  <a:solidFill>
                    <a:srgbClr val="FFFFFF"/>
                  </a:solidFill>
                </a:defRPr>
              </a:pPr>
              <a:endParaRPr lang="en-US" dirty="0">
                <a:latin typeface="+mn-ea"/>
              </a:endParaRPr>
            </a:p>
          </p:txBody>
        </p:sp>
        <p:sp>
          <p:nvSpPr>
            <p:cNvPr id="53" name="网关">
              <a:extLst>
                <a:ext uri="{FF2B5EF4-FFF2-40B4-BE49-F238E27FC236}">
                  <a16:creationId xmlns:a16="http://schemas.microsoft.com/office/drawing/2014/main" id="{42EFC242-A904-40E9-956D-C30A140C2DE9}"/>
                </a:ext>
              </a:extLst>
            </p:cNvPr>
            <p:cNvSpPr txBox="1"/>
            <p:nvPr/>
          </p:nvSpPr>
          <p:spPr>
            <a:xfrm>
              <a:off x="24638" y="4531"/>
              <a:ext cx="5277" cy="1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4133" tIns="24133" rIns="24133" bIns="24133" numCol="1" anchor="t">
              <a:spAutoFit/>
            </a:bodyPr>
            <a:lstStyle>
              <a:lvl1pPr algn="just">
                <a:lnSpc>
                  <a:spcPct val="130000"/>
                </a:lnSpc>
                <a:spcBef>
                  <a:spcPts val="2400"/>
                </a:spcBef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1800" dirty="0">
                  <a:latin typeface="+mn-ea"/>
                </a:rPr>
                <a:t>UCloud</a:t>
              </a:r>
              <a:r>
                <a:rPr lang="zh-CN" altLang="en-US" sz="1800" dirty="0">
                  <a:latin typeface="+mn-ea"/>
                </a:rPr>
                <a:t>托管入口</a:t>
              </a:r>
            </a:p>
          </p:txBody>
        </p:sp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B361962E-AEC0-4DDF-A4BB-0D2D37DC0BC8}"/>
                </a:ext>
              </a:extLst>
            </p:cNvPr>
            <p:cNvSpPr/>
            <p:nvPr/>
          </p:nvSpPr>
          <p:spPr>
            <a:xfrm>
              <a:off x="24729" y="7079"/>
              <a:ext cx="5299" cy="1674"/>
            </a:xfrm>
            <a:prstGeom prst="roundRect">
              <a:avLst>
                <a:gd name="adj" fmla="val 571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4133" tIns="24133" rIns="24133" bIns="24133" numCol="1" anchor="ctr">
              <a:noAutofit/>
            </a:bodyPr>
            <a:lstStyle/>
            <a:p>
              <a:pPr defTabSz="1828800">
                <a:defRPr sz="2000"/>
              </a:pPr>
              <a:endParaRPr lang="en-US">
                <a:latin typeface="+mn-ea"/>
              </a:endParaRPr>
            </a:p>
          </p:txBody>
        </p:sp>
        <p:sp>
          <p:nvSpPr>
            <p:cNvPr id="55" name="网关">
              <a:extLst>
                <a:ext uri="{FF2B5EF4-FFF2-40B4-BE49-F238E27FC236}">
                  <a16:creationId xmlns:a16="http://schemas.microsoft.com/office/drawing/2014/main" id="{5CE9C500-5A2F-4828-A37E-795177CDE1F9}"/>
                </a:ext>
              </a:extLst>
            </p:cNvPr>
            <p:cNvSpPr txBox="1"/>
            <p:nvPr/>
          </p:nvSpPr>
          <p:spPr>
            <a:xfrm>
              <a:off x="25356" y="7372"/>
              <a:ext cx="4002" cy="1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4133" tIns="24133" rIns="24133" bIns="24133" numCol="1" anchor="t">
              <a:spAutoFit/>
            </a:bodyPr>
            <a:lstStyle>
              <a:lvl1pPr algn="just">
                <a:lnSpc>
                  <a:spcPct val="130000"/>
                </a:lnSpc>
                <a:spcBef>
                  <a:spcPts val="2400"/>
                </a:spcBef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1800" dirty="0">
                  <a:latin typeface="+mn-ea"/>
                </a:rPr>
                <a:t>LVS</a:t>
              </a:r>
              <a:r>
                <a:rPr lang="zh-CN" altLang="en-US" sz="1800" dirty="0">
                  <a:latin typeface="+mn-ea"/>
                </a:rPr>
                <a:t>（万兆）</a:t>
              </a:r>
            </a:p>
          </p:txBody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id="{56EE0426-FDB7-49CC-AF2D-A27D3376FC22}"/>
              </a:ext>
            </a:extLst>
          </p:cNvPr>
          <p:cNvGrpSpPr/>
          <p:nvPr/>
        </p:nvGrpSpPr>
        <p:grpSpPr>
          <a:xfrm>
            <a:off x="6744189" y="2914419"/>
            <a:ext cx="1527464" cy="1664892"/>
            <a:chOff x="21312" y="9999"/>
            <a:chExt cx="4557" cy="4967"/>
          </a:xfrm>
        </p:grpSpPr>
        <p:sp>
          <p:nvSpPr>
            <p:cNvPr id="57" name="Rounded Rectangle">
              <a:extLst>
                <a:ext uri="{FF2B5EF4-FFF2-40B4-BE49-F238E27FC236}">
                  <a16:creationId xmlns:a16="http://schemas.microsoft.com/office/drawing/2014/main" id="{2657B953-2BC1-4290-8E20-464977FA9A3F}"/>
                </a:ext>
              </a:extLst>
            </p:cNvPr>
            <p:cNvSpPr/>
            <p:nvPr/>
          </p:nvSpPr>
          <p:spPr>
            <a:xfrm>
              <a:off x="21312" y="9999"/>
              <a:ext cx="4556" cy="2033"/>
            </a:xfrm>
            <a:prstGeom prst="roundRect">
              <a:avLst>
                <a:gd name="adj" fmla="val 571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127372" tIns="127372" rIns="127372" bIns="127372" anchor="ctr"/>
            <a:lstStyle/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UK8S </a:t>
              </a:r>
            </a:p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Node JS</a:t>
              </a:r>
              <a:endParaRPr dirty="0">
                <a:latin typeface="+mn-ea"/>
              </a:endParaRPr>
            </a:p>
          </p:txBody>
        </p:sp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F13F5CEB-F071-4D2F-99E5-8F0D49362144}"/>
                </a:ext>
              </a:extLst>
            </p:cNvPr>
            <p:cNvSpPr/>
            <p:nvPr/>
          </p:nvSpPr>
          <p:spPr>
            <a:xfrm>
              <a:off x="21313" y="12933"/>
              <a:ext cx="4556" cy="2033"/>
            </a:xfrm>
            <a:prstGeom prst="roundRect">
              <a:avLst>
                <a:gd name="adj" fmla="val 571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127372" tIns="127372" rIns="127372" bIns="127372" anchor="ctr"/>
            <a:lstStyle/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UK8S </a:t>
              </a:r>
            </a:p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Java</a:t>
              </a:r>
              <a:endParaRPr dirty="0">
                <a:latin typeface="+mn-ea"/>
              </a:endParaRPr>
            </a:p>
          </p:txBody>
        </p:sp>
      </p:grpSp>
      <p:grpSp>
        <p:nvGrpSpPr>
          <p:cNvPr id="61" name="Group 21">
            <a:extLst>
              <a:ext uri="{FF2B5EF4-FFF2-40B4-BE49-F238E27FC236}">
                <a16:creationId xmlns:a16="http://schemas.microsoft.com/office/drawing/2014/main" id="{01D0E916-7232-4309-B272-47A7E3DC341A}"/>
              </a:ext>
            </a:extLst>
          </p:cNvPr>
          <p:cNvGrpSpPr/>
          <p:nvPr/>
        </p:nvGrpSpPr>
        <p:grpSpPr>
          <a:xfrm>
            <a:off x="8979491" y="2914417"/>
            <a:ext cx="1679976" cy="1664892"/>
            <a:chOff x="27618" y="9998"/>
            <a:chExt cx="5012" cy="4967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40321F7C-A0AD-44D7-A1D6-54128D9E92BA}"/>
                </a:ext>
              </a:extLst>
            </p:cNvPr>
            <p:cNvSpPr/>
            <p:nvPr/>
          </p:nvSpPr>
          <p:spPr>
            <a:xfrm>
              <a:off x="27654" y="9998"/>
              <a:ext cx="4976" cy="2033"/>
            </a:xfrm>
            <a:prstGeom prst="roundRect">
              <a:avLst>
                <a:gd name="adj" fmla="val 5716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24133" rIns="24133" anchor="ctr"/>
            <a:lstStyle/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zh-CN" altLang="en-US" dirty="0">
                  <a:latin typeface="+mn-ea"/>
                </a:rPr>
                <a:t>自建 </a:t>
              </a:r>
              <a:r>
                <a:rPr lang="en-US" altLang="zh-CN" dirty="0">
                  <a:latin typeface="+mn-ea"/>
                </a:rPr>
                <a:t>K8S </a:t>
              </a:r>
            </a:p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Node JS</a:t>
              </a:r>
            </a:p>
          </p:txBody>
        </p:sp>
        <p:sp>
          <p:nvSpPr>
            <p:cNvPr id="64" name="Rounded Rectangle">
              <a:extLst>
                <a:ext uri="{FF2B5EF4-FFF2-40B4-BE49-F238E27FC236}">
                  <a16:creationId xmlns:a16="http://schemas.microsoft.com/office/drawing/2014/main" id="{C946B4CE-2AD8-4ADD-ADB2-0A08926902B4}"/>
                </a:ext>
              </a:extLst>
            </p:cNvPr>
            <p:cNvSpPr/>
            <p:nvPr/>
          </p:nvSpPr>
          <p:spPr>
            <a:xfrm>
              <a:off x="27618" y="12934"/>
              <a:ext cx="5009" cy="2031"/>
            </a:xfrm>
            <a:prstGeom prst="roundRect">
              <a:avLst>
                <a:gd name="adj" fmla="val 5716"/>
              </a:avLst>
            </a:prstGeom>
            <a:solidFill>
              <a:srgbClr val="00B0F0"/>
            </a:solidFill>
            <a:ln w="12700">
              <a:miter lim="400000"/>
            </a:ln>
          </p:spPr>
          <p:txBody>
            <a:bodyPr lIns="24133" rIns="24133" anchor="ctr"/>
            <a:lstStyle/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zh-CN" altLang="en-US" dirty="0">
                  <a:latin typeface="+mn-ea"/>
                </a:rPr>
                <a:t>自建 </a:t>
              </a:r>
              <a:r>
                <a:rPr lang="en-US" altLang="zh-CN" dirty="0">
                  <a:latin typeface="+mn-ea"/>
                </a:rPr>
                <a:t>K8S </a:t>
              </a:r>
            </a:p>
            <a:p>
              <a:pPr algn="ctr">
                <a:defRPr sz="2200">
                  <a:solidFill>
                    <a:srgbClr val="FFFFFF"/>
                  </a:solidFill>
                </a:defRPr>
              </a:pPr>
              <a:r>
                <a:rPr lang="en-US" altLang="zh-CN" dirty="0">
                  <a:latin typeface="+mn-ea"/>
                </a:rPr>
                <a:t>Java</a:t>
              </a:r>
            </a:p>
          </p:txBody>
        </p:sp>
      </p:grpSp>
      <p:sp>
        <p:nvSpPr>
          <p:cNvPr id="66" name="Rounded Rectangle">
            <a:extLst>
              <a:ext uri="{FF2B5EF4-FFF2-40B4-BE49-F238E27FC236}">
                <a16:creationId xmlns:a16="http://schemas.microsoft.com/office/drawing/2014/main" id="{21656A57-41B4-459A-93BB-661119765DEC}"/>
              </a:ext>
            </a:extLst>
          </p:cNvPr>
          <p:cNvSpPr/>
          <p:nvPr/>
        </p:nvSpPr>
        <p:spPr>
          <a:xfrm>
            <a:off x="9021024" y="5398516"/>
            <a:ext cx="1238529" cy="680771"/>
          </a:xfrm>
          <a:prstGeom prst="roundRect">
            <a:avLst>
              <a:gd name="adj" fmla="val 5716"/>
            </a:avLst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24133" tIns="24133" rIns="24133" bIns="24133" numCol="1" anchor="ctr">
            <a:noAutofit/>
          </a:bodyPr>
          <a:lstStyle/>
          <a:p>
            <a:pPr algn="ctr" defTabSz="1828800">
              <a:defRPr sz="2000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大数据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algn="ctr" defTabSz="1828800">
              <a:defRPr sz="2000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集群</a:t>
            </a:r>
            <a:endParaRPr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Rounded Rectangle">
            <a:extLst>
              <a:ext uri="{FF2B5EF4-FFF2-40B4-BE49-F238E27FC236}">
                <a16:creationId xmlns:a16="http://schemas.microsoft.com/office/drawing/2014/main" id="{A2828AFE-BFB3-4509-8588-4C88E8EF7219}"/>
              </a:ext>
            </a:extLst>
          </p:cNvPr>
          <p:cNvSpPr/>
          <p:nvPr/>
        </p:nvSpPr>
        <p:spPr>
          <a:xfrm>
            <a:off x="10629268" y="5398516"/>
            <a:ext cx="1238532" cy="680772"/>
          </a:xfrm>
          <a:prstGeom prst="roundRect">
            <a:avLst>
              <a:gd name="adj" fmla="val 5716"/>
            </a:avLst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24133" tIns="24133" rIns="24133" bIns="24133" numCol="1" anchor="ctr">
            <a:noAutofit/>
          </a:bodyPr>
          <a:lstStyle/>
          <a:p>
            <a:pPr algn="ctr" defTabSz="1828800">
              <a:defRPr sz="2000"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Redis /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MySQL</a:t>
            </a:r>
            <a:endParaRPr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Straight Arrow Connector 25">
            <a:extLst>
              <a:ext uri="{FF2B5EF4-FFF2-40B4-BE49-F238E27FC236}">
                <a16:creationId xmlns:a16="http://schemas.microsoft.com/office/drawing/2014/main" id="{CC47684E-9EC8-40CD-85D9-997356C9BEDC}"/>
              </a:ext>
            </a:extLst>
          </p:cNvPr>
          <p:cNvCxnSpPr/>
          <p:nvPr/>
        </p:nvCxnSpPr>
        <p:spPr>
          <a:xfrm>
            <a:off x="8311542" y="1408071"/>
            <a:ext cx="7709" cy="44949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FBC2F405-E62D-40AE-8B86-2E45799885BF}"/>
              </a:ext>
            </a:extLst>
          </p:cNvPr>
          <p:cNvCxnSpPr/>
          <p:nvPr/>
        </p:nvCxnSpPr>
        <p:spPr>
          <a:xfrm flipH="1">
            <a:off x="7507755" y="2366046"/>
            <a:ext cx="824569" cy="548372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EB7237F2-96D5-41D7-9DBB-71EAAE3B7A8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702767" y="2366046"/>
            <a:ext cx="1122747" cy="54837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28">
            <a:extLst>
              <a:ext uri="{FF2B5EF4-FFF2-40B4-BE49-F238E27FC236}">
                <a16:creationId xmlns:a16="http://schemas.microsoft.com/office/drawing/2014/main" id="{6111DE83-38EF-4D0F-812D-0451751C2565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7507754" y="3595862"/>
            <a:ext cx="335" cy="302006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29">
            <a:extLst>
              <a:ext uri="{FF2B5EF4-FFF2-40B4-BE49-F238E27FC236}">
                <a16:creationId xmlns:a16="http://schemas.microsoft.com/office/drawing/2014/main" id="{25FBFF08-D074-4758-9C56-C8DB88857AA5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9818976" y="3595860"/>
            <a:ext cx="6537" cy="302677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Elbow Connector 30">
            <a:extLst>
              <a:ext uri="{FF2B5EF4-FFF2-40B4-BE49-F238E27FC236}">
                <a16:creationId xmlns:a16="http://schemas.microsoft.com/office/drawing/2014/main" id="{9208FA72-F74B-4CE1-BF61-0E01648898C4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5400000">
            <a:off x="9320030" y="4899569"/>
            <a:ext cx="819207" cy="17868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Elbow Connector 36">
            <a:extLst>
              <a:ext uri="{FF2B5EF4-FFF2-40B4-BE49-F238E27FC236}">
                <a16:creationId xmlns:a16="http://schemas.microsoft.com/office/drawing/2014/main" id="{740711DA-4FDD-42FB-88E3-2639F00B2D3D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 rot="16200000" flipH="1">
            <a:off x="8968709" y="3118690"/>
            <a:ext cx="819205" cy="374044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Elbow Connector 40">
            <a:extLst>
              <a:ext uri="{FF2B5EF4-FFF2-40B4-BE49-F238E27FC236}">
                <a16:creationId xmlns:a16="http://schemas.microsoft.com/office/drawing/2014/main" id="{FFA96D47-82EB-4CE3-9ADC-97B07B90AD98}"/>
              </a:ext>
            </a:extLst>
          </p:cNvPr>
          <p:cNvCxnSpPr/>
          <p:nvPr/>
        </p:nvCxnSpPr>
        <p:spPr>
          <a:xfrm rot="5400000">
            <a:off x="6876118" y="4503523"/>
            <a:ext cx="3231908" cy="1676"/>
          </a:xfrm>
          <a:prstGeom prst="bentConnector2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 Box 41">
            <a:extLst>
              <a:ext uri="{FF2B5EF4-FFF2-40B4-BE49-F238E27FC236}">
                <a16:creationId xmlns:a16="http://schemas.microsoft.com/office/drawing/2014/main" id="{1A7A9EBA-DCFC-49D6-8EDC-1828AB7B8B7D}"/>
              </a:ext>
            </a:extLst>
          </p:cNvPr>
          <p:cNvSpPr txBox="1"/>
          <p:nvPr/>
        </p:nvSpPr>
        <p:spPr>
          <a:xfrm>
            <a:off x="8671922" y="2626790"/>
            <a:ext cx="824569" cy="2110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4133" tIns="24133" rIns="24133" bIns="24133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171640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5" b="0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PingFang SC Regular"/>
              </a:rPr>
              <a:t>托管区</a:t>
            </a:r>
          </a:p>
        </p:txBody>
      </p:sp>
      <p:sp>
        <p:nvSpPr>
          <p:cNvPr id="79" name="Text Box 42">
            <a:extLst>
              <a:ext uri="{FF2B5EF4-FFF2-40B4-BE49-F238E27FC236}">
                <a16:creationId xmlns:a16="http://schemas.microsoft.com/office/drawing/2014/main" id="{52F375B9-C59F-412B-B384-232CC23E3D2B}"/>
              </a:ext>
            </a:extLst>
          </p:cNvPr>
          <p:cNvSpPr txBox="1"/>
          <p:nvPr/>
        </p:nvSpPr>
        <p:spPr>
          <a:xfrm>
            <a:off x="7384631" y="2635269"/>
            <a:ext cx="968366" cy="210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4133" tIns="24133" rIns="24133" bIns="24133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r" defTabSz="171640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5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PingFang SC Regular"/>
              </a:rPr>
              <a:t>公有云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2035D-596E-4EB0-9A9E-2B7932222B08}"/>
              </a:ext>
            </a:extLst>
          </p:cNvPr>
          <p:cNvSpPr txBox="1"/>
          <p:nvPr/>
        </p:nvSpPr>
        <p:spPr>
          <a:xfrm>
            <a:off x="302339" y="1623134"/>
            <a:ext cx="5807589" cy="389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</a:rPr>
              <a:t>场景 </a:t>
            </a:r>
            <a:r>
              <a:rPr lang="en-US" altLang="zh-CN" b="1" dirty="0">
                <a:solidFill>
                  <a:schemeClr val="accent1"/>
                </a:solidFill>
              </a:rPr>
              <a:t>&amp; </a:t>
            </a:r>
            <a:r>
              <a:rPr lang="zh-CN" altLang="en-US" b="1" dirty="0">
                <a:solidFill>
                  <a:schemeClr val="accent1"/>
                </a:solidFill>
              </a:rPr>
              <a:t>痛点</a:t>
            </a:r>
            <a:r>
              <a:rPr lang="zh-CN" altLang="en-US" dirty="0"/>
              <a:t>：解决业务高峰期的海量资源需求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</a:rPr>
              <a:t>方案：</a:t>
            </a:r>
            <a:r>
              <a:rPr lang="zh-CN" altLang="en-US" dirty="0"/>
              <a:t>混合云 </a:t>
            </a:r>
            <a:r>
              <a:rPr lang="en-US" altLang="zh-CN" dirty="0"/>
              <a:t>+ UK8S </a:t>
            </a:r>
            <a:r>
              <a:rPr lang="zh-CN" altLang="en-US" dirty="0"/>
              <a:t>部署，起码在 </a:t>
            </a:r>
            <a:r>
              <a:rPr lang="en-US" altLang="zh-CN" dirty="0"/>
              <a:t>UCloud </a:t>
            </a:r>
            <a:r>
              <a:rPr lang="zh-CN" altLang="en-US" dirty="0"/>
              <a:t>托管区自建了 </a:t>
            </a:r>
            <a:r>
              <a:rPr lang="en-US" altLang="zh-CN" dirty="0"/>
              <a:t>K8S </a:t>
            </a:r>
            <a:r>
              <a:rPr lang="zh-CN" altLang="en-US" dirty="0"/>
              <a:t>集群、大数据及数据库集群；考虑到弹性扩容、成本因素，</a:t>
            </a:r>
            <a:r>
              <a:rPr lang="en-US" altLang="zh-CN" dirty="0"/>
              <a:t>2019 </a:t>
            </a:r>
            <a:r>
              <a:rPr lang="zh-CN" altLang="en-US" dirty="0"/>
              <a:t>年有赞将部分业务切换到 </a:t>
            </a:r>
            <a:r>
              <a:rPr lang="en-US" altLang="zh-CN" dirty="0"/>
              <a:t>UK8S </a:t>
            </a:r>
            <a:r>
              <a:rPr lang="zh-CN" altLang="en-US" dirty="0"/>
              <a:t>集群。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</a:rPr>
              <a:t>优势</a:t>
            </a:r>
            <a:r>
              <a:rPr lang="zh-CN" altLang="en-US" dirty="0"/>
              <a:t>：资源利用灵活，</a:t>
            </a:r>
            <a:r>
              <a:rPr lang="en-US" altLang="zh-CN" dirty="0"/>
              <a:t>2019 </a:t>
            </a:r>
            <a:r>
              <a:rPr lang="zh-CN" altLang="en-US" dirty="0"/>
              <a:t>年双十一，</a:t>
            </a:r>
            <a:r>
              <a:rPr lang="en-US" altLang="zh-CN" dirty="0"/>
              <a:t>UK8S </a:t>
            </a:r>
            <a:r>
              <a:rPr lang="zh-CN" altLang="en-US" dirty="0"/>
              <a:t>集群节点规模达到 </a:t>
            </a:r>
            <a:r>
              <a:rPr lang="en-US" altLang="zh-CN" dirty="0">
                <a:solidFill>
                  <a:schemeClr val="accent1"/>
                </a:solidFill>
              </a:rPr>
              <a:t>12000</a:t>
            </a:r>
            <a:r>
              <a:rPr lang="en-US" altLang="zh-CN" dirty="0"/>
              <a:t> </a:t>
            </a:r>
            <a:r>
              <a:rPr lang="zh-CN" altLang="en-US" dirty="0"/>
              <a:t>核，顺利扛过双十一高峰。</a:t>
            </a:r>
          </a:p>
        </p:txBody>
      </p:sp>
    </p:spTree>
    <p:extLst>
      <p:ext uri="{BB962C8B-B14F-4D97-AF65-F5344CB8AC3E}">
        <p14:creationId xmlns:p14="http://schemas.microsoft.com/office/powerpoint/2010/main" val="2246135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3BE18-4236-4ED5-855D-8D460826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AC2502-7A80-4E23-92C4-885D36C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Cube – </a:t>
            </a:r>
            <a:r>
              <a:rPr lang="zh-CN" altLang="en-US" dirty="0"/>
              <a:t>筷子科技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AC3F2C-6E09-4A13-841F-5E7D6AA6A52F}"/>
              </a:ext>
            </a:extLst>
          </p:cNvPr>
          <p:cNvGrpSpPr/>
          <p:nvPr/>
        </p:nvGrpSpPr>
        <p:grpSpPr>
          <a:xfrm>
            <a:off x="5122078" y="1019963"/>
            <a:ext cx="6977044" cy="5178338"/>
            <a:chOff x="4801096" y="945532"/>
            <a:chExt cx="6977044" cy="5178338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EA7A0CF-F359-44CD-B709-7F20621A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096" y="945532"/>
              <a:ext cx="6977044" cy="51783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6E3479-D48A-472A-A882-21BFEFACFCBF}"/>
                </a:ext>
              </a:extLst>
            </p:cNvPr>
            <p:cNvSpPr/>
            <p:nvPr/>
          </p:nvSpPr>
          <p:spPr>
            <a:xfrm>
              <a:off x="10098196" y="1754373"/>
              <a:ext cx="1679944" cy="149919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EC4228-CE3C-4BBD-9CCB-27EAFEA74509}"/>
                </a:ext>
              </a:extLst>
            </p:cNvPr>
            <p:cNvSpPr/>
            <p:nvPr/>
          </p:nvSpPr>
          <p:spPr>
            <a:xfrm>
              <a:off x="5030010" y="945532"/>
              <a:ext cx="1679944" cy="12128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733452-356D-4DB9-8963-FF21C5A5D0AF}"/>
              </a:ext>
            </a:extLst>
          </p:cNvPr>
          <p:cNvSpPr txBox="1"/>
          <p:nvPr/>
        </p:nvSpPr>
        <p:spPr>
          <a:xfrm>
            <a:off x="240359" y="1186618"/>
            <a:ext cx="4720228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场景 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&amp; </a:t>
            </a: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痛点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：视频及图片合成，批量任务资源需求弹性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方案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：按照任务数值横向扩容 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Cube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实例，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Cube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程序从 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Redis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拉取任务队列和任务素材，任务完成再回传到存储中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优势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在</a:t>
            </a:r>
            <a:r>
              <a:rPr lang="zh-CN" altLang="en-US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数秒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之内，完成</a:t>
            </a:r>
            <a:r>
              <a:rPr lang="zh-CN" altLang="en-US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数百个容器化应用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的批量化部署；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2.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在应用部署形式上贴近原生容器和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K8S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，筷子科技弹性架构迁移到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Cube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上并没有做太大的改动</a:t>
            </a:r>
            <a:endParaRPr lang="zh-CN" altLang="en-US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853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57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5pPr>
            <a:lvl6pPr marL="483855"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6pPr>
            <a:lvl7pPr marL="967710"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7pPr>
            <a:lvl8pPr marL="1451564"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8pPr>
            <a:lvl9pPr marL="1935419" algn="l" rtl="0" eaLnBrk="1" fontAlgn="base" hangingPunct="1">
              <a:spcBef>
                <a:spcPct val="0"/>
              </a:spcBef>
              <a:spcAft>
                <a:spcPct val="0"/>
              </a:spcAft>
              <a:defRPr sz="4657">
                <a:solidFill>
                  <a:schemeClr val="tx2"/>
                </a:solidFill>
                <a:latin typeface="Kaiti SC" pitchFamily="2" charset="-122"/>
                <a:ea typeface="Kaiti SC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Cube – </a:t>
            </a:r>
            <a:r>
              <a:rPr lang="zh-CN" altLang="en-US" sz="2800" dirty="0">
                <a:solidFill>
                  <a:schemeClr val="tx1"/>
                </a:solidFill>
              </a:rPr>
              <a:t>达达</a:t>
            </a:r>
          </a:p>
        </p:txBody>
      </p:sp>
      <p:cxnSp>
        <p:nvCxnSpPr>
          <p:cNvPr id="14" name="直接箭头连接符 86">
            <a:extLst>
              <a:ext uri="{FF2B5EF4-FFF2-40B4-BE49-F238E27FC236}">
                <a16:creationId xmlns:a16="http://schemas.microsoft.com/office/drawing/2014/main" id="{6FA6EB13-2BAB-4227-8B81-E28C4BDEFA0E}"/>
              </a:ext>
            </a:extLst>
          </p:cNvPr>
          <p:cNvCxnSpPr>
            <a:endCxn id="16" idx="0"/>
          </p:cNvCxnSpPr>
          <p:nvPr/>
        </p:nvCxnSpPr>
        <p:spPr>
          <a:xfrm>
            <a:off x="8749803" y="1887703"/>
            <a:ext cx="26337" cy="26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16;p20">
            <a:extLst>
              <a:ext uri="{FF2B5EF4-FFF2-40B4-BE49-F238E27FC236}">
                <a16:creationId xmlns:a16="http://schemas.microsoft.com/office/drawing/2014/main" id="{A0E4ABA3-ABCA-446F-A2FA-0780D90C3071}"/>
              </a:ext>
            </a:extLst>
          </p:cNvPr>
          <p:cNvSpPr/>
          <p:nvPr/>
        </p:nvSpPr>
        <p:spPr>
          <a:xfrm>
            <a:off x="8420501" y="2708982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ULB</a:t>
            </a:r>
            <a:endParaRPr lang="en-US" sz="1000" dirty="0"/>
          </a:p>
        </p:txBody>
      </p:sp>
      <p:sp>
        <p:nvSpPr>
          <p:cNvPr id="16" name="文本框 88">
            <a:extLst>
              <a:ext uri="{FF2B5EF4-FFF2-40B4-BE49-F238E27FC236}">
                <a16:creationId xmlns:a16="http://schemas.microsoft.com/office/drawing/2014/main" id="{586A34AA-5A1A-450F-BAF6-E218BB62ABEE}"/>
              </a:ext>
            </a:extLst>
          </p:cNvPr>
          <p:cNvSpPr txBox="1"/>
          <p:nvPr/>
        </p:nvSpPr>
        <p:spPr>
          <a:xfrm>
            <a:off x="8518697" y="21553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EIP</a:t>
            </a:r>
            <a:endParaRPr lang="zh-CN" altLang="en-US" sz="1600" dirty="0"/>
          </a:p>
        </p:txBody>
      </p:sp>
      <p:cxnSp>
        <p:nvCxnSpPr>
          <p:cNvPr id="17" name="直接箭头连接符 89">
            <a:extLst>
              <a:ext uri="{FF2B5EF4-FFF2-40B4-BE49-F238E27FC236}">
                <a16:creationId xmlns:a16="http://schemas.microsoft.com/office/drawing/2014/main" id="{009ADE7E-1191-41EA-859C-BC61760590D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8764713" y="2493952"/>
            <a:ext cx="11427" cy="215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90">
            <a:extLst>
              <a:ext uri="{FF2B5EF4-FFF2-40B4-BE49-F238E27FC236}">
                <a16:creationId xmlns:a16="http://schemas.microsoft.com/office/drawing/2014/main" id="{965C998D-5B36-4860-AF44-20B00ECB770F}"/>
              </a:ext>
            </a:extLst>
          </p:cNvPr>
          <p:cNvSpPr txBox="1"/>
          <p:nvPr/>
        </p:nvSpPr>
        <p:spPr>
          <a:xfrm>
            <a:off x="9329617" y="28703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负载均衡</a:t>
            </a:r>
          </a:p>
        </p:txBody>
      </p:sp>
      <p:sp>
        <p:nvSpPr>
          <p:cNvPr id="19" name="Google Shape;316;p20">
            <a:extLst>
              <a:ext uri="{FF2B5EF4-FFF2-40B4-BE49-F238E27FC236}">
                <a16:creationId xmlns:a16="http://schemas.microsoft.com/office/drawing/2014/main" id="{957BEC7B-936F-43EC-BE79-E786CEA37EF3}"/>
              </a:ext>
            </a:extLst>
          </p:cNvPr>
          <p:cNvSpPr/>
          <p:nvPr/>
        </p:nvSpPr>
        <p:spPr>
          <a:xfrm>
            <a:off x="8985405" y="5503074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dirty="0"/>
              <a:t>存储</a:t>
            </a:r>
            <a:endParaRPr lang="en-US" sz="900" dirty="0"/>
          </a:p>
        </p:txBody>
      </p:sp>
      <p:sp>
        <p:nvSpPr>
          <p:cNvPr id="20" name="文本框 95">
            <a:extLst>
              <a:ext uri="{FF2B5EF4-FFF2-40B4-BE49-F238E27FC236}">
                <a16:creationId xmlns:a16="http://schemas.microsoft.com/office/drawing/2014/main" id="{49598837-00AF-4765-9295-BC1CE87B7A25}"/>
              </a:ext>
            </a:extLst>
          </p:cNvPr>
          <p:cNvSpPr txBox="1"/>
          <p:nvPr/>
        </p:nvSpPr>
        <p:spPr>
          <a:xfrm>
            <a:off x="5818294" y="45972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后端服务</a:t>
            </a:r>
          </a:p>
        </p:txBody>
      </p:sp>
      <p:sp>
        <p:nvSpPr>
          <p:cNvPr id="21" name="Google Shape;316;p20">
            <a:extLst>
              <a:ext uri="{FF2B5EF4-FFF2-40B4-BE49-F238E27FC236}">
                <a16:creationId xmlns:a16="http://schemas.microsoft.com/office/drawing/2014/main" id="{B9EEF709-5888-4B75-BE91-3CA6E6557529}"/>
              </a:ext>
            </a:extLst>
          </p:cNvPr>
          <p:cNvSpPr/>
          <p:nvPr/>
        </p:nvSpPr>
        <p:spPr>
          <a:xfrm>
            <a:off x="7081312" y="3636216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22" name="Google Shape;316;p20">
            <a:extLst>
              <a:ext uri="{FF2B5EF4-FFF2-40B4-BE49-F238E27FC236}">
                <a16:creationId xmlns:a16="http://schemas.microsoft.com/office/drawing/2014/main" id="{FC2AE728-5439-41D5-820F-91532FEB2C8E}"/>
              </a:ext>
            </a:extLst>
          </p:cNvPr>
          <p:cNvSpPr/>
          <p:nvPr/>
        </p:nvSpPr>
        <p:spPr>
          <a:xfrm>
            <a:off x="7914023" y="3636216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23" name="文本框 99">
            <a:extLst>
              <a:ext uri="{FF2B5EF4-FFF2-40B4-BE49-F238E27FC236}">
                <a16:creationId xmlns:a16="http://schemas.microsoft.com/office/drawing/2014/main" id="{4ABF52CD-97C6-47CC-86A6-757C5E565B13}"/>
              </a:ext>
            </a:extLst>
          </p:cNvPr>
          <p:cNvSpPr txBox="1"/>
          <p:nvPr/>
        </p:nvSpPr>
        <p:spPr>
          <a:xfrm>
            <a:off x="9510177" y="37240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4" name="文本框 100">
            <a:extLst>
              <a:ext uri="{FF2B5EF4-FFF2-40B4-BE49-F238E27FC236}">
                <a16:creationId xmlns:a16="http://schemas.microsoft.com/office/drawing/2014/main" id="{F9F3CAE0-0005-42D4-B8A2-736D038CD4B9}"/>
              </a:ext>
            </a:extLst>
          </p:cNvPr>
          <p:cNvSpPr txBox="1"/>
          <p:nvPr/>
        </p:nvSpPr>
        <p:spPr>
          <a:xfrm>
            <a:off x="5818295" y="38659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前端服务</a:t>
            </a:r>
          </a:p>
        </p:txBody>
      </p:sp>
      <p:sp>
        <p:nvSpPr>
          <p:cNvPr id="25" name="Google Shape;316;p20">
            <a:extLst>
              <a:ext uri="{FF2B5EF4-FFF2-40B4-BE49-F238E27FC236}">
                <a16:creationId xmlns:a16="http://schemas.microsoft.com/office/drawing/2014/main" id="{921E2D28-5569-4FA6-9290-EAF504DCAF4F}"/>
              </a:ext>
            </a:extLst>
          </p:cNvPr>
          <p:cNvSpPr/>
          <p:nvPr/>
        </p:nvSpPr>
        <p:spPr>
          <a:xfrm>
            <a:off x="7861458" y="5503074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dirty="0"/>
              <a:t>DB</a:t>
            </a:r>
            <a:endParaRPr lang="en-US" sz="900" dirty="0"/>
          </a:p>
        </p:txBody>
      </p:sp>
      <p:cxnSp>
        <p:nvCxnSpPr>
          <p:cNvPr id="26" name="直接箭头连接符 105">
            <a:extLst>
              <a:ext uri="{FF2B5EF4-FFF2-40B4-BE49-F238E27FC236}">
                <a16:creationId xmlns:a16="http://schemas.microsoft.com/office/drawing/2014/main" id="{534B315F-EC5A-4253-8F08-9691A54790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64713" y="3312864"/>
            <a:ext cx="0" cy="1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6">
            <a:extLst>
              <a:ext uri="{FF2B5EF4-FFF2-40B4-BE49-F238E27FC236}">
                <a16:creationId xmlns:a16="http://schemas.microsoft.com/office/drawing/2014/main" id="{FFB810DC-96A6-4C35-8793-26763FD0C342}"/>
              </a:ext>
            </a:extLst>
          </p:cNvPr>
          <p:cNvCxnSpPr>
            <a:cxnSpLocks/>
          </p:cNvCxnSpPr>
          <p:nvPr/>
        </p:nvCxnSpPr>
        <p:spPr>
          <a:xfrm>
            <a:off x="8764713" y="4281376"/>
            <a:ext cx="0" cy="16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云形 107">
            <a:extLst>
              <a:ext uri="{FF2B5EF4-FFF2-40B4-BE49-F238E27FC236}">
                <a16:creationId xmlns:a16="http://schemas.microsoft.com/office/drawing/2014/main" id="{6563DE50-FAA1-48C2-B0A8-600B0673F4AD}"/>
              </a:ext>
            </a:extLst>
          </p:cNvPr>
          <p:cNvSpPr/>
          <p:nvPr/>
        </p:nvSpPr>
        <p:spPr>
          <a:xfrm>
            <a:off x="7989428" y="1259202"/>
            <a:ext cx="1520749" cy="56915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internet</a:t>
            </a:r>
            <a:endParaRPr lang="zh-CN" altLang="en-US" sz="1600" dirty="0"/>
          </a:p>
        </p:txBody>
      </p:sp>
      <p:sp>
        <p:nvSpPr>
          <p:cNvPr id="29" name="Google Shape;316;p20">
            <a:extLst>
              <a:ext uri="{FF2B5EF4-FFF2-40B4-BE49-F238E27FC236}">
                <a16:creationId xmlns:a16="http://schemas.microsoft.com/office/drawing/2014/main" id="{633F3062-3B93-49FF-8787-DD1D9B48869C}"/>
              </a:ext>
            </a:extLst>
          </p:cNvPr>
          <p:cNvSpPr/>
          <p:nvPr/>
        </p:nvSpPr>
        <p:spPr>
          <a:xfrm>
            <a:off x="8712100" y="3618069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30" name="Google Shape;316;p20">
            <a:extLst>
              <a:ext uri="{FF2B5EF4-FFF2-40B4-BE49-F238E27FC236}">
                <a16:creationId xmlns:a16="http://schemas.microsoft.com/office/drawing/2014/main" id="{417954AD-BB29-4E47-BC65-80BF1738F0F9}"/>
              </a:ext>
            </a:extLst>
          </p:cNvPr>
          <p:cNvSpPr/>
          <p:nvPr/>
        </p:nvSpPr>
        <p:spPr>
          <a:xfrm>
            <a:off x="10178028" y="3636216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31" name="Google Shape;316;p20">
            <a:extLst>
              <a:ext uri="{FF2B5EF4-FFF2-40B4-BE49-F238E27FC236}">
                <a16:creationId xmlns:a16="http://schemas.microsoft.com/office/drawing/2014/main" id="{2A9790DE-11C5-4026-ABA2-C7A12332CE45}"/>
              </a:ext>
            </a:extLst>
          </p:cNvPr>
          <p:cNvSpPr/>
          <p:nvPr/>
        </p:nvSpPr>
        <p:spPr>
          <a:xfrm>
            <a:off x="7081312" y="4572563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32" name="Google Shape;316;p20">
            <a:extLst>
              <a:ext uri="{FF2B5EF4-FFF2-40B4-BE49-F238E27FC236}">
                <a16:creationId xmlns:a16="http://schemas.microsoft.com/office/drawing/2014/main" id="{DB47E6D8-5DD1-4201-BD23-D97A1D84E502}"/>
              </a:ext>
            </a:extLst>
          </p:cNvPr>
          <p:cNvSpPr/>
          <p:nvPr/>
        </p:nvSpPr>
        <p:spPr>
          <a:xfrm>
            <a:off x="7914023" y="4572563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33" name="文本框 99">
            <a:extLst>
              <a:ext uri="{FF2B5EF4-FFF2-40B4-BE49-F238E27FC236}">
                <a16:creationId xmlns:a16="http://schemas.microsoft.com/office/drawing/2014/main" id="{1218AAFD-0B4F-4B5A-9C25-513E441C57A6}"/>
              </a:ext>
            </a:extLst>
          </p:cNvPr>
          <p:cNvSpPr txBox="1"/>
          <p:nvPr/>
        </p:nvSpPr>
        <p:spPr>
          <a:xfrm>
            <a:off x="9510177" y="46603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4" name="直接箭头连接符 106">
            <a:extLst>
              <a:ext uri="{FF2B5EF4-FFF2-40B4-BE49-F238E27FC236}">
                <a16:creationId xmlns:a16="http://schemas.microsoft.com/office/drawing/2014/main" id="{4D9EBFB4-44F8-4AC4-83F8-A04D71E7F48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205670" y="5186965"/>
            <a:ext cx="506432" cy="3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16;p20">
            <a:extLst>
              <a:ext uri="{FF2B5EF4-FFF2-40B4-BE49-F238E27FC236}">
                <a16:creationId xmlns:a16="http://schemas.microsoft.com/office/drawing/2014/main" id="{DFA842CA-938D-4537-B74D-10A786B2E9DF}"/>
              </a:ext>
            </a:extLst>
          </p:cNvPr>
          <p:cNvSpPr/>
          <p:nvPr/>
        </p:nvSpPr>
        <p:spPr>
          <a:xfrm>
            <a:off x="8712100" y="4554416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36" name="Google Shape;316;p20">
            <a:extLst>
              <a:ext uri="{FF2B5EF4-FFF2-40B4-BE49-F238E27FC236}">
                <a16:creationId xmlns:a16="http://schemas.microsoft.com/office/drawing/2014/main" id="{92EED7F6-4270-45C0-B8E2-83D40AC0B6FC}"/>
              </a:ext>
            </a:extLst>
          </p:cNvPr>
          <p:cNvSpPr/>
          <p:nvPr/>
        </p:nvSpPr>
        <p:spPr>
          <a:xfrm>
            <a:off x="10178028" y="4572563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cxnSp>
        <p:nvCxnSpPr>
          <p:cNvPr id="37" name="直接箭头连接符 106">
            <a:extLst>
              <a:ext uri="{FF2B5EF4-FFF2-40B4-BE49-F238E27FC236}">
                <a16:creationId xmlns:a16="http://schemas.microsoft.com/office/drawing/2014/main" id="{F2992CF6-4C24-4F01-A993-C8A31404D9E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712101" y="5205112"/>
            <a:ext cx="617516" cy="2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5EFC71F-883A-424F-9B76-6D647AD8EB8E}"/>
              </a:ext>
            </a:extLst>
          </p:cNvPr>
          <p:cNvSpPr/>
          <p:nvPr/>
        </p:nvSpPr>
        <p:spPr>
          <a:xfrm>
            <a:off x="6823698" y="3487992"/>
            <a:ext cx="2752720" cy="1868857"/>
          </a:xfrm>
          <a:prstGeom prst="rect">
            <a:avLst/>
          </a:prstGeom>
          <a:noFill/>
          <a:ln>
            <a:solidFill>
              <a:srgbClr val="587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88792E-12D5-48B8-BF35-DAC74D769444}"/>
              </a:ext>
            </a:extLst>
          </p:cNvPr>
          <p:cNvSpPr/>
          <p:nvPr/>
        </p:nvSpPr>
        <p:spPr>
          <a:xfrm>
            <a:off x="10091847" y="3487992"/>
            <a:ext cx="828272" cy="1868857"/>
          </a:xfrm>
          <a:prstGeom prst="rect">
            <a:avLst/>
          </a:prstGeom>
          <a:noFill/>
          <a:ln>
            <a:solidFill>
              <a:srgbClr val="587E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4">
            <a:extLst>
              <a:ext uri="{FF2B5EF4-FFF2-40B4-BE49-F238E27FC236}">
                <a16:creationId xmlns:a16="http://schemas.microsoft.com/office/drawing/2014/main" id="{D54A46D1-6257-4A89-98C1-5577D118182C}"/>
              </a:ext>
            </a:extLst>
          </p:cNvPr>
          <p:cNvSpPr txBox="1"/>
          <p:nvPr/>
        </p:nvSpPr>
        <p:spPr>
          <a:xfrm>
            <a:off x="6736404" y="315080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固定</a:t>
            </a:r>
          </a:p>
        </p:txBody>
      </p:sp>
      <p:sp>
        <p:nvSpPr>
          <p:cNvPr id="41" name="文本框 46">
            <a:extLst>
              <a:ext uri="{FF2B5EF4-FFF2-40B4-BE49-F238E27FC236}">
                <a16:creationId xmlns:a16="http://schemas.microsoft.com/office/drawing/2014/main" id="{5C8A51B8-A26F-46C6-A768-E4C897C591B8}"/>
              </a:ext>
            </a:extLst>
          </p:cNvPr>
          <p:cNvSpPr txBox="1"/>
          <p:nvPr/>
        </p:nvSpPr>
        <p:spPr>
          <a:xfrm>
            <a:off x="10411089" y="3144271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弹性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0CD8D-2EFE-49A1-A35D-FF1AF7A5C72C}"/>
              </a:ext>
            </a:extLst>
          </p:cNvPr>
          <p:cNvSpPr txBox="1"/>
          <p:nvPr/>
        </p:nvSpPr>
        <p:spPr>
          <a:xfrm>
            <a:off x="353592" y="1689881"/>
            <a:ext cx="5409875" cy="44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场景 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&amp; </a:t>
            </a: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痛点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无状态业务的容器化部署；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削峰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过度平滑</a:t>
            </a:r>
            <a:r>
              <a:rPr lang="zh-CN" altLang="en-US" dirty="0">
                <a:highlight>
                  <a:srgbClr val="FFFFFF"/>
                </a:highlight>
                <a:latin typeface="+mn-ea"/>
              </a:rPr>
              <a:t>：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支持与 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ULB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EIP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、存储、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DB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等 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UCloud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产品的对接，使用形式类似云主机，实行平滑转化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资源弹性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：在早、中、晚高峰期业务突增场景下快速拉起多个 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Cube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实例，业务低谷销毁实例，资源使用弹性，启动速度快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20">
            <a:extLst>
              <a:ext uri="{FF2B5EF4-FFF2-40B4-BE49-F238E27FC236}">
                <a16:creationId xmlns:a16="http://schemas.microsoft.com/office/drawing/2014/main" id="{513B49E6-D63E-45AB-90FD-846695A47DD6}"/>
              </a:ext>
            </a:extLst>
          </p:cNvPr>
          <p:cNvSpPr/>
          <p:nvPr/>
        </p:nvSpPr>
        <p:spPr>
          <a:xfrm>
            <a:off x="7495641" y="2842697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Cube</a:t>
            </a:r>
          </a:p>
        </p:txBody>
      </p:sp>
      <p:sp>
        <p:nvSpPr>
          <p:cNvPr id="3" name="Google Shape;316;p20">
            <a:extLst>
              <a:ext uri="{FF2B5EF4-FFF2-40B4-BE49-F238E27FC236}">
                <a16:creationId xmlns:a16="http://schemas.microsoft.com/office/drawing/2014/main" id="{7472757B-BE88-4AB7-864A-C0E22A7A6A56}"/>
              </a:ext>
            </a:extLst>
          </p:cNvPr>
          <p:cNvSpPr/>
          <p:nvPr/>
        </p:nvSpPr>
        <p:spPr>
          <a:xfrm>
            <a:off x="9180323" y="2842697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Cube</a:t>
            </a:r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F37B3664-A680-4D6D-9E4D-CC48FAA61210}"/>
              </a:ext>
            </a:extLst>
          </p:cNvPr>
          <p:cNvSpPr txBox="1"/>
          <p:nvPr/>
        </p:nvSpPr>
        <p:spPr>
          <a:xfrm>
            <a:off x="8410324" y="29907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框 40">
            <a:extLst>
              <a:ext uri="{FF2B5EF4-FFF2-40B4-BE49-F238E27FC236}">
                <a16:creationId xmlns:a16="http://schemas.microsoft.com/office/drawing/2014/main" id="{00A119C9-0301-4771-8B97-618C999809A5}"/>
              </a:ext>
            </a:extLst>
          </p:cNvPr>
          <p:cNvSpPr txBox="1"/>
          <p:nvPr/>
        </p:nvSpPr>
        <p:spPr>
          <a:xfrm>
            <a:off x="7602448" y="214095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EIP</a:t>
            </a:r>
            <a:endParaRPr lang="zh-CN" altLang="en-US" sz="1600" dirty="0"/>
          </a:p>
        </p:txBody>
      </p:sp>
      <p:cxnSp>
        <p:nvCxnSpPr>
          <p:cNvPr id="6" name="直接箭头连接符 41">
            <a:extLst>
              <a:ext uri="{FF2B5EF4-FFF2-40B4-BE49-F238E27FC236}">
                <a16:creationId xmlns:a16="http://schemas.microsoft.com/office/drawing/2014/main" id="{09C4A73D-7A32-4FF1-9515-2CC85386D719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7839853" y="2479508"/>
            <a:ext cx="20038" cy="36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2">
            <a:extLst>
              <a:ext uri="{FF2B5EF4-FFF2-40B4-BE49-F238E27FC236}">
                <a16:creationId xmlns:a16="http://schemas.microsoft.com/office/drawing/2014/main" id="{35D9F5A0-9EFE-4E92-B19A-340FEBB90BB1}"/>
              </a:ext>
            </a:extLst>
          </p:cNvPr>
          <p:cNvSpPr txBox="1"/>
          <p:nvPr/>
        </p:nvSpPr>
        <p:spPr>
          <a:xfrm>
            <a:off x="9272224" y="214095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EIP</a:t>
            </a:r>
            <a:endParaRPr lang="zh-CN" altLang="en-US" sz="1600" dirty="0"/>
          </a:p>
        </p:txBody>
      </p:sp>
      <p:cxnSp>
        <p:nvCxnSpPr>
          <p:cNvPr id="8" name="直接箭头连接符 43">
            <a:extLst>
              <a:ext uri="{FF2B5EF4-FFF2-40B4-BE49-F238E27FC236}">
                <a16:creationId xmlns:a16="http://schemas.microsoft.com/office/drawing/2014/main" id="{5B31C6F4-1F55-43E6-B90B-D4DBF7196F0E}"/>
              </a:ext>
            </a:extLst>
          </p:cNvPr>
          <p:cNvCxnSpPr>
            <a:stCxn id="7" idx="2"/>
          </p:cNvCxnSpPr>
          <p:nvPr/>
        </p:nvCxnSpPr>
        <p:spPr>
          <a:xfrm flipH="1">
            <a:off x="9509629" y="2479508"/>
            <a:ext cx="20038" cy="36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16;p20">
            <a:extLst>
              <a:ext uri="{FF2B5EF4-FFF2-40B4-BE49-F238E27FC236}">
                <a16:creationId xmlns:a16="http://schemas.microsoft.com/office/drawing/2014/main" id="{0AA29F24-97A6-4CCF-ABE6-61E64D4245F6}"/>
              </a:ext>
            </a:extLst>
          </p:cNvPr>
          <p:cNvSpPr/>
          <p:nvPr/>
        </p:nvSpPr>
        <p:spPr>
          <a:xfrm>
            <a:off x="8337981" y="4040361"/>
            <a:ext cx="688424" cy="603882"/>
          </a:xfrm>
          <a:prstGeom prst="flowChartPreparation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Cube</a:t>
            </a:r>
            <a:endParaRPr lang="en-US" sz="1000" dirty="0"/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75F4AA3A-17B1-4DCC-BE56-8845CAEFFBA8}"/>
              </a:ext>
            </a:extLst>
          </p:cNvPr>
          <p:cNvSpPr txBox="1"/>
          <p:nvPr/>
        </p:nvSpPr>
        <p:spPr>
          <a:xfrm>
            <a:off x="9272224" y="4188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数据处理</a:t>
            </a:r>
          </a:p>
        </p:txBody>
      </p:sp>
      <p:sp>
        <p:nvSpPr>
          <p:cNvPr id="11" name="文本框 52">
            <a:extLst>
              <a:ext uri="{FF2B5EF4-FFF2-40B4-BE49-F238E27FC236}">
                <a16:creationId xmlns:a16="http://schemas.microsoft.com/office/drawing/2014/main" id="{9423A3ED-7984-4A9D-B911-6604ED118ABD}"/>
              </a:ext>
            </a:extLst>
          </p:cNvPr>
          <p:cNvSpPr txBox="1"/>
          <p:nvPr/>
        </p:nvSpPr>
        <p:spPr>
          <a:xfrm>
            <a:off x="10131958" y="29907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扫描命令发送</a:t>
            </a:r>
          </a:p>
        </p:txBody>
      </p:sp>
      <p:sp>
        <p:nvSpPr>
          <p:cNvPr id="12" name="云形 53">
            <a:extLst>
              <a:ext uri="{FF2B5EF4-FFF2-40B4-BE49-F238E27FC236}">
                <a16:creationId xmlns:a16="http://schemas.microsoft.com/office/drawing/2014/main" id="{C7FD331E-5C9F-4CB7-90D5-D3690C72F86B}"/>
              </a:ext>
            </a:extLst>
          </p:cNvPr>
          <p:cNvSpPr/>
          <p:nvPr/>
        </p:nvSpPr>
        <p:spPr>
          <a:xfrm>
            <a:off x="7720221" y="1399119"/>
            <a:ext cx="1923943" cy="720053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internet</a:t>
            </a:r>
            <a:endParaRPr lang="zh-CN" altLang="en-US" sz="1600" dirty="0"/>
          </a:p>
        </p:txBody>
      </p:sp>
      <p:cxnSp>
        <p:nvCxnSpPr>
          <p:cNvPr id="13" name="直接箭头连接符 54">
            <a:extLst>
              <a:ext uri="{FF2B5EF4-FFF2-40B4-BE49-F238E27FC236}">
                <a16:creationId xmlns:a16="http://schemas.microsoft.com/office/drawing/2014/main" id="{21410518-528B-43CA-82D9-226A425679B4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7839853" y="3446579"/>
            <a:ext cx="842340" cy="593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5">
            <a:extLst>
              <a:ext uri="{FF2B5EF4-FFF2-40B4-BE49-F238E27FC236}">
                <a16:creationId xmlns:a16="http://schemas.microsoft.com/office/drawing/2014/main" id="{A2B4F377-6C08-4879-9BF0-91B7E6A0D011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8682193" y="3446579"/>
            <a:ext cx="842342" cy="593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16;p20">
            <a:extLst>
              <a:ext uri="{FF2B5EF4-FFF2-40B4-BE49-F238E27FC236}">
                <a16:creationId xmlns:a16="http://schemas.microsoft.com/office/drawing/2014/main" id="{0FD58352-15D7-4886-9CD8-7ECB2F2D9527}"/>
              </a:ext>
            </a:extLst>
          </p:cNvPr>
          <p:cNvSpPr/>
          <p:nvPr/>
        </p:nvSpPr>
        <p:spPr>
          <a:xfrm>
            <a:off x="7433520" y="5065827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 dirty="0"/>
              <a:t>存储</a:t>
            </a:r>
            <a:endParaRPr lang="en-US" sz="1000" dirty="0"/>
          </a:p>
        </p:txBody>
      </p:sp>
      <p:sp>
        <p:nvSpPr>
          <p:cNvPr id="16" name="Google Shape;316;p20">
            <a:extLst>
              <a:ext uri="{FF2B5EF4-FFF2-40B4-BE49-F238E27FC236}">
                <a16:creationId xmlns:a16="http://schemas.microsoft.com/office/drawing/2014/main" id="{2D74E62B-5F2F-40FF-9A4D-95084BF593C1}"/>
              </a:ext>
            </a:extLst>
          </p:cNvPr>
          <p:cNvSpPr/>
          <p:nvPr/>
        </p:nvSpPr>
        <p:spPr>
          <a:xfrm>
            <a:off x="8410324" y="5065827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dirty="0"/>
              <a:t>DB</a:t>
            </a:r>
            <a:endParaRPr lang="en-US" sz="900" dirty="0"/>
          </a:p>
        </p:txBody>
      </p:sp>
      <p:sp>
        <p:nvSpPr>
          <p:cNvPr id="17" name="Google Shape;316;p20">
            <a:extLst>
              <a:ext uri="{FF2B5EF4-FFF2-40B4-BE49-F238E27FC236}">
                <a16:creationId xmlns:a16="http://schemas.microsoft.com/office/drawing/2014/main" id="{CC0B2C85-3B38-47AC-88D3-E7469DFE15CC}"/>
              </a:ext>
            </a:extLst>
          </p:cNvPr>
          <p:cNvSpPr/>
          <p:nvPr/>
        </p:nvSpPr>
        <p:spPr>
          <a:xfrm>
            <a:off x="9443534" y="5065827"/>
            <a:ext cx="688424" cy="603882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48259" tIns="48259" rIns="48259" bIns="48259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API</a:t>
            </a:r>
            <a:endParaRPr lang="en-US" sz="1000" dirty="0"/>
          </a:p>
        </p:txBody>
      </p:sp>
      <p:cxnSp>
        <p:nvCxnSpPr>
          <p:cNvPr id="18" name="直接箭头连接符 59">
            <a:extLst>
              <a:ext uri="{FF2B5EF4-FFF2-40B4-BE49-F238E27FC236}">
                <a16:creationId xmlns:a16="http://schemas.microsoft.com/office/drawing/2014/main" id="{48EB1F22-F690-4BB2-A013-8B47A09CBB7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7777732" y="4644243"/>
            <a:ext cx="904461" cy="42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FF090724-FC4B-48F2-B813-7D2004D8B1A3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8682193" y="4644243"/>
            <a:ext cx="72343" cy="42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61">
            <a:extLst>
              <a:ext uri="{FF2B5EF4-FFF2-40B4-BE49-F238E27FC236}">
                <a16:creationId xmlns:a16="http://schemas.microsoft.com/office/drawing/2014/main" id="{C8AAADD1-30A5-4246-B8BB-573BAEF8845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682193" y="4644243"/>
            <a:ext cx="1105553" cy="42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89;p11">
            <a:extLst>
              <a:ext uri="{FF2B5EF4-FFF2-40B4-BE49-F238E27FC236}">
                <a16:creationId xmlns:a16="http://schemas.microsoft.com/office/drawing/2014/main" id="{CE274531-3D45-42D8-88D5-76D0FBD7D5C2}"/>
              </a:ext>
            </a:extLst>
          </p:cNvPr>
          <p:cNvSpPr txBox="1"/>
          <p:nvPr/>
        </p:nvSpPr>
        <p:spPr>
          <a:xfrm>
            <a:off x="1240905" y="2181225"/>
            <a:ext cx="4914263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7" name="Google Shape;89;p11">
            <a:extLst>
              <a:ext uri="{FF2B5EF4-FFF2-40B4-BE49-F238E27FC236}">
                <a16:creationId xmlns:a16="http://schemas.microsoft.com/office/drawing/2014/main" id="{B23D788C-FC38-45EC-B2BC-68173B4FC9CE}"/>
              </a:ext>
            </a:extLst>
          </p:cNvPr>
          <p:cNvSpPr txBox="1"/>
          <p:nvPr/>
        </p:nvSpPr>
        <p:spPr>
          <a:xfrm>
            <a:off x="1240906" y="3743266"/>
            <a:ext cx="5005486" cy="98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lvl="0" indent="-2667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90703D7A-7375-46DF-8D0E-892A53E9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</p:spPr>
        <p:txBody>
          <a:bodyPr/>
          <a:lstStyle/>
          <a:p>
            <a:r>
              <a:rPr lang="en-US" altLang="zh-CN" dirty="0"/>
              <a:t>Cube – </a:t>
            </a:r>
            <a:r>
              <a:rPr lang="zh-CN" altLang="en-US" dirty="0"/>
              <a:t>某网络安全公司应用场景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E501D-9C2C-450B-8777-82E063575106}"/>
              </a:ext>
            </a:extLst>
          </p:cNvPr>
          <p:cNvSpPr txBox="1"/>
          <p:nvPr/>
        </p:nvSpPr>
        <p:spPr>
          <a:xfrm>
            <a:off x="503081" y="1669312"/>
            <a:ext cx="6231219" cy="44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场景 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&amp; </a:t>
            </a: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痛点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+mn-ea"/>
              </a:rPr>
              <a:t>：高级渗透测试，需要在短时间内向不同客户端口发送数万条扫描命令，对网络并发能力有着极高的要求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资源弹性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1800" dirty="0">
                <a:solidFill>
                  <a:schemeClr val="accent1"/>
                </a:solidFill>
                <a:highlight>
                  <a:srgbClr val="FFFFFF"/>
                </a:highlight>
              </a:rPr>
              <a:t>单个 </a:t>
            </a:r>
            <a:r>
              <a:rPr lang="en-US" altLang="zh-CN" sz="1800" dirty="0">
                <a:solidFill>
                  <a:schemeClr val="accent1"/>
                </a:solidFill>
                <a:highlight>
                  <a:srgbClr val="FFFFFF"/>
                </a:highlight>
              </a:rPr>
              <a:t>Cube </a:t>
            </a:r>
            <a:r>
              <a:rPr lang="zh-CN" altLang="en-US" sz="1800" dirty="0">
                <a:solidFill>
                  <a:schemeClr val="accent1"/>
                </a:solidFill>
                <a:highlight>
                  <a:srgbClr val="FFFFFF"/>
                </a:highlight>
              </a:rPr>
              <a:t>实例 </a:t>
            </a:r>
            <a:r>
              <a:rPr lang="en-US" altLang="zh-CN" sz="1800" dirty="0">
                <a:solidFill>
                  <a:schemeClr val="accent1"/>
                </a:solidFill>
                <a:highlight>
                  <a:srgbClr val="FFFFFF"/>
                </a:highlight>
              </a:rPr>
              <a:t>0.1</a:t>
            </a:r>
            <a:r>
              <a:rPr lang="zh-CN" altLang="en-US" sz="1800" dirty="0">
                <a:solidFill>
                  <a:schemeClr val="accent1"/>
                </a:solidFill>
                <a:highlight>
                  <a:srgbClr val="FFFFFF"/>
                </a:highlight>
              </a:rPr>
              <a:t>核起，</a:t>
            </a:r>
            <a:r>
              <a:rPr lang="zh-CN" alt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配置独立外网</a:t>
            </a:r>
            <a:r>
              <a:rPr lang="en-US" altLang="zh-CN" sz="1800" dirty="0">
                <a:solidFill>
                  <a:schemeClr val="tx1"/>
                </a:solidFill>
                <a:highlight>
                  <a:srgbClr val="FFFFFF"/>
                </a:highlight>
              </a:rPr>
              <a:t>IP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快速创建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en-US" altLang="zh-CN" sz="1800" dirty="0">
                <a:solidFill>
                  <a:schemeClr val="tx2"/>
                </a:solidFill>
                <a:highlight>
                  <a:srgbClr val="FFFFFF"/>
                </a:highlight>
              </a:rPr>
              <a:t>10 </a:t>
            </a:r>
            <a:r>
              <a:rPr lang="zh-CN" altLang="en-US" sz="1800" dirty="0">
                <a:solidFill>
                  <a:schemeClr val="tx2"/>
                </a:solidFill>
                <a:highlight>
                  <a:srgbClr val="FFFFFF"/>
                </a:highlight>
              </a:rPr>
              <a:t>分钟内拉起近 </a:t>
            </a:r>
            <a:r>
              <a:rPr lang="en-US" altLang="zh-CN" sz="1800" dirty="0">
                <a:solidFill>
                  <a:schemeClr val="tx2"/>
                </a:solidFill>
                <a:highlight>
                  <a:srgbClr val="FFFFFF"/>
                </a:highlight>
              </a:rPr>
              <a:t>2 </a:t>
            </a:r>
            <a:r>
              <a:rPr lang="zh-CN" altLang="en-US" sz="1800" dirty="0">
                <a:solidFill>
                  <a:schemeClr val="tx2"/>
                </a:solidFill>
                <a:highlight>
                  <a:srgbClr val="FFFFFF"/>
                </a:highlight>
              </a:rPr>
              <a:t>万个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小配置的 </a:t>
            </a:r>
            <a:r>
              <a:rPr lang="en-US" altLang="zh-CN" sz="1800" dirty="0">
                <a:solidFill>
                  <a:srgbClr val="333333"/>
                </a:solidFill>
                <a:highlight>
                  <a:srgbClr val="FFFFFF"/>
                </a:highlight>
              </a:rPr>
              <a:t>Cube 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容器实例，单个容器实例生命周期在 </a:t>
            </a:r>
            <a:r>
              <a:rPr lang="en-US" altLang="zh-CN" sz="1800" dirty="0">
                <a:solidFill>
                  <a:srgbClr val="333333"/>
                </a:solidFill>
                <a:highlight>
                  <a:srgbClr val="FFFFFF"/>
                </a:highlight>
              </a:rPr>
              <a:t>100s 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内</a:t>
            </a:r>
            <a:endParaRPr lang="en-US" altLang="zh-CN"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成本优化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：秒级计费，单日平均成本在 </a:t>
            </a:r>
            <a:r>
              <a:rPr lang="en-US" altLang="zh-CN" sz="1800" dirty="0">
                <a:solidFill>
                  <a:srgbClr val="333333"/>
                </a:solidFill>
                <a:highlight>
                  <a:srgbClr val="FFFFFF"/>
                </a:highlight>
              </a:rPr>
              <a:t>50 </a:t>
            </a:r>
            <a:r>
              <a:rPr lang="zh-CN" alt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元内，把对资源的弹性利用做到了极致。</a:t>
            </a:r>
            <a:endParaRPr lang="en-US" altLang="zh-CN"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5949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669924" y="1256229"/>
            <a:ext cx="10850563" cy="4345541"/>
          </a:xfrm>
          <a:prstGeom prst="roundRect">
            <a:avLst>
              <a:gd name="adj" fmla="val 3568"/>
            </a:avLst>
          </a:prstGeom>
          <a:solidFill>
            <a:srgbClr val="39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9" name="Google Shape;239;p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客户案例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44804" y="2920550"/>
            <a:ext cx="10217531" cy="1021858"/>
            <a:chOff x="944804" y="1495888"/>
            <a:chExt cx="10217531" cy="102185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944804" y="1498210"/>
              <a:ext cx="800219" cy="1019536"/>
              <a:chOff x="944804" y="1498210"/>
              <a:chExt cx="800219" cy="1019536"/>
            </a:xfrm>
          </p:grpSpPr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987232" y="1498210"/>
                <a:ext cx="715355" cy="715355"/>
              </a:xfrm>
              <a:prstGeom prst="rect">
                <a:avLst/>
              </a:prstGeom>
            </p:spPr>
          </p:pic>
          <p:sp>
            <p:nvSpPr>
              <p:cNvPr id="133" name="文本框 132"/>
              <p:cNvSpPr txBox="1"/>
              <p:nvPr/>
            </p:nvSpPr>
            <p:spPr>
              <a:xfrm>
                <a:off x="944804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畅驿智能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雅黑"/>
                  </a:rPr>
                  <a:t>	</a:t>
                </a:r>
                <a:endParaRPr lang="zh-CN" altLang="en-US" sz="1200" dirty="0">
                  <a:solidFill>
                    <a:schemeClr val="bg1"/>
                  </a:solidFill>
                  <a:latin typeface="雅黑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2296195" y="1498211"/>
              <a:ext cx="800220" cy="1019535"/>
              <a:chOff x="944802" y="1498211"/>
              <a:chExt cx="800220" cy="1019535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31" name="文本框 130"/>
              <p:cNvSpPr txBox="1"/>
              <p:nvPr/>
            </p:nvSpPr>
            <p:spPr>
              <a:xfrm>
                <a:off x="944802" y="2240747"/>
                <a:ext cx="800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小萌科技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647589" y="1498211"/>
              <a:ext cx="800219" cy="1019535"/>
              <a:chOff x="944803" y="1498211"/>
              <a:chExt cx="800219" cy="1019535"/>
            </a:xfrm>
          </p:grpSpPr>
          <p:pic>
            <p:nvPicPr>
              <p:cNvPr id="128" name="图片 127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29" name="文本框 128"/>
              <p:cNvSpPr txBox="1"/>
              <p:nvPr/>
            </p:nvSpPr>
            <p:spPr>
              <a:xfrm>
                <a:off x="944803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思源互联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4998983" y="1498211"/>
              <a:ext cx="800219" cy="1019535"/>
              <a:chOff x="944804" y="1498211"/>
              <a:chExt cx="800219" cy="1019535"/>
            </a:xfrm>
          </p:grpSpPr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27" name="文本框 126"/>
              <p:cNvSpPr txBox="1"/>
              <p:nvPr/>
            </p:nvSpPr>
            <p:spPr>
              <a:xfrm>
                <a:off x="944804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方正宽带</a:t>
                </a: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6350374" y="1495888"/>
              <a:ext cx="800219" cy="1021858"/>
              <a:chOff x="944802" y="1495888"/>
              <a:chExt cx="800219" cy="1021858"/>
            </a:xfrm>
          </p:grpSpPr>
          <p:pic>
            <p:nvPicPr>
              <p:cNvPr id="124" name="图片 123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987232" y="1495888"/>
                <a:ext cx="715354" cy="719999"/>
              </a:xfrm>
              <a:prstGeom prst="rect">
                <a:avLst/>
              </a:prstGeom>
            </p:spPr>
          </p:pic>
          <p:sp>
            <p:nvSpPr>
              <p:cNvPr id="125" name="文本框 124"/>
              <p:cNvSpPr txBox="1"/>
              <p:nvPr/>
            </p:nvSpPr>
            <p:spPr>
              <a:xfrm>
                <a:off x="944802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谊游网络</a:t>
                </a: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7624825" y="1498211"/>
              <a:ext cx="954107" cy="1019535"/>
              <a:chOff x="867860" y="1498211"/>
              <a:chExt cx="954107" cy="1019535"/>
            </a:xfrm>
          </p:grpSpPr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23" name="文本框 122"/>
              <p:cNvSpPr txBox="1"/>
              <p:nvPr/>
            </p:nvSpPr>
            <p:spPr>
              <a:xfrm>
                <a:off x="867860" y="224074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名片全能王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9053163" y="1495888"/>
              <a:ext cx="800219" cy="1021858"/>
              <a:chOff x="944805" y="1495888"/>
              <a:chExt cx="800219" cy="1021858"/>
            </a:xfrm>
          </p:grpSpPr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987232" y="1495888"/>
                <a:ext cx="715354" cy="719999"/>
              </a:xfrm>
              <a:prstGeom prst="rect">
                <a:avLst/>
              </a:prstGeom>
            </p:spPr>
          </p:pic>
          <p:sp>
            <p:nvSpPr>
              <p:cNvPr id="121" name="文本框 120"/>
              <p:cNvSpPr txBox="1"/>
              <p:nvPr/>
            </p:nvSpPr>
            <p:spPr>
              <a:xfrm>
                <a:off x="944805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北郊金科</a:t>
                </a: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0446981" y="1495888"/>
              <a:ext cx="715354" cy="1021858"/>
              <a:chOff x="987232" y="1495888"/>
              <a:chExt cx="715354" cy="1021858"/>
            </a:xfrm>
          </p:grpSpPr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987232" y="1495888"/>
                <a:ext cx="715354" cy="719999"/>
              </a:xfrm>
              <a:prstGeom prst="rect">
                <a:avLst/>
              </a:prstGeom>
            </p:spPr>
          </p:pic>
          <p:sp>
            <p:nvSpPr>
              <p:cNvPr id="119" name="文本框 118"/>
              <p:cNvSpPr txBox="1"/>
              <p:nvPr/>
            </p:nvSpPr>
            <p:spPr>
              <a:xfrm>
                <a:off x="1098691" y="2240747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箩筐</a:t>
                </a:r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867859" y="4345213"/>
            <a:ext cx="10336913" cy="1021858"/>
            <a:chOff x="867859" y="1495888"/>
            <a:chExt cx="10336913" cy="102185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67859" y="1498210"/>
              <a:ext cx="954107" cy="1019536"/>
              <a:chOff x="867859" y="1498210"/>
              <a:chExt cx="954107" cy="1019536"/>
            </a:xfrm>
          </p:grpSpPr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987232" y="1498210"/>
                <a:ext cx="715355" cy="715355"/>
              </a:xfrm>
              <a:prstGeom prst="rect">
                <a:avLst/>
              </a:prstGeom>
            </p:spPr>
          </p:pic>
          <p:sp>
            <p:nvSpPr>
              <p:cNvPr id="158" name="文本框 157"/>
              <p:cNvSpPr txBox="1"/>
              <p:nvPr/>
            </p:nvSpPr>
            <p:spPr>
              <a:xfrm>
                <a:off x="867859" y="224074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卓志供应链</a:t>
                </a: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2296195" y="1498211"/>
              <a:ext cx="800219" cy="1019535"/>
              <a:chOff x="944802" y="1498211"/>
              <a:chExt cx="800219" cy="1019535"/>
            </a:xfrm>
          </p:grpSpPr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56" name="文本框 155"/>
              <p:cNvSpPr txBox="1"/>
              <p:nvPr/>
            </p:nvSpPr>
            <p:spPr>
              <a:xfrm>
                <a:off x="944802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作业盒子</a:t>
                </a: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647587" y="1498211"/>
              <a:ext cx="800219" cy="1019535"/>
              <a:chOff x="944801" y="1498211"/>
              <a:chExt cx="800219" cy="1019535"/>
            </a:xfrm>
          </p:grpSpPr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54" name="文本框 153"/>
              <p:cNvSpPr txBox="1"/>
              <p:nvPr/>
            </p:nvSpPr>
            <p:spPr>
              <a:xfrm>
                <a:off x="944801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宝宝巴士</a:t>
                </a: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998980" y="1495888"/>
              <a:ext cx="800220" cy="1021858"/>
              <a:chOff x="944801" y="1495888"/>
              <a:chExt cx="800220" cy="1021858"/>
            </a:xfrm>
          </p:grpSpPr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987232" y="1495888"/>
                <a:ext cx="715354" cy="719999"/>
              </a:xfrm>
              <a:prstGeom prst="rect">
                <a:avLst/>
              </a:prstGeom>
            </p:spPr>
          </p:pic>
          <p:sp>
            <p:nvSpPr>
              <p:cNvPr id="152" name="文本框 151"/>
              <p:cNvSpPr txBox="1"/>
              <p:nvPr/>
            </p:nvSpPr>
            <p:spPr>
              <a:xfrm>
                <a:off x="944801" y="2240747"/>
                <a:ext cx="800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微鲤科技</a:t>
                </a: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6350374" y="1498211"/>
              <a:ext cx="800219" cy="1019535"/>
              <a:chOff x="944802" y="1498211"/>
              <a:chExt cx="800219" cy="1019535"/>
            </a:xfrm>
          </p:grpSpPr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50" name="文本框 149"/>
              <p:cNvSpPr txBox="1"/>
              <p:nvPr/>
            </p:nvSpPr>
            <p:spPr>
              <a:xfrm>
                <a:off x="944802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蓝城兄弟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7701766" y="1498211"/>
              <a:ext cx="800219" cy="1019535"/>
              <a:chOff x="944801" y="1498211"/>
              <a:chExt cx="800219" cy="1019535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48" name="文本框 147"/>
              <p:cNvSpPr txBox="1"/>
              <p:nvPr/>
            </p:nvSpPr>
            <p:spPr>
              <a:xfrm>
                <a:off x="944801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元年科技</a:t>
                </a: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9053161" y="1498211"/>
              <a:ext cx="800219" cy="1019535"/>
              <a:chOff x="944803" y="1498211"/>
              <a:chExt cx="800219" cy="1019535"/>
            </a:xfrm>
          </p:grpSpPr>
          <p:pic>
            <p:nvPicPr>
              <p:cNvPr id="145" name="图片 144"/>
              <p:cNvPicPr>
                <a:picLocks noChangeAspect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46" name="文本框 145"/>
              <p:cNvSpPr txBox="1"/>
              <p:nvPr/>
            </p:nvSpPr>
            <p:spPr>
              <a:xfrm>
                <a:off x="944803" y="224074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齐享娱乐</a:t>
                </a: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10404552" y="1498211"/>
              <a:ext cx="800220" cy="1019535"/>
              <a:chOff x="944803" y="1498211"/>
              <a:chExt cx="800220" cy="1019535"/>
            </a:xfrm>
          </p:grpSpPr>
          <p:pic>
            <p:nvPicPr>
              <p:cNvPr id="143" name="图片 142"/>
              <p:cNvPicPr>
                <a:picLocks noChangeAspect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>
              <a:xfrm>
                <a:off x="987232" y="1498211"/>
                <a:ext cx="715354" cy="715354"/>
              </a:xfrm>
              <a:prstGeom prst="rect">
                <a:avLst/>
              </a:prstGeom>
            </p:spPr>
          </p:pic>
          <p:sp>
            <p:nvSpPr>
              <p:cNvPr id="144" name="文本框 143"/>
              <p:cNvSpPr txBox="1"/>
              <p:nvPr/>
            </p:nvSpPr>
            <p:spPr>
              <a:xfrm>
                <a:off x="944803" y="2240747"/>
                <a:ext cx="800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雅黑"/>
                  </a:rPr>
                  <a:t>礼友科技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06840-8D39-475F-848A-9EFC9B23258A}"/>
              </a:ext>
            </a:extLst>
          </p:cNvPr>
          <p:cNvGrpSpPr/>
          <p:nvPr/>
        </p:nvGrpSpPr>
        <p:grpSpPr>
          <a:xfrm>
            <a:off x="985324" y="1495888"/>
            <a:ext cx="10219446" cy="1021858"/>
            <a:chOff x="985324" y="1495888"/>
            <a:chExt cx="10219446" cy="1021858"/>
          </a:xfrm>
        </p:grpSpPr>
        <p:grpSp>
          <p:nvGrpSpPr>
            <p:cNvPr id="10" name="组合 9"/>
            <p:cNvGrpSpPr/>
            <p:nvPr/>
          </p:nvGrpSpPr>
          <p:grpSpPr>
            <a:xfrm>
              <a:off x="985324" y="1495888"/>
              <a:ext cx="10219446" cy="1021858"/>
              <a:chOff x="985324" y="1495888"/>
              <a:chExt cx="10219446" cy="102185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296195" y="1495888"/>
                <a:ext cx="800219" cy="1021858"/>
                <a:chOff x="944802" y="1495888"/>
                <a:chExt cx="800219" cy="1021858"/>
              </a:xfrm>
            </p:grpSpPr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17" name="文本框 16"/>
                <p:cNvSpPr txBox="1"/>
                <p:nvPr/>
              </p:nvSpPr>
              <p:spPr>
                <a:xfrm>
                  <a:off x="944802" y="2240747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乐心医疗</a:t>
                  </a: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690018" y="1495888"/>
                <a:ext cx="715354" cy="1021858"/>
                <a:chOff x="987232" y="1495888"/>
                <a:chExt cx="715354" cy="1021858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20" name="文本框 19"/>
                <p:cNvSpPr txBox="1"/>
                <p:nvPr/>
              </p:nvSpPr>
              <p:spPr>
                <a:xfrm>
                  <a:off x="1098688" y="224074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拉勾</a:t>
                  </a: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041411" y="1495888"/>
                <a:ext cx="715354" cy="1021858"/>
                <a:chOff x="987232" y="1495888"/>
                <a:chExt cx="715354" cy="1021858"/>
              </a:xfrm>
            </p:grpSpPr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23" name="文本框 22"/>
                <p:cNvSpPr txBox="1"/>
                <p:nvPr/>
              </p:nvSpPr>
              <p:spPr>
                <a:xfrm>
                  <a:off x="1098689" y="224074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有赞</a:t>
                  </a: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392804" y="1495888"/>
                <a:ext cx="715354" cy="1021858"/>
                <a:chOff x="987232" y="1495888"/>
                <a:chExt cx="715354" cy="1021858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26" name="文本框 25"/>
                <p:cNvSpPr txBox="1"/>
                <p:nvPr/>
              </p:nvSpPr>
              <p:spPr>
                <a:xfrm>
                  <a:off x="1021744" y="22407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懂球帝</a:t>
                  </a: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985324" y="1495888"/>
                <a:ext cx="715354" cy="1021858"/>
                <a:chOff x="-5771641" y="1495888"/>
                <a:chExt cx="715354" cy="1021858"/>
              </a:xfrm>
            </p:grpSpPr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>
                <a:xfrm>
                  <a:off x="-5771641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29" name="文本框 28"/>
                <p:cNvSpPr txBox="1"/>
                <p:nvPr/>
              </p:nvSpPr>
              <p:spPr>
                <a:xfrm>
                  <a:off x="-5737129" y="22407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值得买</a:t>
                  </a: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9053160" y="1495888"/>
                <a:ext cx="800219" cy="1021858"/>
                <a:chOff x="944802" y="1495888"/>
                <a:chExt cx="800219" cy="1021858"/>
              </a:xfrm>
            </p:grpSpPr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24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32" name="文本框 31"/>
                <p:cNvSpPr txBox="1"/>
                <p:nvPr/>
              </p:nvSpPr>
              <p:spPr>
                <a:xfrm>
                  <a:off x="944802" y="2240747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绿洲游戏</a:t>
                  </a: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0404550" y="1495888"/>
                <a:ext cx="800220" cy="1021858"/>
                <a:chOff x="944801" y="1495888"/>
                <a:chExt cx="800220" cy="1021858"/>
              </a:xfrm>
            </p:grpSpPr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25"/>
                <a:srcRect/>
                <a:stretch>
                  <a:fillRect/>
                </a:stretch>
              </p:blipFill>
              <p:spPr>
                <a:xfrm>
                  <a:off x="987232" y="1495888"/>
                  <a:ext cx="715354" cy="720000"/>
                </a:xfrm>
                <a:prstGeom prst="rect">
                  <a:avLst/>
                </a:prstGeom>
              </p:spPr>
            </p:pic>
            <p:sp>
              <p:nvSpPr>
                <p:cNvPr id="35" name="文本框 34"/>
                <p:cNvSpPr txBox="1"/>
                <p:nvPr/>
              </p:nvSpPr>
              <p:spPr>
                <a:xfrm>
                  <a:off x="944801" y="2240747"/>
                  <a:ext cx="8002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  <a:latin typeface="雅黑"/>
                    </a:rPr>
                    <a:t>点触科技</a:t>
                  </a:r>
                </a:p>
              </p:txBody>
            </p:sp>
          </p:grpSp>
        </p:grpSp>
        <p:pic>
          <p:nvPicPr>
            <p:cNvPr id="80" name="图片 4">
              <a:extLst>
                <a:ext uri="{FF2B5EF4-FFF2-40B4-BE49-F238E27FC236}">
                  <a16:creationId xmlns:a16="http://schemas.microsoft.com/office/drawing/2014/main" id="{1B43F471-320F-46D0-B4F3-BF174E38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737932" y="1495888"/>
              <a:ext cx="715355" cy="720000"/>
            </a:xfrm>
            <a:prstGeom prst="rect">
              <a:avLst/>
            </a:prstGeom>
          </p:spPr>
        </p:pic>
        <p:sp>
          <p:nvSpPr>
            <p:cNvPr id="81" name="文本框 7">
              <a:extLst>
                <a:ext uri="{FF2B5EF4-FFF2-40B4-BE49-F238E27FC236}">
                  <a16:creationId xmlns:a16="http://schemas.microsoft.com/office/drawing/2014/main" id="{7BE77F31-4FEA-41C7-8B0F-D4C1A2AAA0D0}"/>
                </a:ext>
              </a:extLst>
            </p:cNvPr>
            <p:cNvSpPr txBox="1"/>
            <p:nvPr/>
          </p:nvSpPr>
          <p:spPr>
            <a:xfrm>
              <a:off x="7695500" y="224074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雅黑"/>
                </a:rPr>
                <a:t>瑞思英语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UCloud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容器产品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C97F9A-85B9-5848-BE04-3B75172FCD81}"/>
              </a:ext>
            </a:extLst>
          </p:cNvPr>
          <p:cNvSpPr/>
          <p:nvPr/>
        </p:nvSpPr>
        <p:spPr>
          <a:xfrm>
            <a:off x="5672135" y="3467673"/>
            <a:ext cx="6086478" cy="270033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315075"/>
                      <a:gd name="connsiteY0" fmla="*/ 0 h 1900237"/>
                      <a:gd name="connsiteX1" fmla="*/ 510947 w 6315075"/>
                      <a:gd name="connsiteY1" fmla="*/ 0 h 1900237"/>
                      <a:gd name="connsiteX2" fmla="*/ 895592 w 6315075"/>
                      <a:gd name="connsiteY2" fmla="*/ 0 h 1900237"/>
                      <a:gd name="connsiteX3" fmla="*/ 1595992 w 6315075"/>
                      <a:gd name="connsiteY3" fmla="*/ 0 h 1900237"/>
                      <a:gd name="connsiteX4" fmla="*/ 2106939 w 6315075"/>
                      <a:gd name="connsiteY4" fmla="*/ 0 h 1900237"/>
                      <a:gd name="connsiteX5" fmla="*/ 2617886 w 6315075"/>
                      <a:gd name="connsiteY5" fmla="*/ 0 h 1900237"/>
                      <a:gd name="connsiteX6" fmla="*/ 3318285 w 6315075"/>
                      <a:gd name="connsiteY6" fmla="*/ 0 h 1900237"/>
                      <a:gd name="connsiteX7" fmla="*/ 3766081 w 6315075"/>
                      <a:gd name="connsiteY7" fmla="*/ 0 h 1900237"/>
                      <a:gd name="connsiteX8" fmla="*/ 4466480 w 6315075"/>
                      <a:gd name="connsiteY8" fmla="*/ 0 h 1900237"/>
                      <a:gd name="connsiteX9" fmla="*/ 5166880 w 6315075"/>
                      <a:gd name="connsiteY9" fmla="*/ 0 h 1900237"/>
                      <a:gd name="connsiteX10" fmla="*/ 5740977 w 6315075"/>
                      <a:gd name="connsiteY10" fmla="*/ 0 h 1900237"/>
                      <a:gd name="connsiteX11" fmla="*/ 6315075 w 6315075"/>
                      <a:gd name="connsiteY11" fmla="*/ 0 h 1900237"/>
                      <a:gd name="connsiteX12" fmla="*/ 6315075 w 6315075"/>
                      <a:gd name="connsiteY12" fmla="*/ 456057 h 1900237"/>
                      <a:gd name="connsiteX13" fmla="*/ 6315075 w 6315075"/>
                      <a:gd name="connsiteY13" fmla="*/ 874109 h 1900237"/>
                      <a:gd name="connsiteX14" fmla="*/ 6315075 w 6315075"/>
                      <a:gd name="connsiteY14" fmla="*/ 1349168 h 1900237"/>
                      <a:gd name="connsiteX15" fmla="*/ 6315075 w 6315075"/>
                      <a:gd name="connsiteY15" fmla="*/ 1900237 h 1900237"/>
                      <a:gd name="connsiteX16" fmla="*/ 5740977 w 6315075"/>
                      <a:gd name="connsiteY16" fmla="*/ 1900237 h 1900237"/>
                      <a:gd name="connsiteX17" fmla="*/ 5040578 w 6315075"/>
                      <a:gd name="connsiteY17" fmla="*/ 1900237 h 1900237"/>
                      <a:gd name="connsiteX18" fmla="*/ 4466480 w 6315075"/>
                      <a:gd name="connsiteY18" fmla="*/ 1900237 h 1900237"/>
                      <a:gd name="connsiteX19" fmla="*/ 4081835 w 6315075"/>
                      <a:gd name="connsiteY19" fmla="*/ 1900237 h 1900237"/>
                      <a:gd name="connsiteX20" fmla="*/ 3634039 w 6315075"/>
                      <a:gd name="connsiteY20" fmla="*/ 1900237 h 1900237"/>
                      <a:gd name="connsiteX21" fmla="*/ 2933639 w 6315075"/>
                      <a:gd name="connsiteY21" fmla="*/ 1900237 h 1900237"/>
                      <a:gd name="connsiteX22" fmla="*/ 2359542 w 6315075"/>
                      <a:gd name="connsiteY22" fmla="*/ 1900237 h 1900237"/>
                      <a:gd name="connsiteX23" fmla="*/ 1911745 w 6315075"/>
                      <a:gd name="connsiteY23" fmla="*/ 1900237 h 1900237"/>
                      <a:gd name="connsiteX24" fmla="*/ 1337648 w 6315075"/>
                      <a:gd name="connsiteY24" fmla="*/ 1900237 h 1900237"/>
                      <a:gd name="connsiteX25" fmla="*/ 953002 w 6315075"/>
                      <a:gd name="connsiteY25" fmla="*/ 1900237 h 1900237"/>
                      <a:gd name="connsiteX26" fmla="*/ 568357 w 6315075"/>
                      <a:gd name="connsiteY26" fmla="*/ 1900237 h 1900237"/>
                      <a:gd name="connsiteX27" fmla="*/ 0 w 6315075"/>
                      <a:gd name="connsiteY27" fmla="*/ 1900237 h 1900237"/>
                      <a:gd name="connsiteX28" fmla="*/ 0 w 6315075"/>
                      <a:gd name="connsiteY28" fmla="*/ 1463182 h 1900237"/>
                      <a:gd name="connsiteX29" fmla="*/ 0 w 6315075"/>
                      <a:gd name="connsiteY29" fmla="*/ 950119 h 1900237"/>
                      <a:gd name="connsiteX30" fmla="*/ 0 w 6315075"/>
                      <a:gd name="connsiteY30" fmla="*/ 494062 h 1900237"/>
                      <a:gd name="connsiteX31" fmla="*/ 0 w 6315075"/>
                      <a:gd name="connsiteY31" fmla="*/ 0 h 1900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315075" h="1900237" extrusionOk="0">
                        <a:moveTo>
                          <a:pt x="0" y="0"/>
                        </a:moveTo>
                        <a:cubicBezTo>
                          <a:pt x="110120" y="-15810"/>
                          <a:pt x="370685" y="36735"/>
                          <a:pt x="510947" y="0"/>
                        </a:cubicBezTo>
                        <a:cubicBezTo>
                          <a:pt x="651209" y="-36735"/>
                          <a:pt x="754172" y="41302"/>
                          <a:pt x="895592" y="0"/>
                        </a:cubicBezTo>
                        <a:cubicBezTo>
                          <a:pt x="1037013" y="-41302"/>
                          <a:pt x="1439828" y="9557"/>
                          <a:pt x="1595992" y="0"/>
                        </a:cubicBezTo>
                        <a:cubicBezTo>
                          <a:pt x="1752156" y="-9557"/>
                          <a:pt x="1866220" y="21240"/>
                          <a:pt x="2106939" y="0"/>
                        </a:cubicBezTo>
                        <a:cubicBezTo>
                          <a:pt x="2347658" y="-21240"/>
                          <a:pt x="2401311" y="57531"/>
                          <a:pt x="2617886" y="0"/>
                        </a:cubicBezTo>
                        <a:cubicBezTo>
                          <a:pt x="2834461" y="-57531"/>
                          <a:pt x="3146424" y="83483"/>
                          <a:pt x="3318285" y="0"/>
                        </a:cubicBezTo>
                        <a:cubicBezTo>
                          <a:pt x="3490146" y="-83483"/>
                          <a:pt x="3544710" y="33356"/>
                          <a:pt x="3766081" y="0"/>
                        </a:cubicBezTo>
                        <a:cubicBezTo>
                          <a:pt x="3987452" y="-33356"/>
                          <a:pt x="4173727" y="45020"/>
                          <a:pt x="4466480" y="0"/>
                        </a:cubicBezTo>
                        <a:cubicBezTo>
                          <a:pt x="4759233" y="-45020"/>
                          <a:pt x="5004765" y="68053"/>
                          <a:pt x="5166880" y="0"/>
                        </a:cubicBezTo>
                        <a:cubicBezTo>
                          <a:pt x="5328995" y="-68053"/>
                          <a:pt x="5485353" y="6622"/>
                          <a:pt x="5740977" y="0"/>
                        </a:cubicBezTo>
                        <a:cubicBezTo>
                          <a:pt x="5996601" y="-6622"/>
                          <a:pt x="6096104" y="16936"/>
                          <a:pt x="6315075" y="0"/>
                        </a:cubicBezTo>
                        <a:cubicBezTo>
                          <a:pt x="6320573" y="124157"/>
                          <a:pt x="6286629" y="264084"/>
                          <a:pt x="6315075" y="456057"/>
                        </a:cubicBezTo>
                        <a:cubicBezTo>
                          <a:pt x="6343521" y="648030"/>
                          <a:pt x="6285706" y="710134"/>
                          <a:pt x="6315075" y="874109"/>
                        </a:cubicBezTo>
                        <a:cubicBezTo>
                          <a:pt x="6344444" y="1038084"/>
                          <a:pt x="6312970" y="1167036"/>
                          <a:pt x="6315075" y="1349168"/>
                        </a:cubicBezTo>
                        <a:cubicBezTo>
                          <a:pt x="6317180" y="1531300"/>
                          <a:pt x="6299687" y="1625622"/>
                          <a:pt x="6315075" y="1900237"/>
                        </a:cubicBezTo>
                        <a:cubicBezTo>
                          <a:pt x="6123443" y="1911244"/>
                          <a:pt x="5876000" y="1847761"/>
                          <a:pt x="5740977" y="1900237"/>
                        </a:cubicBezTo>
                        <a:cubicBezTo>
                          <a:pt x="5605954" y="1952713"/>
                          <a:pt x="5350321" y="1857266"/>
                          <a:pt x="5040578" y="1900237"/>
                        </a:cubicBezTo>
                        <a:cubicBezTo>
                          <a:pt x="4730835" y="1943208"/>
                          <a:pt x="4716961" y="1843496"/>
                          <a:pt x="4466480" y="1900237"/>
                        </a:cubicBezTo>
                        <a:cubicBezTo>
                          <a:pt x="4215999" y="1956978"/>
                          <a:pt x="4166630" y="1858314"/>
                          <a:pt x="4081835" y="1900237"/>
                        </a:cubicBezTo>
                        <a:cubicBezTo>
                          <a:pt x="3997041" y="1942160"/>
                          <a:pt x="3792298" y="1856856"/>
                          <a:pt x="3634039" y="1900237"/>
                        </a:cubicBezTo>
                        <a:cubicBezTo>
                          <a:pt x="3475780" y="1943618"/>
                          <a:pt x="3277465" y="1843517"/>
                          <a:pt x="2933639" y="1900237"/>
                        </a:cubicBezTo>
                        <a:cubicBezTo>
                          <a:pt x="2589813" y="1956957"/>
                          <a:pt x="2506265" y="1842968"/>
                          <a:pt x="2359542" y="1900237"/>
                        </a:cubicBezTo>
                        <a:cubicBezTo>
                          <a:pt x="2212819" y="1957506"/>
                          <a:pt x="2003670" y="1851790"/>
                          <a:pt x="1911745" y="1900237"/>
                        </a:cubicBezTo>
                        <a:cubicBezTo>
                          <a:pt x="1819820" y="1948684"/>
                          <a:pt x="1598927" y="1838852"/>
                          <a:pt x="1337648" y="1900237"/>
                        </a:cubicBezTo>
                        <a:cubicBezTo>
                          <a:pt x="1076369" y="1961622"/>
                          <a:pt x="1078078" y="1897138"/>
                          <a:pt x="953002" y="1900237"/>
                        </a:cubicBezTo>
                        <a:cubicBezTo>
                          <a:pt x="827926" y="1903336"/>
                          <a:pt x="710544" y="1877445"/>
                          <a:pt x="568357" y="1900237"/>
                        </a:cubicBezTo>
                        <a:cubicBezTo>
                          <a:pt x="426171" y="1923029"/>
                          <a:pt x="265090" y="1874515"/>
                          <a:pt x="0" y="1900237"/>
                        </a:cubicBezTo>
                        <a:cubicBezTo>
                          <a:pt x="-13890" y="1689662"/>
                          <a:pt x="16357" y="1572571"/>
                          <a:pt x="0" y="1463182"/>
                        </a:cubicBezTo>
                        <a:cubicBezTo>
                          <a:pt x="-16357" y="1353794"/>
                          <a:pt x="43381" y="1149420"/>
                          <a:pt x="0" y="950119"/>
                        </a:cubicBezTo>
                        <a:cubicBezTo>
                          <a:pt x="-43381" y="750818"/>
                          <a:pt x="37259" y="681744"/>
                          <a:pt x="0" y="494062"/>
                        </a:cubicBezTo>
                        <a:cubicBezTo>
                          <a:pt x="-37259" y="306380"/>
                          <a:pt x="59048" y="14324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29CC79-2BF0-924B-8BA9-53F1888C6EF5}"/>
              </a:ext>
            </a:extLst>
          </p:cNvPr>
          <p:cNvSpPr/>
          <p:nvPr/>
        </p:nvSpPr>
        <p:spPr>
          <a:xfrm>
            <a:off x="5667871" y="1723274"/>
            <a:ext cx="6086478" cy="132177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315075"/>
                      <a:gd name="connsiteY0" fmla="*/ 0 h 1900237"/>
                      <a:gd name="connsiteX1" fmla="*/ 510947 w 6315075"/>
                      <a:gd name="connsiteY1" fmla="*/ 0 h 1900237"/>
                      <a:gd name="connsiteX2" fmla="*/ 895592 w 6315075"/>
                      <a:gd name="connsiteY2" fmla="*/ 0 h 1900237"/>
                      <a:gd name="connsiteX3" fmla="*/ 1595992 w 6315075"/>
                      <a:gd name="connsiteY3" fmla="*/ 0 h 1900237"/>
                      <a:gd name="connsiteX4" fmla="*/ 2106939 w 6315075"/>
                      <a:gd name="connsiteY4" fmla="*/ 0 h 1900237"/>
                      <a:gd name="connsiteX5" fmla="*/ 2617886 w 6315075"/>
                      <a:gd name="connsiteY5" fmla="*/ 0 h 1900237"/>
                      <a:gd name="connsiteX6" fmla="*/ 3318285 w 6315075"/>
                      <a:gd name="connsiteY6" fmla="*/ 0 h 1900237"/>
                      <a:gd name="connsiteX7" fmla="*/ 3766081 w 6315075"/>
                      <a:gd name="connsiteY7" fmla="*/ 0 h 1900237"/>
                      <a:gd name="connsiteX8" fmla="*/ 4466480 w 6315075"/>
                      <a:gd name="connsiteY8" fmla="*/ 0 h 1900237"/>
                      <a:gd name="connsiteX9" fmla="*/ 5166880 w 6315075"/>
                      <a:gd name="connsiteY9" fmla="*/ 0 h 1900237"/>
                      <a:gd name="connsiteX10" fmla="*/ 5740977 w 6315075"/>
                      <a:gd name="connsiteY10" fmla="*/ 0 h 1900237"/>
                      <a:gd name="connsiteX11" fmla="*/ 6315075 w 6315075"/>
                      <a:gd name="connsiteY11" fmla="*/ 0 h 1900237"/>
                      <a:gd name="connsiteX12" fmla="*/ 6315075 w 6315075"/>
                      <a:gd name="connsiteY12" fmla="*/ 456057 h 1900237"/>
                      <a:gd name="connsiteX13" fmla="*/ 6315075 w 6315075"/>
                      <a:gd name="connsiteY13" fmla="*/ 874109 h 1900237"/>
                      <a:gd name="connsiteX14" fmla="*/ 6315075 w 6315075"/>
                      <a:gd name="connsiteY14" fmla="*/ 1349168 h 1900237"/>
                      <a:gd name="connsiteX15" fmla="*/ 6315075 w 6315075"/>
                      <a:gd name="connsiteY15" fmla="*/ 1900237 h 1900237"/>
                      <a:gd name="connsiteX16" fmla="*/ 5740977 w 6315075"/>
                      <a:gd name="connsiteY16" fmla="*/ 1900237 h 1900237"/>
                      <a:gd name="connsiteX17" fmla="*/ 5040578 w 6315075"/>
                      <a:gd name="connsiteY17" fmla="*/ 1900237 h 1900237"/>
                      <a:gd name="connsiteX18" fmla="*/ 4466480 w 6315075"/>
                      <a:gd name="connsiteY18" fmla="*/ 1900237 h 1900237"/>
                      <a:gd name="connsiteX19" fmla="*/ 4081835 w 6315075"/>
                      <a:gd name="connsiteY19" fmla="*/ 1900237 h 1900237"/>
                      <a:gd name="connsiteX20" fmla="*/ 3634039 w 6315075"/>
                      <a:gd name="connsiteY20" fmla="*/ 1900237 h 1900237"/>
                      <a:gd name="connsiteX21" fmla="*/ 2933639 w 6315075"/>
                      <a:gd name="connsiteY21" fmla="*/ 1900237 h 1900237"/>
                      <a:gd name="connsiteX22" fmla="*/ 2359542 w 6315075"/>
                      <a:gd name="connsiteY22" fmla="*/ 1900237 h 1900237"/>
                      <a:gd name="connsiteX23" fmla="*/ 1911745 w 6315075"/>
                      <a:gd name="connsiteY23" fmla="*/ 1900237 h 1900237"/>
                      <a:gd name="connsiteX24" fmla="*/ 1337648 w 6315075"/>
                      <a:gd name="connsiteY24" fmla="*/ 1900237 h 1900237"/>
                      <a:gd name="connsiteX25" fmla="*/ 953002 w 6315075"/>
                      <a:gd name="connsiteY25" fmla="*/ 1900237 h 1900237"/>
                      <a:gd name="connsiteX26" fmla="*/ 568357 w 6315075"/>
                      <a:gd name="connsiteY26" fmla="*/ 1900237 h 1900237"/>
                      <a:gd name="connsiteX27" fmla="*/ 0 w 6315075"/>
                      <a:gd name="connsiteY27" fmla="*/ 1900237 h 1900237"/>
                      <a:gd name="connsiteX28" fmla="*/ 0 w 6315075"/>
                      <a:gd name="connsiteY28" fmla="*/ 1463182 h 1900237"/>
                      <a:gd name="connsiteX29" fmla="*/ 0 w 6315075"/>
                      <a:gd name="connsiteY29" fmla="*/ 950119 h 1900237"/>
                      <a:gd name="connsiteX30" fmla="*/ 0 w 6315075"/>
                      <a:gd name="connsiteY30" fmla="*/ 494062 h 1900237"/>
                      <a:gd name="connsiteX31" fmla="*/ 0 w 6315075"/>
                      <a:gd name="connsiteY31" fmla="*/ 0 h 1900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315075" h="1900237" extrusionOk="0">
                        <a:moveTo>
                          <a:pt x="0" y="0"/>
                        </a:moveTo>
                        <a:cubicBezTo>
                          <a:pt x="110120" y="-15810"/>
                          <a:pt x="370685" y="36735"/>
                          <a:pt x="510947" y="0"/>
                        </a:cubicBezTo>
                        <a:cubicBezTo>
                          <a:pt x="651209" y="-36735"/>
                          <a:pt x="754172" y="41302"/>
                          <a:pt x="895592" y="0"/>
                        </a:cubicBezTo>
                        <a:cubicBezTo>
                          <a:pt x="1037013" y="-41302"/>
                          <a:pt x="1439828" y="9557"/>
                          <a:pt x="1595992" y="0"/>
                        </a:cubicBezTo>
                        <a:cubicBezTo>
                          <a:pt x="1752156" y="-9557"/>
                          <a:pt x="1866220" y="21240"/>
                          <a:pt x="2106939" y="0"/>
                        </a:cubicBezTo>
                        <a:cubicBezTo>
                          <a:pt x="2347658" y="-21240"/>
                          <a:pt x="2401311" y="57531"/>
                          <a:pt x="2617886" y="0"/>
                        </a:cubicBezTo>
                        <a:cubicBezTo>
                          <a:pt x="2834461" y="-57531"/>
                          <a:pt x="3146424" y="83483"/>
                          <a:pt x="3318285" y="0"/>
                        </a:cubicBezTo>
                        <a:cubicBezTo>
                          <a:pt x="3490146" y="-83483"/>
                          <a:pt x="3544710" y="33356"/>
                          <a:pt x="3766081" y="0"/>
                        </a:cubicBezTo>
                        <a:cubicBezTo>
                          <a:pt x="3987452" y="-33356"/>
                          <a:pt x="4173727" y="45020"/>
                          <a:pt x="4466480" y="0"/>
                        </a:cubicBezTo>
                        <a:cubicBezTo>
                          <a:pt x="4759233" y="-45020"/>
                          <a:pt x="5004765" y="68053"/>
                          <a:pt x="5166880" y="0"/>
                        </a:cubicBezTo>
                        <a:cubicBezTo>
                          <a:pt x="5328995" y="-68053"/>
                          <a:pt x="5485353" y="6622"/>
                          <a:pt x="5740977" y="0"/>
                        </a:cubicBezTo>
                        <a:cubicBezTo>
                          <a:pt x="5996601" y="-6622"/>
                          <a:pt x="6096104" y="16936"/>
                          <a:pt x="6315075" y="0"/>
                        </a:cubicBezTo>
                        <a:cubicBezTo>
                          <a:pt x="6320573" y="124157"/>
                          <a:pt x="6286629" y="264084"/>
                          <a:pt x="6315075" y="456057"/>
                        </a:cubicBezTo>
                        <a:cubicBezTo>
                          <a:pt x="6343521" y="648030"/>
                          <a:pt x="6285706" y="710134"/>
                          <a:pt x="6315075" y="874109"/>
                        </a:cubicBezTo>
                        <a:cubicBezTo>
                          <a:pt x="6344444" y="1038084"/>
                          <a:pt x="6312970" y="1167036"/>
                          <a:pt x="6315075" y="1349168"/>
                        </a:cubicBezTo>
                        <a:cubicBezTo>
                          <a:pt x="6317180" y="1531300"/>
                          <a:pt x="6299687" y="1625622"/>
                          <a:pt x="6315075" y="1900237"/>
                        </a:cubicBezTo>
                        <a:cubicBezTo>
                          <a:pt x="6123443" y="1911244"/>
                          <a:pt x="5876000" y="1847761"/>
                          <a:pt x="5740977" y="1900237"/>
                        </a:cubicBezTo>
                        <a:cubicBezTo>
                          <a:pt x="5605954" y="1952713"/>
                          <a:pt x="5350321" y="1857266"/>
                          <a:pt x="5040578" y="1900237"/>
                        </a:cubicBezTo>
                        <a:cubicBezTo>
                          <a:pt x="4730835" y="1943208"/>
                          <a:pt x="4716961" y="1843496"/>
                          <a:pt x="4466480" y="1900237"/>
                        </a:cubicBezTo>
                        <a:cubicBezTo>
                          <a:pt x="4215999" y="1956978"/>
                          <a:pt x="4166630" y="1858314"/>
                          <a:pt x="4081835" y="1900237"/>
                        </a:cubicBezTo>
                        <a:cubicBezTo>
                          <a:pt x="3997041" y="1942160"/>
                          <a:pt x="3792298" y="1856856"/>
                          <a:pt x="3634039" y="1900237"/>
                        </a:cubicBezTo>
                        <a:cubicBezTo>
                          <a:pt x="3475780" y="1943618"/>
                          <a:pt x="3277465" y="1843517"/>
                          <a:pt x="2933639" y="1900237"/>
                        </a:cubicBezTo>
                        <a:cubicBezTo>
                          <a:pt x="2589813" y="1956957"/>
                          <a:pt x="2506265" y="1842968"/>
                          <a:pt x="2359542" y="1900237"/>
                        </a:cubicBezTo>
                        <a:cubicBezTo>
                          <a:pt x="2212819" y="1957506"/>
                          <a:pt x="2003670" y="1851790"/>
                          <a:pt x="1911745" y="1900237"/>
                        </a:cubicBezTo>
                        <a:cubicBezTo>
                          <a:pt x="1819820" y="1948684"/>
                          <a:pt x="1598927" y="1838852"/>
                          <a:pt x="1337648" y="1900237"/>
                        </a:cubicBezTo>
                        <a:cubicBezTo>
                          <a:pt x="1076369" y="1961622"/>
                          <a:pt x="1078078" y="1897138"/>
                          <a:pt x="953002" y="1900237"/>
                        </a:cubicBezTo>
                        <a:cubicBezTo>
                          <a:pt x="827926" y="1903336"/>
                          <a:pt x="710544" y="1877445"/>
                          <a:pt x="568357" y="1900237"/>
                        </a:cubicBezTo>
                        <a:cubicBezTo>
                          <a:pt x="426171" y="1923029"/>
                          <a:pt x="265090" y="1874515"/>
                          <a:pt x="0" y="1900237"/>
                        </a:cubicBezTo>
                        <a:cubicBezTo>
                          <a:pt x="-13890" y="1689662"/>
                          <a:pt x="16357" y="1572571"/>
                          <a:pt x="0" y="1463182"/>
                        </a:cubicBezTo>
                        <a:cubicBezTo>
                          <a:pt x="-16357" y="1353794"/>
                          <a:pt x="43381" y="1149420"/>
                          <a:pt x="0" y="950119"/>
                        </a:cubicBezTo>
                        <a:cubicBezTo>
                          <a:pt x="-43381" y="750818"/>
                          <a:pt x="37259" y="681744"/>
                          <a:pt x="0" y="494062"/>
                        </a:cubicBezTo>
                        <a:cubicBezTo>
                          <a:pt x="-37259" y="306380"/>
                          <a:pt x="59048" y="14324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AC3BB2-1A05-0743-BF12-C06ABD1D3DBB}"/>
              </a:ext>
            </a:extLst>
          </p:cNvPr>
          <p:cNvSpPr txBox="1"/>
          <p:nvPr/>
        </p:nvSpPr>
        <p:spPr>
          <a:xfrm>
            <a:off x="5857871" y="5694980"/>
            <a:ext cx="1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计算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464873-AA4D-1C45-B21E-8D03E8133BB5}"/>
              </a:ext>
            </a:extLst>
          </p:cNvPr>
          <p:cNvSpPr txBox="1"/>
          <p:nvPr/>
        </p:nvSpPr>
        <p:spPr>
          <a:xfrm>
            <a:off x="7281856" y="5694980"/>
            <a:ext cx="1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存储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40F84E-2AAB-A244-8725-29F7F444BB64}"/>
              </a:ext>
            </a:extLst>
          </p:cNvPr>
          <p:cNvSpPr txBox="1"/>
          <p:nvPr/>
        </p:nvSpPr>
        <p:spPr>
          <a:xfrm>
            <a:off x="8753834" y="5694980"/>
            <a:ext cx="1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网络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ED3B6F-2938-7D4B-B28D-2B92364FC02D}"/>
              </a:ext>
            </a:extLst>
          </p:cNvPr>
          <p:cNvSpPr txBox="1"/>
          <p:nvPr/>
        </p:nvSpPr>
        <p:spPr>
          <a:xfrm>
            <a:off x="10211298" y="5694980"/>
            <a:ext cx="1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其他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70F7D1-DF85-4831-BCE5-6D337DF3029B}"/>
              </a:ext>
            </a:extLst>
          </p:cNvPr>
          <p:cNvGrpSpPr/>
          <p:nvPr/>
        </p:nvGrpSpPr>
        <p:grpSpPr>
          <a:xfrm>
            <a:off x="5857871" y="3696271"/>
            <a:ext cx="5616915" cy="1929656"/>
            <a:chOff x="5857871" y="4053324"/>
            <a:chExt cx="5616915" cy="1929656"/>
          </a:xfrm>
          <a:solidFill>
            <a:srgbClr val="00B0F0"/>
          </a:solidFill>
        </p:grpSpPr>
        <p:sp>
          <p:nvSpPr>
            <p:cNvPr id="11" name="流程 10">
              <a:extLst>
                <a:ext uri="{FF2B5EF4-FFF2-40B4-BE49-F238E27FC236}">
                  <a16:creationId xmlns:a16="http://schemas.microsoft.com/office/drawing/2014/main" id="{3F89D4AC-4177-9442-9B8B-DC917ABD15B6}"/>
                </a:ext>
              </a:extLst>
            </p:cNvPr>
            <p:cNvSpPr/>
            <p:nvPr/>
          </p:nvSpPr>
          <p:spPr>
            <a:xfrm>
              <a:off x="5857873" y="4053324"/>
              <a:ext cx="1257304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UHost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快杰云主机</a:t>
              </a:r>
            </a:p>
          </p:txBody>
        </p:sp>
        <p:sp>
          <p:nvSpPr>
            <p:cNvPr id="14" name="流程 13">
              <a:extLst>
                <a:ext uri="{FF2B5EF4-FFF2-40B4-BE49-F238E27FC236}">
                  <a16:creationId xmlns:a16="http://schemas.microsoft.com/office/drawing/2014/main" id="{C037399A-6555-1245-82A1-F3A8C4440561}"/>
                </a:ext>
              </a:extLst>
            </p:cNvPr>
            <p:cNvSpPr/>
            <p:nvPr/>
          </p:nvSpPr>
          <p:spPr>
            <a:xfrm>
              <a:off x="5857871" y="5439213"/>
              <a:ext cx="1257304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PHost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物理云主机</a:t>
              </a:r>
            </a:p>
          </p:txBody>
        </p:sp>
        <p:sp>
          <p:nvSpPr>
            <p:cNvPr id="15" name="流程 14">
              <a:extLst>
                <a:ext uri="{FF2B5EF4-FFF2-40B4-BE49-F238E27FC236}">
                  <a16:creationId xmlns:a16="http://schemas.microsoft.com/office/drawing/2014/main" id="{687EE984-9971-2449-87F6-EE416CD85CBD}"/>
                </a:ext>
              </a:extLst>
            </p:cNvPr>
            <p:cNvSpPr/>
            <p:nvPr/>
          </p:nvSpPr>
          <p:spPr>
            <a:xfrm>
              <a:off x="5857872" y="4767701"/>
              <a:ext cx="1257304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GPU</a:t>
              </a:r>
              <a:r>
                <a:rPr kumimoji="1" lang="zh-CN" altLang="en-US" sz="1400" dirty="0"/>
                <a:t> </a:t>
              </a:r>
              <a:endParaRPr kumimoji="1"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云主机</a:t>
              </a:r>
            </a:p>
          </p:txBody>
        </p:sp>
        <p:sp>
          <p:nvSpPr>
            <p:cNvPr id="12" name="流程 11">
              <a:extLst>
                <a:ext uri="{FF2B5EF4-FFF2-40B4-BE49-F238E27FC236}">
                  <a16:creationId xmlns:a16="http://schemas.microsoft.com/office/drawing/2014/main" id="{AD41F94E-81AB-B34B-9CAC-6925C2FE7E69}"/>
                </a:ext>
              </a:extLst>
            </p:cNvPr>
            <p:cNvSpPr/>
            <p:nvPr/>
          </p:nvSpPr>
          <p:spPr>
            <a:xfrm>
              <a:off x="7310795" y="4053324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US3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对象存储</a:t>
              </a:r>
              <a:endParaRPr kumimoji="1" lang="en-US" altLang="zh-CN" sz="1100" dirty="0"/>
            </a:p>
          </p:txBody>
        </p:sp>
        <p:sp>
          <p:nvSpPr>
            <p:cNvPr id="16" name="流程 15">
              <a:extLst>
                <a:ext uri="{FF2B5EF4-FFF2-40B4-BE49-F238E27FC236}">
                  <a16:creationId xmlns:a16="http://schemas.microsoft.com/office/drawing/2014/main" id="{779D903D-EC2E-A049-923A-66B31EECCCBD}"/>
                </a:ext>
              </a:extLst>
            </p:cNvPr>
            <p:cNvSpPr/>
            <p:nvPr/>
          </p:nvSpPr>
          <p:spPr>
            <a:xfrm>
              <a:off x="7310795" y="4767701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UFS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文件存储</a:t>
              </a:r>
              <a:endParaRPr kumimoji="1" lang="en-US" altLang="zh-CN" sz="1100" dirty="0"/>
            </a:p>
          </p:txBody>
        </p:sp>
        <p:sp>
          <p:nvSpPr>
            <p:cNvPr id="17" name="流程 16">
              <a:extLst>
                <a:ext uri="{FF2B5EF4-FFF2-40B4-BE49-F238E27FC236}">
                  <a16:creationId xmlns:a16="http://schemas.microsoft.com/office/drawing/2014/main" id="{88E12D73-8294-3A47-9752-C9533A25229F}"/>
                </a:ext>
              </a:extLst>
            </p:cNvPr>
            <p:cNvSpPr/>
            <p:nvPr/>
          </p:nvSpPr>
          <p:spPr>
            <a:xfrm>
              <a:off x="7310794" y="5439213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Udisk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块存储</a:t>
              </a:r>
              <a:endParaRPr kumimoji="1" lang="en-US" altLang="zh-CN" sz="1100" dirty="0"/>
            </a:p>
          </p:txBody>
        </p:sp>
        <p:sp>
          <p:nvSpPr>
            <p:cNvPr id="18" name="流程 17">
              <a:extLst>
                <a:ext uri="{FF2B5EF4-FFF2-40B4-BE49-F238E27FC236}">
                  <a16:creationId xmlns:a16="http://schemas.microsoft.com/office/drawing/2014/main" id="{55A5F117-A094-6147-A4ED-5FE441E5F8FD}"/>
                </a:ext>
              </a:extLst>
            </p:cNvPr>
            <p:cNvSpPr/>
            <p:nvPr/>
          </p:nvSpPr>
          <p:spPr>
            <a:xfrm>
              <a:off x="8753835" y="4053324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ULB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负载均衡</a:t>
              </a:r>
              <a:endParaRPr kumimoji="1" lang="en-US" altLang="zh-CN" sz="1100" dirty="0"/>
            </a:p>
          </p:txBody>
        </p:sp>
        <p:sp>
          <p:nvSpPr>
            <p:cNvPr id="19" name="流程 18">
              <a:extLst>
                <a:ext uri="{FF2B5EF4-FFF2-40B4-BE49-F238E27FC236}">
                  <a16:creationId xmlns:a16="http://schemas.microsoft.com/office/drawing/2014/main" id="{306CC58B-E44C-984E-9108-CED8A44D5D27}"/>
                </a:ext>
              </a:extLst>
            </p:cNvPr>
            <p:cNvSpPr/>
            <p:nvPr/>
          </p:nvSpPr>
          <p:spPr>
            <a:xfrm>
              <a:off x="8753835" y="4767701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UVPC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私有网络</a:t>
              </a:r>
              <a:endParaRPr kumimoji="1" lang="en-US" altLang="zh-CN" sz="1100" dirty="0"/>
            </a:p>
          </p:txBody>
        </p:sp>
        <p:sp>
          <p:nvSpPr>
            <p:cNvPr id="20" name="流程 19">
              <a:extLst>
                <a:ext uri="{FF2B5EF4-FFF2-40B4-BE49-F238E27FC236}">
                  <a16:creationId xmlns:a16="http://schemas.microsoft.com/office/drawing/2014/main" id="{CF6C7DC7-B165-2E40-8352-450641926CF0}"/>
                </a:ext>
              </a:extLst>
            </p:cNvPr>
            <p:cNvSpPr/>
            <p:nvPr/>
          </p:nvSpPr>
          <p:spPr>
            <a:xfrm>
              <a:off x="8753834" y="5439213"/>
              <a:ext cx="1249200" cy="52863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ENIC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弹性网卡</a:t>
              </a:r>
              <a:endParaRPr kumimoji="1" lang="en-US" altLang="zh-CN" sz="1100" dirty="0"/>
            </a:p>
          </p:txBody>
        </p:sp>
        <p:sp>
          <p:nvSpPr>
            <p:cNvPr id="36" name="流程 35">
              <a:extLst>
                <a:ext uri="{FF2B5EF4-FFF2-40B4-BE49-F238E27FC236}">
                  <a16:creationId xmlns:a16="http://schemas.microsoft.com/office/drawing/2014/main" id="{039A32D6-3D3B-E24E-BBF3-9DA2965C7C72}"/>
                </a:ext>
              </a:extLst>
            </p:cNvPr>
            <p:cNvSpPr/>
            <p:nvPr/>
          </p:nvSpPr>
          <p:spPr>
            <a:xfrm>
              <a:off x="10225586" y="4053324"/>
              <a:ext cx="1249200" cy="54376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 err="1"/>
                <a:t>UHub</a:t>
              </a:r>
              <a:endParaRPr kumimoji="1"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镜像仓库</a:t>
              </a:r>
              <a:endParaRPr kumimoji="1" lang="en-US" altLang="zh-CN" sz="1100" dirty="0"/>
            </a:p>
          </p:txBody>
        </p:sp>
        <p:sp>
          <p:nvSpPr>
            <p:cNvPr id="37" name="流程 36">
              <a:extLst>
                <a:ext uri="{FF2B5EF4-FFF2-40B4-BE49-F238E27FC236}">
                  <a16:creationId xmlns:a16="http://schemas.microsoft.com/office/drawing/2014/main" id="{6D2443EF-F249-C24C-B71E-FDAE19A99DC2}"/>
                </a:ext>
              </a:extLst>
            </p:cNvPr>
            <p:cNvSpPr/>
            <p:nvPr/>
          </p:nvSpPr>
          <p:spPr>
            <a:xfrm>
              <a:off x="10225586" y="4767701"/>
              <a:ext cx="1249200" cy="54376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UDB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云数据库</a:t>
              </a:r>
              <a:endParaRPr kumimoji="1" lang="en-US" altLang="zh-CN" sz="1100" dirty="0"/>
            </a:p>
          </p:txBody>
        </p:sp>
        <p:sp>
          <p:nvSpPr>
            <p:cNvPr id="38" name="流程 37">
              <a:extLst>
                <a:ext uri="{FF2B5EF4-FFF2-40B4-BE49-F238E27FC236}">
                  <a16:creationId xmlns:a16="http://schemas.microsoft.com/office/drawing/2014/main" id="{14E4E89A-2579-D34F-B08F-B15ADD4EE47E}"/>
                </a:ext>
              </a:extLst>
            </p:cNvPr>
            <p:cNvSpPr/>
            <p:nvPr/>
          </p:nvSpPr>
          <p:spPr>
            <a:xfrm>
              <a:off x="10225586" y="5439213"/>
              <a:ext cx="1249200" cy="54376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/>
                <a:t>BigData</a:t>
              </a:r>
            </a:p>
            <a:p>
              <a:pPr algn="ctr">
                <a:lnSpc>
                  <a:spcPct val="130000"/>
                </a:lnSpc>
              </a:pPr>
              <a:r>
                <a:rPr kumimoji="1" lang="zh-CN" altLang="en-US" sz="1100" dirty="0"/>
                <a:t>大数据产品</a:t>
              </a:r>
              <a:endParaRPr kumimoji="1" lang="en-US" altLang="zh-CN" sz="11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8989128-58E7-0049-859F-19C230950741}"/>
              </a:ext>
            </a:extLst>
          </p:cNvPr>
          <p:cNvSpPr/>
          <p:nvPr/>
        </p:nvSpPr>
        <p:spPr>
          <a:xfrm>
            <a:off x="5857871" y="2336094"/>
            <a:ext cx="2700000" cy="5743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/>
              <a:t>UK8S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400" dirty="0"/>
              <a:t>容器集群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2C0A130-F25A-384D-A185-EDECD2278796}"/>
              </a:ext>
            </a:extLst>
          </p:cNvPr>
          <p:cNvCxnSpPr>
            <a:cxnSpLocks/>
          </p:cNvCxnSpPr>
          <p:nvPr/>
        </p:nvCxnSpPr>
        <p:spPr>
          <a:xfrm>
            <a:off x="6500813" y="2910393"/>
            <a:ext cx="0" cy="55721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3981A403-F093-8C47-8A28-9C72F8D6FF3A}"/>
              </a:ext>
            </a:extLst>
          </p:cNvPr>
          <p:cNvCxnSpPr>
            <a:cxnSpLocks/>
          </p:cNvCxnSpPr>
          <p:nvPr/>
        </p:nvCxnSpPr>
        <p:spPr>
          <a:xfrm>
            <a:off x="7953376" y="2910393"/>
            <a:ext cx="0" cy="55721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A486A5D-E605-C24B-93AD-2D0653DDD09D}"/>
              </a:ext>
            </a:extLst>
          </p:cNvPr>
          <p:cNvCxnSpPr>
            <a:cxnSpLocks/>
          </p:cNvCxnSpPr>
          <p:nvPr/>
        </p:nvCxnSpPr>
        <p:spPr>
          <a:xfrm>
            <a:off x="9363076" y="2910393"/>
            <a:ext cx="0" cy="55721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F2BBD5D-D3D1-1947-B001-E8C0094E316F}"/>
              </a:ext>
            </a:extLst>
          </p:cNvPr>
          <p:cNvSpPr txBox="1"/>
          <p:nvPr/>
        </p:nvSpPr>
        <p:spPr>
          <a:xfrm>
            <a:off x="6005400" y="3136291"/>
            <a:ext cx="79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6"/>
                </a:solidFill>
              </a:rPr>
              <a:t>API</a:t>
            </a:r>
            <a:endParaRPr kumimoji="1"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8E36C2-0126-2949-8B05-51D9D0FC4409}"/>
              </a:ext>
            </a:extLst>
          </p:cNvPr>
          <p:cNvSpPr txBox="1"/>
          <p:nvPr/>
        </p:nvSpPr>
        <p:spPr>
          <a:xfrm>
            <a:off x="7469156" y="3136291"/>
            <a:ext cx="79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6"/>
                </a:solidFill>
              </a:rPr>
              <a:t>CSI</a:t>
            </a:r>
            <a:endParaRPr kumimoji="1"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C2BADF-A6E6-A44D-AF11-48BB980908FB}"/>
              </a:ext>
            </a:extLst>
          </p:cNvPr>
          <p:cNvSpPr txBox="1"/>
          <p:nvPr/>
        </p:nvSpPr>
        <p:spPr>
          <a:xfrm>
            <a:off x="8626558" y="3136291"/>
            <a:ext cx="79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6"/>
                </a:solidFill>
              </a:rPr>
              <a:t>CNI&amp;CP</a:t>
            </a:r>
            <a:endParaRPr kumimoji="1"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1481405-2199-464B-B8B0-10505D5364FC}"/>
              </a:ext>
            </a:extLst>
          </p:cNvPr>
          <p:cNvCxnSpPr>
            <a:cxnSpLocks/>
          </p:cNvCxnSpPr>
          <p:nvPr/>
        </p:nvCxnSpPr>
        <p:spPr>
          <a:xfrm>
            <a:off x="10818967" y="2910393"/>
            <a:ext cx="0" cy="55721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D91001E-EF27-F34B-996A-568145132EBB}"/>
              </a:ext>
            </a:extLst>
          </p:cNvPr>
          <p:cNvSpPr txBox="1"/>
          <p:nvPr/>
        </p:nvSpPr>
        <p:spPr>
          <a:xfrm>
            <a:off x="10028038" y="3125911"/>
            <a:ext cx="102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accent6"/>
                </a:solidFill>
              </a:rPr>
              <a:t>内网互通</a:t>
            </a: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A002D66E-668D-9E47-8833-0737763489B3}"/>
              </a:ext>
            </a:extLst>
          </p:cNvPr>
          <p:cNvSpPr/>
          <p:nvPr/>
        </p:nvSpPr>
        <p:spPr>
          <a:xfrm>
            <a:off x="5892737" y="1880376"/>
            <a:ext cx="1117664" cy="34141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弹性伸缩</a:t>
            </a:r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603EE4BF-8FC2-6342-94D2-D2CB27759085}"/>
              </a:ext>
            </a:extLst>
          </p:cNvPr>
          <p:cNvSpPr/>
          <p:nvPr/>
        </p:nvSpPr>
        <p:spPr>
          <a:xfrm>
            <a:off x="7380866" y="1880376"/>
            <a:ext cx="1117664" cy="34141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在线升级</a:t>
            </a:r>
          </a:p>
        </p:txBody>
      </p:sp>
      <p:sp>
        <p:nvSpPr>
          <p:cNvPr id="55" name="平行四边形 54">
            <a:extLst>
              <a:ext uri="{FF2B5EF4-FFF2-40B4-BE49-F238E27FC236}">
                <a16:creationId xmlns:a16="http://schemas.microsoft.com/office/drawing/2014/main" id="{79652E8D-9017-654F-A80D-A82B75942B5B}"/>
              </a:ext>
            </a:extLst>
          </p:cNvPr>
          <p:cNvSpPr/>
          <p:nvPr/>
        </p:nvSpPr>
        <p:spPr>
          <a:xfrm>
            <a:off x="8868995" y="1880376"/>
            <a:ext cx="1117664" cy="34141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集群备份</a:t>
            </a:r>
          </a:p>
        </p:txBody>
      </p:sp>
      <p:sp>
        <p:nvSpPr>
          <p:cNvPr id="56" name="平行四边形 55">
            <a:extLst>
              <a:ext uri="{FF2B5EF4-FFF2-40B4-BE49-F238E27FC236}">
                <a16:creationId xmlns:a16="http://schemas.microsoft.com/office/drawing/2014/main" id="{CF01B0C2-821A-C547-B273-7CD0534A1CD7}"/>
              </a:ext>
            </a:extLst>
          </p:cNvPr>
          <p:cNvSpPr/>
          <p:nvPr/>
        </p:nvSpPr>
        <p:spPr>
          <a:xfrm>
            <a:off x="10357123" y="1880376"/>
            <a:ext cx="1117663" cy="34200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可观测性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8919C6B8-C5B4-4443-A571-DE25024B2167}"/>
              </a:ext>
            </a:extLst>
          </p:cNvPr>
          <p:cNvSpPr/>
          <p:nvPr/>
        </p:nvSpPr>
        <p:spPr>
          <a:xfrm>
            <a:off x="5667871" y="1107368"/>
            <a:ext cx="1801285" cy="488641"/>
          </a:xfrm>
          <a:prstGeom prst="roundRect">
            <a:avLst>
              <a:gd name="adj" fmla="val 692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 </a:t>
            </a:r>
            <a:r>
              <a:rPr kumimoji="1" lang="zh-CN" altLang="en-US" sz="1400" dirty="0"/>
              <a:t>命令行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96FAC166-B949-E046-B0FE-FA2D3BADA54F}"/>
              </a:ext>
            </a:extLst>
          </p:cNvPr>
          <p:cNvSpPr/>
          <p:nvPr/>
        </p:nvSpPr>
        <p:spPr>
          <a:xfrm>
            <a:off x="9929779" y="1107368"/>
            <a:ext cx="1801285" cy="488641"/>
          </a:xfrm>
          <a:prstGeom prst="roundRect">
            <a:avLst>
              <a:gd name="adj" fmla="val 692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命令行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4BBA9F95-4E6D-954E-A53F-D3CB4EBC8FC4}"/>
              </a:ext>
            </a:extLst>
          </p:cNvPr>
          <p:cNvSpPr/>
          <p:nvPr/>
        </p:nvSpPr>
        <p:spPr>
          <a:xfrm>
            <a:off x="7798825" y="1107368"/>
            <a:ext cx="1801285" cy="489600"/>
          </a:xfrm>
          <a:prstGeom prst="roundRect">
            <a:avLst>
              <a:gd name="adj" fmla="val 694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图形化界面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548647-7CE1-AF4C-833A-A890A021D6F4}"/>
              </a:ext>
            </a:extLst>
          </p:cNvPr>
          <p:cNvSpPr txBox="1"/>
          <p:nvPr/>
        </p:nvSpPr>
        <p:spPr>
          <a:xfrm>
            <a:off x="353225" y="1551352"/>
            <a:ext cx="4851718" cy="378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UK8S</a:t>
            </a:r>
            <a:r>
              <a:rPr lang="zh-CN" altLang="en-US" dirty="0"/>
              <a:t> 是 </a:t>
            </a:r>
            <a:r>
              <a:rPr lang="en-US" altLang="zh-CN" dirty="0"/>
              <a:t>UCloud </a:t>
            </a:r>
            <a:r>
              <a:rPr lang="zh-CN" altLang="en-US" dirty="0"/>
              <a:t>提供的</a:t>
            </a:r>
            <a:r>
              <a:rPr lang="zh-CN" altLang="en-US" dirty="0">
                <a:solidFill>
                  <a:srgbClr val="3065FE"/>
                </a:solidFill>
              </a:rPr>
              <a:t>高性能、易伸缩</a:t>
            </a:r>
            <a:r>
              <a:rPr lang="zh-CN" altLang="en-US" dirty="0"/>
              <a:t>的</a:t>
            </a:r>
            <a:r>
              <a:rPr lang="en-US" altLang="zh-CN" dirty="0"/>
              <a:t>Kubernetes</a:t>
            </a:r>
            <a:r>
              <a:rPr lang="zh-CN" altLang="en-US" dirty="0"/>
              <a:t>（</a:t>
            </a:r>
            <a:r>
              <a:rPr lang="en-US" altLang="zh-CN" dirty="0"/>
              <a:t>K8S</a:t>
            </a:r>
            <a:r>
              <a:rPr lang="zh-CN" altLang="en-US" dirty="0"/>
              <a:t>）容器应用管理服务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整合了 </a:t>
            </a:r>
            <a:r>
              <a:rPr lang="en-US" altLang="zh-CN" dirty="0"/>
              <a:t>UCloud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3065FE"/>
                </a:solidFill>
              </a:rPr>
              <a:t>计算、网络、存储</a:t>
            </a:r>
            <a:r>
              <a:rPr lang="zh-CN" altLang="en-US" dirty="0"/>
              <a:t>产品及能力，为用户提供</a:t>
            </a:r>
            <a:r>
              <a:rPr lang="zh-CN" altLang="en-US" dirty="0">
                <a:solidFill>
                  <a:srgbClr val="3065FE"/>
                </a:solidFill>
              </a:rPr>
              <a:t>企业级</a:t>
            </a:r>
            <a:r>
              <a:rPr lang="zh-CN" altLang="en-US" dirty="0"/>
              <a:t>容器化应用的管理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Cube </a:t>
            </a:r>
            <a:r>
              <a:rPr lang="zh-CN" altLang="en-US" dirty="0"/>
              <a:t>是 </a:t>
            </a:r>
            <a:r>
              <a:rPr lang="en-US" altLang="zh-CN" dirty="0"/>
              <a:t>UCloud </a:t>
            </a:r>
            <a:r>
              <a:rPr lang="zh-CN" altLang="en-US" dirty="0"/>
              <a:t>提供的容器化 </a:t>
            </a:r>
            <a:r>
              <a:rPr lang="en-US" altLang="zh-CN" dirty="0"/>
              <a:t>Serverless </a:t>
            </a:r>
            <a:r>
              <a:rPr lang="zh-CN" altLang="en-US" dirty="0"/>
              <a:t>弹计算服务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</a:t>
            </a:r>
            <a:r>
              <a:rPr lang="zh-CN" altLang="en-US" dirty="0">
                <a:solidFill>
                  <a:srgbClr val="3065FE"/>
                </a:solidFill>
              </a:rPr>
              <a:t>管理、运维</a:t>
            </a:r>
            <a:r>
              <a:rPr lang="zh-CN" altLang="en-US" dirty="0"/>
              <a:t>底层的云服务器，只需提供打包好的应用镜像，即可运行应用，并为</a:t>
            </a:r>
            <a:r>
              <a:rPr lang="zh-CN" altLang="en-US" dirty="0">
                <a:solidFill>
                  <a:srgbClr val="3065FE"/>
                </a:solidFill>
              </a:rPr>
              <a:t>实际运行消耗的资源</a:t>
            </a:r>
            <a:r>
              <a:rPr lang="zh-CN" altLang="en-US" dirty="0"/>
              <a:t>付费</a:t>
            </a:r>
          </a:p>
        </p:txBody>
      </p:sp>
      <p:sp>
        <p:nvSpPr>
          <p:cNvPr id="46" name="矩形 9">
            <a:extLst>
              <a:ext uri="{FF2B5EF4-FFF2-40B4-BE49-F238E27FC236}">
                <a16:creationId xmlns:a16="http://schemas.microsoft.com/office/drawing/2014/main" id="{235F76F2-6142-49E7-B993-220B5F03E3D3}"/>
              </a:ext>
            </a:extLst>
          </p:cNvPr>
          <p:cNvSpPr/>
          <p:nvPr/>
        </p:nvSpPr>
        <p:spPr>
          <a:xfrm>
            <a:off x="8753834" y="2330893"/>
            <a:ext cx="2700000" cy="5743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/>
              <a:t>Cube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400" dirty="0"/>
              <a:t>Serverless </a:t>
            </a:r>
            <a:r>
              <a:rPr kumimoji="1" lang="zh-CN" altLang="en-US" sz="1400" dirty="0"/>
              <a:t>容器实例</a:t>
            </a:r>
          </a:p>
        </p:txBody>
      </p:sp>
    </p:spTree>
    <p:extLst>
      <p:ext uri="{BB962C8B-B14F-4D97-AF65-F5344CB8AC3E}">
        <p14:creationId xmlns:p14="http://schemas.microsoft.com/office/powerpoint/2010/main" val="57235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FBE1F6-9563-744D-AC83-3991A5B8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3093794"/>
            <a:ext cx="4974336" cy="2512040"/>
          </a:xfrm>
          <a:prstGeom prst="rect">
            <a:avLst/>
          </a:prstGeom>
        </p:spPr>
      </p:pic>
      <p:sp>
        <p:nvSpPr>
          <p:cNvPr id="16" name="流程 15">
            <a:extLst>
              <a:ext uri="{FF2B5EF4-FFF2-40B4-BE49-F238E27FC236}">
                <a16:creationId xmlns:a16="http://schemas.microsoft.com/office/drawing/2014/main" id="{28F0742F-266F-D446-8C71-4EA263D2D638}"/>
              </a:ext>
            </a:extLst>
          </p:cNvPr>
          <p:cNvSpPr/>
          <p:nvPr/>
        </p:nvSpPr>
        <p:spPr>
          <a:xfrm>
            <a:off x="2135151" y="1276350"/>
            <a:ext cx="1986394" cy="72380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zh-CN" dirty="0"/>
              <a:t>K8S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pPr algn="ctr">
              <a:spcAft>
                <a:spcPts val="600"/>
              </a:spcAft>
            </a:pPr>
            <a:r>
              <a:rPr kumimoji="1" lang="zh-CN" altLang="en-US" dirty="0"/>
              <a:t>兼容性认证</a:t>
            </a:r>
          </a:p>
        </p:txBody>
      </p:sp>
      <p:sp>
        <p:nvSpPr>
          <p:cNvPr id="35" name="标题 3">
            <a:extLst>
              <a:ext uri="{FF2B5EF4-FFF2-40B4-BE49-F238E27FC236}">
                <a16:creationId xmlns:a16="http://schemas.microsoft.com/office/drawing/2014/main" id="{7A529D96-15C7-4D0C-9E4E-8D1B029A7250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UCloud Kubernetes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认证资质</a:t>
            </a:r>
          </a:p>
        </p:txBody>
      </p:sp>
      <p:sp>
        <p:nvSpPr>
          <p:cNvPr id="36" name="流程 15">
            <a:extLst>
              <a:ext uri="{FF2B5EF4-FFF2-40B4-BE49-F238E27FC236}">
                <a16:creationId xmlns:a16="http://schemas.microsoft.com/office/drawing/2014/main" id="{CE9B1B8B-0AED-4D1C-9BA1-CA9484889E5C}"/>
              </a:ext>
            </a:extLst>
          </p:cNvPr>
          <p:cNvSpPr/>
          <p:nvPr/>
        </p:nvSpPr>
        <p:spPr>
          <a:xfrm>
            <a:off x="8070457" y="1276350"/>
            <a:ext cx="1986394" cy="72380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zh-CN" dirty="0"/>
              <a:t>CNCF </a:t>
            </a:r>
            <a:r>
              <a:rPr kumimoji="1" lang="zh-CN" altLang="en-US" dirty="0"/>
              <a:t>认证</a:t>
            </a:r>
            <a:endParaRPr kumimoji="1" lang="en-US" altLang="zh-CN" dirty="0"/>
          </a:p>
          <a:p>
            <a:pPr algn="ctr">
              <a:spcAft>
                <a:spcPts val="600"/>
              </a:spcAft>
            </a:pPr>
            <a:r>
              <a:rPr kumimoji="1" lang="zh-CN" altLang="en-US" dirty="0"/>
              <a:t>服务提供商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213382-2867-D946-8F2F-131A9FBE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484" y="3081359"/>
            <a:ext cx="4974336" cy="25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61F9E-2A91-4353-A5B5-B2B7ABA7C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A66262-784A-4A1D-8B05-B41CF8D61C0F}" type="slidenum">
              <a:rPr lang="zh-CN" altLang="en-US" smtClean="0">
                <a:latin typeface="+mn-ea"/>
              </a:rPr>
              <a:t>7</a:t>
            </a:fld>
            <a:endParaRPr lang="zh-CN" altLang="en-US">
              <a:latin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ABF2A-7CC4-49E0-B5C1-778F3797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24" y="232922"/>
            <a:ext cx="8451345" cy="480131"/>
          </a:xfrm>
        </p:spPr>
        <p:txBody>
          <a:bodyPr/>
          <a:lstStyle/>
          <a:p>
            <a:r>
              <a:rPr lang="en-US" altLang="zh-CN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产品亮点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5D9CF2BF-E15B-4DF1-B9C2-8FBD11B44EA1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1965893"/>
            <a:ext cx="3597275" cy="3198812"/>
            <a:chOff x="0" y="0"/>
            <a:chExt cx="4292100" cy="3816695"/>
          </a:xfrm>
        </p:grpSpPr>
        <p:sp>
          <p:nvSpPr>
            <p:cNvPr id="5" name="Freeform 28">
              <a:extLst>
                <a:ext uri="{FF2B5EF4-FFF2-40B4-BE49-F238E27FC236}">
                  <a16:creationId xmlns:a16="http://schemas.microsoft.com/office/drawing/2014/main" id="{885888AB-0545-455B-946F-74269746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165" y="979018"/>
              <a:ext cx="639249" cy="929328"/>
            </a:xfrm>
            <a:custGeom>
              <a:avLst/>
              <a:gdLst>
                <a:gd name="T0" fmla="*/ 858485891 w 476"/>
                <a:gd name="T1" fmla="*/ 0 h 692"/>
                <a:gd name="T2" fmla="*/ 0 w 476"/>
                <a:gd name="T3" fmla="*/ 1008178526 h 692"/>
                <a:gd name="T4" fmla="*/ 140676412 w 476"/>
                <a:gd name="T5" fmla="*/ 1248049901 h 692"/>
                <a:gd name="T6" fmla="*/ 858485891 w 476"/>
                <a:gd name="T7" fmla="*/ 0 h 6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37B736CE-04D1-4EFB-9E84-73F2275D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483" y="2477762"/>
              <a:ext cx="102065" cy="181300"/>
            </a:xfrm>
            <a:custGeom>
              <a:avLst/>
              <a:gdLst>
                <a:gd name="T0" fmla="*/ 137069266 w 76"/>
                <a:gd name="T1" fmla="*/ 0 h 135"/>
                <a:gd name="T2" fmla="*/ 0 w 76"/>
                <a:gd name="T3" fmla="*/ 243479185 h 135"/>
                <a:gd name="T4" fmla="*/ 137069266 w 76"/>
                <a:gd name="T5" fmla="*/ 0 h 1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07CDB906-D2D8-4EB6-92CD-5FCE6A282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483" y="2477762"/>
              <a:ext cx="102065" cy="181300"/>
            </a:xfrm>
            <a:custGeom>
              <a:avLst/>
              <a:gdLst>
                <a:gd name="T0" fmla="*/ 137069266 w 76"/>
                <a:gd name="T1" fmla="*/ 0 h 135"/>
                <a:gd name="T2" fmla="*/ 0 w 76"/>
                <a:gd name="T3" fmla="*/ 243479185 h 135"/>
                <a:gd name="T4" fmla="*/ 137069266 w 76"/>
                <a:gd name="T5" fmla="*/ 0 h 1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E4E72957-A174-4753-A1CF-F1E7AB8D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483" y="2477762"/>
              <a:ext cx="1071682" cy="181300"/>
            </a:xfrm>
            <a:custGeom>
              <a:avLst/>
              <a:gdLst>
                <a:gd name="T0" fmla="*/ 137069202 w 798"/>
                <a:gd name="T1" fmla="*/ 0 h 135"/>
                <a:gd name="T2" fmla="*/ 0 w 798"/>
                <a:gd name="T3" fmla="*/ 243479185 h 135"/>
                <a:gd name="T4" fmla="*/ 1439225951 w 798"/>
                <a:gd name="T5" fmla="*/ 243479185 h 135"/>
                <a:gd name="T6" fmla="*/ 137069202 w 798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21A38E27-ED0D-4580-A92E-200FDB9FF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617" y="2659061"/>
              <a:ext cx="206816" cy="0"/>
            </a:xfrm>
            <a:custGeom>
              <a:avLst/>
              <a:gdLst>
                <a:gd name="T0" fmla="*/ 277745830 w 154"/>
                <a:gd name="T1" fmla="*/ 0 w 154"/>
                <a:gd name="T2" fmla="*/ 277745830 w 15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33">
              <a:extLst>
                <a:ext uri="{FF2B5EF4-FFF2-40B4-BE49-F238E27FC236}">
                  <a16:creationId xmlns:a16="http://schemas.microsoft.com/office/drawing/2014/main" id="{03851DFE-1481-45D0-97C5-E057ECFCD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617" y="2659061"/>
              <a:ext cx="206816" cy="0"/>
            </a:xfrm>
            <a:custGeom>
              <a:avLst/>
              <a:gdLst>
                <a:gd name="T0" fmla="*/ 277745830 w 154"/>
                <a:gd name="T1" fmla="*/ 0 w 154"/>
                <a:gd name="T2" fmla="*/ 277745830 w 15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ECD901F7-FC3E-4939-80AC-1B42E875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617" y="2659061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9017975 w 398"/>
                <a:gd name="T3" fmla="*/ 12625176 h 691"/>
                <a:gd name="T4" fmla="*/ 717809327 w 398"/>
                <a:gd name="T5" fmla="*/ 1246248938 h 691"/>
                <a:gd name="T6" fmla="*/ 277745574 w 398"/>
                <a:gd name="T7" fmla="*/ 0 h 691"/>
                <a:gd name="T8" fmla="*/ 0 w 398"/>
                <a:gd name="T9" fmla="*/ 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EBA65E07-7DD0-41BC-A554-6A40936B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0" y="1908346"/>
              <a:ext cx="639249" cy="927986"/>
            </a:xfrm>
            <a:custGeom>
              <a:avLst/>
              <a:gdLst>
                <a:gd name="T0" fmla="*/ 721416670 w 476"/>
                <a:gd name="T1" fmla="*/ 0 h 691"/>
                <a:gd name="T2" fmla="*/ 0 w 476"/>
                <a:gd name="T3" fmla="*/ 1246248938 h 691"/>
                <a:gd name="T4" fmla="*/ 721416670 w 476"/>
                <a:gd name="T5" fmla="*/ 0 h 691"/>
                <a:gd name="T6" fmla="*/ 858485891 w 476"/>
                <a:gd name="T7" fmla="*/ 238068026 h 691"/>
                <a:gd name="T8" fmla="*/ 721416670 w 476"/>
                <a:gd name="T9" fmla="*/ 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F925A594-3439-4763-841C-8C8762FF4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0" y="1908346"/>
              <a:ext cx="639249" cy="927986"/>
            </a:xfrm>
            <a:custGeom>
              <a:avLst/>
              <a:gdLst>
                <a:gd name="T0" fmla="*/ 721416670 w 476"/>
                <a:gd name="T1" fmla="*/ 0 h 691"/>
                <a:gd name="T2" fmla="*/ 0 w 476"/>
                <a:gd name="T3" fmla="*/ 1246248938 h 691"/>
                <a:gd name="T4" fmla="*/ 721416670 w 476"/>
                <a:gd name="T5" fmla="*/ 0 h 691"/>
                <a:gd name="T6" fmla="*/ 858485891 w 476"/>
                <a:gd name="T7" fmla="*/ 238068026 h 691"/>
                <a:gd name="T8" fmla="*/ 721416670 w 476"/>
                <a:gd name="T9" fmla="*/ 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FA1E1883-6947-4BC1-A67C-980F9478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0" y="1908346"/>
              <a:ext cx="639249" cy="927986"/>
            </a:xfrm>
            <a:custGeom>
              <a:avLst/>
              <a:gdLst>
                <a:gd name="T0" fmla="*/ 721416670 w 476"/>
                <a:gd name="T1" fmla="*/ 0 h 691"/>
                <a:gd name="T2" fmla="*/ 0 w 476"/>
                <a:gd name="T3" fmla="*/ 1246248938 h 691"/>
                <a:gd name="T4" fmla="*/ 858485891 w 476"/>
                <a:gd name="T5" fmla="*/ 238068026 h 691"/>
                <a:gd name="T6" fmla="*/ 721416670 w 476"/>
                <a:gd name="T7" fmla="*/ 0 h 6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58F090C8-FBAF-4916-9874-7ADEBBC1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866" y="1160317"/>
              <a:ext cx="104751" cy="178614"/>
            </a:xfrm>
            <a:custGeom>
              <a:avLst/>
              <a:gdLst>
                <a:gd name="T0" fmla="*/ 140676564 w 78"/>
                <a:gd name="T1" fmla="*/ 0 h 133"/>
                <a:gd name="T2" fmla="*/ 0 w 78"/>
                <a:gd name="T3" fmla="*/ 239871887 h 133"/>
                <a:gd name="T4" fmla="*/ 140676564 w 78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45B476DA-55DA-448E-B519-38FEEB2AE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866" y="1160317"/>
              <a:ext cx="104751" cy="178614"/>
            </a:xfrm>
            <a:custGeom>
              <a:avLst/>
              <a:gdLst>
                <a:gd name="T0" fmla="*/ 140676564 w 78"/>
                <a:gd name="T1" fmla="*/ 0 h 133"/>
                <a:gd name="T2" fmla="*/ 0 w 78"/>
                <a:gd name="T3" fmla="*/ 239871887 h 133"/>
                <a:gd name="T4" fmla="*/ 140676564 w 78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ABF3FAE-F1F6-4078-A759-ED7A7B5B7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49" y="1160317"/>
              <a:ext cx="1074368" cy="178614"/>
            </a:xfrm>
            <a:custGeom>
              <a:avLst/>
              <a:gdLst>
                <a:gd name="T0" fmla="*/ 1442833249 w 800"/>
                <a:gd name="T1" fmla="*/ 0 h 133"/>
                <a:gd name="T2" fmla="*/ 0 w 800"/>
                <a:gd name="T3" fmla="*/ 0 h 133"/>
                <a:gd name="T4" fmla="*/ 1302156846 w 800"/>
                <a:gd name="T5" fmla="*/ 239871887 h 133"/>
                <a:gd name="T6" fmla="*/ 1442833249 w 80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419615E8-E4B3-4304-B657-DBCC97C2A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667" y="1160317"/>
              <a:ext cx="206816" cy="0"/>
            </a:xfrm>
            <a:custGeom>
              <a:avLst/>
              <a:gdLst>
                <a:gd name="T0" fmla="*/ 0 w 154"/>
                <a:gd name="T1" fmla="*/ 0 w 154"/>
                <a:gd name="T2" fmla="*/ 277745830 w 154"/>
                <a:gd name="T3" fmla="*/ 0 w 154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D2B5315C-6430-46B7-BD2B-E22975B76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667" y="1160317"/>
              <a:ext cx="206816" cy="0"/>
            </a:xfrm>
            <a:custGeom>
              <a:avLst/>
              <a:gdLst>
                <a:gd name="T0" fmla="*/ 0 w 154"/>
                <a:gd name="T1" fmla="*/ 0 w 154"/>
                <a:gd name="T2" fmla="*/ 277745830 w 154"/>
                <a:gd name="T3" fmla="*/ 0 w 154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96A54EB3-73F5-426E-B452-78DB5B4F1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299" y="232332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443671009 w 400"/>
                <a:gd name="T3" fmla="*/ 1246248938 h 691"/>
                <a:gd name="T4" fmla="*/ 721416625 w 400"/>
                <a:gd name="T5" fmla="*/ 1246248938 h 691"/>
                <a:gd name="T6" fmla="*/ 328244940 w 400"/>
                <a:gd name="T7" fmla="*/ 568116789 h 691"/>
                <a:gd name="T8" fmla="*/ 0 w 400"/>
                <a:gd name="T9" fmla="*/ 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F80B8113-DD45-4CCE-B9C2-E46D3687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60317"/>
              <a:ext cx="1713617" cy="2152765"/>
              <a:chOff x="0" y="0"/>
              <a:chExt cx="1713617" cy="2152765"/>
            </a:xfrm>
          </p:grpSpPr>
          <p:sp>
            <p:nvSpPr>
              <p:cNvPr id="45" name="Freeform 75">
                <a:extLst>
                  <a:ext uri="{FF2B5EF4-FFF2-40B4-BE49-F238E27FC236}">
                    <a16:creationId xmlns:a16="http://schemas.microsoft.com/office/drawing/2014/main" id="{C29A584C-7D08-48D2-B8D1-997685F04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50"/>
                <a:ext cx="1714300" cy="2152844"/>
              </a:xfrm>
              <a:custGeom>
                <a:avLst/>
                <a:gdLst>
                  <a:gd name="T0" fmla="*/ 2033255216 w 539"/>
                  <a:gd name="T1" fmla="*/ 0 h 677"/>
                  <a:gd name="T2" fmla="*/ 738446652 w 539"/>
                  <a:gd name="T3" fmla="*/ 778642653 h 677"/>
                  <a:gd name="T4" fmla="*/ 222544129 w 539"/>
                  <a:gd name="T5" fmla="*/ 1678633204 h 677"/>
                  <a:gd name="T6" fmla="*/ 222544129 w 539"/>
                  <a:gd name="T7" fmla="*/ 2147483647 h 677"/>
                  <a:gd name="T8" fmla="*/ 2147483647 w 539"/>
                  <a:gd name="T9" fmla="*/ 2147483647 h 677"/>
                  <a:gd name="T10" fmla="*/ 2147483647 w 539"/>
                  <a:gd name="T11" fmla="*/ 2147483647 h 677"/>
                  <a:gd name="T12" fmla="*/ 2147483647 w 539"/>
                  <a:gd name="T13" fmla="*/ 0 h 677"/>
                  <a:gd name="T14" fmla="*/ 2033255216 w 539"/>
                  <a:gd name="T15" fmla="*/ 0 h 6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39" h="677">
                    <a:moveTo>
                      <a:pt x="201" y="0"/>
                    </a:moveTo>
                    <a:cubicBezTo>
                      <a:pt x="150" y="2"/>
                      <a:pt x="101" y="29"/>
                      <a:pt x="73" y="77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0" y="204"/>
                      <a:pt x="0" y="266"/>
                      <a:pt x="22" y="304"/>
                    </a:cubicBezTo>
                    <a:cubicBezTo>
                      <a:pt x="237" y="677"/>
                      <a:pt x="237" y="677"/>
                      <a:pt x="237" y="677"/>
                    </a:cubicBezTo>
                    <a:cubicBezTo>
                      <a:pt x="209" y="629"/>
                      <a:pt x="210" y="573"/>
                      <a:pt x="234" y="527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6" name="Freeform 76">
                <a:extLst>
                  <a:ext uri="{FF2B5EF4-FFF2-40B4-BE49-F238E27FC236}">
                    <a16:creationId xmlns:a16="http://schemas.microsoft.com/office/drawing/2014/main" id="{6844EA09-5B32-4676-BB89-7485442CA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88" y="250"/>
                <a:ext cx="1074612" cy="179404"/>
              </a:xfrm>
              <a:custGeom>
                <a:avLst/>
                <a:gdLst>
                  <a:gd name="T0" fmla="*/ 1443488688 w 800"/>
                  <a:gd name="T1" fmla="*/ 0 h 133"/>
                  <a:gd name="T2" fmla="*/ 0 w 800"/>
                  <a:gd name="T3" fmla="*/ 0 h 133"/>
                  <a:gd name="T4" fmla="*/ 1302748098 w 800"/>
                  <a:gd name="T5" fmla="*/ 241998460 h 133"/>
                  <a:gd name="T6" fmla="*/ 1443488688 w 800"/>
                  <a:gd name="T7" fmla="*/ 0 h 1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0D0D0D">
                  <a:alpha val="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2" name="Group 71">
              <a:extLst>
                <a:ext uri="{FF2B5EF4-FFF2-40B4-BE49-F238E27FC236}">
                  <a16:creationId xmlns:a16="http://schemas.microsoft.com/office/drawing/2014/main" id="{E20CBCF5-C7D7-42D5-9EB4-91C30AEA6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32" y="0"/>
              <a:ext cx="2346151" cy="1404736"/>
              <a:chOff x="0" y="0"/>
              <a:chExt cx="2346151" cy="1404736"/>
            </a:xfrm>
          </p:grpSpPr>
          <p:sp>
            <p:nvSpPr>
              <p:cNvPr id="43" name="Freeform 73">
                <a:extLst>
                  <a:ext uri="{FF2B5EF4-FFF2-40B4-BE49-F238E27FC236}">
                    <a16:creationId xmlns:a16="http://schemas.microsoft.com/office/drawing/2014/main" id="{4CDA74C8-A95A-4EE2-A1F5-039935139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4" y="0"/>
                <a:ext cx="2346052" cy="1405064"/>
              </a:xfrm>
              <a:custGeom>
                <a:avLst/>
                <a:gdLst>
                  <a:gd name="T0" fmla="*/ 2147483647 w 738"/>
                  <a:gd name="T1" fmla="*/ 737684031 h 442"/>
                  <a:gd name="T2" fmla="*/ 2147483647 w 738"/>
                  <a:gd name="T3" fmla="*/ 0 h 442"/>
                  <a:gd name="T4" fmla="*/ 2147483647 w 738"/>
                  <a:gd name="T5" fmla="*/ 0 h 442"/>
                  <a:gd name="T6" fmla="*/ 2147483647 w 738"/>
                  <a:gd name="T7" fmla="*/ 697264599 h 442"/>
                  <a:gd name="T8" fmla="*/ 0 w 738"/>
                  <a:gd name="T9" fmla="*/ 2147483647 h 442"/>
                  <a:gd name="T10" fmla="*/ 1293517069 w 738"/>
                  <a:gd name="T11" fmla="*/ 2147483647 h 442"/>
                  <a:gd name="T12" fmla="*/ 2147483647 w 738"/>
                  <a:gd name="T13" fmla="*/ 2147483647 h 442"/>
                  <a:gd name="T14" fmla="*/ 2147483647 w 738"/>
                  <a:gd name="T15" fmla="*/ 737684031 h 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569" y="73"/>
                    </a:moveTo>
                    <a:cubicBezTo>
                      <a:pt x="542" y="29"/>
                      <a:pt x="493" y="0"/>
                      <a:pt x="438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291" y="0"/>
                      <a:pt x="237" y="31"/>
                      <a:pt x="215" y="6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28" y="394"/>
                      <a:pt x="77" y="367"/>
                      <a:pt x="128" y="365"/>
                    </a:cubicBezTo>
                    <a:cubicBezTo>
                      <a:pt x="738" y="365"/>
                      <a:pt x="738" y="365"/>
                      <a:pt x="738" y="365"/>
                    </a:cubicBezTo>
                    <a:cubicBezTo>
                      <a:pt x="569" y="73"/>
                      <a:pt x="569" y="73"/>
                      <a:pt x="569" y="73"/>
                    </a:cubicBezTo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4" name="Freeform 74">
                <a:extLst>
                  <a:ext uri="{FF2B5EF4-FFF2-40B4-BE49-F238E27FC236}">
                    <a16:creationId xmlns:a16="http://schemas.microsoft.com/office/drawing/2014/main" id="{E974DBD7-737B-47D9-87DA-C5EC6B1F5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956" y="231796"/>
                <a:ext cx="536513" cy="928771"/>
              </a:xfrm>
              <a:custGeom>
                <a:avLst/>
                <a:gdLst>
                  <a:gd name="T0" fmla="*/ 0 w 400"/>
                  <a:gd name="T1" fmla="*/ 0 h 691"/>
                  <a:gd name="T2" fmla="*/ 442562867 w 400"/>
                  <a:gd name="T3" fmla="*/ 1248358278 h 691"/>
                  <a:gd name="T4" fmla="*/ 719615498 w 400"/>
                  <a:gd name="T5" fmla="*/ 1248358278 h 691"/>
                  <a:gd name="T6" fmla="*/ 327424495 w 400"/>
                  <a:gd name="T7" fmla="*/ 569078556 h 691"/>
                  <a:gd name="T8" fmla="*/ 0 w 400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3" name="Group 46">
              <a:extLst>
                <a:ext uri="{FF2B5EF4-FFF2-40B4-BE49-F238E27FC236}">
                  <a16:creationId xmlns:a16="http://schemas.microsoft.com/office/drawing/2014/main" id="{1DDB2CD4-F59E-4628-A470-47A5C79AE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299" y="2410043"/>
              <a:ext cx="2346052" cy="1406652"/>
              <a:chOff x="0" y="0"/>
              <a:chExt cx="2346052" cy="1406652"/>
            </a:xfrm>
          </p:grpSpPr>
          <p:grpSp>
            <p:nvGrpSpPr>
              <p:cNvPr id="39" name="Group 65">
                <a:extLst>
                  <a:ext uri="{FF2B5EF4-FFF2-40B4-BE49-F238E27FC236}">
                    <a16:creationId xmlns:a16="http://schemas.microsoft.com/office/drawing/2014/main" id="{627B8AD2-76D9-4FBD-8550-DF2B1A912B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346052" cy="1406652"/>
                <a:chOff x="0" y="0"/>
                <a:chExt cx="2346052" cy="1406652"/>
              </a:xfrm>
            </p:grpSpPr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7FD1649C-F23B-4687-9800-718B9181B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346052" cy="1406652"/>
                </a:xfrm>
                <a:custGeom>
                  <a:avLst/>
                  <a:gdLst>
                    <a:gd name="T0" fmla="*/ 1697743736 w 738"/>
                    <a:gd name="T1" fmla="*/ 2147483647 h 442"/>
                    <a:gd name="T2" fmla="*/ 2147483647 w 738"/>
                    <a:gd name="T3" fmla="*/ 2147483647 h 442"/>
                    <a:gd name="T4" fmla="*/ 2147483647 w 738"/>
                    <a:gd name="T5" fmla="*/ 2147483647 h 442"/>
                    <a:gd name="T6" fmla="*/ 2147483647 w 738"/>
                    <a:gd name="T7" fmla="*/ 2147483647 h 442"/>
                    <a:gd name="T8" fmla="*/ 2147483647 w 738"/>
                    <a:gd name="T9" fmla="*/ 0 h 442"/>
                    <a:gd name="T10" fmla="*/ 2147483647 w 738"/>
                    <a:gd name="T11" fmla="*/ 789994222 h 442"/>
                    <a:gd name="T12" fmla="*/ 0 w 738"/>
                    <a:gd name="T13" fmla="*/ 789994222 h 442"/>
                    <a:gd name="T14" fmla="*/ 1697743736 w 738"/>
                    <a:gd name="T15" fmla="*/ 2147483647 h 4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168" y="370"/>
                      </a:moveTo>
                      <a:cubicBezTo>
                        <a:pt x="196" y="413"/>
                        <a:pt x="244" y="442"/>
                        <a:pt x="300" y="442"/>
                      </a:cubicBezTo>
                      <a:cubicBezTo>
                        <a:pt x="402" y="442"/>
                        <a:pt x="402" y="442"/>
                        <a:pt x="402" y="442"/>
                      </a:cubicBezTo>
                      <a:cubicBezTo>
                        <a:pt x="446" y="442"/>
                        <a:pt x="500" y="411"/>
                        <a:pt x="522" y="373"/>
                      </a:cubicBezTo>
                      <a:cubicBezTo>
                        <a:pt x="738" y="0"/>
                        <a:pt x="738" y="0"/>
                        <a:pt x="738" y="0"/>
                      </a:cubicBezTo>
                      <a:cubicBezTo>
                        <a:pt x="710" y="48"/>
                        <a:pt x="661" y="76"/>
                        <a:pt x="609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68" y="370"/>
                        <a:pt x="168" y="370"/>
                        <a:pt x="168" y="37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2" name="Freeform 70">
                  <a:extLst>
                    <a:ext uri="{FF2B5EF4-FFF2-40B4-BE49-F238E27FC236}">
                      <a16:creationId xmlns:a16="http://schemas.microsoft.com/office/drawing/2014/main" id="{358B5EA8-11A3-4C0E-8DFC-6B088BF544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" y="249258"/>
                  <a:ext cx="534926" cy="927184"/>
                </a:xfrm>
                <a:custGeom>
                  <a:avLst/>
                  <a:gdLst>
                    <a:gd name="T0" fmla="*/ 0 w 398"/>
                    <a:gd name="T1" fmla="*/ 0 h 691"/>
                    <a:gd name="T2" fmla="*/ 9031916 w 398"/>
                    <a:gd name="T3" fmla="*/ 12603530 h 691"/>
                    <a:gd name="T4" fmla="*/ 718959360 w 398"/>
                    <a:gd name="T5" fmla="*/ 1244095760 h 691"/>
                    <a:gd name="T6" fmla="*/ 278189745 w 398"/>
                    <a:gd name="T7" fmla="*/ 0 h 691"/>
                    <a:gd name="T8" fmla="*/ 0 w 398"/>
                    <a:gd name="T9" fmla="*/ 0 h 6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8" h="691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398" y="691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D0D0D">
                    <a:alpha val="9804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pic>
            <p:nvPicPr>
              <p:cNvPr id="40" name="Group 66">
                <a:extLst>
                  <a:ext uri="{FF2B5EF4-FFF2-40B4-BE49-F238E27FC236}">
                    <a16:creationId xmlns:a16="http://schemas.microsoft.com/office/drawing/2014/main" id="{959A5F56-7AFF-4842-B83C-B1581454FA9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031" y="636385"/>
                <a:ext cx="349134" cy="334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72660AAF-5D07-4929-8ABC-1D15D72B8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766" y="1908346"/>
              <a:ext cx="2002354" cy="1908348"/>
              <a:chOff x="0" y="0"/>
              <a:chExt cx="2002354" cy="1908348"/>
            </a:xfrm>
          </p:grpSpPr>
          <p:grpSp>
            <p:nvGrpSpPr>
              <p:cNvPr id="35" name="Group 61">
                <a:extLst>
                  <a:ext uri="{FF2B5EF4-FFF2-40B4-BE49-F238E27FC236}">
                    <a16:creationId xmlns:a16="http://schemas.microsoft.com/office/drawing/2014/main" id="{2165EF15-0B16-403E-A8AB-FB6DAD8D9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2354" cy="1908348"/>
                <a:chOff x="0" y="0"/>
                <a:chExt cx="2002354" cy="1908348"/>
              </a:xfrm>
            </p:grpSpPr>
            <p:sp>
              <p:nvSpPr>
                <p:cNvPr id="37" name="Freeform 63">
                  <a:extLst>
                    <a:ext uri="{FF2B5EF4-FFF2-40B4-BE49-F238E27FC236}">
                      <a16:creationId xmlns:a16="http://schemas.microsoft.com/office/drawing/2014/main" id="{5FB6DF2F-2BB8-4E89-912E-DF07D0CB7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" y="1"/>
                  <a:ext cx="2001604" cy="1908347"/>
                </a:xfrm>
                <a:custGeom>
                  <a:avLst/>
                  <a:gdLst>
                    <a:gd name="T0" fmla="*/ 252357784 w 630"/>
                    <a:gd name="T1" fmla="*/ 2147483647 h 600"/>
                    <a:gd name="T2" fmla="*/ 282639193 w 630"/>
                    <a:gd name="T3" fmla="*/ 2147483647 h 600"/>
                    <a:gd name="T4" fmla="*/ 797448565 w 630"/>
                    <a:gd name="T5" fmla="*/ 2147483647 h 600"/>
                    <a:gd name="T6" fmla="*/ 2008762117 w 630"/>
                    <a:gd name="T7" fmla="*/ 2147483647 h 600"/>
                    <a:gd name="T8" fmla="*/ 2147483647 w 630"/>
                    <a:gd name="T9" fmla="*/ 2147483647 h 600"/>
                    <a:gd name="T10" fmla="*/ 2147483647 w 630"/>
                    <a:gd name="T11" fmla="*/ 2147483647 h 600"/>
                    <a:gd name="T12" fmla="*/ 1958289925 w 630"/>
                    <a:gd name="T13" fmla="*/ 0 h 600"/>
                    <a:gd name="T14" fmla="*/ 252357784 w 630"/>
                    <a:gd name="T15" fmla="*/ 2147483647 h 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0" h="600">
                      <a:moveTo>
                        <a:pt x="25" y="292"/>
                      </a:moveTo>
                      <a:cubicBezTo>
                        <a:pt x="1" y="338"/>
                        <a:pt x="0" y="394"/>
                        <a:pt x="28" y="442"/>
                      </a:cubicBezTo>
                      <a:cubicBezTo>
                        <a:pt x="79" y="531"/>
                        <a:pt x="79" y="531"/>
                        <a:pt x="79" y="531"/>
                      </a:cubicBezTo>
                      <a:cubicBezTo>
                        <a:pt x="101" y="569"/>
                        <a:pt x="155" y="600"/>
                        <a:pt x="199" y="600"/>
                      </a:cubicBezTo>
                      <a:cubicBezTo>
                        <a:pt x="630" y="600"/>
                        <a:pt x="630" y="600"/>
                        <a:pt x="630" y="600"/>
                      </a:cubicBezTo>
                      <a:cubicBezTo>
                        <a:pt x="574" y="600"/>
                        <a:pt x="526" y="571"/>
                        <a:pt x="498" y="528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25" y="292"/>
                        <a:pt x="25" y="292"/>
                        <a:pt x="25" y="292"/>
                      </a:cubicBezTo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8" name="Freeform 64">
                  <a:extLst>
                    <a:ext uri="{FF2B5EF4-FFF2-40B4-BE49-F238E27FC236}">
                      <a16:creationId xmlns:a16="http://schemas.microsoft.com/office/drawing/2014/main" id="{892BF090-0899-4210-8C7D-F5C55AAED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6" y="1"/>
                  <a:ext cx="638101" cy="928771"/>
                </a:xfrm>
                <a:custGeom>
                  <a:avLst/>
                  <a:gdLst>
                    <a:gd name="T0" fmla="*/ 718827479 w 476"/>
                    <a:gd name="T1" fmla="*/ 0 h 691"/>
                    <a:gd name="T2" fmla="*/ 0 w 476"/>
                    <a:gd name="T3" fmla="*/ 1248358278 h 691"/>
                    <a:gd name="T4" fmla="*/ 855405223 w 476"/>
                    <a:gd name="T5" fmla="*/ 238471027 h 691"/>
                    <a:gd name="T6" fmla="*/ 718827479 w 476"/>
                    <a:gd name="T7" fmla="*/ 0 h 69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76" h="691">
                      <a:moveTo>
                        <a:pt x="400" y="0"/>
                      </a:moveTo>
                      <a:lnTo>
                        <a:pt x="0" y="691"/>
                      </a:lnTo>
                      <a:lnTo>
                        <a:pt x="476" y="13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rgbClr val="0D0D0D">
                    <a:alpha val="9804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369FFE83-2B71-4916-83DB-B9029081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00" y="1092741"/>
                <a:ext cx="413624" cy="413623"/>
              </a:xfrm>
              <a:custGeom>
                <a:avLst/>
                <a:gdLst>
                  <a:gd name="T0" fmla="*/ 351146095 w 360"/>
                  <a:gd name="T1" fmla="*/ 475233295 h 360"/>
                  <a:gd name="T2" fmla="*/ 388109144 w 360"/>
                  <a:gd name="T3" fmla="*/ 436950188 h 360"/>
                  <a:gd name="T4" fmla="*/ 323424095 w 360"/>
                  <a:gd name="T5" fmla="*/ 204614702 h 360"/>
                  <a:gd name="T6" fmla="*/ 419791593 w 360"/>
                  <a:gd name="T7" fmla="*/ 108247437 h 360"/>
                  <a:gd name="T8" fmla="*/ 448833743 w 360"/>
                  <a:gd name="T9" fmla="*/ 25081639 h 360"/>
                  <a:gd name="T10" fmla="*/ 366987894 w 360"/>
                  <a:gd name="T11" fmla="*/ 55443865 h 360"/>
                  <a:gd name="T12" fmla="*/ 270620396 w 360"/>
                  <a:gd name="T13" fmla="*/ 151811131 h 360"/>
                  <a:gd name="T14" fmla="*/ 36963049 w 360"/>
                  <a:gd name="T15" fmla="*/ 85806091 h 360"/>
                  <a:gd name="T16" fmla="*/ 0 w 360"/>
                  <a:gd name="T17" fmla="*/ 124089198 h 360"/>
                  <a:gd name="T18" fmla="*/ 195374147 w 360"/>
                  <a:gd name="T19" fmla="*/ 227056048 h 360"/>
                  <a:gd name="T20" fmla="*/ 129370098 w 360"/>
                  <a:gd name="T21" fmla="*/ 293061087 h 360"/>
                  <a:gd name="T22" fmla="*/ 50163400 w 360"/>
                  <a:gd name="T23" fmla="*/ 298340525 h 360"/>
                  <a:gd name="T24" fmla="*/ 11881349 w 360"/>
                  <a:gd name="T25" fmla="*/ 335303485 h 360"/>
                  <a:gd name="T26" fmla="*/ 105607399 w 360"/>
                  <a:gd name="T27" fmla="*/ 369626151 h 360"/>
                  <a:gd name="T28" fmla="*/ 138609998 w 360"/>
                  <a:gd name="T29" fmla="*/ 462031827 h 360"/>
                  <a:gd name="T30" fmla="*/ 176893197 w 360"/>
                  <a:gd name="T31" fmla="*/ 425070017 h 360"/>
                  <a:gd name="T32" fmla="*/ 180853647 w 360"/>
                  <a:gd name="T33" fmla="*/ 345864659 h 360"/>
                  <a:gd name="T34" fmla="*/ 248178996 w 360"/>
                  <a:gd name="T35" fmla="*/ 278539473 h 360"/>
                  <a:gd name="T36" fmla="*/ 351146095 w 360"/>
                  <a:gd name="T37" fmla="*/ 475233295 h 3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60" h="360">
                    <a:moveTo>
                      <a:pt x="266" y="360"/>
                    </a:moveTo>
                    <a:cubicBezTo>
                      <a:pt x="294" y="331"/>
                      <a:pt x="294" y="331"/>
                      <a:pt x="294" y="331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318" y="82"/>
                      <a:pt x="318" y="82"/>
                      <a:pt x="318" y="82"/>
                    </a:cubicBezTo>
                    <a:cubicBezTo>
                      <a:pt x="318" y="82"/>
                      <a:pt x="360" y="39"/>
                      <a:pt x="340" y="19"/>
                    </a:cubicBezTo>
                    <a:cubicBezTo>
                      <a:pt x="320" y="0"/>
                      <a:pt x="278" y="42"/>
                      <a:pt x="278" y="42"/>
                    </a:cubicBezTo>
                    <a:cubicBezTo>
                      <a:pt x="205" y="115"/>
                      <a:pt x="205" y="115"/>
                      <a:pt x="205" y="115"/>
                    </a:cubicBezTo>
                    <a:cubicBezTo>
                      <a:pt x="28" y="65"/>
                      <a:pt x="28" y="65"/>
                      <a:pt x="28" y="65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48" y="172"/>
                      <a:pt x="148" y="172"/>
                      <a:pt x="148" y="172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38" y="226"/>
                      <a:pt x="38" y="226"/>
                      <a:pt x="38" y="226"/>
                    </a:cubicBezTo>
                    <a:cubicBezTo>
                      <a:pt x="9" y="254"/>
                      <a:pt x="9" y="254"/>
                      <a:pt x="9" y="254"/>
                    </a:cubicBezTo>
                    <a:cubicBezTo>
                      <a:pt x="80" y="280"/>
                      <a:pt x="80" y="280"/>
                      <a:pt x="80" y="280"/>
                    </a:cubicBezTo>
                    <a:cubicBezTo>
                      <a:pt x="105" y="350"/>
                      <a:pt x="105" y="350"/>
                      <a:pt x="105" y="350"/>
                    </a:cubicBezTo>
                    <a:cubicBezTo>
                      <a:pt x="134" y="322"/>
                      <a:pt x="134" y="322"/>
                      <a:pt x="134" y="322"/>
                    </a:cubicBezTo>
                    <a:cubicBezTo>
                      <a:pt x="137" y="262"/>
                      <a:pt x="137" y="262"/>
                      <a:pt x="137" y="262"/>
                    </a:cubicBezTo>
                    <a:cubicBezTo>
                      <a:pt x="188" y="211"/>
                      <a:pt x="188" y="211"/>
                      <a:pt x="188" y="211"/>
                    </a:cubicBezTo>
                    <a:lnTo>
                      <a:pt x="26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5" name="Group 55">
              <a:extLst>
                <a:ext uri="{FF2B5EF4-FFF2-40B4-BE49-F238E27FC236}">
                  <a16:creationId xmlns:a16="http://schemas.microsoft.com/office/drawing/2014/main" id="{7F56F4E7-5AAB-48FC-AC57-BB057DE8F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982" y="0"/>
              <a:ext cx="1999668" cy="1908347"/>
              <a:chOff x="0" y="0"/>
              <a:chExt cx="1999668" cy="1908347"/>
            </a:xfrm>
          </p:grpSpPr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5ED9CEB1-B369-4B57-8A3E-3BE1B0F1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" y="0"/>
                <a:ext cx="2000017" cy="1908347"/>
              </a:xfrm>
              <a:custGeom>
                <a:avLst/>
                <a:gdLst>
                  <a:gd name="T0" fmla="*/ 2147483647 w 629"/>
                  <a:gd name="T1" fmla="*/ 2147483647 h 600"/>
                  <a:gd name="T2" fmla="*/ 2147483647 w 629"/>
                  <a:gd name="T3" fmla="*/ 1598339210 h 600"/>
                  <a:gd name="T4" fmla="*/ 2147483647 w 629"/>
                  <a:gd name="T5" fmla="*/ 698009721 h 600"/>
                  <a:gd name="T6" fmla="*/ 2147483647 w 629"/>
                  <a:gd name="T7" fmla="*/ 0 h 600"/>
                  <a:gd name="T8" fmla="*/ 0 w 629"/>
                  <a:gd name="T9" fmla="*/ 0 h 600"/>
                  <a:gd name="T10" fmla="*/ 1324456409 w 629"/>
                  <a:gd name="T11" fmla="*/ 738473039 h 600"/>
                  <a:gd name="T12" fmla="*/ 2147483647 w 629"/>
                  <a:gd name="T13" fmla="*/ 2147483647 h 600"/>
                  <a:gd name="T14" fmla="*/ 2147483647 w 629"/>
                  <a:gd name="T15" fmla="*/ 2147483647 h 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29" h="600">
                    <a:moveTo>
                      <a:pt x="604" y="308"/>
                    </a:moveTo>
                    <a:cubicBezTo>
                      <a:pt x="628" y="262"/>
                      <a:pt x="629" y="206"/>
                      <a:pt x="602" y="158"/>
                    </a:cubicBezTo>
                    <a:cubicBezTo>
                      <a:pt x="550" y="69"/>
                      <a:pt x="550" y="69"/>
                      <a:pt x="550" y="69"/>
                    </a:cubicBezTo>
                    <a:cubicBezTo>
                      <a:pt x="528" y="31"/>
                      <a:pt x="474" y="0"/>
                      <a:pt x="4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104" y="29"/>
                      <a:pt x="131" y="73"/>
                    </a:cubicBezTo>
                    <a:cubicBezTo>
                      <a:pt x="436" y="600"/>
                      <a:pt x="436" y="600"/>
                      <a:pt x="436" y="600"/>
                    </a:cubicBezTo>
                    <a:cubicBezTo>
                      <a:pt x="604" y="308"/>
                      <a:pt x="604" y="308"/>
                      <a:pt x="604" y="30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DD505DD3-A012-4914-BEE8-82BB91CEB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393" y="979575"/>
                <a:ext cx="639687" cy="928772"/>
              </a:xfrm>
              <a:custGeom>
                <a:avLst/>
                <a:gdLst>
                  <a:gd name="T0" fmla="*/ 859662727 w 476"/>
                  <a:gd name="T1" fmla="*/ 0 h 692"/>
                  <a:gd name="T2" fmla="*/ 0 w 476"/>
                  <a:gd name="T3" fmla="*/ 1006972723 h 692"/>
                  <a:gd name="T4" fmla="*/ 140869560 w 476"/>
                  <a:gd name="T5" fmla="*/ 1246556977 h 692"/>
                  <a:gd name="T6" fmla="*/ 859662727 w 476"/>
                  <a:gd name="T7" fmla="*/ 0 h 6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0D0D0D">
                  <a:alpha val="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6" name="Group 51">
              <a:extLst>
                <a:ext uri="{FF2B5EF4-FFF2-40B4-BE49-F238E27FC236}">
                  <a16:creationId xmlns:a16="http://schemas.microsoft.com/office/drawing/2014/main" id="{087ED964-3DAB-4332-9704-D2D0B1055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483" y="502267"/>
              <a:ext cx="1713617" cy="2156795"/>
              <a:chOff x="0" y="0"/>
              <a:chExt cx="1713617" cy="2156795"/>
            </a:xfrm>
          </p:grpSpPr>
          <p:sp>
            <p:nvSpPr>
              <p:cNvPr id="31" name="Freeform 53">
                <a:extLst>
                  <a:ext uri="{FF2B5EF4-FFF2-40B4-BE49-F238E27FC236}">
                    <a16:creationId xmlns:a16="http://schemas.microsoft.com/office/drawing/2014/main" id="{A542CC9B-1F28-42E5-ABF9-E394BADC6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3" y="-572"/>
                <a:ext cx="1714300" cy="2157606"/>
              </a:xfrm>
              <a:custGeom>
                <a:avLst/>
                <a:gdLst>
                  <a:gd name="T0" fmla="*/ 2147483647 w 539"/>
                  <a:gd name="T1" fmla="*/ 2147483647 h 678"/>
                  <a:gd name="T2" fmla="*/ 2147483647 w 539"/>
                  <a:gd name="T3" fmla="*/ 2147483647 h 678"/>
                  <a:gd name="T4" fmla="*/ 2147483647 w 539"/>
                  <a:gd name="T5" fmla="*/ 2147483647 h 678"/>
                  <a:gd name="T6" fmla="*/ 2147483647 w 539"/>
                  <a:gd name="T7" fmla="*/ 2147483647 h 678"/>
                  <a:gd name="T8" fmla="*/ 2147483647 w 539"/>
                  <a:gd name="T9" fmla="*/ 0 h 678"/>
                  <a:gd name="T10" fmla="*/ 2147483647 w 539"/>
                  <a:gd name="T11" fmla="*/ 1519062823 h 678"/>
                  <a:gd name="T12" fmla="*/ 0 w 539"/>
                  <a:gd name="T13" fmla="*/ 2147483647 h 678"/>
                  <a:gd name="T14" fmla="*/ 2147483647 w 539"/>
                  <a:gd name="T15" fmla="*/ 2147483647 h 6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39" h="678">
                    <a:moveTo>
                      <a:pt x="337" y="678"/>
                    </a:moveTo>
                    <a:cubicBezTo>
                      <a:pt x="389" y="676"/>
                      <a:pt x="438" y="648"/>
                      <a:pt x="466" y="600"/>
                    </a:cubicBezTo>
                    <a:cubicBezTo>
                      <a:pt x="517" y="511"/>
                      <a:pt x="517" y="511"/>
                      <a:pt x="517" y="511"/>
                    </a:cubicBezTo>
                    <a:cubicBezTo>
                      <a:pt x="539" y="473"/>
                      <a:pt x="539" y="411"/>
                      <a:pt x="517" y="373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29" y="48"/>
                      <a:pt x="328" y="104"/>
                      <a:pt x="304" y="150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337" y="678"/>
                      <a:pt x="337" y="678"/>
                      <a:pt x="337" y="678"/>
                    </a:cubicBezTo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D50466E8-D748-4DA2-9B0F-09EF87D19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3" y="1976043"/>
                <a:ext cx="1071438" cy="180991"/>
              </a:xfrm>
              <a:custGeom>
                <a:avLst/>
                <a:gdLst>
                  <a:gd name="T0" fmla="*/ 137007113 w 798"/>
                  <a:gd name="T1" fmla="*/ 0 h 135"/>
                  <a:gd name="T2" fmla="*/ 0 w 798"/>
                  <a:gd name="T3" fmla="*/ 242649941 h 135"/>
                  <a:gd name="T4" fmla="*/ 1438570661 w 798"/>
                  <a:gd name="T5" fmla="*/ 242649941 h 135"/>
                  <a:gd name="T6" fmla="*/ 137007113 w 798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D0D0D">
                  <a:alpha val="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7" name="Shape 222">
              <a:extLst>
                <a:ext uri="{FF2B5EF4-FFF2-40B4-BE49-F238E27FC236}">
                  <a16:creationId xmlns:a16="http://schemas.microsoft.com/office/drawing/2014/main" id="{6B6E2CFB-16EF-4099-8B5F-C8524EFB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588" y="1649778"/>
              <a:ext cx="328470" cy="412689"/>
            </a:xfrm>
            <a:custGeom>
              <a:avLst/>
              <a:gdLst>
                <a:gd name="T0" fmla="*/ 4267515 w 21015"/>
                <a:gd name="T1" fmla="*/ 2495445 h 21072"/>
                <a:gd name="T2" fmla="*/ 3377278 w 21015"/>
                <a:gd name="T3" fmla="*/ 2299832 h 21072"/>
                <a:gd name="T4" fmla="*/ 2933128 w 21015"/>
                <a:gd name="T5" fmla="*/ 1272654 h 21072"/>
                <a:gd name="T6" fmla="*/ 4067198 w 21015"/>
                <a:gd name="T7" fmla="*/ 1010297 h 21072"/>
                <a:gd name="T8" fmla="*/ 4267515 w 21015"/>
                <a:gd name="T9" fmla="*/ 2495445 h 21072"/>
                <a:gd name="T10" fmla="*/ 5098155 w 21015"/>
                <a:gd name="T11" fmla="*/ 1866031 h 21072"/>
                <a:gd name="T12" fmla="*/ 3100482 w 21015"/>
                <a:gd name="T13" fmla="*/ 34528 h 21072"/>
                <a:gd name="T14" fmla="*/ 1536674 w 21015"/>
                <a:gd name="T15" fmla="*/ 2424097 h 21072"/>
                <a:gd name="T16" fmla="*/ 1787821 w 21015"/>
                <a:gd name="T17" fmla="*/ 3399122 h 21072"/>
                <a:gd name="T18" fmla="*/ 84528 w 21015"/>
                <a:gd name="T19" fmla="*/ 6584203 h 21072"/>
                <a:gd name="T20" fmla="*/ 4892 w 21015"/>
                <a:gd name="T21" fmla="*/ 7054452 h 21072"/>
                <a:gd name="T22" fmla="*/ 114820 w 21015"/>
                <a:gd name="T23" fmla="*/ 7867217 h 21072"/>
                <a:gd name="T24" fmla="*/ 344960 w 21015"/>
                <a:gd name="T25" fmla="*/ 8078183 h 21072"/>
                <a:gd name="T26" fmla="*/ 843831 w 21015"/>
                <a:gd name="T27" fmla="*/ 7963104 h 21072"/>
                <a:gd name="T28" fmla="*/ 1148230 w 21015"/>
                <a:gd name="T29" fmla="*/ 7698828 h 21072"/>
                <a:gd name="T30" fmla="*/ 1821535 w 21015"/>
                <a:gd name="T31" fmla="*/ 6333734 h 21072"/>
                <a:gd name="T32" fmla="*/ 1827397 w 21015"/>
                <a:gd name="T33" fmla="*/ 6324921 h 21072"/>
                <a:gd name="T34" fmla="*/ 2283269 w 21015"/>
                <a:gd name="T35" fmla="*/ 6219830 h 21072"/>
                <a:gd name="T36" fmla="*/ 3069940 w 21015"/>
                <a:gd name="T37" fmla="*/ 4620366 h 21072"/>
                <a:gd name="T38" fmla="*/ 3918413 w 21015"/>
                <a:gd name="T39" fmla="*/ 4607714 h 21072"/>
                <a:gd name="T40" fmla="*/ 5098155 w 21015"/>
                <a:gd name="T41" fmla="*/ 1866031 h 210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</a:endParaRPr>
            </a:p>
          </p:txBody>
        </p:sp>
        <p:pic>
          <p:nvPicPr>
            <p:cNvPr id="28" name="Group 83">
              <a:extLst>
                <a:ext uri="{FF2B5EF4-FFF2-40B4-BE49-F238E27FC236}">
                  <a16:creationId xmlns:a16="http://schemas.microsoft.com/office/drawing/2014/main" id="{CB2AFEB9-F66C-4C39-BC5D-FEDB5ECC7E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313" y="391008"/>
              <a:ext cx="610984" cy="429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76B9E224-A67A-4B10-B8F9-056A56F7A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0815" y="414077"/>
              <a:ext cx="252470" cy="383135"/>
            </a:xfrm>
            <a:custGeom>
              <a:avLst/>
              <a:gdLst>
                <a:gd name="T0" fmla="*/ 359648775 w 48"/>
                <a:gd name="T1" fmla="*/ 1625211434 h 73"/>
                <a:gd name="T2" fmla="*/ 995957331 w 48"/>
                <a:gd name="T3" fmla="*/ 1625211434 h 73"/>
                <a:gd name="T4" fmla="*/ 995957331 w 48"/>
                <a:gd name="T5" fmla="*/ 1625211434 h 73"/>
                <a:gd name="T6" fmla="*/ 1023618576 w 48"/>
                <a:gd name="T7" fmla="*/ 1625211434 h 73"/>
                <a:gd name="T8" fmla="*/ 1051285080 w 48"/>
                <a:gd name="T9" fmla="*/ 1570118721 h 73"/>
                <a:gd name="T10" fmla="*/ 663969801 w 48"/>
                <a:gd name="T11" fmla="*/ 1129382260 h 73"/>
                <a:gd name="T12" fmla="*/ 304321026 w 48"/>
                <a:gd name="T13" fmla="*/ 1570118721 h 73"/>
                <a:gd name="T14" fmla="*/ 304321026 w 48"/>
                <a:gd name="T15" fmla="*/ 1625211434 h 73"/>
                <a:gd name="T16" fmla="*/ 359648775 w 48"/>
                <a:gd name="T17" fmla="*/ 1625211434 h 73"/>
                <a:gd name="T18" fmla="*/ 359648775 w 48"/>
                <a:gd name="T19" fmla="*/ 1625211434 h 73"/>
                <a:gd name="T20" fmla="*/ 1217278845 w 48"/>
                <a:gd name="T21" fmla="*/ 303007301 h 73"/>
                <a:gd name="T22" fmla="*/ 1327939602 w 48"/>
                <a:gd name="T23" fmla="*/ 192821873 h 73"/>
                <a:gd name="T24" fmla="*/ 1327939602 w 48"/>
                <a:gd name="T25" fmla="*/ 137729160 h 73"/>
                <a:gd name="T26" fmla="*/ 1217278845 w 48"/>
                <a:gd name="T27" fmla="*/ 0 h 73"/>
                <a:gd name="T28" fmla="*/ 138327261 w 48"/>
                <a:gd name="T29" fmla="*/ 0 h 73"/>
                <a:gd name="T30" fmla="*/ 0 w 48"/>
                <a:gd name="T31" fmla="*/ 137729160 h 73"/>
                <a:gd name="T32" fmla="*/ 0 w 48"/>
                <a:gd name="T33" fmla="*/ 192821873 h 73"/>
                <a:gd name="T34" fmla="*/ 110660757 w 48"/>
                <a:gd name="T35" fmla="*/ 303007301 h 73"/>
                <a:gd name="T36" fmla="*/ 1217278845 w 48"/>
                <a:gd name="T37" fmla="*/ 303007301 h 73"/>
                <a:gd name="T38" fmla="*/ 1106618088 w 48"/>
                <a:gd name="T39" fmla="*/ 358100014 h 73"/>
                <a:gd name="T40" fmla="*/ 1217278845 w 48"/>
                <a:gd name="T41" fmla="*/ 358100014 h 73"/>
                <a:gd name="T42" fmla="*/ 857630070 w 48"/>
                <a:gd name="T43" fmla="*/ 991653100 h 73"/>
                <a:gd name="T44" fmla="*/ 1217278845 w 48"/>
                <a:gd name="T45" fmla="*/ 1625211434 h 73"/>
                <a:gd name="T46" fmla="*/ 1106618088 w 48"/>
                <a:gd name="T47" fmla="*/ 1625211434 h 73"/>
                <a:gd name="T48" fmla="*/ 719302809 w 48"/>
                <a:gd name="T49" fmla="*/ 1046745814 h 73"/>
                <a:gd name="T50" fmla="*/ 691636305 w 48"/>
                <a:gd name="T51" fmla="*/ 991653100 h 73"/>
                <a:gd name="T52" fmla="*/ 719302809 w 48"/>
                <a:gd name="T53" fmla="*/ 964109367 h 73"/>
                <a:gd name="T54" fmla="*/ 719302809 w 48"/>
                <a:gd name="T55" fmla="*/ 964109367 h 73"/>
                <a:gd name="T56" fmla="*/ 1106618088 w 48"/>
                <a:gd name="T57" fmla="*/ 358100014 h 73"/>
                <a:gd name="T58" fmla="*/ 110660757 w 48"/>
                <a:gd name="T59" fmla="*/ 1680304148 h 73"/>
                <a:gd name="T60" fmla="*/ 0 w 48"/>
                <a:gd name="T61" fmla="*/ 1818033308 h 73"/>
                <a:gd name="T62" fmla="*/ 0 w 48"/>
                <a:gd name="T63" fmla="*/ 1873126021 h 73"/>
                <a:gd name="T64" fmla="*/ 138327261 w 48"/>
                <a:gd name="T65" fmla="*/ 2010855181 h 73"/>
                <a:gd name="T66" fmla="*/ 1217278845 w 48"/>
                <a:gd name="T67" fmla="*/ 2010855181 h 73"/>
                <a:gd name="T68" fmla="*/ 1327939602 w 48"/>
                <a:gd name="T69" fmla="*/ 1873126021 h 73"/>
                <a:gd name="T70" fmla="*/ 1327939602 w 48"/>
                <a:gd name="T71" fmla="*/ 1818033308 h 73"/>
                <a:gd name="T72" fmla="*/ 1217278845 w 48"/>
                <a:gd name="T73" fmla="*/ 1680304148 h 73"/>
                <a:gd name="T74" fmla="*/ 110660757 w 48"/>
                <a:gd name="T75" fmla="*/ 1680304148 h 73"/>
                <a:gd name="T76" fmla="*/ 221321514 w 48"/>
                <a:gd name="T77" fmla="*/ 1625211434 h 73"/>
                <a:gd name="T78" fmla="*/ 110660757 w 48"/>
                <a:gd name="T79" fmla="*/ 1625211434 h 73"/>
                <a:gd name="T80" fmla="*/ 497976036 w 48"/>
                <a:gd name="T81" fmla="*/ 991653100 h 73"/>
                <a:gd name="T82" fmla="*/ 110660757 w 48"/>
                <a:gd name="T83" fmla="*/ 358100014 h 73"/>
                <a:gd name="T84" fmla="*/ 221321514 w 48"/>
                <a:gd name="T85" fmla="*/ 358100014 h 73"/>
                <a:gd name="T86" fmla="*/ 608636793 w 48"/>
                <a:gd name="T87" fmla="*/ 964109367 h 73"/>
                <a:gd name="T88" fmla="*/ 663969801 w 48"/>
                <a:gd name="T89" fmla="*/ 1019202081 h 73"/>
                <a:gd name="T90" fmla="*/ 608636793 w 48"/>
                <a:gd name="T91" fmla="*/ 1046745814 h 73"/>
                <a:gd name="T92" fmla="*/ 221321514 w 48"/>
                <a:gd name="T93" fmla="*/ 1625211434 h 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" h="73">
                  <a:moveTo>
                    <a:pt x="13" y="59"/>
                  </a:moveTo>
                  <a:cubicBezTo>
                    <a:pt x="36" y="59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9"/>
                    <a:pt x="37" y="59"/>
                    <a:pt x="37" y="59"/>
                  </a:cubicBezTo>
                  <a:cubicBezTo>
                    <a:pt x="38" y="58"/>
                    <a:pt x="38" y="57"/>
                    <a:pt x="38" y="57"/>
                  </a:cubicBezTo>
                  <a:cubicBezTo>
                    <a:pt x="36" y="49"/>
                    <a:pt x="31" y="41"/>
                    <a:pt x="24" y="41"/>
                  </a:cubicBezTo>
                  <a:cubicBezTo>
                    <a:pt x="17" y="41"/>
                    <a:pt x="12" y="49"/>
                    <a:pt x="11" y="57"/>
                  </a:cubicBezTo>
                  <a:cubicBezTo>
                    <a:pt x="11" y="57"/>
                    <a:pt x="11" y="58"/>
                    <a:pt x="11" y="59"/>
                  </a:cubicBezTo>
                  <a:cubicBezTo>
                    <a:pt x="12" y="59"/>
                    <a:pt x="12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44" y="11"/>
                  </a:moveTo>
                  <a:cubicBezTo>
                    <a:pt x="47" y="11"/>
                    <a:pt x="48" y="9"/>
                    <a:pt x="48" y="7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44" y="11"/>
                    <a:pt x="44" y="11"/>
                    <a:pt x="44" y="11"/>
                  </a:cubicBezTo>
                  <a:close/>
                  <a:moveTo>
                    <a:pt x="40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22"/>
                    <a:pt x="39" y="31"/>
                    <a:pt x="31" y="36"/>
                  </a:cubicBezTo>
                  <a:cubicBezTo>
                    <a:pt x="39" y="42"/>
                    <a:pt x="43" y="50"/>
                    <a:pt x="44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39" y="51"/>
                    <a:pt x="35" y="41"/>
                    <a:pt x="26" y="38"/>
                  </a:cubicBezTo>
                  <a:cubicBezTo>
                    <a:pt x="25" y="38"/>
                    <a:pt x="25" y="37"/>
                    <a:pt x="25" y="36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4" y="32"/>
                    <a:pt x="39" y="21"/>
                    <a:pt x="40" y="13"/>
                  </a:cubicBezTo>
                  <a:close/>
                  <a:moveTo>
                    <a:pt x="4" y="61"/>
                  </a:moveTo>
                  <a:cubicBezTo>
                    <a:pt x="2" y="62"/>
                    <a:pt x="0" y="64"/>
                    <a:pt x="0" y="6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3"/>
                    <a:pt x="48" y="70"/>
                    <a:pt x="48" y="68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4"/>
                    <a:pt x="47" y="62"/>
                    <a:pt x="4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8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5" y="50"/>
                    <a:pt x="10" y="42"/>
                    <a:pt x="18" y="36"/>
                  </a:cubicBezTo>
                  <a:cubicBezTo>
                    <a:pt x="10" y="31"/>
                    <a:pt x="5" y="22"/>
                    <a:pt x="4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21"/>
                    <a:pt x="14" y="32"/>
                    <a:pt x="22" y="35"/>
                  </a:cubicBezTo>
                  <a:cubicBezTo>
                    <a:pt x="23" y="35"/>
                    <a:pt x="24" y="36"/>
                    <a:pt x="24" y="37"/>
                  </a:cubicBezTo>
                  <a:cubicBezTo>
                    <a:pt x="23" y="38"/>
                    <a:pt x="23" y="38"/>
                    <a:pt x="22" y="38"/>
                  </a:cubicBezTo>
                  <a:cubicBezTo>
                    <a:pt x="14" y="41"/>
                    <a:pt x="9" y="51"/>
                    <a:pt x="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0" name="Shape 227">
              <a:extLst>
                <a:ext uri="{FF2B5EF4-FFF2-40B4-BE49-F238E27FC236}">
                  <a16:creationId xmlns:a16="http://schemas.microsoft.com/office/drawing/2014/main" id="{6F9D7673-DEC9-40ED-B08C-7FD09503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722" y="1716393"/>
              <a:ext cx="433011" cy="461888"/>
            </a:xfrm>
            <a:custGeom>
              <a:avLst/>
              <a:gdLst>
                <a:gd name="T0" fmla="*/ 4924530 w 21153"/>
                <a:gd name="T1" fmla="*/ 5538028 h 21260"/>
                <a:gd name="T2" fmla="*/ 3939391 w 21153"/>
                <a:gd name="T3" fmla="*/ 5538028 h 21260"/>
                <a:gd name="T4" fmla="*/ 3939391 w 21153"/>
                <a:gd name="T5" fmla="*/ 2820233 h 21260"/>
                <a:gd name="T6" fmla="*/ 4924530 w 21153"/>
                <a:gd name="T7" fmla="*/ 2820233 h 21260"/>
                <a:gd name="T8" fmla="*/ 4924530 w 21153"/>
                <a:gd name="T9" fmla="*/ 5538028 h 21260"/>
                <a:gd name="T10" fmla="*/ 4924530 w 21153"/>
                <a:gd name="T11" fmla="*/ 7210363 h 21260"/>
                <a:gd name="T12" fmla="*/ 3939391 w 21153"/>
                <a:gd name="T13" fmla="*/ 7210363 h 21260"/>
                <a:gd name="T14" fmla="*/ 3939391 w 21153"/>
                <a:gd name="T15" fmla="*/ 6112933 h 21260"/>
                <a:gd name="T16" fmla="*/ 4924530 w 21153"/>
                <a:gd name="T17" fmla="*/ 6112933 h 21260"/>
                <a:gd name="T18" fmla="*/ 4924530 w 21153"/>
                <a:gd name="T19" fmla="*/ 7210363 h 21260"/>
                <a:gd name="T20" fmla="*/ 8711396 w 21153"/>
                <a:gd name="T21" fmla="*/ 6243222 h 21260"/>
                <a:gd name="T22" fmla="*/ 7861587 w 21153"/>
                <a:gd name="T23" fmla="*/ 5438916 h 21260"/>
                <a:gd name="T24" fmla="*/ 7861587 w 21153"/>
                <a:gd name="T25" fmla="*/ 4592136 h 21260"/>
                <a:gd name="T26" fmla="*/ 8711396 w 21153"/>
                <a:gd name="T27" fmla="*/ 3787851 h 21260"/>
                <a:gd name="T28" fmla="*/ 8565565 w 21153"/>
                <a:gd name="T29" fmla="*/ 3304498 h 21260"/>
                <a:gd name="T30" fmla="*/ 7438361 w 21153"/>
                <a:gd name="T31" fmla="*/ 3191220 h 21260"/>
                <a:gd name="T32" fmla="*/ 7047805 w 21153"/>
                <a:gd name="T33" fmla="*/ 2529956 h 21260"/>
                <a:gd name="T34" fmla="*/ 7646197 w 21153"/>
                <a:gd name="T35" fmla="*/ 762289 h 21260"/>
                <a:gd name="T36" fmla="*/ 7341556 w 21153"/>
                <a:gd name="T37" fmla="*/ 494194 h 21260"/>
                <a:gd name="T38" fmla="*/ 6011531 w 21153"/>
                <a:gd name="T39" fmla="*/ 1366936 h 21260"/>
                <a:gd name="T40" fmla="*/ 5208639 w 21153"/>
                <a:gd name="T41" fmla="*/ 1143662 h 21260"/>
                <a:gd name="T42" fmla="*/ 4726336 w 21153"/>
                <a:gd name="T43" fmla="*/ 230814 h 21260"/>
                <a:gd name="T44" fmla="*/ 4131711 w 21153"/>
                <a:gd name="T45" fmla="*/ 227033 h 21260"/>
                <a:gd name="T46" fmla="*/ 3684595 w 21153"/>
                <a:gd name="T47" fmla="*/ 1053522 h 21260"/>
                <a:gd name="T48" fmla="*/ 2841500 w 21153"/>
                <a:gd name="T49" fmla="*/ 1342386 h 21260"/>
                <a:gd name="T50" fmla="*/ 2053286 w 21153"/>
                <a:gd name="T51" fmla="*/ 958646 h 21260"/>
                <a:gd name="T52" fmla="*/ 1542897 w 21153"/>
                <a:gd name="T53" fmla="*/ 1333414 h 21260"/>
                <a:gd name="T54" fmla="*/ 1585639 w 21153"/>
                <a:gd name="T55" fmla="*/ 2178304 h 21260"/>
                <a:gd name="T56" fmla="*/ 1041720 w 21153"/>
                <a:gd name="T57" fmla="*/ 2983066 h 21260"/>
                <a:gd name="T58" fmla="*/ 280752 w 21153"/>
                <a:gd name="T59" fmla="*/ 3200193 h 21260"/>
                <a:gd name="T60" fmla="*/ 152955 w 21153"/>
                <a:gd name="T61" fmla="*/ 3787851 h 21260"/>
                <a:gd name="T62" fmla="*/ 1003174 w 21153"/>
                <a:gd name="T63" fmla="*/ 4592136 h 21260"/>
                <a:gd name="T64" fmla="*/ 1003174 w 21153"/>
                <a:gd name="T65" fmla="*/ 5438916 h 21260"/>
                <a:gd name="T66" fmla="*/ 152955 w 21153"/>
                <a:gd name="T67" fmla="*/ 6242266 h 21260"/>
                <a:gd name="T68" fmla="*/ 297108 w 21153"/>
                <a:gd name="T69" fmla="*/ 6742587 h 21260"/>
                <a:gd name="T70" fmla="*/ 1328777 w 21153"/>
                <a:gd name="T71" fmla="*/ 6875700 h 21260"/>
                <a:gd name="T72" fmla="*/ 1731880 w 21153"/>
                <a:gd name="T73" fmla="*/ 7560103 h 21260"/>
                <a:gd name="T74" fmla="*/ 1202228 w 21153"/>
                <a:gd name="T75" fmla="*/ 9263114 h 21260"/>
                <a:gd name="T76" fmla="*/ 1531577 w 21153"/>
                <a:gd name="T77" fmla="*/ 9553391 h 21260"/>
                <a:gd name="T78" fmla="*/ 2744286 w 21153"/>
                <a:gd name="T79" fmla="*/ 8808091 h 21260"/>
                <a:gd name="T80" fmla="*/ 3595774 w 21153"/>
                <a:gd name="T81" fmla="*/ 9021437 h 21260"/>
                <a:gd name="T82" fmla="*/ 4099040 w 21153"/>
                <a:gd name="T83" fmla="*/ 9825266 h 21260"/>
                <a:gd name="T84" fmla="*/ 4710000 w 21153"/>
                <a:gd name="T85" fmla="*/ 9789853 h 21260"/>
                <a:gd name="T86" fmla="*/ 5152919 w 21153"/>
                <a:gd name="T87" fmla="*/ 8884566 h 21260"/>
                <a:gd name="T88" fmla="*/ 5964592 w 21153"/>
                <a:gd name="T89" fmla="*/ 8600415 h 21260"/>
                <a:gd name="T90" fmla="*/ 6818598 w 21153"/>
                <a:gd name="T91" fmla="*/ 9053526 h 21260"/>
                <a:gd name="T92" fmla="*/ 7321433 w 21153"/>
                <a:gd name="T93" fmla="*/ 8697638 h 21260"/>
                <a:gd name="T94" fmla="*/ 7278691 w 21153"/>
                <a:gd name="T95" fmla="*/ 7852748 h 21260"/>
                <a:gd name="T96" fmla="*/ 7822611 w 21153"/>
                <a:gd name="T97" fmla="*/ 7047985 h 21260"/>
                <a:gd name="T98" fmla="*/ 8582739 w 21153"/>
                <a:gd name="T99" fmla="*/ 6830859 h 21260"/>
                <a:gd name="T100" fmla="*/ 8711396 w 21153"/>
                <a:gd name="T101" fmla="*/ 6243222 h 212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48" name="矩形 50">
            <a:extLst>
              <a:ext uri="{FF2B5EF4-FFF2-40B4-BE49-F238E27FC236}">
                <a16:creationId xmlns:a16="http://schemas.microsoft.com/office/drawing/2014/main" id="{48E62E30-08B4-4AD8-8F2C-05028478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10" y="1045995"/>
            <a:ext cx="3240000" cy="16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rgbClr val="00B0F0"/>
                </a:solidFill>
                <a:latin typeface="+mn-ea"/>
                <a:ea typeface="+mn-ea"/>
              </a:rPr>
              <a:t>节点类型</a:t>
            </a:r>
            <a:endParaRPr lang="en-US" altLang="zh-CN" sz="18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UCloud 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全机型云主机支持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物理云主机、</a:t>
            </a: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GPU 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云主机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Serverless 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模式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矩形 58">
            <a:extLst>
              <a:ext uri="{FF2B5EF4-FFF2-40B4-BE49-F238E27FC236}">
                <a16:creationId xmlns:a16="http://schemas.microsoft.com/office/drawing/2014/main" id="{C49456A3-965F-441D-9778-4C12F5B9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23" y="1045995"/>
            <a:ext cx="3240000" cy="16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chemeClr val="accent1"/>
                </a:solidFill>
                <a:latin typeface="+mn-ea"/>
                <a:ea typeface="+mn-ea"/>
              </a:rPr>
              <a:t>高可用</a:t>
            </a:r>
            <a:endParaRPr lang="en-US" altLang="zh-CN" sz="18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硬件隔离组</a:t>
            </a: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跨可用区高可用</a:t>
            </a: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ETCD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备份</a:t>
            </a:r>
          </a:p>
        </p:txBody>
      </p:sp>
      <p:sp>
        <p:nvSpPr>
          <p:cNvPr id="60" name="矩形 58">
            <a:extLst>
              <a:ext uri="{FF2B5EF4-FFF2-40B4-BE49-F238E27FC236}">
                <a16:creationId xmlns:a16="http://schemas.microsoft.com/office/drawing/2014/main" id="{04F576CD-0BD7-41B3-9E6E-CD7DA3BD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60" y="2938577"/>
            <a:ext cx="3240000" cy="16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chemeClr val="accent1"/>
                </a:solidFill>
                <a:latin typeface="+mn-ea"/>
                <a:ea typeface="+mn-ea"/>
              </a:rPr>
              <a:t>集群网络</a:t>
            </a:r>
            <a:endParaRPr lang="en-US" altLang="zh-CN" sz="18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扁平化容器网络</a:t>
            </a: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最高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1000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PPS</a:t>
            </a: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直通托管云</a:t>
            </a:r>
          </a:p>
        </p:txBody>
      </p:sp>
      <p:sp>
        <p:nvSpPr>
          <p:cNvPr id="61" name="矩形 50">
            <a:extLst>
              <a:ext uri="{FF2B5EF4-FFF2-40B4-BE49-F238E27FC236}">
                <a16:creationId xmlns:a16="http://schemas.microsoft.com/office/drawing/2014/main" id="{1E023E94-AA74-40E2-88C5-16056765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557" y="2933475"/>
            <a:ext cx="3240000" cy="16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rgbClr val="00B0F0"/>
                </a:solidFill>
                <a:latin typeface="+mn-ea"/>
                <a:ea typeface="+mn-ea"/>
              </a:rPr>
              <a:t>集群存储</a:t>
            </a:r>
            <a:endParaRPr lang="en-US" altLang="zh-CN" sz="18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块存储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120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IOPS</a:t>
            </a: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宕机漂移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可用区感知</a:t>
            </a: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共享存储、对象存储支持</a:t>
            </a:r>
          </a:p>
        </p:txBody>
      </p:sp>
      <p:sp>
        <p:nvSpPr>
          <p:cNvPr id="62" name="矩形 50">
            <a:extLst>
              <a:ext uri="{FF2B5EF4-FFF2-40B4-BE49-F238E27FC236}">
                <a16:creationId xmlns:a16="http://schemas.microsoft.com/office/drawing/2014/main" id="{54FFB197-A3E5-4F38-B4D0-6543B3A3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10" y="4832700"/>
            <a:ext cx="3240000" cy="16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rgbClr val="00B0F0"/>
                </a:solidFill>
                <a:latin typeface="+mn-ea"/>
                <a:ea typeface="+mn-ea"/>
              </a:rPr>
              <a:t>在线升级</a:t>
            </a:r>
            <a:endParaRPr lang="en-US" altLang="zh-CN" sz="18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集群版本一键升级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容器运行时升级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77800" indent="-1778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CNI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+mn-ea"/>
                <a:ea typeface="+mn-ea"/>
                <a:cs typeface="Arial" panose="020B0604020202020204" pitchFamily="34" charset="0"/>
              </a:rPr>
              <a:t>CSI / Service </a:t>
            </a:r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插件升级</a:t>
            </a:r>
            <a:endParaRPr lang="en-US" altLang="zh-CN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矩形 58">
            <a:extLst>
              <a:ext uri="{FF2B5EF4-FFF2-40B4-BE49-F238E27FC236}">
                <a16:creationId xmlns:a16="http://schemas.microsoft.com/office/drawing/2014/main" id="{04604265-DE2E-4B6B-8FAD-90E604E9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23" y="4779382"/>
            <a:ext cx="3240000" cy="206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1800" b="1" dirty="0">
                <a:solidFill>
                  <a:schemeClr val="accent1"/>
                </a:solidFill>
                <a:latin typeface="+mn-ea"/>
                <a:ea typeface="+mn-ea"/>
              </a:rPr>
              <a:t>其他</a:t>
            </a:r>
            <a:endParaRPr lang="en-US" altLang="zh-CN" sz="18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Han Sans CN Normal"/>
                <a:ea typeface="Source Han Sans CN Normal"/>
                <a:cs typeface="Arial" panose="020B0604020202020204" pitchFamily="34" charset="0"/>
              </a:rPr>
              <a:t>集群弹性伸缩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Normal"/>
              <a:ea typeface="Source Han Sans CN Normal"/>
              <a:cs typeface="Arial" panose="020B0604020202020204" pitchFamily="34" charset="0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Source Han Sans CN Normal"/>
                <a:ea typeface="Source Han Sans CN Normal"/>
                <a:cs typeface="Arial" panose="020B0604020202020204" pitchFamily="34" charset="0"/>
              </a:rPr>
              <a:t>集群可观测性</a:t>
            </a:r>
            <a:endParaRPr lang="en-US" altLang="zh-CN" sz="1800" dirty="0">
              <a:solidFill>
                <a:srgbClr val="000000"/>
              </a:solidFill>
              <a:latin typeface="Source Han Sans CN Normal"/>
              <a:ea typeface="Source Han Sans CN Normal"/>
              <a:cs typeface="Arial" panose="020B0604020202020204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Source Han Sans CN Normal"/>
                <a:ea typeface="Source Han Sans CN Normal"/>
                <a:cs typeface="Arial" panose="020B0604020202020204" pitchFamily="34" charset="0"/>
              </a:rPr>
              <a:t>服务发现</a:t>
            </a:r>
            <a:endParaRPr lang="en-US" altLang="zh-CN" sz="1800" dirty="0">
              <a:solidFill>
                <a:srgbClr val="000000"/>
              </a:solidFill>
              <a:latin typeface="Source Han Sans CN Normal"/>
              <a:ea typeface="Source Han Sans CN Normal"/>
              <a:cs typeface="Arial" panose="020B0604020202020204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Source Han Sans CN Normal"/>
                <a:ea typeface="Source Han Sans CN Normal"/>
                <a:cs typeface="Arial" panose="020B0604020202020204" pitchFamily="34" charset="0"/>
              </a:rPr>
              <a:t>镜像仓库 </a:t>
            </a:r>
            <a:r>
              <a:rPr lang="en-US" altLang="zh-CN" sz="1800" dirty="0" err="1">
                <a:solidFill>
                  <a:srgbClr val="000000"/>
                </a:solidFill>
                <a:latin typeface="Source Han Sans CN Normal"/>
                <a:ea typeface="Source Han Sans CN Normal"/>
                <a:cs typeface="Arial" panose="020B0604020202020204" pitchFamily="34" charset="0"/>
              </a:rPr>
              <a:t>UHub</a:t>
            </a:r>
            <a:endParaRPr lang="en-US" altLang="zh-CN" sz="1800" dirty="0">
              <a:solidFill>
                <a:srgbClr val="000000"/>
              </a:solidFill>
              <a:latin typeface="Source Han Sans CN Normal"/>
              <a:ea typeface="Source Han Sans CN Norm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060ED2-D9A6-4308-A6A2-B31AFE7A550B}"/>
              </a:ext>
            </a:extLst>
          </p:cNvPr>
          <p:cNvGrpSpPr/>
          <p:nvPr/>
        </p:nvGrpSpPr>
        <p:grpSpPr>
          <a:xfrm>
            <a:off x="5807844" y="1314250"/>
            <a:ext cx="5380220" cy="540000"/>
            <a:chOff x="5807844" y="1314250"/>
            <a:chExt cx="5380220" cy="540000"/>
          </a:xfrm>
          <a:solidFill>
            <a:srgbClr val="00B0F0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C728BA-E99B-4045-88E5-8475B139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7844" y="1314250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1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BF31B63C-4C8F-40A8-BA99-57B2A85C8FF3}"/>
                </a:ext>
              </a:extLst>
            </p:cNvPr>
            <p:cNvSpPr/>
            <p:nvPr/>
          </p:nvSpPr>
          <p:spPr>
            <a:xfrm>
              <a:off x="6531609" y="1338768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容器云 </a:t>
              </a:r>
              <a:r>
                <a:rPr kumimoji="1" lang="en-US" altLang="zh-CN" dirty="0">
                  <a:latin typeface="+mn-ea"/>
                </a:rPr>
                <a:t>UK8S</a:t>
              </a:r>
              <a:endParaRPr kumimoji="1" lang="zh-CN" altLang="en-US" dirty="0">
                <a:latin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4148" y="-6144"/>
            <a:ext cx="3629800" cy="6864144"/>
          </a:xfrm>
          <a:prstGeom prst="rect">
            <a:avLst/>
          </a:prstGeom>
          <a:gradFill>
            <a:gsLst>
              <a:gs pos="0">
                <a:srgbClr val="5D84FC"/>
              </a:gs>
              <a:gs pos="100000">
                <a:srgbClr val="335AF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" y="850513"/>
            <a:ext cx="4426008" cy="51446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CC3190-B55F-214E-97FA-78824804027D}"/>
              </a:ext>
            </a:extLst>
          </p:cNvPr>
          <p:cNvGrpSpPr/>
          <p:nvPr/>
        </p:nvGrpSpPr>
        <p:grpSpPr>
          <a:xfrm>
            <a:off x="5804422" y="3518212"/>
            <a:ext cx="5383643" cy="540000"/>
            <a:chOff x="5804422" y="2392602"/>
            <a:chExt cx="5383643" cy="540000"/>
          </a:xfrm>
          <a:solidFill>
            <a:schemeClr val="accent1"/>
          </a:solidFill>
        </p:grpSpPr>
        <p:sp>
          <p:nvSpPr>
            <p:cNvPr id="68" name="圆角矩形 67"/>
            <p:cNvSpPr/>
            <p:nvPr/>
          </p:nvSpPr>
          <p:spPr>
            <a:xfrm>
              <a:off x="6531610" y="2412365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容器实例 </a:t>
              </a:r>
              <a:r>
                <a:rPr kumimoji="1" lang="en-US" altLang="zh-CN" dirty="0">
                  <a:latin typeface="+mn-ea"/>
                </a:rPr>
                <a:t>Cube</a:t>
              </a:r>
              <a:endParaRPr kumimoji="1" lang="zh-CN" altLang="en-US" dirty="0">
                <a:latin typeface="+mn-ea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804422" y="2392602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2</a:t>
              </a:r>
              <a:endParaRPr kumimoji="1" lang="zh-CN" altLang="en-US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11327-7234-FB45-9F58-071E4533772A}"/>
              </a:ext>
            </a:extLst>
          </p:cNvPr>
          <p:cNvGrpSpPr/>
          <p:nvPr/>
        </p:nvGrpSpPr>
        <p:grpSpPr>
          <a:xfrm>
            <a:off x="5804422" y="4642298"/>
            <a:ext cx="5383643" cy="540000"/>
            <a:chOff x="5804422" y="3306367"/>
            <a:chExt cx="5383643" cy="540000"/>
          </a:xfrm>
          <a:solidFill>
            <a:schemeClr val="accent1"/>
          </a:solidFill>
        </p:grpSpPr>
        <p:sp>
          <p:nvSpPr>
            <p:cNvPr id="7" name="圆角矩形 6"/>
            <p:cNvSpPr/>
            <p:nvPr/>
          </p:nvSpPr>
          <p:spPr>
            <a:xfrm>
              <a:off x="6531610" y="3326130"/>
              <a:ext cx="4656455" cy="500380"/>
            </a:xfrm>
            <a:prstGeom prst="roundRect">
              <a:avLst>
                <a:gd name="adj" fmla="val 59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+mn-ea"/>
                </a:rPr>
                <a:t>客户案例</a:t>
              </a: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804422" y="3306367"/>
              <a:ext cx="540704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3</a:t>
              </a:r>
              <a:endParaRPr kumimoji="1" lang="zh-CN" altLang="en-US" dirty="0">
                <a:latin typeface="+mn-ea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52998F-8B0F-4E27-8182-29C619C7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2399"/>
              </p:ext>
            </p:extLst>
          </p:nvPr>
        </p:nvGraphicFramePr>
        <p:xfrm>
          <a:off x="6531609" y="2100152"/>
          <a:ext cx="3361328" cy="10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4">
                  <a:extLst>
                    <a:ext uri="{9D8B030D-6E8A-4147-A177-3AD203B41FA5}">
                      <a16:colId xmlns:a16="http://schemas.microsoft.com/office/drawing/2014/main" val="215318058"/>
                    </a:ext>
                  </a:extLst>
                </a:gridCol>
                <a:gridCol w="1680664">
                  <a:extLst>
                    <a:ext uri="{9D8B030D-6E8A-4147-A177-3AD203B41FA5}">
                      <a16:colId xmlns:a16="http://schemas.microsoft.com/office/drawing/2014/main" val="124932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accent1"/>
                          </a:solidFill>
                        </a:rPr>
                        <a:t>节点类型</a:t>
                      </a:r>
                      <a:endParaRPr lang="en-US" altLang="zh-CN" sz="1400" dirty="0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高可用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集群网络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集群存储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在线升级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">
            <a:extLst>
              <a:ext uri="{FF2B5EF4-FFF2-40B4-BE49-F238E27FC236}">
                <a16:creationId xmlns:a16="http://schemas.microsoft.com/office/drawing/2014/main" id="{C148A655-339D-461C-AF51-D5AC8A4CDE42}"/>
              </a:ext>
            </a:extLst>
          </p:cNvPr>
          <p:cNvSpPr txBox="1">
            <a:spLocks/>
          </p:cNvSpPr>
          <p:nvPr/>
        </p:nvSpPr>
        <p:spPr>
          <a:xfrm>
            <a:off x="575424" y="232922"/>
            <a:ext cx="845134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UK8S – </a:t>
            </a:r>
            <a:r>
              <a:rPr lang="zh-CN" altLang="en-US" sz="2800" dirty="0">
                <a:latin typeface="Source Han Sans CN Normal" panose="020B0400000000000000" pitchFamily="34" charset="-122"/>
                <a:ea typeface="Source Han Sans CN Normal" panose="020B0400000000000000" pitchFamily="34" charset="-122"/>
              </a:rPr>
              <a:t>节点类型</a:t>
            </a:r>
            <a:endParaRPr lang="en-US" altLang="zh-CN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  <a:p>
            <a:endParaRPr lang="zh-CN" altLang="en-US" sz="2800" dirty="0">
              <a:latin typeface="Source Han Sans CN Normal" panose="020B0400000000000000" pitchFamily="34" charset="-122"/>
              <a:ea typeface="Source Han Sans CN Normal" panose="020B0400000000000000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222B1-21D5-42D5-A079-C6D35363A61F}"/>
              </a:ext>
            </a:extLst>
          </p:cNvPr>
          <p:cNvGrpSpPr/>
          <p:nvPr/>
        </p:nvGrpSpPr>
        <p:grpSpPr>
          <a:xfrm>
            <a:off x="615872" y="1562844"/>
            <a:ext cx="2679579" cy="1080000"/>
            <a:chOff x="139622" y="1286619"/>
            <a:chExt cx="2679579" cy="1080000"/>
          </a:xfrm>
        </p:grpSpPr>
        <p:pic>
          <p:nvPicPr>
            <p:cNvPr id="8" name="图形 7" descr="远程学习数学 轮廓">
              <a:extLst>
                <a:ext uri="{FF2B5EF4-FFF2-40B4-BE49-F238E27FC236}">
                  <a16:creationId xmlns:a16="http://schemas.microsoft.com/office/drawing/2014/main" id="{1ACBA365-1E3D-9445-8D1F-42519C4B8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622" y="1286619"/>
              <a:ext cx="1080000" cy="1080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BD972A-2E50-4B41-8D8C-9C0DDB45C10C}"/>
                </a:ext>
              </a:extLst>
            </p:cNvPr>
            <p:cNvSpPr txBox="1"/>
            <p:nvPr/>
          </p:nvSpPr>
          <p:spPr>
            <a:xfrm>
              <a:off x="1390947" y="1641953"/>
              <a:ext cx="142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标准云主机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916333-D6FD-4B0D-A66F-7AC294E652F5}"/>
              </a:ext>
            </a:extLst>
          </p:cNvPr>
          <p:cNvGrpSpPr/>
          <p:nvPr/>
        </p:nvGrpSpPr>
        <p:grpSpPr>
          <a:xfrm>
            <a:off x="4908750" y="1791347"/>
            <a:ext cx="1428254" cy="1644225"/>
            <a:chOff x="4280100" y="1667522"/>
            <a:chExt cx="1428254" cy="1644225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A4001B6-B441-DF49-9E12-02B02F920867}"/>
                </a:ext>
              </a:extLst>
            </p:cNvPr>
            <p:cNvSpPr txBox="1"/>
            <p:nvPr/>
          </p:nvSpPr>
          <p:spPr>
            <a:xfrm>
              <a:off x="4280100" y="2942415"/>
              <a:ext cx="142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快杰云主机</a:t>
              </a:r>
            </a:p>
          </p:txBody>
        </p:sp>
        <p:pic>
          <p:nvPicPr>
            <p:cNvPr id="11" name="图形 10" descr="云计算 纯色填充">
              <a:extLst>
                <a:ext uri="{FF2B5EF4-FFF2-40B4-BE49-F238E27FC236}">
                  <a16:creationId xmlns:a16="http://schemas.microsoft.com/office/drawing/2014/main" id="{2F7A7534-EA54-DD45-BE78-744EF87EB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2627" y="1667522"/>
              <a:ext cx="1123200" cy="1123200"/>
            </a:xfrm>
            <a:prstGeom prst="rect">
              <a:avLst/>
            </a:prstGeom>
          </p:spPr>
        </p:pic>
      </p:grp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2B21DB9D-18AC-E547-87C0-7B2C32CCB251}"/>
              </a:ext>
            </a:extLst>
          </p:cNvPr>
          <p:cNvCxnSpPr>
            <a:cxnSpLocks/>
          </p:cNvCxnSpPr>
          <p:nvPr/>
        </p:nvCxnSpPr>
        <p:spPr>
          <a:xfrm>
            <a:off x="3997271" y="1682765"/>
            <a:ext cx="0" cy="41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D95ACA2-A846-DF4E-92E9-3A39DC3F079C}"/>
              </a:ext>
            </a:extLst>
          </p:cNvPr>
          <p:cNvSpPr txBox="1"/>
          <p:nvPr/>
        </p:nvSpPr>
        <p:spPr>
          <a:xfrm>
            <a:off x="7120143" y="1945685"/>
            <a:ext cx="3138282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</a:rPr>
              <a:t>存储 </a:t>
            </a:r>
            <a:r>
              <a:rPr kumimoji="1" lang="en-US" altLang="zh-CN" dirty="0">
                <a:latin typeface="+mn-ea"/>
              </a:rPr>
              <a:t>IOPS</a:t>
            </a:r>
            <a:r>
              <a:rPr kumimoji="1" lang="zh-CN" altLang="en-US" dirty="0">
                <a:latin typeface="+mn-ea"/>
              </a:rPr>
              <a:t> 最高 </a:t>
            </a:r>
            <a:r>
              <a:rPr kumimoji="1" lang="en-US" altLang="zh-CN" dirty="0">
                <a:latin typeface="+mn-ea"/>
              </a:rPr>
              <a:t>120 </a:t>
            </a:r>
            <a:r>
              <a:rPr kumimoji="1" lang="zh-CN" altLang="en-US" dirty="0">
                <a:latin typeface="+mn-ea"/>
              </a:rPr>
              <a:t>万</a:t>
            </a:r>
            <a:endParaRPr kumimoji="1"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</a:rPr>
              <a:t>网络 </a:t>
            </a:r>
            <a:r>
              <a:rPr kumimoji="1" lang="en-US" altLang="zh-CN" dirty="0">
                <a:latin typeface="+mn-ea"/>
              </a:rPr>
              <a:t>PPS</a:t>
            </a:r>
            <a:r>
              <a:rPr kumimoji="1" lang="zh-CN" altLang="en-US" dirty="0">
                <a:latin typeface="+mn-ea"/>
              </a:rPr>
              <a:t> 最高 </a:t>
            </a:r>
            <a:r>
              <a:rPr kumimoji="1" lang="en-US" altLang="zh-CN" dirty="0">
                <a:latin typeface="+mn-ea"/>
              </a:rPr>
              <a:t>1000 </a:t>
            </a:r>
            <a:r>
              <a:rPr kumimoji="1" lang="zh-CN" altLang="en-US" dirty="0">
                <a:latin typeface="+mn-ea"/>
              </a:rPr>
              <a:t>万</a:t>
            </a:r>
            <a:endParaRPr kumimoji="1"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</a:rPr>
              <a:t>极致性能，低廉价格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1AFBB9B-4673-FC46-8152-202438EA8C4A}"/>
              </a:ext>
            </a:extLst>
          </p:cNvPr>
          <p:cNvSpPr txBox="1"/>
          <p:nvPr/>
        </p:nvSpPr>
        <p:spPr>
          <a:xfrm>
            <a:off x="7120143" y="3996693"/>
            <a:ext cx="4254951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Serverless </a:t>
            </a:r>
            <a:r>
              <a:rPr kumimoji="1" lang="zh-CN" altLang="en-US" dirty="0">
                <a:latin typeface="+mn-ea"/>
              </a:rPr>
              <a:t>模式，按容器使用量收费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Pod </a:t>
            </a:r>
            <a:r>
              <a:rPr kumimoji="1" lang="zh-CN" altLang="en-US" dirty="0">
                <a:latin typeface="+mn-ea"/>
              </a:rPr>
              <a:t>可固定 </a:t>
            </a:r>
            <a:r>
              <a:rPr kumimoji="1" lang="en-US" altLang="zh-CN" dirty="0">
                <a:latin typeface="+mn-ea"/>
              </a:rPr>
              <a:t>IP</a:t>
            </a:r>
            <a:r>
              <a:rPr kumimoji="1" lang="zh-CN" altLang="en-US" dirty="0">
                <a:latin typeface="+mn-ea"/>
              </a:rPr>
              <a:t>，外网 </a:t>
            </a:r>
            <a:r>
              <a:rPr kumimoji="1" lang="en-US" altLang="zh-CN" dirty="0">
                <a:latin typeface="+mn-ea"/>
              </a:rPr>
              <a:t>IP</a:t>
            </a:r>
            <a:endParaRPr kumimoji="1" lang="zh-CN" altLang="en-US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</a:rPr>
              <a:t>存储 </a:t>
            </a:r>
            <a:r>
              <a:rPr kumimoji="1" lang="en-US" altLang="zh-CN" dirty="0">
                <a:latin typeface="+mn-ea"/>
              </a:rPr>
              <a:t>IOPS</a:t>
            </a:r>
            <a:r>
              <a:rPr kumimoji="1" lang="zh-CN" altLang="en-US" dirty="0">
                <a:latin typeface="+mn-ea"/>
              </a:rPr>
              <a:t> 最高 </a:t>
            </a:r>
            <a:r>
              <a:rPr kumimoji="1" lang="en-US" altLang="zh-CN" dirty="0">
                <a:latin typeface="+mn-ea"/>
              </a:rPr>
              <a:t>110 </a:t>
            </a:r>
            <a:r>
              <a:rPr kumimoji="1" lang="zh-CN" altLang="en-US" dirty="0">
                <a:latin typeface="+mn-ea"/>
              </a:rPr>
              <a:t>万</a:t>
            </a:r>
          </a:p>
        </p:txBody>
      </p:sp>
      <p:sp>
        <p:nvSpPr>
          <p:cNvPr id="92" name="流程 91">
            <a:extLst>
              <a:ext uri="{FF2B5EF4-FFF2-40B4-BE49-F238E27FC236}">
                <a16:creationId xmlns:a16="http://schemas.microsoft.com/office/drawing/2014/main" id="{9BC46428-1962-BD45-8BD1-C7DA3AD062F6}"/>
              </a:ext>
            </a:extLst>
          </p:cNvPr>
          <p:cNvSpPr/>
          <p:nvPr/>
        </p:nvSpPr>
        <p:spPr>
          <a:xfrm>
            <a:off x="3997271" y="1057275"/>
            <a:ext cx="7623226" cy="4894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推荐节点类型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7CD9AC-A34C-4FA0-BD20-7952C5C674F7}"/>
              </a:ext>
            </a:extLst>
          </p:cNvPr>
          <p:cNvGrpSpPr/>
          <p:nvPr/>
        </p:nvGrpSpPr>
        <p:grpSpPr>
          <a:xfrm>
            <a:off x="615872" y="4685573"/>
            <a:ext cx="2679579" cy="1080000"/>
            <a:chOff x="139622" y="4466498"/>
            <a:chExt cx="2679579" cy="108000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B4F77C9-65E5-6C46-8DA8-C1B07E134A5D}"/>
                </a:ext>
              </a:extLst>
            </p:cNvPr>
            <p:cNvSpPr txBox="1"/>
            <p:nvPr/>
          </p:nvSpPr>
          <p:spPr>
            <a:xfrm>
              <a:off x="1390947" y="4821832"/>
              <a:ext cx="142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物理云主机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2C296DD-E890-4F0E-B8E2-05D15AB27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9622" y="4466498"/>
              <a:ext cx="1080000" cy="108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582764-C92F-40B3-A727-18D8286B7515}"/>
              </a:ext>
            </a:extLst>
          </p:cNvPr>
          <p:cNvGrpSpPr/>
          <p:nvPr/>
        </p:nvGrpSpPr>
        <p:grpSpPr>
          <a:xfrm>
            <a:off x="615872" y="3124209"/>
            <a:ext cx="2679579" cy="1080000"/>
            <a:chOff x="139622" y="2889000"/>
            <a:chExt cx="2679579" cy="1080000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30A142E-FF62-FC47-BAA2-8C6626A49AA3}"/>
                </a:ext>
              </a:extLst>
            </p:cNvPr>
            <p:cNvSpPr txBox="1"/>
            <p:nvPr/>
          </p:nvSpPr>
          <p:spPr>
            <a:xfrm>
              <a:off x="1390947" y="3289668"/>
              <a:ext cx="142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GPU</a:t>
              </a:r>
              <a:r>
                <a:rPr kumimoji="1" lang="zh-CN" altLang="en-US" dirty="0"/>
                <a:t>云主机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1835767-335B-4EA9-BCCD-71E7D834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622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D5B411-53D6-4556-9482-15A6CDFB6B65}"/>
              </a:ext>
            </a:extLst>
          </p:cNvPr>
          <p:cNvGrpSpPr/>
          <p:nvPr/>
        </p:nvGrpSpPr>
        <p:grpSpPr>
          <a:xfrm>
            <a:off x="4575080" y="3996693"/>
            <a:ext cx="2095595" cy="1714588"/>
            <a:chOff x="3946430" y="3872868"/>
            <a:chExt cx="2095595" cy="1714588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E9B1B76-1D60-8B4B-87B3-AA32808E7C1F}"/>
                </a:ext>
              </a:extLst>
            </p:cNvPr>
            <p:cNvSpPr txBox="1"/>
            <p:nvPr/>
          </p:nvSpPr>
          <p:spPr>
            <a:xfrm>
              <a:off x="3946430" y="5218124"/>
              <a:ext cx="209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Cube</a:t>
              </a:r>
              <a:r>
                <a:rPr kumimoji="1" lang="zh-CN" altLang="en-US" dirty="0"/>
                <a:t>（虚拟节点）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2C5B0D-17DB-424A-889B-152606C8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54227" y="387286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439837"/>
      </p:ext>
    </p:extLst>
  </p:cSld>
  <p:clrMapOvr>
    <a:masterClrMapping/>
  </p:clrMapOvr>
</p:sld>
</file>

<file path=ppt/theme/theme1.xml><?xml version="1.0" encoding="utf-8"?>
<a:theme xmlns:a="http://schemas.openxmlformats.org/drawingml/2006/main" name="基本样式​​">
  <a:themeElements>
    <a:clrScheme name="UCloud PPT 模板">
      <a:dk1>
        <a:srgbClr val="000000"/>
      </a:dk1>
      <a:lt1>
        <a:sysClr val="window" lastClr="FFFFFF"/>
      </a:lt1>
      <a:dk2>
        <a:srgbClr val="3860F4"/>
      </a:dk2>
      <a:lt2>
        <a:srgbClr val="E7E6E6"/>
      </a:lt2>
      <a:accent1>
        <a:srgbClr val="3860F4"/>
      </a:accent1>
      <a:accent2>
        <a:srgbClr val="FFBC76"/>
      </a:accent2>
      <a:accent3>
        <a:srgbClr val="5A6776"/>
      </a:accent3>
      <a:accent4>
        <a:srgbClr val="6FC21A"/>
      </a:accent4>
      <a:accent5>
        <a:srgbClr val="45BBFA"/>
      </a:accent5>
      <a:accent6>
        <a:srgbClr val="5F87F8"/>
      </a:accent6>
      <a:hlink>
        <a:srgbClr val="0563C1"/>
      </a:hlink>
      <a:folHlink>
        <a:srgbClr val="954F72"/>
      </a:folHlink>
    </a:clrScheme>
    <a:fontScheme name="PPT汇报">
      <a:majorFont>
        <a:latin typeface="Source Han Sans CN Normal"/>
        <a:ea typeface="Source Han Sans CN Normal"/>
        <a:cs typeface=""/>
      </a:majorFont>
      <a:minorFont>
        <a:latin typeface="Source Han Sans CN Normal"/>
        <a:ea typeface="Source Han Sans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4628</Words>
  <Application>Microsoft Office PowerPoint</Application>
  <PresentationFormat>Widescreen</PresentationFormat>
  <Paragraphs>867</Paragraphs>
  <Slides>46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-apple-system</vt:lpstr>
      <vt:lpstr>Avenir Light</vt:lpstr>
      <vt:lpstr>HelveticaInserat-Roman-SemiB</vt:lpstr>
      <vt:lpstr>Source Han Sans CN Light</vt:lpstr>
      <vt:lpstr>Source Han Sans CN Normal</vt:lpstr>
      <vt:lpstr>Source Han Sans CN Regular</vt:lpstr>
      <vt:lpstr>等线</vt:lpstr>
      <vt:lpstr>SimHei</vt:lpstr>
      <vt:lpstr>思源黑体 CN</vt:lpstr>
      <vt:lpstr>微软雅黑</vt:lpstr>
      <vt:lpstr>微软雅黑 Light</vt:lpstr>
      <vt:lpstr>雅黑</vt:lpstr>
      <vt:lpstr>Arial</vt:lpstr>
      <vt:lpstr>Calibri</vt:lpstr>
      <vt:lpstr>Source Sans Pro</vt:lpstr>
      <vt:lpstr>Wingdings</vt:lpstr>
      <vt:lpstr>基本样式​​</vt:lpstr>
      <vt:lpstr>UCloud 公有云容器产品</vt:lpstr>
      <vt:lpstr>PowerPoint Presentation</vt:lpstr>
      <vt:lpstr>容器及 Kubernetes</vt:lpstr>
      <vt:lpstr>Kubernetes 的优势</vt:lpstr>
      <vt:lpstr>PowerPoint Presentation</vt:lpstr>
      <vt:lpstr>PowerPoint Presentation</vt:lpstr>
      <vt:lpstr>UK8S – 产品亮点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UK8S – 四大洲十五大国全球服务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Cube – 产品功能：镜像加速</vt:lpstr>
      <vt:lpstr>PowerPoint Presentation</vt:lpstr>
      <vt:lpstr>PowerPoint Presentation</vt:lpstr>
      <vt:lpstr>PowerPoint Presentation</vt:lpstr>
      <vt:lpstr>UK8S – 拉勾</vt:lpstr>
      <vt:lpstr>UK8S – 起码科技</vt:lpstr>
      <vt:lpstr>Cube – 筷子科技</vt:lpstr>
      <vt:lpstr>Cube – 达达</vt:lpstr>
      <vt:lpstr>Cube – 某网络安全公司应用场景</vt:lpstr>
      <vt:lpstr>客户案例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王君颖</dc:creator>
  <cp:lastModifiedBy>Elizabeth HAN</cp:lastModifiedBy>
  <cp:revision>666</cp:revision>
  <dcterms:created xsi:type="dcterms:W3CDTF">2019-08-15T08:50:59Z</dcterms:created>
  <dcterms:modified xsi:type="dcterms:W3CDTF">2021-05-07T08:31:13Z</dcterms:modified>
</cp:coreProperties>
</file>