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48" r:id="rId2"/>
  </p:sldMasterIdLst>
  <p:notesMasterIdLst>
    <p:notesMasterId r:id="rId39"/>
  </p:notesMasterIdLst>
  <p:sldIdLst>
    <p:sldId id="256" r:id="rId3"/>
    <p:sldId id="338" r:id="rId4"/>
    <p:sldId id="339" r:id="rId5"/>
    <p:sldId id="340" r:id="rId6"/>
    <p:sldId id="345" r:id="rId7"/>
    <p:sldId id="346" r:id="rId8"/>
    <p:sldId id="347" r:id="rId9"/>
    <p:sldId id="341" r:id="rId10"/>
    <p:sldId id="348" r:id="rId11"/>
    <p:sldId id="366" r:id="rId12"/>
    <p:sldId id="349" r:id="rId13"/>
    <p:sldId id="350" r:id="rId14"/>
    <p:sldId id="343" r:id="rId15"/>
    <p:sldId id="342" r:id="rId16"/>
    <p:sldId id="351" r:id="rId17"/>
    <p:sldId id="352" r:id="rId18"/>
    <p:sldId id="353" r:id="rId19"/>
    <p:sldId id="344" r:id="rId20"/>
    <p:sldId id="278" r:id="rId21"/>
    <p:sldId id="355" r:id="rId22"/>
    <p:sldId id="356" r:id="rId23"/>
    <p:sldId id="357" r:id="rId24"/>
    <p:sldId id="358" r:id="rId25"/>
    <p:sldId id="368" r:id="rId26"/>
    <p:sldId id="359" r:id="rId27"/>
    <p:sldId id="360" r:id="rId28"/>
    <p:sldId id="361" r:id="rId29"/>
    <p:sldId id="299" r:id="rId30"/>
    <p:sldId id="362" r:id="rId31"/>
    <p:sldId id="309" r:id="rId32"/>
    <p:sldId id="321" r:id="rId33"/>
    <p:sldId id="363" r:id="rId34"/>
    <p:sldId id="364" r:id="rId35"/>
    <p:sldId id="328" r:id="rId36"/>
    <p:sldId id="365" r:id="rId37"/>
    <p:sldId id="367"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00FF"/>
    <a:srgbClr val="FF0064"/>
    <a:srgbClr val="7F7F7F"/>
    <a:srgbClr val="F0F0F0"/>
    <a:srgbClr val="9BBB59"/>
    <a:srgbClr val="F9F9F9"/>
    <a:srgbClr val="F05425"/>
    <a:srgbClr val="7BC143"/>
    <a:srgbClr val="36B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14" autoAdjust="0"/>
  </p:normalViewPr>
  <p:slideViewPr>
    <p:cSldViewPr>
      <p:cViewPr varScale="1">
        <p:scale>
          <a:sx n="70" d="100"/>
          <a:sy n="70" d="100"/>
        </p:scale>
        <p:origin x="618" y="78"/>
      </p:cViewPr>
      <p:guideLst>
        <p:guide orient="horz" pos="2160"/>
        <p:guide pos="3841"/>
      </p:guideLst>
    </p:cSldViewPr>
  </p:slideViewPr>
  <p:notesTextViewPr>
    <p:cViewPr>
      <p:scale>
        <a:sx n="100" d="100"/>
        <a:sy n="100" d="100"/>
      </p:scale>
      <p:origin x="0" y="0"/>
    </p:cViewPr>
  </p:notesTextViewPr>
  <p:notesViewPr>
    <p:cSldViewPr>
      <p:cViewPr varScale="1">
        <p:scale>
          <a:sx n="54" d="100"/>
          <a:sy n="54"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7925A-66A9-4666-BAAB-B5CA37193EEE}" type="datetimeFigureOut">
              <a:rPr lang="zh-CN" altLang="en-US" smtClean="0"/>
              <a:t>2018/8/21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4C1765-D9CD-4C65-815F-B1B2CAC32205}" type="slidenum">
              <a:rPr lang="zh-CN" altLang="en-US" smtClean="0"/>
              <a:t>‹#›</a:t>
            </a:fld>
            <a:endParaRPr lang="zh-CN" altLang="en-US"/>
          </a:p>
        </p:txBody>
      </p:sp>
    </p:spTree>
    <p:extLst>
      <p:ext uri="{BB962C8B-B14F-4D97-AF65-F5344CB8AC3E}">
        <p14:creationId xmlns:p14="http://schemas.microsoft.com/office/powerpoint/2010/main" val="2401020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0" y="0"/>
            <a:ext cx="12192000" cy="6021288"/>
          </a:xfrm>
          <a:prstGeom prst="rect">
            <a:avLst/>
          </a:prstGeom>
          <a:gradFill>
            <a:gsLst>
              <a:gs pos="0">
                <a:srgbClr val="F1F1E5"/>
              </a:gs>
              <a:gs pos="74000">
                <a:srgbClr val="F7F7ED"/>
              </a:gs>
              <a:gs pos="83000">
                <a:srgbClr val="F8F8EE"/>
              </a:gs>
              <a:gs pos="100000">
                <a:srgbClr val="F9F9E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0378925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4" name="矩形 33"/>
          <p:cNvSpPr/>
          <p:nvPr userDrawn="1"/>
        </p:nvSpPr>
        <p:spPr>
          <a:xfrm>
            <a:off x="406627" y="3717032"/>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7" name="TextBox 26">
            <a:hlinkClick r:id="rId2" action="ppaction://hlinksldjump"/>
          </p:cNvPr>
          <p:cNvSpPr txBox="1"/>
          <p:nvPr/>
        </p:nvSpPr>
        <p:spPr>
          <a:xfrm>
            <a:off x="419299" y="3705722"/>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过滤器</a:t>
            </a:r>
            <a:endParaRPr lang="zh-CN" altLang="en-US" sz="2000" dirty="0">
              <a:solidFill>
                <a:schemeClr val="bg1"/>
              </a:solidFill>
              <a:latin typeface="微软雅黑" pitchFamily="34" charset="-122"/>
              <a:ea typeface="微软雅黑" pitchFamily="34" charset="-122"/>
            </a:endParaRPr>
          </a:p>
        </p:txBody>
      </p:sp>
      <p:sp>
        <p:nvSpPr>
          <p:cNvPr id="6"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22358287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4" name="矩形 33"/>
          <p:cNvSpPr/>
          <p:nvPr userDrawn="1"/>
        </p:nvSpPr>
        <p:spPr>
          <a:xfrm>
            <a:off x="406627" y="4378752"/>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4" name="TextBox 23">
            <a:hlinkClick r:id="rId2" action="ppaction://hlinksldjump"/>
          </p:cNvPr>
          <p:cNvSpPr txBox="1"/>
          <p:nvPr userDrawn="1"/>
        </p:nvSpPr>
        <p:spPr>
          <a:xfrm>
            <a:off x="419298" y="4382597"/>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组件</a:t>
            </a:r>
            <a:endParaRPr lang="zh-CN" altLang="en-US" sz="2000" dirty="0">
              <a:solidFill>
                <a:schemeClr val="bg1"/>
              </a:solidFill>
              <a:latin typeface="微软雅黑" pitchFamily="34" charset="-122"/>
              <a:ea typeface="微软雅黑" pitchFamily="34" charset="-122"/>
            </a:endParaRPr>
          </a:p>
        </p:txBody>
      </p:sp>
      <p:sp>
        <p:nvSpPr>
          <p:cNvPr id="6"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4" name="矩形 33"/>
          <p:cNvSpPr/>
          <p:nvPr userDrawn="1"/>
        </p:nvSpPr>
        <p:spPr>
          <a:xfrm>
            <a:off x="406627" y="5068216"/>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1" name="TextBox 20">
            <a:hlinkClick r:id="rId2" action="ppaction://hlinksldjump"/>
          </p:cNvPr>
          <p:cNvSpPr txBox="1"/>
          <p:nvPr/>
        </p:nvSpPr>
        <p:spPr>
          <a:xfrm>
            <a:off x="419299" y="5059473"/>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后端通信</a:t>
            </a:r>
            <a:endParaRPr lang="zh-CN" altLang="en-US" sz="2000" dirty="0">
              <a:solidFill>
                <a:schemeClr val="bg1"/>
              </a:solidFill>
              <a:latin typeface="微软雅黑" pitchFamily="34" charset="-122"/>
              <a:ea typeface="微软雅黑" pitchFamily="34" charset="-122"/>
            </a:endParaRPr>
          </a:p>
        </p:txBody>
      </p:sp>
      <p:sp>
        <p:nvSpPr>
          <p:cNvPr id="6"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矩形 4"/>
          <p:cNvSpPr/>
          <p:nvPr userDrawn="1"/>
        </p:nvSpPr>
        <p:spPr>
          <a:xfrm>
            <a:off x="0" y="0"/>
            <a:ext cx="12192000" cy="6021288"/>
          </a:xfrm>
          <a:prstGeom prst="rect">
            <a:avLst/>
          </a:prstGeom>
          <a:gradFill>
            <a:gsLst>
              <a:gs pos="0">
                <a:srgbClr val="F1F1E5"/>
              </a:gs>
              <a:gs pos="74000">
                <a:srgbClr val="F7F7ED"/>
              </a:gs>
              <a:gs pos="83000">
                <a:srgbClr val="F8F8EE"/>
              </a:gs>
              <a:gs pos="100000">
                <a:srgbClr val="F9F9E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矩形 7"/>
          <p:cNvSpPr/>
          <p:nvPr userDrawn="1"/>
        </p:nvSpPr>
        <p:spPr>
          <a:xfrm>
            <a:off x="0" y="6642000"/>
            <a:ext cx="12192000" cy="216000"/>
          </a:xfrm>
          <a:prstGeom prst="rect">
            <a:avLst/>
          </a:prstGeom>
          <a:solidFill>
            <a:srgbClr val="88E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userDrawn="1"/>
        </p:nvSpPr>
        <p:spPr>
          <a:xfrm>
            <a:off x="0" y="6021288"/>
            <a:ext cx="12192000" cy="620712"/>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82363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过渡页1">
    <p:spTree>
      <p:nvGrpSpPr>
        <p:cNvPr id="1" name=""/>
        <p:cNvGrpSpPr/>
        <p:nvPr/>
      </p:nvGrpSpPr>
      <p:grpSpPr>
        <a:xfrm>
          <a:off x="0" y="0"/>
          <a:ext cx="0" cy="0"/>
          <a:chOff x="0" y="0"/>
          <a:chExt cx="0" cy="0"/>
        </a:xfrm>
      </p:grpSpPr>
      <p:sp>
        <p:nvSpPr>
          <p:cNvPr id="11" name="矩形 10"/>
          <p:cNvSpPr/>
          <p:nvPr userDrawn="1"/>
        </p:nvSpPr>
        <p:spPr>
          <a:xfrm>
            <a:off x="359946" y="0"/>
            <a:ext cx="336859" cy="908720"/>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TextBox 3"/>
          <p:cNvSpPr txBox="1"/>
          <p:nvPr userDrawn="1"/>
        </p:nvSpPr>
        <p:spPr>
          <a:xfrm>
            <a:off x="829095" y="404664"/>
            <a:ext cx="1451474" cy="523220"/>
          </a:xfrm>
          <a:prstGeom prst="rect">
            <a:avLst/>
          </a:prstGeom>
          <a:noFill/>
        </p:spPr>
        <p:txBody>
          <a:bodyPr wrap="square">
            <a:spAutoFit/>
          </a:bodyPr>
          <a:lstStyle/>
          <a:p>
            <a:pPr algn="l">
              <a:defRPr/>
            </a:pPr>
            <a:r>
              <a:rPr lang="zh-CN" altLang="en-US" sz="2800" b="1" dirty="0" smtClean="0">
                <a:solidFill>
                  <a:schemeClr val="tx1">
                    <a:lumMod val="65000"/>
                    <a:lumOff val="35000"/>
                  </a:schemeClr>
                </a:solidFill>
                <a:latin typeface="微软雅黑" pitchFamily="34" charset="-122"/>
                <a:ea typeface="微软雅黑" pitchFamily="34" charset="-122"/>
              </a:rPr>
              <a:t>章节</a:t>
            </a:r>
            <a:endParaRPr lang="zh-CN" altLang="en-US" sz="2800" b="1" dirty="0">
              <a:solidFill>
                <a:schemeClr val="tx1">
                  <a:lumMod val="65000"/>
                  <a:lumOff val="35000"/>
                </a:schemeClr>
              </a:solidFill>
              <a:latin typeface="微软雅黑" pitchFamily="34" charset="-122"/>
              <a:ea typeface="微软雅黑" pitchFamily="34" charset="-122"/>
            </a:endParaRPr>
          </a:p>
        </p:txBody>
      </p:sp>
      <p:sp>
        <p:nvSpPr>
          <p:cNvPr id="13" name="矩形 24"/>
          <p:cNvSpPr>
            <a:spLocks noChangeArrowheads="1"/>
          </p:cNvSpPr>
          <p:nvPr userDrawn="1"/>
        </p:nvSpPr>
        <p:spPr bwMode="auto">
          <a:xfrm>
            <a:off x="2136590" y="558552"/>
            <a:ext cx="2447635" cy="369332"/>
          </a:xfrm>
          <a:prstGeom prst="rect">
            <a:avLst/>
          </a:prstGeom>
          <a:noFill/>
          <a:ln w="9525">
            <a:noFill/>
            <a:miter lim="800000"/>
            <a:headEnd/>
            <a:tailEnd/>
          </a:ln>
        </p:spPr>
        <p:txBody>
          <a:bodyPr wrap="square">
            <a:spAutoFit/>
          </a:bodyPr>
          <a:lstStyle/>
          <a:p>
            <a:r>
              <a:rPr lang="en-US" altLang="zh-CN" sz="1800" b="1" dirty="0">
                <a:solidFill>
                  <a:srgbClr val="FFC000"/>
                </a:solidFill>
                <a:ea typeface="微软雅黑" pitchFamily="34" charset="-122"/>
                <a:cs typeface="Arial Unicode MS" pitchFamily="34" charset="-122"/>
              </a:rPr>
              <a:t>TRANSITION PAGE</a:t>
            </a:r>
            <a:endParaRPr lang="zh-CN" altLang="en-US" sz="1800" b="1" dirty="0">
              <a:solidFill>
                <a:srgbClr val="FFC000"/>
              </a:solidFill>
              <a:ea typeface="微软雅黑" pitchFamily="34" charset="-122"/>
              <a:cs typeface="Arial Unicode MS" pitchFamily="34" charset="-122"/>
            </a:endParaRPr>
          </a:p>
        </p:txBody>
      </p:sp>
      <p:cxnSp>
        <p:nvCxnSpPr>
          <p:cNvPr id="3" name="直接连接符 2"/>
          <p:cNvCxnSpPr/>
          <p:nvPr userDrawn="1"/>
        </p:nvCxnSpPr>
        <p:spPr>
          <a:xfrm>
            <a:off x="359945" y="908720"/>
            <a:ext cx="436825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15"/>
          <p:cNvSpPr txBox="1"/>
          <p:nvPr userDrawn="1"/>
        </p:nvSpPr>
        <p:spPr>
          <a:xfrm>
            <a:off x="11088403" y="6184352"/>
            <a:ext cx="982705" cy="338554"/>
          </a:xfrm>
          <a:prstGeom prst="rect">
            <a:avLst/>
          </a:prstGeom>
          <a:noFill/>
        </p:spPr>
        <p:txBody>
          <a:bodyPr wrap="none" rtlCol="0">
            <a:spAutoFit/>
          </a:bodyPr>
          <a:lstStyle/>
          <a:p>
            <a:r>
              <a:rPr lang="en-US" altLang="zh-CN" sz="1600" dirty="0" smtClean="0">
                <a:solidFill>
                  <a:schemeClr val="bg1">
                    <a:lumMod val="75000"/>
                  </a:schemeClr>
                </a:solidFill>
              </a:rPr>
              <a:t>—  </a:t>
            </a:r>
            <a:fld id="{2EEF1883-7A0E-4F66-9932-E581691AD397}" type="slidenum">
              <a:rPr lang="zh-CN" altLang="en-US" sz="1600" smtClean="0">
                <a:solidFill>
                  <a:schemeClr val="bg1">
                    <a:lumMod val="75000"/>
                  </a:schemeClr>
                </a:solidFill>
              </a:rPr>
              <a:pPr/>
              <a:t>‹#›</a:t>
            </a:fld>
            <a:r>
              <a:rPr lang="zh-CN" altLang="en-US" sz="1600" dirty="0" smtClean="0">
                <a:solidFill>
                  <a:schemeClr val="bg1">
                    <a:lumMod val="75000"/>
                  </a:schemeClr>
                </a:solidFill>
              </a:rPr>
              <a:t> </a:t>
            </a:r>
            <a:r>
              <a:rPr lang="en-US" altLang="zh-CN" sz="1600" dirty="0" smtClean="0">
                <a:solidFill>
                  <a:schemeClr val="bg1">
                    <a:lumMod val="75000"/>
                  </a:schemeClr>
                </a:solidFill>
              </a:rPr>
              <a:t>—</a:t>
            </a:r>
            <a:r>
              <a:rPr lang="zh-CN" altLang="en-US" sz="1600" dirty="0" smtClean="0">
                <a:solidFill>
                  <a:schemeClr val="bg1">
                    <a:lumMod val="75000"/>
                  </a:schemeClr>
                </a:solidFill>
              </a:rPr>
              <a:t> </a:t>
            </a:r>
            <a:endParaRPr lang="zh-CN" altLang="en-US" sz="1600" b="0" dirty="0">
              <a:solidFill>
                <a:schemeClr val="bg1">
                  <a:lumMod val="75000"/>
                </a:schemeClr>
              </a:solidFill>
              <a:latin typeface="微软雅黑" pitchFamily="34" charset="-122"/>
              <a:ea typeface="微软雅黑" pitchFamily="34" charset="-122"/>
            </a:endParaRPr>
          </a:p>
        </p:txBody>
      </p:sp>
      <p:sp>
        <p:nvSpPr>
          <p:cNvPr id="7" name="椭圆 6"/>
          <p:cNvSpPr/>
          <p:nvPr userDrawn="1"/>
        </p:nvSpPr>
        <p:spPr>
          <a:xfrm>
            <a:off x="3573628" y="2420888"/>
            <a:ext cx="1044000" cy="1044000"/>
          </a:xfrm>
          <a:prstGeom prst="ellipse">
            <a:avLst/>
          </a:prstGeom>
          <a:ln>
            <a:solidFill>
              <a:srgbClr val="FFC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latin typeface="Impact" pitchFamily="34" charset="0"/>
            </a:endParaRPr>
          </a:p>
        </p:txBody>
      </p:sp>
      <p:cxnSp>
        <p:nvCxnSpPr>
          <p:cNvPr id="8" name="直接连接符 7"/>
          <p:cNvCxnSpPr>
            <a:stCxn id="7" idx="6"/>
          </p:cNvCxnSpPr>
          <p:nvPr userDrawn="1"/>
        </p:nvCxnSpPr>
        <p:spPr>
          <a:xfrm>
            <a:off x="4617628" y="2942888"/>
            <a:ext cx="4502708" cy="0"/>
          </a:xfrm>
          <a:prstGeom prst="line">
            <a:avLst/>
          </a:prstGeom>
          <a:ln w="28575">
            <a:solidFill>
              <a:srgbClr val="FFC000"/>
            </a:solidFill>
            <a:tailEnd type="arrow" w="lg" len="lg"/>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0" y="6642000"/>
            <a:ext cx="12192000" cy="216000"/>
          </a:xfrm>
          <a:prstGeom prst="rect">
            <a:avLst/>
          </a:prstGeom>
          <a:solidFill>
            <a:srgbClr val="88E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矩形 13"/>
          <p:cNvSpPr/>
          <p:nvPr userDrawn="1"/>
        </p:nvSpPr>
        <p:spPr>
          <a:xfrm>
            <a:off x="0" y="6021288"/>
            <a:ext cx="12192000" cy="620712"/>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23157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4" name="矩形 3"/>
          <p:cNvSpPr/>
          <p:nvPr userDrawn="1"/>
        </p:nvSpPr>
        <p:spPr>
          <a:xfrm>
            <a:off x="-4969" y="2432950"/>
            <a:ext cx="12196969" cy="20611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endParaRPr lang="zh-CN" altLang="en-US" sz="4400" dirty="0"/>
          </a:p>
        </p:txBody>
      </p:sp>
      <p:sp>
        <p:nvSpPr>
          <p:cNvPr id="16" name="矩形 15"/>
          <p:cNvSpPr/>
          <p:nvPr userDrawn="1"/>
        </p:nvSpPr>
        <p:spPr>
          <a:xfrm>
            <a:off x="4511824" y="2852936"/>
            <a:ext cx="7680955" cy="1182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7201"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前端框架 </a:t>
            </a:r>
            <a:r>
              <a:rPr lang="en-US" altLang="zh-CN" sz="7201"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 </a:t>
            </a:r>
            <a:r>
              <a:rPr lang="en-US" altLang="zh-CN" sz="7201" b="1" dirty="0" err="1"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Vue</a:t>
            </a:r>
            <a:endParaRPr lang="zh-CN" altLang="en-US" sz="7201" b="1" dirty="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pic>
        <p:nvPicPr>
          <p:cNvPr id="1026" name="Picture 2" descr="vue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3832" y="1700808"/>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userDrawn="1"/>
        </p:nvSpPr>
        <p:spPr>
          <a:xfrm>
            <a:off x="119336" y="3645024"/>
            <a:ext cx="1569660" cy="646331"/>
          </a:xfrm>
          <a:prstGeom prst="rect">
            <a:avLst/>
          </a:prstGeom>
        </p:spPr>
        <p:txBody>
          <a:bodyPr wrap="none">
            <a:spAutoFit/>
          </a:bodyPr>
          <a:lstStyle/>
          <a:p>
            <a:r>
              <a:rPr lang="zh-CN" altLang="en-US" sz="36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郝彬彬</a:t>
            </a:r>
            <a:endParaRPr lang="zh-CN" altLang="en-US" sz="3600" dirty="0"/>
          </a:p>
        </p:txBody>
      </p:sp>
    </p:spTree>
    <p:extLst>
      <p:ext uri="{BB962C8B-B14F-4D97-AF65-F5344CB8AC3E}">
        <p14:creationId xmlns:p14="http://schemas.microsoft.com/office/powerpoint/2010/main" val="98806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700"/>
                            </p:stCondLst>
                            <p:childTnLst>
                              <p:par>
                                <p:cTn id="12" presetID="49" presetClass="entr" presetSubtype="0" decel="10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360"/>
                                          </p:val>
                                        </p:tav>
                                        <p:tav tm="100000">
                                          <p:val>
                                            <p:fltVal val="0"/>
                                          </p:val>
                                        </p:tav>
                                      </p:tavLst>
                                    </p:anim>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4" name="矩形 3"/>
          <p:cNvSpPr/>
          <p:nvPr userDrawn="1"/>
        </p:nvSpPr>
        <p:spPr>
          <a:xfrm>
            <a:off x="-4969" y="2432950"/>
            <a:ext cx="12196969" cy="20611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endParaRPr lang="zh-CN" altLang="en-US" sz="4400" dirty="0"/>
          </a:p>
        </p:txBody>
      </p:sp>
      <p:sp>
        <p:nvSpPr>
          <p:cNvPr id="16" name="矩形 15"/>
          <p:cNvSpPr/>
          <p:nvPr userDrawn="1"/>
        </p:nvSpPr>
        <p:spPr>
          <a:xfrm>
            <a:off x="4726605" y="2872095"/>
            <a:ext cx="2733819" cy="1182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201"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谢 谢</a:t>
            </a:r>
            <a:endParaRPr lang="zh-CN" altLang="en-US" sz="7201" b="1" dirty="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Tree>
    <p:extLst>
      <p:ext uri="{BB962C8B-B14F-4D97-AF65-F5344CB8AC3E}">
        <p14:creationId xmlns:p14="http://schemas.microsoft.com/office/powerpoint/2010/main" val="7333370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矩形 2"/>
          <p:cNvSpPr/>
          <p:nvPr userDrawn="1"/>
        </p:nvSpPr>
        <p:spPr>
          <a:xfrm>
            <a:off x="0" y="1124745"/>
            <a:ext cx="1702779"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7"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
        <p:nvSpPr>
          <p:cNvPr id="20" name="矩形 19"/>
          <p:cNvSpPr/>
          <p:nvPr userDrawn="1"/>
        </p:nvSpPr>
        <p:spPr>
          <a:xfrm>
            <a:off x="406627" y="1675097"/>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3" name="TextBox 22">
            <a:hlinkClick r:id="rId2" action="ppaction://hlinksldjump"/>
          </p:cNvPr>
          <p:cNvSpPr txBox="1"/>
          <p:nvPr userDrawn="1"/>
        </p:nvSpPr>
        <p:spPr>
          <a:xfrm>
            <a:off x="419299" y="1675097"/>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数据绑定</a:t>
            </a:r>
            <a:endParaRPr lang="zh-CN" altLang="en-US" sz="2000"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9" name="矩形 38"/>
          <p:cNvSpPr/>
          <p:nvPr userDrawn="1"/>
        </p:nvSpPr>
        <p:spPr>
          <a:xfrm>
            <a:off x="406627" y="2348880"/>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ndParaRPr>
          </a:p>
        </p:txBody>
      </p:sp>
      <p:sp>
        <p:nvSpPr>
          <p:cNvPr id="38" name="TextBox 37">
            <a:hlinkClick r:id="rId2" action="ppaction://hlinksldjump"/>
          </p:cNvPr>
          <p:cNvSpPr txBox="1"/>
          <p:nvPr/>
        </p:nvSpPr>
        <p:spPr>
          <a:xfrm>
            <a:off x="419298" y="2351972"/>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内部指令</a:t>
            </a:r>
            <a:endParaRPr lang="zh-CN" altLang="en-US" sz="2000" dirty="0">
              <a:solidFill>
                <a:schemeClr val="bg1"/>
              </a:solidFill>
              <a:latin typeface="微软雅黑" pitchFamily="34" charset="-122"/>
              <a:ea typeface="微软雅黑" pitchFamily="34" charset="-122"/>
            </a:endParaRPr>
          </a:p>
        </p:txBody>
      </p:sp>
      <p:sp>
        <p:nvSpPr>
          <p:cNvPr id="5"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22358287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60" name="矩形 59"/>
          <p:cNvSpPr/>
          <p:nvPr userDrawn="1"/>
        </p:nvSpPr>
        <p:spPr>
          <a:xfrm>
            <a:off x="406627" y="3038344"/>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55" name="TextBox 54">
            <a:hlinkClick r:id="rId2" action="ppaction://hlinksldjump"/>
          </p:cNvPr>
          <p:cNvSpPr txBox="1"/>
          <p:nvPr/>
        </p:nvSpPr>
        <p:spPr>
          <a:xfrm>
            <a:off x="419299" y="3028847"/>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计算属性</a:t>
            </a:r>
            <a:endParaRPr lang="zh-CN" altLang="en-US" sz="2000" dirty="0">
              <a:solidFill>
                <a:schemeClr val="bg1"/>
              </a:solidFill>
              <a:latin typeface="微软雅黑" pitchFamily="34" charset="-122"/>
              <a:ea typeface="微软雅黑" pitchFamily="34" charset="-122"/>
            </a:endParaRPr>
          </a:p>
        </p:txBody>
      </p:sp>
      <p:sp>
        <p:nvSpPr>
          <p:cNvPr id="6"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22358287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 Target="../slides/slide3.xml"/><Relationship Id="rId5" Type="http://schemas.openxmlformats.org/officeDocument/2006/relationships/slideLayout" Target="../slideLayouts/slideLayout8.xml"/><Relationship Id="rId10"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gradFill>
            <a:gsLst>
              <a:gs pos="0">
                <a:srgbClr val="F1F1E5"/>
              </a:gs>
              <a:gs pos="74000">
                <a:srgbClr val="F7F7ED"/>
              </a:gs>
              <a:gs pos="83000">
                <a:srgbClr val="F8F8EE"/>
              </a:gs>
              <a:gs pos="100000">
                <a:srgbClr val="F9F9E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938341246"/>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1124745"/>
            <a:ext cx="1702779"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 name="矩形 2"/>
          <p:cNvSpPr/>
          <p:nvPr userDrawn="1"/>
        </p:nvSpPr>
        <p:spPr>
          <a:xfrm>
            <a:off x="1846975" y="1124745"/>
            <a:ext cx="10345026"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TextBox 15"/>
          <p:cNvSpPr txBox="1"/>
          <p:nvPr userDrawn="1"/>
        </p:nvSpPr>
        <p:spPr>
          <a:xfrm>
            <a:off x="10960832" y="572430"/>
            <a:ext cx="1039824" cy="369332"/>
          </a:xfrm>
          <a:prstGeom prst="rect">
            <a:avLst/>
          </a:prstGeom>
          <a:noFill/>
          <a:effectLst>
            <a:reflection blurRad="6350" stA="50000" endA="300" endPos="38500" dist="50800" dir="5400000" sy="-100000" algn="bl" rotWithShape="0"/>
          </a:effectLst>
        </p:spPr>
        <p:txBody>
          <a:bodyPr wrap="square" rtlCol="0">
            <a:spAutoFit/>
          </a:bodyPr>
          <a:lstStyle/>
          <a:p>
            <a:pPr marL="0" algn="r" defTabSz="914491" rtl="0" eaLnBrk="1" latinLnBrk="0" hangingPunct="1"/>
            <a:r>
              <a:rPr lang="en-US" altLang="zh-CN" sz="1800" kern="1200" dirty="0" smtClean="0">
                <a:solidFill>
                  <a:srgbClr val="7BC143"/>
                </a:solidFill>
                <a:effectLst>
                  <a:reflection blurRad="6350" stA="55000" endA="300" endPos="45500" dir="5400000" sy="-100000" algn="bl" rotWithShape="0"/>
                </a:effectLst>
                <a:latin typeface="Broadway" pitchFamily="82" charset="0"/>
                <a:ea typeface="楷体" pitchFamily="49" charset="-122"/>
                <a:cs typeface="经典繁仿黑" pitchFamily="49" charset="-122"/>
              </a:rPr>
              <a:t>ue.js</a:t>
            </a:r>
            <a:endParaRPr lang="zh-CN" altLang="en-US" sz="1800" kern="1200" dirty="0">
              <a:solidFill>
                <a:srgbClr val="7BC143"/>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cxnSp>
        <p:nvCxnSpPr>
          <p:cNvPr id="6" name="直接连接符 5"/>
          <p:cNvCxnSpPr/>
          <p:nvPr userDrawn="1"/>
        </p:nvCxnSpPr>
        <p:spPr>
          <a:xfrm>
            <a:off x="10960832" y="626129"/>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a:off x="-190303" y="1675097"/>
            <a:ext cx="1965260" cy="3830203"/>
            <a:chOff x="-190278" y="1675097"/>
            <a:chExt cx="1965004" cy="3830203"/>
          </a:xfrm>
        </p:grpSpPr>
        <p:sp>
          <p:nvSpPr>
            <p:cNvPr id="8" name="TextBox 36">
              <a:hlinkClick r:id="rId11" action="ppaction://hlinksldjump"/>
            </p:cNvPr>
            <p:cNvSpPr txBox="1"/>
            <p:nvPr userDrawn="1"/>
          </p:nvSpPr>
          <p:spPr>
            <a:xfrm>
              <a:off x="419244" y="1675097"/>
              <a:ext cx="1355482" cy="400110"/>
            </a:xfrm>
            <a:prstGeom prst="rect">
              <a:avLst/>
            </a:prstGeom>
            <a:noFill/>
          </p:spPr>
          <p:txBody>
            <a:bodyPr wrap="square" rtlCol="0">
              <a:spAutoFit/>
            </a:bodyPr>
            <a:lstStyle/>
            <a:p>
              <a:r>
                <a:rPr lang="zh-CN" altLang="en-US" sz="2000" kern="1200" dirty="0" smtClean="0">
                  <a:solidFill>
                    <a:schemeClr val="bg1">
                      <a:lumMod val="75000"/>
                    </a:schemeClr>
                  </a:solidFill>
                  <a:latin typeface="微软雅黑" pitchFamily="34" charset="-122"/>
                  <a:ea typeface="微软雅黑" pitchFamily="34" charset="-122"/>
                  <a:cs typeface="+mn-cs"/>
                </a:rPr>
                <a:t>数据绑定</a:t>
              </a:r>
              <a:endParaRPr lang="zh-CN" altLang="en-US" sz="2000" kern="1200" dirty="0">
                <a:solidFill>
                  <a:schemeClr val="bg1">
                    <a:lumMod val="75000"/>
                  </a:schemeClr>
                </a:solidFill>
                <a:latin typeface="微软雅黑" pitchFamily="34" charset="-122"/>
                <a:ea typeface="微软雅黑" pitchFamily="34" charset="-122"/>
                <a:cs typeface="+mn-cs"/>
              </a:endParaRPr>
            </a:p>
          </p:txBody>
        </p:sp>
        <p:sp>
          <p:nvSpPr>
            <p:cNvPr id="9" name="矩形 8"/>
            <p:cNvSpPr/>
            <p:nvPr userDrawn="1"/>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10" name="TextBox 35"/>
            <p:cNvSpPr txBox="1"/>
            <p:nvPr userDrawn="1"/>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1</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11" name="组合 10"/>
            <p:cNvGrpSpPr/>
            <p:nvPr userDrawn="1"/>
          </p:nvGrpSpPr>
          <p:grpSpPr>
            <a:xfrm>
              <a:off x="-190278" y="2351972"/>
              <a:ext cx="1965004" cy="3153328"/>
              <a:chOff x="-190278" y="2351972"/>
              <a:chExt cx="1965004" cy="3153328"/>
            </a:xfrm>
          </p:grpSpPr>
          <p:grpSp>
            <p:nvGrpSpPr>
              <p:cNvPr id="12" name="组合 11"/>
              <p:cNvGrpSpPr/>
              <p:nvPr/>
            </p:nvGrpSpPr>
            <p:grpSpPr>
              <a:xfrm>
                <a:off x="-190278" y="2351972"/>
                <a:ext cx="1965004" cy="445827"/>
                <a:chOff x="-190278" y="1675097"/>
                <a:chExt cx="1965004" cy="445827"/>
              </a:xfrm>
            </p:grpSpPr>
            <p:sp>
              <p:nvSpPr>
                <p:cNvPr id="29" name="矩形 28"/>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30" name="TextBox 56"/>
                <p:cNvSpPr txBox="1"/>
                <p:nvPr/>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2</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1" name="TextBox 57">
                  <a:hlinkClick r:id="rId11"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内部指令</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13" name="组合 12"/>
              <p:cNvGrpSpPr/>
              <p:nvPr/>
            </p:nvGrpSpPr>
            <p:grpSpPr>
              <a:xfrm>
                <a:off x="-190278" y="3028847"/>
                <a:ext cx="1965004" cy="445827"/>
                <a:chOff x="-190278" y="1675097"/>
                <a:chExt cx="1965004" cy="445827"/>
              </a:xfrm>
            </p:grpSpPr>
            <p:sp>
              <p:nvSpPr>
                <p:cNvPr id="26" name="矩形 25"/>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7" name="TextBox 53"/>
                <p:cNvSpPr txBox="1"/>
                <p:nvPr/>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3</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TextBox 54">
                  <a:hlinkClick r:id="rId11"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计算属性</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14" name="组合 13"/>
              <p:cNvGrpSpPr/>
              <p:nvPr/>
            </p:nvGrpSpPr>
            <p:grpSpPr>
              <a:xfrm>
                <a:off x="-190278" y="3705722"/>
                <a:ext cx="1965004" cy="445827"/>
                <a:chOff x="-190278" y="1675097"/>
                <a:chExt cx="1965004" cy="445827"/>
              </a:xfrm>
            </p:grpSpPr>
            <p:sp>
              <p:nvSpPr>
                <p:cNvPr id="23" name="矩形 22"/>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4" name="TextBox 50"/>
                <p:cNvSpPr txBox="1"/>
                <p:nvPr/>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4</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5" name="TextBox 51">
                  <a:hlinkClick r:id="rId11"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过滤器</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15" name="组合 14"/>
              <p:cNvGrpSpPr/>
              <p:nvPr/>
            </p:nvGrpSpPr>
            <p:grpSpPr>
              <a:xfrm>
                <a:off x="-190278" y="4382597"/>
                <a:ext cx="1965004" cy="445827"/>
                <a:chOff x="-190278" y="1675097"/>
                <a:chExt cx="1965004" cy="445827"/>
              </a:xfrm>
            </p:grpSpPr>
            <p:sp>
              <p:nvSpPr>
                <p:cNvPr id="20" name="矩形 19"/>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1" name="TextBox 47"/>
                <p:cNvSpPr txBox="1"/>
                <p:nvPr/>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5</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2" name="TextBox 48">
                  <a:hlinkClick r:id="rId11"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组件</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16" name="组合 15"/>
              <p:cNvGrpSpPr/>
              <p:nvPr/>
            </p:nvGrpSpPr>
            <p:grpSpPr>
              <a:xfrm>
                <a:off x="-190278" y="5059473"/>
                <a:ext cx="1965004" cy="445827"/>
                <a:chOff x="-190278" y="1675097"/>
                <a:chExt cx="1965004" cy="445827"/>
              </a:xfrm>
            </p:grpSpPr>
            <p:sp>
              <p:nvSpPr>
                <p:cNvPr id="17" name="矩形 16"/>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18" name="TextBox 44"/>
                <p:cNvSpPr txBox="1"/>
                <p:nvPr/>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6</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TextBox 45">
                  <a:hlinkClick r:id="rId11"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后端通信</a:t>
                  </a:r>
                  <a:endParaRPr lang="zh-CN" altLang="en-US" sz="2000" dirty="0">
                    <a:solidFill>
                      <a:schemeClr val="bg1">
                        <a:lumMod val="75000"/>
                      </a:schemeClr>
                    </a:solidFill>
                    <a:latin typeface="微软雅黑" pitchFamily="34" charset="-122"/>
                    <a:ea typeface="微软雅黑" pitchFamily="34" charset="-122"/>
                  </a:endParaRPr>
                </a:p>
              </p:txBody>
            </p:sp>
          </p:grpSp>
        </p:grpSp>
      </p:grpSp>
      <p:pic>
        <p:nvPicPr>
          <p:cNvPr id="2050" name="Picture 2" descr="vue logo"/>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1064551" y="589021"/>
            <a:ext cx="288785" cy="28878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4" r:id="rId1"/>
    <p:sldLayoutId id="2147483677" r:id="rId2"/>
    <p:sldLayoutId id="2147483649" r:id="rId3"/>
    <p:sldLayoutId id="2147483650" r:id="rId4"/>
    <p:sldLayoutId id="2147483662" r:id="rId5"/>
    <p:sldLayoutId id="2147483661" r:id="rId6"/>
    <p:sldLayoutId id="2147483660" r:id="rId7"/>
    <p:sldLayoutId id="2147483651" r:id="rId8"/>
    <p:sldLayoutId id="2147483656" r:id="rId9"/>
  </p:sldLayoutIdLst>
  <p:timing>
    <p:tnLst>
      <p:par>
        <p:cTn id="1" dur="indefinite" restart="never" nodeType="tmRoot"/>
      </p:par>
    </p:tnLst>
  </p:timing>
  <p:txStyles>
    <p:titleStyle>
      <a:lvl1pPr algn="ctr" defTabSz="914491" rtl="0" eaLnBrk="1" latinLnBrk="0" hangingPunct="1">
        <a:spcBef>
          <a:spcPct val="0"/>
        </a:spcBef>
        <a:buNone/>
        <a:defRPr sz="4400" kern="1200">
          <a:solidFill>
            <a:schemeClr val="tx1"/>
          </a:solidFill>
          <a:latin typeface="+mj-lt"/>
          <a:ea typeface="+mj-ea"/>
          <a:cs typeface="+mj-cs"/>
        </a:defRPr>
      </a:lvl1pPr>
    </p:titleStyle>
    <p:bodyStyle>
      <a:lvl1pPr marL="342934" indent="-342934" algn="l" defTabSz="91449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3024" indent="-285779" algn="l" defTabSz="91449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114" indent="-228623" algn="l" defTabSz="91449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360"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606"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851"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097"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343"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589"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91" rtl="0" eaLnBrk="1" latinLnBrk="0" hangingPunct="1">
        <a:defRPr sz="1800" kern="1200">
          <a:solidFill>
            <a:schemeClr val="tx1"/>
          </a:solidFill>
          <a:latin typeface="+mn-lt"/>
          <a:ea typeface="+mn-ea"/>
          <a:cs typeface="+mn-cs"/>
        </a:defRPr>
      </a:lvl1pPr>
      <a:lvl2pPr marL="457246" algn="l" defTabSz="914491" rtl="0" eaLnBrk="1" latinLnBrk="0" hangingPunct="1">
        <a:defRPr sz="1800" kern="1200">
          <a:solidFill>
            <a:schemeClr val="tx1"/>
          </a:solidFill>
          <a:latin typeface="+mn-lt"/>
          <a:ea typeface="+mn-ea"/>
          <a:cs typeface="+mn-cs"/>
        </a:defRPr>
      </a:lvl2pPr>
      <a:lvl3pPr marL="914491" algn="l" defTabSz="914491" rtl="0" eaLnBrk="1" latinLnBrk="0" hangingPunct="1">
        <a:defRPr sz="1800" kern="1200">
          <a:solidFill>
            <a:schemeClr val="tx1"/>
          </a:solidFill>
          <a:latin typeface="+mn-lt"/>
          <a:ea typeface="+mn-ea"/>
          <a:cs typeface="+mn-cs"/>
        </a:defRPr>
      </a:lvl3pPr>
      <a:lvl4pPr marL="1371737" algn="l" defTabSz="914491" rtl="0" eaLnBrk="1" latinLnBrk="0" hangingPunct="1">
        <a:defRPr sz="1800" kern="1200">
          <a:solidFill>
            <a:schemeClr val="tx1"/>
          </a:solidFill>
          <a:latin typeface="+mn-lt"/>
          <a:ea typeface="+mn-ea"/>
          <a:cs typeface="+mn-cs"/>
        </a:defRPr>
      </a:lvl4pPr>
      <a:lvl5pPr marL="1828983" algn="l" defTabSz="914491" rtl="0" eaLnBrk="1" latinLnBrk="0" hangingPunct="1">
        <a:defRPr sz="1800" kern="1200">
          <a:solidFill>
            <a:schemeClr val="tx1"/>
          </a:solidFill>
          <a:latin typeface="+mn-lt"/>
          <a:ea typeface="+mn-ea"/>
          <a:cs typeface="+mn-cs"/>
        </a:defRPr>
      </a:lvl5pPr>
      <a:lvl6pPr marL="2286229" algn="l" defTabSz="914491" rtl="0" eaLnBrk="1" latinLnBrk="0" hangingPunct="1">
        <a:defRPr sz="1800" kern="1200">
          <a:solidFill>
            <a:schemeClr val="tx1"/>
          </a:solidFill>
          <a:latin typeface="+mn-lt"/>
          <a:ea typeface="+mn-ea"/>
          <a:cs typeface="+mn-cs"/>
        </a:defRPr>
      </a:lvl6pPr>
      <a:lvl7pPr marL="2743474" algn="l" defTabSz="914491" rtl="0" eaLnBrk="1" latinLnBrk="0" hangingPunct="1">
        <a:defRPr sz="1800" kern="1200">
          <a:solidFill>
            <a:schemeClr val="tx1"/>
          </a:solidFill>
          <a:latin typeface="+mn-lt"/>
          <a:ea typeface="+mn-ea"/>
          <a:cs typeface="+mn-cs"/>
        </a:defRPr>
      </a:lvl7pPr>
      <a:lvl8pPr marL="3200720" algn="l" defTabSz="914491" rtl="0" eaLnBrk="1" latinLnBrk="0" hangingPunct="1">
        <a:defRPr sz="1800" kern="1200">
          <a:solidFill>
            <a:schemeClr val="tx1"/>
          </a:solidFill>
          <a:latin typeface="+mn-lt"/>
          <a:ea typeface="+mn-ea"/>
          <a:cs typeface="+mn-cs"/>
        </a:defRPr>
      </a:lvl8pPr>
      <a:lvl9pPr marL="3657966" algn="l" defTabSz="9144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619789"/>
      </p:ext>
    </p:extLst>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35360" y="404664"/>
            <a:ext cx="2224135" cy="523220"/>
          </a:xfrm>
          <a:prstGeom prst="rect">
            <a:avLst/>
          </a:prstGeom>
        </p:spPr>
        <p:txBody>
          <a:bodyPr wrap="none">
            <a:spAutoFit/>
          </a:bodyPr>
          <a:lstStyle/>
          <a:p>
            <a:pPr marL="457200" indent="-457200">
              <a:buFont typeface="Wingdings" panose="05000000000000000000" pitchFamily="2" charset="2"/>
              <a:buChar char="u"/>
            </a:pPr>
            <a:r>
              <a:rPr lang="en-US" altLang="zh-CN" sz="2800" b="1" dirty="0" smtClean="0">
                <a:solidFill>
                  <a:schemeClr val="bg1">
                    <a:lumMod val="50000"/>
                  </a:schemeClr>
                </a:solidFill>
                <a:latin typeface="微软雅黑" panose="020B0503020204020204" pitchFamily="34" charset="-122"/>
                <a:ea typeface="微软雅黑" panose="020B0503020204020204" pitchFamily="34" charset="-122"/>
              </a:rPr>
              <a:t>MVC</a:t>
            </a:r>
            <a:r>
              <a:rPr lang="zh-CN" altLang="en-US" sz="2800" b="1" dirty="0" smtClean="0">
                <a:solidFill>
                  <a:schemeClr val="bg1">
                    <a:lumMod val="50000"/>
                  </a:schemeClr>
                </a:solidFill>
                <a:latin typeface="微软雅黑" panose="020B0503020204020204" pitchFamily="34" charset="-122"/>
                <a:ea typeface="微软雅黑" panose="020B0503020204020204" pitchFamily="34" charset="-122"/>
              </a:rPr>
              <a:t>框架</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4799856" y="1302025"/>
            <a:ext cx="7056784" cy="4240135"/>
          </a:xfrm>
          <a:prstGeom prst="roundRect">
            <a:avLst>
              <a:gd name="adj" fmla="val 0"/>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矩形 20"/>
          <p:cNvSpPr/>
          <p:nvPr/>
        </p:nvSpPr>
        <p:spPr>
          <a:xfrm>
            <a:off x="5087888" y="2714063"/>
            <a:ext cx="6672064" cy="1323439"/>
          </a:xfrm>
          <a:prstGeom prst="rect">
            <a:avLst/>
          </a:prstGeom>
        </p:spPr>
        <p:txBody>
          <a:bodyPr wrap="square">
            <a:spAutoFit/>
          </a:bodyPr>
          <a:lstStyle/>
          <a:p>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MVC</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实现</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过程：</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把控制权交给</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，自己不执行业务逻辑</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Controller</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执行业务</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逻辑并操作</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，但不操作</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，对</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无知</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和</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通过观察者模式实现消息同步，由</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主动向</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请求数据实现视图更新</a:t>
            </a:r>
            <a:endPar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2"/>
          <a:stretch>
            <a:fillRect/>
          </a:stretch>
        </p:blipFill>
        <p:spPr>
          <a:xfrm>
            <a:off x="186294" y="1838881"/>
            <a:ext cx="4481240" cy="3703279"/>
          </a:xfrm>
          <a:prstGeom prst="rect">
            <a:avLst/>
          </a:prstGeom>
        </p:spPr>
      </p:pic>
      <p:sp>
        <p:nvSpPr>
          <p:cNvPr id="23" name="矩形 22"/>
          <p:cNvSpPr/>
          <p:nvPr/>
        </p:nvSpPr>
        <p:spPr>
          <a:xfrm>
            <a:off x="5087888" y="1412776"/>
            <a:ext cx="6672064" cy="1077218"/>
          </a:xfrm>
          <a:prstGeom prst="rect">
            <a:avLst/>
          </a:prstGeom>
        </p:spPr>
        <p:txBody>
          <a:bodyPr wrap="square">
            <a:spAutoFit/>
          </a:bodyPr>
          <a:lstStyle/>
          <a:p>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MVC</a:t>
            </a:r>
          </a:p>
          <a:p>
            <a:pPr marL="285750" indent="-285750">
              <a:buFont typeface="Arial" panose="020B0604020202020204" pitchFamily="34" charset="0"/>
              <a:buChar char="•"/>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html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代码</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a:t>
            </a:r>
            <a:r>
              <a:rPr lang="en-US" altLang="zh-CN" sz="1600" dirty="0" err="1" smtClean="0">
                <a:solidFill>
                  <a:schemeClr val="accent2">
                    <a:lumMod val="50000"/>
                  </a:schemeClr>
                </a:solidFill>
                <a:effectLst/>
                <a:latin typeface="微软雅黑" panose="020B0503020204020204" pitchFamily="34" charset="-122"/>
                <a:ea typeface="微软雅黑" panose="020B0503020204020204" pitchFamily="34" charset="-122"/>
              </a:rPr>
              <a:t>var</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 data = { title : “hello”}</a:t>
            </a:r>
          </a:p>
          <a:p>
            <a:pPr marL="285750" indent="-285750">
              <a:buFont typeface="Arial" panose="020B0604020202020204" pitchFamily="34" charset="0"/>
              <a:buChar char="•"/>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a:t>
            </a:r>
            <a:r>
              <a:rPr lang="en-US" altLang="zh-CN" sz="1600" dirty="0" err="1" smtClean="0">
                <a:solidFill>
                  <a:schemeClr val="accent2">
                    <a:lumMod val="50000"/>
                  </a:schemeClr>
                </a:solidFill>
                <a:effectLst/>
                <a:latin typeface="微软雅黑" panose="020B0503020204020204" pitchFamily="34" charset="-122"/>
                <a:ea typeface="微软雅黑" panose="020B0503020204020204" pitchFamily="34" charset="-122"/>
              </a:rPr>
              <a:t>angular.controller</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(function(){……})</a:t>
            </a:r>
            <a:endPar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endParaRPr>
          </a:p>
        </p:txBody>
      </p:sp>
      <p:sp>
        <p:nvSpPr>
          <p:cNvPr id="24" name="矩形 23"/>
          <p:cNvSpPr/>
          <p:nvPr/>
        </p:nvSpPr>
        <p:spPr>
          <a:xfrm>
            <a:off x="5087888" y="4261571"/>
            <a:ext cx="6672064" cy="1077218"/>
          </a:xfrm>
          <a:prstGeom prst="rect">
            <a:avLst/>
          </a:prstGeom>
        </p:spPr>
        <p:txBody>
          <a:bodyPr wrap="square">
            <a:spAutoFit/>
          </a:bodyPr>
          <a:lstStyle/>
          <a:p>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MVC</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缺点</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每次</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请求都必须经过“控制器</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模型</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视图</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”，过于冗长</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对于</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过于依赖，导致</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和</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耦合度过高</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所有逻辑都在</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，导致</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过于臃肿</a:t>
            </a:r>
            <a:endPar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48568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5360" y="404664"/>
            <a:ext cx="2225289" cy="523220"/>
          </a:xfrm>
          <a:prstGeom prst="rect">
            <a:avLst/>
          </a:prstGeom>
        </p:spPr>
        <p:txBody>
          <a:bodyPr wrap="none">
            <a:spAutoFit/>
          </a:bodyPr>
          <a:lstStyle/>
          <a:p>
            <a:pPr marL="457200" indent="-457200">
              <a:buFont typeface="Wingdings" panose="05000000000000000000" pitchFamily="2" charset="2"/>
              <a:buChar char="u"/>
            </a:pPr>
            <a:r>
              <a:rPr lang="en-US" altLang="zh-CN" sz="2800" b="1" dirty="0">
                <a:solidFill>
                  <a:schemeClr val="bg1">
                    <a:lumMod val="50000"/>
                  </a:schemeClr>
                </a:solidFill>
                <a:latin typeface="微软雅黑" panose="020B0503020204020204" pitchFamily="34" charset="-122"/>
                <a:ea typeface="微软雅黑" panose="020B0503020204020204" pitchFamily="34" charset="-122"/>
              </a:rPr>
              <a:t>MVP</a:t>
            </a:r>
            <a:r>
              <a:rPr lang="zh-CN" altLang="en-US" sz="2800" b="1" dirty="0">
                <a:solidFill>
                  <a:schemeClr val="bg1">
                    <a:lumMod val="50000"/>
                  </a:schemeClr>
                </a:solidFill>
                <a:latin typeface="微软雅黑" panose="020B0503020204020204" pitchFamily="34" charset="-122"/>
                <a:ea typeface="微软雅黑" panose="020B0503020204020204" pitchFamily="34" charset="-122"/>
              </a:rPr>
              <a:t>框架</a:t>
            </a:r>
          </a:p>
        </p:txBody>
      </p:sp>
      <p:grpSp>
        <p:nvGrpSpPr>
          <p:cNvPr id="2" name="组合 1"/>
          <p:cNvGrpSpPr/>
          <p:nvPr/>
        </p:nvGrpSpPr>
        <p:grpSpPr>
          <a:xfrm>
            <a:off x="911424" y="2492896"/>
            <a:ext cx="10513168" cy="4032448"/>
            <a:chOff x="479376" y="2420888"/>
            <a:chExt cx="10513168" cy="4032448"/>
          </a:xfrm>
          <a:solidFill>
            <a:srgbClr val="FFFFCC"/>
          </a:solidFill>
        </p:grpSpPr>
        <p:sp>
          <p:nvSpPr>
            <p:cNvPr id="7" name="圆角矩形 6"/>
            <p:cNvSpPr/>
            <p:nvPr/>
          </p:nvSpPr>
          <p:spPr>
            <a:xfrm>
              <a:off x="479376" y="2420888"/>
              <a:ext cx="10513168" cy="4032448"/>
            </a:xfrm>
            <a:prstGeom prst="roundRect">
              <a:avLst>
                <a:gd name="adj" fmla="val 0"/>
              </a:avLst>
            </a:prstGeom>
            <a:grp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accent2">
                    <a:lumMod val="50000"/>
                  </a:schemeClr>
                </a:solidFill>
              </a:endParaRPr>
            </a:p>
          </p:txBody>
        </p:sp>
        <p:sp>
          <p:nvSpPr>
            <p:cNvPr id="10" name="矩形 9"/>
            <p:cNvSpPr/>
            <p:nvPr/>
          </p:nvSpPr>
          <p:spPr>
            <a:xfrm>
              <a:off x="839416" y="2708920"/>
              <a:ext cx="9748839" cy="787523"/>
            </a:xfrm>
            <a:prstGeom prst="rect">
              <a:avLst/>
            </a:prstGeom>
            <a:grpFill/>
          </p:spPr>
          <p:txBody>
            <a:bodyPr wrap="square">
              <a:spAutoFit/>
            </a:bodyPr>
            <a:lstStyle/>
            <a:p>
              <a:pPr>
                <a:lnSpc>
                  <a:spcPct val="150000"/>
                </a:lnSpc>
              </a:pP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MVP</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是</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MVC</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的变体，由</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替代了</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，而且改变了数据的流向，</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和</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之间不再直接交互，而全部通过</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进行。</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837387" y="3671528"/>
              <a:ext cx="9750868" cy="1200329"/>
            </a:xfrm>
            <a:prstGeom prst="rect">
              <a:avLst/>
            </a:prstGeom>
            <a:grpFill/>
          </p:spPr>
          <p:txBody>
            <a:bodyPr wrap="square">
              <a:spAutoFit/>
            </a:bodyPr>
            <a:lstStyle/>
            <a:p>
              <a:pPr>
                <a:lnSpc>
                  <a:spcPct val="150000"/>
                </a:lnSpc>
              </a:pP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MVP</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架构中，</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中既有</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又有</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变化时需要通过</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通知</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进行数据更新；当</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变化时也通过</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通知</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进行试图更新，</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起到了桥梁的作用，使得</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和</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的耦合度降低了。</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37387" y="5013176"/>
              <a:ext cx="9750868" cy="1200329"/>
            </a:xfrm>
            <a:prstGeom prst="rect">
              <a:avLst/>
            </a:prstGeom>
            <a:grpFill/>
          </p:spPr>
          <p:txBody>
            <a:bodyPr wrap="square">
              <a:spAutoFit/>
            </a:bodyPr>
            <a:lstStyle/>
            <a:p>
              <a:pPr>
                <a:lnSpc>
                  <a:spcPct val="150000"/>
                </a:lnSpc>
              </a:pP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MVP</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的缺点：</a:t>
              </a:r>
              <a:endPar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的桥梁作用，必然使得</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变得比</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更加臃肿，维护非常不便。</a:t>
              </a:r>
              <a:endPar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每次</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或</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的变化，都要手动调用</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接口通知到</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或</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，比较繁琐</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grpSp>
      <p:pic>
        <p:nvPicPr>
          <p:cNvPr id="13" name="图片 12"/>
          <p:cNvPicPr>
            <a:picLocks noChangeAspect="1"/>
          </p:cNvPicPr>
          <p:nvPr/>
        </p:nvPicPr>
        <p:blipFill>
          <a:blip r:embed="rId2"/>
          <a:stretch>
            <a:fillRect/>
          </a:stretch>
        </p:blipFill>
        <p:spPr>
          <a:xfrm>
            <a:off x="2207568" y="1503612"/>
            <a:ext cx="7415508" cy="756678"/>
          </a:xfrm>
          <a:prstGeom prst="rect">
            <a:avLst/>
          </a:prstGeom>
        </p:spPr>
      </p:pic>
    </p:spTree>
    <p:extLst>
      <p:ext uri="{BB962C8B-B14F-4D97-AF65-F5344CB8AC3E}">
        <p14:creationId xmlns:p14="http://schemas.microsoft.com/office/powerpoint/2010/main" val="41812773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199456" y="3284984"/>
            <a:ext cx="9551341" cy="1584176"/>
          </a:xfrm>
          <a:prstGeom prst="roundRect">
            <a:avLst>
              <a:gd name="adj" fmla="val 0"/>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矩形 7"/>
          <p:cNvSpPr/>
          <p:nvPr/>
        </p:nvSpPr>
        <p:spPr>
          <a:xfrm>
            <a:off x="1647232" y="3419986"/>
            <a:ext cx="8782936" cy="1200329"/>
          </a:xfrm>
          <a:prstGeom prst="rect">
            <a:avLst/>
          </a:prstGeom>
        </p:spPr>
        <p:txBody>
          <a:bodyPr wrap="square">
            <a:spAutoFit/>
          </a:bodyPr>
          <a:lstStyle/>
          <a:p>
            <a:pPr>
              <a:lnSpc>
                <a:spcPct val="150000"/>
              </a:lnSpc>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MVVM</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是对</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MVP</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的改进，它将</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Presenter</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替换</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为</a:t>
            </a:r>
            <a:r>
              <a:rPr lang="en-US" altLang="zh-CN" sz="1600" dirty="0" err="1" smtClean="0">
                <a:solidFill>
                  <a:schemeClr val="tx1">
                    <a:lumMod val="75000"/>
                    <a:lumOff val="25000"/>
                  </a:schemeClr>
                </a:solidFill>
                <a:latin typeface="微软雅黑" panose="020B0503020204020204" pitchFamily="34" charset="-122"/>
                <a:ea typeface="微软雅黑" panose="020B0503020204020204" pitchFamily="34" charset="-122"/>
              </a:rPr>
              <a:t>ViewModel</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，并通过双向数据绑定来实现视图和数据的交互，只需要将</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View</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Model</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绑定一次，以后每次</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View</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发生变化时会自动刷新</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Model</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的内容，</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Model</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变化时会自动刷新</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View</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的内容。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2"/>
          <a:stretch>
            <a:fillRect/>
          </a:stretch>
        </p:blipFill>
        <p:spPr>
          <a:xfrm>
            <a:off x="2267372" y="1812661"/>
            <a:ext cx="7415508" cy="756679"/>
          </a:xfrm>
          <a:prstGeom prst="rect">
            <a:avLst/>
          </a:prstGeom>
        </p:spPr>
      </p:pic>
      <p:sp>
        <p:nvSpPr>
          <p:cNvPr id="5" name="矩形 4"/>
          <p:cNvSpPr/>
          <p:nvPr/>
        </p:nvSpPr>
        <p:spPr>
          <a:xfrm>
            <a:off x="335360" y="404664"/>
            <a:ext cx="2614818" cy="523220"/>
          </a:xfrm>
          <a:prstGeom prst="rect">
            <a:avLst/>
          </a:prstGeom>
        </p:spPr>
        <p:txBody>
          <a:bodyPr wrap="none">
            <a:spAutoFit/>
          </a:bodyPr>
          <a:lstStyle/>
          <a:p>
            <a:pPr marL="457200" indent="-457200">
              <a:buFont typeface="Wingdings" panose="05000000000000000000" pitchFamily="2" charset="2"/>
              <a:buChar char="u"/>
            </a:pPr>
            <a:r>
              <a:rPr lang="en-US" altLang="zh-CN" sz="2800" b="1" dirty="0" smtClean="0">
                <a:solidFill>
                  <a:schemeClr val="bg1">
                    <a:lumMod val="50000"/>
                  </a:schemeClr>
                </a:solidFill>
                <a:latin typeface="微软雅黑" panose="020B0503020204020204" pitchFamily="34" charset="-122"/>
                <a:ea typeface="微软雅黑" panose="020B0503020204020204" pitchFamily="34" charset="-122"/>
              </a:rPr>
              <a:t>MVVM</a:t>
            </a:r>
            <a:r>
              <a:rPr lang="zh-CN" altLang="en-US" sz="2800" b="1" dirty="0" smtClean="0">
                <a:solidFill>
                  <a:schemeClr val="bg1">
                    <a:lumMod val="50000"/>
                  </a:schemeClr>
                </a:solidFill>
                <a:latin typeface="微软雅黑" panose="020B0503020204020204" pitchFamily="34" charset="-122"/>
                <a:ea typeface="微软雅黑" panose="020B0503020204020204" pitchFamily="34" charset="-122"/>
              </a:rPr>
              <a:t>框架</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26636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3"/>
          <p:cNvSpPr txBox="1"/>
          <p:nvPr/>
        </p:nvSpPr>
        <p:spPr>
          <a:xfrm>
            <a:off x="479376" y="476672"/>
            <a:ext cx="3908652" cy="646331"/>
          </a:xfrm>
          <a:prstGeom prst="rect">
            <a:avLst/>
          </a:prstGeom>
          <a:noFill/>
        </p:spPr>
        <p:txBody>
          <a:bodyPr wrap="square">
            <a:spAutoFit/>
          </a:bodyPr>
          <a:lstStyle/>
          <a:p>
            <a:pPr algn="l">
              <a:defRPr/>
            </a:pPr>
            <a:r>
              <a:rPr lang="zh-CN" altLang="en-US" sz="3600" b="1" dirty="0" smtClean="0">
                <a:solidFill>
                  <a:srgbClr val="666666"/>
                </a:solidFill>
                <a:latin typeface="微软雅黑" pitchFamily="34" charset="-122"/>
                <a:ea typeface="微软雅黑" pitchFamily="34" charset="-122"/>
              </a:rPr>
              <a:t>开发痛点</a:t>
            </a:r>
            <a:endParaRPr lang="zh-CN" altLang="en-US" sz="3600" b="1" dirty="0">
              <a:solidFill>
                <a:srgbClr val="666666"/>
              </a:solidFill>
              <a:latin typeface="微软雅黑" pitchFamily="34" charset="-122"/>
              <a:ea typeface="微软雅黑" pitchFamily="34" charset="-122"/>
            </a:endParaRPr>
          </a:p>
        </p:txBody>
      </p:sp>
      <p:sp>
        <p:nvSpPr>
          <p:cNvPr id="5" name="斜纹 4"/>
          <p:cNvSpPr/>
          <p:nvPr/>
        </p:nvSpPr>
        <p:spPr>
          <a:xfrm rot="10800000" flipV="1">
            <a:off x="11065199" y="-10292"/>
            <a:ext cx="1126801" cy="990702"/>
          </a:xfrm>
          <a:prstGeom prst="diagStripe">
            <a:avLst/>
          </a:prstGeom>
          <a:ln/>
        </p:spPr>
        <p:style>
          <a:lnRef idx="1">
            <a:schemeClr val="accent2"/>
          </a:lnRef>
          <a:fillRef idx="3">
            <a:schemeClr val="accent2"/>
          </a:fillRef>
          <a:effectRef idx="2">
            <a:schemeClr val="accent2"/>
          </a:effectRef>
          <a:fontRef idx="minor">
            <a:schemeClr val="lt1"/>
          </a:fontRef>
        </p:style>
        <p:txBody>
          <a:bodyPr anchor="ctr"/>
          <a:lstStyle/>
          <a:p>
            <a:pPr algn="ctr" defTabSz="914491">
              <a:defRPr/>
            </a:pPr>
            <a:endParaRPr lang="zh-CN" altLang="en-US" kern="0" dirty="0">
              <a:solidFill>
                <a:sysClr val="windowText" lastClr="000000"/>
              </a:solidFill>
              <a:ea typeface="微软雅黑"/>
            </a:endParaRPr>
          </a:p>
        </p:txBody>
      </p:sp>
      <p:sp>
        <p:nvSpPr>
          <p:cNvPr id="6" name="TextBox 3"/>
          <p:cNvSpPr txBox="1"/>
          <p:nvPr/>
        </p:nvSpPr>
        <p:spPr>
          <a:xfrm rot="2502323">
            <a:off x="11390985" y="208962"/>
            <a:ext cx="800219" cy="338554"/>
          </a:xfrm>
          <a:prstGeom prst="rect">
            <a:avLst/>
          </a:prstGeom>
          <a:noFill/>
        </p:spPr>
        <p:txBody>
          <a:bodyPr wrap="none" rtlCol="0">
            <a:spAutoFit/>
          </a:bodyPr>
          <a:lstStyle/>
          <a:p>
            <a:r>
              <a:rPr lang="zh-CN" altLang="en-US" sz="1600" dirty="0">
                <a:solidFill>
                  <a:prstClr val="white"/>
                </a:solidFill>
                <a:latin typeface="微软雅黑" pitchFamily="34" charset="-122"/>
                <a:ea typeface="微软雅黑" pitchFamily="34" charset="-122"/>
              </a:rPr>
              <a:t>中间</a:t>
            </a:r>
            <a:r>
              <a:rPr lang="zh-CN" altLang="en-US" sz="1600" dirty="0" smtClean="0">
                <a:solidFill>
                  <a:prstClr val="white"/>
                </a:solidFill>
                <a:latin typeface="微软雅黑" pitchFamily="34" charset="-122"/>
                <a:ea typeface="微软雅黑" pitchFamily="34" charset="-122"/>
              </a:rPr>
              <a:t>页</a:t>
            </a:r>
            <a:endParaRPr lang="zh-CN" altLang="en-US" sz="1600" dirty="0">
              <a:solidFill>
                <a:prstClr val="white"/>
              </a:solidFill>
              <a:latin typeface="微软雅黑" pitchFamily="34" charset="-122"/>
              <a:ea typeface="微软雅黑" pitchFamily="34" charset="-122"/>
            </a:endParaRPr>
          </a:p>
        </p:txBody>
      </p:sp>
      <p:pic>
        <p:nvPicPr>
          <p:cNvPr id="3" name="图片 2"/>
          <p:cNvPicPr>
            <a:picLocks noChangeAspect="1"/>
          </p:cNvPicPr>
          <p:nvPr/>
        </p:nvPicPr>
        <p:blipFill>
          <a:blip r:embed="rId2"/>
          <a:stretch>
            <a:fillRect/>
          </a:stretch>
        </p:blipFill>
        <p:spPr>
          <a:xfrm>
            <a:off x="314942" y="1268760"/>
            <a:ext cx="11685714" cy="5323809"/>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4" name="图片 3"/>
          <p:cNvPicPr>
            <a:picLocks noChangeAspect="1"/>
          </p:cNvPicPr>
          <p:nvPr/>
        </p:nvPicPr>
        <p:blipFill>
          <a:blip r:embed="rId3"/>
          <a:stretch>
            <a:fillRect/>
          </a:stretch>
        </p:blipFill>
        <p:spPr>
          <a:xfrm>
            <a:off x="1703512" y="1628800"/>
            <a:ext cx="8333333" cy="4142857"/>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31876324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nodeType="clickEffect">
                                  <p:stCondLst>
                                    <p:cond delay="0"/>
                                  </p:stCondLst>
                                  <p:childTnLst>
                                    <p:anim calcmode="lin" valueType="num">
                                      <p:cBhvr>
                                        <p:cTn id="11" dur="500"/>
                                        <p:tgtEl>
                                          <p:spTgt spid="3"/>
                                        </p:tgtEl>
                                        <p:attrNameLst>
                                          <p:attrName>ppt_w</p:attrName>
                                        </p:attrNameLst>
                                      </p:cBhvr>
                                      <p:tavLst>
                                        <p:tav tm="0">
                                          <p:val>
                                            <p:strVal val="ppt_w"/>
                                          </p:val>
                                        </p:tav>
                                        <p:tav tm="100000">
                                          <p:val>
                                            <p:fltVal val="0"/>
                                          </p:val>
                                        </p:tav>
                                      </p:tavLst>
                                    </p:anim>
                                    <p:anim calcmode="lin" valueType="num">
                                      <p:cBhvr>
                                        <p:cTn id="12" dur="500"/>
                                        <p:tgtEl>
                                          <p:spTgt spid="3"/>
                                        </p:tgtEl>
                                        <p:attrNameLst>
                                          <p:attrName>ppt_h</p:attrName>
                                        </p:attrNameLst>
                                      </p:cBhvr>
                                      <p:tavLst>
                                        <p:tav tm="0">
                                          <p:val>
                                            <p:strVal val="ppt_h"/>
                                          </p:val>
                                        </p:tav>
                                        <p:tav tm="100000">
                                          <p:val>
                                            <p:fltVal val="0"/>
                                          </p:val>
                                        </p:tav>
                                      </p:tavLst>
                                    </p:anim>
                                    <p:animEffect transition="out" filter="fade">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par>
                          <p:cTn id="15" fill="hold">
                            <p:stCondLst>
                              <p:cond delay="500"/>
                            </p:stCondLst>
                            <p:childTnLst>
                              <p:par>
                                <p:cTn id="16" presetID="49" presetClass="entr" presetSubtype="0" decel="10000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 calcmode="lin" valueType="num">
                                      <p:cBhvr>
                                        <p:cTn id="20" dur="500" fill="hold"/>
                                        <p:tgtEl>
                                          <p:spTgt spid="4"/>
                                        </p:tgtEl>
                                        <p:attrNameLst>
                                          <p:attrName>style.rotation</p:attrName>
                                        </p:attrNameLst>
                                      </p:cBhvr>
                                      <p:tavLst>
                                        <p:tav tm="0">
                                          <p:val>
                                            <p:fltVal val="360"/>
                                          </p:val>
                                        </p:tav>
                                        <p:tav tm="100000">
                                          <p:val>
                                            <p:fltVal val="0"/>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663628" y="2510888"/>
            <a:ext cx="864000" cy="864000"/>
          </a:xfrm>
          <a:prstGeom prst="ellipse">
            <a:avLst/>
          </a:prstGeom>
          <a:solidFill>
            <a:srgbClr val="FFC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dirty="0">
                <a:latin typeface="华文琥珀" panose="02010800040101010101" pitchFamily="2" charset="-122"/>
                <a:ea typeface="华文琥珀" panose="02010800040101010101" pitchFamily="2" charset="-122"/>
              </a:rPr>
              <a:t>三</a:t>
            </a:r>
          </a:p>
        </p:txBody>
      </p:sp>
      <p:sp>
        <p:nvSpPr>
          <p:cNvPr id="11" name="TextBox 3"/>
          <p:cNvSpPr txBox="1"/>
          <p:nvPr/>
        </p:nvSpPr>
        <p:spPr>
          <a:xfrm>
            <a:off x="4707628" y="2204865"/>
            <a:ext cx="3908652" cy="646331"/>
          </a:xfrm>
          <a:prstGeom prst="rect">
            <a:avLst/>
          </a:prstGeom>
          <a:noFill/>
        </p:spPr>
        <p:txBody>
          <a:bodyPr wrap="square">
            <a:spAutoFit/>
          </a:bodyPr>
          <a:lstStyle/>
          <a:p>
            <a:pPr algn="l">
              <a:defRPr/>
            </a:pPr>
            <a:r>
              <a:rPr lang="en-US" altLang="zh-CN" sz="3600" b="1" dirty="0" err="1" smtClean="0">
                <a:solidFill>
                  <a:srgbClr val="666666"/>
                </a:solidFill>
                <a:latin typeface="微软雅黑" pitchFamily="34" charset="-122"/>
                <a:ea typeface="微软雅黑" pitchFamily="34" charset="-122"/>
              </a:rPr>
              <a:t>Vue</a:t>
            </a:r>
            <a:r>
              <a:rPr lang="zh-CN" altLang="en-US" sz="3600" b="1" dirty="0" smtClean="0">
                <a:solidFill>
                  <a:srgbClr val="666666"/>
                </a:solidFill>
                <a:latin typeface="微软雅黑" pitchFamily="34" charset="-122"/>
                <a:ea typeface="微软雅黑" pitchFamily="34" charset="-122"/>
              </a:rPr>
              <a:t>框架简介</a:t>
            </a:r>
            <a:endParaRPr lang="zh-CN" altLang="en-US" sz="3600" b="1" dirty="0">
              <a:solidFill>
                <a:srgbClr val="666666"/>
              </a:solidFill>
              <a:latin typeface="微软雅黑" pitchFamily="34" charset="-122"/>
              <a:ea typeface="微软雅黑" pitchFamily="34" charset="-122"/>
            </a:endParaRPr>
          </a:p>
        </p:txBody>
      </p:sp>
      <p:sp>
        <p:nvSpPr>
          <p:cNvPr id="12" name="矩形 48"/>
          <p:cNvSpPr>
            <a:spLocks noChangeArrowheads="1"/>
          </p:cNvSpPr>
          <p:nvPr/>
        </p:nvSpPr>
        <p:spPr bwMode="auto">
          <a:xfrm>
            <a:off x="5357682" y="3068960"/>
            <a:ext cx="4050686" cy="124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概念介绍</a:t>
            </a:r>
            <a:endParaRPr lang="en-US" altLang="zh-CN" dirty="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smtClean="0">
                <a:solidFill>
                  <a:schemeClr val="tx1">
                    <a:lumMod val="65000"/>
                    <a:lumOff val="35000"/>
                  </a:schemeClr>
                </a:solidFill>
                <a:latin typeface="微软雅黑" pitchFamily="34" charset="-122"/>
                <a:ea typeface="微软雅黑" pitchFamily="34" charset="-122"/>
              </a:rPr>
              <a:t>与</a:t>
            </a:r>
            <a:r>
              <a:rPr lang="en-US" altLang="zh-CN" dirty="0" smtClean="0">
                <a:solidFill>
                  <a:schemeClr val="tx1">
                    <a:lumMod val="65000"/>
                    <a:lumOff val="35000"/>
                  </a:schemeClr>
                </a:solidFill>
                <a:latin typeface="微软雅黑" pitchFamily="34" charset="-122"/>
                <a:ea typeface="微软雅黑" pitchFamily="34" charset="-122"/>
              </a:rPr>
              <a:t>Angular</a:t>
            </a:r>
            <a:r>
              <a:rPr lang="zh-CN" altLang="en-US" dirty="0" smtClean="0">
                <a:solidFill>
                  <a:schemeClr val="tx1">
                    <a:lumMod val="65000"/>
                    <a:lumOff val="35000"/>
                  </a:schemeClr>
                </a:solidFill>
                <a:latin typeface="微软雅黑" pitchFamily="34" charset="-122"/>
                <a:ea typeface="微软雅黑" pitchFamily="34" charset="-122"/>
              </a:rPr>
              <a:t>和</a:t>
            </a:r>
            <a:r>
              <a:rPr lang="en-US" altLang="zh-CN" dirty="0" smtClean="0">
                <a:solidFill>
                  <a:schemeClr val="tx1">
                    <a:lumMod val="65000"/>
                    <a:lumOff val="35000"/>
                  </a:schemeClr>
                </a:solidFill>
                <a:latin typeface="微软雅黑" pitchFamily="34" charset="-122"/>
                <a:ea typeface="微软雅黑" pitchFamily="34" charset="-122"/>
              </a:rPr>
              <a:t>React</a:t>
            </a:r>
            <a:r>
              <a:rPr lang="zh-CN" altLang="en-US" dirty="0" smtClean="0">
                <a:solidFill>
                  <a:schemeClr val="tx1">
                    <a:lumMod val="65000"/>
                    <a:lumOff val="35000"/>
                  </a:schemeClr>
                </a:solidFill>
                <a:latin typeface="微软雅黑" pitchFamily="34" charset="-122"/>
                <a:ea typeface="微软雅黑" pitchFamily="34" charset="-122"/>
              </a:rPr>
              <a:t>比较</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使用</a:t>
            </a:r>
            <a:r>
              <a:rPr lang="zh-CN" altLang="en-US" dirty="0" smtClean="0">
                <a:solidFill>
                  <a:schemeClr val="tx1">
                    <a:lumMod val="65000"/>
                    <a:lumOff val="35000"/>
                  </a:schemeClr>
                </a:solidFill>
                <a:latin typeface="微软雅黑" pitchFamily="34" charset="-122"/>
                <a:ea typeface="微软雅黑" pitchFamily="34" charset="-122"/>
              </a:rPr>
              <a:t>方式</a:t>
            </a:r>
            <a:endParaRPr lang="en-US"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62675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0249" y="836712"/>
            <a:ext cx="11655190" cy="1569660"/>
          </a:xfrm>
          <a:prstGeom prst="rect">
            <a:avLst/>
          </a:prstGeom>
        </p:spPr>
        <p:txBody>
          <a:bodyPr wrap="square">
            <a:spAutoFit/>
          </a:bodyPr>
          <a:lstStyle/>
          <a:p>
            <a:pPr marL="285750" indent="-285750">
              <a:lnSpc>
                <a:spcPct val="150000"/>
              </a:lnSpc>
              <a:buFont typeface="Wingdings" panose="05000000000000000000" pitchFamily="2" charset="2"/>
              <a:buChar char="u"/>
            </a:pPr>
            <a:r>
              <a:rPr lang="en-US" altLang="zh-CN" sz="1600" dirty="0" err="1" smtClean="0">
                <a:solidFill>
                  <a:schemeClr val="bg2">
                    <a:lumMod val="25000"/>
                  </a:schemeClr>
                </a:solidFill>
                <a:latin typeface="微软雅黑" panose="020B0503020204020204" pitchFamily="34" charset="-122"/>
                <a:ea typeface="微软雅黑" panose="020B0503020204020204" pitchFamily="34" charset="-122"/>
              </a:rPr>
              <a:t>Vue</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读音</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似</a:t>
            </a:r>
            <a:r>
              <a:rPr lang="en-US" altLang="zh-CN" sz="1600" dirty="0" smtClean="0">
                <a:solidFill>
                  <a:schemeClr val="bg2">
                    <a:lumMod val="25000"/>
                  </a:schemeClr>
                </a:solidFill>
                <a:latin typeface="微软雅黑" panose="020B0503020204020204" pitchFamily="34" charset="-122"/>
                <a:ea typeface="微软雅黑" panose="020B0503020204020204" pitchFamily="34" charset="-122"/>
              </a:rPr>
              <a:t>view</a:t>
            </a:r>
          </a:p>
          <a:p>
            <a:pPr marL="285750" indent="-285750">
              <a:lnSpc>
                <a:spcPct val="150000"/>
              </a:lnSpc>
              <a:buFont typeface="Arial" panose="020B0604020202020204" pitchFamily="34" charset="0"/>
              <a:buChar char="•"/>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它</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是一套用于构建用户界面的</a:t>
            </a:r>
            <a:r>
              <a:rPr lang="zh-CN" altLang="en-US" sz="1600" dirty="0">
                <a:solidFill>
                  <a:srgbClr val="FF0000"/>
                </a:solidFill>
                <a:latin typeface="微软雅黑" panose="020B0503020204020204" pitchFamily="34" charset="-122"/>
                <a:ea typeface="微软雅黑" panose="020B0503020204020204" pitchFamily="34" charset="-122"/>
              </a:rPr>
              <a:t>渐进式框架</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，只</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关注视图层</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zh-CN" sz="1600" dirty="0" smtClean="0">
                <a:solidFill>
                  <a:schemeClr val="bg2">
                    <a:lumMod val="25000"/>
                  </a:schemeClr>
                </a:solidFill>
                <a:latin typeface="微软雅黑" panose="020B0503020204020204" pitchFamily="34" charset="-122"/>
                <a:ea typeface="微软雅黑" panose="020B0503020204020204" pitchFamily="34" charset="-122"/>
              </a:rPr>
              <a:t>非常</a:t>
            </a:r>
            <a:r>
              <a:rPr lang="zh-CN" altLang="zh-CN" sz="1600" dirty="0">
                <a:solidFill>
                  <a:schemeClr val="bg2">
                    <a:lumMod val="25000"/>
                  </a:schemeClr>
                </a:solidFill>
                <a:latin typeface="微软雅黑" panose="020B0503020204020204" pitchFamily="34" charset="-122"/>
                <a:ea typeface="微软雅黑" panose="020B0503020204020204" pitchFamily="34" charset="-122"/>
              </a:rPr>
              <a:t>容易与其它库或已有项目</a:t>
            </a:r>
            <a:r>
              <a:rPr lang="zh-CN" altLang="zh-CN" sz="1600" dirty="0" smtClean="0">
                <a:solidFill>
                  <a:schemeClr val="bg2">
                    <a:lumMod val="25000"/>
                  </a:schemeClr>
                </a:solidFill>
                <a:latin typeface="微软雅黑" panose="020B0503020204020204" pitchFamily="34" charset="-122"/>
                <a:ea typeface="微软雅黑" panose="020B0503020204020204" pitchFamily="34" charset="-122"/>
              </a:rPr>
              <a:t>整合</a:t>
            </a: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它的核心是一个允许采用简洁的模板语法来</a:t>
            </a:r>
            <a:r>
              <a:rPr lang="zh-CN" altLang="en-US" sz="1600" dirty="0" smtClean="0">
                <a:solidFill>
                  <a:srgbClr val="FF0000"/>
                </a:solidFill>
                <a:latin typeface="微软雅黑" panose="020B0503020204020204" pitchFamily="34" charset="-122"/>
                <a:ea typeface="微软雅黑" panose="020B0503020204020204" pitchFamily="34" charset="-122"/>
              </a:rPr>
              <a:t>声明式的将数据渲染</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进</a:t>
            </a:r>
            <a:r>
              <a:rPr lang="en-US" altLang="zh-CN" sz="1600" dirty="0" smtClean="0">
                <a:solidFill>
                  <a:schemeClr val="bg2">
                    <a:lumMod val="25000"/>
                  </a:schemeClr>
                </a:solidFill>
                <a:latin typeface="微软雅黑" panose="020B0503020204020204" pitchFamily="34" charset="-122"/>
                <a:ea typeface="微软雅黑" panose="020B0503020204020204" pitchFamily="34" charset="-122"/>
              </a:rPr>
              <a:t>DOM</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系统</a:t>
            </a: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278882" y="5108991"/>
            <a:ext cx="11655189" cy="1200329"/>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渲染方式</a:t>
            </a:r>
            <a:endPar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命令式渲染 ： 命令我们的程序去做什么，程序就会跟着你的命令去一步一步执行</a:t>
            </a:r>
          </a:p>
          <a:p>
            <a:pPr marL="285750" indent="-285750">
              <a:lnSpc>
                <a:spcPct val="150000"/>
              </a:lnSpc>
              <a:buFont typeface="Arial" panose="020B0604020202020204" pitchFamily="34" charset="0"/>
              <a:buChar char="•"/>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声明式渲染 ： 我们只需要告诉程序我们想要什么效果，其他的交给程序来做</a:t>
            </a:r>
            <a:endParaRPr lang="zh-CN" altLang="en-US" sz="1600" i="0" dirty="0">
              <a:solidFill>
                <a:schemeClr val="bg2">
                  <a:lumMod val="25000"/>
                </a:schemeClr>
              </a:solidFill>
              <a:effectLst/>
              <a:latin typeface="微软雅黑" panose="020B0503020204020204" pitchFamily="34" charset="-122"/>
              <a:ea typeface="微软雅黑" panose="020B0503020204020204" pitchFamily="34" charset="-122"/>
            </a:endParaRPr>
          </a:p>
        </p:txBody>
      </p:sp>
      <p:sp>
        <p:nvSpPr>
          <p:cNvPr id="11" name="矩形 10"/>
          <p:cNvSpPr/>
          <p:nvPr/>
        </p:nvSpPr>
        <p:spPr>
          <a:xfrm>
            <a:off x="278883" y="2606499"/>
            <a:ext cx="11655189" cy="2308324"/>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渐进式框架</a:t>
            </a:r>
            <a:endPar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每个框架都有自己</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的</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主张（主张就是框架对使用者的要求），主张的强弱程度决定了对它的使用方式</a:t>
            </a:r>
            <a:endPar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i="0" dirty="0" err="1" smtClean="0">
                <a:solidFill>
                  <a:schemeClr val="bg2">
                    <a:lumMod val="25000"/>
                  </a:schemeClr>
                </a:solidFill>
                <a:effectLst/>
                <a:latin typeface="微软雅黑" panose="020B0503020204020204" pitchFamily="34" charset="-122"/>
                <a:ea typeface="微软雅黑" panose="020B0503020204020204" pitchFamily="34" charset="-122"/>
              </a:rPr>
              <a:t>vue</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的属于弱主张，开发者可以在原系统上只把一两个组件改用它实现（当其为</a:t>
            </a:r>
            <a:r>
              <a:rPr lang="en-US" altLang="zh-CN" sz="1600" i="0" dirty="0" err="1" smtClean="0">
                <a:solidFill>
                  <a:schemeClr val="bg2">
                    <a:lumMod val="25000"/>
                  </a:schemeClr>
                </a:solidFill>
                <a:effectLst/>
                <a:latin typeface="微软雅黑" panose="020B0503020204020204" pitchFamily="34" charset="-122"/>
                <a:ea typeface="微软雅黑" panose="020B0503020204020204" pitchFamily="34" charset="-122"/>
              </a:rPr>
              <a:t>jQuery</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a:t>
            </a:r>
            <a:r>
              <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rPr>
              <a:t/>
            </a:r>
            <a:br>
              <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rPr>
            </a:b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也可整个页面完全用它开发</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（当其为</a:t>
            </a:r>
            <a:r>
              <a:rPr lang="en-US" altLang="zh-CN" sz="1600" dirty="0" smtClean="0">
                <a:solidFill>
                  <a:schemeClr val="bg2">
                    <a:lumMod val="25000"/>
                  </a:schemeClr>
                </a:solidFill>
                <a:latin typeface="微软雅黑" panose="020B0503020204020204" pitchFamily="34" charset="-122"/>
                <a:ea typeface="微软雅黑" panose="020B0503020204020204" pitchFamily="34" charset="-122"/>
              </a:rPr>
              <a:t>Angular</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a:t>
            </a:r>
            <a:r>
              <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rPr>
              <a:t/>
            </a:r>
            <a:br>
              <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rPr>
            </a:b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还可只用它提供的视图，与自己设计的底层模型搭配使用</a:t>
            </a:r>
            <a:endPar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这就是渐进式的概念，渐进式可以理解为嵌入自由度的表现</a:t>
            </a:r>
            <a:endParaRPr lang="zh-CN" altLang="en-US"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44128" y="178317"/>
            <a:ext cx="1620957" cy="565604"/>
          </a:xfrm>
          <a:prstGeom prst="rect">
            <a:avLst/>
          </a:prstGeom>
        </p:spPr>
        <p:txBody>
          <a:bodyPr wrap="none">
            <a:spAutoFit/>
          </a:bodyPr>
          <a:lstStyle/>
          <a:p>
            <a:pPr>
              <a:lnSpc>
                <a:spcPct val="120000"/>
              </a:lnSpc>
              <a:spcBef>
                <a:spcPts val="600"/>
              </a:spcBef>
            </a:pPr>
            <a:r>
              <a:rPr lang="zh-CN" altLang="en-US" sz="2800" b="1" dirty="0">
                <a:solidFill>
                  <a:schemeClr val="tx1">
                    <a:lumMod val="50000"/>
                    <a:lumOff val="50000"/>
                  </a:schemeClr>
                </a:solidFill>
                <a:latin typeface="微软雅黑" pitchFamily="34" charset="-122"/>
                <a:ea typeface="微软雅黑" pitchFamily="34" charset="-122"/>
              </a:rPr>
              <a:t>概念介绍</a:t>
            </a:r>
            <a:endParaRPr lang="en-US" altLang="zh-CN" sz="2800" b="1"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753321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3011885308"/>
              </p:ext>
            </p:extLst>
          </p:nvPr>
        </p:nvGraphicFramePr>
        <p:xfrm>
          <a:off x="407368" y="908720"/>
          <a:ext cx="11370101" cy="2949232"/>
        </p:xfrm>
        <a:graphic>
          <a:graphicData uri="http://schemas.openxmlformats.org/drawingml/2006/table">
            <a:tbl>
              <a:tblPr firstRow="1" bandRow="1">
                <a:tableStyleId>{93296810-A885-4BE3-A3E7-6D5BEEA58F35}</a:tableStyleId>
              </a:tblPr>
              <a:tblGrid>
                <a:gridCol w="4846471"/>
                <a:gridCol w="6523630"/>
              </a:tblGrid>
              <a:tr h="370840">
                <a:tc gridSpan="2">
                  <a:txBody>
                    <a:bodyPr/>
                    <a:lstStyle/>
                    <a:p>
                      <a:pPr algn="ctr"/>
                      <a:r>
                        <a:rPr lang="en-US" altLang="zh-CN" sz="1800" dirty="0" err="1" smtClean="0">
                          <a:latin typeface="微软雅黑" panose="020B0503020204020204" pitchFamily="34" charset="-122"/>
                          <a:ea typeface="微软雅黑" panose="020B0503020204020204" pitchFamily="34" charset="-122"/>
                        </a:rPr>
                        <a:t>Vue</a:t>
                      </a:r>
                      <a:r>
                        <a:rPr lang="zh-CN" altLang="en-US" sz="1800" dirty="0" smtClean="0">
                          <a:latin typeface="微软雅黑" panose="020B0503020204020204" pitchFamily="34" charset="-122"/>
                          <a:ea typeface="微软雅黑" panose="020B0503020204020204" pitchFamily="34" charset="-122"/>
                        </a:rPr>
                        <a:t>与</a:t>
                      </a:r>
                      <a:r>
                        <a:rPr lang="en-US" altLang="zh-CN" sz="1800" dirty="0" smtClean="0">
                          <a:latin typeface="微软雅黑" panose="020B0503020204020204" pitchFamily="34" charset="-122"/>
                          <a:ea typeface="微软雅黑" panose="020B0503020204020204" pitchFamily="34" charset="-122"/>
                        </a:rPr>
                        <a:t>Angular</a:t>
                      </a:r>
                      <a:r>
                        <a:rPr lang="zh-CN" altLang="en-US" sz="1800" dirty="0" smtClean="0">
                          <a:latin typeface="微软雅黑" panose="020B0503020204020204" pitchFamily="34" charset="-122"/>
                          <a:ea typeface="微软雅黑" panose="020B0503020204020204" pitchFamily="34" charset="-122"/>
                        </a:rPr>
                        <a:t>比较</a:t>
                      </a:r>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r>
              <a:tr h="370840">
                <a:tc>
                  <a:txBody>
                    <a:bodyPr/>
                    <a:lstStyle/>
                    <a:p>
                      <a:pPr algn="ctr"/>
                      <a:r>
                        <a:rPr lang="zh-CN" altLang="en-US" sz="1600" dirty="0" smtClean="0">
                          <a:latin typeface="微软雅黑" panose="020B0503020204020204" pitchFamily="34" charset="-122"/>
                          <a:ea typeface="微软雅黑" panose="020B0503020204020204" pitchFamily="34" charset="-122"/>
                        </a:rPr>
                        <a:t>相同点</a:t>
                      </a:r>
                      <a:endParaRPr lang="zh-CN" altLang="en-US" sz="16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latin typeface="微软雅黑" panose="020B0503020204020204" pitchFamily="34" charset="-122"/>
                          <a:ea typeface="微软雅黑" panose="020B0503020204020204" pitchFamily="34" charset="-122"/>
                        </a:rPr>
                        <a:t>不同点</a:t>
                      </a:r>
                      <a:endParaRPr lang="zh-CN" altLang="en-US" sz="16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789">
                <a:tc>
                  <a:txBody>
                    <a:bodyPr/>
                    <a:lstStyle/>
                    <a:p>
                      <a:r>
                        <a:rPr lang="zh-CN" altLang="en-US" sz="1600" dirty="0" smtClean="0">
                          <a:latin typeface="微软雅黑" panose="020B0503020204020204" pitchFamily="34" charset="-122"/>
                          <a:ea typeface="微软雅黑" panose="020B0503020204020204" pitchFamily="34" charset="-122"/>
                        </a:rPr>
                        <a:t>都支持指令（内置指令和自定义指令）</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indent="0">
                        <a:buFont typeface="Arial" panose="020B0604020202020204" pitchFamily="34" charset="0"/>
                        <a:buNone/>
                      </a:pPr>
                      <a:r>
                        <a:rPr lang="zh-CN" altLang="en-US" sz="1600" dirty="0" smtClean="0">
                          <a:latin typeface="微软雅黑" panose="020B0503020204020204" pitchFamily="34" charset="-122"/>
                          <a:ea typeface="微软雅黑" panose="020B0503020204020204" pitchFamily="34" charset="-122"/>
                        </a:rPr>
                        <a:t>学习成本问题：</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Angular</a:t>
                      </a:r>
                      <a:r>
                        <a:rPr lang="zh-CN" altLang="en-US" sz="1600" dirty="0" smtClean="0">
                          <a:latin typeface="微软雅黑" panose="020B0503020204020204" pitchFamily="34" charset="-122"/>
                          <a:ea typeface="微软雅黑" panose="020B0503020204020204" pitchFamily="34" charset="-122"/>
                        </a:rPr>
                        <a:t>学习成本较高，需要学习大量的概念</a:t>
                      </a:r>
                      <a:endParaRPr lang="zh-CN" altLang="en-US"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err="1" smtClean="0">
                          <a:latin typeface="微软雅黑" panose="020B0503020204020204" pitchFamily="34" charset="-122"/>
                          <a:ea typeface="微软雅黑" panose="020B0503020204020204" pitchFamily="34" charset="-122"/>
                        </a:rPr>
                        <a:t>Vue</a:t>
                      </a:r>
                      <a:r>
                        <a:rPr lang="zh-CN" altLang="en-US" sz="1600" dirty="0" smtClean="0">
                          <a:latin typeface="微软雅黑" panose="020B0503020204020204" pitchFamily="34" charset="-122"/>
                          <a:ea typeface="微软雅黑" panose="020B0503020204020204" pitchFamily="34" charset="-122"/>
                        </a:rPr>
                        <a:t>本身提供的</a:t>
                      </a:r>
                      <a:r>
                        <a:rPr lang="en-US" altLang="zh-CN" sz="1600" dirty="0" smtClean="0">
                          <a:latin typeface="微软雅黑" panose="020B0503020204020204" pitchFamily="34" charset="-122"/>
                          <a:ea typeface="微软雅黑" panose="020B0503020204020204" pitchFamily="34" charset="-122"/>
                        </a:rPr>
                        <a:t>API</a:t>
                      </a:r>
                      <a:r>
                        <a:rPr lang="zh-CN" altLang="en-US" sz="1600" dirty="0" smtClean="0">
                          <a:latin typeface="微软雅黑" panose="020B0503020204020204" pitchFamily="34" charset="-122"/>
                          <a:ea typeface="微软雅黑" panose="020B0503020204020204" pitchFamily="34" charset="-122"/>
                        </a:rPr>
                        <a:t>都比较简单直观</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0123">
                <a:tc>
                  <a:txBody>
                    <a:bodyPr/>
                    <a:lstStyle/>
                    <a:p>
                      <a:r>
                        <a:rPr lang="zh-CN" altLang="en-US" sz="1600" dirty="0" smtClean="0">
                          <a:latin typeface="微软雅黑" panose="020B0503020204020204" pitchFamily="34" charset="-122"/>
                          <a:ea typeface="微软雅黑" panose="020B0503020204020204" pitchFamily="34" charset="-122"/>
                        </a:rPr>
                        <a:t>都支持过滤器（内置过滤器和自定义过滤器）</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722296">
                <a:tc>
                  <a:txBody>
                    <a:bodyPr/>
                    <a:lstStyle/>
                    <a:p>
                      <a:r>
                        <a:rPr lang="zh-CN" altLang="en-US" sz="1600" dirty="0" smtClean="0">
                          <a:latin typeface="微软雅黑" panose="020B0503020204020204" pitchFamily="34" charset="-122"/>
                          <a:ea typeface="微软雅黑" panose="020B0503020204020204" pitchFamily="34" charset="-122"/>
                        </a:rPr>
                        <a:t>都支持数据的双向绑定</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性能问题：</a:t>
                      </a:r>
                      <a:endParaRPr lang="en-US" altLang="zh-CN" sz="16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600" dirty="0" err="1" smtClean="0">
                          <a:latin typeface="微软雅黑" panose="020B0503020204020204" pitchFamily="34" charset="-122"/>
                          <a:ea typeface="微软雅黑" panose="020B0503020204020204" pitchFamily="34" charset="-122"/>
                        </a:rPr>
                        <a:t>Angulara</a:t>
                      </a:r>
                      <a:r>
                        <a:rPr lang="zh-CN" altLang="en-US" sz="1600" dirty="0" smtClean="0">
                          <a:latin typeface="微软雅黑" panose="020B0503020204020204" pitchFamily="34" charset="-122"/>
                          <a:ea typeface="微软雅黑" panose="020B0503020204020204" pitchFamily="34" charset="-122"/>
                        </a:rPr>
                        <a:t>通过对数据进行脏检查实现双向数据绑定功能，数据监听越多，速度越慢</a:t>
                      </a:r>
                      <a:endParaRPr lang="en-US" altLang="zh-CN" sz="16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600" dirty="0" err="1" smtClean="0">
                          <a:latin typeface="微软雅黑" panose="020B0503020204020204" pitchFamily="34" charset="-122"/>
                          <a:ea typeface="微软雅黑" panose="020B0503020204020204" pitchFamily="34" charset="-122"/>
                        </a:rPr>
                        <a:t>Vue</a:t>
                      </a:r>
                      <a:r>
                        <a:rPr lang="zh-CN" altLang="en-US" sz="1600" dirty="0" smtClean="0">
                          <a:latin typeface="微软雅黑" panose="020B0503020204020204" pitchFamily="34" charset="-122"/>
                          <a:ea typeface="微软雅黑" panose="020B0503020204020204" pitchFamily="34" charset="-122"/>
                        </a:rPr>
                        <a:t>采用基于依赖追踪的观察并且使用异步队列进行更新机制实现双线数据绑定，所有数据都是独立触发的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sz="1600" dirty="0" smtClean="0">
                          <a:latin typeface="微软雅黑" panose="020B0503020204020204" pitchFamily="34" charset="-122"/>
                          <a:ea typeface="微软雅黑" panose="020B0503020204020204" pitchFamily="34" charset="-122"/>
                        </a:rPr>
                        <a:t>都不支持低端浏览器</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458251964"/>
              </p:ext>
            </p:extLst>
          </p:nvPr>
        </p:nvGraphicFramePr>
        <p:xfrm>
          <a:off x="407368" y="4130234"/>
          <a:ext cx="11370101" cy="2539126"/>
        </p:xfrm>
        <a:graphic>
          <a:graphicData uri="http://schemas.openxmlformats.org/drawingml/2006/table">
            <a:tbl>
              <a:tblPr firstRow="1" bandRow="1">
                <a:tableStyleId>{9DCAF9ED-07DC-4A11-8D7F-57B35C25682E}</a:tableStyleId>
              </a:tblPr>
              <a:tblGrid>
                <a:gridCol w="4846471"/>
                <a:gridCol w="6523630"/>
              </a:tblGrid>
              <a:tr h="359579">
                <a:tc gridSpan="2">
                  <a:txBody>
                    <a:bodyPr/>
                    <a:lstStyle/>
                    <a:p>
                      <a:pPr algn="ctr"/>
                      <a:r>
                        <a:rPr lang="en-US" altLang="zh-CN" sz="1800" dirty="0" err="1" smtClean="0">
                          <a:latin typeface="微软雅黑" panose="020B0503020204020204" pitchFamily="34" charset="-122"/>
                          <a:ea typeface="微软雅黑" panose="020B0503020204020204" pitchFamily="34" charset="-122"/>
                        </a:rPr>
                        <a:t>Vue</a:t>
                      </a:r>
                      <a:r>
                        <a:rPr lang="zh-CN" altLang="en-US" sz="1800" dirty="0" smtClean="0">
                          <a:latin typeface="微软雅黑" panose="020B0503020204020204" pitchFamily="34" charset="-122"/>
                          <a:ea typeface="微软雅黑" panose="020B0503020204020204" pitchFamily="34" charset="-122"/>
                        </a:rPr>
                        <a:t>与</a:t>
                      </a:r>
                      <a:r>
                        <a:rPr lang="en-US" altLang="zh-CN" sz="1800" dirty="0" smtClean="0">
                          <a:latin typeface="微软雅黑" panose="020B0503020204020204" pitchFamily="34" charset="-122"/>
                          <a:ea typeface="微软雅黑" panose="020B0503020204020204" pitchFamily="34" charset="-122"/>
                        </a:rPr>
                        <a:t>React</a:t>
                      </a:r>
                      <a:r>
                        <a:rPr lang="zh-CN" altLang="en-US" sz="1800" dirty="0" smtClean="0">
                          <a:latin typeface="微软雅黑" panose="020B0503020204020204" pitchFamily="34" charset="-122"/>
                          <a:ea typeface="微软雅黑" panose="020B0503020204020204" pitchFamily="34" charset="-122"/>
                        </a:rPr>
                        <a:t>比较</a:t>
                      </a:r>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r>
              <a:tr h="359579">
                <a:tc>
                  <a:txBody>
                    <a:bodyPr/>
                    <a:lstStyle/>
                    <a:p>
                      <a:pPr algn="ctr"/>
                      <a:r>
                        <a:rPr lang="zh-CN" altLang="en-US" sz="1600" dirty="0" smtClean="0">
                          <a:latin typeface="微软雅黑" panose="020B0503020204020204" pitchFamily="34" charset="-122"/>
                          <a:ea typeface="微软雅黑" panose="020B0503020204020204" pitchFamily="34" charset="-122"/>
                        </a:rPr>
                        <a:t>相同点</a:t>
                      </a:r>
                      <a:endParaRPr lang="zh-CN" altLang="en-US" sz="16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latin typeface="微软雅黑" panose="020B0503020204020204" pitchFamily="34" charset="-122"/>
                          <a:ea typeface="微软雅黑" panose="020B0503020204020204" pitchFamily="34" charset="-122"/>
                        </a:rPr>
                        <a:t>不同点</a:t>
                      </a:r>
                      <a:endParaRPr lang="zh-CN" altLang="en-US" sz="16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8836">
                <a:tc>
                  <a:txBody>
                    <a:bodyPr/>
                    <a:lstStyle/>
                    <a:p>
                      <a:r>
                        <a:rPr lang="zh-CN" altLang="en-US" sz="1600" dirty="0" smtClean="0">
                          <a:latin typeface="微软雅黑" panose="020B0503020204020204" pitchFamily="34" charset="-122"/>
                          <a:ea typeface="微软雅黑" panose="020B0503020204020204" pitchFamily="34" charset="-122"/>
                        </a:rPr>
                        <a:t>中心思想相同：一切都是组件</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0" indent="0">
                        <a:buFont typeface="Arial" panose="020B0604020202020204" pitchFamily="34" charset="0"/>
                        <a:buNone/>
                      </a:pPr>
                      <a:r>
                        <a:rPr lang="zh-CN" altLang="en-US" sz="1600" dirty="0" smtClean="0">
                          <a:latin typeface="微软雅黑" panose="020B0503020204020204" pitchFamily="34" charset="-122"/>
                          <a:ea typeface="微软雅黑" panose="020B0503020204020204" pitchFamily="34" charset="-122"/>
                        </a:rPr>
                        <a:t>对</a:t>
                      </a:r>
                      <a:r>
                        <a:rPr lang="en-US" altLang="zh-CN" sz="1600" dirty="0" err="1" smtClean="0">
                          <a:latin typeface="微软雅黑" panose="020B0503020204020204" pitchFamily="34" charset="-122"/>
                          <a:ea typeface="微软雅黑" panose="020B0503020204020204" pitchFamily="34" charset="-122"/>
                        </a:rPr>
                        <a:t>VirtualDOM</a:t>
                      </a:r>
                      <a:r>
                        <a:rPr lang="zh-CN" altLang="en-US" sz="1600" dirty="0" smtClean="0">
                          <a:latin typeface="微软雅黑" panose="020B0503020204020204" pitchFamily="34" charset="-122"/>
                          <a:ea typeface="微软雅黑" panose="020B0503020204020204" pitchFamily="34" charset="-122"/>
                        </a:rPr>
                        <a:t>的依赖：</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React</a:t>
                      </a:r>
                      <a:r>
                        <a:rPr lang="zh-CN" altLang="en-US" sz="1600" dirty="0" smtClean="0">
                          <a:latin typeface="微软雅黑" panose="020B0503020204020204" pitchFamily="34" charset="-122"/>
                          <a:ea typeface="微软雅黑" panose="020B0503020204020204" pitchFamily="34" charset="-122"/>
                        </a:rPr>
                        <a:t>依赖</a:t>
                      </a:r>
                      <a:r>
                        <a:rPr lang="en-US" altLang="zh-CN" sz="1600" dirty="0" err="1" smtClean="0">
                          <a:latin typeface="微软雅黑" panose="020B0503020204020204" pitchFamily="34" charset="-122"/>
                          <a:ea typeface="微软雅黑" panose="020B0503020204020204" pitchFamily="34" charset="-122"/>
                        </a:rPr>
                        <a:t>VirtualDOM</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React</a:t>
                      </a:r>
                      <a:r>
                        <a:rPr lang="zh-CN" altLang="en-US" sz="1600" dirty="0" smtClean="0">
                          <a:latin typeface="微软雅黑" panose="020B0503020204020204" pitchFamily="34" charset="-122"/>
                          <a:ea typeface="微软雅黑" panose="020B0503020204020204" pitchFamily="34" charset="-122"/>
                        </a:rPr>
                        <a:t>采用的</a:t>
                      </a:r>
                      <a:r>
                        <a:rPr lang="en-US" altLang="zh-CN" sz="1600" dirty="0" err="1" smtClean="0">
                          <a:latin typeface="微软雅黑" panose="020B0503020204020204" pitchFamily="34" charset="-122"/>
                          <a:ea typeface="微软雅黑" panose="020B0503020204020204" pitchFamily="34" charset="-122"/>
                        </a:rPr>
                        <a:t>VirtualDOM</a:t>
                      </a:r>
                      <a:r>
                        <a:rPr lang="zh-CN" altLang="en-US" sz="1600" dirty="0" smtClean="0">
                          <a:latin typeface="微软雅黑" panose="020B0503020204020204" pitchFamily="34" charset="-122"/>
                          <a:ea typeface="微软雅黑" panose="020B0503020204020204" pitchFamily="34" charset="-122"/>
                        </a:rPr>
                        <a:t>会对渲染出来的结果做脏检查</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err="1" smtClean="0">
                          <a:latin typeface="微软雅黑" panose="020B0503020204020204" pitchFamily="34" charset="-122"/>
                          <a:ea typeface="微软雅黑" panose="020B0503020204020204" pitchFamily="34" charset="-122"/>
                        </a:rPr>
                        <a:t>Vue</a:t>
                      </a:r>
                      <a:r>
                        <a:rPr lang="zh-CN" altLang="en-US" sz="1600" dirty="0" smtClean="0">
                          <a:latin typeface="微软雅黑" panose="020B0503020204020204" pitchFamily="34" charset="-122"/>
                          <a:ea typeface="微软雅黑" panose="020B0503020204020204" pitchFamily="34" charset="-122"/>
                        </a:rPr>
                        <a:t>使用的是</a:t>
                      </a:r>
                      <a:r>
                        <a:rPr lang="en-US" altLang="zh-CN" sz="1600" dirty="0" smtClean="0">
                          <a:latin typeface="微软雅黑" panose="020B0503020204020204" pitchFamily="34" charset="-122"/>
                          <a:ea typeface="微软雅黑" panose="020B0503020204020204" pitchFamily="34" charset="-122"/>
                        </a:rPr>
                        <a:t>DOM</a:t>
                      </a:r>
                      <a:r>
                        <a:rPr lang="zh-CN" altLang="en-US" sz="1600" dirty="0" smtClean="0">
                          <a:latin typeface="微软雅黑" panose="020B0503020204020204" pitchFamily="34" charset="-122"/>
                          <a:ea typeface="微软雅黑" panose="020B0503020204020204" pitchFamily="34" charset="-122"/>
                        </a:rPr>
                        <a:t>模板，在模板中提供了指令、过滤器，可以非常方便的操作</a:t>
                      </a:r>
                      <a:r>
                        <a:rPr lang="en-US" altLang="zh-CN" sz="1600" dirty="0" smtClean="0">
                          <a:latin typeface="微软雅黑" panose="020B0503020204020204" pitchFamily="34" charset="-122"/>
                          <a:ea typeface="微软雅黑" panose="020B0503020204020204" pitchFamily="34" charset="-122"/>
                        </a:rPr>
                        <a:t>DOM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9263">
                <a:tc>
                  <a:txBody>
                    <a:bodyPr/>
                    <a:lstStyle/>
                    <a:p>
                      <a:r>
                        <a:rPr lang="zh-CN" altLang="en-US" sz="1600" dirty="0" smtClean="0">
                          <a:latin typeface="微软雅黑" panose="020B0503020204020204" pitchFamily="34" charset="-122"/>
                          <a:ea typeface="微软雅黑" panose="020B0503020204020204" pitchFamily="34" charset="-122"/>
                        </a:rPr>
                        <a:t>都提供了合理的钩子函数，可以让开发者定制处理需求</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745688">
                <a:tc>
                  <a:txBody>
                    <a:bodyPr/>
                    <a:lstStyle/>
                    <a:p>
                      <a:r>
                        <a:rPr lang="zh-CN" altLang="en-US" sz="1600" dirty="0" smtClean="0">
                          <a:latin typeface="微软雅黑" panose="020B0503020204020204" pitchFamily="34" charset="-122"/>
                          <a:ea typeface="微软雅黑" panose="020B0503020204020204" pitchFamily="34" charset="-122"/>
                        </a:rPr>
                        <a:t>都不内置</a:t>
                      </a:r>
                      <a:r>
                        <a:rPr lang="en-US" altLang="zh-CN" sz="1600" dirty="0" err="1" smtClean="0">
                          <a:latin typeface="微软雅黑" panose="020B0503020204020204" pitchFamily="34" charset="-122"/>
                          <a:ea typeface="微软雅黑" panose="020B0503020204020204" pitchFamily="34" charset="-122"/>
                        </a:rPr>
                        <a:t>ajax</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router</a:t>
                      </a:r>
                      <a:r>
                        <a:rPr lang="zh-CN" altLang="en-US" sz="1600" dirty="0" smtClean="0">
                          <a:latin typeface="微软雅黑" panose="020B0503020204020204" pitchFamily="34" charset="-122"/>
                          <a:ea typeface="微软雅黑" panose="020B0503020204020204" pitchFamily="34" charset="-122"/>
                        </a:rPr>
                        <a:t>等功能到核心包，而是采用插件的方式</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bl>
          </a:graphicData>
        </a:graphic>
      </p:graphicFrame>
      <p:sp>
        <p:nvSpPr>
          <p:cNvPr id="4" name="矩形 3"/>
          <p:cNvSpPr/>
          <p:nvPr/>
        </p:nvSpPr>
        <p:spPr>
          <a:xfrm>
            <a:off x="244128" y="178317"/>
            <a:ext cx="902811" cy="565604"/>
          </a:xfrm>
          <a:prstGeom prst="rect">
            <a:avLst/>
          </a:prstGeom>
        </p:spPr>
        <p:txBody>
          <a:bodyPr wrap="none">
            <a:spAutoFit/>
          </a:bodyPr>
          <a:lstStyle/>
          <a:p>
            <a:pPr>
              <a:lnSpc>
                <a:spcPct val="120000"/>
              </a:lnSpc>
              <a:spcBef>
                <a:spcPts val="600"/>
              </a:spcBef>
            </a:pPr>
            <a:r>
              <a:rPr lang="zh-CN" altLang="en-US" sz="2800" b="1" dirty="0" smtClean="0">
                <a:solidFill>
                  <a:schemeClr val="tx1">
                    <a:lumMod val="50000"/>
                    <a:lumOff val="50000"/>
                  </a:schemeClr>
                </a:solidFill>
                <a:latin typeface="微软雅黑" pitchFamily="34" charset="-122"/>
                <a:ea typeface="微软雅黑" pitchFamily="34" charset="-122"/>
              </a:rPr>
              <a:t>比较</a:t>
            </a:r>
            <a:endParaRPr lang="en-US" altLang="zh-CN" sz="2800" b="1"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5552574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9376" y="2315827"/>
            <a:ext cx="3534209" cy="1200329"/>
          </a:xfrm>
          <a:prstGeom prst="rect">
            <a:avLst/>
          </a:prstGeom>
          <a:solidFill>
            <a:schemeClr val="accent4">
              <a:lumMod val="60000"/>
              <a:lumOff val="4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 </a:t>
            </a:r>
            <a:r>
              <a:rPr lang="en-US" altLang="zh-CN" b="1" dirty="0">
                <a:solidFill>
                  <a:srgbClr val="FF0000"/>
                </a:solidFill>
                <a:latin typeface="微软雅黑" panose="020B0503020204020204" pitchFamily="34" charset="-122"/>
                <a:ea typeface="微软雅黑" panose="020B0503020204020204" pitchFamily="34" charset="-122"/>
              </a:rPr>
              <a:t>id="app-4"</a:t>
            </a:r>
            <a:r>
              <a:rPr lang="en-US" altLang="zh-CN" dirty="0">
                <a:latin typeface="微软雅黑" panose="020B0503020204020204" pitchFamily="34" charset="-122"/>
                <a:ea typeface="微软雅黑" panose="020B0503020204020204" pitchFamily="34" charset="-122"/>
              </a:rPr>
              <a:t>&gt;</a:t>
            </a: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div&gt;</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479376" y="3717217"/>
            <a:ext cx="3534210" cy="2585323"/>
          </a:xfrm>
          <a:prstGeom prst="rect">
            <a:avLst/>
          </a:prstGeom>
          <a:solidFill>
            <a:schemeClr val="accent4">
              <a:lumMod val="60000"/>
              <a:lumOff val="4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8" name="Rectangle 1"/>
          <p:cNvSpPr>
            <a:spLocks noChangeArrowheads="1"/>
          </p:cNvSpPr>
          <p:nvPr/>
        </p:nvSpPr>
        <p:spPr bwMode="auto">
          <a:xfrm>
            <a:off x="479376" y="899840"/>
            <a:ext cx="6698950" cy="553998"/>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&lt;!-- </a:t>
            </a:r>
            <a:r>
              <a:rPr kumimoji="0" lang="zh-CN" b="1" i="0" u="none" strike="noStrike" cap="none" normalizeH="0" baseline="0" dirty="0" smtClean="0">
                <a:ln>
                  <a:noFill/>
                </a:ln>
                <a:solidFill>
                  <a:srgbClr val="0000FF"/>
                </a:solidFill>
                <a:effectLst/>
                <a:latin typeface="Arial Unicode MS" panose="020B0604020202020204" pitchFamily="34" charset="-122"/>
                <a:ea typeface="Roboto Mono"/>
              </a:rPr>
              <a:t>开发环境版本，包含了有帮助的命令行警告 </a:t>
            </a: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--&gt;</a:t>
            </a:r>
            <a: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t/>
            </a:r>
            <a:b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b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&lt;script src=</a:t>
            </a:r>
            <a:r>
              <a:rPr kumimoji="0" lang="zh-CN" altLang="zh-CN" b="0" i="0" u="none" strike="noStrike" cap="none" normalizeH="0" baseline="0" dirty="0" smtClean="0">
                <a:ln>
                  <a:noFill/>
                </a:ln>
                <a:solidFill>
                  <a:srgbClr val="42B983"/>
                </a:solidFill>
                <a:effectLst/>
                <a:latin typeface="Arial Unicode MS" panose="020B0604020202020204" pitchFamily="34" charset="-122"/>
                <a:ea typeface="Roboto Mono"/>
              </a:rPr>
              <a:t>"https://cdn.jsdelivr.net/npm/vue/dist/vue.js"</a:t>
            </a: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&gt;&lt;/script&gt;</a:t>
            </a:r>
            <a:r>
              <a:rPr kumimoji="0" lang="zh-CN" altLang="zh-CN" b="0" i="0" u="none" strike="noStrike" cap="none" normalizeH="0" baseline="0" dirty="0" smtClean="0">
                <a:ln>
                  <a:noFill/>
                </a:ln>
                <a:solidFill>
                  <a:schemeClr val="tx1"/>
                </a:solidFill>
                <a:effectLst/>
              </a:rPr>
              <a:t> </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479376" y="1578858"/>
            <a:ext cx="6698950" cy="55399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&lt;!-- </a:t>
            </a:r>
            <a:r>
              <a:rPr kumimoji="0" lang="zh-CN" b="1" i="0" u="none" strike="noStrike" cap="none" normalizeH="0" baseline="0" dirty="0" smtClean="0">
                <a:ln>
                  <a:noFill/>
                </a:ln>
                <a:solidFill>
                  <a:srgbClr val="0000FF"/>
                </a:solidFill>
                <a:effectLst/>
                <a:latin typeface="Arial Unicode MS" panose="020B0604020202020204" pitchFamily="34" charset="-122"/>
                <a:ea typeface="Roboto Mono"/>
              </a:rPr>
              <a:t>生产环境版本，优化了尺寸和速度 </a:t>
            </a: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--&gt;</a:t>
            </a:r>
            <a: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t/>
            </a:r>
            <a:b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b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&lt;script src=</a:t>
            </a:r>
            <a:r>
              <a:rPr kumimoji="0" lang="zh-CN" altLang="zh-CN" b="0" i="0" u="none" strike="noStrike" cap="none" normalizeH="0" baseline="0" dirty="0" smtClean="0">
                <a:ln>
                  <a:noFill/>
                </a:ln>
                <a:solidFill>
                  <a:srgbClr val="42B983"/>
                </a:solidFill>
                <a:effectLst/>
                <a:latin typeface="Arial Unicode MS" panose="020B0604020202020204" pitchFamily="34" charset="-122"/>
                <a:ea typeface="Roboto Mono"/>
              </a:rPr>
              <a:t>"https://cdn.jsdelivr.net/npm/vue"</a:t>
            </a: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&gt;&lt;/script&gt;</a:t>
            </a:r>
            <a:r>
              <a:rPr kumimoji="0" lang="zh-CN" altLang="zh-CN" b="0" i="0" u="none" strike="noStrike" cap="none" normalizeH="0" baseline="0" dirty="0" smtClean="0">
                <a:ln>
                  <a:noFill/>
                </a:ln>
                <a:solidFill>
                  <a:schemeClr val="tx1"/>
                </a:solidFill>
                <a:effectLst/>
              </a:rPr>
              <a:t> </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10" name="矩形 9"/>
          <p:cNvSpPr/>
          <p:nvPr/>
        </p:nvSpPr>
        <p:spPr>
          <a:xfrm>
            <a:off x="4193841" y="2315826"/>
            <a:ext cx="3635029" cy="1200329"/>
          </a:xfrm>
          <a:prstGeom prst="rect">
            <a:avLst/>
          </a:prstGeom>
          <a:solidFill>
            <a:schemeClr val="accent2">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 </a:t>
            </a:r>
            <a:r>
              <a:rPr lang="en-US" altLang="zh-CN" b="1" dirty="0">
                <a:solidFill>
                  <a:srgbClr val="FF0000"/>
                </a:solidFill>
                <a:latin typeface="微软雅黑" panose="020B0503020204020204" pitchFamily="34" charset="-122"/>
                <a:ea typeface="微软雅黑" panose="020B0503020204020204" pitchFamily="34" charset="-122"/>
              </a:rPr>
              <a:t>class</a:t>
            </a:r>
            <a:r>
              <a:rPr lang="en-US" altLang="zh-CN" b="1" dirty="0" smtClean="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&gt;</a:t>
            </a: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div&gt;</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4193841" y="3723997"/>
            <a:ext cx="3635029" cy="2585323"/>
          </a:xfrm>
          <a:prstGeom prst="rect">
            <a:avLst/>
          </a:prstGeom>
          <a:solidFill>
            <a:schemeClr val="accent2">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8009125" y="3717216"/>
            <a:ext cx="3595169" cy="2585323"/>
          </a:xfrm>
          <a:prstGeom prst="rect">
            <a:avLst/>
          </a:prstGeom>
          <a:solidFill>
            <a:schemeClr val="accent6">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r>
              <a:rPr lang="en-US" altLang="zh-CN" b="1" dirty="0" smtClean="0">
                <a:solidFill>
                  <a:srgbClr val="FF0000"/>
                </a:solidFill>
                <a:latin typeface="微软雅黑" panose="020B0503020204020204" pitchFamily="34" charset="-122"/>
                <a:ea typeface="微软雅黑" panose="020B0503020204020204" pitchFamily="34" charset="-122"/>
              </a:rPr>
              <a:t>label</a:t>
            </a:r>
            <a:r>
              <a:rPr lang="en-US" altLang="zh-CN"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8009124" y="2315826"/>
            <a:ext cx="3595169" cy="1200329"/>
          </a:xfrm>
          <a:prstGeom prst="rect">
            <a:avLst/>
          </a:prstGeom>
          <a:solidFill>
            <a:schemeClr val="accent6">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&lt;label</a:t>
            </a:r>
            <a:r>
              <a:rPr lang="en-US" altLang="zh-CN" dirty="0" smtClean="0">
                <a:latin typeface="微软雅黑" panose="020B0503020204020204" pitchFamily="34" charset="-122"/>
                <a:ea typeface="微软雅黑" panose="020B0503020204020204" pitchFamily="34" charset="-122"/>
              </a:rPr>
              <a:t>&gt;</a:t>
            </a:r>
            <a:endParaRPr lang="en-US" altLang="zh-CN" dirty="0">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 label </a:t>
            </a:r>
            <a:r>
              <a:rPr lang="en-US" altLang="zh-CN" dirty="0" smtClean="0">
                <a:solidFill>
                  <a:srgbClr val="34495E"/>
                </a:solidFill>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14" name="矩形 13"/>
          <p:cNvSpPr/>
          <p:nvPr/>
        </p:nvSpPr>
        <p:spPr>
          <a:xfrm>
            <a:off x="244128" y="178317"/>
            <a:ext cx="1620957" cy="565604"/>
          </a:xfrm>
          <a:prstGeom prst="rect">
            <a:avLst/>
          </a:prstGeom>
        </p:spPr>
        <p:txBody>
          <a:bodyPr wrap="none">
            <a:spAutoFit/>
          </a:bodyPr>
          <a:lstStyle/>
          <a:p>
            <a:pPr>
              <a:lnSpc>
                <a:spcPct val="120000"/>
              </a:lnSpc>
              <a:spcBef>
                <a:spcPts val="600"/>
              </a:spcBef>
            </a:pPr>
            <a:r>
              <a:rPr lang="zh-CN" altLang="en-US" sz="2800" b="1" dirty="0">
                <a:solidFill>
                  <a:schemeClr val="tx1">
                    <a:lumMod val="50000"/>
                    <a:lumOff val="50000"/>
                  </a:schemeClr>
                </a:solidFill>
                <a:latin typeface="微软雅黑" pitchFamily="34" charset="-122"/>
                <a:ea typeface="微软雅黑" pitchFamily="34" charset="-122"/>
              </a:rPr>
              <a:t>使用方式</a:t>
            </a:r>
            <a:endParaRPr lang="en-US" altLang="zh-CN" sz="2800" b="1"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3382061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663628" y="2510887"/>
            <a:ext cx="864000" cy="864000"/>
          </a:xfrm>
          <a:prstGeom prst="ellipse">
            <a:avLst/>
          </a:prstGeom>
          <a:solidFill>
            <a:srgbClr val="FFC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dirty="0" smtClean="0">
                <a:latin typeface="华文琥珀" panose="02010800040101010101" pitchFamily="2" charset="-122"/>
                <a:ea typeface="华文琥珀" panose="02010800040101010101" pitchFamily="2" charset="-122"/>
              </a:rPr>
              <a:t>四</a:t>
            </a:r>
            <a:endParaRPr lang="zh-CN" altLang="en-US" sz="4400" dirty="0">
              <a:latin typeface="华文琥珀" panose="02010800040101010101" pitchFamily="2" charset="-122"/>
              <a:ea typeface="华文琥珀" panose="02010800040101010101" pitchFamily="2" charset="-122"/>
            </a:endParaRPr>
          </a:p>
        </p:txBody>
      </p:sp>
      <p:sp>
        <p:nvSpPr>
          <p:cNvPr id="11" name="TextBox 3"/>
          <p:cNvSpPr txBox="1"/>
          <p:nvPr/>
        </p:nvSpPr>
        <p:spPr>
          <a:xfrm>
            <a:off x="4707628" y="2204864"/>
            <a:ext cx="3908652" cy="646331"/>
          </a:xfrm>
          <a:prstGeom prst="rect">
            <a:avLst/>
          </a:prstGeom>
          <a:noFill/>
        </p:spPr>
        <p:txBody>
          <a:bodyPr wrap="square">
            <a:spAutoFit/>
          </a:bodyPr>
          <a:lstStyle/>
          <a:p>
            <a:pPr algn="l">
              <a:defRPr/>
            </a:pPr>
            <a:r>
              <a:rPr lang="en-US" altLang="zh-CN" sz="3600" b="1" dirty="0" err="1" smtClean="0">
                <a:solidFill>
                  <a:srgbClr val="666666"/>
                </a:solidFill>
                <a:latin typeface="微软雅黑" pitchFamily="34" charset="-122"/>
                <a:ea typeface="微软雅黑" pitchFamily="34" charset="-122"/>
              </a:rPr>
              <a:t>Vue</a:t>
            </a:r>
            <a:r>
              <a:rPr lang="zh-CN" altLang="en-US" sz="3600" b="1" dirty="0" smtClean="0">
                <a:solidFill>
                  <a:srgbClr val="666666"/>
                </a:solidFill>
                <a:latin typeface="微软雅黑" pitchFamily="34" charset="-122"/>
                <a:ea typeface="微软雅黑" pitchFamily="34" charset="-122"/>
              </a:rPr>
              <a:t>实用技能</a:t>
            </a:r>
            <a:endParaRPr lang="zh-CN" altLang="en-US" sz="3600" b="1" dirty="0">
              <a:solidFill>
                <a:srgbClr val="666666"/>
              </a:solidFill>
              <a:latin typeface="微软雅黑" pitchFamily="34" charset="-122"/>
              <a:ea typeface="微软雅黑" pitchFamily="34" charset="-122"/>
            </a:endParaRPr>
          </a:p>
        </p:txBody>
      </p:sp>
      <p:sp>
        <p:nvSpPr>
          <p:cNvPr id="12" name="矩形 48"/>
          <p:cNvSpPr>
            <a:spLocks noChangeArrowheads="1"/>
          </p:cNvSpPr>
          <p:nvPr/>
        </p:nvSpPr>
        <p:spPr bwMode="auto">
          <a:xfrm>
            <a:off x="5357682" y="3068959"/>
            <a:ext cx="4050686" cy="247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数据绑定</a:t>
            </a:r>
            <a:endParaRPr lang="en-US" altLang="zh-CN" dirty="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内部</a:t>
            </a:r>
            <a:r>
              <a:rPr lang="zh-CN" altLang="en-US" dirty="0" smtClean="0">
                <a:solidFill>
                  <a:schemeClr val="tx1">
                    <a:lumMod val="65000"/>
                    <a:lumOff val="35000"/>
                  </a:schemeClr>
                </a:solidFill>
                <a:latin typeface="微软雅黑" pitchFamily="34" charset="-122"/>
                <a:ea typeface="微软雅黑" pitchFamily="34" charset="-122"/>
              </a:rPr>
              <a:t>指令</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计算</a:t>
            </a:r>
            <a:r>
              <a:rPr lang="zh-CN" altLang="en-US" dirty="0" smtClean="0">
                <a:solidFill>
                  <a:schemeClr val="tx1">
                    <a:lumMod val="65000"/>
                    <a:lumOff val="35000"/>
                  </a:schemeClr>
                </a:solidFill>
                <a:latin typeface="微软雅黑" pitchFamily="34" charset="-122"/>
                <a:ea typeface="微软雅黑" pitchFamily="34" charset="-122"/>
              </a:rPr>
              <a:t>属性</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smtClean="0">
                <a:solidFill>
                  <a:schemeClr val="tx1">
                    <a:lumMod val="65000"/>
                    <a:lumOff val="35000"/>
                  </a:schemeClr>
                </a:solidFill>
                <a:latin typeface="微软雅黑" pitchFamily="34" charset="-122"/>
                <a:ea typeface="微软雅黑" pitchFamily="34" charset="-122"/>
              </a:rPr>
              <a:t>过滤器</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smtClean="0">
                <a:solidFill>
                  <a:schemeClr val="tx1">
                    <a:lumMod val="65000"/>
                    <a:lumOff val="35000"/>
                  </a:schemeClr>
                </a:solidFill>
                <a:latin typeface="微软雅黑" pitchFamily="34" charset="-122"/>
                <a:ea typeface="微软雅黑" pitchFamily="34" charset="-122"/>
              </a:rPr>
              <a:t>组件</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后端</a:t>
            </a:r>
            <a:r>
              <a:rPr lang="zh-CN" altLang="en-US" dirty="0" smtClean="0">
                <a:solidFill>
                  <a:schemeClr val="tx1">
                    <a:lumMod val="65000"/>
                    <a:lumOff val="35000"/>
                  </a:schemeClr>
                </a:solidFill>
                <a:latin typeface="微软雅黑" pitchFamily="34" charset="-122"/>
                <a:ea typeface="微软雅黑" pitchFamily="34" charset="-122"/>
              </a:rPr>
              <a:t>通信</a:t>
            </a:r>
            <a:endParaRPr lang="en-US" altLang="zh-CN" dirty="0" smtClean="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905480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0837239" y="1196461"/>
            <a:ext cx="595035"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引例</a:t>
            </a:r>
          </a:p>
        </p:txBody>
      </p:sp>
      <p:sp>
        <p:nvSpPr>
          <p:cNvPr id="16" name="矩形 15"/>
          <p:cNvSpPr/>
          <p:nvPr/>
        </p:nvSpPr>
        <p:spPr>
          <a:xfrm>
            <a:off x="1996324" y="1420543"/>
            <a:ext cx="6096000" cy="338554"/>
          </a:xfrm>
          <a:prstGeom prst="rect">
            <a:avLst/>
          </a:prstGeom>
        </p:spPr>
        <p:txBody>
          <a:bodyPr>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1</a:t>
            </a:r>
            <a:r>
              <a:rPr lang="zh-CN" altLang="en-US" sz="1600" dirty="0" smtClean="0">
                <a:solidFill>
                  <a:srgbClr val="34495E"/>
                </a:solidFill>
                <a:latin typeface="微软雅黑" panose="020B0503020204020204" pitchFamily="34" charset="-122"/>
                <a:ea typeface="微软雅黑" panose="020B0503020204020204" pitchFamily="34" charset="-122"/>
              </a:rPr>
              <a:t>、插值</a:t>
            </a:r>
            <a:endParaRPr lang="zh-CN" altLang="en-US" sz="1600" dirty="0">
              <a:latin typeface="微软雅黑" panose="020B0503020204020204" pitchFamily="34" charset="-122"/>
              <a:ea typeface="微软雅黑" panose="020B0503020204020204" pitchFamily="34" charset="-122"/>
            </a:endParaRPr>
          </a:p>
        </p:txBody>
      </p:sp>
      <p:sp>
        <p:nvSpPr>
          <p:cNvPr id="17" name="矩形 16"/>
          <p:cNvSpPr/>
          <p:nvPr/>
        </p:nvSpPr>
        <p:spPr>
          <a:xfrm>
            <a:off x="1996324" y="2864402"/>
            <a:ext cx="6096000" cy="338554"/>
          </a:xfrm>
          <a:prstGeom prst="rect">
            <a:avLst/>
          </a:prstGeom>
        </p:spPr>
        <p:txBody>
          <a:bodyPr>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2</a:t>
            </a:r>
            <a:r>
              <a:rPr lang="zh-CN" altLang="en-US" sz="1600" dirty="0" smtClean="0">
                <a:solidFill>
                  <a:srgbClr val="34495E"/>
                </a:solidFill>
                <a:latin typeface="微软雅黑" panose="020B0503020204020204" pitchFamily="34" charset="-122"/>
                <a:ea typeface="微软雅黑" panose="020B0503020204020204" pitchFamily="34" charset="-122"/>
              </a:rPr>
              <a:t>、表达式</a:t>
            </a:r>
            <a:endParaRPr lang="zh-CN" altLang="en-US" sz="1600" dirty="0">
              <a:latin typeface="微软雅黑" panose="020B0503020204020204" pitchFamily="34" charset="-122"/>
              <a:ea typeface="微软雅黑" panose="020B0503020204020204" pitchFamily="34" charset="-122"/>
            </a:endParaRPr>
          </a:p>
        </p:txBody>
      </p:sp>
      <p:sp>
        <p:nvSpPr>
          <p:cNvPr id="18" name="矩形 17"/>
          <p:cNvSpPr/>
          <p:nvPr/>
        </p:nvSpPr>
        <p:spPr>
          <a:xfrm>
            <a:off x="1996324" y="4716769"/>
            <a:ext cx="6096000" cy="338554"/>
          </a:xfrm>
          <a:prstGeom prst="rect">
            <a:avLst/>
          </a:prstGeom>
        </p:spPr>
        <p:txBody>
          <a:bodyPr>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3</a:t>
            </a:r>
            <a:r>
              <a:rPr lang="zh-CN" altLang="en-US" sz="1600" dirty="0" smtClean="0">
                <a:solidFill>
                  <a:srgbClr val="34495E"/>
                </a:solidFill>
                <a:latin typeface="微软雅黑" panose="020B0503020204020204" pitchFamily="34" charset="-122"/>
                <a:ea typeface="微软雅黑" panose="020B0503020204020204" pitchFamily="34" charset="-122"/>
              </a:rPr>
              <a:t>、指令</a:t>
            </a:r>
            <a:endParaRPr lang="zh-CN" altLang="en-US" sz="1600" dirty="0">
              <a:latin typeface="微软雅黑" panose="020B0503020204020204" pitchFamily="34" charset="-122"/>
              <a:ea typeface="微软雅黑" panose="020B0503020204020204" pitchFamily="34" charset="-122"/>
            </a:endParaRPr>
          </a:p>
        </p:txBody>
      </p:sp>
      <p:sp>
        <p:nvSpPr>
          <p:cNvPr id="11" name="圆角矩形 10"/>
          <p:cNvSpPr/>
          <p:nvPr/>
        </p:nvSpPr>
        <p:spPr>
          <a:xfrm>
            <a:off x="1996321" y="1823120"/>
            <a:ext cx="9551341" cy="797998"/>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0" name="矩形 19"/>
          <p:cNvSpPr/>
          <p:nvPr/>
        </p:nvSpPr>
        <p:spPr>
          <a:xfrm>
            <a:off x="1996323" y="1902764"/>
            <a:ext cx="10195677"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插值方式采用</a:t>
            </a:r>
            <a:r>
              <a:rPr lang="en-US" altLang="zh-CN" sz="1600" dirty="0" smtClean="0">
                <a:solidFill>
                  <a:srgbClr val="34495E"/>
                </a:solidFill>
                <a:latin typeface="微软雅黑" panose="020B0503020204020204" pitchFamily="34" charset="-122"/>
                <a:ea typeface="微软雅黑" panose="020B0503020204020204" pitchFamily="34" charset="-122"/>
              </a:rPr>
              <a:t>Mustache</a:t>
            </a:r>
            <a:r>
              <a:rPr lang="zh-CN" altLang="en-US" sz="1600" dirty="0" smtClean="0">
                <a:solidFill>
                  <a:srgbClr val="34495E"/>
                </a:solidFill>
                <a:latin typeface="微软雅黑" panose="020B0503020204020204" pitchFamily="34" charset="-122"/>
                <a:ea typeface="微软雅黑" panose="020B0503020204020204" pitchFamily="34" charset="-122"/>
              </a:rPr>
              <a:t>方式：</a:t>
            </a:r>
            <a:r>
              <a:rPr lang="en-US" altLang="zh-CN" sz="1600" dirty="0" smtClean="0">
                <a:solidFill>
                  <a:srgbClr val="34495E"/>
                </a:solidFill>
                <a:latin typeface="微软雅黑" panose="020B0503020204020204" pitchFamily="34" charset="-122"/>
                <a:ea typeface="微软雅黑" panose="020B0503020204020204" pitchFamily="34" charset="-122"/>
              </a:rPr>
              <a:t>{{ }}</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zh-CN" altLang="en-US" sz="1600" dirty="0" smtClean="0">
                <a:solidFill>
                  <a:srgbClr val="FF0000"/>
                </a:solidFill>
                <a:latin typeface="微软雅黑" panose="020B0503020204020204" pitchFamily="34" charset="-122"/>
                <a:ea typeface="微软雅黑" panose="020B0503020204020204" pitchFamily="34" charset="-122"/>
              </a:rPr>
              <a:t>一般用在元素标签对之间，不用于元素的属性值和指令的属性值中</a:t>
            </a:r>
            <a:r>
              <a:rPr lang="zh-CN" altLang="en-US" sz="1600" dirty="0" smtClean="0">
                <a:solidFill>
                  <a:srgbClr val="34495E"/>
                </a:solidFill>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12" name="圆角矩形 11"/>
          <p:cNvSpPr/>
          <p:nvPr/>
        </p:nvSpPr>
        <p:spPr>
          <a:xfrm>
            <a:off x="1996320" y="3212012"/>
            <a:ext cx="9551341" cy="1316455"/>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矩形 20"/>
          <p:cNvSpPr/>
          <p:nvPr/>
        </p:nvSpPr>
        <p:spPr>
          <a:xfrm>
            <a:off x="1996323" y="3318419"/>
            <a:ext cx="9435951" cy="584775"/>
          </a:xfrm>
          <a:prstGeom prst="rect">
            <a:avLst/>
          </a:prstGeom>
        </p:spPr>
        <p:txBody>
          <a:bodyPr wrap="square">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Mustache</a:t>
            </a:r>
            <a:r>
              <a:rPr lang="zh-CN" altLang="en-US" sz="1600" dirty="0" smtClean="0">
                <a:solidFill>
                  <a:srgbClr val="34495E"/>
                </a:solidFill>
                <a:latin typeface="微软雅黑" panose="020B0503020204020204" pitchFamily="34" charset="-122"/>
                <a:ea typeface="微软雅黑" panose="020B0503020204020204" pitchFamily="34" charset="-122"/>
              </a:rPr>
              <a:t>标签也接受表达式形式的值，表达式由</a:t>
            </a:r>
            <a:r>
              <a:rPr lang="en-US" altLang="zh-CN" sz="1600" dirty="0" err="1" smtClean="0">
                <a:solidFill>
                  <a:srgbClr val="34495E"/>
                </a:solidFill>
                <a:latin typeface="微软雅黑" panose="020B0503020204020204" pitchFamily="34" charset="-122"/>
                <a:ea typeface="微软雅黑" panose="020B0503020204020204" pitchFamily="34" charset="-122"/>
              </a:rPr>
              <a:t>javascript</a:t>
            </a:r>
            <a:r>
              <a:rPr lang="zh-CN" altLang="en-US" sz="1600" dirty="0" smtClean="0">
                <a:solidFill>
                  <a:srgbClr val="34495E"/>
                </a:solidFill>
                <a:latin typeface="微软雅黑" panose="020B0503020204020204" pitchFamily="34" charset="-122"/>
                <a:ea typeface="微软雅黑" panose="020B0503020204020204" pitchFamily="34" charset="-122"/>
              </a:rPr>
              <a:t>表达式和过滤器构成，可以没有过滤器，也可有多个。举例：</a:t>
            </a:r>
            <a:endParaRPr lang="zh-CN" altLang="en-US" sz="1600" dirty="0">
              <a:latin typeface="微软雅黑" panose="020B0503020204020204" pitchFamily="34" charset="-122"/>
              <a:ea typeface="微软雅黑" panose="020B0503020204020204" pitchFamily="34" charset="-122"/>
            </a:endParaRPr>
          </a:p>
        </p:txBody>
      </p:sp>
      <p:sp>
        <p:nvSpPr>
          <p:cNvPr id="22" name="矩形 21"/>
          <p:cNvSpPr/>
          <p:nvPr/>
        </p:nvSpPr>
        <p:spPr>
          <a:xfrm>
            <a:off x="2001459" y="2226350"/>
            <a:ext cx="3372077" cy="338554"/>
          </a:xfrm>
          <a:prstGeom prst="rect">
            <a:avLst/>
          </a:prstGeom>
        </p:spPr>
        <p:txBody>
          <a:bodyPr wrap="none">
            <a:spAutoFit/>
          </a:bodyPr>
          <a:lstStyle/>
          <a:p>
            <a:r>
              <a:rPr lang="zh-CN" altLang="en-US" sz="1600" dirty="0">
                <a:solidFill>
                  <a:srgbClr val="34495E"/>
                </a:solidFill>
                <a:latin typeface="微软雅黑" panose="020B0503020204020204" pitchFamily="34" charset="-122"/>
                <a:ea typeface="微软雅黑" panose="020B0503020204020204" pitchFamily="34" charset="-122"/>
              </a:rPr>
              <a:t>举例：</a:t>
            </a:r>
            <a:r>
              <a:rPr lang="en-US" altLang="zh-CN" sz="1600" dirty="0">
                <a:solidFill>
                  <a:srgbClr val="34495E"/>
                </a:solidFill>
                <a:latin typeface="微软雅黑" panose="020B0503020204020204" pitchFamily="34" charset="-122"/>
                <a:ea typeface="微软雅黑" panose="020B0503020204020204" pitchFamily="34" charset="-122"/>
              </a:rPr>
              <a:t>&lt;span</a:t>
            </a:r>
            <a:r>
              <a:rPr lang="en-US" altLang="zh-CN" sz="1600" dirty="0" smtClean="0">
                <a:solidFill>
                  <a:srgbClr val="34495E"/>
                </a:solidFill>
                <a:latin typeface="微软雅黑" panose="020B0503020204020204" pitchFamily="34" charset="-122"/>
                <a:ea typeface="微软雅黑" panose="020B0503020204020204" pitchFamily="34" charset="-122"/>
              </a:rPr>
              <a:t>&gt;{{ name }}&lt;/span&gt;</a:t>
            </a:r>
            <a:endParaRPr lang="zh-CN" altLang="en-US" sz="1600" dirty="0">
              <a:latin typeface="微软雅黑" panose="020B0503020204020204" pitchFamily="34" charset="-122"/>
              <a:ea typeface="微软雅黑" panose="020B0503020204020204" pitchFamily="34" charset="-122"/>
            </a:endParaRPr>
          </a:p>
        </p:txBody>
      </p:sp>
      <p:sp>
        <p:nvSpPr>
          <p:cNvPr id="13" name="圆角矩形 12"/>
          <p:cNvSpPr/>
          <p:nvPr/>
        </p:nvSpPr>
        <p:spPr>
          <a:xfrm>
            <a:off x="1996320" y="5110305"/>
            <a:ext cx="9551341" cy="651087"/>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3" name="矩形 22"/>
          <p:cNvSpPr/>
          <p:nvPr/>
        </p:nvSpPr>
        <p:spPr>
          <a:xfrm>
            <a:off x="1996321" y="3852337"/>
            <a:ext cx="2289281" cy="584775"/>
          </a:xfrm>
          <a:prstGeom prst="rect">
            <a:avLst/>
          </a:prstGeom>
        </p:spPr>
        <p:txBody>
          <a:bodyPr wrap="none">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 value / 100 }}</a:t>
            </a:r>
          </a:p>
          <a:p>
            <a:r>
              <a:rPr lang="en-US" altLang="zh-CN" sz="1600" dirty="0" smtClean="0">
                <a:solidFill>
                  <a:srgbClr val="34495E"/>
                </a:solidFill>
                <a:latin typeface="微软雅黑" panose="020B0503020204020204" pitchFamily="34" charset="-122"/>
                <a:ea typeface="微软雅黑" panose="020B0503020204020204" pitchFamily="34" charset="-122"/>
              </a:rPr>
              <a:t>{{ </a:t>
            </a:r>
            <a:r>
              <a:rPr lang="en-US" altLang="zh-CN" sz="1600" dirty="0" err="1" smtClean="0">
                <a:solidFill>
                  <a:srgbClr val="34495E"/>
                </a:solidFill>
                <a:latin typeface="微软雅黑" panose="020B0503020204020204" pitchFamily="34" charset="-122"/>
                <a:ea typeface="微软雅黑" panose="020B0503020204020204" pitchFamily="34" charset="-122"/>
              </a:rPr>
              <a:t>str</a:t>
            </a:r>
            <a:r>
              <a:rPr lang="en-US" altLang="zh-CN" sz="1600" dirty="0" smtClean="0">
                <a:solidFill>
                  <a:srgbClr val="34495E"/>
                </a:solidFill>
                <a:latin typeface="微软雅黑" panose="020B0503020204020204" pitchFamily="34" charset="-122"/>
                <a:ea typeface="微软雅黑" panose="020B0503020204020204" pitchFamily="34" charset="-122"/>
              </a:rPr>
              <a:t> | </a:t>
            </a:r>
            <a:r>
              <a:rPr lang="en-US" altLang="zh-CN" sz="1600" dirty="0" err="1" smtClean="0">
                <a:solidFill>
                  <a:srgbClr val="34495E"/>
                </a:solidFill>
                <a:latin typeface="微软雅黑" panose="020B0503020204020204" pitchFamily="34" charset="-122"/>
                <a:ea typeface="微软雅黑" panose="020B0503020204020204" pitchFamily="34" charset="-122"/>
              </a:rPr>
              <a:t>toUpperCase</a:t>
            </a:r>
            <a:r>
              <a:rPr lang="en-US" altLang="zh-CN" sz="1600" dirty="0" smtClean="0">
                <a:solidFill>
                  <a:srgbClr val="34495E"/>
                </a:solidFill>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p:txBody>
      </p:sp>
      <p:sp>
        <p:nvSpPr>
          <p:cNvPr id="24" name="矩形 23"/>
          <p:cNvSpPr/>
          <p:nvPr/>
        </p:nvSpPr>
        <p:spPr>
          <a:xfrm>
            <a:off x="1996322" y="5148481"/>
            <a:ext cx="9551340" cy="584775"/>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指令是带有前缀</a:t>
            </a:r>
            <a:r>
              <a:rPr lang="en-US" altLang="zh-CN" sz="1600" dirty="0" smtClean="0">
                <a:solidFill>
                  <a:srgbClr val="34495E"/>
                </a:solidFill>
                <a:latin typeface="微软雅黑" panose="020B0503020204020204" pitchFamily="34" charset="-122"/>
                <a:ea typeface="微软雅黑" panose="020B0503020204020204" pitchFamily="34" charset="-122"/>
              </a:rPr>
              <a:t>v-</a:t>
            </a:r>
            <a:r>
              <a:rPr lang="zh-CN" altLang="en-US" sz="1600" dirty="0" smtClean="0">
                <a:solidFill>
                  <a:srgbClr val="34495E"/>
                </a:solidFill>
                <a:latin typeface="微软雅黑" panose="020B0503020204020204" pitchFamily="34" charset="-122"/>
                <a:ea typeface="微软雅黑" panose="020B0503020204020204" pitchFamily="34" charset="-122"/>
              </a:rPr>
              <a:t>的特殊特性，其</a:t>
            </a:r>
            <a:r>
              <a:rPr lang="zh-CN" altLang="en-US" sz="1600" dirty="0">
                <a:solidFill>
                  <a:srgbClr val="34495E"/>
                </a:solidFill>
                <a:latin typeface="微软雅黑" panose="020B0503020204020204" pitchFamily="34" charset="-122"/>
                <a:ea typeface="微软雅黑" panose="020B0503020204020204" pitchFamily="34" charset="-122"/>
              </a:rPr>
              <a:t>值限定为绑定表达式</a:t>
            </a:r>
            <a:r>
              <a:rPr lang="zh-CN" altLang="en-US" sz="1600" dirty="0" smtClean="0">
                <a:solidFill>
                  <a:srgbClr val="34495E"/>
                </a:solidFill>
                <a:latin typeface="微软雅黑" panose="020B0503020204020204" pitchFamily="34" charset="-122"/>
                <a:ea typeface="微软雅黑" panose="020B0503020204020204" pitchFamily="34" charset="-122"/>
              </a:rPr>
              <a:t>，作用</a:t>
            </a:r>
            <a:r>
              <a:rPr lang="zh-CN" altLang="en-US" sz="1600" dirty="0">
                <a:solidFill>
                  <a:srgbClr val="34495E"/>
                </a:solidFill>
                <a:latin typeface="微软雅黑" panose="020B0503020204020204" pitchFamily="34" charset="-122"/>
                <a:ea typeface="微软雅黑" panose="020B0503020204020204" pitchFamily="34" charset="-122"/>
              </a:rPr>
              <a:t>是当表达式的值发生变化</a:t>
            </a:r>
            <a:r>
              <a:rPr lang="zh-CN" altLang="en-US" sz="1600" dirty="0" smtClean="0">
                <a:solidFill>
                  <a:srgbClr val="34495E"/>
                </a:solidFill>
                <a:latin typeface="微软雅黑" panose="020B0503020204020204" pitchFamily="34" charset="-122"/>
                <a:ea typeface="微软雅黑" panose="020B0503020204020204" pitchFamily="34" charset="-122"/>
              </a:rPr>
              <a:t>时将</a:t>
            </a:r>
            <a:r>
              <a:rPr lang="zh-CN" altLang="en-US" sz="1600" dirty="0">
                <a:solidFill>
                  <a:srgbClr val="34495E"/>
                </a:solidFill>
                <a:latin typeface="微软雅黑" panose="020B0503020204020204" pitchFamily="34" charset="-122"/>
                <a:ea typeface="微软雅黑" panose="020B0503020204020204" pitchFamily="34" charset="-122"/>
              </a:rPr>
              <a:t>这个变化也反映到</a:t>
            </a:r>
            <a:r>
              <a:rPr lang="en-US" altLang="zh-CN" sz="1600" dirty="0">
                <a:solidFill>
                  <a:srgbClr val="34495E"/>
                </a:solidFill>
                <a:latin typeface="微软雅黑" panose="020B0503020204020204" pitchFamily="34" charset="-122"/>
                <a:ea typeface="微软雅黑" panose="020B0503020204020204" pitchFamily="34" charset="-122"/>
              </a:rPr>
              <a:t>DOM</a:t>
            </a:r>
            <a:r>
              <a:rPr lang="zh-CN" altLang="en-US" sz="1600" dirty="0" smtClean="0">
                <a:solidFill>
                  <a:srgbClr val="34495E"/>
                </a:solidFill>
                <a:latin typeface="微软雅黑" panose="020B0503020204020204" pitchFamily="34" charset="-122"/>
                <a:ea typeface="微软雅黑" panose="020B0503020204020204" pitchFamily="34" charset="-122"/>
              </a:rPr>
              <a:t>上</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6274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1703514" y="671080"/>
            <a:ext cx="2880320" cy="790441"/>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微软雅黑" panose="020B0503020204020204" pitchFamily="34" charset="-122"/>
                <a:ea typeface="微软雅黑" panose="020B0503020204020204" pitchFamily="34" charset="-122"/>
              </a:rPr>
              <a:t>培训</a:t>
            </a:r>
            <a:r>
              <a:rPr lang="zh-CN" altLang="en-US" sz="3200" b="1" dirty="0" smtClean="0">
                <a:solidFill>
                  <a:schemeClr val="bg1"/>
                </a:solidFill>
                <a:latin typeface="微软雅黑" panose="020B0503020204020204" pitchFamily="34" charset="-122"/>
                <a:ea typeface="微软雅黑" panose="020B0503020204020204" pitchFamily="34" charset="-122"/>
              </a:rPr>
              <a:t>目的</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703514" y="3645024"/>
            <a:ext cx="2880320" cy="825321"/>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培训程度</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1703513" y="1579296"/>
            <a:ext cx="576065"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70C0"/>
                </a:solidFill>
                <a:latin typeface="微软雅黑" panose="020B0503020204020204" pitchFamily="34" charset="-122"/>
                <a:ea typeface="微软雅黑" panose="020B0503020204020204" pitchFamily="34" charset="-122"/>
              </a:rPr>
              <a:t>1</a:t>
            </a:r>
            <a:endParaRPr lang="en-US" altLang="zh-CN" sz="2800" b="1" dirty="0">
              <a:solidFill>
                <a:srgbClr val="0070C0"/>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2423594" y="1583268"/>
            <a:ext cx="7920880"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70C0"/>
                </a:solidFill>
                <a:latin typeface="微软雅黑" panose="020B0503020204020204" pitchFamily="34" charset="-122"/>
                <a:ea typeface="微软雅黑" panose="020B0503020204020204" pitchFamily="34" charset="-122"/>
              </a:rPr>
              <a:t>解决当前页面开发中遇到的繁琐问题</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703512" y="2332714"/>
            <a:ext cx="576065"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70C0"/>
                </a:solidFill>
                <a:latin typeface="微软雅黑" panose="020B0503020204020204" pitchFamily="34" charset="-122"/>
                <a:ea typeface="微软雅黑" panose="020B0503020204020204" pitchFamily="34" charset="-122"/>
              </a:rPr>
              <a:t>2</a:t>
            </a:r>
            <a:endParaRPr lang="en-US" altLang="zh-CN" sz="2800" b="1" dirty="0">
              <a:solidFill>
                <a:srgbClr val="0070C0"/>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2423594" y="2332714"/>
            <a:ext cx="7920880"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70C0"/>
                </a:solidFill>
                <a:latin typeface="微软雅黑" panose="020B0503020204020204" pitchFamily="34" charset="-122"/>
                <a:ea typeface="微软雅黑" panose="020B0503020204020204" pitchFamily="34" charset="-122"/>
              </a:rPr>
              <a:t>能</a:t>
            </a:r>
            <a:r>
              <a:rPr lang="zh-CN" altLang="en-US" sz="2000" b="1" dirty="0">
                <a:solidFill>
                  <a:srgbClr val="0070C0"/>
                </a:solidFill>
                <a:latin typeface="微软雅黑" panose="020B0503020204020204" pitchFamily="34" charset="-122"/>
                <a:ea typeface="微软雅黑" panose="020B0503020204020204" pitchFamily="34" charset="-122"/>
              </a:rPr>
              <a:t>轻松将</a:t>
            </a:r>
            <a:r>
              <a:rPr lang="en-US" altLang="zh-CN" sz="2000" b="1" dirty="0" err="1">
                <a:solidFill>
                  <a:srgbClr val="0070C0"/>
                </a:solidFill>
                <a:latin typeface="微软雅黑" panose="020B0503020204020204" pitchFamily="34" charset="-122"/>
                <a:ea typeface="微软雅黑" panose="020B0503020204020204" pitchFamily="34" charset="-122"/>
              </a:rPr>
              <a:t>Vue</a:t>
            </a:r>
            <a:r>
              <a:rPr lang="zh-CN" altLang="en-US" sz="2000" b="1" dirty="0">
                <a:solidFill>
                  <a:srgbClr val="0070C0"/>
                </a:solidFill>
                <a:latin typeface="微软雅黑" panose="020B0503020204020204" pitchFamily="34" charset="-122"/>
                <a:ea typeface="微软雅黑" panose="020B0503020204020204" pitchFamily="34" charset="-122"/>
              </a:rPr>
              <a:t>框架植入项目开发过程中</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1714309" y="4593119"/>
            <a:ext cx="576065"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70C0"/>
                </a:solidFill>
                <a:latin typeface="微软雅黑" panose="020B0503020204020204" pitchFamily="34" charset="-122"/>
                <a:ea typeface="微软雅黑" panose="020B0503020204020204" pitchFamily="34" charset="-122"/>
              </a:rPr>
              <a:t>1</a:t>
            </a:r>
            <a:endParaRPr lang="en-US" altLang="zh-CN" sz="2800" b="1" dirty="0">
              <a:solidFill>
                <a:srgbClr val="0070C0"/>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2434390" y="4597091"/>
            <a:ext cx="7912801"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70C0"/>
                </a:solidFill>
                <a:latin typeface="微软雅黑" panose="020B0503020204020204" pitchFamily="34" charset="-122"/>
                <a:ea typeface="微软雅黑" panose="020B0503020204020204" pitchFamily="34" charset="-122"/>
              </a:rPr>
              <a:t>讲解</a:t>
            </a:r>
            <a:r>
              <a:rPr lang="en-US" altLang="zh-CN" sz="2000" b="1" dirty="0" err="1">
                <a:solidFill>
                  <a:srgbClr val="0070C0"/>
                </a:solidFill>
                <a:latin typeface="微软雅黑" panose="020B0503020204020204" pitchFamily="34" charset="-122"/>
                <a:ea typeface="微软雅黑" panose="020B0503020204020204" pitchFamily="34" charset="-122"/>
              </a:rPr>
              <a:t>Vue</a:t>
            </a:r>
            <a:r>
              <a:rPr lang="zh-CN" altLang="en-US" sz="2000" b="1" dirty="0">
                <a:solidFill>
                  <a:srgbClr val="0070C0"/>
                </a:solidFill>
                <a:latin typeface="微软雅黑" panose="020B0503020204020204" pitchFamily="34" charset="-122"/>
                <a:ea typeface="微软雅黑" panose="020B0503020204020204" pitchFamily="34" charset="-122"/>
              </a:rPr>
              <a:t>中能帮我们解决实际问题的重点内容</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1714308" y="5346537"/>
            <a:ext cx="576065"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70C0"/>
                </a:solidFill>
                <a:latin typeface="微软雅黑" panose="020B0503020204020204" pitchFamily="34" charset="-122"/>
                <a:ea typeface="微软雅黑" panose="020B0503020204020204" pitchFamily="34" charset="-122"/>
              </a:rPr>
              <a:t>2</a:t>
            </a:r>
            <a:endParaRPr lang="en-US" altLang="zh-CN" sz="2800" b="1" dirty="0">
              <a:solidFill>
                <a:srgbClr val="0070C0"/>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2434390" y="5346537"/>
            <a:ext cx="7912801"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70C0"/>
                </a:solidFill>
                <a:latin typeface="微软雅黑" panose="020B0503020204020204" pitchFamily="34" charset="-122"/>
                <a:ea typeface="微软雅黑" panose="020B0503020204020204" pitchFamily="34" charset="-122"/>
              </a:rPr>
              <a:t>讲解过程中不会深入剖析原理，而着重说明</a:t>
            </a:r>
            <a:r>
              <a:rPr lang="en-US" altLang="zh-CN" sz="2000" b="1" dirty="0" err="1">
                <a:solidFill>
                  <a:srgbClr val="0070C0"/>
                </a:solidFill>
                <a:latin typeface="微软雅黑" panose="020B0503020204020204" pitchFamily="34" charset="-122"/>
                <a:ea typeface="微软雅黑" panose="020B0503020204020204" pitchFamily="34" charset="-122"/>
              </a:rPr>
              <a:t>Vue</a:t>
            </a:r>
            <a:r>
              <a:rPr lang="zh-CN" altLang="en-US" sz="2000" b="1" dirty="0">
                <a:solidFill>
                  <a:srgbClr val="0070C0"/>
                </a:solidFill>
                <a:latin typeface="微软雅黑" panose="020B0503020204020204" pitchFamily="34" charset="-122"/>
                <a:ea typeface="微软雅黑" panose="020B0503020204020204" pitchFamily="34" charset="-122"/>
              </a:rPr>
              <a:t>在实际开发中使用</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sp>
        <p:nvSpPr>
          <p:cNvPr id="18" name="斜纹 17"/>
          <p:cNvSpPr/>
          <p:nvPr/>
        </p:nvSpPr>
        <p:spPr>
          <a:xfrm rot="10800000" flipV="1">
            <a:off x="11065199" y="-10292"/>
            <a:ext cx="1126801" cy="990702"/>
          </a:xfrm>
          <a:prstGeom prst="diagStripe">
            <a:avLst/>
          </a:prstGeom>
          <a:ln/>
        </p:spPr>
        <p:style>
          <a:lnRef idx="1">
            <a:schemeClr val="accent2"/>
          </a:lnRef>
          <a:fillRef idx="3">
            <a:schemeClr val="accent2"/>
          </a:fillRef>
          <a:effectRef idx="2">
            <a:schemeClr val="accent2"/>
          </a:effectRef>
          <a:fontRef idx="minor">
            <a:schemeClr val="lt1"/>
          </a:fontRef>
        </p:style>
        <p:txBody>
          <a:bodyPr anchor="ctr"/>
          <a:lstStyle/>
          <a:p>
            <a:pPr algn="ctr" defTabSz="914491">
              <a:defRPr/>
            </a:pPr>
            <a:endParaRPr lang="zh-CN" altLang="en-US" kern="0" dirty="0">
              <a:solidFill>
                <a:sysClr val="windowText" lastClr="000000"/>
              </a:solidFill>
              <a:ea typeface="微软雅黑"/>
            </a:endParaRPr>
          </a:p>
        </p:txBody>
      </p:sp>
      <p:sp>
        <p:nvSpPr>
          <p:cNvPr id="19" name="TextBox 3"/>
          <p:cNvSpPr txBox="1"/>
          <p:nvPr/>
        </p:nvSpPr>
        <p:spPr>
          <a:xfrm rot="2502323">
            <a:off x="11390985" y="208962"/>
            <a:ext cx="800219" cy="338554"/>
          </a:xfrm>
          <a:prstGeom prst="rect">
            <a:avLst/>
          </a:prstGeom>
          <a:noFill/>
        </p:spPr>
        <p:txBody>
          <a:bodyPr wrap="none" rtlCol="0">
            <a:spAutoFit/>
          </a:bodyPr>
          <a:lstStyle/>
          <a:p>
            <a:r>
              <a:rPr lang="zh-CN" altLang="en-US" sz="1600" dirty="0">
                <a:solidFill>
                  <a:prstClr val="white"/>
                </a:solidFill>
                <a:latin typeface="微软雅黑" pitchFamily="34" charset="-122"/>
                <a:ea typeface="微软雅黑" pitchFamily="34" charset="-122"/>
              </a:rPr>
              <a:t>中间</a:t>
            </a:r>
            <a:r>
              <a:rPr lang="zh-CN" altLang="en-US" sz="1600" dirty="0" smtClean="0">
                <a:solidFill>
                  <a:prstClr val="white"/>
                </a:solidFill>
                <a:latin typeface="微软雅黑" pitchFamily="34" charset="-122"/>
                <a:ea typeface="微软雅黑" pitchFamily="34" charset="-122"/>
              </a:rPr>
              <a:t>页</a:t>
            </a:r>
            <a:endParaRPr lang="zh-CN" altLang="en-US" sz="1600"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23351617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2144108" y="2006768"/>
            <a:ext cx="9551341" cy="785979"/>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5" name="矩形 14"/>
          <p:cNvSpPr/>
          <p:nvPr/>
        </p:nvSpPr>
        <p:spPr>
          <a:xfrm>
            <a:off x="1991544" y="1294718"/>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v-if/v-else/v-show</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144107" y="2996952"/>
            <a:ext cx="9551341" cy="785979"/>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6" name="矩形 15"/>
          <p:cNvSpPr/>
          <p:nvPr/>
        </p:nvSpPr>
        <p:spPr>
          <a:xfrm>
            <a:off x="2144108" y="2125245"/>
            <a:ext cx="9424500" cy="584775"/>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根据表达式的值在</a:t>
            </a:r>
            <a:r>
              <a:rPr lang="en-US" altLang="zh-CN" sz="1600" dirty="0" smtClean="0">
                <a:solidFill>
                  <a:srgbClr val="34495E"/>
                </a:solidFill>
                <a:latin typeface="微软雅黑" panose="020B0503020204020204" pitchFamily="34" charset="-122"/>
                <a:ea typeface="微软雅黑" panose="020B0503020204020204" pitchFamily="34" charset="-122"/>
              </a:rPr>
              <a:t>DOM</a:t>
            </a:r>
            <a:r>
              <a:rPr lang="zh-CN" altLang="en-US" sz="1600" dirty="0" smtClean="0">
                <a:solidFill>
                  <a:srgbClr val="34495E"/>
                </a:solidFill>
                <a:latin typeface="微软雅黑" panose="020B0503020204020204" pitchFamily="34" charset="-122"/>
                <a:ea typeface="微软雅黑" panose="020B0503020204020204" pitchFamily="34" charset="-122"/>
              </a:rPr>
              <a:t>中移除或生成一个元素。</a:t>
            </a:r>
            <a:r>
              <a:rPr lang="en-US" altLang="zh-CN" sz="1600" dirty="0" smtClean="0">
                <a:solidFill>
                  <a:srgbClr val="34495E"/>
                </a:solidFill>
                <a:latin typeface="微软雅黑" panose="020B0503020204020204" pitchFamily="34" charset="-122"/>
                <a:ea typeface="微软雅黑" panose="020B0503020204020204" pitchFamily="34" charset="-122"/>
              </a:rPr>
              <a:t>v-if/v-else</a:t>
            </a:r>
            <a:r>
              <a:rPr lang="zh-CN" altLang="en-US" sz="1600" dirty="0" smtClean="0">
                <a:solidFill>
                  <a:srgbClr val="34495E"/>
                </a:solidFill>
                <a:latin typeface="微软雅黑" panose="020B0503020204020204" pitchFamily="34" charset="-122"/>
                <a:ea typeface="微软雅黑" panose="020B0503020204020204" pitchFamily="34" charset="-122"/>
              </a:rPr>
              <a:t>表达式的值为</a:t>
            </a:r>
            <a:r>
              <a:rPr lang="en-US" altLang="zh-CN" sz="1600" dirty="0" smtClean="0">
                <a:solidFill>
                  <a:srgbClr val="34495E"/>
                </a:solidFill>
                <a:latin typeface="微软雅黑" panose="020B0503020204020204" pitchFamily="34" charset="-122"/>
                <a:ea typeface="微软雅黑" panose="020B0503020204020204" pitchFamily="34" charset="-122"/>
              </a:rPr>
              <a:t>false</a:t>
            </a:r>
            <a:r>
              <a:rPr lang="zh-CN" altLang="en-US" sz="1600" dirty="0" smtClean="0">
                <a:solidFill>
                  <a:srgbClr val="34495E"/>
                </a:solidFill>
                <a:latin typeface="微软雅黑" panose="020B0503020204020204" pitchFamily="34" charset="-122"/>
                <a:ea typeface="微软雅黑" panose="020B0503020204020204" pitchFamily="34" charset="-122"/>
              </a:rPr>
              <a:t>，则元素被移除，如果表达式值为</a:t>
            </a:r>
            <a:r>
              <a:rPr lang="en-US" altLang="zh-CN" sz="1600" dirty="0" smtClean="0">
                <a:solidFill>
                  <a:srgbClr val="34495E"/>
                </a:solidFill>
                <a:latin typeface="微软雅黑" panose="020B0503020204020204" pitchFamily="34" charset="-122"/>
                <a:ea typeface="微软雅黑" panose="020B0503020204020204" pitchFamily="34" charset="-122"/>
              </a:rPr>
              <a:t>true</a:t>
            </a:r>
            <a:r>
              <a:rPr lang="zh-CN" altLang="en-US" sz="1600" dirty="0" smtClean="0">
                <a:solidFill>
                  <a:srgbClr val="34495E"/>
                </a:solidFill>
                <a:latin typeface="微软雅黑" panose="020B0503020204020204" pitchFamily="34" charset="-122"/>
                <a:ea typeface="微软雅黑" panose="020B0503020204020204" pitchFamily="34" charset="-122"/>
              </a:rPr>
              <a:t>，则对应元素的一个克隆将被插入到</a:t>
            </a:r>
            <a:r>
              <a:rPr lang="en-US" altLang="zh-CN" sz="1600" dirty="0" smtClean="0">
                <a:solidFill>
                  <a:srgbClr val="34495E"/>
                </a:solidFill>
                <a:latin typeface="微软雅黑" panose="020B0503020204020204" pitchFamily="34" charset="-122"/>
                <a:ea typeface="微软雅黑" panose="020B0503020204020204" pitchFamily="34" charset="-122"/>
              </a:rPr>
              <a:t>DOM</a:t>
            </a:r>
            <a:r>
              <a:rPr lang="zh-CN" altLang="en-US" sz="1600" dirty="0" smtClean="0">
                <a:solidFill>
                  <a:srgbClr val="34495E"/>
                </a:solidFill>
                <a:latin typeface="微软雅黑" panose="020B0503020204020204" pitchFamily="34" charset="-122"/>
                <a:ea typeface="微软雅黑" panose="020B0503020204020204" pitchFamily="34" charset="-122"/>
              </a:rPr>
              <a:t>中</a:t>
            </a:r>
            <a:endParaRPr lang="zh-CN" altLang="en-US" sz="1600" dirty="0">
              <a:latin typeface="微软雅黑" panose="020B0503020204020204" pitchFamily="34" charset="-122"/>
              <a:ea typeface="微软雅黑" panose="020B0503020204020204" pitchFamily="34" charset="-122"/>
            </a:endParaRPr>
          </a:p>
        </p:txBody>
      </p:sp>
      <p:sp>
        <p:nvSpPr>
          <p:cNvPr id="17" name="矩形 16"/>
          <p:cNvSpPr/>
          <p:nvPr/>
        </p:nvSpPr>
        <p:spPr>
          <a:xfrm>
            <a:off x="2144108" y="3110285"/>
            <a:ext cx="9551341" cy="584775"/>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根据表达式的值显示或隐藏一个元素。</a:t>
            </a:r>
            <a:r>
              <a:rPr lang="en-US" altLang="zh-CN" sz="1600" dirty="0" smtClean="0">
                <a:solidFill>
                  <a:srgbClr val="34495E"/>
                </a:solidFill>
                <a:latin typeface="微软雅黑" panose="020B0503020204020204" pitchFamily="34" charset="-122"/>
                <a:ea typeface="微软雅黑" panose="020B0503020204020204" pitchFamily="34" charset="-122"/>
              </a:rPr>
              <a:t>v-show</a:t>
            </a:r>
            <a:r>
              <a:rPr lang="zh-CN" altLang="en-US" sz="1600" dirty="0" smtClean="0">
                <a:solidFill>
                  <a:srgbClr val="34495E"/>
                </a:solidFill>
                <a:latin typeface="微软雅黑" panose="020B0503020204020204" pitchFamily="34" charset="-122"/>
                <a:ea typeface="微软雅黑" panose="020B0503020204020204" pitchFamily="34" charset="-122"/>
              </a:rPr>
              <a:t>表达式的值为</a:t>
            </a:r>
            <a:r>
              <a:rPr lang="en-US" altLang="zh-CN" sz="1600" dirty="0" smtClean="0">
                <a:solidFill>
                  <a:srgbClr val="34495E"/>
                </a:solidFill>
                <a:latin typeface="微软雅黑" panose="020B0503020204020204" pitchFamily="34" charset="-122"/>
                <a:ea typeface="微软雅黑" panose="020B0503020204020204" pitchFamily="34" charset="-122"/>
              </a:rPr>
              <a:t>false</a:t>
            </a:r>
            <a:r>
              <a:rPr lang="zh-CN" altLang="en-US" sz="1600" dirty="0" smtClean="0">
                <a:solidFill>
                  <a:srgbClr val="34495E"/>
                </a:solidFill>
                <a:latin typeface="微软雅黑" panose="020B0503020204020204" pitchFamily="34" charset="-122"/>
                <a:ea typeface="微软雅黑" panose="020B0503020204020204" pitchFamily="34" charset="-122"/>
              </a:rPr>
              <a:t>，则元素被隐藏，</a:t>
            </a:r>
            <a:r>
              <a:rPr lang="en-US" altLang="zh-CN" sz="1600" dirty="0" smtClean="0">
                <a:solidFill>
                  <a:srgbClr val="34495E"/>
                </a:solidFill>
                <a:latin typeface="微软雅黑" panose="020B0503020204020204" pitchFamily="34" charset="-122"/>
                <a:ea typeface="微软雅黑" panose="020B0503020204020204" pitchFamily="34" charset="-122"/>
              </a:rPr>
              <a:t>F12</a:t>
            </a:r>
            <a:r>
              <a:rPr lang="zh-CN" altLang="en-US" sz="1600" dirty="0" smtClean="0">
                <a:solidFill>
                  <a:srgbClr val="34495E"/>
                </a:solidFill>
                <a:latin typeface="微软雅黑" panose="020B0503020204020204" pitchFamily="34" charset="-122"/>
                <a:ea typeface="微软雅黑" panose="020B0503020204020204" pitchFamily="34" charset="-122"/>
              </a:rPr>
              <a:t>查看时会发现该元素上多了</a:t>
            </a:r>
            <a:r>
              <a:rPr lang="en-US" altLang="zh-CN" sz="1600" dirty="0" smtClean="0">
                <a:solidFill>
                  <a:srgbClr val="34495E"/>
                </a:solidFill>
                <a:latin typeface="微软雅黑" panose="020B0503020204020204" pitchFamily="34" charset="-122"/>
                <a:ea typeface="微软雅黑" panose="020B0503020204020204" pitchFamily="34" charset="-122"/>
              </a:rPr>
              <a:t>style=“</a:t>
            </a:r>
            <a:r>
              <a:rPr lang="en-US" altLang="zh-CN" sz="1600" dirty="0" err="1" smtClean="0">
                <a:solidFill>
                  <a:srgbClr val="34495E"/>
                </a:solidFill>
                <a:latin typeface="微软雅黑" panose="020B0503020204020204" pitchFamily="34" charset="-122"/>
                <a:ea typeface="微软雅黑" panose="020B0503020204020204" pitchFamily="34" charset="-122"/>
              </a:rPr>
              <a:t>display:none</a:t>
            </a:r>
            <a:r>
              <a:rPr lang="en-US" altLang="zh-CN" sz="1600" dirty="0" smtClean="0">
                <a:solidFill>
                  <a:srgbClr val="34495E"/>
                </a:solidFill>
                <a:latin typeface="微软雅黑" panose="020B0503020204020204" pitchFamily="34" charset="-122"/>
                <a:ea typeface="微软雅黑" panose="020B0503020204020204" pitchFamily="34" charset="-122"/>
              </a:rPr>
              <a:t>”</a:t>
            </a:r>
            <a:r>
              <a:rPr lang="zh-CN" altLang="en-US" sz="1600" dirty="0" smtClean="0">
                <a:solidFill>
                  <a:srgbClr val="34495E"/>
                </a:solidFill>
                <a:latin typeface="微软雅黑" panose="020B0503020204020204" pitchFamily="34" charset="-122"/>
                <a:ea typeface="微软雅黑" panose="020B0503020204020204" pitchFamily="34" charset="-122"/>
              </a:rPr>
              <a:t>，如果表达式值为</a:t>
            </a:r>
            <a:r>
              <a:rPr lang="en-US" altLang="zh-CN" sz="1600" dirty="0" smtClean="0">
                <a:solidFill>
                  <a:srgbClr val="34495E"/>
                </a:solidFill>
                <a:latin typeface="微软雅黑" panose="020B0503020204020204" pitchFamily="34" charset="-122"/>
                <a:ea typeface="微软雅黑" panose="020B0503020204020204" pitchFamily="34" charset="-122"/>
              </a:rPr>
              <a:t>true</a:t>
            </a:r>
            <a:r>
              <a:rPr lang="zh-CN" altLang="en-US" sz="1600" dirty="0" smtClean="0">
                <a:solidFill>
                  <a:srgbClr val="34495E"/>
                </a:solidFill>
                <a:latin typeface="微软雅黑" panose="020B0503020204020204" pitchFamily="34" charset="-122"/>
                <a:ea typeface="微软雅黑" panose="020B0503020204020204" pitchFamily="34" charset="-122"/>
              </a:rPr>
              <a:t>，则对应元素被现实。</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171429" y="4103519"/>
            <a:ext cx="3096344" cy="1049971"/>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3" name="图片 2"/>
          <p:cNvPicPr>
            <a:picLocks noChangeAspect="1"/>
          </p:cNvPicPr>
          <p:nvPr/>
        </p:nvPicPr>
        <p:blipFill>
          <a:blip r:embed="rId3"/>
          <a:stretch>
            <a:fillRect/>
          </a:stretch>
        </p:blipFill>
        <p:spPr>
          <a:xfrm>
            <a:off x="7943344" y="4101667"/>
            <a:ext cx="3752104" cy="1053673"/>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4" name="图片 3"/>
          <p:cNvPicPr>
            <a:picLocks noChangeAspect="1"/>
          </p:cNvPicPr>
          <p:nvPr/>
        </p:nvPicPr>
        <p:blipFill>
          <a:blip r:embed="rId4"/>
          <a:stretch>
            <a:fillRect/>
          </a:stretch>
        </p:blipFill>
        <p:spPr>
          <a:xfrm>
            <a:off x="5663952" y="4103520"/>
            <a:ext cx="1832090" cy="1049970"/>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1141610877"/>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2135560" y="1772816"/>
            <a:ext cx="9781623" cy="785979"/>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7" name="矩形 26"/>
          <p:cNvSpPr/>
          <p:nvPr/>
        </p:nvSpPr>
        <p:spPr>
          <a:xfrm>
            <a:off x="2229233" y="1853512"/>
            <a:ext cx="9123351"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用于在</a:t>
            </a:r>
            <a:r>
              <a:rPr lang="en-US" altLang="zh-CN" sz="1600" dirty="0" smtClean="0">
                <a:solidFill>
                  <a:srgbClr val="34495E"/>
                </a:solidFill>
                <a:latin typeface="微软雅黑" panose="020B0503020204020204" pitchFamily="34" charset="-122"/>
                <a:ea typeface="微软雅黑" panose="020B0503020204020204" pitchFamily="34" charset="-122"/>
              </a:rPr>
              <a:t>input</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select</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text</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checkbox</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radio</a:t>
            </a:r>
            <a:r>
              <a:rPr lang="zh-CN" altLang="en-US" sz="1600" dirty="0" smtClean="0">
                <a:solidFill>
                  <a:srgbClr val="34495E"/>
                </a:solidFill>
                <a:latin typeface="微软雅黑" panose="020B0503020204020204" pitchFamily="34" charset="-122"/>
                <a:ea typeface="微软雅黑" panose="020B0503020204020204" pitchFamily="34" charset="-122"/>
              </a:rPr>
              <a:t>等表单控件元素上创建双向数据绑定。</a:t>
            </a:r>
            <a:endParaRPr lang="zh-CN" altLang="en-US" sz="1600" dirty="0">
              <a:latin typeface="微软雅黑" panose="020B0503020204020204" pitchFamily="34" charset="-122"/>
              <a:ea typeface="微软雅黑" panose="020B0503020204020204" pitchFamily="34" charset="-122"/>
            </a:endParaRPr>
          </a:p>
        </p:txBody>
      </p:sp>
      <p:sp>
        <p:nvSpPr>
          <p:cNvPr id="28" name="矩形 27"/>
          <p:cNvSpPr/>
          <p:nvPr/>
        </p:nvSpPr>
        <p:spPr>
          <a:xfrm>
            <a:off x="2216116" y="2165806"/>
            <a:ext cx="9424500" cy="338554"/>
          </a:xfrm>
          <a:prstGeom prst="rect">
            <a:avLst/>
          </a:prstGeom>
        </p:spPr>
        <p:txBody>
          <a:bodyPr wrap="square">
            <a:spAutoFit/>
          </a:bodyPr>
          <a:lstStyle/>
          <a:p>
            <a:r>
              <a:rPr lang="zh-CN" altLang="en-US" sz="1600" dirty="0">
                <a:solidFill>
                  <a:srgbClr val="34495E"/>
                </a:solidFill>
                <a:latin typeface="微软雅黑" panose="020B0503020204020204" pitchFamily="34" charset="-122"/>
                <a:ea typeface="微软雅黑" panose="020B0503020204020204" pitchFamily="34" charset="-122"/>
              </a:rPr>
              <a:t>双向数据绑定</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err="1" smtClean="0">
                <a:solidFill>
                  <a:srgbClr val="34495E"/>
                </a:solidFill>
                <a:latin typeface="微软雅黑" panose="020B0503020204020204" pitchFamily="34" charset="-122"/>
                <a:ea typeface="微软雅黑" panose="020B0503020204020204" pitchFamily="34" charset="-122"/>
              </a:rPr>
              <a:t>Js</a:t>
            </a:r>
            <a:r>
              <a:rPr lang="zh-CN" altLang="en-US" sz="1600" dirty="0" smtClean="0">
                <a:solidFill>
                  <a:srgbClr val="34495E"/>
                </a:solidFill>
                <a:latin typeface="微软雅黑" panose="020B0503020204020204" pitchFamily="34" charset="-122"/>
                <a:ea typeface="微软雅黑" panose="020B0503020204020204" pitchFamily="34" charset="-122"/>
              </a:rPr>
              <a:t>的对象发生变化时，自动显示到页面；页面中的内容发生变化时，自动同步到</a:t>
            </a:r>
            <a:r>
              <a:rPr lang="en-US" altLang="zh-CN" sz="1600" dirty="0" err="1" smtClean="0">
                <a:solidFill>
                  <a:srgbClr val="34495E"/>
                </a:solidFill>
                <a:latin typeface="微软雅黑" panose="020B0503020204020204" pitchFamily="34" charset="-122"/>
                <a:ea typeface="微软雅黑" panose="020B0503020204020204" pitchFamily="34" charset="-122"/>
              </a:rPr>
              <a:t>Js</a:t>
            </a:r>
            <a:r>
              <a:rPr lang="zh-CN" altLang="en-US" sz="1600" dirty="0" smtClean="0">
                <a:solidFill>
                  <a:srgbClr val="34495E"/>
                </a:solidFill>
                <a:latin typeface="微软雅黑" panose="020B0503020204020204" pitchFamily="34" charset="-122"/>
                <a:ea typeface="微软雅黑" panose="020B0503020204020204" pitchFamily="34" charset="-122"/>
              </a:rPr>
              <a:t>对象。</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8057988" y="2702811"/>
            <a:ext cx="3859195" cy="3001596"/>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3" name="图片 2"/>
          <p:cNvPicPr>
            <a:picLocks noChangeAspect="1"/>
          </p:cNvPicPr>
          <p:nvPr/>
        </p:nvPicPr>
        <p:blipFill>
          <a:blip r:embed="rId3"/>
          <a:stretch>
            <a:fillRect/>
          </a:stretch>
        </p:blipFill>
        <p:spPr>
          <a:xfrm>
            <a:off x="2135560" y="2702811"/>
            <a:ext cx="5760640" cy="3001596"/>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10" name="矩形 9"/>
          <p:cNvSpPr/>
          <p:nvPr/>
        </p:nvSpPr>
        <p:spPr>
          <a:xfrm>
            <a:off x="1991544" y="1294718"/>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v-model</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0893373"/>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207569" y="1915241"/>
            <a:ext cx="6391696" cy="577655"/>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矩形 11"/>
          <p:cNvSpPr/>
          <p:nvPr/>
        </p:nvSpPr>
        <p:spPr>
          <a:xfrm>
            <a:off x="2207568" y="2048859"/>
            <a:ext cx="3652302" cy="338554"/>
          </a:xfrm>
          <a:prstGeom prst="rect">
            <a:avLst/>
          </a:prstGeom>
        </p:spPr>
        <p:txBody>
          <a:bodyPr wrap="square">
            <a:spAutoFit/>
          </a:bodyPr>
          <a:lstStyle/>
          <a:p>
            <a:r>
              <a:rPr lang="zh-CN" altLang="en-US" sz="1600" dirty="0" smtClean="0">
                <a:solidFill>
                  <a:srgbClr val="34495E"/>
                </a:solidFill>
                <a:latin typeface="Source Sans Pro"/>
              </a:rPr>
              <a:t>循环遍历元素集合，并进行操作</a:t>
            </a:r>
            <a:endParaRPr lang="zh-CN" altLang="en-US" sz="1600" dirty="0"/>
          </a:p>
        </p:txBody>
      </p:sp>
      <p:pic>
        <p:nvPicPr>
          <p:cNvPr id="2" name="图片 1"/>
          <p:cNvPicPr>
            <a:picLocks noChangeAspect="1"/>
          </p:cNvPicPr>
          <p:nvPr/>
        </p:nvPicPr>
        <p:blipFill>
          <a:blip r:embed="rId2"/>
          <a:stretch>
            <a:fillRect/>
          </a:stretch>
        </p:blipFill>
        <p:spPr>
          <a:xfrm>
            <a:off x="6168008" y="2780928"/>
            <a:ext cx="2431256" cy="2711355"/>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4" name="图片 3"/>
          <p:cNvPicPr>
            <a:picLocks noChangeAspect="1"/>
          </p:cNvPicPr>
          <p:nvPr/>
        </p:nvPicPr>
        <p:blipFill>
          <a:blip r:embed="rId3"/>
          <a:stretch>
            <a:fillRect/>
          </a:stretch>
        </p:blipFill>
        <p:spPr>
          <a:xfrm>
            <a:off x="2207568" y="2780928"/>
            <a:ext cx="3628144" cy="2711355"/>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7" name="矩形 6"/>
          <p:cNvSpPr/>
          <p:nvPr/>
        </p:nvSpPr>
        <p:spPr>
          <a:xfrm>
            <a:off x="1991544" y="1294718"/>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v-for</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9072627"/>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2207569" y="1772816"/>
            <a:ext cx="8016950" cy="577655"/>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0" name="矩形 19"/>
          <p:cNvSpPr/>
          <p:nvPr/>
        </p:nvSpPr>
        <p:spPr>
          <a:xfrm>
            <a:off x="2232659" y="1911621"/>
            <a:ext cx="4197308"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用于更新元素的</a:t>
            </a:r>
            <a:r>
              <a:rPr lang="en-US" altLang="zh-CN" sz="1600" dirty="0" err="1" smtClean="0">
                <a:solidFill>
                  <a:srgbClr val="34495E"/>
                </a:solidFill>
                <a:latin typeface="微软雅黑" panose="020B0503020204020204" pitchFamily="34" charset="-122"/>
                <a:ea typeface="微软雅黑" panose="020B0503020204020204" pitchFamily="34" charset="-122"/>
              </a:rPr>
              <a:t>textContent</a:t>
            </a:r>
            <a:endParaRPr lang="zh-CN" altLang="en-US" sz="1600" dirty="0">
              <a:latin typeface="微软雅黑" panose="020B0503020204020204" pitchFamily="34" charset="-122"/>
              <a:ea typeface="微软雅黑" panose="020B0503020204020204" pitchFamily="34" charset="-122"/>
            </a:endParaRPr>
          </a:p>
        </p:txBody>
      </p:sp>
      <p:sp>
        <p:nvSpPr>
          <p:cNvPr id="16" name="圆角矩形 15"/>
          <p:cNvSpPr/>
          <p:nvPr/>
        </p:nvSpPr>
        <p:spPr>
          <a:xfrm>
            <a:off x="2207569" y="4005064"/>
            <a:ext cx="8016950" cy="577655"/>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4" name="矩形 23"/>
          <p:cNvSpPr/>
          <p:nvPr/>
        </p:nvSpPr>
        <p:spPr>
          <a:xfrm>
            <a:off x="2232659" y="4139854"/>
            <a:ext cx="2929002"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用于更新元素的</a:t>
            </a:r>
            <a:r>
              <a:rPr lang="en-US" altLang="zh-CN" sz="1600" dirty="0" err="1" smtClean="0">
                <a:solidFill>
                  <a:srgbClr val="34495E"/>
                </a:solidFill>
                <a:latin typeface="微软雅黑" panose="020B0503020204020204" pitchFamily="34" charset="-122"/>
                <a:ea typeface="微软雅黑" panose="020B0503020204020204" pitchFamily="34" charset="-122"/>
              </a:rPr>
              <a:t>innerHTML</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240016" y="2512372"/>
            <a:ext cx="3984503" cy="885445"/>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3" name="图片 2"/>
          <p:cNvPicPr>
            <a:picLocks noChangeAspect="1"/>
          </p:cNvPicPr>
          <p:nvPr/>
        </p:nvPicPr>
        <p:blipFill>
          <a:blip r:embed="rId3"/>
          <a:stretch>
            <a:fillRect/>
          </a:stretch>
        </p:blipFill>
        <p:spPr>
          <a:xfrm>
            <a:off x="2233937" y="2494487"/>
            <a:ext cx="3790055" cy="879391"/>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5" name="图片 4"/>
          <p:cNvPicPr>
            <a:picLocks noChangeAspect="1"/>
          </p:cNvPicPr>
          <p:nvPr/>
        </p:nvPicPr>
        <p:blipFill>
          <a:blip r:embed="rId4"/>
          <a:stretch>
            <a:fillRect/>
          </a:stretch>
        </p:blipFill>
        <p:spPr>
          <a:xfrm>
            <a:off x="2218025" y="4741559"/>
            <a:ext cx="4598055" cy="560739"/>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6" name="图片 5"/>
          <p:cNvPicPr>
            <a:picLocks noChangeAspect="1"/>
          </p:cNvPicPr>
          <p:nvPr/>
        </p:nvPicPr>
        <p:blipFill>
          <a:blip r:embed="rId5"/>
          <a:stretch>
            <a:fillRect/>
          </a:stretch>
        </p:blipFill>
        <p:spPr>
          <a:xfrm>
            <a:off x="7018107" y="4725144"/>
            <a:ext cx="3206412" cy="1154308"/>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17" name="矩形 16"/>
          <p:cNvSpPr/>
          <p:nvPr/>
        </p:nvSpPr>
        <p:spPr>
          <a:xfrm>
            <a:off x="1991544" y="1294718"/>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v-text</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1991544" y="3563724"/>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v-html</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1361915"/>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2205826" y="1704471"/>
            <a:ext cx="5186318" cy="856020"/>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8" name="矩形 27"/>
          <p:cNvSpPr/>
          <p:nvPr/>
        </p:nvSpPr>
        <p:spPr>
          <a:xfrm>
            <a:off x="2302514" y="1798152"/>
            <a:ext cx="5017622"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用于将一个或多个元素的属性绑定到表达式</a:t>
            </a:r>
            <a:endParaRPr lang="zh-CN" altLang="en-US" sz="1600" dirty="0">
              <a:latin typeface="微软雅黑" panose="020B0503020204020204" pitchFamily="34" charset="-122"/>
              <a:ea typeface="微软雅黑" panose="020B0503020204020204" pitchFamily="34" charset="-122"/>
            </a:endParaRPr>
          </a:p>
        </p:txBody>
      </p:sp>
      <p:sp>
        <p:nvSpPr>
          <p:cNvPr id="30" name="矩形 29"/>
          <p:cNvSpPr/>
          <p:nvPr/>
        </p:nvSpPr>
        <p:spPr>
          <a:xfrm>
            <a:off x="2304256" y="2139561"/>
            <a:ext cx="5015880" cy="338554"/>
          </a:xfrm>
          <a:prstGeom prst="rect">
            <a:avLst/>
          </a:prstGeom>
        </p:spPr>
        <p:txBody>
          <a:bodyPr wrap="square">
            <a:spAutoFit/>
          </a:bodyPr>
          <a:lstStyle/>
          <a:p>
            <a:r>
              <a:rPr lang="en-US" altLang="zh-CN" sz="1600" dirty="0">
                <a:solidFill>
                  <a:srgbClr val="34495E"/>
                </a:solidFill>
                <a:latin typeface="微软雅黑" panose="020B0503020204020204" pitchFamily="34" charset="-122"/>
                <a:ea typeface="微软雅黑" panose="020B0503020204020204" pitchFamily="34" charset="-122"/>
              </a:rPr>
              <a:t>v</a:t>
            </a:r>
            <a:r>
              <a:rPr lang="en-US" altLang="zh-CN" sz="1600" dirty="0" smtClean="0">
                <a:solidFill>
                  <a:srgbClr val="34495E"/>
                </a:solidFill>
                <a:latin typeface="微软雅黑" panose="020B0503020204020204" pitchFamily="34" charset="-122"/>
                <a:ea typeface="微软雅黑" panose="020B0503020204020204" pitchFamily="34" charset="-122"/>
              </a:rPr>
              <a:t>-bind</a:t>
            </a:r>
            <a:r>
              <a:rPr lang="zh-CN" altLang="en-US" sz="1600" dirty="0" smtClean="0">
                <a:solidFill>
                  <a:srgbClr val="34495E"/>
                </a:solidFill>
                <a:latin typeface="微软雅黑" panose="020B0503020204020204" pitchFamily="34" charset="-122"/>
                <a:ea typeface="微软雅黑" panose="020B0503020204020204" pitchFamily="34" charset="-122"/>
              </a:rPr>
              <a:t>的缩写形式是</a:t>
            </a:r>
            <a:r>
              <a:rPr lang="en-US" altLang="zh-CN" sz="1600" dirty="0" smtClean="0">
                <a:solidFill>
                  <a:srgbClr val="34495E"/>
                </a:solidFill>
                <a:latin typeface="微软雅黑" panose="020B0503020204020204" pitchFamily="34" charset="-122"/>
                <a:ea typeface="微软雅黑" panose="020B0503020204020204" pitchFamily="34" charset="-122"/>
              </a:rPr>
              <a:t>:</a:t>
            </a:r>
            <a:r>
              <a:rPr lang="zh-CN" altLang="en-US" sz="1600" dirty="0" smtClean="0">
                <a:solidFill>
                  <a:srgbClr val="34495E"/>
                </a:solidFill>
                <a:latin typeface="微软雅黑" panose="020B0503020204020204" pitchFamily="34" charset="-122"/>
                <a:ea typeface="微软雅黑" panose="020B0503020204020204" pitchFamily="34" charset="-122"/>
              </a:rPr>
              <a:t>，如</a:t>
            </a:r>
            <a:r>
              <a:rPr lang="en-US" altLang="zh-CN" sz="1600" dirty="0" err="1" smtClean="0">
                <a:solidFill>
                  <a:srgbClr val="34495E"/>
                </a:solidFill>
                <a:latin typeface="微软雅黑" panose="020B0503020204020204" pitchFamily="34" charset="-122"/>
                <a:ea typeface="微软雅黑" panose="020B0503020204020204" pitchFamily="34" charset="-122"/>
              </a:rPr>
              <a:t>v-bind:type</a:t>
            </a:r>
            <a:r>
              <a:rPr lang="zh-CN" altLang="en-US" sz="1600" dirty="0" smtClean="0">
                <a:solidFill>
                  <a:srgbClr val="34495E"/>
                </a:solidFill>
                <a:latin typeface="微软雅黑" panose="020B0503020204020204" pitchFamily="34" charset="-122"/>
                <a:ea typeface="微软雅黑" panose="020B0503020204020204" pitchFamily="34" charset="-122"/>
              </a:rPr>
              <a:t>可缩写为 </a:t>
            </a:r>
            <a:r>
              <a:rPr lang="en-US" altLang="zh-CN" sz="1600" dirty="0" smtClean="0">
                <a:solidFill>
                  <a:srgbClr val="34495E"/>
                </a:solidFill>
                <a:latin typeface="微软雅黑" panose="020B0503020204020204" pitchFamily="34" charset="-122"/>
                <a:ea typeface="微软雅黑" panose="020B0503020204020204" pitchFamily="34" charset="-122"/>
              </a:rPr>
              <a:t>:type</a:t>
            </a:r>
            <a:endParaRPr lang="zh-CN" altLang="en-US" sz="16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2205826" y="2813957"/>
            <a:ext cx="7634590" cy="759059"/>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21" name="圆角矩形 20"/>
          <p:cNvSpPr/>
          <p:nvPr/>
        </p:nvSpPr>
        <p:spPr>
          <a:xfrm>
            <a:off x="2205826" y="4332527"/>
            <a:ext cx="8786718" cy="752657"/>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8" name="图片 7"/>
          <p:cNvPicPr>
            <a:picLocks noChangeAspect="1"/>
          </p:cNvPicPr>
          <p:nvPr/>
        </p:nvPicPr>
        <p:blipFill>
          <a:blip r:embed="rId3"/>
          <a:stretch>
            <a:fillRect/>
          </a:stretch>
        </p:blipFill>
        <p:spPr>
          <a:xfrm>
            <a:off x="7969670" y="1196752"/>
            <a:ext cx="1879544" cy="1792124"/>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17" name="矩形 16"/>
          <p:cNvSpPr/>
          <p:nvPr/>
        </p:nvSpPr>
        <p:spPr>
          <a:xfrm>
            <a:off x="2291001" y="4405116"/>
            <a:ext cx="7741483" cy="584775"/>
          </a:xfrm>
          <a:prstGeom prst="rect">
            <a:avLst/>
          </a:prstGeom>
        </p:spPr>
        <p:txBody>
          <a:bodyPr wrap="square">
            <a:spAutoFit/>
          </a:bodyPr>
          <a:lstStyle/>
          <a:p>
            <a:r>
              <a:rPr lang="en-US" altLang="zh-CN" sz="1600" dirty="0">
                <a:solidFill>
                  <a:srgbClr val="34495E"/>
                </a:solidFill>
                <a:latin typeface="微软雅黑" panose="020B0503020204020204" pitchFamily="34" charset="-122"/>
                <a:ea typeface="微软雅黑" panose="020B0503020204020204" pitchFamily="34" charset="-122"/>
              </a:rPr>
              <a:t>v</a:t>
            </a:r>
            <a:r>
              <a:rPr lang="en-US" altLang="zh-CN" sz="1600" dirty="0" smtClean="0">
                <a:solidFill>
                  <a:srgbClr val="34495E"/>
                </a:solidFill>
                <a:latin typeface="微软雅黑" panose="020B0503020204020204" pitchFamily="34" charset="-122"/>
                <a:ea typeface="微软雅黑" panose="020B0503020204020204" pitchFamily="34" charset="-122"/>
              </a:rPr>
              <a:t>-on</a:t>
            </a:r>
            <a:r>
              <a:rPr lang="zh-CN" altLang="en-US" sz="1600" dirty="0" smtClean="0">
                <a:solidFill>
                  <a:srgbClr val="34495E"/>
                </a:solidFill>
                <a:latin typeface="微软雅黑" panose="020B0503020204020204" pitchFamily="34" charset="-122"/>
                <a:ea typeface="微软雅黑" panose="020B0503020204020204" pitchFamily="34" charset="-122"/>
              </a:rPr>
              <a:t>可以绑定多个不同的事件，如：</a:t>
            </a:r>
            <a:r>
              <a:rPr lang="en-US" altLang="zh-CN" sz="1600" dirty="0" smtClean="0">
                <a:solidFill>
                  <a:srgbClr val="34495E"/>
                </a:solidFill>
                <a:latin typeface="微软雅黑" panose="020B0503020204020204" pitchFamily="34" charset="-122"/>
                <a:ea typeface="微软雅黑" panose="020B0503020204020204" pitchFamily="34" charset="-122"/>
              </a:rPr>
              <a:t>click</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focus</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change</a:t>
            </a:r>
            <a:r>
              <a:rPr lang="zh-CN" altLang="en-US" sz="1600" dirty="0" smtClean="0">
                <a:solidFill>
                  <a:srgbClr val="34495E"/>
                </a:solidFill>
                <a:latin typeface="微软雅黑" panose="020B0503020204020204" pitchFamily="34" charset="-122"/>
                <a:ea typeface="微软雅黑" panose="020B0503020204020204" pitchFamily="34" charset="-122"/>
              </a:rPr>
              <a:t>，但如果绑定多个相同的事件时，只有第一个有效，其他事件无效。</a:t>
            </a:r>
            <a:endParaRPr lang="zh-CN" altLang="en-US" sz="1600" dirty="0">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4"/>
          <a:stretch>
            <a:fillRect/>
          </a:stretch>
        </p:blipFill>
        <p:spPr>
          <a:xfrm>
            <a:off x="1882909" y="5227101"/>
            <a:ext cx="10309091" cy="578163"/>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22" name="矩形 21"/>
          <p:cNvSpPr/>
          <p:nvPr/>
        </p:nvSpPr>
        <p:spPr>
          <a:xfrm>
            <a:off x="1991544" y="1294718"/>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6</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v-bind</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1991544" y="3861048"/>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7</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v-on</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590793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2205826" y="1772816"/>
            <a:ext cx="9578806" cy="1107535"/>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3" name="矩形 32"/>
          <p:cNvSpPr/>
          <p:nvPr/>
        </p:nvSpPr>
        <p:spPr>
          <a:xfrm>
            <a:off x="1882909" y="1331476"/>
            <a:ext cx="10309091" cy="338554"/>
          </a:xfrm>
          <a:prstGeom prst="rect">
            <a:avLst/>
          </a:prstGeom>
        </p:spPr>
        <p:txBody>
          <a:bodyPr wrap="square">
            <a:spAutoFit/>
          </a:bodyPr>
          <a:lstStyle/>
          <a:p>
            <a:pPr marL="285750" indent="-285750">
              <a:buFont typeface="Wingdings" panose="05000000000000000000" pitchFamily="2" charset="2"/>
              <a:buChar char="u"/>
            </a:pPr>
            <a:r>
              <a:rPr lang="zh-CN" altLang="en-US" sz="1600" b="1" dirty="0" smtClean="0">
                <a:solidFill>
                  <a:srgbClr val="34495E"/>
                </a:solidFill>
                <a:latin typeface="微软雅黑" panose="020B0503020204020204" pitchFamily="34" charset="-122"/>
                <a:ea typeface="微软雅黑" panose="020B0503020204020204" pitchFamily="34" charset="-122"/>
              </a:rPr>
              <a:t>事件修饰符</a:t>
            </a:r>
            <a:endParaRPr lang="zh-CN" altLang="en-US" sz="1600" b="1" dirty="0">
              <a:latin typeface="微软雅黑" panose="020B0503020204020204" pitchFamily="34" charset="-122"/>
              <a:ea typeface="微软雅黑" panose="020B0503020204020204" pitchFamily="34" charset="-122"/>
            </a:endParaRPr>
          </a:p>
        </p:txBody>
      </p:sp>
      <p:sp>
        <p:nvSpPr>
          <p:cNvPr id="34" name="矩形 33"/>
          <p:cNvSpPr/>
          <p:nvPr/>
        </p:nvSpPr>
        <p:spPr>
          <a:xfrm>
            <a:off x="2283534" y="1873583"/>
            <a:ext cx="7412866" cy="307777"/>
          </a:xfrm>
          <a:prstGeom prst="rect">
            <a:avLst/>
          </a:prstGeom>
        </p:spPr>
        <p:txBody>
          <a:bodyPr wrap="square">
            <a:spAutoFit/>
          </a:bodyPr>
          <a:lstStyle/>
          <a:p>
            <a:pPr marL="285750" indent="-285750">
              <a:buFont typeface="Arial" panose="020B0604020202020204" pitchFamily="34" charset="0"/>
              <a:buChar char="•"/>
            </a:pPr>
            <a:r>
              <a:rPr lang="zh-CN" altLang="en-US" sz="1400" dirty="0" smtClean="0">
                <a:solidFill>
                  <a:srgbClr val="34495E"/>
                </a:solidFill>
                <a:latin typeface="微软雅黑" panose="020B0503020204020204" pitchFamily="34" charset="-122"/>
                <a:ea typeface="微软雅黑" panose="020B0503020204020204" pitchFamily="34" charset="-122"/>
              </a:rPr>
              <a:t>事件修饰符是以圆点</a:t>
            </a:r>
            <a:r>
              <a:rPr lang="en-US" altLang="zh-CN" sz="1400" dirty="0" smtClean="0">
                <a:solidFill>
                  <a:srgbClr val="34495E"/>
                </a:solidFill>
                <a:latin typeface="微软雅黑" panose="020B0503020204020204" pitchFamily="34" charset="-122"/>
                <a:ea typeface="微软雅黑" panose="020B0503020204020204" pitchFamily="34" charset="-122"/>
              </a:rPr>
              <a:t>(.)</a:t>
            </a:r>
            <a:r>
              <a:rPr lang="zh-CN" altLang="en-US" sz="1400" dirty="0" smtClean="0">
                <a:solidFill>
                  <a:srgbClr val="34495E"/>
                </a:solidFill>
                <a:latin typeface="微软雅黑" panose="020B0503020204020204" pitchFamily="34" charset="-122"/>
                <a:ea typeface="微软雅黑" panose="020B0503020204020204" pitchFamily="34" charset="-122"/>
              </a:rPr>
              <a:t>开始的特殊后缀，用于表示指令应以特殊方式绑定。</a:t>
            </a:r>
            <a:endParaRPr lang="zh-CN" altLang="en-US" sz="1400" dirty="0">
              <a:latin typeface="微软雅黑" panose="020B0503020204020204" pitchFamily="34" charset="-122"/>
              <a:ea typeface="微软雅黑" panose="020B0503020204020204" pitchFamily="34" charset="-122"/>
            </a:endParaRPr>
          </a:p>
        </p:txBody>
      </p:sp>
      <p:sp>
        <p:nvSpPr>
          <p:cNvPr id="35" name="矩形 34"/>
          <p:cNvSpPr/>
          <p:nvPr/>
        </p:nvSpPr>
        <p:spPr>
          <a:xfrm>
            <a:off x="2271303" y="2181374"/>
            <a:ext cx="6117510" cy="307777"/>
          </a:xfrm>
          <a:prstGeom prst="rect">
            <a:avLst/>
          </a:prstGeom>
        </p:spPr>
        <p:txBody>
          <a:bodyPr wrap="square">
            <a:spAutoFit/>
          </a:bodyPr>
          <a:lstStyle/>
          <a:p>
            <a:pPr marL="285750" indent="-285750">
              <a:buFont typeface="Arial" panose="020B0604020202020204" pitchFamily="34" charset="0"/>
              <a:buChar char="•"/>
            </a:pPr>
            <a:r>
              <a:rPr lang="zh-CN" altLang="en-US" sz="1400" dirty="0" smtClean="0">
                <a:solidFill>
                  <a:srgbClr val="34495E"/>
                </a:solidFill>
                <a:latin typeface="微软雅黑" panose="020B0503020204020204" pitchFamily="34" charset="-122"/>
                <a:ea typeface="微软雅黑" panose="020B0503020204020204" pitchFamily="34" charset="-122"/>
              </a:rPr>
              <a:t>事件修饰符可进行串联操作：</a:t>
            </a:r>
            <a:endParaRPr lang="zh-CN" altLang="en-US" sz="1400" dirty="0">
              <a:latin typeface="微软雅黑" panose="020B0503020204020204" pitchFamily="34" charset="-122"/>
              <a:ea typeface="微软雅黑" panose="020B0503020204020204" pitchFamily="34" charset="-122"/>
            </a:endParaRPr>
          </a:p>
        </p:txBody>
      </p:sp>
      <p:pic>
        <p:nvPicPr>
          <p:cNvPr id="36" name="图片 35"/>
          <p:cNvPicPr>
            <a:picLocks noChangeAspect="1"/>
          </p:cNvPicPr>
          <p:nvPr/>
        </p:nvPicPr>
        <p:blipFill>
          <a:blip r:embed="rId2"/>
          <a:stretch>
            <a:fillRect/>
          </a:stretch>
        </p:blipFill>
        <p:spPr>
          <a:xfrm>
            <a:off x="4943872" y="2181360"/>
            <a:ext cx="3384376" cy="279700"/>
          </a:xfrm>
          <a:prstGeom prst="rect">
            <a:avLst/>
          </a:prstGeom>
          <a:ln>
            <a:noFill/>
          </a:ln>
          <a:effectLst>
            <a:glow rad="63500">
              <a:schemeClr val="accent6">
                <a:satMod val="175000"/>
                <a:alpha val="40000"/>
              </a:schemeClr>
            </a:glow>
            <a:outerShdw blurRad="292100" dist="139700" dir="2700000" algn="tl" rotWithShape="0">
              <a:srgbClr val="333333">
                <a:alpha val="65000"/>
              </a:srgbClr>
            </a:outerShdw>
          </a:effectLst>
        </p:spPr>
      </p:pic>
      <p:sp>
        <p:nvSpPr>
          <p:cNvPr id="37" name="矩形 36"/>
          <p:cNvSpPr/>
          <p:nvPr/>
        </p:nvSpPr>
        <p:spPr>
          <a:xfrm>
            <a:off x="2271302" y="2483557"/>
            <a:ext cx="6117510" cy="307777"/>
          </a:xfrm>
          <a:prstGeom prst="rect">
            <a:avLst/>
          </a:prstGeom>
        </p:spPr>
        <p:txBody>
          <a:bodyPr wrap="square">
            <a:spAutoFit/>
          </a:bodyPr>
          <a:lstStyle/>
          <a:p>
            <a:pPr marL="285750" indent="-285750">
              <a:buFont typeface="Arial" panose="020B0604020202020204" pitchFamily="34" charset="0"/>
              <a:buChar char="•"/>
            </a:pPr>
            <a:r>
              <a:rPr lang="zh-CN" altLang="en-US" sz="1400" dirty="0" smtClean="0">
                <a:solidFill>
                  <a:srgbClr val="34495E"/>
                </a:solidFill>
                <a:latin typeface="微软雅黑" panose="020B0503020204020204" pitchFamily="34" charset="-122"/>
                <a:ea typeface="微软雅黑" panose="020B0503020204020204" pitchFamily="34" charset="-122"/>
              </a:rPr>
              <a:t>事件修饰符可以不绑定事件：</a:t>
            </a:r>
            <a:endParaRPr lang="zh-CN" altLang="en-US" sz="14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207176" y="2996952"/>
            <a:ext cx="9577456" cy="394828"/>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38" name="图片 37"/>
          <p:cNvPicPr>
            <a:picLocks noChangeAspect="1"/>
          </p:cNvPicPr>
          <p:nvPr/>
        </p:nvPicPr>
        <p:blipFill>
          <a:blip r:embed="rId3"/>
          <a:stretch>
            <a:fillRect/>
          </a:stretch>
        </p:blipFill>
        <p:spPr>
          <a:xfrm>
            <a:off x="4943872" y="2479056"/>
            <a:ext cx="3384376" cy="288032"/>
          </a:xfrm>
          <a:prstGeom prst="rect">
            <a:avLst/>
          </a:prstGeom>
          <a:ln>
            <a:noFill/>
          </a:ln>
          <a:effectLst>
            <a:glow rad="63500">
              <a:schemeClr val="accent6">
                <a:satMod val="175000"/>
                <a:alpha val="40000"/>
              </a:schemeClr>
            </a:glow>
            <a:outerShdw blurRad="292100" dist="139700" dir="2700000" algn="tl" rotWithShape="0">
              <a:srgbClr val="333333">
                <a:alpha val="65000"/>
              </a:srgbClr>
            </a:outerShdw>
          </a:effectLst>
        </p:spPr>
      </p:pic>
      <p:sp>
        <p:nvSpPr>
          <p:cNvPr id="16" name="圆角矩形 15"/>
          <p:cNvSpPr/>
          <p:nvPr/>
        </p:nvSpPr>
        <p:spPr>
          <a:xfrm>
            <a:off x="6672064" y="3414932"/>
            <a:ext cx="5112568" cy="883193"/>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9" name="矩形 38"/>
          <p:cNvSpPr/>
          <p:nvPr/>
        </p:nvSpPr>
        <p:spPr>
          <a:xfrm>
            <a:off x="2205826" y="3049903"/>
            <a:ext cx="7905478" cy="307777"/>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.stop</a:t>
            </a:r>
            <a:r>
              <a:rPr lang="zh-CN" altLang="en-US" sz="1400" dirty="0" smtClean="0">
                <a:solidFill>
                  <a:srgbClr val="34495E"/>
                </a:solidFill>
                <a:latin typeface="微软雅黑" panose="020B0503020204020204" pitchFamily="34" charset="-122"/>
                <a:ea typeface="微软雅黑" panose="020B0503020204020204" pitchFamily="34" charset="-122"/>
              </a:rPr>
              <a:t>：阻止事件冒泡，在时间上添加</a:t>
            </a:r>
            <a:r>
              <a:rPr lang="en-US" altLang="zh-CN" sz="1400" dirty="0" smtClean="0">
                <a:solidFill>
                  <a:srgbClr val="34495E"/>
                </a:solidFill>
                <a:latin typeface="微软雅黑" panose="020B0503020204020204" pitchFamily="34" charset="-122"/>
                <a:ea typeface="微软雅黑" panose="020B0503020204020204" pitchFamily="34" charset="-122"/>
              </a:rPr>
              <a:t>.stop</a:t>
            </a:r>
            <a:r>
              <a:rPr lang="zh-CN" altLang="en-US" sz="1400" dirty="0" smtClean="0">
                <a:solidFill>
                  <a:srgbClr val="34495E"/>
                </a:solidFill>
                <a:latin typeface="微软雅黑" panose="020B0503020204020204" pitchFamily="34" charset="-122"/>
                <a:ea typeface="微软雅黑" panose="020B0503020204020204" pitchFamily="34" charset="-122"/>
              </a:rPr>
              <a:t>修饰符后，执行完该事件后，后面的事件不再继续执行</a:t>
            </a:r>
            <a:endParaRPr lang="zh-CN" altLang="en-US" sz="1400" dirty="0">
              <a:latin typeface="微软雅黑" panose="020B0503020204020204" pitchFamily="34" charset="-122"/>
              <a:ea typeface="微软雅黑" panose="020B0503020204020204" pitchFamily="34" charset="-122"/>
            </a:endParaRPr>
          </a:p>
        </p:txBody>
      </p:sp>
      <p:sp>
        <p:nvSpPr>
          <p:cNvPr id="40" name="矩形 39"/>
          <p:cNvSpPr/>
          <p:nvPr/>
        </p:nvSpPr>
        <p:spPr>
          <a:xfrm>
            <a:off x="6700156" y="3424924"/>
            <a:ext cx="5084475" cy="892552"/>
          </a:xfrm>
          <a:prstGeom prst="rect">
            <a:avLst/>
          </a:prstGeom>
        </p:spPr>
        <p:txBody>
          <a:bodyPr wrap="square">
            <a:spAutoFit/>
          </a:bodyPr>
          <a:lstStyle/>
          <a:p>
            <a:r>
              <a:rPr lang="zh-CN" altLang="en-US" sz="1300" b="1" dirty="0">
                <a:solidFill>
                  <a:srgbClr val="C00000"/>
                </a:solidFill>
                <a:latin typeface="微软雅黑" panose="020B0503020204020204" pitchFamily="34" charset="-122"/>
                <a:ea typeface="微软雅黑" panose="020B0503020204020204" pitchFamily="34" charset="-122"/>
              </a:rPr>
              <a:t>事件</a:t>
            </a:r>
            <a:r>
              <a:rPr lang="zh-CN" altLang="en-US" sz="1300" b="1" dirty="0" smtClean="0">
                <a:solidFill>
                  <a:srgbClr val="C00000"/>
                </a:solidFill>
                <a:latin typeface="微软雅黑" panose="020B0503020204020204" pitchFamily="34" charset="-122"/>
                <a:ea typeface="微软雅黑" panose="020B0503020204020204" pitchFamily="34" charset="-122"/>
              </a:rPr>
              <a:t>冒泡（如左图）</a:t>
            </a:r>
            <a:r>
              <a:rPr lang="zh-CN" altLang="en-US" sz="1300" dirty="0" smtClean="0">
                <a:solidFill>
                  <a:srgbClr val="34495E"/>
                </a:solidFill>
                <a:latin typeface="微软雅黑" panose="020B0503020204020204" pitchFamily="34" charset="-122"/>
                <a:ea typeface="微软雅黑" panose="020B0503020204020204" pitchFamily="34" charset="-122"/>
              </a:rPr>
              <a:t>：</a:t>
            </a:r>
            <a:endParaRPr lang="en-US" altLang="zh-CN" sz="1300" dirty="0" smtClean="0">
              <a:solidFill>
                <a:srgbClr val="34495E"/>
              </a:solidFill>
              <a:latin typeface="微软雅黑" panose="020B0503020204020204" pitchFamily="34" charset="-122"/>
              <a:ea typeface="微软雅黑" panose="020B0503020204020204" pitchFamily="34" charset="-122"/>
            </a:endParaRPr>
          </a:p>
          <a:p>
            <a:r>
              <a:rPr lang="zh-CN" altLang="en-US" sz="1300" dirty="0" smtClean="0">
                <a:solidFill>
                  <a:srgbClr val="34495E"/>
                </a:solidFill>
                <a:latin typeface="微软雅黑" panose="020B0503020204020204" pitchFamily="34" charset="-122"/>
                <a:ea typeface="微软雅黑" panose="020B0503020204020204" pitchFamily="34" charset="-122"/>
              </a:rPr>
              <a:t>点击“测试事件冒泡”时，会先执行</a:t>
            </a:r>
            <a:r>
              <a:rPr lang="en-US" altLang="zh-CN" sz="1300" dirty="0" err="1" smtClean="0">
                <a:solidFill>
                  <a:srgbClr val="34495E"/>
                </a:solidFill>
                <a:latin typeface="微软雅黑" panose="020B0503020204020204" pitchFamily="34" charset="-122"/>
                <a:ea typeface="微软雅黑" panose="020B0503020204020204" pitchFamily="34" charset="-122"/>
              </a:rPr>
              <a:t>doother</a:t>
            </a:r>
            <a:r>
              <a:rPr lang="zh-CN" altLang="en-US" sz="1300" dirty="0" smtClean="0">
                <a:solidFill>
                  <a:srgbClr val="34495E"/>
                </a:solidFill>
                <a:latin typeface="微软雅黑" panose="020B0503020204020204" pitchFamily="34" charset="-122"/>
                <a:ea typeface="微软雅黑" panose="020B0503020204020204" pitchFamily="34" charset="-122"/>
              </a:rPr>
              <a:t>，再执行</a:t>
            </a:r>
            <a:r>
              <a:rPr lang="en-US" altLang="zh-CN" sz="1300" dirty="0" err="1" smtClean="0">
                <a:solidFill>
                  <a:srgbClr val="34495E"/>
                </a:solidFill>
                <a:latin typeface="微软雅黑" panose="020B0503020204020204" pitchFamily="34" charset="-122"/>
                <a:ea typeface="微软雅黑" panose="020B0503020204020204" pitchFamily="34" charset="-122"/>
              </a:rPr>
              <a:t>doThat</a:t>
            </a:r>
            <a:r>
              <a:rPr lang="zh-CN" altLang="en-US" sz="1300" dirty="0" smtClean="0">
                <a:solidFill>
                  <a:srgbClr val="34495E"/>
                </a:solidFill>
                <a:latin typeface="微软雅黑" panose="020B0503020204020204" pitchFamily="34" charset="-122"/>
                <a:ea typeface="微软雅黑" panose="020B0503020204020204" pitchFamily="34" charset="-122"/>
              </a:rPr>
              <a:t>，最后执行</a:t>
            </a:r>
            <a:r>
              <a:rPr lang="en-US" altLang="zh-CN" sz="1300" dirty="0" err="1" smtClean="0">
                <a:solidFill>
                  <a:srgbClr val="34495E"/>
                </a:solidFill>
                <a:latin typeface="微软雅黑" panose="020B0503020204020204" pitchFamily="34" charset="-122"/>
                <a:ea typeface="微软雅黑" panose="020B0503020204020204" pitchFamily="34" charset="-122"/>
              </a:rPr>
              <a:t>doThis</a:t>
            </a:r>
            <a:r>
              <a:rPr lang="zh-CN" altLang="en-US" sz="1300" dirty="0" smtClean="0">
                <a:solidFill>
                  <a:srgbClr val="34495E"/>
                </a:solidFill>
                <a:latin typeface="微软雅黑" panose="020B0503020204020204" pitchFamily="34" charset="-122"/>
                <a:ea typeface="微软雅黑" panose="020B0503020204020204" pitchFamily="34" charset="-122"/>
              </a:rPr>
              <a:t>。这样事件从目标开始，往上执行直到页面的最上一级标签，这称为事件冒泡，也称为事件传播。</a:t>
            </a:r>
            <a:endParaRPr lang="zh-CN" altLang="en-US" sz="1300" dirty="0">
              <a:latin typeface="微软雅黑" panose="020B0503020204020204" pitchFamily="34" charset="-122"/>
              <a:ea typeface="微软雅黑" panose="020B0503020204020204" pitchFamily="34" charset="-122"/>
            </a:endParaRPr>
          </a:p>
        </p:txBody>
      </p:sp>
      <p:sp>
        <p:nvSpPr>
          <p:cNvPr id="20" name="圆角矩形 19"/>
          <p:cNvSpPr/>
          <p:nvPr/>
        </p:nvSpPr>
        <p:spPr>
          <a:xfrm>
            <a:off x="2205826" y="4481759"/>
            <a:ext cx="9577456" cy="663278"/>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41" name="图片 40"/>
          <p:cNvPicPr>
            <a:picLocks noChangeAspect="1"/>
          </p:cNvPicPr>
          <p:nvPr/>
        </p:nvPicPr>
        <p:blipFill>
          <a:blip r:embed="rId4"/>
          <a:stretch>
            <a:fillRect/>
          </a:stretch>
        </p:blipFill>
        <p:spPr>
          <a:xfrm>
            <a:off x="2219894" y="3421120"/>
            <a:ext cx="4322222" cy="870816"/>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17" name="矩形 16"/>
          <p:cNvSpPr/>
          <p:nvPr/>
        </p:nvSpPr>
        <p:spPr>
          <a:xfrm>
            <a:off x="2205826" y="4530575"/>
            <a:ext cx="9577456" cy="584775"/>
          </a:xfrm>
          <a:prstGeom prst="rect">
            <a:avLst/>
          </a:prstGeom>
        </p:spPr>
        <p:txBody>
          <a:bodyPr wrap="square">
            <a:spAutoFit/>
          </a:bodyPr>
          <a:lstStyle/>
          <a:p>
            <a:r>
              <a:rPr lang="en-US" altLang="zh-CN" sz="1600" b="1" dirty="0" smtClean="0">
                <a:solidFill>
                  <a:srgbClr val="C00000"/>
                </a:solidFill>
                <a:latin typeface="微软雅黑" panose="020B0503020204020204" pitchFamily="34" charset="-122"/>
                <a:ea typeface="微软雅黑" panose="020B0503020204020204" pitchFamily="34" charset="-122"/>
              </a:rPr>
              <a:t>.prevent</a:t>
            </a:r>
            <a:r>
              <a:rPr lang="zh-CN" altLang="en-US" sz="1600" dirty="0" smtClean="0">
                <a:solidFill>
                  <a:srgbClr val="34495E"/>
                </a:solidFill>
                <a:latin typeface="微软雅黑" panose="020B0503020204020204" pitchFamily="34" charset="-122"/>
                <a:ea typeface="微软雅黑" panose="020B0503020204020204" pitchFamily="34" charset="-122"/>
              </a:rPr>
              <a:t>：取消事件的默认行为。如</a:t>
            </a:r>
            <a:r>
              <a:rPr lang="en-US" altLang="zh-CN" sz="1600" dirty="0" smtClean="0">
                <a:solidFill>
                  <a:srgbClr val="34495E"/>
                </a:solidFill>
                <a:latin typeface="微软雅黑" panose="020B0503020204020204" pitchFamily="34" charset="-122"/>
                <a:ea typeface="微软雅黑" panose="020B0503020204020204" pitchFamily="34" charset="-122"/>
              </a:rPr>
              <a:t>a</a:t>
            </a:r>
            <a:r>
              <a:rPr lang="zh-CN" altLang="en-US" sz="1600" dirty="0" smtClean="0">
                <a:solidFill>
                  <a:srgbClr val="34495E"/>
                </a:solidFill>
                <a:latin typeface="微软雅黑" panose="020B0503020204020204" pitchFamily="34" charset="-122"/>
                <a:ea typeface="微软雅黑" panose="020B0503020204020204" pitchFamily="34" charset="-122"/>
              </a:rPr>
              <a:t>标签的默认事件行为是当</a:t>
            </a:r>
            <a:r>
              <a:rPr lang="en-US" altLang="zh-CN" sz="1600" dirty="0" smtClean="0">
                <a:solidFill>
                  <a:srgbClr val="34495E"/>
                </a:solidFill>
                <a:latin typeface="微软雅黑" panose="020B0503020204020204" pitchFamily="34" charset="-122"/>
                <a:ea typeface="微软雅黑" panose="020B0503020204020204" pitchFamily="34" charset="-122"/>
              </a:rPr>
              <a:t>click</a:t>
            </a:r>
            <a:r>
              <a:rPr lang="zh-CN" altLang="en-US" sz="1600" dirty="0" smtClean="0">
                <a:solidFill>
                  <a:srgbClr val="34495E"/>
                </a:solidFill>
                <a:latin typeface="微软雅黑" panose="020B0503020204020204" pitchFamily="34" charset="-122"/>
                <a:ea typeface="微软雅黑" panose="020B0503020204020204" pitchFamily="34" charset="-122"/>
              </a:rPr>
              <a:t>时会跳转页面，再如</a:t>
            </a:r>
            <a:r>
              <a:rPr lang="en-US" altLang="zh-CN" sz="1600" dirty="0" smtClean="0">
                <a:solidFill>
                  <a:srgbClr val="34495E"/>
                </a:solidFill>
                <a:latin typeface="微软雅黑" panose="020B0503020204020204" pitchFamily="34" charset="-122"/>
                <a:ea typeface="微软雅黑" panose="020B0503020204020204" pitchFamily="34" charset="-122"/>
              </a:rPr>
              <a:t>submit</a:t>
            </a:r>
            <a:r>
              <a:rPr lang="zh-CN" altLang="en-US" sz="1600" dirty="0" smtClean="0">
                <a:solidFill>
                  <a:srgbClr val="34495E"/>
                </a:solidFill>
                <a:latin typeface="微软雅黑" panose="020B0503020204020204" pitchFamily="34" charset="-122"/>
                <a:ea typeface="微软雅黑" panose="020B0503020204020204" pitchFamily="34" charset="-122"/>
              </a:rPr>
              <a:t>按钮默认</a:t>
            </a:r>
            <a:endParaRPr lang="en-US" altLang="zh-CN" sz="1600" dirty="0" smtClean="0">
              <a:solidFill>
                <a:srgbClr val="34495E"/>
              </a:solidFill>
              <a:latin typeface="微软雅黑" panose="020B0503020204020204" pitchFamily="34" charset="-122"/>
              <a:ea typeface="微软雅黑" panose="020B0503020204020204" pitchFamily="34" charset="-122"/>
            </a:endParaRPr>
          </a:p>
          <a:p>
            <a:r>
              <a:rPr lang="en-US" altLang="zh-CN" sz="1600" dirty="0">
                <a:solidFill>
                  <a:srgbClr val="34495E"/>
                </a:solidFill>
                <a:latin typeface="微软雅黑" panose="020B0503020204020204" pitchFamily="34" charset="-122"/>
                <a:ea typeface="微软雅黑" panose="020B0503020204020204" pitchFamily="34" charset="-122"/>
              </a:rPr>
              <a:t> </a:t>
            </a:r>
            <a:r>
              <a:rPr lang="en-US" altLang="zh-CN" sz="1600" dirty="0" smtClean="0">
                <a:solidFill>
                  <a:srgbClr val="34495E"/>
                </a:solidFill>
                <a:latin typeface="微软雅黑" panose="020B0503020204020204" pitchFamily="34" charset="-122"/>
                <a:ea typeface="微软雅黑" panose="020B0503020204020204" pitchFamily="34" charset="-122"/>
              </a:rPr>
              <a:t>                </a:t>
            </a:r>
            <a:r>
              <a:rPr lang="zh-CN" altLang="en-US" sz="1600" dirty="0" smtClean="0">
                <a:solidFill>
                  <a:srgbClr val="34495E"/>
                </a:solidFill>
                <a:latin typeface="微软雅黑" panose="020B0503020204020204" pitchFamily="34" charset="-122"/>
                <a:ea typeface="微软雅黑" panose="020B0503020204020204" pitchFamily="34" charset="-122"/>
              </a:rPr>
              <a:t>事件是</a:t>
            </a:r>
            <a:r>
              <a:rPr lang="en-US" altLang="zh-CN" sz="1600" dirty="0" smtClean="0">
                <a:solidFill>
                  <a:srgbClr val="34495E"/>
                </a:solidFill>
                <a:latin typeface="微软雅黑" panose="020B0503020204020204" pitchFamily="34" charset="-122"/>
                <a:ea typeface="微软雅黑" panose="020B0503020204020204" pitchFamily="34" charset="-122"/>
              </a:rPr>
              <a:t>click</a:t>
            </a:r>
            <a:r>
              <a:rPr lang="zh-CN" altLang="en-US" sz="1600" dirty="0" smtClean="0">
                <a:solidFill>
                  <a:srgbClr val="34495E"/>
                </a:solidFill>
                <a:latin typeface="微软雅黑" panose="020B0503020204020204" pitchFamily="34" charset="-122"/>
                <a:ea typeface="微软雅黑" panose="020B0503020204020204" pitchFamily="34" charset="-122"/>
              </a:rPr>
              <a:t>时提交表单。</a:t>
            </a:r>
            <a:endParaRPr lang="zh-CN" altLang="en-US" sz="1600"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5"/>
          <a:stretch>
            <a:fillRect/>
          </a:stretch>
        </p:blipFill>
        <p:spPr>
          <a:xfrm>
            <a:off x="2944060" y="5160027"/>
            <a:ext cx="8480532" cy="248569"/>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21" name="圆角矩形 20"/>
          <p:cNvSpPr/>
          <p:nvPr/>
        </p:nvSpPr>
        <p:spPr>
          <a:xfrm>
            <a:off x="2205826" y="5545368"/>
            <a:ext cx="9577456" cy="663278"/>
          </a:xfrm>
          <a:prstGeom prst="roundRect">
            <a:avLst>
              <a:gd name="adj" fmla="val 0"/>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2" name="矩形 21"/>
          <p:cNvSpPr/>
          <p:nvPr/>
        </p:nvSpPr>
        <p:spPr>
          <a:xfrm>
            <a:off x="2251440" y="5587572"/>
            <a:ext cx="9531842" cy="584775"/>
          </a:xfrm>
          <a:prstGeom prst="rect">
            <a:avLst/>
          </a:prstGeom>
          <a:ln>
            <a:solidFill>
              <a:srgbClr val="92D050"/>
            </a:solidFill>
          </a:ln>
        </p:spPr>
        <p:txBody>
          <a:bodyPr wrap="square">
            <a:spAutoFit/>
          </a:bodyPr>
          <a:lstStyle/>
          <a:p>
            <a:r>
              <a:rPr lang="en-US" altLang="zh-CN" sz="1600" b="1" dirty="0" smtClean="0">
                <a:solidFill>
                  <a:srgbClr val="C00000"/>
                </a:solidFill>
                <a:latin typeface="微软雅黑" panose="020B0503020204020204" pitchFamily="34" charset="-122"/>
                <a:ea typeface="微软雅黑" panose="020B0503020204020204" pitchFamily="34" charset="-122"/>
              </a:rPr>
              <a:t>.once</a:t>
            </a:r>
            <a:r>
              <a:rPr lang="zh-CN" altLang="en-US" sz="1600" dirty="0" smtClean="0">
                <a:solidFill>
                  <a:srgbClr val="34495E"/>
                </a:solidFill>
                <a:latin typeface="微软雅黑" panose="020B0503020204020204" pitchFamily="34" charset="-122"/>
                <a:ea typeface="微软雅黑" panose="020B0503020204020204" pitchFamily="34" charset="-122"/>
              </a:rPr>
              <a:t>：让事件只触发一次。如文本框的</a:t>
            </a:r>
            <a:r>
              <a:rPr lang="en-US" altLang="zh-CN" sz="1600" dirty="0" smtClean="0">
                <a:solidFill>
                  <a:srgbClr val="34495E"/>
                </a:solidFill>
                <a:latin typeface="微软雅黑" panose="020B0503020204020204" pitchFamily="34" charset="-122"/>
                <a:ea typeface="微软雅黑" panose="020B0503020204020204" pitchFamily="34" charset="-122"/>
              </a:rPr>
              <a:t>focus</a:t>
            </a:r>
            <a:r>
              <a:rPr lang="zh-CN" altLang="en-US" sz="1600" dirty="0" smtClean="0">
                <a:solidFill>
                  <a:srgbClr val="34495E"/>
                </a:solidFill>
                <a:latin typeface="微软雅黑" panose="020B0503020204020204" pitchFamily="34" charset="-122"/>
                <a:ea typeface="微软雅黑" panose="020B0503020204020204" pitchFamily="34" charset="-122"/>
              </a:rPr>
              <a:t>事件，当文本框获取焦点时就一直会循环执行</a:t>
            </a:r>
            <a:r>
              <a:rPr lang="en-US" altLang="zh-CN" sz="1600" dirty="0" smtClean="0">
                <a:solidFill>
                  <a:srgbClr val="34495E"/>
                </a:solidFill>
                <a:latin typeface="微软雅黑" panose="020B0503020204020204" pitchFamily="34" charset="-122"/>
                <a:ea typeface="微软雅黑" panose="020B0503020204020204" pitchFamily="34" charset="-122"/>
              </a:rPr>
              <a:t>focus</a:t>
            </a:r>
            <a:r>
              <a:rPr lang="zh-CN" altLang="en-US" sz="1600" dirty="0" smtClean="0">
                <a:solidFill>
                  <a:srgbClr val="34495E"/>
                </a:solidFill>
                <a:latin typeface="微软雅黑" panose="020B0503020204020204" pitchFamily="34" charset="-122"/>
                <a:ea typeface="微软雅黑" panose="020B0503020204020204" pitchFamily="34" charset="-122"/>
              </a:rPr>
              <a:t>事件，</a:t>
            </a:r>
            <a:endParaRPr lang="en-US" altLang="zh-CN" sz="1600" dirty="0" smtClean="0">
              <a:solidFill>
                <a:srgbClr val="34495E"/>
              </a:solidFill>
              <a:latin typeface="微软雅黑" panose="020B0503020204020204" pitchFamily="34" charset="-122"/>
              <a:ea typeface="微软雅黑" panose="020B0503020204020204" pitchFamily="34" charset="-122"/>
            </a:endParaRPr>
          </a:p>
          <a:p>
            <a:r>
              <a:rPr lang="en-US" altLang="zh-CN" sz="1600" dirty="0">
                <a:solidFill>
                  <a:srgbClr val="34495E"/>
                </a:solidFill>
                <a:latin typeface="微软雅黑" panose="020B0503020204020204" pitchFamily="34" charset="-122"/>
                <a:ea typeface="微软雅黑" panose="020B0503020204020204" pitchFamily="34" charset="-122"/>
              </a:rPr>
              <a:t> </a:t>
            </a:r>
            <a:r>
              <a:rPr lang="en-US" altLang="zh-CN" sz="1600" dirty="0" smtClean="0">
                <a:solidFill>
                  <a:srgbClr val="34495E"/>
                </a:solidFill>
                <a:latin typeface="微软雅黑" panose="020B0503020204020204" pitchFamily="34" charset="-122"/>
                <a:ea typeface="微软雅黑" panose="020B0503020204020204" pitchFamily="34" charset="-122"/>
              </a:rPr>
              <a:t>           </a:t>
            </a:r>
            <a:r>
              <a:rPr lang="zh-CN" altLang="en-US" sz="1600" dirty="0" smtClean="0">
                <a:solidFill>
                  <a:srgbClr val="34495E"/>
                </a:solidFill>
                <a:latin typeface="微软雅黑" panose="020B0503020204020204" pitchFamily="34" charset="-122"/>
                <a:ea typeface="微软雅黑" panose="020B0503020204020204" pitchFamily="34" charset="-122"/>
              </a:rPr>
              <a:t>此时可以通过</a:t>
            </a:r>
            <a:r>
              <a:rPr lang="en-US" altLang="zh-CN" sz="1600" dirty="0" smtClean="0">
                <a:solidFill>
                  <a:srgbClr val="34495E"/>
                </a:solidFill>
                <a:latin typeface="微软雅黑" panose="020B0503020204020204" pitchFamily="34" charset="-122"/>
                <a:ea typeface="微软雅黑" panose="020B0503020204020204" pitchFamily="34" charset="-122"/>
              </a:rPr>
              <a:t>once</a:t>
            </a:r>
            <a:r>
              <a:rPr lang="zh-CN" altLang="en-US" sz="1600" dirty="0" smtClean="0">
                <a:solidFill>
                  <a:srgbClr val="34495E"/>
                </a:solidFill>
                <a:latin typeface="微软雅黑" panose="020B0503020204020204" pitchFamily="34" charset="-122"/>
                <a:ea typeface="微软雅黑" panose="020B0503020204020204" pitchFamily="34" charset="-122"/>
              </a:rPr>
              <a:t>只让事件执行一次</a:t>
            </a:r>
            <a:endParaRPr lang="zh-CN" altLang="en-US" sz="1600" dirty="0">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6"/>
          <a:stretch>
            <a:fillRect/>
          </a:stretch>
        </p:blipFill>
        <p:spPr>
          <a:xfrm>
            <a:off x="2936751" y="6238029"/>
            <a:ext cx="8846531" cy="234753"/>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24" name="圆角矩形 23"/>
          <p:cNvSpPr/>
          <p:nvPr/>
        </p:nvSpPr>
        <p:spPr>
          <a:xfrm>
            <a:off x="2205826" y="5130884"/>
            <a:ext cx="712088" cy="285131"/>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400" b="1" dirty="0" smtClean="0">
                <a:solidFill>
                  <a:schemeClr val="tx1">
                    <a:lumMod val="85000"/>
                    <a:lumOff val="15000"/>
                  </a:schemeClr>
                </a:solidFill>
                <a:latin typeface="微软雅黑" panose="020B0503020204020204" pitchFamily="34" charset="-122"/>
                <a:ea typeface="微软雅黑" panose="020B0503020204020204" pitchFamily="34" charset="-122"/>
              </a:rPr>
              <a:t>举例：</a:t>
            </a:r>
            <a:endParaRPr 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2205826" y="6197275"/>
            <a:ext cx="712088" cy="285131"/>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400" b="1" dirty="0" smtClean="0">
                <a:solidFill>
                  <a:schemeClr val="tx1">
                    <a:lumMod val="85000"/>
                    <a:lumOff val="15000"/>
                  </a:schemeClr>
                </a:solidFill>
                <a:latin typeface="微软雅黑" panose="020B0503020204020204" pitchFamily="34" charset="-122"/>
                <a:ea typeface="微软雅黑" panose="020B0503020204020204" pitchFamily="34" charset="-122"/>
              </a:rPr>
              <a:t>举例：</a:t>
            </a:r>
            <a:endParaRPr 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7195059"/>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2205826" y="1772816"/>
            <a:ext cx="9578806" cy="1107535"/>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4" name="矩形 23"/>
          <p:cNvSpPr/>
          <p:nvPr/>
        </p:nvSpPr>
        <p:spPr>
          <a:xfrm>
            <a:off x="1883041" y="1340768"/>
            <a:ext cx="6013159" cy="338554"/>
          </a:xfrm>
          <a:prstGeom prst="rect">
            <a:avLst/>
          </a:prstGeom>
        </p:spPr>
        <p:txBody>
          <a:bodyPr wrap="square">
            <a:spAutoFit/>
          </a:bodyPr>
          <a:lstStyle/>
          <a:p>
            <a:pPr marL="285750" indent="-285750">
              <a:buFont typeface="Wingdings" panose="05000000000000000000" pitchFamily="2" charset="2"/>
              <a:buChar char="u"/>
            </a:pPr>
            <a:r>
              <a:rPr lang="zh-CN" altLang="en-US" sz="1600" b="1" dirty="0" smtClean="0">
                <a:solidFill>
                  <a:srgbClr val="34495E"/>
                </a:solidFill>
                <a:latin typeface="微软雅黑" panose="020B0503020204020204" pitchFamily="34" charset="-122"/>
                <a:ea typeface="微软雅黑" panose="020B0503020204020204" pitchFamily="34" charset="-122"/>
              </a:rPr>
              <a:t>按键修饰符</a:t>
            </a:r>
            <a:endParaRPr lang="zh-CN" altLang="en-US" sz="1600" b="1" dirty="0">
              <a:latin typeface="微软雅黑" panose="020B0503020204020204" pitchFamily="34" charset="-122"/>
              <a:ea typeface="微软雅黑" panose="020B0503020204020204" pitchFamily="34" charset="-122"/>
            </a:endParaRPr>
          </a:p>
        </p:txBody>
      </p:sp>
      <p:sp>
        <p:nvSpPr>
          <p:cNvPr id="25" name="矩形 24"/>
          <p:cNvSpPr/>
          <p:nvPr/>
        </p:nvSpPr>
        <p:spPr>
          <a:xfrm>
            <a:off x="2351584" y="1844824"/>
            <a:ext cx="8743850" cy="584775"/>
          </a:xfrm>
          <a:prstGeom prst="rect">
            <a:avLst/>
          </a:prstGeom>
        </p:spPr>
        <p:txBody>
          <a:bodyPr wrap="square">
            <a:spAutoFit/>
          </a:bodyPr>
          <a:lstStyle/>
          <a:p>
            <a:pPr lvl="0" eaLnBrk="0" fontAlgn="base" hangingPunct="0">
              <a:spcBef>
                <a:spcPct val="0"/>
              </a:spcBef>
              <a:spcAft>
                <a:spcPct val="0"/>
              </a:spcAft>
            </a:pP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只在</a:t>
            </a:r>
            <a:r>
              <a:rPr lang="en-US" altLang="zh-CN" sz="1600" dirty="0" err="1" smtClean="0">
                <a:solidFill>
                  <a:schemeClr val="tx2">
                    <a:lumMod val="75000"/>
                  </a:schemeClr>
                </a:solidFill>
                <a:latin typeface="微软雅黑" panose="020B0503020204020204" pitchFamily="34" charset="-122"/>
                <a:ea typeface="微软雅黑" panose="020B0503020204020204" pitchFamily="34" charset="-122"/>
              </a:rPr>
              <a:t>keyCode</a:t>
            </a:r>
            <a:r>
              <a:rPr lang="en-US" altLang="zh-CN" sz="1600" dirty="0" smtClean="0">
                <a:solidFill>
                  <a:schemeClr val="tx2">
                    <a:lumMod val="75000"/>
                  </a:schemeClr>
                </a:solidFill>
                <a:latin typeface="微软雅黑" panose="020B0503020204020204" pitchFamily="34" charset="-122"/>
                <a:ea typeface="微软雅黑" panose="020B0503020204020204" pitchFamily="34" charset="-122"/>
              </a:rPr>
              <a:t>=13</a:t>
            </a: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时执行</a:t>
            </a:r>
            <a:r>
              <a:rPr lang="en-US" altLang="zh-CN" sz="1600" dirty="0" err="1" smtClean="0">
                <a:solidFill>
                  <a:schemeClr val="tx2">
                    <a:lumMod val="75000"/>
                  </a:schemeClr>
                </a:solidFill>
                <a:latin typeface="微软雅黑" panose="020B0503020204020204" pitchFamily="34" charset="-122"/>
                <a:ea typeface="微软雅黑" panose="020B0503020204020204" pitchFamily="34" charset="-122"/>
              </a:rPr>
              <a:t>vm.submit</a:t>
            </a: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事件</a:t>
            </a:r>
            <a:endParaRPr lang="en-US" altLang="zh-CN" sz="1600" dirty="0" smtClean="0">
              <a:solidFill>
                <a:schemeClr val="tx2">
                  <a:lumMod val="75000"/>
                </a:schemeClr>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举例：</a:t>
            </a:r>
            <a:r>
              <a:rPr lang="zh-CN" altLang="zh-CN" sz="1600" dirty="0" smtClean="0">
                <a:solidFill>
                  <a:schemeClr val="tx2">
                    <a:lumMod val="75000"/>
                  </a:schemeClr>
                </a:solidFill>
                <a:latin typeface="微软雅黑" panose="020B0503020204020204" pitchFamily="34" charset="-122"/>
                <a:ea typeface="微软雅黑" panose="020B0503020204020204" pitchFamily="34" charset="-122"/>
              </a:rPr>
              <a:t>&lt;</a:t>
            </a:r>
            <a:r>
              <a:rPr lang="zh-CN" altLang="zh-CN" sz="1600" dirty="0">
                <a:solidFill>
                  <a:schemeClr val="tx2">
                    <a:lumMod val="75000"/>
                  </a:schemeClr>
                </a:solidFill>
                <a:latin typeface="微软雅黑" panose="020B0503020204020204" pitchFamily="34" charset="-122"/>
                <a:ea typeface="微软雅黑" panose="020B0503020204020204" pitchFamily="34" charset="-122"/>
              </a:rPr>
              <a:t>input v-on:keyup.13</a:t>
            </a:r>
            <a:r>
              <a:rPr lang="zh-CN" altLang="zh-CN" sz="1600" dirty="0" smtClean="0">
                <a:solidFill>
                  <a:schemeClr val="tx2">
                    <a:lumMod val="75000"/>
                  </a:schemeClr>
                </a:solidFill>
                <a:latin typeface="微软雅黑" panose="020B0503020204020204" pitchFamily="34" charset="-122"/>
                <a:ea typeface="微软雅黑" panose="020B0503020204020204" pitchFamily="34" charset="-122"/>
              </a:rPr>
              <a:t>=“submit”&gt; </a:t>
            </a: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或  </a:t>
            </a:r>
            <a:r>
              <a:rPr lang="zh-CN" altLang="zh-CN" sz="1600" dirty="0" smtClean="0">
                <a:solidFill>
                  <a:schemeClr val="tx2">
                    <a:lumMod val="75000"/>
                  </a:schemeClr>
                </a:solidFill>
                <a:latin typeface="微软雅黑" panose="020B0503020204020204" pitchFamily="34" charset="-122"/>
                <a:ea typeface="微软雅黑" panose="020B0503020204020204" pitchFamily="34" charset="-122"/>
              </a:rPr>
              <a:t>&lt;</a:t>
            </a:r>
            <a:r>
              <a:rPr lang="zh-CN" altLang="zh-CN" sz="1600" dirty="0">
                <a:solidFill>
                  <a:schemeClr val="tx2">
                    <a:lumMod val="75000"/>
                  </a:schemeClr>
                </a:solidFill>
                <a:latin typeface="微软雅黑" panose="020B0503020204020204" pitchFamily="34" charset="-122"/>
                <a:ea typeface="微软雅黑" panose="020B0503020204020204" pitchFamily="34" charset="-122"/>
              </a:rPr>
              <a:t>input v-on:keyup</a:t>
            </a:r>
            <a:r>
              <a:rPr lang="zh-CN" altLang="zh-CN" sz="1600" dirty="0" smtClean="0">
                <a:solidFill>
                  <a:schemeClr val="tx2">
                    <a:lumMod val="75000"/>
                  </a:schemeClr>
                </a:solidFill>
                <a:latin typeface="微软雅黑" panose="020B0503020204020204" pitchFamily="34" charset="-122"/>
                <a:ea typeface="微软雅黑" panose="020B0503020204020204" pitchFamily="34" charset="-122"/>
              </a:rPr>
              <a:t>.</a:t>
            </a:r>
            <a:r>
              <a:rPr lang="en-US" altLang="zh-CN" sz="1600" dirty="0" smtClean="0">
                <a:solidFill>
                  <a:schemeClr val="tx2">
                    <a:lumMod val="75000"/>
                  </a:schemeClr>
                </a:solidFill>
                <a:latin typeface="微软雅黑" panose="020B0503020204020204" pitchFamily="34" charset="-122"/>
                <a:ea typeface="微软雅黑" panose="020B0503020204020204" pitchFamily="34" charset="-122"/>
              </a:rPr>
              <a:t>enter</a:t>
            </a:r>
            <a:r>
              <a:rPr lang="zh-CN" altLang="zh-CN" sz="1600" dirty="0" smtClean="0">
                <a:solidFill>
                  <a:schemeClr val="tx2">
                    <a:lumMod val="75000"/>
                  </a:schemeClr>
                </a:solidFill>
                <a:latin typeface="微软雅黑" panose="020B0503020204020204" pitchFamily="34" charset="-122"/>
                <a:ea typeface="微软雅黑" panose="020B0503020204020204" pitchFamily="34" charset="-122"/>
              </a:rPr>
              <a:t>="</a:t>
            </a:r>
            <a:r>
              <a:rPr lang="zh-CN" altLang="zh-CN" sz="1600" dirty="0">
                <a:solidFill>
                  <a:schemeClr val="tx2">
                    <a:lumMod val="75000"/>
                  </a:schemeClr>
                </a:solidFill>
                <a:latin typeface="微软雅黑" panose="020B0503020204020204" pitchFamily="34" charset="-122"/>
                <a:ea typeface="微软雅黑" panose="020B0503020204020204" pitchFamily="34" charset="-122"/>
              </a:rPr>
              <a:t>submit"&gt; </a:t>
            </a:r>
            <a:endParaRPr lang="en-US" altLang="zh-CN" sz="1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2325078" y="2514382"/>
            <a:ext cx="8743850" cy="338554"/>
          </a:xfrm>
          <a:prstGeom prst="rect">
            <a:avLst/>
          </a:prstGeom>
        </p:spPr>
        <p:txBody>
          <a:bodyPr wrap="square">
            <a:spAutoFit/>
          </a:bodyPr>
          <a:lstStyle/>
          <a:p>
            <a:pPr lvl="0" eaLnBrk="0" fontAlgn="base" hangingPunct="0">
              <a:spcBef>
                <a:spcPct val="0"/>
              </a:spcBef>
              <a:spcAft>
                <a:spcPct val="0"/>
              </a:spcAft>
            </a:pP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按键修饰符有：</a:t>
            </a:r>
            <a:r>
              <a:rPr lang="en-US" altLang="zh-CN" sz="1600" dirty="0" smtClean="0">
                <a:solidFill>
                  <a:schemeClr val="tx2">
                    <a:lumMod val="75000"/>
                  </a:schemeClr>
                </a:solidFill>
                <a:latin typeface="微软雅黑" panose="020B0503020204020204" pitchFamily="34" charset="-122"/>
                <a:ea typeface="微软雅黑" panose="020B0503020204020204" pitchFamily="34" charset="-122"/>
              </a:rPr>
              <a:t>.enter  |  .tab  |  .delete  |  .esc  |  .space  |  .up  |  .down  |  .left  |  .right</a:t>
            </a:r>
            <a:endParaRPr lang="en-US" altLang="zh-CN" sz="1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1883043" y="3068960"/>
            <a:ext cx="4789021" cy="338554"/>
          </a:xfrm>
          <a:prstGeom prst="rect">
            <a:avLst/>
          </a:prstGeom>
        </p:spPr>
        <p:txBody>
          <a:bodyPr wrap="square">
            <a:spAutoFit/>
          </a:bodyPr>
          <a:lstStyle/>
          <a:p>
            <a:pPr marL="285750" indent="-285750">
              <a:buFont typeface="Wingdings" panose="05000000000000000000" pitchFamily="2" charset="2"/>
              <a:buChar char="u"/>
            </a:pPr>
            <a:r>
              <a:rPr lang="zh-CN" altLang="en-US" sz="1600" b="1" dirty="0" smtClean="0">
                <a:solidFill>
                  <a:srgbClr val="34495E"/>
                </a:solidFill>
                <a:latin typeface="微软雅黑" panose="020B0503020204020204" pitchFamily="34" charset="-122"/>
                <a:ea typeface="微软雅黑" panose="020B0503020204020204" pitchFamily="34" charset="-122"/>
              </a:rPr>
              <a:t>鼠标按钮修饰符</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2205826" y="3501008"/>
            <a:ext cx="9578806" cy="882540"/>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8" name="矩形 27"/>
          <p:cNvSpPr/>
          <p:nvPr/>
        </p:nvSpPr>
        <p:spPr>
          <a:xfrm>
            <a:off x="2319751" y="3936457"/>
            <a:ext cx="5000386" cy="338554"/>
          </a:xfrm>
          <a:prstGeom prst="rect">
            <a:avLst/>
          </a:prstGeom>
        </p:spPr>
        <p:txBody>
          <a:bodyPr wrap="square">
            <a:spAutoFit/>
          </a:bodyPr>
          <a:lstStyle/>
          <a:p>
            <a:pPr lvl="0" eaLnBrk="0" fontAlgn="base" hangingPunct="0">
              <a:spcBef>
                <a:spcPct val="0"/>
              </a:spcBef>
              <a:spcAft>
                <a:spcPct val="0"/>
              </a:spcAft>
            </a:pP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鼠标按钮修饰符有：</a:t>
            </a:r>
            <a:r>
              <a:rPr lang="en-US" altLang="zh-CN" sz="1600" dirty="0" smtClean="0">
                <a:solidFill>
                  <a:schemeClr val="tx2">
                    <a:lumMod val="75000"/>
                  </a:schemeClr>
                </a:solidFill>
                <a:latin typeface="微软雅黑" panose="020B0503020204020204" pitchFamily="34" charset="-122"/>
                <a:ea typeface="微软雅黑" panose="020B0503020204020204" pitchFamily="34" charset="-122"/>
              </a:rPr>
              <a:t>.middle  |  .left  |  .right</a:t>
            </a:r>
            <a:endParaRPr lang="en-US" altLang="zh-CN" sz="1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2205826" y="4913597"/>
            <a:ext cx="9578806" cy="882540"/>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9" name="矩形 28"/>
          <p:cNvSpPr/>
          <p:nvPr/>
        </p:nvSpPr>
        <p:spPr>
          <a:xfrm>
            <a:off x="1856739" y="4509120"/>
            <a:ext cx="2511069" cy="338554"/>
          </a:xfrm>
          <a:prstGeom prst="rect">
            <a:avLst/>
          </a:prstGeom>
        </p:spPr>
        <p:txBody>
          <a:bodyPr wrap="square">
            <a:spAutoFit/>
          </a:bodyPr>
          <a:lstStyle/>
          <a:p>
            <a:pPr marL="285750" indent="-285750">
              <a:buFont typeface="Wingdings" panose="05000000000000000000" pitchFamily="2" charset="2"/>
              <a:buChar char="u"/>
            </a:pPr>
            <a:r>
              <a:rPr lang="zh-CN" altLang="en-US" sz="1600" b="1" dirty="0" smtClean="0">
                <a:solidFill>
                  <a:srgbClr val="34495E"/>
                </a:solidFill>
                <a:latin typeface="微软雅黑" panose="020B0503020204020204" pitchFamily="34" charset="-122"/>
                <a:ea typeface="微软雅黑" panose="020B0503020204020204" pitchFamily="34" charset="-122"/>
              </a:rPr>
              <a:t>系统修饰符</a:t>
            </a:r>
            <a:r>
              <a:rPr lang="zh-CN" altLang="en-US" sz="1600" dirty="0" smtClean="0">
                <a:solidFill>
                  <a:srgbClr val="34495E"/>
                </a:solidFill>
                <a:latin typeface="微软雅黑" panose="020B0503020204020204" pitchFamily="34" charset="-122"/>
                <a:ea typeface="微软雅黑" panose="020B0503020204020204" pitchFamily="34" charset="-122"/>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2319751" y="5343514"/>
            <a:ext cx="6575700" cy="338554"/>
          </a:xfrm>
          <a:prstGeom prst="rect">
            <a:avLst/>
          </a:prstGeom>
        </p:spPr>
        <p:txBody>
          <a:bodyPr wrap="square">
            <a:spAutoFit/>
          </a:bodyPr>
          <a:lstStyle/>
          <a:p>
            <a:pPr lvl="0" eaLnBrk="0" fontAlgn="base" hangingPunct="0">
              <a:spcBef>
                <a:spcPct val="0"/>
              </a:spcBef>
              <a:spcAft>
                <a:spcPct val="0"/>
              </a:spcAft>
            </a:pP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系统修饰符有：</a:t>
            </a:r>
            <a:r>
              <a:rPr lang="en-US" altLang="zh-CN" sz="1600" dirty="0" smtClean="0">
                <a:solidFill>
                  <a:schemeClr val="tx2">
                    <a:lumMod val="75000"/>
                  </a:schemeClr>
                </a:solidFill>
                <a:latin typeface="微软雅黑" panose="020B0503020204020204" pitchFamily="34" charset="-122"/>
                <a:ea typeface="微软雅黑" panose="020B0503020204020204" pitchFamily="34" charset="-122"/>
              </a:rPr>
              <a:t>.ctrl  |  .alt  |  .shift  |  .meta</a:t>
            </a: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（对应键盘上的</a:t>
            </a:r>
            <a:r>
              <a:rPr lang="en-US" altLang="zh-CN" sz="1600" dirty="0" smtClean="0">
                <a:solidFill>
                  <a:schemeClr val="tx2">
                    <a:lumMod val="75000"/>
                  </a:schemeClr>
                </a:solidFill>
                <a:latin typeface="微软雅黑" panose="020B0503020204020204" pitchFamily="34" charset="-122"/>
                <a:ea typeface="微软雅黑" panose="020B0503020204020204" pitchFamily="34" charset="-122"/>
              </a:rPr>
              <a:t>win</a:t>
            </a: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键）</a:t>
            </a:r>
            <a:endParaRPr lang="en-US" altLang="zh-CN" sz="1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319751" y="3598998"/>
            <a:ext cx="3877985" cy="338554"/>
          </a:xfrm>
          <a:prstGeom prst="rect">
            <a:avLst/>
          </a:prstGeom>
        </p:spPr>
        <p:txBody>
          <a:bodyPr wrap="square">
            <a:spAutoFit/>
          </a:bodyPr>
          <a:lstStyle/>
          <a:p>
            <a:pPr eaLnBrk="0" fontAlgn="base" hangingPunct="0">
              <a:spcBef>
                <a:spcPct val="0"/>
              </a:spcBef>
              <a:spcAft>
                <a:spcPct val="0"/>
              </a:spcAft>
            </a:pPr>
            <a:r>
              <a:rPr lang="zh-CN" altLang="en-US" sz="1600" dirty="0">
                <a:solidFill>
                  <a:schemeClr val="tx2">
                    <a:lumMod val="75000"/>
                  </a:schemeClr>
                </a:solidFill>
                <a:latin typeface="微软雅黑" panose="020B0503020204020204" pitchFamily="34" charset="-122"/>
                <a:ea typeface="微软雅黑" panose="020B0503020204020204" pitchFamily="34" charset="-122"/>
              </a:rPr>
              <a:t>用于限制处理函数仅响应特定的鼠标按钮</a:t>
            </a:r>
          </a:p>
        </p:txBody>
      </p:sp>
      <p:sp>
        <p:nvSpPr>
          <p:cNvPr id="3" name="矩形 2"/>
          <p:cNvSpPr/>
          <p:nvPr/>
        </p:nvSpPr>
        <p:spPr>
          <a:xfrm>
            <a:off x="2351584" y="4997541"/>
            <a:ext cx="6096000" cy="338554"/>
          </a:xfrm>
          <a:prstGeom prst="rect">
            <a:avLst/>
          </a:prstGeom>
        </p:spPr>
        <p:txBody>
          <a:bodyPr wrap="square">
            <a:spAutoFit/>
          </a:bodyPr>
          <a:lstStyle/>
          <a:p>
            <a:pPr eaLnBrk="0" fontAlgn="base" hangingPunct="0">
              <a:spcBef>
                <a:spcPct val="0"/>
              </a:spcBef>
              <a:spcAft>
                <a:spcPct val="0"/>
              </a:spcAft>
            </a:pPr>
            <a:r>
              <a:rPr lang="zh-CN" altLang="en-US" sz="1600" dirty="0">
                <a:solidFill>
                  <a:schemeClr val="tx2">
                    <a:lumMod val="75000"/>
                  </a:schemeClr>
                </a:solidFill>
                <a:latin typeface="微软雅黑" panose="020B0503020204020204" pitchFamily="34" charset="-122"/>
                <a:ea typeface="微软雅黑" panose="020B0503020204020204" pitchFamily="34" charset="-122"/>
              </a:rPr>
              <a:t>用于实现仅在按下相应按键时才触发鼠标或键盘事件的监听器</a:t>
            </a:r>
          </a:p>
        </p:txBody>
      </p:sp>
    </p:spTree>
    <p:extLst>
      <p:ext uri="{BB962C8B-B14F-4D97-AF65-F5344CB8AC3E}">
        <p14:creationId xmlns:p14="http://schemas.microsoft.com/office/powerpoint/2010/main" val="3510198672"/>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966508" y="1765553"/>
            <a:ext cx="10106155" cy="537104"/>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8" name="矩形 17"/>
          <p:cNvSpPr/>
          <p:nvPr/>
        </p:nvSpPr>
        <p:spPr>
          <a:xfrm>
            <a:off x="1966508" y="1864828"/>
            <a:ext cx="10106155" cy="338554"/>
          </a:xfrm>
          <a:prstGeom prst="rect">
            <a:avLst/>
          </a:prstGeom>
        </p:spPr>
        <p:txBody>
          <a:bodyPr wrap="square">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这个指令保持在元素上直到关联实例结束编译。和</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CSS</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规则使用时，这个指令可以隐藏未编译的</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Mustache</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标签。</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a:stretch>
            <a:fillRect/>
          </a:stretch>
        </p:blipFill>
        <p:spPr>
          <a:xfrm>
            <a:off x="1966509" y="2434956"/>
            <a:ext cx="1681219" cy="761657"/>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11" name="圆角矩形 10"/>
          <p:cNvSpPr/>
          <p:nvPr/>
        </p:nvSpPr>
        <p:spPr>
          <a:xfrm>
            <a:off x="1966507" y="3765854"/>
            <a:ext cx="7729893" cy="671258"/>
          </a:xfrm>
          <a:prstGeom prst="roundRect">
            <a:avLst>
              <a:gd name="adj" fmla="val 0"/>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31" name="图片 30"/>
          <p:cNvPicPr>
            <a:picLocks noChangeAspect="1"/>
          </p:cNvPicPr>
          <p:nvPr/>
        </p:nvPicPr>
        <p:blipFill>
          <a:blip r:embed="rId3"/>
          <a:stretch>
            <a:fillRect/>
          </a:stretch>
        </p:blipFill>
        <p:spPr>
          <a:xfrm>
            <a:off x="3707855" y="2434956"/>
            <a:ext cx="8436817" cy="761657"/>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33" name="矩形 32"/>
          <p:cNvSpPr/>
          <p:nvPr/>
        </p:nvSpPr>
        <p:spPr>
          <a:xfrm>
            <a:off x="1966507" y="3809095"/>
            <a:ext cx="7729893" cy="584775"/>
          </a:xfrm>
          <a:prstGeom prst="rect">
            <a:avLst/>
          </a:prstGeom>
          <a:ln>
            <a:solidFill>
              <a:srgbClr val="92D050"/>
            </a:solidFill>
          </a:ln>
        </p:spPr>
        <p:txBody>
          <a:bodyPr wrap="square">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标记元素是一个静态节点，只对元素进行一次渲染，渲染之后不管值再怎么变化，使用了此指令的元素节点及其所有的子节点，都会当做静态内容跳过，不会更新其值。</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2001001" y="4552992"/>
            <a:ext cx="5463151" cy="1144400"/>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3" name="图片 2"/>
          <p:cNvPicPr>
            <a:picLocks noChangeAspect="1"/>
          </p:cNvPicPr>
          <p:nvPr/>
        </p:nvPicPr>
        <p:blipFill>
          <a:blip r:embed="rId5"/>
          <a:stretch>
            <a:fillRect/>
          </a:stretch>
        </p:blipFill>
        <p:spPr>
          <a:xfrm>
            <a:off x="7699263" y="4552992"/>
            <a:ext cx="1985870" cy="1144400"/>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12" name="矩形 11"/>
          <p:cNvSpPr/>
          <p:nvPr/>
        </p:nvSpPr>
        <p:spPr>
          <a:xfrm>
            <a:off x="1991544" y="1294718"/>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8</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v-cloak</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1991544" y="3356992"/>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9</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v-once</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983400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989786" y="1283072"/>
            <a:ext cx="10106155" cy="537104"/>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8" name="矩形 17"/>
          <p:cNvSpPr/>
          <p:nvPr/>
        </p:nvSpPr>
        <p:spPr>
          <a:xfrm>
            <a:off x="1989787" y="1395341"/>
            <a:ext cx="10202213" cy="338554"/>
          </a:xfrm>
          <a:prstGeom prst="rect">
            <a:avLst/>
          </a:prstGeom>
        </p:spPr>
        <p:txBody>
          <a:bodyPr wrap="square">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概念：当其依赖的属性值发生变化时，这个属性的值也自动会跟着变化，与之相关的</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DOM</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部分也会自动更新</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279576" y="3665769"/>
            <a:ext cx="3674166" cy="1609057"/>
            <a:chOff x="1989786" y="3806750"/>
            <a:chExt cx="3674166" cy="1609057"/>
          </a:xfrm>
        </p:grpSpPr>
        <p:sp>
          <p:nvSpPr>
            <p:cNvPr id="7" name="圆角矩形 6"/>
            <p:cNvSpPr/>
            <p:nvPr/>
          </p:nvSpPr>
          <p:spPr>
            <a:xfrm>
              <a:off x="1989786" y="3806750"/>
              <a:ext cx="3674166" cy="1609057"/>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8" name="矩形 27"/>
            <p:cNvSpPr/>
            <p:nvPr/>
          </p:nvSpPr>
          <p:spPr>
            <a:xfrm>
              <a:off x="2134681" y="3949558"/>
              <a:ext cx="3384376" cy="1323439"/>
            </a:xfrm>
            <a:prstGeom prst="rect">
              <a:avLst/>
            </a:prstGeom>
            <a:noFill/>
            <a:ln>
              <a:noFill/>
            </a:ln>
          </p:spPr>
          <p:txBody>
            <a:bodyPr wrap="square">
              <a:spAutoFit/>
            </a:bodyPr>
            <a:lstStyle/>
            <a:p>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计算属性的</a:t>
              </a:r>
              <a:r>
                <a:rPr lang="en-US" altLang="zh-CN" sz="1600" b="1" dirty="0" smtClean="0">
                  <a:solidFill>
                    <a:schemeClr val="tx1">
                      <a:lumMod val="50000"/>
                      <a:lumOff val="50000"/>
                    </a:schemeClr>
                  </a:solidFill>
                  <a:latin typeface="微软雅黑" panose="020B0503020204020204" pitchFamily="34" charset="-122"/>
                  <a:ea typeface="微软雅黑" panose="020B0503020204020204" pitchFamily="34" charset="-122"/>
                </a:rPr>
                <a:t>get</a:t>
              </a: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函数不执行的场景</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当包含计算属性的节点被移除，并且其他地方没有再引用该属性时，当该计算属性依赖的属性发生变化时，不会执行其对应的</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get</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函数</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2"/>
          <a:stretch>
            <a:fillRect/>
          </a:stretch>
        </p:blipFill>
        <p:spPr>
          <a:xfrm>
            <a:off x="1991544" y="2031044"/>
            <a:ext cx="6007908" cy="1052173"/>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4" name="图片 3"/>
          <p:cNvPicPr>
            <a:picLocks noChangeAspect="1"/>
          </p:cNvPicPr>
          <p:nvPr/>
        </p:nvPicPr>
        <p:blipFill>
          <a:blip r:embed="rId3"/>
          <a:stretch>
            <a:fillRect/>
          </a:stretch>
        </p:blipFill>
        <p:spPr>
          <a:xfrm>
            <a:off x="6479317" y="2041737"/>
            <a:ext cx="5616624" cy="3815642"/>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960092391"/>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52"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Scale>
                                      <p:cBhvr>
                                        <p:cTn id="14"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2"/>
                                        </p:tgtEl>
                                        <p:attrNameLst>
                                          <p:attrName>ppt_x</p:attrName>
                                          <p:attrName>ppt_y</p:attrName>
                                        </p:attrNameLst>
                                      </p:cBhvr>
                                    </p:animMotion>
                                    <p:animEffect transition="in" filter="fade">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989786" y="1283072"/>
            <a:ext cx="10106155" cy="849784"/>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圆角矩形 6"/>
          <p:cNvSpPr/>
          <p:nvPr/>
        </p:nvSpPr>
        <p:spPr>
          <a:xfrm>
            <a:off x="7986415" y="2944449"/>
            <a:ext cx="3938894" cy="2406994"/>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 name="矩形 13"/>
          <p:cNvSpPr/>
          <p:nvPr/>
        </p:nvSpPr>
        <p:spPr>
          <a:xfrm>
            <a:off x="2063557" y="1346125"/>
            <a:ext cx="5932454" cy="369332"/>
          </a:xfrm>
          <a:prstGeom prst="rect">
            <a:avLst/>
          </a:prstGeom>
        </p:spPr>
        <p:txBody>
          <a:bodyPr wrap="square">
            <a:spAutoFit/>
          </a:bodyPr>
          <a:lstStyle/>
          <a:p>
            <a:r>
              <a:rPr lang="zh-CN" altLang="en-US" b="1" dirty="0" smtClean="0">
                <a:solidFill>
                  <a:srgbClr val="34495E"/>
                </a:solidFill>
                <a:latin typeface="微软雅黑" panose="020B0503020204020204" pitchFamily="34" charset="-122"/>
                <a:ea typeface="微软雅黑" panose="020B0503020204020204" pitchFamily="34" charset="-122"/>
              </a:rPr>
              <a:t>计算属性的缓存</a:t>
            </a:r>
            <a:endParaRPr lang="zh-CN" altLang="en-US" b="1" dirty="0">
              <a:latin typeface="微软雅黑" panose="020B0503020204020204" pitchFamily="34" charset="-122"/>
              <a:ea typeface="微软雅黑" panose="020B0503020204020204" pitchFamily="34" charset="-122"/>
            </a:endParaRPr>
          </a:p>
        </p:txBody>
      </p:sp>
      <p:sp>
        <p:nvSpPr>
          <p:cNvPr id="15" name="矩形 14"/>
          <p:cNvSpPr/>
          <p:nvPr/>
        </p:nvSpPr>
        <p:spPr>
          <a:xfrm>
            <a:off x="2063553" y="1699381"/>
            <a:ext cx="10032384"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当</a:t>
            </a:r>
            <a:r>
              <a:rPr lang="zh-CN" altLang="en-US" sz="1600" dirty="0">
                <a:solidFill>
                  <a:srgbClr val="34495E"/>
                </a:solidFill>
                <a:latin typeface="微软雅黑" panose="020B0503020204020204" pitchFamily="34" charset="-122"/>
                <a:ea typeface="微软雅黑" panose="020B0503020204020204" pitchFamily="34" charset="-122"/>
              </a:rPr>
              <a:t>计算属性</a:t>
            </a:r>
            <a:r>
              <a:rPr lang="zh-CN" altLang="en-US" sz="1600" dirty="0" smtClean="0">
                <a:solidFill>
                  <a:srgbClr val="34495E"/>
                </a:solidFill>
                <a:latin typeface="微软雅黑" panose="020B0503020204020204" pitchFamily="34" charset="-122"/>
                <a:ea typeface="微软雅黑" panose="020B0503020204020204" pitchFamily="34" charset="-122"/>
              </a:rPr>
              <a:t>依赖的属性值发生变化时，这个属性的值也自动会跟着变化，其实就是在执行</a:t>
            </a:r>
            <a:r>
              <a:rPr lang="en-US" altLang="zh-CN" sz="1600" dirty="0" smtClean="0">
                <a:solidFill>
                  <a:srgbClr val="34495E"/>
                </a:solidFill>
                <a:latin typeface="微软雅黑" panose="020B0503020204020204" pitchFamily="34" charset="-122"/>
                <a:ea typeface="微软雅黑" panose="020B0503020204020204" pitchFamily="34" charset="-122"/>
              </a:rPr>
              <a:t>get</a:t>
            </a:r>
            <a:r>
              <a:rPr lang="zh-CN" altLang="en-US" sz="1600" dirty="0" smtClean="0">
                <a:solidFill>
                  <a:srgbClr val="34495E"/>
                </a:solidFill>
                <a:latin typeface="微软雅黑" panose="020B0503020204020204" pitchFamily="34" charset="-122"/>
                <a:ea typeface="微软雅黑" panose="020B0503020204020204" pitchFamily="34" charset="-122"/>
              </a:rPr>
              <a:t>对应的函数。</a:t>
            </a:r>
            <a:endParaRPr lang="zh-CN" altLang="en-US" sz="1600" dirty="0">
              <a:latin typeface="微软雅黑" panose="020B0503020204020204" pitchFamily="34" charset="-122"/>
              <a:ea typeface="微软雅黑" panose="020B0503020204020204" pitchFamily="34" charset="-122"/>
            </a:endParaRPr>
          </a:p>
        </p:txBody>
      </p:sp>
      <p:sp>
        <p:nvSpPr>
          <p:cNvPr id="16" name="矩形 15"/>
          <p:cNvSpPr/>
          <p:nvPr/>
        </p:nvSpPr>
        <p:spPr>
          <a:xfrm>
            <a:off x="7986415" y="2996952"/>
            <a:ext cx="3938893" cy="2354491"/>
          </a:xfrm>
          <a:prstGeom prst="rect">
            <a:avLst/>
          </a:prstGeom>
        </p:spPr>
        <p:txBody>
          <a:bodyPr wrap="square">
            <a:spAutoFit/>
          </a:bodyPr>
          <a:lstStyle/>
          <a:p>
            <a:pPr>
              <a:lnSpc>
                <a:spcPct val="150000"/>
              </a:lnSpc>
            </a:pPr>
            <a:r>
              <a:rPr lang="zh-CN" altLang="en-US" b="1" dirty="0" smtClean="0">
                <a:solidFill>
                  <a:srgbClr val="34495E"/>
                </a:solidFill>
                <a:latin typeface="微软雅黑" panose="020B0503020204020204" pitchFamily="34" charset="-122"/>
                <a:ea typeface="微软雅黑" panose="020B0503020204020204" pitchFamily="34" charset="-122"/>
              </a:rPr>
              <a:t>这样存在的问题</a:t>
            </a:r>
            <a:endParaRPr lang="en-US" altLang="zh-CN" b="1" dirty="0" smtClean="0">
              <a:solidFill>
                <a:srgbClr val="34495E"/>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rgbClr val="34495E"/>
                </a:solidFill>
                <a:latin typeface="微软雅黑" panose="020B0503020204020204" pitchFamily="34" charset="-122"/>
                <a:ea typeface="微软雅黑" panose="020B0503020204020204" pitchFamily="34" charset="-122"/>
              </a:rPr>
              <a:t>只有当</a:t>
            </a:r>
            <a:r>
              <a:rPr lang="en-US" altLang="zh-CN" sz="1600" dirty="0" err="1" smtClean="0">
                <a:solidFill>
                  <a:srgbClr val="34495E"/>
                </a:solidFill>
                <a:latin typeface="微软雅黑" panose="020B0503020204020204" pitchFamily="34" charset="-122"/>
                <a:ea typeface="微软雅黑" panose="020B0503020204020204" pitchFamily="34" charset="-122"/>
              </a:rPr>
              <a:t>Vue</a:t>
            </a:r>
            <a:r>
              <a:rPr lang="zh-CN" altLang="en-US" sz="1600" dirty="0" smtClean="0">
                <a:solidFill>
                  <a:srgbClr val="34495E"/>
                </a:solidFill>
                <a:latin typeface="微软雅黑" panose="020B0503020204020204" pitchFamily="34" charset="-122"/>
                <a:ea typeface="微软雅黑" panose="020B0503020204020204" pitchFamily="34" charset="-122"/>
              </a:rPr>
              <a:t>实例中</a:t>
            </a:r>
            <a:r>
              <a:rPr lang="zh-CN" altLang="en-US" sz="1600" b="1" dirty="0" smtClean="0">
                <a:solidFill>
                  <a:srgbClr val="FF0000"/>
                </a:solidFill>
                <a:latin typeface="微软雅黑" panose="020B0503020204020204" pitchFamily="34" charset="-122"/>
                <a:ea typeface="微软雅黑" panose="020B0503020204020204" pitchFamily="34" charset="-122"/>
              </a:rPr>
              <a:t>被观察的数据</a:t>
            </a:r>
            <a:r>
              <a:rPr lang="zh-CN" altLang="en-US" sz="1600" dirty="0" smtClean="0">
                <a:solidFill>
                  <a:srgbClr val="34495E"/>
                </a:solidFill>
                <a:latin typeface="微软雅黑" panose="020B0503020204020204" pitchFamily="34" charset="-122"/>
                <a:ea typeface="微软雅黑" panose="020B0503020204020204" pitchFamily="34" charset="-122"/>
              </a:rPr>
              <a:t>发生变化时才会执行</a:t>
            </a:r>
            <a:r>
              <a:rPr lang="en-US" altLang="zh-CN" sz="1600" dirty="0" smtClean="0">
                <a:solidFill>
                  <a:srgbClr val="34495E"/>
                </a:solidFill>
                <a:latin typeface="微软雅黑" panose="020B0503020204020204" pitchFamily="34" charset="-122"/>
                <a:ea typeface="微软雅黑" panose="020B0503020204020204" pitchFamily="34" charset="-122"/>
              </a:rPr>
              <a:t>get</a:t>
            </a:r>
            <a:r>
              <a:rPr lang="zh-CN" altLang="en-US" sz="1600" dirty="0" smtClean="0">
                <a:solidFill>
                  <a:srgbClr val="34495E"/>
                </a:solidFill>
                <a:latin typeface="微软雅黑" panose="020B0503020204020204" pitchFamily="34" charset="-122"/>
                <a:ea typeface="微软雅黑" panose="020B0503020204020204" pitchFamily="34" charset="-122"/>
              </a:rPr>
              <a:t>函数，而当计算属性依赖</a:t>
            </a:r>
            <a:r>
              <a:rPr lang="zh-CN" altLang="en-US" sz="1600" b="1" dirty="0" smtClean="0">
                <a:solidFill>
                  <a:srgbClr val="FF0000"/>
                </a:solidFill>
                <a:latin typeface="微软雅黑" panose="020B0503020204020204" pitchFamily="34" charset="-122"/>
                <a:ea typeface="微软雅黑" panose="020B0503020204020204" pitchFamily="34" charset="-122"/>
              </a:rPr>
              <a:t>实时的非观察数据</a:t>
            </a:r>
            <a:r>
              <a:rPr lang="zh-CN" altLang="en-US" sz="1600" dirty="0" smtClean="0">
                <a:solidFill>
                  <a:srgbClr val="34495E"/>
                </a:solidFill>
                <a:latin typeface="微软雅黑" panose="020B0503020204020204" pitchFamily="34" charset="-122"/>
                <a:ea typeface="微软雅黑" panose="020B0503020204020204" pitchFamily="34" charset="-122"/>
              </a:rPr>
              <a:t>属性时，在访问该计算属性时其值并没有实时变化，是因为</a:t>
            </a:r>
            <a:r>
              <a:rPr lang="en-US" altLang="zh-CN" sz="1600" dirty="0" err="1" smtClean="0">
                <a:solidFill>
                  <a:srgbClr val="34495E"/>
                </a:solidFill>
                <a:latin typeface="微软雅黑" panose="020B0503020204020204" pitchFamily="34" charset="-122"/>
                <a:ea typeface="微软雅黑" panose="020B0503020204020204" pitchFamily="34" charset="-122"/>
              </a:rPr>
              <a:t>Vue</a:t>
            </a:r>
            <a:r>
              <a:rPr lang="zh-CN" altLang="en-US" sz="1600" dirty="0" smtClean="0">
                <a:solidFill>
                  <a:srgbClr val="34495E"/>
                </a:solidFill>
                <a:latin typeface="微软雅黑" panose="020B0503020204020204" pitchFamily="34" charset="-122"/>
                <a:ea typeface="微软雅黑" panose="020B0503020204020204" pitchFamily="34" charset="-122"/>
              </a:rPr>
              <a:t>使用了缓存。可以</a:t>
            </a:r>
            <a:r>
              <a:rPr lang="zh-CN" altLang="en-US" sz="1600" b="1" dirty="0" smtClean="0">
                <a:solidFill>
                  <a:srgbClr val="0000FF"/>
                </a:solidFill>
                <a:latin typeface="微软雅黑" panose="020B0503020204020204" pitchFamily="34" charset="-122"/>
                <a:ea typeface="微软雅黑" panose="020B0503020204020204" pitchFamily="34" charset="-122"/>
              </a:rPr>
              <a:t>将缓存关闭</a:t>
            </a:r>
            <a:r>
              <a:rPr lang="zh-CN" altLang="en-US" sz="1600" dirty="0" smtClean="0">
                <a:solidFill>
                  <a:srgbClr val="34495E"/>
                </a:solidFill>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005205" y="2360601"/>
            <a:ext cx="5473952" cy="3732695"/>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423929892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斜纹 18"/>
          <p:cNvSpPr/>
          <p:nvPr/>
        </p:nvSpPr>
        <p:spPr>
          <a:xfrm rot="10800000" flipV="1">
            <a:off x="11065199" y="-10292"/>
            <a:ext cx="1126801" cy="990702"/>
          </a:xfrm>
          <a:prstGeom prst="diagStripe">
            <a:avLst/>
          </a:prstGeom>
          <a:ln/>
        </p:spPr>
        <p:style>
          <a:lnRef idx="1">
            <a:schemeClr val="accent2"/>
          </a:lnRef>
          <a:fillRef idx="3">
            <a:schemeClr val="accent2"/>
          </a:fillRef>
          <a:effectRef idx="2">
            <a:schemeClr val="accent2"/>
          </a:effectRef>
          <a:fontRef idx="minor">
            <a:schemeClr val="lt1"/>
          </a:fontRef>
        </p:style>
        <p:txBody>
          <a:bodyPr anchor="ctr"/>
          <a:lstStyle/>
          <a:p>
            <a:pPr algn="ctr" defTabSz="914491">
              <a:defRPr/>
            </a:pPr>
            <a:endParaRPr lang="zh-CN" altLang="en-US" kern="0" dirty="0">
              <a:solidFill>
                <a:sysClr val="windowText" lastClr="000000"/>
              </a:solidFill>
              <a:ea typeface="微软雅黑"/>
            </a:endParaRPr>
          </a:p>
        </p:txBody>
      </p:sp>
      <p:sp>
        <p:nvSpPr>
          <p:cNvPr id="20" name="TextBox 3"/>
          <p:cNvSpPr txBox="1"/>
          <p:nvPr/>
        </p:nvSpPr>
        <p:spPr>
          <a:xfrm rot="2502323">
            <a:off x="11390933" y="208940"/>
            <a:ext cx="800323" cy="338598"/>
          </a:xfrm>
          <a:prstGeom prst="rect">
            <a:avLst/>
          </a:prstGeom>
          <a:noFill/>
        </p:spPr>
        <p:txBody>
          <a:bodyPr wrap="none" rtlCol="0">
            <a:spAutoFit/>
          </a:bodyPr>
          <a:lstStyle/>
          <a:p>
            <a:r>
              <a:rPr lang="zh-CN" altLang="en-US" sz="1600" dirty="0">
                <a:solidFill>
                  <a:prstClr val="white"/>
                </a:solidFill>
                <a:latin typeface="微软雅黑" pitchFamily="34" charset="-122"/>
                <a:ea typeface="微软雅黑" pitchFamily="34" charset="-122"/>
              </a:rPr>
              <a:t>目录页</a:t>
            </a:r>
          </a:p>
        </p:txBody>
      </p:sp>
      <p:grpSp>
        <p:nvGrpSpPr>
          <p:cNvPr id="21" name="组合 20"/>
          <p:cNvGrpSpPr/>
          <p:nvPr/>
        </p:nvGrpSpPr>
        <p:grpSpPr>
          <a:xfrm>
            <a:off x="3276283" y="1260230"/>
            <a:ext cx="5868908" cy="3896961"/>
            <a:chOff x="3275856" y="1260513"/>
            <a:chExt cx="5868144" cy="3896457"/>
          </a:xfrm>
        </p:grpSpPr>
        <p:sp>
          <p:nvSpPr>
            <p:cNvPr id="22" name="矩形 21"/>
            <p:cNvSpPr/>
            <p:nvPr/>
          </p:nvSpPr>
          <p:spPr>
            <a:xfrm>
              <a:off x="3635896" y="1260513"/>
              <a:ext cx="5508104" cy="900792"/>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275856" y="1260513"/>
              <a:ext cx="239470" cy="90079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44"/>
            <p:cNvSpPr txBox="1"/>
            <p:nvPr/>
          </p:nvSpPr>
          <p:spPr>
            <a:xfrm>
              <a:off x="4427984" y="1385747"/>
              <a:ext cx="1245692" cy="646247"/>
            </a:xfrm>
            <a:prstGeom prst="rect">
              <a:avLst/>
            </a:prstGeom>
            <a:noFill/>
          </p:spPr>
          <p:txBody>
            <a:bodyPr wrap="none" rtlCol="0">
              <a:spAutoFit/>
            </a:bodyPr>
            <a:lstStyle/>
            <a:p>
              <a:r>
                <a:rPr lang="zh-CN" altLang="en-US" sz="3600" b="1" dirty="0" smtClean="0">
                  <a:solidFill>
                    <a:schemeClr val="bg1"/>
                  </a:solidFill>
                  <a:latin typeface="微软雅黑" pitchFamily="34" charset="-122"/>
                  <a:ea typeface="微软雅黑" pitchFamily="34" charset="-122"/>
                </a:rPr>
                <a:t>目 录</a:t>
              </a:r>
              <a:endParaRPr lang="zh-CN" altLang="en-US" sz="3600" b="1" dirty="0">
                <a:solidFill>
                  <a:schemeClr val="bg1"/>
                </a:solidFill>
                <a:latin typeface="微软雅黑" pitchFamily="34" charset="-122"/>
                <a:ea typeface="微软雅黑" pitchFamily="34" charset="-122"/>
              </a:endParaRPr>
            </a:p>
          </p:txBody>
        </p:sp>
        <p:grpSp>
          <p:nvGrpSpPr>
            <p:cNvPr id="25" name="组合 24"/>
            <p:cNvGrpSpPr/>
            <p:nvPr/>
          </p:nvGrpSpPr>
          <p:grpSpPr>
            <a:xfrm>
              <a:off x="3299302" y="2492878"/>
              <a:ext cx="3562490" cy="523152"/>
              <a:chOff x="3300972" y="1816356"/>
              <a:chExt cx="3562490" cy="523152"/>
            </a:xfrm>
          </p:grpSpPr>
          <p:sp>
            <p:nvSpPr>
              <p:cNvPr id="41" name="菱形 40"/>
              <p:cNvSpPr/>
              <p:nvPr/>
            </p:nvSpPr>
            <p:spPr>
              <a:xfrm>
                <a:off x="3300972" y="1943667"/>
                <a:ext cx="216024" cy="23282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2" tIns="45726" rIns="91452" bIns="45726" numCol="1" spcCol="0" rtlCol="0" fromWordArt="0" anchor="ctr" anchorCtr="0" forceAA="0" compatLnSpc="1">
                <a:prstTxWarp prst="textNoShape">
                  <a:avLst/>
                </a:prstTxWarp>
                <a:noAutofit/>
              </a:bodyPr>
              <a:lstStyle/>
              <a:p>
                <a:pPr algn="ctr"/>
                <a:endParaRPr lang="zh-CN" altLang="en-US">
                  <a:solidFill>
                    <a:schemeClr val="tx1">
                      <a:lumMod val="65000"/>
                      <a:lumOff val="35000"/>
                    </a:schemeClr>
                  </a:solidFill>
                </a:endParaRPr>
              </a:p>
            </p:txBody>
          </p:sp>
          <p:sp>
            <p:nvSpPr>
              <p:cNvPr id="42" name="TextBox 47"/>
              <p:cNvSpPr txBox="1"/>
              <p:nvPr/>
            </p:nvSpPr>
            <p:spPr>
              <a:xfrm>
                <a:off x="3720921" y="1816356"/>
                <a:ext cx="3142541" cy="523152"/>
              </a:xfrm>
              <a:prstGeom prst="rect">
                <a:avLst/>
              </a:prstGeom>
              <a:noFill/>
            </p:spPr>
            <p:txBody>
              <a:bodyPr wrap="square" rtlCol="0">
                <a:spAutoFit/>
              </a:bodyPr>
              <a:lstStyle/>
              <a:p>
                <a:r>
                  <a:rPr lang="zh-CN" altLang="en-US" sz="2800" b="1" dirty="0" smtClean="0">
                    <a:solidFill>
                      <a:schemeClr val="tx1">
                        <a:lumMod val="50000"/>
                        <a:lumOff val="50000"/>
                      </a:schemeClr>
                    </a:solidFill>
                    <a:latin typeface="微软雅黑" pitchFamily="34" charset="-122"/>
                    <a:ea typeface="微软雅黑" pitchFamily="34" charset="-122"/>
                  </a:rPr>
                  <a:t>前端发展简史</a:t>
                </a:r>
                <a:endParaRPr lang="zh-CN" altLang="en-US" sz="2800" b="1" dirty="0">
                  <a:solidFill>
                    <a:schemeClr val="tx1">
                      <a:lumMod val="50000"/>
                      <a:lumOff val="50000"/>
                    </a:schemeClr>
                  </a:solidFill>
                  <a:latin typeface="微软雅黑" pitchFamily="34" charset="-122"/>
                  <a:ea typeface="微软雅黑" pitchFamily="34" charset="-122"/>
                </a:endParaRPr>
              </a:p>
            </p:txBody>
          </p:sp>
        </p:grpSp>
        <p:grpSp>
          <p:nvGrpSpPr>
            <p:cNvPr id="26" name="组合 25"/>
            <p:cNvGrpSpPr/>
            <p:nvPr/>
          </p:nvGrpSpPr>
          <p:grpSpPr>
            <a:xfrm>
              <a:off x="3299302" y="3193845"/>
              <a:ext cx="3562490" cy="523152"/>
              <a:chOff x="3300972" y="1978097"/>
              <a:chExt cx="3562490" cy="523152"/>
            </a:xfrm>
          </p:grpSpPr>
          <p:sp>
            <p:nvSpPr>
              <p:cNvPr id="39" name="菱形 38"/>
              <p:cNvSpPr/>
              <p:nvPr/>
            </p:nvSpPr>
            <p:spPr>
              <a:xfrm>
                <a:off x="3300972" y="2124428"/>
                <a:ext cx="216024" cy="23282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2" tIns="45726" rIns="91452" bIns="45726" numCol="1" spcCol="0" rtlCol="0" fromWordArt="0" anchor="ctr" anchorCtr="0" forceAA="0" compatLnSpc="1">
                <a:prstTxWarp prst="textNoShape">
                  <a:avLst/>
                </a:prstTxWarp>
                <a:noAutofit/>
              </a:bodyPr>
              <a:lstStyle/>
              <a:p>
                <a:pPr algn="ctr"/>
                <a:endParaRPr lang="zh-CN" altLang="en-US">
                  <a:solidFill>
                    <a:schemeClr val="tx1">
                      <a:lumMod val="65000"/>
                      <a:lumOff val="35000"/>
                    </a:schemeClr>
                  </a:solidFill>
                </a:endParaRPr>
              </a:p>
            </p:txBody>
          </p:sp>
          <p:sp>
            <p:nvSpPr>
              <p:cNvPr id="40" name="TextBox 50"/>
              <p:cNvSpPr txBox="1"/>
              <p:nvPr/>
            </p:nvSpPr>
            <p:spPr>
              <a:xfrm>
                <a:off x="3720921" y="1978097"/>
                <a:ext cx="3142541" cy="523152"/>
              </a:xfrm>
              <a:prstGeom prst="rect">
                <a:avLst/>
              </a:prstGeom>
              <a:noFill/>
            </p:spPr>
            <p:txBody>
              <a:bodyPr wrap="square" rtlCol="0">
                <a:spAutoFit/>
              </a:bodyPr>
              <a:lstStyle/>
              <a:p>
                <a:r>
                  <a:rPr lang="zh-CN" altLang="en-US" sz="2800" b="1" dirty="0">
                    <a:solidFill>
                      <a:schemeClr val="tx1">
                        <a:lumMod val="50000"/>
                        <a:lumOff val="50000"/>
                      </a:schemeClr>
                    </a:solidFill>
                    <a:latin typeface="微软雅黑" pitchFamily="34" charset="-122"/>
                    <a:ea typeface="微软雅黑" pitchFamily="34" charset="-122"/>
                  </a:rPr>
                  <a:t>框架</a:t>
                </a:r>
                <a:r>
                  <a:rPr lang="zh-CN" altLang="en-US" sz="2800" b="1" dirty="0" smtClean="0">
                    <a:solidFill>
                      <a:schemeClr val="tx1">
                        <a:lumMod val="50000"/>
                        <a:lumOff val="50000"/>
                      </a:schemeClr>
                    </a:solidFill>
                    <a:latin typeface="微软雅黑" pitchFamily="34" charset="-122"/>
                    <a:ea typeface="微软雅黑" pitchFamily="34" charset="-122"/>
                  </a:rPr>
                  <a:t>模式变迁</a:t>
                </a:r>
                <a:endParaRPr lang="zh-CN" altLang="en-US" sz="2800" b="1" dirty="0">
                  <a:solidFill>
                    <a:schemeClr val="tx1">
                      <a:lumMod val="50000"/>
                      <a:lumOff val="50000"/>
                    </a:schemeClr>
                  </a:solidFill>
                  <a:latin typeface="微软雅黑" pitchFamily="34" charset="-122"/>
                  <a:ea typeface="微软雅黑" pitchFamily="34" charset="-122"/>
                </a:endParaRPr>
              </a:p>
            </p:txBody>
          </p:sp>
        </p:grpSp>
        <p:grpSp>
          <p:nvGrpSpPr>
            <p:cNvPr id="27" name="组合 26"/>
            <p:cNvGrpSpPr/>
            <p:nvPr/>
          </p:nvGrpSpPr>
          <p:grpSpPr>
            <a:xfrm>
              <a:off x="3299302" y="3913831"/>
              <a:ext cx="2727012" cy="523152"/>
              <a:chOff x="3300972" y="2158857"/>
              <a:chExt cx="2727012" cy="523152"/>
            </a:xfrm>
          </p:grpSpPr>
          <p:sp>
            <p:nvSpPr>
              <p:cNvPr id="37" name="菱形 36"/>
              <p:cNvSpPr/>
              <p:nvPr/>
            </p:nvSpPr>
            <p:spPr>
              <a:xfrm>
                <a:off x="3300972" y="2305189"/>
                <a:ext cx="216024" cy="23282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2" tIns="45726" rIns="91452" bIns="45726" numCol="1" spcCol="0" rtlCol="0" fromWordArt="0" anchor="ctr" anchorCtr="0" forceAA="0" compatLnSpc="1">
                <a:prstTxWarp prst="textNoShape">
                  <a:avLst/>
                </a:prstTxWarp>
                <a:noAutofit/>
              </a:bodyPr>
              <a:lstStyle/>
              <a:p>
                <a:pPr algn="ctr"/>
                <a:endParaRPr lang="zh-CN" altLang="en-US">
                  <a:solidFill>
                    <a:schemeClr val="tx1">
                      <a:lumMod val="65000"/>
                      <a:lumOff val="35000"/>
                    </a:schemeClr>
                  </a:solidFill>
                </a:endParaRPr>
              </a:p>
            </p:txBody>
          </p:sp>
          <p:sp>
            <p:nvSpPr>
              <p:cNvPr id="38" name="TextBox 53"/>
              <p:cNvSpPr txBox="1"/>
              <p:nvPr/>
            </p:nvSpPr>
            <p:spPr>
              <a:xfrm>
                <a:off x="3720922" y="2158857"/>
                <a:ext cx="2307062" cy="523152"/>
              </a:xfrm>
              <a:prstGeom prst="rect">
                <a:avLst/>
              </a:prstGeom>
              <a:noFill/>
            </p:spPr>
            <p:txBody>
              <a:bodyPr wrap="none" rtlCol="0">
                <a:spAutoFit/>
              </a:bodyPr>
              <a:lstStyle/>
              <a:p>
                <a:r>
                  <a:rPr lang="en-US" altLang="zh-CN" sz="2800" b="1" dirty="0" err="1" smtClean="0">
                    <a:solidFill>
                      <a:schemeClr val="tx1">
                        <a:lumMod val="50000"/>
                        <a:lumOff val="50000"/>
                      </a:schemeClr>
                    </a:solidFill>
                    <a:latin typeface="微软雅黑" pitchFamily="34" charset="-122"/>
                    <a:ea typeface="微软雅黑" pitchFamily="34" charset="-122"/>
                  </a:rPr>
                  <a:t>Vue</a:t>
                </a:r>
                <a:r>
                  <a:rPr lang="zh-CN" altLang="en-US" sz="2800" b="1" dirty="0" smtClean="0">
                    <a:solidFill>
                      <a:schemeClr val="tx1">
                        <a:lumMod val="50000"/>
                        <a:lumOff val="50000"/>
                      </a:schemeClr>
                    </a:solidFill>
                    <a:latin typeface="微软雅黑" pitchFamily="34" charset="-122"/>
                    <a:ea typeface="微软雅黑" pitchFamily="34" charset="-122"/>
                  </a:rPr>
                  <a:t>框架简介</a:t>
                </a:r>
                <a:endParaRPr lang="zh-CN" altLang="en-US" sz="2800" b="1" dirty="0">
                  <a:solidFill>
                    <a:schemeClr val="tx1">
                      <a:lumMod val="50000"/>
                      <a:lumOff val="50000"/>
                    </a:schemeClr>
                  </a:solidFill>
                  <a:latin typeface="微软雅黑" pitchFamily="34" charset="-122"/>
                  <a:ea typeface="微软雅黑" pitchFamily="34" charset="-122"/>
                </a:endParaRPr>
              </a:p>
            </p:txBody>
          </p:sp>
        </p:grpSp>
        <p:grpSp>
          <p:nvGrpSpPr>
            <p:cNvPr id="28" name="组合 27"/>
            <p:cNvGrpSpPr/>
            <p:nvPr/>
          </p:nvGrpSpPr>
          <p:grpSpPr>
            <a:xfrm>
              <a:off x="3299302" y="4633818"/>
              <a:ext cx="3130499" cy="523152"/>
              <a:chOff x="3300972" y="2339618"/>
              <a:chExt cx="3130499" cy="523152"/>
            </a:xfrm>
          </p:grpSpPr>
          <p:sp>
            <p:nvSpPr>
              <p:cNvPr id="35" name="菱形 34"/>
              <p:cNvSpPr/>
              <p:nvPr/>
            </p:nvSpPr>
            <p:spPr>
              <a:xfrm>
                <a:off x="3300972" y="2502775"/>
                <a:ext cx="216024" cy="23282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2" tIns="45726" rIns="91452" bIns="45726" numCol="1" spcCol="0" rtlCol="0" fromWordArt="0" anchor="ctr" anchorCtr="0" forceAA="0" compatLnSpc="1">
                <a:prstTxWarp prst="textNoShape">
                  <a:avLst/>
                </a:prstTxWarp>
                <a:noAutofit/>
              </a:bodyPr>
              <a:lstStyle/>
              <a:p>
                <a:pPr algn="ctr"/>
                <a:endParaRPr lang="zh-CN" altLang="en-US">
                  <a:solidFill>
                    <a:schemeClr val="tx1">
                      <a:lumMod val="65000"/>
                      <a:lumOff val="35000"/>
                    </a:schemeClr>
                  </a:solidFill>
                </a:endParaRPr>
              </a:p>
            </p:txBody>
          </p:sp>
          <p:sp>
            <p:nvSpPr>
              <p:cNvPr id="36" name="TextBox 56"/>
              <p:cNvSpPr txBox="1"/>
              <p:nvPr/>
            </p:nvSpPr>
            <p:spPr>
              <a:xfrm>
                <a:off x="3720921" y="2339618"/>
                <a:ext cx="2710550" cy="523152"/>
              </a:xfrm>
              <a:prstGeom prst="rect">
                <a:avLst/>
              </a:prstGeom>
              <a:noFill/>
            </p:spPr>
            <p:txBody>
              <a:bodyPr wrap="square" rtlCol="0">
                <a:spAutoFit/>
              </a:bodyPr>
              <a:lstStyle/>
              <a:p>
                <a:r>
                  <a:rPr lang="en-US" altLang="zh-CN" sz="2800" b="1" dirty="0" err="1" smtClean="0">
                    <a:solidFill>
                      <a:schemeClr val="tx1">
                        <a:lumMod val="50000"/>
                        <a:lumOff val="50000"/>
                      </a:schemeClr>
                    </a:solidFill>
                    <a:latin typeface="微软雅黑" pitchFamily="34" charset="-122"/>
                    <a:ea typeface="微软雅黑" pitchFamily="34" charset="-122"/>
                  </a:rPr>
                  <a:t>Vue</a:t>
                </a:r>
                <a:r>
                  <a:rPr lang="zh-CN" altLang="en-US" sz="2800" b="1" dirty="0">
                    <a:solidFill>
                      <a:schemeClr val="tx1">
                        <a:lumMod val="50000"/>
                        <a:lumOff val="50000"/>
                      </a:schemeClr>
                    </a:solidFill>
                    <a:latin typeface="微软雅黑" pitchFamily="34" charset="-122"/>
                    <a:ea typeface="微软雅黑" pitchFamily="34" charset="-122"/>
                  </a:rPr>
                  <a:t>实用</a:t>
                </a:r>
                <a:r>
                  <a:rPr lang="zh-CN" altLang="en-US" sz="2800" b="1" dirty="0" smtClean="0">
                    <a:solidFill>
                      <a:schemeClr val="tx1">
                        <a:lumMod val="50000"/>
                        <a:lumOff val="50000"/>
                      </a:schemeClr>
                    </a:solidFill>
                    <a:latin typeface="微软雅黑" pitchFamily="34" charset="-122"/>
                    <a:ea typeface="微软雅黑" pitchFamily="34" charset="-122"/>
                  </a:rPr>
                  <a:t>技能</a:t>
                </a:r>
                <a:endParaRPr lang="zh-CN" altLang="en-US" sz="2800" b="1" dirty="0">
                  <a:solidFill>
                    <a:schemeClr val="tx1">
                      <a:lumMod val="50000"/>
                      <a:lumOff val="50000"/>
                    </a:schemeClr>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389974029"/>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975808" y="3933056"/>
            <a:ext cx="6256877" cy="488361"/>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 name="矩形 13"/>
          <p:cNvSpPr/>
          <p:nvPr/>
        </p:nvSpPr>
        <p:spPr>
          <a:xfrm>
            <a:off x="2055939" y="4012523"/>
            <a:ext cx="4976290"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过滤器可以用在</a:t>
            </a:r>
            <a:r>
              <a:rPr lang="en-US" altLang="zh-CN" sz="1600" dirty="0" smtClean="0">
                <a:solidFill>
                  <a:srgbClr val="34495E"/>
                </a:solidFill>
                <a:latin typeface="微软雅黑" panose="020B0503020204020204" pitchFamily="34" charset="-122"/>
                <a:ea typeface="微软雅黑" panose="020B0503020204020204" pitchFamily="34" charset="-122"/>
              </a:rPr>
              <a:t>Mustache</a:t>
            </a:r>
            <a:r>
              <a:rPr lang="zh-CN" altLang="en-US" sz="1600" dirty="0" smtClean="0">
                <a:solidFill>
                  <a:srgbClr val="34495E"/>
                </a:solidFill>
                <a:latin typeface="微软雅黑" panose="020B0503020204020204" pitchFamily="34" charset="-122"/>
                <a:ea typeface="微软雅黑" panose="020B0503020204020204" pitchFamily="34" charset="-122"/>
              </a:rPr>
              <a:t>表达式和</a:t>
            </a:r>
            <a:r>
              <a:rPr lang="en-US" altLang="zh-CN" sz="1600" dirty="0" smtClean="0">
                <a:solidFill>
                  <a:srgbClr val="34495E"/>
                </a:solidFill>
                <a:latin typeface="微软雅黑" panose="020B0503020204020204" pitchFamily="34" charset="-122"/>
                <a:ea typeface="微软雅黑" panose="020B0503020204020204" pitchFamily="34" charset="-122"/>
              </a:rPr>
              <a:t>v-bind</a:t>
            </a:r>
            <a:r>
              <a:rPr lang="zh-CN" altLang="en-US" sz="1600" dirty="0" smtClean="0">
                <a:solidFill>
                  <a:srgbClr val="34495E"/>
                </a:solidFill>
                <a:latin typeface="微软雅黑" panose="020B0503020204020204" pitchFamily="34" charset="-122"/>
                <a:ea typeface="微软雅黑" panose="020B0503020204020204" pitchFamily="34" charset="-122"/>
              </a:rPr>
              <a:t>表达式中。</a:t>
            </a:r>
            <a:endParaRPr lang="zh-CN" altLang="en-US" sz="16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8372120" y="2234895"/>
            <a:ext cx="3691945" cy="2778281"/>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5" name="图片 4"/>
          <p:cNvPicPr>
            <a:picLocks noChangeAspect="1"/>
          </p:cNvPicPr>
          <p:nvPr/>
        </p:nvPicPr>
        <p:blipFill>
          <a:blip r:embed="rId3"/>
          <a:stretch>
            <a:fillRect/>
          </a:stretch>
        </p:blipFill>
        <p:spPr>
          <a:xfrm>
            <a:off x="1986339" y="2810959"/>
            <a:ext cx="6246346" cy="870393"/>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860212440"/>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163013" y="1484784"/>
            <a:ext cx="1772747" cy="400110"/>
          </a:xfrm>
          <a:prstGeom prst="rect">
            <a:avLst/>
          </a:prstGeom>
        </p:spPr>
        <p:txBody>
          <a:bodyPr wrap="square">
            <a:spAutoFit/>
          </a:bodyPr>
          <a:lstStyle/>
          <a:p>
            <a:r>
              <a:rPr lang="en-US" altLang="zh-CN" sz="2000" b="1" dirty="0" err="1">
                <a:solidFill>
                  <a:schemeClr val="tx1">
                    <a:lumMod val="50000"/>
                    <a:lumOff val="50000"/>
                  </a:schemeClr>
                </a:solidFill>
                <a:latin typeface="微软雅黑" panose="020B0503020204020204" pitchFamily="34" charset="-122"/>
                <a:ea typeface="微软雅黑" panose="020B0503020204020204" pitchFamily="34" charset="-122"/>
              </a:rPr>
              <a:t>Vue</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实例属性</a:t>
            </a:r>
          </a:p>
        </p:txBody>
      </p:sp>
      <p:sp>
        <p:nvSpPr>
          <p:cNvPr id="12" name="圆角矩形 11"/>
          <p:cNvSpPr/>
          <p:nvPr/>
        </p:nvSpPr>
        <p:spPr>
          <a:xfrm>
            <a:off x="2495600" y="2239500"/>
            <a:ext cx="8911416" cy="1222088"/>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6" name="矩形 15"/>
          <p:cNvSpPr/>
          <p:nvPr/>
        </p:nvSpPr>
        <p:spPr>
          <a:xfrm>
            <a:off x="2163013" y="1903546"/>
            <a:ext cx="6096000" cy="338554"/>
          </a:xfrm>
          <a:prstGeom prst="rect">
            <a:avLst/>
          </a:prstGeom>
        </p:spPr>
        <p:txBody>
          <a:bodyPr>
            <a:spAutoFit/>
          </a:bodyPr>
          <a:lstStyle/>
          <a:p>
            <a:pPr marL="285750" indent="-285750">
              <a:buFont typeface="Wingdings" panose="05000000000000000000" pitchFamily="2" charset="2"/>
              <a:buChar char="u"/>
            </a:pPr>
            <a:r>
              <a:rPr lang="zh-CN" altLang="en-US" sz="1600" dirty="0" smtClean="0">
                <a:solidFill>
                  <a:srgbClr val="34495E"/>
                </a:solidFill>
                <a:latin typeface="微软雅黑" panose="020B0503020204020204" pitchFamily="34" charset="-122"/>
                <a:ea typeface="微软雅黑" panose="020B0503020204020204" pitchFamily="34" charset="-122"/>
              </a:rPr>
              <a:t>组件树访问属性</a:t>
            </a:r>
            <a:endParaRPr lang="zh-CN" altLang="en-US" sz="1600" dirty="0">
              <a:latin typeface="微软雅黑" panose="020B0503020204020204" pitchFamily="34" charset="-122"/>
              <a:ea typeface="微软雅黑" panose="020B0503020204020204" pitchFamily="34" charset="-122"/>
            </a:endParaRPr>
          </a:p>
        </p:txBody>
      </p:sp>
      <p:sp>
        <p:nvSpPr>
          <p:cNvPr id="17" name="矩形 16"/>
          <p:cNvSpPr/>
          <p:nvPr/>
        </p:nvSpPr>
        <p:spPr>
          <a:xfrm>
            <a:off x="2505477" y="2309184"/>
            <a:ext cx="6096000" cy="338554"/>
          </a:xfrm>
          <a:prstGeom prst="rect">
            <a:avLst/>
          </a:prstGeom>
        </p:spPr>
        <p:txBody>
          <a:bodyPr>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$parent:</a:t>
            </a:r>
            <a:r>
              <a:rPr lang="zh-CN" altLang="en-US" sz="1600" dirty="0" smtClean="0">
                <a:solidFill>
                  <a:srgbClr val="34495E"/>
                </a:solidFill>
                <a:latin typeface="微软雅黑" panose="020B0503020204020204" pitchFamily="34" charset="-122"/>
                <a:ea typeface="微软雅黑" panose="020B0503020204020204" pitchFamily="34" charset="-122"/>
              </a:rPr>
              <a:t>用于访问当前组件实例的父实例</a:t>
            </a:r>
            <a:endParaRPr lang="zh-CN" altLang="en-US" sz="1600" dirty="0">
              <a:latin typeface="微软雅黑" panose="020B0503020204020204" pitchFamily="34" charset="-122"/>
              <a:ea typeface="微软雅黑" panose="020B0503020204020204" pitchFamily="34" charset="-122"/>
            </a:endParaRPr>
          </a:p>
        </p:txBody>
      </p:sp>
      <p:sp>
        <p:nvSpPr>
          <p:cNvPr id="20" name="矩形 19"/>
          <p:cNvSpPr/>
          <p:nvPr/>
        </p:nvSpPr>
        <p:spPr>
          <a:xfrm>
            <a:off x="2505477" y="2665302"/>
            <a:ext cx="8901539" cy="338554"/>
          </a:xfrm>
          <a:prstGeom prst="rect">
            <a:avLst/>
          </a:prstGeom>
        </p:spPr>
        <p:txBody>
          <a:bodyPr wrap="square">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$root:</a:t>
            </a:r>
            <a:r>
              <a:rPr lang="zh-CN" altLang="en-US" sz="1600" dirty="0" smtClean="0">
                <a:solidFill>
                  <a:srgbClr val="34495E"/>
                </a:solidFill>
                <a:latin typeface="微软雅黑" panose="020B0503020204020204" pitchFamily="34" charset="-122"/>
                <a:ea typeface="微软雅黑" panose="020B0503020204020204" pitchFamily="34" charset="-122"/>
              </a:rPr>
              <a:t>用于访问当前组件树的根实例，如果当前组件没有父实例，</a:t>
            </a:r>
            <a:r>
              <a:rPr lang="en-US" altLang="zh-CN" sz="1600" dirty="0" smtClean="0">
                <a:solidFill>
                  <a:srgbClr val="34495E"/>
                </a:solidFill>
                <a:latin typeface="微软雅黑" panose="020B0503020204020204" pitchFamily="34" charset="-122"/>
                <a:ea typeface="微软雅黑" panose="020B0503020204020204" pitchFamily="34" charset="-122"/>
              </a:rPr>
              <a:t>$root</a:t>
            </a:r>
            <a:r>
              <a:rPr lang="zh-CN" altLang="en-US" sz="1600" dirty="0" smtClean="0">
                <a:solidFill>
                  <a:srgbClr val="34495E"/>
                </a:solidFill>
                <a:latin typeface="微软雅黑" panose="020B0503020204020204" pitchFamily="34" charset="-122"/>
                <a:ea typeface="微软雅黑" panose="020B0503020204020204" pitchFamily="34" charset="-122"/>
              </a:rPr>
              <a:t>表示当前组件实例本身</a:t>
            </a:r>
            <a:endParaRPr lang="zh-CN" altLang="en-US" sz="1600" dirty="0">
              <a:latin typeface="微软雅黑" panose="020B0503020204020204" pitchFamily="34" charset="-122"/>
              <a:ea typeface="微软雅黑" panose="020B0503020204020204" pitchFamily="34" charset="-122"/>
            </a:endParaRPr>
          </a:p>
        </p:txBody>
      </p:sp>
      <p:sp>
        <p:nvSpPr>
          <p:cNvPr id="21" name="矩形 20"/>
          <p:cNvSpPr/>
          <p:nvPr/>
        </p:nvSpPr>
        <p:spPr>
          <a:xfrm>
            <a:off x="2505477" y="3047848"/>
            <a:ext cx="6096000" cy="338554"/>
          </a:xfrm>
          <a:prstGeom prst="rect">
            <a:avLst/>
          </a:prstGeom>
        </p:spPr>
        <p:txBody>
          <a:bodyPr>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$children:</a:t>
            </a:r>
            <a:r>
              <a:rPr lang="zh-CN" altLang="en-US" sz="1600" dirty="0" smtClean="0">
                <a:solidFill>
                  <a:srgbClr val="34495E"/>
                </a:solidFill>
                <a:latin typeface="微软雅黑" panose="020B0503020204020204" pitchFamily="34" charset="-122"/>
                <a:ea typeface="微软雅黑" panose="020B0503020204020204" pitchFamily="34" charset="-122"/>
              </a:rPr>
              <a:t>用于访问当前组件实例的直接子组件实例</a:t>
            </a:r>
            <a:endParaRPr lang="zh-CN" altLang="en-US" sz="1600" dirty="0">
              <a:latin typeface="微软雅黑" panose="020B0503020204020204" pitchFamily="34" charset="-122"/>
              <a:ea typeface="微软雅黑" panose="020B0503020204020204" pitchFamily="34" charset="-122"/>
            </a:endParaRPr>
          </a:p>
        </p:txBody>
      </p:sp>
      <p:sp>
        <p:nvSpPr>
          <p:cNvPr id="13" name="圆角矩形 12"/>
          <p:cNvSpPr/>
          <p:nvPr/>
        </p:nvSpPr>
        <p:spPr>
          <a:xfrm>
            <a:off x="2495600" y="3993660"/>
            <a:ext cx="8911416" cy="411079"/>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3" name="矩形 22"/>
          <p:cNvSpPr/>
          <p:nvPr/>
        </p:nvSpPr>
        <p:spPr>
          <a:xfrm>
            <a:off x="2163013" y="3642983"/>
            <a:ext cx="6096000" cy="338554"/>
          </a:xfrm>
          <a:prstGeom prst="rect">
            <a:avLst/>
          </a:prstGeom>
        </p:spPr>
        <p:txBody>
          <a:bodyPr>
            <a:spAutoFit/>
          </a:bodyPr>
          <a:lstStyle/>
          <a:p>
            <a:pPr marL="285750" indent="-285750">
              <a:buFont typeface="Wingdings" panose="05000000000000000000" pitchFamily="2" charset="2"/>
              <a:buChar char="u"/>
            </a:pPr>
            <a:r>
              <a:rPr lang="en-US" altLang="zh-CN" sz="1600" dirty="0" smtClean="0">
                <a:solidFill>
                  <a:srgbClr val="34495E"/>
                </a:solidFill>
                <a:latin typeface="微软雅黑" panose="020B0503020204020204" pitchFamily="34" charset="-122"/>
                <a:ea typeface="微软雅黑" panose="020B0503020204020204" pitchFamily="34" charset="-122"/>
              </a:rPr>
              <a:t>DOM</a:t>
            </a:r>
            <a:r>
              <a:rPr lang="zh-CN" altLang="en-US" sz="1600" dirty="0" smtClean="0">
                <a:solidFill>
                  <a:srgbClr val="34495E"/>
                </a:solidFill>
                <a:latin typeface="微软雅黑" panose="020B0503020204020204" pitchFamily="34" charset="-122"/>
                <a:ea typeface="微软雅黑" panose="020B0503020204020204" pitchFamily="34" charset="-122"/>
              </a:rPr>
              <a:t>访问属性</a:t>
            </a:r>
            <a:endParaRPr lang="zh-CN" altLang="en-US" sz="1600" dirty="0">
              <a:latin typeface="微软雅黑" panose="020B0503020204020204" pitchFamily="34" charset="-122"/>
              <a:ea typeface="微软雅黑" panose="020B0503020204020204" pitchFamily="34" charset="-122"/>
            </a:endParaRPr>
          </a:p>
        </p:txBody>
      </p:sp>
      <p:sp>
        <p:nvSpPr>
          <p:cNvPr id="24" name="矩形 23"/>
          <p:cNvSpPr/>
          <p:nvPr/>
        </p:nvSpPr>
        <p:spPr>
          <a:xfrm>
            <a:off x="2520280" y="4044371"/>
            <a:ext cx="6096000" cy="338554"/>
          </a:xfrm>
          <a:prstGeom prst="rect">
            <a:avLst/>
          </a:prstGeom>
        </p:spPr>
        <p:txBody>
          <a:bodyPr>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$el:</a:t>
            </a:r>
            <a:r>
              <a:rPr lang="zh-CN" altLang="en-US" sz="1600" dirty="0" smtClean="0">
                <a:solidFill>
                  <a:srgbClr val="34495E"/>
                </a:solidFill>
                <a:latin typeface="微软雅黑" panose="020B0503020204020204" pitchFamily="34" charset="-122"/>
                <a:ea typeface="微软雅黑" panose="020B0503020204020204" pitchFamily="34" charset="-122"/>
              </a:rPr>
              <a:t>用于访问挂在当前组件实例的</a:t>
            </a:r>
            <a:r>
              <a:rPr lang="en-US" altLang="zh-CN" sz="1600" dirty="0" smtClean="0">
                <a:solidFill>
                  <a:srgbClr val="34495E"/>
                </a:solidFill>
                <a:latin typeface="微软雅黑" panose="020B0503020204020204" pitchFamily="34" charset="-122"/>
                <a:ea typeface="微软雅黑" panose="020B0503020204020204" pitchFamily="34" charset="-122"/>
              </a:rPr>
              <a:t>DOM</a:t>
            </a:r>
            <a:r>
              <a:rPr lang="zh-CN" altLang="en-US" sz="1600" dirty="0" smtClean="0">
                <a:solidFill>
                  <a:srgbClr val="34495E"/>
                </a:solidFill>
                <a:latin typeface="微软雅黑" panose="020B0503020204020204" pitchFamily="34" charset="-122"/>
                <a:ea typeface="微软雅黑" panose="020B0503020204020204" pitchFamily="34" charset="-122"/>
              </a:rPr>
              <a:t>元素</a:t>
            </a:r>
            <a:endParaRPr lang="zh-CN" altLang="en-US" sz="16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495600" y="4951853"/>
            <a:ext cx="8911416" cy="762134"/>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7" name="矩形 26"/>
          <p:cNvSpPr/>
          <p:nvPr/>
        </p:nvSpPr>
        <p:spPr>
          <a:xfrm>
            <a:off x="2158464" y="4626701"/>
            <a:ext cx="6096000" cy="338554"/>
          </a:xfrm>
          <a:prstGeom prst="rect">
            <a:avLst/>
          </a:prstGeom>
        </p:spPr>
        <p:txBody>
          <a:bodyPr>
            <a:spAutoFit/>
          </a:bodyPr>
          <a:lstStyle/>
          <a:p>
            <a:pPr marL="285750" indent="-285750">
              <a:buFont typeface="Wingdings" panose="05000000000000000000" pitchFamily="2" charset="2"/>
              <a:buChar char="u"/>
            </a:pPr>
            <a:r>
              <a:rPr lang="zh-CN" altLang="en-US" sz="1600" dirty="0" smtClean="0">
                <a:solidFill>
                  <a:srgbClr val="34495E"/>
                </a:solidFill>
                <a:latin typeface="微软雅黑" panose="020B0503020204020204" pitchFamily="34" charset="-122"/>
                <a:ea typeface="微软雅黑" panose="020B0503020204020204" pitchFamily="34" charset="-122"/>
              </a:rPr>
              <a:t>数据访问属性</a:t>
            </a:r>
            <a:endParaRPr lang="zh-CN" altLang="en-US" sz="1600" dirty="0">
              <a:latin typeface="微软雅黑" panose="020B0503020204020204" pitchFamily="34" charset="-122"/>
              <a:ea typeface="微软雅黑" panose="020B0503020204020204" pitchFamily="34" charset="-122"/>
            </a:endParaRPr>
          </a:p>
        </p:txBody>
      </p:sp>
      <p:sp>
        <p:nvSpPr>
          <p:cNvPr id="28" name="矩形 27"/>
          <p:cNvSpPr/>
          <p:nvPr/>
        </p:nvSpPr>
        <p:spPr>
          <a:xfrm>
            <a:off x="2518504" y="4999477"/>
            <a:ext cx="8258016" cy="338554"/>
          </a:xfrm>
          <a:prstGeom prst="rect">
            <a:avLst/>
          </a:prstGeom>
        </p:spPr>
        <p:txBody>
          <a:bodyPr wrap="square">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$data:</a:t>
            </a:r>
            <a:r>
              <a:rPr lang="zh-CN" altLang="en-US" sz="1600" dirty="0" smtClean="0">
                <a:solidFill>
                  <a:srgbClr val="34495E"/>
                </a:solidFill>
                <a:latin typeface="微软雅黑" panose="020B0503020204020204" pitchFamily="34" charset="-122"/>
                <a:ea typeface="微软雅黑" panose="020B0503020204020204" pitchFamily="34" charset="-122"/>
              </a:rPr>
              <a:t>用于访问组件实例观察的数据对象，该对象引用组件实例化时选项中的</a:t>
            </a:r>
            <a:r>
              <a:rPr lang="en-US" altLang="zh-CN" sz="1600" dirty="0" smtClean="0">
                <a:solidFill>
                  <a:srgbClr val="34495E"/>
                </a:solidFill>
                <a:latin typeface="微软雅黑" panose="020B0503020204020204" pitchFamily="34" charset="-122"/>
                <a:ea typeface="微软雅黑" panose="020B0503020204020204" pitchFamily="34" charset="-122"/>
              </a:rPr>
              <a:t>data</a:t>
            </a:r>
            <a:r>
              <a:rPr lang="zh-CN" altLang="en-US" sz="1600" dirty="0" smtClean="0">
                <a:solidFill>
                  <a:srgbClr val="34495E"/>
                </a:solidFill>
                <a:latin typeface="微软雅黑" panose="020B0503020204020204" pitchFamily="34" charset="-122"/>
                <a:ea typeface="微软雅黑" panose="020B0503020204020204" pitchFamily="34" charset="-122"/>
              </a:rPr>
              <a:t>属性</a:t>
            </a:r>
            <a:endParaRPr lang="zh-CN" altLang="en-US" sz="1600" dirty="0">
              <a:latin typeface="微软雅黑" panose="020B0503020204020204" pitchFamily="34" charset="-122"/>
              <a:ea typeface="微软雅黑" panose="020B0503020204020204" pitchFamily="34" charset="-122"/>
            </a:endParaRPr>
          </a:p>
        </p:txBody>
      </p:sp>
      <p:sp>
        <p:nvSpPr>
          <p:cNvPr id="29" name="矩形 28"/>
          <p:cNvSpPr/>
          <p:nvPr/>
        </p:nvSpPr>
        <p:spPr>
          <a:xfrm>
            <a:off x="2518504" y="5350830"/>
            <a:ext cx="6096000" cy="338554"/>
          </a:xfrm>
          <a:prstGeom prst="rect">
            <a:avLst/>
          </a:prstGeom>
        </p:spPr>
        <p:txBody>
          <a:bodyPr>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$options:</a:t>
            </a:r>
            <a:r>
              <a:rPr lang="zh-CN" altLang="en-US" sz="1600" dirty="0" smtClean="0">
                <a:solidFill>
                  <a:srgbClr val="34495E"/>
                </a:solidFill>
                <a:latin typeface="微软雅黑" panose="020B0503020204020204" pitchFamily="34" charset="-122"/>
                <a:ea typeface="微软雅黑" panose="020B0503020204020204" pitchFamily="34" charset="-122"/>
              </a:rPr>
              <a:t>用于访问组件实例化时的初始化选项对象</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6560657"/>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2207648" y="1815248"/>
            <a:ext cx="8911416" cy="807596"/>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8" name="矩形 17"/>
          <p:cNvSpPr/>
          <p:nvPr/>
        </p:nvSpPr>
        <p:spPr>
          <a:xfrm>
            <a:off x="2268844" y="1922970"/>
            <a:ext cx="8496944" cy="584775"/>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是</a:t>
            </a:r>
            <a:r>
              <a:rPr lang="en-US" altLang="zh-CN" sz="1600" dirty="0" err="1" smtClean="0">
                <a:solidFill>
                  <a:srgbClr val="34495E"/>
                </a:solidFill>
                <a:latin typeface="微软雅黑" panose="020B0503020204020204" pitchFamily="34" charset="-122"/>
                <a:ea typeface="微软雅黑" panose="020B0503020204020204" pitchFamily="34" charset="-122"/>
              </a:rPr>
              <a:t>Vue</a:t>
            </a:r>
            <a:r>
              <a:rPr lang="zh-CN" altLang="en-US" sz="1600" dirty="0" smtClean="0">
                <a:solidFill>
                  <a:srgbClr val="34495E"/>
                </a:solidFill>
                <a:latin typeface="微软雅黑" panose="020B0503020204020204" pitchFamily="34" charset="-122"/>
                <a:ea typeface="微软雅黑" panose="020B0503020204020204" pitchFamily="34" charset="-122"/>
              </a:rPr>
              <a:t>最强大的功能之一，组件可扩展原生的</a:t>
            </a:r>
            <a:r>
              <a:rPr lang="en-US" altLang="zh-CN" sz="1600" dirty="0" smtClean="0">
                <a:solidFill>
                  <a:srgbClr val="34495E"/>
                </a:solidFill>
                <a:latin typeface="微软雅黑" panose="020B0503020204020204" pitchFamily="34" charset="-122"/>
                <a:ea typeface="微软雅黑" panose="020B0503020204020204" pitchFamily="34" charset="-122"/>
              </a:rPr>
              <a:t>Html</a:t>
            </a:r>
            <a:r>
              <a:rPr lang="zh-CN" altLang="en-US" sz="1600" dirty="0" smtClean="0">
                <a:solidFill>
                  <a:srgbClr val="34495E"/>
                </a:solidFill>
                <a:latin typeface="微软雅黑" panose="020B0503020204020204" pitchFamily="34" charset="-122"/>
                <a:ea typeface="微软雅黑" panose="020B0503020204020204" pitchFamily="34" charset="-122"/>
              </a:rPr>
              <a:t>元素，可封装可重用代码。</a:t>
            </a:r>
            <a:endParaRPr lang="en-US" altLang="zh-CN" sz="1600" dirty="0" smtClean="0">
              <a:solidFill>
                <a:srgbClr val="34495E"/>
              </a:solidFill>
              <a:latin typeface="微软雅黑" panose="020B0503020204020204" pitchFamily="34" charset="-122"/>
              <a:ea typeface="微软雅黑" panose="020B0503020204020204" pitchFamily="34" charset="-122"/>
            </a:endParaRPr>
          </a:p>
          <a:p>
            <a:r>
              <a:rPr lang="zh-CN" altLang="en-US" sz="1600" dirty="0" smtClean="0">
                <a:solidFill>
                  <a:srgbClr val="34495E"/>
                </a:solidFill>
                <a:latin typeface="微软雅黑" panose="020B0503020204020204" pitchFamily="34" charset="-122"/>
                <a:ea typeface="微软雅黑" panose="020B0503020204020204" pitchFamily="34" charset="-122"/>
              </a:rPr>
              <a:t>所有的</a:t>
            </a:r>
            <a:r>
              <a:rPr lang="en-US" altLang="zh-CN" sz="1600" dirty="0" err="1" smtClean="0">
                <a:solidFill>
                  <a:srgbClr val="34495E"/>
                </a:solidFill>
                <a:latin typeface="微软雅黑" panose="020B0503020204020204" pitchFamily="34" charset="-122"/>
                <a:ea typeface="微软雅黑" panose="020B0503020204020204" pitchFamily="34" charset="-122"/>
              </a:rPr>
              <a:t>Vue</a:t>
            </a:r>
            <a:r>
              <a:rPr lang="zh-CN" altLang="en-US" sz="1600" dirty="0" smtClean="0">
                <a:solidFill>
                  <a:srgbClr val="34495E"/>
                </a:solidFill>
                <a:latin typeface="微软雅黑" panose="020B0503020204020204" pitchFamily="34" charset="-122"/>
                <a:ea typeface="微软雅黑" panose="020B0503020204020204" pitchFamily="34" charset="-122"/>
              </a:rPr>
              <a:t>组件也都是</a:t>
            </a:r>
            <a:r>
              <a:rPr lang="en-US" altLang="zh-CN" sz="1600" dirty="0" err="1" smtClean="0">
                <a:solidFill>
                  <a:srgbClr val="34495E"/>
                </a:solidFill>
                <a:latin typeface="微软雅黑" panose="020B0503020204020204" pitchFamily="34" charset="-122"/>
                <a:ea typeface="微软雅黑" panose="020B0503020204020204" pitchFamily="34" charset="-122"/>
              </a:rPr>
              <a:t>Vue</a:t>
            </a:r>
            <a:r>
              <a:rPr lang="zh-CN" altLang="en-US" sz="1600" dirty="0" smtClean="0">
                <a:solidFill>
                  <a:srgbClr val="34495E"/>
                </a:solidFill>
                <a:latin typeface="微软雅黑" panose="020B0503020204020204" pitchFamily="34" charset="-122"/>
                <a:ea typeface="微软雅黑" panose="020B0503020204020204" pitchFamily="34" charset="-122"/>
              </a:rPr>
              <a:t>实例，所以可以接受相同的选项对象并提供相同的生命周期钩子。</a:t>
            </a:r>
            <a:endParaRPr lang="zh-CN" altLang="en-US" sz="1600" dirty="0">
              <a:latin typeface="微软雅黑" panose="020B0503020204020204" pitchFamily="34" charset="-122"/>
              <a:ea typeface="微软雅黑" panose="020B0503020204020204" pitchFamily="34" charset="-122"/>
            </a:endParaRPr>
          </a:p>
        </p:txBody>
      </p:sp>
      <p:sp>
        <p:nvSpPr>
          <p:cNvPr id="19" name="矩形 18"/>
          <p:cNvSpPr/>
          <p:nvPr/>
        </p:nvSpPr>
        <p:spPr>
          <a:xfrm>
            <a:off x="2105756" y="2928746"/>
            <a:ext cx="1368152" cy="400110"/>
          </a:xfrm>
          <a:prstGeom prst="rect">
            <a:avLst/>
          </a:prstGeom>
        </p:spPr>
        <p:txBody>
          <a:bodyPr wrap="square">
            <a:spAutoFit/>
          </a:bodyPr>
          <a:lstStyle/>
          <a:p>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全局组件</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104350" y="1340768"/>
            <a:ext cx="1471370" cy="400110"/>
          </a:xfrm>
          <a:prstGeom prst="rect">
            <a:avLst/>
          </a:prstGeom>
        </p:spPr>
        <p:txBody>
          <a:bodyPr wrap="square">
            <a:spAutoFit/>
          </a:bodyPr>
          <a:lstStyle/>
          <a:p>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组件</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2207568" y="4076162"/>
            <a:ext cx="7351486" cy="1787042"/>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9" name="图片 8"/>
          <p:cNvPicPr>
            <a:picLocks noChangeAspect="1"/>
          </p:cNvPicPr>
          <p:nvPr/>
        </p:nvPicPr>
        <p:blipFill>
          <a:blip r:embed="rId3"/>
          <a:stretch>
            <a:fillRect/>
          </a:stretch>
        </p:blipFill>
        <p:spPr>
          <a:xfrm>
            <a:off x="2207568" y="3402337"/>
            <a:ext cx="3247030" cy="552446"/>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368527245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35560" y="1398747"/>
            <a:ext cx="1368152" cy="400110"/>
          </a:xfrm>
          <a:prstGeom prst="rect">
            <a:avLst/>
          </a:prstGeom>
        </p:spPr>
        <p:txBody>
          <a:bodyPr wrap="square">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局部</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组件</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279576" y="1988840"/>
            <a:ext cx="4192518" cy="730310"/>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3" name="图片 2"/>
          <p:cNvPicPr>
            <a:picLocks noChangeAspect="1"/>
          </p:cNvPicPr>
          <p:nvPr/>
        </p:nvPicPr>
        <p:blipFill>
          <a:blip r:embed="rId3"/>
          <a:stretch>
            <a:fillRect/>
          </a:stretch>
        </p:blipFill>
        <p:spPr>
          <a:xfrm>
            <a:off x="2278764" y="2852936"/>
            <a:ext cx="8785787" cy="2898929"/>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1274157925"/>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3085" y="1486985"/>
            <a:ext cx="1980029" cy="400110"/>
          </a:xfrm>
          <a:prstGeom prst="rect">
            <a:avLst/>
          </a:prstGeom>
        </p:spPr>
        <p:txBody>
          <a:bodyPr wrap="square">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异步非跨域通信</a:t>
            </a:r>
          </a:p>
        </p:txBody>
      </p:sp>
      <p:pic>
        <p:nvPicPr>
          <p:cNvPr id="3" name="图片 2"/>
          <p:cNvPicPr>
            <a:picLocks noChangeAspect="1"/>
          </p:cNvPicPr>
          <p:nvPr/>
        </p:nvPicPr>
        <p:blipFill>
          <a:blip r:embed="rId2"/>
          <a:stretch>
            <a:fillRect/>
          </a:stretch>
        </p:blipFill>
        <p:spPr>
          <a:xfrm>
            <a:off x="2513125" y="2060848"/>
            <a:ext cx="3726891" cy="675809"/>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4" name="图片 3"/>
          <p:cNvPicPr>
            <a:picLocks noChangeAspect="1"/>
          </p:cNvPicPr>
          <p:nvPr/>
        </p:nvPicPr>
        <p:blipFill>
          <a:blip r:embed="rId3"/>
          <a:stretch>
            <a:fillRect/>
          </a:stretch>
        </p:blipFill>
        <p:spPr>
          <a:xfrm>
            <a:off x="2523736" y="3040145"/>
            <a:ext cx="5507376" cy="2621103"/>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1028858269"/>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8009" y="1319548"/>
            <a:ext cx="1723549" cy="400110"/>
          </a:xfrm>
          <a:prstGeom prst="rect">
            <a:avLst/>
          </a:prstGeom>
        </p:spPr>
        <p:txBody>
          <a:bodyPr wrap="square">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异步跨域通信</a:t>
            </a:r>
          </a:p>
        </p:txBody>
      </p:sp>
      <p:pic>
        <p:nvPicPr>
          <p:cNvPr id="3" name="图片 2"/>
          <p:cNvPicPr>
            <a:picLocks noChangeAspect="1"/>
          </p:cNvPicPr>
          <p:nvPr/>
        </p:nvPicPr>
        <p:blipFill>
          <a:blip r:embed="rId2"/>
          <a:stretch>
            <a:fillRect/>
          </a:stretch>
        </p:blipFill>
        <p:spPr>
          <a:xfrm>
            <a:off x="2213680" y="2626176"/>
            <a:ext cx="6761905" cy="2819048"/>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4" name="图片 3"/>
          <p:cNvPicPr>
            <a:picLocks noChangeAspect="1"/>
          </p:cNvPicPr>
          <p:nvPr/>
        </p:nvPicPr>
        <p:blipFill>
          <a:blip r:embed="rId3"/>
          <a:stretch>
            <a:fillRect/>
          </a:stretch>
        </p:blipFill>
        <p:spPr>
          <a:xfrm>
            <a:off x="2207568" y="1771892"/>
            <a:ext cx="3590476" cy="685714"/>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5" name="图片 4"/>
          <p:cNvPicPr>
            <a:picLocks noChangeAspect="1"/>
          </p:cNvPicPr>
          <p:nvPr/>
        </p:nvPicPr>
        <p:blipFill>
          <a:blip r:embed="rId4"/>
          <a:stretch>
            <a:fillRect/>
          </a:stretch>
        </p:blipFill>
        <p:spPr>
          <a:xfrm>
            <a:off x="6600056" y="4207396"/>
            <a:ext cx="5421885" cy="2101924"/>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389773393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937530"/>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663628" y="2510888"/>
            <a:ext cx="864000" cy="864000"/>
          </a:xfrm>
          <a:prstGeom prst="ellipse">
            <a:avLst/>
          </a:prstGeom>
          <a:solidFill>
            <a:srgbClr val="FFC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dirty="0" smtClean="0">
                <a:latin typeface="华文琥珀" panose="02010800040101010101" pitchFamily="2" charset="-122"/>
                <a:ea typeface="华文琥珀" panose="02010800040101010101" pitchFamily="2" charset="-122"/>
              </a:rPr>
              <a:t>一</a:t>
            </a:r>
            <a:endParaRPr lang="zh-CN" altLang="en-US" sz="4400" dirty="0">
              <a:latin typeface="华文琥珀" panose="02010800040101010101" pitchFamily="2" charset="-122"/>
              <a:ea typeface="华文琥珀" panose="02010800040101010101" pitchFamily="2" charset="-122"/>
            </a:endParaRPr>
          </a:p>
        </p:txBody>
      </p:sp>
      <p:sp>
        <p:nvSpPr>
          <p:cNvPr id="11" name="TextBox 3"/>
          <p:cNvSpPr txBox="1"/>
          <p:nvPr/>
        </p:nvSpPr>
        <p:spPr>
          <a:xfrm>
            <a:off x="4707628" y="2204865"/>
            <a:ext cx="3908652" cy="646331"/>
          </a:xfrm>
          <a:prstGeom prst="rect">
            <a:avLst/>
          </a:prstGeom>
          <a:noFill/>
        </p:spPr>
        <p:txBody>
          <a:bodyPr wrap="square">
            <a:spAutoFit/>
          </a:bodyPr>
          <a:lstStyle/>
          <a:p>
            <a:pPr algn="l">
              <a:defRPr/>
            </a:pPr>
            <a:r>
              <a:rPr lang="zh-CN" altLang="en-US" sz="3600" b="1" dirty="0">
                <a:solidFill>
                  <a:srgbClr val="666666"/>
                </a:solidFill>
                <a:latin typeface="微软雅黑" pitchFamily="34" charset="-122"/>
                <a:ea typeface="微软雅黑" pitchFamily="34" charset="-122"/>
              </a:rPr>
              <a:t>前端</a:t>
            </a:r>
            <a:r>
              <a:rPr lang="zh-CN" altLang="en-US" sz="3600" b="1" dirty="0" smtClean="0">
                <a:solidFill>
                  <a:srgbClr val="666666"/>
                </a:solidFill>
                <a:latin typeface="微软雅黑" pitchFamily="34" charset="-122"/>
                <a:ea typeface="微软雅黑" pitchFamily="34" charset="-122"/>
              </a:rPr>
              <a:t>发展简史</a:t>
            </a:r>
            <a:endParaRPr lang="zh-CN" altLang="en-US" sz="3600" b="1" dirty="0">
              <a:solidFill>
                <a:srgbClr val="666666"/>
              </a:solidFill>
              <a:latin typeface="微软雅黑" pitchFamily="34" charset="-122"/>
              <a:ea typeface="微软雅黑" pitchFamily="34" charset="-122"/>
            </a:endParaRPr>
          </a:p>
        </p:txBody>
      </p:sp>
      <p:sp>
        <p:nvSpPr>
          <p:cNvPr id="12" name="矩形 48"/>
          <p:cNvSpPr>
            <a:spLocks noChangeArrowheads="1"/>
          </p:cNvSpPr>
          <p:nvPr/>
        </p:nvSpPr>
        <p:spPr bwMode="auto">
          <a:xfrm>
            <a:off x="5357682" y="3068960"/>
            <a:ext cx="4050686" cy="834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Web1.0</a:t>
            </a:r>
            <a:r>
              <a:rPr lang="zh-CN" altLang="en-US" dirty="0" smtClean="0">
                <a:solidFill>
                  <a:schemeClr val="tx1">
                    <a:lumMod val="65000"/>
                    <a:lumOff val="35000"/>
                  </a:schemeClr>
                </a:solidFill>
                <a:latin typeface="微软雅黑" pitchFamily="34" charset="-122"/>
                <a:ea typeface="微软雅黑" pitchFamily="34" charset="-122"/>
              </a:rPr>
              <a:t>时代</a:t>
            </a:r>
            <a:endParaRPr lang="en-US" altLang="zh-CN" dirty="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Web2.0</a:t>
            </a:r>
            <a:r>
              <a:rPr lang="zh-CN" altLang="en-US" dirty="0" smtClean="0">
                <a:solidFill>
                  <a:schemeClr val="tx1">
                    <a:lumMod val="65000"/>
                    <a:lumOff val="35000"/>
                  </a:schemeClr>
                </a:solidFill>
                <a:latin typeface="微软雅黑" pitchFamily="34" charset="-122"/>
                <a:ea typeface="微软雅黑" pitchFamily="34" charset="-122"/>
              </a:rPr>
              <a:t>时代</a:t>
            </a:r>
            <a:endParaRPr lang="en-US"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709288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352" y="260648"/>
            <a:ext cx="11665297" cy="338554"/>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1989</a:t>
            </a:r>
            <a:r>
              <a:rPr lang="zh-CN" altLang="en-US" sz="1600" dirty="0">
                <a:latin typeface="微软雅黑" panose="020B0503020204020204" pitchFamily="34" charset="-122"/>
                <a:ea typeface="微软雅黑" panose="020B0503020204020204" pitchFamily="34" charset="-122"/>
              </a:rPr>
              <a:t>年，欧洲核子研究中心</a:t>
            </a:r>
            <a:r>
              <a:rPr lang="zh-CN" altLang="en-US" sz="1600" dirty="0" smtClean="0">
                <a:latin typeface="微软雅黑" panose="020B0503020204020204" pitchFamily="34" charset="-122"/>
                <a:ea typeface="微软雅黑" panose="020B0503020204020204" pitchFamily="34" charset="-122"/>
              </a:rPr>
              <a:t>的</a:t>
            </a:r>
            <a:r>
              <a:rPr lang="zh-CN" altLang="en-US" sz="1600" dirty="0">
                <a:latin typeface="微软雅黑" panose="020B0503020204020204" pitchFamily="34" charset="-122"/>
                <a:ea typeface="微软雅黑" panose="020B0503020204020204" pitchFamily="34" charset="-122"/>
              </a:rPr>
              <a:t>物理学家</a:t>
            </a:r>
            <a:r>
              <a:rPr lang="en-US" altLang="zh-CN" sz="1600" dirty="0">
                <a:latin typeface="微软雅黑" panose="020B0503020204020204" pitchFamily="34" charset="-122"/>
                <a:ea typeface="微软雅黑" panose="020B0503020204020204" pitchFamily="34" charset="-122"/>
              </a:rPr>
              <a:t>Tim Berners-Lee</a:t>
            </a:r>
            <a:r>
              <a:rPr lang="zh-CN" altLang="en-US" sz="1600" dirty="0">
                <a:latin typeface="微软雅黑" panose="020B0503020204020204" pitchFamily="34" charset="-122"/>
                <a:ea typeface="微软雅黑" panose="020B0503020204020204" pitchFamily="34" charset="-122"/>
              </a:rPr>
              <a:t>发明了超文本标记</a:t>
            </a:r>
            <a:r>
              <a:rPr lang="zh-CN" altLang="en-US" sz="1600" dirty="0" smtClean="0">
                <a:latin typeface="微软雅黑" panose="020B0503020204020204" pitchFamily="34" charset="-122"/>
                <a:ea typeface="微软雅黑" panose="020B0503020204020204" pitchFamily="34" charset="-122"/>
              </a:rPr>
              <a:t>语言（</a:t>
            </a:r>
            <a:r>
              <a:rPr lang="en-US" altLang="zh-CN" sz="1600" dirty="0">
                <a:latin typeface="微软雅黑" panose="020B0503020204020204" pitchFamily="34" charset="-122"/>
                <a:ea typeface="微软雅黑" panose="020B0503020204020204" pitchFamily="34" charset="-122"/>
              </a:rPr>
              <a:t>HTML</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6" name="矩形 5"/>
          <p:cNvSpPr/>
          <p:nvPr/>
        </p:nvSpPr>
        <p:spPr>
          <a:xfrm>
            <a:off x="263353" y="2161675"/>
            <a:ext cx="11665296" cy="1670137"/>
          </a:xfrm>
          <a:prstGeom prst="rect">
            <a:avLst/>
          </a:prstGeom>
          <a:solidFill>
            <a:schemeClr val="accent6">
              <a:lumMod val="60000"/>
              <a:lumOff val="40000"/>
            </a:schemeClr>
          </a:solidFill>
        </p:spPr>
        <p:txBody>
          <a:bodyPr wrap="square">
            <a:spAutoFit/>
          </a:bodyPr>
          <a:lstStyle/>
          <a:p>
            <a:pPr>
              <a:lnSpc>
                <a:spcPts val="2500"/>
              </a:lnSpc>
            </a:pPr>
            <a:r>
              <a:rPr lang="zh-CN" altLang="en-US" b="1" dirty="0" smtClean="0">
                <a:solidFill>
                  <a:srgbClr val="FF0000"/>
                </a:solidFill>
                <a:latin typeface="微软雅黑" panose="020B0503020204020204" pitchFamily="34" charset="-122"/>
                <a:ea typeface="微软雅黑" panose="020B0503020204020204" pitchFamily="34" charset="-122"/>
              </a:rPr>
              <a:t>世界进入</a:t>
            </a:r>
            <a:r>
              <a:rPr lang="en-US" altLang="zh-CN" b="1" dirty="0" smtClean="0">
                <a:solidFill>
                  <a:srgbClr val="FF0000"/>
                </a:solidFill>
                <a:latin typeface="微软雅黑" panose="020B0503020204020204" pitchFamily="34" charset="-122"/>
                <a:ea typeface="微软雅黑" panose="020B0503020204020204" pitchFamily="34" charset="-122"/>
              </a:rPr>
              <a:t>Web1.0</a:t>
            </a:r>
            <a:r>
              <a:rPr lang="zh-CN" altLang="en-US" b="1" dirty="0" smtClean="0">
                <a:solidFill>
                  <a:srgbClr val="FF0000"/>
                </a:solidFill>
                <a:latin typeface="微软雅黑" panose="020B0503020204020204" pitchFamily="34" charset="-122"/>
                <a:ea typeface="微软雅黑" panose="020B0503020204020204" pitchFamily="34" charset="-122"/>
              </a:rPr>
              <a:t>时代</a:t>
            </a:r>
            <a:endParaRPr lang="en-US" altLang="zh-CN" b="1" dirty="0" smtClean="0">
              <a:solidFill>
                <a:srgbClr val="FF0000"/>
              </a:solidFill>
              <a:latin typeface="微软雅黑" panose="020B0503020204020204" pitchFamily="34" charset="-122"/>
              <a:ea typeface="微软雅黑" panose="020B0503020204020204" pitchFamily="34" charset="-122"/>
            </a:endParaRPr>
          </a:p>
          <a:p>
            <a:pPr>
              <a:lnSpc>
                <a:spcPts val="2500"/>
              </a:lnSpc>
            </a:pPr>
            <a:r>
              <a:rPr lang="en-US" altLang="zh-CN" sz="1600" dirty="0" smtClean="0">
                <a:latin typeface="微软雅黑" panose="020B0503020204020204" pitchFamily="34" charset="-122"/>
                <a:ea typeface="微软雅黑" panose="020B0503020204020204" pitchFamily="34" charset="-122"/>
              </a:rPr>
              <a:t>Html</a:t>
            </a:r>
            <a:r>
              <a:rPr lang="zh-CN" altLang="en-US" sz="1600" dirty="0" smtClean="0">
                <a:latin typeface="微软雅黑" panose="020B0503020204020204" pitchFamily="34" charset="-122"/>
                <a:ea typeface="微软雅黑" panose="020B0503020204020204" pitchFamily="34" charset="-122"/>
              </a:rPr>
              <a:t>的出现标志</a:t>
            </a:r>
            <a:r>
              <a:rPr lang="en-US" altLang="zh-CN" sz="1600" dirty="0" smtClean="0">
                <a:latin typeface="微软雅黑" panose="020B0503020204020204" pitchFamily="34" charset="-122"/>
                <a:ea typeface="微软雅黑" panose="020B0503020204020204" pitchFamily="34" charset="-122"/>
              </a:rPr>
              <a:t>Web1.0</a:t>
            </a:r>
            <a:r>
              <a:rPr lang="zh-CN" altLang="en-US" sz="1600" dirty="0" smtClean="0">
                <a:latin typeface="微软雅黑" panose="020B0503020204020204" pitchFamily="34" charset="-122"/>
                <a:ea typeface="微软雅黑" panose="020B0503020204020204" pitchFamily="34" charset="-122"/>
              </a:rPr>
              <a:t>时代的开启。</a:t>
            </a:r>
            <a:r>
              <a:rPr lang="en-US" altLang="zh-CN" sz="1600" dirty="0" smtClean="0">
                <a:latin typeface="微软雅黑" panose="020B0503020204020204" pitchFamily="34" charset="-122"/>
                <a:ea typeface="微软雅黑" panose="020B0503020204020204" pitchFamily="34" charset="-122"/>
              </a:rPr>
              <a:t>Html</a:t>
            </a:r>
            <a:r>
              <a:rPr lang="zh-CN" altLang="en-US" sz="1600" dirty="0">
                <a:latin typeface="微软雅黑" panose="020B0503020204020204" pitchFamily="34" charset="-122"/>
                <a:ea typeface="微软雅黑" panose="020B0503020204020204" pitchFamily="34" charset="-122"/>
              </a:rPr>
              <a:t>是完全静态</a:t>
            </a:r>
            <a:r>
              <a:rPr lang="zh-CN" altLang="en-US" sz="1600" dirty="0" smtClean="0">
                <a:latin typeface="微软雅黑" panose="020B0503020204020204" pitchFamily="34" charset="-122"/>
                <a:ea typeface="微软雅黑" panose="020B0503020204020204" pitchFamily="34" charset="-122"/>
              </a:rPr>
              <a:t>的页，只能做信息读取，需</a:t>
            </a:r>
            <a:r>
              <a:rPr lang="zh-CN" altLang="en-US" sz="1600" dirty="0">
                <a:latin typeface="微软雅黑" panose="020B0503020204020204" pitchFamily="34" charset="-122"/>
                <a:ea typeface="微软雅黑" panose="020B0503020204020204" pitchFamily="34" charset="-122"/>
              </a:rPr>
              <a:t>预先</a:t>
            </a:r>
            <a:r>
              <a:rPr lang="zh-CN" altLang="en-US" sz="1600" dirty="0" smtClean="0">
                <a:latin typeface="微软雅黑" panose="020B0503020204020204" pitchFamily="34" charset="-122"/>
                <a:ea typeface="微软雅黑" panose="020B0503020204020204" pitchFamily="34" charset="-122"/>
              </a:rPr>
              <a:t>编写存到服务器</a:t>
            </a:r>
            <a:r>
              <a:rPr lang="zh-CN" altLang="en-US" sz="1600" dirty="0">
                <a:latin typeface="微软雅黑" panose="020B0503020204020204" pitchFamily="34" charset="-122"/>
                <a:ea typeface="微软雅黑" panose="020B0503020204020204" pitchFamily="34" charset="-122"/>
              </a:rPr>
              <a:t>上，再由服务器</a:t>
            </a:r>
            <a:r>
              <a:rPr lang="zh-CN" altLang="en-US" sz="1600" dirty="0" smtClean="0">
                <a:latin typeface="微软雅黑" panose="020B0503020204020204" pitchFamily="34" charset="-122"/>
                <a:ea typeface="微软雅黑" panose="020B0503020204020204" pitchFamily="34" charset="-122"/>
              </a:rPr>
              <a:t>将页</a:t>
            </a:r>
            <a:r>
              <a:rPr lang="zh-CN" altLang="en-US" sz="1600" dirty="0">
                <a:latin typeface="微软雅黑" panose="020B0503020204020204" pitchFamily="34" charset="-122"/>
                <a:ea typeface="微软雅黑" panose="020B0503020204020204" pitchFamily="34" charset="-122"/>
              </a:rPr>
              <a:t>交给</a:t>
            </a:r>
            <a:r>
              <a:rPr lang="zh-CN" altLang="en-US" sz="1600" dirty="0" smtClean="0">
                <a:latin typeface="微软雅黑" panose="020B0503020204020204" pitchFamily="34" charset="-122"/>
                <a:ea typeface="微软雅黑" panose="020B0503020204020204" pitchFamily="34" charset="-122"/>
              </a:rPr>
              <a:t>浏览器显示。信息流只能从服务器单向流通到浏览器。</a:t>
            </a:r>
            <a:endParaRPr lang="en-US" altLang="zh-CN" sz="1600" dirty="0" smtClean="0">
              <a:latin typeface="微软雅黑" panose="020B0503020204020204" pitchFamily="34" charset="-122"/>
              <a:ea typeface="微软雅黑" panose="020B0503020204020204" pitchFamily="34" charset="-122"/>
            </a:endParaRPr>
          </a:p>
          <a:p>
            <a:pPr>
              <a:lnSpc>
                <a:spcPts val="2500"/>
              </a:lnSpc>
            </a:pPr>
            <a:r>
              <a:rPr lang="zh-CN" altLang="en-US" sz="1600" dirty="0">
                <a:latin typeface="微软雅黑" panose="020B0503020204020204" pitchFamily="34" charset="-122"/>
                <a:ea typeface="微软雅黑" panose="020B0503020204020204" pitchFamily="34" charset="-122"/>
              </a:rPr>
              <a:t>浏览器一旦显示了一个</a:t>
            </a:r>
            <a:r>
              <a:rPr lang="en-US" altLang="zh-CN" sz="1600" dirty="0">
                <a:latin typeface="微软雅黑" panose="020B0503020204020204" pitchFamily="34" charset="-122"/>
                <a:ea typeface="微软雅黑" panose="020B0503020204020204" pitchFamily="34" charset="-122"/>
              </a:rPr>
              <a:t>Html</a:t>
            </a:r>
            <a:r>
              <a:rPr lang="zh-CN" altLang="en-US" sz="1600" dirty="0">
                <a:latin typeface="微软雅黑" panose="020B0503020204020204" pitchFamily="34" charset="-122"/>
                <a:ea typeface="微软雅黑" panose="020B0503020204020204" pitchFamily="34" charset="-122"/>
              </a:rPr>
              <a:t>页，若要变动页的内容，只能向服务器获取一个新的</a:t>
            </a:r>
            <a:r>
              <a:rPr lang="en-US" altLang="zh-CN" sz="1600" dirty="0">
                <a:latin typeface="微软雅黑" panose="020B0503020204020204" pitchFamily="34" charset="-122"/>
                <a:ea typeface="微软雅黑" panose="020B0503020204020204" pitchFamily="34" charset="-122"/>
              </a:rPr>
              <a:t>Html</a:t>
            </a:r>
            <a:r>
              <a:rPr lang="zh-CN" altLang="en-US" sz="1600" dirty="0">
                <a:latin typeface="微软雅黑" panose="020B0503020204020204" pitchFamily="34" charset="-122"/>
                <a:ea typeface="微软雅黑" panose="020B0503020204020204" pitchFamily="34" charset="-122"/>
              </a:rPr>
              <a:t>页，浏览器不能主动修改页</a:t>
            </a:r>
            <a:endParaRPr lang="en-US" altLang="zh-CN" sz="1600" dirty="0" smtClean="0">
              <a:latin typeface="微软雅黑" panose="020B0503020204020204" pitchFamily="34" charset="-122"/>
              <a:ea typeface="微软雅黑" panose="020B0503020204020204" pitchFamily="34" charset="-122"/>
            </a:endParaRPr>
          </a:p>
          <a:p>
            <a:pPr>
              <a:lnSpc>
                <a:spcPts val="2500"/>
              </a:lnSpc>
            </a:pPr>
            <a:r>
              <a:rPr lang="zh-CN" altLang="en-US" b="1" dirty="0" smtClean="0">
                <a:solidFill>
                  <a:srgbClr val="0000FF"/>
                </a:solidFill>
                <a:latin typeface="微软雅黑" panose="020B0503020204020204" pitchFamily="34" charset="-122"/>
                <a:ea typeface="微软雅黑" panose="020B0503020204020204" pitchFamily="34" charset="-122"/>
              </a:rPr>
              <a:t>这时出现了新问题：无法实现网页的动态性显示</a:t>
            </a:r>
            <a:endParaRPr lang="en-US" altLang="zh-CN" b="1" dirty="0" smtClean="0">
              <a:solidFill>
                <a:srgbClr val="0000FF"/>
              </a:solidFill>
              <a:latin typeface="微软雅黑" panose="020B0503020204020204" pitchFamily="34" charset="-122"/>
              <a:ea typeface="微软雅黑" panose="020B0503020204020204" pitchFamily="34" charset="-122"/>
            </a:endParaRPr>
          </a:p>
        </p:txBody>
      </p:sp>
      <p:sp>
        <p:nvSpPr>
          <p:cNvPr id="8" name="矩形 7"/>
          <p:cNvSpPr/>
          <p:nvPr/>
        </p:nvSpPr>
        <p:spPr>
          <a:xfrm>
            <a:off x="263352" y="646176"/>
            <a:ext cx="11665297" cy="338554"/>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1990</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Tim</a:t>
            </a:r>
            <a:r>
              <a:rPr lang="zh-CN" altLang="en-US" sz="1600" dirty="0" smtClean="0">
                <a:latin typeface="微软雅黑" panose="020B0503020204020204" pitchFamily="34" charset="-122"/>
                <a:ea typeface="微软雅黑" panose="020B0503020204020204" pitchFamily="34" charset="-122"/>
              </a:rPr>
              <a:t>以</a:t>
            </a:r>
            <a:r>
              <a:rPr lang="en-US" altLang="zh-CN" sz="1600" dirty="0" smtClean="0">
                <a:latin typeface="微软雅黑" panose="020B0503020204020204" pitchFamily="34" charset="-122"/>
                <a:ea typeface="微软雅黑" panose="020B0503020204020204" pitchFamily="34" charset="-122"/>
              </a:rPr>
              <a:t>Html</a:t>
            </a:r>
            <a:r>
              <a:rPr lang="zh-CN" altLang="en-US" sz="1600" dirty="0" smtClean="0">
                <a:latin typeface="微软雅黑" panose="020B0503020204020204" pitchFamily="34" charset="-122"/>
                <a:ea typeface="微软雅黑" panose="020B0503020204020204" pitchFamily="34" charset="-122"/>
              </a:rPr>
              <a:t>为基础发明了</a:t>
            </a:r>
            <a:r>
              <a:rPr lang="en-US" altLang="zh-CN" sz="1600" dirty="0" smtClean="0">
                <a:latin typeface="微软雅黑" panose="020B0503020204020204" pitchFamily="34" charset="-122"/>
                <a:ea typeface="微软雅黑" panose="020B0503020204020204" pitchFamily="34" charset="-122"/>
              </a:rPr>
              <a:t>Web</a:t>
            </a:r>
            <a:r>
              <a:rPr lang="zh-CN" altLang="en-US" sz="1600" dirty="0" smtClean="0">
                <a:latin typeface="微软雅黑" panose="020B0503020204020204" pitchFamily="34" charset="-122"/>
                <a:ea typeface="微软雅黑" panose="020B0503020204020204" pitchFamily="34" charset="-122"/>
              </a:rPr>
              <a:t>浏览器。</a:t>
            </a:r>
            <a:endParaRPr lang="zh-CN" altLang="en-US" sz="1600" dirty="0">
              <a:latin typeface="微软雅黑" panose="020B0503020204020204" pitchFamily="34" charset="-122"/>
              <a:ea typeface="微软雅黑" panose="020B0503020204020204" pitchFamily="34" charset="-122"/>
            </a:endParaRPr>
          </a:p>
        </p:txBody>
      </p:sp>
      <p:sp>
        <p:nvSpPr>
          <p:cNvPr id="9" name="矩形 8"/>
          <p:cNvSpPr/>
          <p:nvPr/>
        </p:nvSpPr>
        <p:spPr>
          <a:xfrm>
            <a:off x="263352" y="1399096"/>
            <a:ext cx="11665297" cy="584775"/>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1994</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Tim</a:t>
            </a:r>
            <a:r>
              <a:rPr lang="zh-CN" altLang="en-US" sz="1600" dirty="0" smtClean="0">
                <a:latin typeface="微软雅黑" panose="020B0503020204020204" pitchFamily="34" charset="-122"/>
                <a:ea typeface="微软雅黑" panose="020B0503020204020204" pitchFamily="34" charset="-122"/>
              </a:rPr>
              <a:t>牵头成立万维网联盟（</a:t>
            </a:r>
            <a:r>
              <a:rPr lang="en-US" altLang="zh-CN" sz="1600" dirty="0" smtClean="0">
                <a:latin typeface="微软雅黑" panose="020B0503020204020204" pitchFamily="34" charset="-122"/>
                <a:ea typeface="微软雅黑" panose="020B0503020204020204" pitchFamily="34" charset="-122"/>
              </a:rPr>
              <a:t>W3C</a:t>
            </a:r>
            <a:r>
              <a:rPr lang="zh-CN" altLang="en-US" sz="1600" dirty="0" smtClean="0">
                <a:latin typeface="微软雅黑" panose="020B0503020204020204" pitchFamily="34" charset="-122"/>
                <a:ea typeface="微软雅黑" panose="020B0503020204020204" pitchFamily="34" charset="-122"/>
              </a:rPr>
              <a:t>）。同年，</a:t>
            </a:r>
            <a:r>
              <a:rPr lang="en-US" altLang="zh-CN" sz="1600" dirty="0" smtClean="0">
                <a:latin typeface="微软雅黑" panose="020B0503020204020204" pitchFamily="34" charset="-122"/>
                <a:ea typeface="微软雅黑" panose="020B0503020204020204" pitchFamily="34" charset="-122"/>
              </a:rPr>
              <a:t>Mosaic</a:t>
            </a:r>
            <a:r>
              <a:rPr lang="zh-CN" altLang="en-US" sz="1600" dirty="0">
                <a:latin typeface="微软雅黑" panose="020B0503020204020204" pitchFamily="34" charset="-122"/>
                <a:ea typeface="微软雅黑" panose="020B0503020204020204" pitchFamily="34" charset="-122"/>
              </a:rPr>
              <a:t>开发者创立网景</a:t>
            </a:r>
            <a:r>
              <a:rPr lang="zh-CN" altLang="en-US" sz="1600" dirty="0" smtClean="0">
                <a:latin typeface="微软雅黑" panose="020B0503020204020204" pitchFamily="34" charset="-122"/>
                <a:ea typeface="微软雅黑" panose="020B0503020204020204" pitchFamily="34" charset="-122"/>
              </a:rPr>
              <a:t>公司（</a:t>
            </a:r>
            <a:r>
              <a:rPr lang="en-US" altLang="zh-CN" sz="1600" dirty="0" smtClean="0">
                <a:latin typeface="微软雅黑" panose="020B0503020204020204" pitchFamily="34" charset="-122"/>
                <a:ea typeface="微软雅黑" panose="020B0503020204020204" pitchFamily="34" charset="-122"/>
              </a:rPr>
              <a:t>Net</a:t>
            </a:r>
            <a:r>
              <a:rPr lang="en-US" altLang="zh-CN" sz="1600" dirty="0">
                <a:latin typeface="微软雅黑" panose="020B0503020204020204" pitchFamily="34" charset="-122"/>
                <a:ea typeface="微软雅黑" panose="020B0503020204020204" pitchFamily="34" charset="-122"/>
              </a:rPr>
              <a:t>s</a:t>
            </a:r>
            <a:r>
              <a:rPr lang="en-US" altLang="zh-CN" sz="1600" dirty="0" smtClean="0">
                <a:latin typeface="微软雅黑" panose="020B0503020204020204" pitchFamily="34" charset="-122"/>
                <a:ea typeface="微软雅黑" panose="020B0503020204020204" pitchFamily="34" charset="-122"/>
              </a:rPr>
              <a:t>cape</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将</a:t>
            </a:r>
            <a:r>
              <a:rPr lang="en-US" altLang="zh-CN" sz="1600" dirty="0">
                <a:latin typeface="微软雅黑" panose="020B0503020204020204" pitchFamily="34" charset="-122"/>
                <a:ea typeface="微软雅黑" panose="020B0503020204020204" pitchFamily="34" charset="-122"/>
              </a:rPr>
              <a:t>Mosaic</a:t>
            </a:r>
            <a:r>
              <a:rPr lang="zh-CN" altLang="en-US" sz="1600" dirty="0">
                <a:latin typeface="微软雅黑" panose="020B0503020204020204" pitchFamily="34" charset="-122"/>
                <a:ea typeface="微软雅黑" panose="020B0503020204020204" pitchFamily="34" charset="-122"/>
              </a:rPr>
              <a:t>浏览器改名为</a:t>
            </a:r>
            <a:r>
              <a:rPr lang="en-US" altLang="zh-CN" sz="1600" dirty="0" smtClean="0">
                <a:latin typeface="微软雅黑" panose="020B0503020204020204" pitchFamily="34" charset="-122"/>
                <a:ea typeface="微软雅黑" panose="020B0503020204020204" pitchFamily="34" charset="-122"/>
              </a:rPr>
              <a:t>Navigator</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10" name="矩形 9"/>
          <p:cNvSpPr/>
          <p:nvPr/>
        </p:nvSpPr>
        <p:spPr>
          <a:xfrm>
            <a:off x="263352" y="1030565"/>
            <a:ext cx="11665297"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1993</a:t>
            </a:r>
            <a:r>
              <a:rPr lang="zh-CN" altLang="en-US" sz="1600" dirty="0" smtClean="0">
                <a:latin typeface="微软雅黑" panose="020B0503020204020204" pitchFamily="34" charset="-122"/>
                <a:ea typeface="微软雅黑" panose="020B0503020204020204" pitchFamily="34" charset="-122"/>
              </a:rPr>
              <a:t>年，美国国家超算应用中心开发了</a:t>
            </a:r>
            <a:r>
              <a:rPr lang="en-US" altLang="zh-CN" sz="1600" dirty="0" smtClean="0">
                <a:latin typeface="微软雅黑" panose="020B0503020204020204" pitchFamily="34" charset="-122"/>
                <a:ea typeface="微软雅黑" panose="020B0503020204020204" pitchFamily="34" charset="-122"/>
              </a:rPr>
              <a:t>Mosaic</a:t>
            </a:r>
            <a:r>
              <a:rPr lang="zh-CN" altLang="en-US" sz="1600" dirty="0" smtClean="0">
                <a:latin typeface="微软雅黑" panose="020B0503020204020204" pitchFamily="34" charset="-122"/>
                <a:ea typeface="微软雅黑" panose="020B0503020204020204" pitchFamily="34" charset="-122"/>
              </a:rPr>
              <a:t>浏览器。</a:t>
            </a:r>
            <a:endParaRPr lang="zh-CN" altLang="en-US" sz="1600" dirty="0">
              <a:latin typeface="微软雅黑" panose="020B0503020204020204" pitchFamily="34" charset="-122"/>
              <a:ea typeface="微软雅黑" panose="020B0503020204020204" pitchFamily="34" charset="-122"/>
            </a:endParaRPr>
          </a:p>
        </p:txBody>
      </p:sp>
      <p:sp>
        <p:nvSpPr>
          <p:cNvPr id="13" name="矩形 12"/>
          <p:cNvSpPr/>
          <p:nvPr/>
        </p:nvSpPr>
        <p:spPr>
          <a:xfrm>
            <a:off x="263353" y="3945831"/>
            <a:ext cx="11665296" cy="338554"/>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1995</a:t>
            </a:r>
            <a:r>
              <a:rPr lang="zh-CN" altLang="en-US" sz="1600" dirty="0" smtClean="0">
                <a:latin typeface="微软雅黑" panose="020B0503020204020204" pitchFamily="34" charset="-122"/>
                <a:ea typeface="微软雅黑" panose="020B0503020204020204" pitchFamily="34" charset="-122"/>
              </a:rPr>
              <a:t>年，网景工程师设计了</a:t>
            </a:r>
            <a:r>
              <a:rPr lang="en-US" altLang="zh-CN" sz="1600" dirty="0" err="1" smtClean="0">
                <a:latin typeface="微软雅黑" panose="020B0503020204020204" pitchFamily="34" charset="-122"/>
                <a:ea typeface="微软雅黑" panose="020B0503020204020204" pitchFamily="34" charset="-122"/>
              </a:rPr>
              <a:t>Javascript</a:t>
            </a:r>
            <a:r>
              <a:rPr lang="zh-CN" altLang="en-US" sz="1600" dirty="0" smtClean="0">
                <a:latin typeface="微软雅黑" panose="020B0503020204020204" pitchFamily="34" charset="-122"/>
                <a:ea typeface="微软雅黑" panose="020B0503020204020204" pitchFamily="34" charset="-122"/>
              </a:rPr>
              <a:t>语言，并被嵌入到</a:t>
            </a:r>
            <a:r>
              <a:rPr lang="en-US" altLang="zh-CN" sz="1600" dirty="0" smtClean="0">
                <a:latin typeface="微软雅黑" panose="020B0503020204020204" pitchFamily="34" charset="-122"/>
                <a:ea typeface="微软雅黑" panose="020B0503020204020204" pitchFamily="34" charset="-122"/>
              </a:rPr>
              <a:t>Navigator</a:t>
            </a:r>
            <a:r>
              <a:rPr lang="zh-CN" altLang="en-US" sz="1600" dirty="0" smtClean="0">
                <a:latin typeface="微软雅黑" panose="020B0503020204020204" pitchFamily="34" charset="-122"/>
                <a:ea typeface="微软雅黑" panose="020B0503020204020204" pitchFamily="34" charset="-122"/>
              </a:rPr>
              <a:t>浏览器中，以实现网页动态变化。</a:t>
            </a:r>
            <a:endParaRPr lang="zh-CN" altLang="en-US" sz="1600" dirty="0">
              <a:latin typeface="微软雅黑" panose="020B0503020204020204" pitchFamily="34" charset="-122"/>
              <a:ea typeface="微软雅黑" panose="020B0503020204020204" pitchFamily="34" charset="-122"/>
            </a:endParaRPr>
          </a:p>
        </p:txBody>
      </p:sp>
      <p:sp>
        <p:nvSpPr>
          <p:cNvPr id="14" name="矩形 13"/>
          <p:cNvSpPr/>
          <p:nvPr/>
        </p:nvSpPr>
        <p:spPr>
          <a:xfrm>
            <a:off x="263353" y="4379014"/>
            <a:ext cx="11665296" cy="584775"/>
          </a:xfrm>
          <a:prstGeom prst="rect">
            <a:avLst/>
          </a:prstGeom>
          <a:solidFill>
            <a:schemeClr val="bg1">
              <a:lumMod val="85000"/>
            </a:schemeClr>
          </a:solidFill>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1996</a:t>
            </a:r>
            <a:r>
              <a:rPr lang="zh-CN" altLang="en-US" sz="1600" dirty="0" smtClean="0">
                <a:latin typeface="微软雅黑" panose="020B0503020204020204" pitchFamily="34" charset="-122"/>
                <a:ea typeface="微软雅黑" panose="020B0503020204020204" pitchFamily="34" charset="-122"/>
              </a:rPr>
              <a:t>年，微软发布了</a:t>
            </a:r>
            <a:r>
              <a:rPr lang="en-US" altLang="zh-CN" sz="1600" dirty="0" smtClean="0">
                <a:latin typeface="微软雅黑" panose="020B0503020204020204" pitchFamily="34" charset="-122"/>
                <a:ea typeface="微软雅黑" panose="020B0503020204020204" pitchFamily="34" charset="-122"/>
              </a:rPr>
              <a:t>VBScript</a:t>
            </a:r>
            <a:r>
              <a:rPr lang="zh-CN" altLang="en-US" sz="1600" dirty="0" smtClean="0">
                <a:latin typeface="微软雅黑" panose="020B0503020204020204" pitchFamily="34" charset="-122"/>
                <a:ea typeface="微软雅黑" panose="020B0503020204020204" pitchFamily="34" charset="-122"/>
              </a:rPr>
              <a:t>和</a:t>
            </a:r>
            <a:r>
              <a:rPr lang="en-US" altLang="zh-CN" sz="1600" dirty="0" smtClean="0">
                <a:latin typeface="微软雅黑" panose="020B0503020204020204" pitchFamily="34" charset="-122"/>
                <a:ea typeface="微软雅黑" panose="020B0503020204020204" pitchFamily="34" charset="-122"/>
              </a:rPr>
              <a:t>Jscript</a:t>
            </a:r>
            <a:r>
              <a:rPr lang="zh-CN" altLang="en-US" sz="1600" dirty="0" smtClean="0">
                <a:latin typeface="微软雅黑" panose="020B0503020204020204" pitchFamily="34" charset="-122"/>
                <a:ea typeface="微软雅黑" panose="020B0503020204020204" pitchFamily="34" charset="-122"/>
              </a:rPr>
              <a:t>，并将</a:t>
            </a:r>
            <a:r>
              <a:rPr lang="en-US" altLang="zh-CN" sz="1600" dirty="0" smtClean="0">
                <a:latin typeface="微软雅黑" panose="020B0503020204020204" pitchFamily="34" charset="-122"/>
                <a:ea typeface="微软雅黑" panose="020B0503020204020204" pitchFamily="34" charset="-122"/>
              </a:rPr>
              <a:t>Jscript</a:t>
            </a:r>
            <a:r>
              <a:rPr lang="zh-CN" altLang="en-US" sz="1600" dirty="0" smtClean="0">
                <a:latin typeface="微软雅黑" panose="020B0503020204020204" pitchFamily="34" charset="-122"/>
                <a:ea typeface="微软雅黑" panose="020B0503020204020204" pitchFamily="34" charset="-122"/>
              </a:rPr>
              <a:t>嵌入到</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浏览器中。</a:t>
            </a:r>
            <a:r>
              <a:rPr lang="en-US" altLang="zh-CN" sz="1600" dirty="0" err="1" smtClean="0">
                <a:latin typeface="微软雅黑" panose="020B0503020204020204" pitchFamily="34" charset="-122"/>
                <a:ea typeface="微软雅黑" panose="020B0503020204020204" pitchFamily="34" charset="-122"/>
              </a:rPr>
              <a:t>Javascript</a:t>
            </a:r>
            <a:r>
              <a:rPr lang="zh-CN" altLang="en-US" sz="1600" dirty="0" smtClean="0">
                <a:latin typeface="微软雅黑" panose="020B0503020204020204" pitchFamily="34" charset="-122"/>
                <a:ea typeface="微软雅黑" panose="020B0503020204020204" pitchFamily="34" charset="-122"/>
              </a:rPr>
              <a:t>和</a:t>
            </a:r>
            <a:r>
              <a:rPr lang="en-US" altLang="zh-CN" sz="1600" dirty="0" smtClean="0">
                <a:latin typeface="微软雅黑" panose="020B0503020204020204" pitchFamily="34" charset="-122"/>
                <a:ea typeface="微软雅黑" panose="020B0503020204020204" pitchFamily="34" charset="-122"/>
              </a:rPr>
              <a:t>Jscript</a:t>
            </a:r>
            <a:r>
              <a:rPr lang="zh-CN" altLang="en-US" sz="1600" dirty="0" smtClean="0">
                <a:latin typeface="微软雅黑" panose="020B0503020204020204" pitchFamily="34" charset="-122"/>
                <a:ea typeface="微软雅黑" panose="020B0503020204020204" pitchFamily="34" charset="-122"/>
              </a:rPr>
              <a:t>语言实现存在差异，使得网页不能兼容多个浏览器。自此逐步开始了浏览器市场的第一次争夺战。</a:t>
            </a:r>
            <a:endParaRPr lang="zh-CN" altLang="en-US" sz="1600" dirty="0">
              <a:latin typeface="微软雅黑" panose="020B0503020204020204" pitchFamily="34" charset="-122"/>
              <a:ea typeface="微软雅黑" panose="020B0503020204020204" pitchFamily="34" charset="-122"/>
            </a:endParaRPr>
          </a:p>
        </p:txBody>
      </p:sp>
      <p:sp>
        <p:nvSpPr>
          <p:cNvPr id="15" name="矩形 14"/>
          <p:cNvSpPr/>
          <p:nvPr/>
        </p:nvSpPr>
        <p:spPr>
          <a:xfrm>
            <a:off x="263353" y="5044749"/>
            <a:ext cx="11665296" cy="338554"/>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1996</a:t>
            </a:r>
            <a:r>
              <a:rPr lang="zh-CN" altLang="en-US" sz="1600" dirty="0" smtClean="0">
                <a:latin typeface="微软雅黑" panose="020B0503020204020204" pitchFamily="34" charset="-122"/>
                <a:ea typeface="微软雅黑" panose="020B0503020204020204" pitchFamily="34" charset="-122"/>
              </a:rPr>
              <a:t>年底，为市场制衡，网景将</a:t>
            </a:r>
            <a:r>
              <a:rPr lang="en-US" altLang="zh-CN" sz="1600" dirty="0" err="1" smtClean="0">
                <a:latin typeface="微软雅黑" panose="020B0503020204020204" pitchFamily="34" charset="-122"/>
                <a:ea typeface="微软雅黑" panose="020B0503020204020204" pitchFamily="34" charset="-122"/>
              </a:rPr>
              <a:t>Javascript</a:t>
            </a:r>
            <a:r>
              <a:rPr lang="zh-CN" altLang="en-US" sz="1600" dirty="0" smtClean="0">
                <a:latin typeface="微软雅黑" panose="020B0503020204020204" pitchFamily="34" charset="-122"/>
                <a:ea typeface="微软雅黑" panose="020B0503020204020204" pitchFamily="34" charset="-122"/>
              </a:rPr>
              <a:t>提交给欧洲计算机制造商协会（</a:t>
            </a:r>
            <a:r>
              <a:rPr lang="en-US" altLang="zh-CN" sz="1600" dirty="0" smtClean="0">
                <a:latin typeface="微软雅黑" panose="020B0503020204020204" pitchFamily="34" charset="-122"/>
                <a:ea typeface="微软雅黑" panose="020B0503020204020204" pitchFamily="34" charset="-122"/>
              </a:rPr>
              <a:t>ECMA</a:t>
            </a:r>
            <a:r>
              <a:rPr lang="zh-CN" altLang="en-US" sz="1600" dirty="0" smtClean="0">
                <a:latin typeface="微软雅黑" panose="020B0503020204020204" pitchFamily="34" charset="-122"/>
                <a:ea typeface="微软雅黑" panose="020B0503020204020204" pitchFamily="34" charset="-122"/>
              </a:rPr>
              <a:t>），以将其国际化。</a:t>
            </a:r>
            <a:endParaRPr lang="zh-CN" altLang="en-US" sz="1600" dirty="0">
              <a:latin typeface="微软雅黑" panose="020B0503020204020204" pitchFamily="34" charset="-122"/>
              <a:ea typeface="微软雅黑" panose="020B0503020204020204" pitchFamily="34" charset="-122"/>
            </a:endParaRPr>
          </a:p>
        </p:txBody>
      </p:sp>
      <p:sp>
        <p:nvSpPr>
          <p:cNvPr id="16" name="矩形 15"/>
          <p:cNvSpPr/>
          <p:nvPr/>
        </p:nvSpPr>
        <p:spPr>
          <a:xfrm>
            <a:off x="263353" y="5433485"/>
            <a:ext cx="11665296" cy="338554"/>
          </a:xfrm>
          <a:prstGeom prst="rect">
            <a:avLst/>
          </a:prstGeom>
          <a:solidFill>
            <a:schemeClr val="bg1">
              <a:lumMod val="85000"/>
            </a:schemeClr>
          </a:solidFill>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1997</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ECMA</a:t>
            </a:r>
            <a:r>
              <a:rPr lang="zh-CN" altLang="en-US" sz="1600" dirty="0" smtClean="0">
                <a:latin typeface="微软雅黑" panose="020B0503020204020204" pitchFamily="34" charset="-122"/>
                <a:ea typeface="微软雅黑" panose="020B0503020204020204" pitchFamily="34" charset="-122"/>
              </a:rPr>
              <a:t>以</a:t>
            </a:r>
            <a:r>
              <a:rPr lang="en-US" altLang="zh-CN" sz="1600" dirty="0" err="1" smtClean="0">
                <a:latin typeface="微软雅黑" panose="020B0503020204020204" pitchFamily="34" charset="-122"/>
                <a:ea typeface="微软雅黑" panose="020B0503020204020204" pitchFamily="34" charset="-122"/>
              </a:rPr>
              <a:t>Javascript</a:t>
            </a:r>
            <a:r>
              <a:rPr lang="zh-CN" altLang="en-US" sz="1600" dirty="0" smtClean="0">
                <a:latin typeface="微软雅黑" panose="020B0503020204020204" pitchFamily="34" charset="-122"/>
                <a:ea typeface="微软雅黑" panose="020B0503020204020204" pitchFamily="34" charset="-122"/>
              </a:rPr>
              <a:t>为基础制定了</a:t>
            </a:r>
            <a:r>
              <a:rPr lang="en-US" altLang="zh-CN" sz="1600" dirty="0" smtClean="0">
                <a:latin typeface="微软雅黑" panose="020B0503020204020204" pitchFamily="34" charset="-122"/>
                <a:ea typeface="微软雅黑" panose="020B0503020204020204" pitchFamily="34" charset="-122"/>
              </a:rPr>
              <a:t>ECMAScript</a:t>
            </a:r>
            <a:r>
              <a:rPr lang="zh-CN" altLang="en-US" sz="1600" dirty="0" smtClean="0">
                <a:latin typeface="微软雅黑" panose="020B0503020204020204" pitchFamily="34" charset="-122"/>
                <a:ea typeface="微软雅黑" panose="020B0503020204020204" pitchFamily="34" charset="-122"/>
              </a:rPr>
              <a:t>标准规范，自此浏览器厂商开始逐步实现</a:t>
            </a:r>
            <a:r>
              <a:rPr lang="en-US" altLang="zh-CN" sz="1600" dirty="0" smtClean="0">
                <a:latin typeface="微软雅黑" panose="020B0503020204020204" pitchFamily="34" charset="-122"/>
                <a:ea typeface="微软雅黑" panose="020B0503020204020204" pitchFamily="34" charset="-122"/>
              </a:rPr>
              <a:t>ECMAScript</a:t>
            </a:r>
            <a:r>
              <a:rPr lang="zh-CN" altLang="en-US" sz="1600" dirty="0" smtClean="0">
                <a:latin typeface="微软雅黑" panose="020B0503020204020204" pitchFamily="34" charset="-122"/>
                <a:ea typeface="微软雅黑" panose="020B0503020204020204" pitchFamily="34" charset="-122"/>
              </a:rPr>
              <a:t>规范</a:t>
            </a:r>
            <a:endParaRPr lang="zh-CN" altLang="en-US" sz="1600" dirty="0">
              <a:latin typeface="微软雅黑" panose="020B0503020204020204" pitchFamily="34" charset="-122"/>
              <a:ea typeface="微软雅黑" panose="020B0503020204020204" pitchFamily="34" charset="-122"/>
            </a:endParaRPr>
          </a:p>
        </p:txBody>
      </p:sp>
      <p:sp>
        <p:nvSpPr>
          <p:cNvPr id="17" name="矩形 16"/>
          <p:cNvSpPr/>
          <p:nvPr/>
        </p:nvSpPr>
        <p:spPr>
          <a:xfrm>
            <a:off x="263353" y="5868561"/>
            <a:ext cx="11665296" cy="584775"/>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1999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W3C</a:t>
            </a:r>
            <a:r>
              <a:rPr lang="zh-CN" altLang="en-US" sz="1600" dirty="0" smtClean="0">
                <a:latin typeface="微软雅黑" panose="020B0503020204020204" pitchFamily="34" charset="-122"/>
                <a:ea typeface="微软雅黑" panose="020B0503020204020204" pitchFamily="34" charset="-122"/>
              </a:rPr>
              <a:t>发布了</a:t>
            </a:r>
            <a:r>
              <a:rPr lang="en-US" altLang="zh-CN" sz="1600" dirty="0" smtClean="0">
                <a:latin typeface="微软雅黑" panose="020B0503020204020204" pitchFamily="34" charset="-122"/>
                <a:ea typeface="微软雅黑" panose="020B0503020204020204" pitchFamily="34" charset="-122"/>
              </a:rPr>
              <a:t>HTML4.01</a:t>
            </a:r>
            <a:r>
              <a:rPr lang="zh-CN" altLang="en-US" sz="1600" dirty="0" smtClean="0">
                <a:latin typeface="微软雅黑" panose="020B0503020204020204" pitchFamily="34" charset="-122"/>
                <a:ea typeface="微软雅黑" panose="020B0503020204020204" pitchFamily="34" charset="-122"/>
              </a:rPr>
              <a:t>标准。同年</a:t>
            </a:r>
            <a:r>
              <a:rPr lang="en-US" altLang="zh-CN" sz="1600" dirty="0" smtClean="0">
                <a:latin typeface="微软雅黑" panose="020B0503020204020204" pitchFamily="34" charset="-122"/>
                <a:ea typeface="微软雅黑" panose="020B0503020204020204" pitchFamily="34" charset="-122"/>
              </a:rPr>
              <a:t>ECMA</a:t>
            </a:r>
            <a:r>
              <a:rPr lang="zh-CN" altLang="en-US" sz="1600" dirty="0" smtClean="0">
                <a:latin typeface="微软雅黑" panose="020B0503020204020204" pitchFamily="34" charset="-122"/>
                <a:ea typeface="微软雅黑" panose="020B0503020204020204" pitchFamily="34" charset="-122"/>
              </a:rPr>
              <a:t>发布了</a:t>
            </a:r>
            <a:r>
              <a:rPr lang="en-US" altLang="zh-CN" sz="1600" dirty="0" smtClean="0">
                <a:latin typeface="微软雅黑" panose="020B0503020204020204" pitchFamily="34" charset="-122"/>
                <a:ea typeface="微软雅黑" panose="020B0503020204020204" pitchFamily="34" charset="-122"/>
              </a:rPr>
              <a:t>ECMAScript3</a:t>
            </a:r>
            <a:r>
              <a:rPr lang="zh-CN" altLang="en-US" sz="1600" dirty="0" smtClean="0">
                <a:latin typeface="微软雅黑" panose="020B0503020204020204" pitchFamily="34" charset="-122"/>
                <a:ea typeface="微软雅黑" panose="020B0503020204020204" pitchFamily="34" charset="-122"/>
              </a:rPr>
              <a:t>规范。自此，</a:t>
            </a:r>
            <a:r>
              <a:rPr lang="en-US" altLang="zh-CN" sz="1600" dirty="0" smtClean="0">
                <a:latin typeface="微软雅黑" panose="020B0503020204020204" pitchFamily="34" charset="-122"/>
                <a:ea typeface="微软雅黑" panose="020B0503020204020204" pitchFamily="34" charset="-122"/>
              </a:rPr>
              <a:t>HTML</a:t>
            </a:r>
            <a:r>
              <a:rPr lang="zh-CN" altLang="en-US" sz="1600" dirty="0" smtClean="0">
                <a:latin typeface="微软雅黑" panose="020B0503020204020204" pitchFamily="34" charset="-122"/>
                <a:ea typeface="微软雅黑" panose="020B0503020204020204" pitchFamily="34" charset="-122"/>
              </a:rPr>
              <a:t>标准和</a:t>
            </a:r>
            <a:r>
              <a:rPr lang="en-US" altLang="zh-CN" sz="1600" dirty="0" smtClean="0">
                <a:latin typeface="微软雅黑" panose="020B0503020204020204" pitchFamily="34" charset="-122"/>
                <a:ea typeface="微软雅黑" panose="020B0503020204020204" pitchFamily="34" charset="-122"/>
              </a:rPr>
              <a:t>ECMAScript</a:t>
            </a:r>
            <a:r>
              <a:rPr lang="zh-CN" altLang="en-US" sz="1600" dirty="0" smtClean="0">
                <a:latin typeface="微软雅黑" panose="020B0503020204020204" pitchFamily="34" charset="-122"/>
                <a:ea typeface="微软雅黑" panose="020B0503020204020204" pitchFamily="34" charset="-122"/>
              </a:rPr>
              <a:t>规范在相当长一段时期未发生过重大变化。</a:t>
            </a:r>
            <a:r>
              <a:rPr lang="en-US" altLang="zh-CN" sz="1600" dirty="0" smtClean="0">
                <a:latin typeface="微软雅黑" panose="020B0503020204020204" pitchFamily="34" charset="-122"/>
                <a:ea typeface="微软雅黑" panose="020B0503020204020204" pitchFamily="34" charset="-122"/>
              </a:rPr>
              <a:t>2014</a:t>
            </a:r>
            <a:r>
              <a:rPr lang="zh-CN" altLang="en-US" sz="1600" dirty="0" smtClean="0">
                <a:latin typeface="微软雅黑" panose="020B0503020204020204" pitchFamily="34" charset="-122"/>
                <a:ea typeface="微软雅黑" panose="020B0503020204020204" pitchFamily="34" charset="-122"/>
              </a:rPr>
              <a:t>年发布</a:t>
            </a:r>
            <a:r>
              <a:rPr lang="en-US" altLang="zh-CN" sz="1600" dirty="0" smtClean="0">
                <a:latin typeface="微软雅黑" panose="020B0503020204020204" pitchFamily="34" charset="-122"/>
                <a:ea typeface="微软雅黑" panose="020B0503020204020204" pitchFamily="34" charset="-122"/>
              </a:rPr>
              <a:t>HTML5</a:t>
            </a:r>
            <a:r>
              <a:rPr lang="zh-CN" altLang="en-US" sz="1600" dirty="0" smtClean="0">
                <a:latin typeface="微软雅黑" panose="020B0503020204020204" pitchFamily="34" charset="-122"/>
                <a:ea typeface="微软雅黑" panose="020B0503020204020204" pitchFamily="34" charset="-122"/>
              </a:rPr>
              <a:t>标准，</a:t>
            </a:r>
            <a:r>
              <a:rPr lang="en-US" altLang="zh-CN" sz="1600" dirty="0" smtClean="0">
                <a:latin typeface="微软雅黑" panose="020B0503020204020204" pitchFamily="34" charset="-122"/>
                <a:ea typeface="微软雅黑" panose="020B0503020204020204" pitchFamily="34" charset="-122"/>
              </a:rPr>
              <a:t>2009</a:t>
            </a:r>
            <a:r>
              <a:rPr lang="zh-CN" altLang="en-US" sz="1600" dirty="0" smtClean="0">
                <a:latin typeface="微软雅黑" panose="020B0503020204020204" pitchFamily="34" charset="-122"/>
                <a:ea typeface="微软雅黑" panose="020B0503020204020204" pitchFamily="34" charset="-122"/>
              </a:rPr>
              <a:t>年发布</a:t>
            </a:r>
            <a:r>
              <a:rPr lang="en-US" altLang="zh-CN" sz="1600" dirty="0" smtClean="0">
                <a:latin typeface="微软雅黑" panose="020B0503020204020204" pitchFamily="34" charset="-122"/>
                <a:ea typeface="微软雅黑" panose="020B0503020204020204" pitchFamily="34" charset="-122"/>
              </a:rPr>
              <a:t>ECMAScript5</a:t>
            </a:r>
            <a:r>
              <a:rPr lang="zh-CN" altLang="en-US" sz="1600" dirty="0" smtClean="0">
                <a:latin typeface="微软雅黑" panose="020B0503020204020204" pitchFamily="34" charset="-122"/>
                <a:ea typeface="微软雅黑" panose="020B0503020204020204" pitchFamily="34" charset="-122"/>
              </a:rPr>
              <a:t>规范，</a:t>
            </a:r>
            <a:r>
              <a:rPr lang="en-US" altLang="zh-CN" sz="1600" dirty="0" smtClean="0">
                <a:latin typeface="微软雅黑" panose="020B0503020204020204" pitchFamily="34" charset="-122"/>
                <a:ea typeface="微软雅黑" panose="020B0503020204020204" pitchFamily="34" charset="-122"/>
              </a:rPr>
              <a:t>2015</a:t>
            </a:r>
            <a:r>
              <a:rPr lang="zh-CN" altLang="en-US" sz="1600" dirty="0" smtClean="0">
                <a:latin typeface="微软雅黑" panose="020B0503020204020204" pitchFamily="34" charset="-122"/>
                <a:ea typeface="微软雅黑" panose="020B0503020204020204" pitchFamily="34" charset="-122"/>
              </a:rPr>
              <a:t>年发布</a:t>
            </a:r>
            <a:r>
              <a:rPr lang="en-US" altLang="zh-CN" sz="1600" dirty="0" smtClean="0">
                <a:latin typeface="微软雅黑" panose="020B0503020204020204" pitchFamily="34" charset="-122"/>
                <a:ea typeface="微软雅黑" panose="020B0503020204020204" pitchFamily="34" charset="-122"/>
              </a:rPr>
              <a:t>ECMAScript6</a:t>
            </a:r>
            <a:r>
              <a:rPr lang="zh-CN" altLang="en-US" sz="1600" dirty="0" smtClean="0">
                <a:latin typeface="微软雅黑" panose="020B0503020204020204" pitchFamily="34" charset="-122"/>
                <a:ea typeface="微软雅黑" panose="020B0503020204020204" pitchFamily="34" charset="-122"/>
              </a:rPr>
              <a:t>规范。</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9878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5358" y="3515149"/>
            <a:ext cx="11521280" cy="338554"/>
          </a:xfrm>
          <a:prstGeom prst="rect">
            <a:avLst/>
          </a:prstGeom>
        </p:spPr>
        <p:txBody>
          <a:bodyPr wrap="square">
            <a:spAutoFit/>
          </a:bodyPr>
          <a:lstStyle/>
          <a:p>
            <a:r>
              <a:rPr lang="en-US" altLang="zh-CN" sz="1600" dirty="0" smtClean="0">
                <a:solidFill>
                  <a:srgbClr val="2F2F2F"/>
                </a:solidFill>
                <a:latin typeface="微软雅黑" panose="020B0503020204020204" pitchFamily="34" charset="-122"/>
                <a:ea typeface="微软雅黑" panose="020B0503020204020204" pitchFamily="34" charset="-122"/>
              </a:rPr>
              <a:t>1999</a:t>
            </a:r>
            <a:r>
              <a:rPr lang="zh-CN" altLang="en-US" sz="1600" dirty="0" smtClean="0">
                <a:solidFill>
                  <a:srgbClr val="2F2F2F"/>
                </a:solidFill>
                <a:latin typeface="微软雅黑" panose="020B0503020204020204" pitchFamily="34" charset="-122"/>
                <a:ea typeface="微软雅黑" panose="020B0503020204020204" pitchFamily="34" charset="-122"/>
              </a:rPr>
              <a:t>年，微软推出用于异步传输的</a:t>
            </a:r>
            <a:r>
              <a:rPr lang="en-US" altLang="zh-CN" sz="1600" dirty="0" smtClean="0">
                <a:solidFill>
                  <a:srgbClr val="2F2F2F"/>
                </a:solidFill>
                <a:latin typeface="微软雅黑" panose="020B0503020204020204" pitchFamily="34" charset="-122"/>
                <a:ea typeface="微软雅黑" panose="020B0503020204020204" pitchFamily="34" charset="-122"/>
              </a:rPr>
              <a:t>ActiveX</a:t>
            </a:r>
            <a:r>
              <a:rPr lang="zh-CN" altLang="en-US" sz="1600" dirty="0" smtClean="0">
                <a:solidFill>
                  <a:srgbClr val="2F2F2F"/>
                </a:solidFill>
                <a:latin typeface="微软雅黑" panose="020B0503020204020204" pitchFamily="34" charset="-122"/>
                <a:ea typeface="微软雅黑" panose="020B0503020204020204" pitchFamily="34" charset="-122"/>
              </a:rPr>
              <a:t>技术</a:t>
            </a:r>
            <a:endParaRPr lang="zh-CN" altLang="en-US" sz="1600" dirty="0">
              <a:latin typeface="微软雅黑" panose="020B0503020204020204" pitchFamily="34" charset="-122"/>
              <a:ea typeface="微软雅黑" panose="020B0503020204020204" pitchFamily="34" charset="-122"/>
            </a:endParaRPr>
          </a:p>
        </p:txBody>
      </p:sp>
      <p:sp>
        <p:nvSpPr>
          <p:cNvPr id="18" name="矩形 17"/>
          <p:cNvSpPr/>
          <p:nvPr/>
        </p:nvSpPr>
        <p:spPr>
          <a:xfrm>
            <a:off x="335360" y="793615"/>
            <a:ext cx="11521280" cy="338554"/>
          </a:xfrm>
          <a:prstGeom prst="rect">
            <a:avLst/>
          </a:prstGeom>
        </p:spPr>
        <p:txBody>
          <a:bodyPr wrap="square">
            <a:spAutoFit/>
          </a:bodyPr>
          <a:lstStyle/>
          <a:p>
            <a:r>
              <a:rPr lang="en-US" altLang="zh-CN" sz="1600" dirty="0" smtClean="0">
                <a:solidFill>
                  <a:srgbClr val="2F2F2F"/>
                </a:solidFill>
                <a:latin typeface="微软雅黑" panose="020B0503020204020204" pitchFamily="34" charset="-122"/>
                <a:ea typeface="微软雅黑" panose="020B0503020204020204" pitchFamily="34" charset="-122"/>
              </a:rPr>
              <a:t>1993</a:t>
            </a:r>
            <a:r>
              <a:rPr lang="zh-CN" altLang="en-US" sz="1600" dirty="0" smtClean="0">
                <a:solidFill>
                  <a:srgbClr val="2F2F2F"/>
                </a:solidFill>
                <a:latin typeface="微软雅黑" panose="020B0503020204020204" pitchFamily="34" charset="-122"/>
                <a:ea typeface="微软雅黑" panose="020B0503020204020204" pitchFamily="34" charset="-122"/>
              </a:rPr>
              <a:t>年</a:t>
            </a:r>
            <a:r>
              <a:rPr lang="en-US" altLang="zh-CN" sz="1600" dirty="0" smtClean="0">
                <a:solidFill>
                  <a:srgbClr val="2F2F2F"/>
                </a:solidFill>
                <a:latin typeface="微软雅黑" panose="020B0503020204020204" pitchFamily="34" charset="-122"/>
                <a:ea typeface="微软雅黑" panose="020B0503020204020204" pitchFamily="34" charset="-122"/>
              </a:rPr>
              <a:t>CGI</a:t>
            </a:r>
            <a:r>
              <a:rPr lang="zh-CN" altLang="en-US" sz="1600" dirty="0" smtClean="0">
                <a:solidFill>
                  <a:srgbClr val="2F2F2F"/>
                </a:solidFill>
                <a:latin typeface="微软雅黑" panose="020B0503020204020204" pitchFamily="34" charset="-122"/>
                <a:ea typeface="微软雅黑" panose="020B0503020204020204" pitchFamily="34" charset="-122"/>
              </a:rPr>
              <a:t>技术诞生，通过</a:t>
            </a:r>
            <a:r>
              <a:rPr lang="en-US" altLang="zh-CN" sz="1600" dirty="0">
                <a:solidFill>
                  <a:srgbClr val="2F2F2F"/>
                </a:solidFill>
                <a:latin typeface="微软雅黑" panose="020B0503020204020204" pitchFamily="34" charset="-122"/>
                <a:ea typeface="微软雅黑" panose="020B0503020204020204" pitchFamily="34" charset="-122"/>
              </a:rPr>
              <a:t>Java</a:t>
            </a:r>
            <a:r>
              <a:rPr lang="zh-CN" altLang="en-US" sz="1600" dirty="0">
                <a:solidFill>
                  <a:srgbClr val="2F2F2F"/>
                </a:solidFill>
                <a:latin typeface="微软雅黑" panose="020B0503020204020204" pitchFamily="34" charset="-122"/>
                <a:ea typeface="微软雅黑" panose="020B0503020204020204" pitchFamily="34" charset="-122"/>
              </a:rPr>
              <a:t>或</a:t>
            </a:r>
            <a:r>
              <a:rPr lang="en-US" altLang="zh-CN" sz="1600" dirty="0">
                <a:solidFill>
                  <a:srgbClr val="2F2F2F"/>
                </a:solidFill>
                <a:latin typeface="微软雅黑" panose="020B0503020204020204" pitchFamily="34" charset="-122"/>
                <a:ea typeface="微软雅黑" panose="020B0503020204020204" pitchFamily="34" charset="-122"/>
              </a:rPr>
              <a:t>C</a:t>
            </a:r>
            <a:r>
              <a:rPr lang="zh-CN" altLang="en-US" sz="1600" dirty="0">
                <a:solidFill>
                  <a:srgbClr val="2F2F2F"/>
                </a:solidFill>
                <a:latin typeface="微软雅黑" panose="020B0503020204020204" pitchFamily="34" charset="-122"/>
                <a:ea typeface="微软雅黑" panose="020B0503020204020204" pitchFamily="34" charset="-122"/>
              </a:rPr>
              <a:t>等语言，直接向浏览器输出拼接后的</a:t>
            </a:r>
            <a:r>
              <a:rPr lang="en-US" altLang="zh-CN" sz="1600" dirty="0">
                <a:solidFill>
                  <a:srgbClr val="2F2F2F"/>
                </a:solidFill>
                <a:latin typeface="微软雅黑" panose="020B0503020204020204" pitchFamily="34" charset="-122"/>
                <a:ea typeface="微软雅黑" panose="020B0503020204020204" pitchFamily="34" charset="-122"/>
              </a:rPr>
              <a:t>Html</a:t>
            </a:r>
            <a:r>
              <a:rPr lang="zh-CN" altLang="en-US" sz="1600" dirty="0">
                <a:solidFill>
                  <a:srgbClr val="2F2F2F"/>
                </a:solidFill>
                <a:latin typeface="微软雅黑" panose="020B0503020204020204" pitchFamily="34" charset="-122"/>
                <a:ea typeface="微软雅黑" panose="020B0503020204020204" pitchFamily="34" charset="-122"/>
              </a:rPr>
              <a:t>字符串以进行</a:t>
            </a:r>
            <a:r>
              <a:rPr lang="zh-CN" altLang="en-US" sz="1600" dirty="0" smtClean="0">
                <a:solidFill>
                  <a:srgbClr val="2F2F2F"/>
                </a:solidFill>
                <a:latin typeface="微软雅黑" panose="020B0503020204020204" pitchFamily="34" charset="-122"/>
                <a:ea typeface="微软雅黑" panose="020B0503020204020204" pitchFamily="34" charset="-122"/>
              </a:rPr>
              <a:t>动态显示</a:t>
            </a:r>
            <a:endParaRPr lang="zh-CN" altLang="en-US" sz="1600" dirty="0">
              <a:latin typeface="微软雅黑" panose="020B0503020204020204" pitchFamily="34" charset="-122"/>
              <a:ea typeface="微软雅黑" panose="020B0503020204020204" pitchFamily="34" charset="-122"/>
            </a:endParaRPr>
          </a:p>
        </p:txBody>
      </p:sp>
      <p:sp>
        <p:nvSpPr>
          <p:cNvPr id="19" name="矩形 18"/>
          <p:cNvSpPr/>
          <p:nvPr/>
        </p:nvSpPr>
        <p:spPr>
          <a:xfrm>
            <a:off x="335358" y="1622859"/>
            <a:ext cx="11521280"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1996</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ASP</a:t>
            </a:r>
            <a:r>
              <a:rPr lang="zh-CN" altLang="en-US" sz="1600" dirty="0" smtClean="0">
                <a:latin typeface="微软雅黑" panose="020B0503020204020204" pitchFamily="34" charset="-122"/>
                <a:ea typeface="微软雅黑" panose="020B0503020204020204" pitchFamily="34" charset="-122"/>
              </a:rPr>
              <a:t>技术和</a:t>
            </a:r>
            <a:r>
              <a:rPr lang="en-US" altLang="zh-CN" sz="1600" dirty="0" smtClean="0">
                <a:latin typeface="微软雅黑" panose="020B0503020204020204" pitchFamily="34" charset="-122"/>
                <a:ea typeface="微软雅黑" panose="020B0503020204020204" pitchFamily="34" charset="-122"/>
              </a:rPr>
              <a:t>JSP</a:t>
            </a:r>
            <a:r>
              <a:rPr lang="zh-CN" altLang="en-US" sz="1600" dirty="0" smtClean="0">
                <a:latin typeface="微软雅黑" panose="020B0503020204020204" pitchFamily="34" charset="-122"/>
                <a:ea typeface="微软雅黑" panose="020B0503020204020204" pitchFamily="34" charset="-122"/>
              </a:rPr>
              <a:t>技术诞生</a:t>
            </a:r>
            <a:endParaRPr lang="zh-CN" altLang="en-US" sz="1600" dirty="0">
              <a:latin typeface="微软雅黑" panose="020B0503020204020204" pitchFamily="34" charset="-122"/>
              <a:ea typeface="微软雅黑" panose="020B0503020204020204" pitchFamily="34" charset="-122"/>
            </a:endParaRPr>
          </a:p>
        </p:txBody>
      </p:sp>
      <p:sp>
        <p:nvSpPr>
          <p:cNvPr id="20" name="矩形 19"/>
          <p:cNvSpPr/>
          <p:nvPr/>
        </p:nvSpPr>
        <p:spPr>
          <a:xfrm>
            <a:off x="335360" y="377841"/>
            <a:ext cx="11521280" cy="338554"/>
          </a:xfrm>
          <a:prstGeom prst="rect">
            <a:avLst/>
          </a:prstGeom>
          <a:solidFill>
            <a:schemeClr val="accent6">
              <a:lumMod val="60000"/>
              <a:lumOff val="40000"/>
            </a:schemeClr>
          </a:solidFill>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在解决网页动态性问题上，</a:t>
            </a:r>
            <a:r>
              <a:rPr lang="en-US" altLang="zh-CN" sz="1600" dirty="0" err="1" smtClean="0">
                <a:latin typeface="微软雅黑" panose="020B0503020204020204" pitchFamily="34" charset="-122"/>
                <a:ea typeface="微软雅黑" panose="020B0503020204020204" pitchFamily="34" charset="-122"/>
              </a:rPr>
              <a:t>Javascript</a:t>
            </a:r>
            <a:r>
              <a:rPr lang="zh-CN" altLang="en-US" sz="1600" dirty="0" smtClean="0">
                <a:latin typeface="微软雅黑" panose="020B0503020204020204" pitchFamily="34" charset="-122"/>
                <a:ea typeface="微软雅黑" panose="020B0503020204020204" pitchFamily="34" charset="-122"/>
              </a:rPr>
              <a:t>只实现了前端一定程度的动态性，</a:t>
            </a:r>
            <a:r>
              <a:rPr lang="zh-CN" altLang="en-US" sz="1600" dirty="0">
                <a:latin typeface="微软雅黑" panose="020B0503020204020204" pitchFamily="34" charset="-122"/>
                <a:ea typeface="微软雅黑" panose="020B0503020204020204" pitchFamily="34" charset="-122"/>
              </a:rPr>
              <a:t>而</a:t>
            </a:r>
            <a:r>
              <a:rPr lang="zh-CN" altLang="en-US" sz="1600" dirty="0" smtClean="0">
                <a:latin typeface="微软雅黑" panose="020B0503020204020204" pitchFamily="34" charset="-122"/>
                <a:ea typeface="微软雅黑" panose="020B0503020204020204" pitchFamily="34" charset="-122"/>
              </a:rPr>
              <a:t>与后端</a:t>
            </a:r>
            <a:r>
              <a:rPr lang="zh-CN" altLang="en-US" sz="1600" dirty="0">
                <a:latin typeface="微软雅黑" panose="020B0503020204020204" pitchFamily="34" charset="-122"/>
                <a:ea typeface="微软雅黑" panose="020B0503020204020204" pitchFamily="34" charset="-122"/>
              </a:rPr>
              <a:t>服务的</a:t>
            </a:r>
            <a:r>
              <a:rPr lang="zh-CN" altLang="en-US" sz="1600" dirty="0" smtClean="0">
                <a:latin typeface="微软雅黑" panose="020B0503020204020204" pitchFamily="34" charset="-122"/>
                <a:ea typeface="微软雅黑" panose="020B0503020204020204" pitchFamily="34" charset="-122"/>
              </a:rPr>
              <a:t>动态交互上也出现了很多技术。</a:t>
            </a:r>
            <a:endParaRPr lang="zh-CN" altLang="en-US" sz="1600" dirty="0">
              <a:latin typeface="微软雅黑" panose="020B0503020204020204" pitchFamily="34" charset="-122"/>
              <a:ea typeface="微软雅黑" panose="020B0503020204020204" pitchFamily="34" charset="-122"/>
            </a:endParaRPr>
          </a:p>
        </p:txBody>
      </p:sp>
      <p:sp>
        <p:nvSpPr>
          <p:cNvPr id="21" name="矩形 20"/>
          <p:cNvSpPr/>
          <p:nvPr/>
        </p:nvSpPr>
        <p:spPr>
          <a:xfrm>
            <a:off x="335358" y="1205943"/>
            <a:ext cx="11521281" cy="338554"/>
          </a:xfrm>
          <a:prstGeom prst="rect">
            <a:avLst/>
          </a:prstGeom>
          <a:solidFill>
            <a:schemeClr val="bg1">
              <a:lumMod val="85000"/>
            </a:schemeClr>
          </a:solidFill>
        </p:spPr>
        <p:txBody>
          <a:bodyPr wrap="square">
            <a:spAutoFit/>
          </a:bodyPr>
          <a:lstStyle/>
          <a:p>
            <a:r>
              <a:rPr lang="en-US" altLang="zh-CN" sz="1600" dirty="0">
                <a:latin typeface="微软雅黑" panose="020B0503020204020204" pitchFamily="34" charset="-122"/>
                <a:ea typeface="微软雅黑" panose="020B0503020204020204" pitchFamily="34" charset="-122"/>
              </a:rPr>
              <a:t>1995</a:t>
            </a:r>
            <a:r>
              <a:rPr lang="zh-CN" altLang="en-US" sz="1600" dirty="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PHP</a:t>
            </a:r>
            <a:r>
              <a:rPr lang="zh-CN" altLang="en-US" sz="1600" dirty="0" smtClean="0">
                <a:latin typeface="微软雅黑" panose="020B0503020204020204" pitchFamily="34" charset="-122"/>
                <a:ea typeface="微软雅黑" panose="020B0503020204020204" pitchFamily="34" charset="-122"/>
              </a:rPr>
              <a:t>技术诞生</a:t>
            </a:r>
            <a:endParaRPr lang="zh-CN" altLang="en-US" sz="1600" dirty="0">
              <a:latin typeface="微软雅黑" panose="020B0503020204020204" pitchFamily="34" charset="-122"/>
              <a:ea typeface="微软雅黑" panose="020B0503020204020204" pitchFamily="34" charset="-122"/>
            </a:endParaRPr>
          </a:p>
        </p:txBody>
      </p:sp>
      <p:sp>
        <p:nvSpPr>
          <p:cNvPr id="22" name="矩形 21"/>
          <p:cNvSpPr/>
          <p:nvPr/>
        </p:nvSpPr>
        <p:spPr>
          <a:xfrm>
            <a:off x="335358" y="2042585"/>
            <a:ext cx="11521280" cy="338554"/>
          </a:xfrm>
          <a:prstGeom prst="rect">
            <a:avLst/>
          </a:prstGeom>
          <a:solidFill>
            <a:schemeClr val="bg1">
              <a:lumMod val="85000"/>
            </a:schemeClr>
          </a:solidFill>
        </p:spPr>
        <p:txBody>
          <a:bodyPr wrap="square">
            <a:spAutoFit/>
          </a:bodyPr>
          <a:lstStyle/>
          <a:p>
            <a:r>
              <a:rPr lang="en-US" altLang="zh-CN" sz="1600" dirty="0">
                <a:latin typeface="微软雅黑" panose="020B0503020204020204" pitchFamily="34" charset="-122"/>
                <a:ea typeface="微软雅黑" panose="020B0503020204020204" pitchFamily="34" charset="-122"/>
              </a:rPr>
              <a:t>2002</a:t>
            </a:r>
            <a:r>
              <a:rPr lang="zh-CN" altLang="en-US" sz="1600" dirty="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ASP.NET</a:t>
            </a:r>
            <a:r>
              <a:rPr lang="zh-CN" altLang="en-US" sz="1600" dirty="0" smtClean="0">
                <a:latin typeface="微软雅黑" panose="020B0503020204020204" pitchFamily="34" charset="-122"/>
                <a:ea typeface="微软雅黑" panose="020B0503020204020204" pitchFamily="34" charset="-122"/>
              </a:rPr>
              <a:t>技术诞生</a:t>
            </a:r>
            <a:r>
              <a:rPr lang="zh-CN" altLang="en-US" sz="1600" dirty="0">
                <a:latin typeface="微软雅黑" panose="020B0503020204020204" pitchFamily="34" charset="-122"/>
                <a:ea typeface="微软雅黑" panose="020B0503020204020204" pitchFamily="34" charset="-122"/>
              </a:rPr>
              <a:t>以替代</a:t>
            </a:r>
            <a:r>
              <a:rPr lang="en-US" altLang="zh-CN" sz="1600" dirty="0">
                <a:latin typeface="微软雅黑" panose="020B0503020204020204" pitchFamily="34" charset="-122"/>
                <a:ea typeface="微软雅黑" panose="020B0503020204020204" pitchFamily="34" charset="-122"/>
              </a:rPr>
              <a:t>ASP</a:t>
            </a:r>
            <a:endParaRPr lang="zh-CN" altLang="en-US" sz="1600" dirty="0">
              <a:latin typeface="微软雅黑" panose="020B0503020204020204" pitchFamily="34" charset="-122"/>
              <a:ea typeface="微软雅黑" panose="020B0503020204020204" pitchFamily="34" charset="-122"/>
            </a:endParaRPr>
          </a:p>
        </p:txBody>
      </p:sp>
      <p:sp>
        <p:nvSpPr>
          <p:cNvPr id="23" name="矩形 22"/>
          <p:cNvSpPr/>
          <p:nvPr/>
        </p:nvSpPr>
        <p:spPr>
          <a:xfrm>
            <a:off x="335361" y="2489336"/>
            <a:ext cx="11521280" cy="938719"/>
          </a:xfrm>
          <a:prstGeom prst="rect">
            <a:avLst/>
          </a:prstGeom>
          <a:solidFill>
            <a:schemeClr val="accent6">
              <a:lumMod val="60000"/>
              <a:lumOff val="40000"/>
            </a:schemeClr>
          </a:solidFill>
        </p:spPr>
        <p:txBody>
          <a:bodyPr wrap="square">
            <a:spAutoFit/>
          </a:bodyPr>
          <a:lstStyle/>
          <a:p>
            <a:pPr>
              <a:lnSpc>
                <a:spcPts val="2200"/>
              </a:lnSpc>
            </a:pPr>
            <a:r>
              <a:rPr lang="zh-CN" altLang="en-US" sz="1600" dirty="0" smtClean="0">
                <a:latin typeface="微软雅黑" panose="020B0503020204020204" pitchFamily="34" charset="-122"/>
                <a:ea typeface="微软雅黑" panose="020B0503020204020204" pitchFamily="34" charset="-122"/>
              </a:rPr>
              <a:t>动态页面技术的不断发展页面，促使动态获得后台服务数据越来越容易，但却使得后端逻辑越来越复杂、庞大、难于维护，由此催生了后端各种</a:t>
            </a:r>
            <a:r>
              <a:rPr lang="en-US" altLang="zh-CN" sz="1600" dirty="0" smtClean="0">
                <a:latin typeface="微软雅黑" panose="020B0503020204020204" pitchFamily="34" charset="-122"/>
                <a:ea typeface="微软雅黑" panose="020B0503020204020204" pitchFamily="34" charset="-122"/>
              </a:rPr>
              <a:t>MVC</a:t>
            </a:r>
            <a:r>
              <a:rPr lang="zh-CN" altLang="en-US" sz="1600" dirty="0" smtClean="0">
                <a:latin typeface="微软雅黑" panose="020B0503020204020204" pitchFamily="34" charset="-122"/>
                <a:ea typeface="微软雅黑" panose="020B0503020204020204" pitchFamily="34" charset="-122"/>
              </a:rPr>
              <a:t>框架的发展，如</a:t>
            </a:r>
            <a:r>
              <a:rPr lang="en-US" altLang="zh-CN" sz="1600" dirty="0" smtClean="0">
                <a:latin typeface="微软雅黑" panose="020B0503020204020204" pitchFamily="34" charset="-122"/>
                <a:ea typeface="微软雅黑" panose="020B0503020204020204" pitchFamily="34" charset="-122"/>
              </a:rPr>
              <a:t>Struts</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Spring</a:t>
            </a:r>
            <a:r>
              <a:rPr lang="zh-CN" altLang="en-US" sz="1600" dirty="0" smtClean="0">
                <a:latin typeface="微软雅黑" panose="020B0503020204020204" pitchFamily="34" charset="-122"/>
                <a:ea typeface="微软雅黑" panose="020B0503020204020204" pitchFamily="34" charset="-122"/>
              </a:rPr>
              <a:t>等。</a:t>
            </a:r>
            <a:endParaRPr lang="en-US" altLang="zh-CN" sz="1600" dirty="0" smtClean="0">
              <a:latin typeface="微软雅黑" panose="020B0503020204020204" pitchFamily="34" charset="-122"/>
              <a:ea typeface="微软雅黑" panose="020B0503020204020204" pitchFamily="34" charset="-122"/>
            </a:endParaRPr>
          </a:p>
          <a:p>
            <a:pPr>
              <a:lnSpc>
                <a:spcPts val="2200"/>
              </a:lnSpc>
            </a:pPr>
            <a:r>
              <a:rPr lang="zh-CN" altLang="en-US" sz="1600" b="1" dirty="0" smtClean="0">
                <a:solidFill>
                  <a:srgbClr val="0000FF"/>
                </a:solidFill>
                <a:latin typeface="微软雅黑" panose="020B0503020204020204" pitchFamily="34" charset="-122"/>
                <a:ea typeface="微软雅黑" panose="020B0503020204020204" pitchFamily="34" charset="-122"/>
              </a:rPr>
              <a:t>这时仍存在的问题：前端页面想要获取服务端数据仍然需要刷新整个页面</a:t>
            </a:r>
            <a:endParaRPr lang="zh-CN" altLang="en-US" sz="1600" dirty="0">
              <a:solidFill>
                <a:srgbClr val="0000FF"/>
              </a:solidFill>
              <a:latin typeface="微软雅黑" panose="020B0503020204020204" pitchFamily="34" charset="-122"/>
              <a:ea typeface="微软雅黑" panose="020B0503020204020204" pitchFamily="34" charset="-122"/>
            </a:endParaRPr>
          </a:p>
        </p:txBody>
      </p:sp>
      <p:sp>
        <p:nvSpPr>
          <p:cNvPr id="24" name="矩形 23"/>
          <p:cNvSpPr/>
          <p:nvPr/>
        </p:nvSpPr>
        <p:spPr>
          <a:xfrm>
            <a:off x="335358" y="3937227"/>
            <a:ext cx="11521281" cy="338554"/>
          </a:xfrm>
          <a:prstGeom prst="rect">
            <a:avLst/>
          </a:prstGeom>
          <a:solidFill>
            <a:schemeClr val="bg1">
              <a:lumMod val="85000"/>
            </a:schemeClr>
          </a:solidFill>
        </p:spPr>
        <p:txBody>
          <a:bodyPr wrap="square">
            <a:spAutoFit/>
          </a:bodyPr>
          <a:lstStyle/>
          <a:p>
            <a:r>
              <a:rPr lang="en-US" altLang="zh-CN" sz="1600" dirty="0" smtClean="0">
                <a:solidFill>
                  <a:srgbClr val="2F2F2F"/>
                </a:solidFill>
                <a:latin typeface="微软雅黑" panose="020B0503020204020204" pitchFamily="34" charset="-122"/>
                <a:ea typeface="微软雅黑" panose="020B0503020204020204" pitchFamily="34" charset="-122"/>
              </a:rPr>
              <a:t>2005</a:t>
            </a:r>
            <a:r>
              <a:rPr lang="zh-CN" altLang="en-US" sz="1600" dirty="0" smtClean="0">
                <a:solidFill>
                  <a:srgbClr val="2F2F2F"/>
                </a:solidFill>
                <a:latin typeface="微软雅黑" panose="020B0503020204020204" pitchFamily="34" charset="-122"/>
                <a:ea typeface="微软雅黑" panose="020B0503020204020204" pitchFamily="34" charset="-122"/>
              </a:rPr>
              <a:t>年，</a:t>
            </a:r>
            <a:r>
              <a:rPr lang="en-US" altLang="zh-CN" sz="1600" dirty="0" err="1" smtClean="0">
                <a:latin typeface="微软雅黑" panose="020B0503020204020204" pitchFamily="34" charset="-122"/>
                <a:ea typeface="微软雅黑" panose="020B0503020204020204" pitchFamily="34" charset="-122"/>
              </a:rPr>
              <a:t>JesseJamesGarrett</a:t>
            </a:r>
            <a:r>
              <a:rPr lang="zh-CN" altLang="en-US" sz="1600" dirty="0" smtClean="0">
                <a:latin typeface="微软雅黑" panose="020B0503020204020204" pitchFamily="34" charset="-122"/>
                <a:ea typeface="微软雅黑" panose="020B0503020204020204" pitchFamily="34" charset="-122"/>
              </a:rPr>
              <a:t>正式提出</a:t>
            </a:r>
            <a:r>
              <a:rPr lang="en-US" altLang="zh-CN" sz="1600" dirty="0" smtClean="0">
                <a:latin typeface="微软雅黑" panose="020B0503020204020204" pitchFamily="34" charset="-122"/>
                <a:ea typeface="微软雅黑" panose="020B0503020204020204" pitchFamily="34" charset="-122"/>
              </a:rPr>
              <a:t>Ajax</a:t>
            </a:r>
            <a:r>
              <a:rPr lang="zh-CN" altLang="en-US" sz="1600" dirty="0" smtClean="0">
                <a:latin typeface="微软雅黑" panose="020B0503020204020204" pitchFamily="34" charset="-122"/>
                <a:ea typeface="微软雅黑" panose="020B0503020204020204" pitchFamily="34" charset="-122"/>
              </a:rPr>
              <a:t>技术（</a:t>
            </a:r>
            <a:r>
              <a:rPr lang="en-US" altLang="zh-CN" sz="1600" dirty="0" smtClean="0">
                <a:latin typeface="微软雅黑" panose="020B0503020204020204" pitchFamily="34" charset="-122"/>
                <a:ea typeface="微软雅黑" panose="020B0503020204020204" pitchFamily="34" charset="-122"/>
              </a:rPr>
              <a:t>Asynchronous </a:t>
            </a:r>
            <a:r>
              <a:rPr lang="en-US" altLang="zh-CN" sz="1600" dirty="0" err="1" smtClean="0">
                <a:latin typeface="微软雅黑" panose="020B0503020204020204" pitchFamily="34" charset="-122"/>
                <a:ea typeface="微软雅黑" panose="020B0503020204020204" pitchFamily="34" charset="-122"/>
              </a:rPr>
              <a:t>Javascript</a:t>
            </a:r>
            <a:r>
              <a:rPr lang="en-US" altLang="zh-CN" sz="1600" dirty="0" smtClean="0">
                <a:latin typeface="微软雅黑" panose="020B0503020204020204" pitchFamily="34" charset="-122"/>
                <a:ea typeface="微软雅黑" panose="020B0503020204020204" pitchFamily="34" charset="-122"/>
              </a:rPr>
              <a:t> XML</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5" name="矩形 24"/>
          <p:cNvSpPr/>
          <p:nvPr/>
        </p:nvSpPr>
        <p:spPr>
          <a:xfrm>
            <a:off x="334310" y="4370744"/>
            <a:ext cx="11521281" cy="338554"/>
          </a:xfrm>
          <a:prstGeom prst="rect">
            <a:avLst/>
          </a:prstGeom>
        </p:spPr>
        <p:txBody>
          <a:bodyPr wrap="square">
            <a:spAutoFit/>
          </a:bodyPr>
          <a:lstStyle/>
          <a:p>
            <a:r>
              <a:rPr lang="en-US" altLang="zh-CN" sz="1600" dirty="0" smtClean="0">
                <a:solidFill>
                  <a:srgbClr val="2F2F2F"/>
                </a:solidFill>
                <a:latin typeface="微软雅黑" panose="020B0503020204020204" pitchFamily="34" charset="-122"/>
                <a:ea typeface="微软雅黑" panose="020B0503020204020204" pitchFamily="34" charset="-122"/>
              </a:rPr>
              <a:t>2004</a:t>
            </a:r>
            <a:r>
              <a:rPr lang="zh-CN" altLang="en-US" sz="1600" dirty="0" smtClean="0">
                <a:solidFill>
                  <a:srgbClr val="2F2F2F"/>
                </a:solidFill>
                <a:latin typeface="微软雅黑" panose="020B0503020204020204" pitchFamily="34" charset="-122"/>
                <a:ea typeface="微软雅黑" panose="020B0503020204020204" pitchFamily="34" charset="-122"/>
              </a:rPr>
              <a:t>年和</a:t>
            </a:r>
            <a:r>
              <a:rPr lang="en-US" altLang="zh-CN" sz="1600" dirty="0" smtClean="0">
                <a:solidFill>
                  <a:srgbClr val="2F2F2F"/>
                </a:solidFill>
                <a:latin typeface="微软雅黑" panose="020B0503020204020204" pitchFamily="34" charset="-122"/>
                <a:ea typeface="微软雅黑" panose="020B0503020204020204" pitchFamily="34" charset="-122"/>
              </a:rPr>
              <a:t>2005</a:t>
            </a:r>
            <a:r>
              <a:rPr lang="zh-CN" altLang="en-US" sz="1600" dirty="0" smtClean="0">
                <a:solidFill>
                  <a:srgbClr val="2F2F2F"/>
                </a:solidFill>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Google</a:t>
            </a:r>
            <a:r>
              <a:rPr lang="zh-CN" altLang="en-US" sz="1600" dirty="0" smtClean="0">
                <a:latin typeface="微软雅黑" panose="020B0503020204020204" pitchFamily="34" charset="-122"/>
                <a:ea typeface="微软雅黑" panose="020B0503020204020204" pitchFamily="34" charset="-122"/>
              </a:rPr>
              <a:t>先后发布了</a:t>
            </a:r>
            <a:r>
              <a:rPr lang="zh-CN" altLang="en-US" sz="1600" dirty="0">
                <a:latin typeface="微软雅黑" panose="020B0503020204020204" pitchFamily="34" charset="-122"/>
                <a:ea typeface="微软雅黑" panose="020B0503020204020204" pitchFamily="34" charset="-122"/>
              </a:rPr>
              <a:t>两</a:t>
            </a:r>
            <a:r>
              <a:rPr lang="zh-CN" altLang="en-US" sz="1600" dirty="0" smtClean="0">
                <a:latin typeface="微软雅黑" panose="020B0503020204020204" pitchFamily="34" charset="-122"/>
                <a:ea typeface="微软雅黑" panose="020B0503020204020204" pitchFamily="34" charset="-122"/>
              </a:rPr>
              <a:t>款重量级</a:t>
            </a:r>
            <a:r>
              <a:rPr lang="en-US" altLang="zh-CN" sz="1600" dirty="0" smtClean="0">
                <a:latin typeface="微软雅黑" panose="020B0503020204020204" pitchFamily="34" charset="-122"/>
                <a:ea typeface="微软雅黑" panose="020B0503020204020204" pitchFamily="34" charset="-122"/>
              </a:rPr>
              <a:t>Web</a:t>
            </a:r>
            <a:r>
              <a:rPr lang="zh-CN" altLang="en-US" sz="1600" dirty="0" smtClean="0">
                <a:latin typeface="微软雅黑" panose="020B0503020204020204" pitchFamily="34" charset="-122"/>
                <a:ea typeface="微软雅黑" panose="020B0503020204020204" pitchFamily="34" charset="-122"/>
              </a:rPr>
              <a:t>产品：</a:t>
            </a:r>
            <a:r>
              <a:rPr lang="en-US" altLang="zh-CN" sz="1600" dirty="0" smtClean="0">
                <a:latin typeface="微软雅黑" panose="020B0503020204020204" pitchFamily="34" charset="-122"/>
                <a:ea typeface="微软雅黑" panose="020B0503020204020204" pitchFamily="34" charset="-122"/>
              </a:rPr>
              <a:t>Gmail</a:t>
            </a:r>
            <a:r>
              <a:rPr lang="zh-CN" altLang="en-US" sz="1600" dirty="0" smtClean="0">
                <a:latin typeface="微软雅黑" panose="020B0503020204020204" pitchFamily="34" charset="-122"/>
                <a:ea typeface="微软雅黑" panose="020B0503020204020204" pitchFamily="34" charset="-122"/>
              </a:rPr>
              <a:t>和</a:t>
            </a:r>
            <a:r>
              <a:rPr lang="en-US" altLang="zh-CN" sz="1600" dirty="0" smtClean="0">
                <a:latin typeface="微软雅黑" panose="020B0503020204020204" pitchFamily="34" charset="-122"/>
                <a:ea typeface="微软雅黑" panose="020B0503020204020204" pitchFamily="34" charset="-122"/>
              </a:rPr>
              <a:t>Google Map</a:t>
            </a:r>
            <a:r>
              <a:rPr lang="zh-CN" altLang="en-US" sz="1600" dirty="0" smtClean="0">
                <a:latin typeface="微软雅黑" panose="020B0503020204020204" pitchFamily="34" charset="-122"/>
                <a:ea typeface="微软雅黑" panose="020B0503020204020204" pitchFamily="34" charset="-122"/>
              </a:rPr>
              <a:t>，都大量使用了</a:t>
            </a:r>
            <a:r>
              <a:rPr lang="en-US" altLang="zh-CN" sz="1600" dirty="0" smtClean="0">
                <a:latin typeface="微软雅黑" panose="020B0503020204020204" pitchFamily="34" charset="-122"/>
                <a:ea typeface="微软雅黑" panose="020B0503020204020204" pitchFamily="34" charset="-122"/>
              </a:rPr>
              <a:t>Ajax</a:t>
            </a:r>
            <a:r>
              <a:rPr lang="zh-CN" altLang="en-US" sz="1600" dirty="0" smtClean="0">
                <a:latin typeface="微软雅黑" panose="020B0503020204020204" pitchFamily="34" charset="-122"/>
                <a:ea typeface="微软雅黑" panose="020B0503020204020204" pitchFamily="34" charset="-122"/>
              </a:rPr>
              <a:t>技术</a:t>
            </a:r>
            <a:endParaRPr lang="zh-CN" altLang="en-US" sz="1600" dirty="0">
              <a:latin typeface="微软雅黑" panose="020B0503020204020204" pitchFamily="34" charset="-122"/>
              <a:ea typeface="微软雅黑" panose="020B0503020204020204" pitchFamily="34" charset="-122"/>
            </a:endParaRPr>
          </a:p>
        </p:txBody>
      </p:sp>
      <p:sp>
        <p:nvSpPr>
          <p:cNvPr id="26" name="矩形 25"/>
          <p:cNvSpPr/>
          <p:nvPr/>
        </p:nvSpPr>
        <p:spPr>
          <a:xfrm>
            <a:off x="334312" y="4849785"/>
            <a:ext cx="11521279" cy="1015663"/>
          </a:xfrm>
          <a:prstGeom prst="rect">
            <a:avLst/>
          </a:prstGeom>
          <a:solidFill>
            <a:schemeClr val="accent6">
              <a:lumMod val="60000"/>
              <a:lumOff val="40000"/>
            </a:schemeClr>
          </a:solidFill>
        </p:spPr>
        <p:txBody>
          <a:bodyPr wrap="square">
            <a:spAutoFit/>
          </a:bodyPr>
          <a:lstStyle/>
          <a:p>
            <a:pPr>
              <a:lnSpc>
                <a:spcPts val="2400"/>
              </a:lnSpc>
            </a:pPr>
            <a:r>
              <a:rPr lang="zh-CN" altLang="en-US" b="1" dirty="0" smtClean="0">
                <a:solidFill>
                  <a:srgbClr val="FF0000"/>
                </a:solidFill>
                <a:latin typeface="微软雅黑" panose="020B0503020204020204" pitchFamily="34" charset="-122"/>
                <a:ea typeface="微软雅黑" panose="020B0503020204020204" pitchFamily="34" charset="-122"/>
              </a:rPr>
              <a:t>世界进入</a:t>
            </a:r>
            <a:r>
              <a:rPr lang="en-US" altLang="zh-CN" b="1" dirty="0" smtClean="0">
                <a:solidFill>
                  <a:srgbClr val="FF0000"/>
                </a:solidFill>
                <a:latin typeface="微软雅黑" panose="020B0503020204020204" pitchFamily="34" charset="-122"/>
                <a:ea typeface="微软雅黑" panose="020B0503020204020204" pitchFamily="34" charset="-122"/>
              </a:rPr>
              <a:t>Web2.0</a:t>
            </a:r>
            <a:r>
              <a:rPr lang="zh-CN" altLang="en-US" b="1" dirty="0" smtClean="0">
                <a:solidFill>
                  <a:srgbClr val="FF0000"/>
                </a:solidFill>
                <a:latin typeface="微软雅黑" panose="020B0503020204020204" pitchFamily="34" charset="-122"/>
                <a:ea typeface="微软雅黑" panose="020B0503020204020204" pitchFamily="34" charset="-122"/>
              </a:rPr>
              <a:t>时代</a:t>
            </a:r>
            <a:endParaRPr lang="en-US" altLang="zh-CN" b="1" dirty="0">
              <a:solidFill>
                <a:srgbClr val="FF0000"/>
              </a:solidFill>
              <a:latin typeface="微软雅黑" panose="020B0503020204020204" pitchFamily="34" charset="-122"/>
              <a:ea typeface="微软雅黑" panose="020B0503020204020204" pitchFamily="34" charset="-122"/>
            </a:endParaRPr>
          </a:p>
          <a:p>
            <a:pPr>
              <a:lnSpc>
                <a:spcPts val="2400"/>
              </a:lnSpc>
            </a:pPr>
            <a:r>
              <a:rPr lang="en-US" altLang="zh-CN" sz="1600" dirty="0" smtClean="0">
                <a:latin typeface="微软雅黑" panose="020B0503020204020204" pitchFamily="34" charset="-122"/>
                <a:ea typeface="微软雅黑" panose="020B0503020204020204" pitchFamily="34" charset="-122"/>
              </a:rPr>
              <a:t>Ajax</a:t>
            </a:r>
            <a:r>
              <a:rPr lang="zh-CN" altLang="en-US" sz="1600" dirty="0" smtClean="0">
                <a:latin typeface="微软雅黑" panose="020B0503020204020204" pitchFamily="34" charset="-122"/>
                <a:ea typeface="微软雅黑" panose="020B0503020204020204" pitchFamily="34" charset="-122"/>
              </a:rPr>
              <a:t>技术标志</a:t>
            </a:r>
            <a:r>
              <a:rPr lang="en-US" altLang="zh-CN" sz="1600" dirty="0" smtClean="0">
                <a:latin typeface="微软雅黑" panose="020B0503020204020204" pitchFamily="34" charset="-122"/>
                <a:ea typeface="微软雅黑" panose="020B0503020204020204" pitchFamily="34" charset="-122"/>
              </a:rPr>
              <a:t>Web2.0</a:t>
            </a:r>
            <a:r>
              <a:rPr lang="zh-CN" altLang="en-US" sz="1600" dirty="0" smtClean="0">
                <a:latin typeface="微软雅黑" panose="020B0503020204020204" pitchFamily="34" charset="-122"/>
                <a:ea typeface="微软雅黑" panose="020B0503020204020204" pitchFamily="34" charset="-122"/>
              </a:rPr>
              <a:t>时代开启。</a:t>
            </a:r>
            <a:r>
              <a:rPr lang="en-US" altLang="zh-CN" sz="1600" dirty="0" smtClean="0">
                <a:latin typeface="微软雅黑" panose="020B0503020204020204" pitchFamily="34" charset="-122"/>
                <a:ea typeface="微软雅黑" panose="020B0503020204020204" pitchFamily="34" charset="-122"/>
              </a:rPr>
              <a:t>Ajax</a:t>
            </a:r>
            <a:r>
              <a:rPr lang="zh-CN" altLang="en-US" sz="1600" dirty="0" smtClean="0">
                <a:latin typeface="微软雅黑" panose="020B0503020204020204" pitchFamily="34" charset="-122"/>
                <a:ea typeface="微软雅黑" panose="020B0503020204020204" pitchFamily="34" charset="-122"/>
              </a:rPr>
              <a:t>技术使得不需要刷新</a:t>
            </a:r>
            <a:r>
              <a:rPr lang="zh-CN" altLang="en-US" sz="1600" dirty="0">
                <a:latin typeface="微软雅黑" panose="020B0503020204020204" pitchFamily="34" charset="-122"/>
                <a:ea typeface="微软雅黑" panose="020B0503020204020204" pitchFamily="34" charset="-122"/>
              </a:rPr>
              <a:t>整个</a:t>
            </a:r>
            <a:r>
              <a:rPr lang="zh-CN" altLang="en-US" sz="1600" dirty="0" smtClean="0">
                <a:latin typeface="微软雅黑" panose="020B0503020204020204" pitchFamily="34" charset="-122"/>
                <a:ea typeface="微软雅黑" panose="020B0503020204020204" pitchFamily="34" charset="-122"/>
              </a:rPr>
              <a:t>前端页面就可实现与后端服务的交互，使得前端向后端服务发送数据更加方便。</a:t>
            </a:r>
          </a:p>
        </p:txBody>
      </p:sp>
      <p:sp>
        <p:nvSpPr>
          <p:cNvPr id="27" name="矩形 26"/>
          <p:cNvSpPr/>
          <p:nvPr/>
        </p:nvSpPr>
        <p:spPr>
          <a:xfrm>
            <a:off x="334312" y="5974133"/>
            <a:ext cx="11521279" cy="656590"/>
          </a:xfrm>
          <a:prstGeom prst="rect">
            <a:avLst/>
          </a:prstGeom>
          <a:solidFill>
            <a:schemeClr val="accent6">
              <a:lumMod val="60000"/>
              <a:lumOff val="40000"/>
            </a:schemeClr>
          </a:solidFill>
        </p:spPr>
        <p:txBody>
          <a:bodyPr wrap="square">
            <a:spAutoFit/>
          </a:bodyPr>
          <a:lstStyle/>
          <a:p>
            <a:pPr>
              <a:lnSpc>
                <a:spcPts val="2200"/>
              </a:lnSpc>
            </a:pPr>
            <a:r>
              <a:rPr lang="zh-CN" altLang="en-US" sz="1600" dirty="0" smtClean="0">
                <a:latin typeface="微软雅黑" panose="020B0503020204020204" pitchFamily="34" charset="-122"/>
                <a:ea typeface="微软雅黑" panose="020B0503020204020204" pitchFamily="34" charset="-122"/>
              </a:rPr>
              <a:t>此时为期</a:t>
            </a:r>
            <a:r>
              <a:rPr lang="en-US" altLang="zh-CN" sz="1600" dirty="0" smtClean="0">
                <a:latin typeface="微软雅黑" panose="020B0503020204020204" pitchFamily="34" charset="-122"/>
                <a:ea typeface="微软雅黑" panose="020B0503020204020204" pitchFamily="34" charset="-122"/>
              </a:rPr>
              <a:t>10</a:t>
            </a:r>
            <a:r>
              <a:rPr lang="zh-CN" altLang="en-US" sz="1600" dirty="0" smtClean="0">
                <a:latin typeface="微软雅黑" panose="020B0503020204020204" pitchFamily="34" charset="-122"/>
                <a:ea typeface="微软雅黑" panose="020B0503020204020204" pitchFamily="34" charset="-122"/>
              </a:rPr>
              <a:t>年的第一场浏览器争夺战以微软的</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完胜网景的</a:t>
            </a:r>
            <a:r>
              <a:rPr lang="en-US" altLang="zh-CN" sz="1600" dirty="0" smtClean="0">
                <a:latin typeface="微软雅黑" panose="020B0503020204020204" pitchFamily="34" charset="-122"/>
                <a:ea typeface="微软雅黑" panose="020B0503020204020204" pitchFamily="34" charset="-122"/>
              </a:rPr>
              <a:t>Navigator</a:t>
            </a:r>
            <a:r>
              <a:rPr lang="zh-CN" altLang="en-US" sz="1600" dirty="0" smtClean="0">
                <a:latin typeface="微软雅黑" panose="020B0503020204020204" pitchFamily="34" charset="-122"/>
                <a:ea typeface="微软雅黑" panose="020B0503020204020204" pitchFamily="34" charset="-122"/>
              </a:rPr>
              <a:t>而告终。同时也进入了第二场浏览器争夺战。</a:t>
            </a:r>
            <a:endParaRPr lang="en-US" altLang="zh-CN" sz="1600" dirty="0" smtClean="0">
              <a:latin typeface="微软雅黑" panose="020B0503020204020204" pitchFamily="34" charset="-122"/>
              <a:ea typeface="微软雅黑" panose="020B0503020204020204" pitchFamily="34" charset="-122"/>
            </a:endParaRPr>
          </a:p>
          <a:p>
            <a:pPr>
              <a:lnSpc>
                <a:spcPts val="2200"/>
              </a:lnSpc>
            </a:pPr>
            <a:r>
              <a:rPr lang="zh-CN" altLang="en-US" sz="1600" dirty="0" smtClean="0">
                <a:latin typeface="微软雅黑" panose="020B0503020204020204" pitchFamily="34" charset="-122"/>
                <a:ea typeface="微软雅黑" panose="020B0503020204020204" pitchFamily="34" charset="-122"/>
              </a:rPr>
              <a:t>微软的</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垄断了浏览器市场，致使它高傲的不遵循</a:t>
            </a:r>
            <a:r>
              <a:rPr lang="en-US" altLang="zh-CN" sz="1600" dirty="0" smtClean="0">
                <a:latin typeface="微软雅黑" panose="020B0503020204020204" pitchFamily="34" charset="-122"/>
                <a:ea typeface="微软雅黑" panose="020B0503020204020204" pitchFamily="34" charset="-122"/>
              </a:rPr>
              <a:t>W3C</a:t>
            </a:r>
            <a:r>
              <a:rPr lang="zh-CN" altLang="en-US" sz="1600" dirty="0" smtClean="0">
                <a:latin typeface="微软雅黑" panose="020B0503020204020204" pitchFamily="34" charset="-122"/>
                <a:ea typeface="微软雅黑" panose="020B0503020204020204" pitchFamily="34" charset="-122"/>
              </a:rPr>
              <a:t>标准。</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87356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46699" y="1265366"/>
            <a:ext cx="11521279"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2008</a:t>
            </a:r>
            <a:r>
              <a:rPr lang="zh-CN" altLang="en-US" sz="1600" dirty="0" smtClean="0">
                <a:latin typeface="微软雅黑" panose="020B0503020204020204" pitchFamily="34" charset="-122"/>
                <a:ea typeface="微软雅黑" panose="020B0503020204020204" pitchFamily="34" charset="-122"/>
              </a:rPr>
              <a:t>年，</a:t>
            </a:r>
            <a:r>
              <a:rPr lang="en-US" altLang="zh-CN" sz="1600" dirty="0" err="1" smtClean="0">
                <a:latin typeface="微软雅黑" panose="020B0503020204020204" pitchFamily="34" charset="-122"/>
                <a:ea typeface="微软雅黑" panose="020B0503020204020204" pitchFamily="34" charset="-122"/>
              </a:rPr>
              <a:t>firefox</a:t>
            </a:r>
            <a:r>
              <a:rPr lang="zh-CN" altLang="en-US" sz="1600" dirty="0" smtClean="0">
                <a:latin typeface="微软雅黑" panose="020B0503020204020204" pitchFamily="34" charset="-122"/>
                <a:ea typeface="微软雅黑" panose="020B0503020204020204" pitchFamily="34" charset="-122"/>
              </a:rPr>
              <a:t>市场份额达</a:t>
            </a:r>
            <a:r>
              <a:rPr lang="en-US" altLang="zh-CN" sz="1600" dirty="0" smtClean="0">
                <a:latin typeface="微软雅黑" panose="020B0503020204020204" pitchFamily="34" charset="-122"/>
                <a:ea typeface="微软雅黑" panose="020B0503020204020204" pitchFamily="34" charset="-122"/>
              </a:rPr>
              <a:t>25%</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下滑至</a:t>
            </a:r>
            <a:r>
              <a:rPr lang="en-US" altLang="zh-CN" sz="1600" dirty="0" smtClean="0">
                <a:latin typeface="微软雅黑" panose="020B0503020204020204" pitchFamily="34" charset="-122"/>
                <a:ea typeface="微软雅黑" panose="020B0503020204020204" pitchFamily="34" charset="-122"/>
              </a:rPr>
              <a:t>65%</a:t>
            </a:r>
            <a:r>
              <a:rPr lang="zh-CN" altLang="en-US" sz="1600" dirty="0" smtClean="0">
                <a:latin typeface="微软雅黑" panose="020B0503020204020204" pitchFamily="34" charset="-122"/>
                <a:ea typeface="微软雅黑" panose="020B0503020204020204" pitchFamily="34" charset="-122"/>
              </a:rPr>
              <a:t>，此时</a:t>
            </a:r>
            <a:r>
              <a:rPr lang="en-US" altLang="zh-CN" sz="1600" dirty="0" smtClean="0">
                <a:latin typeface="微软雅黑" panose="020B0503020204020204" pitchFamily="34" charset="-122"/>
                <a:ea typeface="微软雅黑" panose="020B0503020204020204" pitchFamily="34" charset="-122"/>
              </a:rPr>
              <a:t>W3C</a:t>
            </a:r>
            <a:r>
              <a:rPr lang="zh-CN" altLang="en-US" sz="1600" dirty="0" smtClean="0">
                <a:latin typeface="微软雅黑" panose="020B0503020204020204" pitchFamily="34" charset="-122"/>
                <a:ea typeface="微软雅黑" panose="020B0503020204020204" pitchFamily="34" charset="-122"/>
              </a:rPr>
              <a:t>阵营和</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阵营对抗加剧，实现标准不同，差异越来越大</a:t>
            </a:r>
            <a:endParaRPr lang="zh-CN" altLang="en-US" sz="1600" dirty="0">
              <a:latin typeface="微软雅黑" panose="020B0503020204020204" pitchFamily="34" charset="-122"/>
              <a:ea typeface="微软雅黑" panose="020B0503020204020204" pitchFamily="34" charset="-122"/>
            </a:endParaRPr>
          </a:p>
        </p:txBody>
      </p:sp>
      <p:sp>
        <p:nvSpPr>
          <p:cNvPr id="14" name="矩形 13"/>
          <p:cNvSpPr/>
          <p:nvPr/>
        </p:nvSpPr>
        <p:spPr>
          <a:xfrm>
            <a:off x="335358" y="465999"/>
            <a:ext cx="11521281"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2004</a:t>
            </a:r>
            <a:r>
              <a:rPr lang="zh-CN" altLang="en-US" sz="1600" dirty="0" smtClean="0">
                <a:latin typeface="微软雅黑" panose="020B0503020204020204" pitchFamily="34" charset="-122"/>
                <a:ea typeface="微软雅黑" panose="020B0503020204020204" pitchFamily="34" charset="-122"/>
              </a:rPr>
              <a:t>年，网景公司发布了</a:t>
            </a:r>
            <a:r>
              <a:rPr lang="en-US" altLang="zh-CN" sz="1600" dirty="0" err="1" smtClean="0">
                <a:latin typeface="微软雅黑" panose="020B0503020204020204" pitchFamily="34" charset="-122"/>
                <a:ea typeface="微软雅黑" panose="020B0503020204020204" pitchFamily="34" charset="-122"/>
              </a:rPr>
              <a:t>firefox</a:t>
            </a:r>
            <a:r>
              <a:rPr lang="zh-CN" altLang="en-US" sz="1600" dirty="0" smtClean="0">
                <a:latin typeface="微软雅黑" panose="020B0503020204020204" pitchFamily="34" charset="-122"/>
                <a:ea typeface="微软雅黑" panose="020B0503020204020204" pitchFamily="34" charset="-122"/>
              </a:rPr>
              <a:t>浏览器，获得了巨大成功</a:t>
            </a:r>
            <a:endParaRPr lang="zh-CN" altLang="en-US" sz="1600" dirty="0">
              <a:latin typeface="微软雅黑" panose="020B0503020204020204" pitchFamily="34" charset="-122"/>
              <a:ea typeface="微软雅黑" panose="020B0503020204020204" pitchFamily="34" charset="-122"/>
            </a:endParaRPr>
          </a:p>
        </p:txBody>
      </p:sp>
      <p:sp>
        <p:nvSpPr>
          <p:cNvPr id="15" name="矩形 14"/>
          <p:cNvSpPr/>
          <p:nvPr/>
        </p:nvSpPr>
        <p:spPr>
          <a:xfrm>
            <a:off x="346698" y="850640"/>
            <a:ext cx="11521280" cy="338554"/>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2008</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W3C</a:t>
            </a:r>
            <a:r>
              <a:rPr lang="zh-CN" altLang="en-US" sz="1600" dirty="0" smtClean="0">
                <a:latin typeface="微软雅黑" panose="020B0503020204020204" pitchFamily="34" charset="-122"/>
                <a:ea typeface="微软雅黑" panose="020B0503020204020204" pitchFamily="34" charset="-122"/>
              </a:rPr>
              <a:t>正式发布第一份</a:t>
            </a:r>
            <a:r>
              <a:rPr lang="en-US" altLang="zh-CN" sz="1600" dirty="0" smtClean="0">
                <a:latin typeface="微软雅黑" panose="020B0503020204020204" pitchFamily="34" charset="-122"/>
                <a:ea typeface="微软雅黑" panose="020B0503020204020204" pitchFamily="34" charset="-122"/>
              </a:rPr>
              <a:t>HTML5</a:t>
            </a:r>
            <a:r>
              <a:rPr lang="zh-CN" altLang="en-US" sz="1600" dirty="0" smtClean="0">
                <a:latin typeface="微软雅黑" panose="020B0503020204020204" pitchFamily="34" charset="-122"/>
                <a:ea typeface="微软雅黑" panose="020B0503020204020204" pitchFamily="34" charset="-122"/>
              </a:rPr>
              <a:t>草案，同年</a:t>
            </a:r>
            <a:r>
              <a:rPr lang="en-US" altLang="zh-CN" sz="1600" dirty="0" smtClean="0">
                <a:latin typeface="微软雅黑" panose="020B0503020204020204" pitchFamily="34" charset="-122"/>
                <a:ea typeface="微软雅黑" panose="020B0503020204020204" pitchFamily="34" charset="-122"/>
              </a:rPr>
              <a:t>Google</a:t>
            </a:r>
            <a:r>
              <a:rPr lang="zh-CN" altLang="en-US" sz="1600" dirty="0" smtClean="0">
                <a:latin typeface="微软雅黑" panose="020B0503020204020204" pitchFamily="34" charset="-122"/>
                <a:ea typeface="微软雅黑" panose="020B0503020204020204" pitchFamily="34" charset="-122"/>
              </a:rPr>
              <a:t>发布了</a:t>
            </a:r>
            <a:r>
              <a:rPr lang="en-US" altLang="zh-CN" sz="1600" dirty="0" smtClean="0">
                <a:latin typeface="微软雅黑" panose="020B0503020204020204" pitchFamily="34" charset="-122"/>
                <a:ea typeface="微软雅黑" panose="020B0503020204020204" pitchFamily="34" charset="-122"/>
              </a:rPr>
              <a:t>Chrome</a:t>
            </a:r>
            <a:r>
              <a:rPr lang="zh-CN" altLang="en-US" sz="1600" dirty="0" smtClean="0">
                <a:latin typeface="微软雅黑" panose="020B0503020204020204" pitchFamily="34" charset="-122"/>
                <a:ea typeface="微软雅黑" panose="020B0503020204020204" pitchFamily="34" charset="-122"/>
              </a:rPr>
              <a:t>浏览器，也加入了第二场浏览器争夺战</a:t>
            </a:r>
            <a:endParaRPr lang="zh-CN" altLang="en-US" sz="1600" dirty="0">
              <a:latin typeface="微软雅黑" panose="020B0503020204020204" pitchFamily="34" charset="-122"/>
              <a:ea typeface="微软雅黑" panose="020B0503020204020204" pitchFamily="34" charset="-122"/>
            </a:endParaRPr>
          </a:p>
        </p:txBody>
      </p:sp>
      <p:sp>
        <p:nvSpPr>
          <p:cNvPr id="16" name="矩形 15"/>
          <p:cNvSpPr/>
          <p:nvPr/>
        </p:nvSpPr>
        <p:spPr>
          <a:xfrm>
            <a:off x="335359" y="2480745"/>
            <a:ext cx="11521280" cy="338554"/>
          </a:xfrm>
          <a:prstGeom prst="rect">
            <a:avLst/>
          </a:prstGeom>
          <a:solidFill>
            <a:schemeClr val="accent6">
              <a:lumMod val="60000"/>
              <a:lumOff val="40000"/>
            </a:schemeClr>
          </a:solidFill>
        </p:spPr>
        <p:txBody>
          <a:bodyPr wrap="square">
            <a:spAutoFit/>
          </a:bodyPr>
          <a:lstStyle/>
          <a:p>
            <a:r>
              <a:rPr lang="zh-CN" altLang="en-US" sz="1600" b="1" dirty="0" smtClean="0">
                <a:solidFill>
                  <a:srgbClr val="0000FF"/>
                </a:solidFill>
                <a:latin typeface="微软雅黑" panose="020B0503020204020204" pitchFamily="34" charset="-122"/>
                <a:ea typeface="微软雅黑" panose="020B0503020204020204" pitchFamily="34" charset="-122"/>
              </a:rPr>
              <a:t>此时存在的问题：</a:t>
            </a:r>
            <a:r>
              <a:rPr lang="en-US" altLang="zh-CN" sz="1600" b="1" dirty="0" smtClean="0">
                <a:solidFill>
                  <a:srgbClr val="0000FF"/>
                </a:solidFill>
                <a:latin typeface="微软雅黑" panose="020B0503020204020204" pitchFamily="34" charset="-122"/>
                <a:ea typeface="微软雅黑" panose="020B0503020204020204" pitchFamily="34" charset="-122"/>
              </a:rPr>
              <a:t>Html</a:t>
            </a:r>
            <a:r>
              <a:rPr lang="zh-CN" altLang="en-US" sz="1600" b="1" dirty="0" smtClean="0">
                <a:solidFill>
                  <a:srgbClr val="0000FF"/>
                </a:solidFill>
                <a:latin typeface="微软雅黑" panose="020B0503020204020204" pitchFamily="34" charset="-122"/>
                <a:ea typeface="微软雅黑" panose="020B0503020204020204" pitchFamily="34" charset="-122"/>
              </a:rPr>
              <a:t>在不同浏览器中的兼容问题</a:t>
            </a:r>
            <a:endParaRPr lang="zh-CN" altLang="en-US" sz="1600" dirty="0">
              <a:solidFill>
                <a:srgbClr val="0000FF"/>
              </a:solidFill>
              <a:latin typeface="微软雅黑" panose="020B0503020204020204" pitchFamily="34" charset="-122"/>
              <a:ea typeface="微软雅黑" panose="020B0503020204020204" pitchFamily="34" charset="-122"/>
            </a:endParaRPr>
          </a:p>
        </p:txBody>
      </p:sp>
      <p:sp>
        <p:nvSpPr>
          <p:cNvPr id="17" name="矩形 16"/>
          <p:cNvSpPr/>
          <p:nvPr/>
        </p:nvSpPr>
        <p:spPr>
          <a:xfrm>
            <a:off x="335361" y="2878359"/>
            <a:ext cx="11521280"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2006</a:t>
            </a:r>
            <a:r>
              <a:rPr lang="zh-CN" altLang="en-US" sz="1600" dirty="0" smtClean="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John </a:t>
            </a:r>
            <a:r>
              <a:rPr lang="en-US" altLang="zh-CN" sz="1600" dirty="0" err="1" smtClean="0">
                <a:latin typeface="微软雅黑" panose="020B0503020204020204" pitchFamily="34" charset="-122"/>
                <a:ea typeface="微软雅黑" panose="020B0503020204020204" pitchFamily="34" charset="-122"/>
              </a:rPr>
              <a:t>Resig</a:t>
            </a:r>
            <a:r>
              <a:rPr lang="zh-CN" altLang="en-US" sz="1600" dirty="0" smtClean="0">
                <a:latin typeface="微软雅黑" panose="020B0503020204020204" pitchFamily="34" charset="-122"/>
                <a:ea typeface="微软雅黑" panose="020B0503020204020204" pitchFamily="34" charset="-122"/>
              </a:rPr>
              <a:t>正式发布</a:t>
            </a:r>
            <a:r>
              <a:rPr lang="en-US" altLang="zh-CN" sz="1600" dirty="0" smtClean="0">
                <a:latin typeface="微软雅黑" panose="020B0503020204020204" pitchFamily="34" charset="-122"/>
                <a:ea typeface="微软雅黑" panose="020B0503020204020204" pitchFamily="34" charset="-122"/>
              </a:rPr>
              <a:t>jQuery</a:t>
            </a:r>
            <a:r>
              <a:rPr lang="zh-CN" altLang="en-US" sz="1600" dirty="0" smtClean="0">
                <a:latin typeface="微软雅黑" panose="020B0503020204020204" pitchFamily="34" charset="-122"/>
                <a:ea typeface="微软雅黑" panose="020B0503020204020204" pitchFamily="34" charset="-122"/>
              </a:rPr>
              <a:t>第一个稳定版，在主流市场中也是独领风骚</a:t>
            </a:r>
            <a:endParaRPr lang="zh-CN" altLang="en-US" sz="1600" dirty="0">
              <a:latin typeface="微软雅黑" panose="020B0503020204020204" pitchFamily="34" charset="-122"/>
              <a:ea typeface="微软雅黑" panose="020B0503020204020204" pitchFamily="34" charset="-122"/>
            </a:endParaRPr>
          </a:p>
        </p:txBody>
      </p:sp>
      <p:sp>
        <p:nvSpPr>
          <p:cNvPr id="28" name="矩形 27"/>
          <p:cNvSpPr/>
          <p:nvPr/>
        </p:nvSpPr>
        <p:spPr>
          <a:xfrm>
            <a:off x="335360" y="3270729"/>
            <a:ext cx="11521279" cy="338554"/>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2007</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Extjs1.0</a:t>
            </a:r>
            <a:r>
              <a:rPr lang="zh-CN" altLang="en-US" sz="1600" dirty="0" smtClean="0">
                <a:latin typeface="微软雅黑" panose="020B0503020204020204" pitchFamily="34" charset="-122"/>
                <a:ea typeface="微软雅黑" panose="020B0503020204020204" pitchFamily="34" charset="-122"/>
              </a:rPr>
              <a:t>正式发布</a:t>
            </a:r>
            <a:endParaRPr lang="en-US" altLang="zh-CN" sz="1600" dirty="0" smtClean="0">
              <a:latin typeface="微软雅黑" panose="020B0503020204020204" pitchFamily="34" charset="-122"/>
              <a:ea typeface="微软雅黑" panose="020B0503020204020204" pitchFamily="34" charset="-122"/>
            </a:endParaRPr>
          </a:p>
        </p:txBody>
      </p:sp>
      <p:sp>
        <p:nvSpPr>
          <p:cNvPr id="29" name="矩形 28"/>
          <p:cNvSpPr/>
          <p:nvPr/>
        </p:nvSpPr>
        <p:spPr>
          <a:xfrm>
            <a:off x="335359" y="1678266"/>
            <a:ext cx="11521280" cy="338554"/>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2013</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Chrome</a:t>
            </a:r>
            <a:r>
              <a:rPr lang="zh-CN" altLang="en-US" sz="1600" dirty="0" smtClean="0">
                <a:latin typeface="微软雅黑" panose="020B0503020204020204" pitchFamily="34" charset="-122"/>
                <a:ea typeface="微软雅黑" panose="020B0503020204020204" pitchFamily="34" charset="-122"/>
              </a:rPr>
              <a:t>超越</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，成为市场份额最高的浏览器</a:t>
            </a:r>
            <a:endParaRPr lang="zh-CN" altLang="en-US" sz="1600" dirty="0">
              <a:latin typeface="微软雅黑" panose="020B0503020204020204" pitchFamily="34" charset="-122"/>
              <a:ea typeface="微软雅黑" panose="020B0503020204020204" pitchFamily="34" charset="-122"/>
            </a:endParaRPr>
          </a:p>
        </p:txBody>
      </p:sp>
      <p:sp>
        <p:nvSpPr>
          <p:cNvPr id="30" name="矩形 29"/>
          <p:cNvSpPr/>
          <p:nvPr/>
        </p:nvSpPr>
        <p:spPr>
          <a:xfrm>
            <a:off x="346698" y="2067171"/>
            <a:ext cx="11521280"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2016</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Chrome</a:t>
            </a:r>
            <a:r>
              <a:rPr lang="zh-CN" altLang="en-US" sz="1600" dirty="0" smtClean="0">
                <a:latin typeface="微软雅黑" panose="020B0503020204020204" pitchFamily="34" charset="-122"/>
                <a:ea typeface="微软雅黑" panose="020B0503020204020204" pitchFamily="34" charset="-122"/>
              </a:rPr>
              <a:t>占据</a:t>
            </a:r>
            <a:r>
              <a:rPr lang="en-US" altLang="zh-CN" sz="1600" dirty="0" smtClean="0">
                <a:latin typeface="微软雅黑" panose="020B0503020204020204" pitchFamily="34" charset="-122"/>
                <a:ea typeface="微软雅黑" panose="020B0503020204020204" pitchFamily="34" charset="-122"/>
              </a:rPr>
              <a:t>50%</a:t>
            </a:r>
            <a:r>
              <a:rPr lang="zh-CN" altLang="en-US" sz="1600" dirty="0" smtClean="0">
                <a:latin typeface="微软雅黑" panose="020B0503020204020204" pitchFamily="34" charset="-122"/>
                <a:ea typeface="微软雅黑" panose="020B0503020204020204" pitchFamily="34" charset="-122"/>
              </a:rPr>
              <a:t>市场份额</a:t>
            </a:r>
            <a:endParaRPr lang="en-US" altLang="zh-CN" sz="1600" dirty="0" smtClean="0">
              <a:latin typeface="微软雅黑" panose="020B0503020204020204" pitchFamily="34" charset="-122"/>
              <a:ea typeface="微软雅黑" panose="020B0503020204020204" pitchFamily="34" charset="-122"/>
            </a:endParaRPr>
          </a:p>
        </p:txBody>
      </p:sp>
      <p:sp>
        <p:nvSpPr>
          <p:cNvPr id="31" name="矩形 30"/>
          <p:cNvSpPr/>
          <p:nvPr/>
        </p:nvSpPr>
        <p:spPr>
          <a:xfrm>
            <a:off x="335359" y="3674104"/>
            <a:ext cx="11521280"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Ryan</a:t>
            </a:r>
            <a:r>
              <a:rPr lang="zh-CN" altLang="en-US" sz="1600" dirty="0" smtClean="0">
                <a:latin typeface="微软雅黑" panose="020B0503020204020204" pitchFamily="34" charset="-122"/>
                <a:ea typeface="微软雅黑" panose="020B0503020204020204" pitchFamily="34" charset="-122"/>
              </a:rPr>
              <a:t>利用</a:t>
            </a:r>
            <a:r>
              <a:rPr lang="en-US" altLang="zh-CN" sz="1600" dirty="0" smtClean="0">
                <a:latin typeface="微软雅黑" panose="020B0503020204020204" pitchFamily="34" charset="-122"/>
                <a:ea typeface="微软雅黑" panose="020B0503020204020204" pitchFamily="34" charset="-122"/>
              </a:rPr>
              <a:t>Chrome</a:t>
            </a:r>
            <a:r>
              <a:rPr lang="zh-CN" altLang="en-US" sz="1600" dirty="0" smtClean="0">
                <a:latin typeface="微软雅黑" panose="020B0503020204020204" pitchFamily="34" charset="-122"/>
                <a:ea typeface="微软雅黑" panose="020B0503020204020204" pitchFamily="34" charset="-122"/>
              </a:rPr>
              <a:t>的</a:t>
            </a:r>
            <a:r>
              <a:rPr lang="en-US" altLang="zh-CN" sz="1600" dirty="0" smtClean="0">
                <a:latin typeface="微软雅黑" panose="020B0503020204020204" pitchFamily="34" charset="-122"/>
                <a:ea typeface="微软雅黑" panose="020B0503020204020204" pitchFamily="34" charset="-122"/>
              </a:rPr>
              <a:t>V8</a:t>
            </a:r>
            <a:r>
              <a:rPr lang="zh-CN" altLang="en-US" sz="1600" dirty="0" smtClean="0">
                <a:latin typeface="微软雅黑" panose="020B0503020204020204" pitchFamily="34" charset="-122"/>
                <a:ea typeface="微软雅黑" panose="020B0503020204020204" pitchFamily="34" charset="-122"/>
              </a:rPr>
              <a:t>引擎创建了</a:t>
            </a:r>
            <a:r>
              <a:rPr lang="en-US" altLang="zh-CN" sz="1600" dirty="0" smtClean="0">
                <a:latin typeface="微软雅黑" panose="020B0503020204020204" pitchFamily="34" charset="-122"/>
                <a:ea typeface="微软雅黑" panose="020B0503020204020204" pitchFamily="34" charset="-122"/>
              </a:rPr>
              <a:t>Node.js</a:t>
            </a:r>
            <a:r>
              <a:rPr lang="zh-CN" altLang="en-US" sz="1600" dirty="0" smtClean="0">
                <a:latin typeface="微软雅黑" panose="020B0503020204020204" pitchFamily="34" charset="-122"/>
                <a:ea typeface="微软雅黑" panose="020B0503020204020204" pitchFamily="34" charset="-122"/>
              </a:rPr>
              <a:t>，它是基于事件循环的异步</a:t>
            </a:r>
            <a:r>
              <a:rPr lang="en-US" altLang="zh-CN" sz="1600" dirty="0" smtClean="0">
                <a:latin typeface="微软雅黑" panose="020B0503020204020204" pitchFamily="34" charset="-122"/>
                <a:ea typeface="微软雅黑" panose="020B0503020204020204" pitchFamily="34" charset="-122"/>
              </a:rPr>
              <a:t>IO</a:t>
            </a:r>
            <a:r>
              <a:rPr lang="zh-CN" altLang="en-US" sz="1600" dirty="0" smtClean="0">
                <a:latin typeface="微软雅黑" panose="020B0503020204020204" pitchFamily="34" charset="-122"/>
                <a:ea typeface="微软雅黑" panose="020B0503020204020204" pitchFamily="34" charset="-122"/>
              </a:rPr>
              <a:t>框架，可用于开发服务端代码</a:t>
            </a:r>
            <a:endParaRPr lang="en-US" altLang="zh-CN" sz="1600" dirty="0" smtClean="0">
              <a:latin typeface="微软雅黑" panose="020B0503020204020204" pitchFamily="34" charset="-122"/>
              <a:ea typeface="微软雅黑" panose="020B0503020204020204" pitchFamily="34" charset="-122"/>
            </a:endParaRPr>
          </a:p>
        </p:txBody>
      </p:sp>
      <p:sp>
        <p:nvSpPr>
          <p:cNvPr id="32" name="矩形 31"/>
          <p:cNvSpPr/>
          <p:nvPr/>
        </p:nvSpPr>
        <p:spPr>
          <a:xfrm>
            <a:off x="335359" y="4124914"/>
            <a:ext cx="11521280" cy="584775"/>
          </a:xfrm>
          <a:prstGeom prst="rect">
            <a:avLst/>
          </a:prstGeom>
          <a:solidFill>
            <a:schemeClr val="accent6">
              <a:lumMod val="60000"/>
              <a:lumOff val="40000"/>
            </a:schemeClr>
          </a:solidFill>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随着</a:t>
            </a:r>
            <a:r>
              <a:rPr lang="en-US" altLang="zh-CN" sz="1600" dirty="0" smtClean="0">
                <a:latin typeface="微软雅黑" panose="020B0503020204020204" pitchFamily="34" charset="-122"/>
                <a:ea typeface="微软雅黑" panose="020B0503020204020204" pitchFamily="34" charset="-122"/>
              </a:rPr>
              <a:t>Html5</a:t>
            </a:r>
            <a:r>
              <a:rPr lang="zh-CN" altLang="en-US" sz="1600" dirty="0" smtClean="0">
                <a:latin typeface="微软雅黑" panose="020B0503020204020204" pitchFamily="34" charset="-122"/>
                <a:ea typeface="微软雅黑" panose="020B0503020204020204" pitchFamily="34" charset="-122"/>
              </a:rPr>
              <a:t>的流行，后端部分功能逐渐迁移到前端，使得前端代码逻辑逐渐复杂起来，以致以前用于后端的</a:t>
            </a:r>
            <a:r>
              <a:rPr lang="en-US" altLang="zh-CN" sz="1600" dirty="0" smtClean="0">
                <a:latin typeface="微软雅黑" panose="020B0503020204020204" pitchFamily="34" charset="-122"/>
                <a:ea typeface="微软雅黑" panose="020B0503020204020204" pitchFamily="34" charset="-122"/>
              </a:rPr>
              <a:t>MV</a:t>
            </a:r>
            <a:r>
              <a:rPr lang="zh-CN" altLang="en-US" sz="1600" dirty="0" smtClean="0">
                <a:latin typeface="微软雅黑" panose="020B0503020204020204" pitchFamily="34" charset="-122"/>
                <a:ea typeface="微软雅黑" panose="020B0503020204020204" pitchFamily="34" charset="-122"/>
              </a:rPr>
              <a:t>*框架在前端也逐步使用起来</a:t>
            </a:r>
            <a:endParaRPr lang="zh-CN" altLang="en-US" sz="1600" dirty="0">
              <a:latin typeface="微软雅黑" panose="020B0503020204020204" pitchFamily="34" charset="-122"/>
              <a:ea typeface="微软雅黑" panose="020B0503020204020204" pitchFamily="34" charset="-122"/>
            </a:endParaRPr>
          </a:p>
        </p:txBody>
      </p:sp>
      <p:sp>
        <p:nvSpPr>
          <p:cNvPr id="33" name="矩形 32"/>
          <p:cNvSpPr/>
          <p:nvPr/>
        </p:nvSpPr>
        <p:spPr>
          <a:xfrm>
            <a:off x="335358" y="4821945"/>
            <a:ext cx="11521280"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2014</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W3C</a:t>
            </a:r>
            <a:r>
              <a:rPr lang="zh-CN" altLang="en-US" sz="1600" dirty="0" smtClean="0">
                <a:latin typeface="微软雅黑" panose="020B0503020204020204" pitchFamily="34" charset="-122"/>
                <a:ea typeface="微软雅黑" panose="020B0503020204020204" pitchFamily="34" charset="-122"/>
              </a:rPr>
              <a:t>正式发布</a:t>
            </a:r>
            <a:r>
              <a:rPr lang="en-US" altLang="zh-CN" sz="1600" dirty="0" smtClean="0">
                <a:latin typeface="微软雅黑" panose="020B0503020204020204" pitchFamily="34" charset="-122"/>
                <a:ea typeface="微软雅黑" panose="020B0503020204020204" pitchFamily="34" charset="-122"/>
              </a:rPr>
              <a:t>Html5.0</a:t>
            </a:r>
            <a:r>
              <a:rPr lang="zh-CN" altLang="en-US" sz="1600" dirty="0" smtClean="0">
                <a:latin typeface="微软雅黑" panose="020B0503020204020204" pitchFamily="34" charset="-122"/>
                <a:ea typeface="微软雅黑" panose="020B0503020204020204" pitchFamily="34" charset="-122"/>
              </a:rPr>
              <a:t>标准的推荐版</a:t>
            </a:r>
            <a:endParaRPr lang="en-US" altLang="zh-CN" sz="1600" dirty="0" smtClean="0">
              <a:latin typeface="微软雅黑" panose="020B0503020204020204" pitchFamily="34" charset="-122"/>
              <a:ea typeface="微软雅黑" panose="020B0503020204020204" pitchFamily="34" charset="-122"/>
            </a:endParaRPr>
          </a:p>
        </p:txBody>
      </p:sp>
      <p:sp>
        <p:nvSpPr>
          <p:cNvPr id="34" name="矩形 33"/>
          <p:cNvSpPr/>
          <p:nvPr/>
        </p:nvSpPr>
        <p:spPr>
          <a:xfrm>
            <a:off x="346698" y="5230058"/>
            <a:ext cx="11521282" cy="338554"/>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2010</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Google</a:t>
            </a:r>
            <a:r>
              <a:rPr lang="zh-CN" altLang="en-US" sz="1600" dirty="0" smtClean="0">
                <a:latin typeface="微软雅黑" panose="020B0503020204020204" pitchFamily="34" charset="-122"/>
                <a:ea typeface="微软雅黑" panose="020B0503020204020204" pitchFamily="34" charset="-122"/>
              </a:rPr>
              <a:t>正式发布</a:t>
            </a:r>
            <a:r>
              <a:rPr lang="en-US" altLang="zh-CN" sz="1600" dirty="0" smtClean="0">
                <a:latin typeface="微软雅黑" panose="020B0503020204020204" pitchFamily="34" charset="-122"/>
                <a:ea typeface="微软雅黑" panose="020B0503020204020204" pitchFamily="34" charset="-122"/>
              </a:rPr>
              <a:t>Angular</a:t>
            </a:r>
            <a:r>
              <a:rPr lang="zh-CN" altLang="en-US" sz="1600" dirty="0" smtClean="0">
                <a:latin typeface="微软雅黑" panose="020B0503020204020204" pitchFamily="34" charset="-122"/>
                <a:ea typeface="微软雅黑" panose="020B0503020204020204" pitchFamily="34" charset="-122"/>
              </a:rPr>
              <a:t>框架</a:t>
            </a:r>
            <a:endParaRPr lang="en-US" altLang="zh-CN" sz="1600" dirty="0" smtClean="0">
              <a:latin typeface="微软雅黑" panose="020B0503020204020204" pitchFamily="34" charset="-122"/>
              <a:ea typeface="微软雅黑" panose="020B0503020204020204" pitchFamily="34" charset="-122"/>
            </a:endParaRPr>
          </a:p>
        </p:txBody>
      </p:sp>
      <p:sp>
        <p:nvSpPr>
          <p:cNvPr id="35" name="矩形 34"/>
          <p:cNvSpPr/>
          <p:nvPr/>
        </p:nvSpPr>
        <p:spPr>
          <a:xfrm>
            <a:off x="335357" y="5644784"/>
            <a:ext cx="11521281"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2013</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Facebook</a:t>
            </a:r>
            <a:r>
              <a:rPr lang="zh-CN" altLang="en-US" sz="1600" dirty="0" smtClean="0">
                <a:latin typeface="微软雅黑" panose="020B0503020204020204" pitchFamily="34" charset="-122"/>
                <a:ea typeface="微软雅黑" panose="020B0503020204020204" pitchFamily="34" charset="-122"/>
              </a:rPr>
              <a:t>正式开源</a:t>
            </a:r>
            <a:r>
              <a:rPr lang="en-US" altLang="zh-CN" sz="1600" dirty="0" smtClean="0">
                <a:latin typeface="微软雅黑" panose="020B0503020204020204" pitchFamily="34" charset="-122"/>
                <a:ea typeface="微软雅黑" panose="020B0503020204020204" pitchFamily="34" charset="-122"/>
              </a:rPr>
              <a:t>React</a:t>
            </a:r>
            <a:r>
              <a:rPr lang="zh-CN" altLang="en-US" sz="1600" dirty="0" smtClean="0">
                <a:latin typeface="微软雅黑" panose="020B0503020204020204" pitchFamily="34" charset="-122"/>
                <a:ea typeface="微软雅黑" panose="020B0503020204020204" pitchFamily="34" charset="-122"/>
              </a:rPr>
              <a:t>框架</a:t>
            </a:r>
            <a:endParaRPr lang="en-US" altLang="zh-CN" sz="1600" dirty="0" smtClean="0">
              <a:latin typeface="微软雅黑" panose="020B0503020204020204" pitchFamily="34" charset="-122"/>
              <a:ea typeface="微软雅黑" panose="020B0503020204020204" pitchFamily="34" charset="-122"/>
            </a:endParaRPr>
          </a:p>
        </p:txBody>
      </p:sp>
      <p:sp>
        <p:nvSpPr>
          <p:cNvPr id="36" name="矩形 35"/>
          <p:cNvSpPr/>
          <p:nvPr/>
        </p:nvSpPr>
        <p:spPr>
          <a:xfrm>
            <a:off x="324917" y="6057684"/>
            <a:ext cx="11521281" cy="369332"/>
          </a:xfrm>
          <a:prstGeom prst="rect">
            <a:avLst/>
          </a:prstGeom>
          <a:solidFill>
            <a:schemeClr val="bg1">
              <a:lumMod val="85000"/>
            </a:schemeClr>
          </a:solidFill>
        </p:spPr>
        <p:txBody>
          <a:bodyPr wrap="square">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2014</a:t>
            </a:r>
            <a:r>
              <a:rPr lang="zh-CN" altLang="en-US" dirty="0" smtClean="0">
                <a:solidFill>
                  <a:srgbClr val="FF0000"/>
                </a:solidFill>
                <a:latin typeface="微软雅黑" panose="020B0503020204020204" pitchFamily="34" charset="-122"/>
                <a:ea typeface="微软雅黑" panose="020B0503020204020204" pitchFamily="34" charset="-122"/>
              </a:rPr>
              <a:t>年，</a:t>
            </a:r>
            <a:r>
              <a:rPr lang="zh-CN" altLang="en-US" b="1" dirty="0" smtClean="0">
                <a:solidFill>
                  <a:srgbClr val="FF0000"/>
                </a:solidFill>
                <a:latin typeface="微软雅黑" panose="020B0503020204020204" pitchFamily="34" charset="-122"/>
                <a:ea typeface="微软雅黑" panose="020B0503020204020204" pitchFamily="34" charset="-122"/>
              </a:rPr>
              <a:t>尤雨溪</a:t>
            </a:r>
            <a:r>
              <a:rPr lang="zh-CN" altLang="en-US" dirty="0" smtClean="0">
                <a:solidFill>
                  <a:srgbClr val="FF0000"/>
                </a:solidFill>
                <a:latin typeface="微软雅黑" panose="020B0503020204020204" pitchFamily="34" charset="-122"/>
                <a:ea typeface="微软雅黑" panose="020B0503020204020204" pitchFamily="34" charset="-122"/>
              </a:rPr>
              <a:t>正式发布了</a:t>
            </a:r>
            <a:r>
              <a:rPr lang="en-US" altLang="zh-CN" dirty="0" err="1" smtClean="0">
                <a:solidFill>
                  <a:srgbClr val="FF0000"/>
                </a:solidFill>
                <a:latin typeface="微软雅黑" panose="020B0503020204020204" pitchFamily="34" charset="-122"/>
                <a:ea typeface="微软雅黑" panose="020B0503020204020204" pitchFamily="34" charset="-122"/>
              </a:rPr>
              <a:t>Vue</a:t>
            </a:r>
            <a:r>
              <a:rPr lang="zh-CN" altLang="en-US" dirty="0" smtClean="0">
                <a:solidFill>
                  <a:srgbClr val="FF0000"/>
                </a:solidFill>
                <a:latin typeface="微软雅黑" panose="020B0503020204020204" pitchFamily="34" charset="-122"/>
                <a:ea typeface="微软雅黑" panose="020B0503020204020204" pitchFamily="34" charset="-122"/>
              </a:rPr>
              <a:t>第一个版本</a:t>
            </a:r>
            <a:endParaRPr lang="en-US" altLang="zh-CN"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10554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663628" y="2510888"/>
            <a:ext cx="864000" cy="864000"/>
          </a:xfrm>
          <a:prstGeom prst="ellipse">
            <a:avLst/>
          </a:prstGeom>
          <a:solidFill>
            <a:srgbClr val="FFC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dirty="0" smtClean="0">
                <a:latin typeface="华文琥珀" panose="02010800040101010101" pitchFamily="2" charset="-122"/>
                <a:ea typeface="华文琥珀" panose="02010800040101010101" pitchFamily="2" charset="-122"/>
              </a:rPr>
              <a:t>二</a:t>
            </a:r>
            <a:endParaRPr lang="zh-CN" altLang="en-US" sz="4400" dirty="0">
              <a:latin typeface="华文琥珀" panose="02010800040101010101" pitchFamily="2" charset="-122"/>
              <a:ea typeface="华文琥珀" panose="02010800040101010101" pitchFamily="2" charset="-122"/>
            </a:endParaRPr>
          </a:p>
        </p:txBody>
      </p:sp>
      <p:sp>
        <p:nvSpPr>
          <p:cNvPr id="11" name="TextBox 3"/>
          <p:cNvSpPr txBox="1"/>
          <p:nvPr/>
        </p:nvSpPr>
        <p:spPr>
          <a:xfrm>
            <a:off x="4707628" y="2204865"/>
            <a:ext cx="3908652" cy="646331"/>
          </a:xfrm>
          <a:prstGeom prst="rect">
            <a:avLst/>
          </a:prstGeom>
          <a:noFill/>
        </p:spPr>
        <p:txBody>
          <a:bodyPr wrap="square">
            <a:spAutoFit/>
          </a:bodyPr>
          <a:lstStyle/>
          <a:p>
            <a:pPr algn="l">
              <a:defRPr/>
            </a:pPr>
            <a:r>
              <a:rPr lang="zh-CN" altLang="en-US" sz="3600" b="1" dirty="0">
                <a:solidFill>
                  <a:srgbClr val="666666"/>
                </a:solidFill>
                <a:latin typeface="微软雅黑" pitchFamily="34" charset="-122"/>
                <a:ea typeface="微软雅黑" pitchFamily="34" charset="-122"/>
              </a:rPr>
              <a:t>框架</a:t>
            </a:r>
            <a:r>
              <a:rPr lang="zh-CN" altLang="en-US" sz="3600" b="1" dirty="0" smtClean="0">
                <a:solidFill>
                  <a:srgbClr val="666666"/>
                </a:solidFill>
                <a:latin typeface="微软雅黑" pitchFamily="34" charset="-122"/>
                <a:ea typeface="微软雅黑" pitchFamily="34" charset="-122"/>
              </a:rPr>
              <a:t>模式变迁</a:t>
            </a:r>
            <a:endParaRPr lang="zh-CN" altLang="en-US" sz="3600" b="1" dirty="0">
              <a:solidFill>
                <a:srgbClr val="666666"/>
              </a:solidFill>
              <a:latin typeface="微软雅黑" pitchFamily="34" charset="-122"/>
              <a:ea typeface="微软雅黑" pitchFamily="34" charset="-122"/>
            </a:endParaRPr>
          </a:p>
        </p:txBody>
      </p:sp>
      <p:sp>
        <p:nvSpPr>
          <p:cNvPr id="12" name="矩形 48"/>
          <p:cNvSpPr>
            <a:spLocks noChangeArrowheads="1"/>
          </p:cNvSpPr>
          <p:nvPr/>
        </p:nvSpPr>
        <p:spPr bwMode="auto">
          <a:xfrm>
            <a:off x="5357682" y="3068960"/>
            <a:ext cx="4050686"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无</a:t>
            </a:r>
            <a:r>
              <a:rPr lang="zh-CN" altLang="en-US" dirty="0" smtClean="0">
                <a:solidFill>
                  <a:schemeClr val="tx1">
                    <a:lumMod val="65000"/>
                    <a:lumOff val="35000"/>
                  </a:schemeClr>
                </a:solidFill>
                <a:latin typeface="微软雅黑" pitchFamily="34" charset="-122"/>
                <a:ea typeface="微软雅黑" pitchFamily="34" charset="-122"/>
              </a:rPr>
              <a:t>框架时代</a:t>
            </a:r>
            <a:endParaRPr lang="en-US" altLang="zh-CN" dirty="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jQuery</a:t>
            </a:r>
            <a:r>
              <a:rPr lang="zh-CN" altLang="en-US" dirty="0" smtClean="0">
                <a:solidFill>
                  <a:schemeClr val="tx1">
                    <a:lumMod val="65000"/>
                    <a:lumOff val="35000"/>
                  </a:schemeClr>
                </a:solidFill>
                <a:latin typeface="微软雅黑" pitchFamily="34" charset="-122"/>
                <a:ea typeface="微软雅黑" pitchFamily="34" charset="-122"/>
              </a:rPr>
              <a:t>兴起</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MVC</a:t>
            </a:r>
            <a:r>
              <a:rPr lang="zh-CN" altLang="en-US" dirty="0" smtClean="0">
                <a:solidFill>
                  <a:schemeClr val="tx1">
                    <a:lumMod val="65000"/>
                    <a:lumOff val="35000"/>
                  </a:schemeClr>
                </a:solidFill>
                <a:latin typeface="微软雅黑" pitchFamily="34" charset="-122"/>
                <a:ea typeface="微软雅黑" pitchFamily="34" charset="-122"/>
              </a:rPr>
              <a:t>框架</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MVP</a:t>
            </a:r>
            <a:r>
              <a:rPr lang="zh-CN" altLang="en-US" dirty="0" smtClean="0">
                <a:solidFill>
                  <a:schemeClr val="tx1">
                    <a:lumMod val="65000"/>
                    <a:lumOff val="35000"/>
                  </a:schemeClr>
                </a:solidFill>
                <a:latin typeface="微软雅黑" pitchFamily="34" charset="-122"/>
                <a:ea typeface="微软雅黑" pitchFamily="34" charset="-122"/>
              </a:rPr>
              <a:t>框架</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MVVM</a:t>
            </a:r>
            <a:r>
              <a:rPr lang="zh-CN" altLang="en-US" dirty="0" smtClean="0">
                <a:solidFill>
                  <a:schemeClr val="tx1">
                    <a:lumMod val="65000"/>
                    <a:lumOff val="35000"/>
                  </a:schemeClr>
                </a:solidFill>
                <a:latin typeface="微软雅黑" pitchFamily="34" charset="-122"/>
                <a:ea typeface="微软雅黑" pitchFamily="34" charset="-122"/>
              </a:rPr>
              <a:t>框架</a:t>
            </a:r>
            <a:endParaRPr lang="en-US"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096147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509803" y="470994"/>
            <a:ext cx="2441694" cy="523220"/>
          </a:xfrm>
          <a:prstGeom prst="rect">
            <a:avLst/>
          </a:prstGeom>
        </p:spPr>
        <p:txBody>
          <a:bodyPr wrap="none">
            <a:spAutoFit/>
          </a:bodyPr>
          <a:lstStyle/>
          <a:p>
            <a:pPr marL="457200" indent="-457200">
              <a:buFont typeface="Wingdings" panose="05000000000000000000" pitchFamily="2" charset="2"/>
              <a:buChar char="u"/>
            </a:pPr>
            <a:r>
              <a:rPr lang="zh-CN" altLang="en-US" sz="2800" b="1" dirty="0">
                <a:solidFill>
                  <a:schemeClr val="bg1">
                    <a:lumMod val="50000"/>
                  </a:schemeClr>
                </a:solidFill>
                <a:latin typeface="微软雅黑" panose="020B0503020204020204" pitchFamily="34" charset="-122"/>
                <a:ea typeface="微软雅黑" panose="020B0503020204020204" pitchFamily="34" charset="-122"/>
              </a:rPr>
              <a:t>无框架时代</a:t>
            </a:r>
          </a:p>
        </p:txBody>
      </p:sp>
      <p:sp>
        <p:nvSpPr>
          <p:cNvPr id="19" name="矩形 18"/>
          <p:cNvSpPr/>
          <p:nvPr/>
        </p:nvSpPr>
        <p:spPr>
          <a:xfrm>
            <a:off x="509803" y="3861048"/>
            <a:ext cx="2582182" cy="523220"/>
          </a:xfrm>
          <a:prstGeom prst="rect">
            <a:avLst/>
          </a:prstGeom>
        </p:spPr>
        <p:txBody>
          <a:bodyPr wrap="none">
            <a:spAutoFit/>
          </a:bodyPr>
          <a:lstStyle/>
          <a:p>
            <a:pPr marL="457200" indent="-457200">
              <a:buFont typeface="Wingdings" panose="05000000000000000000" pitchFamily="2" charset="2"/>
              <a:buChar char="u"/>
            </a:pPr>
            <a:r>
              <a:rPr lang="en-US" altLang="zh-CN" sz="2800" b="1" dirty="0" err="1">
                <a:solidFill>
                  <a:schemeClr val="bg1">
                    <a:lumMod val="50000"/>
                  </a:schemeClr>
                </a:solidFill>
                <a:latin typeface="微软雅黑" panose="020B0503020204020204" pitchFamily="34" charset="-122"/>
                <a:ea typeface="微软雅黑" panose="020B0503020204020204" pitchFamily="34" charset="-122"/>
              </a:rPr>
              <a:t>jQuery</a:t>
            </a:r>
            <a:r>
              <a:rPr lang="zh-CN" altLang="en-US" sz="2800" b="1" dirty="0">
                <a:solidFill>
                  <a:schemeClr val="bg1">
                    <a:lumMod val="50000"/>
                  </a:schemeClr>
                </a:solidFill>
                <a:latin typeface="微软雅黑" panose="020B0503020204020204" pitchFamily="34" charset="-122"/>
                <a:ea typeface="微软雅黑" panose="020B0503020204020204" pitchFamily="34" charset="-122"/>
              </a:rPr>
              <a:t>时代</a:t>
            </a:r>
          </a:p>
        </p:txBody>
      </p:sp>
      <p:sp>
        <p:nvSpPr>
          <p:cNvPr id="17" name="圆角矩形 16"/>
          <p:cNvSpPr/>
          <p:nvPr/>
        </p:nvSpPr>
        <p:spPr>
          <a:xfrm>
            <a:off x="1054900" y="1092230"/>
            <a:ext cx="8569492" cy="2480786"/>
          </a:xfrm>
          <a:prstGeom prst="roundRect">
            <a:avLst>
              <a:gd name="adj" fmla="val 0"/>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矩形 1"/>
          <p:cNvSpPr/>
          <p:nvPr/>
        </p:nvSpPr>
        <p:spPr>
          <a:xfrm>
            <a:off x="1088774" y="1141580"/>
            <a:ext cx="7384146" cy="338554"/>
          </a:xfrm>
          <a:prstGeom prst="rect">
            <a:avLst/>
          </a:prstGeom>
          <a:noFill/>
        </p:spPr>
        <p:txBody>
          <a:bodyPr wrap="square">
            <a:spAutoFit/>
          </a:bodyPr>
          <a:lstStyle/>
          <a:p>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使用浏览器原生</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API</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结合</a:t>
            </a:r>
            <a:r>
              <a:rPr lang="en-US" altLang="zh-CN" sz="1600" dirty="0" err="1">
                <a:solidFill>
                  <a:schemeClr val="accent2">
                    <a:lumMod val="50000"/>
                  </a:schemeClr>
                </a:solidFill>
                <a:effectLst/>
                <a:latin typeface="微软雅黑" panose="020B0503020204020204" pitchFamily="34" charset="-122"/>
                <a:ea typeface="微软雅黑" panose="020B0503020204020204" pitchFamily="34" charset="-122"/>
              </a:rPr>
              <a:t>Javascript</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语法，实现静态页面的动态效果</a:t>
            </a:r>
          </a:p>
        </p:txBody>
      </p:sp>
      <p:sp>
        <p:nvSpPr>
          <p:cNvPr id="4" name="矩形 3"/>
          <p:cNvSpPr/>
          <p:nvPr/>
        </p:nvSpPr>
        <p:spPr>
          <a:xfrm>
            <a:off x="1100741" y="1510912"/>
            <a:ext cx="6096000" cy="2062103"/>
          </a:xfrm>
          <a:prstGeom prst="rect">
            <a:avLst/>
          </a:prstGeom>
          <a:noFill/>
        </p:spPr>
        <p:txBody>
          <a:bodyPr>
            <a:spAutoFit/>
          </a:bodyPr>
          <a:lstStyle/>
          <a:p>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&lt;div id="name" style="color:#</a:t>
            </a:r>
            <a:r>
              <a:rPr lang="en-US" altLang="zh-CN" sz="1600" dirty="0" err="1">
                <a:solidFill>
                  <a:schemeClr val="accent2">
                    <a:lumMod val="50000"/>
                  </a:schemeClr>
                </a:solidFill>
                <a:effectLst/>
                <a:latin typeface="微软雅黑" panose="020B0503020204020204" pitchFamily="34" charset="-122"/>
                <a:ea typeface="微软雅黑" panose="020B0503020204020204" pitchFamily="34" charset="-122"/>
              </a:rPr>
              <a:t>fff</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"&gt;</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小北</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&lt;/div&gt;</a:t>
            </a:r>
          </a:p>
          <a:p>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&lt;div id="age"&gt;'666&lt;/div</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&gt;</a:t>
            </a:r>
          </a:p>
          <a:p>
            <a:endPar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endParaRPr>
          </a:p>
          <a:p>
            <a:r>
              <a:rPr lang="en-US" altLang="zh-CN" sz="1600" dirty="0" err="1" smtClean="0">
                <a:solidFill>
                  <a:schemeClr val="accent2">
                    <a:lumMod val="50000"/>
                  </a:schemeClr>
                </a:solidFill>
                <a:effectLst/>
                <a:latin typeface="微软雅黑" panose="020B0503020204020204" pitchFamily="34" charset="-122"/>
                <a:ea typeface="微软雅黑" panose="020B0503020204020204" pitchFamily="34" charset="-122"/>
              </a:rPr>
              <a:t>var</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 </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dom1 = </a:t>
            </a:r>
            <a:r>
              <a:rPr lang="en-US" altLang="zh-CN" sz="1600" dirty="0" err="1">
                <a:solidFill>
                  <a:schemeClr val="accent2">
                    <a:lumMod val="50000"/>
                  </a:schemeClr>
                </a:solidFill>
                <a:effectLst/>
                <a:latin typeface="微软雅黑" panose="020B0503020204020204" pitchFamily="34" charset="-122"/>
                <a:ea typeface="微软雅黑" panose="020B0503020204020204" pitchFamily="34" charset="-122"/>
              </a:rPr>
              <a:t>document.getElementById</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('name'); </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r>
              <a:rPr lang="en-US" altLang="zh-CN" sz="1600" dirty="0" err="1" smtClean="0">
                <a:solidFill>
                  <a:schemeClr val="accent2">
                    <a:lumMod val="50000"/>
                  </a:schemeClr>
                </a:solidFill>
                <a:effectLst/>
                <a:latin typeface="微软雅黑" panose="020B0503020204020204" pitchFamily="34" charset="-122"/>
                <a:ea typeface="微软雅黑" panose="020B0503020204020204" pitchFamily="34" charset="-122"/>
              </a:rPr>
              <a:t>var</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 </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dom2 = </a:t>
            </a:r>
            <a:r>
              <a:rPr lang="en-US" altLang="zh-CN" sz="1600" dirty="0" err="1">
                <a:solidFill>
                  <a:schemeClr val="accent2">
                    <a:lumMod val="50000"/>
                  </a:schemeClr>
                </a:solidFill>
                <a:effectLst/>
                <a:latin typeface="微软雅黑" panose="020B0503020204020204" pitchFamily="34" charset="-122"/>
                <a:ea typeface="微软雅黑" panose="020B0503020204020204" pitchFamily="34" charset="-122"/>
              </a:rPr>
              <a:t>document.getElementById</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('age'); </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dom1.innerHTML </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 '</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小北</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 </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dom2.innerHTML </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 '666'; </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dom1.style.color </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 '#000000</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a:t>
            </a:r>
            <a:endPar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endParaRPr>
          </a:p>
        </p:txBody>
      </p:sp>
      <p:sp>
        <p:nvSpPr>
          <p:cNvPr id="25" name="圆角矩形 24"/>
          <p:cNvSpPr/>
          <p:nvPr/>
        </p:nvSpPr>
        <p:spPr>
          <a:xfrm>
            <a:off x="1054900" y="4509120"/>
            <a:ext cx="9680916" cy="2150089"/>
          </a:xfrm>
          <a:prstGeom prst="roundRect">
            <a:avLst>
              <a:gd name="adj" fmla="val 0"/>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 name="矩形 2"/>
          <p:cNvSpPr/>
          <p:nvPr/>
        </p:nvSpPr>
        <p:spPr>
          <a:xfrm>
            <a:off x="1261187" y="4680462"/>
            <a:ext cx="9474629" cy="338554"/>
          </a:xfrm>
          <a:prstGeom prst="rect">
            <a:avLst/>
          </a:prstGeom>
          <a:noFill/>
        </p:spPr>
        <p:txBody>
          <a:bodyPr wrap="squar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1600" dirty="0" err="1">
                <a:solidFill>
                  <a:schemeClr val="accent2">
                    <a:lumMod val="50000"/>
                  </a:schemeClr>
                </a:solidFill>
                <a:latin typeface="微软雅黑" panose="020B0503020204020204" pitchFamily="34" charset="-122"/>
                <a:ea typeface="微软雅黑" panose="020B0503020204020204" pitchFamily="34" charset="-122"/>
              </a:rPr>
              <a:t>jQuery</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提供的</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API</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实现静态页面的动态效果，并解决浏览器兼容</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问题，类似有</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YUI</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EXTJS</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DWR</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250842" y="5134137"/>
            <a:ext cx="5943197" cy="1323439"/>
          </a:xfrm>
          <a:prstGeom prst="rect">
            <a:avLst/>
          </a:prstGeom>
          <a:noFill/>
        </p:spPr>
        <p:txBody>
          <a:bodyPr wrap="squar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&lt;div id="name" style="color:#fff"&gt;前端你别闹&lt;/div&gt;</a:t>
            </a:r>
          </a:p>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&lt;div id="age"&gt;3&lt;/div</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&gt;</a:t>
            </a:r>
            <a:endPar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endParaRPr>
          </a:p>
          <a:p>
            <a:endPar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endParaRPr>
          </a:p>
          <a:p>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$('#name').text('</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小北好帅</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1600" dirty="0" err="1">
                <a:solidFill>
                  <a:schemeClr val="accent2">
                    <a:lumMod val="50000"/>
                  </a:schemeClr>
                </a:solidFill>
                <a:latin typeface="微软雅黑" panose="020B0503020204020204" pitchFamily="34" charset="-122"/>
                <a:ea typeface="微软雅黑" panose="020B0503020204020204" pitchFamily="34" charset="-122"/>
              </a:rPr>
              <a:t>css</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('color', '#000000</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a:t>
            </a:r>
            <a:endParaRPr lang="en-US" altLang="zh-CN" sz="1600" dirty="0">
              <a:solidFill>
                <a:schemeClr val="accent2">
                  <a:lumMod val="50000"/>
                </a:schemeClr>
              </a:solidFill>
              <a:latin typeface="微软雅黑" panose="020B0503020204020204" pitchFamily="34" charset="-122"/>
              <a:ea typeface="微软雅黑" panose="020B0503020204020204" pitchFamily="34" charset="-122"/>
            </a:endParaRPr>
          </a:p>
          <a:p>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$('#age').text('666').</a:t>
            </a:r>
            <a:r>
              <a:rPr lang="en-US" altLang="zh-CN" sz="1600" dirty="0" err="1">
                <a:solidFill>
                  <a:schemeClr val="accent2">
                    <a:lumMod val="50000"/>
                  </a:schemeClr>
                </a:solidFill>
                <a:latin typeface="微软雅黑" panose="020B0503020204020204" pitchFamily="34" charset="-122"/>
                <a:ea typeface="微软雅黑" panose="020B0503020204020204" pitchFamily="34" charset="-122"/>
              </a:rPr>
              <a:t>css</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('color', '#</a:t>
            </a:r>
            <a:r>
              <a:rPr lang="en-US" altLang="zh-CN" sz="1600" dirty="0" err="1">
                <a:solidFill>
                  <a:schemeClr val="accent2">
                    <a:lumMod val="50000"/>
                  </a:schemeClr>
                </a:solidFill>
                <a:latin typeface="微软雅黑" panose="020B0503020204020204" pitchFamily="34" charset="-122"/>
                <a:ea typeface="微软雅黑" panose="020B0503020204020204" pitchFamily="34" charset="-122"/>
              </a:rPr>
              <a:t>fff</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3438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6436</TotalTime>
  <Words>3134</Words>
  <Application>Microsoft Office PowerPoint</Application>
  <PresentationFormat>宽屏</PresentationFormat>
  <Paragraphs>278</Paragraphs>
  <Slides>36</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36</vt:i4>
      </vt:variant>
    </vt:vector>
  </HeadingPairs>
  <TitlesOfParts>
    <vt:vector size="51" baseType="lpstr">
      <vt:lpstr>Arial Unicode MS</vt:lpstr>
      <vt:lpstr>Roboto Mono</vt:lpstr>
      <vt:lpstr>Source Sans Pro</vt:lpstr>
      <vt:lpstr>华文琥珀</vt:lpstr>
      <vt:lpstr>经典繁仿黑</vt:lpstr>
      <vt:lpstr>楷体</vt:lpstr>
      <vt:lpstr>宋体</vt:lpstr>
      <vt:lpstr>微软雅黑</vt:lpstr>
      <vt:lpstr>Arial</vt:lpstr>
      <vt:lpstr>Broadway</vt:lpstr>
      <vt:lpstr>Calibri</vt:lpstr>
      <vt:lpstr>Impact</vt:lpstr>
      <vt:lpstr>Wingdings</vt:lpstr>
      <vt:lpstr>自定义设计方案</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Haobinbin</cp:lastModifiedBy>
  <cp:revision>1046</cp:revision>
  <dcterms:modified xsi:type="dcterms:W3CDTF">2018-08-20T16:23:56Z</dcterms:modified>
</cp:coreProperties>
</file>