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38"/>
  </p:notesMasterIdLst>
  <p:sldIdLst>
    <p:sldId id="256" r:id="rId3"/>
    <p:sldId id="338" r:id="rId4"/>
    <p:sldId id="339" r:id="rId5"/>
    <p:sldId id="340" r:id="rId6"/>
    <p:sldId id="345" r:id="rId7"/>
    <p:sldId id="346" r:id="rId8"/>
    <p:sldId id="347" r:id="rId9"/>
    <p:sldId id="341" r:id="rId10"/>
    <p:sldId id="348" r:id="rId11"/>
    <p:sldId id="366" r:id="rId12"/>
    <p:sldId id="349" r:id="rId13"/>
    <p:sldId id="350" r:id="rId14"/>
    <p:sldId id="343" r:id="rId15"/>
    <p:sldId id="342" r:id="rId16"/>
    <p:sldId id="351" r:id="rId17"/>
    <p:sldId id="352" r:id="rId18"/>
    <p:sldId id="353" r:id="rId19"/>
    <p:sldId id="344" r:id="rId20"/>
    <p:sldId id="278" r:id="rId21"/>
    <p:sldId id="355" r:id="rId22"/>
    <p:sldId id="356" r:id="rId23"/>
    <p:sldId id="357" r:id="rId24"/>
    <p:sldId id="358" r:id="rId25"/>
    <p:sldId id="359" r:id="rId26"/>
    <p:sldId id="360" r:id="rId27"/>
    <p:sldId id="361" r:id="rId28"/>
    <p:sldId id="299" r:id="rId29"/>
    <p:sldId id="362" r:id="rId30"/>
    <p:sldId id="309" r:id="rId31"/>
    <p:sldId id="321" r:id="rId32"/>
    <p:sldId id="363" r:id="rId33"/>
    <p:sldId id="364" r:id="rId34"/>
    <p:sldId id="328" r:id="rId35"/>
    <p:sldId id="365" r:id="rId36"/>
    <p:sldId id="36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FF0064"/>
    <a:srgbClr val="7F7F7F"/>
    <a:srgbClr val="F0F0F0"/>
    <a:srgbClr val="9BBB59"/>
    <a:srgbClr val="F9F9F9"/>
    <a:srgbClr val="F05425"/>
    <a:srgbClr val="7BC143"/>
    <a:srgbClr val="36B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p:cViewPr varScale="1">
        <p:scale>
          <a:sx n="72" d="100"/>
          <a:sy n="72" d="100"/>
        </p:scale>
        <p:origin x="96" y="114"/>
      </p:cViewPr>
      <p:guideLst>
        <p:guide orient="horz" pos="2160"/>
        <p:guide pos="3841"/>
      </p:guideLst>
    </p:cSldViewPr>
  </p:slideViewPr>
  <p:notesTextViewPr>
    <p:cViewPr>
      <p:scale>
        <a:sx n="100" d="100"/>
        <a:sy n="100" d="100"/>
      </p:scale>
      <p:origin x="0" y="0"/>
    </p:cViewPr>
  </p:notesTextViewPr>
  <p:notesViewPr>
    <p:cSldViewPr>
      <p:cViewPr varScale="1">
        <p:scale>
          <a:sx n="54" d="100"/>
          <a:sy n="54"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925A-66A9-4666-BAAB-B5CA37193EEE}"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C1765-D9CD-4C65-815F-B1B2CAC32205}" type="slidenum">
              <a:rPr lang="zh-CN" altLang="en-US" smtClean="0"/>
              <a:t>‹#›</a:t>
            </a:fld>
            <a:endParaRPr lang="zh-CN" altLang="en-US"/>
          </a:p>
        </p:txBody>
      </p:sp>
    </p:spTree>
    <p:extLst>
      <p:ext uri="{BB962C8B-B14F-4D97-AF65-F5344CB8AC3E}">
        <p14:creationId xmlns:p14="http://schemas.microsoft.com/office/powerpoint/2010/main" val="240102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378925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4" name="矩形 33"/>
          <p:cNvSpPr/>
          <p:nvPr userDrawn="1"/>
        </p:nvSpPr>
        <p:spPr>
          <a:xfrm>
            <a:off x="406627" y="371703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26">
            <a:hlinkClick r:id="rId2" action="ppaction://hlinksldjump"/>
          </p:cNvPr>
          <p:cNvSpPr txBox="1"/>
          <p:nvPr/>
        </p:nvSpPr>
        <p:spPr>
          <a:xfrm>
            <a:off x="419299" y="370572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过滤器</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4" name="矩形 33"/>
          <p:cNvSpPr/>
          <p:nvPr userDrawn="1"/>
        </p:nvSpPr>
        <p:spPr>
          <a:xfrm>
            <a:off x="406627" y="437875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23">
            <a:hlinkClick r:id="rId2" action="ppaction://hlinksldjump"/>
          </p:cNvPr>
          <p:cNvSpPr txBox="1"/>
          <p:nvPr userDrawn="1"/>
        </p:nvSpPr>
        <p:spPr>
          <a:xfrm>
            <a:off x="419298" y="43825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组件</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4" name="矩形 33"/>
          <p:cNvSpPr/>
          <p:nvPr userDrawn="1"/>
        </p:nvSpPr>
        <p:spPr>
          <a:xfrm>
            <a:off x="406627" y="5068216"/>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20">
            <a:hlinkClick r:id="rId2" action="ppaction://hlinksldjump"/>
          </p:cNvPr>
          <p:cNvSpPr txBox="1"/>
          <p:nvPr/>
        </p:nvSpPr>
        <p:spPr>
          <a:xfrm>
            <a:off x="419299" y="5059473"/>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后端通信</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236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过渡页1">
    <p:spTree>
      <p:nvGrpSpPr>
        <p:cNvPr id="1" name=""/>
        <p:cNvGrpSpPr/>
        <p:nvPr/>
      </p:nvGrpSpPr>
      <p:grpSpPr>
        <a:xfrm>
          <a:off x="0" y="0"/>
          <a:ext cx="0" cy="0"/>
          <a:chOff x="0" y="0"/>
          <a:chExt cx="0" cy="0"/>
        </a:xfrm>
      </p:grpSpPr>
      <p:sp>
        <p:nvSpPr>
          <p:cNvPr id="11" name="矩形 10"/>
          <p:cNvSpPr/>
          <p:nvPr userDrawn="1"/>
        </p:nvSpPr>
        <p:spPr>
          <a:xfrm>
            <a:off x="359946" y="0"/>
            <a:ext cx="336859"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TextBox 3"/>
          <p:cNvSpPr txBox="1"/>
          <p:nvPr userDrawn="1"/>
        </p:nvSpPr>
        <p:spPr>
          <a:xfrm>
            <a:off x="829095" y="404664"/>
            <a:ext cx="1451474" cy="523220"/>
          </a:xfrm>
          <a:prstGeom prst="rect">
            <a:avLst/>
          </a:prstGeom>
          <a:noFill/>
        </p:spPr>
        <p:txBody>
          <a:bodyPr wrap="square">
            <a:spAutoFit/>
          </a:bodyPr>
          <a:lstStyle/>
          <a:p>
            <a:pPr algn="l">
              <a:defRPr/>
            </a:pPr>
            <a:r>
              <a:rPr lang="zh-CN" altLang="en-US" sz="2800" b="1" dirty="0" smtClean="0">
                <a:solidFill>
                  <a:schemeClr val="tx1">
                    <a:lumMod val="65000"/>
                    <a:lumOff val="35000"/>
                  </a:schemeClr>
                </a:solidFill>
                <a:latin typeface="微软雅黑" pitchFamily="34" charset="-122"/>
                <a:ea typeface="微软雅黑" pitchFamily="34" charset="-122"/>
              </a:rPr>
              <a:t>章节</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6590" y="558552"/>
            <a:ext cx="2447635" cy="369332"/>
          </a:xfrm>
          <a:prstGeom prst="rect">
            <a:avLst/>
          </a:prstGeom>
          <a:noFill/>
          <a:ln w="9525">
            <a:noFill/>
            <a:miter lim="800000"/>
            <a:headEnd/>
            <a:tailEnd/>
          </a:ln>
        </p:spPr>
        <p:txBody>
          <a:bodyPr wrap="square">
            <a:spAutoFit/>
          </a:bodyPr>
          <a:lstStyle/>
          <a:p>
            <a:r>
              <a:rPr lang="en-US" altLang="zh-CN" sz="1800" b="1" dirty="0">
                <a:solidFill>
                  <a:srgbClr val="FFC000"/>
                </a:solidFill>
                <a:ea typeface="微软雅黑" pitchFamily="34" charset="-122"/>
                <a:cs typeface="Arial Unicode MS" pitchFamily="34" charset="-122"/>
              </a:rPr>
              <a:t>TRANSITION PAGE</a:t>
            </a:r>
            <a:endParaRPr lang="zh-CN" altLang="en-US" sz="1800" b="1" dirty="0">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59945" y="908720"/>
            <a:ext cx="43682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88403" y="6184352"/>
            <a:ext cx="982705"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7" name="椭圆 6"/>
          <p:cNvSpPr/>
          <p:nvPr userDrawn="1"/>
        </p:nvSpPr>
        <p:spPr>
          <a:xfrm>
            <a:off x="3573628" y="2420888"/>
            <a:ext cx="1044000" cy="1044000"/>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Impact" pitchFamily="34" charset="0"/>
            </a:endParaRPr>
          </a:p>
        </p:txBody>
      </p:sp>
      <p:cxnSp>
        <p:nvCxnSpPr>
          <p:cNvPr id="8" name="直接连接符 7"/>
          <p:cNvCxnSpPr>
            <a:stCxn id="7" idx="6"/>
          </p:cNvCxnSpPr>
          <p:nvPr userDrawn="1"/>
        </p:nvCxnSpPr>
        <p:spPr>
          <a:xfrm>
            <a:off x="4617628" y="2942888"/>
            <a:ext cx="4502708" cy="0"/>
          </a:xfrm>
          <a:prstGeom prst="line">
            <a:avLst/>
          </a:prstGeom>
          <a:ln w="28575">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315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511824" y="2852936"/>
            <a:ext cx="7680955"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前端框架 </a:t>
            </a:r>
            <a:r>
              <a:rPr lang="en-US" altLang="zh-CN"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 </a:t>
            </a:r>
            <a:r>
              <a:rPr lang="en-US" altLang="zh-CN" sz="7201" b="1" dirty="0" err="1"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Vue</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pic>
        <p:nvPicPr>
          <p:cNvPr id="1026" name="Picture 2" descr="vu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832" y="170080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191344" y="3847735"/>
            <a:ext cx="1569660" cy="646331"/>
          </a:xfrm>
          <a:prstGeom prst="rect">
            <a:avLst/>
          </a:prstGeom>
        </p:spPr>
        <p:txBody>
          <a:bodyPr wrap="none">
            <a:spAutoFit/>
          </a:bodyPr>
          <a:lstStyle/>
          <a:p>
            <a:r>
              <a:rPr lang="zh-CN" altLang="en-US" sz="36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郝彬彬</a:t>
            </a:r>
            <a:endParaRPr lang="zh-CN" altLang="en-US" sz="3600" dirty="0"/>
          </a:p>
        </p:txBody>
      </p:sp>
    </p:spTree>
    <p:extLst>
      <p:ext uri="{BB962C8B-B14F-4D97-AF65-F5344CB8AC3E}">
        <p14:creationId xmlns:p14="http://schemas.microsoft.com/office/powerpoint/2010/main" val="9880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726605" y="2872095"/>
            <a:ext cx="2733819"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谢 谢</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733337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
        <p:nvSpPr>
          <p:cNvPr id="20" name="矩形 19"/>
          <p:cNvSpPr/>
          <p:nvPr userDrawn="1"/>
        </p:nvSpPr>
        <p:spPr>
          <a:xfrm>
            <a:off x="406627" y="1675097"/>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3" name="TextBox 22">
            <a:hlinkClick r:id="rId2" action="ppaction://hlinksldjump"/>
          </p:cNvPr>
          <p:cNvSpPr txBox="1"/>
          <p:nvPr userDrawn="1"/>
        </p:nvSpPr>
        <p:spPr>
          <a:xfrm>
            <a:off x="419299" y="16750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数据绑定</a:t>
            </a:r>
            <a:endParaRPr lang="zh-CN" altLang="en-US"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9" name="矩形 38"/>
          <p:cNvSpPr/>
          <p:nvPr userDrawn="1"/>
        </p:nvSpPr>
        <p:spPr>
          <a:xfrm>
            <a:off x="406627" y="2348880"/>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ndParaRPr>
          </a:p>
        </p:txBody>
      </p:sp>
      <p:sp>
        <p:nvSpPr>
          <p:cNvPr id="38" name="TextBox 37">
            <a:hlinkClick r:id="rId2" action="ppaction://hlinksldjump"/>
          </p:cNvPr>
          <p:cNvSpPr txBox="1"/>
          <p:nvPr/>
        </p:nvSpPr>
        <p:spPr>
          <a:xfrm>
            <a:off x="419298" y="235197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内部指令</a:t>
            </a:r>
            <a:endParaRPr lang="zh-CN" altLang="en-US" sz="2000" dirty="0">
              <a:solidFill>
                <a:schemeClr val="bg1"/>
              </a:solidFill>
              <a:latin typeface="微软雅黑" pitchFamily="34" charset="-122"/>
              <a:ea typeface="微软雅黑" pitchFamily="34" charset="-122"/>
            </a:endParaRPr>
          </a:p>
        </p:txBody>
      </p:sp>
      <p:sp>
        <p:nvSpPr>
          <p:cNvPr id="5"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60" name="矩形 59"/>
          <p:cNvSpPr/>
          <p:nvPr userDrawn="1"/>
        </p:nvSpPr>
        <p:spPr>
          <a:xfrm>
            <a:off x="406627" y="3038344"/>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55" name="TextBox 54">
            <a:hlinkClick r:id="rId2" action="ppaction://hlinksldjump"/>
          </p:cNvPr>
          <p:cNvSpPr txBox="1"/>
          <p:nvPr/>
        </p:nvSpPr>
        <p:spPr>
          <a:xfrm>
            <a:off x="419299" y="302884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计算属性</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 Target="../slides/slide3.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8341246"/>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nvSpPr>
        <p:spPr>
          <a:xfrm>
            <a:off x="1846975" y="1124745"/>
            <a:ext cx="10345026"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0960832" y="572430"/>
            <a:ext cx="1039824"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91"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ue.js</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6" name="直接连接符 5"/>
          <p:cNvCxnSpPr/>
          <p:nvPr userDrawn="1"/>
        </p:nvCxnSpPr>
        <p:spPr>
          <a:xfrm>
            <a:off x="10960832" y="626129"/>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90303" y="1675097"/>
            <a:ext cx="1965260" cy="3830203"/>
            <a:chOff x="-190278" y="1675097"/>
            <a:chExt cx="1965004" cy="3830203"/>
          </a:xfrm>
        </p:grpSpPr>
        <p:sp>
          <p:nvSpPr>
            <p:cNvPr id="8" name="TextBox 36">
              <a:hlinkClick r:id="rId11"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数据绑定</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9" name="矩形 8"/>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0" name="TextBox 35"/>
            <p:cNvSpPr txBox="1"/>
            <p:nvPr userDrawn="1"/>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1</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190278" y="2351972"/>
              <a:ext cx="1965004" cy="3153328"/>
              <a:chOff x="-190278" y="2351972"/>
              <a:chExt cx="1965004" cy="3153328"/>
            </a:xfrm>
          </p:grpSpPr>
          <p:grpSp>
            <p:nvGrpSpPr>
              <p:cNvPr id="12" name="组合 11"/>
              <p:cNvGrpSpPr/>
              <p:nvPr/>
            </p:nvGrpSpPr>
            <p:grpSpPr>
              <a:xfrm>
                <a:off x="-190278" y="2351972"/>
                <a:ext cx="1965004" cy="445827"/>
                <a:chOff x="-190278" y="1675097"/>
                <a:chExt cx="1965004" cy="445827"/>
              </a:xfrm>
            </p:grpSpPr>
            <p:sp>
              <p:nvSpPr>
                <p:cNvPr id="29" name="矩形 2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30" name="TextBox 56"/>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TextBox 57">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内部指令</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3" name="组合 12"/>
              <p:cNvGrpSpPr/>
              <p:nvPr/>
            </p:nvGrpSpPr>
            <p:grpSpPr>
              <a:xfrm>
                <a:off x="-190278" y="3028847"/>
                <a:ext cx="1965004" cy="445827"/>
                <a:chOff x="-190278" y="1675097"/>
                <a:chExt cx="1965004" cy="445827"/>
              </a:xfrm>
            </p:grpSpPr>
            <p:sp>
              <p:nvSpPr>
                <p:cNvPr id="26" name="矩形 2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53"/>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TextBox 54">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计算属性</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4" name="组合 13"/>
              <p:cNvGrpSpPr/>
              <p:nvPr/>
            </p:nvGrpSpPr>
            <p:grpSpPr>
              <a:xfrm>
                <a:off x="-190278" y="3705722"/>
                <a:ext cx="1965004" cy="445827"/>
                <a:chOff x="-190278" y="1675097"/>
                <a:chExt cx="1965004" cy="445827"/>
              </a:xfrm>
            </p:grpSpPr>
            <p:sp>
              <p:nvSpPr>
                <p:cNvPr id="23" name="矩形 2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50"/>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TextBox 51">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过滤器</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5" name="组合 14"/>
              <p:cNvGrpSpPr/>
              <p:nvPr/>
            </p:nvGrpSpPr>
            <p:grpSpPr>
              <a:xfrm>
                <a:off x="-190278" y="4382597"/>
                <a:ext cx="1965004" cy="445827"/>
                <a:chOff x="-190278" y="1675097"/>
                <a:chExt cx="1965004" cy="445827"/>
              </a:xfrm>
            </p:grpSpPr>
            <p:sp>
              <p:nvSpPr>
                <p:cNvPr id="20" name="矩形 1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47"/>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5</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TextBox 48">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组件</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6" name="组合 15"/>
              <p:cNvGrpSpPr/>
              <p:nvPr/>
            </p:nvGrpSpPr>
            <p:grpSpPr>
              <a:xfrm>
                <a:off x="-190278" y="5059473"/>
                <a:ext cx="1965004" cy="445827"/>
                <a:chOff x="-190278" y="1675097"/>
                <a:chExt cx="1965004" cy="445827"/>
              </a:xfrm>
            </p:grpSpPr>
            <p:sp>
              <p:nvSpPr>
                <p:cNvPr id="17" name="矩形 1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8" name="TextBox 44"/>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6</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TextBox 45">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后端通信</a:t>
                  </a:r>
                  <a:endParaRPr lang="zh-CN" altLang="en-US" sz="2000" dirty="0">
                    <a:solidFill>
                      <a:schemeClr val="bg1">
                        <a:lumMod val="75000"/>
                      </a:schemeClr>
                    </a:solidFill>
                    <a:latin typeface="微软雅黑" pitchFamily="34" charset="-122"/>
                    <a:ea typeface="微软雅黑" pitchFamily="34" charset="-122"/>
                  </a:endParaRPr>
                </a:p>
              </p:txBody>
            </p:sp>
          </p:grpSp>
        </p:grpSp>
      </p:grpSp>
      <p:pic>
        <p:nvPicPr>
          <p:cNvPr id="2050" name="Picture 2" descr="vue logo"/>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064551" y="589021"/>
            <a:ext cx="288785" cy="2887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77" r:id="rId2"/>
    <p:sldLayoutId id="2147483649" r:id="rId3"/>
    <p:sldLayoutId id="2147483650" r:id="rId4"/>
    <p:sldLayoutId id="2147483662" r:id="rId5"/>
    <p:sldLayoutId id="2147483661" r:id="rId6"/>
    <p:sldLayoutId id="2147483660" r:id="rId7"/>
    <p:sldLayoutId id="2147483651" r:id="rId8"/>
    <p:sldLayoutId id="2147483656" r:id="rId9"/>
  </p:sldLayoutIdLst>
  <p:timing>
    <p:tnLst>
      <p:par>
        <p:cTn id="1" dur="indefinite" restart="never" nodeType="tmRoot"/>
      </p:par>
    </p:tnLst>
  </p:timing>
  <p:txStyles>
    <p:titleStyle>
      <a:lvl1pPr algn="ctr" defTabSz="914491" rtl="0" eaLnBrk="1" latinLnBrk="0" hangingPunct="1">
        <a:spcBef>
          <a:spcPct val="0"/>
        </a:spcBef>
        <a:buNone/>
        <a:defRPr sz="4400" kern="1200">
          <a:solidFill>
            <a:schemeClr val="tx1"/>
          </a:solidFill>
          <a:latin typeface="+mj-lt"/>
          <a:ea typeface="+mj-ea"/>
          <a:cs typeface="+mj-cs"/>
        </a:defRPr>
      </a:lvl1pPr>
    </p:titleStyle>
    <p:bodyStyle>
      <a:lvl1pPr marL="342934" indent="-342934" algn="l" defTabSz="9144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24" indent="-285779" algn="l" defTabSz="9144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114" indent="-228623" algn="l" defTabSz="9144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60"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606"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51"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19789"/>
      </p:ext>
    </p:extLst>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5360" y="404664"/>
            <a:ext cx="2224135"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MVC</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4799856" y="1302025"/>
            <a:ext cx="7056784" cy="4240135"/>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矩形 20"/>
          <p:cNvSpPr/>
          <p:nvPr/>
        </p:nvSpPr>
        <p:spPr>
          <a:xfrm>
            <a:off x="5087888" y="2714063"/>
            <a:ext cx="6672064" cy="1323439"/>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实现</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过程：</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把控制权交给</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，自己不执行业务逻辑</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执行业务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逻辑并操作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，但不操作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无知</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通过观察者模式实现消息同步，由</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主动向</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请求数据实现视图更新</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a:stretch>
            <a:fillRect/>
          </a:stretch>
        </p:blipFill>
        <p:spPr>
          <a:xfrm>
            <a:off x="186294" y="1838881"/>
            <a:ext cx="4481240" cy="3703279"/>
          </a:xfrm>
          <a:prstGeom prst="rect">
            <a:avLst/>
          </a:prstGeom>
        </p:spPr>
      </p:pic>
      <p:sp>
        <p:nvSpPr>
          <p:cNvPr id="23" name="矩形 22"/>
          <p:cNvSpPr/>
          <p:nvPr/>
        </p:nvSpPr>
        <p:spPr>
          <a:xfrm>
            <a:off x="5087888" y="1412776"/>
            <a:ext cx="6672064" cy="1077218"/>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html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代码</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data = { title : “hello”}</a:t>
            </a: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angular.controller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(function(){……})</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4" name="矩形 23"/>
          <p:cNvSpPr/>
          <p:nvPr/>
        </p:nvSpPr>
        <p:spPr>
          <a:xfrm>
            <a:off x="5087888" y="4261571"/>
            <a:ext cx="6672064" cy="1077218"/>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缺点</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每次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请求都必须经过“控制器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模型</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视图</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”，过于冗长</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对于</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过于依赖，导致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耦合度过高</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所有逻辑都在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过于臃肿</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8568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360" y="404664"/>
            <a:ext cx="2225289"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MVP</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11424" y="2492896"/>
            <a:ext cx="10513168" cy="4032448"/>
            <a:chOff x="479376" y="2420888"/>
            <a:chExt cx="10513168" cy="4032448"/>
          </a:xfrm>
          <a:solidFill>
            <a:srgbClr val="FFFFCC"/>
          </a:solidFill>
        </p:grpSpPr>
        <p:sp>
          <p:nvSpPr>
            <p:cNvPr id="7" name="圆角矩形 6"/>
            <p:cNvSpPr/>
            <p:nvPr/>
          </p:nvSpPr>
          <p:spPr>
            <a:xfrm>
              <a:off x="479376" y="2420888"/>
              <a:ext cx="10513168" cy="4032448"/>
            </a:xfrm>
            <a:prstGeom prst="roundRect">
              <a:avLst>
                <a:gd name="adj" fmla="val 0"/>
              </a:avLst>
            </a:prstGeom>
            <a:grp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accent2">
                    <a:lumMod val="50000"/>
                  </a:schemeClr>
                </a:solidFill>
              </a:endParaRPr>
            </a:p>
          </p:txBody>
        </p:sp>
        <p:sp>
          <p:nvSpPr>
            <p:cNvPr id="10" name="矩形 9"/>
            <p:cNvSpPr/>
            <p:nvPr/>
          </p:nvSpPr>
          <p:spPr>
            <a:xfrm>
              <a:off x="839416" y="2708920"/>
              <a:ext cx="9748839" cy="787523"/>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的变体，由</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替代了</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，而且改变了数据的流向，</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之间不再直接交互，而全部通过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837387" y="3671528"/>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架构中，</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中既有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又有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变化时需要通过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进行数据更新；当</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变化时也通过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进行试图更新，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起到了桥梁的作用，使得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的耦合度降低了。</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7387" y="5013176"/>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的缺点：</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的桥梁作用，必然使得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变得比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更加臃肿，维护非常不便。</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每次</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的变化，都要手动调用</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接口通知到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，比较繁琐</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grpSp>
      <p:pic>
        <p:nvPicPr>
          <p:cNvPr id="13" name="图片 12"/>
          <p:cNvPicPr>
            <a:picLocks noChangeAspect="1"/>
          </p:cNvPicPr>
          <p:nvPr/>
        </p:nvPicPr>
        <p:blipFill>
          <a:blip r:embed="rId2"/>
          <a:stretch>
            <a:fillRect/>
          </a:stretch>
        </p:blipFill>
        <p:spPr>
          <a:xfrm>
            <a:off x="2207568" y="1503612"/>
            <a:ext cx="7415508" cy="756678"/>
          </a:xfrm>
          <a:prstGeom prst="rect">
            <a:avLst/>
          </a:prstGeom>
        </p:spPr>
      </p:pic>
    </p:spTree>
    <p:extLst>
      <p:ext uri="{BB962C8B-B14F-4D97-AF65-F5344CB8AC3E}">
        <p14:creationId xmlns:p14="http://schemas.microsoft.com/office/powerpoint/2010/main" val="41812773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99456" y="3284984"/>
            <a:ext cx="9551341" cy="15841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矩形 7"/>
          <p:cNvSpPr/>
          <p:nvPr/>
        </p:nvSpPr>
        <p:spPr>
          <a:xfrm>
            <a:off x="1647232" y="3419986"/>
            <a:ext cx="8782936" cy="1200329"/>
          </a:xfrm>
          <a:prstGeom prst="rect">
            <a:avLst/>
          </a:prstGeom>
        </p:spPr>
        <p:txBody>
          <a:bodyPr wrap="square">
            <a:spAutoFit/>
          </a:bodyPr>
          <a:lstStyle/>
          <a:p>
            <a:pPr>
              <a:lnSpc>
                <a:spcPct val="15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MVVM</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是对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MVP</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的改进，它将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Presenter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替换</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ViewModel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，并通过双向数据绑定来实现视图和数据的交互，只需要将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绑定一次，以后每次</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发生变化时会自动刷新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2267372" y="1812661"/>
            <a:ext cx="7415508" cy="756679"/>
          </a:xfrm>
          <a:prstGeom prst="rect">
            <a:avLst/>
          </a:prstGeom>
        </p:spPr>
      </p:pic>
      <p:sp>
        <p:nvSpPr>
          <p:cNvPr id="5" name="矩形 4"/>
          <p:cNvSpPr/>
          <p:nvPr/>
        </p:nvSpPr>
        <p:spPr>
          <a:xfrm>
            <a:off x="335360" y="404664"/>
            <a:ext cx="2614818"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MVVM</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6636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p:cNvSpPr txBox="1"/>
          <p:nvPr/>
        </p:nvSpPr>
        <p:spPr>
          <a:xfrm>
            <a:off x="479376" y="476672"/>
            <a:ext cx="3908652" cy="646331"/>
          </a:xfrm>
          <a:prstGeom prst="rect">
            <a:avLst/>
          </a:prstGeom>
          <a:noFill/>
        </p:spPr>
        <p:txBody>
          <a:bodyPr wrap="square">
            <a:spAutoFit/>
          </a:bodyPr>
          <a:lstStyle/>
          <a:p>
            <a:pPr algn="l">
              <a:defRPr/>
            </a:pPr>
            <a:r>
              <a:rPr lang="zh-CN" altLang="en-US" sz="3600" b="1" dirty="0" smtClean="0">
                <a:solidFill>
                  <a:srgbClr val="666666"/>
                </a:solidFill>
                <a:latin typeface="微软雅黑" pitchFamily="34" charset="-122"/>
                <a:ea typeface="微软雅黑" pitchFamily="34" charset="-122"/>
              </a:rPr>
              <a:t>开发痛点</a:t>
            </a:r>
            <a:endParaRPr lang="zh-CN" altLang="en-US" sz="3600" b="1" dirty="0">
              <a:solidFill>
                <a:srgbClr val="666666"/>
              </a:solidFill>
              <a:latin typeface="微软雅黑" pitchFamily="34" charset="-122"/>
              <a:ea typeface="微软雅黑" pitchFamily="34" charset="-122"/>
            </a:endParaRPr>
          </a:p>
        </p:txBody>
      </p:sp>
      <p:sp>
        <p:nvSpPr>
          <p:cNvPr id="5" name="斜纹 4"/>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6"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314942" y="1268760"/>
            <a:ext cx="11685714" cy="5323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1703512" y="1628800"/>
            <a:ext cx="8333333" cy="41428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18763240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3"/>
                                        </p:tgtEl>
                                        <p:attrNameLst>
                                          <p:attrName>ppt_w</p:attrName>
                                        </p:attrNameLst>
                                      </p:cBhvr>
                                      <p:tavLst>
                                        <p:tav tm="0">
                                          <p:val>
                                            <p:strVal val="ppt_w"/>
                                          </p:val>
                                        </p:tav>
                                        <p:tav tm="100000">
                                          <p:val>
                                            <p:fltVal val="0"/>
                                          </p:val>
                                        </p:tav>
                                      </p:tavLst>
                                    </p:anim>
                                    <p:anim calcmode="lin" valueType="num">
                                      <p:cBhvr>
                                        <p:cTn id="12" dur="500"/>
                                        <p:tgtEl>
                                          <p:spTgt spid="3"/>
                                        </p:tgtEl>
                                        <p:attrNameLst>
                                          <p:attrName>ppt_h</p:attrName>
                                        </p:attrNameLst>
                                      </p:cBhvr>
                                      <p:tavLst>
                                        <p:tav tm="0">
                                          <p:val>
                                            <p:strVal val="ppt_h"/>
                                          </p:val>
                                        </p:tav>
                                        <p:tav tm="100000">
                                          <p:val>
                                            <p:fltVal val="0"/>
                                          </p:val>
                                        </p:tav>
                                      </p:tavLst>
                                    </p:anim>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par>
                          <p:cTn id="15" fill="hold">
                            <p:stCondLst>
                              <p:cond delay="500"/>
                            </p:stCondLst>
                            <p:childTnLst>
                              <p:par>
                                <p:cTn id="16" presetID="49" presetClass="entr" presetSubtype="0" decel="10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 calcmode="lin" valueType="num">
                                      <p:cBhvr>
                                        <p:cTn id="20" dur="500" fill="hold"/>
                                        <p:tgtEl>
                                          <p:spTgt spid="4"/>
                                        </p:tgtEl>
                                        <p:attrNameLst>
                                          <p:attrName>style.rotation</p:attrName>
                                        </p:attrNameLst>
                                      </p:cBhvr>
                                      <p:tavLst>
                                        <p:tav tm="0">
                                          <p:val>
                                            <p:fltVal val="360"/>
                                          </p:val>
                                        </p:tav>
                                        <p:tav tm="100000">
                                          <p:val>
                                            <p:fltVal val="0"/>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华文琥珀" panose="02010800040101010101" pitchFamily="2" charset="-122"/>
                <a:ea typeface="华文琥珀" panose="02010800040101010101" pitchFamily="2" charset="-122"/>
              </a:rPr>
              <a:t>三</a:t>
            </a: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框架简介</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概念介绍</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与</a:t>
            </a:r>
            <a:r>
              <a:rPr lang="en-US" altLang="zh-CN" dirty="0" smtClean="0">
                <a:solidFill>
                  <a:schemeClr val="tx1">
                    <a:lumMod val="65000"/>
                    <a:lumOff val="35000"/>
                  </a:schemeClr>
                </a:solidFill>
                <a:latin typeface="微软雅黑" pitchFamily="34" charset="-122"/>
                <a:ea typeface="微软雅黑" pitchFamily="34" charset="-122"/>
              </a:rPr>
              <a:t>Angular</a:t>
            </a:r>
            <a:r>
              <a:rPr lang="zh-CN" altLang="en-US" dirty="0" smtClean="0">
                <a:solidFill>
                  <a:schemeClr val="tx1">
                    <a:lumMod val="65000"/>
                    <a:lumOff val="35000"/>
                  </a:schemeClr>
                </a:solidFill>
                <a:latin typeface="微软雅黑" pitchFamily="34" charset="-122"/>
                <a:ea typeface="微软雅黑" pitchFamily="34" charset="-122"/>
              </a:rPr>
              <a:t>和</a:t>
            </a:r>
            <a:r>
              <a:rPr lang="en-US" altLang="zh-CN" dirty="0" smtClean="0">
                <a:solidFill>
                  <a:schemeClr val="tx1">
                    <a:lumMod val="65000"/>
                    <a:lumOff val="35000"/>
                  </a:schemeClr>
                </a:solidFill>
                <a:latin typeface="微软雅黑" pitchFamily="34" charset="-122"/>
                <a:ea typeface="微软雅黑" pitchFamily="34" charset="-122"/>
              </a:rPr>
              <a:t>React</a:t>
            </a:r>
            <a:r>
              <a:rPr lang="zh-CN" altLang="en-US" dirty="0" smtClean="0">
                <a:solidFill>
                  <a:schemeClr val="tx1">
                    <a:lumMod val="65000"/>
                    <a:lumOff val="35000"/>
                  </a:schemeClr>
                </a:solidFill>
                <a:latin typeface="微软雅黑" pitchFamily="34" charset="-122"/>
                <a:ea typeface="微软雅黑" pitchFamily="34" charset="-122"/>
              </a:rPr>
              <a:t>比较</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使用</a:t>
            </a:r>
            <a:r>
              <a:rPr lang="zh-CN" altLang="en-US" dirty="0" smtClean="0">
                <a:solidFill>
                  <a:schemeClr val="tx1">
                    <a:lumMod val="65000"/>
                    <a:lumOff val="35000"/>
                  </a:schemeClr>
                </a:solidFill>
                <a:latin typeface="微软雅黑" pitchFamily="34" charset="-122"/>
                <a:ea typeface="微软雅黑" pitchFamily="34" charset="-122"/>
              </a:rPr>
              <a:t>方式</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2675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249" y="836712"/>
            <a:ext cx="11655190" cy="1569660"/>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sz="1600" dirty="0" err="1" smtClean="0">
                <a:solidFill>
                  <a:schemeClr val="bg2">
                    <a:lumMod val="25000"/>
                  </a:schemeClr>
                </a:solidFill>
                <a:latin typeface="微软雅黑" panose="020B0503020204020204" pitchFamily="34" charset="-122"/>
                <a:ea typeface="微软雅黑" panose="020B0503020204020204" pitchFamily="34" charset="-122"/>
              </a:rPr>
              <a:t>Vue</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读音</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似</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是一套用于构建用户界面的</a:t>
            </a:r>
            <a:r>
              <a:rPr lang="zh-CN" altLang="en-US" sz="1600" dirty="0">
                <a:solidFill>
                  <a:srgbClr val="FF0000"/>
                </a:solidFill>
                <a:latin typeface="微软雅黑" panose="020B0503020204020204" pitchFamily="34" charset="-122"/>
                <a:ea typeface="微软雅黑" panose="020B0503020204020204" pitchFamily="34" charset="-122"/>
              </a:rPr>
              <a:t>渐进式框架</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，只</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关注视图层</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非常</a:t>
            </a:r>
            <a:r>
              <a:rPr lang="zh-CN" altLang="zh-CN" sz="1600" dirty="0">
                <a:solidFill>
                  <a:schemeClr val="bg2">
                    <a:lumMod val="25000"/>
                  </a:schemeClr>
                </a:solidFill>
                <a:latin typeface="微软雅黑" panose="020B0503020204020204" pitchFamily="34" charset="-122"/>
                <a:ea typeface="微软雅黑" panose="020B0503020204020204" pitchFamily="34" charset="-122"/>
              </a:rPr>
              <a:t>容易与其它库或已有项目</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整合</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它的核心是一个允许采用简洁的模板语法来</a:t>
            </a:r>
            <a:r>
              <a:rPr lang="zh-CN" altLang="en-US" sz="1600" dirty="0" smtClean="0">
                <a:solidFill>
                  <a:srgbClr val="FF0000"/>
                </a:solidFill>
                <a:latin typeface="微软雅黑" panose="020B0503020204020204" pitchFamily="34" charset="-122"/>
                <a:ea typeface="微软雅黑" panose="020B0503020204020204" pitchFamily="34" charset="-122"/>
              </a:rPr>
              <a:t>声明式的将数据渲染</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进</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DOM</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系统</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78882" y="5108991"/>
            <a:ext cx="11655189" cy="1200329"/>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渲染</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命令式渲染 ： 命令我们的程序去做什么，程序就会跟着你的命令去一步一步执行</a:t>
            </a: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声明式渲染 ： 我们只需要告诉程序我们想要什么效果，其他的交给程序来</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做</a:t>
            </a:r>
            <a:endParaRPr lang="zh-CN" altLang="en-US" sz="1600" i="0" dirty="0">
              <a:solidFill>
                <a:schemeClr val="bg2">
                  <a:lumMod val="25000"/>
                </a:schemeClr>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278883" y="2606499"/>
            <a:ext cx="11655189" cy="2308324"/>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框架</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每个</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框架都有自己</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主张（主张就是框架对使用者的要求），主张的强弱程度决定了对它的使用方式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vue</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的属于弱主张，开发者可以</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在</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原系统上只把</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一两个组件改用它</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实现（当其为</a:t>
            </a: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jQuery</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也可整个页面完全用它开发</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（当其为</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Angular</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还可只用它提供的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视图</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，与自己设计的底层模型搭配使用</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这就是渐进式的概念，渐进式</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可以理解</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为嵌入自由度</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表现</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概念介绍</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53321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11885308"/>
              </p:ext>
            </p:extLst>
          </p:nvPr>
        </p:nvGraphicFramePr>
        <p:xfrm>
          <a:off x="407368" y="908720"/>
          <a:ext cx="11370101" cy="2949232"/>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Angular</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sz="1600" dirty="0" smtClean="0">
                          <a:latin typeface="微软雅黑" panose="020B0503020204020204" pitchFamily="34" charset="-122"/>
                          <a:ea typeface="微软雅黑" panose="020B0503020204020204" pitchFamily="34" charset="-122"/>
                        </a:rPr>
                        <a:t>都支持指令（内置指令和自定义指令）</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学习成本问题：</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学习成本较高，需要学习大量的概念</a:t>
                      </a: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本身提供的</a:t>
                      </a:r>
                      <a:r>
                        <a:rPr lang="en-US" altLang="zh-CN" sz="1600" dirty="0" smtClean="0">
                          <a:latin typeface="微软雅黑" panose="020B0503020204020204" pitchFamily="34" charset="-122"/>
                          <a:ea typeface="微软雅黑" panose="020B0503020204020204" pitchFamily="34" charset="-122"/>
                        </a:rPr>
                        <a:t>API</a:t>
                      </a:r>
                      <a:r>
                        <a:rPr lang="zh-CN" altLang="en-US" sz="1600" dirty="0" smtClean="0">
                          <a:latin typeface="微软雅黑" panose="020B0503020204020204" pitchFamily="34" charset="-122"/>
                          <a:ea typeface="微软雅黑" panose="020B0503020204020204" pitchFamily="34" charset="-122"/>
                        </a:rPr>
                        <a:t>都比较简单直观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sz="1600" dirty="0" smtClean="0">
                          <a:latin typeface="微软雅黑" panose="020B0503020204020204" pitchFamily="34" charset="-122"/>
                          <a:ea typeface="微软雅黑" panose="020B0503020204020204" pitchFamily="34" charset="-122"/>
                        </a:rPr>
                        <a:t>都支持过滤器（内置过滤器和自定义过滤器）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sz="1600" dirty="0" smtClean="0">
                          <a:latin typeface="微软雅黑" panose="020B0503020204020204" pitchFamily="34" charset="-122"/>
                          <a:ea typeface="微软雅黑" panose="020B0503020204020204" pitchFamily="34" charset="-122"/>
                        </a:rPr>
                        <a:t>都支持数据的双向绑定</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性能问题：</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Angulara</a:t>
                      </a:r>
                      <a:r>
                        <a:rPr lang="zh-CN" altLang="en-US" sz="1600" dirty="0" smtClean="0">
                          <a:latin typeface="微软雅黑" panose="020B0503020204020204" pitchFamily="34" charset="-122"/>
                          <a:ea typeface="微软雅黑" panose="020B0503020204020204" pitchFamily="34" charset="-122"/>
                        </a:rPr>
                        <a:t>通过对数据进行脏检查实现双向数据绑定功能，数据监听越多，速度越慢</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1600" dirty="0" smtClean="0">
                          <a:latin typeface="微软雅黑" panose="020B0503020204020204" pitchFamily="34" charset="-122"/>
                          <a:ea typeface="微软雅黑" panose="020B0503020204020204" pitchFamily="34" charset="-122"/>
                        </a:rPr>
                        <a:t>都不支持低端浏览器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58251964"/>
              </p:ext>
            </p:extLst>
          </p:nvPr>
        </p:nvGraphicFramePr>
        <p:xfrm>
          <a:off x="407368" y="4130234"/>
          <a:ext cx="11370101" cy="2539126"/>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React</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sz="1600" dirty="0" smtClean="0">
                          <a:latin typeface="微软雅黑" panose="020B0503020204020204" pitchFamily="34" charset="-122"/>
                          <a:ea typeface="微软雅黑" panose="020B0503020204020204" pitchFamily="34" charset="-122"/>
                        </a:rPr>
                        <a:t>中心思想相同：一切都是组件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对</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的依赖：</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依赖</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采用的</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会对渲染出来的结果做脏检查</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使用的是</a:t>
                      </a:r>
                      <a:r>
                        <a:rPr lang="en-US" altLang="zh-CN" sz="1600" dirty="0" smtClean="0">
                          <a:latin typeface="微软雅黑" panose="020B0503020204020204" pitchFamily="34" charset="-122"/>
                          <a:ea typeface="微软雅黑" panose="020B0503020204020204" pitchFamily="34" charset="-122"/>
                        </a:rPr>
                        <a:t>DOM</a:t>
                      </a:r>
                      <a:r>
                        <a:rPr lang="zh-CN" altLang="en-US" sz="1600" dirty="0" smtClean="0">
                          <a:latin typeface="微软雅黑" panose="020B0503020204020204" pitchFamily="34" charset="-122"/>
                          <a:ea typeface="微软雅黑" panose="020B0503020204020204" pitchFamily="34" charset="-122"/>
                        </a:rPr>
                        <a:t>模板，在模板中提供了指令、过滤器，可以非常方便的操作</a:t>
                      </a:r>
                      <a:r>
                        <a:rPr lang="en-US" altLang="zh-CN" sz="1600" dirty="0" smtClean="0">
                          <a:latin typeface="微软雅黑" panose="020B0503020204020204" pitchFamily="34" charset="-122"/>
                          <a:ea typeface="微软雅黑" panose="020B0503020204020204" pitchFamily="34" charset="-122"/>
                        </a:rPr>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sz="1600" dirty="0" smtClean="0">
                          <a:latin typeface="微软雅黑" panose="020B0503020204020204" pitchFamily="34" charset="-122"/>
                          <a:ea typeface="微软雅黑" panose="020B0503020204020204" pitchFamily="34" charset="-122"/>
                        </a:rPr>
                        <a:t>都提供了合理的钩子函数，可以让开发者定制处理需求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sz="1600" dirty="0" smtClean="0">
                          <a:latin typeface="微软雅黑" panose="020B0503020204020204" pitchFamily="34" charset="-122"/>
                          <a:ea typeface="微软雅黑" panose="020B0503020204020204" pitchFamily="34" charset="-122"/>
                        </a:rPr>
                        <a:t>都不内置</a:t>
                      </a:r>
                      <a:r>
                        <a:rPr lang="en-US" altLang="zh-CN" sz="1600" dirty="0" err="1"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router</a:t>
                      </a:r>
                      <a:r>
                        <a:rPr lang="zh-CN" altLang="en-US" sz="1600" dirty="0" smtClean="0">
                          <a:latin typeface="微软雅黑" panose="020B0503020204020204" pitchFamily="34" charset="-122"/>
                          <a:ea typeface="微软雅黑" panose="020B0503020204020204" pitchFamily="34" charset="-122"/>
                        </a:rPr>
                        <a:t>等功能到核心包，而是采用插件的方式</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244128" y="178317"/>
            <a:ext cx="902811" cy="565604"/>
          </a:xfrm>
          <a:prstGeom prst="rect">
            <a:avLst/>
          </a:prstGeom>
        </p:spPr>
        <p:txBody>
          <a:bodyPr wrap="none">
            <a:spAutoFit/>
          </a:bodyPr>
          <a:lstStyle/>
          <a:p>
            <a:pPr>
              <a:lnSpc>
                <a:spcPct val="120000"/>
              </a:lnSpc>
              <a:spcBef>
                <a:spcPts val="600"/>
              </a:spcBef>
            </a:pPr>
            <a:r>
              <a:rPr lang="zh-CN" altLang="en-US" sz="2800" b="1" dirty="0" smtClean="0">
                <a:solidFill>
                  <a:schemeClr val="tx1">
                    <a:lumMod val="50000"/>
                    <a:lumOff val="50000"/>
                  </a:schemeClr>
                </a:solidFill>
                <a:latin typeface="微软雅黑" pitchFamily="34" charset="-122"/>
                <a:ea typeface="微软雅黑" pitchFamily="34" charset="-122"/>
              </a:rPr>
              <a:t>比较</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552574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2315827"/>
            <a:ext cx="3534209" cy="1200329"/>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79376" y="3717217"/>
            <a:ext cx="3534210" cy="2585323"/>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1"/>
          <p:cNvSpPr>
            <a:spLocks noChangeArrowheads="1"/>
          </p:cNvSpPr>
          <p:nvPr/>
        </p:nvSpPr>
        <p:spPr bwMode="auto">
          <a:xfrm>
            <a:off x="479376" y="899840"/>
            <a:ext cx="6698950"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479376" y="1578858"/>
            <a:ext cx="6698950"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4193841" y="2315826"/>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4193841" y="3723997"/>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8009125" y="3717216"/>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8009124" y="2315826"/>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使用方式</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382061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7"/>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四</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4"/>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实用技能</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59"/>
            <a:ext cx="4050686"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数据绑定</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内部</a:t>
            </a:r>
            <a:r>
              <a:rPr lang="zh-CN" altLang="en-US" dirty="0" smtClean="0">
                <a:solidFill>
                  <a:schemeClr val="tx1">
                    <a:lumMod val="65000"/>
                    <a:lumOff val="35000"/>
                  </a:schemeClr>
                </a:solidFill>
                <a:latin typeface="微软雅黑" pitchFamily="34" charset="-122"/>
                <a:ea typeface="微软雅黑" pitchFamily="34" charset="-122"/>
              </a:rPr>
              <a:t>指令</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计算</a:t>
            </a:r>
            <a:r>
              <a:rPr lang="zh-CN" altLang="en-US" dirty="0" smtClean="0">
                <a:solidFill>
                  <a:schemeClr val="tx1">
                    <a:lumMod val="65000"/>
                    <a:lumOff val="35000"/>
                  </a:schemeClr>
                </a:solidFill>
                <a:latin typeface="微软雅黑" pitchFamily="34" charset="-122"/>
                <a:ea typeface="微软雅黑" pitchFamily="34" charset="-122"/>
              </a:rPr>
              <a:t>属性</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过滤器</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组件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后端</a:t>
            </a:r>
            <a:r>
              <a:rPr lang="zh-CN" altLang="en-US" dirty="0" smtClean="0">
                <a:solidFill>
                  <a:schemeClr val="tx1">
                    <a:lumMod val="65000"/>
                    <a:lumOff val="35000"/>
                  </a:schemeClr>
                </a:solidFill>
                <a:latin typeface="微软雅黑" pitchFamily="34" charset="-122"/>
                <a:ea typeface="微软雅黑" pitchFamily="34" charset="-122"/>
              </a:rPr>
              <a:t>通信</a:t>
            </a:r>
            <a:endParaRPr lang="en-US" altLang="zh-CN"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5480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837239" y="1196461"/>
            <a:ext cx="59503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引例</a:t>
            </a:r>
          </a:p>
        </p:txBody>
      </p:sp>
      <p:sp>
        <p:nvSpPr>
          <p:cNvPr id="16" name="矩形 15"/>
          <p:cNvSpPr/>
          <p:nvPr/>
        </p:nvSpPr>
        <p:spPr>
          <a:xfrm>
            <a:off x="1996324" y="1420543"/>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1</a:t>
            </a:r>
            <a:r>
              <a:rPr lang="zh-CN" altLang="en-US" sz="1600" dirty="0" smtClean="0">
                <a:solidFill>
                  <a:srgbClr val="34495E"/>
                </a:solidFill>
                <a:latin typeface="微软雅黑" panose="020B0503020204020204" pitchFamily="34" charset="-122"/>
                <a:ea typeface="微软雅黑" panose="020B0503020204020204" pitchFamily="34" charset="-122"/>
              </a:rPr>
              <a:t>、插值</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6324" y="2864402"/>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、表达式</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6324" y="4716769"/>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3</a:t>
            </a:r>
            <a:r>
              <a:rPr lang="zh-CN" altLang="en-US" sz="1600" dirty="0" smtClean="0">
                <a:solidFill>
                  <a:srgbClr val="34495E"/>
                </a:solidFill>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1996323" y="1844341"/>
            <a:ext cx="10195677"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插值方式采用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方式：</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一般用在元素标签对之间，不用于元素的属性值和指令的属性值中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1996323" y="3246411"/>
            <a:ext cx="10195678" cy="338554"/>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标签也接受表达式形式的值，表达式由</a:t>
            </a:r>
            <a:r>
              <a:rPr lang="en-US" altLang="zh-CN" sz="1600" dirty="0" err="1" smtClean="0">
                <a:solidFill>
                  <a:srgbClr val="34495E"/>
                </a:solidFill>
                <a:latin typeface="微软雅黑" panose="020B0503020204020204" pitchFamily="34" charset="-122"/>
                <a:ea typeface="微软雅黑" panose="020B0503020204020204" pitchFamily="34" charset="-122"/>
              </a:rPr>
              <a:t>javascript</a:t>
            </a:r>
            <a:r>
              <a:rPr lang="zh-CN" altLang="en-US" sz="1600" dirty="0" smtClean="0">
                <a:solidFill>
                  <a:srgbClr val="34495E"/>
                </a:solidFill>
                <a:latin typeface="微软雅黑" panose="020B0503020204020204" pitchFamily="34" charset="-122"/>
                <a:ea typeface="微软雅黑" panose="020B0503020204020204" pitchFamily="34" charset="-122"/>
              </a:rPr>
              <a:t>表达式和过滤器构成，可以没有过滤器，也</a:t>
            </a:r>
            <a:r>
              <a:rPr lang="zh-CN" altLang="en-US" sz="1600" dirty="0" smtClean="0">
                <a:solidFill>
                  <a:srgbClr val="34495E"/>
                </a:solidFill>
                <a:latin typeface="微软雅黑" panose="020B0503020204020204" pitchFamily="34" charset="-122"/>
                <a:ea typeface="微软雅黑" panose="020B0503020204020204" pitchFamily="34" charset="-122"/>
              </a:rPr>
              <a:t>可有</a:t>
            </a:r>
            <a:r>
              <a:rPr lang="zh-CN" altLang="en-US" sz="1600" dirty="0" smtClean="0">
                <a:solidFill>
                  <a:srgbClr val="34495E"/>
                </a:solidFill>
                <a:latin typeface="微软雅黑" panose="020B0503020204020204" pitchFamily="34" charset="-122"/>
                <a:ea typeface="微软雅黑" panose="020B0503020204020204" pitchFamily="34" charset="-122"/>
              </a:rPr>
              <a:t>多个</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2001459" y="2226350"/>
            <a:ext cx="3372077" cy="338554"/>
          </a:xfrm>
          <a:prstGeom prst="rect">
            <a:avLst/>
          </a:prstGeom>
        </p:spPr>
        <p:txBody>
          <a:bodyPr wrap="non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举例：</a:t>
            </a:r>
            <a:r>
              <a:rPr lang="en-US" altLang="zh-CN" sz="1600" dirty="0">
                <a:solidFill>
                  <a:srgbClr val="34495E"/>
                </a:solidFill>
                <a:latin typeface="微软雅黑" panose="020B0503020204020204" pitchFamily="34" charset="-122"/>
                <a:ea typeface="微软雅黑" panose="020B0503020204020204" pitchFamily="34" charset="-122"/>
              </a:rPr>
              <a:t>&lt;span</a:t>
            </a:r>
            <a:r>
              <a:rPr lang="en-US" altLang="zh-CN" sz="1600" dirty="0" smtClean="0">
                <a:solidFill>
                  <a:srgbClr val="34495E"/>
                </a:solidFill>
                <a:latin typeface="微软雅黑" panose="020B0503020204020204" pitchFamily="34" charset="-122"/>
                <a:ea typeface="微软雅黑" panose="020B0503020204020204" pitchFamily="34" charset="-122"/>
              </a:rPr>
              <a:t>&gt;{{ name }}&lt;/span&gt;</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1996321" y="3606115"/>
            <a:ext cx="2289281" cy="830997"/>
          </a:xfrm>
          <a:prstGeom prst="rect">
            <a:avLst/>
          </a:prstGeom>
        </p:spPr>
        <p:txBody>
          <a:bodyPr wrap="non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举例</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en-US" altLang="zh-CN" sz="1600" dirty="0" smtClean="0">
                <a:solidFill>
                  <a:srgbClr val="34495E"/>
                </a:solidFill>
                <a:latin typeface="微软雅黑" panose="020B0503020204020204" pitchFamily="34" charset="-122"/>
                <a:ea typeface="微软雅黑" panose="020B0503020204020204" pitchFamily="34" charset="-122"/>
              </a:rPr>
              <a:t>{{ value / 100 }}</a:t>
            </a:r>
          </a:p>
          <a:p>
            <a:r>
              <a:rPr lang="en-US" altLang="zh-CN" sz="1600" dirty="0" smtClean="0">
                <a:solidFill>
                  <a:srgbClr val="34495E"/>
                </a:solidFill>
                <a:latin typeface="微软雅黑" panose="020B0503020204020204" pitchFamily="34" charset="-122"/>
                <a:ea typeface="微软雅黑" panose="020B0503020204020204" pitchFamily="34" charset="-122"/>
              </a:rPr>
              <a:t>{{ </a:t>
            </a:r>
            <a:r>
              <a:rPr lang="en-US" altLang="zh-CN" sz="1600" dirty="0" err="1" smtClean="0">
                <a:solidFill>
                  <a:srgbClr val="34495E"/>
                </a:solidFill>
                <a:latin typeface="微软雅黑" panose="020B0503020204020204" pitchFamily="34" charset="-122"/>
                <a:ea typeface="微软雅黑" panose="020B0503020204020204" pitchFamily="34" charset="-122"/>
              </a:rPr>
              <a:t>str</a:t>
            </a:r>
            <a:r>
              <a:rPr lang="en-US" altLang="zh-CN" sz="1600" dirty="0" smtClean="0">
                <a:solidFill>
                  <a:srgbClr val="34495E"/>
                </a:solidFill>
                <a:latin typeface="微软雅黑" panose="020B0503020204020204" pitchFamily="34" charset="-122"/>
                <a:ea typeface="微软雅黑" panose="020B0503020204020204" pitchFamily="34" charset="-122"/>
              </a:rPr>
              <a:t> | </a:t>
            </a:r>
            <a:r>
              <a:rPr lang="en-US" altLang="zh-CN" sz="1600" dirty="0" err="1" smtClean="0">
                <a:solidFill>
                  <a:srgbClr val="34495E"/>
                </a:solidFill>
                <a:latin typeface="微软雅黑" panose="020B0503020204020204" pitchFamily="34" charset="-122"/>
                <a:ea typeface="微软雅黑" panose="020B0503020204020204" pitchFamily="34" charset="-122"/>
              </a:rPr>
              <a:t>toUpperCase</a:t>
            </a:r>
            <a:r>
              <a:rPr lang="en-US" altLang="zh-CN" sz="1600" dirty="0" smtClean="0">
                <a:solidFill>
                  <a:srgbClr val="34495E"/>
                </a:solidFill>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1996321" y="5076473"/>
            <a:ext cx="10195679"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指令是带有前缀</a:t>
            </a:r>
            <a:r>
              <a:rPr lang="en-US" altLang="zh-CN" sz="1600" dirty="0" smtClean="0">
                <a:solidFill>
                  <a:srgbClr val="34495E"/>
                </a:solidFill>
                <a:latin typeface="微软雅黑" panose="020B0503020204020204" pitchFamily="34" charset="-122"/>
                <a:ea typeface="微软雅黑" panose="020B0503020204020204" pitchFamily="34" charset="-122"/>
              </a:rPr>
              <a:t>v-</a:t>
            </a:r>
            <a:r>
              <a:rPr lang="zh-CN" altLang="en-US" sz="1600" dirty="0" smtClean="0">
                <a:solidFill>
                  <a:srgbClr val="34495E"/>
                </a:solidFill>
                <a:latin typeface="微软雅黑" panose="020B0503020204020204" pitchFamily="34" charset="-122"/>
                <a:ea typeface="微软雅黑" panose="020B0503020204020204" pitchFamily="34" charset="-122"/>
              </a:rPr>
              <a:t>的特殊特性，其</a:t>
            </a:r>
            <a:r>
              <a:rPr lang="zh-CN" altLang="en-US" sz="1600" dirty="0">
                <a:solidFill>
                  <a:srgbClr val="34495E"/>
                </a:solidFill>
                <a:latin typeface="微软雅黑" panose="020B0503020204020204" pitchFamily="34" charset="-122"/>
                <a:ea typeface="微软雅黑" panose="020B0503020204020204" pitchFamily="34" charset="-122"/>
              </a:rPr>
              <a:t>值限定为绑定表达式</a:t>
            </a:r>
            <a:r>
              <a:rPr lang="zh-CN" altLang="en-US" sz="1600" dirty="0" smtClean="0">
                <a:solidFill>
                  <a:srgbClr val="34495E"/>
                </a:solidFill>
                <a:latin typeface="微软雅黑" panose="020B0503020204020204" pitchFamily="34" charset="-122"/>
                <a:ea typeface="微软雅黑" panose="020B0503020204020204" pitchFamily="34" charset="-122"/>
              </a:rPr>
              <a:t>，作用</a:t>
            </a:r>
            <a:r>
              <a:rPr lang="zh-CN" altLang="en-US" sz="1600" dirty="0">
                <a:solidFill>
                  <a:srgbClr val="34495E"/>
                </a:solidFill>
                <a:latin typeface="微软雅黑" panose="020B0503020204020204" pitchFamily="34" charset="-122"/>
                <a:ea typeface="微软雅黑" panose="020B0503020204020204" pitchFamily="34" charset="-122"/>
              </a:rPr>
              <a:t>是当表达式的值发生变化</a:t>
            </a:r>
            <a:r>
              <a:rPr lang="zh-CN" altLang="en-US" sz="1600" dirty="0" smtClean="0">
                <a:solidFill>
                  <a:srgbClr val="34495E"/>
                </a:solidFill>
                <a:latin typeface="微软雅黑" panose="020B0503020204020204" pitchFamily="34" charset="-122"/>
                <a:ea typeface="微软雅黑" panose="020B0503020204020204" pitchFamily="34" charset="-122"/>
              </a:rPr>
              <a:t>时将</a:t>
            </a:r>
            <a:r>
              <a:rPr lang="zh-CN" altLang="en-US" sz="1600" dirty="0">
                <a:solidFill>
                  <a:srgbClr val="34495E"/>
                </a:solidFill>
                <a:latin typeface="微软雅黑" panose="020B0503020204020204" pitchFamily="34" charset="-122"/>
                <a:ea typeface="微软雅黑" panose="020B0503020204020204" pitchFamily="34" charset="-122"/>
              </a:rPr>
              <a:t>这个变化也反映到</a:t>
            </a:r>
            <a:r>
              <a:rPr lang="en-US" altLang="zh-CN" sz="1600" dirty="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上</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274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75522" y="959112"/>
            <a:ext cx="2880320" cy="79044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培训</a:t>
            </a:r>
            <a:r>
              <a:rPr lang="zh-CN" altLang="en-US" sz="3200" b="1" dirty="0" smtClean="0">
                <a:solidFill>
                  <a:schemeClr val="bg1"/>
                </a:solidFill>
                <a:latin typeface="微软雅黑" panose="020B0503020204020204" pitchFamily="34" charset="-122"/>
                <a:ea typeface="微软雅黑" panose="020B0503020204020204" pitchFamily="34" charset="-122"/>
              </a:rPr>
              <a:t>目的</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775522" y="3933056"/>
            <a:ext cx="2880320" cy="82532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培训程度</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75521" y="1867328"/>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495602" y="1871300"/>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解决当前页面开发中遇到的繁琐问题</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75520" y="2620746"/>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95602" y="2620746"/>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70C0"/>
                </a:solidFill>
                <a:latin typeface="微软雅黑" panose="020B0503020204020204" pitchFamily="34" charset="-122"/>
                <a:ea typeface="微软雅黑" panose="020B0503020204020204" pitchFamily="34" charset="-122"/>
              </a:rPr>
              <a:t>能</a:t>
            </a:r>
            <a:r>
              <a:rPr lang="zh-CN" altLang="en-US" sz="2000" b="1" dirty="0">
                <a:solidFill>
                  <a:srgbClr val="0070C0"/>
                </a:solidFill>
                <a:latin typeface="微软雅黑" panose="020B0503020204020204" pitchFamily="34" charset="-122"/>
                <a:ea typeface="微软雅黑" panose="020B0503020204020204" pitchFamily="34" charset="-122"/>
              </a:rPr>
              <a:t>轻松将</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框架植入项目开发过程中</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786317" y="4881151"/>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506398" y="4885123"/>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中能帮我们解决实际问题的重点内容</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786316" y="5634569"/>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506398" y="5634569"/>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讲解过程中不会深入剖析原理，而着重说明</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在实际开发中使用</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8" name="斜纹 17"/>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19"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3351617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144108" y="1453347"/>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1</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v-if/v-else/v-show</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2144108" y="1916832"/>
            <a:ext cx="10047892"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根据表达式的值在</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中移除或生成一个元素。</a:t>
            </a:r>
            <a:r>
              <a:rPr lang="en-US" altLang="zh-CN" sz="1600" dirty="0" smtClean="0">
                <a:solidFill>
                  <a:srgbClr val="34495E"/>
                </a:solidFill>
                <a:latin typeface="微软雅黑" panose="020B0503020204020204" pitchFamily="34" charset="-122"/>
                <a:ea typeface="微软雅黑" panose="020B0503020204020204" pitchFamily="34" charset="-122"/>
              </a:rPr>
              <a:t>v-if/v-else</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，则元素被移除，如果表达式值为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，则对应元素的一个克隆将被插入到</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144108" y="2626538"/>
            <a:ext cx="10047892"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根据表达式的值显示或隐藏一个元素。</a:t>
            </a:r>
            <a:r>
              <a:rPr lang="en-US" altLang="zh-CN" sz="1600" dirty="0" smtClean="0">
                <a:solidFill>
                  <a:srgbClr val="34495E"/>
                </a:solidFill>
                <a:latin typeface="微软雅黑" panose="020B0503020204020204" pitchFamily="34" charset="-122"/>
                <a:ea typeface="微软雅黑" panose="020B0503020204020204" pitchFamily="34" charset="-122"/>
              </a:rPr>
              <a:t>v-show</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，则元素被隐藏，</a:t>
            </a:r>
            <a:r>
              <a:rPr lang="en-US" altLang="zh-CN" sz="1600" dirty="0" smtClean="0">
                <a:solidFill>
                  <a:srgbClr val="34495E"/>
                </a:solidFill>
                <a:latin typeface="微软雅黑" panose="020B0503020204020204" pitchFamily="34" charset="-122"/>
                <a:ea typeface="微软雅黑" panose="020B0503020204020204" pitchFamily="34" charset="-122"/>
              </a:rPr>
              <a:t>F12</a:t>
            </a:r>
            <a:r>
              <a:rPr lang="zh-CN" altLang="en-US" sz="1600" dirty="0" smtClean="0">
                <a:solidFill>
                  <a:srgbClr val="34495E"/>
                </a:solidFill>
                <a:latin typeface="微软雅黑" panose="020B0503020204020204" pitchFamily="34" charset="-122"/>
                <a:ea typeface="微软雅黑" panose="020B0503020204020204" pitchFamily="34" charset="-122"/>
              </a:rPr>
              <a:t>查看时会发现该元素上多了</a:t>
            </a:r>
            <a:r>
              <a:rPr lang="en-US" altLang="zh-CN" sz="1600" dirty="0" smtClean="0">
                <a:solidFill>
                  <a:srgbClr val="34495E"/>
                </a:solidFill>
                <a:latin typeface="微软雅黑" panose="020B0503020204020204" pitchFamily="34" charset="-122"/>
                <a:ea typeface="微软雅黑" panose="020B0503020204020204" pitchFamily="34" charset="-122"/>
              </a:rPr>
              <a:t>style=“</a:t>
            </a:r>
            <a:r>
              <a:rPr lang="en-US" altLang="zh-CN" sz="1600" dirty="0" err="1" smtClean="0">
                <a:solidFill>
                  <a:srgbClr val="34495E"/>
                </a:solidFill>
                <a:latin typeface="微软雅黑" panose="020B0503020204020204" pitchFamily="34" charset="-122"/>
                <a:ea typeface="微软雅黑" panose="020B0503020204020204" pitchFamily="34" charset="-122"/>
              </a:rPr>
              <a:t>display:none</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，则对应元素被现实。</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83632" y="3505262"/>
            <a:ext cx="4217010" cy="142998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783632" y="5224265"/>
            <a:ext cx="4351720" cy="122205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7711378" y="3550730"/>
            <a:ext cx="2336507" cy="133905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61087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157225" y="1685606"/>
            <a:ext cx="1004789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用于在</a:t>
            </a:r>
            <a:r>
              <a:rPr lang="en-US" altLang="zh-CN" sz="1600" dirty="0" smtClean="0">
                <a:solidFill>
                  <a:srgbClr val="34495E"/>
                </a:solidFill>
                <a:latin typeface="微软雅黑" panose="020B0503020204020204" pitchFamily="34" charset="-122"/>
                <a:ea typeface="微软雅黑" panose="020B0503020204020204" pitchFamily="34" charset="-122"/>
              </a:rPr>
              <a:t>input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select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text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checkbox</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radio</a:t>
            </a:r>
            <a:r>
              <a:rPr lang="zh-CN" altLang="en-US" sz="1600" dirty="0" smtClean="0">
                <a:solidFill>
                  <a:srgbClr val="34495E"/>
                </a:solidFill>
                <a:latin typeface="微软雅黑" panose="020B0503020204020204" pitchFamily="34" charset="-122"/>
                <a:ea typeface="微软雅黑" panose="020B0503020204020204" pitchFamily="34" charset="-122"/>
              </a:rPr>
              <a:t>等表单控件元素上创建双向数据绑定。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144108" y="2064392"/>
            <a:ext cx="10047892" cy="338554"/>
          </a:xfrm>
          <a:prstGeom prst="rect">
            <a:avLst/>
          </a:prstGeom>
        </p:spPr>
        <p:txBody>
          <a:bodyPr wrap="square">
            <a:spAutoFit/>
          </a:bodyPr>
          <a:lstStyle/>
          <a:p>
            <a:r>
              <a:rPr lang="zh-CN" altLang="en-US" sz="1600" dirty="0" smtClean="0">
                <a:solidFill>
                  <a:srgbClr val="0000FF"/>
                </a:solidFill>
                <a:latin typeface="微软雅黑" panose="020B0503020204020204" pitchFamily="34" charset="-122"/>
                <a:ea typeface="微软雅黑" panose="020B0503020204020204" pitchFamily="34" charset="-122"/>
              </a:rPr>
              <a:t>双向数据绑定</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a:solidFill>
                  <a:srgbClr val="34495E"/>
                </a:solidFill>
                <a:latin typeface="微软雅黑" panose="020B0503020204020204" pitchFamily="34" charset="-122"/>
                <a:ea typeface="微软雅黑" panose="020B0503020204020204" pitchFamily="34" charset="-122"/>
              </a:rPr>
              <a:t>的</a:t>
            </a:r>
            <a:r>
              <a:rPr lang="zh-CN" altLang="en-US" sz="1600" dirty="0" smtClean="0">
                <a:solidFill>
                  <a:srgbClr val="34495E"/>
                </a:solidFill>
                <a:latin typeface="微软雅黑" panose="020B0503020204020204" pitchFamily="34" charset="-122"/>
                <a:ea typeface="微软雅黑" panose="020B0503020204020204" pitchFamily="34" charset="-122"/>
              </a:rPr>
              <a:t>对象发生变化时，自动显示到页面；页面中的内容发生变化时，自动同步到</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对象。</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951325" y="1290246"/>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a:solidFill>
                  <a:srgbClr val="34495E"/>
                </a:solidFill>
                <a:latin typeface="微软雅黑" panose="020B0503020204020204" pitchFamily="34" charset="-122"/>
                <a:ea typeface="微软雅黑" panose="020B0503020204020204" pitchFamily="34" charset="-122"/>
              </a:rPr>
              <a:t>v-model</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057988" y="2543710"/>
            <a:ext cx="4014676" cy="312252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1903473" y="2543710"/>
            <a:ext cx="5992727" cy="312252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5089337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79799" y="1213302"/>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3</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v-for</a:t>
            </a:r>
            <a:endParaRPr lang="zh-CN" altLang="en-US" sz="1600" dirty="0">
              <a:latin typeface="微软雅黑" panose="020B0503020204020204" pitchFamily="34" charset="-122"/>
              <a:ea typeface="微软雅黑" panose="020B0503020204020204" pitchFamily="34" charset="-122"/>
            </a:endParaRPr>
          </a:p>
        </p:txBody>
      </p:sp>
      <p:sp>
        <p:nvSpPr>
          <p:cNvPr id="12" name="矩形 11"/>
          <p:cNvSpPr/>
          <p:nvPr/>
        </p:nvSpPr>
        <p:spPr>
          <a:xfrm>
            <a:off x="3180875" y="1233679"/>
            <a:ext cx="10312201" cy="369332"/>
          </a:xfrm>
          <a:prstGeom prst="rect">
            <a:avLst/>
          </a:prstGeom>
        </p:spPr>
        <p:txBody>
          <a:bodyPr wrap="square">
            <a:spAutoFit/>
          </a:bodyPr>
          <a:lstStyle/>
          <a:p>
            <a:r>
              <a:rPr lang="zh-CN" altLang="en-US" dirty="0" smtClean="0">
                <a:solidFill>
                  <a:srgbClr val="34495E"/>
                </a:solidFill>
                <a:latin typeface="Source Sans Pro"/>
              </a:rPr>
              <a:t>循环遍历元素集合，并进行操作</a:t>
            </a:r>
            <a:endParaRPr lang="zh-CN" altLang="en-US" dirty="0"/>
          </a:p>
        </p:txBody>
      </p:sp>
      <p:pic>
        <p:nvPicPr>
          <p:cNvPr id="2" name="图片 1"/>
          <p:cNvPicPr>
            <a:picLocks noChangeAspect="1"/>
          </p:cNvPicPr>
          <p:nvPr/>
        </p:nvPicPr>
        <p:blipFill>
          <a:blip r:embed="rId2"/>
          <a:stretch>
            <a:fillRect/>
          </a:stretch>
        </p:blipFill>
        <p:spPr>
          <a:xfrm>
            <a:off x="8244230" y="1797765"/>
            <a:ext cx="3570744" cy="398212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207568" y="1797765"/>
            <a:ext cx="5328592" cy="398212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07262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898692" y="1365532"/>
            <a:ext cx="1172972" cy="338554"/>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4</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v-text</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3071664" y="1362225"/>
            <a:ext cx="4197308"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textContent</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1873670" y="2852936"/>
            <a:ext cx="1197994" cy="338554"/>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5</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v-html</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3094990" y="2850637"/>
            <a:ext cx="29290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innerHTML</a:t>
            </a:r>
            <a:endParaRPr lang="zh-CN" altLang="en-US" sz="1600" dirty="0">
              <a:latin typeface="微软雅黑" panose="020B0503020204020204" pitchFamily="34" charset="-122"/>
              <a:ea typeface="微软雅黑" panose="020B0503020204020204" pitchFamily="34" charset="-122"/>
            </a:endParaRPr>
          </a:p>
        </p:txBody>
      </p:sp>
      <p:sp>
        <p:nvSpPr>
          <p:cNvPr id="27" name="矩形 26"/>
          <p:cNvSpPr/>
          <p:nvPr/>
        </p:nvSpPr>
        <p:spPr>
          <a:xfrm>
            <a:off x="1873670" y="4525940"/>
            <a:ext cx="6096000" cy="338554"/>
          </a:xfrm>
          <a:prstGeom prst="rect">
            <a:avLst/>
          </a:prstGeom>
        </p:spPr>
        <p:txBody>
          <a:bodyPr>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6</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v-bind</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3071664" y="4514065"/>
            <a:ext cx="6096000" cy="338554"/>
          </a:xfrm>
          <a:prstGeom prst="rect">
            <a:avLst/>
          </a:prstGeom>
        </p:spPr>
        <p:txBody>
          <a:bodyPr>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用于将</a:t>
            </a:r>
            <a:r>
              <a:rPr lang="zh-CN" altLang="en-US" sz="1600" dirty="0">
                <a:solidFill>
                  <a:srgbClr val="34495E"/>
                </a:solidFill>
                <a:latin typeface="微软雅黑" panose="020B0503020204020204" pitchFamily="34" charset="-122"/>
                <a:ea typeface="微软雅黑" panose="020B0503020204020204" pitchFamily="34" charset="-122"/>
              </a:rPr>
              <a:t>一</a:t>
            </a:r>
            <a:r>
              <a:rPr lang="zh-CN" altLang="en-US" sz="1600" dirty="0" smtClean="0">
                <a:solidFill>
                  <a:srgbClr val="34495E"/>
                </a:solidFill>
                <a:latin typeface="微软雅黑" panose="020B0503020204020204" pitchFamily="34" charset="-122"/>
                <a:ea typeface="微软雅黑" panose="020B0503020204020204" pitchFamily="34" charset="-122"/>
              </a:rPr>
              <a:t>个或多个元素的属性绑定到</a:t>
            </a:r>
            <a:r>
              <a:rPr lang="zh-CN" altLang="en-US" sz="1600" dirty="0" smtClean="0">
                <a:solidFill>
                  <a:srgbClr val="34495E"/>
                </a:solidFill>
                <a:latin typeface="微软雅黑" panose="020B0503020204020204" pitchFamily="34" charset="-122"/>
                <a:ea typeface="微软雅黑" panose="020B0503020204020204" pitchFamily="34" charset="-122"/>
              </a:rPr>
              <a:t>表达式</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2207568" y="4855089"/>
            <a:ext cx="6096000" cy="338554"/>
          </a:xfrm>
          <a:prstGeom prst="rect">
            <a:avLst/>
          </a:prstGeom>
        </p:spPr>
        <p:txBody>
          <a:bodyPr>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-bind</a:t>
            </a:r>
            <a:r>
              <a:rPr lang="zh-CN" altLang="en-US" sz="1600" dirty="0" smtClean="0">
                <a:solidFill>
                  <a:srgbClr val="34495E"/>
                </a:solidFill>
                <a:latin typeface="微软雅黑" panose="020B0503020204020204" pitchFamily="34" charset="-122"/>
                <a:ea typeface="微软雅黑" panose="020B0503020204020204" pitchFamily="34" charset="-122"/>
              </a:rPr>
              <a:t>的缩写形式是</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a:t>
            </a:r>
            <a:r>
              <a:rPr lang="en-US" altLang="zh-CN" sz="1600" dirty="0" err="1" smtClean="0">
                <a:solidFill>
                  <a:srgbClr val="34495E"/>
                </a:solidFill>
                <a:latin typeface="微软雅黑" panose="020B0503020204020204" pitchFamily="34" charset="-122"/>
                <a:ea typeface="微软雅黑" panose="020B0503020204020204" pitchFamily="34" charset="-122"/>
              </a:rPr>
              <a:t>v-bind:type</a:t>
            </a:r>
            <a:r>
              <a:rPr lang="zh-CN" altLang="en-US" sz="1600" dirty="0" smtClean="0">
                <a:solidFill>
                  <a:srgbClr val="34495E"/>
                </a:solidFill>
                <a:latin typeface="微软雅黑" panose="020B0503020204020204" pitchFamily="34" charset="-122"/>
                <a:ea typeface="微软雅黑" panose="020B0503020204020204" pitchFamily="34" charset="-122"/>
              </a:rPr>
              <a:t>可缩写</a:t>
            </a:r>
            <a:r>
              <a:rPr lang="zh-CN" altLang="en-US" sz="1600" dirty="0" smtClean="0">
                <a:solidFill>
                  <a:srgbClr val="34495E"/>
                </a:solidFill>
                <a:latin typeface="微软雅黑" panose="020B0503020204020204" pitchFamily="34" charset="-122"/>
                <a:ea typeface="微软雅黑" panose="020B0503020204020204" pitchFamily="34" charset="-122"/>
              </a:rPr>
              <a:t>为 </a:t>
            </a:r>
            <a:r>
              <a:rPr lang="en-US" altLang="zh-CN" sz="1600" dirty="0" smtClean="0">
                <a:solidFill>
                  <a:srgbClr val="34495E"/>
                </a:solidFill>
                <a:latin typeface="微软雅黑" panose="020B0503020204020204" pitchFamily="34" charset="-122"/>
                <a:ea typeface="微软雅黑" panose="020B0503020204020204" pitchFamily="34" charset="-122"/>
              </a:rPr>
              <a:t>:type</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600056" y="1484784"/>
            <a:ext cx="5487712" cy="121949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351584" y="1824885"/>
            <a:ext cx="3790055" cy="87939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2351584" y="3392416"/>
            <a:ext cx="4295238" cy="52381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7128653" y="2952561"/>
            <a:ext cx="3782476" cy="136169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7" name="图片 6"/>
          <p:cNvPicPr>
            <a:picLocks noChangeAspect="1"/>
          </p:cNvPicPr>
          <p:nvPr/>
        </p:nvPicPr>
        <p:blipFill>
          <a:blip r:embed="rId6"/>
          <a:stretch>
            <a:fillRect/>
          </a:stretch>
        </p:blipFill>
        <p:spPr>
          <a:xfrm>
            <a:off x="2351584" y="5319591"/>
            <a:ext cx="8472018" cy="84231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8" name="图片 7"/>
          <p:cNvPicPr>
            <a:picLocks noChangeAspect="1"/>
          </p:cNvPicPr>
          <p:nvPr/>
        </p:nvPicPr>
        <p:blipFill>
          <a:blip r:embed="rId7"/>
          <a:stretch>
            <a:fillRect/>
          </a:stretch>
        </p:blipFill>
        <p:spPr>
          <a:xfrm>
            <a:off x="9648132" y="4525940"/>
            <a:ext cx="2350940" cy="224159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9136191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83044" y="1196752"/>
            <a:ext cx="6096000" cy="369332"/>
          </a:xfrm>
          <a:prstGeom prst="rect">
            <a:avLst/>
          </a:prstGeom>
        </p:spPr>
        <p:txBody>
          <a:bodyPr>
            <a:spAutoFit/>
          </a:bodyPr>
          <a:lstStyle/>
          <a:p>
            <a:r>
              <a:rPr lang="en-US" altLang="zh-CN" dirty="0">
                <a:solidFill>
                  <a:srgbClr val="34495E"/>
                </a:solidFill>
                <a:latin typeface="微软雅黑" panose="020B0503020204020204" pitchFamily="34" charset="-122"/>
                <a:ea typeface="微软雅黑" panose="020B0503020204020204" pitchFamily="34" charset="-122"/>
              </a:rPr>
              <a:t>7</a:t>
            </a:r>
            <a:r>
              <a:rPr lang="zh-CN" altLang="en-US" dirty="0" smtClean="0">
                <a:solidFill>
                  <a:srgbClr val="34495E"/>
                </a:solidFill>
                <a:latin typeface="微软雅黑" panose="020B0503020204020204" pitchFamily="34" charset="-122"/>
                <a:ea typeface="微软雅黑" panose="020B0503020204020204" pitchFamily="34" charset="-122"/>
              </a:rPr>
              <a:t>、</a:t>
            </a:r>
            <a:r>
              <a:rPr lang="en-US" altLang="zh-CN" dirty="0" smtClean="0">
                <a:solidFill>
                  <a:srgbClr val="34495E"/>
                </a:solidFill>
                <a:latin typeface="微软雅黑" panose="020B0503020204020204" pitchFamily="34" charset="-122"/>
                <a:ea typeface="微软雅黑" panose="020B0503020204020204" pitchFamily="34" charset="-122"/>
              </a:rPr>
              <a:t>v-on</a:t>
            </a: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2999656" y="1198632"/>
            <a:ext cx="7741483" cy="584775"/>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-on</a:t>
            </a:r>
            <a:r>
              <a:rPr lang="zh-CN" altLang="en-US" sz="1600" dirty="0" smtClean="0">
                <a:solidFill>
                  <a:srgbClr val="34495E"/>
                </a:solidFill>
                <a:latin typeface="微软雅黑" panose="020B0503020204020204" pitchFamily="34" charset="-122"/>
                <a:ea typeface="微软雅黑" panose="020B0503020204020204" pitchFamily="34" charset="-122"/>
              </a:rPr>
              <a:t>可以绑定多个不同的事件，如：</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change</a:t>
            </a:r>
            <a:r>
              <a:rPr lang="zh-CN" altLang="en-US" sz="1600" dirty="0" smtClean="0">
                <a:solidFill>
                  <a:srgbClr val="34495E"/>
                </a:solidFill>
                <a:latin typeface="微软雅黑" panose="020B0503020204020204" pitchFamily="34" charset="-122"/>
                <a:ea typeface="微软雅黑" panose="020B0503020204020204" pitchFamily="34" charset="-122"/>
              </a:rPr>
              <a:t>，但如果绑定多个相同的事件时，只有第一个有效，其他事件无效。</a:t>
            </a:r>
            <a:endParaRPr lang="zh-CN" altLang="en-US" sz="1600" dirty="0">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2"/>
          <a:stretch>
            <a:fillRect/>
          </a:stretch>
        </p:blipFill>
        <p:spPr>
          <a:xfrm>
            <a:off x="1882909" y="1841510"/>
            <a:ext cx="10309091" cy="57816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3" name="矩形 32"/>
          <p:cNvSpPr/>
          <p:nvPr/>
        </p:nvSpPr>
        <p:spPr>
          <a:xfrm>
            <a:off x="1882909" y="2634180"/>
            <a:ext cx="10309091" cy="369332"/>
          </a:xfrm>
          <a:prstGeom prst="rect">
            <a:avLst/>
          </a:prstGeom>
        </p:spPr>
        <p:txBody>
          <a:bodyPr wrap="square">
            <a:spAutoFit/>
          </a:bodyPr>
          <a:lstStyle/>
          <a:p>
            <a:pPr marL="285750" indent="-285750">
              <a:buFont typeface="Wingdings" panose="05000000000000000000" pitchFamily="2" charset="2"/>
              <a:buChar char="u"/>
            </a:pPr>
            <a:r>
              <a:rPr lang="zh-CN" altLang="en-US" b="1" dirty="0" smtClean="0">
                <a:solidFill>
                  <a:srgbClr val="34495E"/>
                </a:solidFill>
                <a:latin typeface="微软雅黑" panose="020B0503020204020204" pitchFamily="34" charset="-122"/>
                <a:ea typeface="微软雅黑" panose="020B0503020204020204" pitchFamily="34" charset="-122"/>
              </a:rPr>
              <a:t>事件</a:t>
            </a:r>
            <a:r>
              <a:rPr lang="zh-CN" altLang="en-US" b="1" dirty="0" smtClean="0">
                <a:solidFill>
                  <a:srgbClr val="34495E"/>
                </a:solidFill>
                <a:latin typeface="微软雅黑" panose="020B0503020204020204" pitchFamily="34" charset="-122"/>
                <a:ea typeface="微软雅黑" panose="020B0503020204020204" pitchFamily="34" charset="-122"/>
              </a:rPr>
              <a:t>修饰符</a:t>
            </a:r>
            <a:endParaRPr lang="zh-CN" altLang="en-US" b="1" dirty="0">
              <a:latin typeface="微软雅黑" panose="020B0503020204020204" pitchFamily="34" charset="-122"/>
              <a:ea typeface="微软雅黑" panose="020B0503020204020204" pitchFamily="34" charset="-122"/>
            </a:endParaRPr>
          </a:p>
        </p:txBody>
      </p:sp>
      <p:sp>
        <p:nvSpPr>
          <p:cNvPr id="34" name="矩形 33"/>
          <p:cNvSpPr/>
          <p:nvPr/>
        </p:nvSpPr>
        <p:spPr>
          <a:xfrm>
            <a:off x="1862930" y="2995831"/>
            <a:ext cx="10373509" cy="307777"/>
          </a:xfrm>
          <a:prstGeom prst="rect">
            <a:avLst/>
          </a:prstGeom>
        </p:spPr>
        <p:txBody>
          <a:bodyPr wrap="square">
            <a:spAutoFit/>
          </a:bodyPr>
          <a:lstStyle/>
          <a:p>
            <a:r>
              <a:rPr lang="zh-CN" altLang="en-US" sz="1400" dirty="0" smtClean="0">
                <a:solidFill>
                  <a:srgbClr val="34495E"/>
                </a:solidFill>
                <a:latin typeface="微软雅黑" panose="020B0503020204020204" pitchFamily="34" charset="-122"/>
                <a:ea typeface="微软雅黑" panose="020B0503020204020204" pitchFamily="34" charset="-122"/>
              </a:rPr>
              <a:t>事件修饰符是以圆点</a:t>
            </a:r>
            <a:r>
              <a:rPr lang="en-US" altLang="zh-CN" sz="1400" dirty="0" smtClean="0">
                <a:solidFill>
                  <a:srgbClr val="34495E"/>
                </a:solidFill>
                <a:latin typeface="微软雅黑" panose="020B0503020204020204" pitchFamily="34" charset="-122"/>
                <a:ea typeface="微软雅黑" panose="020B0503020204020204" pitchFamily="34" charset="-122"/>
              </a:rPr>
              <a:t>(.)</a:t>
            </a:r>
            <a:r>
              <a:rPr lang="zh-CN" altLang="en-US" sz="1400" dirty="0" smtClean="0">
                <a:solidFill>
                  <a:srgbClr val="34495E"/>
                </a:solidFill>
                <a:latin typeface="微软雅黑" panose="020B0503020204020204" pitchFamily="34" charset="-122"/>
                <a:ea typeface="微软雅黑" panose="020B0503020204020204" pitchFamily="34" charset="-122"/>
              </a:rPr>
              <a:t>开始的特殊后缀，用于表示指令应以特殊方式绑定。</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1850699" y="3289554"/>
            <a:ext cx="10373509" cy="307777"/>
          </a:xfrm>
          <a:prstGeom prst="rect">
            <a:avLst/>
          </a:prstGeom>
        </p:spPr>
        <p:txBody>
          <a:bodyPr wrap="square">
            <a:spAutoFit/>
          </a:bodyPr>
          <a:lstStyle/>
          <a:p>
            <a:r>
              <a:rPr lang="zh-CN" altLang="en-US" sz="1400" dirty="0" smtClean="0">
                <a:solidFill>
                  <a:srgbClr val="34495E"/>
                </a:solidFill>
                <a:latin typeface="微软雅黑" panose="020B0503020204020204" pitchFamily="34" charset="-122"/>
                <a:ea typeface="微软雅黑" panose="020B0503020204020204" pitchFamily="34" charset="-122"/>
              </a:rPr>
              <a:t>事件修饰符</a:t>
            </a:r>
            <a:r>
              <a:rPr lang="zh-CN" altLang="en-US" sz="1400" dirty="0" smtClean="0">
                <a:solidFill>
                  <a:srgbClr val="34495E"/>
                </a:solidFill>
                <a:latin typeface="微软雅黑" panose="020B0503020204020204" pitchFamily="34" charset="-122"/>
                <a:ea typeface="微软雅黑" panose="020B0503020204020204" pitchFamily="34" charset="-122"/>
              </a:rPr>
              <a:t>可进行串联操作：</a:t>
            </a:r>
            <a:endParaRPr lang="zh-CN" altLang="en-US" sz="14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3"/>
          <a:stretch>
            <a:fillRect/>
          </a:stretch>
        </p:blipFill>
        <p:spPr>
          <a:xfrm>
            <a:off x="4367808" y="3305701"/>
            <a:ext cx="3384376" cy="2797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7" name="矩形 36"/>
          <p:cNvSpPr/>
          <p:nvPr/>
        </p:nvSpPr>
        <p:spPr>
          <a:xfrm>
            <a:off x="1850698" y="3605805"/>
            <a:ext cx="10373509" cy="307777"/>
          </a:xfrm>
          <a:prstGeom prst="rect">
            <a:avLst/>
          </a:prstGeom>
        </p:spPr>
        <p:txBody>
          <a:bodyPr wrap="square">
            <a:spAutoFit/>
          </a:bodyPr>
          <a:lstStyle/>
          <a:p>
            <a:r>
              <a:rPr lang="zh-CN" altLang="en-US" sz="1400" dirty="0" smtClean="0">
                <a:solidFill>
                  <a:srgbClr val="34495E"/>
                </a:solidFill>
                <a:latin typeface="微软雅黑" panose="020B0503020204020204" pitchFamily="34" charset="-122"/>
                <a:ea typeface="微软雅黑" panose="020B0503020204020204" pitchFamily="34" charset="-122"/>
              </a:rPr>
              <a:t>事件修饰符可以不绑定事件：</a:t>
            </a:r>
            <a:endParaRPr lang="zh-CN" altLang="en-US" sz="1400" dirty="0">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4"/>
          <a:stretch>
            <a:fillRect/>
          </a:stretch>
        </p:blipFill>
        <p:spPr>
          <a:xfrm>
            <a:off x="4367808" y="3603397"/>
            <a:ext cx="3384376" cy="28803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9" name="矩形 38"/>
          <p:cNvSpPr/>
          <p:nvPr/>
        </p:nvSpPr>
        <p:spPr>
          <a:xfrm>
            <a:off x="1862930" y="4057327"/>
            <a:ext cx="10309090"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：阻止事件冒泡，在时间上添加</a:t>
            </a:r>
            <a:r>
              <a:rPr lang="en-US" altLang="zh-CN" sz="1400" dirty="0" smtClean="0">
                <a:solidFill>
                  <a:srgbClr val="34495E"/>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修饰符后，执行完该事件后，后面的事件不再继续执行</a:t>
            </a:r>
            <a:endParaRPr lang="zh-CN" altLang="en-US" sz="1400" dirty="0">
              <a:latin typeface="微软雅黑" panose="020B0503020204020204" pitchFamily="34" charset="-122"/>
              <a:ea typeface="微软雅黑" panose="020B0503020204020204" pitchFamily="34" charset="-122"/>
            </a:endParaRPr>
          </a:p>
        </p:txBody>
      </p:sp>
      <p:sp>
        <p:nvSpPr>
          <p:cNvPr id="40" name="矩形 39"/>
          <p:cNvSpPr/>
          <p:nvPr/>
        </p:nvSpPr>
        <p:spPr>
          <a:xfrm>
            <a:off x="7392144" y="4491697"/>
            <a:ext cx="4588827" cy="1169551"/>
          </a:xfrm>
          <a:prstGeom prst="rect">
            <a:avLst/>
          </a:prstGeom>
        </p:spPr>
        <p:txBody>
          <a:bodyPr wrap="square">
            <a:sp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事件</a:t>
            </a:r>
            <a:r>
              <a:rPr lang="zh-CN" altLang="en-US" sz="1400" b="1" dirty="0" smtClean="0">
                <a:solidFill>
                  <a:srgbClr val="C00000"/>
                </a:solidFill>
                <a:latin typeface="微软雅黑" panose="020B0503020204020204" pitchFamily="34" charset="-122"/>
                <a:ea typeface="微软雅黑" panose="020B0503020204020204" pitchFamily="34" charset="-122"/>
              </a:rPr>
              <a:t>冒泡（如左图）</a:t>
            </a:r>
            <a:r>
              <a:rPr lang="zh-CN" altLang="en-US" sz="1400" dirty="0" smtClean="0">
                <a:solidFill>
                  <a:srgbClr val="34495E"/>
                </a:solidFill>
                <a:latin typeface="微软雅黑" panose="020B0503020204020204" pitchFamily="34" charset="-122"/>
                <a:ea typeface="微软雅黑" panose="020B0503020204020204" pitchFamily="34" charset="-122"/>
              </a:rPr>
              <a:t>：</a:t>
            </a:r>
            <a:endParaRPr lang="en-US" altLang="zh-CN" sz="1400" dirty="0" smtClean="0">
              <a:solidFill>
                <a:srgbClr val="34495E"/>
              </a:solidFill>
              <a:latin typeface="微软雅黑" panose="020B0503020204020204" pitchFamily="34" charset="-122"/>
              <a:ea typeface="微软雅黑" panose="020B0503020204020204" pitchFamily="34" charset="-122"/>
            </a:endParaRPr>
          </a:p>
          <a:p>
            <a:r>
              <a:rPr lang="zh-CN" altLang="en-US" sz="1400" dirty="0" smtClean="0">
                <a:solidFill>
                  <a:srgbClr val="34495E"/>
                </a:solidFill>
                <a:latin typeface="微软雅黑" panose="020B0503020204020204" pitchFamily="34" charset="-122"/>
                <a:ea typeface="微软雅黑" panose="020B0503020204020204" pitchFamily="34" charset="-122"/>
              </a:rPr>
              <a:t>点击</a:t>
            </a:r>
            <a:r>
              <a:rPr lang="zh-CN" altLang="en-US" sz="1400" dirty="0" smtClean="0">
                <a:solidFill>
                  <a:srgbClr val="34495E"/>
                </a:solidFill>
                <a:latin typeface="微软雅黑" panose="020B0503020204020204" pitchFamily="34" charset="-122"/>
                <a:ea typeface="微软雅黑" panose="020B0503020204020204" pitchFamily="34" charset="-122"/>
              </a:rPr>
              <a:t>“测试事件冒泡”时，会先执行</a:t>
            </a:r>
            <a:r>
              <a:rPr lang="en-US" altLang="zh-CN" sz="1400" dirty="0" err="1" smtClean="0">
                <a:solidFill>
                  <a:srgbClr val="34495E"/>
                </a:solidFill>
                <a:latin typeface="微软雅黑" panose="020B0503020204020204" pitchFamily="34" charset="-122"/>
                <a:ea typeface="微软雅黑" panose="020B0503020204020204" pitchFamily="34" charset="-122"/>
              </a:rPr>
              <a:t>doother</a:t>
            </a:r>
            <a:r>
              <a:rPr lang="zh-CN" altLang="en-US" sz="1400" dirty="0" smtClean="0">
                <a:solidFill>
                  <a:srgbClr val="34495E"/>
                </a:solidFill>
                <a:latin typeface="微软雅黑" panose="020B0503020204020204" pitchFamily="34" charset="-122"/>
                <a:ea typeface="微软雅黑" panose="020B0503020204020204" pitchFamily="34" charset="-122"/>
              </a:rPr>
              <a:t>，再执行</a:t>
            </a:r>
            <a:r>
              <a:rPr lang="en-US" altLang="zh-CN" sz="1400" dirty="0" err="1" smtClean="0">
                <a:solidFill>
                  <a:srgbClr val="34495E"/>
                </a:solidFill>
                <a:latin typeface="微软雅黑" panose="020B0503020204020204" pitchFamily="34" charset="-122"/>
                <a:ea typeface="微软雅黑" panose="020B0503020204020204" pitchFamily="34" charset="-122"/>
              </a:rPr>
              <a:t>doThat</a:t>
            </a:r>
            <a:r>
              <a:rPr lang="zh-CN" altLang="en-US" sz="1400" dirty="0" smtClean="0">
                <a:solidFill>
                  <a:srgbClr val="34495E"/>
                </a:solidFill>
                <a:latin typeface="微软雅黑" panose="020B0503020204020204" pitchFamily="34" charset="-122"/>
                <a:ea typeface="微软雅黑" panose="020B0503020204020204" pitchFamily="34" charset="-122"/>
              </a:rPr>
              <a:t>，最后执行</a:t>
            </a:r>
            <a:r>
              <a:rPr lang="en-US" altLang="zh-CN" sz="1400" dirty="0" err="1" smtClean="0">
                <a:solidFill>
                  <a:srgbClr val="34495E"/>
                </a:solidFill>
                <a:latin typeface="微软雅黑" panose="020B0503020204020204" pitchFamily="34" charset="-122"/>
                <a:ea typeface="微软雅黑" panose="020B0503020204020204" pitchFamily="34" charset="-122"/>
              </a:rPr>
              <a:t>doThis</a:t>
            </a:r>
            <a:r>
              <a:rPr lang="zh-CN" altLang="en-US" sz="1400" dirty="0" smtClean="0">
                <a:solidFill>
                  <a:srgbClr val="34495E"/>
                </a:solidFill>
                <a:latin typeface="微软雅黑" panose="020B0503020204020204" pitchFamily="34" charset="-122"/>
                <a:ea typeface="微软雅黑" panose="020B0503020204020204" pitchFamily="34" charset="-122"/>
              </a:rPr>
              <a:t>。这样事件从目标开始，往上执行直到页面的最上一级标签，这称为事件冒泡，</a:t>
            </a:r>
            <a:r>
              <a:rPr lang="zh-CN" altLang="en-US" sz="1400" dirty="0" smtClean="0">
                <a:solidFill>
                  <a:srgbClr val="34495E"/>
                </a:solidFill>
                <a:latin typeface="微软雅黑" panose="020B0503020204020204" pitchFamily="34" charset="-122"/>
                <a:ea typeface="微软雅黑" panose="020B0503020204020204" pitchFamily="34" charset="-122"/>
              </a:rPr>
              <a:t>也称为</a:t>
            </a:r>
            <a:r>
              <a:rPr lang="zh-CN" altLang="en-US" sz="1400" dirty="0" smtClean="0">
                <a:solidFill>
                  <a:srgbClr val="34495E"/>
                </a:solidFill>
                <a:latin typeface="微软雅黑" panose="020B0503020204020204" pitchFamily="34" charset="-122"/>
                <a:ea typeface="微软雅黑" panose="020B0503020204020204" pitchFamily="34" charset="-122"/>
              </a:rPr>
              <a:t>事件传播。</a:t>
            </a:r>
            <a:endParaRPr lang="zh-CN" altLang="en-US" sz="1400"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5"/>
          <a:stretch>
            <a:fillRect/>
          </a:stretch>
        </p:blipFill>
        <p:spPr>
          <a:xfrm>
            <a:off x="1991544" y="4529945"/>
            <a:ext cx="5293211" cy="10664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18719505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871884" y="1165655"/>
            <a:ext cx="10308956" cy="584775"/>
          </a:xfrm>
          <a:prstGeom prst="rect">
            <a:avLst/>
          </a:prstGeom>
        </p:spPr>
        <p:txBody>
          <a:bodyPr wrap="squar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rPr>
              <a:t>.prevent</a:t>
            </a:r>
            <a:r>
              <a:rPr lang="zh-CN" altLang="en-US" sz="1600" dirty="0" smtClean="0">
                <a:solidFill>
                  <a:srgbClr val="34495E"/>
                </a:solidFill>
                <a:latin typeface="微软雅黑" panose="020B0503020204020204" pitchFamily="34" charset="-122"/>
                <a:ea typeface="微软雅黑" panose="020B0503020204020204" pitchFamily="34" charset="-122"/>
              </a:rPr>
              <a:t>：取消事件的默认行为</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en-US" altLang="zh-CN" sz="1600" dirty="0">
                <a:solidFill>
                  <a:srgbClr val="34495E"/>
                </a:solidFill>
                <a:latin typeface="微软雅黑" panose="020B0503020204020204" pitchFamily="34" charset="-122"/>
                <a:ea typeface="微软雅黑" panose="020B0503020204020204" pitchFamily="34" charset="-122"/>
              </a:rPr>
              <a:t> </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如</a:t>
            </a:r>
            <a:r>
              <a:rPr lang="en-US" altLang="zh-CN" sz="1600" dirty="0" smtClean="0">
                <a:solidFill>
                  <a:srgbClr val="34495E"/>
                </a:solidFill>
                <a:latin typeface="微软雅黑" panose="020B0503020204020204" pitchFamily="34" charset="-122"/>
                <a:ea typeface="微软雅黑" panose="020B0503020204020204" pitchFamily="34" charset="-122"/>
              </a:rPr>
              <a:t>a</a:t>
            </a:r>
            <a:r>
              <a:rPr lang="zh-CN" altLang="en-US" sz="1600" dirty="0" smtClean="0">
                <a:solidFill>
                  <a:srgbClr val="34495E"/>
                </a:solidFill>
                <a:latin typeface="微软雅黑" panose="020B0503020204020204" pitchFamily="34" charset="-122"/>
                <a:ea typeface="微软雅黑" panose="020B0503020204020204" pitchFamily="34" charset="-122"/>
              </a:rPr>
              <a:t>标签的默认事件行为是当</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时会跳转页面，再如</a:t>
            </a:r>
            <a:r>
              <a:rPr lang="en-US" altLang="zh-CN" sz="1600" dirty="0" smtClean="0">
                <a:solidFill>
                  <a:srgbClr val="34495E"/>
                </a:solidFill>
                <a:latin typeface="微软雅黑" panose="020B0503020204020204" pitchFamily="34" charset="-122"/>
                <a:ea typeface="微软雅黑" panose="020B0503020204020204" pitchFamily="34" charset="-122"/>
              </a:rPr>
              <a:t>submit</a:t>
            </a:r>
            <a:r>
              <a:rPr lang="zh-CN" altLang="en-US" sz="1600" dirty="0" smtClean="0">
                <a:solidFill>
                  <a:srgbClr val="34495E"/>
                </a:solidFill>
                <a:latin typeface="微软雅黑" panose="020B0503020204020204" pitchFamily="34" charset="-122"/>
                <a:ea typeface="微软雅黑" panose="020B0503020204020204" pitchFamily="34" charset="-122"/>
              </a:rPr>
              <a:t>按钮默认事件是</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时提交表单。</a:t>
            </a:r>
            <a:endParaRPr lang="zh-CN" altLang="en-US" sz="1600" dirty="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2"/>
          <a:stretch>
            <a:fillRect/>
          </a:stretch>
        </p:blipFill>
        <p:spPr>
          <a:xfrm>
            <a:off x="2158732" y="1756433"/>
            <a:ext cx="8029381" cy="2353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2" name="矩形 21"/>
          <p:cNvSpPr/>
          <p:nvPr/>
        </p:nvSpPr>
        <p:spPr>
          <a:xfrm>
            <a:off x="1883041" y="2163348"/>
            <a:ext cx="9757572" cy="584775"/>
          </a:xfrm>
          <a:prstGeom prst="rect">
            <a:avLst/>
          </a:prstGeom>
        </p:spPr>
        <p:txBody>
          <a:bodyPr wrap="squar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rPr>
              <a:t>.once</a:t>
            </a:r>
            <a:r>
              <a:rPr lang="zh-CN" altLang="en-US" sz="1600" dirty="0" smtClean="0">
                <a:solidFill>
                  <a:srgbClr val="34495E"/>
                </a:solidFill>
                <a:latin typeface="微软雅黑" panose="020B0503020204020204" pitchFamily="34" charset="-122"/>
                <a:ea typeface="微软雅黑" panose="020B0503020204020204" pitchFamily="34" charset="-122"/>
              </a:rPr>
              <a:t>：让事件只触发一次。如文本框的</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事件，当文本框获取焦点时就一直会循环执行</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事件</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en-US" altLang="zh-CN" sz="1600" dirty="0">
                <a:solidFill>
                  <a:srgbClr val="34495E"/>
                </a:solidFill>
                <a:latin typeface="微软雅黑" panose="020B0503020204020204" pitchFamily="34" charset="-122"/>
                <a:ea typeface="微软雅黑" panose="020B0503020204020204" pitchFamily="34" charset="-122"/>
              </a:rPr>
              <a:t> </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此时</a:t>
            </a:r>
            <a:r>
              <a:rPr lang="zh-CN" altLang="en-US" sz="1600" dirty="0" smtClean="0">
                <a:solidFill>
                  <a:srgbClr val="34495E"/>
                </a:solidFill>
                <a:latin typeface="微软雅黑" panose="020B0503020204020204" pitchFamily="34" charset="-122"/>
                <a:ea typeface="微软雅黑" panose="020B0503020204020204" pitchFamily="34" charset="-122"/>
              </a:rPr>
              <a:t>可以通过</a:t>
            </a:r>
            <a:r>
              <a:rPr lang="en-US" altLang="zh-CN" sz="1600" dirty="0" smtClean="0">
                <a:solidFill>
                  <a:srgbClr val="34495E"/>
                </a:solidFill>
                <a:latin typeface="微软雅黑" panose="020B0503020204020204" pitchFamily="34" charset="-122"/>
                <a:ea typeface="微软雅黑" panose="020B0503020204020204" pitchFamily="34" charset="-122"/>
              </a:rPr>
              <a:t>once</a:t>
            </a:r>
            <a:r>
              <a:rPr lang="zh-CN" altLang="en-US" sz="1600" dirty="0" smtClean="0">
                <a:solidFill>
                  <a:srgbClr val="34495E"/>
                </a:solidFill>
                <a:latin typeface="微软雅黑" panose="020B0503020204020204" pitchFamily="34" charset="-122"/>
                <a:ea typeface="微软雅黑" panose="020B0503020204020204" pitchFamily="34" charset="-122"/>
              </a:rPr>
              <a:t>只让事件执行一次</a:t>
            </a:r>
            <a:endParaRPr lang="zh-CN" altLang="en-US" sz="16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3"/>
          <a:stretch>
            <a:fillRect/>
          </a:stretch>
        </p:blipFill>
        <p:spPr>
          <a:xfrm>
            <a:off x="2158732" y="2753502"/>
            <a:ext cx="9757573" cy="25892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4" name="矩形 23"/>
          <p:cNvSpPr/>
          <p:nvPr/>
        </p:nvSpPr>
        <p:spPr>
          <a:xfrm>
            <a:off x="1883041" y="3261621"/>
            <a:ext cx="10308957"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按键</a:t>
            </a:r>
            <a:r>
              <a:rPr lang="zh-CN" altLang="en-US" sz="1600" b="1" dirty="0" smtClean="0">
                <a:solidFill>
                  <a:srgbClr val="34495E"/>
                </a:solidFill>
                <a:latin typeface="微软雅黑" panose="020B0503020204020204" pitchFamily="34" charset="-122"/>
                <a:ea typeface="微软雅黑" panose="020B0503020204020204" pitchFamily="34" charset="-122"/>
              </a:rPr>
              <a:t>修饰符</a:t>
            </a:r>
            <a:endParaRPr lang="zh-CN" altLang="en-US" sz="1600" b="1" dirty="0">
              <a:latin typeface="微软雅黑" panose="020B0503020204020204" pitchFamily="34" charset="-122"/>
              <a:ea typeface="微软雅黑" panose="020B0503020204020204" pitchFamily="34" charset="-122"/>
            </a:endParaRPr>
          </a:p>
        </p:txBody>
      </p:sp>
      <p:sp>
        <p:nvSpPr>
          <p:cNvPr id="25" name="矩形 24"/>
          <p:cNvSpPr/>
          <p:nvPr/>
        </p:nvSpPr>
        <p:spPr>
          <a:xfrm>
            <a:off x="1888655" y="3581205"/>
            <a:ext cx="8743850" cy="584775"/>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rgbClr val="2973B7"/>
                </a:solidFill>
                <a:latin typeface="微软雅黑" panose="020B0503020204020204" pitchFamily="34" charset="-122"/>
                <a:ea typeface="微软雅黑" panose="020B0503020204020204" pitchFamily="34" charset="-122"/>
              </a:rPr>
              <a:t>只在</a:t>
            </a:r>
            <a:r>
              <a:rPr lang="en-US" altLang="zh-CN" sz="1600" dirty="0" err="1" smtClean="0">
                <a:solidFill>
                  <a:srgbClr val="2973B7"/>
                </a:solidFill>
                <a:latin typeface="微软雅黑" panose="020B0503020204020204" pitchFamily="34" charset="-122"/>
                <a:ea typeface="微软雅黑" panose="020B0503020204020204" pitchFamily="34" charset="-122"/>
              </a:rPr>
              <a:t>keyCode</a:t>
            </a:r>
            <a:r>
              <a:rPr lang="en-US" altLang="zh-CN" sz="1600" dirty="0" smtClean="0">
                <a:solidFill>
                  <a:srgbClr val="2973B7"/>
                </a:solidFill>
                <a:latin typeface="微软雅黑" panose="020B0503020204020204" pitchFamily="34" charset="-122"/>
                <a:ea typeface="微软雅黑" panose="020B0503020204020204" pitchFamily="34" charset="-122"/>
              </a:rPr>
              <a:t>=13</a:t>
            </a:r>
            <a:r>
              <a:rPr lang="zh-CN" altLang="en-US" sz="1600" dirty="0" smtClean="0">
                <a:solidFill>
                  <a:srgbClr val="2973B7"/>
                </a:solidFill>
                <a:latin typeface="微软雅黑" panose="020B0503020204020204" pitchFamily="34" charset="-122"/>
                <a:ea typeface="微软雅黑" panose="020B0503020204020204" pitchFamily="34" charset="-122"/>
              </a:rPr>
              <a:t>时执行</a:t>
            </a:r>
            <a:r>
              <a:rPr lang="en-US" altLang="zh-CN" sz="1600" dirty="0" err="1" smtClean="0">
                <a:solidFill>
                  <a:srgbClr val="2973B7"/>
                </a:solidFill>
                <a:latin typeface="微软雅黑" panose="020B0503020204020204" pitchFamily="34" charset="-122"/>
                <a:ea typeface="微软雅黑" panose="020B0503020204020204" pitchFamily="34" charset="-122"/>
              </a:rPr>
              <a:t>vm.submit</a:t>
            </a:r>
            <a:r>
              <a:rPr lang="zh-CN" altLang="en-US" sz="1600" dirty="0" smtClean="0">
                <a:solidFill>
                  <a:srgbClr val="2973B7"/>
                </a:solidFill>
                <a:latin typeface="微软雅黑" panose="020B0503020204020204" pitchFamily="34" charset="-122"/>
                <a:ea typeface="微软雅黑" panose="020B0503020204020204" pitchFamily="34" charset="-122"/>
              </a:rPr>
              <a:t>事件</a:t>
            </a:r>
            <a:endParaRPr lang="en-US" altLang="zh-CN" sz="1600" dirty="0" smtClean="0">
              <a:solidFill>
                <a:srgbClr val="2973B7"/>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dirty="0" smtClean="0">
                <a:solidFill>
                  <a:srgbClr val="2973B7"/>
                </a:solidFill>
                <a:latin typeface="微软雅黑" panose="020B0503020204020204" pitchFamily="34" charset="-122"/>
                <a:ea typeface="微软雅黑" panose="020B0503020204020204" pitchFamily="34" charset="-122"/>
              </a:rPr>
              <a:t>&lt;</a:t>
            </a:r>
            <a:r>
              <a:rPr lang="zh-CN" altLang="zh-CN" sz="1600" dirty="0">
                <a:solidFill>
                  <a:srgbClr val="2973B7"/>
                </a:solidFill>
                <a:latin typeface="微软雅黑" panose="020B0503020204020204" pitchFamily="34" charset="-122"/>
                <a:ea typeface="微软雅黑" panose="020B0503020204020204" pitchFamily="34" charset="-122"/>
              </a:rPr>
              <a:t>input v-on:keyup.13</a:t>
            </a:r>
            <a:r>
              <a:rPr lang="zh-CN" altLang="zh-CN" sz="1600" dirty="0" smtClean="0">
                <a:solidFill>
                  <a:srgbClr val="2973B7"/>
                </a:solidFill>
                <a:latin typeface="微软雅黑" panose="020B0503020204020204" pitchFamily="34" charset="-122"/>
                <a:ea typeface="微软雅黑" panose="020B0503020204020204" pitchFamily="34" charset="-122"/>
              </a:rPr>
              <a:t>=</a:t>
            </a:r>
            <a:r>
              <a:rPr lang="zh-CN" altLang="zh-CN" sz="1600" dirty="0" smtClean="0">
                <a:solidFill>
                  <a:srgbClr val="42B983"/>
                </a:solidFill>
                <a:latin typeface="微软雅黑" panose="020B0503020204020204" pitchFamily="34" charset="-122"/>
                <a:ea typeface="微软雅黑" panose="020B0503020204020204" pitchFamily="34" charset="-122"/>
              </a:rPr>
              <a:t>“submit”</a:t>
            </a:r>
            <a:r>
              <a:rPr lang="zh-CN" altLang="zh-CN" sz="1600" dirty="0" smtClean="0">
                <a:solidFill>
                  <a:srgbClr val="2973B7"/>
                </a:solidFill>
                <a:latin typeface="微软雅黑" panose="020B0503020204020204" pitchFamily="34" charset="-122"/>
                <a:ea typeface="微软雅黑" panose="020B0503020204020204" pitchFamily="34" charset="-122"/>
              </a:rPr>
              <a:t>&gt;</a:t>
            </a:r>
            <a:r>
              <a:rPr lang="zh-CN"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或  </a:t>
            </a:r>
            <a:r>
              <a:rPr lang="zh-CN" altLang="zh-CN" sz="1600" dirty="0" smtClean="0">
                <a:solidFill>
                  <a:srgbClr val="2973B7"/>
                </a:solidFill>
                <a:latin typeface="微软雅黑" panose="020B0503020204020204" pitchFamily="34" charset="-122"/>
                <a:ea typeface="微软雅黑" panose="020B0503020204020204" pitchFamily="34" charset="-122"/>
              </a:rPr>
              <a:t>&lt;</a:t>
            </a:r>
            <a:r>
              <a:rPr lang="zh-CN" altLang="zh-CN" sz="1600" dirty="0">
                <a:solidFill>
                  <a:srgbClr val="2973B7"/>
                </a:solidFill>
                <a:latin typeface="微软雅黑" panose="020B0503020204020204" pitchFamily="34" charset="-122"/>
                <a:ea typeface="微软雅黑" panose="020B0503020204020204" pitchFamily="34" charset="-122"/>
              </a:rPr>
              <a:t>input v-on:keyup</a:t>
            </a:r>
            <a:r>
              <a:rPr lang="zh-CN" altLang="zh-CN" sz="1600" dirty="0" smtClean="0">
                <a:solidFill>
                  <a:srgbClr val="2973B7"/>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enter</a:t>
            </a:r>
            <a:r>
              <a:rPr lang="zh-CN" altLang="zh-CN" sz="1600" dirty="0" smtClean="0">
                <a:solidFill>
                  <a:srgbClr val="2973B7"/>
                </a:solidFill>
                <a:latin typeface="微软雅黑" panose="020B0503020204020204" pitchFamily="34" charset="-122"/>
                <a:ea typeface="微软雅黑" panose="020B0503020204020204" pitchFamily="34" charset="-122"/>
              </a:rPr>
              <a:t>=</a:t>
            </a:r>
            <a:r>
              <a:rPr lang="zh-CN" altLang="zh-CN" sz="1600" dirty="0" smtClean="0">
                <a:solidFill>
                  <a:srgbClr val="42B983"/>
                </a:solidFill>
                <a:latin typeface="微软雅黑" panose="020B0503020204020204" pitchFamily="34" charset="-122"/>
                <a:ea typeface="微软雅黑" panose="020B0503020204020204" pitchFamily="34" charset="-122"/>
              </a:rPr>
              <a:t>"</a:t>
            </a:r>
            <a:r>
              <a:rPr lang="zh-CN" altLang="zh-CN" sz="1600" dirty="0">
                <a:solidFill>
                  <a:srgbClr val="42B983"/>
                </a:solidFill>
                <a:latin typeface="微软雅黑" panose="020B0503020204020204" pitchFamily="34" charset="-122"/>
                <a:ea typeface="微软雅黑" panose="020B0503020204020204" pitchFamily="34" charset="-122"/>
              </a:rPr>
              <a:t>submit"</a:t>
            </a:r>
            <a:r>
              <a:rPr lang="zh-CN" altLang="zh-CN" sz="1600" dirty="0">
                <a:solidFill>
                  <a:srgbClr val="2973B7"/>
                </a:solidFill>
                <a:latin typeface="微软雅黑" panose="020B0503020204020204" pitchFamily="34" charset="-122"/>
                <a:ea typeface="微软雅黑" panose="020B0503020204020204" pitchFamily="34" charset="-122"/>
              </a:rPr>
              <a:t>&gt;</a:t>
            </a:r>
            <a:r>
              <a:rPr lang="zh-CN"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
        <p:nvSpPr>
          <p:cNvPr id="26" name="矩形 25"/>
          <p:cNvSpPr/>
          <p:nvPr/>
        </p:nvSpPr>
        <p:spPr>
          <a:xfrm>
            <a:off x="1862149" y="4098558"/>
            <a:ext cx="874385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rgbClr val="2973B7"/>
                </a:solidFill>
                <a:latin typeface="微软雅黑" panose="020B0503020204020204" pitchFamily="34" charset="-122"/>
                <a:ea typeface="微软雅黑" panose="020B0503020204020204" pitchFamily="34" charset="-122"/>
              </a:rPr>
              <a:t>按键修饰符有：</a:t>
            </a:r>
            <a:r>
              <a:rPr lang="en-US" altLang="zh-CN" sz="1600" dirty="0" smtClean="0">
                <a:solidFill>
                  <a:srgbClr val="2973B7"/>
                </a:solidFill>
                <a:latin typeface="微软雅黑" panose="020B0503020204020204" pitchFamily="34" charset="-122"/>
                <a:ea typeface="微软雅黑" panose="020B0503020204020204" pitchFamily="34" charset="-122"/>
              </a:rPr>
              <a:t>.enter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.tab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.delete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.esc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.space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.up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.down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.left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.right</a:t>
            </a:r>
            <a:endParaRPr lang="en-US" altLang="zh-CN" sz="1600" dirty="0">
              <a:latin typeface="微软雅黑" panose="020B0503020204020204" pitchFamily="34" charset="-122"/>
              <a:ea typeface="微软雅黑" panose="020B0503020204020204" pitchFamily="34" charset="-122"/>
            </a:endParaRPr>
          </a:p>
        </p:txBody>
      </p:sp>
      <p:sp>
        <p:nvSpPr>
          <p:cNvPr id="27" name="矩形 26"/>
          <p:cNvSpPr/>
          <p:nvPr/>
        </p:nvSpPr>
        <p:spPr>
          <a:xfrm>
            <a:off x="1883043" y="4509120"/>
            <a:ext cx="10308957"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鼠标</a:t>
            </a:r>
            <a:r>
              <a:rPr lang="zh-CN" altLang="en-US" sz="1600" b="1" dirty="0" smtClean="0">
                <a:solidFill>
                  <a:srgbClr val="34495E"/>
                </a:solidFill>
                <a:latin typeface="微软雅黑" panose="020B0503020204020204" pitchFamily="34" charset="-122"/>
                <a:ea typeface="微软雅黑" panose="020B0503020204020204" pitchFamily="34" charset="-122"/>
              </a:rPr>
              <a:t>按钮修饰符</a:t>
            </a:r>
            <a:r>
              <a:rPr lang="zh-CN" altLang="en-US" sz="1600" dirty="0" smtClean="0">
                <a:solidFill>
                  <a:srgbClr val="34495E"/>
                </a:solidFill>
                <a:latin typeface="微软雅黑" panose="020B0503020204020204" pitchFamily="34" charset="-122"/>
                <a:ea typeface="微软雅黑" panose="020B0503020204020204" pitchFamily="34" charset="-122"/>
              </a:rPr>
              <a:t>：用于</a:t>
            </a:r>
            <a:r>
              <a:rPr lang="zh-CN" altLang="en-US" sz="1600" dirty="0" smtClean="0">
                <a:latin typeface="微软雅黑" panose="020B0503020204020204" pitchFamily="34" charset="-122"/>
                <a:ea typeface="微软雅黑" panose="020B0503020204020204" pitchFamily="34" charset="-122"/>
              </a:rPr>
              <a:t>限制</a:t>
            </a:r>
            <a:r>
              <a:rPr lang="zh-CN" altLang="en-US" sz="1600" dirty="0">
                <a:latin typeface="微软雅黑" panose="020B0503020204020204" pitchFamily="34" charset="-122"/>
                <a:ea typeface="微软雅黑" panose="020B0503020204020204" pitchFamily="34" charset="-122"/>
              </a:rPr>
              <a:t>处理函数仅响应特定的鼠标按钮</a:t>
            </a:r>
          </a:p>
        </p:txBody>
      </p:sp>
      <p:sp>
        <p:nvSpPr>
          <p:cNvPr id="28" name="矩形 27"/>
          <p:cNvSpPr/>
          <p:nvPr/>
        </p:nvSpPr>
        <p:spPr>
          <a:xfrm>
            <a:off x="1883043" y="4837806"/>
            <a:ext cx="10308957"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rgbClr val="2973B7"/>
                </a:solidFill>
                <a:latin typeface="微软雅黑" panose="020B0503020204020204" pitchFamily="34" charset="-122"/>
                <a:ea typeface="微软雅黑" panose="020B0503020204020204" pitchFamily="34" charset="-122"/>
              </a:rPr>
              <a:t>鼠标按钮修饰符有：</a:t>
            </a:r>
            <a:r>
              <a:rPr lang="en-US" altLang="zh-CN" sz="1600" dirty="0" smtClean="0">
                <a:solidFill>
                  <a:srgbClr val="2973B7"/>
                </a:solidFill>
                <a:latin typeface="微软雅黑" panose="020B0503020204020204" pitchFamily="34" charset="-122"/>
                <a:ea typeface="微软雅黑" panose="020B0503020204020204" pitchFamily="34" charset="-122"/>
              </a:rPr>
              <a:t>.middle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.left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.right</a:t>
            </a:r>
            <a:endParaRPr lang="en-US" altLang="zh-CN" sz="1600" dirty="0">
              <a:latin typeface="微软雅黑" panose="020B0503020204020204" pitchFamily="34" charset="-122"/>
              <a:ea typeface="微软雅黑" panose="020B0503020204020204" pitchFamily="34" charset="-122"/>
            </a:endParaRPr>
          </a:p>
        </p:txBody>
      </p:sp>
      <p:sp>
        <p:nvSpPr>
          <p:cNvPr id="29" name="矩形 28"/>
          <p:cNvSpPr/>
          <p:nvPr/>
        </p:nvSpPr>
        <p:spPr>
          <a:xfrm>
            <a:off x="1856739" y="5229200"/>
            <a:ext cx="10308957"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系统</a:t>
            </a:r>
            <a:r>
              <a:rPr lang="zh-CN" altLang="en-US" sz="1600" b="1" dirty="0" smtClean="0">
                <a:solidFill>
                  <a:srgbClr val="34495E"/>
                </a:solidFill>
                <a:latin typeface="微软雅黑" panose="020B0503020204020204" pitchFamily="34" charset="-122"/>
                <a:ea typeface="微软雅黑" panose="020B0503020204020204" pitchFamily="34" charset="-122"/>
              </a:rPr>
              <a:t>修饰符</a:t>
            </a:r>
            <a:r>
              <a:rPr lang="zh-CN" altLang="en-US" sz="1600" dirty="0" smtClean="0">
                <a:solidFill>
                  <a:srgbClr val="34495E"/>
                </a:solidFill>
                <a:latin typeface="微软雅黑" panose="020B0503020204020204" pitchFamily="34" charset="-122"/>
                <a:ea typeface="微软雅黑" panose="020B0503020204020204" pitchFamily="34" charset="-122"/>
              </a:rPr>
              <a:t>：用</a:t>
            </a:r>
            <a:r>
              <a:rPr lang="zh-CN" altLang="en-US" sz="1600" dirty="0">
                <a:latin typeface="微软雅黑" panose="020B0503020204020204" pitchFamily="34" charset="-122"/>
                <a:ea typeface="微软雅黑" panose="020B0503020204020204" pitchFamily="34" charset="-122"/>
              </a:rPr>
              <a:t>于</a:t>
            </a:r>
            <a:r>
              <a:rPr lang="zh-CN" altLang="en-US" sz="1600" dirty="0" smtClean="0">
                <a:latin typeface="微软雅黑" panose="020B0503020204020204" pitchFamily="34" charset="-122"/>
                <a:ea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rPr>
              <a:t>仅在按下相应按键时才触发鼠标或键盘事件的监听器</a:t>
            </a:r>
          </a:p>
        </p:txBody>
      </p:sp>
      <p:sp>
        <p:nvSpPr>
          <p:cNvPr id="30" name="矩形 29"/>
          <p:cNvSpPr/>
          <p:nvPr/>
        </p:nvSpPr>
        <p:spPr>
          <a:xfrm>
            <a:off x="1871884" y="5517572"/>
            <a:ext cx="10308957"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rgbClr val="2973B7"/>
                </a:solidFill>
                <a:latin typeface="微软雅黑" panose="020B0503020204020204" pitchFamily="34" charset="-122"/>
                <a:ea typeface="微软雅黑" panose="020B0503020204020204" pitchFamily="34" charset="-122"/>
              </a:rPr>
              <a:t>系统修饰符有：</a:t>
            </a:r>
            <a:r>
              <a:rPr lang="en-US" altLang="zh-CN" sz="1600" dirty="0" smtClean="0">
                <a:solidFill>
                  <a:srgbClr val="2973B7"/>
                </a:solidFill>
                <a:latin typeface="微软雅黑" panose="020B0503020204020204" pitchFamily="34" charset="-122"/>
                <a:ea typeface="微软雅黑" panose="020B0503020204020204" pitchFamily="34" charset="-122"/>
              </a:rPr>
              <a:t>.ctrl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.alt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.shift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rgbClr val="2973B7"/>
                </a:solidFill>
                <a:latin typeface="微软雅黑" panose="020B0503020204020204" pitchFamily="34" charset="-122"/>
                <a:ea typeface="微软雅黑" panose="020B0503020204020204" pitchFamily="34" charset="-122"/>
              </a:rPr>
              <a:t>  .meta</a:t>
            </a:r>
            <a:r>
              <a:rPr lang="zh-CN" altLang="en-US" sz="1600" dirty="0" smtClean="0">
                <a:solidFill>
                  <a:srgbClr val="2973B7"/>
                </a:solidFill>
                <a:latin typeface="微软雅黑" panose="020B0503020204020204" pitchFamily="34" charset="-122"/>
                <a:ea typeface="微软雅黑" panose="020B0503020204020204" pitchFamily="34" charset="-122"/>
              </a:rPr>
              <a:t>（对应键盘上的</a:t>
            </a:r>
            <a:r>
              <a:rPr lang="en-US" altLang="zh-CN" sz="1600" dirty="0" smtClean="0">
                <a:solidFill>
                  <a:srgbClr val="2973B7"/>
                </a:solidFill>
                <a:latin typeface="微软雅黑" panose="020B0503020204020204" pitchFamily="34" charset="-122"/>
                <a:ea typeface="微软雅黑" panose="020B0503020204020204" pitchFamily="34" charset="-122"/>
              </a:rPr>
              <a:t>win</a:t>
            </a:r>
            <a:r>
              <a:rPr lang="zh-CN" altLang="en-US" sz="1600" dirty="0" smtClean="0">
                <a:solidFill>
                  <a:srgbClr val="2973B7"/>
                </a:solidFill>
                <a:latin typeface="微软雅黑" panose="020B0503020204020204" pitchFamily="34" charset="-122"/>
                <a:ea typeface="微软雅黑" panose="020B0503020204020204" pitchFamily="34" charset="-122"/>
              </a:rPr>
              <a:t>键）</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19867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912563" y="1412776"/>
            <a:ext cx="6096000" cy="338554"/>
          </a:xfrm>
          <a:prstGeom prst="rect">
            <a:avLst/>
          </a:prstGeom>
        </p:spPr>
        <p:txBody>
          <a:bodyPr>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8</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v-cloak</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912563" y="1782108"/>
            <a:ext cx="10279437"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这个指令保持在元素上直到关联实例结束编译。当和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规则使用时，这个指令可以隐藏未编译的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Mustache</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标签。</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966509" y="2241583"/>
            <a:ext cx="1681219"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1" name="图片 30"/>
          <p:cNvPicPr>
            <a:picLocks noChangeAspect="1"/>
          </p:cNvPicPr>
          <p:nvPr/>
        </p:nvPicPr>
        <p:blipFill>
          <a:blip r:embed="rId3"/>
          <a:stretch>
            <a:fillRect/>
          </a:stretch>
        </p:blipFill>
        <p:spPr>
          <a:xfrm>
            <a:off x="3707855" y="2241583"/>
            <a:ext cx="8436817"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2" name="矩形 31"/>
          <p:cNvSpPr/>
          <p:nvPr/>
        </p:nvSpPr>
        <p:spPr>
          <a:xfrm>
            <a:off x="1912563" y="3356992"/>
            <a:ext cx="6096000" cy="338554"/>
          </a:xfrm>
          <a:prstGeom prst="rect">
            <a:avLst/>
          </a:prstGeom>
        </p:spPr>
        <p:txBody>
          <a:bodyPr>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v-once</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1912563" y="3726324"/>
            <a:ext cx="10279437" cy="584775"/>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表明元素是一个静态节点，只对元素进行一次渲染，渲染之后不管值再怎么变化，使用了此指令的元素节点及其所有的子节点，都会当做静态内容跳过，不会进行值的更新。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063551" y="4363883"/>
            <a:ext cx="6537127" cy="13693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5"/>
          <a:stretch>
            <a:fillRect/>
          </a:stretch>
        </p:blipFill>
        <p:spPr>
          <a:xfrm>
            <a:off x="8832304" y="4363883"/>
            <a:ext cx="2376264" cy="13693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8340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93728" y="1283072"/>
            <a:ext cx="10298272"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计算</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属性：当其</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依赖的属性值发生变化时，这个属性的值也自动会跟着变化，与之相关的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DOM</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部分也会自动更新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135560" y="3806751"/>
            <a:ext cx="3384376" cy="1323439"/>
          </a:xfrm>
          <a:prstGeom prst="rect">
            <a:avLst/>
          </a:prstGeom>
          <a:solidFill>
            <a:schemeClr val="accent5">
              <a:lumMod val="20000"/>
              <a:lumOff val="80000"/>
            </a:schemeClr>
          </a:solidFill>
        </p:spPr>
        <p:txBody>
          <a:bodyPr wrap="square">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计算属性的</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函数不执行的场景</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当包含计算属性的节点被移除，并且其他地方没有再引用该属性时，当该计算属性依赖的属性发生变化时，不会执行其对应的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函数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991544" y="1728755"/>
            <a:ext cx="7829164" cy="137113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5967500" y="1692451"/>
            <a:ext cx="6224500" cy="422860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6009239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883044" y="1196752"/>
            <a:ext cx="6096000" cy="338554"/>
          </a:xfrm>
          <a:prstGeom prst="rect">
            <a:avLst/>
          </a:prstGeom>
        </p:spPr>
        <p:txBody>
          <a:bodyPr>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计算属性的缓存</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1883039" y="1507804"/>
            <a:ext cx="10308957"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当</a:t>
            </a:r>
            <a:r>
              <a:rPr lang="zh-CN" altLang="en-US" sz="1600" dirty="0">
                <a:solidFill>
                  <a:srgbClr val="34495E"/>
                </a:solidFill>
                <a:latin typeface="微软雅黑" panose="020B0503020204020204" pitchFamily="34" charset="-122"/>
                <a:ea typeface="微软雅黑" panose="020B0503020204020204" pitchFamily="34" charset="-122"/>
              </a:rPr>
              <a:t>计算属性</a:t>
            </a:r>
            <a:r>
              <a:rPr lang="zh-CN" altLang="en-US" sz="1600" dirty="0" smtClean="0">
                <a:solidFill>
                  <a:srgbClr val="34495E"/>
                </a:solidFill>
                <a:latin typeface="微软雅黑" panose="020B0503020204020204" pitchFamily="34" charset="-122"/>
                <a:ea typeface="微软雅黑" panose="020B0503020204020204" pitchFamily="34" charset="-122"/>
              </a:rPr>
              <a:t>依赖的属性值发生变化时，这个属性的值也自动会跟着变化，其实就是会执行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对应的函数。</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1883043" y="1844824"/>
            <a:ext cx="10308958"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这样存在的问题：只有当</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实例中</a:t>
            </a:r>
            <a:r>
              <a:rPr lang="zh-CN" altLang="en-US" sz="1600" b="1" dirty="0" smtClean="0">
                <a:solidFill>
                  <a:srgbClr val="FF0000"/>
                </a:solidFill>
                <a:latin typeface="微软雅黑" panose="020B0503020204020204" pitchFamily="34" charset="-122"/>
                <a:ea typeface="微软雅黑" panose="020B0503020204020204" pitchFamily="34" charset="-122"/>
              </a:rPr>
              <a:t>被观察的数据</a:t>
            </a:r>
            <a:r>
              <a:rPr lang="zh-CN" altLang="en-US" sz="1600" dirty="0" smtClean="0">
                <a:solidFill>
                  <a:srgbClr val="34495E"/>
                </a:solidFill>
                <a:latin typeface="微软雅黑" panose="020B0503020204020204" pitchFamily="34" charset="-122"/>
                <a:ea typeface="微软雅黑" panose="020B0503020204020204" pitchFamily="34" charset="-122"/>
              </a:rPr>
              <a:t>发生变化时才会执行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函数，而当计算属性依赖</a:t>
            </a:r>
            <a:r>
              <a:rPr lang="zh-CN" altLang="en-US" sz="1600" b="1" dirty="0" smtClean="0">
                <a:solidFill>
                  <a:srgbClr val="FF0000"/>
                </a:solidFill>
                <a:latin typeface="微软雅黑" panose="020B0503020204020204" pitchFamily="34" charset="-122"/>
                <a:ea typeface="微软雅黑" panose="020B0503020204020204" pitchFamily="34" charset="-122"/>
              </a:rPr>
              <a:t>实时的非观察数据</a:t>
            </a:r>
            <a:r>
              <a:rPr lang="zh-CN" altLang="en-US" sz="1600" dirty="0" smtClean="0">
                <a:solidFill>
                  <a:srgbClr val="34495E"/>
                </a:solidFill>
                <a:latin typeface="微软雅黑" panose="020B0503020204020204" pitchFamily="34" charset="-122"/>
                <a:ea typeface="微软雅黑" panose="020B0503020204020204" pitchFamily="34" charset="-122"/>
              </a:rPr>
              <a:t>属性时，在访问该计算属性时其值并没有实时变化，是因为</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使用了缓存。可以</a:t>
            </a:r>
            <a:r>
              <a:rPr lang="zh-CN" altLang="en-US" sz="1600" b="1" dirty="0" smtClean="0">
                <a:solidFill>
                  <a:srgbClr val="0000FF"/>
                </a:solidFill>
                <a:latin typeface="微软雅黑" panose="020B0503020204020204" pitchFamily="34" charset="-122"/>
                <a:ea typeface="微软雅黑" panose="020B0503020204020204" pitchFamily="34" charset="-122"/>
              </a:rPr>
              <a:t>将缓存关闭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791744" y="2464285"/>
            <a:ext cx="5913537" cy="403244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2392989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212498" y="1340768"/>
            <a:ext cx="6096000" cy="338554"/>
          </a:xfrm>
          <a:prstGeom prst="rect">
            <a:avLst/>
          </a:prstGeom>
        </p:spPr>
        <p:txBody>
          <a:bodyPr>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过滤器可以用在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表达式和</a:t>
            </a:r>
            <a:r>
              <a:rPr lang="en-US" altLang="zh-CN" sz="1600" dirty="0" smtClean="0">
                <a:solidFill>
                  <a:srgbClr val="34495E"/>
                </a:solidFill>
                <a:latin typeface="微软雅黑" panose="020B0503020204020204" pitchFamily="34" charset="-122"/>
                <a:ea typeface="微软雅黑" panose="020B0503020204020204" pitchFamily="34" charset="-122"/>
              </a:rPr>
              <a:t>v-bind</a:t>
            </a:r>
            <a:r>
              <a:rPr lang="zh-CN" altLang="en-US" sz="1600" dirty="0" smtClean="0">
                <a:solidFill>
                  <a:srgbClr val="34495E"/>
                </a:solidFill>
                <a:latin typeface="微软雅黑" panose="020B0503020204020204" pitchFamily="34" charset="-122"/>
                <a:ea typeface="微软雅黑" panose="020B0503020204020204" pitchFamily="34" charset="-122"/>
              </a:rPr>
              <a:t>表达式中。</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791744" y="2970890"/>
            <a:ext cx="5066217" cy="38124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2541950" y="1760360"/>
            <a:ext cx="7840831" cy="109257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6021244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斜纹 18"/>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20" name="TextBox 3"/>
          <p:cNvSpPr txBox="1"/>
          <p:nvPr/>
        </p:nvSpPr>
        <p:spPr>
          <a:xfrm rot="2502323">
            <a:off x="11390933" y="208940"/>
            <a:ext cx="800323" cy="338598"/>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目录页</a:t>
            </a:r>
          </a:p>
        </p:txBody>
      </p:sp>
      <p:grpSp>
        <p:nvGrpSpPr>
          <p:cNvPr id="21" name="组合 20"/>
          <p:cNvGrpSpPr/>
          <p:nvPr/>
        </p:nvGrpSpPr>
        <p:grpSpPr>
          <a:xfrm>
            <a:off x="3276283" y="1260230"/>
            <a:ext cx="5868908" cy="3896961"/>
            <a:chOff x="3275856" y="1260513"/>
            <a:chExt cx="5868144" cy="3896457"/>
          </a:xfrm>
        </p:grpSpPr>
        <p:sp>
          <p:nvSpPr>
            <p:cNvPr id="22" name="矩形 21"/>
            <p:cNvSpPr/>
            <p:nvPr/>
          </p:nvSpPr>
          <p:spPr>
            <a:xfrm>
              <a:off x="3635896" y="1260513"/>
              <a:ext cx="5508104" cy="900792"/>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75856" y="1260513"/>
              <a:ext cx="239470" cy="900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4"/>
            <p:cNvSpPr txBox="1"/>
            <p:nvPr/>
          </p:nvSpPr>
          <p:spPr>
            <a:xfrm>
              <a:off x="4427984" y="1385747"/>
              <a:ext cx="1245692" cy="646247"/>
            </a:xfrm>
            <a:prstGeom prst="rect">
              <a:avLst/>
            </a:prstGeom>
            <a:noFill/>
          </p:spPr>
          <p:txBody>
            <a:bodyPr wrap="none" rtlCol="0">
              <a:spAutoFit/>
            </a:bodyPr>
            <a:lstStyle/>
            <a:p>
              <a:r>
                <a:rPr lang="zh-CN" altLang="en-US" sz="3600" b="1" dirty="0" smtClean="0">
                  <a:solidFill>
                    <a:schemeClr val="bg1"/>
                  </a:solidFill>
                  <a:latin typeface="微软雅黑" pitchFamily="34" charset="-122"/>
                  <a:ea typeface="微软雅黑" pitchFamily="34" charset="-122"/>
                </a:rPr>
                <a:t>目 录</a:t>
              </a:r>
              <a:endParaRPr lang="zh-CN" altLang="en-US" sz="3600" b="1" dirty="0">
                <a:solidFill>
                  <a:schemeClr val="bg1"/>
                </a:solidFill>
                <a:latin typeface="微软雅黑" pitchFamily="34" charset="-122"/>
                <a:ea typeface="微软雅黑" pitchFamily="34" charset="-122"/>
              </a:endParaRPr>
            </a:p>
          </p:txBody>
        </p:sp>
        <p:grpSp>
          <p:nvGrpSpPr>
            <p:cNvPr id="25" name="组合 24"/>
            <p:cNvGrpSpPr/>
            <p:nvPr/>
          </p:nvGrpSpPr>
          <p:grpSpPr>
            <a:xfrm>
              <a:off x="3299302" y="2492878"/>
              <a:ext cx="3562490" cy="523152"/>
              <a:chOff x="3300972" y="1816356"/>
              <a:chExt cx="3562490" cy="523152"/>
            </a:xfrm>
          </p:grpSpPr>
          <p:sp>
            <p:nvSpPr>
              <p:cNvPr id="41" name="菱形 40"/>
              <p:cNvSpPr/>
              <p:nvPr/>
            </p:nvSpPr>
            <p:spPr>
              <a:xfrm>
                <a:off x="3300972" y="1943667"/>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2" name="TextBox 47"/>
              <p:cNvSpPr txBox="1"/>
              <p:nvPr/>
            </p:nvSpPr>
            <p:spPr>
              <a:xfrm>
                <a:off x="3720921" y="1816356"/>
                <a:ext cx="3142541" cy="523152"/>
              </a:xfrm>
              <a:prstGeom prst="rect">
                <a:avLst/>
              </a:prstGeom>
              <a:noFill/>
            </p:spPr>
            <p:txBody>
              <a:bodyPr wrap="square" rtlCol="0">
                <a:spAutoFit/>
              </a:bodyPr>
              <a:lstStyle/>
              <a:p>
                <a:r>
                  <a:rPr lang="zh-CN" altLang="en-US" sz="2800" b="1" dirty="0" smtClean="0">
                    <a:solidFill>
                      <a:schemeClr val="tx1">
                        <a:lumMod val="50000"/>
                        <a:lumOff val="50000"/>
                      </a:schemeClr>
                    </a:solidFill>
                    <a:latin typeface="微软雅黑" pitchFamily="34" charset="-122"/>
                    <a:ea typeface="微软雅黑" pitchFamily="34" charset="-122"/>
                  </a:rPr>
                  <a:t>前端发展简史</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3299302" y="3193845"/>
              <a:ext cx="3562490" cy="523152"/>
              <a:chOff x="3300972" y="1978097"/>
              <a:chExt cx="3562490" cy="523152"/>
            </a:xfrm>
          </p:grpSpPr>
          <p:sp>
            <p:nvSpPr>
              <p:cNvPr id="39" name="菱形 38"/>
              <p:cNvSpPr/>
              <p:nvPr/>
            </p:nvSpPr>
            <p:spPr>
              <a:xfrm>
                <a:off x="3300972" y="2124428"/>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0" name="TextBox 50"/>
              <p:cNvSpPr txBox="1"/>
              <p:nvPr/>
            </p:nvSpPr>
            <p:spPr>
              <a:xfrm>
                <a:off x="3720921" y="1978097"/>
                <a:ext cx="3142541" cy="523152"/>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itchFamily="34" charset="-122"/>
                    <a:ea typeface="微软雅黑" pitchFamily="34" charset="-122"/>
                  </a:rPr>
                  <a:t>框架</a:t>
                </a:r>
                <a:r>
                  <a:rPr lang="zh-CN" altLang="en-US" sz="2800" b="1" dirty="0" smtClean="0">
                    <a:solidFill>
                      <a:schemeClr val="tx1">
                        <a:lumMod val="50000"/>
                        <a:lumOff val="50000"/>
                      </a:schemeClr>
                    </a:solidFill>
                    <a:latin typeface="微软雅黑" pitchFamily="34" charset="-122"/>
                    <a:ea typeface="微软雅黑" pitchFamily="34" charset="-122"/>
                  </a:rPr>
                  <a:t>模式变迁</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7" name="组合 26"/>
            <p:cNvGrpSpPr/>
            <p:nvPr/>
          </p:nvGrpSpPr>
          <p:grpSpPr>
            <a:xfrm>
              <a:off x="3299302" y="3913831"/>
              <a:ext cx="2727012" cy="523152"/>
              <a:chOff x="3300972" y="2158857"/>
              <a:chExt cx="2727012" cy="523152"/>
            </a:xfrm>
          </p:grpSpPr>
          <p:sp>
            <p:nvSpPr>
              <p:cNvPr id="37" name="菱形 36"/>
              <p:cNvSpPr/>
              <p:nvPr/>
            </p:nvSpPr>
            <p:spPr>
              <a:xfrm>
                <a:off x="3300972" y="2305189"/>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8" name="TextBox 53"/>
              <p:cNvSpPr txBox="1"/>
              <p:nvPr/>
            </p:nvSpPr>
            <p:spPr>
              <a:xfrm>
                <a:off x="3720922" y="2158857"/>
                <a:ext cx="2307062" cy="523152"/>
              </a:xfrm>
              <a:prstGeom prst="rect">
                <a:avLst/>
              </a:prstGeom>
              <a:noFill/>
            </p:spPr>
            <p:txBody>
              <a:bodyPr wrap="non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smtClean="0">
                    <a:solidFill>
                      <a:schemeClr val="tx1">
                        <a:lumMod val="50000"/>
                        <a:lumOff val="50000"/>
                      </a:schemeClr>
                    </a:solidFill>
                    <a:latin typeface="微软雅黑" pitchFamily="34" charset="-122"/>
                    <a:ea typeface="微软雅黑" pitchFamily="34" charset="-122"/>
                  </a:rPr>
                  <a:t>框架简介</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8" name="组合 27"/>
            <p:cNvGrpSpPr/>
            <p:nvPr/>
          </p:nvGrpSpPr>
          <p:grpSpPr>
            <a:xfrm>
              <a:off x="3299302" y="4633818"/>
              <a:ext cx="3130499" cy="523152"/>
              <a:chOff x="3300972" y="2339618"/>
              <a:chExt cx="3130499" cy="523152"/>
            </a:xfrm>
          </p:grpSpPr>
          <p:sp>
            <p:nvSpPr>
              <p:cNvPr id="35" name="菱形 34"/>
              <p:cNvSpPr/>
              <p:nvPr/>
            </p:nvSpPr>
            <p:spPr>
              <a:xfrm>
                <a:off x="3300972" y="2502775"/>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6" name="TextBox 56"/>
              <p:cNvSpPr txBox="1"/>
              <p:nvPr/>
            </p:nvSpPr>
            <p:spPr>
              <a:xfrm>
                <a:off x="3720921" y="2339618"/>
                <a:ext cx="2710550" cy="523152"/>
              </a:xfrm>
              <a:prstGeom prst="rect">
                <a:avLst/>
              </a:prstGeom>
              <a:noFill/>
            </p:spPr>
            <p:txBody>
              <a:bodyPr wrap="squar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a:solidFill>
                      <a:schemeClr val="tx1">
                        <a:lumMod val="50000"/>
                        <a:lumOff val="50000"/>
                      </a:schemeClr>
                    </a:solidFill>
                    <a:latin typeface="微软雅黑" pitchFamily="34" charset="-122"/>
                    <a:ea typeface="微软雅黑" pitchFamily="34" charset="-122"/>
                  </a:rPr>
                  <a:t>实用</a:t>
                </a:r>
                <a:r>
                  <a:rPr lang="zh-CN" altLang="en-US" sz="2800" b="1" dirty="0" smtClean="0">
                    <a:solidFill>
                      <a:schemeClr val="tx1">
                        <a:lumMod val="50000"/>
                        <a:lumOff val="50000"/>
                      </a:schemeClr>
                    </a:solidFill>
                    <a:latin typeface="微软雅黑" pitchFamily="34" charset="-122"/>
                    <a:ea typeface="微软雅黑" pitchFamily="34" charset="-122"/>
                  </a:rPr>
                  <a:t>技能</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2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63013" y="1484784"/>
            <a:ext cx="1772747" cy="400110"/>
          </a:xfrm>
          <a:prstGeom prst="rect">
            <a:avLst/>
          </a:prstGeom>
        </p:spPr>
        <p:txBody>
          <a:bodyPr wrap="square">
            <a:spAutoFit/>
          </a:bodyPr>
          <a:lstStyle/>
          <a:p>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rPr>
              <a:t>Vue</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实例属性</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163013" y="1903546"/>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组件树访问属性</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163013" y="2272878"/>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$parent: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用于访问当前组件实例的父实例</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2163013" y="2628996"/>
            <a:ext cx="8901539"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用于访问当前组件树的根实例，如果当前组件没有父实例，</a:t>
            </a: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表示当前组件实例本身</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2163013" y="3011542"/>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$children:</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用于访问当前组件实例的直接子组件实例</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2163013" y="3642983"/>
            <a:ext cx="6096000" cy="338554"/>
          </a:xfrm>
          <a:prstGeom prst="rect">
            <a:avLst/>
          </a:prstGeom>
        </p:spPr>
        <p:txBody>
          <a:bodyPr>
            <a:spAutoFit/>
          </a:bodyPr>
          <a:lstStyle/>
          <a:p>
            <a:pPr marL="285750" indent="-285750">
              <a:buFont typeface="Wingdings" panose="05000000000000000000" pitchFamily="2" charset="2"/>
              <a:buChar char="u"/>
            </a:pP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访问属性</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2163013" y="4044371"/>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$el:</a:t>
            </a:r>
            <a:r>
              <a:rPr lang="zh-CN" altLang="en-US" sz="1600" dirty="0" smtClean="0">
                <a:solidFill>
                  <a:srgbClr val="34495E"/>
                </a:solidFill>
                <a:latin typeface="微软雅黑" panose="020B0503020204020204" pitchFamily="34" charset="-122"/>
                <a:ea typeface="微软雅黑" panose="020B0503020204020204" pitchFamily="34" charset="-122"/>
              </a:rPr>
              <a:t>用于访问挂在当前组件实例的</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元素</a:t>
            </a:r>
            <a:endParaRPr lang="zh-CN" altLang="en-US" sz="1600" dirty="0">
              <a:latin typeface="微软雅黑" panose="020B0503020204020204" pitchFamily="34" charset="-122"/>
              <a:ea typeface="微软雅黑" panose="020B0503020204020204" pitchFamily="34" charset="-122"/>
            </a:endParaRPr>
          </a:p>
        </p:txBody>
      </p:sp>
      <p:sp>
        <p:nvSpPr>
          <p:cNvPr id="27" name="矩形 26"/>
          <p:cNvSpPr/>
          <p:nvPr/>
        </p:nvSpPr>
        <p:spPr>
          <a:xfrm>
            <a:off x="2158464" y="4626701"/>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数据访问属性</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158464" y="4971341"/>
            <a:ext cx="8258016"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用于访问组件实例观察的数据对象，该对象引用组件实例化时选项中的</a:t>
            </a: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属性</a:t>
            </a:r>
            <a:endParaRPr lang="zh-CN" altLang="en-US" sz="1600" dirty="0">
              <a:latin typeface="微软雅黑" panose="020B0503020204020204" pitchFamily="34" charset="-122"/>
              <a:ea typeface="微软雅黑" panose="020B0503020204020204" pitchFamily="34" charset="-122"/>
            </a:endParaRPr>
          </a:p>
        </p:txBody>
      </p:sp>
      <p:sp>
        <p:nvSpPr>
          <p:cNvPr id="29" name="矩形 28"/>
          <p:cNvSpPr/>
          <p:nvPr/>
        </p:nvSpPr>
        <p:spPr>
          <a:xfrm>
            <a:off x="2158464" y="5322694"/>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$options:</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用于访问组件实例化时的初始化选项对象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56065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36798" y="1332057"/>
            <a:ext cx="8496944"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最强大的功能之一，组件可扩展原生的</a:t>
            </a:r>
            <a:r>
              <a:rPr lang="en-US" altLang="zh-CN" sz="1600" dirty="0" smtClean="0">
                <a:solidFill>
                  <a:srgbClr val="34495E"/>
                </a:solidFill>
                <a:latin typeface="微软雅黑" panose="020B0503020204020204" pitchFamily="34" charset="-122"/>
                <a:ea typeface="微软雅黑" panose="020B0503020204020204" pitchFamily="34" charset="-122"/>
              </a:rPr>
              <a:t>Html</a:t>
            </a:r>
            <a:r>
              <a:rPr lang="zh-CN" altLang="en-US" sz="1600" dirty="0" smtClean="0">
                <a:solidFill>
                  <a:srgbClr val="34495E"/>
                </a:solidFill>
                <a:latin typeface="微软雅黑" panose="020B0503020204020204" pitchFamily="34" charset="-122"/>
                <a:ea typeface="微软雅黑" panose="020B0503020204020204" pitchFamily="34" charset="-122"/>
              </a:rPr>
              <a:t>元素，可封装可重用代码</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zh-CN" altLang="en-US" sz="1600" dirty="0" smtClean="0">
                <a:solidFill>
                  <a:srgbClr val="34495E"/>
                </a:solidFill>
                <a:latin typeface="微软雅黑" panose="020B0503020204020204" pitchFamily="34" charset="-122"/>
                <a:ea typeface="微软雅黑" panose="020B0503020204020204" pitchFamily="34" charset="-122"/>
              </a:rPr>
              <a:t>所有</a:t>
            </a:r>
            <a:r>
              <a:rPr lang="zh-CN" altLang="en-US" sz="1600" dirty="0" smtClean="0">
                <a:solidFill>
                  <a:srgbClr val="34495E"/>
                </a:solidFill>
                <a:latin typeface="微软雅黑" panose="020B0503020204020204" pitchFamily="34" charset="-122"/>
                <a:ea typeface="微软雅黑" panose="020B0503020204020204" pitchFamily="34" charset="-122"/>
              </a:rPr>
              <a:t>的</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组件也都是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实例，所以可以接受相同的选项对象并提供相同的生命周期钩子。</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2063552" y="1988840"/>
            <a:ext cx="1368152"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全局组件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04350" y="1424614"/>
            <a:ext cx="697627"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组件</a:t>
            </a:r>
          </a:p>
        </p:txBody>
      </p:sp>
      <p:pic>
        <p:nvPicPr>
          <p:cNvPr id="8" name="图片 7"/>
          <p:cNvPicPr>
            <a:picLocks noChangeAspect="1"/>
          </p:cNvPicPr>
          <p:nvPr/>
        </p:nvPicPr>
        <p:blipFill>
          <a:blip r:embed="rId2"/>
          <a:stretch>
            <a:fillRect/>
          </a:stretch>
        </p:blipFill>
        <p:spPr>
          <a:xfrm>
            <a:off x="2560938" y="3561122"/>
            <a:ext cx="8935662" cy="217213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9" name="图片 8"/>
          <p:cNvPicPr>
            <a:picLocks noChangeAspect="1"/>
          </p:cNvPicPr>
          <p:nvPr/>
        </p:nvPicPr>
        <p:blipFill>
          <a:blip r:embed="rId3"/>
          <a:stretch>
            <a:fillRect/>
          </a:stretch>
        </p:blipFill>
        <p:spPr>
          <a:xfrm>
            <a:off x="2560938" y="2622337"/>
            <a:ext cx="4317969" cy="7346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27245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35560" y="1398747"/>
            <a:ext cx="1368152"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局部</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79576" y="2050618"/>
            <a:ext cx="4192518" cy="73031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78764" y="2852936"/>
            <a:ext cx="8785787" cy="289892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15792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5159896" y="1687040"/>
            <a:ext cx="6912767" cy="39890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19" name="图片 18"/>
          <p:cNvPicPr>
            <a:picLocks noChangeAspect="1"/>
          </p:cNvPicPr>
          <p:nvPr/>
        </p:nvPicPr>
        <p:blipFill>
          <a:blip r:embed="rId3"/>
          <a:stretch>
            <a:fillRect/>
          </a:stretch>
        </p:blipFill>
        <p:spPr>
          <a:xfrm>
            <a:off x="1918009" y="3212976"/>
            <a:ext cx="3168352" cy="60053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 name="矩形 1"/>
          <p:cNvSpPr/>
          <p:nvPr/>
        </p:nvSpPr>
        <p:spPr>
          <a:xfrm>
            <a:off x="2153085" y="1486985"/>
            <a:ext cx="198002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异步非跨域通信</a:t>
            </a:r>
          </a:p>
        </p:txBody>
      </p:sp>
    </p:spTree>
    <p:extLst>
      <p:ext uri="{BB962C8B-B14F-4D97-AF65-F5344CB8AC3E}">
        <p14:creationId xmlns:p14="http://schemas.microsoft.com/office/powerpoint/2010/main" val="102885826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8009" y="1319548"/>
            <a:ext cx="172354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异步跨域通信</a:t>
            </a:r>
          </a:p>
        </p:txBody>
      </p:sp>
      <p:pic>
        <p:nvPicPr>
          <p:cNvPr id="9" name="图片 8"/>
          <p:cNvPicPr>
            <a:picLocks noChangeAspect="1"/>
          </p:cNvPicPr>
          <p:nvPr/>
        </p:nvPicPr>
        <p:blipFill>
          <a:blip r:embed="rId2"/>
          <a:stretch>
            <a:fillRect/>
          </a:stretch>
        </p:blipFill>
        <p:spPr>
          <a:xfrm>
            <a:off x="2166322" y="2204864"/>
            <a:ext cx="9387277" cy="4076393"/>
          </a:xfrm>
          <a:prstGeom prst="rect">
            <a:avLst/>
          </a:prstGeom>
          <a:ln>
            <a:solidFill>
              <a:srgbClr val="FFC000"/>
            </a:solidFill>
          </a:ln>
          <a:effectLst>
            <a:glow rad="63500">
              <a:schemeClr val="accent6">
                <a:satMod val="175000"/>
                <a:alpha val="40000"/>
              </a:schemeClr>
            </a:glow>
            <a:outerShdw blurRad="50800" dist="38100" dir="16200000" rotWithShape="0">
              <a:prstClr val="black">
                <a:alpha val="40000"/>
              </a:prstClr>
            </a:outerShdw>
          </a:effectLst>
        </p:spPr>
      </p:pic>
      <p:pic>
        <p:nvPicPr>
          <p:cNvPr id="10" name="图片 9"/>
          <p:cNvPicPr>
            <a:picLocks noChangeAspect="1"/>
          </p:cNvPicPr>
          <p:nvPr/>
        </p:nvPicPr>
        <p:blipFill>
          <a:blip r:embed="rId3"/>
          <a:stretch>
            <a:fillRect/>
          </a:stretch>
        </p:blipFill>
        <p:spPr>
          <a:xfrm>
            <a:off x="4771729" y="3963559"/>
            <a:ext cx="7320572" cy="277626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11" name="图片 10"/>
          <p:cNvPicPr>
            <a:picLocks noChangeAspect="1"/>
          </p:cNvPicPr>
          <p:nvPr/>
        </p:nvPicPr>
        <p:blipFill>
          <a:blip r:embed="rId4"/>
          <a:stretch>
            <a:fillRect/>
          </a:stretch>
        </p:blipFill>
        <p:spPr>
          <a:xfrm>
            <a:off x="4771729" y="1195432"/>
            <a:ext cx="4176464" cy="76057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733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937530"/>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一</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前端</a:t>
            </a:r>
            <a:r>
              <a:rPr lang="zh-CN" altLang="en-US" sz="3600" b="1" dirty="0" smtClean="0">
                <a:solidFill>
                  <a:srgbClr val="666666"/>
                </a:solidFill>
                <a:latin typeface="微软雅黑" pitchFamily="34" charset="-122"/>
                <a:ea typeface="微软雅黑" pitchFamily="34" charset="-122"/>
              </a:rPr>
              <a:t>发展简史</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Web1.0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Web2.0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9288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352" y="260648"/>
            <a:ext cx="11665297"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年，欧洲核子研究中心</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物理学家</a:t>
            </a:r>
            <a:r>
              <a:rPr lang="en-US" altLang="zh-CN" sz="1600" dirty="0">
                <a:latin typeface="微软雅黑" panose="020B0503020204020204" pitchFamily="34" charset="-122"/>
                <a:ea typeface="微软雅黑" panose="020B0503020204020204" pitchFamily="34" charset="-122"/>
              </a:rPr>
              <a:t>Tim Berners-Lee</a:t>
            </a:r>
            <a:r>
              <a:rPr lang="zh-CN" altLang="en-US" sz="1600" dirty="0">
                <a:latin typeface="微软雅黑" panose="020B0503020204020204" pitchFamily="34" charset="-122"/>
                <a:ea typeface="微软雅黑" panose="020B0503020204020204" pitchFamily="34" charset="-122"/>
              </a:rPr>
              <a:t>发明了超文本标记</a:t>
            </a:r>
            <a:r>
              <a:rPr lang="zh-CN" altLang="en-US" sz="1600" dirty="0" smtClean="0">
                <a:latin typeface="微软雅黑" panose="020B0503020204020204" pitchFamily="34" charset="-122"/>
                <a:ea typeface="微软雅黑" panose="020B0503020204020204" pitchFamily="34" charset="-122"/>
              </a:rPr>
              <a:t>语言（</a:t>
            </a:r>
            <a:r>
              <a:rPr lang="en-US" altLang="zh-CN" sz="1600" dirty="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263353" y="2161675"/>
            <a:ext cx="11665296" cy="1670137"/>
          </a:xfrm>
          <a:prstGeom prst="rect">
            <a:avLst/>
          </a:prstGeom>
          <a:solidFill>
            <a:schemeClr val="accent6">
              <a:lumMod val="60000"/>
              <a:lumOff val="40000"/>
            </a:schemeClr>
          </a:solidFill>
        </p:spPr>
        <p:txBody>
          <a:bodyPr wrap="square">
            <a:spAutoFit/>
          </a:bodyPr>
          <a:lstStyle/>
          <a:p>
            <a:pPr>
              <a:lnSpc>
                <a:spcPts val="25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Web1.0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nSpc>
                <a:spcPts val="2500"/>
              </a:lnSpc>
            </a:pP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的出现标志</a:t>
            </a:r>
            <a:r>
              <a:rPr lang="en-US" altLang="zh-CN" sz="1600" dirty="0" smtClean="0">
                <a:latin typeface="微软雅黑" panose="020B0503020204020204" pitchFamily="34" charset="-122"/>
                <a:ea typeface="微软雅黑" panose="020B0503020204020204" pitchFamily="34" charset="-122"/>
              </a:rPr>
              <a:t>Web1.0</a:t>
            </a:r>
            <a:r>
              <a:rPr lang="zh-CN" altLang="en-US" sz="1600" dirty="0" smtClean="0">
                <a:latin typeface="微软雅黑" panose="020B0503020204020204" pitchFamily="34" charset="-122"/>
                <a:ea typeface="微软雅黑" panose="020B0503020204020204" pitchFamily="34" charset="-122"/>
              </a:rPr>
              <a:t>时代的开启。</a:t>
            </a:r>
            <a:r>
              <a:rPr lang="en-US" altLang="zh-CN" sz="1600" dirty="0" smtClean="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是完全静态</a:t>
            </a:r>
            <a:r>
              <a:rPr lang="zh-CN" altLang="en-US" sz="1600" dirty="0" smtClean="0">
                <a:latin typeface="微软雅黑" panose="020B0503020204020204" pitchFamily="34" charset="-122"/>
                <a:ea typeface="微软雅黑" panose="020B0503020204020204" pitchFamily="34" charset="-122"/>
              </a:rPr>
              <a:t>的页，只能做信息读取，需</a:t>
            </a:r>
            <a:r>
              <a:rPr lang="zh-CN" altLang="en-US" sz="1600" dirty="0">
                <a:latin typeface="微软雅黑" panose="020B0503020204020204" pitchFamily="34" charset="-122"/>
                <a:ea typeface="微软雅黑" panose="020B0503020204020204" pitchFamily="34" charset="-122"/>
              </a:rPr>
              <a:t>预先</a:t>
            </a:r>
            <a:r>
              <a:rPr lang="zh-CN" altLang="en-US" sz="1600" dirty="0" smtClean="0">
                <a:latin typeface="微软雅黑" panose="020B0503020204020204" pitchFamily="34" charset="-122"/>
                <a:ea typeface="微软雅黑" panose="020B0503020204020204" pitchFamily="34" charset="-122"/>
              </a:rPr>
              <a:t>编写存到服务器</a:t>
            </a:r>
            <a:r>
              <a:rPr lang="zh-CN" altLang="en-US" sz="1600" dirty="0">
                <a:latin typeface="微软雅黑" panose="020B0503020204020204" pitchFamily="34" charset="-122"/>
                <a:ea typeface="微软雅黑" panose="020B0503020204020204" pitchFamily="34" charset="-122"/>
              </a:rPr>
              <a:t>上，再由服务器</a:t>
            </a:r>
            <a:r>
              <a:rPr lang="zh-CN" altLang="en-US" sz="1600" dirty="0" smtClean="0">
                <a:latin typeface="微软雅黑" panose="020B0503020204020204" pitchFamily="34" charset="-122"/>
                <a:ea typeface="微软雅黑" panose="020B0503020204020204" pitchFamily="34" charset="-122"/>
              </a:rPr>
              <a:t>将页</a:t>
            </a:r>
            <a:r>
              <a:rPr lang="zh-CN" altLang="en-US" sz="1600" dirty="0">
                <a:latin typeface="微软雅黑" panose="020B0503020204020204" pitchFamily="34" charset="-122"/>
                <a:ea typeface="微软雅黑" panose="020B0503020204020204" pitchFamily="34" charset="-122"/>
              </a:rPr>
              <a:t>交给</a:t>
            </a:r>
            <a:r>
              <a:rPr lang="zh-CN" altLang="en-US" sz="1600" dirty="0" smtClean="0">
                <a:latin typeface="微软雅黑" panose="020B0503020204020204" pitchFamily="34" charset="-122"/>
                <a:ea typeface="微软雅黑" panose="020B0503020204020204" pitchFamily="34" charset="-122"/>
              </a:rPr>
              <a:t>浏览器显示。信息流只能从服务器单向流通到浏览器。</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浏览器一旦显示了一个</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页，若要变动页的内容，只能向服务器获取一个新的</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页，浏览器不能主动修改页</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b="1" dirty="0" smtClean="0">
                <a:solidFill>
                  <a:srgbClr val="0000FF"/>
                </a:solidFill>
                <a:latin typeface="微软雅黑" panose="020B0503020204020204" pitchFamily="34" charset="-122"/>
                <a:ea typeface="微软雅黑" panose="020B0503020204020204" pitchFamily="34" charset="-122"/>
              </a:rPr>
              <a:t>这时出现了新问题：无法实现网页的动态性显示</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263352" y="646176"/>
            <a:ext cx="11665297"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为基础发明了</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263352" y="1399096"/>
            <a:ext cx="11665297" cy="584775"/>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牵头成立万维网联盟（</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）。同年，</a:t>
            </a:r>
            <a:r>
              <a:rPr lang="en-US" altLang="zh-CN" sz="1600" dirty="0" smtClean="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开发者创立网景</a:t>
            </a:r>
            <a:r>
              <a:rPr lang="zh-CN" altLang="en-US" sz="1600" dirty="0" smtClean="0">
                <a:latin typeface="微软雅黑" panose="020B0503020204020204" pitchFamily="34" charset="-122"/>
                <a:ea typeface="微软雅黑" panose="020B0503020204020204" pitchFamily="34" charset="-122"/>
              </a:rPr>
              <a:t>公司（</a:t>
            </a:r>
            <a:r>
              <a:rPr lang="en-US" altLang="zh-CN" sz="1600" dirty="0" smtClean="0">
                <a:latin typeface="微软雅黑" panose="020B0503020204020204" pitchFamily="34" charset="-122"/>
                <a:ea typeface="微软雅黑" panose="020B0503020204020204" pitchFamily="34" charset="-122"/>
              </a:rPr>
              <a:t>Net</a:t>
            </a:r>
            <a:r>
              <a:rPr lang="en-US" altLang="zh-CN" sz="1600" dirty="0">
                <a:latin typeface="微软雅黑" panose="020B0503020204020204" pitchFamily="34" charset="-122"/>
                <a:ea typeface="微软雅黑" panose="020B0503020204020204" pitchFamily="34" charset="-122"/>
              </a:rPr>
              <a:t>s</a:t>
            </a:r>
            <a:r>
              <a:rPr lang="en-US" altLang="zh-CN" sz="1600" dirty="0" smtClean="0">
                <a:latin typeface="微软雅黑" panose="020B0503020204020204" pitchFamily="34" charset="-122"/>
                <a:ea typeface="微软雅黑" panose="020B0503020204020204" pitchFamily="34" charset="-122"/>
              </a:rPr>
              <a:t>cape</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浏览器改名为</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263352" y="1030565"/>
            <a:ext cx="11665297"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1993</a:t>
            </a:r>
            <a:r>
              <a:rPr lang="zh-CN" altLang="en-US" sz="1600" dirty="0" smtClean="0">
                <a:latin typeface="微软雅黑" panose="020B0503020204020204" pitchFamily="34" charset="-122"/>
                <a:ea typeface="微软雅黑" panose="020B0503020204020204" pitchFamily="34" charset="-122"/>
              </a:rPr>
              <a:t>年，美国国家超算应用中心开发了</a:t>
            </a:r>
            <a:r>
              <a:rPr lang="en-US" altLang="zh-CN" sz="1600" dirty="0" smtClean="0">
                <a:latin typeface="微软雅黑" panose="020B0503020204020204" pitchFamily="34" charset="-122"/>
                <a:ea typeface="微软雅黑" panose="020B0503020204020204" pitchFamily="34" charset="-122"/>
              </a:rPr>
              <a:t>Mosaic</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263353" y="3945831"/>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1995</a:t>
            </a:r>
            <a:r>
              <a:rPr lang="zh-CN" altLang="en-US" sz="1600" dirty="0" smtClean="0">
                <a:latin typeface="微软雅黑" panose="020B0503020204020204" pitchFamily="34" charset="-122"/>
                <a:ea typeface="微软雅黑" panose="020B0503020204020204" pitchFamily="34" charset="-122"/>
              </a:rPr>
              <a:t>年，网景工程师设计了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语言，并被嵌入到</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浏览器中，以实现网页动态变化。</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263353" y="4379014"/>
            <a:ext cx="11665296" cy="584775"/>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年，微软发布了</a:t>
            </a:r>
            <a:r>
              <a:rPr lang="en-US" altLang="zh-CN" sz="1600" dirty="0" smtClean="0">
                <a:latin typeface="微软雅黑" panose="020B0503020204020204" pitchFamily="34" charset="-122"/>
                <a:ea typeface="微软雅黑" panose="020B0503020204020204" pitchFamily="34" charset="-122"/>
              </a:rPr>
              <a:t>VBScript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，并将</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嵌入到</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浏览器中。</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语言实现存在差异，使得网页不能兼容多个浏览器。自此逐步开始了浏览器市场的第一次争夺战。</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263353" y="5044749"/>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年底，为市场制衡，网景将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提交给欧洲计算机制造商协会（</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），以将其国际化。</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263353" y="5433485"/>
            <a:ext cx="11665296" cy="338554"/>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为基础制定了</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标准规范，自此浏览器厂商开始逐步实现</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63353" y="5868561"/>
            <a:ext cx="11665296"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HTML4.01</a:t>
            </a:r>
            <a:r>
              <a:rPr lang="zh-CN" altLang="en-US" sz="1600" dirty="0" smtClean="0">
                <a:latin typeface="微软雅黑" panose="020B0503020204020204" pitchFamily="34" charset="-122"/>
                <a:ea typeface="微软雅黑" panose="020B0503020204020204" pitchFamily="34" charset="-122"/>
              </a:rPr>
              <a:t>标准。同年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ECMAScript3</a:t>
            </a:r>
            <a:r>
              <a:rPr lang="zh-CN" altLang="en-US" sz="1600" dirty="0" smtClean="0">
                <a:latin typeface="微软雅黑" panose="020B0503020204020204" pitchFamily="34" charset="-122"/>
                <a:ea typeface="微软雅黑" panose="020B0503020204020204" pitchFamily="34" charset="-122"/>
              </a:rPr>
              <a:t>规范。自此，</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标准和</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规范在相当长一段时期未发生过重大变化。</a:t>
            </a:r>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ECMAScript5</a:t>
            </a:r>
            <a:r>
              <a:rPr lang="zh-CN" altLang="en-US" sz="1600" dirty="0" smtClean="0">
                <a:latin typeface="微软雅黑" panose="020B0503020204020204" pitchFamily="34" charset="-122"/>
                <a:ea typeface="微软雅黑" panose="020B0503020204020204" pitchFamily="34" charset="-122"/>
              </a:rPr>
              <a:t>规范，</a:t>
            </a: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ECMAScript6</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878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358" y="3515149"/>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1999</a:t>
            </a:r>
            <a:r>
              <a:rPr lang="zh-CN" altLang="en-US" sz="1600" dirty="0" smtClean="0">
                <a:solidFill>
                  <a:srgbClr val="2F2F2F"/>
                </a:solidFill>
                <a:latin typeface="微软雅黑" panose="020B0503020204020204" pitchFamily="34" charset="-122"/>
                <a:ea typeface="微软雅黑" panose="020B0503020204020204" pitchFamily="34" charset="-122"/>
              </a:rPr>
              <a:t>年，微软推出用于异步传输的</a:t>
            </a:r>
            <a:r>
              <a:rPr lang="en-US" altLang="zh-CN" sz="1600" dirty="0" smtClean="0">
                <a:solidFill>
                  <a:srgbClr val="2F2F2F"/>
                </a:solidFill>
                <a:latin typeface="微软雅黑" panose="020B0503020204020204" pitchFamily="34" charset="-122"/>
                <a:ea typeface="微软雅黑" panose="020B0503020204020204" pitchFamily="34" charset="-122"/>
              </a:rPr>
              <a:t>ActiveX</a:t>
            </a:r>
            <a:r>
              <a:rPr lang="zh-CN" altLang="en-US" sz="1600" dirty="0" smtClean="0">
                <a:solidFill>
                  <a:srgbClr val="2F2F2F"/>
                </a:solidFill>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335360" y="793615"/>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1993</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solidFill>
                  <a:srgbClr val="2F2F2F"/>
                </a:solidFill>
                <a:latin typeface="微软雅黑" panose="020B0503020204020204" pitchFamily="34" charset="-122"/>
                <a:ea typeface="微软雅黑" panose="020B0503020204020204" pitchFamily="34" charset="-122"/>
              </a:rPr>
              <a:t>CGI</a:t>
            </a:r>
            <a:r>
              <a:rPr lang="zh-CN" altLang="en-US" sz="1600" dirty="0" smtClean="0">
                <a:solidFill>
                  <a:srgbClr val="2F2F2F"/>
                </a:solidFill>
                <a:latin typeface="微软雅黑" panose="020B0503020204020204" pitchFamily="34" charset="-122"/>
                <a:ea typeface="微软雅黑" panose="020B0503020204020204" pitchFamily="34" charset="-122"/>
              </a:rPr>
              <a:t>技术诞生，通过</a:t>
            </a:r>
            <a:r>
              <a:rPr lang="en-US" altLang="zh-CN" sz="1600" dirty="0">
                <a:solidFill>
                  <a:srgbClr val="2F2F2F"/>
                </a:solidFill>
                <a:latin typeface="微软雅黑" panose="020B0503020204020204" pitchFamily="34" charset="-122"/>
                <a:ea typeface="微软雅黑" panose="020B0503020204020204" pitchFamily="34" charset="-122"/>
              </a:rPr>
              <a:t>Java</a:t>
            </a:r>
            <a:r>
              <a:rPr lang="zh-CN" altLang="en-US" sz="1600" dirty="0">
                <a:solidFill>
                  <a:srgbClr val="2F2F2F"/>
                </a:solidFill>
                <a:latin typeface="微软雅黑" panose="020B0503020204020204" pitchFamily="34" charset="-122"/>
                <a:ea typeface="微软雅黑" panose="020B0503020204020204" pitchFamily="34" charset="-122"/>
              </a:rPr>
              <a:t>或</a:t>
            </a:r>
            <a:r>
              <a:rPr lang="en-US" altLang="zh-CN" sz="1600" dirty="0">
                <a:solidFill>
                  <a:srgbClr val="2F2F2F"/>
                </a:solidFill>
                <a:latin typeface="微软雅黑" panose="020B0503020204020204" pitchFamily="34" charset="-122"/>
                <a:ea typeface="微软雅黑" panose="020B0503020204020204" pitchFamily="34" charset="-122"/>
              </a:rPr>
              <a:t>C</a:t>
            </a:r>
            <a:r>
              <a:rPr lang="zh-CN" altLang="en-US" sz="1600" dirty="0">
                <a:solidFill>
                  <a:srgbClr val="2F2F2F"/>
                </a:solidFill>
                <a:latin typeface="微软雅黑" panose="020B0503020204020204" pitchFamily="34" charset="-122"/>
                <a:ea typeface="微软雅黑" panose="020B0503020204020204" pitchFamily="34" charset="-122"/>
              </a:rPr>
              <a:t>等语言，直接向浏览器输出拼接后的</a:t>
            </a:r>
            <a:r>
              <a:rPr lang="en-US" altLang="zh-CN" sz="1600" dirty="0">
                <a:solidFill>
                  <a:srgbClr val="2F2F2F"/>
                </a:solidFill>
                <a:latin typeface="微软雅黑" panose="020B0503020204020204" pitchFamily="34" charset="-122"/>
                <a:ea typeface="微软雅黑" panose="020B0503020204020204" pitchFamily="34" charset="-122"/>
              </a:rPr>
              <a:t>Html</a:t>
            </a:r>
            <a:r>
              <a:rPr lang="zh-CN" altLang="en-US" sz="1600" dirty="0">
                <a:solidFill>
                  <a:srgbClr val="2F2F2F"/>
                </a:solidFill>
                <a:latin typeface="微软雅黑" panose="020B0503020204020204" pitchFamily="34" charset="-122"/>
                <a:ea typeface="微软雅黑" panose="020B0503020204020204" pitchFamily="34" charset="-122"/>
              </a:rPr>
              <a:t>字符串以进行</a:t>
            </a:r>
            <a:r>
              <a:rPr lang="zh-CN" altLang="en-US" sz="1600" dirty="0" smtClean="0">
                <a:solidFill>
                  <a:srgbClr val="2F2F2F"/>
                </a:solidFill>
                <a:latin typeface="微软雅黑" panose="020B0503020204020204" pitchFamily="34" charset="-122"/>
                <a:ea typeface="微软雅黑" panose="020B0503020204020204" pitchFamily="34" charset="-122"/>
              </a:rPr>
              <a:t>动态显示</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335358" y="16228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a:t>
            </a:r>
            <a:r>
              <a:rPr lang="zh-CN" altLang="en-US" sz="1600" dirty="0" smtClean="0">
                <a:latin typeface="微软雅黑" panose="020B0503020204020204" pitchFamily="34" charset="-122"/>
                <a:ea typeface="微软雅黑" panose="020B0503020204020204" pitchFamily="34" charset="-122"/>
              </a:rPr>
              <a:t>技术和</a:t>
            </a:r>
            <a:r>
              <a:rPr lang="en-US" altLang="zh-CN" sz="1600" dirty="0" smtClean="0">
                <a:latin typeface="微软雅黑" panose="020B0503020204020204" pitchFamily="34" charset="-122"/>
                <a:ea typeface="微软雅黑" panose="020B0503020204020204" pitchFamily="34" charset="-122"/>
              </a:rPr>
              <a:t>JSP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335360" y="377841"/>
            <a:ext cx="11521280" cy="338554"/>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在解决网页动态性问题上，</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只实现了前端一定程度的动态性，</a:t>
            </a:r>
            <a:r>
              <a:rPr lang="zh-CN" altLang="en-US" sz="1600" dirty="0">
                <a:latin typeface="微软雅黑" panose="020B0503020204020204" pitchFamily="34" charset="-122"/>
                <a:ea typeface="微软雅黑" panose="020B0503020204020204" pitchFamily="34" charset="-122"/>
              </a:rPr>
              <a:t>而</a:t>
            </a:r>
            <a:r>
              <a:rPr lang="zh-CN" altLang="en-US" sz="1600" dirty="0" smtClean="0">
                <a:latin typeface="微软雅黑" panose="020B0503020204020204" pitchFamily="34" charset="-122"/>
                <a:ea typeface="微软雅黑" panose="020B0503020204020204" pitchFamily="34" charset="-122"/>
              </a:rPr>
              <a:t>与后端</a:t>
            </a:r>
            <a:r>
              <a:rPr lang="zh-CN" altLang="en-US" sz="1600" dirty="0">
                <a:latin typeface="微软雅黑" panose="020B0503020204020204" pitchFamily="34" charset="-122"/>
                <a:ea typeface="微软雅黑" panose="020B0503020204020204" pitchFamily="34" charset="-122"/>
              </a:rPr>
              <a:t>服务的</a:t>
            </a:r>
            <a:r>
              <a:rPr lang="zh-CN" altLang="en-US" sz="1600" dirty="0" smtClean="0">
                <a:latin typeface="微软雅黑" panose="020B0503020204020204" pitchFamily="34" charset="-122"/>
                <a:ea typeface="微软雅黑" panose="020B0503020204020204" pitchFamily="34" charset="-122"/>
              </a:rPr>
              <a:t>动态交互上也出现了很多技术。</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335358" y="1205943"/>
            <a:ext cx="11521281"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1995</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PHP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335358" y="2042585"/>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ASP.NET</a:t>
            </a:r>
            <a:r>
              <a:rPr lang="zh-CN" altLang="en-US" sz="1600" dirty="0" smtClean="0">
                <a:latin typeface="微软雅黑" panose="020B0503020204020204" pitchFamily="34" charset="-122"/>
                <a:ea typeface="微软雅黑" panose="020B0503020204020204" pitchFamily="34" charset="-122"/>
              </a:rPr>
              <a:t>技术诞生</a:t>
            </a:r>
            <a:r>
              <a:rPr lang="zh-CN" altLang="en-US" sz="1600" dirty="0">
                <a:latin typeface="微软雅黑" panose="020B0503020204020204" pitchFamily="34" charset="-122"/>
                <a:ea typeface="微软雅黑" panose="020B0503020204020204" pitchFamily="34" charset="-122"/>
              </a:rPr>
              <a:t>以替代</a:t>
            </a:r>
            <a:r>
              <a:rPr lang="en-US" altLang="zh-CN" sz="1600" dirty="0">
                <a:latin typeface="微软雅黑" panose="020B0503020204020204" pitchFamily="34" charset="-122"/>
                <a:ea typeface="微软雅黑" panose="020B0503020204020204" pitchFamily="34" charset="-122"/>
              </a:rPr>
              <a:t>ASP</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335361" y="2489336"/>
            <a:ext cx="11521280" cy="938719"/>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动态页面技术的不断发展页面，促使动态获得后台服务数据越来越容易，但却使得后端逻辑越来越复杂、庞大、难于维护，由此催生了后端各种</a:t>
            </a:r>
            <a:r>
              <a:rPr lang="en-US" altLang="zh-CN" sz="1600" dirty="0" smtClean="0">
                <a:latin typeface="微软雅黑" panose="020B0503020204020204" pitchFamily="34" charset="-122"/>
                <a:ea typeface="微软雅黑" panose="020B0503020204020204" pitchFamily="34" charset="-122"/>
              </a:rPr>
              <a:t>MVC</a:t>
            </a:r>
            <a:r>
              <a:rPr lang="zh-CN" altLang="en-US" sz="1600" dirty="0" smtClean="0">
                <a:latin typeface="微软雅黑" panose="020B0503020204020204" pitchFamily="34" charset="-122"/>
                <a:ea typeface="微软雅黑" panose="020B0503020204020204" pitchFamily="34" charset="-122"/>
              </a:rPr>
              <a:t>框架的发展，如</a:t>
            </a:r>
            <a:r>
              <a:rPr lang="en-US" altLang="zh-CN" sz="1600" dirty="0" smtClean="0">
                <a:latin typeface="微软雅黑" panose="020B0503020204020204" pitchFamily="34" charset="-122"/>
                <a:ea typeface="微软雅黑" panose="020B0503020204020204" pitchFamily="34" charset="-122"/>
              </a:rPr>
              <a:t>Struts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Spring</a:t>
            </a:r>
            <a:r>
              <a:rPr lang="zh-CN" altLang="en-US" sz="1600" dirty="0" smtClean="0">
                <a:latin typeface="微软雅黑" panose="020B0503020204020204" pitchFamily="34" charset="-122"/>
                <a:ea typeface="微软雅黑" panose="020B0503020204020204" pitchFamily="34" charset="-122"/>
              </a:rPr>
              <a:t>等。</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b="1" dirty="0" smtClean="0">
                <a:solidFill>
                  <a:srgbClr val="0000FF"/>
                </a:solidFill>
                <a:latin typeface="微软雅黑" panose="020B0503020204020204" pitchFamily="34" charset="-122"/>
                <a:ea typeface="微软雅黑" panose="020B0503020204020204" pitchFamily="34" charset="-122"/>
              </a:rPr>
              <a:t>这时仍存在的问题：前端页面想要获取服务端数据仍然需要刷新整个页面</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24" name="矩形 23"/>
          <p:cNvSpPr/>
          <p:nvPr/>
        </p:nvSpPr>
        <p:spPr>
          <a:xfrm>
            <a:off x="335358" y="3937227"/>
            <a:ext cx="11521281" cy="338554"/>
          </a:xfrm>
          <a:prstGeom prst="rect">
            <a:avLst/>
          </a:prstGeom>
          <a:solidFill>
            <a:schemeClr val="bg1">
              <a:lumMod val="85000"/>
            </a:schemeClr>
          </a:solidFill>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JesseJamesGarrett</a:t>
            </a:r>
            <a:r>
              <a:rPr lang="zh-CN" altLang="en-US" sz="1600" dirty="0" smtClean="0">
                <a:latin typeface="微软雅黑" panose="020B0503020204020204" pitchFamily="34" charset="-122"/>
                <a:ea typeface="微软雅黑" panose="020B0503020204020204" pitchFamily="34" charset="-122"/>
              </a:rPr>
              <a:t>正式提出</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r>
              <a:rPr lang="en-US" altLang="zh-CN" sz="1600" dirty="0" smtClean="0">
                <a:latin typeface="微软雅黑" panose="020B0503020204020204" pitchFamily="34" charset="-122"/>
                <a:ea typeface="微软雅黑" panose="020B0503020204020204" pitchFamily="34" charset="-122"/>
              </a:rPr>
              <a:t>Asynchronous </a:t>
            </a:r>
            <a:r>
              <a:rPr lang="en-US" altLang="zh-CN" sz="1600" dirty="0" err="1" smtClean="0">
                <a:latin typeface="微软雅黑" panose="020B0503020204020204" pitchFamily="34" charset="-122"/>
                <a:ea typeface="微软雅黑" panose="020B0503020204020204" pitchFamily="34" charset="-122"/>
              </a:rPr>
              <a:t>Javascript</a:t>
            </a:r>
            <a:r>
              <a:rPr lang="en-US" altLang="zh-CN" sz="1600" dirty="0" smtClean="0">
                <a:latin typeface="微软雅黑" panose="020B0503020204020204" pitchFamily="34" charset="-122"/>
                <a:ea typeface="微软雅黑" panose="020B0503020204020204" pitchFamily="34" charset="-122"/>
              </a:rPr>
              <a:t> XML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334310" y="4370744"/>
            <a:ext cx="11521281"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2004</a:t>
            </a:r>
            <a:r>
              <a:rPr lang="zh-CN" altLang="en-US" sz="1600" dirty="0" smtClean="0">
                <a:solidFill>
                  <a:srgbClr val="2F2F2F"/>
                </a:solidFill>
                <a:latin typeface="微软雅黑" panose="020B0503020204020204" pitchFamily="34" charset="-122"/>
                <a:ea typeface="微软雅黑" panose="020B0503020204020204" pitchFamily="34" charset="-122"/>
              </a:rPr>
              <a:t>年和</a:t>
            </a:r>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先后发布了</a:t>
            </a:r>
            <a:r>
              <a:rPr lang="zh-CN" altLang="en-US" sz="1600" dirty="0">
                <a:latin typeface="微软雅黑" panose="020B0503020204020204" pitchFamily="34" charset="-122"/>
                <a:ea typeface="微软雅黑" panose="020B0503020204020204" pitchFamily="34" charset="-122"/>
              </a:rPr>
              <a:t>两</a:t>
            </a:r>
            <a:r>
              <a:rPr lang="zh-CN" altLang="en-US" sz="1600" dirty="0" smtClean="0">
                <a:latin typeface="微软雅黑" panose="020B0503020204020204" pitchFamily="34" charset="-122"/>
                <a:ea typeface="微软雅黑" panose="020B0503020204020204" pitchFamily="34" charset="-122"/>
              </a:rPr>
              <a:t>款重量级</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产品：</a:t>
            </a:r>
            <a:r>
              <a:rPr lang="en-US" altLang="zh-CN" sz="1600" dirty="0" smtClean="0">
                <a:latin typeface="微软雅黑" panose="020B0503020204020204" pitchFamily="34" charset="-122"/>
                <a:ea typeface="微软雅黑" panose="020B0503020204020204" pitchFamily="34" charset="-122"/>
              </a:rPr>
              <a:t>Gmail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Google Map</a:t>
            </a:r>
            <a:r>
              <a:rPr lang="zh-CN" altLang="en-US" sz="1600" dirty="0" smtClean="0">
                <a:latin typeface="微软雅黑" panose="020B0503020204020204" pitchFamily="34" charset="-122"/>
                <a:ea typeface="微软雅黑" panose="020B0503020204020204" pitchFamily="34" charset="-122"/>
              </a:rPr>
              <a:t>，都大量使用了</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334312" y="4849785"/>
            <a:ext cx="11521279" cy="1015663"/>
          </a:xfrm>
          <a:prstGeom prst="rect">
            <a:avLst/>
          </a:prstGeom>
          <a:solidFill>
            <a:schemeClr val="accent6">
              <a:lumMod val="60000"/>
              <a:lumOff val="40000"/>
            </a:schemeClr>
          </a:solidFill>
        </p:spPr>
        <p:txBody>
          <a:bodyPr wrap="square">
            <a:spAutoFit/>
          </a:bodyPr>
          <a:lstStyle/>
          <a:p>
            <a:pPr>
              <a:lnSpc>
                <a:spcPts val="24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Web2.0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ts val="2400"/>
              </a:lnSpc>
            </a:pP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技术标志</a:t>
            </a:r>
            <a:r>
              <a:rPr lang="en-US" altLang="zh-CN" sz="1600" dirty="0" smtClean="0">
                <a:latin typeface="微软雅黑" panose="020B0503020204020204" pitchFamily="34" charset="-122"/>
                <a:ea typeface="微软雅黑" panose="020B0503020204020204" pitchFamily="34" charset="-122"/>
              </a:rPr>
              <a:t>Web2.0</a:t>
            </a:r>
            <a:r>
              <a:rPr lang="zh-CN" altLang="en-US" sz="1600" dirty="0" smtClean="0">
                <a:latin typeface="微软雅黑" panose="020B0503020204020204" pitchFamily="34" charset="-122"/>
                <a:ea typeface="微软雅黑" panose="020B0503020204020204" pitchFamily="34" charset="-122"/>
              </a:rPr>
              <a:t>时代开启。</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技术使得不需要刷新</a:t>
            </a:r>
            <a:r>
              <a:rPr lang="zh-CN" altLang="en-US" sz="1600" dirty="0">
                <a:latin typeface="微软雅黑" panose="020B0503020204020204" pitchFamily="34" charset="-122"/>
                <a:ea typeface="微软雅黑" panose="020B0503020204020204" pitchFamily="34" charset="-122"/>
              </a:rPr>
              <a:t>整个</a:t>
            </a:r>
            <a:r>
              <a:rPr lang="zh-CN" altLang="en-US" sz="1600" dirty="0" smtClean="0">
                <a:latin typeface="微软雅黑" panose="020B0503020204020204" pitchFamily="34" charset="-122"/>
                <a:ea typeface="微软雅黑" panose="020B0503020204020204" pitchFamily="34" charset="-122"/>
              </a:rPr>
              <a:t>前端页面就可实现与后端服务的交互，使得前端向后端服务发送数据更加方便。</a:t>
            </a:r>
          </a:p>
        </p:txBody>
      </p:sp>
      <p:sp>
        <p:nvSpPr>
          <p:cNvPr id="27" name="矩形 26"/>
          <p:cNvSpPr/>
          <p:nvPr/>
        </p:nvSpPr>
        <p:spPr>
          <a:xfrm>
            <a:off x="334312" y="5974133"/>
            <a:ext cx="11521279" cy="656590"/>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此时为期</a:t>
            </a:r>
            <a:r>
              <a:rPr lang="en-US" altLang="zh-CN" sz="1600" dirty="0" smtClean="0">
                <a:latin typeface="微软雅黑" panose="020B0503020204020204" pitchFamily="34" charset="-122"/>
                <a:ea typeface="微软雅黑" panose="020B0503020204020204" pitchFamily="34" charset="-122"/>
              </a:rPr>
              <a:t>10</a:t>
            </a:r>
            <a:r>
              <a:rPr lang="zh-CN" altLang="en-US" sz="1600" dirty="0" smtClean="0">
                <a:latin typeface="微软雅黑" panose="020B0503020204020204" pitchFamily="34" charset="-122"/>
                <a:ea typeface="微软雅黑" panose="020B0503020204020204" pitchFamily="34" charset="-122"/>
              </a:rPr>
              <a:t>年的第一场浏览器争夺战以微软的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完胜网景的</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而告终。同时也进入了第二场浏览器争夺战。</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dirty="0" smtClean="0">
                <a:latin typeface="微软雅黑" panose="020B0503020204020204" pitchFamily="34" charset="-122"/>
                <a:ea typeface="微软雅黑" panose="020B0503020204020204" pitchFamily="34" charset="-122"/>
              </a:rPr>
              <a:t>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垄断了浏览器市场，致使它高傲的不遵循</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标准。</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73567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6699" y="1265366"/>
            <a:ext cx="11521279"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市场份额达</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下滑至</a:t>
            </a:r>
            <a:r>
              <a:rPr lang="en-US" altLang="zh-CN" sz="1600" dirty="0" smtClean="0">
                <a:latin typeface="微软雅黑" panose="020B0503020204020204" pitchFamily="34" charset="-122"/>
                <a:ea typeface="微软雅黑" panose="020B0503020204020204" pitchFamily="34" charset="-122"/>
              </a:rPr>
              <a:t>65%</a:t>
            </a:r>
            <a:r>
              <a:rPr lang="zh-CN" altLang="en-US" sz="1600" dirty="0" smtClean="0">
                <a:latin typeface="微软雅黑" panose="020B0503020204020204" pitchFamily="34" charset="-122"/>
                <a:ea typeface="微软雅黑" panose="020B0503020204020204" pitchFamily="34" charset="-122"/>
              </a:rPr>
              <a:t>，此时</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阵营和</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阵营对抗加剧，实现标准不同，差异越来越大</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335358" y="465999"/>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2004</a:t>
            </a:r>
            <a:r>
              <a:rPr lang="zh-CN" altLang="en-US" sz="1600" dirty="0" smtClean="0">
                <a:latin typeface="微软雅黑" panose="020B0503020204020204" pitchFamily="34" charset="-122"/>
                <a:ea typeface="微软雅黑" panose="020B0503020204020204" pitchFamily="34" charset="-122"/>
              </a:rPr>
              <a:t>年，网景公司发布了</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浏览器，获得了巨大成功</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346698" y="850640"/>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正式发布第一份</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草案，同年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浏览器，也加入了第二场浏览器争夺战</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335359" y="2480745"/>
            <a:ext cx="11521280" cy="338554"/>
          </a:xfrm>
          <a:prstGeom prst="rect">
            <a:avLst/>
          </a:prstGeom>
          <a:solidFill>
            <a:schemeClr val="accent6">
              <a:lumMod val="60000"/>
              <a:lumOff val="40000"/>
            </a:schemeClr>
          </a:solidFill>
        </p:spPr>
        <p:txBody>
          <a:bodyPr wrap="square">
            <a:spAutoFit/>
          </a:bodyPr>
          <a:lstStyle/>
          <a:p>
            <a:r>
              <a:rPr lang="zh-CN" altLang="en-US" sz="1600" b="1" dirty="0" smtClean="0">
                <a:solidFill>
                  <a:srgbClr val="0000FF"/>
                </a:solidFill>
                <a:latin typeface="微软雅黑" panose="020B0503020204020204" pitchFamily="34" charset="-122"/>
                <a:ea typeface="微软雅黑" panose="020B0503020204020204" pitchFamily="34" charset="-122"/>
              </a:rPr>
              <a:t>此时存在的问题：</a:t>
            </a:r>
            <a:r>
              <a:rPr lang="en-US" altLang="zh-CN" sz="1600" b="1" dirty="0" smtClean="0">
                <a:solidFill>
                  <a:srgbClr val="0000FF"/>
                </a:solidFill>
                <a:latin typeface="微软雅黑" panose="020B0503020204020204" pitchFamily="34" charset="-122"/>
                <a:ea typeface="微软雅黑" panose="020B0503020204020204" pitchFamily="34" charset="-122"/>
              </a:rPr>
              <a:t>Html</a:t>
            </a:r>
            <a:r>
              <a:rPr lang="zh-CN" altLang="en-US" sz="1600" b="1" dirty="0" smtClean="0">
                <a:solidFill>
                  <a:srgbClr val="0000FF"/>
                </a:solidFill>
                <a:latin typeface="微软雅黑" panose="020B0503020204020204" pitchFamily="34" charset="-122"/>
                <a:ea typeface="微软雅黑" panose="020B0503020204020204" pitchFamily="34" charset="-122"/>
              </a:rPr>
              <a:t>在不同浏览器中的兼容问题</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335361" y="28783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2006</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John </a:t>
            </a:r>
            <a:r>
              <a:rPr lang="en-US" altLang="zh-CN" sz="1600" dirty="0" err="1" smtClean="0">
                <a:latin typeface="微软雅黑" panose="020B0503020204020204" pitchFamily="34" charset="-122"/>
                <a:ea typeface="微软雅黑" panose="020B0503020204020204" pitchFamily="34" charset="-122"/>
              </a:rPr>
              <a:t>Resig</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jQuery</a:t>
            </a:r>
            <a:r>
              <a:rPr lang="zh-CN" altLang="en-US" sz="1600" dirty="0" smtClean="0">
                <a:latin typeface="微软雅黑" panose="020B0503020204020204" pitchFamily="34" charset="-122"/>
                <a:ea typeface="微软雅黑" panose="020B0503020204020204" pitchFamily="34" charset="-122"/>
              </a:rPr>
              <a:t>第一个稳定版，在主流市场中也是独领风骚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335360" y="3270729"/>
            <a:ext cx="11521279"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Extjs1.0</a:t>
            </a:r>
            <a:r>
              <a:rPr lang="zh-CN" altLang="en-US" sz="1600" dirty="0" smtClean="0">
                <a:latin typeface="微软雅黑" panose="020B0503020204020204" pitchFamily="34" charset="-122"/>
                <a:ea typeface="微软雅黑" panose="020B0503020204020204" pitchFamily="34" charset="-122"/>
              </a:rPr>
              <a:t>正式发布</a:t>
            </a:r>
            <a:endParaRPr lang="en-US" altLang="zh-CN" sz="1600" dirty="0" smtClean="0">
              <a:latin typeface="微软雅黑" panose="020B0503020204020204" pitchFamily="34" charset="-122"/>
              <a:ea typeface="微软雅黑" panose="020B0503020204020204" pitchFamily="34" charset="-122"/>
            </a:endParaRPr>
          </a:p>
        </p:txBody>
      </p:sp>
      <p:sp>
        <p:nvSpPr>
          <p:cNvPr id="29" name="矩形 28"/>
          <p:cNvSpPr/>
          <p:nvPr/>
        </p:nvSpPr>
        <p:spPr>
          <a:xfrm>
            <a:off x="335359" y="1678266"/>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超越</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，成为市场份额最高的浏览器</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346698" y="2067171"/>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占据</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市场份额</a:t>
            </a:r>
            <a:endParaRPr lang="en-US" altLang="zh-CN" sz="16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335359" y="3674104"/>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Ryan</a:t>
            </a:r>
            <a:r>
              <a:rPr lang="zh-CN" altLang="en-US" sz="1600" dirty="0" smtClean="0">
                <a:latin typeface="微软雅黑" panose="020B0503020204020204" pitchFamily="34" charset="-122"/>
                <a:ea typeface="微软雅黑" panose="020B0503020204020204" pitchFamily="34" charset="-122"/>
              </a:rPr>
              <a:t>利用</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V8</a:t>
            </a:r>
            <a:r>
              <a:rPr lang="zh-CN" altLang="en-US" sz="1600" dirty="0" smtClean="0">
                <a:latin typeface="微软雅黑" panose="020B0503020204020204" pitchFamily="34" charset="-122"/>
                <a:ea typeface="微软雅黑" panose="020B0503020204020204" pitchFamily="34" charset="-122"/>
              </a:rPr>
              <a:t>引擎创建了</a:t>
            </a:r>
            <a:r>
              <a:rPr lang="en-US" altLang="zh-CN" sz="1600" dirty="0" smtClean="0">
                <a:latin typeface="微软雅黑" panose="020B0503020204020204" pitchFamily="34" charset="-122"/>
                <a:ea typeface="微软雅黑" panose="020B0503020204020204" pitchFamily="34" charset="-122"/>
              </a:rPr>
              <a:t>Node.js</a:t>
            </a:r>
            <a:r>
              <a:rPr lang="zh-CN" altLang="en-US" sz="1600" dirty="0" smtClean="0">
                <a:latin typeface="微软雅黑" panose="020B0503020204020204" pitchFamily="34" charset="-122"/>
                <a:ea typeface="微软雅黑" panose="020B0503020204020204" pitchFamily="34" charset="-122"/>
              </a:rPr>
              <a:t>，它是基于事件循环的异步</a:t>
            </a:r>
            <a:r>
              <a:rPr lang="en-US" altLang="zh-CN" sz="1600" dirty="0" smtClean="0">
                <a:latin typeface="微软雅黑" panose="020B0503020204020204" pitchFamily="34" charset="-122"/>
                <a:ea typeface="微软雅黑" panose="020B0503020204020204" pitchFamily="34" charset="-122"/>
              </a:rPr>
              <a:t>IO</a:t>
            </a:r>
            <a:r>
              <a:rPr lang="zh-CN" altLang="en-US" sz="1600" dirty="0" smtClean="0">
                <a:latin typeface="微软雅黑" panose="020B0503020204020204" pitchFamily="34" charset="-122"/>
                <a:ea typeface="微软雅黑" panose="020B0503020204020204" pitchFamily="34" charset="-122"/>
              </a:rPr>
              <a:t>框架，可用于开发服务端代码</a:t>
            </a:r>
            <a:endParaRPr lang="en-US" altLang="zh-CN" sz="1600" dirty="0" smtClean="0">
              <a:latin typeface="微软雅黑" panose="020B0503020204020204" pitchFamily="34" charset="-122"/>
              <a:ea typeface="微软雅黑" panose="020B0503020204020204" pitchFamily="34" charset="-122"/>
            </a:endParaRPr>
          </a:p>
        </p:txBody>
      </p:sp>
      <p:sp>
        <p:nvSpPr>
          <p:cNvPr id="32" name="矩形 31"/>
          <p:cNvSpPr/>
          <p:nvPr/>
        </p:nvSpPr>
        <p:spPr>
          <a:xfrm>
            <a:off x="335359" y="4124914"/>
            <a:ext cx="11521280" cy="584775"/>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随着</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的流行，后端部分功能逐渐迁移到前端，使得前端代码逻辑逐渐复杂起来，以致以前用于后端的</a:t>
            </a:r>
            <a:r>
              <a:rPr lang="en-US" altLang="zh-CN" sz="1600" dirty="0" smtClean="0">
                <a:latin typeface="微软雅黑" panose="020B0503020204020204" pitchFamily="34" charset="-122"/>
                <a:ea typeface="微软雅黑" panose="020B0503020204020204" pitchFamily="34" charset="-122"/>
              </a:rPr>
              <a:t>MV</a:t>
            </a:r>
            <a:r>
              <a:rPr lang="zh-CN" altLang="en-US" sz="1600" dirty="0" smtClean="0">
                <a:latin typeface="微软雅黑" panose="020B0503020204020204" pitchFamily="34" charset="-122"/>
                <a:ea typeface="微软雅黑" panose="020B0503020204020204" pitchFamily="34" charset="-122"/>
              </a:rPr>
              <a:t>*框架在前端也逐步使用起来</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335358" y="4821945"/>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Html5.0</a:t>
            </a:r>
            <a:r>
              <a:rPr lang="zh-CN" altLang="en-US" sz="1600" dirty="0" smtClean="0">
                <a:latin typeface="微软雅黑" panose="020B0503020204020204" pitchFamily="34" charset="-122"/>
                <a:ea typeface="微软雅黑" panose="020B0503020204020204" pitchFamily="34" charset="-122"/>
              </a:rPr>
              <a:t>标准的推荐版</a:t>
            </a:r>
            <a:endParaRPr lang="en-US" altLang="zh-CN" sz="1600"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346698" y="5230058"/>
            <a:ext cx="11521282"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5" name="矩形 34"/>
          <p:cNvSpPr/>
          <p:nvPr/>
        </p:nvSpPr>
        <p:spPr>
          <a:xfrm>
            <a:off x="335357" y="5644784"/>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Facebook</a:t>
            </a:r>
            <a:r>
              <a:rPr lang="zh-CN" altLang="en-US" sz="1600" dirty="0" smtClean="0">
                <a:latin typeface="微软雅黑" panose="020B0503020204020204" pitchFamily="34" charset="-122"/>
                <a:ea typeface="微软雅黑" panose="020B0503020204020204" pitchFamily="34" charset="-122"/>
              </a:rPr>
              <a:t>正式开源</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6" name="矩形 35"/>
          <p:cNvSpPr/>
          <p:nvPr/>
        </p:nvSpPr>
        <p:spPr>
          <a:xfrm>
            <a:off x="324917" y="6057684"/>
            <a:ext cx="11521281" cy="369332"/>
          </a:xfrm>
          <a:prstGeom prst="rect">
            <a:avLst/>
          </a:prstGeom>
          <a:solidFill>
            <a:schemeClr val="bg1">
              <a:lumMod val="85000"/>
            </a:schemeClr>
          </a:solidFill>
        </p:spPr>
        <p:txBody>
          <a:bodyPr wrap="square">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2014</a:t>
            </a:r>
            <a:r>
              <a:rPr lang="zh-CN" altLang="en-US" dirty="0" smtClean="0">
                <a:solidFill>
                  <a:srgbClr val="FF0000"/>
                </a:solidFill>
                <a:latin typeface="微软雅黑" panose="020B0503020204020204" pitchFamily="34" charset="-122"/>
                <a:ea typeface="微软雅黑" panose="020B0503020204020204" pitchFamily="34" charset="-122"/>
              </a:rPr>
              <a:t>年，</a:t>
            </a:r>
            <a:r>
              <a:rPr lang="zh-CN" altLang="en-US" b="1" dirty="0" smtClean="0">
                <a:solidFill>
                  <a:srgbClr val="FF0000"/>
                </a:solidFill>
                <a:latin typeface="微软雅黑" panose="020B0503020204020204" pitchFamily="34" charset="-122"/>
                <a:ea typeface="微软雅黑" panose="020B0503020204020204" pitchFamily="34" charset="-122"/>
              </a:rPr>
              <a:t>尤雨溪</a:t>
            </a:r>
            <a:r>
              <a:rPr lang="zh-CN" altLang="en-US" dirty="0" smtClean="0">
                <a:solidFill>
                  <a:srgbClr val="FF0000"/>
                </a:solidFill>
                <a:latin typeface="微软雅黑" panose="020B0503020204020204" pitchFamily="34" charset="-122"/>
                <a:ea typeface="微软雅黑" panose="020B0503020204020204" pitchFamily="34" charset="-122"/>
              </a:rPr>
              <a:t>正式发布了</a:t>
            </a:r>
            <a:r>
              <a:rPr lang="en-US" altLang="zh-CN" dirty="0" err="1" smtClean="0">
                <a:solidFill>
                  <a:srgbClr val="FF0000"/>
                </a:solidFill>
                <a:latin typeface="微软雅黑" panose="020B0503020204020204" pitchFamily="34" charset="-122"/>
                <a:ea typeface="微软雅黑" panose="020B0503020204020204" pitchFamily="34" charset="-122"/>
              </a:rPr>
              <a:t>Vue</a:t>
            </a:r>
            <a:r>
              <a:rPr lang="zh-CN" altLang="en-US" dirty="0" smtClean="0">
                <a:solidFill>
                  <a:srgbClr val="FF0000"/>
                </a:solidFill>
                <a:latin typeface="微软雅黑" panose="020B0503020204020204" pitchFamily="34" charset="-122"/>
                <a:ea typeface="微软雅黑" panose="020B0503020204020204" pitchFamily="34" charset="-122"/>
              </a:rPr>
              <a:t>第一个版本</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105544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二</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框架</a:t>
            </a:r>
            <a:r>
              <a:rPr lang="zh-CN" altLang="en-US" sz="3600" b="1" dirty="0" smtClean="0">
                <a:solidFill>
                  <a:srgbClr val="666666"/>
                </a:solidFill>
                <a:latin typeface="微软雅黑" pitchFamily="34" charset="-122"/>
                <a:ea typeface="微软雅黑" pitchFamily="34" charset="-122"/>
              </a:rPr>
              <a:t>模式变迁</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无</a:t>
            </a:r>
            <a:r>
              <a:rPr lang="zh-CN" altLang="en-US" dirty="0" smtClean="0">
                <a:solidFill>
                  <a:schemeClr val="tx1">
                    <a:lumMod val="65000"/>
                    <a:lumOff val="35000"/>
                  </a:schemeClr>
                </a:solidFill>
                <a:latin typeface="微软雅黑" pitchFamily="34" charset="-122"/>
                <a:ea typeface="微软雅黑" pitchFamily="34" charset="-122"/>
              </a:rPr>
              <a:t>框架时代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jQuery</a:t>
            </a:r>
            <a:r>
              <a:rPr lang="zh-CN" altLang="en-US" dirty="0" smtClean="0">
                <a:solidFill>
                  <a:schemeClr val="tx1">
                    <a:lumMod val="65000"/>
                    <a:lumOff val="35000"/>
                  </a:schemeClr>
                </a:solidFill>
                <a:latin typeface="微软雅黑" pitchFamily="34" charset="-122"/>
                <a:ea typeface="微软雅黑" pitchFamily="34" charset="-122"/>
              </a:rPr>
              <a:t>兴起</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MVC</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MVP</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MVVM</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61475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09803" y="470994"/>
            <a:ext cx="2441694" cy="523220"/>
          </a:xfrm>
          <a:prstGeom prst="rect">
            <a:avLst/>
          </a:prstGeom>
        </p:spPr>
        <p:txBody>
          <a:bodyPr wrap="none">
            <a:spAutoFit/>
          </a:bodyPr>
          <a:lstStyle/>
          <a:p>
            <a:pPr marL="457200" indent="-457200">
              <a:buFont typeface="Wingdings" panose="05000000000000000000" pitchFamily="2" charset="2"/>
              <a:buChar char="u"/>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无框架时代</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09803" y="3861048"/>
            <a:ext cx="2582182"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err="1">
                <a:solidFill>
                  <a:schemeClr val="bg1">
                    <a:lumMod val="50000"/>
                  </a:schemeClr>
                </a:solidFill>
                <a:latin typeface="微软雅黑" panose="020B0503020204020204" pitchFamily="34" charset="-122"/>
                <a:ea typeface="微软雅黑" panose="020B0503020204020204" pitchFamily="34" charset="-122"/>
              </a:rPr>
              <a:t>jQuery</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时代</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054900" y="1092230"/>
            <a:ext cx="8569492" cy="248078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矩形 1"/>
          <p:cNvSpPr/>
          <p:nvPr/>
        </p:nvSpPr>
        <p:spPr>
          <a:xfrm>
            <a:off x="1088774" y="1141580"/>
            <a:ext cx="7384146" cy="338554"/>
          </a:xfrm>
          <a:prstGeom prst="rect">
            <a:avLst/>
          </a:prstGeom>
          <a:noFill/>
        </p:spPr>
        <p:txBody>
          <a:bodyPr wrap="square">
            <a:spAutoFit/>
          </a:bodyPr>
          <a:lstStyle/>
          <a:p>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使用浏览器原生</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结合</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Javascript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语法，实现静态页面的动态效果</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4" name="矩形 3"/>
          <p:cNvSpPr/>
          <p:nvPr/>
        </p:nvSpPr>
        <p:spPr>
          <a:xfrm>
            <a:off x="1100741" y="1510912"/>
            <a:ext cx="6096000" cy="2062103"/>
          </a:xfrm>
          <a:prstGeom prst="rect">
            <a:avLst/>
          </a:prstGeom>
          <a:noFill/>
        </p:spPr>
        <p:txBody>
          <a:bodyPr>
            <a:spAutoFit/>
          </a:bodyPr>
          <a:lstStyle/>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id="name" style="color:#</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"&gt;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小北</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&lt;/div&gt;</a:t>
            </a:r>
          </a:p>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id="age"&gt;'666&lt;/div</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a:t>
            </a:r>
          </a:p>
          <a:p>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dom1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('name');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dom2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('age');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小北</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dom2.innerHTML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'666';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dom1.style.color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'#000000</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5" name="圆角矩形 24"/>
          <p:cNvSpPr/>
          <p:nvPr/>
        </p:nvSpPr>
        <p:spPr>
          <a:xfrm>
            <a:off x="1054900" y="4509120"/>
            <a:ext cx="9680916" cy="2150089"/>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矩形 2"/>
          <p:cNvSpPr/>
          <p:nvPr/>
        </p:nvSpPr>
        <p:spPr>
          <a:xfrm>
            <a:off x="1261187" y="4680462"/>
            <a:ext cx="9474629" cy="338554"/>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jQuery</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提供的</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实现静态页面的动态效果，并解决浏览器兼容</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问题，类似有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YUI</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EXTJS</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DWR</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50842" y="5134137"/>
            <a:ext cx="5943197" cy="1323439"/>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id="name" style="color:#fff"&gt;前端你别闹&lt;/div&gt;</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id="age"&gt;3&lt;/div</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$('#name').text('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小北好帅</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'#000000</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$('#age').text('666').</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3438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6339</TotalTime>
  <Words>3130</Words>
  <Application>Microsoft Office PowerPoint</Application>
  <PresentationFormat>宽屏</PresentationFormat>
  <Paragraphs>274</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35</vt:i4>
      </vt:variant>
    </vt:vector>
  </HeadingPairs>
  <TitlesOfParts>
    <vt:vector size="50" baseType="lpstr">
      <vt:lpstr>Arial Unicode MS</vt:lpstr>
      <vt:lpstr>Roboto Mono</vt:lpstr>
      <vt:lpstr>Source Sans Pro</vt:lpstr>
      <vt:lpstr>华文琥珀</vt:lpstr>
      <vt:lpstr>经典繁仿黑</vt:lpstr>
      <vt:lpstr>楷体</vt:lpstr>
      <vt:lpstr>宋体</vt:lpstr>
      <vt:lpstr>微软雅黑</vt:lpstr>
      <vt:lpstr>Arial</vt:lpstr>
      <vt:lpstr>Broadway</vt:lpstr>
      <vt:lpstr>Calibri</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郝彬</cp:lastModifiedBy>
  <cp:revision>971</cp:revision>
  <dcterms:modified xsi:type="dcterms:W3CDTF">2018-08-20T10:19:00Z</dcterms:modified>
</cp:coreProperties>
</file>