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63" r:id="rId5"/>
    <p:sldId id="264" r:id="rId6"/>
    <p:sldId id="265" r:id="rId7"/>
    <p:sldId id="280" r:id="rId8"/>
    <p:sldId id="257" r:id="rId9"/>
    <p:sldId id="258" r:id="rId10"/>
    <p:sldId id="259" r:id="rId11"/>
    <p:sldId id="266" r:id="rId12"/>
    <p:sldId id="271" r:id="rId13"/>
    <p:sldId id="267" r:id="rId14"/>
    <p:sldId id="268" r:id="rId15"/>
    <p:sldId id="273" r:id="rId16"/>
    <p:sldId id="274" r:id="rId17"/>
    <p:sldId id="277" r:id="rId18"/>
    <p:sldId id="278" r:id="rId19"/>
    <p:sldId id="275" r:id="rId20"/>
    <p:sldId id="272" r:id="rId21"/>
    <p:sldId id="276" r:id="rId22"/>
    <p:sldId id="269" r:id="rId23"/>
    <p:sldId id="270" r:id="rId24"/>
    <p:sldId id="279"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C0C5696-0E3B-44BA-8AF1-B2819B000127}" type="datetimeFigureOut">
              <a:rPr lang="zh-CN" altLang="en-US" smtClean="0"/>
              <a:t>2018/8/16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67F2D0B-689A-4C1A-ADCF-A0BEC9705B8B}" type="slidenum">
              <a:rPr lang="zh-CN" altLang="en-US" smtClean="0"/>
              <a:t>‹#›</a:t>
            </a:fld>
            <a:endParaRPr lang="zh-CN" altLang="en-US"/>
          </a:p>
        </p:txBody>
      </p:sp>
    </p:spTree>
    <p:extLst>
      <p:ext uri="{BB962C8B-B14F-4D97-AF65-F5344CB8AC3E}">
        <p14:creationId xmlns:p14="http://schemas.microsoft.com/office/powerpoint/2010/main" val="1251268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C0C5696-0E3B-44BA-8AF1-B2819B000127}" type="datetimeFigureOut">
              <a:rPr lang="zh-CN" altLang="en-US" smtClean="0"/>
              <a:t>2018/8/16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67F2D0B-689A-4C1A-ADCF-A0BEC9705B8B}" type="slidenum">
              <a:rPr lang="zh-CN" altLang="en-US" smtClean="0"/>
              <a:t>‹#›</a:t>
            </a:fld>
            <a:endParaRPr lang="zh-CN" altLang="en-US"/>
          </a:p>
        </p:txBody>
      </p:sp>
    </p:spTree>
    <p:extLst>
      <p:ext uri="{BB962C8B-B14F-4D97-AF65-F5344CB8AC3E}">
        <p14:creationId xmlns:p14="http://schemas.microsoft.com/office/powerpoint/2010/main" val="4108212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C0C5696-0E3B-44BA-8AF1-B2819B000127}" type="datetimeFigureOut">
              <a:rPr lang="zh-CN" altLang="en-US" smtClean="0"/>
              <a:t>2018/8/16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67F2D0B-689A-4C1A-ADCF-A0BEC9705B8B}" type="slidenum">
              <a:rPr lang="zh-CN" altLang="en-US" smtClean="0"/>
              <a:t>‹#›</a:t>
            </a:fld>
            <a:endParaRPr lang="zh-CN" altLang="en-US"/>
          </a:p>
        </p:txBody>
      </p:sp>
    </p:spTree>
    <p:extLst>
      <p:ext uri="{BB962C8B-B14F-4D97-AF65-F5344CB8AC3E}">
        <p14:creationId xmlns:p14="http://schemas.microsoft.com/office/powerpoint/2010/main" val="3078109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C0C5696-0E3B-44BA-8AF1-B2819B000127}" type="datetimeFigureOut">
              <a:rPr lang="zh-CN" altLang="en-US" smtClean="0"/>
              <a:t>2018/8/16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67F2D0B-689A-4C1A-ADCF-A0BEC9705B8B}" type="slidenum">
              <a:rPr lang="zh-CN" altLang="en-US" smtClean="0"/>
              <a:t>‹#›</a:t>
            </a:fld>
            <a:endParaRPr lang="zh-CN" altLang="en-US"/>
          </a:p>
        </p:txBody>
      </p:sp>
    </p:spTree>
    <p:extLst>
      <p:ext uri="{BB962C8B-B14F-4D97-AF65-F5344CB8AC3E}">
        <p14:creationId xmlns:p14="http://schemas.microsoft.com/office/powerpoint/2010/main" val="3033992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C0C5696-0E3B-44BA-8AF1-B2819B000127}" type="datetimeFigureOut">
              <a:rPr lang="zh-CN" altLang="en-US" smtClean="0"/>
              <a:t>2018/8/16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67F2D0B-689A-4C1A-ADCF-A0BEC9705B8B}" type="slidenum">
              <a:rPr lang="zh-CN" altLang="en-US" smtClean="0"/>
              <a:t>‹#›</a:t>
            </a:fld>
            <a:endParaRPr lang="zh-CN" altLang="en-US"/>
          </a:p>
        </p:txBody>
      </p:sp>
    </p:spTree>
    <p:extLst>
      <p:ext uri="{BB962C8B-B14F-4D97-AF65-F5344CB8AC3E}">
        <p14:creationId xmlns:p14="http://schemas.microsoft.com/office/powerpoint/2010/main" val="2750568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C0C5696-0E3B-44BA-8AF1-B2819B000127}" type="datetimeFigureOut">
              <a:rPr lang="zh-CN" altLang="en-US" smtClean="0"/>
              <a:t>2018/8/16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67F2D0B-689A-4C1A-ADCF-A0BEC9705B8B}" type="slidenum">
              <a:rPr lang="zh-CN" altLang="en-US" smtClean="0"/>
              <a:t>‹#›</a:t>
            </a:fld>
            <a:endParaRPr lang="zh-CN" altLang="en-US"/>
          </a:p>
        </p:txBody>
      </p:sp>
    </p:spTree>
    <p:extLst>
      <p:ext uri="{BB962C8B-B14F-4D97-AF65-F5344CB8AC3E}">
        <p14:creationId xmlns:p14="http://schemas.microsoft.com/office/powerpoint/2010/main" val="2302777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C0C5696-0E3B-44BA-8AF1-B2819B000127}" type="datetimeFigureOut">
              <a:rPr lang="zh-CN" altLang="en-US" smtClean="0"/>
              <a:t>2018/8/16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67F2D0B-689A-4C1A-ADCF-A0BEC9705B8B}" type="slidenum">
              <a:rPr lang="zh-CN" altLang="en-US" smtClean="0"/>
              <a:t>‹#›</a:t>
            </a:fld>
            <a:endParaRPr lang="zh-CN" altLang="en-US"/>
          </a:p>
        </p:txBody>
      </p:sp>
    </p:spTree>
    <p:extLst>
      <p:ext uri="{BB962C8B-B14F-4D97-AF65-F5344CB8AC3E}">
        <p14:creationId xmlns:p14="http://schemas.microsoft.com/office/powerpoint/2010/main" val="1699570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C0C5696-0E3B-44BA-8AF1-B2819B000127}" type="datetimeFigureOut">
              <a:rPr lang="zh-CN" altLang="en-US" smtClean="0"/>
              <a:t>2018/8/16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67F2D0B-689A-4C1A-ADCF-A0BEC9705B8B}" type="slidenum">
              <a:rPr lang="zh-CN" altLang="en-US" smtClean="0"/>
              <a:t>‹#›</a:t>
            </a:fld>
            <a:endParaRPr lang="zh-CN" altLang="en-US"/>
          </a:p>
        </p:txBody>
      </p:sp>
    </p:spTree>
    <p:extLst>
      <p:ext uri="{BB962C8B-B14F-4D97-AF65-F5344CB8AC3E}">
        <p14:creationId xmlns:p14="http://schemas.microsoft.com/office/powerpoint/2010/main" val="3460102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C0C5696-0E3B-44BA-8AF1-B2819B000127}" type="datetimeFigureOut">
              <a:rPr lang="zh-CN" altLang="en-US" smtClean="0"/>
              <a:t>2018/8/16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67F2D0B-689A-4C1A-ADCF-A0BEC9705B8B}" type="slidenum">
              <a:rPr lang="zh-CN" altLang="en-US" smtClean="0"/>
              <a:t>‹#›</a:t>
            </a:fld>
            <a:endParaRPr lang="zh-CN" altLang="en-US"/>
          </a:p>
        </p:txBody>
      </p:sp>
    </p:spTree>
    <p:extLst>
      <p:ext uri="{BB962C8B-B14F-4D97-AF65-F5344CB8AC3E}">
        <p14:creationId xmlns:p14="http://schemas.microsoft.com/office/powerpoint/2010/main" val="3811068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C0C5696-0E3B-44BA-8AF1-B2819B000127}" type="datetimeFigureOut">
              <a:rPr lang="zh-CN" altLang="en-US" smtClean="0"/>
              <a:t>2018/8/16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67F2D0B-689A-4C1A-ADCF-A0BEC9705B8B}" type="slidenum">
              <a:rPr lang="zh-CN" altLang="en-US" smtClean="0"/>
              <a:t>‹#›</a:t>
            </a:fld>
            <a:endParaRPr lang="zh-CN" altLang="en-US"/>
          </a:p>
        </p:txBody>
      </p:sp>
    </p:spTree>
    <p:extLst>
      <p:ext uri="{BB962C8B-B14F-4D97-AF65-F5344CB8AC3E}">
        <p14:creationId xmlns:p14="http://schemas.microsoft.com/office/powerpoint/2010/main" val="1412403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C0C5696-0E3B-44BA-8AF1-B2819B000127}" type="datetimeFigureOut">
              <a:rPr lang="zh-CN" altLang="en-US" smtClean="0"/>
              <a:t>2018/8/16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67F2D0B-689A-4C1A-ADCF-A0BEC9705B8B}" type="slidenum">
              <a:rPr lang="zh-CN" altLang="en-US" smtClean="0"/>
              <a:t>‹#›</a:t>
            </a:fld>
            <a:endParaRPr lang="zh-CN" altLang="en-US"/>
          </a:p>
        </p:txBody>
      </p:sp>
    </p:spTree>
    <p:extLst>
      <p:ext uri="{BB962C8B-B14F-4D97-AF65-F5344CB8AC3E}">
        <p14:creationId xmlns:p14="http://schemas.microsoft.com/office/powerpoint/2010/main" val="2656235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0C5696-0E3B-44BA-8AF1-B2819B000127}" type="datetimeFigureOut">
              <a:rPr lang="zh-CN" altLang="en-US" smtClean="0"/>
              <a:t>2018/8/16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7F2D0B-689A-4C1A-ADCF-A0BEC9705B8B}" type="slidenum">
              <a:rPr lang="zh-CN" altLang="en-US" smtClean="0"/>
              <a:t>‹#›</a:t>
            </a:fld>
            <a:endParaRPr lang="zh-CN" altLang="en-US"/>
          </a:p>
        </p:txBody>
      </p:sp>
    </p:spTree>
    <p:extLst>
      <p:ext uri="{BB962C8B-B14F-4D97-AF65-F5344CB8AC3E}">
        <p14:creationId xmlns:p14="http://schemas.microsoft.com/office/powerpoint/2010/main" val="90486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8237006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0249" y="481420"/>
            <a:ext cx="11655189" cy="923330"/>
          </a:xfrm>
          <a:prstGeom prst="rect">
            <a:avLst/>
          </a:prstGeom>
        </p:spPr>
        <p:txBody>
          <a:bodyPr wrap="square">
            <a:spAutoFit/>
          </a:bodyPr>
          <a:lstStyle/>
          <a:p>
            <a:r>
              <a:rPr lang="zh-CN" altLang="en-US" b="0" i="0" dirty="0" smtClean="0">
                <a:solidFill>
                  <a:srgbClr val="333333"/>
                </a:solidFill>
                <a:effectLst/>
                <a:latin typeface="-apple-system,BlinkMacSystemFont,Helvetica Neue,PingFang SC,Microsoft YaHei,Source Han Sans SC,Noto Sans CJK SC,WenQuanYi Micro Hei,sans-serif"/>
              </a:rPr>
              <a:t>渲染方式：</a:t>
            </a:r>
            <a:endParaRPr lang="en-US" altLang="zh-CN" b="0" i="0" dirty="0" smtClean="0">
              <a:solidFill>
                <a:srgbClr val="333333"/>
              </a:solidFill>
              <a:effectLst/>
              <a:latin typeface="-apple-system,BlinkMacSystemFont,Helvetica Neue,PingFang SC,Microsoft YaHei,Source Han Sans SC,Noto Sans CJK SC,WenQuanYi Micro Hei,sans-serif"/>
            </a:endParaRPr>
          </a:p>
          <a:p>
            <a:pPr>
              <a:buFont typeface="Arial" panose="020B0604020202020204" pitchFamily="34" charset="0"/>
              <a:buChar char="•"/>
            </a:pPr>
            <a:r>
              <a:rPr lang="zh-CN" altLang="en-US" b="0" i="0" dirty="0" smtClean="0">
                <a:solidFill>
                  <a:srgbClr val="333333"/>
                </a:solidFill>
                <a:effectLst/>
                <a:latin typeface="-apple-system,BlinkMacSystemFont,Helvetica Neue,PingFang SC,Microsoft YaHei,Source Han Sans SC,Noto Sans CJK SC,WenQuanYi Micro Hei,sans-serif"/>
              </a:rPr>
              <a:t>命令式</a:t>
            </a:r>
            <a:r>
              <a:rPr lang="zh-CN" altLang="en-US" b="0" i="0" dirty="0" smtClean="0">
                <a:solidFill>
                  <a:srgbClr val="333333"/>
                </a:solidFill>
                <a:effectLst/>
                <a:latin typeface="-apple-system,BlinkMacSystemFont,Helvetica Neue,PingFang SC,Microsoft YaHei,Source Han Sans SC,Noto Sans CJK SC,WenQuanYi Micro Hei,sans-serif"/>
              </a:rPr>
              <a:t>渲染 ： 命令我们的程序去做什么，程序就会跟着你的命令去一步一步执行</a:t>
            </a:r>
          </a:p>
          <a:p>
            <a:pPr>
              <a:buFont typeface="Arial" panose="020B0604020202020204" pitchFamily="34" charset="0"/>
              <a:buChar char="•"/>
            </a:pPr>
            <a:r>
              <a:rPr lang="zh-CN" altLang="en-US" b="0" i="0" dirty="0" smtClean="0">
                <a:solidFill>
                  <a:srgbClr val="333333"/>
                </a:solidFill>
                <a:effectLst/>
                <a:latin typeface="-apple-system,BlinkMacSystemFont,Helvetica Neue,PingFang SC,Microsoft YaHei,Source Han Sans SC,Noto Sans CJK SC,WenQuanYi Micro Hei,sans-serif"/>
              </a:rPr>
              <a:t>声明式渲染 ： 我们只需要告诉程序我们想要什么效果，其他的交给程序来做。</a:t>
            </a:r>
            <a:endParaRPr lang="zh-CN" altLang="en-US" b="0" i="0" dirty="0">
              <a:solidFill>
                <a:srgbClr val="333333"/>
              </a:solidFill>
              <a:effectLst/>
              <a:latin typeface="-apple-system,BlinkMacSystemFont,Helvetica Neue,PingFang SC,Microsoft YaHei,Source Han Sans SC,Noto Sans CJK SC,WenQuanYi Micro Hei,sans-serif"/>
            </a:endParaRPr>
          </a:p>
        </p:txBody>
      </p:sp>
      <p:sp>
        <p:nvSpPr>
          <p:cNvPr id="3" name="矩形 2"/>
          <p:cNvSpPr/>
          <p:nvPr/>
        </p:nvSpPr>
        <p:spPr>
          <a:xfrm>
            <a:off x="300249" y="1535372"/>
            <a:ext cx="11655189" cy="2031325"/>
          </a:xfrm>
          <a:prstGeom prst="rect">
            <a:avLst/>
          </a:prstGeom>
        </p:spPr>
        <p:txBody>
          <a:bodyPr wrap="square">
            <a:spAutoFit/>
          </a:bodyPr>
          <a:lstStyle/>
          <a:p>
            <a:r>
              <a:rPr lang="zh-CN" altLang="en-US" i="0" dirty="0" smtClean="0">
                <a:solidFill>
                  <a:srgbClr val="333333"/>
                </a:solidFill>
                <a:effectLst/>
                <a:latin typeface="+mn-ea"/>
              </a:rPr>
              <a:t>渐进式框架：</a:t>
            </a:r>
            <a:endParaRPr lang="en-US" altLang="zh-CN" i="0" dirty="0" smtClean="0">
              <a:solidFill>
                <a:srgbClr val="333333"/>
              </a:solidFill>
              <a:effectLst/>
              <a:latin typeface="+mn-ea"/>
            </a:endParaRPr>
          </a:p>
          <a:p>
            <a:r>
              <a:rPr lang="zh-CN" altLang="en-US" i="0" dirty="0" smtClean="0">
                <a:solidFill>
                  <a:srgbClr val="333333"/>
                </a:solidFill>
                <a:effectLst/>
                <a:latin typeface="+mn-ea"/>
              </a:rPr>
              <a:t>每个框架都不可避免会有自己的一些特点，从而会对使用者有一定的要求，这些要求就是主张，主张有强有弱，它的强势程度会影响在业务开发中的使用方式。</a:t>
            </a:r>
            <a:br>
              <a:rPr lang="zh-CN" altLang="en-US" i="0" dirty="0" smtClean="0">
                <a:solidFill>
                  <a:srgbClr val="333333"/>
                </a:solidFill>
                <a:effectLst/>
                <a:latin typeface="+mn-ea"/>
              </a:rPr>
            </a:br>
            <a:r>
              <a:rPr lang="zh-CN" altLang="en-US" i="0" dirty="0" smtClean="0">
                <a:solidFill>
                  <a:srgbClr val="333333"/>
                </a:solidFill>
                <a:effectLst/>
                <a:latin typeface="+mn-ea"/>
              </a:rPr>
              <a:t>使用</a:t>
            </a:r>
            <a:r>
              <a:rPr lang="en-US" altLang="zh-CN" i="0" dirty="0" err="1" smtClean="0">
                <a:solidFill>
                  <a:srgbClr val="333333"/>
                </a:solidFill>
                <a:effectLst/>
                <a:latin typeface="+mn-ea"/>
              </a:rPr>
              <a:t>vue</a:t>
            </a:r>
            <a:r>
              <a:rPr lang="zh-CN" altLang="en-US" i="0" dirty="0" smtClean="0">
                <a:solidFill>
                  <a:srgbClr val="333333"/>
                </a:solidFill>
                <a:effectLst/>
                <a:latin typeface="+mn-ea"/>
              </a:rPr>
              <a:t>，你可以在原有大系统的上面，把一两个组件改用它实现，当</a:t>
            </a:r>
            <a:r>
              <a:rPr lang="en-US" altLang="zh-CN" i="0" dirty="0" err="1" smtClean="0">
                <a:solidFill>
                  <a:srgbClr val="333333"/>
                </a:solidFill>
                <a:effectLst/>
                <a:latin typeface="+mn-ea"/>
              </a:rPr>
              <a:t>jQuery</a:t>
            </a:r>
            <a:r>
              <a:rPr lang="zh-CN" altLang="en-US" i="0" dirty="0" smtClean="0">
                <a:solidFill>
                  <a:srgbClr val="333333"/>
                </a:solidFill>
                <a:effectLst/>
                <a:latin typeface="+mn-ea"/>
              </a:rPr>
              <a:t>用；也可以整个用它全家桶开发，当</a:t>
            </a:r>
            <a:r>
              <a:rPr lang="en-US" altLang="zh-CN" i="0" dirty="0" smtClean="0">
                <a:solidFill>
                  <a:srgbClr val="333333"/>
                </a:solidFill>
                <a:effectLst/>
                <a:latin typeface="+mn-ea"/>
              </a:rPr>
              <a:t>Angular</a:t>
            </a:r>
            <a:r>
              <a:rPr lang="zh-CN" altLang="en-US" i="0" dirty="0" smtClean="0">
                <a:solidFill>
                  <a:srgbClr val="333333"/>
                </a:solidFill>
                <a:effectLst/>
                <a:latin typeface="+mn-ea"/>
              </a:rPr>
              <a:t>用</a:t>
            </a:r>
            <a:r>
              <a:rPr lang="zh-CN" altLang="en-US" i="0" dirty="0" smtClean="0">
                <a:solidFill>
                  <a:srgbClr val="333333"/>
                </a:solidFill>
                <a:effectLst/>
                <a:latin typeface="+mn-ea"/>
              </a:rPr>
              <a:t>；还</a:t>
            </a:r>
            <a:r>
              <a:rPr lang="zh-CN" altLang="en-US" i="0" dirty="0" smtClean="0">
                <a:solidFill>
                  <a:srgbClr val="333333"/>
                </a:solidFill>
                <a:effectLst/>
                <a:latin typeface="+mn-ea"/>
              </a:rPr>
              <a:t>可以用它的视图，搭配你自己设计的整个下层用。你可以在底层数据逻辑的地方用</a:t>
            </a:r>
            <a:r>
              <a:rPr lang="en-US" altLang="zh-CN" i="0" dirty="0" smtClean="0">
                <a:solidFill>
                  <a:srgbClr val="333333"/>
                </a:solidFill>
                <a:effectLst/>
                <a:latin typeface="+mn-ea"/>
              </a:rPr>
              <a:t>OO</a:t>
            </a:r>
            <a:r>
              <a:rPr lang="zh-CN" altLang="en-US" i="0" dirty="0" smtClean="0">
                <a:solidFill>
                  <a:srgbClr val="333333"/>
                </a:solidFill>
                <a:effectLst/>
                <a:latin typeface="+mn-ea"/>
              </a:rPr>
              <a:t>和设计模式的那套理念。</a:t>
            </a:r>
            <a:r>
              <a:rPr lang="zh-CN" altLang="en-US" dirty="0" smtClean="0">
                <a:latin typeface="+mn-ea"/>
              </a:rPr>
              <a:t/>
            </a:r>
            <a:br>
              <a:rPr lang="zh-CN" altLang="en-US" dirty="0" smtClean="0">
                <a:latin typeface="+mn-ea"/>
              </a:rPr>
            </a:br>
            <a:r>
              <a:rPr lang="zh-CN" altLang="en-US" i="0" dirty="0" smtClean="0">
                <a:solidFill>
                  <a:srgbClr val="333333"/>
                </a:solidFill>
                <a:effectLst/>
                <a:latin typeface="+mn-ea"/>
              </a:rPr>
              <a:t>也可以函数式，都可以。渐进式可以理解为自由度的表现</a:t>
            </a:r>
            <a:endParaRPr lang="zh-CN" altLang="en-US" dirty="0">
              <a:latin typeface="+mn-ea"/>
            </a:endParaRPr>
          </a:p>
        </p:txBody>
      </p:sp>
      <p:sp>
        <p:nvSpPr>
          <p:cNvPr id="5" name="矩形 4"/>
          <p:cNvSpPr/>
          <p:nvPr/>
        </p:nvSpPr>
        <p:spPr>
          <a:xfrm>
            <a:off x="300249" y="3697319"/>
            <a:ext cx="11655189" cy="923330"/>
          </a:xfrm>
          <a:prstGeom prst="rect">
            <a:avLst/>
          </a:prstGeom>
        </p:spPr>
        <p:txBody>
          <a:bodyPr wrap="square">
            <a:spAutoFit/>
          </a:bodyPr>
          <a:lstStyle/>
          <a:p>
            <a:r>
              <a:rPr lang="zh-CN" altLang="en-US" i="0" dirty="0" smtClean="0">
                <a:solidFill>
                  <a:srgbClr val="333333"/>
                </a:solidFill>
                <a:effectLst/>
                <a:latin typeface="+mn-ea"/>
              </a:rPr>
              <a:t>自底向上增量开发设计：</a:t>
            </a:r>
            <a:endParaRPr lang="en-US" altLang="zh-CN" i="0" dirty="0" smtClean="0">
              <a:solidFill>
                <a:srgbClr val="333333"/>
              </a:solidFill>
              <a:effectLst/>
              <a:latin typeface="+mn-ea"/>
            </a:endParaRPr>
          </a:p>
          <a:p>
            <a:r>
              <a:rPr lang="zh-CN" altLang="en-US" dirty="0"/>
              <a:t>是一种设计程序的过程和方法，就是先编写出基础程序段，然后再逐渐扩大规模、补充和升级某些功能，实际上是一种自底向上构造程序的</a:t>
            </a:r>
            <a:r>
              <a:rPr lang="zh-CN" altLang="en-US" dirty="0" smtClean="0"/>
              <a:t>过程。</a:t>
            </a:r>
            <a:endParaRPr lang="zh-CN" altLang="en-US" dirty="0">
              <a:latin typeface="+mn-ea"/>
            </a:endParaRPr>
          </a:p>
        </p:txBody>
      </p:sp>
    </p:spTree>
    <p:extLst>
      <p:ext uri="{BB962C8B-B14F-4D97-AF65-F5344CB8AC3E}">
        <p14:creationId xmlns:p14="http://schemas.microsoft.com/office/powerpoint/2010/main" val="3137779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0209" y="253453"/>
            <a:ext cx="6096000" cy="461665"/>
          </a:xfrm>
          <a:prstGeom prst="rect">
            <a:avLst/>
          </a:prstGeom>
        </p:spPr>
        <p:txBody>
          <a:bodyPr>
            <a:spAutoFit/>
          </a:bodyPr>
          <a:lstStyle/>
          <a:p>
            <a:r>
              <a:rPr lang="en-US" altLang="zh-CN" sz="2400" b="0" i="0" dirty="0" err="1" smtClean="0">
                <a:solidFill>
                  <a:srgbClr val="34495E"/>
                </a:solidFill>
                <a:effectLst/>
                <a:latin typeface="微软雅黑" panose="020B0503020204020204" pitchFamily="34" charset="-122"/>
                <a:ea typeface="微软雅黑" panose="020B0503020204020204" pitchFamily="34" charset="-122"/>
              </a:rPr>
              <a:t>Vue</a:t>
            </a:r>
            <a:r>
              <a:rPr lang="zh-CN" altLang="en-US" sz="2400" b="0" i="0" dirty="0" smtClean="0">
                <a:solidFill>
                  <a:srgbClr val="34495E"/>
                </a:solidFill>
                <a:effectLst/>
                <a:latin typeface="微软雅黑" panose="020B0503020204020204" pitchFamily="34" charset="-122"/>
                <a:ea typeface="微软雅黑" panose="020B0503020204020204" pitchFamily="34" charset="-122"/>
              </a:rPr>
              <a:t>使用方式</a:t>
            </a:r>
            <a:endParaRPr lang="zh-CN" altLang="en-US" sz="2400" dirty="0">
              <a:latin typeface="微软雅黑" panose="020B0503020204020204" pitchFamily="34" charset="-122"/>
              <a:ea typeface="微软雅黑" panose="020B0503020204020204" pitchFamily="34" charset="-122"/>
            </a:endParaRPr>
          </a:p>
        </p:txBody>
      </p:sp>
      <p:sp>
        <p:nvSpPr>
          <p:cNvPr id="8" name="矩形 7"/>
          <p:cNvSpPr/>
          <p:nvPr/>
        </p:nvSpPr>
        <p:spPr>
          <a:xfrm>
            <a:off x="714233" y="2361463"/>
            <a:ext cx="3534209" cy="1200329"/>
          </a:xfrm>
          <a:prstGeom prst="rect">
            <a:avLst/>
          </a:prstGeom>
          <a:solidFill>
            <a:schemeClr val="bg1">
              <a:lumMod val="95000"/>
            </a:schemeClr>
          </a:solidFill>
        </p:spPr>
        <p:txBody>
          <a:bodyPr wrap="square">
            <a:spAutoFit/>
          </a:bodyPr>
          <a:lstStyle/>
          <a:p>
            <a:r>
              <a:rPr lang="en-US" altLang="zh-CN" b="1" dirty="0" smtClean="0">
                <a:solidFill>
                  <a:srgbClr val="0000FF"/>
                </a:solidFill>
                <a:latin typeface="微软雅黑" panose="020B0503020204020204" pitchFamily="34" charset="-122"/>
                <a:ea typeface="微软雅黑" panose="020B0503020204020204" pitchFamily="34" charset="-122"/>
              </a:rPr>
              <a:t>HTML</a:t>
            </a:r>
            <a:r>
              <a:rPr lang="zh-CN" altLang="en-US" b="1" dirty="0" smtClean="0">
                <a:solidFill>
                  <a:srgbClr val="0000FF"/>
                </a:solidFill>
                <a:latin typeface="微软雅黑" panose="020B0503020204020204" pitchFamily="34" charset="-122"/>
                <a:ea typeface="微软雅黑" panose="020B0503020204020204" pitchFamily="34" charset="-122"/>
              </a:rPr>
              <a:t>代码</a:t>
            </a:r>
            <a:endParaRPr lang="en-US" altLang="zh-CN" b="1" dirty="0" smtClean="0">
              <a:solidFill>
                <a:srgbClr val="0000FF"/>
              </a:solidFill>
              <a:latin typeface="微软雅黑" panose="020B0503020204020204" pitchFamily="34" charset="-122"/>
              <a:ea typeface="微软雅黑" panose="020B0503020204020204" pitchFamily="34" charset="-122"/>
            </a:endParaRPr>
          </a:p>
          <a:p>
            <a:r>
              <a:rPr lang="en-US" altLang="zh-CN" dirty="0" smtClean="0">
                <a:solidFill>
                  <a:srgbClr val="34495E"/>
                </a:solidFill>
                <a:latin typeface="微软雅黑" panose="020B0503020204020204" pitchFamily="34" charset="-122"/>
                <a:ea typeface="微软雅黑" panose="020B0503020204020204" pitchFamily="34" charset="-122"/>
              </a:rPr>
              <a:t>&lt;</a:t>
            </a:r>
            <a:r>
              <a:rPr lang="en-US" altLang="zh-CN" dirty="0">
                <a:solidFill>
                  <a:srgbClr val="34495E"/>
                </a:solidFill>
                <a:latin typeface="微软雅黑" panose="020B0503020204020204" pitchFamily="34" charset="-122"/>
                <a:ea typeface="微软雅黑" panose="020B0503020204020204" pitchFamily="34" charset="-122"/>
              </a:rPr>
              <a:t>div </a:t>
            </a:r>
            <a:r>
              <a:rPr lang="en-US" altLang="zh-CN" b="1" dirty="0">
                <a:solidFill>
                  <a:srgbClr val="FF0000"/>
                </a:solidFill>
                <a:latin typeface="微软雅黑" panose="020B0503020204020204" pitchFamily="34" charset="-122"/>
                <a:ea typeface="微软雅黑" panose="020B0503020204020204" pitchFamily="34" charset="-122"/>
              </a:rPr>
              <a:t>id="app-4"</a:t>
            </a:r>
            <a:r>
              <a:rPr lang="en-US" altLang="zh-CN" dirty="0">
                <a:latin typeface="微软雅黑" panose="020B0503020204020204" pitchFamily="34" charset="-122"/>
                <a:ea typeface="微软雅黑" panose="020B0503020204020204" pitchFamily="34" charset="-122"/>
              </a:rPr>
              <a:t>&gt;</a:t>
            </a:r>
          </a:p>
          <a:p>
            <a:r>
              <a:rPr lang="en-US" altLang="zh-CN" dirty="0" smtClean="0">
                <a:solidFill>
                  <a:srgbClr val="34495E"/>
                </a:solidFill>
                <a:latin typeface="微软雅黑" panose="020B0503020204020204" pitchFamily="34" charset="-122"/>
                <a:ea typeface="微软雅黑" panose="020B0503020204020204" pitchFamily="34" charset="-122"/>
              </a:rPr>
              <a:t>    {{ </a:t>
            </a:r>
            <a:r>
              <a:rPr lang="en-US" altLang="zh-CN" dirty="0" err="1">
                <a:solidFill>
                  <a:srgbClr val="34495E"/>
                </a:solidFill>
                <a:latin typeface="微软雅黑" panose="020B0503020204020204" pitchFamily="34" charset="-122"/>
                <a:ea typeface="微软雅黑" panose="020B0503020204020204" pitchFamily="34" charset="-122"/>
              </a:rPr>
              <a:t>todo.text</a:t>
            </a:r>
            <a:r>
              <a:rPr lang="en-US" altLang="zh-CN" dirty="0">
                <a:solidFill>
                  <a:srgbClr val="34495E"/>
                </a:solidFill>
                <a:latin typeface="微软雅黑" panose="020B0503020204020204" pitchFamily="34" charset="-122"/>
                <a:ea typeface="微软雅黑" panose="020B0503020204020204" pitchFamily="34" charset="-122"/>
              </a:rPr>
              <a:t> }}</a:t>
            </a:r>
          </a:p>
          <a:p>
            <a:r>
              <a:rPr lang="en-US" altLang="zh-CN" dirty="0" smtClean="0">
                <a:solidFill>
                  <a:srgbClr val="34495E"/>
                </a:solidFill>
                <a:latin typeface="微软雅黑" panose="020B0503020204020204" pitchFamily="34" charset="-122"/>
                <a:ea typeface="微软雅黑" panose="020B0503020204020204" pitchFamily="34" charset="-122"/>
              </a:rPr>
              <a:t>&lt;/</a:t>
            </a:r>
            <a:r>
              <a:rPr lang="en-US" altLang="zh-CN" dirty="0">
                <a:solidFill>
                  <a:srgbClr val="34495E"/>
                </a:solidFill>
                <a:latin typeface="微软雅黑" panose="020B0503020204020204" pitchFamily="34" charset="-122"/>
                <a:ea typeface="微软雅黑" panose="020B0503020204020204" pitchFamily="34" charset="-122"/>
              </a:rPr>
              <a:t>div&gt;</a:t>
            </a:r>
            <a:endParaRPr lang="zh-CN" altLang="en-US" dirty="0">
              <a:latin typeface="微软雅黑" panose="020B0503020204020204" pitchFamily="34" charset="-122"/>
              <a:ea typeface="微软雅黑" panose="020B0503020204020204" pitchFamily="34" charset="-122"/>
            </a:endParaRPr>
          </a:p>
        </p:txBody>
      </p:sp>
      <p:sp>
        <p:nvSpPr>
          <p:cNvPr id="5" name="矩形 4"/>
          <p:cNvSpPr/>
          <p:nvPr/>
        </p:nvSpPr>
        <p:spPr>
          <a:xfrm>
            <a:off x="714233" y="3762853"/>
            <a:ext cx="3534210" cy="2585323"/>
          </a:xfrm>
          <a:prstGeom prst="rect">
            <a:avLst/>
          </a:prstGeom>
          <a:solidFill>
            <a:schemeClr val="bg1">
              <a:lumMod val="95000"/>
            </a:schemeClr>
          </a:solidFill>
        </p:spPr>
        <p:txBody>
          <a:bodyPr wrap="square">
            <a:spAutoFit/>
          </a:bodyPr>
          <a:lstStyle/>
          <a:p>
            <a:r>
              <a:rPr lang="en-US" altLang="zh-CN" b="1" dirty="0" smtClean="0">
                <a:solidFill>
                  <a:srgbClr val="0000FF"/>
                </a:solidFill>
                <a:latin typeface="微软雅黑" panose="020B0503020204020204" pitchFamily="34" charset="-122"/>
                <a:ea typeface="微软雅黑" panose="020B0503020204020204" pitchFamily="34" charset="-122"/>
              </a:rPr>
              <a:t>JavaScript</a:t>
            </a:r>
            <a:r>
              <a:rPr lang="zh-CN" altLang="en-US" b="1" dirty="0" smtClean="0">
                <a:solidFill>
                  <a:srgbClr val="0000FF"/>
                </a:solidFill>
                <a:latin typeface="微软雅黑" panose="020B0503020204020204" pitchFamily="34" charset="-122"/>
                <a:ea typeface="微软雅黑" panose="020B0503020204020204" pitchFamily="34" charset="-122"/>
              </a:rPr>
              <a:t>代码</a:t>
            </a:r>
            <a:endParaRPr lang="en-US" altLang="zh-CN" b="1" dirty="0" smtClean="0">
              <a:solidFill>
                <a:srgbClr val="0000FF"/>
              </a:solidFill>
              <a:latin typeface="微软雅黑" panose="020B0503020204020204" pitchFamily="34" charset="-122"/>
              <a:ea typeface="微软雅黑" panose="020B0503020204020204" pitchFamily="34" charset="-122"/>
            </a:endParaRPr>
          </a:p>
          <a:p>
            <a:r>
              <a:rPr lang="en-US" altLang="zh-CN" dirty="0" err="1" smtClean="0">
                <a:latin typeface="微软雅黑" panose="020B0503020204020204" pitchFamily="34" charset="-122"/>
                <a:ea typeface="微软雅黑" panose="020B0503020204020204" pitchFamily="34" charset="-122"/>
              </a:rPr>
              <a:t>var</a:t>
            </a:r>
            <a:r>
              <a:rPr lang="en-US" altLang="zh-CN" dirty="0" smtClean="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app4 = new </a:t>
            </a:r>
            <a:r>
              <a:rPr lang="en-US" altLang="zh-CN" dirty="0" err="1">
                <a:latin typeface="微软雅黑" panose="020B0503020204020204" pitchFamily="34" charset="-122"/>
                <a:ea typeface="微软雅黑" panose="020B0503020204020204" pitchFamily="34" charset="-122"/>
              </a:rPr>
              <a:t>Vue</a:t>
            </a:r>
            <a:r>
              <a:rPr lang="en-US" altLang="zh-CN" dirty="0">
                <a:latin typeface="微软雅黑" panose="020B0503020204020204" pitchFamily="34" charset="-122"/>
                <a:ea typeface="微软雅黑" panose="020B0503020204020204" pitchFamily="34" charset="-122"/>
              </a:rPr>
              <a:t>({</a:t>
            </a:r>
          </a:p>
          <a:p>
            <a:r>
              <a:rPr lang="en-US" altLang="zh-CN" dirty="0" smtClean="0">
                <a:latin typeface="微软雅黑" panose="020B0503020204020204" pitchFamily="34" charset="-122"/>
                <a:ea typeface="微软雅黑" panose="020B0503020204020204" pitchFamily="34" charset="-122"/>
              </a:rPr>
              <a:t>    el</a:t>
            </a:r>
            <a:r>
              <a:rPr lang="en-US" altLang="zh-CN" dirty="0">
                <a:latin typeface="微软雅黑" panose="020B0503020204020204" pitchFamily="34" charset="-122"/>
                <a:ea typeface="微软雅黑" panose="020B0503020204020204" pitchFamily="34" charset="-122"/>
              </a:rPr>
              <a:t>: '</a:t>
            </a:r>
            <a:r>
              <a:rPr lang="en-US" altLang="zh-CN" b="1" dirty="0">
                <a:solidFill>
                  <a:srgbClr val="FF0000"/>
                </a:solidFill>
                <a:latin typeface="微软雅黑" panose="020B0503020204020204" pitchFamily="34" charset="-122"/>
                <a:ea typeface="微软雅黑" panose="020B0503020204020204" pitchFamily="34" charset="-122"/>
              </a:rPr>
              <a:t>#app-4</a:t>
            </a:r>
            <a:r>
              <a:rPr lang="en-US" altLang="zh-CN" dirty="0">
                <a:latin typeface="微软雅黑" panose="020B0503020204020204" pitchFamily="34" charset="-122"/>
                <a:ea typeface="微软雅黑" panose="020B0503020204020204" pitchFamily="34" charset="-122"/>
              </a:rPr>
              <a:t>',</a:t>
            </a:r>
          </a:p>
          <a:p>
            <a:r>
              <a:rPr lang="en-US" altLang="zh-CN" dirty="0" smtClean="0">
                <a:latin typeface="微软雅黑" panose="020B0503020204020204" pitchFamily="34" charset="-122"/>
                <a:ea typeface="微软雅黑" panose="020B0503020204020204" pitchFamily="34" charset="-122"/>
              </a:rPr>
              <a:t>    data</a:t>
            </a:r>
            <a:r>
              <a:rPr lang="en-US" altLang="zh-CN" dirty="0">
                <a:latin typeface="微软雅黑" panose="020B0503020204020204" pitchFamily="34" charset="-122"/>
                <a:ea typeface="微软雅黑" panose="020B0503020204020204" pitchFamily="34" charset="-122"/>
              </a:rPr>
              <a:t>: {</a:t>
            </a:r>
          </a:p>
          <a:p>
            <a:r>
              <a:rPr lang="en-US" altLang="zh-CN" dirty="0" smtClean="0">
                <a:latin typeface="微软雅黑" panose="020B0503020204020204" pitchFamily="34" charset="-122"/>
                <a:ea typeface="微软雅黑" panose="020B0503020204020204" pitchFamily="34" charset="-122"/>
              </a:rPr>
              <a:t>        </a:t>
            </a:r>
            <a:r>
              <a:rPr lang="en-US" altLang="zh-CN" b="1" dirty="0" err="1" smtClean="0">
                <a:solidFill>
                  <a:srgbClr val="FF0000"/>
                </a:solidFill>
                <a:latin typeface="微软雅黑" panose="020B0503020204020204" pitchFamily="34" charset="-122"/>
                <a:ea typeface="微软雅黑" panose="020B0503020204020204" pitchFamily="34" charset="-122"/>
              </a:rPr>
              <a:t>todos</a:t>
            </a:r>
            <a:r>
              <a:rPr lang="en-US" altLang="zh-CN" dirty="0">
                <a:latin typeface="微软雅黑" panose="020B0503020204020204" pitchFamily="34" charset="-122"/>
                <a:ea typeface="微软雅黑" panose="020B0503020204020204" pitchFamily="34" charset="-122"/>
              </a:rPr>
              <a:t>: [</a:t>
            </a:r>
          </a:p>
          <a:p>
            <a:r>
              <a:rPr lang="en-US" altLang="zh-CN" dirty="0" smtClean="0">
                <a:latin typeface="微软雅黑" panose="020B0503020204020204" pitchFamily="34" charset="-122"/>
                <a:ea typeface="微软雅黑" panose="020B0503020204020204" pitchFamily="34" charset="-122"/>
              </a:rPr>
              <a:t>            { </a:t>
            </a:r>
            <a:r>
              <a:rPr lang="en-US" altLang="zh-CN" dirty="0">
                <a:latin typeface="微软雅黑" panose="020B0503020204020204" pitchFamily="34" charset="-122"/>
                <a:ea typeface="微软雅黑" panose="020B0503020204020204" pitchFamily="34" charset="-122"/>
              </a:rPr>
              <a:t>text: '</a:t>
            </a:r>
            <a:r>
              <a:rPr lang="zh-CN" altLang="en-US" dirty="0">
                <a:latin typeface="微软雅黑" panose="020B0503020204020204" pitchFamily="34" charset="-122"/>
                <a:ea typeface="微软雅黑" panose="020B0503020204020204" pitchFamily="34" charset="-122"/>
              </a:rPr>
              <a:t>学习 </a:t>
            </a:r>
            <a:r>
              <a:rPr lang="en-US" altLang="zh-CN" dirty="0">
                <a:latin typeface="微软雅黑" panose="020B0503020204020204" pitchFamily="34" charset="-122"/>
                <a:ea typeface="微软雅黑" panose="020B0503020204020204" pitchFamily="34" charset="-122"/>
              </a:rPr>
              <a:t>JavaScript' </a:t>
            </a:r>
            <a:r>
              <a:rPr lang="en-US" altLang="zh-CN" dirty="0" smtClean="0">
                <a:latin typeface="微软雅黑" panose="020B0503020204020204" pitchFamily="34" charset="-122"/>
                <a:ea typeface="微软雅黑" panose="020B0503020204020204" pitchFamily="34" charset="-122"/>
              </a:rPr>
              <a:t>}</a:t>
            </a:r>
          </a:p>
          <a:p>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12" name="Rectangle 1"/>
          <p:cNvSpPr>
            <a:spLocks noChangeArrowheads="1"/>
          </p:cNvSpPr>
          <p:nvPr/>
        </p:nvSpPr>
        <p:spPr bwMode="auto">
          <a:xfrm>
            <a:off x="714233" y="916581"/>
            <a:ext cx="6698950" cy="553998"/>
          </a:xfrm>
          <a:prstGeom prst="rect">
            <a:avLst/>
          </a:prstGeom>
          <a:solidFill>
            <a:schemeClr val="bg1"/>
          </a:solidFill>
          <a:ln>
            <a:noFill/>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smtClean="0">
                <a:ln>
                  <a:noFill/>
                </a:ln>
                <a:solidFill>
                  <a:srgbClr val="0000FF"/>
                </a:solidFill>
                <a:effectLst/>
                <a:latin typeface="Arial Unicode MS" panose="020B0604020202020204" pitchFamily="34" charset="-122"/>
                <a:ea typeface="Roboto Mono"/>
              </a:rPr>
              <a:t>&lt;!-- </a:t>
            </a:r>
            <a:r>
              <a:rPr kumimoji="0" lang="zh-CN" b="1" i="0" u="none" strike="noStrike" cap="none" normalizeH="0" baseline="0" dirty="0" smtClean="0">
                <a:ln>
                  <a:noFill/>
                </a:ln>
                <a:solidFill>
                  <a:srgbClr val="0000FF"/>
                </a:solidFill>
                <a:effectLst/>
                <a:latin typeface="Arial Unicode MS" panose="020B0604020202020204" pitchFamily="34" charset="-122"/>
                <a:ea typeface="Roboto Mono"/>
              </a:rPr>
              <a:t>开发环境版本，包含了有帮助的命令行警告 </a:t>
            </a:r>
            <a:r>
              <a:rPr kumimoji="0" lang="zh-CN" altLang="zh-CN" b="1" i="0" u="none" strike="noStrike" cap="none" normalizeH="0" baseline="0" dirty="0" smtClean="0">
                <a:ln>
                  <a:noFill/>
                </a:ln>
                <a:solidFill>
                  <a:srgbClr val="0000FF"/>
                </a:solidFill>
                <a:effectLst/>
                <a:latin typeface="Arial Unicode MS" panose="020B0604020202020204" pitchFamily="34" charset="-122"/>
                <a:ea typeface="Roboto Mono"/>
              </a:rPr>
              <a:t>--&gt;</a:t>
            </a:r>
            <a:r>
              <a:rPr kumimoji="0" lang="zh-CN" altLang="zh-CN" b="0" i="0" u="none" strike="noStrike" cap="none" normalizeH="0" baseline="0" dirty="0" smtClean="0">
                <a:ln>
                  <a:noFill/>
                </a:ln>
                <a:solidFill>
                  <a:srgbClr val="525252"/>
                </a:solidFill>
                <a:effectLst/>
                <a:latin typeface="Arial Unicode MS" panose="020B0604020202020204" pitchFamily="34" charset="-122"/>
                <a:ea typeface="Roboto Mono"/>
              </a:rPr>
              <a:t/>
            </a:r>
            <a:br>
              <a:rPr kumimoji="0" lang="zh-CN" altLang="zh-CN" b="0" i="0" u="none" strike="noStrike" cap="none" normalizeH="0" baseline="0" dirty="0" smtClean="0">
                <a:ln>
                  <a:noFill/>
                </a:ln>
                <a:solidFill>
                  <a:srgbClr val="525252"/>
                </a:solidFill>
                <a:effectLst/>
                <a:latin typeface="Arial Unicode MS" panose="020B0604020202020204" pitchFamily="34" charset="-122"/>
                <a:ea typeface="Roboto Mono"/>
              </a:rPr>
            </a:br>
            <a:r>
              <a:rPr kumimoji="0" lang="zh-CN" altLang="zh-CN" b="0" i="0" u="none" strike="noStrike" cap="none" normalizeH="0" baseline="0" dirty="0" smtClean="0">
                <a:ln>
                  <a:noFill/>
                </a:ln>
                <a:solidFill>
                  <a:srgbClr val="2973B7"/>
                </a:solidFill>
                <a:effectLst/>
                <a:latin typeface="Arial Unicode MS" panose="020B0604020202020204" pitchFamily="34" charset="-122"/>
                <a:ea typeface="Roboto Mono"/>
              </a:rPr>
              <a:t>&lt;script src=</a:t>
            </a:r>
            <a:r>
              <a:rPr kumimoji="0" lang="zh-CN" altLang="zh-CN" b="0" i="0" u="none" strike="noStrike" cap="none" normalizeH="0" baseline="0" dirty="0" smtClean="0">
                <a:ln>
                  <a:noFill/>
                </a:ln>
                <a:solidFill>
                  <a:srgbClr val="42B983"/>
                </a:solidFill>
                <a:effectLst/>
                <a:latin typeface="Arial Unicode MS" panose="020B0604020202020204" pitchFamily="34" charset="-122"/>
                <a:ea typeface="Roboto Mono"/>
              </a:rPr>
              <a:t>"https://cdn.jsdelivr.net/npm/vue/dist/vue.js"</a:t>
            </a:r>
            <a:r>
              <a:rPr kumimoji="0" lang="zh-CN" altLang="zh-CN" b="0" i="0" u="none" strike="noStrike" cap="none" normalizeH="0" baseline="0" dirty="0" smtClean="0">
                <a:ln>
                  <a:noFill/>
                </a:ln>
                <a:solidFill>
                  <a:srgbClr val="2973B7"/>
                </a:solidFill>
                <a:effectLst/>
                <a:latin typeface="Arial Unicode MS" panose="020B0604020202020204" pitchFamily="34" charset="-122"/>
                <a:ea typeface="Roboto Mono"/>
              </a:rPr>
              <a:t>&gt;&lt;/script&gt;</a:t>
            </a:r>
            <a:r>
              <a:rPr kumimoji="0" lang="zh-CN" altLang="zh-CN" b="0" i="0" u="none" strike="noStrike" cap="none" normalizeH="0" baseline="0" dirty="0" smtClean="0">
                <a:ln>
                  <a:noFill/>
                </a:ln>
                <a:solidFill>
                  <a:schemeClr val="tx1"/>
                </a:solidFill>
                <a:effectLst/>
              </a:rPr>
              <a:t> </a:t>
            </a:r>
            <a:endParaRPr kumimoji="0" lang="zh-CN" altLang="zh-CN" b="0" i="0" u="none" strike="noStrike" cap="none" normalizeH="0" baseline="0" dirty="0" smtClean="0">
              <a:ln>
                <a:noFill/>
              </a:ln>
              <a:solidFill>
                <a:schemeClr val="tx1"/>
              </a:solidFill>
              <a:effectLst/>
              <a:latin typeface="Arial" panose="020B0604020202020204" pitchFamily="34" charset="0"/>
            </a:endParaRPr>
          </a:p>
        </p:txBody>
      </p:sp>
      <p:sp>
        <p:nvSpPr>
          <p:cNvPr id="13" name="Rectangle 2"/>
          <p:cNvSpPr>
            <a:spLocks noChangeArrowheads="1"/>
          </p:cNvSpPr>
          <p:nvPr/>
        </p:nvSpPr>
        <p:spPr bwMode="auto">
          <a:xfrm>
            <a:off x="714233" y="1595599"/>
            <a:ext cx="6698950" cy="553998"/>
          </a:xfrm>
          <a:prstGeom prst="rect">
            <a:avLst/>
          </a:prstGeom>
          <a:solidFill>
            <a:schemeClr val="bg1"/>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smtClean="0">
                <a:ln>
                  <a:noFill/>
                </a:ln>
                <a:solidFill>
                  <a:srgbClr val="0000FF"/>
                </a:solidFill>
                <a:effectLst/>
                <a:latin typeface="Arial Unicode MS" panose="020B0604020202020204" pitchFamily="34" charset="-122"/>
                <a:ea typeface="Roboto Mono"/>
              </a:rPr>
              <a:t>&lt;!-- </a:t>
            </a:r>
            <a:r>
              <a:rPr kumimoji="0" lang="zh-CN" b="1" i="0" u="none" strike="noStrike" cap="none" normalizeH="0" baseline="0" dirty="0" smtClean="0">
                <a:ln>
                  <a:noFill/>
                </a:ln>
                <a:solidFill>
                  <a:srgbClr val="0000FF"/>
                </a:solidFill>
                <a:effectLst/>
                <a:latin typeface="Arial Unicode MS" panose="020B0604020202020204" pitchFamily="34" charset="-122"/>
                <a:ea typeface="Roboto Mono"/>
              </a:rPr>
              <a:t>生产环境版本，优化了尺寸和速度 </a:t>
            </a:r>
            <a:r>
              <a:rPr kumimoji="0" lang="zh-CN" altLang="zh-CN" b="1" i="0" u="none" strike="noStrike" cap="none" normalizeH="0" baseline="0" dirty="0" smtClean="0">
                <a:ln>
                  <a:noFill/>
                </a:ln>
                <a:solidFill>
                  <a:srgbClr val="0000FF"/>
                </a:solidFill>
                <a:effectLst/>
                <a:latin typeface="Arial Unicode MS" panose="020B0604020202020204" pitchFamily="34" charset="-122"/>
                <a:ea typeface="Roboto Mono"/>
              </a:rPr>
              <a:t>--&gt;</a:t>
            </a:r>
            <a:r>
              <a:rPr kumimoji="0" lang="zh-CN" altLang="zh-CN" b="0" i="0" u="none" strike="noStrike" cap="none" normalizeH="0" baseline="0" dirty="0" smtClean="0">
                <a:ln>
                  <a:noFill/>
                </a:ln>
                <a:solidFill>
                  <a:srgbClr val="525252"/>
                </a:solidFill>
                <a:effectLst/>
                <a:latin typeface="Arial Unicode MS" panose="020B0604020202020204" pitchFamily="34" charset="-122"/>
                <a:ea typeface="Roboto Mono"/>
              </a:rPr>
              <a:t/>
            </a:r>
            <a:br>
              <a:rPr kumimoji="0" lang="zh-CN" altLang="zh-CN" b="0" i="0" u="none" strike="noStrike" cap="none" normalizeH="0" baseline="0" dirty="0" smtClean="0">
                <a:ln>
                  <a:noFill/>
                </a:ln>
                <a:solidFill>
                  <a:srgbClr val="525252"/>
                </a:solidFill>
                <a:effectLst/>
                <a:latin typeface="Arial Unicode MS" panose="020B0604020202020204" pitchFamily="34" charset="-122"/>
                <a:ea typeface="Roboto Mono"/>
              </a:rPr>
            </a:br>
            <a:r>
              <a:rPr kumimoji="0" lang="zh-CN" altLang="zh-CN" b="0" i="0" u="none" strike="noStrike" cap="none" normalizeH="0" baseline="0" dirty="0" smtClean="0">
                <a:ln>
                  <a:noFill/>
                </a:ln>
                <a:solidFill>
                  <a:srgbClr val="2973B7"/>
                </a:solidFill>
                <a:effectLst/>
                <a:latin typeface="Arial Unicode MS" panose="020B0604020202020204" pitchFamily="34" charset="-122"/>
                <a:ea typeface="Roboto Mono"/>
              </a:rPr>
              <a:t>&lt;script src=</a:t>
            </a:r>
            <a:r>
              <a:rPr kumimoji="0" lang="zh-CN" altLang="zh-CN" b="0" i="0" u="none" strike="noStrike" cap="none" normalizeH="0" baseline="0" dirty="0" smtClean="0">
                <a:ln>
                  <a:noFill/>
                </a:ln>
                <a:solidFill>
                  <a:srgbClr val="42B983"/>
                </a:solidFill>
                <a:effectLst/>
                <a:latin typeface="Arial Unicode MS" panose="020B0604020202020204" pitchFamily="34" charset="-122"/>
                <a:ea typeface="Roboto Mono"/>
              </a:rPr>
              <a:t>"https://cdn.jsdelivr.net/npm/vue"</a:t>
            </a:r>
            <a:r>
              <a:rPr kumimoji="0" lang="zh-CN" altLang="zh-CN" b="0" i="0" u="none" strike="noStrike" cap="none" normalizeH="0" baseline="0" dirty="0" smtClean="0">
                <a:ln>
                  <a:noFill/>
                </a:ln>
                <a:solidFill>
                  <a:srgbClr val="2973B7"/>
                </a:solidFill>
                <a:effectLst/>
                <a:latin typeface="Arial Unicode MS" panose="020B0604020202020204" pitchFamily="34" charset="-122"/>
                <a:ea typeface="Roboto Mono"/>
              </a:rPr>
              <a:t>&gt;&lt;/script&gt;</a:t>
            </a:r>
            <a:r>
              <a:rPr kumimoji="0" lang="zh-CN" altLang="zh-CN" b="0" i="0" u="none" strike="noStrike" cap="none" normalizeH="0" baseline="0" dirty="0" smtClean="0">
                <a:ln>
                  <a:noFill/>
                </a:ln>
                <a:solidFill>
                  <a:schemeClr val="tx1"/>
                </a:solidFill>
                <a:effectLst/>
              </a:rPr>
              <a:t> </a:t>
            </a:r>
            <a:endParaRPr kumimoji="0" lang="zh-CN" altLang="zh-CN" b="0" i="0" u="none" strike="noStrike" cap="none" normalizeH="0" baseline="0" dirty="0" smtClean="0">
              <a:ln>
                <a:noFill/>
              </a:ln>
              <a:solidFill>
                <a:schemeClr val="tx1"/>
              </a:solidFill>
              <a:effectLst/>
              <a:latin typeface="Arial" panose="020B0604020202020204" pitchFamily="34" charset="0"/>
            </a:endParaRPr>
          </a:p>
        </p:txBody>
      </p:sp>
      <p:sp>
        <p:nvSpPr>
          <p:cNvPr id="14" name="矩形 13"/>
          <p:cNvSpPr/>
          <p:nvPr/>
        </p:nvSpPr>
        <p:spPr>
          <a:xfrm>
            <a:off x="4428698" y="2361462"/>
            <a:ext cx="3635029" cy="1200329"/>
          </a:xfrm>
          <a:prstGeom prst="rect">
            <a:avLst/>
          </a:prstGeom>
          <a:solidFill>
            <a:schemeClr val="accent2">
              <a:lumMod val="20000"/>
              <a:lumOff val="80000"/>
            </a:schemeClr>
          </a:solidFill>
        </p:spPr>
        <p:txBody>
          <a:bodyPr wrap="square">
            <a:spAutoFit/>
          </a:bodyPr>
          <a:lstStyle/>
          <a:p>
            <a:r>
              <a:rPr lang="en-US" altLang="zh-CN" b="1" dirty="0" smtClean="0">
                <a:solidFill>
                  <a:srgbClr val="0000FF"/>
                </a:solidFill>
                <a:latin typeface="微软雅黑" panose="020B0503020204020204" pitchFamily="34" charset="-122"/>
                <a:ea typeface="微软雅黑" panose="020B0503020204020204" pitchFamily="34" charset="-122"/>
              </a:rPr>
              <a:t>HTML</a:t>
            </a:r>
            <a:r>
              <a:rPr lang="zh-CN" altLang="en-US" b="1" dirty="0" smtClean="0">
                <a:solidFill>
                  <a:srgbClr val="0000FF"/>
                </a:solidFill>
                <a:latin typeface="微软雅黑" panose="020B0503020204020204" pitchFamily="34" charset="-122"/>
                <a:ea typeface="微软雅黑" panose="020B0503020204020204" pitchFamily="34" charset="-122"/>
              </a:rPr>
              <a:t>代码</a:t>
            </a:r>
            <a:endParaRPr lang="en-US" altLang="zh-CN" b="1" dirty="0" smtClean="0">
              <a:solidFill>
                <a:srgbClr val="0000FF"/>
              </a:solidFill>
              <a:latin typeface="微软雅黑" panose="020B0503020204020204" pitchFamily="34" charset="-122"/>
              <a:ea typeface="微软雅黑" panose="020B0503020204020204" pitchFamily="34" charset="-122"/>
            </a:endParaRPr>
          </a:p>
          <a:p>
            <a:r>
              <a:rPr lang="en-US" altLang="zh-CN" dirty="0" smtClean="0">
                <a:solidFill>
                  <a:srgbClr val="34495E"/>
                </a:solidFill>
                <a:latin typeface="微软雅黑" panose="020B0503020204020204" pitchFamily="34" charset="-122"/>
                <a:ea typeface="微软雅黑" panose="020B0503020204020204" pitchFamily="34" charset="-122"/>
              </a:rPr>
              <a:t>&lt;</a:t>
            </a:r>
            <a:r>
              <a:rPr lang="en-US" altLang="zh-CN" dirty="0">
                <a:solidFill>
                  <a:srgbClr val="34495E"/>
                </a:solidFill>
                <a:latin typeface="微软雅黑" panose="020B0503020204020204" pitchFamily="34" charset="-122"/>
                <a:ea typeface="微软雅黑" panose="020B0503020204020204" pitchFamily="34" charset="-122"/>
              </a:rPr>
              <a:t>div </a:t>
            </a:r>
            <a:r>
              <a:rPr lang="en-US" altLang="zh-CN" b="1" dirty="0">
                <a:solidFill>
                  <a:srgbClr val="FF0000"/>
                </a:solidFill>
                <a:latin typeface="微软雅黑" panose="020B0503020204020204" pitchFamily="34" charset="-122"/>
                <a:ea typeface="微软雅黑" panose="020B0503020204020204" pitchFamily="34" charset="-122"/>
              </a:rPr>
              <a:t>class</a:t>
            </a:r>
            <a:r>
              <a:rPr lang="en-US" altLang="zh-CN" b="1" dirty="0" smtClean="0">
                <a:solidFill>
                  <a:srgbClr val="FF0000"/>
                </a:solidFill>
                <a:latin typeface="微软雅黑" panose="020B0503020204020204" pitchFamily="34" charset="-122"/>
                <a:ea typeface="微软雅黑" panose="020B0503020204020204" pitchFamily="34" charset="-122"/>
              </a:rPr>
              <a:t>="</a:t>
            </a:r>
            <a:r>
              <a:rPr lang="en-US" altLang="zh-CN" b="1" dirty="0">
                <a:solidFill>
                  <a:srgbClr val="FF0000"/>
                </a:solidFill>
                <a:latin typeface="微软雅黑" panose="020B0503020204020204" pitchFamily="34" charset="-122"/>
                <a:ea typeface="微软雅黑" panose="020B0503020204020204" pitchFamily="34" charset="-122"/>
              </a:rPr>
              <a:t>app-4"</a:t>
            </a:r>
            <a:r>
              <a:rPr lang="en-US" altLang="zh-CN" dirty="0">
                <a:latin typeface="微软雅黑" panose="020B0503020204020204" pitchFamily="34" charset="-122"/>
                <a:ea typeface="微软雅黑" panose="020B0503020204020204" pitchFamily="34" charset="-122"/>
              </a:rPr>
              <a:t>&gt;</a:t>
            </a:r>
          </a:p>
          <a:p>
            <a:r>
              <a:rPr lang="en-US" altLang="zh-CN" dirty="0" smtClean="0">
                <a:solidFill>
                  <a:srgbClr val="34495E"/>
                </a:solidFill>
                <a:latin typeface="微软雅黑" panose="020B0503020204020204" pitchFamily="34" charset="-122"/>
                <a:ea typeface="微软雅黑" panose="020B0503020204020204" pitchFamily="34" charset="-122"/>
              </a:rPr>
              <a:t>    {{ </a:t>
            </a:r>
            <a:r>
              <a:rPr lang="en-US" altLang="zh-CN" dirty="0" err="1">
                <a:solidFill>
                  <a:srgbClr val="34495E"/>
                </a:solidFill>
                <a:latin typeface="微软雅黑" panose="020B0503020204020204" pitchFamily="34" charset="-122"/>
                <a:ea typeface="微软雅黑" panose="020B0503020204020204" pitchFamily="34" charset="-122"/>
              </a:rPr>
              <a:t>todo.text</a:t>
            </a:r>
            <a:r>
              <a:rPr lang="en-US" altLang="zh-CN" dirty="0">
                <a:solidFill>
                  <a:srgbClr val="34495E"/>
                </a:solidFill>
                <a:latin typeface="微软雅黑" panose="020B0503020204020204" pitchFamily="34" charset="-122"/>
                <a:ea typeface="微软雅黑" panose="020B0503020204020204" pitchFamily="34" charset="-122"/>
              </a:rPr>
              <a:t> }}</a:t>
            </a:r>
          </a:p>
          <a:p>
            <a:r>
              <a:rPr lang="en-US" altLang="zh-CN" dirty="0" smtClean="0">
                <a:solidFill>
                  <a:srgbClr val="34495E"/>
                </a:solidFill>
                <a:latin typeface="微软雅黑" panose="020B0503020204020204" pitchFamily="34" charset="-122"/>
                <a:ea typeface="微软雅黑" panose="020B0503020204020204" pitchFamily="34" charset="-122"/>
              </a:rPr>
              <a:t>&lt;/</a:t>
            </a:r>
            <a:r>
              <a:rPr lang="en-US" altLang="zh-CN" dirty="0">
                <a:solidFill>
                  <a:srgbClr val="34495E"/>
                </a:solidFill>
                <a:latin typeface="微软雅黑" panose="020B0503020204020204" pitchFamily="34" charset="-122"/>
                <a:ea typeface="微软雅黑" panose="020B0503020204020204" pitchFamily="34" charset="-122"/>
              </a:rPr>
              <a:t>div&gt;</a:t>
            </a:r>
            <a:endParaRPr lang="zh-CN" altLang="en-US" dirty="0">
              <a:latin typeface="微软雅黑" panose="020B0503020204020204" pitchFamily="34" charset="-122"/>
              <a:ea typeface="微软雅黑" panose="020B0503020204020204" pitchFamily="34" charset="-122"/>
            </a:endParaRPr>
          </a:p>
        </p:txBody>
      </p:sp>
      <p:sp>
        <p:nvSpPr>
          <p:cNvPr id="15" name="矩形 14"/>
          <p:cNvSpPr/>
          <p:nvPr/>
        </p:nvSpPr>
        <p:spPr>
          <a:xfrm>
            <a:off x="4428698" y="3769633"/>
            <a:ext cx="3635029" cy="2585323"/>
          </a:xfrm>
          <a:prstGeom prst="rect">
            <a:avLst/>
          </a:prstGeom>
          <a:solidFill>
            <a:schemeClr val="accent2">
              <a:lumMod val="20000"/>
              <a:lumOff val="80000"/>
            </a:schemeClr>
          </a:solidFill>
        </p:spPr>
        <p:txBody>
          <a:bodyPr wrap="square">
            <a:spAutoFit/>
          </a:bodyPr>
          <a:lstStyle/>
          <a:p>
            <a:r>
              <a:rPr lang="en-US" altLang="zh-CN" b="1" dirty="0" smtClean="0">
                <a:solidFill>
                  <a:srgbClr val="0000FF"/>
                </a:solidFill>
                <a:latin typeface="微软雅黑" panose="020B0503020204020204" pitchFamily="34" charset="-122"/>
                <a:ea typeface="微软雅黑" panose="020B0503020204020204" pitchFamily="34" charset="-122"/>
              </a:rPr>
              <a:t>JavaScript</a:t>
            </a:r>
            <a:r>
              <a:rPr lang="zh-CN" altLang="en-US" b="1" dirty="0" smtClean="0">
                <a:solidFill>
                  <a:srgbClr val="0000FF"/>
                </a:solidFill>
                <a:latin typeface="微软雅黑" panose="020B0503020204020204" pitchFamily="34" charset="-122"/>
                <a:ea typeface="微软雅黑" panose="020B0503020204020204" pitchFamily="34" charset="-122"/>
              </a:rPr>
              <a:t>代码</a:t>
            </a:r>
            <a:endParaRPr lang="en-US" altLang="zh-CN" b="1" dirty="0" smtClean="0">
              <a:solidFill>
                <a:srgbClr val="0000FF"/>
              </a:solidFill>
              <a:latin typeface="微软雅黑" panose="020B0503020204020204" pitchFamily="34" charset="-122"/>
              <a:ea typeface="微软雅黑" panose="020B0503020204020204" pitchFamily="34" charset="-122"/>
            </a:endParaRPr>
          </a:p>
          <a:p>
            <a:r>
              <a:rPr lang="en-US" altLang="zh-CN" dirty="0" err="1" smtClean="0">
                <a:latin typeface="微软雅黑" panose="020B0503020204020204" pitchFamily="34" charset="-122"/>
                <a:ea typeface="微软雅黑" panose="020B0503020204020204" pitchFamily="34" charset="-122"/>
              </a:rPr>
              <a:t>var</a:t>
            </a:r>
            <a:r>
              <a:rPr lang="en-US" altLang="zh-CN" dirty="0" smtClean="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app4 = new </a:t>
            </a:r>
            <a:r>
              <a:rPr lang="en-US" altLang="zh-CN" dirty="0" err="1">
                <a:latin typeface="微软雅黑" panose="020B0503020204020204" pitchFamily="34" charset="-122"/>
                <a:ea typeface="微软雅黑" panose="020B0503020204020204" pitchFamily="34" charset="-122"/>
              </a:rPr>
              <a:t>Vue</a:t>
            </a:r>
            <a:r>
              <a:rPr lang="en-US" altLang="zh-CN" dirty="0">
                <a:latin typeface="微软雅黑" panose="020B0503020204020204" pitchFamily="34" charset="-122"/>
                <a:ea typeface="微软雅黑" panose="020B0503020204020204" pitchFamily="34" charset="-122"/>
              </a:rPr>
              <a:t>({</a:t>
            </a:r>
          </a:p>
          <a:p>
            <a:r>
              <a:rPr lang="en-US" altLang="zh-CN" dirty="0" smtClean="0">
                <a:latin typeface="微软雅黑" panose="020B0503020204020204" pitchFamily="34" charset="-122"/>
                <a:ea typeface="微软雅黑" panose="020B0503020204020204" pitchFamily="34" charset="-122"/>
              </a:rPr>
              <a:t>    el</a:t>
            </a:r>
            <a:r>
              <a:rPr lang="en-US" altLang="zh-CN" dirty="0">
                <a:latin typeface="微软雅黑" panose="020B0503020204020204" pitchFamily="34" charset="-122"/>
                <a:ea typeface="微软雅黑" panose="020B0503020204020204" pitchFamily="34" charset="-122"/>
              </a:rPr>
              <a:t>: '</a:t>
            </a:r>
            <a:r>
              <a:rPr lang="en-US" altLang="zh-CN" b="1" dirty="0" smtClean="0">
                <a:solidFill>
                  <a:srgbClr val="FF0000"/>
                </a:solidFill>
                <a:latin typeface="微软雅黑" panose="020B0503020204020204" pitchFamily="34" charset="-122"/>
                <a:ea typeface="微软雅黑" panose="020B0503020204020204" pitchFamily="34" charset="-122"/>
              </a:rPr>
              <a:t>.app-4</a:t>
            </a:r>
            <a:r>
              <a:rPr lang="en-US" altLang="zh-CN" dirty="0">
                <a:latin typeface="微软雅黑" panose="020B0503020204020204" pitchFamily="34" charset="-122"/>
                <a:ea typeface="微软雅黑" panose="020B0503020204020204" pitchFamily="34" charset="-122"/>
              </a:rPr>
              <a:t>',</a:t>
            </a:r>
          </a:p>
          <a:p>
            <a:r>
              <a:rPr lang="en-US" altLang="zh-CN" dirty="0" smtClean="0">
                <a:latin typeface="微软雅黑" panose="020B0503020204020204" pitchFamily="34" charset="-122"/>
                <a:ea typeface="微软雅黑" panose="020B0503020204020204" pitchFamily="34" charset="-122"/>
              </a:rPr>
              <a:t>    data</a:t>
            </a:r>
            <a:r>
              <a:rPr lang="en-US" altLang="zh-CN" dirty="0">
                <a:latin typeface="微软雅黑" panose="020B0503020204020204" pitchFamily="34" charset="-122"/>
                <a:ea typeface="微软雅黑" panose="020B0503020204020204" pitchFamily="34" charset="-122"/>
              </a:rPr>
              <a:t>: {</a:t>
            </a:r>
          </a:p>
          <a:p>
            <a:r>
              <a:rPr lang="en-US" altLang="zh-CN" dirty="0" smtClean="0">
                <a:latin typeface="微软雅黑" panose="020B0503020204020204" pitchFamily="34" charset="-122"/>
                <a:ea typeface="微软雅黑" panose="020B0503020204020204" pitchFamily="34" charset="-122"/>
              </a:rPr>
              <a:t>        </a:t>
            </a:r>
            <a:r>
              <a:rPr lang="en-US" altLang="zh-CN" b="1" dirty="0" err="1" smtClean="0">
                <a:solidFill>
                  <a:srgbClr val="FF0000"/>
                </a:solidFill>
                <a:latin typeface="微软雅黑" panose="020B0503020204020204" pitchFamily="34" charset="-122"/>
                <a:ea typeface="微软雅黑" panose="020B0503020204020204" pitchFamily="34" charset="-122"/>
              </a:rPr>
              <a:t>todos</a:t>
            </a:r>
            <a:r>
              <a:rPr lang="en-US" altLang="zh-CN" dirty="0">
                <a:latin typeface="微软雅黑" panose="020B0503020204020204" pitchFamily="34" charset="-122"/>
                <a:ea typeface="微软雅黑" panose="020B0503020204020204" pitchFamily="34" charset="-122"/>
              </a:rPr>
              <a:t>: [</a:t>
            </a:r>
          </a:p>
          <a:p>
            <a:r>
              <a:rPr lang="en-US" altLang="zh-CN" dirty="0" smtClean="0">
                <a:latin typeface="微软雅黑" panose="020B0503020204020204" pitchFamily="34" charset="-122"/>
                <a:ea typeface="微软雅黑" panose="020B0503020204020204" pitchFamily="34" charset="-122"/>
              </a:rPr>
              <a:t>            { </a:t>
            </a:r>
            <a:r>
              <a:rPr lang="en-US" altLang="zh-CN" dirty="0">
                <a:latin typeface="微软雅黑" panose="020B0503020204020204" pitchFamily="34" charset="-122"/>
                <a:ea typeface="微软雅黑" panose="020B0503020204020204" pitchFamily="34" charset="-122"/>
              </a:rPr>
              <a:t>text: '</a:t>
            </a:r>
            <a:r>
              <a:rPr lang="zh-CN" altLang="en-US" dirty="0">
                <a:latin typeface="微软雅黑" panose="020B0503020204020204" pitchFamily="34" charset="-122"/>
                <a:ea typeface="微软雅黑" panose="020B0503020204020204" pitchFamily="34" charset="-122"/>
              </a:rPr>
              <a:t>学习 </a:t>
            </a:r>
            <a:r>
              <a:rPr lang="en-US" altLang="zh-CN" dirty="0">
                <a:latin typeface="微软雅黑" panose="020B0503020204020204" pitchFamily="34" charset="-122"/>
                <a:ea typeface="微软雅黑" panose="020B0503020204020204" pitchFamily="34" charset="-122"/>
              </a:rPr>
              <a:t>JavaScript' </a:t>
            </a:r>
            <a:r>
              <a:rPr lang="en-US" altLang="zh-CN" dirty="0" smtClean="0">
                <a:latin typeface="微软雅黑" panose="020B0503020204020204" pitchFamily="34" charset="-122"/>
                <a:ea typeface="微软雅黑" panose="020B0503020204020204" pitchFamily="34" charset="-122"/>
              </a:rPr>
              <a:t>}</a:t>
            </a:r>
          </a:p>
          <a:p>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16" name="矩形 15"/>
          <p:cNvSpPr/>
          <p:nvPr/>
        </p:nvSpPr>
        <p:spPr>
          <a:xfrm>
            <a:off x="8243982" y="3762852"/>
            <a:ext cx="3595169" cy="2585323"/>
          </a:xfrm>
          <a:prstGeom prst="rect">
            <a:avLst/>
          </a:prstGeom>
          <a:solidFill>
            <a:schemeClr val="accent6">
              <a:lumMod val="20000"/>
              <a:lumOff val="80000"/>
            </a:schemeClr>
          </a:solidFill>
        </p:spPr>
        <p:txBody>
          <a:bodyPr wrap="square">
            <a:spAutoFit/>
          </a:bodyPr>
          <a:lstStyle/>
          <a:p>
            <a:r>
              <a:rPr lang="en-US" altLang="zh-CN" b="1" dirty="0" smtClean="0">
                <a:solidFill>
                  <a:srgbClr val="0000FF"/>
                </a:solidFill>
                <a:latin typeface="微软雅黑" panose="020B0503020204020204" pitchFamily="34" charset="-122"/>
                <a:ea typeface="微软雅黑" panose="020B0503020204020204" pitchFamily="34" charset="-122"/>
              </a:rPr>
              <a:t>JavaScript</a:t>
            </a:r>
            <a:r>
              <a:rPr lang="zh-CN" altLang="en-US" b="1" dirty="0" smtClean="0">
                <a:solidFill>
                  <a:srgbClr val="0000FF"/>
                </a:solidFill>
                <a:latin typeface="微软雅黑" panose="020B0503020204020204" pitchFamily="34" charset="-122"/>
                <a:ea typeface="微软雅黑" panose="020B0503020204020204" pitchFamily="34" charset="-122"/>
              </a:rPr>
              <a:t>代码</a:t>
            </a:r>
            <a:endParaRPr lang="en-US" altLang="zh-CN" b="1" dirty="0" smtClean="0">
              <a:solidFill>
                <a:srgbClr val="0000FF"/>
              </a:solidFill>
              <a:latin typeface="微软雅黑" panose="020B0503020204020204" pitchFamily="34" charset="-122"/>
              <a:ea typeface="微软雅黑" panose="020B0503020204020204" pitchFamily="34" charset="-122"/>
            </a:endParaRPr>
          </a:p>
          <a:p>
            <a:r>
              <a:rPr lang="en-US" altLang="zh-CN" dirty="0" err="1" smtClean="0">
                <a:latin typeface="微软雅黑" panose="020B0503020204020204" pitchFamily="34" charset="-122"/>
                <a:ea typeface="微软雅黑" panose="020B0503020204020204" pitchFamily="34" charset="-122"/>
              </a:rPr>
              <a:t>var</a:t>
            </a:r>
            <a:r>
              <a:rPr lang="en-US" altLang="zh-CN" dirty="0" smtClean="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app4 = new </a:t>
            </a:r>
            <a:r>
              <a:rPr lang="en-US" altLang="zh-CN" dirty="0" err="1">
                <a:latin typeface="微软雅黑" panose="020B0503020204020204" pitchFamily="34" charset="-122"/>
                <a:ea typeface="微软雅黑" panose="020B0503020204020204" pitchFamily="34" charset="-122"/>
              </a:rPr>
              <a:t>Vue</a:t>
            </a:r>
            <a:r>
              <a:rPr lang="en-US" altLang="zh-CN" dirty="0">
                <a:latin typeface="微软雅黑" panose="020B0503020204020204" pitchFamily="34" charset="-122"/>
                <a:ea typeface="微软雅黑" panose="020B0503020204020204" pitchFamily="34" charset="-122"/>
              </a:rPr>
              <a:t>({</a:t>
            </a:r>
          </a:p>
          <a:p>
            <a:r>
              <a:rPr lang="en-US" altLang="zh-CN" dirty="0" smtClean="0">
                <a:latin typeface="微软雅黑" panose="020B0503020204020204" pitchFamily="34" charset="-122"/>
                <a:ea typeface="微软雅黑" panose="020B0503020204020204" pitchFamily="34" charset="-122"/>
              </a:rPr>
              <a:t>    el</a:t>
            </a: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a:t>
            </a:r>
            <a:r>
              <a:rPr lang="en-US" altLang="zh-CN" b="1" dirty="0" smtClean="0">
                <a:solidFill>
                  <a:srgbClr val="FF0000"/>
                </a:solidFill>
                <a:latin typeface="微软雅黑" panose="020B0503020204020204" pitchFamily="34" charset="-122"/>
                <a:ea typeface="微软雅黑" panose="020B0503020204020204" pitchFamily="34" charset="-122"/>
              </a:rPr>
              <a:t>label</a:t>
            </a:r>
            <a:r>
              <a:rPr lang="en-US" altLang="zh-CN" dirty="0" smtClean="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    data</a:t>
            </a:r>
            <a:r>
              <a:rPr lang="en-US" altLang="zh-CN" dirty="0">
                <a:latin typeface="微软雅黑" panose="020B0503020204020204" pitchFamily="34" charset="-122"/>
                <a:ea typeface="微软雅黑" panose="020B0503020204020204" pitchFamily="34" charset="-122"/>
              </a:rPr>
              <a:t>: {</a:t>
            </a:r>
          </a:p>
          <a:p>
            <a:r>
              <a:rPr lang="en-US" altLang="zh-CN" dirty="0" smtClean="0">
                <a:latin typeface="微软雅黑" panose="020B0503020204020204" pitchFamily="34" charset="-122"/>
                <a:ea typeface="微软雅黑" panose="020B0503020204020204" pitchFamily="34" charset="-122"/>
              </a:rPr>
              <a:t>        </a:t>
            </a:r>
            <a:r>
              <a:rPr lang="en-US" altLang="zh-CN" b="1" dirty="0" err="1" smtClean="0">
                <a:solidFill>
                  <a:srgbClr val="FF0000"/>
                </a:solidFill>
                <a:latin typeface="微软雅黑" panose="020B0503020204020204" pitchFamily="34" charset="-122"/>
                <a:ea typeface="微软雅黑" panose="020B0503020204020204" pitchFamily="34" charset="-122"/>
              </a:rPr>
              <a:t>todos</a:t>
            </a:r>
            <a:r>
              <a:rPr lang="en-US" altLang="zh-CN" dirty="0">
                <a:latin typeface="微软雅黑" panose="020B0503020204020204" pitchFamily="34" charset="-122"/>
                <a:ea typeface="微软雅黑" panose="020B0503020204020204" pitchFamily="34" charset="-122"/>
              </a:rPr>
              <a:t>: [</a:t>
            </a:r>
          </a:p>
          <a:p>
            <a:r>
              <a:rPr lang="en-US" altLang="zh-CN" dirty="0" smtClean="0">
                <a:latin typeface="微软雅黑" panose="020B0503020204020204" pitchFamily="34" charset="-122"/>
                <a:ea typeface="微软雅黑" panose="020B0503020204020204" pitchFamily="34" charset="-122"/>
              </a:rPr>
              <a:t>            { </a:t>
            </a:r>
            <a:r>
              <a:rPr lang="en-US" altLang="zh-CN" dirty="0">
                <a:latin typeface="微软雅黑" panose="020B0503020204020204" pitchFamily="34" charset="-122"/>
                <a:ea typeface="微软雅黑" panose="020B0503020204020204" pitchFamily="34" charset="-122"/>
              </a:rPr>
              <a:t>text: '</a:t>
            </a:r>
            <a:r>
              <a:rPr lang="zh-CN" altLang="en-US" dirty="0">
                <a:latin typeface="微软雅黑" panose="020B0503020204020204" pitchFamily="34" charset="-122"/>
                <a:ea typeface="微软雅黑" panose="020B0503020204020204" pitchFamily="34" charset="-122"/>
              </a:rPr>
              <a:t>学习 </a:t>
            </a:r>
            <a:r>
              <a:rPr lang="en-US" altLang="zh-CN" dirty="0">
                <a:latin typeface="微软雅黑" panose="020B0503020204020204" pitchFamily="34" charset="-122"/>
                <a:ea typeface="微软雅黑" panose="020B0503020204020204" pitchFamily="34" charset="-122"/>
              </a:rPr>
              <a:t>JavaScript' </a:t>
            </a:r>
            <a:r>
              <a:rPr lang="en-US" altLang="zh-CN" dirty="0" smtClean="0">
                <a:latin typeface="微软雅黑" panose="020B0503020204020204" pitchFamily="34" charset="-122"/>
                <a:ea typeface="微软雅黑" panose="020B0503020204020204" pitchFamily="34" charset="-122"/>
              </a:rPr>
              <a:t>}</a:t>
            </a:r>
          </a:p>
          <a:p>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17" name="矩形 16"/>
          <p:cNvSpPr/>
          <p:nvPr/>
        </p:nvSpPr>
        <p:spPr>
          <a:xfrm>
            <a:off x="8243981" y="2361462"/>
            <a:ext cx="3595169" cy="1200329"/>
          </a:xfrm>
          <a:prstGeom prst="rect">
            <a:avLst/>
          </a:prstGeom>
          <a:solidFill>
            <a:schemeClr val="accent6">
              <a:lumMod val="20000"/>
              <a:lumOff val="80000"/>
            </a:schemeClr>
          </a:solidFill>
        </p:spPr>
        <p:txBody>
          <a:bodyPr wrap="square">
            <a:spAutoFit/>
          </a:bodyPr>
          <a:lstStyle/>
          <a:p>
            <a:r>
              <a:rPr lang="en-US" altLang="zh-CN" b="1" dirty="0" smtClean="0">
                <a:solidFill>
                  <a:srgbClr val="0000FF"/>
                </a:solidFill>
                <a:latin typeface="微软雅黑" panose="020B0503020204020204" pitchFamily="34" charset="-122"/>
                <a:ea typeface="微软雅黑" panose="020B0503020204020204" pitchFamily="34" charset="-122"/>
              </a:rPr>
              <a:t>HTML</a:t>
            </a:r>
            <a:r>
              <a:rPr lang="zh-CN" altLang="en-US" b="1" dirty="0" smtClean="0">
                <a:solidFill>
                  <a:srgbClr val="0000FF"/>
                </a:solidFill>
                <a:latin typeface="微软雅黑" panose="020B0503020204020204" pitchFamily="34" charset="-122"/>
                <a:ea typeface="微软雅黑" panose="020B0503020204020204" pitchFamily="34" charset="-122"/>
              </a:rPr>
              <a:t>代码</a:t>
            </a:r>
            <a:endParaRPr lang="en-US" altLang="zh-CN" b="1" dirty="0" smtClean="0">
              <a:solidFill>
                <a:srgbClr val="0000FF"/>
              </a:solidFill>
              <a:latin typeface="微软雅黑" panose="020B0503020204020204" pitchFamily="34" charset="-122"/>
              <a:ea typeface="微软雅黑" panose="020B0503020204020204" pitchFamily="34" charset="-122"/>
            </a:endParaRPr>
          </a:p>
          <a:p>
            <a:r>
              <a:rPr lang="en-US" altLang="zh-CN" dirty="0" smtClean="0">
                <a:solidFill>
                  <a:srgbClr val="34495E"/>
                </a:solidFill>
                <a:latin typeface="微软雅黑" panose="020B0503020204020204" pitchFamily="34" charset="-122"/>
                <a:ea typeface="微软雅黑" panose="020B0503020204020204" pitchFamily="34" charset="-122"/>
              </a:rPr>
              <a:t>&lt;label</a:t>
            </a:r>
            <a:r>
              <a:rPr lang="en-US" altLang="zh-CN" dirty="0" smtClean="0">
                <a:latin typeface="微软雅黑" panose="020B0503020204020204" pitchFamily="34" charset="-122"/>
                <a:ea typeface="微软雅黑" panose="020B0503020204020204" pitchFamily="34" charset="-122"/>
              </a:rPr>
              <a:t>&gt;</a:t>
            </a:r>
            <a:endParaRPr lang="en-US" altLang="zh-CN" dirty="0">
              <a:latin typeface="微软雅黑" panose="020B0503020204020204" pitchFamily="34" charset="-122"/>
              <a:ea typeface="微软雅黑" panose="020B0503020204020204" pitchFamily="34" charset="-122"/>
            </a:endParaRPr>
          </a:p>
          <a:p>
            <a:r>
              <a:rPr lang="en-US" altLang="zh-CN" dirty="0" smtClean="0">
                <a:solidFill>
                  <a:srgbClr val="34495E"/>
                </a:solidFill>
                <a:latin typeface="微软雅黑" panose="020B0503020204020204" pitchFamily="34" charset="-122"/>
                <a:ea typeface="微软雅黑" panose="020B0503020204020204" pitchFamily="34" charset="-122"/>
              </a:rPr>
              <a:t>    {{ </a:t>
            </a:r>
            <a:r>
              <a:rPr lang="en-US" altLang="zh-CN" dirty="0" err="1">
                <a:solidFill>
                  <a:srgbClr val="34495E"/>
                </a:solidFill>
                <a:latin typeface="微软雅黑" panose="020B0503020204020204" pitchFamily="34" charset="-122"/>
                <a:ea typeface="微软雅黑" panose="020B0503020204020204" pitchFamily="34" charset="-122"/>
              </a:rPr>
              <a:t>todo.text</a:t>
            </a:r>
            <a:r>
              <a:rPr lang="en-US" altLang="zh-CN" dirty="0">
                <a:solidFill>
                  <a:srgbClr val="34495E"/>
                </a:solidFill>
                <a:latin typeface="微软雅黑" panose="020B0503020204020204" pitchFamily="34" charset="-122"/>
                <a:ea typeface="微软雅黑" panose="020B0503020204020204" pitchFamily="34" charset="-122"/>
              </a:rPr>
              <a:t> }}</a:t>
            </a:r>
          </a:p>
          <a:p>
            <a:r>
              <a:rPr lang="en-US" altLang="zh-CN" dirty="0" smtClean="0">
                <a:solidFill>
                  <a:srgbClr val="34495E"/>
                </a:solidFill>
                <a:latin typeface="微软雅黑" panose="020B0503020204020204" pitchFamily="34" charset="-122"/>
                <a:ea typeface="微软雅黑" panose="020B0503020204020204" pitchFamily="34" charset="-122"/>
              </a:rPr>
              <a:t>&lt;/</a:t>
            </a:r>
            <a:r>
              <a:rPr lang="en-US" altLang="zh-CN" dirty="0">
                <a:solidFill>
                  <a:srgbClr val="34495E"/>
                </a:solidFill>
                <a:latin typeface="微软雅黑" panose="020B0503020204020204" pitchFamily="34" charset="-122"/>
                <a:ea typeface="微软雅黑" panose="020B0503020204020204" pitchFamily="34" charset="-122"/>
              </a:rPr>
              <a:t> label </a:t>
            </a:r>
            <a:r>
              <a:rPr lang="en-US" altLang="zh-CN" dirty="0" smtClean="0">
                <a:solidFill>
                  <a:srgbClr val="34495E"/>
                </a:solidFill>
                <a:latin typeface="微软雅黑" panose="020B0503020204020204" pitchFamily="34" charset="-122"/>
                <a:ea typeface="微软雅黑" panose="020B0503020204020204" pitchFamily="34" charset="-122"/>
              </a:rPr>
              <a:t>&gt;</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80441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0209" y="253453"/>
            <a:ext cx="6096000" cy="369332"/>
          </a:xfrm>
          <a:prstGeom prst="rect">
            <a:avLst/>
          </a:prstGeom>
        </p:spPr>
        <p:txBody>
          <a:bodyPr>
            <a:spAutoFit/>
          </a:bodyPr>
          <a:lstStyle/>
          <a:p>
            <a:r>
              <a:rPr lang="zh-CN" altLang="en-US" b="0" i="0" dirty="0" smtClean="0">
                <a:solidFill>
                  <a:srgbClr val="34495E"/>
                </a:solidFill>
                <a:effectLst/>
                <a:latin typeface="Source Sans Pro"/>
              </a:rPr>
              <a:t>数据绑定</a:t>
            </a:r>
            <a:endParaRPr lang="zh-CN" altLang="en-US" dirty="0"/>
          </a:p>
        </p:txBody>
      </p:sp>
      <p:sp>
        <p:nvSpPr>
          <p:cNvPr id="4" name="矩形 3"/>
          <p:cNvSpPr/>
          <p:nvPr/>
        </p:nvSpPr>
        <p:spPr>
          <a:xfrm>
            <a:off x="250209" y="979059"/>
            <a:ext cx="6096000" cy="369332"/>
          </a:xfrm>
          <a:prstGeom prst="rect">
            <a:avLst/>
          </a:prstGeom>
        </p:spPr>
        <p:txBody>
          <a:bodyPr>
            <a:spAutoFit/>
          </a:bodyPr>
          <a:lstStyle/>
          <a:p>
            <a:r>
              <a:rPr lang="en-US" altLang="zh-CN" dirty="0" smtClean="0">
                <a:solidFill>
                  <a:srgbClr val="34495E"/>
                </a:solidFill>
                <a:latin typeface="Source Sans Pro"/>
              </a:rPr>
              <a:t>1</a:t>
            </a:r>
            <a:r>
              <a:rPr lang="zh-CN" altLang="en-US" dirty="0" smtClean="0">
                <a:solidFill>
                  <a:srgbClr val="34495E"/>
                </a:solidFill>
                <a:latin typeface="Source Sans Pro"/>
              </a:rPr>
              <a:t>、插值</a:t>
            </a:r>
            <a:endParaRPr lang="zh-CN" altLang="en-US" dirty="0"/>
          </a:p>
        </p:txBody>
      </p:sp>
      <p:sp>
        <p:nvSpPr>
          <p:cNvPr id="6" name="矩形 5"/>
          <p:cNvSpPr/>
          <p:nvPr/>
        </p:nvSpPr>
        <p:spPr>
          <a:xfrm>
            <a:off x="250209" y="2660009"/>
            <a:ext cx="6096000" cy="369332"/>
          </a:xfrm>
          <a:prstGeom prst="rect">
            <a:avLst/>
          </a:prstGeom>
        </p:spPr>
        <p:txBody>
          <a:bodyPr>
            <a:spAutoFit/>
          </a:bodyPr>
          <a:lstStyle/>
          <a:p>
            <a:r>
              <a:rPr lang="en-US" altLang="zh-CN" dirty="0" smtClean="0">
                <a:solidFill>
                  <a:srgbClr val="34495E"/>
                </a:solidFill>
                <a:latin typeface="Source Sans Pro"/>
              </a:rPr>
              <a:t>2</a:t>
            </a:r>
            <a:r>
              <a:rPr lang="zh-CN" altLang="en-US" dirty="0" smtClean="0">
                <a:solidFill>
                  <a:srgbClr val="34495E"/>
                </a:solidFill>
                <a:latin typeface="Source Sans Pro"/>
              </a:rPr>
              <a:t>、表达式</a:t>
            </a:r>
            <a:endParaRPr lang="zh-CN" altLang="en-US" dirty="0"/>
          </a:p>
        </p:txBody>
      </p:sp>
      <p:sp>
        <p:nvSpPr>
          <p:cNvPr id="7" name="矩形 6"/>
          <p:cNvSpPr/>
          <p:nvPr/>
        </p:nvSpPr>
        <p:spPr>
          <a:xfrm>
            <a:off x="250209" y="5132534"/>
            <a:ext cx="6096000" cy="369332"/>
          </a:xfrm>
          <a:prstGeom prst="rect">
            <a:avLst/>
          </a:prstGeom>
        </p:spPr>
        <p:txBody>
          <a:bodyPr>
            <a:spAutoFit/>
          </a:bodyPr>
          <a:lstStyle/>
          <a:p>
            <a:r>
              <a:rPr lang="en-US" altLang="zh-CN" dirty="0" smtClean="0">
                <a:solidFill>
                  <a:srgbClr val="34495E"/>
                </a:solidFill>
                <a:latin typeface="Source Sans Pro"/>
              </a:rPr>
              <a:t>3</a:t>
            </a:r>
            <a:r>
              <a:rPr lang="zh-CN" altLang="en-US" dirty="0" smtClean="0">
                <a:solidFill>
                  <a:srgbClr val="34495E"/>
                </a:solidFill>
                <a:latin typeface="Source Sans Pro"/>
              </a:rPr>
              <a:t>、指令</a:t>
            </a:r>
            <a:endParaRPr lang="zh-CN" altLang="en-US" dirty="0"/>
          </a:p>
        </p:txBody>
      </p:sp>
      <p:sp>
        <p:nvSpPr>
          <p:cNvPr id="8" name="矩形 7"/>
          <p:cNvSpPr/>
          <p:nvPr/>
        </p:nvSpPr>
        <p:spPr>
          <a:xfrm>
            <a:off x="250208" y="1402857"/>
            <a:ext cx="11732525" cy="369332"/>
          </a:xfrm>
          <a:prstGeom prst="rect">
            <a:avLst/>
          </a:prstGeom>
        </p:spPr>
        <p:txBody>
          <a:bodyPr wrap="square">
            <a:spAutoFit/>
          </a:bodyPr>
          <a:lstStyle/>
          <a:p>
            <a:r>
              <a:rPr lang="zh-CN" altLang="en-US" dirty="0" smtClean="0">
                <a:solidFill>
                  <a:srgbClr val="34495E"/>
                </a:solidFill>
                <a:latin typeface="Source Sans Pro"/>
              </a:rPr>
              <a:t>插值方式采用</a:t>
            </a:r>
            <a:r>
              <a:rPr lang="en-US" altLang="zh-CN" dirty="0" smtClean="0">
                <a:solidFill>
                  <a:srgbClr val="34495E"/>
                </a:solidFill>
                <a:latin typeface="Source Sans Pro"/>
              </a:rPr>
              <a:t>Mustache</a:t>
            </a:r>
            <a:r>
              <a:rPr lang="zh-CN" altLang="en-US" dirty="0" smtClean="0">
                <a:solidFill>
                  <a:srgbClr val="34495E"/>
                </a:solidFill>
                <a:latin typeface="Source Sans Pro"/>
              </a:rPr>
              <a:t>方式：</a:t>
            </a:r>
            <a:r>
              <a:rPr lang="en-US" altLang="zh-CN" dirty="0" smtClean="0">
                <a:solidFill>
                  <a:srgbClr val="34495E"/>
                </a:solidFill>
                <a:latin typeface="Source Sans Pro"/>
              </a:rPr>
              <a:t>{{ </a:t>
            </a:r>
            <a:r>
              <a:rPr lang="en-US" altLang="zh-CN" dirty="0" smtClean="0">
                <a:solidFill>
                  <a:srgbClr val="34495E"/>
                </a:solidFill>
                <a:latin typeface="Source Sans Pro"/>
              </a:rPr>
              <a:t>}}</a:t>
            </a:r>
            <a:r>
              <a:rPr lang="zh-CN" altLang="en-US" dirty="0" smtClean="0">
                <a:solidFill>
                  <a:srgbClr val="34495E"/>
                </a:solidFill>
                <a:latin typeface="Source Sans Pro"/>
              </a:rPr>
              <a:t>。</a:t>
            </a:r>
            <a:r>
              <a:rPr lang="zh-CN" altLang="en-US" dirty="0" smtClean="0">
                <a:solidFill>
                  <a:srgbClr val="FF0000"/>
                </a:solidFill>
                <a:latin typeface="Source Sans Pro"/>
              </a:rPr>
              <a:t>一般用在元素标签对之间，不用于元素的属性值和指令的属性值中</a:t>
            </a:r>
            <a:r>
              <a:rPr lang="zh-CN" altLang="en-US" dirty="0" smtClean="0">
                <a:solidFill>
                  <a:srgbClr val="34495E"/>
                </a:solidFill>
                <a:latin typeface="Source Sans Pro"/>
              </a:rPr>
              <a:t>。</a:t>
            </a:r>
            <a:endParaRPr lang="zh-CN" altLang="en-US" dirty="0"/>
          </a:p>
        </p:txBody>
      </p:sp>
      <p:sp>
        <p:nvSpPr>
          <p:cNvPr id="9" name="矩形 8"/>
          <p:cNvSpPr/>
          <p:nvPr/>
        </p:nvSpPr>
        <p:spPr>
          <a:xfrm>
            <a:off x="250207" y="3042018"/>
            <a:ext cx="11732525" cy="369332"/>
          </a:xfrm>
          <a:prstGeom prst="rect">
            <a:avLst/>
          </a:prstGeom>
        </p:spPr>
        <p:txBody>
          <a:bodyPr wrap="square">
            <a:spAutoFit/>
          </a:bodyPr>
          <a:lstStyle/>
          <a:p>
            <a:r>
              <a:rPr lang="en-US" altLang="zh-CN" dirty="0" smtClean="0">
                <a:solidFill>
                  <a:srgbClr val="34495E"/>
                </a:solidFill>
                <a:latin typeface="Source Sans Pro"/>
              </a:rPr>
              <a:t>Mustache</a:t>
            </a:r>
            <a:r>
              <a:rPr lang="zh-CN" altLang="en-US" dirty="0" smtClean="0">
                <a:solidFill>
                  <a:srgbClr val="34495E"/>
                </a:solidFill>
                <a:latin typeface="Source Sans Pro"/>
              </a:rPr>
              <a:t>标签也接受表达式形式的值，表达式</a:t>
            </a:r>
            <a:r>
              <a:rPr lang="zh-CN" altLang="en-US" dirty="0" smtClean="0">
                <a:solidFill>
                  <a:srgbClr val="34495E"/>
                </a:solidFill>
                <a:latin typeface="Source Sans Pro"/>
              </a:rPr>
              <a:t>由</a:t>
            </a:r>
            <a:r>
              <a:rPr lang="en-US" altLang="zh-CN" dirty="0" err="1" smtClean="0">
                <a:solidFill>
                  <a:srgbClr val="34495E"/>
                </a:solidFill>
                <a:latin typeface="Source Sans Pro"/>
              </a:rPr>
              <a:t>javascript</a:t>
            </a:r>
            <a:r>
              <a:rPr lang="zh-CN" altLang="en-US" dirty="0" smtClean="0">
                <a:solidFill>
                  <a:srgbClr val="34495E"/>
                </a:solidFill>
                <a:latin typeface="Source Sans Pro"/>
              </a:rPr>
              <a:t>表达式和过滤器构成，可以没有过滤器，也可以有多个</a:t>
            </a:r>
            <a:endParaRPr lang="zh-CN" altLang="en-US" dirty="0"/>
          </a:p>
        </p:txBody>
      </p:sp>
      <p:sp>
        <p:nvSpPr>
          <p:cNvPr id="2" name="矩形 1"/>
          <p:cNvSpPr/>
          <p:nvPr/>
        </p:nvSpPr>
        <p:spPr>
          <a:xfrm>
            <a:off x="250207" y="1771345"/>
            <a:ext cx="3531736" cy="369332"/>
          </a:xfrm>
          <a:prstGeom prst="rect">
            <a:avLst/>
          </a:prstGeom>
        </p:spPr>
        <p:txBody>
          <a:bodyPr wrap="none">
            <a:spAutoFit/>
          </a:bodyPr>
          <a:lstStyle/>
          <a:p>
            <a:r>
              <a:rPr lang="zh-CN" altLang="en-US" dirty="0">
                <a:solidFill>
                  <a:srgbClr val="34495E"/>
                </a:solidFill>
                <a:latin typeface="Source Sans Pro"/>
              </a:rPr>
              <a:t>举例：</a:t>
            </a:r>
            <a:r>
              <a:rPr lang="en-US" altLang="zh-CN" dirty="0">
                <a:solidFill>
                  <a:srgbClr val="34495E"/>
                </a:solidFill>
                <a:latin typeface="Source Sans Pro"/>
              </a:rPr>
              <a:t>&lt;span</a:t>
            </a:r>
            <a:r>
              <a:rPr lang="en-US" altLang="zh-CN" dirty="0" smtClean="0">
                <a:solidFill>
                  <a:srgbClr val="34495E"/>
                </a:solidFill>
                <a:latin typeface="Source Sans Pro"/>
              </a:rPr>
              <a:t>&gt;{{ name }}&lt;/span&gt;</a:t>
            </a:r>
            <a:endParaRPr lang="zh-CN" altLang="en-US" dirty="0"/>
          </a:p>
        </p:txBody>
      </p:sp>
      <p:sp>
        <p:nvSpPr>
          <p:cNvPr id="10" name="矩形 9"/>
          <p:cNvSpPr/>
          <p:nvPr/>
        </p:nvSpPr>
        <p:spPr>
          <a:xfrm>
            <a:off x="250207" y="3485928"/>
            <a:ext cx="2839239" cy="923330"/>
          </a:xfrm>
          <a:prstGeom prst="rect">
            <a:avLst/>
          </a:prstGeom>
        </p:spPr>
        <p:txBody>
          <a:bodyPr wrap="none">
            <a:spAutoFit/>
          </a:bodyPr>
          <a:lstStyle/>
          <a:p>
            <a:r>
              <a:rPr lang="zh-CN" altLang="en-US" dirty="0">
                <a:solidFill>
                  <a:srgbClr val="34495E"/>
                </a:solidFill>
                <a:latin typeface="Source Sans Pro"/>
              </a:rPr>
              <a:t>举例</a:t>
            </a:r>
            <a:r>
              <a:rPr lang="zh-CN" altLang="en-US" dirty="0" smtClean="0">
                <a:solidFill>
                  <a:srgbClr val="34495E"/>
                </a:solidFill>
                <a:latin typeface="Source Sans Pro"/>
              </a:rPr>
              <a:t>：</a:t>
            </a:r>
            <a:endParaRPr lang="en-US" altLang="zh-CN" dirty="0" smtClean="0">
              <a:solidFill>
                <a:srgbClr val="34495E"/>
              </a:solidFill>
              <a:latin typeface="Source Sans Pro"/>
            </a:endParaRPr>
          </a:p>
          <a:p>
            <a:r>
              <a:rPr lang="en-US" altLang="zh-CN" dirty="0" smtClean="0">
                <a:solidFill>
                  <a:srgbClr val="34495E"/>
                </a:solidFill>
                <a:latin typeface="Source Sans Pro"/>
              </a:rPr>
              <a:t>{{ value / 100 }}</a:t>
            </a:r>
          </a:p>
          <a:p>
            <a:r>
              <a:rPr lang="en-US" altLang="zh-CN" dirty="0" smtClean="0">
                <a:solidFill>
                  <a:srgbClr val="34495E"/>
                </a:solidFill>
                <a:latin typeface="Source Sans Pro"/>
              </a:rPr>
              <a:t>{{ </a:t>
            </a:r>
            <a:r>
              <a:rPr lang="en-US" altLang="zh-CN" dirty="0" err="1" smtClean="0">
                <a:solidFill>
                  <a:srgbClr val="34495E"/>
                </a:solidFill>
                <a:latin typeface="Source Sans Pro"/>
              </a:rPr>
              <a:t>str</a:t>
            </a:r>
            <a:r>
              <a:rPr lang="en-US" altLang="zh-CN" dirty="0" smtClean="0">
                <a:solidFill>
                  <a:srgbClr val="34495E"/>
                </a:solidFill>
                <a:latin typeface="Source Sans Pro"/>
              </a:rPr>
              <a:t> | </a:t>
            </a:r>
            <a:r>
              <a:rPr lang="en-US" altLang="zh-CN" dirty="0" err="1" smtClean="0">
                <a:solidFill>
                  <a:srgbClr val="34495E"/>
                </a:solidFill>
                <a:latin typeface="Source Sans Pro"/>
              </a:rPr>
              <a:t>toUpperCase</a:t>
            </a:r>
            <a:r>
              <a:rPr lang="en-US" altLang="zh-CN" dirty="0" smtClean="0">
                <a:solidFill>
                  <a:srgbClr val="34495E"/>
                </a:solidFill>
                <a:latin typeface="Source Sans Pro"/>
              </a:rPr>
              <a:t> }}</a:t>
            </a:r>
            <a:endParaRPr lang="zh-CN" altLang="en-US" dirty="0"/>
          </a:p>
        </p:txBody>
      </p:sp>
      <p:sp>
        <p:nvSpPr>
          <p:cNvPr id="11" name="矩形 10"/>
          <p:cNvSpPr/>
          <p:nvPr/>
        </p:nvSpPr>
        <p:spPr>
          <a:xfrm>
            <a:off x="250206" y="5501866"/>
            <a:ext cx="11732525" cy="369332"/>
          </a:xfrm>
          <a:prstGeom prst="rect">
            <a:avLst/>
          </a:prstGeom>
        </p:spPr>
        <p:txBody>
          <a:bodyPr wrap="square">
            <a:spAutoFit/>
          </a:bodyPr>
          <a:lstStyle/>
          <a:p>
            <a:r>
              <a:rPr lang="zh-CN" altLang="en-US" dirty="0" smtClean="0">
                <a:solidFill>
                  <a:srgbClr val="34495E"/>
                </a:solidFill>
                <a:latin typeface="Source Sans Pro"/>
              </a:rPr>
              <a:t>指令是带有前缀</a:t>
            </a:r>
            <a:r>
              <a:rPr lang="en-US" altLang="zh-CN" dirty="0" smtClean="0">
                <a:solidFill>
                  <a:srgbClr val="34495E"/>
                </a:solidFill>
                <a:latin typeface="Source Sans Pro"/>
              </a:rPr>
              <a:t>v-</a:t>
            </a:r>
            <a:r>
              <a:rPr lang="zh-CN" altLang="en-US" dirty="0" smtClean="0">
                <a:solidFill>
                  <a:srgbClr val="34495E"/>
                </a:solidFill>
                <a:latin typeface="Source Sans Pro"/>
              </a:rPr>
              <a:t>的特殊特性，其</a:t>
            </a:r>
            <a:r>
              <a:rPr lang="zh-CN" altLang="en-US" dirty="0">
                <a:solidFill>
                  <a:srgbClr val="34495E"/>
                </a:solidFill>
                <a:latin typeface="Source Sans Pro"/>
              </a:rPr>
              <a:t>值限定为绑定表达式</a:t>
            </a:r>
            <a:r>
              <a:rPr lang="zh-CN" altLang="en-US" dirty="0" smtClean="0">
                <a:solidFill>
                  <a:srgbClr val="34495E"/>
                </a:solidFill>
                <a:latin typeface="Source Sans Pro"/>
              </a:rPr>
              <a:t>，作用</a:t>
            </a:r>
            <a:r>
              <a:rPr lang="zh-CN" altLang="en-US" dirty="0">
                <a:solidFill>
                  <a:srgbClr val="34495E"/>
                </a:solidFill>
                <a:latin typeface="Source Sans Pro"/>
              </a:rPr>
              <a:t>是当表达式的值发生变化</a:t>
            </a:r>
            <a:r>
              <a:rPr lang="zh-CN" altLang="en-US" dirty="0" smtClean="0">
                <a:solidFill>
                  <a:srgbClr val="34495E"/>
                </a:solidFill>
                <a:latin typeface="Source Sans Pro"/>
              </a:rPr>
              <a:t>时将</a:t>
            </a:r>
            <a:r>
              <a:rPr lang="zh-CN" altLang="en-US" dirty="0">
                <a:solidFill>
                  <a:srgbClr val="34495E"/>
                </a:solidFill>
                <a:latin typeface="Source Sans Pro"/>
              </a:rPr>
              <a:t>这个变化也反映到</a:t>
            </a:r>
            <a:r>
              <a:rPr lang="en-US" altLang="zh-CN" dirty="0">
                <a:solidFill>
                  <a:srgbClr val="34495E"/>
                </a:solidFill>
                <a:latin typeface="Source Sans Pro"/>
              </a:rPr>
              <a:t>DOM</a:t>
            </a:r>
            <a:r>
              <a:rPr lang="zh-CN" altLang="en-US" dirty="0" smtClean="0">
                <a:solidFill>
                  <a:srgbClr val="34495E"/>
                </a:solidFill>
                <a:latin typeface="Source Sans Pro"/>
              </a:rPr>
              <a:t>上</a:t>
            </a:r>
            <a:endParaRPr lang="zh-CN" altLang="en-US" dirty="0"/>
          </a:p>
        </p:txBody>
      </p:sp>
    </p:spTree>
    <p:extLst>
      <p:ext uri="{BB962C8B-B14F-4D97-AF65-F5344CB8AC3E}">
        <p14:creationId xmlns:p14="http://schemas.microsoft.com/office/powerpoint/2010/main" val="1857953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0209" y="253453"/>
            <a:ext cx="6096000" cy="369332"/>
          </a:xfrm>
          <a:prstGeom prst="rect">
            <a:avLst/>
          </a:prstGeom>
        </p:spPr>
        <p:txBody>
          <a:bodyPr>
            <a:spAutoFit/>
          </a:bodyPr>
          <a:lstStyle/>
          <a:p>
            <a:r>
              <a:rPr lang="zh-CN" altLang="en-US" dirty="0">
                <a:solidFill>
                  <a:srgbClr val="34495E"/>
                </a:solidFill>
                <a:latin typeface="Source Sans Pro"/>
              </a:rPr>
              <a:t>内部指令</a:t>
            </a:r>
            <a:endParaRPr lang="zh-CN" altLang="en-US" dirty="0"/>
          </a:p>
        </p:txBody>
      </p:sp>
      <p:sp>
        <p:nvSpPr>
          <p:cNvPr id="4" name="矩形 3"/>
          <p:cNvSpPr/>
          <p:nvPr/>
        </p:nvSpPr>
        <p:spPr>
          <a:xfrm>
            <a:off x="250209" y="622785"/>
            <a:ext cx="6096000" cy="369332"/>
          </a:xfrm>
          <a:prstGeom prst="rect">
            <a:avLst/>
          </a:prstGeom>
        </p:spPr>
        <p:txBody>
          <a:bodyPr>
            <a:spAutoFit/>
          </a:bodyPr>
          <a:lstStyle/>
          <a:p>
            <a:r>
              <a:rPr lang="en-US" altLang="zh-CN" dirty="0" smtClean="0">
                <a:solidFill>
                  <a:srgbClr val="34495E"/>
                </a:solidFill>
                <a:latin typeface="Source Sans Pro"/>
              </a:rPr>
              <a:t>1</a:t>
            </a:r>
            <a:r>
              <a:rPr lang="zh-CN" altLang="en-US" dirty="0" smtClean="0">
                <a:solidFill>
                  <a:srgbClr val="34495E"/>
                </a:solidFill>
                <a:latin typeface="Source Sans Pro"/>
              </a:rPr>
              <a:t>、</a:t>
            </a:r>
            <a:r>
              <a:rPr lang="en-US" altLang="zh-CN" dirty="0" smtClean="0">
                <a:solidFill>
                  <a:srgbClr val="34495E"/>
                </a:solidFill>
                <a:latin typeface="Source Sans Pro"/>
              </a:rPr>
              <a:t>v-if/v-else/v-show</a:t>
            </a:r>
            <a:endParaRPr lang="zh-CN" altLang="en-US" dirty="0"/>
          </a:p>
        </p:txBody>
      </p:sp>
      <p:sp>
        <p:nvSpPr>
          <p:cNvPr id="5" name="矩形 4"/>
          <p:cNvSpPr/>
          <p:nvPr/>
        </p:nvSpPr>
        <p:spPr>
          <a:xfrm>
            <a:off x="250209" y="992117"/>
            <a:ext cx="11800764" cy="646331"/>
          </a:xfrm>
          <a:prstGeom prst="rect">
            <a:avLst/>
          </a:prstGeom>
        </p:spPr>
        <p:txBody>
          <a:bodyPr wrap="square">
            <a:spAutoFit/>
          </a:bodyPr>
          <a:lstStyle/>
          <a:p>
            <a:r>
              <a:rPr lang="zh-CN" altLang="en-US" dirty="0" smtClean="0">
                <a:solidFill>
                  <a:srgbClr val="34495E"/>
                </a:solidFill>
                <a:latin typeface="Source Sans Pro"/>
              </a:rPr>
              <a:t>根据表达式的值在</a:t>
            </a:r>
            <a:r>
              <a:rPr lang="en-US" altLang="zh-CN" dirty="0" smtClean="0">
                <a:solidFill>
                  <a:srgbClr val="34495E"/>
                </a:solidFill>
                <a:latin typeface="Source Sans Pro"/>
              </a:rPr>
              <a:t>DOM</a:t>
            </a:r>
            <a:r>
              <a:rPr lang="zh-CN" altLang="en-US" dirty="0" smtClean="0">
                <a:solidFill>
                  <a:srgbClr val="34495E"/>
                </a:solidFill>
                <a:latin typeface="Source Sans Pro"/>
              </a:rPr>
              <a:t>中移除或生成一个元素。</a:t>
            </a:r>
            <a:r>
              <a:rPr lang="en-US" altLang="zh-CN" dirty="0" smtClean="0">
                <a:solidFill>
                  <a:srgbClr val="34495E"/>
                </a:solidFill>
                <a:latin typeface="Source Sans Pro"/>
              </a:rPr>
              <a:t>v-if/v-else</a:t>
            </a:r>
            <a:r>
              <a:rPr lang="zh-CN" altLang="en-US" dirty="0" smtClean="0">
                <a:solidFill>
                  <a:srgbClr val="34495E"/>
                </a:solidFill>
                <a:latin typeface="Source Sans Pro"/>
              </a:rPr>
              <a:t>表达式的值为</a:t>
            </a:r>
            <a:r>
              <a:rPr lang="en-US" altLang="zh-CN" dirty="0" smtClean="0">
                <a:solidFill>
                  <a:srgbClr val="34495E"/>
                </a:solidFill>
                <a:latin typeface="Source Sans Pro"/>
              </a:rPr>
              <a:t>false</a:t>
            </a:r>
            <a:r>
              <a:rPr lang="zh-CN" altLang="en-US" dirty="0" smtClean="0">
                <a:solidFill>
                  <a:srgbClr val="34495E"/>
                </a:solidFill>
                <a:latin typeface="Source Sans Pro"/>
              </a:rPr>
              <a:t>，则元素被移除，如果表达式值为</a:t>
            </a:r>
            <a:r>
              <a:rPr lang="en-US" altLang="zh-CN" dirty="0" smtClean="0">
                <a:solidFill>
                  <a:srgbClr val="34495E"/>
                </a:solidFill>
                <a:latin typeface="Source Sans Pro"/>
              </a:rPr>
              <a:t>true</a:t>
            </a:r>
            <a:r>
              <a:rPr lang="zh-CN" altLang="en-US" dirty="0" smtClean="0">
                <a:solidFill>
                  <a:srgbClr val="34495E"/>
                </a:solidFill>
                <a:latin typeface="Source Sans Pro"/>
              </a:rPr>
              <a:t>，则对应元素的一个克隆将被插入到</a:t>
            </a:r>
            <a:r>
              <a:rPr lang="en-US" altLang="zh-CN" dirty="0" smtClean="0">
                <a:solidFill>
                  <a:srgbClr val="34495E"/>
                </a:solidFill>
                <a:latin typeface="Source Sans Pro"/>
              </a:rPr>
              <a:t>DOM</a:t>
            </a:r>
            <a:r>
              <a:rPr lang="zh-CN" altLang="en-US" dirty="0" smtClean="0">
                <a:solidFill>
                  <a:srgbClr val="34495E"/>
                </a:solidFill>
                <a:latin typeface="Source Sans Pro"/>
              </a:rPr>
              <a:t>中</a:t>
            </a:r>
            <a:endParaRPr lang="zh-CN" altLang="en-US" dirty="0"/>
          </a:p>
        </p:txBody>
      </p:sp>
      <p:sp>
        <p:nvSpPr>
          <p:cNvPr id="7" name="矩形 6"/>
          <p:cNvSpPr/>
          <p:nvPr/>
        </p:nvSpPr>
        <p:spPr>
          <a:xfrm>
            <a:off x="250209" y="1638448"/>
            <a:ext cx="11800764" cy="646331"/>
          </a:xfrm>
          <a:prstGeom prst="rect">
            <a:avLst/>
          </a:prstGeom>
        </p:spPr>
        <p:txBody>
          <a:bodyPr wrap="square">
            <a:spAutoFit/>
          </a:bodyPr>
          <a:lstStyle/>
          <a:p>
            <a:r>
              <a:rPr lang="zh-CN" altLang="en-US" dirty="0" smtClean="0">
                <a:solidFill>
                  <a:srgbClr val="34495E"/>
                </a:solidFill>
                <a:latin typeface="Source Sans Pro"/>
              </a:rPr>
              <a:t>根据表达式的值显示或隐藏一个元素。</a:t>
            </a:r>
            <a:r>
              <a:rPr lang="en-US" altLang="zh-CN" dirty="0" smtClean="0">
                <a:solidFill>
                  <a:srgbClr val="34495E"/>
                </a:solidFill>
                <a:latin typeface="Source Sans Pro"/>
              </a:rPr>
              <a:t>v-show</a:t>
            </a:r>
            <a:r>
              <a:rPr lang="zh-CN" altLang="en-US" dirty="0" smtClean="0">
                <a:solidFill>
                  <a:srgbClr val="34495E"/>
                </a:solidFill>
                <a:latin typeface="Source Sans Pro"/>
              </a:rPr>
              <a:t>表达式的值为</a:t>
            </a:r>
            <a:r>
              <a:rPr lang="en-US" altLang="zh-CN" dirty="0" smtClean="0">
                <a:solidFill>
                  <a:srgbClr val="34495E"/>
                </a:solidFill>
                <a:latin typeface="Source Sans Pro"/>
              </a:rPr>
              <a:t>false</a:t>
            </a:r>
            <a:r>
              <a:rPr lang="zh-CN" altLang="en-US" dirty="0" smtClean="0">
                <a:solidFill>
                  <a:srgbClr val="34495E"/>
                </a:solidFill>
                <a:latin typeface="Source Sans Pro"/>
              </a:rPr>
              <a:t>，则元素被隐藏，</a:t>
            </a:r>
            <a:r>
              <a:rPr lang="en-US" altLang="zh-CN" dirty="0" smtClean="0">
                <a:solidFill>
                  <a:srgbClr val="34495E"/>
                </a:solidFill>
                <a:latin typeface="Source Sans Pro"/>
              </a:rPr>
              <a:t>F12</a:t>
            </a:r>
            <a:r>
              <a:rPr lang="zh-CN" altLang="en-US" dirty="0" smtClean="0">
                <a:solidFill>
                  <a:srgbClr val="34495E"/>
                </a:solidFill>
                <a:latin typeface="Source Sans Pro"/>
              </a:rPr>
              <a:t>查看时会发现该元素上多了</a:t>
            </a:r>
            <a:r>
              <a:rPr lang="en-US" altLang="zh-CN" dirty="0" smtClean="0">
                <a:solidFill>
                  <a:srgbClr val="34495E"/>
                </a:solidFill>
                <a:latin typeface="Source Sans Pro"/>
              </a:rPr>
              <a:t>style=“</a:t>
            </a:r>
            <a:r>
              <a:rPr lang="en-US" altLang="zh-CN" dirty="0" err="1" smtClean="0">
                <a:solidFill>
                  <a:srgbClr val="34495E"/>
                </a:solidFill>
                <a:latin typeface="Source Sans Pro"/>
              </a:rPr>
              <a:t>display:none</a:t>
            </a:r>
            <a:r>
              <a:rPr lang="en-US" altLang="zh-CN" dirty="0" smtClean="0">
                <a:solidFill>
                  <a:srgbClr val="34495E"/>
                </a:solidFill>
                <a:latin typeface="Source Sans Pro"/>
              </a:rPr>
              <a:t>”</a:t>
            </a:r>
            <a:r>
              <a:rPr lang="zh-CN" altLang="en-US" dirty="0" smtClean="0">
                <a:solidFill>
                  <a:srgbClr val="34495E"/>
                </a:solidFill>
                <a:latin typeface="Source Sans Pro"/>
              </a:rPr>
              <a:t>，如果表达式值为</a:t>
            </a:r>
            <a:r>
              <a:rPr lang="en-US" altLang="zh-CN" dirty="0" smtClean="0">
                <a:solidFill>
                  <a:srgbClr val="34495E"/>
                </a:solidFill>
                <a:latin typeface="Source Sans Pro"/>
              </a:rPr>
              <a:t>true</a:t>
            </a:r>
            <a:r>
              <a:rPr lang="zh-CN" altLang="en-US" dirty="0" smtClean="0">
                <a:solidFill>
                  <a:srgbClr val="34495E"/>
                </a:solidFill>
                <a:latin typeface="Source Sans Pro"/>
              </a:rPr>
              <a:t>，则对应元素被现实。</a:t>
            </a:r>
            <a:endParaRPr lang="zh-CN" altLang="en-US" dirty="0"/>
          </a:p>
        </p:txBody>
      </p:sp>
      <p:pic>
        <p:nvPicPr>
          <p:cNvPr id="2" name="图片 1"/>
          <p:cNvPicPr>
            <a:picLocks noChangeAspect="1"/>
          </p:cNvPicPr>
          <p:nvPr/>
        </p:nvPicPr>
        <p:blipFill>
          <a:blip r:embed="rId2"/>
          <a:stretch>
            <a:fillRect/>
          </a:stretch>
        </p:blipFill>
        <p:spPr>
          <a:xfrm>
            <a:off x="386497" y="2469204"/>
            <a:ext cx="3830661" cy="1331807"/>
          </a:xfrm>
          <a:prstGeom prst="rect">
            <a:avLst/>
          </a:prstGeom>
        </p:spPr>
      </p:pic>
      <p:pic>
        <p:nvPicPr>
          <p:cNvPr id="8" name="图片 7"/>
          <p:cNvPicPr>
            <a:picLocks noChangeAspect="1"/>
          </p:cNvPicPr>
          <p:nvPr/>
        </p:nvPicPr>
        <p:blipFill>
          <a:blip r:embed="rId3"/>
          <a:stretch>
            <a:fillRect/>
          </a:stretch>
        </p:blipFill>
        <p:spPr>
          <a:xfrm>
            <a:off x="5130813" y="2469203"/>
            <a:ext cx="4747499" cy="1331807"/>
          </a:xfrm>
          <a:prstGeom prst="rect">
            <a:avLst/>
          </a:prstGeom>
        </p:spPr>
      </p:pic>
      <p:sp>
        <p:nvSpPr>
          <p:cNvPr id="9" name="矩形 8"/>
          <p:cNvSpPr/>
          <p:nvPr/>
        </p:nvSpPr>
        <p:spPr>
          <a:xfrm>
            <a:off x="250209" y="4105239"/>
            <a:ext cx="6096000" cy="369332"/>
          </a:xfrm>
          <a:prstGeom prst="rect">
            <a:avLst/>
          </a:prstGeom>
        </p:spPr>
        <p:txBody>
          <a:bodyPr>
            <a:spAutoFit/>
          </a:bodyPr>
          <a:lstStyle/>
          <a:p>
            <a:r>
              <a:rPr lang="en-US" altLang="zh-CN" dirty="0" smtClean="0">
                <a:solidFill>
                  <a:srgbClr val="34495E"/>
                </a:solidFill>
                <a:latin typeface="Source Sans Pro"/>
              </a:rPr>
              <a:t>2</a:t>
            </a:r>
            <a:r>
              <a:rPr lang="zh-CN" altLang="en-US" dirty="0" smtClean="0">
                <a:solidFill>
                  <a:srgbClr val="34495E"/>
                </a:solidFill>
                <a:latin typeface="Source Sans Pro"/>
              </a:rPr>
              <a:t>、</a:t>
            </a:r>
            <a:r>
              <a:rPr lang="en-US" altLang="zh-CN" dirty="0">
                <a:solidFill>
                  <a:srgbClr val="34495E"/>
                </a:solidFill>
                <a:latin typeface="Source Sans Pro"/>
              </a:rPr>
              <a:t>v-model</a:t>
            </a:r>
            <a:endParaRPr lang="zh-CN" altLang="en-US" dirty="0"/>
          </a:p>
        </p:txBody>
      </p:sp>
      <p:sp>
        <p:nvSpPr>
          <p:cNvPr id="10" name="矩形 9"/>
          <p:cNvSpPr/>
          <p:nvPr/>
        </p:nvSpPr>
        <p:spPr>
          <a:xfrm>
            <a:off x="250209" y="4509586"/>
            <a:ext cx="11800764" cy="338554"/>
          </a:xfrm>
          <a:prstGeom prst="rect">
            <a:avLst/>
          </a:prstGeom>
        </p:spPr>
        <p:txBody>
          <a:bodyPr wrap="square">
            <a:spAutoFit/>
          </a:bodyPr>
          <a:lstStyle/>
          <a:p>
            <a:r>
              <a:rPr lang="zh-CN" altLang="en-US" sz="1600" dirty="0" smtClean="0">
                <a:solidFill>
                  <a:srgbClr val="34495E"/>
                </a:solidFill>
                <a:latin typeface="Source Sans Pro"/>
              </a:rPr>
              <a:t>用于在</a:t>
            </a:r>
            <a:r>
              <a:rPr lang="en-US" altLang="zh-CN" sz="1600" dirty="0" smtClean="0">
                <a:solidFill>
                  <a:srgbClr val="34495E"/>
                </a:solidFill>
                <a:latin typeface="Source Sans Pro"/>
              </a:rPr>
              <a:t>input</a:t>
            </a:r>
            <a:r>
              <a:rPr lang="zh-CN" altLang="en-US" sz="1600" dirty="0" smtClean="0">
                <a:solidFill>
                  <a:srgbClr val="34495E"/>
                </a:solidFill>
                <a:latin typeface="Source Sans Pro"/>
              </a:rPr>
              <a:t>、</a:t>
            </a:r>
            <a:r>
              <a:rPr lang="en-US" altLang="zh-CN" sz="1600" dirty="0" smtClean="0">
                <a:solidFill>
                  <a:srgbClr val="34495E"/>
                </a:solidFill>
                <a:latin typeface="Source Sans Pro"/>
              </a:rPr>
              <a:t>select</a:t>
            </a:r>
            <a:r>
              <a:rPr lang="zh-CN" altLang="en-US" sz="1600" dirty="0" smtClean="0">
                <a:solidFill>
                  <a:srgbClr val="34495E"/>
                </a:solidFill>
                <a:latin typeface="Source Sans Pro"/>
              </a:rPr>
              <a:t>、</a:t>
            </a:r>
            <a:r>
              <a:rPr lang="en-US" altLang="zh-CN" sz="1600" dirty="0" smtClean="0">
                <a:solidFill>
                  <a:srgbClr val="34495E"/>
                </a:solidFill>
                <a:latin typeface="Source Sans Pro"/>
              </a:rPr>
              <a:t>text</a:t>
            </a:r>
            <a:r>
              <a:rPr lang="zh-CN" altLang="en-US" sz="1600" dirty="0" smtClean="0">
                <a:solidFill>
                  <a:srgbClr val="34495E"/>
                </a:solidFill>
                <a:latin typeface="Source Sans Pro"/>
              </a:rPr>
              <a:t>、</a:t>
            </a:r>
            <a:r>
              <a:rPr lang="en-US" altLang="zh-CN" sz="1600" dirty="0" smtClean="0">
                <a:solidFill>
                  <a:srgbClr val="34495E"/>
                </a:solidFill>
                <a:latin typeface="Source Sans Pro"/>
              </a:rPr>
              <a:t>checkbox</a:t>
            </a:r>
            <a:r>
              <a:rPr lang="zh-CN" altLang="en-US" sz="1600" dirty="0" smtClean="0">
                <a:solidFill>
                  <a:srgbClr val="34495E"/>
                </a:solidFill>
                <a:latin typeface="Source Sans Pro"/>
              </a:rPr>
              <a:t>、</a:t>
            </a:r>
            <a:r>
              <a:rPr lang="en-US" altLang="zh-CN" sz="1600" dirty="0" smtClean="0">
                <a:solidFill>
                  <a:srgbClr val="34495E"/>
                </a:solidFill>
                <a:latin typeface="Source Sans Pro"/>
              </a:rPr>
              <a:t>radio</a:t>
            </a:r>
            <a:r>
              <a:rPr lang="zh-CN" altLang="en-US" sz="1600" dirty="0" smtClean="0">
                <a:solidFill>
                  <a:srgbClr val="34495E"/>
                </a:solidFill>
                <a:latin typeface="Source Sans Pro"/>
              </a:rPr>
              <a:t>等表单控件元素上创建双向数据绑定。</a:t>
            </a:r>
            <a:endParaRPr lang="zh-CN" altLang="en-US" sz="1600" dirty="0"/>
          </a:p>
        </p:txBody>
      </p:sp>
      <p:sp>
        <p:nvSpPr>
          <p:cNvPr id="11" name="矩形 10"/>
          <p:cNvSpPr/>
          <p:nvPr/>
        </p:nvSpPr>
        <p:spPr>
          <a:xfrm>
            <a:off x="250209" y="5000054"/>
            <a:ext cx="11800764" cy="584775"/>
          </a:xfrm>
          <a:prstGeom prst="rect">
            <a:avLst/>
          </a:prstGeom>
        </p:spPr>
        <p:txBody>
          <a:bodyPr wrap="square">
            <a:spAutoFit/>
          </a:bodyPr>
          <a:lstStyle/>
          <a:p>
            <a:r>
              <a:rPr lang="zh-CN" altLang="en-US" sz="1600" dirty="0" smtClean="0">
                <a:solidFill>
                  <a:srgbClr val="0000FF"/>
                </a:solidFill>
                <a:latin typeface="Source Sans Pro"/>
              </a:rPr>
              <a:t>双向数据绑定</a:t>
            </a:r>
            <a:r>
              <a:rPr lang="zh-CN" altLang="en-US" sz="1600" dirty="0" smtClean="0">
                <a:solidFill>
                  <a:srgbClr val="34495E"/>
                </a:solidFill>
                <a:latin typeface="Source Sans Pro"/>
              </a:rPr>
              <a:t>：</a:t>
            </a:r>
            <a:endParaRPr lang="en-US" altLang="zh-CN" sz="1600" dirty="0" smtClean="0">
              <a:solidFill>
                <a:srgbClr val="34495E"/>
              </a:solidFill>
              <a:latin typeface="Source Sans Pro"/>
            </a:endParaRPr>
          </a:p>
          <a:p>
            <a:r>
              <a:rPr lang="en-US" altLang="zh-CN" sz="1600" dirty="0" err="1" smtClean="0">
                <a:solidFill>
                  <a:srgbClr val="34495E"/>
                </a:solidFill>
                <a:latin typeface="Source Sans Pro"/>
              </a:rPr>
              <a:t>js</a:t>
            </a:r>
            <a:r>
              <a:rPr lang="zh-CN" altLang="en-US" sz="1600" dirty="0">
                <a:solidFill>
                  <a:srgbClr val="34495E"/>
                </a:solidFill>
                <a:latin typeface="Source Sans Pro"/>
              </a:rPr>
              <a:t>的</a:t>
            </a:r>
            <a:r>
              <a:rPr lang="zh-CN" altLang="en-US" sz="1600" dirty="0" smtClean="0">
                <a:solidFill>
                  <a:srgbClr val="34495E"/>
                </a:solidFill>
                <a:latin typeface="Source Sans Pro"/>
              </a:rPr>
              <a:t>对象发生变化时，自动显示到页面；页面中的内容发生变化时，自动同步到</a:t>
            </a:r>
            <a:r>
              <a:rPr lang="en-US" altLang="zh-CN" sz="1600" dirty="0" err="1" smtClean="0">
                <a:solidFill>
                  <a:srgbClr val="34495E"/>
                </a:solidFill>
                <a:latin typeface="Source Sans Pro"/>
              </a:rPr>
              <a:t>js</a:t>
            </a:r>
            <a:r>
              <a:rPr lang="zh-CN" altLang="en-US" sz="1600" dirty="0" smtClean="0">
                <a:solidFill>
                  <a:srgbClr val="34495E"/>
                </a:solidFill>
                <a:latin typeface="Source Sans Pro"/>
              </a:rPr>
              <a:t>对象。</a:t>
            </a:r>
            <a:endParaRPr lang="zh-CN" altLang="en-US" sz="1600" dirty="0"/>
          </a:p>
        </p:txBody>
      </p:sp>
      <p:pic>
        <p:nvPicPr>
          <p:cNvPr id="13" name="图片 12"/>
          <p:cNvPicPr>
            <a:picLocks noChangeAspect="1"/>
          </p:cNvPicPr>
          <p:nvPr/>
        </p:nvPicPr>
        <p:blipFill>
          <a:blip r:embed="rId4"/>
          <a:stretch>
            <a:fillRect/>
          </a:stretch>
        </p:blipFill>
        <p:spPr>
          <a:xfrm>
            <a:off x="250209" y="5736743"/>
            <a:ext cx="8242100" cy="762880"/>
          </a:xfrm>
          <a:prstGeom prst="rect">
            <a:avLst/>
          </a:prstGeom>
        </p:spPr>
      </p:pic>
      <p:pic>
        <p:nvPicPr>
          <p:cNvPr id="15" name="图片 14"/>
          <p:cNvPicPr>
            <a:picLocks noChangeAspect="1"/>
          </p:cNvPicPr>
          <p:nvPr/>
        </p:nvPicPr>
        <p:blipFill>
          <a:blip r:embed="rId5"/>
          <a:stretch>
            <a:fillRect/>
          </a:stretch>
        </p:blipFill>
        <p:spPr>
          <a:xfrm>
            <a:off x="8725370" y="4209578"/>
            <a:ext cx="3066296" cy="2637332"/>
          </a:xfrm>
          <a:prstGeom prst="rect">
            <a:avLst/>
          </a:prstGeom>
        </p:spPr>
      </p:pic>
    </p:spTree>
    <p:extLst>
      <p:ext uri="{BB962C8B-B14F-4D97-AF65-F5344CB8AC3E}">
        <p14:creationId xmlns:p14="http://schemas.microsoft.com/office/powerpoint/2010/main" val="3226831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0209" y="253453"/>
            <a:ext cx="6096000" cy="369332"/>
          </a:xfrm>
          <a:prstGeom prst="rect">
            <a:avLst/>
          </a:prstGeom>
        </p:spPr>
        <p:txBody>
          <a:bodyPr>
            <a:spAutoFit/>
          </a:bodyPr>
          <a:lstStyle/>
          <a:p>
            <a:r>
              <a:rPr lang="zh-CN" altLang="en-US" dirty="0">
                <a:solidFill>
                  <a:srgbClr val="34495E"/>
                </a:solidFill>
                <a:latin typeface="Source Sans Pro"/>
              </a:rPr>
              <a:t>内部指令</a:t>
            </a:r>
            <a:endParaRPr lang="zh-CN" altLang="en-US" dirty="0"/>
          </a:p>
        </p:txBody>
      </p:sp>
      <p:sp>
        <p:nvSpPr>
          <p:cNvPr id="5" name="矩形 4"/>
          <p:cNvSpPr/>
          <p:nvPr/>
        </p:nvSpPr>
        <p:spPr>
          <a:xfrm>
            <a:off x="250209" y="622785"/>
            <a:ext cx="6096000" cy="369332"/>
          </a:xfrm>
          <a:prstGeom prst="rect">
            <a:avLst/>
          </a:prstGeom>
        </p:spPr>
        <p:txBody>
          <a:bodyPr>
            <a:spAutoFit/>
          </a:bodyPr>
          <a:lstStyle/>
          <a:p>
            <a:r>
              <a:rPr lang="en-US" altLang="zh-CN" dirty="0" smtClean="0">
                <a:solidFill>
                  <a:srgbClr val="34495E"/>
                </a:solidFill>
                <a:latin typeface="Source Sans Pro"/>
              </a:rPr>
              <a:t>3</a:t>
            </a:r>
            <a:r>
              <a:rPr lang="zh-CN" altLang="en-US" dirty="0" smtClean="0">
                <a:solidFill>
                  <a:srgbClr val="34495E"/>
                </a:solidFill>
                <a:latin typeface="Source Sans Pro"/>
              </a:rPr>
              <a:t>、</a:t>
            </a:r>
            <a:r>
              <a:rPr lang="en-US" altLang="zh-CN" dirty="0" smtClean="0">
                <a:solidFill>
                  <a:srgbClr val="34495E"/>
                </a:solidFill>
                <a:latin typeface="Source Sans Pro"/>
              </a:rPr>
              <a:t>v-for</a:t>
            </a:r>
            <a:endParaRPr lang="zh-CN" altLang="en-US" dirty="0"/>
          </a:p>
        </p:txBody>
      </p:sp>
      <p:sp>
        <p:nvSpPr>
          <p:cNvPr id="6" name="矩形 5"/>
          <p:cNvSpPr/>
          <p:nvPr/>
        </p:nvSpPr>
        <p:spPr>
          <a:xfrm>
            <a:off x="250209" y="1038283"/>
            <a:ext cx="11800764" cy="369332"/>
          </a:xfrm>
          <a:prstGeom prst="rect">
            <a:avLst/>
          </a:prstGeom>
        </p:spPr>
        <p:txBody>
          <a:bodyPr wrap="square">
            <a:spAutoFit/>
          </a:bodyPr>
          <a:lstStyle/>
          <a:p>
            <a:r>
              <a:rPr lang="zh-CN" altLang="en-US" dirty="0" smtClean="0">
                <a:solidFill>
                  <a:srgbClr val="34495E"/>
                </a:solidFill>
                <a:latin typeface="Source Sans Pro"/>
              </a:rPr>
              <a:t>循环遍历元素集合，并进行操作</a:t>
            </a:r>
            <a:endParaRPr lang="zh-CN" altLang="en-US" dirty="0"/>
          </a:p>
        </p:txBody>
      </p:sp>
      <p:pic>
        <p:nvPicPr>
          <p:cNvPr id="2" name="图片 1"/>
          <p:cNvPicPr>
            <a:picLocks noChangeAspect="1"/>
          </p:cNvPicPr>
          <p:nvPr/>
        </p:nvPicPr>
        <p:blipFill>
          <a:blip r:embed="rId2"/>
          <a:stretch>
            <a:fillRect/>
          </a:stretch>
        </p:blipFill>
        <p:spPr>
          <a:xfrm>
            <a:off x="365581" y="1589606"/>
            <a:ext cx="3473600" cy="1590322"/>
          </a:xfrm>
          <a:prstGeom prst="rect">
            <a:avLst/>
          </a:prstGeom>
        </p:spPr>
      </p:pic>
      <p:pic>
        <p:nvPicPr>
          <p:cNvPr id="7" name="图片 6"/>
          <p:cNvPicPr>
            <a:picLocks noChangeAspect="1"/>
          </p:cNvPicPr>
          <p:nvPr/>
        </p:nvPicPr>
        <p:blipFill>
          <a:blip r:embed="rId3"/>
          <a:stretch>
            <a:fillRect/>
          </a:stretch>
        </p:blipFill>
        <p:spPr>
          <a:xfrm>
            <a:off x="5404512" y="1728460"/>
            <a:ext cx="4540346" cy="2620056"/>
          </a:xfrm>
          <a:prstGeom prst="rect">
            <a:avLst/>
          </a:prstGeom>
        </p:spPr>
      </p:pic>
      <p:pic>
        <p:nvPicPr>
          <p:cNvPr id="8" name="图片 7"/>
          <p:cNvPicPr>
            <a:picLocks noChangeAspect="1"/>
          </p:cNvPicPr>
          <p:nvPr/>
        </p:nvPicPr>
        <p:blipFill>
          <a:blip r:embed="rId4"/>
          <a:stretch>
            <a:fillRect/>
          </a:stretch>
        </p:blipFill>
        <p:spPr>
          <a:xfrm>
            <a:off x="365581" y="3361919"/>
            <a:ext cx="4416674" cy="1592218"/>
          </a:xfrm>
          <a:prstGeom prst="rect">
            <a:avLst/>
          </a:prstGeom>
        </p:spPr>
      </p:pic>
      <p:pic>
        <p:nvPicPr>
          <p:cNvPr id="9" name="图片 8"/>
          <p:cNvPicPr>
            <a:picLocks noChangeAspect="1"/>
          </p:cNvPicPr>
          <p:nvPr/>
        </p:nvPicPr>
        <p:blipFill>
          <a:blip r:embed="rId5"/>
          <a:stretch>
            <a:fillRect/>
          </a:stretch>
        </p:blipFill>
        <p:spPr>
          <a:xfrm>
            <a:off x="345237" y="5134231"/>
            <a:ext cx="5059275" cy="1604161"/>
          </a:xfrm>
          <a:prstGeom prst="rect">
            <a:avLst/>
          </a:prstGeom>
        </p:spPr>
      </p:pic>
      <p:pic>
        <p:nvPicPr>
          <p:cNvPr id="10" name="图片 9"/>
          <p:cNvPicPr>
            <a:picLocks noChangeAspect="1"/>
          </p:cNvPicPr>
          <p:nvPr/>
        </p:nvPicPr>
        <p:blipFill>
          <a:blip r:embed="rId6"/>
          <a:stretch>
            <a:fillRect/>
          </a:stretch>
        </p:blipFill>
        <p:spPr>
          <a:xfrm>
            <a:off x="6005652" y="4348516"/>
            <a:ext cx="3263106" cy="2447330"/>
          </a:xfrm>
          <a:prstGeom prst="rect">
            <a:avLst/>
          </a:prstGeom>
        </p:spPr>
      </p:pic>
    </p:spTree>
    <p:extLst>
      <p:ext uri="{BB962C8B-B14F-4D97-AF65-F5344CB8AC3E}">
        <p14:creationId xmlns:p14="http://schemas.microsoft.com/office/powerpoint/2010/main" val="574281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0209" y="253453"/>
            <a:ext cx="6096000" cy="369332"/>
          </a:xfrm>
          <a:prstGeom prst="rect">
            <a:avLst/>
          </a:prstGeom>
        </p:spPr>
        <p:txBody>
          <a:bodyPr>
            <a:spAutoFit/>
          </a:bodyPr>
          <a:lstStyle/>
          <a:p>
            <a:r>
              <a:rPr lang="zh-CN" altLang="en-US" dirty="0">
                <a:solidFill>
                  <a:srgbClr val="34495E"/>
                </a:solidFill>
                <a:latin typeface="Source Sans Pro"/>
              </a:rPr>
              <a:t>内部指令</a:t>
            </a:r>
            <a:endParaRPr lang="zh-CN" altLang="en-US" dirty="0"/>
          </a:p>
        </p:txBody>
      </p:sp>
      <p:sp>
        <p:nvSpPr>
          <p:cNvPr id="5" name="矩形 4"/>
          <p:cNvSpPr/>
          <p:nvPr/>
        </p:nvSpPr>
        <p:spPr>
          <a:xfrm>
            <a:off x="250209" y="622785"/>
            <a:ext cx="6096000" cy="369332"/>
          </a:xfrm>
          <a:prstGeom prst="rect">
            <a:avLst/>
          </a:prstGeom>
        </p:spPr>
        <p:txBody>
          <a:bodyPr>
            <a:spAutoFit/>
          </a:bodyPr>
          <a:lstStyle/>
          <a:p>
            <a:r>
              <a:rPr lang="en-US" altLang="zh-CN" dirty="0" smtClean="0">
                <a:solidFill>
                  <a:srgbClr val="34495E"/>
                </a:solidFill>
                <a:latin typeface="Source Sans Pro"/>
              </a:rPr>
              <a:t>4</a:t>
            </a:r>
            <a:r>
              <a:rPr lang="zh-CN" altLang="en-US" dirty="0" smtClean="0">
                <a:solidFill>
                  <a:srgbClr val="34495E"/>
                </a:solidFill>
                <a:latin typeface="Source Sans Pro"/>
              </a:rPr>
              <a:t>、</a:t>
            </a:r>
            <a:r>
              <a:rPr lang="en-US" altLang="zh-CN" dirty="0" smtClean="0">
                <a:solidFill>
                  <a:srgbClr val="34495E"/>
                </a:solidFill>
                <a:latin typeface="Source Sans Pro"/>
              </a:rPr>
              <a:t>v-text</a:t>
            </a:r>
            <a:endParaRPr lang="zh-CN" altLang="en-US" dirty="0"/>
          </a:p>
        </p:txBody>
      </p:sp>
      <p:sp>
        <p:nvSpPr>
          <p:cNvPr id="11" name="矩形 10"/>
          <p:cNvSpPr/>
          <p:nvPr/>
        </p:nvSpPr>
        <p:spPr>
          <a:xfrm>
            <a:off x="250209" y="992117"/>
            <a:ext cx="6096000" cy="369332"/>
          </a:xfrm>
          <a:prstGeom prst="rect">
            <a:avLst/>
          </a:prstGeom>
        </p:spPr>
        <p:txBody>
          <a:bodyPr>
            <a:spAutoFit/>
          </a:bodyPr>
          <a:lstStyle/>
          <a:p>
            <a:r>
              <a:rPr lang="zh-CN" altLang="en-US" dirty="0" smtClean="0">
                <a:solidFill>
                  <a:srgbClr val="34495E"/>
                </a:solidFill>
                <a:latin typeface="Source Sans Pro"/>
              </a:rPr>
              <a:t>用于更新元素的</a:t>
            </a:r>
            <a:r>
              <a:rPr lang="en-US" altLang="zh-CN" dirty="0" err="1" smtClean="0">
                <a:solidFill>
                  <a:srgbClr val="34495E"/>
                </a:solidFill>
                <a:latin typeface="Source Sans Pro"/>
              </a:rPr>
              <a:t>textContent</a:t>
            </a:r>
            <a:r>
              <a:rPr lang="zh-CN" altLang="en-US" dirty="0" smtClean="0">
                <a:solidFill>
                  <a:srgbClr val="34495E"/>
                </a:solidFill>
                <a:latin typeface="Source Sans Pro"/>
              </a:rPr>
              <a:t>。</a:t>
            </a:r>
            <a:endParaRPr lang="zh-CN" altLang="en-US" dirty="0"/>
          </a:p>
        </p:txBody>
      </p:sp>
      <p:pic>
        <p:nvPicPr>
          <p:cNvPr id="12" name="图片 11"/>
          <p:cNvPicPr>
            <a:picLocks noChangeAspect="1"/>
          </p:cNvPicPr>
          <p:nvPr/>
        </p:nvPicPr>
        <p:blipFill>
          <a:blip r:embed="rId2"/>
          <a:stretch>
            <a:fillRect/>
          </a:stretch>
        </p:blipFill>
        <p:spPr>
          <a:xfrm>
            <a:off x="250209" y="1397448"/>
            <a:ext cx="4990531" cy="608601"/>
          </a:xfrm>
          <a:prstGeom prst="rect">
            <a:avLst/>
          </a:prstGeom>
        </p:spPr>
      </p:pic>
      <p:pic>
        <p:nvPicPr>
          <p:cNvPr id="13" name="图片 12"/>
          <p:cNvPicPr>
            <a:picLocks noChangeAspect="1"/>
          </p:cNvPicPr>
          <p:nvPr/>
        </p:nvPicPr>
        <p:blipFill>
          <a:blip r:embed="rId3"/>
          <a:stretch>
            <a:fillRect/>
          </a:stretch>
        </p:blipFill>
        <p:spPr>
          <a:xfrm>
            <a:off x="5368710" y="840123"/>
            <a:ext cx="6668615" cy="1542301"/>
          </a:xfrm>
          <a:prstGeom prst="rect">
            <a:avLst/>
          </a:prstGeom>
        </p:spPr>
      </p:pic>
      <p:sp>
        <p:nvSpPr>
          <p:cNvPr id="14" name="矩形 13"/>
          <p:cNvSpPr/>
          <p:nvPr/>
        </p:nvSpPr>
        <p:spPr>
          <a:xfrm>
            <a:off x="225187" y="2349752"/>
            <a:ext cx="6096000" cy="369332"/>
          </a:xfrm>
          <a:prstGeom prst="rect">
            <a:avLst/>
          </a:prstGeom>
        </p:spPr>
        <p:txBody>
          <a:bodyPr>
            <a:spAutoFit/>
          </a:bodyPr>
          <a:lstStyle/>
          <a:p>
            <a:r>
              <a:rPr lang="en-US" altLang="zh-CN" dirty="0" smtClean="0">
                <a:solidFill>
                  <a:srgbClr val="34495E"/>
                </a:solidFill>
                <a:latin typeface="Source Sans Pro"/>
              </a:rPr>
              <a:t>5</a:t>
            </a:r>
            <a:r>
              <a:rPr lang="zh-CN" altLang="en-US" dirty="0" smtClean="0">
                <a:solidFill>
                  <a:srgbClr val="34495E"/>
                </a:solidFill>
                <a:latin typeface="Source Sans Pro"/>
              </a:rPr>
              <a:t>、</a:t>
            </a:r>
            <a:r>
              <a:rPr lang="en-US" altLang="zh-CN" dirty="0" smtClean="0">
                <a:solidFill>
                  <a:srgbClr val="34495E"/>
                </a:solidFill>
                <a:latin typeface="Source Sans Pro"/>
              </a:rPr>
              <a:t>v-html</a:t>
            </a:r>
            <a:endParaRPr lang="zh-CN" altLang="en-US" dirty="0"/>
          </a:p>
        </p:txBody>
      </p:sp>
      <p:sp>
        <p:nvSpPr>
          <p:cNvPr id="15" name="矩形 14"/>
          <p:cNvSpPr/>
          <p:nvPr/>
        </p:nvSpPr>
        <p:spPr>
          <a:xfrm>
            <a:off x="225187" y="2809686"/>
            <a:ext cx="6096000" cy="369332"/>
          </a:xfrm>
          <a:prstGeom prst="rect">
            <a:avLst/>
          </a:prstGeom>
        </p:spPr>
        <p:txBody>
          <a:bodyPr>
            <a:spAutoFit/>
          </a:bodyPr>
          <a:lstStyle/>
          <a:p>
            <a:r>
              <a:rPr lang="zh-CN" altLang="en-US" dirty="0" smtClean="0">
                <a:solidFill>
                  <a:srgbClr val="34495E"/>
                </a:solidFill>
                <a:latin typeface="Source Sans Pro"/>
              </a:rPr>
              <a:t>用于更新元素的</a:t>
            </a:r>
            <a:r>
              <a:rPr lang="en-US" altLang="zh-CN" dirty="0" err="1" smtClean="0">
                <a:solidFill>
                  <a:srgbClr val="34495E"/>
                </a:solidFill>
                <a:latin typeface="Source Sans Pro"/>
              </a:rPr>
              <a:t>innerHTML</a:t>
            </a:r>
            <a:r>
              <a:rPr lang="zh-CN" altLang="en-US" dirty="0" smtClean="0">
                <a:solidFill>
                  <a:srgbClr val="34495E"/>
                </a:solidFill>
                <a:latin typeface="Source Sans Pro"/>
              </a:rPr>
              <a:t>。</a:t>
            </a:r>
            <a:endParaRPr lang="zh-CN" altLang="en-US" dirty="0"/>
          </a:p>
        </p:txBody>
      </p:sp>
      <p:pic>
        <p:nvPicPr>
          <p:cNvPr id="16" name="图片 15"/>
          <p:cNvPicPr>
            <a:picLocks noChangeAspect="1"/>
          </p:cNvPicPr>
          <p:nvPr/>
        </p:nvPicPr>
        <p:blipFill>
          <a:blip r:embed="rId4"/>
          <a:stretch>
            <a:fillRect/>
          </a:stretch>
        </p:blipFill>
        <p:spPr>
          <a:xfrm>
            <a:off x="250209" y="3363683"/>
            <a:ext cx="6413086" cy="745707"/>
          </a:xfrm>
          <a:prstGeom prst="rect">
            <a:avLst/>
          </a:prstGeom>
        </p:spPr>
      </p:pic>
      <p:pic>
        <p:nvPicPr>
          <p:cNvPr id="17" name="图片 16"/>
          <p:cNvPicPr>
            <a:picLocks noChangeAspect="1"/>
          </p:cNvPicPr>
          <p:nvPr/>
        </p:nvPicPr>
        <p:blipFill>
          <a:blip r:embed="rId5"/>
          <a:stretch>
            <a:fillRect/>
          </a:stretch>
        </p:blipFill>
        <p:spPr>
          <a:xfrm>
            <a:off x="7371303" y="2809686"/>
            <a:ext cx="4352124" cy="1622010"/>
          </a:xfrm>
          <a:prstGeom prst="rect">
            <a:avLst/>
          </a:prstGeom>
        </p:spPr>
      </p:pic>
      <p:sp>
        <p:nvSpPr>
          <p:cNvPr id="18" name="矩形 17"/>
          <p:cNvSpPr/>
          <p:nvPr/>
        </p:nvSpPr>
        <p:spPr>
          <a:xfrm>
            <a:off x="225187" y="4294055"/>
            <a:ext cx="6096000" cy="369332"/>
          </a:xfrm>
          <a:prstGeom prst="rect">
            <a:avLst/>
          </a:prstGeom>
        </p:spPr>
        <p:txBody>
          <a:bodyPr>
            <a:spAutoFit/>
          </a:bodyPr>
          <a:lstStyle/>
          <a:p>
            <a:r>
              <a:rPr lang="en-US" altLang="zh-CN" dirty="0">
                <a:solidFill>
                  <a:srgbClr val="34495E"/>
                </a:solidFill>
                <a:latin typeface="Source Sans Pro"/>
              </a:rPr>
              <a:t>6</a:t>
            </a:r>
            <a:r>
              <a:rPr lang="zh-CN" altLang="en-US" dirty="0" smtClean="0">
                <a:solidFill>
                  <a:srgbClr val="34495E"/>
                </a:solidFill>
                <a:latin typeface="Source Sans Pro"/>
              </a:rPr>
              <a:t>、</a:t>
            </a:r>
            <a:r>
              <a:rPr lang="en-US" altLang="zh-CN" dirty="0" smtClean="0">
                <a:solidFill>
                  <a:srgbClr val="34495E"/>
                </a:solidFill>
                <a:latin typeface="Source Sans Pro"/>
              </a:rPr>
              <a:t>v-bind</a:t>
            </a:r>
            <a:endParaRPr lang="zh-CN" altLang="en-US" dirty="0"/>
          </a:p>
        </p:txBody>
      </p:sp>
      <p:sp>
        <p:nvSpPr>
          <p:cNvPr id="19" name="矩形 18"/>
          <p:cNvSpPr/>
          <p:nvPr/>
        </p:nvSpPr>
        <p:spPr>
          <a:xfrm>
            <a:off x="225187" y="4753989"/>
            <a:ext cx="6096000" cy="369332"/>
          </a:xfrm>
          <a:prstGeom prst="rect">
            <a:avLst/>
          </a:prstGeom>
        </p:spPr>
        <p:txBody>
          <a:bodyPr>
            <a:spAutoFit/>
          </a:bodyPr>
          <a:lstStyle/>
          <a:p>
            <a:r>
              <a:rPr lang="zh-CN" altLang="en-US" dirty="0" smtClean="0">
                <a:solidFill>
                  <a:srgbClr val="34495E"/>
                </a:solidFill>
                <a:latin typeface="Source Sans Pro"/>
              </a:rPr>
              <a:t>用于将</a:t>
            </a:r>
            <a:r>
              <a:rPr lang="zh-CN" altLang="en-US" dirty="0">
                <a:solidFill>
                  <a:srgbClr val="34495E"/>
                </a:solidFill>
                <a:latin typeface="Source Sans Pro"/>
              </a:rPr>
              <a:t>一</a:t>
            </a:r>
            <a:r>
              <a:rPr lang="zh-CN" altLang="en-US" dirty="0" smtClean="0">
                <a:solidFill>
                  <a:srgbClr val="34495E"/>
                </a:solidFill>
                <a:latin typeface="Source Sans Pro"/>
              </a:rPr>
              <a:t>个或多个元素的属性绑定到表达式。</a:t>
            </a:r>
            <a:endParaRPr lang="zh-CN" altLang="en-US" dirty="0"/>
          </a:p>
        </p:txBody>
      </p:sp>
      <p:pic>
        <p:nvPicPr>
          <p:cNvPr id="21" name="图片 20"/>
          <p:cNvPicPr>
            <a:picLocks noChangeAspect="1"/>
          </p:cNvPicPr>
          <p:nvPr/>
        </p:nvPicPr>
        <p:blipFill>
          <a:blip r:embed="rId6"/>
          <a:stretch>
            <a:fillRect/>
          </a:stretch>
        </p:blipFill>
        <p:spPr>
          <a:xfrm>
            <a:off x="199609" y="5637007"/>
            <a:ext cx="11992392" cy="648711"/>
          </a:xfrm>
          <a:prstGeom prst="rect">
            <a:avLst/>
          </a:prstGeom>
        </p:spPr>
      </p:pic>
      <p:sp>
        <p:nvSpPr>
          <p:cNvPr id="20" name="矩形 19"/>
          <p:cNvSpPr/>
          <p:nvPr/>
        </p:nvSpPr>
        <p:spPr>
          <a:xfrm>
            <a:off x="225187" y="5177073"/>
            <a:ext cx="6096000" cy="369332"/>
          </a:xfrm>
          <a:prstGeom prst="rect">
            <a:avLst/>
          </a:prstGeom>
        </p:spPr>
        <p:txBody>
          <a:bodyPr>
            <a:spAutoFit/>
          </a:bodyPr>
          <a:lstStyle/>
          <a:p>
            <a:r>
              <a:rPr lang="en-US" altLang="zh-CN" dirty="0">
                <a:solidFill>
                  <a:srgbClr val="34495E"/>
                </a:solidFill>
                <a:latin typeface="Source Sans Pro"/>
              </a:rPr>
              <a:t>v</a:t>
            </a:r>
            <a:r>
              <a:rPr lang="en-US" altLang="zh-CN" dirty="0" smtClean="0">
                <a:solidFill>
                  <a:srgbClr val="34495E"/>
                </a:solidFill>
                <a:latin typeface="Source Sans Pro"/>
              </a:rPr>
              <a:t>-bind</a:t>
            </a:r>
            <a:r>
              <a:rPr lang="zh-CN" altLang="en-US" dirty="0" smtClean="0">
                <a:solidFill>
                  <a:srgbClr val="34495E"/>
                </a:solidFill>
                <a:latin typeface="Source Sans Pro"/>
              </a:rPr>
              <a:t>的缩写形式是</a:t>
            </a:r>
            <a:r>
              <a:rPr lang="en-US" altLang="zh-CN" dirty="0" smtClean="0">
                <a:solidFill>
                  <a:srgbClr val="34495E"/>
                </a:solidFill>
                <a:latin typeface="Source Sans Pro"/>
              </a:rPr>
              <a:t>:</a:t>
            </a:r>
            <a:r>
              <a:rPr lang="zh-CN" altLang="en-US" dirty="0" smtClean="0">
                <a:solidFill>
                  <a:srgbClr val="34495E"/>
                </a:solidFill>
                <a:latin typeface="Source Sans Pro"/>
              </a:rPr>
              <a:t>，如</a:t>
            </a:r>
            <a:r>
              <a:rPr lang="en-US" altLang="zh-CN" dirty="0" err="1" smtClean="0">
                <a:solidFill>
                  <a:srgbClr val="34495E"/>
                </a:solidFill>
                <a:latin typeface="Source Sans Pro"/>
              </a:rPr>
              <a:t>v-bind:type</a:t>
            </a:r>
            <a:r>
              <a:rPr lang="zh-CN" altLang="en-US" dirty="0" smtClean="0">
                <a:solidFill>
                  <a:srgbClr val="34495E"/>
                </a:solidFill>
                <a:latin typeface="Source Sans Pro"/>
              </a:rPr>
              <a:t>可缩写为</a:t>
            </a:r>
            <a:r>
              <a:rPr lang="en-US" altLang="zh-CN" dirty="0" smtClean="0">
                <a:solidFill>
                  <a:srgbClr val="34495E"/>
                </a:solidFill>
                <a:latin typeface="Source Sans Pro"/>
              </a:rPr>
              <a:t>:type</a:t>
            </a:r>
            <a:r>
              <a:rPr lang="zh-CN" altLang="en-US" dirty="0" smtClean="0">
                <a:solidFill>
                  <a:srgbClr val="34495E"/>
                </a:solidFill>
                <a:latin typeface="Source Sans Pro"/>
              </a:rPr>
              <a:t>。</a:t>
            </a:r>
            <a:endParaRPr lang="zh-CN" altLang="en-US" dirty="0"/>
          </a:p>
        </p:txBody>
      </p:sp>
    </p:spTree>
    <p:extLst>
      <p:ext uri="{BB962C8B-B14F-4D97-AF65-F5344CB8AC3E}">
        <p14:creationId xmlns:p14="http://schemas.microsoft.com/office/powerpoint/2010/main" val="7054904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0209" y="253453"/>
            <a:ext cx="6096000" cy="369332"/>
          </a:xfrm>
          <a:prstGeom prst="rect">
            <a:avLst/>
          </a:prstGeom>
        </p:spPr>
        <p:txBody>
          <a:bodyPr>
            <a:spAutoFit/>
          </a:bodyPr>
          <a:lstStyle/>
          <a:p>
            <a:r>
              <a:rPr lang="zh-CN" altLang="en-US" dirty="0">
                <a:solidFill>
                  <a:srgbClr val="34495E"/>
                </a:solidFill>
                <a:latin typeface="Source Sans Pro"/>
              </a:rPr>
              <a:t>内部指令</a:t>
            </a:r>
            <a:endParaRPr lang="zh-CN" altLang="en-US" dirty="0"/>
          </a:p>
        </p:txBody>
      </p:sp>
      <p:sp>
        <p:nvSpPr>
          <p:cNvPr id="5" name="矩形 4"/>
          <p:cNvSpPr/>
          <p:nvPr/>
        </p:nvSpPr>
        <p:spPr>
          <a:xfrm>
            <a:off x="250209" y="622785"/>
            <a:ext cx="6096000" cy="369332"/>
          </a:xfrm>
          <a:prstGeom prst="rect">
            <a:avLst/>
          </a:prstGeom>
        </p:spPr>
        <p:txBody>
          <a:bodyPr>
            <a:spAutoFit/>
          </a:bodyPr>
          <a:lstStyle/>
          <a:p>
            <a:r>
              <a:rPr lang="en-US" altLang="zh-CN" dirty="0">
                <a:solidFill>
                  <a:srgbClr val="34495E"/>
                </a:solidFill>
                <a:latin typeface="Source Sans Pro"/>
              </a:rPr>
              <a:t>7</a:t>
            </a:r>
            <a:r>
              <a:rPr lang="zh-CN" altLang="en-US" dirty="0" smtClean="0">
                <a:solidFill>
                  <a:srgbClr val="34495E"/>
                </a:solidFill>
                <a:latin typeface="Source Sans Pro"/>
              </a:rPr>
              <a:t>、</a:t>
            </a:r>
            <a:r>
              <a:rPr lang="en-US" altLang="zh-CN" dirty="0" smtClean="0">
                <a:solidFill>
                  <a:srgbClr val="34495E"/>
                </a:solidFill>
                <a:latin typeface="Source Sans Pro"/>
              </a:rPr>
              <a:t>v-on</a:t>
            </a:r>
            <a:endParaRPr lang="zh-CN" altLang="en-US" dirty="0"/>
          </a:p>
        </p:txBody>
      </p:sp>
      <p:sp>
        <p:nvSpPr>
          <p:cNvPr id="20" name="矩形 19"/>
          <p:cNvSpPr/>
          <p:nvPr/>
        </p:nvSpPr>
        <p:spPr>
          <a:xfrm>
            <a:off x="250209" y="992117"/>
            <a:ext cx="11828060" cy="369332"/>
          </a:xfrm>
          <a:prstGeom prst="rect">
            <a:avLst/>
          </a:prstGeom>
        </p:spPr>
        <p:txBody>
          <a:bodyPr wrap="square">
            <a:spAutoFit/>
          </a:bodyPr>
          <a:lstStyle/>
          <a:p>
            <a:r>
              <a:rPr lang="zh-CN" altLang="en-US" dirty="0" smtClean="0">
                <a:solidFill>
                  <a:srgbClr val="34495E"/>
                </a:solidFill>
                <a:latin typeface="Source Sans Pro"/>
              </a:rPr>
              <a:t>用于绑定事件监听器，事件类型由参数指定，表达式可以是一个方法的名字，也可以是一个</a:t>
            </a:r>
            <a:r>
              <a:rPr lang="en-US" altLang="zh-CN" dirty="0" err="1" smtClean="0">
                <a:solidFill>
                  <a:srgbClr val="34495E"/>
                </a:solidFill>
                <a:latin typeface="Source Sans Pro"/>
              </a:rPr>
              <a:t>js</a:t>
            </a:r>
            <a:r>
              <a:rPr lang="zh-CN" altLang="en-US" dirty="0" smtClean="0">
                <a:solidFill>
                  <a:srgbClr val="34495E"/>
                </a:solidFill>
                <a:latin typeface="Source Sans Pro"/>
              </a:rPr>
              <a:t>语句。</a:t>
            </a:r>
            <a:endParaRPr lang="zh-CN" altLang="en-US" dirty="0"/>
          </a:p>
        </p:txBody>
      </p:sp>
      <p:sp>
        <p:nvSpPr>
          <p:cNvPr id="14" name="矩形 13"/>
          <p:cNvSpPr/>
          <p:nvPr/>
        </p:nvSpPr>
        <p:spPr>
          <a:xfrm>
            <a:off x="6164240" y="2938120"/>
            <a:ext cx="5914028" cy="3693319"/>
          </a:xfrm>
          <a:prstGeom prst="rect">
            <a:avLst/>
          </a:prstGeom>
        </p:spPr>
        <p:txBody>
          <a:bodyPr wrap="square">
            <a:spAutoFit/>
          </a:bodyPr>
          <a:lstStyle/>
          <a:p>
            <a:r>
              <a:rPr lang="zh-CN" altLang="en-US" dirty="0" smtClean="0">
                <a:solidFill>
                  <a:srgbClr val="34495E"/>
                </a:solidFill>
                <a:latin typeface="Source Sans Pro"/>
              </a:rPr>
              <a:t>说明：</a:t>
            </a:r>
            <a:endParaRPr lang="en-US" altLang="zh-CN" dirty="0" smtClean="0">
              <a:solidFill>
                <a:srgbClr val="34495E"/>
              </a:solidFill>
              <a:latin typeface="Source Sans Pro"/>
            </a:endParaRPr>
          </a:p>
          <a:p>
            <a:pPr marL="285750" indent="-285750">
              <a:buFont typeface="Arial" panose="020B0604020202020204" pitchFamily="34" charset="0"/>
              <a:buChar char="•"/>
            </a:pPr>
            <a:r>
              <a:rPr lang="en-US" altLang="zh-CN" dirty="0"/>
              <a:t>m</a:t>
            </a:r>
            <a:r>
              <a:rPr lang="en-US" altLang="zh-CN" dirty="0" smtClean="0"/>
              <a:t>ethods</a:t>
            </a:r>
            <a:r>
              <a:rPr lang="zh-CN" altLang="en-US" dirty="0" smtClean="0"/>
              <a:t>中定义的方法内的</a:t>
            </a:r>
            <a:r>
              <a:rPr lang="en-US" altLang="zh-CN" dirty="0" smtClean="0"/>
              <a:t>this</a:t>
            </a:r>
            <a:r>
              <a:rPr lang="zh-CN" altLang="en-US" dirty="0" smtClean="0"/>
              <a:t>始终指向</a:t>
            </a:r>
            <a:r>
              <a:rPr lang="en-US" altLang="zh-CN" dirty="0" err="1" smtClean="0"/>
              <a:t>Vue</a:t>
            </a:r>
            <a:r>
              <a:rPr lang="zh-CN" altLang="en-US" dirty="0" smtClean="0"/>
              <a:t>实例，可以在方法中通过</a:t>
            </a:r>
            <a:r>
              <a:rPr lang="en-US" altLang="zh-CN" dirty="0" smtClean="0"/>
              <a:t>this</a:t>
            </a:r>
            <a:r>
              <a:rPr lang="zh-CN" altLang="en-US" dirty="0" smtClean="0"/>
              <a:t>访问定义的数据，如</a:t>
            </a:r>
            <a:r>
              <a:rPr lang="en-US" altLang="zh-CN" dirty="0" err="1" smtClean="0"/>
              <a:t>this.value</a:t>
            </a:r>
            <a:endParaRPr lang="en-US" altLang="zh-CN" dirty="0" smtClean="0"/>
          </a:p>
          <a:p>
            <a:pPr marL="285750" indent="-285750">
              <a:buFont typeface="Arial" panose="020B0604020202020204" pitchFamily="34" charset="0"/>
              <a:buChar char="•"/>
            </a:pPr>
            <a:r>
              <a:rPr lang="zh-CN" altLang="en-US" dirty="0" smtClean="0"/>
              <a:t>方法中调用的</a:t>
            </a:r>
            <a:r>
              <a:rPr lang="en-US" altLang="zh-CN" dirty="0" smtClean="0"/>
              <a:t>event</a:t>
            </a:r>
            <a:r>
              <a:rPr lang="zh-CN" altLang="en-US" dirty="0" smtClean="0"/>
              <a:t>对象是原生</a:t>
            </a:r>
            <a:r>
              <a:rPr lang="en-US" altLang="zh-CN" dirty="0" smtClean="0"/>
              <a:t>DOM</a:t>
            </a:r>
            <a:r>
              <a:rPr lang="zh-CN" altLang="en-US" dirty="0" smtClean="0"/>
              <a:t>事件对象，</a:t>
            </a:r>
            <a:r>
              <a:rPr lang="en-US" altLang="zh-CN" dirty="0" smtClean="0"/>
              <a:t>event</a:t>
            </a:r>
            <a:r>
              <a:rPr lang="zh-CN" altLang="en-US" dirty="0" smtClean="0"/>
              <a:t>可以在方法中直接使用</a:t>
            </a:r>
            <a:endParaRPr lang="en-US" altLang="zh-CN" dirty="0" smtClean="0"/>
          </a:p>
          <a:p>
            <a:pPr marL="285750" indent="-285750">
              <a:buFont typeface="Arial" panose="020B0604020202020204" pitchFamily="34" charset="0"/>
              <a:buChar char="•"/>
            </a:pPr>
            <a:r>
              <a:rPr lang="zh-CN" altLang="en-US" dirty="0">
                <a:latin typeface="Source Sans Pro"/>
              </a:rPr>
              <a:t>在普通元素上使用</a:t>
            </a:r>
            <a:r>
              <a:rPr lang="en-US" altLang="zh-CN" dirty="0">
                <a:latin typeface="Source Sans Pro"/>
              </a:rPr>
              <a:t>v-on</a:t>
            </a:r>
            <a:r>
              <a:rPr lang="zh-CN" altLang="en-US" dirty="0">
                <a:latin typeface="Source Sans Pro"/>
              </a:rPr>
              <a:t>时，只能监听原生</a:t>
            </a:r>
            <a:r>
              <a:rPr lang="en-US" altLang="zh-CN" dirty="0">
                <a:latin typeface="Source Sans Pro"/>
              </a:rPr>
              <a:t>DOM</a:t>
            </a:r>
            <a:r>
              <a:rPr lang="zh-CN" altLang="en-US" dirty="0">
                <a:latin typeface="Source Sans Pro"/>
              </a:rPr>
              <a:t>事件，使用自定义组件时可以监听自定义事件</a:t>
            </a:r>
            <a:r>
              <a:rPr lang="zh-CN" altLang="en-US" dirty="0" smtClean="0">
                <a:latin typeface="Source Sans Pro"/>
              </a:rPr>
              <a:t>。</a:t>
            </a:r>
            <a:endParaRPr lang="en-US" altLang="zh-CN" dirty="0" smtClean="0">
              <a:latin typeface="Source Sans Pro"/>
            </a:endParaRPr>
          </a:p>
          <a:p>
            <a:pPr marL="285750" indent="-285750">
              <a:buFont typeface="Arial" panose="020B0604020202020204" pitchFamily="34" charset="0"/>
              <a:buChar char="•"/>
            </a:pPr>
            <a:r>
              <a:rPr lang="zh-CN" altLang="en-US" dirty="0">
                <a:solidFill>
                  <a:srgbClr val="34495E"/>
                </a:solidFill>
                <a:latin typeface="Source Sans Pro"/>
              </a:rPr>
              <a:t>在监听原生</a:t>
            </a:r>
            <a:r>
              <a:rPr lang="en-US" altLang="zh-CN" dirty="0">
                <a:solidFill>
                  <a:srgbClr val="34495E"/>
                </a:solidFill>
                <a:latin typeface="Source Sans Pro"/>
              </a:rPr>
              <a:t>DOM</a:t>
            </a:r>
            <a:r>
              <a:rPr lang="zh-CN" altLang="en-US" dirty="0">
                <a:solidFill>
                  <a:srgbClr val="34495E"/>
                </a:solidFill>
                <a:latin typeface="Source Sans Pro"/>
              </a:rPr>
              <a:t>事件时，如果只定义一个参数，</a:t>
            </a:r>
            <a:r>
              <a:rPr lang="en-US" altLang="zh-CN" dirty="0">
                <a:solidFill>
                  <a:srgbClr val="34495E"/>
                </a:solidFill>
                <a:latin typeface="Source Sans Pro"/>
              </a:rPr>
              <a:t>DOM event</a:t>
            </a:r>
            <a:r>
              <a:rPr lang="zh-CN" altLang="en-US" dirty="0">
                <a:solidFill>
                  <a:srgbClr val="34495E"/>
                </a:solidFill>
                <a:latin typeface="Source Sans Pro"/>
              </a:rPr>
              <a:t>为事件的唯一参数；如果在内联</a:t>
            </a:r>
            <a:r>
              <a:rPr lang="en-US" altLang="zh-CN" dirty="0" err="1">
                <a:solidFill>
                  <a:srgbClr val="34495E"/>
                </a:solidFill>
                <a:latin typeface="Source Sans Pro"/>
              </a:rPr>
              <a:t>js</a:t>
            </a:r>
            <a:r>
              <a:rPr lang="zh-CN" altLang="en-US" dirty="0">
                <a:solidFill>
                  <a:srgbClr val="34495E"/>
                </a:solidFill>
                <a:latin typeface="Source Sans Pro"/>
              </a:rPr>
              <a:t>语句中访问原生</a:t>
            </a:r>
            <a:r>
              <a:rPr lang="en-US" altLang="zh-CN" dirty="0">
                <a:solidFill>
                  <a:srgbClr val="34495E"/>
                </a:solidFill>
                <a:latin typeface="Source Sans Pro"/>
              </a:rPr>
              <a:t>DOM</a:t>
            </a:r>
            <a:r>
              <a:rPr lang="zh-CN" altLang="en-US" dirty="0">
                <a:solidFill>
                  <a:srgbClr val="34495E"/>
                </a:solidFill>
                <a:latin typeface="Source Sans Pro"/>
              </a:rPr>
              <a:t>事件，可以使用</a:t>
            </a:r>
            <a:r>
              <a:rPr lang="en-US" altLang="zh-CN" dirty="0">
                <a:solidFill>
                  <a:srgbClr val="34495E"/>
                </a:solidFill>
                <a:latin typeface="Source Sans Pro"/>
              </a:rPr>
              <a:t>event</a:t>
            </a:r>
            <a:r>
              <a:rPr lang="zh-CN" altLang="en-US" dirty="0">
                <a:solidFill>
                  <a:srgbClr val="34495E"/>
                </a:solidFill>
                <a:latin typeface="Source Sans Pro"/>
              </a:rPr>
              <a:t>传入事件</a:t>
            </a:r>
            <a:r>
              <a:rPr lang="zh-CN" altLang="en-US" dirty="0" smtClean="0">
                <a:solidFill>
                  <a:srgbClr val="34495E"/>
                </a:solidFill>
                <a:latin typeface="Source Sans Pro"/>
              </a:rPr>
              <a:t>。</a:t>
            </a:r>
            <a:endParaRPr lang="en-US" altLang="zh-CN" dirty="0" smtClean="0">
              <a:solidFill>
                <a:srgbClr val="34495E"/>
              </a:solidFill>
              <a:latin typeface="Source Sans Pro"/>
            </a:endParaRPr>
          </a:p>
          <a:p>
            <a:pPr marL="285750" indent="-285750">
              <a:buFont typeface="Arial" panose="020B0604020202020204" pitchFamily="34" charset="0"/>
              <a:buChar char="•"/>
            </a:pPr>
            <a:r>
              <a:rPr lang="zh-CN" altLang="en-US" dirty="0" smtClean="0">
                <a:solidFill>
                  <a:srgbClr val="34495E"/>
                </a:solidFill>
                <a:latin typeface="Source Sans Pro"/>
              </a:rPr>
              <a:t>在</a:t>
            </a:r>
            <a:r>
              <a:rPr lang="en-US" altLang="zh-CN" dirty="0" err="1">
                <a:solidFill>
                  <a:srgbClr val="34495E"/>
                </a:solidFill>
                <a:latin typeface="Source Sans Pro"/>
              </a:rPr>
              <a:t>Javascript</a:t>
            </a:r>
            <a:r>
              <a:rPr lang="zh-CN" altLang="en-US" dirty="0">
                <a:solidFill>
                  <a:srgbClr val="34495E"/>
                </a:solidFill>
                <a:latin typeface="Source Sans Pro"/>
              </a:rPr>
              <a:t>中调用该事件可以使用</a:t>
            </a:r>
            <a:r>
              <a:rPr lang="en-US" altLang="zh-CN" dirty="0">
                <a:solidFill>
                  <a:srgbClr val="0000FF"/>
                </a:solidFill>
                <a:latin typeface="Source Sans Pro"/>
              </a:rPr>
              <a:t>app7.doThis(“</a:t>
            </a:r>
            <a:r>
              <a:rPr lang="en-US" altLang="zh-CN" dirty="0" err="1">
                <a:solidFill>
                  <a:srgbClr val="0000FF"/>
                </a:solidFill>
                <a:latin typeface="Source Sans Pro"/>
              </a:rPr>
              <a:t>abc</a:t>
            </a:r>
            <a:r>
              <a:rPr lang="en-US" altLang="zh-CN" dirty="0">
                <a:solidFill>
                  <a:srgbClr val="0000FF"/>
                </a:solidFill>
                <a:latin typeface="Source Sans Pro"/>
              </a:rPr>
              <a:t>”)</a:t>
            </a:r>
            <a:endParaRPr lang="zh-CN" altLang="en-US" dirty="0">
              <a:solidFill>
                <a:srgbClr val="0000FF"/>
              </a:solidFill>
            </a:endParaRPr>
          </a:p>
          <a:p>
            <a:endParaRPr lang="zh-CN" altLang="en-US" dirty="0"/>
          </a:p>
        </p:txBody>
      </p:sp>
      <p:pic>
        <p:nvPicPr>
          <p:cNvPr id="10" name="图片 9"/>
          <p:cNvPicPr>
            <a:picLocks noChangeAspect="1"/>
          </p:cNvPicPr>
          <p:nvPr/>
        </p:nvPicPr>
        <p:blipFill>
          <a:blip r:embed="rId2"/>
          <a:stretch>
            <a:fillRect/>
          </a:stretch>
        </p:blipFill>
        <p:spPr>
          <a:xfrm>
            <a:off x="250208" y="3006506"/>
            <a:ext cx="5686657" cy="2780143"/>
          </a:xfrm>
          <a:prstGeom prst="rect">
            <a:avLst/>
          </a:prstGeom>
        </p:spPr>
      </p:pic>
      <p:sp>
        <p:nvSpPr>
          <p:cNvPr id="16" name="矩形 15"/>
          <p:cNvSpPr/>
          <p:nvPr/>
        </p:nvSpPr>
        <p:spPr>
          <a:xfrm>
            <a:off x="250208" y="1381729"/>
            <a:ext cx="11828060" cy="369332"/>
          </a:xfrm>
          <a:prstGeom prst="rect">
            <a:avLst/>
          </a:prstGeom>
        </p:spPr>
        <p:txBody>
          <a:bodyPr wrap="square">
            <a:spAutoFit/>
          </a:bodyPr>
          <a:lstStyle/>
          <a:p>
            <a:r>
              <a:rPr lang="en-US" altLang="zh-CN" dirty="0">
                <a:solidFill>
                  <a:srgbClr val="34495E"/>
                </a:solidFill>
                <a:latin typeface="Source Sans Pro"/>
              </a:rPr>
              <a:t>v</a:t>
            </a:r>
            <a:r>
              <a:rPr lang="en-US" altLang="zh-CN" dirty="0" smtClean="0">
                <a:solidFill>
                  <a:srgbClr val="34495E"/>
                </a:solidFill>
                <a:latin typeface="Source Sans Pro"/>
              </a:rPr>
              <a:t>-on</a:t>
            </a:r>
            <a:r>
              <a:rPr lang="zh-CN" altLang="en-US" dirty="0" smtClean="0">
                <a:solidFill>
                  <a:srgbClr val="34495E"/>
                </a:solidFill>
                <a:latin typeface="Source Sans Pro"/>
              </a:rPr>
              <a:t>的缩写形式是</a:t>
            </a:r>
            <a:r>
              <a:rPr lang="en-US" altLang="zh-CN" dirty="0" smtClean="0">
                <a:solidFill>
                  <a:srgbClr val="34495E"/>
                </a:solidFill>
                <a:latin typeface="Source Sans Pro"/>
              </a:rPr>
              <a:t>@</a:t>
            </a:r>
            <a:r>
              <a:rPr lang="zh-CN" altLang="en-US" dirty="0" smtClean="0">
                <a:solidFill>
                  <a:srgbClr val="34495E"/>
                </a:solidFill>
                <a:latin typeface="Source Sans Pro"/>
              </a:rPr>
              <a:t>，如</a:t>
            </a:r>
            <a:r>
              <a:rPr lang="en-US" altLang="zh-CN" dirty="0" err="1" smtClean="0">
                <a:solidFill>
                  <a:srgbClr val="34495E"/>
                </a:solidFill>
                <a:latin typeface="Source Sans Pro"/>
              </a:rPr>
              <a:t>v-on:click</a:t>
            </a:r>
            <a:r>
              <a:rPr lang="zh-CN" altLang="en-US" dirty="0" smtClean="0">
                <a:solidFill>
                  <a:srgbClr val="34495E"/>
                </a:solidFill>
                <a:latin typeface="Source Sans Pro"/>
              </a:rPr>
              <a:t>可缩写为</a:t>
            </a:r>
            <a:r>
              <a:rPr lang="en-US" altLang="zh-CN" dirty="0" smtClean="0">
                <a:solidFill>
                  <a:srgbClr val="34495E"/>
                </a:solidFill>
                <a:latin typeface="Source Sans Pro"/>
              </a:rPr>
              <a:t>@click</a:t>
            </a:r>
            <a:r>
              <a:rPr lang="zh-CN" altLang="en-US" dirty="0" smtClean="0">
                <a:solidFill>
                  <a:srgbClr val="34495E"/>
                </a:solidFill>
                <a:latin typeface="Source Sans Pro"/>
              </a:rPr>
              <a:t>。</a:t>
            </a:r>
            <a:endParaRPr lang="zh-CN" altLang="en-US" dirty="0"/>
          </a:p>
        </p:txBody>
      </p:sp>
      <p:pic>
        <p:nvPicPr>
          <p:cNvPr id="13" name="图片 12"/>
          <p:cNvPicPr>
            <a:picLocks noChangeAspect="1"/>
          </p:cNvPicPr>
          <p:nvPr/>
        </p:nvPicPr>
        <p:blipFill>
          <a:blip r:embed="rId3"/>
          <a:stretch>
            <a:fillRect/>
          </a:stretch>
        </p:blipFill>
        <p:spPr>
          <a:xfrm>
            <a:off x="250208" y="1784989"/>
            <a:ext cx="11909199" cy="1166779"/>
          </a:xfrm>
          <a:prstGeom prst="rect">
            <a:avLst/>
          </a:prstGeom>
        </p:spPr>
      </p:pic>
    </p:spTree>
    <p:extLst>
      <p:ext uri="{BB962C8B-B14F-4D97-AF65-F5344CB8AC3E}">
        <p14:creationId xmlns:p14="http://schemas.microsoft.com/office/powerpoint/2010/main" val="22690084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0209" y="253453"/>
            <a:ext cx="6096000" cy="369332"/>
          </a:xfrm>
          <a:prstGeom prst="rect">
            <a:avLst/>
          </a:prstGeom>
        </p:spPr>
        <p:txBody>
          <a:bodyPr>
            <a:spAutoFit/>
          </a:bodyPr>
          <a:lstStyle/>
          <a:p>
            <a:r>
              <a:rPr lang="zh-CN" altLang="en-US" dirty="0">
                <a:solidFill>
                  <a:srgbClr val="34495E"/>
                </a:solidFill>
                <a:latin typeface="Source Sans Pro"/>
              </a:rPr>
              <a:t>内部指令</a:t>
            </a:r>
            <a:endParaRPr lang="zh-CN" altLang="en-US" dirty="0"/>
          </a:p>
        </p:txBody>
      </p:sp>
      <p:sp>
        <p:nvSpPr>
          <p:cNvPr id="5" name="矩形 4"/>
          <p:cNvSpPr/>
          <p:nvPr/>
        </p:nvSpPr>
        <p:spPr>
          <a:xfrm>
            <a:off x="250209" y="622785"/>
            <a:ext cx="6096000" cy="369332"/>
          </a:xfrm>
          <a:prstGeom prst="rect">
            <a:avLst/>
          </a:prstGeom>
        </p:spPr>
        <p:txBody>
          <a:bodyPr>
            <a:spAutoFit/>
          </a:bodyPr>
          <a:lstStyle/>
          <a:p>
            <a:r>
              <a:rPr lang="en-US" altLang="zh-CN" dirty="0">
                <a:solidFill>
                  <a:srgbClr val="34495E"/>
                </a:solidFill>
                <a:latin typeface="Source Sans Pro"/>
              </a:rPr>
              <a:t>7</a:t>
            </a:r>
            <a:r>
              <a:rPr lang="zh-CN" altLang="en-US" dirty="0" smtClean="0">
                <a:solidFill>
                  <a:srgbClr val="34495E"/>
                </a:solidFill>
                <a:latin typeface="Source Sans Pro"/>
              </a:rPr>
              <a:t>、</a:t>
            </a:r>
            <a:r>
              <a:rPr lang="en-US" altLang="zh-CN" dirty="0" smtClean="0">
                <a:solidFill>
                  <a:srgbClr val="34495E"/>
                </a:solidFill>
                <a:latin typeface="Source Sans Pro"/>
              </a:rPr>
              <a:t>v-on</a:t>
            </a:r>
            <a:endParaRPr lang="zh-CN" altLang="en-US" dirty="0"/>
          </a:p>
        </p:txBody>
      </p:sp>
      <p:sp>
        <p:nvSpPr>
          <p:cNvPr id="24" name="矩形 23"/>
          <p:cNvSpPr/>
          <p:nvPr/>
        </p:nvSpPr>
        <p:spPr>
          <a:xfrm>
            <a:off x="250074" y="1018309"/>
            <a:ext cx="11828060" cy="646331"/>
          </a:xfrm>
          <a:prstGeom prst="rect">
            <a:avLst/>
          </a:prstGeom>
        </p:spPr>
        <p:txBody>
          <a:bodyPr wrap="square">
            <a:spAutoFit/>
          </a:bodyPr>
          <a:lstStyle/>
          <a:p>
            <a:r>
              <a:rPr lang="en-US" altLang="zh-CN" dirty="0">
                <a:solidFill>
                  <a:srgbClr val="34495E"/>
                </a:solidFill>
                <a:latin typeface="Source Sans Pro"/>
              </a:rPr>
              <a:t>v</a:t>
            </a:r>
            <a:r>
              <a:rPr lang="en-US" altLang="zh-CN" dirty="0" smtClean="0">
                <a:solidFill>
                  <a:srgbClr val="34495E"/>
                </a:solidFill>
                <a:latin typeface="Source Sans Pro"/>
              </a:rPr>
              <a:t>-on</a:t>
            </a:r>
            <a:r>
              <a:rPr lang="zh-CN" altLang="en-US" dirty="0" smtClean="0">
                <a:solidFill>
                  <a:srgbClr val="34495E"/>
                </a:solidFill>
                <a:latin typeface="Source Sans Pro"/>
              </a:rPr>
              <a:t>可以绑定多个不同的事件，如：</a:t>
            </a:r>
            <a:r>
              <a:rPr lang="en-US" altLang="zh-CN" dirty="0" smtClean="0">
                <a:solidFill>
                  <a:srgbClr val="34495E"/>
                </a:solidFill>
                <a:latin typeface="Source Sans Pro"/>
              </a:rPr>
              <a:t>click</a:t>
            </a:r>
            <a:r>
              <a:rPr lang="zh-CN" altLang="en-US" dirty="0" smtClean="0">
                <a:solidFill>
                  <a:srgbClr val="34495E"/>
                </a:solidFill>
                <a:latin typeface="Source Sans Pro"/>
              </a:rPr>
              <a:t>、</a:t>
            </a:r>
            <a:r>
              <a:rPr lang="en-US" altLang="zh-CN" dirty="0" smtClean="0">
                <a:solidFill>
                  <a:srgbClr val="34495E"/>
                </a:solidFill>
                <a:latin typeface="Source Sans Pro"/>
              </a:rPr>
              <a:t>focus</a:t>
            </a:r>
            <a:r>
              <a:rPr lang="zh-CN" altLang="en-US" dirty="0" smtClean="0">
                <a:solidFill>
                  <a:srgbClr val="34495E"/>
                </a:solidFill>
                <a:latin typeface="Source Sans Pro"/>
              </a:rPr>
              <a:t>、</a:t>
            </a:r>
            <a:r>
              <a:rPr lang="en-US" altLang="zh-CN" dirty="0" smtClean="0">
                <a:solidFill>
                  <a:srgbClr val="34495E"/>
                </a:solidFill>
                <a:latin typeface="Source Sans Pro"/>
              </a:rPr>
              <a:t>change</a:t>
            </a:r>
            <a:r>
              <a:rPr lang="zh-CN" altLang="en-US" dirty="0" smtClean="0">
                <a:solidFill>
                  <a:srgbClr val="34495E"/>
                </a:solidFill>
                <a:latin typeface="Source Sans Pro"/>
              </a:rPr>
              <a:t>，但如果绑定多个相同的事件时，只有第一个有效，其他事件无效。</a:t>
            </a:r>
            <a:endParaRPr lang="zh-CN" altLang="en-US" dirty="0"/>
          </a:p>
        </p:txBody>
      </p:sp>
      <p:pic>
        <p:nvPicPr>
          <p:cNvPr id="6" name="图片 5"/>
          <p:cNvPicPr>
            <a:picLocks noChangeAspect="1"/>
          </p:cNvPicPr>
          <p:nvPr/>
        </p:nvPicPr>
        <p:blipFill>
          <a:blip r:embed="rId2"/>
          <a:stretch>
            <a:fillRect/>
          </a:stretch>
        </p:blipFill>
        <p:spPr>
          <a:xfrm>
            <a:off x="250075" y="1787467"/>
            <a:ext cx="11941926" cy="669737"/>
          </a:xfrm>
          <a:prstGeom prst="rect">
            <a:avLst/>
          </a:prstGeom>
        </p:spPr>
      </p:pic>
      <p:sp>
        <p:nvSpPr>
          <p:cNvPr id="11" name="矩形 10"/>
          <p:cNvSpPr/>
          <p:nvPr/>
        </p:nvSpPr>
        <p:spPr>
          <a:xfrm>
            <a:off x="250074" y="2634621"/>
            <a:ext cx="11828060" cy="369332"/>
          </a:xfrm>
          <a:prstGeom prst="rect">
            <a:avLst/>
          </a:prstGeom>
        </p:spPr>
        <p:txBody>
          <a:bodyPr wrap="square">
            <a:spAutoFit/>
          </a:bodyPr>
          <a:lstStyle/>
          <a:p>
            <a:r>
              <a:rPr lang="en-US" altLang="zh-CN" dirty="0" smtClean="0">
                <a:solidFill>
                  <a:srgbClr val="34495E"/>
                </a:solidFill>
                <a:latin typeface="Source Sans Pro"/>
              </a:rPr>
              <a:t>7.1 </a:t>
            </a:r>
            <a:r>
              <a:rPr lang="zh-CN" altLang="en-US" dirty="0" smtClean="0">
                <a:solidFill>
                  <a:srgbClr val="34495E"/>
                </a:solidFill>
                <a:latin typeface="Source Sans Pro"/>
              </a:rPr>
              <a:t>事件修饰符</a:t>
            </a:r>
            <a:endParaRPr lang="zh-CN" altLang="en-US" dirty="0"/>
          </a:p>
        </p:txBody>
      </p:sp>
      <p:sp>
        <p:nvSpPr>
          <p:cNvPr id="12" name="矩形 11"/>
          <p:cNvSpPr/>
          <p:nvPr/>
        </p:nvSpPr>
        <p:spPr>
          <a:xfrm>
            <a:off x="250074" y="2996704"/>
            <a:ext cx="11828060" cy="369332"/>
          </a:xfrm>
          <a:prstGeom prst="rect">
            <a:avLst/>
          </a:prstGeom>
        </p:spPr>
        <p:txBody>
          <a:bodyPr wrap="square">
            <a:spAutoFit/>
          </a:bodyPr>
          <a:lstStyle/>
          <a:p>
            <a:r>
              <a:rPr lang="zh-CN" altLang="en-US" dirty="0" smtClean="0">
                <a:solidFill>
                  <a:srgbClr val="34495E"/>
                </a:solidFill>
                <a:latin typeface="Source Sans Pro"/>
              </a:rPr>
              <a:t>事件修饰符是以圆点</a:t>
            </a:r>
            <a:r>
              <a:rPr lang="en-US" altLang="zh-CN" dirty="0" smtClean="0">
                <a:solidFill>
                  <a:srgbClr val="34495E"/>
                </a:solidFill>
                <a:latin typeface="Source Sans Pro"/>
              </a:rPr>
              <a:t>(.)</a:t>
            </a:r>
            <a:r>
              <a:rPr lang="zh-CN" altLang="en-US" dirty="0" smtClean="0">
                <a:solidFill>
                  <a:srgbClr val="34495E"/>
                </a:solidFill>
                <a:latin typeface="Source Sans Pro"/>
              </a:rPr>
              <a:t>开始的特殊后缀，用于表示指令应以特殊方式绑定。</a:t>
            </a:r>
            <a:endParaRPr lang="zh-CN" altLang="en-US" dirty="0"/>
          </a:p>
        </p:txBody>
      </p:sp>
      <p:sp>
        <p:nvSpPr>
          <p:cNvPr id="13" name="矩形 12"/>
          <p:cNvSpPr/>
          <p:nvPr/>
        </p:nvSpPr>
        <p:spPr>
          <a:xfrm>
            <a:off x="250074" y="3420628"/>
            <a:ext cx="11828060" cy="369332"/>
          </a:xfrm>
          <a:prstGeom prst="rect">
            <a:avLst/>
          </a:prstGeom>
        </p:spPr>
        <p:txBody>
          <a:bodyPr wrap="square">
            <a:spAutoFit/>
          </a:bodyPr>
          <a:lstStyle/>
          <a:p>
            <a:r>
              <a:rPr lang="zh-CN" altLang="en-US" dirty="0" smtClean="0">
                <a:solidFill>
                  <a:srgbClr val="34495E"/>
                </a:solidFill>
                <a:latin typeface="Source Sans Pro"/>
              </a:rPr>
              <a:t>事件修饰符可以串联：</a:t>
            </a:r>
            <a:endParaRPr lang="zh-CN" altLang="en-US" dirty="0"/>
          </a:p>
        </p:txBody>
      </p:sp>
      <p:pic>
        <p:nvPicPr>
          <p:cNvPr id="7" name="图片 6"/>
          <p:cNvPicPr>
            <a:picLocks noChangeAspect="1"/>
          </p:cNvPicPr>
          <p:nvPr/>
        </p:nvPicPr>
        <p:blipFill>
          <a:blip r:embed="rId3"/>
          <a:stretch>
            <a:fillRect/>
          </a:stretch>
        </p:blipFill>
        <p:spPr>
          <a:xfrm>
            <a:off x="2750247" y="3354850"/>
            <a:ext cx="5644922" cy="466522"/>
          </a:xfrm>
          <a:prstGeom prst="rect">
            <a:avLst/>
          </a:prstGeom>
        </p:spPr>
      </p:pic>
      <p:sp>
        <p:nvSpPr>
          <p:cNvPr id="15" name="矩形 14"/>
          <p:cNvSpPr/>
          <p:nvPr/>
        </p:nvSpPr>
        <p:spPr>
          <a:xfrm>
            <a:off x="250074" y="3875964"/>
            <a:ext cx="11828060" cy="369332"/>
          </a:xfrm>
          <a:prstGeom prst="rect">
            <a:avLst/>
          </a:prstGeom>
        </p:spPr>
        <p:txBody>
          <a:bodyPr wrap="square">
            <a:spAutoFit/>
          </a:bodyPr>
          <a:lstStyle/>
          <a:p>
            <a:r>
              <a:rPr lang="zh-CN" altLang="en-US" dirty="0" smtClean="0">
                <a:solidFill>
                  <a:srgbClr val="34495E"/>
                </a:solidFill>
                <a:latin typeface="Source Sans Pro"/>
              </a:rPr>
              <a:t>事件修饰符可以不绑定事件：</a:t>
            </a:r>
            <a:endParaRPr lang="zh-CN" altLang="en-US" dirty="0"/>
          </a:p>
        </p:txBody>
      </p:sp>
      <p:pic>
        <p:nvPicPr>
          <p:cNvPr id="8" name="图片 7"/>
          <p:cNvPicPr>
            <a:picLocks noChangeAspect="1"/>
          </p:cNvPicPr>
          <p:nvPr/>
        </p:nvPicPr>
        <p:blipFill>
          <a:blip r:embed="rId4"/>
          <a:stretch>
            <a:fillRect/>
          </a:stretch>
        </p:blipFill>
        <p:spPr>
          <a:xfrm>
            <a:off x="3437511" y="3817256"/>
            <a:ext cx="5324351" cy="453137"/>
          </a:xfrm>
          <a:prstGeom prst="rect">
            <a:avLst/>
          </a:prstGeom>
        </p:spPr>
      </p:pic>
      <p:sp>
        <p:nvSpPr>
          <p:cNvPr id="17" name="矩形 16"/>
          <p:cNvSpPr/>
          <p:nvPr/>
        </p:nvSpPr>
        <p:spPr>
          <a:xfrm>
            <a:off x="250074" y="4356397"/>
            <a:ext cx="11828060" cy="369332"/>
          </a:xfrm>
          <a:prstGeom prst="rect">
            <a:avLst/>
          </a:prstGeom>
        </p:spPr>
        <p:txBody>
          <a:bodyPr wrap="square">
            <a:spAutoFit/>
          </a:bodyPr>
          <a:lstStyle/>
          <a:p>
            <a:r>
              <a:rPr lang="en-US" altLang="zh-CN" dirty="0" smtClean="0">
                <a:solidFill>
                  <a:srgbClr val="34495E"/>
                </a:solidFill>
                <a:latin typeface="Source Sans Pro"/>
              </a:rPr>
              <a:t>.stop</a:t>
            </a:r>
            <a:r>
              <a:rPr lang="zh-CN" altLang="en-US" dirty="0" smtClean="0">
                <a:solidFill>
                  <a:srgbClr val="34495E"/>
                </a:solidFill>
                <a:latin typeface="Source Sans Pro"/>
              </a:rPr>
              <a:t>：阻止事件冒泡，在时间上添加</a:t>
            </a:r>
            <a:r>
              <a:rPr lang="en-US" altLang="zh-CN" dirty="0" smtClean="0">
                <a:solidFill>
                  <a:srgbClr val="34495E"/>
                </a:solidFill>
                <a:latin typeface="Source Sans Pro"/>
              </a:rPr>
              <a:t>.stop</a:t>
            </a:r>
            <a:r>
              <a:rPr lang="zh-CN" altLang="en-US" dirty="0" smtClean="0">
                <a:solidFill>
                  <a:srgbClr val="34495E"/>
                </a:solidFill>
                <a:latin typeface="Source Sans Pro"/>
              </a:rPr>
              <a:t>修饰符后，执行完该事件后，后面的事件不再继续执行</a:t>
            </a:r>
            <a:endParaRPr lang="zh-CN" altLang="en-US" dirty="0"/>
          </a:p>
        </p:txBody>
      </p:sp>
      <p:sp>
        <p:nvSpPr>
          <p:cNvPr id="14" name="矩形 13"/>
          <p:cNvSpPr/>
          <p:nvPr/>
        </p:nvSpPr>
        <p:spPr>
          <a:xfrm>
            <a:off x="6791362" y="4897828"/>
            <a:ext cx="5286772" cy="1754326"/>
          </a:xfrm>
          <a:prstGeom prst="rect">
            <a:avLst/>
          </a:prstGeom>
        </p:spPr>
        <p:txBody>
          <a:bodyPr wrap="square">
            <a:spAutoFit/>
          </a:bodyPr>
          <a:lstStyle/>
          <a:p>
            <a:r>
              <a:rPr lang="zh-CN" altLang="en-US" dirty="0">
                <a:solidFill>
                  <a:srgbClr val="34495E"/>
                </a:solidFill>
                <a:latin typeface="Source Sans Pro"/>
              </a:rPr>
              <a:t>事件冒泡</a:t>
            </a:r>
            <a:r>
              <a:rPr lang="zh-CN" altLang="en-US" dirty="0" smtClean="0">
                <a:solidFill>
                  <a:srgbClr val="34495E"/>
                </a:solidFill>
                <a:latin typeface="Source Sans Pro"/>
              </a:rPr>
              <a:t>：</a:t>
            </a:r>
            <a:endParaRPr lang="en-US" altLang="zh-CN" dirty="0" smtClean="0">
              <a:solidFill>
                <a:srgbClr val="34495E"/>
              </a:solidFill>
              <a:latin typeface="Source Sans Pro"/>
            </a:endParaRPr>
          </a:p>
          <a:p>
            <a:r>
              <a:rPr lang="zh-CN" altLang="en-US" dirty="0" smtClean="0">
                <a:solidFill>
                  <a:srgbClr val="34495E"/>
                </a:solidFill>
                <a:latin typeface="Source Sans Pro"/>
              </a:rPr>
              <a:t>如左图，</a:t>
            </a:r>
            <a:endParaRPr lang="en-US" altLang="zh-CN" dirty="0" smtClean="0">
              <a:solidFill>
                <a:srgbClr val="34495E"/>
              </a:solidFill>
              <a:latin typeface="Source Sans Pro"/>
            </a:endParaRPr>
          </a:p>
          <a:p>
            <a:r>
              <a:rPr lang="zh-CN" altLang="en-US" dirty="0" smtClean="0">
                <a:solidFill>
                  <a:srgbClr val="34495E"/>
                </a:solidFill>
                <a:latin typeface="Source Sans Pro"/>
              </a:rPr>
              <a:t>点击“测试事件冒泡”时，会先执行</a:t>
            </a:r>
            <a:r>
              <a:rPr lang="en-US" altLang="zh-CN" dirty="0" err="1" smtClean="0">
                <a:solidFill>
                  <a:srgbClr val="34495E"/>
                </a:solidFill>
                <a:latin typeface="Source Sans Pro"/>
              </a:rPr>
              <a:t>doother</a:t>
            </a:r>
            <a:r>
              <a:rPr lang="zh-CN" altLang="en-US" dirty="0" smtClean="0">
                <a:solidFill>
                  <a:srgbClr val="34495E"/>
                </a:solidFill>
                <a:latin typeface="Source Sans Pro"/>
              </a:rPr>
              <a:t>，再执行</a:t>
            </a:r>
            <a:r>
              <a:rPr lang="en-US" altLang="zh-CN" dirty="0" err="1" smtClean="0">
                <a:solidFill>
                  <a:srgbClr val="34495E"/>
                </a:solidFill>
                <a:latin typeface="Source Sans Pro"/>
              </a:rPr>
              <a:t>doThat</a:t>
            </a:r>
            <a:r>
              <a:rPr lang="zh-CN" altLang="en-US" dirty="0" smtClean="0">
                <a:solidFill>
                  <a:srgbClr val="34495E"/>
                </a:solidFill>
                <a:latin typeface="Source Sans Pro"/>
              </a:rPr>
              <a:t>，最后执行</a:t>
            </a:r>
            <a:r>
              <a:rPr lang="en-US" altLang="zh-CN" dirty="0" err="1" smtClean="0">
                <a:solidFill>
                  <a:srgbClr val="34495E"/>
                </a:solidFill>
                <a:latin typeface="Source Sans Pro"/>
              </a:rPr>
              <a:t>doThis</a:t>
            </a:r>
            <a:r>
              <a:rPr lang="zh-CN" altLang="en-US" dirty="0" smtClean="0">
                <a:solidFill>
                  <a:srgbClr val="34495E"/>
                </a:solidFill>
                <a:latin typeface="Source Sans Pro"/>
              </a:rPr>
              <a:t>。这样事件从目标开始，往上执行直到页面的最上一级标签，这称为事件冒泡，也成为事件传播。</a:t>
            </a:r>
            <a:endParaRPr lang="zh-CN" altLang="en-US" dirty="0"/>
          </a:p>
        </p:txBody>
      </p:sp>
      <p:pic>
        <p:nvPicPr>
          <p:cNvPr id="16" name="图片 15"/>
          <p:cNvPicPr>
            <a:picLocks noChangeAspect="1"/>
          </p:cNvPicPr>
          <p:nvPr/>
        </p:nvPicPr>
        <p:blipFill>
          <a:blip r:embed="rId5"/>
          <a:stretch>
            <a:fillRect/>
          </a:stretch>
        </p:blipFill>
        <p:spPr>
          <a:xfrm>
            <a:off x="250074" y="4836830"/>
            <a:ext cx="6543322" cy="1318310"/>
          </a:xfrm>
          <a:prstGeom prst="rect">
            <a:avLst/>
          </a:prstGeom>
        </p:spPr>
      </p:pic>
    </p:spTree>
    <p:extLst>
      <p:ext uri="{BB962C8B-B14F-4D97-AF65-F5344CB8AC3E}">
        <p14:creationId xmlns:p14="http://schemas.microsoft.com/office/powerpoint/2010/main" val="25546736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0209" y="253453"/>
            <a:ext cx="6096000" cy="369332"/>
          </a:xfrm>
          <a:prstGeom prst="rect">
            <a:avLst/>
          </a:prstGeom>
        </p:spPr>
        <p:txBody>
          <a:bodyPr>
            <a:spAutoFit/>
          </a:bodyPr>
          <a:lstStyle/>
          <a:p>
            <a:r>
              <a:rPr lang="zh-CN" altLang="en-US" dirty="0">
                <a:solidFill>
                  <a:srgbClr val="34495E"/>
                </a:solidFill>
                <a:latin typeface="Source Sans Pro"/>
              </a:rPr>
              <a:t>内部指令</a:t>
            </a:r>
            <a:endParaRPr lang="zh-CN" altLang="en-US" dirty="0"/>
          </a:p>
        </p:txBody>
      </p:sp>
      <p:sp>
        <p:nvSpPr>
          <p:cNvPr id="11" name="矩形 10"/>
          <p:cNvSpPr/>
          <p:nvPr/>
        </p:nvSpPr>
        <p:spPr>
          <a:xfrm>
            <a:off x="250074" y="601103"/>
            <a:ext cx="11828060" cy="369332"/>
          </a:xfrm>
          <a:prstGeom prst="rect">
            <a:avLst/>
          </a:prstGeom>
        </p:spPr>
        <p:txBody>
          <a:bodyPr wrap="square">
            <a:spAutoFit/>
          </a:bodyPr>
          <a:lstStyle/>
          <a:p>
            <a:r>
              <a:rPr lang="en-US" altLang="zh-CN" dirty="0" smtClean="0">
                <a:solidFill>
                  <a:srgbClr val="34495E"/>
                </a:solidFill>
                <a:latin typeface="Source Sans Pro"/>
              </a:rPr>
              <a:t>7.1 </a:t>
            </a:r>
            <a:r>
              <a:rPr lang="zh-CN" altLang="en-US" dirty="0" smtClean="0">
                <a:solidFill>
                  <a:srgbClr val="34495E"/>
                </a:solidFill>
                <a:latin typeface="Source Sans Pro"/>
              </a:rPr>
              <a:t>事件修饰符</a:t>
            </a:r>
            <a:endParaRPr lang="zh-CN" altLang="en-US" dirty="0"/>
          </a:p>
        </p:txBody>
      </p:sp>
      <p:sp>
        <p:nvSpPr>
          <p:cNvPr id="16" name="矩形 15"/>
          <p:cNvSpPr/>
          <p:nvPr/>
        </p:nvSpPr>
        <p:spPr>
          <a:xfrm>
            <a:off x="250074" y="970435"/>
            <a:ext cx="11828060" cy="646331"/>
          </a:xfrm>
          <a:prstGeom prst="rect">
            <a:avLst/>
          </a:prstGeom>
        </p:spPr>
        <p:txBody>
          <a:bodyPr wrap="square">
            <a:spAutoFit/>
          </a:bodyPr>
          <a:lstStyle/>
          <a:p>
            <a:r>
              <a:rPr lang="en-US" altLang="zh-CN" dirty="0" smtClean="0">
                <a:solidFill>
                  <a:srgbClr val="34495E"/>
                </a:solidFill>
                <a:latin typeface="Source Sans Pro"/>
              </a:rPr>
              <a:t>.prevent</a:t>
            </a:r>
            <a:r>
              <a:rPr lang="zh-CN" altLang="en-US" dirty="0" smtClean="0">
                <a:solidFill>
                  <a:srgbClr val="34495E"/>
                </a:solidFill>
                <a:latin typeface="Source Sans Pro"/>
              </a:rPr>
              <a:t>：取消事件的默认行为。如</a:t>
            </a:r>
            <a:r>
              <a:rPr lang="en-US" altLang="zh-CN" dirty="0" smtClean="0">
                <a:solidFill>
                  <a:srgbClr val="34495E"/>
                </a:solidFill>
                <a:latin typeface="Source Sans Pro"/>
              </a:rPr>
              <a:t>a</a:t>
            </a:r>
            <a:r>
              <a:rPr lang="zh-CN" altLang="en-US" dirty="0" smtClean="0">
                <a:solidFill>
                  <a:srgbClr val="34495E"/>
                </a:solidFill>
                <a:latin typeface="Source Sans Pro"/>
              </a:rPr>
              <a:t>标签的默认事件行为是当</a:t>
            </a:r>
            <a:r>
              <a:rPr lang="en-US" altLang="zh-CN" dirty="0" smtClean="0">
                <a:solidFill>
                  <a:srgbClr val="34495E"/>
                </a:solidFill>
                <a:latin typeface="Source Sans Pro"/>
              </a:rPr>
              <a:t>click</a:t>
            </a:r>
            <a:r>
              <a:rPr lang="zh-CN" altLang="en-US" dirty="0" smtClean="0">
                <a:solidFill>
                  <a:srgbClr val="34495E"/>
                </a:solidFill>
                <a:latin typeface="Source Sans Pro"/>
              </a:rPr>
              <a:t>时会跳转页面，再如</a:t>
            </a:r>
            <a:r>
              <a:rPr lang="en-US" altLang="zh-CN" dirty="0" smtClean="0">
                <a:solidFill>
                  <a:srgbClr val="34495E"/>
                </a:solidFill>
                <a:latin typeface="Source Sans Pro"/>
              </a:rPr>
              <a:t>submit</a:t>
            </a:r>
            <a:r>
              <a:rPr lang="zh-CN" altLang="en-US" dirty="0" smtClean="0">
                <a:solidFill>
                  <a:srgbClr val="34495E"/>
                </a:solidFill>
                <a:latin typeface="Source Sans Pro"/>
              </a:rPr>
              <a:t>按钮默认事件是</a:t>
            </a:r>
            <a:r>
              <a:rPr lang="en-US" altLang="zh-CN" dirty="0" smtClean="0">
                <a:solidFill>
                  <a:srgbClr val="34495E"/>
                </a:solidFill>
                <a:latin typeface="Source Sans Pro"/>
              </a:rPr>
              <a:t>click</a:t>
            </a:r>
            <a:r>
              <a:rPr lang="zh-CN" altLang="en-US" dirty="0" smtClean="0">
                <a:solidFill>
                  <a:srgbClr val="34495E"/>
                </a:solidFill>
                <a:latin typeface="Source Sans Pro"/>
              </a:rPr>
              <a:t>时提交表单。</a:t>
            </a:r>
            <a:endParaRPr lang="zh-CN" altLang="en-US" dirty="0"/>
          </a:p>
        </p:txBody>
      </p:sp>
      <p:pic>
        <p:nvPicPr>
          <p:cNvPr id="2" name="图片 1"/>
          <p:cNvPicPr>
            <a:picLocks noChangeAspect="1"/>
          </p:cNvPicPr>
          <p:nvPr/>
        </p:nvPicPr>
        <p:blipFill>
          <a:blip r:embed="rId2"/>
          <a:stretch>
            <a:fillRect/>
          </a:stretch>
        </p:blipFill>
        <p:spPr>
          <a:xfrm>
            <a:off x="250074" y="1570495"/>
            <a:ext cx="10209485" cy="299244"/>
          </a:xfrm>
          <a:prstGeom prst="rect">
            <a:avLst/>
          </a:prstGeom>
        </p:spPr>
      </p:pic>
      <p:sp>
        <p:nvSpPr>
          <p:cNvPr id="20" name="矩形 19"/>
          <p:cNvSpPr/>
          <p:nvPr/>
        </p:nvSpPr>
        <p:spPr>
          <a:xfrm>
            <a:off x="250074" y="1896787"/>
            <a:ext cx="11828060" cy="646331"/>
          </a:xfrm>
          <a:prstGeom prst="rect">
            <a:avLst/>
          </a:prstGeom>
        </p:spPr>
        <p:txBody>
          <a:bodyPr wrap="square">
            <a:spAutoFit/>
          </a:bodyPr>
          <a:lstStyle/>
          <a:p>
            <a:r>
              <a:rPr lang="en-US" altLang="zh-CN" dirty="0" smtClean="0">
                <a:solidFill>
                  <a:srgbClr val="34495E"/>
                </a:solidFill>
                <a:latin typeface="Source Sans Pro"/>
              </a:rPr>
              <a:t>.once</a:t>
            </a:r>
            <a:r>
              <a:rPr lang="zh-CN" altLang="en-US" dirty="0" smtClean="0">
                <a:solidFill>
                  <a:srgbClr val="34495E"/>
                </a:solidFill>
                <a:latin typeface="Source Sans Pro"/>
              </a:rPr>
              <a:t>：让事件只触发一次。如文本框的</a:t>
            </a:r>
            <a:r>
              <a:rPr lang="en-US" altLang="zh-CN" dirty="0" smtClean="0">
                <a:solidFill>
                  <a:srgbClr val="34495E"/>
                </a:solidFill>
                <a:latin typeface="Source Sans Pro"/>
              </a:rPr>
              <a:t>focus</a:t>
            </a:r>
            <a:r>
              <a:rPr lang="zh-CN" altLang="en-US" dirty="0" smtClean="0">
                <a:solidFill>
                  <a:srgbClr val="34495E"/>
                </a:solidFill>
                <a:latin typeface="Source Sans Pro"/>
              </a:rPr>
              <a:t>事件，当文本框获取焦点时就一直会循环执行</a:t>
            </a:r>
            <a:r>
              <a:rPr lang="en-US" altLang="zh-CN" dirty="0" smtClean="0">
                <a:solidFill>
                  <a:srgbClr val="34495E"/>
                </a:solidFill>
                <a:latin typeface="Source Sans Pro"/>
              </a:rPr>
              <a:t>focus</a:t>
            </a:r>
            <a:r>
              <a:rPr lang="zh-CN" altLang="en-US" dirty="0" smtClean="0">
                <a:solidFill>
                  <a:srgbClr val="34495E"/>
                </a:solidFill>
                <a:latin typeface="Source Sans Pro"/>
              </a:rPr>
              <a:t>事件，此时可以通过</a:t>
            </a:r>
            <a:r>
              <a:rPr lang="en-US" altLang="zh-CN" dirty="0" smtClean="0">
                <a:solidFill>
                  <a:srgbClr val="34495E"/>
                </a:solidFill>
                <a:latin typeface="Source Sans Pro"/>
              </a:rPr>
              <a:t>once</a:t>
            </a:r>
            <a:r>
              <a:rPr lang="zh-CN" altLang="en-US" dirty="0" smtClean="0">
                <a:solidFill>
                  <a:srgbClr val="34495E"/>
                </a:solidFill>
                <a:latin typeface="Source Sans Pro"/>
              </a:rPr>
              <a:t>只让事件执行一次</a:t>
            </a:r>
            <a:endParaRPr lang="zh-CN" altLang="en-US" dirty="0"/>
          </a:p>
        </p:txBody>
      </p:sp>
      <p:pic>
        <p:nvPicPr>
          <p:cNvPr id="3" name="图片 2"/>
          <p:cNvPicPr>
            <a:picLocks noChangeAspect="1"/>
          </p:cNvPicPr>
          <p:nvPr/>
        </p:nvPicPr>
        <p:blipFill>
          <a:blip r:embed="rId3"/>
          <a:stretch>
            <a:fillRect/>
          </a:stretch>
        </p:blipFill>
        <p:spPr>
          <a:xfrm>
            <a:off x="250073" y="2589338"/>
            <a:ext cx="11691718" cy="310253"/>
          </a:xfrm>
          <a:prstGeom prst="rect">
            <a:avLst/>
          </a:prstGeom>
        </p:spPr>
      </p:pic>
      <p:sp>
        <p:nvSpPr>
          <p:cNvPr id="22" name="矩形 21"/>
          <p:cNvSpPr/>
          <p:nvPr/>
        </p:nvSpPr>
        <p:spPr>
          <a:xfrm>
            <a:off x="250073" y="2914893"/>
            <a:ext cx="11828060" cy="369332"/>
          </a:xfrm>
          <a:prstGeom prst="rect">
            <a:avLst/>
          </a:prstGeom>
        </p:spPr>
        <p:txBody>
          <a:bodyPr wrap="square">
            <a:spAutoFit/>
          </a:bodyPr>
          <a:lstStyle/>
          <a:p>
            <a:r>
              <a:rPr lang="en-US" altLang="zh-CN" dirty="0" smtClean="0">
                <a:solidFill>
                  <a:srgbClr val="34495E"/>
                </a:solidFill>
                <a:latin typeface="Source Sans Pro"/>
              </a:rPr>
              <a:t>7.2 </a:t>
            </a:r>
            <a:r>
              <a:rPr lang="zh-CN" altLang="en-US" dirty="0" smtClean="0">
                <a:solidFill>
                  <a:srgbClr val="34495E"/>
                </a:solidFill>
                <a:latin typeface="Source Sans Pro"/>
              </a:rPr>
              <a:t>按键修饰符</a:t>
            </a:r>
            <a:endParaRPr lang="zh-CN" altLang="en-US" dirty="0"/>
          </a:p>
        </p:txBody>
      </p:sp>
      <p:sp>
        <p:nvSpPr>
          <p:cNvPr id="25" name="矩形 24"/>
          <p:cNvSpPr/>
          <p:nvPr/>
        </p:nvSpPr>
        <p:spPr>
          <a:xfrm>
            <a:off x="250073" y="3262717"/>
            <a:ext cx="11828060" cy="923330"/>
          </a:xfrm>
          <a:prstGeom prst="rect">
            <a:avLst/>
          </a:prstGeom>
        </p:spPr>
        <p:txBody>
          <a:bodyPr wrap="square">
            <a:spAutoFit/>
          </a:bodyPr>
          <a:lstStyle/>
          <a:p>
            <a:pPr lvl="0" eaLnBrk="0" fontAlgn="base" hangingPunct="0">
              <a:spcBef>
                <a:spcPct val="0"/>
              </a:spcBef>
              <a:spcAft>
                <a:spcPct val="0"/>
              </a:spcAft>
            </a:pPr>
            <a:r>
              <a:rPr lang="zh-CN" altLang="en-US" dirty="0" smtClean="0">
                <a:solidFill>
                  <a:srgbClr val="2973B7"/>
                </a:solidFill>
                <a:latin typeface="Arial Unicode MS" panose="020B0604020202020204" pitchFamily="34" charset="-122"/>
                <a:ea typeface="Roboto Mono"/>
              </a:rPr>
              <a:t>只在</a:t>
            </a:r>
            <a:r>
              <a:rPr lang="en-US" altLang="zh-CN" dirty="0" err="1" smtClean="0">
                <a:solidFill>
                  <a:srgbClr val="2973B7"/>
                </a:solidFill>
                <a:latin typeface="Arial Unicode MS" panose="020B0604020202020204" pitchFamily="34" charset="-122"/>
                <a:ea typeface="Roboto Mono"/>
              </a:rPr>
              <a:t>keyCode</a:t>
            </a:r>
            <a:r>
              <a:rPr lang="en-US" altLang="zh-CN" dirty="0" smtClean="0">
                <a:solidFill>
                  <a:srgbClr val="2973B7"/>
                </a:solidFill>
                <a:latin typeface="Arial Unicode MS" panose="020B0604020202020204" pitchFamily="34" charset="-122"/>
                <a:ea typeface="Roboto Mono"/>
              </a:rPr>
              <a:t>=13</a:t>
            </a:r>
            <a:r>
              <a:rPr lang="zh-CN" altLang="en-US" dirty="0" smtClean="0">
                <a:solidFill>
                  <a:srgbClr val="2973B7"/>
                </a:solidFill>
                <a:latin typeface="Arial Unicode MS" panose="020B0604020202020204" pitchFamily="34" charset="-122"/>
                <a:ea typeface="Roboto Mono"/>
              </a:rPr>
              <a:t>时执行</a:t>
            </a:r>
            <a:r>
              <a:rPr lang="en-US" altLang="zh-CN" dirty="0" err="1" smtClean="0">
                <a:solidFill>
                  <a:srgbClr val="2973B7"/>
                </a:solidFill>
                <a:latin typeface="Arial Unicode MS" panose="020B0604020202020204" pitchFamily="34" charset="-122"/>
                <a:ea typeface="Roboto Mono"/>
              </a:rPr>
              <a:t>vm.submit</a:t>
            </a:r>
            <a:r>
              <a:rPr lang="zh-CN" altLang="en-US" dirty="0" smtClean="0">
                <a:solidFill>
                  <a:srgbClr val="2973B7"/>
                </a:solidFill>
                <a:latin typeface="Arial Unicode MS" panose="020B0604020202020204" pitchFamily="34" charset="-122"/>
                <a:ea typeface="Roboto Mono"/>
              </a:rPr>
              <a:t>事件</a:t>
            </a:r>
            <a:endParaRPr lang="en-US" altLang="zh-CN" dirty="0" smtClean="0">
              <a:solidFill>
                <a:srgbClr val="2973B7"/>
              </a:solidFill>
              <a:latin typeface="Arial Unicode MS" panose="020B0604020202020204" pitchFamily="34" charset="-122"/>
              <a:ea typeface="Roboto Mono"/>
            </a:endParaRPr>
          </a:p>
          <a:p>
            <a:pPr lvl="0" eaLnBrk="0" fontAlgn="base" hangingPunct="0">
              <a:spcBef>
                <a:spcPct val="0"/>
              </a:spcBef>
              <a:spcAft>
                <a:spcPct val="0"/>
              </a:spcAft>
            </a:pPr>
            <a:r>
              <a:rPr lang="zh-CN" altLang="zh-CN" dirty="0" smtClean="0">
                <a:solidFill>
                  <a:srgbClr val="2973B7"/>
                </a:solidFill>
                <a:latin typeface="Arial Unicode MS" panose="020B0604020202020204" pitchFamily="34" charset="-122"/>
                <a:ea typeface="Roboto Mono"/>
              </a:rPr>
              <a:t>&lt;</a:t>
            </a:r>
            <a:r>
              <a:rPr lang="zh-CN" altLang="zh-CN" dirty="0">
                <a:solidFill>
                  <a:srgbClr val="2973B7"/>
                </a:solidFill>
                <a:latin typeface="Arial Unicode MS" panose="020B0604020202020204" pitchFamily="34" charset="-122"/>
                <a:ea typeface="Roboto Mono"/>
              </a:rPr>
              <a:t>input v-on:keyup.13=</a:t>
            </a:r>
            <a:r>
              <a:rPr lang="zh-CN" altLang="zh-CN" dirty="0">
                <a:solidFill>
                  <a:srgbClr val="42B983"/>
                </a:solidFill>
                <a:latin typeface="Arial Unicode MS" panose="020B0604020202020204" pitchFamily="34" charset="-122"/>
                <a:ea typeface="Roboto Mono"/>
              </a:rPr>
              <a:t>"submit"</a:t>
            </a:r>
            <a:r>
              <a:rPr lang="zh-CN" altLang="zh-CN" dirty="0">
                <a:solidFill>
                  <a:srgbClr val="2973B7"/>
                </a:solidFill>
                <a:latin typeface="Arial Unicode MS" panose="020B0604020202020204" pitchFamily="34" charset="-122"/>
                <a:ea typeface="Roboto Mono"/>
              </a:rPr>
              <a:t>&gt;</a:t>
            </a:r>
            <a:r>
              <a:rPr lang="zh-CN" altLang="zh-CN" dirty="0"/>
              <a:t> </a:t>
            </a:r>
            <a:endParaRPr lang="en-US" altLang="zh-CN" dirty="0" smtClean="0"/>
          </a:p>
          <a:p>
            <a:pPr eaLnBrk="0" fontAlgn="base" hangingPunct="0">
              <a:spcBef>
                <a:spcPct val="0"/>
              </a:spcBef>
              <a:spcAft>
                <a:spcPct val="0"/>
              </a:spcAft>
            </a:pPr>
            <a:r>
              <a:rPr lang="zh-CN" altLang="zh-CN" dirty="0">
                <a:solidFill>
                  <a:srgbClr val="2973B7"/>
                </a:solidFill>
                <a:latin typeface="Arial Unicode MS" panose="020B0604020202020204" pitchFamily="34" charset="-122"/>
                <a:ea typeface="Roboto Mono"/>
              </a:rPr>
              <a:t>&lt;input v-on:keyup</a:t>
            </a:r>
            <a:r>
              <a:rPr lang="zh-CN" altLang="zh-CN" dirty="0" smtClean="0">
                <a:solidFill>
                  <a:srgbClr val="2973B7"/>
                </a:solidFill>
                <a:latin typeface="Arial Unicode MS" panose="020B0604020202020204" pitchFamily="34" charset="-122"/>
                <a:ea typeface="Roboto Mono"/>
              </a:rPr>
              <a:t>.</a:t>
            </a:r>
            <a:r>
              <a:rPr lang="en-US" altLang="zh-CN" dirty="0" smtClean="0">
                <a:solidFill>
                  <a:srgbClr val="2973B7"/>
                </a:solidFill>
                <a:latin typeface="Arial Unicode MS" panose="020B0604020202020204" pitchFamily="34" charset="-122"/>
                <a:ea typeface="Roboto Mono"/>
              </a:rPr>
              <a:t>enter</a:t>
            </a:r>
            <a:r>
              <a:rPr lang="zh-CN" altLang="zh-CN" dirty="0" smtClean="0">
                <a:solidFill>
                  <a:srgbClr val="2973B7"/>
                </a:solidFill>
                <a:latin typeface="Arial Unicode MS" panose="020B0604020202020204" pitchFamily="34" charset="-122"/>
                <a:ea typeface="Roboto Mono"/>
              </a:rPr>
              <a:t>=</a:t>
            </a:r>
            <a:r>
              <a:rPr lang="zh-CN" altLang="zh-CN" dirty="0" smtClean="0">
                <a:solidFill>
                  <a:srgbClr val="42B983"/>
                </a:solidFill>
                <a:latin typeface="Arial Unicode MS" panose="020B0604020202020204" pitchFamily="34" charset="-122"/>
                <a:ea typeface="Roboto Mono"/>
              </a:rPr>
              <a:t>"</a:t>
            </a:r>
            <a:r>
              <a:rPr lang="zh-CN" altLang="zh-CN" dirty="0">
                <a:solidFill>
                  <a:srgbClr val="42B983"/>
                </a:solidFill>
                <a:latin typeface="Arial Unicode MS" panose="020B0604020202020204" pitchFamily="34" charset="-122"/>
                <a:ea typeface="Roboto Mono"/>
              </a:rPr>
              <a:t>submit"</a:t>
            </a:r>
            <a:r>
              <a:rPr lang="zh-CN" altLang="zh-CN" dirty="0">
                <a:solidFill>
                  <a:srgbClr val="2973B7"/>
                </a:solidFill>
                <a:latin typeface="Arial Unicode MS" panose="020B0604020202020204" pitchFamily="34" charset="-122"/>
                <a:ea typeface="Roboto Mono"/>
              </a:rPr>
              <a:t>&gt;</a:t>
            </a:r>
            <a:r>
              <a:rPr lang="zh-CN" altLang="zh-CN" dirty="0"/>
              <a:t> </a:t>
            </a:r>
            <a:endParaRPr lang="en-US" altLang="zh-CN" dirty="0"/>
          </a:p>
        </p:txBody>
      </p:sp>
      <p:sp>
        <p:nvSpPr>
          <p:cNvPr id="26" name="矩形 25"/>
          <p:cNvSpPr/>
          <p:nvPr/>
        </p:nvSpPr>
        <p:spPr>
          <a:xfrm>
            <a:off x="250073" y="4202906"/>
            <a:ext cx="11828060" cy="369332"/>
          </a:xfrm>
          <a:prstGeom prst="rect">
            <a:avLst/>
          </a:prstGeom>
        </p:spPr>
        <p:txBody>
          <a:bodyPr wrap="square">
            <a:spAutoFit/>
          </a:bodyPr>
          <a:lstStyle/>
          <a:p>
            <a:pPr lvl="0" eaLnBrk="0" fontAlgn="base" hangingPunct="0">
              <a:spcBef>
                <a:spcPct val="0"/>
              </a:spcBef>
              <a:spcAft>
                <a:spcPct val="0"/>
              </a:spcAft>
            </a:pPr>
            <a:r>
              <a:rPr lang="zh-CN" altLang="en-US" dirty="0" smtClean="0">
                <a:solidFill>
                  <a:srgbClr val="2973B7"/>
                </a:solidFill>
                <a:latin typeface="Arial Unicode MS" panose="020B0604020202020204" pitchFamily="34" charset="-122"/>
                <a:ea typeface="Roboto Mono"/>
              </a:rPr>
              <a:t>按键修饰符有：</a:t>
            </a:r>
            <a:r>
              <a:rPr lang="en-US" altLang="zh-CN" dirty="0" smtClean="0">
                <a:solidFill>
                  <a:srgbClr val="2973B7"/>
                </a:solidFill>
                <a:latin typeface="Arial Unicode MS" panose="020B0604020202020204" pitchFamily="34" charset="-122"/>
                <a:ea typeface="Roboto Mono"/>
              </a:rPr>
              <a:t>.enter  </a:t>
            </a:r>
            <a:r>
              <a:rPr lang="en-US" altLang="zh-CN" dirty="0" smtClean="0">
                <a:solidFill>
                  <a:srgbClr val="FF0000"/>
                </a:solidFill>
                <a:latin typeface="Arial Unicode MS" panose="020B0604020202020204" pitchFamily="34" charset="-122"/>
                <a:ea typeface="Roboto Mono"/>
              </a:rPr>
              <a:t>|</a:t>
            </a:r>
            <a:r>
              <a:rPr lang="en-US" altLang="zh-CN" dirty="0" smtClean="0">
                <a:solidFill>
                  <a:srgbClr val="2973B7"/>
                </a:solidFill>
                <a:latin typeface="Arial Unicode MS" panose="020B0604020202020204" pitchFamily="34" charset="-122"/>
                <a:ea typeface="Roboto Mono"/>
              </a:rPr>
              <a:t>  .tab  </a:t>
            </a:r>
            <a:r>
              <a:rPr lang="en-US" altLang="zh-CN" dirty="0" smtClean="0">
                <a:solidFill>
                  <a:srgbClr val="FF0000"/>
                </a:solidFill>
                <a:latin typeface="Arial Unicode MS" panose="020B0604020202020204" pitchFamily="34" charset="-122"/>
                <a:ea typeface="Roboto Mono"/>
              </a:rPr>
              <a:t>|</a:t>
            </a:r>
            <a:r>
              <a:rPr lang="en-US" altLang="zh-CN" dirty="0" smtClean="0">
                <a:solidFill>
                  <a:srgbClr val="2973B7"/>
                </a:solidFill>
                <a:latin typeface="Arial Unicode MS" panose="020B0604020202020204" pitchFamily="34" charset="-122"/>
                <a:ea typeface="Roboto Mono"/>
              </a:rPr>
              <a:t>  .delete  </a:t>
            </a:r>
            <a:r>
              <a:rPr lang="en-US" altLang="zh-CN" dirty="0" smtClean="0">
                <a:solidFill>
                  <a:srgbClr val="FF0000"/>
                </a:solidFill>
                <a:latin typeface="Arial Unicode MS" panose="020B0604020202020204" pitchFamily="34" charset="-122"/>
                <a:ea typeface="Roboto Mono"/>
              </a:rPr>
              <a:t>|</a:t>
            </a:r>
            <a:r>
              <a:rPr lang="en-US" altLang="zh-CN" dirty="0" smtClean="0">
                <a:solidFill>
                  <a:srgbClr val="2973B7"/>
                </a:solidFill>
                <a:latin typeface="Arial Unicode MS" panose="020B0604020202020204" pitchFamily="34" charset="-122"/>
                <a:ea typeface="Roboto Mono"/>
              </a:rPr>
              <a:t>  .esc  </a:t>
            </a:r>
            <a:r>
              <a:rPr lang="en-US" altLang="zh-CN" dirty="0" smtClean="0">
                <a:solidFill>
                  <a:srgbClr val="FF0000"/>
                </a:solidFill>
                <a:latin typeface="Arial Unicode MS" panose="020B0604020202020204" pitchFamily="34" charset="-122"/>
                <a:ea typeface="Roboto Mono"/>
              </a:rPr>
              <a:t>|</a:t>
            </a:r>
            <a:r>
              <a:rPr lang="en-US" altLang="zh-CN" dirty="0" smtClean="0">
                <a:solidFill>
                  <a:srgbClr val="2973B7"/>
                </a:solidFill>
                <a:latin typeface="Arial Unicode MS" panose="020B0604020202020204" pitchFamily="34" charset="-122"/>
                <a:ea typeface="Roboto Mono"/>
              </a:rPr>
              <a:t>  .space  </a:t>
            </a:r>
            <a:r>
              <a:rPr lang="en-US" altLang="zh-CN" dirty="0" smtClean="0">
                <a:solidFill>
                  <a:srgbClr val="FF0000"/>
                </a:solidFill>
                <a:latin typeface="Arial Unicode MS" panose="020B0604020202020204" pitchFamily="34" charset="-122"/>
                <a:ea typeface="Roboto Mono"/>
              </a:rPr>
              <a:t>|</a:t>
            </a:r>
            <a:r>
              <a:rPr lang="en-US" altLang="zh-CN" dirty="0" smtClean="0">
                <a:solidFill>
                  <a:srgbClr val="2973B7"/>
                </a:solidFill>
                <a:latin typeface="Arial Unicode MS" panose="020B0604020202020204" pitchFamily="34" charset="-122"/>
                <a:ea typeface="Roboto Mono"/>
              </a:rPr>
              <a:t>  .up  </a:t>
            </a:r>
            <a:r>
              <a:rPr lang="en-US" altLang="zh-CN" dirty="0" smtClean="0">
                <a:solidFill>
                  <a:srgbClr val="FF0000"/>
                </a:solidFill>
                <a:latin typeface="Arial Unicode MS" panose="020B0604020202020204" pitchFamily="34" charset="-122"/>
                <a:ea typeface="Roboto Mono"/>
              </a:rPr>
              <a:t>|</a:t>
            </a:r>
            <a:r>
              <a:rPr lang="en-US" altLang="zh-CN" dirty="0" smtClean="0">
                <a:solidFill>
                  <a:srgbClr val="2973B7"/>
                </a:solidFill>
                <a:latin typeface="Arial Unicode MS" panose="020B0604020202020204" pitchFamily="34" charset="-122"/>
                <a:ea typeface="Roboto Mono"/>
              </a:rPr>
              <a:t>  .down  </a:t>
            </a:r>
            <a:r>
              <a:rPr lang="en-US" altLang="zh-CN" dirty="0" smtClean="0">
                <a:solidFill>
                  <a:srgbClr val="FF0000"/>
                </a:solidFill>
                <a:latin typeface="Arial Unicode MS" panose="020B0604020202020204" pitchFamily="34" charset="-122"/>
                <a:ea typeface="Roboto Mono"/>
              </a:rPr>
              <a:t>|</a:t>
            </a:r>
            <a:r>
              <a:rPr lang="en-US" altLang="zh-CN" dirty="0" smtClean="0">
                <a:solidFill>
                  <a:srgbClr val="2973B7"/>
                </a:solidFill>
                <a:latin typeface="Arial Unicode MS" panose="020B0604020202020204" pitchFamily="34" charset="-122"/>
                <a:ea typeface="Roboto Mono"/>
              </a:rPr>
              <a:t>  .left  </a:t>
            </a:r>
            <a:r>
              <a:rPr lang="en-US" altLang="zh-CN" dirty="0" smtClean="0">
                <a:solidFill>
                  <a:srgbClr val="FF0000"/>
                </a:solidFill>
                <a:latin typeface="Arial Unicode MS" panose="020B0604020202020204" pitchFamily="34" charset="-122"/>
                <a:ea typeface="Roboto Mono"/>
              </a:rPr>
              <a:t>|</a:t>
            </a:r>
            <a:r>
              <a:rPr lang="en-US" altLang="zh-CN" dirty="0" smtClean="0">
                <a:solidFill>
                  <a:srgbClr val="2973B7"/>
                </a:solidFill>
                <a:latin typeface="Arial Unicode MS" panose="020B0604020202020204" pitchFamily="34" charset="-122"/>
                <a:ea typeface="Roboto Mono"/>
              </a:rPr>
              <a:t>  .right</a:t>
            </a:r>
            <a:endParaRPr lang="en-US" altLang="zh-CN" dirty="0"/>
          </a:p>
        </p:txBody>
      </p:sp>
      <p:sp>
        <p:nvSpPr>
          <p:cNvPr id="27" name="矩形 26"/>
          <p:cNvSpPr/>
          <p:nvPr/>
        </p:nvSpPr>
        <p:spPr>
          <a:xfrm>
            <a:off x="250073" y="4681478"/>
            <a:ext cx="11828060" cy="369332"/>
          </a:xfrm>
          <a:prstGeom prst="rect">
            <a:avLst/>
          </a:prstGeom>
        </p:spPr>
        <p:txBody>
          <a:bodyPr wrap="square">
            <a:spAutoFit/>
          </a:bodyPr>
          <a:lstStyle/>
          <a:p>
            <a:r>
              <a:rPr lang="en-US" altLang="zh-CN" dirty="0" smtClean="0">
                <a:solidFill>
                  <a:srgbClr val="34495E"/>
                </a:solidFill>
                <a:latin typeface="Source Sans Pro"/>
              </a:rPr>
              <a:t>7.3 </a:t>
            </a:r>
            <a:r>
              <a:rPr lang="zh-CN" altLang="en-US" dirty="0" smtClean="0">
                <a:solidFill>
                  <a:srgbClr val="34495E"/>
                </a:solidFill>
                <a:latin typeface="Source Sans Pro"/>
              </a:rPr>
              <a:t>鼠标按钮修饰符：用于</a:t>
            </a:r>
            <a:r>
              <a:rPr lang="zh-CN" altLang="en-US" dirty="0" smtClean="0"/>
              <a:t>限制</a:t>
            </a:r>
            <a:r>
              <a:rPr lang="zh-CN" altLang="en-US" dirty="0"/>
              <a:t>处理函数仅响应特定的鼠标按钮</a:t>
            </a:r>
            <a:endParaRPr lang="zh-CN" altLang="en-US" dirty="0"/>
          </a:p>
        </p:txBody>
      </p:sp>
      <p:sp>
        <p:nvSpPr>
          <p:cNvPr id="28" name="矩形 27"/>
          <p:cNvSpPr/>
          <p:nvPr/>
        </p:nvSpPr>
        <p:spPr>
          <a:xfrm>
            <a:off x="250073" y="5160050"/>
            <a:ext cx="11828060" cy="369332"/>
          </a:xfrm>
          <a:prstGeom prst="rect">
            <a:avLst/>
          </a:prstGeom>
        </p:spPr>
        <p:txBody>
          <a:bodyPr wrap="square">
            <a:spAutoFit/>
          </a:bodyPr>
          <a:lstStyle/>
          <a:p>
            <a:pPr lvl="0" eaLnBrk="0" fontAlgn="base" hangingPunct="0">
              <a:spcBef>
                <a:spcPct val="0"/>
              </a:spcBef>
              <a:spcAft>
                <a:spcPct val="0"/>
              </a:spcAft>
            </a:pPr>
            <a:r>
              <a:rPr lang="zh-CN" altLang="en-US" dirty="0" smtClean="0">
                <a:solidFill>
                  <a:srgbClr val="2973B7"/>
                </a:solidFill>
                <a:latin typeface="Arial Unicode MS" panose="020B0604020202020204" pitchFamily="34" charset="-122"/>
                <a:ea typeface="Roboto Mono"/>
              </a:rPr>
              <a:t>鼠标按钮修饰符有：</a:t>
            </a:r>
            <a:r>
              <a:rPr lang="en-US" altLang="zh-CN" dirty="0" smtClean="0">
                <a:solidFill>
                  <a:srgbClr val="2973B7"/>
                </a:solidFill>
                <a:latin typeface="Arial Unicode MS" panose="020B0604020202020204" pitchFamily="34" charset="-122"/>
                <a:ea typeface="Roboto Mono"/>
              </a:rPr>
              <a:t>.middle  </a:t>
            </a:r>
            <a:r>
              <a:rPr lang="en-US" altLang="zh-CN" dirty="0" smtClean="0">
                <a:solidFill>
                  <a:srgbClr val="FF0000"/>
                </a:solidFill>
                <a:latin typeface="Arial Unicode MS" panose="020B0604020202020204" pitchFamily="34" charset="-122"/>
                <a:ea typeface="Roboto Mono"/>
              </a:rPr>
              <a:t>|</a:t>
            </a:r>
            <a:r>
              <a:rPr lang="en-US" altLang="zh-CN" dirty="0" smtClean="0">
                <a:solidFill>
                  <a:srgbClr val="2973B7"/>
                </a:solidFill>
                <a:latin typeface="Arial Unicode MS" panose="020B0604020202020204" pitchFamily="34" charset="-122"/>
                <a:ea typeface="Roboto Mono"/>
              </a:rPr>
              <a:t>  .left  </a:t>
            </a:r>
            <a:r>
              <a:rPr lang="en-US" altLang="zh-CN" dirty="0" smtClean="0">
                <a:solidFill>
                  <a:srgbClr val="FF0000"/>
                </a:solidFill>
                <a:latin typeface="Arial Unicode MS" panose="020B0604020202020204" pitchFamily="34" charset="-122"/>
                <a:ea typeface="Roboto Mono"/>
              </a:rPr>
              <a:t>|</a:t>
            </a:r>
            <a:r>
              <a:rPr lang="en-US" altLang="zh-CN" dirty="0" smtClean="0">
                <a:solidFill>
                  <a:srgbClr val="2973B7"/>
                </a:solidFill>
                <a:latin typeface="Arial Unicode MS" panose="020B0604020202020204" pitchFamily="34" charset="-122"/>
                <a:ea typeface="Roboto Mono"/>
              </a:rPr>
              <a:t>  .right</a:t>
            </a:r>
            <a:endParaRPr lang="en-US" altLang="zh-CN" dirty="0"/>
          </a:p>
        </p:txBody>
      </p:sp>
      <p:sp>
        <p:nvSpPr>
          <p:cNvPr id="29" name="矩形 28"/>
          <p:cNvSpPr/>
          <p:nvPr/>
        </p:nvSpPr>
        <p:spPr>
          <a:xfrm>
            <a:off x="250073" y="5638622"/>
            <a:ext cx="11828060" cy="369332"/>
          </a:xfrm>
          <a:prstGeom prst="rect">
            <a:avLst/>
          </a:prstGeom>
        </p:spPr>
        <p:txBody>
          <a:bodyPr wrap="square">
            <a:spAutoFit/>
          </a:bodyPr>
          <a:lstStyle/>
          <a:p>
            <a:r>
              <a:rPr lang="en-US" altLang="zh-CN" dirty="0" smtClean="0">
                <a:solidFill>
                  <a:srgbClr val="34495E"/>
                </a:solidFill>
                <a:latin typeface="Source Sans Pro"/>
              </a:rPr>
              <a:t>7.4 </a:t>
            </a:r>
            <a:r>
              <a:rPr lang="zh-CN" altLang="en-US" dirty="0" smtClean="0">
                <a:solidFill>
                  <a:srgbClr val="34495E"/>
                </a:solidFill>
                <a:latin typeface="Source Sans Pro"/>
              </a:rPr>
              <a:t>系统修饰符：用</a:t>
            </a:r>
            <a:r>
              <a:rPr lang="zh-CN" altLang="en-US" dirty="0"/>
              <a:t>于</a:t>
            </a:r>
            <a:r>
              <a:rPr lang="zh-CN" altLang="en-US" dirty="0" smtClean="0"/>
              <a:t>实现</a:t>
            </a:r>
            <a:r>
              <a:rPr lang="zh-CN" altLang="en-US" dirty="0"/>
              <a:t>仅在按下相应按键时才触发鼠标或键盘事件的监听器</a:t>
            </a:r>
            <a:endParaRPr lang="zh-CN" altLang="en-US" dirty="0"/>
          </a:p>
        </p:txBody>
      </p:sp>
      <p:sp>
        <p:nvSpPr>
          <p:cNvPr id="30" name="矩形 29"/>
          <p:cNvSpPr/>
          <p:nvPr/>
        </p:nvSpPr>
        <p:spPr>
          <a:xfrm>
            <a:off x="250073" y="6117194"/>
            <a:ext cx="11828060" cy="369332"/>
          </a:xfrm>
          <a:prstGeom prst="rect">
            <a:avLst/>
          </a:prstGeom>
        </p:spPr>
        <p:txBody>
          <a:bodyPr wrap="square">
            <a:spAutoFit/>
          </a:bodyPr>
          <a:lstStyle/>
          <a:p>
            <a:pPr lvl="0" eaLnBrk="0" fontAlgn="base" hangingPunct="0">
              <a:spcBef>
                <a:spcPct val="0"/>
              </a:spcBef>
              <a:spcAft>
                <a:spcPct val="0"/>
              </a:spcAft>
            </a:pPr>
            <a:r>
              <a:rPr lang="zh-CN" altLang="en-US" dirty="0" smtClean="0">
                <a:solidFill>
                  <a:srgbClr val="2973B7"/>
                </a:solidFill>
                <a:latin typeface="Arial Unicode MS" panose="020B0604020202020204" pitchFamily="34" charset="-122"/>
                <a:ea typeface="Roboto Mono"/>
              </a:rPr>
              <a:t>系统修饰符有：</a:t>
            </a:r>
            <a:r>
              <a:rPr lang="en-US" altLang="zh-CN" dirty="0" smtClean="0">
                <a:solidFill>
                  <a:srgbClr val="2973B7"/>
                </a:solidFill>
                <a:latin typeface="Arial Unicode MS" panose="020B0604020202020204" pitchFamily="34" charset="-122"/>
                <a:ea typeface="Roboto Mono"/>
              </a:rPr>
              <a:t>.ctrl  </a:t>
            </a:r>
            <a:r>
              <a:rPr lang="en-US" altLang="zh-CN" dirty="0" smtClean="0">
                <a:solidFill>
                  <a:srgbClr val="FF0000"/>
                </a:solidFill>
                <a:latin typeface="Arial Unicode MS" panose="020B0604020202020204" pitchFamily="34" charset="-122"/>
                <a:ea typeface="Roboto Mono"/>
              </a:rPr>
              <a:t>|</a:t>
            </a:r>
            <a:r>
              <a:rPr lang="en-US" altLang="zh-CN" dirty="0" smtClean="0">
                <a:solidFill>
                  <a:srgbClr val="2973B7"/>
                </a:solidFill>
                <a:latin typeface="Arial Unicode MS" panose="020B0604020202020204" pitchFamily="34" charset="-122"/>
                <a:ea typeface="Roboto Mono"/>
              </a:rPr>
              <a:t>  .alt  </a:t>
            </a:r>
            <a:r>
              <a:rPr lang="en-US" altLang="zh-CN" dirty="0" smtClean="0">
                <a:solidFill>
                  <a:srgbClr val="FF0000"/>
                </a:solidFill>
                <a:latin typeface="Arial Unicode MS" panose="020B0604020202020204" pitchFamily="34" charset="-122"/>
                <a:ea typeface="Roboto Mono"/>
              </a:rPr>
              <a:t>|</a:t>
            </a:r>
            <a:r>
              <a:rPr lang="en-US" altLang="zh-CN" dirty="0" smtClean="0">
                <a:solidFill>
                  <a:srgbClr val="2973B7"/>
                </a:solidFill>
                <a:latin typeface="Arial Unicode MS" panose="020B0604020202020204" pitchFamily="34" charset="-122"/>
                <a:ea typeface="Roboto Mono"/>
              </a:rPr>
              <a:t>  .shift  </a:t>
            </a:r>
            <a:r>
              <a:rPr lang="en-US" altLang="zh-CN" dirty="0" smtClean="0">
                <a:solidFill>
                  <a:srgbClr val="FF0000"/>
                </a:solidFill>
                <a:latin typeface="Arial Unicode MS" panose="020B0604020202020204" pitchFamily="34" charset="-122"/>
                <a:ea typeface="Roboto Mono"/>
              </a:rPr>
              <a:t>|</a:t>
            </a:r>
            <a:r>
              <a:rPr lang="en-US" altLang="zh-CN" dirty="0" smtClean="0">
                <a:solidFill>
                  <a:srgbClr val="2973B7"/>
                </a:solidFill>
                <a:latin typeface="Arial Unicode MS" panose="020B0604020202020204" pitchFamily="34" charset="-122"/>
                <a:ea typeface="Roboto Mono"/>
              </a:rPr>
              <a:t>  .meta</a:t>
            </a:r>
            <a:r>
              <a:rPr lang="zh-CN" altLang="en-US" dirty="0" smtClean="0">
                <a:solidFill>
                  <a:srgbClr val="2973B7"/>
                </a:solidFill>
                <a:latin typeface="Arial Unicode MS" panose="020B0604020202020204" pitchFamily="34" charset="-122"/>
                <a:ea typeface="Roboto Mono"/>
              </a:rPr>
              <a:t>（对应键盘上的</a:t>
            </a:r>
            <a:r>
              <a:rPr lang="en-US" altLang="zh-CN" dirty="0" smtClean="0">
                <a:solidFill>
                  <a:srgbClr val="2973B7"/>
                </a:solidFill>
                <a:latin typeface="Arial Unicode MS" panose="020B0604020202020204" pitchFamily="34" charset="-122"/>
                <a:ea typeface="Roboto Mono"/>
              </a:rPr>
              <a:t>win</a:t>
            </a:r>
            <a:r>
              <a:rPr lang="zh-CN" altLang="en-US" dirty="0" smtClean="0">
                <a:solidFill>
                  <a:srgbClr val="2973B7"/>
                </a:solidFill>
                <a:latin typeface="Arial Unicode MS" panose="020B0604020202020204" pitchFamily="34" charset="-122"/>
                <a:ea typeface="Roboto Mono"/>
              </a:rPr>
              <a:t>键）</a:t>
            </a:r>
            <a:endParaRPr lang="en-US" altLang="zh-CN" dirty="0"/>
          </a:p>
        </p:txBody>
      </p:sp>
    </p:spTree>
    <p:extLst>
      <p:ext uri="{BB962C8B-B14F-4D97-AF65-F5344CB8AC3E}">
        <p14:creationId xmlns:p14="http://schemas.microsoft.com/office/powerpoint/2010/main" val="23707367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0209" y="253453"/>
            <a:ext cx="6096000" cy="369332"/>
          </a:xfrm>
          <a:prstGeom prst="rect">
            <a:avLst/>
          </a:prstGeom>
        </p:spPr>
        <p:txBody>
          <a:bodyPr>
            <a:spAutoFit/>
          </a:bodyPr>
          <a:lstStyle/>
          <a:p>
            <a:r>
              <a:rPr lang="zh-CN" altLang="en-US" dirty="0">
                <a:solidFill>
                  <a:srgbClr val="34495E"/>
                </a:solidFill>
                <a:latin typeface="Source Sans Pro"/>
              </a:rPr>
              <a:t>内部指令</a:t>
            </a:r>
            <a:endParaRPr lang="zh-CN" altLang="en-US" dirty="0"/>
          </a:p>
        </p:txBody>
      </p:sp>
      <p:sp>
        <p:nvSpPr>
          <p:cNvPr id="5" name="矩形 4"/>
          <p:cNvSpPr/>
          <p:nvPr/>
        </p:nvSpPr>
        <p:spPr>
          <a:xfrm>
            <a:off x="250209" y="622785"/>
            <a:ext cx="6096000" cy="369332"/>
          </a:xfrm>
          <a:prstGeom prst="rect">
            <a:avLst/>
          </a:prstGeom>
        </p:spPr>
        <p:txBody>
          <a:bodyPr>
            <a:spAutoFit/>
          </a:bodyPr>
          <a:lstStyle/>
          <a:p>
            <a:r>
              <a:rPr lang="en-US" altLang="zh-CN" dirty="0">
                <a:solidFill>
                  <a:srgbClr val="34495E"/>
                </a:solidFill>
                <a:latin typeface="Source Sans Pro"/>
              </a:rPr>
              <a:t>7</a:t>
            </a:r>
            <a:r>
              <a:rPr lang="zh-CN" altLang="en-US" dirty="0" smtClean="0">
                <a:solidFill>
                  <a:srgbClr val="34495E"/>
                </a:solidFill>
                <a:latin typeface="Source Sans Pro"/>
              </a:rPr>
              <a:t>、</a:t>
            </a:r>
            <a:r>
              <a:rPr lang="en-US" altLang="zh-CN" dirty="0" smtClean="0">
                <a:solidFill>
                  <a:srgbClr val="34495E"/>
                </a:solidFill>
                <a:latin typeface="Source Sans Pro"/>
              </a:rPr>
              <a:t>v-cloak</a:t>
            </a:r>
            <a:endParaRPr lang="zh-CN" altLang="en-US" dirty="0"/>
          </a:p>
        </p:txBody>
      </p:sp>
      <p:sp>
        <p:nvSpPr>
          <p:cNvPr id="9" name="矩形 8"/>
          <p:cNvSpPr/>
          <p:nvPr/>
        </p:nvSpPr>
        <p:spPr>
          <a:xfrm>
            <a:off x="250209" y="992117"/>
            <a:ext cx="11828060" cy="369332"/>
          </a:xfrm>
          <a:prstGeom prst="rect">
            <a:avLst/>
          </a:prstGeom>
        </p:spPr>
        <p:txBody>
          <a:bodyPr wrap="square">
            <a:spAutoFit/>
          </a:bodyPr>
          <a:lstStyle/>
          <a:p>
            <a:r>
              <a:rPr lang="zh-CN" altLang="en-US" dirty="0" smtClean="0">
                <a:solidFill>
                  <a:srgbClr val="34495E"/>
                </a:solidFill>
                <a:latin typeface="Source Sans Pro"/>
              </a:rPr>
              <a:t>这个指令保持在元素上直到关联实例结束编译。当和</a:t>
            </a:r>
            <a:r>
              <a:rPr lang="en-US" altLang="zh-CN" dirty="0">
                <a:solidFill>
                  <a:srgbClr val="34495E"/>
                </a:solidFill>
                <a:latin typeface="Source Sans Pro"/>
              </a:rPr>
              <a:t>CSS</a:t>
            </a:r>
            <a:r>
              <a:rPr lang="zh-CN" altLang="en-US" dirty="0" smtClean="0">
                <a:solidFill>
                  <a:srgbClr val="34495E"/>
                </a:solidFill>
                <a:latin typeface="Source Sans Pro"/>
              </a:rPr>
              <a:t>规则使用时，这个指令可以隐藏未编译的</a:t>
            </a:r>
            <a:r>
              <a:rPr lang="en-US" altLang="zh-CN" dirty="0" smtClean="0">
                <a:solidFill>
                  <a:srgbClr val="34495E"/>
                </a:solidFill>
                <a:latin typeface="Source Sans Pro"/>
              </a:rPr>
              <a:t>Mustache</a:t>
            </a:r>
            <a:r>
              <a:rPr lang="zh-CN" altLang="en-US" dirty="0" smtClean="0">
                <a:solidFill>
                  <a:srgbClr val="34495E"/>
                </a:solidFill>
                <a:latin typeface="Source Sans Pro"/>
              </a:rPr>
              <a:t>标签。</a:t>
            </a:r>
            <a:endParaRPr lang="zh-CN" altLang="en-US" dirty="0"/>
          </a:p>
        </p:txBody>
      </p:sp>
      <p:pic>
        <p:nvPicPr>
          <p:cNvPr id="6" name="图片 5"/>
          <p:cNvPicPr>
            <a:picLocks noChangeAspect="1"/>
          </p:cNvPicPr>
          <p:nvPr/>
        </p:nvPicPr>
        <p:blipFill>
          <a:blip r:embed="rId2"/>
          <a:stretch>
            <a:fillRect/>
          </a:stretch>
        </p:blipFill>
        <p:spPr>
          <a:xfrm>
            <a:off x="430083" y="1403230"/>
            <a:ext cx="2913618" cy="1319981"/>
          </a:xfrm>
          <a:prstGeom prst="rect">
            <a:avLst/>
          </a:prstGeom>
        </p:spPr>
      </p:pic>
      <p:pic>
        <p:nvPicPr>
          <p:cNvPr id="7" name="图片 6"/>
          <p:cNvPicPr>
            <a:picLocks noChangeAspect="1"/>
          </p:cNvPicPr>
          <p:nvPr/>
        </p:nvPicPr>
        <p:blipFill>
          <a:blip r:embed="rId3"/>
          <a:stretch>
            <a:fillRect/>
          </a:stretch>
        </p:blipFill>
        <p:spPr>
          <a:xfrm>
            <a:off x="430083" y="2778646"/>
            <a:ext cx="11550189" cy="1042726"/>
          </a:xfrm>
          <a:prstGeom prst="rect">
            <a:avLst/>
          </a:prstGeom>
        </p:spPr>
      </p:pic>
      <p:sp>
        <p:nvSpPr>
          <p:cNvPr id="12" name="矩形 11"/>
          <p:cNvSpPr/>
          <p:nvPr/>
        </p:nvSpPr>
        <p:spPr>
          <a:xfrm>
            <a:off x="250209" y="3975797"/>
            <a:ext cx="6096000" cy="369332"/>
          </a:xfrm>
          <a:prstGeom prst="rect">
            <a:avLst/>
          </a:prstGeom>
        </p:spPr>
        <p:txBody>
          <a:bodyPr>
            <a:spAutoFit/>
          </a:bodyPr>
          <a:lstStyle/>
          <a:p>
            <a:r>
              <a:rPr lang="en-US" altLang="zh-CN" dirty="0" smtClean="0">
                <a:solidFill>
                  <a:srgbClr val="34495E"/>
                </a:solidFill>
                <a:latin typeface="Source Sans Pro"/>
              </a:rPr>
              <a:t>8</a:t>
            </a:r>
            <a:r>
              <a:rPr lang="zh-CN" altLang="en-US" dirty="0" smtClean="0">
                <a:solidFill>
                  <a:srgbClr val="34495E"/>
                </a:solidFill>
                <a:latin typeface="Source Sans Pro"/>
              </a:rPr>
              <a:t>、</a:t>
            </a:r>
            <a:r>
              <a:rPr lang="en-US" altLang="zh-CN" dirty="0" smtClean="0">
                <a:solidFill>
                  <a:srgbClr val="34495E"/>
                </a:solidFill>
                <a:latin typeface="Source Sans Pro"/>
              </a:rPr>
              <a:t>v-once</a:t>
            </a:r>
            <a:endParaRPr lang="zh-CN" altLang="en-US" dirty="0"/>
          </a:p>
        </p:txBody>
      </p:sp>
      <p:sp>
        <p:nvSpPr>
          <p:cNvPr id="8" name="矩形 7"/>
          <p:cNvSpPr/>
          <p:nvPr/>
        </p:nvSpPr>
        <p:spPr>
          <a:xfrm>
            <a:off x="250209" y="4345129"/>
            <a:ext cx="11828060" cy="646331"/>
          </a:xfrm>
          <a:prstGeom prst="rect">
            <a:avLst/>
          </a:prstGeom>
        </p:spPr>
        <p:txBody>
          <a:bodyPr wrap="square">
            <a:spAutoFit/>
          </a:bodyPr>
          <a:lstStyle/>
          <a:p>
            <a:r>
              <a:rPr lang="zh-CN" altLang="en-US" dirty="0" smtClean="0">
                <a:solidFill>
                  <a:srgbClr val="34495E"/>
                </a:solidFill>
                <a:latin typeface="Source Sans Pro"/>
              </a:rPr>
              <a:t>表明元素是一个静态节点，只对元素进行一次渲染，渲染之后不管值再怎么变化，使用了此指令的元素节点及其所有的子节点，都会当做静态内容跳过，不会进行值的更新</a:t>
            </a:r>
            <a:r>
              <a:rPr lang="zh-CN" altLang="en-US" dirty="0" smtClean="0">
                <a:solidFill>
                  <a:srgbClr val="34495E"/>
                </a:solidFill>
                <a:latin typeface="Source Sans Pro"/>
              </a:rPr>
              <a:t>。</a:t>
            </a:r>
            <a:endParaRPr lang="zh-CN" altLang="en-US" dirty="0"/>
          </a:p>
        </p:txBody>
      </p:sp>
      <p:pic>
        <p:nvPicPr>
          <p:cNvPr id="2" name="图片 1"/>
          <p:cNvPicPr>
            <a:picLocks noChangeAspect="1"/>
          </p:cNvPicPr>
          <p:nvPr/>
        </p:nvPicPr>
        <p:blipFill>
          <a:blip r:embed="rId4"/>
          <a:stretch>
            <a:fillRect/>
          </a:stretch>
        </p:blipFill>
        <p:spPr>
          <a:xfrm>
            <a:off x="250208" y="5086995"/>
            <a:ext cx="7534295" cy="1559467"/>
          </a:xfrm>
          <a:prstGeom prst="rect">
            <a:avLst/>
          </a:prstGeom>
        </p:spPr>
      </p:pic>
      <p:pic>
        <p:nvPicPr>
          <p:cNvPr id="3" name="图片 2"/>
          <p:cNvPicPr>
            <a:picLocks noChangeAspect="1"/>
          </p:cNvPicPr>
          <p:nvPr/>
        </p:nvPicPr>
        <p:blipFill>
          <a:blip r:embed="rId5"/>
          <a:stretch>
            <a:fillRect/>
          </a:stretch>
        </p:blipFill>
        <p:spPr>
          <a:xfrm>
            <a:off x="8195020" y="5005107"/>
            <a:ext cx="3132621" cy="1685486"/>
          </a:xfrm>
          <a:prstGeom prst="rect">
            <a:avLst/>
          </a:prstGeom>
        </p:spPr>
      </p:pic>
    </p:spTree>
    <p:extLst>
      <p:ext uri="{BB962C8B-B14F-4D97-AF65-F5344CB8AC3E}">
        <p14:creationId xmlns:p14="http://schemas.microsoft.com/office/powerpoint/2010/main" val="36502016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9206" y="101007"/>
            <a:ext cx="2005354" cy="5365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前端发展简史</a:t>
            </a:r>
            <a:endParaRPr lang="en-US" altLang="zh-CN" dirty="0" smtClean="0"/>
          </a:p>
        </p:txBody>
      </p:sp>
      <p:sp>
        <p:nvSpPr>
          <p:cNvPr id="5" name="矩形 4"/>
          <p:cNvSpPr/>
          <p:nvPr/>
        </p:nvSpPr>
        <p:spPr>
          <a:xfrm>
            <a:off x="186304" y="689825"/>
            <a:ext cx="11599293" cy="369332"/>
          </a:xfrm>
          <a:prstGeom prst="rect">
            <a:avLst/>
          </a:prstGeom>
        </p:spPr>
        <p:txBody>
          <a:bodyPr wrap="square">
            <a:spAutoFit/>
          </a:bodyPr>
          <a:lstStyle/>
          <a:p>
            <a:r>
              <a:rPr lang="en-US" altLang="zh-CN" dirty="0">
                <a:latin typeface="+mn-ea"/>
              </a:rPr>
              <a:t>1989</a:t>
            </a:r>
            <a:r>
              <a:rPr lang="zh-CN" altLang="en-US" dirty="0">
                <a:latin typeface="+mn-ea"/>
              </a:rPr>
              <a:t>年，欧洲核子研究中心</a:t>
            </a:r>
            <a:r>
              <a:rPr lang="zh-CN" altLang="en-US" dirty="0" smtClean="0">
                <a:latin typeface="+mn-ea"/>
              </a:rPr>
              <a:t>的</a:t>
            </a:r>
            <a:r>
              <a:rPr lang="zh-CN" altLang="en-US" dirty="0">
                <a:latin typeface="+mn-ea"/>
              </a:rPr>
              <a:t>物理学家</a:t>
            </a:r>
            <a:r>
              <a:rPr lang="en-US" altLang="zh-CN" dirty="0">
                <a:latin typeface="+mn-ea"/>
              </a:rPr>
              <a:t>Tim Berners-Lee</a:t>
            </a:r>
            <a:r>
              <a:rPr lang="zh-CN" altLang="en-US" dirty="0">
                <a:latin typeface="+mn-ea"/>
              </a:rPr>
              <a:t>发明了超文本标记</a:t>
            </a:r>
            <a:r>
              <a:rPr lang="zh-CN" altLang="en-US" dirty="0" smtClean="0">
                <a:latin typeface="+mn-ea"/>
              </a:rPr>
              <a:t>语言（</a:t>
            </a:r>
            <a:r>
              <a:rPr lang="en-US" altLang="zh-CN" dirty="0">
                <a:latin typeface="+mn-ea"/>
              </a:rPr>
              <a:t>HTML</a:t>
            </a:r>
            <a:r>
              <a:rPr lang="zh-CN" altLang="en-US" dirty="0" smtClean="0">
                <a:latin typeface="+mn-ea"/>
              </a:rPr>
              <a:t>）。</a:t>
            </a:r>
            <a:endParaRPr lang="zh-CN" altLang="en-US" dirty="0">
              <a:latin typeface="+mn-ea"/>
            </a:endParaRPr>
          </a:p>
        </p:txBody>
      </p:sp>
      <p:sp>
        <p:nvSpPr>
          <p:cNvPr id="6" name="矩形 5"/>
          <p:cNvSpPr/>
          <p:nvPr/>
        </p:nvSpPr>
        <p:spPr>
          <a:xfrm>
            <a:off x="186295" y="2617034"/>
            <a:ext cx="11904097" cy="1477328"/>
          </a:xfrm>
          <a:prstGeom prst="rect">
            <a:avLst/>
          </a:prstGeom>
          <a:solidFill>
            <a:schemeClr val="accent6">
              <a:lumMod val="60000"/>
              <a:lumOff val="40000"/>
            </a:schemeClr>
          </a:solidFill>
        </p:spPr>
        <p:txBody>
          <a:bodyPr wrap="square">
            <a:spAutoFit/>
          </a:bodyPr>
          <a:lstStyle/>
          <a:p>
            <a:r>
              <a:rPr lang="zh-CN" altLang="en-US" b="1" dirty="0" smtClean="0">
                <a:solidFill>
                  <a:srgbClr val="FF0000"/>
                </a:solidFill>
                <a:latin typeface="+mn-ea"/>
              </a:rPr>
              <a:t>世界进入</a:t>
            </a:r>
            <a:r>
              <a:rPr lang="en-US" altLang="zh-CN" b="1" dirty="0" smtClean="0">
                <a:solidFill>
                  <a:srgbClr val="FF0000"/>
                </a:solidFill>
                <a:latin typeface="+mn-ea"/>
              </a:rPr>
              <a:t>Web1.0</a:t>
            </a:r>
            <a:r>
              <a:rPr lang="zh-CN" altLang="en-US" b="1" dirty="0" smtClean="0">
                <a:solidFill>
                  <a:srgbClr val="FF0000"/>
                </a:solidFill>
                <a:latin typeface="+mn-ea"/>
              </a:rPr>
              <a:t>时代</a:t>
            </a:r>
            <a:endParaRPr lang="en-US" altLang="zh-CN" b="1" dirty="0" smtClean="0">
              <a:solidFill>
                <a:srgbClr val="FF0000"/>
              </a:solidFill>
              <a:latin typeface="+mn-ea"/>
            </a:endParaRPr>
          </a:p>
          <a:p>
            <a:r>
              <a:rPr lang="en-US" altLang="zh-CN" dirty="0" smtClean="0">
                <a:latin typeface="+mn-ea"/>
              </a:rPr>
              <a:t>Html</a:t>
            </a:r>
            <a:r>
              <a:rPr lang="zh-CN" altLang="en-US" dirty="0">
                <a:latin typeface="+mn-ea"/>
              </a:rPr>
              <a:t>是完全静态</a:t>
            </a:r>
            <a:r>
              <a:rPr lang="zh-CN" altLang="en-US" dirty="0" smtClean="0">
                <a:latin typeface="+mn-ea"/>
              </a:rPr>
              <a:t>的页，只能做信息读取，需</a:t>
            </a:r>
            <a:r>
              <a:rPr lang="zh-CN" altLang="en-US" dirty="0">
                <a:latin typeface="+mn-ea"/>
              </a:rPr>
              <a:t>预先</a:t>
            </a:r>
            <a:r>
              <a:rPr lang="zh-CN" altLang="en-US" dirty="0" smtClean="0">
                <a:latin typeface="+mn-ea"/>
              </a:rPr>
              <a:t>编写存到服务器</a:t>
            </a:r>
            <a:r>
              <a:rPr lang="zh-CN" altLang="en-US" dirty="0">
                <a:latin typeface="+mn-ea"/>
              </a:rPr>
              <a:t>上，再由服务器</a:t>
            </a:r>
            <a:r>
              <a:rPr lang="zh-CN" altLang="en-US" dirty="0" smtClean="0">
                <a:latin typeface="+mn-ea"/>
              </a:rPr>
              <a:t>将页</a:t>
            </a:r>
            <a:r>
              <a:rPr lang="zh-CN" altLang="en-US" dirty="0">
                <a:latin typeface="+mn-ea"/>
              </a:rPr>
              <a:t>交给</a:t>
            </a:r>
            <a:r>
              <a:rPr lang="zh-CN" altLang="en-US" dirty="0" smtClean="0">
                <a:latin typeface="+mn-ea"/>
              </a:rPr>
              <a:t>浏览器显示。信息流只能从服务器单向流通到浏览器。</a:t>
            </a:r>
            <a:endParaRPr lang="en-US" altLang="zh-CN" dirty="0" smtClean="0">
              <a:latin typeface="+mn-ea"/>
            </a:endParaRPr>
          </a:p>
          <a:p>
            <a:r>
              <a:rPr lang="zh-CN" altLang="en-US" dirty="0">
                <a:latin typeface="+mn-ea"/>
              </a:rPr>
              <a:t>浏览器一旦显示了一个</a:t>
            </a:r>
            <a:r>
              <a:rPr lang="en-US" altLang="zh-CN" dirty="0">
                <a:latin typeface="+mn-ea"/>
              </a:rPr>
              <a:t>Html</a:t>
            </a:r>
            <a:r>
              <a:rPr lang="zh-CN" altLang="en-US" dirty="0">
                <a:latin typeface="+mn-ea"/>
              </a:rPr>
              <a:t>页，若要变动页的内容，只能向服务器获取一个新的</a:t>
            </a:r>
            <a:r>
              <a:rPr lang="en-US" altLang="zh-CN" dirty="0">
                <a:latin typeface="+mn-ea"/>
              </a:rPr>
              <a:t>Html</a:t>
            </a:r>
            <a:r>
              <a:rPr lang="zh-CN" altLang="en-US" dirty="0">
                <a:latin typeface="+mn-ea"/>
              </a:rPr>
              <a:t>页，浏览器不能主动修改页</a:t>
            </a:r>
            <a:endParaRPr lang="en-US" altLang="zh-CN" dirty="0" smtClean="0">
              <a:latin typeface="+mn-ea"/>
            </a:endParaRPr>
          </a:p>
          <a:p>
            <a:r>
              <a:rPr lang="zh-CN" altLang="en-US" b="1" dirty="0" smtClean="0">
                <a:solidFill>
                  <a:srgbClr val="0000FF"/>
                </a:solidFill>
                <a:latin typeface="+mn-ea"/>
              </a:rPr>
              <a:t>这时出现了新问题：无法实现网页的动态性显示</a:t>
            </a:r>
            <a:endParaRPr lang="en-US" altLang="zh-CN" b="1" dirty="0" smtClean="0">
              <a:solidFill>
                <a:srgbClr val="0000FF"/>
              </a:solidFill>
              <a:latin typeface="+mn-ea"/>
            </a:endParaRPr>
          </a:p>
        </p:txBody>
      </p:sp>
      <p:sp>
        <p:nvSpPr>
          <p:cNvPr id="13" name="矩形 12"/>
          <p:cNvSpPr/>
          <p:nvPr/>
        </p:nvSpPr>
        <p:spPr>
          <a:xfrm>
            <a:off x="186298" y="1082129"/>
            <a:ext cx="11599302" cy="369332"/>
          </a:xfrm>
          <a:prstGeom prst="rect">
            <a:avLst/>
          </a:prstGeom>
        </p:spPr>
        <p:txBody>
          <a:bodyPr wrap="square">
            <a:spAutoFit/>
          </a:bodyPr>
          <a:lstStyle/>
          <a:p>
            <a:r>
              <a:rPr lang="en-US" altLang="zh-CN" dirty="0" smtClean="0">
                <a:latin typeface="+mn-ea"/>
              </a:rPr>
              <a:t>1990</a:t>
            </a:r>
            <a:r>
              <a:rPr lang="zh-CN" altLang="en-US" dirty="0" smtClean="0">
                <a:latin typeface="+mn-ea"/>
              </a:rPr>
              <a:t>年，</a:t>
            </a:r>
            <a:r>
              <a:rPr lang="en-US" altLang="zh-CN" dirty="0" smtClean="0">
                <a:latin typeface="+mn-ea"/>
              </a:rPr>
              <a:t>Tim</a:t>
            </a:r>
            <a:r>
              <a:rPr lang="zh-CN" altLang="en-US" dirty="0" smtClean="0">
                <a:latin typeface="+mn-ea"/>
              </a:rPr>
              <a:t>以</a:t>
            </a:r>
            <a:r>
              <a:rPr lang="en-US" altLang="zh-CN" dirty="0" smtClean="0">
                <a:latin typeface="+mn-ea"/>
              </a:rPr>
              <a:t>Html</a:t>
            </a:r>
            <a:r>
              <a:rPr lang="zh-CN" altLang="en-US" dirty="0" smtClean="0">
                <a:latin typeface="+mn-ea"/>
              </a:rPr>
              <a:t>为基础发明了</a:t>
            </a:r>
            <a:r>
              <a:rPr lang="en-US" altLang="zh-CN" dirty="0" smtClean="0">
                <a:latin typeface="+mn-ea"/>
              </a:rPr>
              <a:t>Web</a:t>
            </a:r>
            <a:r>
              <a:rPr lang="zh-CN" altLang="en-US" dirty="0" smtClean="0">
                <a:latin typeface="+mn-ea"/>
              </a:rPr>
              <a:t>浏览器。</a:t>
            </a:r>
            <a:endParaRPr lang="zh-CN" altLang="en-US" dirty="0">
              <a:latin typeface="+mn-ea"/>
            </a:endParaRPr>
          </a:p>
        </p:txBody>
      </p:sp>
      <p:sp>
        <p:nvSpPr>
          <p:cNvPr id="14" name="矩形 13"/>
          <p:cNvSpPr/>
          <p:nvPr/>
        </p:nvSpPr>
        <p:spPr>
          <a:xfrm>
            <a:off x="186295" y="1934968"/>
            <a:ext cx="11599302" cy="646331"/>
          </a:xfrm>
          <a:prstGeom prst="rect">
            <a:avLst/>
          </a:prstGeom>
        </p:spPr>
        <p:txBody>
          <a:bodyPr wrap="square">
            <a:spAutoFit/>
          </a:bodyPr>
          <a:lstStyle/>
          <a:p>
            <a:r>
              <a:rPr lang="en-US" altLang="zh-CN" dirty="0" smtClean="0">
                <a:latin typeface="+mn-ea"/>
              </a:rPr>
              <a:t>1994</a:t>
            </a:r>
            <a:r>
              <a:rPr lang="zh-CN" altLang="en-US" dirty="0" smtClean="0">
                <a:latin typeface="+mn-ea"/>
              </a:rPr>
              <a:t>年，</a:t>
            </a:r>
            <a:r>
              <a:rPr lang="en-US" altLang="zh-CN" dirty="0" smtClean="0">
                <a:latin typeface="+mn-ea"/>
              </a:rPr>
              <a:t>Tim</a:t>
            </a:r>
            <a:r>
              <a:rPr lang="zh-CN" altLang="en-US" dirty="0" smtClean="0">
                <a:latin typeface="+mn-ea"/>
              </a:rPr>
              <a:t>牵头成立万维网联盟（</a:t>
            </a:r>
            <a:r>
              <a:rPr lang="en-US" altLang="zh-CN" dirty="0" smtClean="0">
                <a:latin typeface="+mn-ea"/>
              </a:rPr>
              <a:t>W3C</a:t>
            </a:r>
            <a:r>
              <a:rPr lang="zh-CN" altLang="en-US" dirty="0" smtClean="0">
                <a:latin typeface="+mn-ea"/>
              </a:rPr>
              <a:t>）。同年，</a:t>
            </a:r>
            <a:r>
              <a:rPr lang="en-US" altLang="zh-CN" dirty="0" smtClean="0">
                <a:latin typeface="+mn-ea"/>
              </a:rPr>
              <a:t>Mosaic</a:t>
            </a:r>
            <a:r>
              <a:rPr lang="zh-CN" altLang="en-US" dirty="0">
                <a:latin typeface="+mn-ea"/>
              </a:rPr>
              <a:t>开发者创立网景</a:t>
            </a:r>
            <a:r>
              <a:rPr lang="zh-CN" altLang="en-US" dirty="0" smtClean="0">
                <a:latin typeface="+mn-ea"/>
              </a:rPr>
              <a:t>公司（</a:t>
            </a:r>
            <a:r>
              <a:rPr lang="en-US" altLang="zh-CN" dirty="0" smtClean="0">
                <a:latin typeface="+mn-ea"/>
              </a:rPr>
              <a:t>Net</a:t>
            </a:r>
            <a:r>
              <a:rPr lang="en-US" altLang="zh-CN" dirty="0">
                <a:latin typeface="+mn-ea"/>
              </a:rPr>
              <a:t>s</a:t>
            </a:r>
            <a:r>
              <a:rPr lang="en-US" altLang="zh-CN" dirty="0" smtClean="0">
                <a:latin typeface="+mn-ea"/>
              </a:rPr>
              <a:t>cape</a:t>
            </a:r>
            <a:r>
              <a:rPr lang="zh-CN" altLang="en-US" dirty="0" smtClean="0">
                <a:latin typeface="+mn-ea"/>
              </a:rPr>
              <a:t>），</a:t>
            </a:r>
            <a:r>
              <a:rPr lang="zh-CN" altLang="en-US" dirty="0">
                <a:latin typeface="+mn-ea"/>
              </a:rPr>
              <a:t>将</a:t>
            </a:r>
            <a:r>
              <a:rPr lang="en-US" altLang="zh-CN" dirty="0">
                <a:latin typeface="+mn-ea"/>
              </a:rPr>
              <a:t>Mosaic</a:t>
            </a:r>
            <a:r>
              <a:rPr lang="zh-CN" altLang="en-US" dirty="0">
                <a:latin typeface="+mn-ea"/>
              </a:rPr>
              <a:t>浏览器改名为</a:t>
            </a:r>
            <a:r>
              <a:rPr lang="en-US" altLang="zh-CN" dirty="0" smtClean="0">
                <a:latin typeface="+mn-ea"/>
              </a:rPr>
              <a:t>Navigator</a:t>
            </a:r>
            <a:r>
              <a:rPr lang="zh-CN" altLang="en-US" dirty="0" smtClean="0">
                <a:latin typeface="+mn-ea"/>
              </a:rPr>
              <a:t>。</a:t>
            </a:r>
            <a:endParaRPr lang="zh-CN" altLang="en-US" dirty="0">
              <a:latin typeface="+mn-ea"/>
            </a:endParaRPr>
          </a:p>
        </p:txBody>
      </p:sp>
      <p:sp>
        <p:nvSpPr>
          <p:cNvPr id="15" name="矩形 14"/>
          <p:cNvSpPr/>
          <p:nvPr/>
        </p:nvSpPr>
        <p:spPr>
          <a:xfrm>
            <a:off x="186295" y="1523578"/>
            <a:ext cx="11599302" cy="369332"/>
          </a:xfrm>
          <a:prstGeom prst="rect">
            <a:avLst/>
          </a:prstGeom>
        </p:spPr>
        <p:txBody>
          <a:bodyPr wrap="square">
            <a:spAutoFit/>
          </a:bodyPr>
          <a:lstStyle/>
          <a:p>
            <a:r>
              <a:rPr lang="en-US" altLang="zh-CN" dirty="0" smtClean="0">
                <a:latin typeface="+mn-ea"/>
              </a:rPr>
              <a:t>1993</a:t>
            </a:r>
            <a:r>
              <a:rPr lang="zh-CN" altLang="en-US" dirty="0" smtClean="0">
                <a:latin typeface="+mn-ea"/>
              </a:rPr>
              <a:t>年，美国国家超算应用中心开发了</a:t>
            </a:r>
            <a:r>
              <a:rPr lang="en-US" altLang="zh-CN" dirty="0" smtClean="0">
                <a:latin typeface="+mn-ea"/>
              </a:rPr>
              <a:t>Mosaic</a:t>
            </a:r>
            <a:r>
              <a:rPr lang="zh-CN" altLang="en-US" dirty="0" smtClean="0">
                <a:latin typeface="+mn-ea"/>
              </a:rPr>
              <a:t>浏览器。</a:t>
            </a:r>
            <a:endParaRPr lang="zh-CN" altLang="en-US" dirty="0">
              <a:latin typeface="+mn-ea"/>
            </a:endParaRPr>
          </a:p>
        </p:txBody>
      </p:sp>
      <p:sp>
        <p:nvSpPr>
          <p:cNvPr id="17" name="矩形 16"/>
          <p:cNvSpPr/>
          <p:nvPr/>
        </p:nvSpPr>
        <p:spPr>
          <a:xfrm>
            <a:off x="186294" y="4140266"/>
            <a:ext cx="11904097" cy="369332"/>
          </a:xfrm>
          <a:prstGeom prst="rect">
            <a:avLst/>
          </a:prstGeom>
        </p:spPr>
        <p:txBody>
          <a:bodyPr wrap="square">
            <a:spAutoFit/>
          </a:bodyPr>
          <a:lstStyle/>
          <a:p>
            <a:r>
              <a:rPr lang="zh-CN" altLang="en-US" dirty="0" smtClean="0">
                <a:latin typeface="+mn-ea"/>
              </a:rPr>
              <a:t>在</a:t>
            </a:r>
            <a:r>
              <a:rPr lang="en-US" altLang="zh-CN" dirty="0" smtClean="0">
                <a:latin typeface="+mn-ea"/>
              </a:rPr>
              <a:t>1995</a:t>
            </a:r>
            <a:r>
              <a:rPr lang="zh-CN" altLang="en-US" dirty="0" smtClean="0">
                <a:latin typeface="+mn-ea"/>
              </a:rPr>
              <a:t>年，网景工程师设计了</a:t>
            </a:r>
            <a:r>
              <a:rPr lang="en-US" altLang="zh-CN" dirty="0" err="1" smtClean="0">
                <a:latin typeface="+mn-ea"/>
              </a:rPr>
              <a:t>Javascript</a:t>
            </a:r>
            <a:r>
              <a:rPr lang="zh-CN" altLang="en-US" dirty="0" smtClean="0">
                <a:latin typeface="+mn-ea"/>
              </a:rPr>
              <a:t>语言，并被嵌入到</a:t>
            </a:r>
            <a:r>
              <a:rPr lang="en-US" altLang="zh-CN" dirty="0" smtClean="0">
                <a:latin typeface="+mn-ea"/>
              </a:rPr>
              <a:t>Navigator</a:t>
            </a:r>
            <a:r>
              <a:rPr lang="zh-CN" altLang="en-US" dirty="0" smtClean="0">
                <a:latin typeface="+mn-ea"/>
              </a:rPr>
              <a:t>浏览器中，以实现网页动态变化。</a:t>
            </a:r>
            <a:endParaRPr lang="zh-CN" altLang="en-US" dirty="0">
              <a:latin typeface="+mn-ea"/>
            </a:endParaRPr>
          </a:p>
        </p:txBody>
      </p:sp>
      <p:sp>
        <p:nvSpPr>
          <p:cNvPr id="18" name="矩形 17"/>
          <p:cNvSpPr/>
          <p:nvPr/>
        </p:nvSpPr>
        <p:spPr>
          <a:xfrm>
            <a:off x="186293" y="4586559"/>
            <a:ext cx="11904097" cy="646331"/>
          </a:xfrm>
          <a:prstGeom prst="rect">
            <a:avLst/>
          </a:prstGeom>
        </p:spPr>
        <p:txBody>
          <a:bodyPr wrap="square">
            <a:spAutoFit/>
          </a:bodyPr>
          <a:lstStyle/>
          <a:p>
            <a:r>
              <a:rPr lang="zh-CN" altLang="en-US" dirty="0" smtClean="0">
                <a:latin typeface="+mn-ea"/>
              </a:rPr>
              <a:t>在</a:t>
            </a:r>
            <a:r>
              <a:rPr lang="en-US" altLang="zh-CN" dirty="0" smtClean="0">
                <a:latin typeface="+mn-ea"/>
              </a:rPr>
              <a:t>1996</a:t>
            </a:r>
            <a:r>
              <a:rPr lang="zh-CN" altLang="en-US" dirty="0" smtClean="0">
                <a:latin typeface="+mn-ea"/>
              </a:rPr>
              <a:t>年，微软发布了</a:t>
            </a:r>
            <a:r>
              <a:rPr lang="en-US" altLang="zh-CN" dirty="0" smtClean="0">
                <a:latin typeface="+mn-ea"/>
              </a:rPr>
              <a:t>VBScript</a:t>
            </a:r>
            <a:r>
              <a:rPr lang="zh-CN" altLang="en-US" dirty="0" smtClean="0">
                <a:latin typeface="+mn-ea"/>
              </a:rPr>
              <a:t>和</a:t>
            </a:r>
            <a:r>
              <a:rPr lang="en-US" altLang="zh-CN" dirty="0" smtClean="0">
                <a:latin typeface="+mn-ea"/>
              </a:rPr>
              <a:t>Jscript</a:t>
            </a:r>
            <a:r>
              <a:rPr lang="zh-CN" altLang="en-US" dirty="0" smtClean="0">
                <a:latin typeface="+mn-ea"/>
              </a:rPr>
              <a:t>，并将</a:t>
            </a:r>
            <a:r>
              <a:rPr lang="en-US" altLang="zh-CN" dirty="0" smtClean="0">
                <a:latin typeface="+mn-ea"/>
              </a:rPr>
              <a:t>Jscript</a:t>
            </a:r>
            <a:r>
              <a:rPr lang="zh-CN" altLang="en-US" dirty="0" smtClean="0">
                <a:latin typeface="+mn-ea"/>
              </a:rPr>
              <a:t>嵌入到</a:t>
            </a:r>
            <a:r>
              <a:rPr lang="en-US" altLang="zh-CN" dirty="0" smtClean="0">
                <a:latin typeface="+mn-ea"/>
              </a:rPr>
              <a:t>IE</a:t>
            </a:r>
            <a:r>
              <a:rPr lang="zh-CN" altLang="en-US" dirty="0" smtClean="0">
                <a:latin typeface="+mn-ea"/>
              </a:rPr>
              <a:t>浏览器中。</a:t>
            </a:r>
            <a:r>
              <a:rPr lang="en-US" altLang="zh-CN" dirty="0" err="1" smtClean="0">
                <a:latin typeface="+mn-ea"/>
              </a:rPr>
              <a:t>Javascript</a:t>
            </a:r>
            <a:r>
              <a:rPr lang="zh-CN" altLang="en-US" dirty="0" smtClean="0">
                <a:latin typeface="+mn-ea"/>
              </a:rPr>
              <a:t>和</a:t>
            </a:r>
            <a:r>
              <a:rPr lang="en-US" altLang="zh-CN" dirty="0" smtClean="0">
                <a:latin typeface="+mn-ea"/>
              </a:rPr>
              <a:t>Jscript</a:t>
            </a:r>
            <a:r>
              <a:rPr lang="zh-CN" altLang="en-US" dirty="0" smtClean="0">
                <a:latin typeface="+mn-ea"/>
              </a:rPr>
              <a:t>语言实现存在差异，使得网页不能兼容多个浏览器。自此逐步开始了浏览器市场的第一次争夺战。</a:t>
            </a:r>
            <a:endParaRPr lang="zh-CN" altLang="en-US" dirty="0">
              <a:latin typeface="+mn-ea"/>
            </a:endParaRPr>
          </a:p>
        </p:txBody>
      </p:sp>
      <p:sp>
        <p:nvSpPr>
          <p:cNvPr id="19" name="矩形 18"/>
          <p:cNvSpPr/>
          <p:nvPr/>
        </p:nvSpPr>
        <p:spPr>
          <a:xfrm>
            <a:off x="186292" y="5324365"/>
            <a:ext cx="11904097" cy="369332"/>
          </a:xfrm>
          <a:prstGeom prst="rect">
            <a:avLst/>
          </a:prstGeom>
        </p:spPr>
        <p:txBody>
          <a:bodyPr wrap="square">
            <a:spAutoFit/>
          </a:bodyPr>
          <a:lstStyle/>
          <a:p>
            <a:r>
              <a:rPr lang="zh-CN" altLang="en-US" dirty="0" smtClean="0">
                <a:latin typeface="+mn-ea"/>
              </a:rPr>
              <a:t>在</a:t>
            </a:r>
            <a:r>
              <a:rPr lang="en-US" altLang="zh-CN" dirty="0" smtClean="0">
                <a:latin typeface="+mn-ea"/>
              </a:rPr>
              <a:t>1996</a:t>
            </a:r>
            <a:r>
              <a:rPr lang="zh-CN" altLang="en-US" dirty="0" smtClean="0">
                <a:latin typeface="+mn-ea"/>
              </a:rPr>
              <a:t>年底，为市场制衡，网景将</a:t>
            </a:r>
            <a:r>
              <a:rPr lang="en-US" altLang="zh-CN" dirty="0" err="1" smtClean="0">
                <a:latin typeface="+mn-ea"/>
              </a:rPr>
              <a:t>Javascript</a:t>
            </a:r>
            <a:r>
              <a:rPr lang="zh-CN" altLang="en-US" dirty="0" smtClean="0">
                <a:latin typeface="+mn-ea"/>
              </a:rPr>
              <a:t>提交给欧洲计算机制造商协会（</a:t>
            </a:r>
            <a:r>
              <a:rPr lang="en-US" altLang="zh-CN" dirty="0" smtClean="0">
                <a:latin typeface="+mn-ea"/>
              </a:rPr>
              <a:t>ECMA</a:t>
            </a:r>
            <a:r>
              <a:rPr lang="zh-CN" altLang="en-US" dirty="0" smtClean="0">
                <a:latin typeface="+mn-ea"/>
              </a:rPr>
              <a:t>），以将其国际化。</a:t>
            </a:r>
            <a:endParaRPr lang="zh-CN" altLang="en-US" dirty="0">
              <a:latin typeface="+mn-ea"/>
            </a:endParaRPr>
          </a:p>
        </p:txBody>
      </p:sp>
      <p:sp>
        <p:nvSpPr>
          <p:cNvPr id="20" name="矩形 19"/>
          <p:cNvSpPr/>
          <p:nvPr/>
        </p:nvSpPr>
        <p:spPr>
          <a:xfrm>
            <a:off x="186291" y="5756657"/>
            <a:ext cx="11904097" cy="369332"/>
          </a:xfrm>
          <a:prstGeom prst="rect">
            <a:avLst/>
          </a:prstGeom>
        </p:spPr>
        <p:txBody>
          <a:bodyPr wrap="square">
            <a:spAutoFit/>
          </a:bodyPr>
          <a:lstStyle/>
          <a:p>
            <a:r>
              <a:rPr lang="zh-CN" altLang="en-US" dirty="0" smtClean="0">
                <a:latin typeface="+mn-ea"/>
              </a:rPr>
              <a:t>在</a:t>
            </a:r>
            <a:r>
              <a:rPr lang="en-US" altLang="zh-CN" dirty="0" smtClean="0">
                <a:latin typeface="+mn-ea"/>
              </a:rPr>
              <a:t>1997</a:t>
            </a:r>
            <a:r>
              <a:rPr lang="zh-CN" altLang="en-US" dirty="0" smtClean="0">
                <a:latin typeface="+mn-ea"/>
              </a:rPr>
              <a:t>年，</a:t>
            </a:r>
            <a:r>
              <a:rPr lang="en-US" altLang="zh-CN" dirty="0" smtClean="0">
                <a:latin typeface="+mn-ea"/>
              </a:rPr>
              <a:t>ECMA</a:t>
            </a:r>
            <a:r>
              <a:rPr lang="zh-CN" altLang="en-US" dirty="0" smtClean="0">
                <a:latin typeface="+mn-ea"/>
              </a:rPr>
              <a:t>以</a:t>
            </a:r>
            <a:r>
              <a:rPr lang="en-US" altLang="zh-CN" dirty="0" err="1" smtClean="0">
                <a:latin typeface="+mn-ea"/>
              </a:rPr>
              <a:t>Javascript</a:t>
            </a:r>
            <a:r>
              <a:rPr lang="zh-CN" altLang="en-US" dirty="0" smtClean="0">
                <a:latin typeface="+mn-ea"/>
              </a:rPr>
              <a:t>为基础制定了</a:t>
            </a:r>
            <a:r>
              <a:rPr lang="en-US" altLang="zh-CN" dirty="0" smtClean="0">
                <a:latin typeface="+mn-ea"/>
              </a:rPr>
              <a:t>ECMAScript</a:t>
            </a:r>
            <a:r>
              <a:rPr lang="zh-CN" altLang="en-US" dirty="0" smtClean="0">
                <a:latin typeface="+mn-ea"/>
              </a:rPr>
              <a:t>标准规范，自此浏览器厂商开始逐步实现</a:t>
            </a:r>
            <a:r>
              <a:rPr lang="en-US" altLang="zh-CN" dirty="0" smtClean="0">
                <a:latin typeface="+mn-ea"/>
              </a:rPr>
              <a:t>ECMAScript</a:t>
            </a:r>
            <a:r>
              <a:rPr lang="zh-CN" altLang="en-US" dirty="0" smtClean="0">
                <a:latin typeface="+mn-ea"/>
              </a:rPr>
              <a:t>规范</a:t>
            </a:r>
            <a:endParaRPr lang="zh-CN" altLang="en-US" dirty="0">
              <a:latin typeface="+mn-ea"/>
            </a:endParaRPr>
          </a:p>
        </p:txBody>
      </p:sp>
      <p:sp>
        <p:nvSpPr>
          <p:cNvPr id="21" name="矩形 20"/>
          <p:cNvSpPr/>
          <p:nvPr/>
        </p:nvSpPr>
        <p:spPr>
          <a:xfrm>
            <a:off x="186290" y="6197046"/>
            <a:ext cx="11904097" cy="646331"/>
          </a:xfrm>
          <a:prstGeom prst="rect">
            <a:avLst/>
          </a:prstGeom>
        </p:spPr>
        <p:txBody>
          <a:bodyPr wrap="square">
            <a:spAutoFit/>
          </a:bodyPr>
          <a:lstStyle/>
          <a:p>
            <a:r>
              <a:rPr lang="zh-CN" altLang="en-US" dirty="0" smtClean="0">
                <a:latin typeface="+mn-ea"/>
              </a:rPr>
              <a:t>在</a:t>
            </a:r>
            <a:r>
              <a:rPr lang="en-US" altLang="zh-CN" dirty="0" smtClean="0">
                <a:latin typeface="+mn-ea"/>
              </a:rPr>
              <a:t>1999</a:t>
            </a:r>
            <a:r>
              <a:rPr lang="zh-CN" altLang="en-US" dirty="0" smtClean="0">
                <a:latin typeface="+mn-ea"/>
              </a:rPr>
              <a:t>年，</a:t>
            </a:r>
            <a:r>
              <a:rPr lang="en-US" altLang="zh-CN" dirty="0" smtClean="0">
                <a:latin typeface="+mn-ea"/>
              </a:rPr>
              <a:t>W3C</a:t>
            </a:r>
            <a:r>
              <a:rPr lang="zh-CN" altLang="en-US" dirty="0" smtClean="0">
                <a:latin typeface="+mn-ea"/>
              </a:rPr>
              <a:t>发布了</a:t>
            </a:r>
            <a:r>
              <a:rPr lang="en-US" altLang="zh-CN" dirty="0" smtClean="0">
                <a:latin typeface="+mn-ea"/>
              </a:rPr>
              <a:t>HTML4.01</a:t>
            </a:r>
            <a:r>
              <a:rPr lang="zh-CN" altLang="en-US" dirty="0" smtClean="0">
                <a:latin typeface="+mn-ea"/>
              </a:rPr>
              <a:t>标准。同年</a:t>
            </a:r>
            <a:r>
              <a:rPr lang="en-US" altLang="zh-CN" dirty="0" smtClean="0">
                <a:latin typeface="+mn-ea"/>
              </a:rPr>
              <a:t>ECMA</a:t>
            </a:r>
            <a:r>
              <a:rPr lang="zh-CN" altLang="en-US" dirty="0" smtClean="0">
                <a:latin typeface="+mn-ea"/>
              </a:rPr>
              <a:t>发布了</a:t>
            </a:r>
            <a:r>
              <a:rPr lang="en-US" altLang="zh-CN" dirty="0" smtClean="0">
                <a:latin typeface="+mn-ea"/>
              </a:rPr>
              <a:t>ECMAScript3</a:t>
            </a:r>
            <a:r>
              <a:rPr lang="zh-CN" altLang="en-US" dirty="0" smtClean="0">
                <a:latin typeface="+mn-ea"/>
              </a:rPr>
              <a:t>规范。自此，</a:t>
            </a:r>
            <a:r>
              <a:rPr lang="en-US" altLang="zh-CN" dirty="0" smtClean="0">
                <a:latin typeface="+mn-ea"/>
              </a:rPr>
              <a:t>HTML</a:t>
            </a:r>
            <a:r>
              <a:rPr lang="zh-CN" altLang="en-US" dirty="0" smtClean="0">
                <a:latin typeface="+mn-ea"/>
              </a:rPr>
              <a:t>标准和</a:t>
            </a:r>
            <a:r>
              <a:rPr lang="en-US" altLang="zh-CN" dirty="0" smtClean="0">
                <a:latin typeface="+mn-ea"/>
              </a:rPr>
              <a:t>ECMAScript</a:t>
            </a:r>
            <a:r>
              <a:rPr lang="zh-CN" altLang="en-US" dirty="0" smtClean="0">
                <a:latin typeface="+mn-ea"/>
              </a:rPr>
              <a:t>规范在相当长一段时期未发生过重大变化。</a:t>
            </a:r>
            <a:r>
              <a:rPr lang="en-US" altLang="zh-CN" dirty="0" smtClean="0">
                <a:latin typeface="+mn-ea"/>
              </a:rPr>
              <a:t>2014</a:t>
            </a:r>
            <a:r>
              <a:rPr lang="zh-CN" altLang="en-US" dirty="0" smtClean="0">
                <a:latin typeface="+mn-ea"/>
              </a:rPr>
              <a:t>年发布</a:t>
            </a:r>
            <a:r>
              <a:rPr lang="en-US" altLang="zh-CN" dirty="0" smtClean="0">
                <a:latin typeface="+mn-ea"/>
              </a:rPr>
              <a:t>HTML5</a:t>
            </a:r>
            <a:r>
              <a:rPr lang="zh-CN" altLang="en-US" dirty="0" smtClean="0">
                <a:latin typeface="+mn-ea"/>
              </a:rPr>
              <a:t>标准，</a:t>
            </a:r>
            <a:r>
              <a:rPr lang="en-US" altLang="zh-CN" dirty="0" smtClean="0">
                <a:latin typeface="+mn-ea"/>
              </a:rPr>
              <a:t>2009</a:t>
            </a:r>
            <a:r>
              <a:rPr lang="zh-CN" altLang="en-US" dirty="0" smtClean="0">
                <a:latin typeface="+mn-ea"/>
              </a:rPr>
              <a:t>年发布</a:t>
            </a:r>
            <a:r>
              <a:rPr lang="en-US" altLang="zh-CN" dirty="0" smtClean="0">
                <a:latin typeface="+mn-ea"/>
              </a:rPr>
              <a:t>ECMAScript5</a:t>
            </a:r>
            <a:r>
              <a:rPr lang="zh-CN" altLang="en-US" dirty="0" smtClean="0">
                <a:latin typeface="+mn-ea"/>
              </a:rPr>
              <a:t>规范，</a:t>
            </a:r>
            <a:r>
              <a:rPr lang="en-US" altLang="zh-CN" dirty="0" smtClean="0">
                <a:latin typeface="+mn-ea"/>
              </a:rPr>
              <a:t>2015</a:t>
            </a:r>
            <a:r>
              <a:rPr lang="zh-CN" altLang="en-US" dirty="0" smtClean="0">
                <a:latin typeface="+mn-ea"/>
              </a:rPr>
              <a:t>年发布</a:t>
            </a:r>
            <a:r>
              <a:rPr lang="en-US" altLang="zh-CN" dirty="0" smtClean="0">
                <a:latin typeface="+mn-ea"/>
              </a:rPr>
              <a:t>ECMAScript6</a:t>
            </a:r>
            <a:r>
              <a:rPr lang="zh-CN" altLang="en-US" dirty="0" smtClean="0">
                <a:latin typeface="+mn-ea"/>
              </a:rPr>
              <a:t>规范。</a:t>
            </a:r>
            <a:endParaRPr lang="zh-CN" altLang="en-US" dirty="0">
              <a:latin typeface="+mn-ea"/>
            </a:endParaRPr>
          </a:p>
        </p:txBody>
      </p:sp>
    </p:spTree>
    <p:extLst>
      <p:ext uri="{BB962C8B-B14F-4D97-AF65-F5344CB8AC3E}">
        <p14:creationId xmlns:p14="http://schemas.microsoft.com/office/powerpoint/2010/main" val="40324845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0209" y="253453"/>
            <a:ext cx="6096000" cy="369332"/>
          </a:xfrm>
          <a:prstGeom prst="rect">
            <a:avLst/>
          </a:prstGeom>
        </p:spPr>
        <p:txBody>
          <a:bodyPr>
            <a:spAutoFit/>
          </a:bodyPr>
          <a:lstStyle/>
          <a:p>
            <a:r>
              <a:rPr lang="zh-CN" altLang="en-US" dirty="0" smtClean="0">
                <a:solidFill>
                  <a:srgbClr val="34495E"/>
                </a:solidFill>
                <a:latin typeface="Source Sans Pro"/>
              </a:rPr>
              <a:t>计算</a:t>
            </a:r>
            <a:r>
              <a:rPr lang="zh-CN" altLang="en-US" dirty="0">
                <a:solidFill>
                  <a:srgbClr val="34495E"/>
                </a:solidFill>
                <a:latin typeface="Source Sans Pro"/>
              </a:rPr>
              <a:t>属性</a:t>
            </a:r>
            <a:endParaRPr lang="zh-CN" altLang="en-US" dirty="0"/>
          </a:p>
        </p:txBody>
      </p:sp>
      <p:sp>
        <p:nvSpPr>
          <p:cNvPr id="4" name="矩形 3"/>
          <p:cNvSpPr/>
          <p:nvPr/>
        </p:nvSpPr>
        <p:spPr>
          <a:xfrm>
            <a:off x="250208" y="771613"/>
            <a:ext cx="11749533" cy="369332"/>
          </a:xfrm>
          <a:prstGeom prst="rect">
            <a:avLst/>
          </a:prstGeom>
        </p:spPr>
        <p:txBody>
          <a:bodyPr wrap="square">
            <a:spAutoFit/>
          </a:bodyPr>
          <a:lstStyle/>
          <a:p>
            <a:r>
              <a:rPr lang="zh-CN" altLang="en-US" dirty="0" smtClean="0">
                <a:solidFill>
                  <a:srgbClr val="34495E"/>
                </a:solidFill>
                <a:latin typeface="Source Sans Pro"/>
              </a:rPr>
              <a:t>计算属性就是当其依赖的属性值发生变化时，这个属性的值也自动会跟着变化，与之相关的</a:t>
            </a:r>
            <a:r>
              <a:rPr lang="en-US" altLang="zh-CN" dirty="0" smtClean="0">
                <a:solidFill>
                  <a:srgbClr val="34495E"/>
                </a:solidFill>
                <a:latin typeface="Source Sans Pro"/>
              </a:rPr>
              <a:t>DOM</a:t>
            </a:r>
            <a:r>
              <a:rPr lang="zh-CN" altLang="en-US" dirty="0" smtClean="0">
                <a:solidFill>
                  <a:srgbClr val="34495E"/>
                </a:solidFill>
                <a:latin typeface="Source Sans Pro"/>
              </a:rPr>
              <a:t>部分也会自动更新</a:t>
            </a:r>
            <a:endParaRPr lang="zh-CN" altLang="en-US" dirty="0"/>
          </a:p>
        </p:txBody>
      </p:sp>
      <p:pic>
        <p:nvPicPr>
          <p:cNvPr id="2" name="图片 1"/>
          <p:cNvPicPr>
            <a:picLocks noChangeAspect="1"/>
          </p:cNvPicPr>
          <p:nvPr/>
        </p:nvPicPr>
        <p:blipFill>
          <a:blip r:embed="rId2"/>
          <a:stretch>
            <a:fillRect/>
          </a:stretch>
        </p:blipFill>
        <p:spPr>
          <a:xfrm>
            <a:off x="250208" y="1289773"/>
            <a:ext cx="7801971" cy="1405761"/>
          </a:xfrm>
          <a:prstGeom prst="rect">
            <a:avLst/>
          </a:prstGeom>
        </p:spPr>
      </p:pic>
      <p:pic>
        <p:nvPicPr>
          <p:cNvPr id="6" name="图片 5"/>
          <p:cNvPicPr>
            <a:picLocks noChangeAspect="1"/>
          </p:cNvPicPr>
          <p:nvPr/>
        </p:nvPicPr>
        <p:blipFill>
          <a:blip r:embed="rId3"/>
          <a:stretch>
            <a:fillRect/>
          </a:stretch>
        </p:blipFill>
        <p:spPr>
          <a:xfrm>
            <a:off x="250208" y="3328128"/>
            <a:ext cx="5376869" cy="3081555"/>
          </a:xfrm>
          <a:prstGeom prst="rect">
            <a:avLst/>
          </a:prstGeom>
        </p:spPr>
      </p:pic>
      <p:pic>
        <p:nvPicPr>
          <p:cNvPr id="7" name="图片 6"/>
          <p:cNvPicPr>
            <a:picLocks noChangeAspect="1"/>
          </p:cNvPicPr>
          <p:nvPr/>
        </p:nvPicPr>
        <p:blipFill>
          <a:blip r:embed="rId4"/>
          <a:stretch>
            <a:fillRect/>
          </a:stretch>
        </p:blipFill>
        <p:spPr>
          <a:xfrm>
            <a:off x="5612137" y="3328128"/>
            <a:ext cx="6382911" cy="3044519"/>
          </a:xfrm>
          <a:prstGeom prst="rect">
            <a:avLst/>
          </a:prstGeom>
        </p:spPr>
      </p:pic>
      <p:sp>
        <p:nvSpPr>
          <p:cNvPr id="8" name="矩形 7"/>
          <p:cNvSpPr/>
          <p:nvPr/>
        </p:nvSpPr>
        <p:spPr>
          <a:xfrm>
            <a:off x="245515" y="2936580"/>
            <a:ext cx="11749533" cy="369332"/>
          </a:xfrm>
          <a:prstGeom prst="rect">
            <a:avLst/>
          </a:prstGeom>
        </p:spPr>
        <p:txBody>
          <a:bodyPr wrap="square">
            <a:spAutoFit/>
          </a:bodyPr>
          <a:lstStyle/>
          <a:p>
            <a:r>
              <a:rPr lang="zh-CN" altLang="en-US" b="1" dirty="0" smtClean="0">
                <a:solidFill>
                  <a:srgbClr val="0000FF"/>
                </a:solidFill>
                <a:latin typeface="Source Sans Pro"/>
              </a:rPr>
              <a:t>两种写法：</a:t>
            </a:r>
            <a:endParaRPr lang="zh-CN" altLang="en-US" b="1" dirty="0">
              <a:solidFill>
                <a:srgbClr val="0000FF"/>
              </a:solidFill>
            </a:endParaRPr>
          </a:p>
        </p:txBody>
      </p:sp>
      <p:sp>
        <p:nvSpPr>
          <p:cNvPr id="9" name="矩形 8"/>
          <p:cNvSpPr/>
          <p:nvPr/>
        </p:nvSpPr>
        <p:spPr>
          <a:xfrm>
            <a:off x="8394804" y="1320257"/>
            <a:ext cx="3797196" cy="1477328"/>
          </a:xfrm>
          <a:prstGeom prst="rect">
            <a:avLst/>
          </a:prstGeom>
          <a:solidFill>
            <a:schemeClr val="accent5">
              <a:lumMod val="20000"/>
              <a:lumOff val="80000"/>
            </a:schemeClr>
          </a:solidFill>
        </p:spPr>
        <p:txBody>
          <a:bodyPr wrap="square">
            <a:spAutoFit/>
          </a:bodyPr>
          <a:lstStyle/>
          <a:p>
            <a:r>
              <a:rPr lang="zh-CN" altLang="en-US" b="1" dirty="0" smtClean="0">
                <a:solidFill>
                  <a:srgbClr val="0000FF"/>
                </a:solidFill>
                <a:latin typeface="Source Sans Pro"/>
              </a:rPr>
              <a:t>计算属性的</a:t>
            </a:r>
            <a:r>
              <a:rPr lang="en-US" altLang="zh-CN" b="1" dirty="0" smtClean="0">
                <a:solidFill>
                  <a:srgbClr val="0000FF"/>
                </a:solidFill>
                <a:latin typeface="Source Sans Pro"/>
              </a:rPr>
              <a:t>get</a:t>
            </a:r>
            <a:r>
              <a:rPr lang="zh-CN" altLang="en-US" b="1" dirty="0" smtClean="0">
                <a:solidFill>
                  <a:srgbClr val="0000FF"/>
                </a:solidFill>
                <a:latin typeface="Source Sans Pro"/>
              </a:rPr>
              <a:t>函数不执行的场景</a:t>
            </a:r>
            <a:r>
              <a:rPr lang="zh-CN" altLang="en-US" dirty="0" smtClean="0">
                <a:solidFill>
                  <a:srgbClr val="34495E"/>
                </a:solidFill>
                <a:latin typeface="Source Sans Pro"/>
              </a:rPr>
              <a:t>：</a:t>
            </a:r>
            <a:endParaRPr lang="en-US" altLang="zh-CN" dirty="0" smtClean="0">
              <a:solidFill>
                <a:srgbClr val="34495E"/>
              </a:solidFill>
              <a:latin typeface="Source Sans Pro"/>
            </a:endParaRPr>
          </a:p>
          <a:p>
            <a:r>
              <a:rPr lang="zh-CN" altLang="en-US" dirty="0" smtClean="0">
                <a:solidFill>
                  <a:srgbClr val="34495E"/>
                </a:solidFill>
                <a:latin typeface="Source Sans Pro"/>
              </a:rPr>
              <a:t>当包含计算属性的节点被移除，并且其他地方没有再引用该属性时，当该计算属性依赖的属性发生变化时，不会执行其对应的</a:t>
            </a:r>
            <a:r>
              <a:rPr lang="en-US" altLang="zh-CN" dirty="0" smtClean="0">
                <a:solidFill>
                  <a:srgbClr val="34495E"/>
                </a:solidFill>
                <a:latin typeface="Source Sans Pro"/>
              </a:rPr>
              <a:t>get</a:t>
            </a:r>
            <a:r>
              <a:rPr lang="zh-CN" altLang="en-US" dirty="0" smtClean="0">
                <a:solidFill>
                  <a:srgbClr val="34495E"/>
                </a:solidFill>
                <a:latin typeface="Source Sans Pro"/>
              </a:rPr>
              <a:t>函数</a:t>
            </a:r>
            <a:endParaRPr lang="zh-CN" altLang="en-US" dirty="0"/>
          </a:p>
        </p:txBody>
      </p:sp>
    </p:spTree>
    <p:extLst>
      <p:ext uri="{BB962C8B-B14F-4D97-AF65-F5344CB8AC3E}">
        <p14:creationId xmlns:p14="http://schemas.microsoft.com/office/powerpoint/2010/main" val="24083815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0209" y="253453"/>
            <a:ext cx="6096000" cy="369332"/>
          </a:xfrm>
          <a:prstGeom prst="rect">
            <a:avLst/>
          </a:prstGeom>
        </p:spPr>
        <p:txBody>
          <a:bodyPr>
            <a:spAutoFit/>
          </a:bodyPr>
          <a:lstStyle/>
          <a:p>
            <a:r>
              <a:rPr lang="zh-CN" altLang="en-US" dirty="0" smtClean="0">
                <a:solidFill>
                  <a:srgbClr val="34495E"/>
                </a:solidFill>
                <a:latin typeface="Source Sans Pro"/>
              </a:rPr>
              <a:t>计算属性的缓存</a:t>
            </a:r>
            <a:endParaRPr lang="zh-CN" altLang="en-US" dirty="0"/>
          </a:p>
        </p:txBody>
      </p:sp>
      <p:sp>
        <p:nvSpPr>
          <p:cNvPr id="4" name="矩形 3"/>
          <p:cNvSpPr/>
          <p:nvPr/>
        </p:nvSpPr>
        <p:spPr>
          <a:xfrm>
            <a:off x="250208" y="771613"/>
            <a:ext cx="11749533" cy="369332"/>
          </a:xfrm>
          <a:prstGeom prst="rect">
            <a:avLst/>
          </a:prstGeom>
        </p:spPr>
        <p:txBody>
          <a:bodyPr wrap="square">
            <a:spAutoFit/>
          </a:bodyPr>
          <a:lstStyle/>
          <a:p>
            <a:r>
              <a:rPr lang="zh-CN" altLang="en-US" dirty="0" smtClean="0">
                <a:solidFill>
                  <a:srgbClr val="34495E"/>
                </a:solidFill>
                <a:latin typeface="Source Sans Pro"/>
              </a:rPr>
              <a:t>当</a:t>
            </a:r>
            <a:r>
              <a:rPr lang="zh-CN" altLang="en-US" dirty="0">
                <a:solidFill>
                  <a:srgbClr val="34495E"/>
                </a:solidFill>
                <a:latin typeface="Source Sans Pro"/>
              </a:rPr>
              <a:t>计算属性</a:t>
            </a:r>
            <a:r>
              <a:rPr lang="zh-CN" altLang="en-US" dirty="0" smtClean="0">
                <a:solidFill>
                  <a:srgbClr val="34495E"/>
                </a:solidFill>
                <a:latin typeface="Source Sans Pro"/>
              </a:rPr>
              <a:t>依赖的属性值发生变化时，这个属性的值也自动会跟着变化，其实就是会执行</a:t>
            </a:r>
            <a:r>
              <a:rPr lang="en-US" altLang="zh-CN" dirty="0" smtClean="0">
                <a:solidFill>
                  <a:srgbClr val="34495E"/>
                </a:solidFill>
                <a:latin typeface="Source Sans Pro"/>
              </a:rPr>
              <a:t>get</a:t>
            </a:r>
            <a:r>
              <a:rPr lang="zh-CN" altLang="en-US" dirty="0" smtClean="0">
                <a:solidFill>
                  <a:srgbClr val="34495E"/>
                </a:solidFill>
                <a:latin typeface="Source Sans Pro"/>
              </a:rPr>
              <a:t>对应的函数。</a:t>
            </a:r>
            <a:endParaRPr lang="zh-CN" altLang="en-US" dirty="0"/>
          </a:p>
        </p:txBody>
      </p:sp>
      <p:sp>
        <p:nvSpPr>
          <p:cNvPr id="7" name="矩形 6"/>
          <p:cNvSpPr/>
          <p:nvPr/>
        </p:nvSpPr>
        <p:spPr>
          <a:xfrm>
            <a:off x="250207" y="1140945"/>
            <a:ext cx="11941793" cy="646331"/>
          </a:xfrm>
          <a:prstGeom prst="rect">
            <a:avLst/>
          </a:prstGeom>
        </p:spPr>
        <p:txBody>
          <a:bodyPr wrap="square">
            <a:spAutoFit/>
          </a:bodyPr>
          <a:lstStyle/>
          <a:p>
            <a:r>
              <a:rPr lang="zh-CN" altLang="en-US" dirty="0" smtClean="0">
                <a:solidFill>
                  <a:srgbClr val="34495E"/>
                </a:solidFill>
                <a:latin typeface="Source Sans Pro"/>
              </a:rPr>
              <a:t>这样存在的问题：只有当</a:t>
            </a:r>
            <a:r>
              <a:rPr lang="en-US" altLang="zh-CN" dirty="0" err="1" smtClean="0">
                <a:solidFill>
                  <a:srgbClr val="34495E"/>
                </a:solidFill>
                <a:latin typeface="Source Sans Pro"/>
              </a:rPr>
              <a:t>Vue</a:t>
            </a:r>
            <a:r>
              <a:rPr lang="zh-CN" altLang="en-US" dirty="0" smtClean="0">
                <a:solidFill>
                  <a:srgbClr val="34495E"/>
                </a:solidFill>
                <a:latin typeface="Source Sans Pro"/>
              </a:rPr>
              <a:t>实例中</a:t>
            </a:r>
            <a:r>
              <a:rPr lang="zh-CN" altLang="en-US" b="1" dirty="0" smtClean="0">
                <a:solidFill>
                  <a:srgbClr val="FF0000"/>
                </a:solidFill>
                <a:latin typeface="Source Sans Pro"/>
              </a:rPr>
              <a:t>被观察的数据</a:t>
            </a:r>
            <a:r>
              <a:rPr lang="zh-CN" altLang="en-US" dirty="0" smtClean="0">
                <a:solidFill>
                  <a:srgbClr val="34495E"/>
                </a:solidFill>
                <a:latin typeface="Source Sans Pro"/>
              </a:rPr>
              <a:t>发生变化时才会执行</a:t>
            </a:r>
            <a:r>
              <a:rPr lang="en-US" altLang="zh-CN" dirty="0" smtClean="0">
                <a:solidFill>
                  <a:srgbClr val="34495E"/>
                </a:solidFill>
                <a:latin typeface="Source Sans Pro"/>
              </a:rPr>
              <a:t>get</a:t>
            </a:r>
            <a:r>
              <a:rPr lang="zh-CN" altLang="en-US" dirty="0" smtClean="0">
                <a:solidFill>
                  <a:srgbClr val="34495E"/>
                </a:solidFill>
                <a:latin typeface="Source Sans Pro"/>
              </a:rPr>
              <a:t>函数，而当计算属性依赖</a:t>
            </a:r>
            <a:r>
              <a:rPr lang="zh-CN" altLang="en-US" b="1" dirty="0" smtClean="0">
                <a:solidFill>
                  <a:srgbClr val="FF0000"/>
                </a:solidFill>
                <a:latin typeface="Source Sans Pro"/>
              </a:rPr>
              <a:t>实时的非观察数据</a:t>
            </a:r>
            <a:r>
              <a:rPr lang="zh-CN" altLang="en-US" dirty="0" smtClean="0">
                <a:solidFill>
                  <a:srgbClr val="34495E"/>
                </a:solidFill>
                <a:latin typeface="Source Sans Pro"/>
              </a:rPr>
              <a:t>属性时，在访问该计算属性时其值并没有实时变化，是因为</a:t>
            </a:r>
            <a:r>
              <a:rPr lang="en-US" altLang="zh-CN" dirty="0" err="1" smtClean="0">
                <a:solidFill>
                  <a:srgbClr val="34495E"/>
                </a:solidFill>
                <a:latin typeface="Source Sans Pro"/>
              </a:rPr>
              <a:t>Vue</a:t>
            </a:r>
            <a:r>
              <a:rPr lang="zh-CN" altLang="en-US" dirty="0" smtClean="0">
                <a:solidFill>
                  <a:srgbClr val="34495E"/>
                </a:solidFill>
                <a:latin typeface="Source Sans Pro"/>
              </a:rPr>
              <a:t>使用了缓存。可以</a:t>
            </a:r>
            <a:r>
              <a:rPr lang="zh-CN" altLang="en-US" b="1" dirty="0" smtClean="0">
                <a:solidFill>
                  <a:srgbClr val="0000FF"/>
                </a:solidFill>
                <a:latin typeface="Source Sans Pro"/>
              </a:rPr>
              <a:t>将缓存关闭</a:t>
            </a:r>
            <a:r>
              <a:rPr lang="zh-CN" altLang="en-US" dirty="0" smtClean="0">
                <a:solidFill>
                  <a:srgbClr val="34495E"/>
                </a:solidFill>
                <a:latin typeface="Source Sans Pro"/>
              </a:rPr>
              <a:t>。</a:t>
            </a:r>
            <a:endParaRPr lang="zh-CN" altLang="en-US" dirty="0"/>
          </a:p>
        </p:txBody>
      </p:sp>
      <p:pic>
        <p:nvPicPr>
          <p:cNvPr id="8" name="图片 7"/>
          <p:cNvPicPr>
            <a:picLocks noChangeAspect="1"/>
          </p:cNvPicPr>
          <p:nvPr/>
        </p:nvPicPr>
        <p:blipFill>
          <a:blip r:embed="rId2"/>
          <a:stretch>
            <a:fillRect/>
          </a:stretch>
        </p:blipFill>
        <p:spPr>
          <a:xfrm>
            <a:off x="250206" y="1746332"/>
            <a:ext cx="6096003" cy="1267704"/>
          </a:xfrm>
          <a:prstGeom prst="rect">
            <a:avLst/>
          </a:prstGeom>
          <a:ln>
            <a:solidFill>
              <a:srgbClr val="FF0000"/>
            </a:solidFill>
          </a:ln>
        </p:spPr>
      </p:pic>
      <p:pic>
        <p:nvPicPr>
          <p:cNvPr id="10" name="图片 9"/>
          <p:cNvPicPr>
            <a:picLocks noChangeAspect="1"/>
          </p:cNvPicPr>
          <p:nvPr/>
        </p:nvPicPr>
        <p:blipFill>
          <a:blip r:embed="rId3"/>
          <a:stretch>
            <a:fillRect/>
          </a:stretch>
        </p:blipFill>
        <p:spPr>
          <a:xfrm>
            <a:off x="250204" y="3054980"/>
            <a:ext cx="5531617" cy="3765559"/>
          </a:xfrm>
          <a:prstGeom prst="rect">
            <a:avLst/>
          </a:prstGeom>
          <a:ln>
            <a:solidFill>
              <a:srgbClr val="0000FF"/>
            </a:solidFill>
          </a:ln>
        </p:spPr>
      </p:pic>
      <p:pic>
        <p:nvPicPr>
          <p:cNvPr id="11" name="图片 10"/>
          <p:cNvPicPr>
            <a:picLocks noChangeAspect="1"/>
          </p:cNvPicPr>
          <p:nvPr/>
        </p:nvPicPr>
        <p:blipFill>
          <a:blip r:embed="rId4"/>
          <a:stretch>
            <a:fillRect/>
          </a:stretch>
        </p:blipFill>
        <p:spPr>
          <a:xfrm>
            <a:off x="6147583" y="3054980"/>
            <a:ext cx="5572215" cy="3765559"/>
          </a:xfrm>
          <a:prstGeom prst="rect">
            <a:avLst/>
          </a:prstGeom>
          <a:ln>
            <a:solidFill>
              <a:srgbClr val="0000FF"/>
            </a:solidFill>
          </a:ln>
        </p:spPr>
      </p:pic>
    </p:spTree>
    <p:extLst>
      <p:ext uri="{BB962C8B-B14F-4D97-AF65-F5344CB8AC3E}">
        <p14:creationId xmlns:p14="http://schemas.microsoft.com/office/powerpoint/2010/main" val="23405280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0209" y="253453"/>
            <a:ext cx="6096000" cy="369332"/>
          </a:xfrm>
          <a:prstGeom prst="rect">
            <a:avLst/>
          </a:prstGeom>
        </p:spPr>
        <p:txBody>
          <a:bodyPr>
            <a:spAutoFit/>
          </a:bodyPr>
          <a:lstStyle/>
          <a:p>
            <a:r>
              <a:rPr lang="zh-CN" altLang="en-US" dirty="0">
                <a:solidFill>
                  <a:srgbClr val="34495E"/>
                </a:solidFill>
                <a:latin typeface="Source Sans Pro"/>
              </a:rPr>
              <a:t>表单</a:t>
            </a:r>
            <a:r>
              <a:rPr lang="zh-CN" altLang="en-US" dirty="0" smtClean="0">
                <a:solidFill>
                  <a:srgbClr val="34495E"/>
                </a:solidFill>
                <a:latin typeface="Source Sans Pro"/>
              </a:rPr>
              <a:t>控件绑定</a:t>
            </a:r>
            <a:endParaRPr lang="zh-CN" altLang="en-US" dirty="0"/>
          </a:p>
        </p:txBody>
      </p:sp>
      <p:pic>
        <p:nvPicPr>
          <p:cNvPr id="5" name="图片 4"/>
          <p:cNvPicPr>
            <a:picLocks noChangeAspect="1"/>
          </p:cNvPicPr>
          <p:nvPr/>
        </p:nvPicPr>
        <p:blipFill>
          <a:blip r:embed="rId2"/>
          <a:stretch>
            <a:fillRect/>
          </a:stretch>
        </p:blipFill>
        <p:spPr>
          <a:xfrm>
            <a:off x="250209" y="1045867"/>
            <a:ext cx="7011575" cy="3567078"/>
          </a:xfrm>
          <a:prstGeom prst="rect">
            <a:avLst/>
          </a:prstGeom>
        </p:spPr>
      </p:pic>
      <p:pic>
        <p:nvPicPr>
          <p:cNvPr id="6" name="图片 5"/>
          <p:cNvPicPr>
            <a:picLocks noChangeAspect="1"/>
          </p:cNvPicPr>
          <p:nvPr/>
        </p:nvPicPr>
        <p:blipFill>
          <a:blip r:embed="rId3"/>
          <a:stretch>
            <a:fillRect/>
          </a:stretch>
        </p:blipFill>
        <p:spPr>
          <a:xfrm>
            <a:off x="7411912" y="1045868"/>
            <a:ext cx="4598120" cy="3573396"/>
          </a:xfrm>
          <a:prstGeom prst="rect">
            <a:avLst/>
          </a:prstGeom>
        </p:spPr>
      </p:pic>
    </p:spTree>
    <p:extLst>
      <p:ext uri="{BB962C8B-B14F-4D97-AF65-F5344CB8AC3E}">
        <p14:creationId xmlns:p14="http://schemas.microsoft.com/office/powerpoint/2010/main" val="21426074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0209" y="253453"/>
            <a:ext cx="6096000" cy="369332"/>
          </a:xfrm>
          <a:prstGeom prst="rect">
            <a:avLst/>
          </a:prstGeom>
        </p:spPr>
        <p:txBody>
          <a:bodyPr>
            <a:spAutoFit/>
          </a:bodyPr>
          <a:lstStyle/>
          <a:p>
            <a:r>
              <a:rPr lang="zh-CN" altLang="en-US" dirty="0" smtClean="0">
                <a:solidFill>
                  <a:srgbClr val="34495E"/>
                </a:solidFill>
                <a:latin typeface="Source Sans Pro"/>
              </a:rPr>
              <a:t>过滤器</a:t>
            </a:r>
            <a:endParaRPr lang="zh-CN" altLang="en-US" dirty="0"/>
          </a:p>
        </p:txBody>
      </p:sp>
      <p:sp>
        <p:nvSpPr>
          <p:cNvPr id="4" name="矩形 3"/>
          <p:cNvSpPr/>
          <p:nvPr/>
        </p:nvSpPr>
        <p:spPr>
          <a:xfrm>
            <a:off x="250209" y="622785"/>
            <a:ext cx="6096000" cy="369332"/>
          </a:xfrm>
          <a:prstGeom prst="rect">
            <a:avLst/>
          </a:prstGeom>
        </p:spPr>
        <p:txBody>
          <a:bodyPr>
            <a:spAutoFit/>
          </a:bodyPr>
          <a:lstStyle/>
          <a:p>
            <a:r>
              <a:rPr lang="zh-CN" altLang="en-US" dirty="0" smtClean="0">
                <a:solidFill>
                  <a:srgbClr val="34495E"/>
                </a:solidFill>
                <a:latin typeface="Source Sans Pro"/>
              </a:rPr>
              <a:t>过滤器可以用在</a:t>
            </a:r>
            <a:r>
              <a:rPr lang="en-US" altLang="zh-CN" dirty="0" smtClean="0">
                <a:solidFill>
                  <a:srgbClr val="34495E"/>
                </a:solidFill>
                <a:latin typeface="Source Sans Pro"/>
              </a:rPr>
              <a:t>Mustache</a:t>
            </a:r>
            <a:r>
              <a:rPr lang="zh-CN" altLang="en-US" dirty="0" smtClean="0">
                <a:solidFill>
                  <a:srgbClr val="34495E"/>
                </a:solidFill>
                <a:latin typeface="Source Sans Pro"/>
              </a:rPr>
              <a:t>表达式和</a:t>
            </a:r>
            <a:r>
              <a:rPr lang="en-US" altLang="zh-CN" dirty="0" smtClean="0">
                <a:solidFill>
                  <a:srgbClr val="34495E"/>
                </a:solidFill>
                <a:latin typeface="Source Sans Pro"/>
              </a:rPr>
              <a:t>v-bind</a:t>
            </a:r>
            <a:r>
              <a:rPr lang="zh-CN" altLang="en-US" dirty="0" smtClean="0">
                <a:solidFill>
                  <a:srgbClr val="34495E"/>
                </a:solidFill>
                <a:latin typeface="Source Sans Pro"/>
              </a:rPr>
              <a:t>表达式中。</a:t>
            </a:r>
            <a:endParaRPr lang="zh-CN" altLang="en-US" dirty="0"/>
          </a:p>
        </p:txBody>
      </p:sp>
      <p:pic>
        <p:nvPicPr>
          <p:cNvPr id="7" name="图片 6"/>
          <p:cNvPicPr>
            <a:picLocks noChangeAspect="1"/>
          </p:cNvPicPr>
          <p:nvPr/>
        </p:nvPicPr>
        <p:blipFill>
          <a:blip r:embed="rId2"/>
          <a:stretch>
            <a:fillRect/>
          </a:stretch>
        </p:blipFill>
        <p:spPr>
          <a:xfrm>
            <a:off x="250209" y="1198829"/>
            <a:ext cx="7301709" cy="1036371"/>
          </a:xfrm>
          <a:prstGeom prst="rect">
            <a:avLst/>
          </a:prstGeom>
        </p:spPr>
      </p:pic>
      <p:pic>
        <p:nvPicPr>
          <p:cNvPr id="9" name="图片 8"/>
          <p:cNvPicPr>
            <a:picLocks noChangeAspect="1"/>
          </p:cNvPicPr>
          <p:nvPr/>
        </p:nvPicPr>
        <p:blipFill>
          <a:blip r:embed="rId3"/>
          <a:stretch>
            <a:fillRect/>
          </a:stretch>
        </p:blipFill>
        <p:spPr>
          <a:xfrm>
            <a:off x="250209" y="2441912"/>
            <a:ext cx="6096000" cy="3575691"/>
          </a:xfrm>
          <a:prstGeom prst="rect">
            <a:avLst/>
          </a:prstGeom>
        </p:spPr>
      </p:pic>
    </p:spTree>
    <p:extLst>
      <p:ext uri="{BB962C8B-B14F-4D97-AF65-F5344CB8AC3E}">
        <p14:creationId xmlns:p14="http://schemas.microsoft.com/office/powerpoint/2010/main" val="21907780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0209" y="253453"/>
            <a:ext cx="6096000" cy="369332"/>
          </a:xfrm>
          <a:prstGeom prst="rect">
            <a:avLst/>
          </a:prstGeom>
        </p:spPr>
        <p:txBody>
          <a:bodyPr>
            <a:spAutoFit/>
          </a:bodyPr>
          <a:lstStyle/>
          <a:p>
            <a:r>
              <a:rPr lang="en-US" altLang="zh-CN" dirty="0" err="1" smtClean="0">
                <a:solidFill>
                  <a:srgbClr val="34495E"/>
                </a:solidFill>
                <a:latin typeface="Source Sans Pro"/>
              </a:rPr>
              <a:t>Vue</a:t>
            </a:r>
            <a:r>
              <a:rPr lang="zh-CN" altLang="en-US" dirty="0" smtClean="0">
                <a:solidFill>
                  <a:srgbClr val="34495E"/>
                </a:solidFill>
                <a:latin typeface="Source Sans Pro"/>
              </a:rPr>
              <a:t>实例</a:t>
            </a:r>
            <a:endParaRPr lang="zh-CN" altLang="en-US" dirty="0"/>
          </a:p>
        </p:txBody>
      </p:sp>
      <p:sp>
        <p:nvSpPr>
          <p:cNvPr id="4" name="矩形 3"/>
          <p:cNvSpPr/>
          <p:nvPr/>
        </p:nvSpPr>
        <p:spPr>
          <a:xfrm>
            <a:off x="250209" y="622785"/>
            <a:ext cx="6096000" cy="369332"/>
          </a:xfrm>
          <a:prstGeom prst="rect">
            <a:avLst/>
          </a:prstGeom>
        </p:spPr>
        <p:txBody>
          <a:bodyPr>
            <a:spAutoFit/>
          </a:bodyPr>
          <a:lstStyle/>
          <a:p>
            <a:r>
              <a:rPr lang="en-US" altLang="zh-CN" dirty="0" err="1" smtClean="0">
                <a:solidFill>
                  <a:srgbClr val="34495E"/>
                </a:solidFill>
                <a:latin typeface="Source Sans Pro"/>
              </a:rPr>
              <a:t>Vue</a:t>
            </a:r>
            <a:r>
              <a:rPr lang="zh-CN" altLang="en-US" dirty="0" smtClean="0">
                <a:solidFill>
                  <a:srgbClr val="34495E"/>
                </a:solidFill>
                <a:latin typeface="Source Sans Pro"/>
              </a:rPr>
              <a:t>实例属性</a:t>
            </a:r>
            <a:endParaRPr lang="zh-CN" altLang="en-US" dirty="0"/>
          </a:p>
        </p:txBody>
      </p:sp>
      <p:sp>
        <p:nvSpPr>
          <p:cNvPr id="6" name="矩形 5"/>
          <p:cNvSpPr/>
          <p:nvPr/>
        </p:nvSpPr>
        <p:spPr>
          <a:xfrm>
            <a:off x="250209" y="992117"/>
            <a:ext cx="6096000" cy="369332"/>
          </a:xfrm>
          <a:prstGeom prst="rect">
            <a:avLst/>
          </a:prstGeom>
        </p:spPr>
        <p:txBody>
          <a:bodyPr>
            <a:spAutoFit/>
          </a:bodyPr>
          <a:lstStyle/>
          <a:p>
            <a:r>
              <a:rPr lang="zh-CN" altLang="en-US" dirty="0" smtClean="0">
                <a:solidFill>
                  <a:srgbClr val="34495E"/>
                </a:solidFill>
                <a:latin typeface="Source Sans Pro"/>
              </a:rPr>
              <a:t>组件树访问属性</a:t>
            </a:r>
            <a:endParaRPr lang="zh-CN" altLang="en-US" dirty="0"/>
          </a:p>
        </p:txBody>
      </p:sp>
      <p:sp>
        <p:nvSpPr>
          <p:cNvPr id="8" name="矩形 7"/>
          <p:cNvSpPr/>
          <p:nvPr/>
        </p:nvSpPr>
        <p:spPr>
          <a:xfrm>
            <a:off x="250209" y="1361449"/>
            <a:ext cx="6096000" cy="369332"/>
          </a:xfrm>
          <a:prstGeom prst="rect">
            <a:avLst/>
          </a:prstGeom>
        </p:spPr>
        <p:txBody>
          <a:bodyPr>
            <a:spAutoFit/>
          </a:bodyPr>
          <a:lstStyle/>
          <a:p>
            <a:r>
              <a:rPr lang="en-US" altLang="zh-CN" dirty="0" smtClean="0">
                <a:solidFill>
                  <a:srgbClr val="34495E"/>
                </a:solidFill>
                <a:latin typeface="Source Sans Pro"/>
              </a:rPr>
              <a:t>$parent:</a:t>
            </a:r>
            <a:r>
              <a:rPr lang="zh-CN" altLang="en-US" dirty="0" smtClean="0">
                <a:solidFill>
                  <a:srgbClr val="34495E"/>
                </a:solidFill>
                <a:latin typeface="Source Sans Pro"/>
              </a:rPr>
              <a:t>用于访问当前组件实例的父实例</a:t>
            </a:r>
            <a:endParaRPr lang="zh-CN" altLang="en-US" dirty="0"/>
          </a:p>
        </p:txBody>
      </p:sp>
      <p:sp>
        <p:nvSpPr>
          <p:cNvPr id="10" name="矩形 9"/>
          <p:cNvSpPr/>
          <p:nvPr/>
        </p:nvSpPr>
        <p:spPr>
          <a:xfrm>
            <a:off x="250209" y="1730781"/>
            <a:ext cx="10422340" cy="369332"/>
          </a:xfrm>
          <a:prstGeom prst="rect">
            <a:avLst/>
          </a:prstGeom>
        </p:spPr>
        <p:txBody>
          <a:bodyPr wrap="square">
            <a:spAutoFit/>
          </a:bodyPr>
          <a:lstStyle/>
          <a:p>
            <a:r>
              <a:rPr lang="en-US" altLang="zh-CN" dirty="0" smtClean="0">
                <a:solidFill>
                  <a:srgbClr val="34495E"/>
                </a:solidFill>
                <a:latin typeface="Source Sans Pro"/>
              </a:rPr>
              <a:t>$root:</a:t>
            </a:r>
            <a:r>
              <a:rPr lang="zh-CN" altLang="en-US" dirty="0" smtClean="0">
                <a:solidFill>
                  <a:srgbClr val="34495E"/>
                </a:solidFill>
                <a:latin typeface="Source Sans Pro"/>
              </a:rPr>
              <a:t>用于访问当前组件树的根实例，如果当前组件没有父实例，</a:t>
            </a:r>
            <a:r>
              <a:rPr lang="en-US" altLang="zh-CN" dirty="0" smtClean="0">
                <a:solidFill>
                  <a:srgbClr val="34495E"/>
                </a:solidFill>
                <a:latin typeface="Source Sans Pro"/>
              </a:rPr>
              <a:t>$root</a:t>
            </a:r>
            <a:r>
              <a:rPr lang="zh-CN" altLang="en-US" dirty="0" smtClean="0">
                <a:solidFill>
                  <a:srgbClr val="34495E"/>
                </a:solidFill>
                <a:latin typeface="Source Sans Pro"/>
              </a:rPr>
              <a:t>表示当前组件实例本身</a:t>
            </a:r>
            <a:endParaRPr lang="zh-CN" altLang="en-US" dirty="0"/>
          </a:p>
        </p:txBody>
      </p:sp>
      <p:sp>
        <p:nvSpPr>
          <p:cNvPr id="11" name="矩形 10"/>
          <p:cNvSpPr/>
          <p:nvPr/>
        </p:nvSpPr>
        <p:spPr>
          <a:xfrm>
            <a:off x="250209" y="2100113"/>
            <a:ext cx="6096000" cy="369332"/>
          </a:xfrm>
          <a:prstGeom prst="rect">
            <a:avLst/>
          </a:prstGeom>
        </p:spPr>
        <p:txBody>
          <a:bodyPr>
            <a:spAutoFit/>
          </a:bodyPr>
          <a:lstStyle/>
          <a:p>
            <a:r>
              <a:rPr lang="en-US" altLang="zh-CN" dirty="0" smtClean="0">
                <a:solidFill>
                  <a:srgbClr val="34495E"/>
                </a:solidFill>
                <a:latin typeface="Source Sans Pro"/>
              </a:rPr>
              <a:t>$children:</a:t>
            </a:r>
            <a:r>
              <a:rPr lang="zh-CN" altLang="en-US" dirty="0" smtClean="0">
                <a:solidFill>
                  <a:srgbClr val="34495E"/>
                </a:solidFill>
                <a:latin typeface="Source Sans Pro"/>
              </a:rPr>
              <a:t>用于访问当前组件实例的直接子组件实例</a:t>
            </a:r>
            <a:endParaRPr lang="zh-CN" altLang="en-US" dirty="0"/>
          </a:p>
        </p:txBody>
      </p:sp>
      <p:sp>
        <p:nvSpPr>
          <p:cNvPr id="12" name="矩形 11"/>
          <p:cNvSpPr/>
          <p:nvPr/>
        </p:nvSpPr>
        <p:spPr>
          <a:xfrm>
            <a:off x="250209" y="2469445"/>
            <a:ext cx="6096000" cy="369332"/>
          </a:xfrm>
          <a:prstGeom prst="rect">
            <a:avLst/>
          </a:prstGeom>
        </p:spPr>
        <p:txBody>
          <a:bodyPr>
            <a:spAutoFit/>
          </a:bodyPr>
          <a:lstStyle/>
          <a:p>
            <a:r>
              <a:rPr lang="en-US" altLang="zh-CN" dirty="0" smtClean="0">
                <a:solidFill>
                  <a:srgbClr val="34495E"/>
                </a:solidFill>
                <a:latin typeface="Source Sans Pro"/>
              </a:rPr>
              <a:t>$refs:</a:t>
            </a:r>
            <a:endParaRPr lang="zh-CN" altLang="en-US" dirty="0"/>
          </a:p>
        </p:txBody>
      </p:sp>
      <p:sp>
        <p:nvSpPr>
          <p:cNvPr id="13" name="矩形 12"/>
          <p:cNvSpPr/>
          <p:nvPr/>
        </p:nvSpPr>
        <p:spPr>
          <a:xfrm>
            <a:off x="250209" y="3023443"/>
            <a:ext cx="6096000" cy="369332"/>
          </a:xfrm>
          <a:prstGeom prst="rect">
            <a:avLst/>
          </a:prstGeom>
        </p:spPr>
        <p:txBody>
          <a:bodyPr>
            <a:spAutoFit/>
          </a:bodyPr>
          <a:lstStyle/>
          <a:p>
            <a:r>
              <a:rPr lang="en-US" altLang="zh-CN" dirty="0" smtClean="0">
                <a:solidFill>
                  <a:srgbClr val="34495E"/>
                </a:solidFill>
                <a:latin typeface="Source Sans Pro"/>
              </a:rPr>
              <a:t>DOM</a:t>
            </a:r>
            <a:r>
              <a:rPr lang="zh-CN" altLang="en-US" dirty="0" smtClean="0">
                <a:solidFill>
                  <a:srgbClr val="34495E"/>
                </a:solidFill>
                <a:latin typeface="Source Sans Pro"/>
              </a:rPr>
              <a:t>访问属性</a:t>
            </a:r>
            <a:endParaRPr lang="zh-CN" altLang="en-US" dirty="0"/>
          </a:p>
        </p:txBody>
      </p:sp>
      <p:sp>
        <p:nvSpPr>
          <p:cNvPr id="14" name="矩形 13"/>
          <p:cNvSpPr/>
          <p:nvPr/>
        </p:nvSpPr>
        <p:spPr>
          <a:xfrm>
            <a:off x="250209" y="3424831"/>
            <a:ext cx="6096000" cy="369332"/>
          </a:xfrm>
          <a:prstGeom prst="rect">
            <a:avLst/>
          </a:prstGeom>
        </p:spPr>
        <p:txBody>
          <a:bodyPr>
            <a:spAutoFit/>
          </a:bodyPr>
          <a:lstStyle/>
          <a:p>
            <a:r>
              <a:rPr lang="en-US" altLang="zh-CN" dirty="0" smtClean="0">
                <a:solidFill>
                  <a:srgbClr val="34495E"/>
                </a:solidFill>
                <a:latin typeface="Source Sans Pro"/>
              </a:rPr>
              <a:t>$el:</a:t>
            </a:r>
            <a:r>
              <a:rPr lang="zh-CN" altLang="en-US" dirty="0" smtClean="0">
                <a:solidFill>
                  <a:srgbClr val="34495E"/>
                </a:solidFill>
                <a:latin typeface="Source Sans Pro"/>
              </a:rPr>
              <a:t>用于访问挂在当前组件实例的</a:t>
            </a:r>
            <a:r>
              <a:rPr lang="en-US" altLang="zh-CN" dirty="0" smtClean="0">
                <a:solidFill>
                  <a:srgbClr val="34495E"/>
                </a:solidFill>
                <a:latin typeface="Source Sans Pro"/>
              </a:rPr>
              <a:t>DOM</a:t>
            </a:r>
            <a:r>
              <a:rPr lang="zh-CN" altLang="en-US" dirty="0" smtClean="0">
                <a:solidFill>
                  <a:srgbClr val="34495E"/>
                </a:solidFill>
                <a:latin typeface="Source Sans Pro"/>
              </a:rPr>
              <a:t>元素</a:t>
            </a:r>
            <a:endParaRPr lang="zh-CN" altLang="en-US" dirty="0"/>
          </a:p>
        </p:txBody>
      </p:sp>
      <p:sp>
        <p:nvSpPr>
          <p:cNvPr id="16" name="矩形 15"/>
          <p:cNvSpPr/>
          <p:nvPr/>
        </p:nvSpPr>
        <p:spPr>
          <a:xfrm>
            <a:off x="245660" y="4334390"/>
            <a:ext cx="6096000" cy="369332"/>
          </a:xfrm>
          <a:prstGeom prst="rect">
            <a:avLst/>
          </a:prstGeom>
        </p:spPr>
        <p:txBody>
          <a:bodyPr>
            <a:spAutoFit/>
          </a:bodyPr>
          <a:lstStyle/>
          <a:p>
            <a:r>
              <a:rPr lang="zh-CN" altLang="en-US" dirty="0" smtClean="0">
                <a:solidFill>
                  <a:srgbClr val="34495E"/>
                </a:solidFill>
                <a:latin typeface="Source Sans Pro"/>
              </a:rPr>
              <a:t>数据访问属性</a:t>
            </a:r>
            <a:endParaRPr lang="zh-CN" altLang="en-US" dirty="0"/>
          </a:p>
        </p:txBody>
      </p:sp>
      <p:sp>
        <p:nvSpPr>
          <p:cNvPr id="17" name="矩形 16"/>
          <p:cNvSpPr/>
          <p:nvPr/>
        </p:nvSpPr>
        <p:spPr>
          <a:xfrm>
            <a:off x="245660" y="4703722"/>
            <a:ext cx="11778018" cy="369332"/>
          </a:xfrm>
          <a:prstGeom prst="rect">
            <a:avLst/>
          </a:prstGeom>
        </p:spPr>
        <p:txBody>
          <a:bodyPr wrap="square">
            <a:spAutoFit/>
          </a:bodyPr>
          <a:lstStyle/>
          <a:p>
            <a:r>
              <a:rPr lang="en-US" altLang="zh-CN" dirty="0" smtClean="0">
                <a:solidFill>
                  <a:srgbClr val="34495E"/>
                </a:solidFill>
                <a:latin typeface="Source Sans Pro"/>
              </a:rPr>
              <a:t>$data:</a:t>
            </a:r>
            <a:r>
              <a:rPr lang="zh-CN" altLang="en-US" dirty="0" smtClean="0">
                <a:solidFill>
                  <a:srgbClr val="34495E"/>
                </a:solidFill>
                <a:latin typeface="Source Sans Pro"/>
              </a:rPr>
              <a:t>用于访问组件实例观察的数据对象，该对象引用组件实例化时选项中的</a:t>
            </a:r>
            <a:r>
              <a:rPr lang="en-US" altLang="zh-CN" dirty="0" smtClean="0">
                <a:solidFill>
                  <a:srgbClr val="34495E"/>
                </a:solidFill>
                <a:latin typeface="Source Sans Pro"/>
              </a:rPr>
              <a:t>data</a:t>
            </a:r>
            <a:r>
              <a:rPr lang="zh-CN" altLang="en-US" dirty="0" smtClean="0">
                <a:solidFill>
                  <a:srgbClr val="34495E"/>
                </a:solidFill>
                <a:latin typeface="Source Sans Pro"/>
              </a:rPr>
              <a:t>属性</a:t>
            </a:r>
            <a:endParaRPr lang="zh-CN" altLang="en-US" dirty="0"/>
          </a:p>
        </p:txBody>
      </p:sp>
      <p:sp>
        <p:nvSpPr>
          <p:cNvPr id="18" name="矩形 17"/>
          <p:cNvSpPr/>
          <p:nvPr/>
        </p:nvSpPr>
        <p:spPr>
          <a:xfrm>
            <a:off x="245660" y="5030383"/>
            <a:ext cx="6096000" cy="369332"/>
          </a:xfrm>
          <a:prstGeom prst="rect">
            <a:avLst/>
          </a:prstGeom>
        </p:spPr>
        <p:txBody>
          <a:bodyPr>
            <a:spAutoFit/>
          </a:bodyPr>
          <a:lstStyle/>
          <a:p>
            <a:r>
              <a:rPr lang="en-US" altLang="zh-CN" dirty="0" smtClean="0">
                <a:solidFill>
                  <a:srgbClr val="34495E"/>
                </a:solidFill>
                <a:latin typeface="Source Sans Pro"/>
              </a:rPr>
              <a:t>$options:</a:t>
            </a:r>
            <a:r>
              <a:rPr lang="zh-CN" altLang="en-US" dirty="0" smtClean="0">
                <a:solidFill>
                  <a:srgbClr val="34495E"/>
                </a:solidFill>
                <a:latin typeface="Source Sans Pro"/>
              </a:rPr>
              <a:t>用于访问组件实例化时的初始化选项对象</a:t>
            </a:r>
            <a:endParaRPr lang="zh-CN" altLang="en-US" dirty="0"/>
          </a:p>
        </p:txBody>
      </p:sp>
    </p:spTree>
    <p:extLst>
      <p:ext uri="{BB962C8B-B14F-4D97-AF65-F5344CB8AC3E}">
        <p14:creationId xmlns:p14="http://schemas.microsoft.com/office/powerpoint/2010/main" val="3919732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99206" y="4050621"/>
            <a:ext cx="11904097" cy="369332"/>
          </a:xfrm>
          <a:prstGeom prst="rect">
            <a:avLst/>
          </a:prstGeom>
        </p:spPr>
        <p:txBody>
          <a:bodyPr wrap="square">
            <a:spAutoFit/>
          </a:bodyPr>
          <a:lstStyle/>
          <a:p>
            <a:r>
              <a:rPr lang="en-US" altLang="zh-CN" dirty="0" smtClean="0">
                <a:solidFill>
                  <a:srgbClr val="2F2F2F"/>
                </a:solidFill>
                <a:latin typeface="+mn-ea"/>
              </a:rPr>
              <a:t>1999</a:t>
            </a:r>
            <a:r>
              <a:rPr lang="zh-CN" altLang="en-US" dirty="0" smtClean="0">
                <a:solidFill>
                  <a:srgbClr val="2F2F2F"/>
                </a:solidFill>
                <a:latin typeface="+mn-ea"/>
              </a:rPr>
              <a:t>年，微软推出用于异步传输的</a:t>
            </a:r>
            <a:r>
              <a:rPr lang="en-US" altLang="zh-CN" dirty="0" smtClean="0">
                <a:solidFill>
                  <a:srgbClr val="2F2F2F"/>
                </a:solidFill>
                <a:latin typeface="+mn-ea"/>
              </a:rPr>
              <a:t>ActiveX</a:t>
            </a:r>
            <a:r>
              <a:rPr lang="zh-CN" altLang="en-US" dirty="0" smtClean="0">
                <a:solidFill>
                  <a:srgbClr val="2F2F2F"/>
                </a:solidFill>
                <a:latin typeface="+mn-ea"/>
              </a:rPr>
              <a:t>技术</a:t>
            </a:r>
            <a:endParaRPr lang="zh-CN" altLang="en-US" dirty="0">
              <a:latin typeface="+mn-ea"/>
            </a:endParaRPr>
          </a:p>
        </p:txBody>
      </p:sp>
      <p:sp>
        <p:nvSpPr>
          <p:cNvPr id="16" name="矩形 15"/>
          <p:cNvSpPr/>
          <p:nvPr/>
        </p:nvSpPr>
        <p:spPr>
          <a:xfrm>
            <a:off x="186295" y="1234497"/>
            <a:ext cx="11758962" cy="369332"/>
          </a:xfrm>
          <a:prstGeom prst="rect">
            <a:avLst/>
          </a:prstGeom>
        </p:spPr>
        <p:txBody>
          <a:bodyPr wrap="square">
            <a:spAutoFit/>
          </a:bodyPr>
          <a:lstStyle/>
          <a:p>
            <a:r>
              <a:rPr lang="en-US" altLang="zh-CN" dirty="0" smtClean="0">
                <a:solidFill>
                  <a:srgbClr val="2F2F2F"/>
                </a:solidFill>
                <a:latin typeface="+mn-ea"/>
              </a:rPr>
              <a:t>1993</a:t>
            </a:r>
            <a:r>
              <a:rPr lang="zh-CN" altLang="en-US" dirty="0" smtClean="0">
                <a:solidFill>
                  <a:srgbClr val="2F2F2F"/>
                </a:solidFill>
                <a:latin typeface="+mn-ea"/>
              </a:rPr>
              <a:t>年</a:t>
            </a:r>
            <a:r>
              <a:rPr lang="en-US" altLang="zh-CN" dirty="0" smtClean="0">
                <a:solidFill>
                  <a:srgbClr val="2F2F2F"/>
                </a:solidFill>
                <a:latin typeface="+mn-ea"/>
              </a:rPr>
              <a:t>CGI</a:t>
            </a:r>
            <a:r>
              <a:rPr lang="zh-CN" altLang="en-US" dirty="0" smtClean="0">
                <a:solidFill>
                  <a:srgbClr val="2F2F2F"/>
                </a:solidFill>
                <a:latin typeface="+mn-ea"/>
              </a:rPr>
              <a:t>技术诞生，通过</a:t>
            </a:r>
            <a:r>
              <a:rPr lang="en-US" altLang="zh-CN" dirty="0">
                <a:solidFill>
                  <a:srgbClr val="2F2F2F"/>
                </a:solidFill>
                <a:latin typeface="+mn-ea"/>
              </a:rPr>
              <a:t>Java</a:t>
            </a:r>
            <a:r>
              <a:rPr lang="zh-CN" altLang="en-US" dirty="0">
                <a:solidFill>
                  <a:srgbClr val="2F2F2F"/>
                </a:solidFill>
                <a:latin typeface="+mn-ea"/>
              </a:rPr>
              <a:t>或</a:t>
            </a:r>
            <a:r>
              <a:rPr lang="en-US" altLang="zh-CN" dirty="0">
                <a:solidFill>
                  <a:srgbClr val="2F2F2F"/>
                </a:solidFill>
                <a:latin typeface="+mn-ea"/>
              </a:rPr>
              <a:t>C</a:t>
            </a:r>
            <a:r>
              <a:rPr lang="zh-CN" altLang="en-US" dirty="0">
                <a:solidFill>
                  <a:srgbClr val="2F2F2F"/>
                </a:solidFill>
                <a:latin typeface="+mn-ea"/>
              </a:rPr>
              <a:t>等语言，直接向浏览器输出拼接后的</a:t>
            </a:r>
            <a:r>
              <a:rPr lang="en-US" altLang="zh-CN" dirty="0">
                <a:solidFill>
                  <a:srgbClr val="2F2F2F"/>
                </a:solidFill>
                <a:latin typeface="+mn-ea"/>
              </a:rPr>
              <a:t>Html</a:t>
            </a:r>
            <a:r>
              <a:rPr lang="zh-CN" altLang="en-US" dirty="0">
                <a:solidFill>
                  <a:srgbClr val="2F2F2F"/>
                </a:solidFill>
                <a:latin typeface="+mn-ea"/>
              </a:rPr>
              <a:t>字符串以进行</a:t>
            </a:r>
            <a:r>
              <a:rPr lang="zh-CN" altLang="en-US" dirty="0" smtClean="0">
                <a:solidFill>
                  <a:srgbClr val="2F2F2F"/>
                </a:solidFill>
                <a:latin typeface="+mn-ea"/>
              </a:rPr>
              <a:t>动态显示</a:t>
            </a:r>
            <a:endParaRPr lang="zh-CN" altLang="en-US" dirty="0">
              <a:latin typeface="+mn-ea"/>
            </a:endParaRPr>
          </a:p>
        </p:txBody>
      </p:sp>
      <p:sp>
        <p:nvSpPr>
          <p:cNvPr id="18" name="矩形 17"/>
          <p:cNvSpPr/>
          <p:nvPr/>
        </p:nvSpPr>
        <p:spPr>
          <a:xfrm>
            <a:off x="186295" y="2138900"/>
            <a:ext cx="11904097" cy="369332"/>
          </a:xfrm>
          <a:prstGeom prst="rect">
            <a:avLst/>
          </a:prstGeom>
        </p:spPr>
        <p:txBody>
          <a:bodyPr wrap="square">
            <a:spAutoFit/>
          </a:bodyPr>
          <a:lstStyle/>
          <a:p>
            <a:r>
              <a:rPr lang="en-US" altLang="zh-CN" dirty="0" smtClean="0">
                <a:latin typeface="+mn-ea"/>
              </a:rPr>
              <a:t>1996</a:t>
            </a:r>
            <a:r>
              <a:rPr lang="zh-CN" altLang="en-US" dirty="0" smtClean="0">
                <a:latin typeface="+mn-ea"/>
              </a:rPr>
              <a:t>年</a:t>
            </a:r>
            <a:r>
              <a:rPr lang="en-US" altLang="zh-CN" dirty="0" smtClean="0">
                <a:latin typeface="+mn-ea"/>
              </a:rPr>
              <a:t>ASP</a:t>
            </a:r>
            <a:r>
              <a:rPr lang="zh-CN" altLang="en-US" dirty="0" smtClean="0">
                <a:latin typeface="+mn-ea"/>
              </a:rPr>
              <a:t>技术和</a:t>
            </a:r>
            <a:r>
              <a:rPr lang="en-US" altLang="zh-CN" dirty="0" smtClean="0">
                <a:latin typeface="+mn-ea"/>
              </a:rPr>
              <a:t>JSP</a:t>
            </a:r>
            <a:r>
              <a:rPr lang="zh-CN" altLang="en-US" dirty="0" smtClean="0">
                <a:latin typeface="+mn-ea"/>
              </a:rPr>
              <a:t>技术诞生</a:t>
            </a:r>
            <a:endParaRPr lang="zh-CN" altLang="en-US" dirty="0">
              <a:latin typeface="+mn-ea"/>
            </a:endParaRPr>
          </a:p>
        </p:txBody>
      </p:sp>
      <p:sp>
        <p:nvSpPr>
          <p:cNvPr id="19" name="矩形 18"/>
          <p:cNvSpPr/>
          <p:nvPr/>
        </p:nvSpPr>
        <p:spPr>
          <a:xfrm>
            <a:off x="99206" y="101007"/>
            <a:ext cx="2005354" cy="5365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前端发展简史</a:t>
            </a:r>
            <a:endParaRPr lang="en-US" altLang="zh-CN" dirty="0" smtClean="0"/>
          </a:p>
        </p:txBody>
      </p:sp>
      <p:sp>
        <p:nvSpPr>
          <p:cNvPr id="20" name="矩形 19"/>
          <p:cNvSpPr/>
          <p:nvPr/>
        </p:nvSpPr>
        <p:spPr>
          <a:xfrm>
            <a:off x="186295" y="773726"/>
            <a:ext cx="11904097" cy="369332"/>
          </a:xfrm>
          <a:prstGeom prst="rect">
            <a:avLst/>
          </a:prstGeom>
          <a:solidFill>
            <a:schemeClr val="accent6">
              <a:lumMod val="60000"/>
              <a:lumOff val="40000"/>
            </a:schemeClr>
          </a:solidFill>
        </p:spPr>
        <p:txBody>
          <a:bodyPr wrap="square">
            <a:spAutoFit/>
          </a:bodyPr>
          <a:lstStyle/>
          <a:p>
            <a:r>
              <a:rPr lang="zh-CN" altLang="en-US" dirty="0" smtClean="0">
                <a:latin typeface="+mn-ea"/>
              </a:rPr>
              <a:t>在解决网页的动态性问题上，</a:t>
            </a:r>
            <a:r>
              <a:rPr lang="en-US" altLang="zh-CN" dirty="0" err="1" smtClean="0">
                <a:latin typeface="+mn-ea"/>
              </a:rPr>
              <a:t>Javascript</a:t>
            </a:r>
            <a:r>
              <a:rPr lang="zh-CN" altLang="en-US" dirty="0" smtClean="0">
                <a:latin typeface="+mn-ea"/>
              </a:rPr>
              <a:t>只实现了前端的动态性，</a:t>
            </a:r>
            <a:r>
              <a:rPr lang="zh-CN" altLang="en-US" dirty="0">
                <a:latin typeface="+mn-ea"/>
              </a:rPr>
              <a:t>而</a:t>
            </a:r>
            <a:r>
              <a:rPr lang="zh-CN" altLang="en-US" dirty="0" smtClean="0">
                <a:latin typeface="+mn-ea"/>
              </a:rPr>
              <a:t>与后端</a:t>
            </a:r>
            <a:r>
              <a:rPr lang="zh-CN" altLang="en-US" dirty="0">
                <a:latin typeface="+mn-ea"/>
              </a:rPr>
              <a:t>服务的</a:t>
            </a:r>
            <a:r>
              <a:rPr lang="zh-CN" altLang="en-US" dirty="0" smtClean="0">
                <a:latin typeface="+mn-ea"/>
              </a:rPr>
              <a:t>动态交互上也出现了很多技术。</a:t>
            </a:r>
            <a:endParaRPr lang="zh-CN" altLang="en-US" dirty="0">
              <a:latin typeface="+mn-ea"/>
            </a:endParaRPr>
          </a:p>
        </p:txBody>
      </p:sp>
      <p:sp>
        <p:nvSpPr>
          <p:cNvPr id="2" name="矩形 1"/>
          <p:cNvSpPr/>
          <p:nvPr/>
        </p:nvSpPr>
        <p:spPr>
          <a:xfrm>
            <a:off x="186295" y="1689605"/>
            <a:ext cx="2146742" cy="369332"/>
          </a:xfrm>
          <a:prstGeom prst="rect">
            <a:avLst/>
          </a:prstGeom>
        </p:spPr>
        <p:txBody>
          <a:bodyPr wrap="none">
            <a:spAutoFit/>
          </a:bodyPr>
          <a:lstStyle/>
          <a:p>
            <a:r>
              <a:rPr lang="en-US" altLang="zh-CN" dirty="0">
                <a:latin typeface="+mn-ea"/>
              </a:rPr>
              <a:t>1995</a:t>
            </a:r>
            <a:r>
              <a:rPr lang="zh-CN" altLang="en-US" dirty="0">
                <a:latin typeface="+mn-ea"/>
              </a:rPr>
              <a:t>年</a:t>
            </a:r>
            <a:r>
              <a:rPr lang="en-US" altLang="zh-CN" dirty="0" smtClean="0">
                <a:latin typeface="+mn-ea"/>
              </a:rPr>
              <a:t>PHP</a:t>
            </a:r>
            <a:r>
              <a:rPr lang="zh-CN" altLang="en-US" dirty="0" smtClean="0">
                <a:latin typeface="+mn-ea"/>
              </a:rPr>
              <a:t>技术诞生</a:t>
            </a:r>
            <a:endParaRPr lang="zh-CN" altLang="en-US" dirty="0">
              <a:latin typeface="+mn-ea"/>
            </a:endParaRPr>
          </a:p>
        </p:txBody>
      </p:sp>
      <p:sp>
        <p:nvSpPr>
          <p:cNvPr id="3" name="矩形 2"/>
          <p:cNvSpPr/>
          <p:nvPr/>
        </p:nvSpPr>
        <p:spPr>
          <a:xfrm>
            <a:off x="186295" y="2588195"/>
            <a:ext cx="3647152" cy="369332"/>
          </a:xfrm>
          <a:prstGeom prst="rect">
            <a:avLst/>
          </a:prstGeom>
        </p:spPr>
        <p:txBody>
          <a:bodyPr wrap="none">
            <a:spAutoFit/>
          </a:bodyPr>
          <a:lstStyle/>
          <a:p>
            <a:r>
              <a:rPr lang="en-US" altLang="zh-CN" dirty="0">
                <a:latin typeface="+mn-ea"/>
              </a:rPr>
              <a:t>2002</a:t>
            </a:r>
            <a:r>
              <a:rPr lang="zh-CN" altLang="en-US" dirty="0">
                <a:latin typeface="+mn-ea"/>
              </a:rPr>
              <a:t>年</a:t>
            </a:r>
            <a:r>
              <a:rPr lang="en-US" altLang="zh-CN" dirty="0" smtClean="0">
                <a:latin typeface="+mn-ea"/>
              </a:rPr>
              <a:t>ASP.NET</a:t>
            </a:r>
            <a:r>
              <a:rPr lang="zh-CN" altLang="en-US" dirty="0" smtClean="0">
                <a:latin typeface="+mn-ea"/>
              </a:rPr>
              <a:t>技术诞生</a:t>
            </a:r>
            <a:r>
              <a:rPr lang="zh-CN" altLang="en-US" dirty="0">
                <a:latin typeface="+mn-ea"/>
              </a:rPr>
              <a:t>以替代</a:t>
            </a:r>
            <a:r>
              <a:rPr lang="en-US" altLang="zh-CN" dirty="0">
                <a:latin typeface="+mn-ea"/>
              </a:rPr>
              <a:t>ASP</a:t>
            </a:r>
            <a:endParaRPr lang="zh-CN" altLang="en-US" dirty="0">
              <a:latin typeface="+mn-ea"/>
            </a:endParaRPr>
          </a:p>
        </p:txBody>
      </p:sp>
      <p:sp>
        <p:nvSpPr>
          <p:cNvPr id="13" name="矩形 12"/>
          <p:cNvSpPr/>
          <p:nvPr/>
        </p:nvSpPr>
        <p:spPr>
          <a:xfrm>
            <a:off x="154883" y="3042409"/>
            <a:ext cx="11904097" cy="923330"/>
          </a:xfrm>
          <a:prstGeom prst="rect">
            <a:avLst/>
          </a:prstGeom>
          <a:solidFill>
            <a:schemeClr val="accent6">
              <a:lumMod val="60000"/>
              <a:lumOff val="40000"/>
            </a:schemeClr>
          </a:solidFill>
        </p:spPr>
        <p:txBody>
          <a:bodyPr wrap="square">
            <a:spAutoFit/>
          </a:bodyPr>
          <a:lstStyle/>
          <a:p>
            <a:r>
              <a:rPr lang="zh-CN" altLang="en-US" dirty="0" smtClean="0">
                <a:latin typeface="+mn-ea"/>
              </a:rPr>
              <a:t>动态页面技术的不断发展页面，促使动态获得后台服务数据越来越容易，但却使得后端逻辑越来越复杂、庞大、难于维护，由此催生了后端各种</a:t>
            </a:r>
            <a:r>
              <a:rPr lang="en-US" altLang="zh-CN" dirty="0" smtClean="0">
                <a:latin typeface="+mn-ea"/>
              </a:rPr>
              <a:t>MVC</a:t>
            </a:r>
            <a:r>
              <a:rPr lang="zh-CN" altLang="en-US" dirty="0" smtClean="0">
                <a:latin typeface="+mn-ea"/>
              </a:rPr>
              <a:t>框架的发展，如</a:t>
            </a:r>
            <a:r>
              <a:rPr lang="en-US" altLang="zh-CN" dirty="0" smtClean="0">
                <a:latin typeface="+mn-ea"/>
              </a:rPr>
              <a:t>Struts</a:t>
            </a:r>
            <a:r>
              <a:rPr lang="zh-CN" altLang="en-US" dirty="0" smtClean="0">
                <a:latin typeface="+mn-ea"/>
              </a:rPr>
              <a:t>、</a:t>
            </a:r>
            <a:r>
              <a:rPr lang="en-US" altLang="zh-CN" dirty="0" smtClean="0">
                <a:latin typeface="+mn-ea"/>
              </a:rPr>
              <a:t>Spring</a:t>
            </a:r>
            <a:r>
              <a:rPr lang="zh-CN" altLang="en-US" dirty="0" smtClean="0">
                <a:latin typeface="+mn-ea"/>
              </a:rPr>
              <a:t>等。</a:t>
            </a:r>
            <a:endParaRPr lang="en-US" altLang="zh-CN" dirty="0" smtClean="0">
              <a:latin typeface="+mn-ea"/>
            </a:endParaRPr>
          </a:p>
          <a:p>
            <a:r>
              <a:rPr lang="zh-CN" altLang="en-US" b="1" dirty="0" smtClean="0">
                <a:solidFill>
                  <a:srgbClr val="0000FF"/>
                </a:solidFill>
                <a:latin typeface="+mn-ea"/>
              </a:rPr>
              <a:t>这时又提出了新问题：前端页面想要获取服务端数据仍然需要刷新整个页面</a:t>
            </a:r>
            <a:endParaRPr lang="zh-CN" altLang="en-US" dirty="0">
              <a:solidFill>
                <a:srgbClr val="0000FF"/>
              </a:solidFill>
              <a:latin typeface="+mn-ea"/>
            </a:endParaRPr>
          </a:p>
        </p:txBody>
      </p:sp>
      <p:sp>
        <p:nvSpPr>
          <p:cNvPr id="14" name="矩形 13"/>
          <p:cNvSpPr/>
          <p:nvPr/>
        </p:nvSpPr>
        <p:spPr>
          <a:xfrm>
            <a:off x="99206" y="4474379"/>
            <a:ext cx="11904097" cy="369332"/>
          </a:xfrm>
          <a:prstGeom prst="rect">
            <a:avLst/>
          </a:prstGeom>
        </p:spPr>
        <p:txBody>
          <a:bodyPr wrap="square">
            <a:spAutoFit/>
          </a:bodyPr>
          <a:lstStyle/>
          <a:p>
            <a:r>
              <a:rPr lang="en-US" altLang="zh-CN" dirty="0" smtClean="0">
                <a:solidFill>
                  <a:srgbClr val="2F2F2F"/>
                </a:solidFill>
                <a:latin typeface="+mn-ea"/>
              </a:rPr>
              <a:t>2005</a:t>
            </a:r>
            <a:r>
              <a:rPr lang="zh-CN" altLang="en-US" dirty="0" smtClean="0">
                <a:solidFill>
                  <a:srgbClr val="2F2F2F"/>
                </a:solidFill>
                <a:latin typeface="+mn-ea"/>
              </a:rPr>
              <a:t>年，</a:t>
            </a:r>
            <a:r>
              <a:rPr lang="en-US" altLang="zh-CN" dirty="0" err="1" smtClean="0">
                <a:latin typeface="+mn-ea"/>
              </a:rPr>
              <a:t>JesseJamesGarrett</a:t>
            </a:r>
            <a:r>
              <a:rPr lang="zh-CN" altLang="en-US" dirty="0" smtClean="0">
                <a:latin typeface="+mn-ea"/>
              </a:rPr>
              <a:t>正式提出</a:t>
            </a:r>
            <a:r>
              <a:rPr lang="en-US" altLang="zh-CN" dirty="0" smtClean="0">
                <a:latin typeface="+mn-ea"/>
              </a:rPr>
              <a:t>Ajax</a:t>
            </a:r>
            <a:r>
              <a:rPr lang="zh-CN" altLang="en-US" dirty="0" smtClean="0">
                <a:latin typeface="+mn-ea"/>
              </a:rPr>
              <a:t>技术（</a:t>
            </a:r>
            <a:r>
              <a:rPr lang="en-US" altLang="zh-CN" dirty="0" smtClean="0">
                <a:latin typeface="+mn-ea"/>
              </a:rPr>
              <a:t>Asynchronous </a:t>
            </a:r>
            <a:r>
              <a:rPr lang="en-US" altLang="zh-CN" dirty="0" err="1" smtClean="0">
                <a:latin typeface="+mn-ea"/>
              </a:rPr>
              <a:t>Javascript</a:t>
            </a:r>
            <a:r>
              <a:rPr lang="en-US" altLang="zh-CN" dirty="0" smtClean="0">
                <a:latin typeface="+mn-ea"/>
              </a:rPr>
              <a:t> XML</a:t>
            </a:r>
            <a:r>
              <a:rPr lang="zh-CN" altLang="en-US" dirty="0" smtClean="0">
                <a:latin typeface="+mn-ea"/>
              </a:rPr>
              <a:t>）</a:t>
            </a:r>
            <a:endParaRPr lang="zh-CN" altLang="en-US" dirty="0">
              <a:latin typeface="+mn-ea"/>
            </a:endParaRPr>
          </a:p>
        </p:txBody>
      </p:sp>
      <p:sp>
        <p:nvSpPr>
          <p:cNvPr id="17" name="矩形 16"/>
          <p:cNvSpPr/>
          <p:nvPr/>
        </p:nvSpPr>
        <p:spPr>
          <a:xfrm>
            <a:off x="99206" y="4845771"/>
            <a:ext cx="11904097" cy="369332"/>
          </a:xfrm>
          <a:prstGeom prst="rect">
            <a:avLst/>
          </a:prstGeom>
        </p:spPr>
        <p:txBody>
          <a:bodyPr wrap="square">
            <a:spAutoFit/>
          </a:bodyPr>
          <a:lstStyle/>
          <a:p>
            <a:r>
              <a:rPr lang="en-US" altLang="zh-CN" dirty="0" smtClean="0">
                <a:solidFill>
                  <a:srgbClr val="2F2F2F"/>
                </a:solidFill>
                <a:latin typeface="+mn-ea"/>
              </a:rPr>
              <a:t>2004</a:t>
            </a:r>
            <a:r>
              <a:rPr lang="zh-CN" altLang="en-US" dirty="0" smtClean="0">
                <a:solidFill>
                  <a:srgbClr val="2F2F2F"/>
                </a:solidFill>
                <a:latin typeface="+mn-ea"/>
              </a:rPr>
              <a:t>年和</a:t>
            </a:r>
            <a:r>
              <a:rPr lang="en-US" altLang="zh-CN" dirty="0" smtClean="0">
                <a:solidFill>
                  <a:srgbClr val="2F2F2F"/>
                </a:solidFill>
                <a:latin typeface="+mn-ea"/>
              </a:rPr>
              <a:t>2005</a:t>
            </a:r>
            <a:r>
              <a:rPr lang="zh-CN" altLang="en-US" dirty="0" smtClean="0">
                <a:solidFill>
                  <a:srgbClr val="2F2F2F"/>
                </a:solidFill>
                <a:latin typeface="+mn-ea"/>
              </a:rPr>
              <a:t>年，</a:t>
            </a:r>
            <a:r>
              <a:rPr lang="en-US" altLang="zh-CN" dirty="0" smtClean="0">
                <a:latin typeface="+mn-ea"/>
              </a:rPr>
              <a:t>Google</a:t>
            </a:r>
            <a:r>
              <a:rPr lang="zh-CN" altLang="en-US" dirty="0" smtClean="0">
                <a:latin typeface="+mn-ea"/>
              </a:rPr>
              <a:t>先后发布了</a:t>
            </a:r>
            <a:r>
              <a:rPr lang="zh-CN" altLang="en-US" dirty="0">
                <a:latin typeface="+mn-ea"/>
              </a:rPr>
              <a:t>两</a:t>
            </a:r>
            <a:r>
              <a:rPr lang="zh-CN" altLang="en-US" dirty="0" smtClean="0">
                <a:latin typeface="+mn-ea"/>
              </a:rPr>
              <a:t>款重量级</a:t>
            </a:r>
            <a:r>
              <a:rPr lang="en-US" altLang="zh-CN" dirty="0" smtClean="0">
                <a:latin typeface="+mn-ea"/>
              </a:rPr>
              <a:t>Web</a:t>
            </a:r>
            <a:r>
              <a:rPr lang="zh-CN" altLang="en-US" dirty="0" smtClean="0">
                <a:latin typeface="+mn-ea"/>
              </a:rPr>
              <a:t>产品：</a:t>
            </a:r>
            <a:r>
              <a:rPr lang="en-US" altLang="zh-CN" dirty="0" smtClean="0">
                <a:latin typeface="+mn-ea"/>
              </a:rPr>
              <a:t>Gmail</a:t>
            </a:r>
            <a:r>
              <a:rPr lang="zh-CN" altLang="en-US" dirty="0" smtClean="0">
                <a:latin typeface="+mn-ea"/>
              </a:rPr>
              <a:t>和</a:t>
            </a:r>
            <a:r>
              <a:rPr lang="en-US" altLang="zh-CN" dirty="0" smtClean="0">
                <a:latin typeface="+mn-ea"/>
              </a:rPr>
              <a:t>Google Map</a:t>
            </a:r>
            <a:r>
              <a:rPr lang="zh-CN" altLang="en-US" dirty="0" smtClean="0">
                <a:latin typeface="+mn-ea"/>
              </a:rPr>
              <a:t>，都大量使用了</a:t>
            </a:r>
            <a:r>
              <a:rPr lang="en-US" altLang="zh-CN" dirty="0" smtClean="0">
                <a:latin typeface="+mn-ea"/>
              </a:rPr>
              <a:t>Ajax</a:t>
            </a:r>
            <a:r>
              <a:rPr lang="zh-CN" altLang="en-US" dirty="0" smtClean="0">
                <a:latin typeface="+mn-ea"/>
              </a:rPr>
              <a:t>技术</a:t>
            </a:r>
            <a:endParaRPr lang="zh-CN" altLang="en-US" dirty="0">
              <a:latin typeface="+mn-ea"/>
            </a:endParaRPr>
          </a:p>
        </p:txBody>
      </p:sp>
      <p:sp>
        <p:nvSpPr>
          <p:cNvPr id="21" name="矩形 20"/>
          <p:cNvSpPr/>
          <p:nvPr/>
        </p:nvSpPr>
        <p:spPr>
          <a:xfrm>
            <a:off x="154883" y="5274919"/>
            <a:ext cx="11904097" cy="646331"/>
          </a:xfrm>
          <a:prstGeom prst="rect">
            <a:avLst/>
          </a:prstGeom>
          <a:solidFill>
            <a:schemeClr val="accent6">
              <a:lumMod val="60000"/>
              <a:lumOff val="40000"/>
            </a:schemeClr>
          </a:solidFill>
        </p:spPr>
        <p:txBody>
          <a:bodyPr wrap="square">
            <a:spAutoFit/>
          </a:bodyPr>
          <a:lstStyle/>
          <a:p>
            <a:r>
              <a:rPr lang="zh-CN" altLang="en-US" b="1" dirty="0" smtClean="0">
                <a:solidFill>
                  <a:srgbClr val="FF0000"/>
                </a:solidFill>
                <a:latin typeface="+mn-ea"/>
              </a:rPr>
              <a:t>世界进入</a:t>
            </a:r>
            <a:r>
              <a:rPr lang="en-US" altLang="zh-CN" b="1" dirty="0" smtClean="0">
                <a:solidFill>
                  <a:srgbClr val="FF0000"/>
                </a:solidFill>
                <a:latin typeface="+mn-ea"/>
              </a:rPr>
              <a:t>Web2.0</a:t>
            </a:r>
            <a:r>
              <a:rPr lang="zh-CN" altLang="en-US" b="1" dirty="0" smtClean="0">
                <a:solidFill>
                  <a:srgbClr val="FF0000"/>
                </a:solidFill>
                <a:latin typeface="+mn-ea"/>
              </a:rPr>
              <a:t>时代</a:t>
            </a:r>
            <a:endParaRPr lang="en-US" altLang="zh-CN" b="1" dirty="0">
              <a:solidFill>
                <a:srgbClr val="FF0000"/>
              </a:solidFill>
              <a:latin typeface="+mn-ea"/>
            </a:endParaRPr>
          </a:p>
          <a:p>
            <a:r>
              <a:rPr lang="en-US" altLang="zh-CN" dirty="0" smtClean="0">
                <a:latin typeface="+mn-ea"/>
              </a:rPr>
              <a:t>Ajax</a:t>
            </a:r>
            <a:r>
              <a:rPr lang="zh-CN" altLang="en-US" dirty="0" smtClean="0">
                <a:latin typeface="+mn-ea"/>
              </a:rPr>
              <a:t>技术使得不需要刷新</a:t>
            </a:r>
            <a:r>
              <a:rPr lang="zh-CN" altLang="en-US" dirty="0">
                <a:latin typeface="+mn-ea"/>
              </a:rPr>
              <a:t>整个</a:t>
            </a:r>
            <a:r>
              <a:rPr lang="zh-CN" altLang="en-US" dirty="0" smtClean="0">
                <a:latin typeface="+mn-ea"/>
              </a:rPr>
              <a:t>前端页面就可实现与后端服务的交互，使得前端向后端服务发送数据更加方便。</a:t>
            </a:r>
          </a:p>
        </p:txBody>
      </p:sp>
      <p:sp>
        <p:nvSpPr>
          <p:cNvPr id="22" name="矩形 21"/>
          <p:cNvSpPr/>
          <p:nvPr/>
        </p:nvSpPr>
        <p:spPr>
          <a:xfrm>
            <a:off x="154883" y="6051200"/>
            <a:ext cx="11904097" cy="646331"/>
          </a:xfrm>
          <a:prstGeom prst="rect">
            <a:avLst/>
          </a:prstGeom>
          <a:solidFill>
            <a:schemeClr val="accent6">
              <a:lumMod val="60000"/>
              <a:lumOff val="40000"/>
            </a:schemeClr>
          </a:solidFill>
        </p:spPr>
        <p:txBody>
          <a:bodyPr wrap="square">
            <a:spAutoFit/>
          </a:bodyPr>
          <a:lstStyle/>
          <a:p>
            <a:r>
              <a:rPr lang="zh-CN" altLang="en-US" dirty="0" smtClean="0">
                <a:latin typeface="+mn-ea"/>
              </a:rPr>
              <a:t>此时为期</a:t>
            </a:r>
            <a:r>
              <a:rPr lang="en-US" altLang="zh-CN" dirty="0" smtClean="0">
                <a:latin typeface="+mn-ea"/>
              </a:rPr>
              <a:t>10</a:t>
            </a:r>
            <a:r>
              <a:rPr lang="zh-CN" altLang="en-US" dirty="0" smtClean="0">
                <a:latin typeface="+mn-ea"/>
              </a:rPr>
              <a:t>年的第一场浏览器争夺战以微软的</a:t>
            </a:r>
            <a:r>
              <a:rPr lang="en-US" altLang="zh-CN" dirty="0" smtClean="0">
                <a:latin typeface="+mn-ea"/>
              </a:rPr>
              <a:t>IE</a:t>
            </a:r>
            <a:r>
              <a:rPr lang="zh-CN" altLang="en-US" dirty="0" smtClean="0">
                <a:latin typeface="+mn-ea"/>
              </a:rPr>
              <a:t>完胜网景的</a:t>
            </a:r>
            <a:r>
              <a:rPr lang="en-US" altLang="zh-CN" dirty="0" smtClean="0">
                <a:latin typeface="+mn-ea"/>
              </a:rPr>
              <a:t>Navigator</a:t>
            </a:r>
            <a:r>
              <a:rPr lang="zh-CN" altLang="en-US" dirty="0" smtClean="0">
                <a:latin typeface="+mn-ea"/>
              </a:rPr>
              <a:t>而告终。同时也进入了第二场浏览器争夺战。</a:t>
            </a:r>
            <a:endParaRPr lang="en-US" altLang="zh-CN" dirty="0" smtClean="0">
              <a:latin typeface="+mn-ea"/>
            </a:endParaRPr>
          </a:p>
          <a:p>
            <a:r>
              <a:rPr lang="zh-CN" altLang="en-US" dirty="0" smtClean="0">
                <a:latin typeface="+mn-ea"/>
              </a:rPr>
              <a:t>微软的</a:t>
            </a:r>
            <a:r>
              <a:rPr lang="en-US" altLang="zh-CN" dirty="0" smtClean="0">
                <a:latin typeface="+mn-ea"/>
              </a:rPr>
              <a:t>IE</a:t>
            </a:r>
            <a:r>
              <a:rPr lang="zh-CN" altLang="en-US" dirty="0" smtClean="0">
                <a:latin typeface="+mn-ea"/>
              </a:rPr>
              <a:t>垄断了浏览器市场，但它并不遵循</a:t>
            </a:r>
            <a:r>
              <a:rPr lang="en-US" altLang="zh-CN" dirty="0" smtClean="0">
                <a:latin typeface="+mn-ea"/>
              </a:rPr>
              <a:t>W3C</a:t>
            </a:r>
            <a:r>
              <a:rPr lang="zh-CN" altLang="en-US" dirty="0" smtClean="0">
                <a:latin typeface="+mn-ea"/>
              </a:rPr>
              <a:t>标准。</a:t>
            </a:r>
            <a:endParaRPr lang="zh-CN" altLang="en-US" dirty="0">
              <a:latin typeface="+mn-ea"/>
            </a:endParaRPr>
          </a:p>
        </p:txBody>
      </p:sp>
    </p:spTree>
    <p:extLst>
      <p:ext uri="{BB962C8B-B14F-4D97-AF65-F5344CB8AC3E}">
        <p14:creationId xmlns:p14="http://schemas.microsoft.com/office/powerpoint/2010/main" val="11375441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86291" y="1626721"/>
            <a:ext cx="11904097" cy="369332"/>
          </a:xfrm>
          <a:prstGeom prst="rect">
            <a:avLst/>
          </a:prstGeom>
        </p:spPr>
        <p:txBody>
          <a:bodyPr wrap="square">
            <a:spAutoFit/>
          </a:bodyPr>
          <a:lstStyle/>
          <a:p>
            <a:r>
              <a:rPr lang="en-US" altLang="zh-CN" dirty="0" smtClean="0">
                <a:latin typeface="+mn-ea"/>
              </a:rPr>
              <a:t>2008</a:t>
            </a:r>
            <a:r>
              <a:rPr lang="zh-CN" altLang="en-US" dirty="0" smtClean="0">
                <a:latin typeface="+mn-ea"/>
              </a:rPr>
              <a:t>年，</a:t>
            </a:r>
            <a:r>
              <a:rPr lang="en-US" altLang="zh-CN" dirty="0" err="1" smtClean="0">
                <a:latin typeface="+mn-ea"/>
              </a:rPr>
              <a:t>firefox</a:t>
            </a:r>
            <a:r>
              <a:rPr lang="zh-CN" altLang="en-US" dirty="0" smtClean="0">
                <a:latin typeface="+mn-ea"/>
              </a:rPr>
              <a:t>市场份额达</a:t>
            </a:r>
            <a:r>
              <a:rPr lang="en-US" altLang="zh-CN" dirty="0" smtClean="0">
                <a:latin typeface="+mn-ea"/>
              </a:rPr>
              <a:t>25%</a:t>
            </a:r>
            <a:r>
              <a:rPr lang="zh-CN" altLang="en-US" dirty="0" smtClean="0">
                <a:latin typeface="+mn-ea"/>
              </a:rPr>
              <a:t>，</a:t>
            </a:r>
            <a:r>
              <a:rPr lang="en-US" altLang="zh-CN" dirty="0" smtClean="0">
                <a:latin typeface="+mn-ea"/>
              </a:rPr>
              <a:t>IE</a:t>
            </a:r>
            <a:r>
              <a:rPr lang="zh-CN" altLang="en-US" dirty="0" smtClean="0">
                <a:latin typeface="+mn-ea"/>
              </a:rPr>
              <a:t>下滑至</a:t>
            </a:r>
            <a:r>
              <a:rPr lang="en-US" altLang="zh-CN" dirty="0" smtClean="0">
                <a:latin typeface="+mn-ea"/>
              </a:rPr>
              <a:t>65%</a:t>
            </a:r>
            <a:r>
              <a:rPr lang="zh-CN" altLang="en-US" dirty="0" smtClean="0">
                <a:latin typeface="+mn-ea"/>
              </a:rPr>
              <a:t>，此时</a:t>
            </a:r>
            <a:r>
              <a:rPr lang="en-US" altLang="zh-CN" dirty="0" smtClean="0">
                <a:latin typeface="+mn-ea"/>
              </a:rPr>
              <a:t>W3C</a:t>
            </a:r>
            <a:r>
              <a:rPr lang="zh-CN" altLang="en-US" dirty="0" smtClean="0">
                <a:latin typeface="+mn-ea"/>
              </a:rPr>
              <a:t>阵营和</a:t>
            </a:r>
            <a:r>
              <a:rPr lang="en-US" altLang="zh-CN" dirty="0" smtClean="0">
                <a:latin typeface="+mn-ea"/>
              </a:rPr>
              <a:t>IE</a:t>
            </a:r>
            <a:r>
              <a:rPr lang="zh-CN" altLang="en-US" dirty="0" smtClean="0">
                <a:latin typeface="+mn-ea"/>
              </a:rPr>
              <a:t>阵营对抗加剧，实现标准不同，差异越来越大</a:t>
            </a:r>
            <a:endParaRPr lang="zh-CN" altLang="en-US" dirty="0">
              <a:latin typeface="+mn-ea"/>
            </a:endParaRPr>
          </a:p>
        </p:txBody>
      </p:sp>
      <p:sp>
        <p:nvSpPr>
          <p:cNvPr id="19" name="矩形 18"/>
          <p:cNvSpPr/>
          <p:nvPr/>
        </p:nvSpPr>
        <p:spPr>
          <a:xfrm>
            <a:off x="99206" y="101007"/>
            <a:ext cx="2005354" cy="5365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前端发展简史</a:t>
            </a:r>
            <a:endParaRPr lang="en-US" altLang="zh-CN" dirty="0" smtClean="0"/>
          </a:p>
        </p:txBody>
      </p:sp>
      <p:sp>
        <p:nvSpPr>
          <p:cNvPr id="2" name="矩形 1"/>
          <p:cNvSpPr/>
          <p:nvPr/>
        </p:nvSpPr>
        <p:spPr>
          <a:xfrm>
            <a:off x="186294" y="812891"/>
            <a:ext cx="6301725" cy="369332"/>
          </a:xfrm>
          <a:prstGeom prst="rect">
            <a:avLst/>
          </a:prstGeom>
        </p:spPr>
        <p:txBody>
          <a:bodyPr wrap="none">
            <a:spAutoFit/>
          </a:bodyPr>
          <a:lstStyle/>
          <a:p>
            <a:r>
              <a:rPr lang="en-US" altLang="zh-CN" dirty="0" smtClean="0">
                <a:latin typeface="+mn-ea"/>
              </a:rPr>
              <a:t>2004</a:t>
            </a:r>
            <a:r>
              <a:rPr lang="zh-CN" altLang="en-US" dirty="0" smtClean="0">
                <a:latin typeface="+mn-ea"/>
              </a:rPr>
              <a:t>年，网景公司发布了</a:t>
            </a:r>
            <a:r>
              <a:rPr lang="en-US" altLang="zh-CN" dirty="0" err="1" smtClean="0">
                <a:latin typeface="+mn-ea"/>
              </a:rPr>
              <a:t>firefox</a:t>
            </a:r>
            <a:r>
              <a:rPr lang="zh-CN" altLang="en-US" dirty="0" smtClean="0">
                <a:latin typeface="+mn-ea"/>
              </a:rPr>
              <a:t>浏览器，获得了巨大成功</a:t>
            </a:r>
            <a:endParaRPr lang="zh-CN" altLang="en-US" dirty="0">
              <a:latin typeface="+mn-ea"/>
            </a:endParaRPr>
          </a:p>
        </p:txBody>
      </p:sp>
      <p:sp>
        <p:nvSpPr>
          <p:cNvPr id="15" name="矩形 14"/>
          <p:cNvSpPr/>
          <p:nvPr/>
        </p:nvSpPr>
        <p:spPr>
          <a:xfrm>
            <a:off x="186291" y="1225765"/>
            <a:ext cx="11904097" cy="369332"/>
          </a:xfrm>
          <a:prstGeom prst="rect">
            <a:avLst/>
          </a:prstGeom>
        </p:spPr>
        <p:txBody>
          <a:bodyPr wrap="square">
            <a:spAutoFit/>
          </a:bodyPr>
          <a:lstStyle/>
          <a:p>
            <a:r>
              <a:rPr lang="en-US" altLang="zh-CN" dirty="0" smtClean="0">
                <a:latin typeface="+mn-ea"/>
              </a:rPr>
              <a:t>2008</a:t>
            </a:r>
            <a:r>
              <a:rPr lang="zh-CN" altLang="en-US" dirty="0" smtClean="0">
                <a:latin typeface="+mn-ea"/>
              </a:rPr>
              <a:t>年，</a:t>
            </a:r>
            <a:r>
              <a:rPr lang="en-US" altLang="zh-CN" dirty="0" smtClean="0">
                <a:latin typeface="+mn-ea"/>
              </a:rPr>
              <a:t>W3C</a:t>
            </a:r>
            <a:r>
              <a:rPr lang="zh-CN" altLang="en-US" dirty="0" smtClean="0">
                <a:latin typeface="+mn-ea"/>
              </a:rPr>
              <a:t>正式发布第一份</a:t>
            </a:r>
            <a:r>
              <a:rPr lang="en-US" altLang="zh-CN" dirty="0" smtClean="0">
                <a:latin typeface="+mn-ea"/>
              </a:rPr>
              <a:t>HTML5</a:t>
            </a:r>
            <a:r>
              <a:rPr lang="zh-CN" altLang="en-US" dirty="0" smtClean="0">
                <a:latin typeface="+mn-ea"/>
              </a:rPr>
              <a:t>草案，同年</a:t>
            </a:r>
            <a:r>
              <a:rPr lang="en-US" altLang="zh-CN" dirty="0" smtClean="0">
                <a:latin typeface="+mn-ea"/>
              </a:rPr>
              <a:t>Google</a:t>
            </a:r>
            <a:r>
              <a:rPr lang="zh-CN" altLang="en-US" dirty="0" smtClean="0">
                <a:latin typeface="+mn-ea"/>
              </a:rPr>
              <a:t>发布了</a:t>
            </a:r>
            <a:r>
              <a:rPr lang="en-US" altLang="zh-CN" dirty="0" smtClean="0">
                <a:latin typeface="+mn-ea"/>
              </a:rPr>
              <a:t>Chrome</a:t>
            </a:r>
            <a:r>
              <a:rPr lang="zh-CN" altLang="en-US" dirty="0" smtClean="0">
                <a:latin typeface="+mn-ea"/>
              </a:rPr>
              <a:t>浏览器，也加入了第二场浏览器争夺战</a:t>
            </a:r>
            <a:endParaRPr lang="zh-CN" altLang="en-US" dirty="0">
              <a:latin typeface="+mn-ea"/>
            </a:endParaRPr>
          </a:p>
        </p:txBody>
      </p:sp>
      <p:sp>
        <p:nvSpPr>
          <p:cNvPr id="23" name="矩形 22"/>
          <p:cNvSpPr/>
          <p:nvPr/>
        </p:nvSpPr>
        <p:spPr>
          <a:xfrm>
            <a:off x="99206" y="2840481"/>
            <a:ext cx="11904097" cy="369332"/>
          </a:xfrm>
          <a:prstGeom prst="rect">
            <a:avLst/>
          </a:prstGeom>
          <a:solidFill>
            <a:schemeClr val="accent6">
              <a:lumMod val="60000"/>
              <a:lumOff val="40000"/>
            </a:schemeClr>
          </a:solidFill>
        </p:spPr>
        <p:txBody>
          <a:bodyPr wrap="square">
            <a:spAutoFit/>
          </a:bodyPr>
          <a:lstStyle/>
          <a:p>
            <a:r>
              <a:rPr lang="zh-CN" altLang="en-US" b="1" dirty="0" smtClean="0">
                <a:solidFill>
                  <a:srgbClr val="0000FF"/>
                </a:solidFill>
                <a:latin typeface="+mn-ea"/>
              </a:rPr>
              <a:t>此时的新问题：</a:t>
            </a:r>
            <a:r>
              <a:rPr lang="en-US" altLang="zh-CN" b="1" dirty="0" smtClean="0">
                <a:solidFill>
                  <a:srgbClr val="0000FF"/>
                </a:solidFill>
                <a:latin typeface="+mn-ea"/>
              </a:rPr>
              <a:t>Html</a:t>
            </a:r>
            <a:r>
              <a:rPr lang="zh-CN" altLang="en-US" b="1" dirty="0" smtClean="0">
                <a:solidFill>
                  <a:srgbClr val="0000FF"/>
                </a:solidFill>
                <a:latin typeface="+mn-ea"/>
              </a:rPr>
              <a:t>在不同浏览器中的兼容问题</a:t>
            </a:r>
            <a:endParaRPr lang="zh-CN" altLang="en-US" dirty="0">
              <a:solidFill>
                <a:srgbClr val="0000FF"/>
              </a:solidFill>
              <a:latin typeface="+mn-ea"/>
            </a:endParaRPr>
          </a:p>
        </p:txBody>
      </p:sp>
      <p:sp>
        <p:nvSpPr>
          <p:cNvPr id="24" name="矩形 23"/>
          <p:cNvSpPr/>
          <p:nvPr/>
        </p:nvSpPr>
        <p:spPr>
          <a:xfrm>
            <a:off x="186290" y="3262067"/>
            <a:ext cx="11904097" cy="369332"/>
          </a:xfrm>
          <a:prstGeom prst="rect">
            <a:avLst/>
          </a:prstGeom>
        </p:spPr>
        <p:txBody>
          <a:bodyPr wrap="square">
            <a:spAutoFit/>
          </a:bodyPr>
          <a:lstStyle/>
          <a:p>
            <a:r>
              <a:rPr lang="en-US" altLang="zh-CN" dirty="0" smtClean="0">
                <a:latin typeface="+mn-ea"/>
              </a:rPr>
              <a:t>2006</a:t>
            </a:r>
            <a:r>
              <a:rPr lang="zh-CN" altLang="en-US" dirty="0" smtClean="0">
                <a:latin typeface="+mn-ea"/>
              </a:rPr>
              <a:t>年，</a:t>
            </a:r>
            <a:r>
              <a:rPr lang="en-US" altLang="zh-CN" dirty="0">
                <a:latin typeface="+mn-ea"/>
              </a:rPr>
              <a:t>John </a:t>
            </a:r>
            <a:r>
              <a:rPr lang="en-US" altLang="zh-CN" dirty="0" err="1" smtClean="0">
                <a:latin typeface="+mn-ea"/>
              </a:rPr>
              <a:t>Resig</a:t>
            </a:r>
            <a:r>
              <a:rPr lang="zh-CN" altLang="en-US" dirty="0" smtClean="0">
                <a:latin typeface="+mn-ea"/>
              </a:rPr>
              <a:t>正式发布</a:t>
            </a:r>
            <a:r>
              <a:rPr lang="en-US" altLang="zh-CN" dirty="0" smtClean="0">
                <a:latin typeface="+mn-ea"/>
              </a:rPr>
              <a:t>jQuery</a:t>
            </a:r>
            <a:r>
              <a:rPr lang="zh-CN" altLang="en-US" dirty="0" smtClean="0">
                <a:latin typeface="+mn-ea"/>
              </a:rPr>
              <a:t>第一个稳定版，在主流市场中也是独领风骚</a:t>
            </a:r>
            <a:endParaRPr lang="zh-CN" altLang="en-US" dirty="0">
              <a:latin typeface="+mn-ea"/>
            </a:endParaRPr>
          </a:p>
        </p:txBody>
      </p:sp>
      <p:sp>
        <p:nvSpPr>
          <p:cNvPr id="25" name="矩形 24"/>
          <p:cNvSpPr/>
          <p:nvPr/>
        </p:nvSpPr>
        <p:spPr>
          <a:xfrm>
            <a:off x="186289" y="3613309"/>
            <a:ext cx="11904097" cy="369332"/>
          </a:xfrm>
          <a:prstGeom prst="rect">
            <a:avLst/>
          </a:prstGeom>
        </p:spPr>
        <p:txBody>
          <a:bodyPr wrap="square">
            <a:spAutoFit/>
          </a:bodyPr>
          <a:lstStyle/>
          <a:p>
            <a:r>
              <a:rPr lang="en-US" altLang="zh-CN" dirty="0" smtClean="0">
                <a:latin typeface="+mn-ea"/>
              </a:rPr>
              <a:t>2007</a:t>
            </a:r>
            <a:r>
              <a:rPr lang="zh-CN" altLang="en-US" dirty="0" smtClean="0">
                <a:latin typeface="+mn-ea"/>
              </a:rPr>
              <a:t>年，</a:t>
            </a:r>
            <a:r>
              <a:rPr lang="en-US" altLang="zh-CN" dirty="0" smtClean="0">
                <a:latin typeface="+mn-ea"/>
              </a:rPr>
              <a:t>Extjs1.0</a:t>
            </a:r>
            <a:r>
              <a:rPr lang="zh-CN" altLang="en-US" dirty="0" smtClean="0">
                <a:latin typeface="+mn-ea"/>
              </a:rPr>
              <a:t>正式发布</a:t>
            </a:r>
            <a:endParaRPr lang="en-US" altLang="zh-CN" dirty="0" smtClean="0">
              <a:latin typeface="+mn-ea"/>
            </a:endParaRPr>
          </a:p>
        </p:txBody>
      </p:sp>
      <p:sp>
        <p:nvSpPr>
          <p:cNvPr id="27" name="矩形 26"/>
          <p:cNvSpPr/>
          <p:nvPr/>
        </p:nvSpPr>
        <p:spPr>
          <a:xfrm>
            <a:off x="186288" y="1996053"/>
            <a:ext cx="11904097" cy="369332"/>
          </a:xfrm>
          <a:prstGeom prst="rect">
            <a:avLst/>
          </a:prstGeom>
        </p:spPr>
        <p:txBody>
          <a:bodyPr wrap="square">
            <a:spAutoFit/>
          </a:bodyPr>
          <a:lstStyle/>
          <a:p>
            <a:r>
              <a:rPr lang="en-US" altLang="zh-CN" dirty="0" smtClean="0">
                <a:latin typeface="+mn-ea"/>
              </a:rPr>
              <a:t>2013</a:t>
            </a:r>
            <a:r>
              <a:rPr lang="zh-CN" altLang="en-US" dirty="0" smtClean="0">
                <a:latin typeface="+mn-ea"/>
              </a:rPr>
              <a:t>年，</a:t>
            </a:r>
            <a:r>
              <a:rPr lang="en-US" altLang="zh-CN" dirty="0" smtClean="0">
                <a:latin typeface="+mn-ea"/>
              </a:rPr>
              <a:t>Chrome</a:t>
            </a:r>
            <a:r>
              <a:rPr lang="zh-CN" altLang="en-US" dirty="0" smtClean="0">
                <a:latin typeface="+mn-ea"/>
              </a:rPr>
              <a:t>超越</a:t>
            </a:r>
            <a:r>
              <a:rPr lang="en-US" altLang="zh-CN" dirty="0" smtClean="0">
                <a:latin typeface="+mn-ea"/>
              </a:rPr>
              <a:t>IE</a:t>
            </a:r>
            <a:r>
              <a:rPr lang="zh-CN" altLang="en-US" dirty="0" smtClean="0">
                <a:latin typeface="+mn-ea"/>
              </a:rPr>
              <a:t>，成为市场份额最高的浏览器</a:t>
            </a:r>
            <a:endParaRPr lang="zh-CN" altLang="en-US" dirty="0">
              <a:latin typeface="+mn-ea"/>
            </a:endParaRPr>
          </a:p>
        </p:txBody>
      </p:sp>
      <p:sp>
        <p:nvSpPr>
          <p:cNvPr id="28" name="矩形 27"/>
          <p:cNvSpPr/>
          <p:nvPr/>
        </p:nvSpPr>
        <p:spPr>
          <a:xfrm>
            <a:off x="186287" y="2396364"/>
            <a:ext cx="11904097" cy="369332"/>
          </a:xfrm>
          <a:prstGeom prst="rect">
            <a:avLst/>
          </a:prstGeom>
        </p:spPr>
        <p:txBody>
          <a:bodyPr wrap="square">
            <a:spAutoFit/>
          </a:bodyPr>
          <a:lstStyle/>
          <a:p>
            <a:r>
              <a:rPr lang="en-US" altLang="zh-CN" dirty="0" smtClean="0">
                <a:latin typeface="+mn-ea"/>
              </a:rPr>
              <a:t>2016</a:t>
            </a:r>
            <a:r>
              <a:rPr lang="zh-CN" altLang="en-US" dirty="0" smtClean="0">
                <a:latin typeface="+mn-ea"/>
              </a:rPr>
              <a:t>年，</a:t>
            </a:r>
            <a:r>
              <a:rPr lang="en-US" altLang="zh-CN" dirty="0" smtClean="0">
                <a:latin typeface="+mn-ea"/>
              </a:rPr>
              <a:t>Chrome</a:t>
            </a:r>
            <a:r>
              <a:rPr lang="zh-CN" altLang="en-US" dirty="0" smtClean="0">
                <a:latin typeface="+mn-ea"/>
              </a:rPr>
              <a:t>占据</a:t>
            </a:r>
            <a:r>
              <a:rPr lang="en-US" altLang="zh-CN" dirty="0" smtClean="0">
                <a:latin typeface="+mn-ea"/>
              </a:rPr>
              <a:t>50%</a:t>
            </a:r>
            <a:r>
              <a:rPr lang="zh-CN" altLang="en-US" dirty="0" smtClean="0">
                <a:latin typeface="+mn-ea"/>
              </a:rPr>
              <a:t>市场份额</a:t>
            </a:r>
            <a:endParaRPr lang="en-US" altLang="zh-CN" dirty="0" smtClean="0">
              <a:latin typeface="+mn-ea"/>
            </a:endParaRPr>
          </a:p>
        </p:txBody>
      </p:sp>
      <p:sp>
        <p:nvSpPr>
          <p:cNvPr id="29" name="矩形 28"/>
          <p:cNvSpPr/>
          <p:nvPr/>
        </p:nvSpPr>
        <p:spPr>
          <a:xfrm>
            <a:off x="186286" y="3964551"/>
            <a:ext cx="11904097" cy="369332"/>
          </a:xfrm>
          <a:prstGeom prst="rect">
            <a:avLst/>
          </a:prstGeom>
        </p:spPr>
        <p:txBody>
          <a:bodyPr wrap="square">
            <a:spAutoFit/>
          </a:bodyPr>
          <a:lstStyle/>
          <a:p>
            <a:r>
              <a:rPr lang="en-US" altLang="zh-CN" dirty="0" smtClean="0">
                <a:latin typeface="+mn-ea"/>
              </a:rPr>
              <a:t>2009</a:t>
            </a:r>
            <a:r>
              <a:rPr lang="zh-CN" altLang="en-US" dirty="0" smtClean="0">
                <a:latin typeface="+mn-ea"/>
              </a:rPr>
              <a:t>年，</a:t>
            </a:r>
            <a:r>
              <a:rPr lang="en-US" altLang="zh-CN" dirty="0" smtClean="0">
                <a:latin typeface="+mn-ea"/>
              </a:rPr>
              <a:t>Ryan</a:t>
            </a:r>
            <a:r>
              <a:rPr lang="zh-CN" altLang="en-US" dirty="0" smtClean="0">
                <a:latin typeface="+mn-ea"/>
              </a:rPr>
              <a:t>利用</a:t>
            </a:r>
            <a:r>
              <a:rPr lang="en-US" altLang="zh-CN" dirty="0" smtClean="0">
                <a:latin typeface="+mn-ea"/>
              </a:rPr>
              <a:t>Chrome</a:t>
            </a:r>
            <a:r>
              <a:rPr lang="zh-CN" altLang="en-US" dirty="0" smtClean="0">
                <a:latin typeface="+mn-ea"/>
              </a:rPr>
              <a:t>的</a:t>
            </a:r>
            <a:r>
              <a:rPr lang="en-US" altLang="zh-CN" dirty="0" smtClean="0">
                <a:latin typeface="+mn-ea"/>
              </a:rPr>
              <a:t>V8</a:t>
            </a:r>
            <a:r>
              <a:rPr lang="zh-CN" altLang="en-US" dirty="0" smtClean="0">
                <a:latin typeface="+mn-ea"/>
              </a:rPr>
              <a:t>引擎创建了</a:t>
            </a:r>
            <a:r>
              <a:rPr lang="en-US" altLang="zh-CN" dirty="0" smtClean="0">
                <a:latin typeface="+mn-ea"/>
              </a:rPr>
              <a:t>Node.js</a:t>
            </a:r>
            <a:r>
              <a:rPr lang="zh-CN" altLang="en-US" dirty="0" smtClean="0">
                <a:latin typeface="+mn-ea"/>
              </a:rPr>
              <a:t>，它是基于事件循环的异步</a:t>
            </a:r>
            <a:r>
              <a:rPr lang="en-US" altLang="zh-CN" dirty="0" smtClean="0">
                <a:latin typeface="+mn-ea"/>
              </a:rPr>
              <a:t>IO</a:t>
            </a:r>
            <a:r>
              <a:rPr lang="zh-CN" altLang="en-US" dirty="0" smtClean="0">
                <a:latin typeface="+mn-ea"/>
              </a:rPr>
              <a:t>框架，可用于开发服务端代码</a:t>
            </a:r>
            <a:endParaRPr lang="en-US" altLang="zh-CN" dirty="0" smtClean="0">
              <a:latin typeface="+mn-ea"/>
            </a:endParaRPr>
          </a:p>
        </p:txBody>
      </p:sp>
      <p:sp>
        <p:nvSpPr>
          <p:cNvPr id="30" name="矩形 29"/>
          <p:cNvSpPr/>
          <p:nvPr/>
        </p:nvSpPr>
        <p:spPr>
          <a:xfrm>
            <a:off x="99205" y="4401816"/>
            <a:ext cx="11904097" cy="646331"/>
          </a:xfrm>
          <a:prstGeom prst="rect">
            <a:avLst/>
          </a:prstGeom>
          <a:solidFill>
            <a:schemeClr val="accent6">
              <a:lumMod val="60000"/>
              <a:lumOff val="40000"/>
            </a:schemeClr>
          </a:solidFill>
        </p:spPr>
        <p:txBody>
          <a:bodyPr wrap="square">
            <a:spAutoFit/>
          </a:bodyPr>
          <a:lstStyle/>
          <a:p>
            <a:r>
              <a:rPr lang="zh-CN" altLang="en-US" dirty="0" smtClean="0">
                <a:latin typeface="+mn-ea"/>
              </a:rPr>
              <a:t>随着</a:t>
            </a:r>
            <a:r>
              <a:rPr lang="en-US" altLang="zh-CN" dirty="0" smtClean="0">
                <a:latin typeface="+mn-ea"/>
              </a:rPr>
              <a:t>Html5</a:t>
            </a:r>
            <a:r>
              <a:rPr lang="zh-CN" altLang="en-US" dirty="0" smtClean="0">
                <a:latin typeface="+mn-ea"/>
              </a:rPr>
              <a:t>的流行，后端部分功能逐渐迁移到前端，使得前端代码逻辑逐渐复杂起来，以致以前用于后端的</a:t>
            </a:r>
            <a:r>
              <a:rPr lang="en-US" altLang="zh-CN" dirty="0" smtClean="0">
                <a:latin typeface="+mn-ea"/>
              </a:rPr>
              <a:t>MV</a:t>
            </a:r>
            <a:r>
              <a:rPr lang="zh-CN" altLang="en-US" dirty="0" smtClean="0">
                <a:latin typeface="+mn-ea"/>
              </a:rPr>
              <a:t>*框架在前端也逐步使用起来</a:t>
            </a:r>
            <a:endParaRPr lang="zh-CN" altLang="en-US" dirty="0">
              <a:latin typeface="+mn-ea"/>
            </a:endParaRPr>
          </a:p>
        </p:txBody>
      </p:sp>
      <p:sp>
        <p:nvSpPr>
          <p:cNvPr id="31" name="矩形 30"/>
          <p:cNvSpPr/>
          <p:nvPr/>
        </p:nvSpPr>
        <p:spPr>
          <a:xfrm>
            <a:off x="186285" y="5114853"/>
            <a:ext cx="11904097" cy="369332"/>
          </a:xfrm>
          <a:prstGeom prst="rect">
            <a:avLst/>
          </a:prstGeom>
        </p:spPr>
        <p:txBody>
          <a:bodyPr wrap="square">
            <a:spAutoFit/>
          </a:bodyPr>
          <a:lstStyle/>
          <a:p>
            <a:r>
              <a:rPr lang="en-US" altLang="zh-CN" dirty="0" smtClean="0">
                <a:latin typeface="+mn-ea"/>
              </a:rPr>
              <a:t>2014</a:t>
            </a:r>
            <a:r>
              <a:rPr lang="zh-CN" altLang="en-US" dirty="0" smtClean="0">
                <a:latin typeface="+mn-ea"/>
              </a:rPr>
              <a:t>年，</a:t>
            </a:r>
            <a:r>
              <a:rPr lang="en-US" altLang="zh-CN" dirty="0" smtClean="0">
                <a:latin typeface="+mn-ea"/>
              </a:rPr>
              <a:t>W3C</a:t>
            </a:r>
            <a:r>
              <a:rPr lang="zh-CN" altLang="en-US" dirty="0" smtClean="0">
                <a:latin typeface="+mn-ea"/>
              </a:rPr>
              <a:t>正式发布</a:t>
            </a:r>
            <a:r>
              <a:rPr lang="en-US" altLang="zh-CN" dirty="0" smtClean="0">
                <a:latin typeface="+mn-ea"/>
              </a:rPr>
              <a:t>Html5.0</a:t>
            </a:r>
            <a:r>
              <a:rPr lang="zh-CN" altLang="en-US" dirty="0" smtClean="0">
                <a:latin typeface="+mn-ea"/>
              </a:rPr>
              <a:t>标准的推荐版</a:t>
            </a:r>
            <a:endParaRPr lang="en-US" altLang="zh-CN" dirty="0" smtClean="0">
              <a:latin typeface="+mn-ea"/>
            </a:endParaRPr>
          </a:p>
        </p:txBody>
      </p:sp>
      <p:sp>
        <p:nvSpPr>
          <p:cNvPr id="33" name="矩形 32"/>
          <p:cNvSpPr/>
          <p:nvPr/>
        </p:nvSpPr>
        <p:spPr>
          <a:xfrm>
            <a:off x="186285" y="5514360"/>
            <a:ext cx="11904097" cy="369332"/>
          </a:xfrm>
          <a:prstGeom prst="rect">
            <a:avLst/>
          </a:prstGeom>
        </p:spPr>
        <p:txBody>
          <a:bodyPr wrap="square">
            <a:spAutoFit/>
          </a:bodyPr>
          <a:lstStyle/>
          <a:p>
            <a:r>
              <a:rPr lang="en-US" altLang="zh-CN" dirty="0" smtClean="0">
                <a:latin typeface="+mn-ea"/>
              </a:rPr>
              <a:t>2010</a:t>
            </a:r>
            <a:r>
              <a:rPr lang="zh-CN" altLang="en-US" dirty="0" smtClean="0">
                <a:latin typeface="+mn-ea"/>
              </a:rPr>
              <a:t>年，</a:t>
            </a:r>
            <a:r>
              <a:rPr lang="en-US" altLang="zh-CN" dirty="0" smtClean="0">
                <a:latin typeface="+mn-ea"/>
              </a:rPr>
              <a:t>Google</a:t>
            </a:r>
            <a:r>
              <a:rPr lang="zh-CN" altLang="en-US" dirty="0" smtClean="0">
                <a:latin typeface="+mn-ea"/>
              </a:rPr>
              <a:t>正式发布</a:t>
            </a:r>
            <a:r>
              <a:rPr lang="en-US" altLang="zh-CN" dirty="0" smtClean="0">
                <a:latin typeface="+mn-ea"/>
              </a:rPr>
              <a:t>Angular</a:t>
            </a:r>
            <a:r>
              <a:rPr lang="zh-CN" altLang="en-US" dirty="0" smtClean="0">
                <a:latin typeface="+mn-ea"/>
              </a:rPr>
              <a:t>框架</a:t>
            </a:r>
            <a:endParaRPr lang="en-US" altLang="zh-CN" dirty="0" smtClean="0">
              <a:latin typeface="+mn-ea"/>
            </a:endParaRPr>
          </a:p>
        </p:txBody>
      </p:sp>
      <p:sp>
        <p:nvSpPr>
          <p:cNvPr id="34" name="矩形 33"/>
          <p:cNvSpPr/>
          <p:nvPr/>
        </p:nvSpPr>
        <p:spPr>
          <a:xfrm>
            <a:off x="186284" y="5883692"/>
            <a:ext cx="11904097" cy="369332"/>
          </a:xfrm>
          <a:prstGeom prst="rect">
            <a:avLst/>
          </a:prstGeom>
        </p:spPr>
        <p:txBody>
          <a:bodyPr wrap="square">
            <a:spAutoFit/>
          </a:bodyPr>
          <a:lstStyle/>
          <a:p>
            <a:r>
              <a:rPr lang="en-US" altLang="zh-CN" dirty="0" smtClean="0">
                <a:latin typeface="+mn-ea"/>
              </a:rPr>
              <a:t>2013</a:t>
            </a:r>
            <a:r>
              <a:rPr lang="zh-CN" altLang="en-US" dirty="0" smtClean="0">
                <a:latin typeface="+mn-ea"/>
              </a:rPr>
              <a:t>年，</a:t>
            </a:r>
            <a:r>
              <a:rPr lang="en-US" altLang="zh-CN" dirty="0" smtClean="0">
                <a:latin typeface="+mn-ea"/>
              </a:rPr>
              <a:t>Facebook</a:t>
            </a:r>
            <a:r>
              <a:rPr lang="zh-CN" altLang="en-US" dirty="0" smtClean="0">
                <a:latin typeface="+mn-ea"/>
              </a:rPr>
              <a:t>正式开源</a:t>
            </a:r>
            <a:r>
              <a:rPr lang="en-US" altLang="zh-CN" dirty="0" smtClean="0">
                <a:latin typeface="+mn-ea"/>
              </a:rPr>
              <a:t>React</a:t>
            </a:r>
            <a:r>
              <a:rPr lang="zh-CN" altLang="en-US" dirty="0" smtClean="0">
                <a:latin typeface="+mn-ea"/>
              </a:rPr>
              <a:t>框架</a:t>
            </a:r>
            <a:endParaRPr lang="en-US" altLang="zh-CN" dirty="0" smtClean="0">
              <a:latin typeface="+mn-ea"/>
            </a:endParaRPr>
          </a:p>
        </p:txBody>
      </p:sp>
      <p:sp>
        <p:nvSpPr>
          <p:cNvPr id="35" name="矩形 34"/>
          <p:cNvSpPr/>
          <p:nvPr/>
        </p:nvSpPr>
        <p:spPr>
          <a:xfrm>
            <a:off x="186284" y="6253174"/>
            <a:ext cx="11904097" cy="369332"/>
          </a:xfrm>
          <a:prstGeom prst="rect">
            <a:avLst/>
          </a:prstGeom>
        </p:spPr>
        <p:txBody>
          <a:bodyPr wrap="square">
            <a:spAutoFit/>
          </a:bodyPr>
          <a:lstStyle/>
          <a:p>
            <a:r>
              <a:rPr lang="en-US" altLang="zh-CN" dirty="0" smtClean="0">
                <a:latin typeface="+mn-ea"/>
              </a:rPr>
              <a:t>2014</a:t>
            </a:r>
            <a:r>
              <a:rPr lang="zh-CN" altLang="en-US" dirty="0" smtClean="0">
                <a:latin typeface="+mn-ea"/>
              </a:rPr>
              <a:t>年，尤雨溪正式发布了</a:t>
            </a:r>
            <a:r>
              <a:rPr lang="en-US" altLang="zh-CN" dirty="0" err="1" smtClean="0">
                <a:latin typeface="+mn-ea"/>
              </a:rPr>
              <a:t>Vue</a:t>
            </a:r>
            <a:r>
              <a:rPr lang="zh-CN" altLang="en-US" dirty="0" smtClean="0">
                <a:latin typeface="+mn-ea"/>
              </a:rPr>
              <a:t>第一个版本</a:t>
            </a:r>
            <a:endParaRPr lang="en-US" altLang="zh-CN" dirty="0" smtClean="0">
              <a:latin typeface="+mn-ea"/>
            </a:endParaRPr>
          </a:p>
        </p:txBody>
      </p:sp>
    </p:spTree>
    <p:extLst>
      <p:ext uri="{BB962C8B-B14F-4D97-AF65-F5344CB8AC3E}">
        <p14:creationId xmlns:p14="http://schemas.microsoft.com/office/powerpoint/2010/main" val="38898845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99205" y="101007"/>
            <a:ext cx="2194051" cy="5365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前端框架模式变迁</a:t>
            </a:r>
            <a:endParaRPr lang="en-US" altLang="zh-CN" dirty="0" smtClean="0"/>
          </a:p>
        </p:txBody>
      </p:sp>
      <p:sp>
        <p:nvSpPr>
          <p:cNvPr id="2" name="矩形 1"/>
          <p:cNvSpPr/>
          <p:nvPr/>
        </p:nvSpPr>
        <p:spPr>
          <a:xfrm>
            <a:off x="186294" y="812891"/>
            <a:ext cx="8379217" cy="369332"/>
          </a:xfrm>
          <a:prstGeom prst="rect">
            <a:avLst/>
          </a:prstGeom>
        </p:spPr>
        <p:txBody>
          <a:bodyPr wrap="none">
            <a:spAutoFit/>
          </a:bodyPr>
          <a:lstStyle/>
          <a:p>
            <a:r>
              <a:rPr lang="zh-CN" altLang="en-US" dirty="0" smtClean="0">
                <a:latin typeface="+mn-ea"/>
              </a:rPr>
              <a:t>无框架时代，使用浏览器原生</a:t>
            </a:r>
            <a:r>
              <a:rPr lang="en-US" altLang="zh-CN" dirty="0" smtClean="0">
                <a:latin typeface="+mn-ea"/>
              </a:rPr>
              <a:t>API</a:t>
            </a:r>
            <a:r>
              <a:rPr lang="zh-CN" altLang="en-US" dirty="0" smtClean="0">
                <a:latin typeface="+mn-ea"/>
              </a:rPr>
              <a:t>结合</a:t>
            </a:r>
            <a:r>
              <a:rPr lang="en-US" altLang="zh-CN" dirty="0" err="1" smtClean="0">
                <a:latin typeface="+mn-ea"/>
              </a:rPr>
              <a:t>Javascript</a:t>
            </a:r>
            <a:r>
              <a:rPr lang="zh-CN" altLang="en-US" dirty="0" smtClean="0">
                <a:latin typeface="+mn-ea"/>
              </a:rPr>
              <a:t>语法，实现静态页面的动态效果</a:t>
            </a:r>
            <a:endParaRPr lang="zh-CN" altLang="en-US" dirty="0">
              <a:latin typeface="+mn-ea"/>
            </a:endParaRPr>
          </a:p>
        </p:txBody>
      </p:sp>
      <p:sp>
        <p:nvSpPr>
          <p:cNvPr id="17" name="矩形 16"/>
          <p:cNvSpPr/>
          <p:nvPr/>
        </p:nvSpPr>
        <p:spPr>
          <a:xfrm>
            <a:off x="186294" y="1357511"/>
            <a:ext cx="6301725" cy="369332"/>
          </a:xfrm>
          <a:prstGeom prst="rect">
            <a:avLst/>
          </a:prstGeom>
        </p:spPr>
        <p:txBody>
          <a:bodyPr wrap="none">
            <a:spAutoFit/>
          </a:bodyPr>
          <a:lstStyle/>
          <a:p>
            <a:r>
              <a:rPr lang="en-US" altLang="zh-CN" dirty="0">
                <a:latin typeface="+mn-ea"/>
              </a:rPr>
              <a:t>jQuery</a:t>
            </a:r>
            <a:r>
              <a:rPr lang="zh-CN" altLang="en-US" dirty="0" smtClean="0">
                <a:latin typeface="+mn-ea"/>
              </a:rPr>
              <a:t>时代，通过</a:t>
            </a:r>
            <a:r>
              <a:rPr lang="en-US" altLang="zh-CN" dirty="0" smtClean="0">
                <a:latin typeface="+mn-ea"/>
              </a:rPr>
              <a:t>jQuery</a:t>
            </a:r>
            <a:r>
              <a:rPr lang="zh-CN" altLang="en-US" dirty="0" smtClean="0">
                <a:latin typeface="+mn-ea"/>
              </a:rPr>
              <a:t>提供的</a:t>
            </a:r>
            <a:r>
              <a:rPr lang="en-US" altLang="zh-CN" dirty="0" smtClean="0">
                <a:latin typeface="+mn-ea"/>
              </a:rPr>
              <a:t>API</a:t>
            </a:r>
            <a:r>
              <a:rPr lang="zh-CN" altLang="en-US" dirty="0" smtClean="0">
                <a:latin typeface="+mn-ea"/>
              </a:rPr>
              <a:t>实现静态页面的动态效果</a:t>
            </a:r>
            <a:endParaRPr lang="zh-CN" altLang="en-US" dirty="0">
              <a:latin typeface="+mn-ea"/>
            </a:endParaRPr>
          </a:p>
        </p:txBody>
      </p:sp>
      <p:sp>
        <p:nvSpPr>
          <p:cNvPr id="20" name="矩形 19"/>
          <p:cNvSpPr/>
          <p:nvPr/>
        </p:nvSpPr>
        <p:spPr>
          <a:xfrm>
            <a:off x="186294" y="1902131"/>
            <a:ext cx="992579" cy="369332"/>
          </a:xfrm>
          <a:prstGeom prst="rect">
            <a:avLst/>
          </a:prstGeom>
        </p:spPr>
        <p:txBody>
          <a:bodyPr wrap="none">
            <a:spAutoFit/>
          </a:bodyPr>
          <a:lstStyle/>
          <a:p>
            <a:r>
              <a:rPr lang="en-US" altLang="zh-CN" dirty="0" smtClean="0">
                <a:latin typeface="+mn-ea"/>
              </a:rPr>
              <a:t>MVC</a:t>
            </a:r>
            <a:r>
              <a:rPr lang="zh-CN" altLang="en-US" dirty="0" smtClean="0">
                <a:latin typeface="+mn-ea"/>
              </a:rPr>
              <a:t>框架</a:t>
            </a:r>
            <a:endParaRPr lang="zh-CN" altLang="en-US" dirty="0">
              <a:latin typeface="+mn-ea"/>
            </a:endParaRPr>
          </a:p>
        </p:txBody>
      </p:sp>
      <p:sp>
        <p:nvSpPr>
          <p:cNvPr id="21" name="矩形 20"/>
          <p:cNvSpPr/>
          <p:nvPr/>
        </p:nvSpPr>
        <p:spPr>
          <a:xfrm>
            <a:off x="4700162" y="3388612"/>
            <a:ext cx="7430807" cy="1477328"/>
          </a:xfrm>
          <a:prstGeom prst="rect">
            <a:avLst/>
          </a:prstGeom>
        </p:spPr>
        <p:txBody>
          <a:bodyPr wrap="square">
            <a:spAutoFit/>
          </a:bodyPr>
          <a:lstStyle/>
          <a:p>
            <a:r>
              <a:rPr lang="en-US" altLang="zh-CN" dirty="0" smtClean="0">
                <a:latin typeface="+mn-ea"/>
              </a:rPr>
              <a:t>MVC</a:t>
            </a:r>
            <a:r>
              <a:rPr lang="zh-CN" altLang="en-US" dirty="0">
                <a:latin typeface="+mn-ea"/>
              </a:rPr>
              <a:t>实现</a:t>
            </a:r>
            <a:r>
              <a:rPr lang="zh-CN" altLang="en-US" dirty="0" smtClean="0">
                <a:latin typeface="+mn-ea"/>
              </a:rPr>
              <a:t>过程：</a:t>
            </a:r>
            <a:endParaRPr lang="en-US" altLang="zh-CN" dirty="0" smtClean="0">
              <a:latin typeface="+mn-ea"/>
            </a:endParaRPr>
          </a:p>
          <a:p>
            <a:pPr marL="285750" indent="-285750">
              <a:buFont typeface="Arial" panose="020B0604020202020204" pitchFamily="34" charset="0"/>
              <a:buChar char="•"/>
            </a:pPr>
            <a:r>
              <a:rPr lang="en-US" altLang="zh-CN" dirty="0" smtClean="0">
                <a:latin typeface="+mn-ea"/>
              </a:rPr>
              <a:t>View</a:t>
            </a:r>
            <a:r>
              <a:rPr lang="zh-CN" altLang="en-US" dirty="0" smtClean="0">
                <a:latin typeface="+mn-ea"/>
              </a:rPr>
              <a:t>把控制权交给</a:t>
            </a:r>
            <a:r>
              <a:rPr lang="en-US" altLang="zh-CN" dirty="0" smtClean="0">
                <a:latin typeface="+mn-ea"/>
              </a:rPr>
              <a:t>Controller</a:t>
            </a:r>
            <a:r>
              <a:rPr lang="zh-CN" altLang="en-US" dirty="0" smtClean="0">
                <a:latin typeface="+mn-ea"/>
              </a:rPr>
              <a:t>，自己不执行业务逻辑</a:t>
            </a:r>
            <a:endParaRPr lang="en-US" altLang="zh-CN" dirty="0" smtClean="0">
              <a:latin typeface="+mn-ea"/>
            </a:endParaRPr>
          </a:p>
          <a:p>
            <a:pPr marL="285750" indent="-285750">
              <a:buFont typeface="Arial" panose="020B0604020202020204" pitchFamily="34" charset="0"/>
              <a:buChar char="•"/>
            </a:pPr>
            <a:r>
              <a:rPr lang="en-US" altLang="zh-CN" dirty="0" smtClean="0">
                <a:latin typeface="+mn-ea"/>
              </a:rPr>
              <a:t>Controller</a:t>
            </a:r>
            <a:r>
              <a:rPr lang="zh-CN" altLang="en-US" dirty="0">
                <a:latin typeface="+mn-ea"/>
              </a:rPr>
              <a:t>执行业务</a:t>
            </a:r>
            <a:r>
              <a:rPr lang="zh-CN" altLang="en-US" dirty="0" smtClean="0">
                <a:latin typeface="+mn-ea"/>
              </a:rPr>
              <a:t>逻辑并操作</a:t>
            </a:r>
            <a:r>
              <a:rPr lang="en-US" altLang="zh-CN" dirty="0" smtClean="0">
                <a:latin typeface="+mn-ea"/>
              </a:rPr>
              <a:t>Model</a:t>
            </a:r>
            <a:r>
              <a:rPr lang="zh-CN" altLang="en-US" dirty="0" smtClean="0">
                <a:latin typeface="+mn-ea"/>
              </a:rPr>
              <a:t>，但不操作</a:t>
            </a:r>
            <a:r>
              <a:rPr lang="en-US" altLang="zh-CN" dirty="0" smtClean="0">
                <a:latin typeface="+mn-ea"/>
              </a:rPr>
              <a:t>View</a:t>
            </a:r>
            <a:r>
              <a:rPr lang="zh-CN" altLang="en-US" dirty="0" smtClean="0">
                <a:latin typeface="+mn-ea"/>
              </a:rPr>
              <a:t>，对</a:t>
            </a:r>
            <a:r>
              <a:rPr lang="en-US" altLang="zh-CN" dirty="0" smtClean="0">
                <a:latin typeface="+mn-ea"/>
              </a:rPr>
              <a:t>View</a:t>
            </a:r>
            <a:r>
              <a:rPr lang="zh-CN" altLang="en-US" dirty="0" smtClean="0">
                <a:latin typeface="+mn-ea"/>
              </a:rPr>
              <a:t>无知</a:t>
            </a:r>
            <a:endParaRPr lang="en-US" altLang="zh-CN" dirty="0" smtClean="0">
              <a:latin typeface="+mn-ea"/>
            </a:endParaRPr>
          </a:p>
          <a:p>
            <a:pPr marL="285750" indent="-285750">
              <a:buFont typeface="Arial" panose="020B0604020202020204" pitchFamily="34" charset="0"/>
              <a:buChar char="•"/>
            </a:pPr>
            <a:r>
              <a:rPr lang="en-US" altLang="zh-CN" dirty="0" smtClean="0">
                <a:latin typeface="+mn-ea"/>
              </a:rPr>
              <a:t>View</a:t>
            </a:r>
            <a:r>
              <a:rPr lang="zh-CN" altLang="en-US" dirty="0" smtClean="0">
                <a:latin typeface="+mn-ea"/>
              </a:rPr>
              <a:t>和</a:t>
            </a:r>
            <a:r>
              <a:rPr lang="en-US" altLang="zh-CN" dirty="0" smtClean="0">
                <a:latin typeface="+mn-ea"/>
              </a:rPr>
              <a:t>Model</a:t>
            </a:r>
            <a:r>
              <a:rPr lang="zh-CN" altLang="en-US" dirty="0" smtClean="0">
                <a:latin typeface="+mn-ea"/>
              </a:rPr>
              <a:t>通过观察者模式实现消息同步，由</a:t>
            </a:r>
            <a:r>
              <a:rPr lang="en-US" altLang="zh-CN" dirty="0" smtClean="0">
                <a:latin typeface="+mn-ea"/>
              </a:rPr>
              <a:t>View</a:t>
            </a:r>
            <a:r>
              <a:rPr lang="zh-CN" altLang="en-US" dirty="0" smtClean="0">
                <a:latin typeface="+mn-ea"/>
              </a:rPr>
              <a:t>主动向</a:t>
            </a:r>
            <a:r>
              <a:rPr lang="en-US" altLang="zh-CN" dirty="0" smtClean="0">
                <a:latin typeface="+mn-ea"/>
              </a:rPr>
              <a:t>Model</a:t>
            </a:r>
            <a:r>
              <a:rPr lang="zh-CN" altLang="en-US" dirty="0" smtClean="0">
                <a:latin typeface="+mn-ea"/>
              </a:rPr>
              <a:t>请求数据实现视图更新</a:t>
            </a:r>
            <a:endParaRPr lang="zh-CN" altLang="en-US" dirty="0">
              <a:latin typeface="+mn-ea"/>
            </a:endParaRPr>
          </a:p>
        </p:txBody>
      </p:sp>
      <p:pic>
        <p:nvPicPr>
          <p:cNvPr id="3" name="图片 2"/>
          <p:cNvPicPr>
            <a:picLocks noChangeAspect="1"/>
          </p:cNvPicPr>
          <p:nvPr/>
        </p:nvPicPr>
        <p:blipFill>
          <a:blip r:embed="rId2"/>
          <a:stretch>
            <a:fillRect/>
          </a:stretch>
        </p:blipFill>
        <p:spPr>
          <a:xfrm>
            <a:off x="186294" y="2479418"/>
            <a:ext cx="4481240" cy="3703279"/>
          </a:xfrm>
          <a:prstGeom prst="rect">
            <a:avLst/>
          </a:prstGeom>
        </p:spPr>
      </p:pic>
      <p:sp>
        <p:nvSpPr>
          <p:cNvPr id="10" name="矩形 9"/>
          <p:cNvSpPr/>
          <p:nvPr/>
        </p:nvSpPr>
        <p:spPr>
          <a:xfrm>
            <a:off x="4700162" y="1957563"/>
            <a:ext cx="6013185" cy="1200329"/>
          </a:xfrm>
          <a:prstGeom prst="rect">
            <a:avLst/>
          </a:prstGeom>
        </p:spPr>
        <p:txBody>
          <a:bodyPr wrap="none">
            <a:spAutoFit/>
          </a:bodyPr>
          <a:lstStyle/>
          <a:p>
            <a:r>
              <a:rPr lang="en-US" altLang="zh-CN" dirty="0" smtClean="0">
                <a:latin typeface="+mn-ea"/>
              </a:rPr>
              <a:t>MVC</a:t>
            </a:r>
          </a:p>
          <a:p>
            <a:pPr marL="285750" indent="-285750">
              <a:buFont typeface="Arial" panose="020B0604020202020204" pitchFamily="34" charset="0"/>
              <a:buChar char="•"/>
            </a:pPr>
            <a:r>
              <a:rPr lang="en-US" altLang="zh-CN" dirty="0" smtClean="0">
                <a:latin typeface="+mn-ea"/>
              </a:rPr>
              <a:t>View</a:t>
            </a:r>
            <a:r>
              <a:rPr lang="zh-CN" altLang="en-US" dirty="0" smtClean="0">
                <a:latin typeface="+mn-ea"/>
              </a:rPr>
              <a:t>：</a:t>
            </a:r>
            <a:r>
              <a:rPr lang="en-US" altLang="zh-CN" dirty="0" smtClean="0">
                <a:latin typeface="+mn-ea"/>
              </a:rPr>
              <a:t>html</a:t>
            </a:r>
            <a:r>
              <a:rPr lang="zh-CN" altLang="en-US" dirty="0" smtClean="0">
                <a:latin typeface="+mn-ea"/>
              </a:rPr>
              <a:t>代码</a:t>
            </a:r>
            <a:endParaRPr lang="en-US" altLang="zh-CN" dirty="0" smtClean="0">
              <a:latin typeface="+mn-ea"/>
            </a:endParaRPr>
          </a:p>
          <a:p>
            <a:pPr marL="285750" indent="-285750">
              <a:buFont typeface="Arial" panose="020B0604020202020204" pitchFamily="34" charset="0"/>
              <a:buChar char="•"/>
            </a:pPr>
            <a:r>
              <a:rPr lang="en-US" altLang="zh-CN" dirty="0" smtClean="0">
                <a:latin typeface="+mn-ea"/>
              </a:rPr>
              <a:t>Model</a:t>
            </a:r>
            <a:r>
              <a:rPr lang="zh-CN" altLang="en-US" dirty="0" smtClean="0">
                <a:latin typeface="+mn-ea"/>
              </a:rPr>
              <a:t>：</a:t>
            </a:r>
            <a:r>
              <a:rPr lang="en-US" altLang="zh-CN" dirty="0" err="1" smtClean="0">
                <a:latin typeface="+mn-ea"/>
              </a:rPr>
              <a:t>var</a:t>
            </a:r>
            <a:r>
              <a:rPr lang="en-US" altLang="zh-CN" dirty="0" smtClean="0">
                <a:latin typeface="+mn-ea"/>
              </a:rPr>
              <a:t> data = { title : “hello”}</a:t>
            </a:r>
          </a:p>
          <a:p>
            <a:pPr marL="285750" indent="-285750">
              <a:buFont typeface="Arial" panose="020B0604020202020204" pitchFamily="34" charset="0"/>
              <a:buChar char="•"/>
            </a:pPr>
            <a:r>
              <a:rPr lang="en-US" altLang="zh-CN" dirty="0" smtClean="0">
                <a:latin typeface="+mn-ea"/>
              </a:rPr>
              <a:t>Controller</a:t>
            </a:r>
            <a:r>
              <a:rPr lang="zh-CN" altLang="en-US" dirty="0" smtClean="0">
                <a:latin typeface="+mn-ea"/>
              </a:rPr>
              <a:t>：</a:t>
            </a:r>
            <a:r>
              <a:rPr lang="en-US" altLang="zh-CN" dirty="0" err="1" smtClean="0">
                <a:latin typeface="+mn-ea"/>
              </a:rPr>
              <a:t>angular.controller</a:t>
            </a:r>
            <a:r>
              <a:rPr lang="en-US" altLang="zh-CN" dirty="0" smtClean="0">
                <a:latin typeface="+mn-ea"/>
              </a:rPr>
              <a:t>(function(){……})</a:t>
            </a:r>
            <a:endParaRPr lang="zh-CN" altLang="en-US" dirty="0">
              <a:latin typeface="+mn-ea"/>
            </a:endParaRPr>
          </a:p>
        </p:txBody>
      </p:sp>
      <p:sp>
        <p:nvSpPr>
          <p:cNvPr id="9" name="矩形 8"/>
          <p:cNvSpPr/>
          <p:nvPr/>
        </p:nvSpPr>
        <p:spPr>
          <a:xfrm>
            <a:off x="4700162" y="5102705"/>
            <a:ext cx="7398179" cy="1200329"/>
          </a:xfrm>
          <a:prstGeom prst="rect">
            <a:avLst/>
          </a:prstGeom>
        </p:spPr>
        <p:txBody>
          <a:bodyPr wrap="none">
            <a:spAutoFit/>
          </a:bodyPr>
          <a:lstStyle/>
          <a:p>
            <a:r>
              <a:rPr lang="en-US" altLang="zh-CN" dirty="0" smtClean="0">
                <a:latin typeface="+mn-ea"/>
              </a:rPr>
              <a:t>MVC</a:t>
            </a:r>
            <a:r>
              <a:rPr lang="zh-CN" altLang="en-US" dirty="0" smtClean="0">
                <a:latin typeface="+mn-ea"/>
              </a:rPr>
              <a:t>缺点</a:t>
            </a:r>
            <a:endParaRPr lang="en-US" altLang="zh-CN" dirty="0" smtClean="0">
              <a:latin typeface="+mn-ea"/>
            </a:endParaRPr>
          </a:p>
          <a:p>
            <a:pPr marL="285750" indent="-285750">
              <a:buFont typeface="Arial" panose="020B0604020202020204" pitchFamily="34" charset="0"/>
              <a:buChar char="•"/>
            </a:pPr>
            <a:r>
              <a:rPr lang="zh-CN" altLang="en-US" dirty="0">
                <a:latin typeface="+mn-ea"/>
              </a:rPr>
              <a:t>每次</a:t>
            </a:r>
            <a:r>
              <a:rPr lang="zh-CN" altLang="en-US" dirty="0" smtClean="0">
                <a:latin typeface="+mn-ea"/>
              </a:rPr>
              <a:t>请求都必须经过“控制器</a:t>
            </a:r>
            <a:r>
              <a:rPr lang="en-US" altLang="zh-CN" dirty="0" smtClean="0">
                <a:latin typeface="+mn-ea"/>
              </a:rPr>
              <a:t>-</a:t>
            </a:r>
            <a:r>
              <a:rPr lang="zh-CN" altLang="en-US" dirty="0" smtClean="0">
                <a:latin typeface="+mn-ea"/>
              </a:rPr>
              <a:t>模型</a:t>
            </a:r>
            <a:r>
              <a:rPr lang="en-US" altLang="zh-CN" dirty="0" smtClean="0">
                <a:latin typeface="+mn-ea"/>
              </a:rPr>
              <a:t>-</a:t>
            </a:r>
            <a:r>
              <a:rPr lang="zh-CN" altLang="en-US" dirty="0">
                <a:latin typeface="+mn-ea"/>
              </a:rPr>
              <a:t>视图</a:t>
            </a:r>
            <a:r>
              <a:rPr lang="zh-CN" altLang="en-US" dirty="0" smtClean="0">
                <a:latin typeface="+mn-ea"/>
              </a:rPr>
              <a:t>”，对于小型应用过于冗长</a:t>
            </a:r>
            <a:endParaRPr lang="en-US" altLang="zh-CN" dirty="0" smtClean="0">
              <a:latin typeface="+mn-ea"/>
            </a:endParaRPr>
          </a:p>
          <a:p>
            <a:pPr marL="285750" indent="-285750">
              <a:buFont typeface="Arial" panose="020B0604020202020204" pitchFamily="34" charset="0"/>
              <a:buChar char="•"/>
            </a:pPr>
            <a:r>
              <a:rPr lang="en-US" altLang="zh-CN" dirty="0">
                <a:latin typeface="+mn-ea"/>
              </a:rPr>
              <a:t>View</a:t>
            </a:r>
            <a:r>
              <a:rPr lang="zh-CN" altLang="en-US" dirty="0" smtClean="0">
                <a:latin typeface="+mn-ea"/>
              </a:rPr>
              <a:t>对于</a:t>
            </a:r>
            <a:r>
              <a:rPr lang="en-US" altLang="zh-CN" dirty="0" smtClean="0">
                <a:latin typeface="+mn-ea"/>
              </a:rPr>
              <a:t>Model</a:t>
            </a:r>
            <a:r>
              <a:rPr lang="zh-CN" altLang="en-US" dirty="0" smtClean="0">
                <a:latin typeface="+mn-ea"/>
              </a:rPr>
              <a:t>过于依赖，导致</a:t>
            </a:r>
            <a:r>
              <a:rPr lang="en-US" altLang="zh-CN" dirty="0" smtClean="0">
                <a:latin typeface="+mn-ea"/>
              </a:rPr>
              <a:t>View</a:t>
            </a:r>
            <a:r>
              <a:rPr lang="zh-CN" altLang="en-US" dirty="0" smtClean="0">
                <a:latin typeface="+mn-ea"/>
              </a:rPr>
              <a:t>和</a:t>
            </a:r>
            <a:r>
              <a:rPr lang="en-US" altLang="zh-CN" dirty="0" smtClean="0">
                <a:latin typeface="+mn-ea"/>
              </a:rPr>
              <a:t>Model</a:t>
            </a:r>
            <a:r>
              <a:rPr lang="zh-CN" altLang="en-US" dirty="0" smtClean="0">
                <a:latin typeface="+mn-ea"/>
              </a:rPr>
              <a:t>耦合度过高</a:t>
            </a:r>
            <a:endParaRPr lang="en-US" altLang="zh-CN" dirty="0" smtClean="0">
              <a:latin typeface="+mn-ea"/>
            </a:endParaRPr>
          </a:p>
          <a:p>
            <a:pPr marL="285750" indent="-285750">
              <a:buFont typeface="Arial" panose="020B0604020202020204" pitchFamily="34" charset="0"/>
              <a:buChar char="•"/>
            </a:pPr>
            <a:r>
              <a:rPr lang="zh-CN" altLang="en-US" dirty="0" smtClean="0">
                <a:latin typeface="+mn-ea"/>
              </a:rPr>
              <a:t>所有逻辑都在</a:t>
            </a:r>
            <a:r>
              <a:rPr lang="en-US" altLang="zh-CN" dirty="0" smtClean="0">
                <a:latin typeface="+mn-ea"/>
              </a:rPr>
              <a:t>Controller</a:t>
            </a:r>
            <a:r>
              <a:rPr lang="zh-CN" altLang="en-US" dirty="0" smtClean="0">
                <a:latin typeface="+mn-ea"/>
              </a:rPr>
              <a:t>，导致</a:t>
            </a:r>
            <a:r>
              <a:rPr lang="en-US" altLang="zh-CN" dirty="0" smtClean="0">
                <a:latin typeface="+mn-ea"/>
              </a:rPr>
              <a:t>Controller</a:t>
            </a:r>
            <a:r>
              <a:rPr lang="zh-CN" altLang="en-US" dirty="0" smtClean="0">
                <a:latin typeface="+mn-ea"/>
              </a:rPr>
              <a:t>过于臃肿</a:t>
            </a:r>
            <a:endParaRPr lang="zh-CN" altLang="en-US" dirty="0">
              <a:latin typeface="+mn-ea"/>
            </a:endParaRPr>
          </a:p>
        </p:txBody>
      </p:sp>
    </p:spTree>
    <p:extLst>
      <p:ext uri="{BB962C8B-B14F-4D97-AF65-F5344CB8AC3E}">
        <p14:creationId xmlns:p14="http://schemas.microsoft.com/office/powerpoint/2010/main" val="10887012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99205" y="101007"/>
            <a:ext cx="2194051" cy="5365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前端框架模式变迁</a:t>
            </a:r>
            <a:endParaRPr lang="en-US" altLang="zh-CN" dirty="0" smtClean="0"/>
          </a:p>
        </p:txBody>
      </p:sp>
      <p:sp>
        <p:nvSpPr>
          <p:cNvPr id="22" name="矩形 21"/>
          <p:cNvSpPr/>
          <p:nvPr/>
        </p:nvSpPr>
        <p:spPr>
          <a:xfrm>
            <a:off x="181484" y="972930"/>
            <a:ext cx="992579" cy="369332"/>
          </a:xfrm>
          <a:prstGeom prst="rect">
            <a:avLst/>
          </a:prstGeom>
        </p:spPr>
        <p:txBody>
          <a:bodyPr wrap="none">
            <a:spAutoFit/>
          </a:bodyPr>
          <a:lstStyle/>
          <a:p>
            <a:r>
              <a:rPr lang="en-US" altLang="zh-CN" dirty="0" smtClean="0">
                <a:latin typeface="+mn-ea"/>
              </a:rPr>
              <a:t>MVP</a:t>
            </a:r>
            <a:r>
              <a:rPr lang="zh-CN" altLang="en-US" dirty="0" smtClean="0">
                <a:latin typeface="+mn-ea"/>
              </a:rPr>
              <a:t>框架</a:t>
            </a:r>
            <a:endParaRPr lang="zh-CN" altLang="en-US" dirty="0">
              <a:latin typeface="+mn-ea"/>
            </a:endParaRPr>
          </a:p>
        </p:txBody>
      </p:sp>
      <p:sp>
        <p:nvSpPr>
          <p:cNvPr id="5" name="矩形 4"/>
          <p:cNvSpPr/>
          <p:nvPr/>
        </p:nvSpPr>
        <p:spPr>
          <a:xfrm>
            <a:off x="596242" y="3259433"/>
            <a:ext cx="11195424" cy="646331"/>
          </a:xfrm>
          <a:prstGeom prst="rect">
            <a:avLst/>
          </a:prstGeom>
        </p:spPr>
        <p:txBody>
          <a:bodyPr wrap="square">
            <a:spAutoFit/>
          </a:bodyPr>
          <a:lstStyle/>
          <a:p>
            <a:r>
              <a:rPr lang="en-US" altLang="zh-CN" dirty="0" smtClean="0">
                <a:latin typeface="+mn-ea"/>
              </a:rPr>
              <a:t>MVP</a:t>
            </a:r>
            <a:r>
              <a:rPr lang="zh-CN" altLang="en-US" dirty="0" smtClean="0">
                <a:latin typeface="+mn-ea"/>
              </a:rPr>
              <a:t>是</a:t>
            </a:r>
            <a:r>
              <a:rPr lang="en-US" altLang="zh-CN" dirty="0" smtClean="0">
                <a:latin typeface="+mn-ea"/>
              </a:rPr>
              <a:t>MVC</a:t>
            </a:r>
            <a:r>
              <a:rPr lang="zh-CN" altLang="en-US" dirty="0" smtClean="0">
                <a:latin typeface="+mn-ea"/>
              </a:rPr>
              <a:t>的变体，由</a:t>
            </a:r>
            <a:r>
              <a:rPr lang="en-US" altLang="zh-CN" dirty="0" smtClean="0">
                <a:latin typeface="+mn-ea"/>
              </a:rPr>
              <a:t>Presenter</a:t>
            </a:r>
            <a:r>
              <a:rPr lang="zh-CN" altLang="en-US" dirty="0" smtClean="0">
                <a:latin typeface="+mn-ea"/>
              </a:rPr>
              <a:t>替代了</a:t>
            </a:r>
            <a:r>
              <a:rPr lang="en-US" altLang="zh-CN" dirty="0" smtClean="0">
                <a:latin typeface="+mn-ea"/>
              </a:rPr>
              <a:t>Controller</a:t>
            </a:r>
            <a:r>
              <a:rPr lang="zh-CN" altLang="en-US" dirty="0" smtClean="0">
                <a:latin typeface="+mn-ea"/>
              </a:rPr>
              <a:t>，而且改变了数据的流向，</a:t>
            </a:r>
            <a:r>
              <a:rPr lang="en-US" altLang="zh-CN" dirty="0" smtClean="0">
                <a:latin typeface="+mn-ea"/>
              </a:rPr>
              <a:t>View</a:t>
            </a:r>
            <a:r>
              <a:rPr lang="zh-CN" altLang="en-US" dirty="0" smtClean="0">
                <a:latin typeface="+mn-ea"/>
              </a:rPr>
              <a:t>和</a:t>
            </a:r>
            <a:r>
              <a:rPr lang="en-US" altLang="zh-CN" dirty="0" smtClean="0">
                <a:latin typeface="+mn-ea"/>
              </a:rPr>
              <a:t>Model</a:t>
            </a:r>
            <a:r>
              <a:rPr lang="zh-CN" altLang="en-US" dirty="0" smtClean="0">
                <a:latin typeface="+mn-ea"/>
              </a:rPr>
              <a:t>之间不再直接交互，而全部通过</a:t>
            </a:r>
            <a:r>
              <a:rPr lang="en-US" altLang="zh-CN" dirty="0" smtClean="0">
                <a:latin typeface="+mn-ea"/>
              </a:rPr>
              <a:t>Presenter</a:t>
            </a:r>
            <a:r>
              <a:rPr lang="zh-CN" altLang="en-US" dirty="0" smtClean="0">
                <a:latin typeface="+mn-ea"/>
              </a:rPr>
              <a:t>进行。</a:t>
            </a:r>
            <a:endParaRPr lang="zh-CN" altLang="en-US" dirty="0">
              <a:latin typeface="+mn-ea"/>
            </a:endParaRPr>
          </a:p>
        </p:txBody>
      </p:sp>
      <p:sp>
        <p:nvSpPr>
          <p:cNvPr id="6" name="矩形 5"/>
          <p:cNvSpPr/>
          <p:nvPr/>
        </p:nvSpPr>
        <p:spPr>
          <a:xfrm>
            <a:off x="596242" y="3964092"/>
            <a:ext cx="11195424" cy="923330"/>
          </a:xfrm>
          <a:prstGeom prst="rect">
            <a:avLst/>
          </a:prstGeom>
        </p:spPr>
        <p:txBody>
          <a:bodyPr wrap="square">
            <a:spAutoFit/>
          </a:bodyPr>
          <a:lstStyle/>
          <a:p>
            <a:r>
              <a:rPr lang="en-US" altLang="zh-CN" dirty="0" smtClean="0">
                <a:latin typeface="+mn-ea"/>
              </a:rPr>
              <a:t>MVP</a:t>
            </a:r>
            <a:r>
              <a:rPr lang="zh-CN" altLang="en-US" dirty="0" smtClean="0">
                <a:latin typeface="+mn-ea"/>
              </a:rPr>
              <a:t>架构中，</a:t>
            </a:r>
            <a:r>
              <a:rPr lang="en-US" altLang="zh-CN" dirty="0" smtClean="0">
                <a:latin typeface="+mn-ea"/>
              </a:rPr>
              <a:t>Presenter</a:t>
            </a:r>
            <a:r>
              <a:rPr lang="zh-CN" altLang="en-US" dirty="0" smtClean="0">
                <a:latin typeface="+mn-ea"/>
              </a:rPr>
              <a:t>中既有</a:t>
            </a:r>
            <a:r>
              <a:rPr lang="en-US" altLang="zh-CN" dirty="0" smtClean="0">
                <a:latin typeface="+mn-ea"/>
              </a:rPr>
              <a:t>View</a:t>
            </a:r>
            <a:r>
              <a:rPr lang="zh-CN" altLang="en-US" dirty="0" smtClean="0">
                <a:latin typeface="+mn-ea"/>
              </a:rPr>
              <a:t>又有</a:t>
            </a:r>
            <a:r>
              <a:rPr lang="en-US" altLang="zh-CN" dirty="0" smtClean="0">
                <a:latin typeface="+mn-ea"/>
              </a:rPr>
              <a:t>Model</a:t>
            </a:r>
            <a:r>
              <a:rPr lang="zh-CN" altLang="en-US" dirty="0" smtClean="0">
                <a:latin typeface="+mn-ea"/>
              </a:rPr>
              <a:t>，</a:t>
            </a:r>
            <a:r>
              <a:rPr lang="en-US" altLang="zh-CN" dirty="0" smtClean="0">
                <a:latin typeface="+mn-ea"/>
              </a:rPr>
              <a:t>View</a:t>
            </a:r>
            <a:r>
              <a:rPr lang="zh-CN" altLang="en-US" dirty="0" smtClean="0">
                <a:latin typeface="+mn-ea"/>
              </a:rPr>
              <a:t>变化时需要通过</a:t>
            </a:r>
            <a:r>
              <a:rPr lang="en-US" altLang="zh-CN" dirty="0" smtClean="0">
                <a:latin typeface="+mn-ea"/>
              </a:rPr>
              <a:t>Presenter</a:t>
            </a:r>
            <a:r>
              <a:rPr lang="zh-CN" altLang="en-US" dirty="0" smtClean="0">
                <a:latin typeface="+mn-ea"/>
              </a:rPr>
              <a:t>通知</a:t>
            </a:r>
            <a:r>
              <a:rPr lang="en-US" altLang="zh-CN" dirty="0" smtClean="0">
                <a:latin typeface="+mn-ea"/>
              </a:rPr>
              <a:t>Model</a:t>
            </a:r>
            <a:r>
              <a:rPr lang="zh-CN" altLang="en-US" dirty="0" smtClean="0">
                <a:latin typeface="+mn-ea"/>
              </a:rPr>
              <a:t>进行数据更新；当</a:t>
            </a:r>
            <a:r>
              <a:rPr lang="en-US" altLang="zh-CN" dirty="0" smtClean="0">
                <a:latin typeface="+mn-ea"/>
              </a:rPr>
              <a:t>Model</a:t>
            </a:r>
            <a:r>
              <a:rPr lang="zh-CN" altLang="en-US" dirty="0" smtClean="0">
                <a:latin typeface="+mn-ea"/>
              </a:rPr>
              <a:t>变化时也通过</a:t>
            </a:r>
            <a:r>
              <a:rPr lang="en-US" altLang="zh-CN" dirty="0" smtClean="0">
                <a:latin typeface="+mn-ea"/>
              </a:rPr>
              <a:t>Presenter</a:t>
            </a:r>
            <a:r>
              <a:rPr lang="zh-CN" altLang="en-US" dirty="0" smtClean="0">
                <a:latin typeface="+mn-ea"/>
              </a:rPr>
              <a:t>通知</a:t>
            </a:r>
            <a:r>
              <a:rPr lang="en-US" altLang="zh-CN" dirty="0" smtClean="0">
                <a:latin typeface="+mn-ea"/>
              </a:rPr>
              <a:t>View</a:t>
            </a:r>
            <a:r>
              <a:rPr lang="zh-CN" altLang="en-US" dirty="0" smtClean="0">
                <a:latin typeface="+mn-ea"/>
              </a:rPr>
              <a:t>进行试图更新，</a:t>
            </a:r>
            <a:r>
              <a:rPr lang="en-US" altLang="zh-CN" dirty="0" smtClean="0">
                <a:latin typeface="+mn-ea"/>
              </a:rPr>
              <a:t>Presenter</a:t>
            </a:r>
            <a:r>
              <a:rPr lang="zh-CN" altLang="en-US" dirty="0" smtClean="0">
                <a:latin typeface="+mn-ea"/>
              </a:rPr>
              <a:t>起到了桥梁的作用，使得</a:t>
            </a:r>
            <a:r>
              <a:rPr lang="en-US" altLang="zh-CN" dirty="0" smtClean="0">
                <a:latin typeface="+mn-ea"/>
              </a:rPr>
              <a:t>View</a:t>
            </a:r>
            <a:r>
              <a:rPr lang="zh-CN" altLang="en-US" dirty="0" smtClean="0">
                <a:latin typeface="+mn-ea"/>
              </a:rPr>
              <a:t>和</a:t>
            </a:r>
            <a:r>
              <a:rPr lang="en-US" altLang="zh-CN" dirty="0" smtClean="0">
                <a:latin typeface="+mn-ea"/>
              </a:rPr>
              <a:t>Model</a:t>
            </a:r>
            <a:r>
              <a:rPr lang="zh-CN" altLang="en-US" dirty="0" smtClean="0">
                <a:latin typeface="+mn-ea"/>
              </a:rPr>
              <a:t>的耦合度降低了。</a:t>
            </a:r>
            <a:endParaRPr lang="zh-CN" altLang="en-US" dirty="0">
              <a:latin typeface="+mn-ea"/>
            </a:endParaRPr>
          </a:p>
        </p:txBody>
      </p:sp>
      <p:sp>
        <p:nvSpPr>
          <p:cNvPr id="8" name="矩形 7"/>
          <p:cNvSpPr/>
          <p:nvPr/>
        </p:nvSpPr>
        <p:spPr>
          <a:xfrm>
            <a:off x="596242" y="4945750"/>
            <a:ext cx="11195424" cy="923330"/>
          </a:xfrm>
          <a:prstGeom prst="rect">
            <a:avLst/>
          </a:prstGeom>
        </p:spPr>
        <p:txBody>
          <a:bodyPr wrap="square">
            <a:spAutoFit/>
          </a:bodyPr>
          <a:lstStyle/>
          <a:p>
            <a:r>
              <a:rPr lang="en-US" altLang="zh-CN" dirty="0" smtClean="0">
                <a:latin typeface="+mn-ea"/>
              </a:rPr>
              <a:t>MVP</a:t>
            </a:r>
            <a:r>
              <a:rPr lang="zh-CN" altLang="en-US" dirty="0" smtClean="0">
                <a:latin typeface="+mn-ea"/>
              </a:rPr>
              <a:t>的缺点：</a:t>
            </a:r>
            <a:endParaRPr lang="en-US" altLang="zh-CN" dirty="0" smtClean="0">
              <a:latin typeface="+mn-ea"/>
            </a:endParaRPr>
          </a:p>
          <a:p>
            <a:pPr marL="285750" indent="-285750">
              <a:buFont typeface="Arial" panose="020B0604020202020204" pitchFamily="34" charset="0"/>
              <a:buChar char="•"/>
            </a:pPr>
            <a:r>
              <a:rPr lang="en-US" altLang="zh-CN" dirty="0" smtClean="0">
                <a:latin typeface="+mn-ea"/>
              </a:rPr>
              <a:t>Presenter</a:t>
            </a:r>
            <a:r>
              <a:rPr lang="zh-CN" altLang="en-US" dirty="0" smtClean="0">
                <a:latin typeface="+mn-ea"/>
              </a:rPr>
              <a:t>的桥梁作用，必然使得</a:t>
            </a:r>
            <a:r>
              <a:rPr lang="en-US" altLang="zh-CN" dirty="0" smtClean="0">
                <a:latin typeface="+mn-ea"/>
              </a:rPr>
              <a:t>Presenter</a:t>
            </a:r>
            <a:r>
              <a:rPr lang="zh-CN" altLang="en-US" dirty="0" smtClean="0">
                <a:latin typeface="+mn-ea"/>
              </a:rPr>
              <a:t>变得比</a:t>
            </a:r>
            <a:r>
              <a:rPr lang="en-US" altLang="zh-CN" dirty="0" smtClean="0">
                <a:latin typeface="+mn-ea"/>
              </a:rPr>
              <a:t>Controller</a:t>
            </a:r>
            <a:r>
              <a:rPr lang="zh-CN" altLang="en-US" dirty="0" smtClean="0">
                <a:latin typeface="+mn-ea"/>
              </a:rPr>
              <a:t>更加臃肿，维护非常不便。</a:t>
            </a:r>
            <a:endParaRPr lang="en-US" altLang="zh-CN" dirty="0" smtClean="0">
              <a:latin typeface="+mn-ea"/>
            </a:endParaRPr>
          </a:p>
          <a:p>
            <a:pPr marL="285750" indent="-285750">
              <a:buFont typeface="Arial" panose="020B0604020202020204" pitchFamily="34" charset="0"/>
              <a:buChar char="•"/>
            </a:pPr>
            <a:r>
              <a:rPr lang="zh-CN" altLang="en-US" dirty="0" smtClean="0">
                <a:latin typeface="+mn-ea"/>
              </a:rPr>
              <a:t>每次</a:t>
            </a:r>
            <a:r>
              <a:rPr lang="en-US" altLang="zh-CN" dirty="0" smtClean="0">
                <a:latin typeface="+mn-ea"/>
              </a:rPr>
              <a:t>View</a:t>
            </a:r>
            <a:r>
              <a:rPr lang="zh-CN" altLang="en-US" dirty="0" smtClean="0">
                <a:latin typeface="+mn-ea"/>
              </a:rPr>
              <a:t>或</a:t>
            </a:r>
            <a:r>
              <a:rPr lang="en-US" altLang="zh-CN" dirty="0" smtClean="0">
                <a:latin typeface="+mn-ea"/>
              </a:rPr>
              <a:t>Model</a:t>
            </a:r>
            <a:r>
              <a:rPr lang="zh-CN" altLang="en-US" dirty="0" smtClean="0">
                <a:latin typeface="+mn-ea"/>
              </a:rPr>
              <a:t>的变化，都要手动调用</a:t>
            </a:r>
            <a:r>
              <a:rPr lang="en-US" altLang="zh-CN" dirty="0" smtClean="0">
                <a:latin typeface="+mn-ea"/>
              </a:rPr>
              <a:t>Presenter</a:t>
            </a:r>
            <a:r>
              <a:rPr lang="zh-CN" altLang="en-US" dirty="0" smtClean="0">
                <a:latin typeface="+mn-ea"/>
              </a:rPr>
              <a:t>接口通知到</a:t>
            </a:r>
            <a:r>
              <a:rPr lang="en-US" altLang="zh-CN" dirty="0" smtClean="0">
                <a:latin typeface="+mn-ea"/>
              </a:rPr>
              <a:t>Model</a:t>
            </a:r>
            <a:r>
              <a:rPr lang="zh-CN" altLang="en-US" dirty="0" smtClean="0">
                <a:latin typeface="+mn-ea"/>
              </a:rPr>
              <a:t>或</a:t>
            </a:r>
            <a:r>
              <a:rPr lang="en-US" altLang="zh-CN" dirty="0" smtClean="0">
                <a:latin typeface="+mn-ea"/>
              </a:rPr>
              <a:t>View</a:t>
            </a:r>
            <a:r>
              <a:rPr lang="zh-CN" altLang="en-US" dirty="0" smtClean="0">
                <a:latin typeface="+mn-ea"/>
              </a:rPr>
              <a:t>，比较繁琐</a:t>
            </a:r>
            <a:endParaRPr lang="zh-CN" altLang="en-US" dirty="0">
              <a:latin typeface="+mn-ea"/>
            </a:endParaRPr>
          </a:p>
        </p:txBody>
      </p:sp>
      <p:pic>
        <p:nvPicPr>
          <p:cNvPr id="2" name="图片 1"/>
          <p:cNvPicPr>
            <a:picLocks noChangeAspect="1"/>
          </p:cNvPicPr>
          <p:nvPr/>
        </p:nvPicPr>
        <p:blipFill>
          <a:blip r:embed="rId2"/>
          <a:stretch>
            <a:fillRect/>
          </a:stretch>
        </p:blipFill>
        <p:spPr>
          <a:xfrm>
            <a:off x="1755789" y="1798096"/>
            <a:ext cx="7415508" cy="756678"/>
          </a:xfrm>
          <a:prstGeom prst="rect">
            <a:avLst/>
          </a:prstGeom>
        </p:spPr>
      </p:pic>
    </p:spTree>
    <p:extLst>
      <p:ext uri="{BB962C8B-B14F-4D97-AF65-F5344CB8AC3E}">
        <p14:creationId xmlns:p14="http://schemas.microsoft.com/office/powerpoint/2010/main" val="34230520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99205" y="101007"/>
            <a:ext cx="2194051" cy="5365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前端框架模式变迁</a:t>
            </a:r>
            <a:endParaRPr lang="en-US" altLang="zh-CN" dirty="0" smtClean="0"/>
          </a:p>
        </p:txBody>
      </p:sp>
      <p:sp>
        <p:nvSpPr>
          <p:cNvPr id="22" name="矩形 21"/>
          <p:cNvSpPr/>
          <p:nvPr/>
        </p:nvSpPr>
        <p:spPr>
          <a:xfrm>
            <a:off x="181484" y="972930"/>
            <a:ext cx="1107996" cy="369332"/>
          </a:xfrm>
          <a:prstGeom prst="rect">
            <a:avLst/>
          </a:prstGeom>
        </p:spPr>
        <p:txBody>
          <a:bodyPr wrap="none">
            <a:spAutoFit/>
          </a:bodyPr>
          <a:lstStyle/>
          <a:p>
            <a:r>
              <a:rPr lang="en-US" altLang="zh-CN" dirty="0" smtClean="0">
                <a:latin typeface="+mn-ea"/>
              </a:rPr>
              <a:t>MVVM</a:t>
            </a:r>
            <a:r>
              <a:rPr lang="zh-CN" altLang="en-US" dirty="0" smtClean="0">
                <a:latin typeface="+mn-ea"/>
              </a:rPr>
              <a:t>框架</a:t>
            </a:r>
            <a:endParaRPr lang="zh-CN" altLang="en-US" dirty="0">
              <a:latin typeface="+mn-ea"/>
            </a:endParaRPr>
          </a:p>
        </p:txBody>
      </p:sp>
      <p:sp>
        <p:nvSpPr>
          <p:cNvPr id="5" name="矩形 4"/>
          <p:cNvSpPr/>
          <p:nvPr/>
        </p:nvSpPr>
        <p:spPr>
          <a:xfrm>
            <a:off x="596242" y="3259433"/>
            <a:ext cx="11195424" cy="923330"/>
          </a:xfrm>
          <a:prstGeom prst="rect">
            <a:avLst/>
          </a:prstGeom>
        </p:spPr>
        <p:txBody>
          <a:bodyPr wrap="square">
            <a:spAutoFit/>
          </a:bodyPr>
          <a:lstStyle/>
          <a:p>
            <a:r>
              <a:rPr lang="en-US" altLang="zh-CN" dirty="0" smtClean="0">
                <a:latin typeface="+mn-ea"/>
              </a:rPr>
              <a:t>MVVM</a:t>
            </a:r>
            <a:r>
              <a:rPr lang="zh-CN" altLang="en-US" dirty="0" smtClean="0">
                <a:latin typeface="+mn-ea"/>
              </a:rPr>
              <a:t>是对</a:t>
            </a:r>
            <a:r>
              <a:rPr lang="en-US" altLang="zh-CN" dirty="0" smtClean="0">
                <a:latin typeface="+mn-ea"/>
              </a:rPr>
              <a:t>MVP</a:t>
            </a:r>
            <a:r>
              <a:rPr lang="zh-CN" altLang="en-US" dirty="0" smtClean="0">
                <a:latin typeface="+mn-ea"/>
              </a:rPr>
              <a:t>的改进，它将</a:t>
            </a:r>
            <a:r>
              <a:rPr lang="en-US" altLang="zh-CN" dirty="0" smtClean="0">
                <a:latin typeface="+mn-ea"/>
              </a:rPr>
              <a:t>Presenter</a:t>
            </a:r>
            <a:r>
              <a:rPr lang="zh-CN" altLang="en-US" dirty="0">
                <a:latin typeface="+mn-ea"/>
              </a:rPr>
              <a:t>替换</a:t>
            </a:r>
            <a:r>
              <a:rPr lang="zh-CN" altLang="en-US" dirty="0" smtClean="0">
                <a:latin typeface="+mn-ea"/>
              </a:rPr>
              <a:t>为</a:t>
            </a:r>
            <a:r>
              <a:rPr lang="en-US" altLang="zh-CN" dirty="0" err="1" smtClean="0">
                <a:latin typeface="+mn-ea"/>
              </a:rPr>
              <a:t>ViewModel</a:t>
            </a:r>
            <a:r>
              <a:rPr lang="zh-CN" altLang="en-US" dirty="0" smtClean="0">
                <a:latin typeface="+mn-ea"/>
              </a:rPr>
              <a:t>，并通过双向数据绑定来实现视图和数据的交互，只需要将</a:t>
            </a:r>
            <a:r>
              <a:rPr lang="en-US" altLang="zh-CN" dirty="0" smtClean="0">
                <a:latin typeface="+mn-ea"/>
              </a:rPr>
              <a:t>View</a:t>
            </a:r>
            <a:r>
              <a:rPr lang="zh-CN" altLang="en-US" dirty="0" smtClean="0">
                <a:latin typeface="+mn-ea"/>
              </a:rPr>
              <a:t>和</a:t>
            </a:r>
            <a:r>
              <a:rPr lang="en-US" altLang="zh-CN" dirty="0" smtClean="0">
                <a:latin typeface="+mn-ea"/>
              </a:rPr>
              <a:t>Model</a:t>
            </a:r>
            <a:r>
              <a:rPr lang="zh-CN" altLang="en-US" dirty="0" smtClean="0">
                <a:latin typeface="+mn-ea"/>
              </a:rPr>
              <a:t>绑定一次，以后每次</a:t>
            </a:r>
            <a:r>
              <a:rPr lang="en-US" altLang="zh-CN" dirty="0" smtClean="0">
                <a:latin typeface="+mn-ea"/>
              </a:rPr>
              <a:t>View</a:t>
            </a:r>
            <a:r>
              <a:rPr lang="zh-CN" altLang="en-US" dirty="0" smtClean="0">
                <a:latin typeface="+mn-ea"/>
              </a:rPr>
              <a:t>发生变化时会自动刷新</a:t>
            </a:r>
            <a:r>
              <a:rPr lang="en-US" altLang="zh-CN" dirty="0" smtClean="0">
                <a:latin typeface="+mn-ea"/>
              </a:rPr>
              <a:t>Model</a:t>
            </a:r>
            <a:r>
              <a:rPr lang="zh-CN" altLang="en-US" dirty="0" smtClean="0">
                <a:latin typeface="+mn-ea"/>
              </a:rPr>
              <a:t>的内容，</a:t>
            </a:r>
            <a:r>
              <a:rPr lang="en-US" altLang="zh-CN" dirty="0" smtClean="0">
                <a:latin typeface="+mn-ea"/>
              </a:rPr>
              <a:t>Model</a:t>
            </a:r>
            <a:r>
              <a:rPr lang="zh-CN" altLang="en-US" dirty="0" smtClean="0">
                <a:latin typeface="+mn-ea"/>
              </a:rPr>
              <a:t>变化时会自动刷新</a:t>
            </a:r>
            <a:r>
              <a:rPr lang="en-US" altLang="zh-CN" dirty="0" smtClean="0">
                <a:latin typeface="+mn-ea"/>
              </a:rPr>
              <a:t>View</a:t>
            </a:r>
            <a:r>
              <a:rPr lang="zh-CN" altLang="en-US" dirty="0" smtClean="0">
                <a:latin typeface="+mn-ea"/>
              </a:rPr>
              <a:t>的内容。</a:t>
            </a:r>
            <a:endParaRPr lang="zh-CN" altLang="en-US" dirty="0">
              <a:latin typeface="+mn-ea"/>
            </a:endParaRPr>
          </a:p>
        </p:txBody>
      </p:sp>
      <p:pic>
        <p:nvPicPr>
          <p:cNvPr id="9" name="图片 8"/>
          <p:cNvPicPr>
            <a:picLocks noChangeAspect="1"/>
          </p:cNvPicPr>
          <p:nvPr/>
        </p:nvPicPr>
        <p:blipFill>
          <a:blip r:embed="rId2"/>
          <a:stretch>
            <a:fillRect/>
          </a:stretch>
        </p:blipFill>
        <p:spPr>
          <a:xfrm>
            <a:off x="1755789" y="1798095"/>
            <a:ext cx="7415508" cy="756679"/>
          </a:xfrm>
          <a:prstGeom prst="rect">
            <a:avLst/>
          </a:prstGeom>
        </p:spPr>
      </p:pic>
    </p:spTree>
    <p:extLst>
      <p:ext uri="{BB962C8B-B14F-4D97-AF65-F5344CB8AC3E}">
        <p14:creationId xmlns:p14="http://schemas.microsoft.com/office/powerpoint/2010/main" val="20895365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8174" y="464955"/>
            <a:ext cx="12013826" cy="646331"/>
          </a:xfrm>
          <a:prstGeom prst="rect">
            <a:avLst/>
          </a:prstGeom>
        </p:spPr>
        <p:txBody>
          <a:bodyPr wrap="square">
            <a:spAutoFit/>
          </a:bodyPr>
          <a:lstStyle/>
          <a:p>
            <a:pPr lvl="0"/>
            <a:r>
              <a:rPr lang="en-US" altLang="zh-CN" dirty="0" err="1" smtClean="0"/>
              <a:t>Vue</a:t>
            </a:r>
            <a:r>
              <a:rPr lang="zh-CN" altLang="en-US" dirty="0" smtClean="0"/>
              <a:t> </a:t>
            </a:r>
            <a:r>
              <a:rPr lang="en-US" altLang="zh-CN" dirty="0" smtClean="0"/>
              <a:t>– </a:t>
            </a:r>
            <a:r>
              <a:rPr lang="zh-CN" altLang="en-US" dirty="0" smtClean="0"/>
              <a:t>读音似</a:t>
            </a:r>
            <a:r>
              <a:rPr lang="en-US" altLang="zh-CN" dirty="0" smtClean="0"/>
              <a:t>view</a:t>
            </a:r>
            <a:r>
              <a:rPr lang="zh-CN" altLang="en-US" dirty="0" smtClean="0"/>
              <a:t>。它是一套用于构建用户界面的渐进式框架</a:t>
            </a:r>
            <a:r>
              <a:rPr lang="zh-CN" altLang="en-US" dirty="0"/>
              <a:t>，它只关注视图</a:t>
            </a:r>
            <a:r>
              <a:rPr lang="zh-CN" altLang="en-US" dirty="0" smtClean="0"/>
              <a:t>层，是一个构建数据驱动的</a:t>
            </a:r>
            <a:r>
              <a:rPr lang="en-US" altLang="zh-CN" dirty="0" smtClean="0"/>
              <a:t>Web</a:t>
            </a:r>
            <a:r>
              <a:rPr lang="zh-CN" altLang="en-US" dirty="0" smtClean="0"/>
              <a:t>界面的</a:t>
            </a:r>
            <a:r>
              <a:rPr lang="zh-CN" altLang="en-US" dirty="0" smtClean="0"/>
              <a:t>库，</a:t>
            </a:r>
            <a:r>
              <a:rPr lang="zh-CN" altLang="zh-CN" dirty="0"/>
              <a:t>非常</a:t>
            </a:r>
            <a:r>
              <a:rPr lang="zh-CN" altLang="zh-CN" dirty="0"/>
              <a:t>容易与其它库或已有项目整合 </a:t>
            </a:r>
          </a:p>
        </p:txBody>
      </p:sp>
      <p:sp>
        <p:nvSpPr>
          <p:cNvPr id="5" name="矩形 4"/>
          <p:cNvSpPr/>
          <p:nvPr/>
        </p:nvSpPr>
        <p:spPr>
          <a:xfrm>
            <a:off x="178174" y="1111286"/>
            <a:ext cx="12013826" cy="369332"/>
          </a:xfrm>
          <a:prstGeom prst="rect">
            <a:avLst/>
          </a:prstGeom>
        </p:spPr>
        <p:txBody>
          <a:bodyPr wrap="square">
            <a:spAutoFit/>
          </a:bodyPr>
          <a:lstStyle/>
          <a:p>
            <a:pPr lvl="0"/>
            <a:r>
              <a:rPr lang="zh-CN" altLang="en-US" dirty="0" smtClean="0"/>
              <a:t>产生的背景</a:t>
            </a:r>
            <a:endParaRPr lang="zh-CN" altLang="zh-CN" dirty="0"/>
          </a:p>
        </p:txBody>
      </p:sp>
      <p:sp>
        <p:nvSpPr>
          <p:cNvPr id="6" name="矩形 5"/>
          <p:cNvSpPr/>
          <p:nvPr/>
        </p:nvSpPr>
        <p:spPr>
          <a:xfrm>
            <a:off x="178174" y="1572951"/>
            <a:ext cx="12013826" cy="369332"/>
          </a:xfrm>
          <a:prstGeom prst="rect">
            <a:avLst/>
          </a:prstGeom>
        </p:spPr>
        <p:txBody>
          <a:bodyPr wrap="square">
            <a:spAutoFit/>
          </a:bodyPr>
          <a:lstStyle/>
          <a:p>
            <a:pPr lvl="0"/>
            <a:r>
              <a:rPr lang="en-US" altLang="zh-CN" dirty="0" smtClean="0"/>
              <a:t>MVVM</a:t>
            </a:r>
            <a:r>
              <a:rPr lang="zh-CN" altLang="en-US" dirty="0" smtClean="0"/>
              <a:t>模式框架解决的痛点问题</a:t>
            </a:r>
            <a:endParaRPr lang="zh-CN" altLang="zh-CN" dirty="0"/>
          </a:p>
        </p:txBody>
      </p:sp>
    </p:spTree>
    <p:extLst>
      <p:ext uri="{BB962C8B-B14F-4D97-AF65-F5344CB8AC3E}">
        <p14:creationId xmlns:p14="http://schemas.microsoft.com/office/powerpoint/2010/main" val="991376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1977056096"/>
              </p:ext>
            </p:extLst>
          </p:nvPr>
        </p:nvGraphicFramePr>
        <p:xfrm>
          <a:off x="339678" y="241988"/>
          <a:ext cx="11370101" cy="3295506"/>
        </p:xfrm>
        <a:graphic>
          <a:graphicData uri="http://schemas.openxmlformats.org/drawingml/2006/table">
            <a:tbl>
              <a:tblPr firstRow="1" bandRow="1">
                <a:tableStyleId>{5C22544A-7EE6-4342-B048-85BDC9FD1C3A}</a:tableStyleId>
              </a:tblPr>
              <a:tblGrid>
                <a:gridCol w="4846471"/>
                <a:gridCol w="6523630"/>
              </a:tblGrid>
              <a:tr h="370840">
                <a:tc gridSpan="2">
                  <a:txBody>
                    <a:bodyPr/>
                    <a:lstStyle/>
                    <a:p>
                      <a:pPr algn="ctr"/>
                      <a:r>
                        <a:rPr lang="en-US" altLang="zh-CN" dirty="0" err="1" smtClean="0"/>
                        <a:t>Vue</a:t>
                      </a:r>
                      <a:r>
                        <a:rPr lang="zh-CN" altLang="en-US" dirty="0" smtClean="0"/>
                        <a:t>与</a:t>
                      </a:r>
                      <a:r>
                        <a:rPr lang="en-US" altLang="zh-CN" dirty="0" smtClean="0"/>
                        <a:t>Angular</a:t>
                      </a:r>
                      <a:r>
                        <a:rPr lang="zh-CN" altLang="en-US" dirty="0" smtClean="0"/>
                        <a:t>比较</a:t>
                      </a:r>
                      <a:endParaRPr lang="zh-CN" altLang="en-US" dirty="0"/>
                    </a:p>
                  </a:txBody>
                  <a:tcPr/>
                </a:tc>
                <a:tc hMerge="1">
                  <a:txBody>
                    <a:bodyPr/>
                    <a:lstStyle/>
                    <a:p>
                      <a:endParaRPr lang="zh-CN" altLang="en-US" dirty="0"/>
                    </a:p>
                  </a:txBody>
                  <a:tcPr/>
                </a:tc>
              </a:tr>
              <a:tr h="370840">
                <a:tc>
                  <a:txBody>
                    <a:bodyPr/>
                    <a:lstStyle/>
                    <a:p>
                      <a:pPr algn="ctr"/>
                      <a:r>
                        <a:rPr lang="zh-CN" altLang="en-US" dirty="0" smtClean="0"/>
                        <a:t>相同点</a:t>
                      </a:r>
                      <a:endParaRPr lang="zh-CN" altLang="en-US" dirty="0"/>
                    </a:p>
                  </a:txBody>
                  <a:tcPr/>
                </a:tc>
                <a:tc>
                  <a:txBody>
                    <a:bodyPr/>
                    <a:lstStyle/>
                    <a:p>
                      <a:pPr algn="ctr"/>
                      <a:r>
                        <a:rPr lang="zh-CN" altLang="en-US" dirty="0" smtClean="0"/>
                        <a:t>不同点</a:t>
                      </a:r>
                      <a:endParaRPr lang="zh-CN" altLang="en-US" dirty="0"/>
                    </a:p>
                  </a:txBody>
                  <a:tcPr/>
                </a:tc>
              </a:tr>
              <a:tr h="517580">
                <a:tc>
                  <a:txBody>
                    <a:bodyPr/>
                    <a:lstStyle/>
                    <a:p>
                      <a:r>
                        <a:rPr lang="zh-CN" altLang="en-US" dirty="0" smtClean="0"/>
                        <a:t>都支持指令（内置指令和自定义指令）</a:t>
                      </a:r>
                      <a:endParaRPr lang="zh-CN" altLang="en-US" dirty="0"/>
                    </a:p>
                  </a:txBody>
                  <a:tcPr/>
                </a:tc>
                <a:tc rowSpan="2">
                  <a:txBody>
                    <a:bodyPr/>
                    <a:lstStyle/>
                    <a:p>
                      <a:pPr marL="0" indent="0">
                        <a:buFont typeface="Arial" panose="020B0604020202020204" pitchFamily="34" charset="0"/>
                        <a:buNone/>
                      </a:pPr>
                      <a:r>
                        <a:rPr lang="zh-CN" altLang="en-US" dirty="0" smtClean="0"/>
                        <a:t>学习成本问题：</a:t>
                      </a:r>
                      <a:endParaRPr lang="en-US" altLang="zh-CN" dirty="0" smtClean="0"/>
                    </a:p>
                    <a:p>
                      <a:pPr marL="285750" indent="-285750">
                        <a:buFont typeface="Arial" panose="020B0604020202020204" pitchFamily="34" charset="0"/>
                        <a:buChar char="•"/>
                      </a:pPr>
                      <a:r>
                        <a:rPr lang="en-US" altLang="zh-CN" dirty="0" smtClean="0"/>
                        <a:t>Angular</a:t>
                      </a:r>
                      <a:r>
                        <a:rPr lang="zh-CN" altLang="en-US" dirty="0" smtClean="0"/>
                        <a:t>学习成本较高</a:t>
                      </a:r>
                      <a:r>
                        <a:rPr lang="zh-CN" altLang="en-US" dirty="0" smtClean="0"/>
                        <a:t>，需要学习大量的概念</a:t>
                      </a:r>
                      <a:endParaRPr lang="zh-CN" altLang="en-US" dirty="0"/>
                    </a:p>
                    <a:p>
                      <a:pPr marL="285750" indent="-285750">
                        <a:buFont typeface="Arial" panose="020B0604020202020204" pitchFamily="34" charset="0"/>
                        <a:buChar char="•"/>
                      </a:pPr>
                      <a:r>
                        <a:rPr lang="en-US" altLang="zh-CN" dirty="0" err="1" smtClean="0"/>
                        <a:t>Vue</a:t>
                      </a:r>
                      <a:r>
                        <a:rPr lang="zh-CN" altLang="en-US" dirty="0" smtClean="0"/>
                        <a:t>本身提供的</a:t>
                      </a:r>
                      <a:r>
                        <a:rPr lang="en-US" altLang="zh-CN" dirty="0" smtClean="0"/>
                        <a:t>API</a:t>
                      </a:r>
                      <a:r>
                        <a:rPr lang="zh-CN" altLang="en-US" dirty="0" smtClean="0"/>
                        <a:t>都比较简单直观</a:t>
                      </a:r>
                      <a:endParaRPr lang="zh-CN" altLang="en-US" dirty="0"/>
                    </a:p>
                  </a:txBody>
                  <a:tcPr/>
                </a:tc>
              </a:tr>
              <a:tr h="573206">
                <a:tc>
                  <a:txBody>
                    <a:bodyPr/>
                    <a:lstStyle/>
                    <a:p>
                      <a:r>
                        <a:rPr lang="zh-CN" altLang="en-US" dirty="0" smtClean="0"/>
                        <a:t>都支持过滤器（内置过滤器和自定义过滤器）</a:t>
                      </a:r>
                      <a:endParaRPr lang="zh-CN" altLang="en-US" dirty="0"/>
                    </a:p>
                  </a:txBody>
                  <a:tcPr/>
                </a:tc>
                <a:tc vMerge="1">
                  <a:txBody>
                    <a:bodyPr/>
                    <a:lstStyle/>
                    <a:p>
                      <a:endParaRPr lang="zh-CN" altLang="en-US" dirty="0"/>
                    </a:p>
                  </a:txBody>
                  <a:tcPr/>
                </a:tc>
              </a:tr>
              <a:tr h="722296">
                <a:tc>
                  <a:txBody>
                    <a:bodyPr/>
                    <a:lstStyle/>
                    <a:p>
                      <a:r>
                        <a:rPr lang="zh-CN" altLang="en-US" dirty="0" smtClean="0"/>
                        <a:t>都支持数据的双向绑定</a:t>
                      </a:r>
                      <a:endParaRPr lang="zh-CN" altLang="en-US" dirty="0"/>
                    </a:p>
                  </a:txBody>
                  <a:tcPr/>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性能问题：</a:t>
                      </a:r>
                      <a:endParaRPr lang="en-US" altLang="zh-CN" dirty="0" smtClean="0"/>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dirty="0" err="1" smtClean="0"/>
                        <a:t>Angulara</a:t>
                      </a:r>
                      <a:r>
                        <a:rPr lang="zh-CN" altLang="en-US" dirty="0" smtClean="0"/>
                        <a:t>通过对数据进行脏检查实现双向数据绑定功能，数据监听越多，速度越慢</a:t>
                      </a:r>
                      <a:endParaRPr lang="en-US" altLang="zh-CN" dirty="0" smtClean="0"/>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dirty="0" err="1" smtClean="0"/>
                        <a:t>Vue</a:t>
                      </a:r>
                      <a:r>
                        <a:rPr lang="zh-CN" altLang="en-US" dirty="0" smtClean="0"/>
                        <a:t>采用基于依赖追踪的观察并且使用异步队列进行更新机制实现双线数据绑定，所有数据都是独立触发的</a:t>
                      </a:r>
                    </a:p>
                  </a:txBody>
                  <a:tcPr/>
                </a:tc>
              </a:tr>
              <a:tr h="370840">
                <a:tc>
                  <a:txBody>
                    <a:bodyPr/>
                    <a:lstStyle/>
                    <a:p>
                      <a:r>
                        <a:rPr lang="zh-CN" altLang="en-US" dirty="0" smtClean="0"/>
                        <a:t>都不支持低端浏览器</a:t>
                      </a:r>
                      <a:endParaRPr lang="zh-CN" altLang="en-US" dirty="0"/>
                    </a:p>
                  </a:txBody>
                  <a:tcPr/>
                </a:tc>
                <a:tc vMerge="1">
                  <a:txBody>
                    <a:bodyPr/>
                    <a:lstStyle/>
                    <a:p>
                      <a:endParaRPr lang="zh-CN" altLang="en-US" dirty="0"/>
                    </a:p>
                  </a:txBody>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286867676"/>
              </p:ext>
            </p:extLst>
          </p:nvPr>
        </p:nvGraphicFramePr>
        <p:xfrm>
          <a:off x="341952" y="3751742"/>
          <a:ext cx="11370101" cy="2760741"/>
        </p:xfrm>
        <a:graphic>
          <a:graphicData uri="http://schemas.openxmlformats.org/drawingml/2006/table">
            <a:tbl>
              <a:tblPr firstRow="1" bandRow="1">
                <a:tableStyleId>{5C22544A-7EE6-4342-B048-85BDC9FD1C3A}</a:tableStyleId>
              </a:tblPr>
              <a:tblGrid>
                <a:gridCol w="4846471"/>
                <a:gridCol w="6523630"/>
              </a:tblGrid>
              <a:tr h="319826">
                <a:tc gridSpan="2">
                  <a:txBody>
                    <a:bodyPr/>
                    <a:lstStyle/>
                    <a:p>
                      <a:pPr algn="ctr"/>
                      <a:r>
                        <a:rPr lang="en-US" altLang="zh-CN" dirty="0" err="1" smtClean="0"/>
                        <a:t>Vue</a:t>
                      </a:r>
                      <a:r>
                        <a:rPr lang="zh-CN" altLang="en-US" dirty="0" smtClean="0"/>
                        <a:t>与</a:t>
                      </a:r>
                      <a:r>
                        <a:rPr lang="en-US" altLang="zh-CN" dirty="0" smtClean="0"/>
                        <a:t>React</a:t>
                      </a:r>
                      <a:r>
                        <a:rPr lang="zh-CN" altLang="en-US" dirty="0" smtClean="0"/>
                        <a:t>比较</a:t>
                      </a:r>
                      <a:endParaRPr lang="zh-CN" altLang="en-US" dirty="0"/>
                    </a:p>
                  </a:txBody>
                  <a:tcPr/>
                </a:tc>
                <a:tc hMerge="1">
                  <a:txBody>
                    <a:bodyPr/>
                    <a:lstStyle/>
                    <a:p>
                      <a:endParaRPr lang="zh-CN" altLang="en-US" dirty="0"/>
                    </a:p>
                  </a:txBody>
                  <a:tcPr/>
                </a:tc>
              </a:tr>
              <a:tr h="319826">
                <a:tc>
                  <a:txBody>
                    <a:bodyPr/>
                    <a:lstStyle/>
                    <a:p>
                      <a:pPr algn="ctr"/>
                      <a:r>
                        <a:rPr lang="zh-CN" altLang="en-US" dirty="0" smtClean="0"/>
                        <a:t>相同点</a:t>
                      </a:r>
                      <a:endParaRPr lang="zh-CN" altLang="en-US" dirty="0"/>
                    </a:p>
                  </a:txBody>
                  <a:tcPr/>
                </a:tc>
                <a:tc>
                  <a:txBody>
                    <a:bodyPr/>
                    <a:lstStyle/>
                    <a:p>
                      <a:pPr algn="ctr"/>
                      <a:r>
                        <a:rPr lang="zh-CN" altLang="en-US" dirty="0" smtClean="0"/>
                        <a:t>不同点</a:t>
                      </a:r>
                      <a:endParaRPr lang="zh-CN" altLang="en-US" dirty="0"/>
                    </a:p>
                  </a:txBody>
                  <a:tcPr/>
                </a:tc>
              </a:tr>
              <a:tr h="446380">
                <a:tc>
                  <a:txBody>
                    <a:bodyPr/>
                    <a:lstStyle/>
                    <a:p>
                      <a:r>
                        <a:rPr lang="zh-CN" altLang="en-US" dirty="0" smtClean="0"/>
                        <a:t>中心思想相同：一切都是组件</a:t>
                      </a:r>
                      <a:endParaRPr lang="zh-CN" altLang="en-US" dirty="0"/>
                    </a:p>
                  </a:txBody>
                  <a:tcPr/>
                </a:tc>
                <a:tc rowSpan="3">
                  <a:txBody>
                    <a:bodyPr/>
                    <a:lstStyle/>
                    <a:p>
                      <a:pPr marL="0" indent="0">
                        <a:buFont typeface="Arial" panose="020B0604020202020204" pitchFamily="34" charset="0"/>
                        <a:buNone/>
                      </a:pPr>
                      <a:r>
                        <a:rPr lang="zh-CN" altLang="en-US" dirty="0" smtClean="0"/>
                        <a:t>对</a:t>
                      </a:r>
                      <a:r>
                        <a:rPr lang="en-US" altLang="zh-CN" dirty="0" err="1" smtClean="0"/>
                        <a:t>VirtualDOM</a:t>
                      </a:r>
                      <a:r>
                        <a:rPr lang="zh-CN" altLang="en-US" dirty="0" smtClean="0"/>
                        <a:t>的依赖：</a:t>
                      </a:r>
                      <a:endParaRPr lang="en-US" altLang="zh-CN" dirty="0" smtClean="0"/>
                    </a:p>
                    <a:p>
                      <a:pPr marL="285750" indent="-285750">
                        <a:buFont typeface="Arial" panose="020B0604020202020204" pitchFamily="34" charset="0"/>
                        <a:buChar char="•"/>
                      </a:pPr>
                      <a:r>
                        <a:rPr lang="en-US" altLang="zh-CN" dirty="0" smtClean="0"/>
                        <a:t>React</a:t>
                      </a:r>
                      <a:r>
                        <a:rPr lang="zh-CN" altLang="en-US" dirty="0" smtClean="0"/>
                        <a:t>依赖</a:t>
                      </a:r>
                      <a:r>
                        <a:rPr lang="en-US" altLang="zh-CN" dirty="0" err="1" smtClean="0"/>
                        <a:t>VirtualDOM</a:t>
                      </a:r>
                      <a:r>
                        <a:rPr lang="zh-CN" altLang="en-US" dirty="0" smtClean="0"/>
                        <a:t>，</a:t>
                      </a:r>
                      <a:r>
                        <a:rPr lang="en-US" altLang="zh-CN" dirty="0" smtClean="0"/>
                        <a:t>React</a:t>
                      </a:r>
                      <a:r>
                        <a:rPr lang="zh-CN" altLang="en-US" dirty="0" smtClean="0"/>
                        <a:t>采用的</a:t>
                      </a:r>
                      <a:r>
                        <a:rPr lang="en-US" altLang="zh-CN" dirty="0" err="1" smtClean="0"/>
                        <a:t>VirtualDOM</a:t>
                      </a:r>
                      <a:r>
                        <a:rPr lang="zh-CN" altLang="en-US" dirty="0" smtClean="0"/>
                        <a:t>会对渲染出来的结果做脏检查</a:t>
                      </a:r>
                      <a:endParaRPr lang="en-US" altLang="zh-CN" dirty="0" smtClean="0"/>
                    </a:p>
                    <a:p>
                      <a:pPr marL="285750" indent="-285750">
                        <a:buFont typeface="Arial" panose="020B0604020202020204" pitchFamily="34" charset="0"/>
                        <a:buChar char="•"/>
                      </a:pPr>
                      <a:r>
                        <a:rPr lang="en-US" altLang="zh-CN" dirty="0" err="1" smtClean="0"/>
                        <a:t>Vue</a:t>
                      </a:r>
                      <a:r>
                        <a:rPr lang="zh-CN" altLang="en-US" dirty="0" smtClean="0"/>
                        <a:t>使用的是</a:t>
                      </a:r>
                      <a:r>
                        <a:rPr lang="en-US" altLang="zh-CN" dirty="0" smtClean="0"/>
                        <a:t>DOM</a:t>
                      </a:r>
                      <a:r>
                        <a:rPr lang="zh-CN" altLang="en-US" dirty="0" smtClean="0"/>
                        <a:t>模板，在模板中提供了指令、过滤器，可以非常方便的操作</a:t>
                      </a:r>
                      <a:r>
                        <a:rPr lang="en-US" altLang="zh-CN" dirty="0" smtClean="0"/>
                        <a:t>DOM</a:t>
                      </a:r>
                    </a:p>
                  </a:txBody>
                  <a:tcPr/>
                </a:tc>
              </a:tr>
              <a:tr h="552028">
                <a:tc>
                  <a:txBody>
                    <a:bodyPr/>
                    <a:lstStyle/>
                    <a:p>
                      <a:r>
                        <a:rPr lang="zh-CN" altLang="en-US" dirty="0" smtClean="0"/>
                        <a:t>都提供了合理的钩子函数，可以让开发者定制处理需求</a:t>
                      </a:r>
                      <a:endParaRPr lang="zh-CN" altLang="en-US" dirty="0"/>
                    </a:p>
                  </a:txBody>
                  <a:tcPr/>
                </a:tc>
                <a:tc vMerge="1">
                  <a:txBody>
                    <a:bodyPr/>
                    <a:lstStyle/>
                    <a:p>
                      <a:endParaRPr lang="zh-CN" altLang="en-US" dirty="0"/>
                    </a:p>
                  </a:txBody>
                  <a:tcPr/>
                </a:tc>
              </a:tr>
              <a:tr h="942761">
                <a:tc>
                  <a:txBody>
                    <a:bodyPr/>
                    <a:lstStyle/>
                    <a:p>
                      <a:r>
                        <a:rPr lang="zh-CN" altLang="en-US" dirty="0" smtClean="0"/>
                        <a:t>都不内置</a:t>
                      </a:r>
                      <a:r>
                        <a:rPr lang="en-US" altLang="zh-CN" dirty="0" err="1" smtClean="0"/>
                        <a:t>ajax</a:t>
                      </a:r>
                      <a:r>
                        <a:rPr lang="zh-CN" altLang="en-US" dirty="0" smtClean="0"/>
                        <a:t>、</a:t>
                      </a:r>
                      <a:r>
                        <a:rPr lang="en-US" altLang="zh-CN" dirty="0" smtClean="0"/>
                        <a:t>router</a:t>
                      </a:r>
                      <a:r>
                        <a:rPr lang="zh-CN" altLang="en-US" dirty="0" smtClean="0"/>
                        <a:t>等功能到核心包，而是采用插件的方式</a:t>
                      </a:r>
                      <a:endParaRPr lang="zh-CN" altLang="en-US" dirty="0"/>
                    </a:p>
                  </a:txBody>
                  <a:tcPr/>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txBody>
                  <a:tcPr/>
                </a:tc>
              </a:tr>
            </a:tbl>
          </a:graphicData>
        </a:graphic>
      </p:graphicFrame>
    </p:spTree>
    <p:extLst>
      <p:ext uri="{BB962C8B-B14F-4D97-AF65-F5344CB8AC3E}">
        <p14:creationId xmlns:p14="http://schemas.microsoft.com/office/powerpoint/2010/main" val="23701398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1804</TotalTime>
  <Words>3064</Words>
  <Application>Microsoft Office PowerPoint</Application>
  <PresentationFormat>宽屏</PresentationFormat>
  <Paragraphs>236</Paragraphs>
  <Slides>24</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24</vt:i4>
      </vt:variant>
    </vt:vector>
  </HeadingPairs>
  <TitlesOfParts>
    <vt:vector size="34" baseType="lpstr">
      <vt:lpstr>-apple-system,BlinkMacSystemFont,Helvetica Neue,PingFang SC,Microsoft YaHei,Source Han Sans SC,Noto Sans CJK SC,WenQuanYi Micro Hei,sans-serif</vt:lpstr>
      <vt:lpstr>Arial Unicode MS</vt:lpstr>
      <vt:lpstr>Roboto Mono</vt:lpstr>
      <vt:lpstr>Source Sans Pro</vt:lpstr>
      <vt:lpstr>宋体</vt:lpstr>
      <vt:lpstr>微软雅黑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郝彬</dc:creator>
  <cp:lastModifiedBy>郝彬</cp:lastModifiedBy>
  <cp:revision>276</cp:revision>
  <dcterms:created xsi:type="dcterms:W3CDTF">2018-06-03T14:53:45Z</dcterms:created>
  <dcterms:modified xsi:type="dcterms:W3CDTF">2018-08-16T10:10:18Z</dcterms:modified>
</cp:coreProperties>
</file>