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0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0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5696-0E3B-44BA-8AF1-B2819B000127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D0B-689A-4C1A-ADCF-A0BEC9705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v2/api/#v-bin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2472" y="6492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V-bind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：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Mustache (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双大括号写法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)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不能在 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HTML 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属性中使用，即不能使用</a:t>
            </a:r>
            <a:r>
              <a:rPr lang="en-US" altLang="zh-CN" b="0" i="0" dirty="0" smtClean="0">
                <a:solidFill>
                  <a:srgbClr val="34495E"/>
                </a:solidFill>
                <a:effectLst/>
                <a:latin typeface="Source Sans Pro"/>
              </a:rPr>
              <a:t>id=“{{name}}”</a:t>
            </a:r>
            <a:r>
              <a:rPr lang="zh-CN" altLang="en-US" b="0" i="0" dirty="0" smtClean="0">
                <a:solidFill>
                  <a:srgbClr val="34495E"/>
                </a:solidFill>
                <a:effectLst/>
                <a:latin typeface="Source Sans Pro"/>
              </a:rPr>
              <a:t>，应使用 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  <a:hlinkClick r:id="rId2"/>
              </a:rPr>
              <a:t>v-bind </a:t>
            </a:r>
            <a:r>
              <a:rPr lang="zh-CN" altLang="en-US" b="0" i="0" u="none" strike="noStrike" dirty="0" smtClean="0">
                <a:solidFill>
                  <a:srgbClr val="42B983"/>
                </a:solidFill>
                <a:effectLst/>
                <a:latin typeface="Source Sans Pro"/>
                <a:hlinkClick r:id="rId2"/>
              </a:rPr>
              <a:t>指令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</a:rPr>
              <a:t>,</a:t>
            </a:r>
            <a:r>
              <a:rPr lang="en-US" altLang="zh-CN" b="0" i="0" u="none" strike="noStrike" dirty="0" err="1" smtClean="0">
                <a:solidFill>
                  <a:srgbClr val="42B983"/>
                </a:solidFill>
                <a:effectLst/>
                <a:latin typeface="Source Sans Pro"/>
              </a:rPr>
              <a:t>v-bind:name</a:t>
            </a:r>
            <a:r>
              <a:rPr lang="en-US" altLang="zh-CN" b="0" i="0" u="none" strike="noStrike" dirty="0" smtClean="0">
                <a:solidFill>
                  <a:srgbClr val="42B983"/>
                </a:solidFill>
                <a:effectLst/>
                <a:latin typeface="Source Sans Pro"/>
              </a:rPr>
              <a:t>=“name”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。它是用来绑定控件属性值的</a:t>
            </a:r>
            <a:endParaRPr lang="en-US" altLang="zh-CN" dirty="0" smtClean="0">
              <a:solidFill>
                <a:srgbClr val="34495E"/>
              </a:solidFill>
              <a:latin typeface="Source Sans Pro"/>
            </a:endParaRPr>
          </a:p>
          <a:p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V-model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：用于实现数据双向绑定，即将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js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中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vue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实例中的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data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数据与其渲染的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/>
              </a:rPr>
              <a:t>dom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元素的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value</a:t>
            </a:r>
            <a:r>
              <a:rPr lang="zh-CN" altLang="en-US" dirty="0" smtClean="0">
                <a:solidFill>
                  <a:srgbClr val="34495E"/>
                </a:solidFill>
                <a:latin typeface="Source Sans Pro"/>
              </a:rPr>
              <a:t>（可以说只针对</a:t>
            </a:r>
            <a:r>
              <a:rPr lang="en-US" altLang="zh-CN" dirty="0" smtClean="0">
                <a:solidFill>
                  <a:srgbClr val="34495E"/>
                </a:solidFill>
                <a:latin typeface="Source Sans Pro"/>
              </a:rPr>
              <a:t>value</a:t>
            </a:r>
            <a:r>
              <a:rPr lang="zh-CN" altLang="en-US" smtClean="0">
                <a:solidFill>
                  <a:srgbClr val="34495E"/>
                </a:solidFill>
                <a:latin typeface="Source Sans Pro"/>
              </a:rPr>
              <a:t>属性进行数据绑定，而且是双向绑定）内容保持一致，两者无论谁被改变，另一方也会相应更新数据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0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86304" y="689825"/>
            <a:ext cx="11599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1989</a:t>
            </a:r>
            <a:r>
              <a:rPr lang="zh-CN" altLang="en-US" dirty="0">
                <a:latin typeface="+mn-ea"/>
              </a:rPr>
              <a:t>年，欧洲核子研究中心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物理学家</a:t>
            </a:r>
            <a:r>
              <a:rPr lang="en-US" altLang="zh-CN" dirty="0">
                <a:latin typeface="+mn-ea"/>
              </a:rPr>
              <a:t>Tim Berners-Lee</a:t>
            </a:r>
            <a:r>
              <a:rPr lang="zh-CN" altLang="en-US" dirty="0">
                <a:latin typeface="+mn-ea"/>
              </a:rPr>
              <a:t>发明了超文本标记</a:t>
            </a:r>
            <a:r>
              <a:rPr lang="zh-CN" altLang="en-US" dirty="0" smtClean="0">
                <a:latin typeface="+mn-ea"/>
              </a:rPr>
              <a:t>语言（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）。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295" y="2617034"/>
            <a:ext cx="11904097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世界进入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Web1.0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时代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是完全静态</a:t>
            </a:r>
            <a:r>
              <a:rPr lang="zh-CN" altLang="en-US" dirty="0" smtClean="0">
                <a:latin typeface="+mn-ea"/>
              </a:rPr>
              <a:t>的页，只能做信息读取，需</a:t>
            </a:r>
            <a:r>
              <a:rPr lang="zh-CN" altLang="en-US" dirty="0">
                <a:latin typeface="+mn-ea"/>
              </a:rPr>
              <a:t>预先</a:t>
            </a:r>
            <a:r>
              <a:rPr lang="zh-CN" altLang="en-US" dirty="0" smtClean="0">
                <a:latin typeface="+mn-ea"/>
              </a:rPr>
              <a:t>编写存到服务器</a:t>
            </a:r>
            <a:r>
              <a:rPr lang="zh-CN" altLang="en-US" dirty="0">
                <a:latin typeface="+mn-ea"/>
              </a:rPr>
              <a:t>上，再由服务器</a:t>
            </a:r>
            <a:r>
              <a:rPr lang="zh-CN" altLang="en-US" dirty="0" smtClean="0">
                <a:latin typeface="+mn-ea"/>
              </a:rPr>
              <a:t>将页</a:t>
            </a:r>
            <a:r>
              <a:rPr lang="zh-CN" altLang="en-US" dirty="0">
                <a:latin typeface="+mn-ea"/>
              </a:rPr>
              <a:t>交给</a:t>
            </a:r>
            <a:r>
              <a:rPr lang="zh-CN" altLang="en-US" dirty="0" smtClean="0">
                <a:latin typeface="+mn-ea"/>
              </a:rPr>
              <a:t>浏览器显示。信息流只能从服务器单向流通到浏览器。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浏览器一旦显示了一个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页，若要变动页的内容，只能向服务器获取一个新的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页，浏览器不能主动修改页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这时出现了新问题：无法实现网页的动态性显示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298" y="1082129"/>
            <a:ext cx="1159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1990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Tim</a:t>
            </a:r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为基础发明了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浏览器。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295" y="1934968"/>
            <a:ext cx="11599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1994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Tim</a:t>
            </a:r>
            <a:r>
              <a:rPr lang="zh-CN" altLang="en-US" dirty="0" smtClean="0">
                <a:latin typeface="+mn-ea"/>
              </a:rPr>
              <a:t>牵头成立万维网联盟（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）。同年，</a:t>
            </a:r>
            <a:r>
              <a:rPr lang="en-US" altLang="zh-CN" dirty="0" smtClean="0">
                <a:latin typeface="+mn-ea"/>
              </a:rPr>
              <a:t>Mosaic</a:t>
            </a:r>
            <a:r>
              <a:rPr lang="zh-CN" altLang="en-US" dirty="0">
                <a:latin typeface="+mn-ea"/>
              </a:rPr>
              <a:t>开发者创立网景</a:t>
            </a:r>
            <a:r>
              <a:rPr lang="zh-CN" altLang="en-US" dirty="0" smtClean="0">
                <a:latin typeface="+mn-ea"/>
              </a:rPr>
              <a:t>公司（</a:t>
            </a:r>
            <a:r>
              <a:rPr lang="en-US" altLang="zh-CN" dirty="0" smtClean="0">
                <a:latin typeface="+mn-ea"/>
              </a:rPr>
              <a:t>Net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dirty="0" smtClean="0">
                <a:latin typeface="+mn-ea"/>
              </a:rPr>
              <a:t>cape</a:t>
            </a:r>
            <a:r>
              <a:rPr lang="zh-CN" altLang="en-US" dirty="0" smtClean="0">
                <a:latin typeface="+mn-ea"/>
              </a:rPr>
              <a:t>），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Mosaic</a:t>
            </a:r>
            <a:r>
              <a:rPr lang="zh-CN" altLang="en-US" dirty="0">
                <a:latin typeface="+mn-ea"/>
              </a:rPr>
              <a:t>浏览器改名为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95" y="1523578"/>
            <a:ext cx="1159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1993</a:t>
            </a:r>
            <a:r>
              <a:rPr lang="zh-CN" altLang="en-US" dirty="0" smtClean="0">
                <a:latin typeface="+mn-ea"/>
              </a:rPr>
              <a:t>年，美国国家超算应用中心开发了</a:t>
            </a:r>
            <a:r>
              <a:rPr lang="en-US" altLang="zh-CN" dirty="0" smtClean="0">
                <a:latin typeface="+mn-ea"/>
              </a:rPr>
              <a:t>Mosaic</a:t>
            </a:r>
            <a:r>
              <a:rPr lang="zh-CN" altLang="en-US" dirty="0" smtClean="0">
                <a:latin typeface="+mn-ea"/>
              </a:rPr>
              <a:t>浏览器。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294" y="4140266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1995</a:t>
            </a:r>
            <a:r>
              <a:rPr lang="zh-CN" altLang="en-US" dirty="0" smtClean="0">
                <a:latin typeface="+mn-ea"/>
              </a:rPr>
              <a:t>年，网景工程师设计了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语言，并被嵌入到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浏览器中，以实现网页动态变化。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93" y="4586559"/>
            <a:ext cx="1190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年，微软发布了</a:t>
            </a:r>
            <a:r>
              <a:rPr lang="en-US" altLang="zh-CN" dirty="0" smtClean="0">
                <a:latin typeface="+mn-ea"/>
              </a:rPr>
              <a:t>VBScript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，并将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嵌入到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浏览器中。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Jscript</a:t>
            </a:r>
            <a:r>
              <a:rPr lang="zh-CN" altLang="en-US" dirty="0" smtClean="0">
                <a:latin typeface="+mn-ea"/>
              </a:rPr>
              <a:t>语言实现存在差异，使得网页不能兼容多个浏览器。自此逐步开始了浏览器市场的第一次争夺战。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292" y="5324365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年底，为市场制衡，网景将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提交给欧洲计算机制造商协会（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），以将其国际化。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291" y="5756657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1997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为基础制定了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标准规范，自此浏览器厂商开始逐步实现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规范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6290" y="6197046"/>
            <a:ext cx="11904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1999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HTML4.01</a:t>
            </a:r>
            <a:r>
              <a:rPr lang="zh-CN" altLang="en-US" dirty="0" smtClean="0">
                <a:latin typeface="+mn-ea"/>
              </a:rPr>
              <a:t>标准。同年</a:t>
            </a:r>
            <a:r>
              <a:rPr lang="en-US" altLang="zh-CN" dirty="0" smtClean="0">
                <a:latin typeface="+mn-ea"/>
              </a:rPr>
              <a:t>ECMA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ECMAScript3</a:t>
            </a:r>
            <a:r>
              <a:rPr lang="zh-CN" altLang="en-US" dirty="0" smtClean="0">
                <a:latin typeface="+mn-ea"/>
              </a:rPr>
              <a:t>规范。自此，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标准和</a:t>
            </a:r>
            <a:r>
              <a:rPr lang="en-US" altLang="zh-CN" dirty="0" smtClean="0">
                <a:latin typeface="+mn-ea"/>
              </a:rPr>
              <a:t>ECMAScript</a:t>
            </a:r>
            <a:r>
              <a:rPr lang="zh-CN" altLang="en-US" dirty="0" smtClean="0">
                <a:latin typeface="+mn-ea"/>
              </a:rPr>
              <a:t>规范在相当长一段时期未发生过重大变化。</a:t>
            </a:r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标准，</a:t>
            </a:r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ECMAScript5</a:t>
            </a:r>
            <a:r>
              <a:rPr lang="zh-CN" altLang="en-US" dirty="0" smtClean="0">
                <a:latin typeface="+mn-ea"/>
              </a:rPr>
              <a:t>规范，</a:t>
            </a:r>
            <a:r>
              <a:rPr lang="en-US" altLang="zh-CN" dirty="0" smtClean="0">
                <a:latin typeface="+mn-ea"/>
              </a:rPr>
              <a:t>2015</a:t>
            </a:r>
            <a:r>
              <a:rPr lang="zh-CN" altLang="en-US" dirty="0" smtClean="0">
                <a:latin typeface="+mn-ea"/>
              </a:rPr>
              <a:t>年发布</a:t>
            </a:r>
            <a:r>
              <a:rPr lang="en-US" altLang="zh-CN" dirty="0" smtClean="0">
                <a:latin typeface="+mn-ea"/>
              </a:rPr>
              <a:t>ECMAScript6</a:t>
            </a:r>
            <a:r>
              <a:rPr lang="zh-CN" altLang="en-US" dirty="0" smtClean="0">
                <a:latin typeface="+mn-ea"/>
              </a:rPr>
              <a:t>规范。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4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9206" y="405062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1999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年，微软推出用于异步传输的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ActiveX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技术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6295" y="1234497"/>
            <a:ext cx="1175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1993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CGI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技术诞生，通过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或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等语言，直接向浏览器输出拼接后的</a:t>
            </a:r>
            <a:r>
              <a:rPr lang="en-US" altLang="zh-CN" dirty="0">
                <a:solidFill>
                  <a:srgbClr val="2F2F2F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2F2F2F"/>
                </a:solidFill>
                <a:latin typeface="+mn-ea"/>
              </a:rPr>
              <a:t>字符串以进行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动态显示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95" y="2138900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1996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ASP</a:t>
            </a:r>
            <a:r>
              <a:rPr lang="zh-CN" altLang="en-US" dirty="0" smtClean="0">
                <a:latin typeface="+mn-ea"/>
              </a:rPr>
              <a:t>技术和</a:t>
            </a:r>
            <a:r>
              <a:rPr lang="en-US" altLang="zh-CN" dirty="0" smtClean="0">
                <a:latin typeface="+mn-ea"/>
              </a:rPr>
              <a:t>JSP</a:t>
            </a:r>
            <a:r>
              <a:rPr lang="zh-CN" altLang="en-US" dirty="0" smtClean="0">
                <a:latin typeface="+mn-ea"/>
              </a:rPr>
              <a:t>技术诞生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86295" y="773726"/>
            <a:ext cx="119040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在解决网页的动态性问题上，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只实现了前端的动态性，</a:t>
            </a:r>
            <a:r>
              <a:rPr lang="zh-CN" altLang="en-US" dirty="0">
                <a:latin typeface="+mn-ea"/>
              </a:rPr>
              <a:t>而</a:t>
            </a:r>
            <a:r>
              <a:rPr lang="zh-CN" altLang="en-US" dirty="0" smtClean="0">
                <a:latin typeface="+mn-ea"/>
              </a:rPr>
              <a:t>与后端</a:t>
            </a:r>
            <a:r>
              <a:rPr lang="zh-CN" altLang="en-US" dirty="0">
                <a:latin typeface="+mn-ea"/>
              </a:rPr>
              <a:t>服务的</a:t>
            </a:r>
            <a:r>
              <a:rPr lang="zh-CN" altLang="en-US" dirty="0" smtClean="0">
                <a:latin typeface="+mn-ea"/>
              </a:rPr>
              <a:t>动态交互上也出现了很多技术。</a:t>
            </a:r>
            <a:endParaRPr lang="zh-CN" altLang="en-US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95" y="168960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1995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PHP</a:t>
            </a:r>
            <a:r>
              <a:rPr lang="zh-CN" altLang="en-US" dirty="0" smtClean="0">
                <a:latin typeface="+mn-ea"/>
              </a:rPr>
              <a:t>技术诞生</a:t>
            </a:r>
            <a:endParaRPr lang="zh-CN" altLang="en-US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295" y="258819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2002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ASP.NET</a:t>
            </a:r>
            <a:r>
              <a:rPr lang="zh-CN" altLang="en-US" dirty="0" smtClean="0">
                <a:latin typeface="+mn-ea"/>
              </a:rPr>
              <a:t>技术诞生</a:t>
            </a:r>
            <a:r>
              <a:rPr lang="zh-CN" altLang="en-US" dirty="0">
                <a:latin typeface="+mn-ea"/>
              </a:rPr>
              <a:t>以替代</a:t>
            </a:r>
            <a:r>
              <a:rPr lang="en-US" altLang="zh-CN" dirty="0">
                <a:latin typeface="+mn-ea"/>
              </a:rPr>
              <a:t>ASP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883" y="3042409"/>
            <a:ext cx="1190409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动态页面技术的不断发展页面，促使动态获得后台服务数据越来越容易，但却使得后端逻辑越来越复杂、庞大、难于维护，由此催生了后端各种</a:t>
            </a:r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框架的发展，如</a:t>
            </a:r>
            <a:r>
              <a:rPr lang="en-US" altLang="zh-CN" dirty="0" smtClean="0">
                <a:latin typeface="+mn-ea"/>
              </a:rPr>
              <a:t>Struts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等。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这时又提出了新问题：前端页面想要获取服务端数据仍然需要刷新整个页面</a:t>
            </a:r>
            <a:endParaRPr lang="zh-CN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206" y="4474379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2005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</a:t>
            </a:r>
            <a:r>
              <a:rPr lang="en-US" altLang="zh-CN" dirty="0" err="1" smtClean="0">
                <a:latin typeface="+mn-ea"/>
              </a:rPr>
              <a:t>JesseJamesGarrett</a:t>
            </a:r>
            <a:r>
              <a:rPr lang="zh-CN" altLang="en-US" dirty="0" smtClean="0">
                <a:latin typeface="+mn-ea"/>
              </a:rPr>
              <a:t>正式提出</a:t>
            </a:r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技术（</a:t>
            </a:r>
            <a:r>
              <a:rPr lang="en-US" altLang="zh-CN" dirty="0" smtClean="0">
                <a:latin typeface="+mn-ea"/>
              </a:rPr>
              <a:t>Asynchronous 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en-US" altLang="zh-CN" dirty="0" smtClean="0">
                <a:latin typeface="+mn-ea"/>
              </a:rPr>
              <a:t> XML</a:t>
            </a:r>
            <a:r>
              <a:rPr lang="zh-CN" altLang="en-US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206" y="484577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2004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年和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2005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先后发布了</a:t>
            </a:r>
            <a:r>
              <a:rPr lang="zh-CN" altLang="en-US" dirty="0">
                <a:latin typeface="+mn-ea"/>
              </a:rPr>
              <a:t>两</a:t>
            </a:r>
            <a:r>
              <a:rPr lang="zh-CN" altLang="en-US" dirty="0" smtClean="0">
                <a:latin typeface="+mn-ea"/>
              </a:rPr>
              <a:t>款重量级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产品：</a:t>
            </a:r>
            <a:r>
              <a:rPr lang="en-US" altLang="zh-CN" dirty="0" smtClean="0">
                <a:latin typeface="+mn-ea"/>
              </a:rPr>
              <a:t>Gmail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Google Map</a:t>
            </a:r>
            <a:r>
              <a:rPr lang="zh-CN" altLang="en-US" dirty="0" smtClean="0">
                <a:latin typeface="+mn-ea"/>
              </a:rPr>
              <a:t>，都大量使用了</a:t>
            </a:r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883" y="5274919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世界进入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Web2.0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时代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技术使得不需要刷新</a:t>
            </a:r>
            <a:r>
              <a:rPr lang="zh-CN" altLang="en-US" dirty="0">
                <a:latin typeface="+mn-ea"/>
              </a:rPr>
              <a:t>整个</a:t>
            </a:r>
            <a:r>
              <a:rPr lang="zh-CN" altLang="en-US" dirty="0" smtClean="0">
                <a:latin typeface="+mn-ea"/>
              </a:rPr>
              <a:t>前端页面就可实现与后端服务的交互，使得前端向后端服务发送数据更加方便。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54883" y="6051200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此时为期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年的第一场浏览器争夺战以微软的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完胜网景的</a:t>
            </a:r>
            <a:r>
              <a:rPr lang="en-US" altLang="zh-CN" dirty="0" smtClean="0">
                <a:latin typeface="+mn-ea"/>
              </a:rPr>
              <a:t>Navigator</a:t>
            </a:r>
            <a:r>
              <a:rPr lang="zh-CN" altLang="en-US" dirty="0" smtClean="0">
                <a:latin typeface="+mn-ea"/>
              </a:rPr>
              <a:t>而告终。同时也进入了第二场浏览器争夺战。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微软的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垄断了浏览器市场，但它并不遵循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标准。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75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86291" y="162672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2008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err="1" smtClean="0">
                <a:latin typeface="+mn-ea"/>
              </a:rPr>
              <a:t>firefox</a:t>
            </a:r>
            <a:r>
              <a:rPr lang="zh-CN" altLang="en-US" dirty="0" smtClean="0">
                <a:latin typeface="+mn-ea"/>
              </a:rPr>
              <a:t>市场份额达</a:t>
            </a:r>
            <a:r>
              <a:rPr lang="en-US" altLang="zh-CN" dirty="0" smtClean="0">
                <a:latin typeface="+mn-ea"/>
              </a:rPr>
              <a:t>25%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下滑至</a:t>
            </a:r>
            <a:r>
              <a:rPr lang="en-US" altLang="zh-CN" dirty="0" smtClean="0">
                <a:latin typeface="+mn-ea"/>
              </a:rPr>
              <a:t>65%</a:t>
            </a:r>
            <a:r>
              <a:rPr lang="zh-CN" altLang="en-US" dirty="0" smtClean="0">
                <a:latin typeface="+mn-ea"/>
              </a:rPr>
              <a:t>，此时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阵营和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阵营对抗加剧，实现标准不同，差异越来越大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06" y="101007"/>
            <a:ext cx="2005354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前端发展简史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86294" y="81289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2004</a:t>
            </a:r>
            <a:r>
              <a:rPr lang="zh-CN" altLang="en-US" dirty="0" smtClean="0">
                <a:latin typeface="+mn-ea"/>
              </a:rPr>
              <a:t>年，网景公司发布了</a:t>
            </a:r>
            <a:r>
              <a:rPr lang="en-US" altLang="zh-CN" dirty="0" err="1" smtClean="0">
                <a:latin typeface="+mn-ea"/>
              </a:rPr>
              <a:t>firefox</a:t>
            </a:r>
            <a:r>
              <a:rPr lang="zh-CN" altLang="en-US" dirty="0" smtClean="0">
                <a:latin typeface="+mn-ea"/>
              </a:rPr>
              <a:t>浏览器，获得了巨大成功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91" y="1225765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2008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正式发布第一份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草案，同年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发布了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浏览器，也加入了第二场浏览器争夺战</a:t>
            </a:r>
            <a:endParaRPr lang="zh-CN" altLang="en-US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206" y="2840481"/>
            <a:ext cx="119040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此时的新问题：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Html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在不同浏览器中的兼容问题</a:t>
            </a:r>
            <a:endParaRPr lang="zh-CN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6290" y="3262067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2006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>
                <a:latin typeface="+mn-ea"/>
              </a:rPr>
              <a:t>John </a:t>
            </a:r>
            <a:r>
              <a:rPr lang="en-US" altLang="zh-CN" dirty="0" err="1" smtClean="0">
                <a:latin typeface="+mn-ea"/>
              </a:rPr>
              <a:t>Resig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第一个稳定版，在主流市场中也是独领风骚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289" y="3613309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2007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Extjs1.0</a:t>
            </a:r>
            <a:r>
              <a:rPr lang="zh-CN" altLang="en-US" dirty="0" smtClean="0">
                <a:latin typeface="+mn-ea"/>
              </a:rPr>
              <a:t>正式发布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6288" y="1996053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超越</a:t>
            </a:r>
            <a:r>
              <a:rPr lang="en-US" altLang="zh-CN" dirty="0" smtClean="0">
                <a:latin typeface="+mn-ea"/>
              </a:rPr>
              <a:t>IE</a:t>
            </a:r>
            <a:r>
              <a:rPr lang="zh-CN" altLang="en-US" dirty="0" smtClean="0">
                <a:latin typeface="+mn-ea"/>
              </a:rPr>
              <a:t>，成为市场份额最高的浏览器</a:t>
            </a:r>
            <a:endParaRPr lang="zh-CN" altLang="en-US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6287" y="2396364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2016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占据</a:t>
            </a:r>
            <a:r>
              <a:rPr lang="en-US" altLang="zh-CN" dirty="0" smtClean="0">
                <a:latin typeface="+mn-ea"/>
              </a:rPr>
              <a:t>50%</a:t>
            </a:r>
            <a:r>
              <a:rPr lang="zh-CN" altLang="en-US" dirty="0" smtClean="0">
                <a:latin typeface="+mn-ea"/>
              </a:rPr>
              <a:t>市场份额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6286" y="3964551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Ryan</a:t>
            </a:r>
            <a:r>
              <a:rPr lang="zh-CN" altLang="en-US" dirty="0" smtClean="0">
                <a:latin typeface="+mn-ea"/>
              </a:rPr>
              <a:t>利用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V8</a:t>
            </a:r>
            <a:r>
              <a:rPr lang="zh-CN" altLang="en-US" dirty="0" smtClean="0">
                <a:latin typeface="+mn-ea"/>
              </a:rPr>
              <a:t>引擎创建了</a:t>
            </a:r>
            <a:r>
              <a:rPr lang="en-US" altLang="zh-CN" dirty="0" smtClean="0">
                <a:latin typeface="+mn-ea"/>
              </a:rPr>
              <a:t>Node.js</a:t>
            </a:r>
            <a:r>
              <a:rPr lang="zh-CN" altLang="en-US" dirty="0" smtClean="0">
                <a:latin typeface="+mn-ea"/>
              </a:rPr>
              <a:t>，它是基于事件循环的异步</a:t>
            </a:r>
            <a:r>
              <a:rPr lang="en-US" altLang="zh-CN" dirty="0" smtClean="0">
                <a:latin typeface="+mn-ea"/>
              </a:rPr>
              <a:t>IO</a:t>
            </a:r>
            <a:r>
              <a:rPr lang="zh-CN" altLang="en-US" dirty="0" smtClean="0">
                <a:latin typeface="+mn-ea"/>
              </a:rPr>
              <a:t>框架，可用于开发服务端代码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205" y="4401816"/>
            <a:ext cx="1190409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随着</a:t>
            </a:r>
            <a:r>
              <a:rPr lang="en-US" altLang="zh-CN" dirty="0" smtClean="0">
                <a:latin typeface="+mn-ea"/>
              </a:rPr>
              <a:t>Html5</a:t>
            </a:r>
            <a:r>
              <a:rPr lang="zh-CN" altLang="en-US" dirty="0" smtClean="0">
                <a:latin typeface="+mn-ea"/>
              </a:rPr>
              <a:t>的流行，后端部分功能逐渐迁移到前端，使得前端代码逻辑逐渐复杂起来，以致以前用于后端的</a:t>
            </a:r>
            <a:r>
              <a:rPr lang="en-US" altLang="zh-CN" dirty="0" smtClean="0">
                <a:latin typeface="+mn-ea"/>
              </a:rPr>
              <a:t>MV</a:t>
            </a:r>
            <a:r>
              <a:rPr lang="zh-CN" altLang="en-US" dirty="0" smtClean="0">
                <a:latin typeface="+mn-ea"/>
              </a:rPr>
              <a:t>*框架在前端也逐步使用起来</a:t>
            </a:r>
            <a:endParaRPr lang="zh-CN" altLang="en-US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285" y="5114853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W3C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Html5.0</a:t>
            </a:r>
            <a:r>
              <a:rPr lang="zh-CN" altLang="en-US" dirty="0" smtClean="0">
                <a:latin typeface="+mn-ea"/>
              </a:rPr>
              <a:t>标准的推荐版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285" y="5514360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2010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正式发布</a:t>
            </a:r>
            <a:r>
              <a:rPr lang="en-US" altLang="zh-CN" dirty="0" smtClean="0">
                <a:latin typeface="+mn-ea"/>
              </a:rPr>
              <a:t>Angular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6284" y="5883692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Facebook</a:t>
            </a:r>
            <a:r>
              <a:rPr lang="zh-CN" altLang="en-US" dirty="0" smtClean="0">
                <a:latin typeface="+mn-ea"/>
              </a:rPr>
              <a:t>正式开源</a:t>
            </a:r>
            <a:r>
              <a:rPr lang="en-US" altLang="zh-CN" dirty="0" smtClean="0">
                <a:latin typeface="+mn-ea"/>
              </a:rPr>
              <a:t>React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6284" y="6253174"/>
            <a:ext cx="1190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年，尤雨溪正式发布了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zh-CN" altLang="en-US" dirty="0" smtClean="0">
                <a:latin typeface="+mn-ea"/>
              </a:rPr>
              <a:t>第一个版本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98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9205" y="101007"/>
            <a:ext cx="2194051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前端框架模式变迁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86294" y="812891"/>
            <a:ext cx="837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无框架时代，使用浏览器原生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结合</a:t>
            </a:r>
            <a:r>
              <a:rPr lang="en-US" altLang="zh-CN" dirty="0" err="1" smtClean="0">
                <a:latin typeface="+mn-ea"/>
              </a:rPr>
              <a:t>Javascript</a:t>
            </a:r>
            <a:r>
              <a:rPr lang="zh-CN" altLang="en-US" dirty="0" smtClean="0">
                <a:latin typeface="+mn-ea"/>
              </a:rPr>
              <a:t>语法，实现静态页面的动态效果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294" y="1357511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时代，通过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>
                <a:latin typeface="+mn-ea"/>
              </a:rPr>
              <a:t>提供的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实现静态页面的动态效果</a:t>
            </a:r>
            <a:endParaRPr lang="zh-CN" altLang="en-US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6294" y="190213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7534" y="3707158"/>
            <a:ext cx="73981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缺点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每次</a:t>
            </a:r>
            <a:r>
              <a:rPr lang="zh-CN" altLang="en-US" dirty="0" smtClean="0">
                <a:latin typeface="+mn-ea"/>
              </a:rPr>
              <a:t>请求都必须经过“控制器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模型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视图</a:t>
            </a:r>
            <a:r>
              <a:rPr lang="zh-CN" altLang="en-US" dirty="0" smtClean="0">
                <a:latin typeface="+mn-ea"/>
              </a:rPr>
              <a:t>”，对于小型应用过于冗长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对于</a:t>
            </a: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过于依赖，导致</a:t>
            </a: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耦合度过高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所有逻辑都在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，导致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过于臃肿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" y="2479418"/>
            <a:ext cx="4481240" cy="37032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00162" y="2271463"/>
            <a:ext cx="6013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View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代码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Model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var</a:t>
            </a:r>
            <a:r>
              <a:rPr lang="en-US" altLang="zh-CN" dirty="0" smtClean="0">
                <a:latin typeface="+mn-ea"/>
              </a:rPr>
              <a:t> data = { title : “hello”}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angular.controller</a:t>
            </a:r>
            <a:r>
              <a:rPr lang="en-US" altLang="zh-CN" dirty="0" smtClean="0">
                <a:latin typeface="+mn-ea"/>
              </a:rPr>
              <a:t>(function(){……})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9205" y="101007"/>
            <a:ext cx="2194051" cy="53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前端框架模式变迁</a:t>
            </a:r>
            <a:endParaRPr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181484" y="97293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MVP</a:t>
            </a:r>
            <a:r>
              <a:rPr lang="zh-CN" altLang="en-US" dirty="0" smtClean="0"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47" y="1872144"/>
            <a:ext cx="8402659" cy="8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903" y="319747"/>
            <a:ext cx="5254388" cy="13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Vue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mvc</a:t>
            </a:r>
            <a:r>
              <a:rPr lang="zh-CN" altLang="en-US" dirty="0"/>
              <a:t>到</a:t>
            </a:r>
            <a:r>
              <a:rPr lang="en-US" altLang="zh-CN" dirty="0" err="1" smtClean="0"/>
              <a:t>mvp</a:t>
            </a:r>
            <a:r>
              <a:rPr lang="zh-CN" altLang="en-US" dirty="0"/>
              <a:t>到</a:t>
            </a:r>
            <a:r>
              <a:rPr lang="en-US" altLang="zh-CN" dirty="0" err="1" smtClean="0"/>
              <a:t>mvvm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产生背景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8174" y="1952563"/>
            <a:ext cx="1201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读音似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。它是一套用于构建用户界面的渐进式框架</a:t>
            </a:r>
            <a:r>
              <a:rPr lang="zh-CN" altLang="en-US" dirty="0"/>
              <a:t>，它只关注视图</a:t>
            </a:r>
            <a:r>
              <a:rPr lang="zh-CN" altLang="en-US" dirty="0" smtClean="0"/>
              <a:t>层，是一个构建数据驱动的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界面的库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3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331" y="450376"/>
            <a:ext cx="5254388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为什么用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的优缺点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、前端开发现状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解决的问题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19331" y="218364"/>
            <a:ext cx="5254388" cy="56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、概念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）什么是声明式渲染和命令式渲染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）什么是渐进式框架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）什么是生命周期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）什么是自底向上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）安装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）创建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实例，</a:t>
            </a:r>
            <a:r>
              <a:rPr lang="en-US" altLang="zh-CN" dirty="0" smtClean="0"/>
              <a:t>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watch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特殊特性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高级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）全局配置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）全局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）实例属性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）实例方法：数据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）自定义过滤器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3331" y="20372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,BlinkMacSystemFont,Helvetica Neue,PingFang SC,Microsoft YaHei,Source Han Sans SC,Noto Sans CJK SC,WenQuanYi Micro Hei,sans-serif"/>
              </a:rPr>
              <a:t>命令式渲染 ： 命令我们的程序去做什么，程序就会跟着你的命令去一步一步执行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,BlinkMacSystemFont,Helvetica Neue,PingFang SC,Microsoft YaHei,Source Han Sans SC,Noto Sans CJK SC,WenQuanYi Micro Hei,sans-serif"/>
              </a:rPr>
              <a:t>声明式渲染 ： 我们只需要告诉程序我们想要什么效果，其他的交给程序来做。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,BlinkMacSystemFont,Helvetica Neue,PingFang SC,Microsoft YaHei,Source Han Sans SC,Noto Sans CJK SC,WenQuanYi Micro Hei,sans-serif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331" y="35961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渐进式框架：</a:t>
            </a:r>
            <a:endParaRPr lang="en-US" altLang="zh-CN" b="0" i="0" dirty="0" smtClean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每个框架都不可避免会有自己的一些特点，从而会对使用者有一定的要求，这些要求就是主张，主张有强有弱，它的强势程度会影响在业务开发中的使用方式。</a:t>
            </a:r>
            <a:b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，你可以在原有大系统的上面，把一两个组件改用它实现，当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用；也可以整个用它全家桶开发，当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还可以用它的视图，搭配你自己设计的整个下层用。你可以在底层数据逻辑的地方用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和设计模式的那套理念。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也可以函数式，都可以。渐进式可以理解为自由度的表现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7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1250</Words>
  <Application>Microsoft Office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-apple-system,BlinkMacSystemFont,Helvetica Neue,PingFang SC,Microsoft YaHei,Source Han Sans SC,Noto Sans CJK SC,WenQuanYi Micro Hei,sans-serif</vt:lpstr>
      <vt:lpstr>Source Sans Pro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郝彬</dc:creator>
  <cp:lastModifiedBy>郝彬</cp:lastModifiedBy>
  <cp:revision>97</cp:revision>
  <dcterms:created xsi:type="dcterms:W3CDTF">2018-06-03T14:53:45Z</dcterms:created>
  <dcterms:modified xsi:type="dcterms:W3CDTF">2018-08-13T12:42:31Z</dcterms:modified>
</cp:coreProperties>
</file>