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9" r:id="rId3"/>
    <p:sldId id="257" r:id="rId4"/>
    <p:sldId id="284" r:id="rId5"/>
    <p:sldId id="260" r:id="rId6"/>
    <p:sldId id="285" r:id="rId7"/>
    <p:sldId id="261" r:id="rId8"/>
    <p:sldId id="268" r:id="rId9"/>
    <p:sldId id="320" r:id="rId10"/>
    <p:sldId id="288" r:id="rId11"/>
    <p:sldId id="321" r:id="rId12"/>
    <p:sldId id="309" r:id="rId13"/>
    <p:sldId id="322" r:id="rId14"/>
    <p:sldId id="300" r:id="rId15"/>
    <p:sldId id="323" r:id="rId16"/>
    <p:sldId id="310" r:id="rId17"/>
    <p:sldId id="286" r:id="rId18"/>
    <p:sldId id="291" r:id="rId19"/>
    <p:sldId id="292" r:id="rId20"/>
    <p:sldId id="293" r:id="rId21"/>
    <p:sldId id="306" r:id="rId22"/>
    <p:sldId id="319" r:id="rId23"/>
    <p:sldId id="307" r:id="rId24"/>
    <p:sldId id="301" r:id="rId25"/>
    <p:sldId id="311" r:id="rId26"/>
    <p:sldId id="287" r:id="rId27"/>
    <p:sldId id="294" r:id="rId28"/>
    <p:sldId id="312" r:id="rId29"/>
    <p:sldId id="295" r:id="rId30"/>
    <p:sldId id="313" r:id="rId31"/>
    <p:sldId id="296" r:id="rId32"/>
    <p:sldId id="314" r:id="rId33"/>
    <p:sldId id="298" r:id="rId34"/>
    <p:sldId id="318" r:id="rId35"/>
    <p:sldId id="303" r:id="rId36"/>
    <p:sldId id="317" r:id="rId37"/>
    <p:sldId id="299" r:id="rId38"/>
    <p:sldId id="315" r:id="rId39"/>
    <p:sldId id="304" r:id="rId40"/>
    <p:sldId id="316" r:id="rId41"/>
    <p:sldId id="302" r:id="rId42"/>
    <p:sldId id="282"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4660"/>
  </p:normalViewPr>
  <p:slideViewPr>
    <p:cSldViewPr snapToGrid="0">
      <p:cViewPr varScale="1">
        <p:scale>
          <a:sx n="85" d="100"/>
          <a:sy n="85" d="100"/>
        </p:scale>
        <p:origin x="3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2019/8/29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extLst>
      <p:ext uri="{BB962C8B-B14F-4D97-AF65-F5344CB8AC3E}">
        <p14:creationId xmlns:p14="http://schemas.microsoft.com/office/powerpoint/2010/main" val="96449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extLst>
      <p:ext uri="{BB962C8B-B14F-4D97-AF65-F5344CB8AC3E}">
        <p14:creationId xmlns:p14="http://schemas.microsoft.com/office/powerpoint/2010/main" val="2518170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10</a:t>
            </a:fld>
            <a:endParaRPr lang="zh-CN" altLang="en-US"/>
          </a:p>
        </p:txBody>
      </p:sp>
    </p:spTree>
    <p:extLst>
      <p:ext uri="{BB962C8B-B14F-4D97-AF65-F5344CB8AC3E}">
        <p14:creationId xmlns:p14="http://schemas.microsoft.com/office/powerpoint/2010/main" val="380320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11</a:t>
            </a:fld>
            <a:endParaRPr lang="zh-CN" altLang="en-US"/>
          </a:p>
        </p:txBody>
      </p:sp>
    </p:spTree>
    <p:extLst>
      <p:ext uri="{BB962C8B-B14F-4D97-AF65-F5344CB8AC3E}">
        <p14:creationId xmlns:p14="http://schemas.microsoft.com/office/powerpoint/2010/main" val="3435172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12</a:t>
            </a:fld>
            <a:endParaRPr lang="zh-CN" altLang="en-US"/>
          </a:p>
        </p:txBody>
      </p:sp>
    </p:spTree>
    <p:extLst>
      <p:ext uri="{BB962C8B-B14F-4D97-AF65-F5344CB8AC3E}">
        <p14:creationId xmlns:p14="http://schemas.microsoft.com/office/powerpoint/2010/main" val="343973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13</a:t>
            </a:fld>
            <a:endParaRPr lang="zh-CN" altLang="en-US"/>
          </a:p>
        </p:txBody>
      </p:sp>
    </p:spTree>
    <p:extLst>
      <p:ext uri="{BB962C8B-B14F-4D97-AF65-F5344CB8AC3E}">
        <p14:creationId xmlns:p14="http://schemas.microsoft.com/office/powerpoint/2010/main" val="117738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14</a:t>
            </a:fld>
            <a:endParaRPr lang="zh-CN" altLang="en-US"/>
          </a:p>
        </p:txBody>
      </p:sp>
    </p:spTree>
    <p:extLst>
      <p:ext uri="{BB962C8B-B14F-4D97-AF65-F5344CB8AC3E}">
        <p14:creationId xmlns:p14="http://schemas.microsoft.com/office/powerpoint/2010/main" val="2242076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15</a:t>
            </a:fld>
            <a:endParaRPr lang="zh-CN" altLang="en-US"/>
          </a:p>
        </p:txBody>
      </p:sp>
    </p:spTree>
    <p:extLst>
      <p:ext uri="{BB962C8B-B14F-4D97-AF65-F5344CB8AC3E}">
        <p14:creationId xmlns:p14="http://schemas.microsoft.com/office/powerpoint/2010/main" val="118285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16</a:t>
            </a:fld>
            <a:endParaRPr lang="zh-CN" altLang="en-US"/>
          </a:p>
        </p:txBody>
      </p:sp>
    </p:spTree>
    <p:extLst>
      <p:ext uri="{BB962C8B-B14F-4D97-AF65-F5344CB8AC3E}">
        <p14:creationId xmlns:p14="http://schemas.microsoft.com/office/powerpoint/2010/main" val="22132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17</a:t>
            </a:fld>
            <a:endParaRPr lang="zh-CN" altLang="en-US"/>
          </a:p>
        </p:txBody>
      </p:sp>
    </p:spTree>
    <p:extLst>
      <p:ext uri="{BB962C8B-B14F-4D97-AF65-F5344CB8AC3E}">
        <p14:creationId xmlns:p14="http://schemas.microsoft.com/office/powerpoint/2010/main" val="1334243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18</a:t>
            </a:fld>
            <a:endParaRPr lang="zh-CN" altLang="en-US"/>
          </a:p>
        </p:txBody>
      </p:sp>
    </p:spTree>
    <p:extLst>
      <p:ext uri="{BB962C8B-B14F-4D97-AF65-F5344CB8AC3E}">
        <p14:creationId xmlns:p14="http://schemas.microsoft.com/office/powerpoint/2010/main" val="2003003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19</a:t>
            </a:fld>
            <a:endParaRPr lang="zh-CN" altLang="en-US"/>
          </a:p>
        </p:txBody>
      </p:sp>
    </p:spTree>
    <p:extLst>
      <p:ext uri="{BB962C8B-B14F-4D97-AF65-F5344CB8AC3E}">
        <p14:creationId xmlns:p14="http://schemas.microsoft.com/office/powerpoint/2010/main" val="503210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extLst>
      <p:ext uri="{BB962C8B-B14F-4D97-AF65-F5344CB8AC3E}">
        <p14:creationId xmlns:p14="http://schemas.microsoft.com/office/powerpoint/2010/main" val="528842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20</a:t>
            </a:fld>
            <a:endParaRPr lang="zh-CN" altLang="en-US"/>
          </a:p>
        </p:txBody>
      </p:sp>
    </p:spTree>
    <p:extLst>
      <p:ext uri="{BB962C8B-B14F-4D97-AF65-F5344CB8AC3E}">
        <p14:creationId xmlns:p14="http://schemas.microsoft.com/office/powerpoint/2010/main" val="258649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21</a:t>
            </a:fld>
            <a:endParaRPr lang="zh-CN" altLang="en-US"/>
          </a:p>
        </p:txBody>
      </p:sp>
    </p:spTree>
    <p:extLst>
      <p:ext uri="{BB962C8B-B14F-4D97-AF65-F5344CB8AC3E}">
        <p14:creationId xmlns:p14="http://schemas.microsoft.com/office/powerpoint/2010/main" val="3804442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22</a:t>
            </a:fld>
            <a:endParaRPr lang="zh-CN" altLang="en-US"/>
          </a:p>
        </p:txBody>
      </p:sp>
    </p:spTree>
    <p:extLst>
      <p:ext uri="{BB962C8B-B14F-4D97-AF65-F5344CB8AC3E}">
        <p14:creationId xmlns:p14="http://schemas.microsoft.com/office/powerpoint/2010/main" val="2101090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23</a:t>
            </a:fld>
            <a:endParaRPr lang="zh-CN" altLang="en-US"/>
          </a:p>
        </p:txBody>
      </p:sp>
    </p:spTree>
    <p:extLst>
      <p:ext uri="{BB962C8B-B14F-4D97-AF65-F5344CB8AC3E}">
        <p14:creationId xmlns:p14="http://schemas.microsoft.com/office/powerpoint/2010/main" val="3646548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24</a:t>
            </a:fld>
            <a:endParaRPr lang="zh-CN" altLang="en-US"/>
          </a:p>
        </p:txBody>
      </p:sp>
    </p:spTree>
    <p:extLst>
      <p:ext uri="{BB962C8B-B14F-4D97-AF65-F5344CB8AC3E}">
        <p14:creationId xmlns:p14="http://schemas.microsoft.com/office/powerpoint/2010/main" val="632520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25</a:t>
            </a:fld>
            <a:endParaRPr lang="zh-CN" altLang="en-US"/>
          </a:p>
        </p:txBody>
      </p:sp>
    </p:spTree>
    <p:extLst>
      <p:ext uri="{BB962C8B-B14F-4D97-AF65-F5344CB8AC3E}">
        <p14:creationId xmlns:p14="http://schemas.microsoft.com/office/powerpoint/2010/main" val="2982688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26</a:t>
            </a:fld>
            <a:endParaRPr lang="zh-CN" altLang="en-US"/>
          </a:p>
        </p:txBody>
      </p:sp>
    </p:spTree>
    <p:extLst>
      <p:ext uri="{BB962C8B-B14F-4D97-AF65-F5344CB8AC3E}">
        <p14:creationId xmlns:p14="http://schemas.microsoft.com/office/powerpoint/2010/main" val="3869150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27</a:t>
            </a:fld>
            <a:endParaRPr lang="zh-CN" altLang="en-US"/>
          </a:p>
        </p:txBody>
      </p:sp>
    </p:spTree>
    <p:extLst>
      <p:ext uri="{BB962C8B-B14F-4D97-AF65-F5344CB8AC3E}">
        <p14:creationId xmlns:p14="http://schemas.microsoft.com/office/powerpoint/2010/main" val="70852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28</a:t>
            </a:fld>
            <a:endParaRPr lang="zh-CN" altLang="en-US"/>
          </a:p>
        </p:txBody>
      </p:sp>
    </p:spTree>
    <p:extLst>
      <p:ext uri="{BB962C8B-B14F-4D97-AF65-F5344CB8AC3E}">
        <p14:creationId xmlns:p14="http://schemas.microsoft.com/office/powerpoint/2010/main" val="2646237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29</a:t>
            </a:fld>
            <a:endParaRPr lang="zh-CN" altLang="en-US"/>
          </a:p>
        </p:txBody>
      </p:sp>
    </p:spTree>
    <p:extLst>
      <p:ext uri="{BB962C8B-B14F-4D97-AF65-F5344CB8AC3E}">
        <p14:creationId xmlns:p14="http://schemas.microsoft.com/office/powerpoint/2010/main" val="3414937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extLst>
      <p:ext uri="{BB962C8B-B14F-4D97-AF65-F5344CB8AC3E}">
        <p14:creationId xmlns:p14="http://schemas.microsoft.com/office/powerpoint/2010/main" val="4035037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30</a:t>
            </a:fld>
            <a:endParaRPr lang="zh-CN" altLang="en-US"/>
          </a:p>
        </p:txBody>
      </p:sp>
    </p:spTree>
    <p:extLst>
      <p:ext uri="{BB962C8B-B14F-4D97-AF65-F5344CB8AC3E}">
        <p14:creationId xmlns:p14="http://schemas.microsoft.com/office/powerpoint/2010/main" val="2199878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31</a:t>
            </a:fld>
            <a:endParaRPr lang="zh-CN" altLang="en-US"/>
          </a:p>
        </p:txBody>
      </p:sp>
    </p:spTree>
    <p:extLst>
      <p:ext uri="{BB962C8B-B14F-4D97-AF65-F5344CB8AC3E}">
        <p14:creationId xmlns:p14="http://schemas.microsoft.com/office/powerpoint/2010/main" val="1140697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32</a:t>
            </a:fld>
            <a:endParaRPr lang="zh-CN" altLang="en-US"/>
          </a:p>
        </p:txBody>
      </p:sp>
    </p:spTree>
    <p:extLst>
      <p:ext uri="{BB962C8B-B14F-4D97-AF65-F5344CB8AC3E}">
        <p14:creationId xmlns:p14="http://schemas.microsoft.com/office/powerpoint/2010/main" val="3911104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33</a:t>
            </a:fld>
            <a:endParaRPr lang="zh-CN" altLang="en-US"/>
          </a:p>
        </p:txBody>
      </p:sp>
    </p:spTree>
    <p:extLst>
      <p:ext uri="{BB962C8B-B14F-4D97-AF65-F5344CB8AC3E}">
        <p14:creationId xmlns:p14="http://schemas.microsoft.com/office/powerpoint/2010/main" val="3682051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34</a:t>
            </a:fld>
            <a:endParaRPr lang="zh-CN" altLang="en-US"/>
          </a:p>
        </p:txBody>
      </p:sp>
    </p:spTree>
    <p:extLst>
      <p:ext uri="{BB962C8B-B14F-4D97-AF65-F5344CB8AC3E}">
        <p14:creationId xmlns:p14="http://schemas.microsoft.com/office/powerpoint/2010/main" val="2068084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35</a:t>
            </a:fld>
            <a:endParaRPr lang="zh-CN" altLang="en-US"/>
          </a:p>
        </p:txBody>
      </p:sp>
    </p:spTree>
    <p:extLst>
      <p:ext uri="{BB962C8B-B14F-4D97-AF65-F5344CB8AC3E}">
        <p14:creationId xmlns:p14="http://schemas.microsoft.com/office/powerpoint/2010/main" val="4099078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36</a:t>
            </a:fld>
            <a:endParaRPr lang="zh-CN" altLang="en-US"/>
          </a:p>
        </p:txBody>
      </p:sp>
    </p:spTree>
    <p:extLst>
      <p:ext uri="{BB962C8B-B14F-4D97-AF65-F5344CB8AC3E}">
        <p14:creationId xmlns:p14="http://schemas.microsoft.com/office/powerpoint/2010/main" val="1271575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37</a:t>
            </a:fld>
            <a:endParaRPr lang="zh-CN" altLang="en-US"/>
          </a:p>
        </p:txBody>
      </p:sp>
    </p:spTree>
    <p:extLst>
      <p:ext uri="{BB962C8B-B14F-4D97-AF65-F5344CB8AC3E}">
        <p14:creationId xmlns:p14="http://schemas.microsoft.com/office/powerpoint/2010/main" val="1624322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38</a:t>
            </a:fld>
            <a:endParaRPr lang="zh-CN" altLang="en-US"/>
          </a:p>
        </p:txBody>
      </p:sp>
    </p:spTree>
    <p:extLst>
      <p:ext uri="{BB962C8B-B14F-4D97-AF65-F5344CB8AC3E}">
        <p14:creationId xmlns:p14="http://schemas.microsoft.com/office/powerpoint/2010/main" val="695657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39</a:t>
            </a:fld>
            <a:endParaRPr lang="zh-CN" altLang="en-US"/>
          </a:p>
        </p:txBody>
      </p:sp>
    </p:spTree>
    <p:extLst>
      <p:ext uri="{BB962C8B-B14F-4D97-AF65-F5344CB8AC3E}">
        <p14:creationId xmlns:p14="http://schemas.microsoft.com/office/powerpoint/2010/main" val="211492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extLst>
      <p:ext uri="{BB962C8B-B14F-4D97-AF65-F5344CB8AC3E}">
        <p14:creationId xmlns:p14="http://schemas.microsoft.com/office/powerpoint/2010/main" val="3983964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40</a:t>
            </a:fld>
            <a:endParaRPr lang="zh-CN" altLang="en-US"/>
          </a:p>
        </p:txBody>
      </p:sp>
    </p:spTree>
    <p:extLst>
      <p:ext uri="{BB962C8B-B14F-4D97-AF65-F5344CB8AC3E}">
        <p14:creationId xmlns:p14="http://schemas.microsoft.com/office/powerpoint/2010/main" val="3502357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41</a:t>
            </a:fld>
            <a:endParaRPr lang="zh-CN" altLang="en-US"/>
          </a:p>
        </p:txBody>
      </p:sp>
    </p:spTree>
    <p:extLst>
      <p:ext uri="{BB962C8B-B14F-4D97-AF65-F5344CB8AC3E}">
        <p14:creationId xmlns:p14="http://schemas.microsoft.com/office/powerpoint/2010/main" val="24438660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42</a:t>
            </a:fld>
            <a:endParaRPr lang="zh-CN" altLang="en-US"/>
          </a:p>
        </p:txBody>
      </p:sp>
    </p:spTree>
    <p:extLst>
      <p:ext uri="{BB962C8B-B14F-4D97-AF65-F5344CB8AC3E}">
        <p14:creationId xmlns:p14="http://schemas.microsoft.com/office/powerpoint/2010/main" val="297232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5</a:t>
            </a:fld>
            <a:endParaRPr lang="zh-CN" altLang="en-US"/>
          </a:p>
        </p:txBody>
      </p:sp>
    </p:spTree>
    <p:extLst>
      <p:ext uri="{BB962C8B-B14F-4D97-AF65-F5344CB8AC3E}">
        <p14:creationId xmlns:p14="http://schemas.microsoft.com/office/powerpoint/2010/main" val="4191814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6</a:t>
            </a:fld>
            <a:endParaRPr lang="zh-CN" altLang="en-US"/>
          </a:p>
        </p:txBody>
      </p:sp>
    </p:spTree>
    <p:extLst>
      <p:ext uri="{BB962C8B-B14F-4D97-AF65-F5344CB8AC3E}">
        <p14:creationId xmlns:p14="http://schemas.microsoft.com/office/powerpoint/2010/main" val="4046428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7</a:t>
            </a:fld>
            <a:endParaRPr lang="zh-CN" altLang="en-US"/>
          </a:p>
        </p:txBody>
      </p:sp>
    </p:spTree>
    <p:extLst>
      <p:ext uri="{BB962C8B-B14F-4D97-AF65-F5344CB8AC3E}">
        <p14:creationId xmlns:p14="http://schemas.microsoft.com/office/powerpoint/2010/main" val="206529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8</a:t>
            </a:fld>
            <a:endParaRPr lang="zh-CN" altLang="en-US"/>
          </a:p>
        </p:txBody>
      </p:sp>
    </p:spTree>
    <p:extLst>
      <p:ext uri="{BB962C8B-B14F-4D97-AF65-F5344CB8AC3E}">
        <p14:creationId xmlns:p14="http://schemas.microsoft.com/office/powerpoint/2010/main" val="4132698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9</a:t>
            </a:fld>
            <a:endParaRPr lang="zh-CN" altLang="en-US"/>
          </a:p>
        </p:txBody>
      </p:sp>
    </p:spTree>
    <p:extLst>
      <p:ext uri="{BB962C8B-B14F-4D97-AF65-F5344CB8AC3E}">
        <p14:creationId xmlns:p14="http://schemas.microsoft.com/office/powerpoint/2010/main" val="212199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580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57592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04227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23778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7373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59307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44953B-A6FC-4252-9D65-5D435A04F887}" type="datetimeFigureOut">
              <a:rPr lang="zh-CN" altLang="en-US" smtClean="0"/>
              <a:t>2019/8/29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277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44953B-A6FC-4252-9D65-5D435A04F887}" type="datetimeFigureOut">
              <a:rPr lang="zh-CN" altLang="en-US" smtClean="0"/>
              <a:t>2019/8/29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86723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4953B-A6FC-4252-9D65-5D435A04F887}" type="datetimeFigureOut">
              <a:rPr lang="zh-CN" altLang="en-US" smtClean="0"/>
              <a:t>2019/8/29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4151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414833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1375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t>2019/8/29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08132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4.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png"/><Relationship Id="rId10" Type="http://schemas.openxmlformats.org/officeDocument/2006/relationships/image" Target="../media/image10.emf"/><Relationship Id="rId4" Type="http://schemas.microsoft.com/office/2007/relationships/hdphoto" Target="../media/hdphoto1.wdp"/><Relationship Id="rId9" Type="http://schemas.openxmlformats.org/officeDocument/2006/relationships/image" Target="../media/image9.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4730466" y="2277869"/>
            <a:ext cx="7255470" cy="807913"/>
          </a:xfrm>
          <a:prstGeom prst="rect">
            <a:avLst/>
          </a:prstGeom>
          <a:noFill/>
        </p:spPr>
        <p:txBody>
          <a:bodyPr wrap="square" lIns="68580" tIns="34290" rIns="68580" bIns="34290" rtlCol="0">
            <a:spAutoFit/>
          </a:bodyPr>
          <a:lstStyle/>
          <a:p>
            <a:pPr defTabSz="685800"/>
            <a:r>
              <a:rPr lang="en-US" altLang="zh-CN" sz="4800" b="1" dirty="0">
                <a:latin typeface="微软雅黑"/>
                <a:ea typeface="微软雅黑"/>
                <a:cs typeface="+mn-ea"/>
                <a:sym typeface="+mn-lt"/>
              </a:rPr>
              <a:t>Java</a:t>
            </a:r>
            <a:r>
              <a:rPr lang="zh-CN" altLang="en-US" sz="4800" b="1" dirty="0">
                <a:latin typeface="微软雅黑"/>
                <a:ea typeface="微软雅黑"/>
                <a:cs typeface="+mn-ea"/>
                <a:sym typeface="+mn-lt"/>
              </a:rPr>
              <a:t>设计模式</a:t>
            </a:r>
          </a:p>
        </p:txBody>
      </p:sp>
      <p:sp>
        <p:nvSpPr>
          <p:cNvPr id="6" name="文本框 5"/>
          <p:cNvSpPr txBox="1"/>
          <p:nvPr/>
        </p:nvSpPr>
        <p:spPr>
          <a:xfrm>
            <a:off x="4801557" y="3851489"/>
            <a:ext cx="4703398" cy="315471"/>
          </a:xfrm>
          <a:prstGeom prst="rect">
            <a:avLst/>
          </a:prstGeom>
          <a:noFill/>
          <a:ln w="9525">
            <a:noFill/>
            <a:miter/>
          </a:ln>
          <a:effectLst/>
        </p:spPr>
        <p:txBody>
          <a:bodyPr vert="horz" wrap="square" lIns="68580" tIns="34290" rIns="68580" bIns="34290" anchor="t">
            <a:spAutoFit/>
          </a:bodyPr>
          <a:lstStyle/>
          <a:p>
            <a:pPr defTabSz="685800" eaLnBrk="0" hangingPunct="0"/>
            <a:r>
              <a:rPr lang="zh-CN" altLang="en-US" sz="1600" dirty="0">
                <a:latin typeface="微软雅黑"/>
                <a:ea typeface="微软雅黑"/>
                <a:cs typeface="+mn-ea"/>
                <a:sym typeface="+mn-lt"/>
              </a:rPr>
              <a:t>中国 </a:t>
            </a:r>
            <a:r>
              <a:rPr lang="en-US" altLang="zh-CN" sz="1600" dirty="0">
                <a:latin typeface="微软雅黑"/>
                <a:ea typeface="微软雅黑"/>
                <a:cs typeface="+mn-ea"/>
                <a:sym typeface="+mn-lt"/>
              </a:rPr>
              <a:t>·</a:t>
            </a:r>
            <a:r>
              <a:rPr lang="zh-CN" altLang="en-US" sz="1600" dirty="0">
                <a:latin typeface="微软雅黑"/>
                <a:ea typeface="微软雅黑"/>
                <a:cs typeface="+mn-ea"/>
                <a:sym typeface="+mn-lt"/>
              </a:rPr>
              <a:t>北京 </a:t>
            </a:r>
            <a:r>
              <a:rPr lang="en-US" altLang="zh-CN" sz="1600" dirty="0">
                <a:latin typeface="微软雅黑"/>
                <a:ea typeface="微软雅黑"/>
                <a:cs typeface="+mn-ea"/>
                <a:sym typeface="+mn-lt"/>
              </a:rPr>
              <a:t>- 2018</a:t>
            </a:r>
            <a:r>
              <a:rPr lang="zh-CN" altLang="en-US" sz="1600" dirty="0">
                <a:latin typeface="微软雅黑"/>
                <a:ea typeface="微软雅黑"/>
                <a:cs typeface="+mn-ea"/>
                <a:sym typeface="+mn-lt"/>
              </a:rPr>
              <a:t>年</a:t>
            </a:r>
            <a:r>
              <a:rPr lang="en-US" altLang="zh-CN" sz="1600" dirty="0">
                <a:latin typeface="微软雅黑"/>
                <a:ea typeface="微软雅黑"/>
                <a:cs typeface="+mn-ea"/>
                <a:sym typeface="+mn-lt"/>
              </a:rPr>
              <a:t>11</a:t>
            </a:r>
            <a:r>
              <a:rPr lang="zh-CN" altLang="en-US" sz="1600" dirty="0">
                <a:latin typeface="微软雅黑"/>
                <a:ea typeface="微软雅黑"/>
                <a:cs typeface="+mn-ea"/>
                <a:sym typeface="+mn-lt"/>
              </a:rPr>
              <a:t>月</a:t>
            </a:r>
            <a:r>
              <a:rPr lang="en-US" altLang="zh-CN" sz="1600" dirty="0">
                <a:latin typeface="微软雅黑"/>
                <a:ea typeface="微软雅黑"/>
                <a:cs typeface="+mn-ea"/>
                <a:sym typeface="+mn-lt"/>
              </a:rPr>
              <a:t>22</a:t>
            </a:r>
            <a:r>
              <a:rPr lang="zh-CN" altLang="en-US" sz="1600" dirty="0">
                <a:latin typeface="微软雅黑"/>
                <a:ea typeface="微软雅黑"/>
                <a:cs typeface="+mn-ea"/>
                <a:sym typeface="+mn-lt"/>
              </a:rPr>
              <a:t>日</a:t>
            </a:r>
          </a:p>
        </p:txBody>
      </p:sp>
      <p:sp>
        <p:nvSpPr>
          <p:cNvPr id="7" name="文本框 6"/>
          <p:cNvSpPr txBox="1"/>
          <p:nvPr/>
        </p:nvSpPr>
        <p:spPr>
          <a:xfrm>
            <a:off x="4747399" y="2976527"/>
            <a:ext cx="7280706" cy="315471"/>
          </a:xfrm>
          <a:prstGeom prst="rect">
            <a:avLst/>
          </a:prstGeom>
          <a:noFill/>
        </p:spPr>
        <p:txBody>
          <a:bodyPr wrap="square" lIns="68580" tIns="34290" rIns="68580" bIns="34290" rtlCol="0">
            <a:spAutoFit/>
          </a:bodyPr>
          <a:lstStyle/>
          <a:p>
            <a:pPr defTabSz="685800" eaLnBrk="0" hangingPunct="0"/>
            <a:r>
              <a:rPr lang="en-US" altLang="zh-CN" sz="1600" dirty="0">
                <a:latin typeface="微软雅黑"/>
                <a:ea typeface="微软雅黑"/>
                <a:cs typeface="+mn-ea"/>
                <a:sym typeface="+mn-lt"/>
              </a:rPr>
              <a:t>JAVA DESIGN PATTERNS</a:t>
            </a:r>
          </a:p>
        </p:txBody>
      </p:sp>
      <p:sp>
        <p:nvSpPr>
          <p:cNvPr id="8" name="TextBox 120"/>
          <p:cNvSpPr txBox="1"/>
          <p:nvPr/>
        </p:nvSpPr>
        <p:spPr>
          <a:xfrm>
            <a:off x="4801557" y="3339330"/>
            <a:ext cx="4533262" cy="374571"/>
          </a:xfrm>
          <a:prstGeom prst="roundRect">
            <a:avLst/>
          </a:prstGeom>
          <a:solidFill>
            <a:schemeClr val="tx1">
              <a:lumMod val="85000"/>
              <a:lumOff val="15000"/>
            </a:schemeClr>
          </a:solidFill>
        </p:spPr>
        <p:txBody>
          <a:bodyPr wrap="square" rtlCol="0">
            <a:spAutoFit/>
          </a:bodyPr>
          <a:lstStyle/>
          <a:p>
            <a:pPr algn="ctr" defTabSz="685800"/>
            <a:r>
              <a:rPr lang="zh-CN" altLang="en-US" sz="1600" dirty="0">
                <a:solidFill>
                  <a:prstClr val="white"/>
                </a:solidFill>
                <a:latin typeface="微软雅黑"/>
                <a:ea typeface="微软雅黑"/>
                <a:cs typeface="+mn-ea"/>
                <a:sym typeface="+mn-lt"/>
              </a:rPr>
              <a:t>郝彬彬</a:t>
            </a:r>
          </a:p>
        </p:txBody>
      </p:sp>
      <p:grpSp>
        <p:nvGrpSpPr>
          <p:cNvPr id="13" name="组合 12"/>
          <p:cNvGrpSpPr/>
          <p:nvPr/>
        </p:nvGrpSpPr>
        <p:grpSpPr>
          <a:xfrm>
            <a:off x="4391230" y="2391860"/>
            <a:ext cx="132770" cy="1724700"/>
            <a:chOff x="995161" y="2391860"/>
            <a:chExt cx="135370" cy="1758474"/>
          </a:xfrm>
        </p:grpSpPr>
        <p:cxnSp>
          <p:nvCxnSpPr>
            <p:cNvPr id="10" name="直接连接符 9"/>
            <p:cNvCxnSpPr/>
            <p:nvPr/>
          </p:nvCxnSpPr>
          <p:spPr>
            <a:xfrm>
              <a:off x="1130530" y="2391860"/>
              <a:ext cx="0" cy="1758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984331" y="3203412"/>
              <a:ext cx="157029" cy="13537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6781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ppt_x</p:attrName>
                                        </p:attrNameLst>
                                      </p:cBhvr>
                                      <p:tavLst>
                                        <p:tav tm="0">
                                          <p:val>
                                            <p:strVal val="#ppt_x-#ppt_w*1.125000"/>
                                          </p:val>
                                        </p:tav>
                                        <p:tav tm="100000">
                                          <p:val>
                                            <p:strVal val="#ppt_x"/>
                                          </p:val>
                                        </p:tav>
                                      </p:tavLst>
                                    </p:anim>
                                    <p:animEffect transition="in" filter="wipe(right)">
                                      <p:cBhvr>
                                        <p:cTn id="22" dur="500"/>
                                        <p:tgtEl>
                                          <p:spTgt spid="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32415" y="1520011"/>
              <a:ext cx="3585222"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②工厂方法模式</a:t>
              </a:r>
              <a:endParaRPr lang="en-US" sz="2800" b="1" dirty="0">
                <a:solidFill>
                  <a:schemeClr val="tx1">
                    <a:lumMod val="65000"/>
                    <a:lumOff val="35000"/>
                  </a:schemeClr>
                </a:solidFill>
                <a:latin typeface="+mj-lt"/>
              </a:endParaRPr>
            </a:p>
          </p:txBody>
        </p:sp>
      </p:grpSp>
      <p:sp>
        <p:nvSpPr>
          <p:cNvPr id="2" name="矩形 1"/>
          <p:cNvSpPr/>
          <p:nvPr/>
        </p:nvSpPr>
        <p:spPr>
          <a:xfrm>
            <a:off x="529545" y="445228"/>
            <a:ext cx="4698722"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角色：抽象产品、具体产品、抽象工厂、具体工厂</a:t>
            </a:r>
            <a:endParaRPr lang="zh-CN" altLang="en-US" sz="1600" dirty="0"/>
          </a:p>
        </p:txBody>
      </p:sp>
      <p:pic>
        <p:nvPicPr>
          <p:cNvPr id="6" name="图片 5"/>
          <p:cNvPicPr>
            <a:picLocks noChangeAspect="1"/>
          </p:cNvPicPr>
          <p:nvPr/>
        </p:nvPicPr>
        <p:blipFill>
          <a:blip r:embed="rId3"/>
          <a:stretch>
            <a:fillRect/>
          </a:stretch>
        </p:blipFill>
        <p:spPr>
          <a:xfrm>
            <a:off x="6716484" y="4652933"/>
            <a:ext cx="4131369" cy="1984856"/>
          </a:xfrm>
          <a:prstGeom prst="rect">
            <a:avLst/>
          </a:prstGeom>
        </p:spPr>
      </p:pic>
      <p:sp>
        <p:nvSpPr>
          <p:cNvPr id="5" name="Rectangle 1">
            <a:extLst>
              <a:ext uri="{FF2B5EF4-FFF2-40B4-BE49-F238E27FC236}">
                <a16:creationId xmlns:a16="http://schemas.microsoft.com/office/drawing/2014/main" id="{ECA790DE-89F1-4C06-8860-E36C9083406C}"/>
              </a:ext>
            </a:extLst>
          </p:cNvPr>
          <p:cNvSpPr>
            <a:spLocks noChangeArrowheads="1"/>
          </p:cNvSpPr>
          <p:nvPr/>
        </p:nvSpPr>
        <p:spPr bwMode="auto">
          <a:xfrm>
            <a:off x="1065861" y="1182134"/>
            <a:ext cx="4831360" cy="1169551"/>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 a Cadillac ATSL."</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 a Cadillac XT5."</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12E727C-1E08-44E7-B8EB-2123BE800C12}"/>
              </a:ext>
            </a:extLst>
          </p:cNvPr>
          <p:cNvSpPr>
            <a:spLocks noChangeArrowheads="1"/>
          </p:cNvSpPr>
          <p:nvPr/>
        </p:nvSpPr>
        <p:spPr bwMode="auto">
          <a:xfrm>
            <a:off x="1065860" y="2456683"/>
            <a:ext cx="4831361" cy="224676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CadillacFactory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cadillac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cadillac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4F27"/>
                </a:solidFill>
                <a:effectLst/>
                <a:latin typeface="宋体" panose="02010600030101010101" pitchFamily="2" charset="-122"/>
                <a:ea typeface="宋体" panose="02010600030101010101" pitchFamily="2" charset="-122"/>
              </a:rPr>
              <a:t>forName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newInstance()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Exception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printStackTrace()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8D66A49B-CD0E-465C-AAE0-7B14F03896B6}"/>
              </a:ext>
            </a:extLst>
          </p:cNvPr>
          <p:cNvSpPr>
            <a:spLocks noChangeArrowheads="1"/>
          </p:cNvSpPr>
          <p:nvPr/>
        </p:nvSpPr>
        <p:spPr bwMode="auto">
          <a:xfrm>
            <a:off x="6016492" y="3072236"/>
            <a:ext cx="4831362" cy="1477328"/>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C73D0B49-C14B-4DE1-B97A-9B56874DE76C}"/>
              </a:ext>
            </a:extLst>
          </p:cNvPr>
          <p:cNvSpPr>
            <a:spLocks noChangeArrowheads="1"/>
          </p:cNvSpPr>
          <p:nvPr/>
        </p:nvSpPr>
        <p:spPr bwMode="auto">
          <a:xfrm>
            <a:off x="1065859" y="4808450"/>
            <a:ext cx="4831361" cy="1477328"/>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CadillacATSLFactory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CadillacXT5Factory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68DB7EC3-4989-49D9-828E-37CD3E210DE1}"/>
              </a:ext>
            </a:extLst>
          </p:cNvPr>
          <p:cNvSpPr>
            <a:spLocks noChangeArrowheads="1"/>
          </p:cNvSpPr>
          <p:nvPr/>
        </p:nvSpPr>
        <p:spPr bwMode="auto">
          <a:xfrm>
            <a:off x="6016492" y="1182134"/>
            <a:ext cx="4831361" cy="1785104"/>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1、具有良好的封装性，代码结构清晰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2、工厂方法模式的扩展性非常好</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3、屏蔽产品类，客户端不需要关心</a:t>
            </a:r>
            <a:r>
              <a:rPr kumimoji="0" lang="zh-CN" altLang="en-US"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具体</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产品类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4、工厂方法模式是典型的解耦框架，高层模块只需要知道抽象产品类，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不需关心产品实现类。符合迪米特法则、依赖倒置原则、里氏替换原则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1、工厂方法模式是new一个对象的替代品，在所有声</a:t>
            </a:r>
            <a:r>
              <a:rPr kumimoji="0" lang="zh-CN" altLang="en-US"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名</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对象的地方都可用</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9008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32415" y="1520011"/>
              <a:ext cx="3585222"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②工厂方法模式</a:t>
              </a:r>
              <a:endParaRPr lang="en-US" sz="2800" b="1" dirty="0">
                <a:solidFill>
                  <a:schemeClr val="tx1">
                    <a:lumMod val="65000"/>
                    <a:lumOff val="35000"/>
                  </a:schemeClr>
                </a:solidFill>
                <a:latin typeface="+mj-lt"/>
              </a:endParaRPr>
            </a:p>
          </p:txBody>
        </p:sp>
      </p:grpSp>
      <p:sp>
        <p:nvSpPr>
          <p:cNvPr id="12" name="矩形 11">
            <a:extLst>
              <a:ext uri="{FF2B5EF4-FFF2-40B4-BE49-F238E27FC236}">
                <a16:creationId xmlns:a16="http://schemas.microsoft.com/office/drawing/2014/main" id="{FD459729-1FFB-4312-AB0E-546946C77B4E}"/>
              </a:ext>
            </a:extLst>
          </p:cNvPr>
          <p:cNvSpPr/>
          <p:nvPr/>
        </p:nvSpPr>
        <p:spPr>
          <a:xfrm>
            <a:off x="823526" y="1549927"/>
            <a:ext cx="7939315"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云缴费系统中，向支付宝、微信、银联等支付后，需要进行对账。通过工厂方法生成对账类的实例。</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667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85224"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③抽象工厂模式</a:t>
              </a:r>
              <a:endParaRPr lang="en-US" sz="2800" b="1" dirty="0">
                <a:solidFill>
                  <a:schemeClr val="tx1">
                    <a:lumMod val="65000"/>
                    <a:lumOff val="35000"/>
                  </a:schemeClr>
                </a:solidFill>
                <a:latin typeface="+mj-lt"/>
              </a:endParaRPr>
            </a:p>
          </p:txBody>
        </p:sp>
      </p:grpSp>
      <p:sp>
        <p:nvSpPr>
          <p:cNvPr id="4" name="Rectangle 1">
            <a:extLst>
              <a:ext uri="{FF2B5EF4-FFF2-40B4-BE49-F238E27FC236}">
                <a16:creationId xmlns:a16="http://schemas.microsoft.com/office/drawing/2014/main" id="{0082F4C1-B94E-4E91-BE97-900C4976E6C3}"/>
              </a:ext>
            </a:extLst>
          </p:cNvPr>
          <p:cNvSpPr>
            <a:spLocks noChangeArrowheads="1"/>
          </p:cNvSpPr>
          <p:nvPr/>
        </p:nvSpPr>
        <p:spPr bwMode="auto">
          <a:xfrm>
            <a:off x="959838" y="1543836"/>
            <a:ext cx="4840845" cy="1169551"/>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ProductA1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"A1's useful is eat"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ProductA2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"A2's useful is drink"</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8F5566D-2BF5-4391-A339-A136B6CB4F08}"/>
              </a:ext>
            </a:extLst>
          </p:cNvPr>
          <p:cNvSpPr>
            <a:spLocks noChangeArrowheads="1"/>
          </p:cNvSpPr>
          <p:nvPr/>
        </p:nvSpPr>
        <p:spPr bwMode="auto">
          <a:xfrm>
            <a:off x="959838" y="2832655"/>
            <a:ext cx="4840845" cy="1169551"/>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ProductB1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"B1's shape is square"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ProductB2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"B2's shape is circular"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204AFD3-D34D-4A50-8B21-A51EF65B673F}"/>
              </a:ext>
            </a:extLst>
          </p:cNvPr>
          <p:cNvSpPr>
            <a:spLocks noChangeArrowheads="1"/>
          </p:cNvSpPr>
          <p:nvPr/>
        </p:nvSpPr>
        <p:spPr bwMode="auto">
          <a:xfrm>
            <a:off x="959838" y="4118880"/>
            <a:ext cx="4840845" cy="1938992"/>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Factory1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ProductB1()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Factory2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ProductB2()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D9294378-DBE0-48E5-899C-6895547699AD}"/>
              </a:ext>
            </a:extLst>
          </p:cNvPr>
          <p:cNvSpPr>
            <a:spLocks noChangeArrowheads="1"/>
          </p:cNvSpPr>
          <p:nvPr/>
        </p:nvSpPr>
        <p:spPr bwMode="auto">
          <a:xfrm>
            <a:off x="5902898" y="3811103"/>
            <a:ext cx="4840845" cy="224676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Factory1()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Factory2()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50BA6164-7B20-4758-8685-4FFBB8D33DFF}"/>
              </a:ext>
            </a:extLst>
          </p:cNvPr>
          <p:cNvSpPr>
            <a:spLocks noChangeArrowheads="1"/>
          </p:cNvSpPr>
          <p:nvPr/>
        </p:nvSpPr>
        <p:spPr bwMode="auto">
          <a:xfrm>
            <a:off x="5902898" y="1543836"/>
            <a:ext cx="4840845" cy="2092881"/>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1、封装性好，高层模块不需关心每个产品的实现类，只需知道工厂接口</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2、产品组内的约束为非公开状态，如每生产一个女性，就同时生产1.2个男性，</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这样的生产过程约束对高层模块是透明的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1、产品组扩展非常困难，要增加一个新产品，抽象工厂以及具体工厂都要修改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1、一个对象族，都有相同的约束，就可以使用该模式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1、产品族中有N个产品，在抽象工厂类中就应该有N个创建方法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2、有M个产品等级就应该有M个实现工厂类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187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85224"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③抽象工厂模式</a:t>
              </a:r>
              <a:endParaRPr lang="en-US" sz="2800" b="1" dirty="0">
                <a:solidFill>
                  <a:schemeClr val="tx1">
                    <a:lumMod val="65000"/>
                    <a:lumOff val="35000"/>
                  </a:schemeClr>
                </a:solidFill>
                <a:latin typeface="+mj-lt"/>
              </a:endParaRPr>
            </a:p>
          </p:txBody>
        </p:sp>
      </p:grpSp>
      <p:sp>
        <p:nvSpPr>
          <p:cNvPr id="10" name="矩形 9">
            <a:extLst>
              <a:ext uri="{FF2B5EF4-FFF2-40B4-BE49-F238E27FC236}">
                <a16:creationId xmlns:a16="http://schemas.microsoft.com/office/drawing/2014/main" id="{C784B3F3-DAB4-4C7F-940D-ABD8BAE3C18E}"/>
              </a:ext>
            </a:extLst>
          </p:cNvPr>
          <p:cNvSpPr/>
          <p:nvPr/>
        </p:nvSpPr>
        <p:spPr>
          <a:xfrm>
            <a:off x="823526" y="1549927"/>
            <a:ext cx="7939315"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抽象工厂模式实例：</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752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④建造者模式</a:t>
              </a:r>
              <a:endParaRPr lang="en-US" sz="3200" b="1" dirty="0">
                <a:solidFill>
                  <a:schemeClr val="tx1">
                    <a:lumMod val="65000"/>
                    <a:lumOff val="35000"/>
                  </a:schemeClr>
                </a:solidFill>
                <a:latin typeface="+mj-lt"/>
              </a:endParaRPr>
            </a:p>
          </p:txBody>
        </p:sp>
      </p:grpSp>
      <p:sp>
        <p:nvSpPr>
          <p:cNvPr id="9" name="Rectangle 5">
            <a:extLst>
              <a:ext uri="{FF2B5EF4-FFF2-40B4-BE49-F238E27FC236}">
                <a16:creationId xmlns:a16="http://schemas.microsoft.com/office/drawing/2014/main" id="{BE5F32B6-A40F-436B-BA58-5B89A68D6C7B}"/>
              </a:ext>
            </a:extLst>
          </p:cNvPr>
          <p:cNvSpPr>
            <a:spLocks noChangeArrowheads="1"/>
          </p:cNvSpPr>
          <p:nvPr/>
        </p:nvSpPr>
        <p:spPr bwMode="auto">
          <a:xfrm>
            <a:off x="482869" y="278241"/>
            <a:ext cx="4588778" cy="132343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part1;</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part2;</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getPart1()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part1;</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.part1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getPart2()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part2;</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.part2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C750780A-FCC2-412A-827B-FFE5A1DC4C5D}"/>
              </a:ext>
            </a:extLst>
          </p:cNvPr>
          <p:cNvSpPr>
            <a:spLocks noChangeArrowheads="1"/>
          </p:cNvSpPr>
          <p:nvPr/>
        </p:nvSpPr>
        <p:spPr bwMode="auto">
          <a:xfrm>
            <a:off x="482870" y="3575069"/>
            <a:ext cx="4588778" cy="1477328"/>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Director1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A74204F-1512-4B34-82FE-05D9D4D0BCBB}"/>
              </a:ext>
            </a:extLst>
          </p:cNvPr>
          <p:cNvSpPr>
            <a:spLocks noChangeArrowheads="1"/>
          </p:cNvSpPr>
          <p:nvPr/>
        </p:nvSpPr>
        <p:spPr bwMode="auto">
          <a:xfrm>
            <a:off x="482870" y="5147922"/>
            <a:ext cx="4588778" cy="1477328"/>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396A0BB7-CD0A-4DCA-A571-08AFC36409D3}"/>
              </a:ext>
            </a:extLst>
          </p:cNvPr>
          <p:cNvSpPr>
            <a:spLocks noChangeArrowheads="1"/>
          </p:cNvSpPr>
          <p:nvPr/>
        </p:nvSpPr>
        <p:spPr bwMode="auto">
          <a:xfrm>
            <a:off x="5213799" y="278241"/>
            <a:ext cx="3504911" cy="132343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Director1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Director1()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Director2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Director2()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8D75B002-5211-4029-8384-EF99622DD835}"/>
              </a:ext>
            </a:extLst>
          </p:cNvPr>
          <p:cNvSpPr>
            <a:spLocks noChangeArrowheads="1"/>
          </p:cNvSpPr>
          <p:nvPr/>
        </p:nvSpPr>
        <p:spPr bwMode="auto">
          <a:xfrm>
            <a:off x="482869" y="1694444"/>
            <a:ext cx="4588778" cy="1785104"/>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ConcreteBuilder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"组装第1部分"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"组装第2部分"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BD64FA52-02A0-4217-BED0-F0517376D82C}"/>
              </a:ext>
            </a:extLst>
          </p:cNvPr>
          <p:cNvSpPr>
            <a:spLocks noChangeArrowheads="1"/>
          </p:cNvSpPr>
          <p:nvPr/>
        </p:nvSpPr>
        <p:spPr bwMode="auto">
          <a:xfrm>
            <a:off x="5213799" y="1688653"/>
            <a:ext cx="4721030" cy="224676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建造者模式优点：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1、封装性好，客户端不需知道产品内部组成的细节</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2、建造者独立，易扩展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3、由于建造者是独立的，因此可以对建造过程逐步细化，</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而不对其他模块产生影响</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建造者模式缺点：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建造者模式应用场景：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1、当建造方法相同，但执行顺序不同，从而产生不同的事件结果时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2、多个零部件，都可以装配到一个对象中，但产生的运行结果又不相同时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3、产品类很复杂，或者产品类中的调用顺序不同而产生不同的结果</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建造者模式最佳实战：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1、建造者模式关注的是零件类型和装配顺序，这是它和工厂模式的最大区别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13263B34-7410-4CB5-A7FD-BA1085AD2F8F}"/>
              </a:ext>
            </a:extLst>
          </p:cNvPr>
          <p:cNvPicPr>
            <a:picLocks noChangeAspect="1"/>
          </p:cNvPicPr>
          <p:nvPr/>
        </p:nvPicPr>
        <p:blipFill>
          <a:blip r:embed="rId3"/>
          <a:stretch>
            <a:fillRect/>
          </a:stretch>
        </p:blipFill>
        <p:spPr>
          <a:xfrm>
            <a:off x="5213799" y="4405921"/>
            <a:ext cx="4721030" cy="1840417"/>
          </a:xfrm>
          <a:prstGeom prst="rect">
            <a:avLst/>
          </a:prstGeom>
        </p:spPr>
      </p:pic>
    </p:spTree>
    <p:extLst>
      <p:ext uri="{BB962C8B-B14F-4D97-AF65-F5344CB8AC3E}">
        <p14:creationId xmlns:p14="http://schemas.microsoft.com/office/powerpoint/2010/main" val="542350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④建造者模式</a:t>
              </a:r>
              <a:endParaRPr lang="en-US" sz="3200" b="1" dirty="0">
                <a:solidFill>
                  <a:schemeClr val="tx1">
                    <a:lumMod val="65000"/>
                    <a:lumOff val="35000"/>
                  </a:schemeClr>
                </a:solidFill>
                <a:latin typeface="+mj-lt"/>
              </a:endParaRPr>
            </a:p>
          </p:txBody>
        </p:sp>
      </p:grpSp>
      <p:sp>
        <p:nvSpPr>
          <p:cNvPr id="12" name="矩形 11">
            <a:extLst>
              <a:ext uri="{FF2B5EF4-FFF2-40B4-BE49-F238E27FC236}">
                <a16:creationId xmlns:a16="http://schemas.microsoft.com/office/drawing/2014/main" id="{C274F310-2469-4D0C-9BF2-345EC5749A0F}"/>
              </a:ext>
            </a:extLst>
          </p:cNvPr>
          <p:cNvSpPr/>
          <p:nvPr/>
        </p:nvSpPr>
        <p:spPr>
          <a:xfrm>
            <a:off x="823526" y="1549927"/>
            <a:ext cx="7939315"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建造者模式实例：</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2359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40239A-6E05-467B-AA7E-5D9B16E2F164}"/>
              </a:ext>
            </a:extLst>
          </p:cNvPr>
          <p:cNvSpPr>
            <a:spLocks noChangeArrowheads="1"/>
          </p:cNvSpPr>
          <p:nvPr/>
        </p:nvSpPr>
        <p:spPr bwMode="auto">
          <a:xfrm>
            <a:off x="3422377" y="1293533"/>
            <a:ext cx="5080811" cy="2832442"/>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工厂方法模式和建造者模式的区别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1、意图不同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工厂方法模式关注的是一个产品整体，不关心产品的各个部分是如何创建的，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而建造者模式关注的是一个产品由一个个部件按照顺序组装出来的过程。</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工厂方法模式是一个对象创建的粗线条应用，建造者模式则是通过细线条勾勒</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出一个复杂对象按步组装的过程。</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2、产品复杂度不同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工厂方法模式创建的产品一般都是单一功能产品，而建造者模式创建的则是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一个复合产品，它由各个部件复合而成。</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工厂方法模式创建出的对象粒度比较粗；建造者模式创建出的对象粒度比较细。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0B4F040-068B-4C98-A8F8-B5EF2D0061DA}"/>
              </a:ext>
            </a:extLst>
          </p:cNvPr>
          <p:cNvSpPr>
            <a:spLocks noChangeArrowheads="1"/>
          </p:cNvSpPr>
          <p:nvPr/>
        </p:nvSpPr>
        <p:spPr bwMode="auto">
          <a:xfrm>
            <a:off x="3422377" y="4322389"/>
            <a:ext cx="5080811" cy="1216615"/>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工厂方法模式和抽象工厂模式的区别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1、工厂方法模式适用于创建从功能上比较独立的产品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2、抽象工厂模式适用于创建一个产品</a:t>
            </a:r>
            <a:r>
              <a:rPr lang="zh-CN" altLang="en-US" sz="1000" dirty="0">
                <a:solidFill>
                  <a:srgbClr val="008000"/>
                </a:solidFill>
                <a:latin typeface="宋体" panose="02010600030101010101" pitchFamily="2" charset="-122"/>
                <a:ea typeface="宋体" panose="02010600030101010101" pitchFamily="2" charset="-122"/>
              </a:rPr>
              <a:t>族</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，特别是产品</a:t>
            </a:r>
            <a:r>
              <a:rPr lang="zh-CN" altLang="en-US" sz="1000" dirty="0">
                <a:solidFill>
                  <a:srgbClr val="008000"/>
                </a:solidFill>
                <a:latin typeface="宋体" panose="02010600030101010101" pitchFamily="2" charset="-122"/>
                <a:ea typeface="宋体" panose="02010600030101010101" pitchFamily="2" charset="-122"/>
              </a:rPr>
              <a:t>族</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中各个产品之间存在关系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135907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387838" y="3429248"/>
            <a:ext cx="3416320" cy="1230666"/>
            <a:chOff x="4375012" y="2848154"/>
            <a:chExt cx="3416320" cy="1230666"/>
          </a:xfrm>
        </p:grpSpPr>
        <p:sp>
          <p:nvSpPr>
            <p:cNvPr id="8" name="文本框 7"/>
            <p:cNvSpPr txBox="1"/>
            <p:nvPr/>
          </p:nvSpPr>
          <p:spPr>
            <a:xfrm>
              <a:off x="4375012" y="3012307"/>
              <a:ext cx="3416320" cy="1015663"/>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结构型设计模式</a:t>
              </a:r>
              <a:endParaRPr lang="en-US" altLang="zh-CN" sz="3600" dirty="0">
                <a:latin typeface="思源黑体 CN Heavy" panose="020B0A00000000000000" pitchFamily="34" charset="-122"/>
                <a:ea typeface="思源黑体 CN Heavy" panose="020B0A00000000000000" pitchFamily="34" charset="-122"/>
              </a:endParaRPr>
            </a:p>
            <a:p>
              <a:pPr algn="ctr"/>
              <a:r>
                <a:rPr lang="zh-CN" altLang="en-US" sz="2400" dirty="0">
                  <a:latin typeface="思源黑体 CN Heavy" panose="020B0A00000000000000" pitchFamily="34" charset="-122"/>
                  <a:ea typeface="思源黑体 CN Heavy" panose="020B0A00000000000000" pitchFamily="34" charset="-122"/>
                </a:rPr>
                <a:t>（</a:t>
              </a:r>
              <a:r>
                <a:rPr lang="en-US" altLang="zh-CN" sz="2400" dirty="0">
                  <a:latin typeface="思源黑体 CN Heavy" panose="020B0A00000000000000" pitchFamily="34" charset="-122"/>
                  <a:ea typeface="思源黑体 CN Heavy" panose="020B0A00000000000000" pitchFamily="34" charset="-122"/>
                </a:rPr>
                <a:t>6/7</a:t>
              </a:r>
              <a:r>
                <a:rPr lang="zh-CN" altLang="en-US" sz="2400" dirty="0">
                  <a:latin typeface="思源黑体 CN Heavy" panose="020B0A00000000000000" pitchFamily="34" charset="-122"/>
                  <a:ea typeface="思源黑体 CN Heavy" panose="020B0A00000000000000" pitchFamily="34" charset="-122"/>
                </a:rPr>
                <a:t>种）</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grpSp>
    </p:spTree>
    <p:extLst>
      <p:ext uri="{BB962C8B-B14F-4D97-AF65-F5344CB8AC3E}">
        <p14:creationId xmlns:p14="http://schemas.microsoft.com/office/powerpoint/2010/main" val="3776645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①装饰者模式</a:t>
              </a:r>
              <a:endParaRPr lang="en-US" sz="3200" b="1" dirty="0">
                <a:solidFill>
                  <a:schemeClr val="tx1">
                    <a:lumMod val="65000"/>
                    <a:lumOff val="35000"/>
                  </a:schemeClr>
                </a:solidFill>
                <a:latin typeface="+mj-lt"/>
              </a:endParaRPr>
            </a:p>
          </p:txBody>
        </p:sp>
      </p:grpSp>
      <p:sp>
        <p:nvSpPr>
          <p:cNvPr id="2" name="矩形 1"/>
          <p:cNvSpPr/>
          <p:nvPr/>
        </p:nvSpPr>
        <p:spPr>
          <a:xfrm>
            <a:off x="145142" y="154524"/>
            <a:ext cx="8577943"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说明：在不使用子类的情况下扩展类功能，客户端感知不到对象在装饰前和装饰后有任何不同</a:t>
            </a:r>
            <a:endParaRPr lang="zh-CN" altLang="en-US" sz="1600" dirty="0"/>
          </a:p>
        </p:txBody>
      </p:sp>
      <p:sp>
        <p:nvSpPr>
          <p:cNvPr id="3" name="矩形 2"/>
          <p:cNvSpPr/>
          <p:nvPr/>
        </p:nvSpPr>
        <p:spPr>
          <a:xfrm>
            <a:off x="145141" y="471049"/>
            <a:ext cx="8483405"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角色：抽象被装饰者、具体被装饰者、装饰者、具体装饰者。</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b="1" dirty="0">
                <a:solidFill>
                  <a:srgbClr val="FF0000"/>
                </a:solidFill>
                <a:latin typeface="微软雅黑" panose="020B0503020204020204" pitchFamily="34" charset="-122"/>
                <a:ea typeface="微软雅黑" panose="020B0503020204020204" pitchFamily="34" charset="-122"/>
              </a:rPr>
              <a:t>抽象装饰者要实现抽象被装饰者，并且抽象装饰者要聚合抽象被装饰者</a:t>
            </a:r>
            <a:endParaRPr lang="zh-CN" altLang="en-US" sz="1600" b="1" dirty="0">
              <a:solidFill>
                <a:srgbClr val="FF0000"/>
              </a:solidFill>
            </a:endParaRPr>
          </a:p>
        </p:txBody>
      </p:sp>
      <p:pic>
        <p:nvPicPr>
          <p:cNvPr id="7" name="图片 6"/>
          <p:cNvPicPr>
            <a:picLocks noChangeAspect="1"/>
          </p:cNvPicPr>
          <p:nvPr/>
        </p:nvPicPr>
        <p:blipFill>
          <a:blip r:embed="rId3"/>
          <a:stretch>
            <a:fillRect/>
          </a:stretch>
        </p:blipFill>
        <p:spPr>
          <a:xfrm>
            <a:off x="8640515" y="2027686"/>
            <a:ext cx="3551486" cy="1937438"/>
          </a:xfrm>
          <a:prstGeom prst="rect">
            <a:avLst/>
          </a:prstGeom>
        </p:spPr>
      </p:pic>
      <p:sp>
        <p:nvSpPr>
          <p:cNvPr id="9" name="Rectangle 1">
            <a:extLst>
              <a:ext uri="{FF2B5EF4-FFF2-40B4-BE49-F238E27FC236}">
                <a16:creationId xmlns:a16="http://schemas.microsoft.com/office/drawing/2014/main" id="{86E8D47A-087F-4C1C-B615-A9C53411BFAA}"/>
              </a:ext>
            </a:extLst>
          </p:cNvPr>
          <p:cNvSpPr>
            <a:spLocks noChangeArrowheads="1"/>
          </p:cNvSpPr>
          <p:nvPr/>
        </p:nvSpPr>
        <p:spPr bwMode="auto">
          <a:xfrm>
            <a:off x="145140" y="1060721"/>
            <a:ext cx="4661751" cy="1477328"/>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天龙八部之阿朱易容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//易容术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"阿朱会易容术"</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D5CD7437-6347-4ECF-9024-EDD411FAE640}"/>
              </a:ext>
            </a:extLst>
          </p:cNvPr>
          <p:cNvSpPr>
            <a:spLocks noChangeArrowheads="1"/>
          </p:cNvSpPr>
          <p:nvPr/>
        </p:nvSpPr>
        <p:spPr bwMode="auto">
          <a:xfrm>
            <a:off x="145141" y="2599974"/>
            <a:ext cx="4661751" cy="378565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AbstractDecorator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AbstractDecorator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XiaoFeng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AbstractDecorator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XiaoFeng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"我现在易容成了萧峰"</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DuanZhengChun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AbstractDecorator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DuanZhengChun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"我现在易容成了段正淳"</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4" name="组合 13"/>
          <p:cNvGrpSpPr/>
          <p:nvPr/>
        </p:nvGrpSpPr>
        <p:grpSpPr>
          <a:xfrm>
            <a:off x="4877499" y="5577184"/>
            <a:ext cx="6971300" cy="822540"/>
            <a:chOff x="3405425" y="6177276"/>
            <a:chExt cx="6971300" cy="822540"/>
          </a:xfrm>
        </p:grpSpPr>
        <p:sp>
          <p:nvSpPr>
            <p:cNvPr id="8" name="文本框 7"/>
            <p:cNvSpPr txBox="1"/>
            <p:nvPr/>
          </p:nvSpPr>
          <p:spPr>
            <a:xfrm>
              <a:off x="5495143" y="6177276"/>
              <a:ext cx="3164422" cy="338554"/>
            </a:xfrm>
            <a:prstGeom prst="rect">
              <a:avLst/>
            </a:prstGeom>
            <a:solidFill>
              <a:srgbClr val="92D050"/>
            </a:solidFill>
          </p:spPr>
          <p:txBody>
            <a:bodyPr wrap="square" rtlCol="0">
              <a:spAutoFit/>
            </a:bodyPr>
            <a:lstStyle/>
            <a:p>
              <a:pPr algn="ct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应用：字节输入</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输出流</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0" name="Rectangle 2"/>
            <p:cNvSpPr>
              <a:spLocks noChangeArrowheads="1"/>
            </p:cNvSpPr>
            <p:nvPr/>
          </p:nvSpPr>
          <p:spPr bwMode="auto">
            <a:xfrm>
              <a:off x="3405427" y="6476596"/>
              <a:ext cx="6971298" cy="523220"/>
            </a:xfrm>
            <a:prstGeom prst="rect">
              <a:avLst/>
            </a:prstGeom>
            <a:solidFill>
              <a:srgbClr val="92D05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OutputStream </a:t>
              </a:r>
              <a:r>
                <a:rPr kumimoji="0" lang="zh-CN" altLang="zh-CN" sz="14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ObjectOutputStream(</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BufferedOutputStream(</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FileOutputStream(</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"/home/demo.txt"</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2" name="直角三角形 11"/>
            <p:cNvSpPr/>
            <p:nvPr/>
          </p:nvSpPr>
          <p:spPr>
            <a:xfrm>
              <a:off x="8659565" y="6185664"/>
              <a:ext cx="1717159" cy="290931"/>
            </a:xfrm>
            <a:prstGeom prst="r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3405425" y="6185665"/>
              <a:ext cx="2089715" cy="290930"/>
            </a:xfrm>
            <a:prstGeom prst="r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Rectangle 3">
            <a:extLst>
              <a:ext uri="{FF2B5EF4-FFF2-40B4-BE49-F238E27FC236}">
                <a16:creationId xmlns:a16="http://schemas.microsoft.com/office/drawing/2014/main" id="{85B6B71A-7DA1-440F-AC73-2F9DA6A189E2}"/>
              </a:ext>
            </a:extLst>
          </p:cNvPr>
          <p:cNvSpPr>
            <a:spLocks noChangeArrowheads="1"/>
          </p:cNvSpPr>
          <p:nvPr/>
        </p:nvSpPr>
        <p:spPr bwMode="auto">
          <a:xfrm>
            <a:off x="4877500" y="3999875"/>
            <a:ext cx="3751046" cy="1477328"/>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DuanZhengChun(</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XiaoFeng(</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XiaoFeng(</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DuanZhengChun(</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1D385AC7-2A42-40A8-84F7-072FBC5F611A}"/>
              </a:ext>
            </a:extLst>
          </p:cNvPr>
          <p:cNvSpPr>
            <a:spLocks noChangeArrowheads="1"/>
          </p:cNvSpPr>
          <p:nvPr/>
        </p:nvSpPr>
        <p:spPr bwMode="auto">
          <a:xfrm>
            <a:off x="4877500" y="1061636"/>
            <a:ext cx="3751046" cy="286232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装饰模式的优点：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1、装饰类和被装饰类解耦</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2、装饰模式是继承关系的一种替代方案</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3、装饰模式可以动态扩展一个实现类的功能</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装饰模式的缺点：多层装饰是比较复杂的，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最内层出了问题最不好排查</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装饰模式的应用场景：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1、需要扩展一个类的功能，或者给一个类增加附加功能</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2、需要动态的给一个对象增加功能，并且还能再动态撤销</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3、需要为一批兄弟类进行改装或加装功能，首选该模式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1、该模式是对继承的有力补充，使用继承会增加很多子类，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灵活性差，不易维护。用该模式替代继承，可解决类膨胀</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问题。且继承是静态扩展，而该模式是动态扩展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2、对父类的功能扩展比用该模式，因为修改了父类可能会</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影响到现有子类，而使用该模式则可避免</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37418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②外观模式</a:t>
              </a:r>
              <a:endParaRPr lang="en-US" sz="3200" b="1" dirty="0">
                <a:solidFill>
                  <a:schemeClr val="tx1">
                    <a:lumMod val="65000"/>
                    <a:lumOff val="35000"/>
                  </a:schemeClr>
                </a:solidFill>
                <a:latin typeface="+mj-lt"/>
              </a:endParaRPr>
            </a:p>
          </p:txBody>
        </p:sp>
      </p:grpSp>
      <p:sp>
        <p:nvSpPr>
          <p:cNvPr id="2" name="矩形 1"/>
          <p:cNvSpPr/>
          <p:nvPr/>
        </p:nvSpPr>
        <p:spPr>
          <a:xfrm>
            <a:off x="354593" y="527231"/>
            <a:ext cx="6527470"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说明：它定义一个高层接口，为子系统中一组接口提供了一个一致界面，使得子系统易于访问</a:t>
            </a:r>
            <a:endParaRPr lang="zh-CN" altLang="en-US" sz="1600" dirty="0"/>
          </a:p>
        </p:txBody>
      </p:sp>
      <p:sp>
        <p:nvSpPr>
          <p:cNvPr id="3" name="矩形 2"/>
          <p:cNvSpPr/>
          <p:nvPr/>
        </p:nvSpPr>
        <p:spPr>
          <a:xfrm>
            <a:off x="354593" y="1159580"/>
            <a:ext cx="6637976"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角色：具体外观、多个接受外观委派的模块。外观需要关联被委派的类</a:t>
            </a:r>
            <a:endParaRPr lang="zh-CN" altLang="en-US" sz="1600" dirty="0"/>
          </a:p>
        </p:txBody>
      </p:sp>
      <p:pic>
        <p:nvPicPr>
          <p:cNvPr id="6" name="图片 5"/>
          <p:cNvPicPr>
            <a:picLocks noChangeAspect="1"/>
          </p:cNvPicPr>
          <p:nvPr/>
        </p:nvPicPr>
        <p:blipFill>
          <a:blip r:embed="rId3"/>
          <a:stretch>
            <a:fillRect/>
          </a:stretch>
        </p:blipFill>
        <p:spPr>
          <a:xfrm>
            <a:off x="7320763" y="3865813"/>
            <a:ext cx="3458773" cy="2666431"/>
          </a:xfrm>
          <a:prstGeom prst="rect">
            <a:avLst/>
          </a:prstGeom>
        </p:spPr>
      </p:pic>
      <p:sp>
        <p:nvSpPr>
          <p:cNvPr id="8" name="Rectangle 1">
            <a:extLst>
              <a:ext uri="{FF2B5EF4-FFF2-40B4-BE49-F238E27FC236}">
                <a16:creationId xmlns:a16="http://schemas.microsoft.com/office/drawing/2014/main" id="{95412EF1-C88E-4AAB-A668-DA1703F48007}"/>
              </a:ext>
            </a:extLst>
          </p:cNvPr>
          <p:cNvSpPr>
            <a:spLocks noChangeArrowheads="1"/>
          </p:cNvSpPr>
          <p:nvPr/>
        </p:nvSpPr>
        <p:spPr bwMode="auto">
          <a:xfrm>
            <a:off x="520813" y="2178058"/>
            <a:ext cx="2981985"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pickingGoods(){</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"拣货"</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AB2AFD8B-71EB-4766-81C2-523EA823A81F}"/>
              </a:ext>
            </a:extLst>
          </p:cNvPr>
          <p:cNvSpPr>
            <a:spLocks noChangeArrowheads="1"/>
          </p:cNvSpPr>
          <p:nvPr/>
        </p:nvSpPr>
        <p:spPr bwMode="auto">
          <a:xfrm>
            <a:off x="523867" y="3074963"/>
            <a:ext cx="2978931"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"发货"</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C0DC7BC3-3CD5-46EB-A9EA-1BEE791E72BD}"/>
              </a:ext>
            </a:extLst>
          </p:cNvPr>
          <p:cNvSpPr>
            <a:spLocks noChangeArrowheads="1"/>
          </p:cNvSpPr>
          <p:nvPr/>
        </p:nvSpPr>
        <p:spPr bwMode="auto">
          <a:xfrm>
            <a:off x="520813" y="3971868"/>
            <a:ext cx="2978931"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transport(){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"运输"</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FE72FC0E-576E-4E88-BC3C-7572F58CDE0F}"/>
              </a:ext>
            </a:extLst>
          </p:cNvPr>
          <p:cNvSpPr>
            <a:spLocks noChangeArrowheads="1"/>
          </p:cNvSpPr>
          <p:nvPr/>
        </p:nvSpPr>
        <p:spPr bwMode="auto">
          <a:xfrm>
            <a:off x="520813" y="4864760"/>
            <a:ext cx="2978931"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ClassD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deliver(){</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"送货"</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2BCF6394-926C-4948-9C30-38463D23CF98}"/>
              </a:ext>
            </a:extLst>
          </p:cNvPr>
          <p:cNvSpPr>
            <a:spLocks noChangeArrowheads="1"/>
          </p:cNvSpPr>
          <p:nvPr/>
        </p:nvSpPr>
        <p:spPr bwMode="auto">
          <a:xfrm>
            <a:off x="3615654" y="2178058"/>
            <a:ext cx="2978931" cy="2246769"/>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Facade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classA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ClassB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classB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classC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ClassD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classD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sendOut(){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classA.</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pickingGoods()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classB.</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deliver(){</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classC.</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transport()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classD.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deliver()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文本框 12"/>
          <p:cNvSpPr txBox="1"/>
          <p:nvPr/>
        </p:nvSpPr>
        <p:spPr>
          <a:xfrm>
            <a:off x="3615654" y="4491429"/>
            <a:ext cx="2978931" cy="338554"/>
          </a:xfrm>
          <a:prstGeom prst="rect">
            <a:avLst/>
          </a:prstGeom>
          <a:solidFill>
            <a:srgbClr val="92D050"/>
          </a:solidFill>
        </p:spPr>
        <p:txBody>
          <a:bodyPr wrap="square" rtlCol="0">
            <a:spAutoFit/>
          </a:bodyPr>
          <a:lstStyle/>
          <a:p>
            <a:pPr algn="ct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应用：</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Service</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层</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/Dao</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层</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5" name="Rectangle 6">
            <a:extLst>
              <a:ext uri="{FF2B5EF4-FFF2-40B4-BE49-F238E27FC236}">
                <a16:creationId xmlns:a16="http://schemas.microsoft.com/office/drawing/2014/main" id="{C0E1A54D-F63B-4A8E-92BE-7B310B578711}"/>
              </a:ext>
            </a:extLst>
          </p:cNvPr>
          <p:cNvSpPr>
            <a:spLocks noChangeArrowheads="1"/>
          </p:cNvSpPr>
          <p:nvPr/>
        </p:nvSpPr>
        <p:spPr bwMode="auto">
          <a:xfrm>
            <a:off x="7074432" y="1498134"/>
            <a:ext cx="3951436" cy="193899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外观模式优点：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1、减少系统之间相互依赖，降低与各子系统的耦合</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2、提高安全性，只能通过门面访问子系统，隔一道防火墙</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外观模式缺点：不符合开闭原则，门面一旦发现错误，只能修改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外观模式应用场景：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1、为复杂模块或子系统提供对外访问接口</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2、子系统相对独立，外界对子系统只需黑箱操作</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3、预防低水平人员带来风险扩散</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外观模式最佳实战：</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1、门面不参与子系统内的业务逻辑</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949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13"/>
          <p:cNvSpPr txBox="1">
            <a:spLocks noChangeArrowheads="1"/>
          </p:cNvSpPr>
          <p:nvPr/>
        </p:nvSpPr>
        <p:spPr bwMode="auto">
          <a:xfrm>
            <a:off x="3845284" y="2716922"/>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CONTENT</a:t>
            </a:r>
            <a:endParaRPr lang="zh-CN" altLang="en-US" sz="6000" dirty="0">
              <a:latin typeface="思源黑体 CN Bold" panose="020B0800000000000000" pitchFamily="34" charset="-122"/>
              <a:ea typeface="思源黑体 CN Bold" panose="020B0800000000000000" pitchFamily="34" charset="-122"/>
            </a:endParaRPr>
          </a:p>
        </p:txBody>
      </p:sp>
      <p:grpSp>
        <p:nvGrpSpPr>
          <p:cNvPr id="5" name="组合 4"/>
          <p:cNvGrpSpPr/>
          <p:nvPr/>
        </p:nvGrpSpPr>
        <p:grpSpPr>
          <a:xfrm>
            <a:off x="8304365" y="1261242"/>
            <a:ext cx="2031106" cy="1042716"/>
            <a:chOff x="7779199" y="970953"/>
            <a:chExt cx="2031106" cy="1042716"/>
          </a:xfrm>
        </p:grpSpPr>
        <p:grpSp>
          <p:nvGrpSpPr>
            <p:cNvPr id="6" name="组合 5"/>
            <p:cNvGrpSpPr/>
            <p:nvPr/>
          </p:nvGrpSpPr>
          <p:grpSpPr>
            <a:xfrm>
              <a:off x="7779199" y="1438689"/>
              <a:ext cx="2031106" cy="574980"/>
              <a:chOff x="8106714" y="1721786"/>
              <a:chExt cx="2031106" cy="574980"/>
            </a:xfrm>
          </p:grpSpPr>
          <p:sp>
            <p:nvSpPr>
              <p:cNvPr id="12" name="文本框 66"/>
              <p:cNvSpPr txBox="1">
                <a:spLocks noChangeArrowheads="1"/>
              </p:cNvSpPr>
              <p:nvPr/>
            </p:nvSpPr>
            <p:spPr bwMode="auto">
              <a:xfrm>
                <a:off x="8106714" y="1827407"/>
                <a:ext cx="2031106" cy="46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rPr>
                  <a:t>六种关系</a:t>
                </a:r>
                <a:endParaRPr lang="zh-CN" altLang="en-US" sz="1400" dirty="0">
                  <a:solidFill>
                    <a:schemeClr val="tx1">
                      <a:lumMod val="65000"/>
                      <a:lumOff val="35000"/>
                    </a:schemeClr>
                  </a:solidFill>
                </a:endParaRPr>
              </a:p>
            </p:txBody>
          </p:sp>
          <p:sp>
            <p:nvSpPr>
              <p:cNvPr id="13" name="矩形 12"/>
              <p:cNvSpPr/>
              <p:nvPr/>
            </p:nvSpPr>
            <p:spPr>
              <a:xfrm>
                <a:off x="8106714" y="1721786"/>
                <a:ext cx="1032655" cy="369332"/>
              </a:xfrm>
              <a:prstGeom prst="rect">
                <a:avLst/>
              </a:prstGeom>
            </p:spPr>
            <p:txBody>
              <a:bodyPr wrap="none">
                <a:spAutoFit/>
              </a:bodyPr>
              <a:lstStyle/>
              <a:p>
                <a:pPr>
                  <a:defRPr/>
                </a:pPr>
                <a:r>
                  <a:rPr lang="en-US" altLang="zh-CN" dirty="0">
                    <a:latin typeface="思源黑体 CN Bold" panose="020B0800000000000000" pitchFamily="34" charset="-122"/>
                    <a:ea typeface="思源黑体 CN Bold" panose="020B0800000000000000" pitchFamily="34" charset="-122"/>
                  </a:rPr>
                  <a:t>UML</a:t>
                </a:r>
                <a:r>
                  <a:rPr lang="zh-CN" altLang="en-US" dirty="0">
                    <a:latin typeface="思源黑体 CN Bold" panose="020B0800000000000000" pitchFamily="34" charset="-122"/>
                    <a:ea typeface="思源黑体 CN Bold" panose="020B0800000000000000" pitchFamily="34" charset="-122"/>
                  </a:rPr>
                  <a:t>类图</a:t>
                </a:r>
              </a:p>
            </p:txBody>
          </p:sp>
        </p:grpSp>
        <p:grpSp>
          <p:nvGrpSpPr>
            <p:cNvPr id="7" name="组合 6"/>
            <p:cNvGrpSpPr/>
            <p:nvPr/>
          </p:nvGrpSpPr>
          <p:grpSpPr>
            <a:xfrm>
              <a:off x="7789473" y="970953"/>
              <a:ext cx="942975" cy="523220"/>
              <a:chOff x="6095999" y="654444"/>
              <a:chExt cx="942975" cy="523220"/>
            </a:xfrm>
          </p:grpSpPr>
          <p:sp>
            <p:nvSpPr>
              <p:cNvPr id="8" name="矩形: 圆角 31"/>
              <p:cNvSpPr/>
              <p:nvPr/>
            </p:nvSpPr>
            <p:spPr>
              <a:xfrm>
                <a:off x="6095999" y="7524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9" name="组合 8"/>
              <p:cNvGrpSpPr/>
              <p:nvPr/>
            </p:nvGrpSpPr>
            <p:grpSpPr>
              <a:xfrm>
                <a:off x="6107209" y="654444"/>
                <a:ext cx="729943" cy="523220"/>
                <a:chOff x="943942" y="2688081"/>
                <a:chExt cx="729943" cy="523220"/>
              </a:xfrm>
            </p:grpSpPr>
            <p:sp>
              <p:nvSpPr>
                <p:cNvPr id="10" name="文本框 9"/>
                <p:cNvSpPr txBox="1"/>
                <p:nvPr/>
              </p:nvSpPr>
              <p:spPr>
                <a:xfrm>
                  <a:off x="943942" y="2688081"/>
                  <a:ext cx="607859" cy="523220"/>
                </a:xfrm>
                <a:prstGeom prst="rect">
                  <a:avLst/>
                </a:prstGeom>
                <a:noFill/>
              </p:spPr>
              <p:txBody>
                <a:bodyPr wrap="none" rtlCol="0">
                  <a:spAutoFit/>
                </a:bodyPr>
                <a:lstStyle/>
                <a:p>
                  <a:r>
                    <a:rPr lang="en-US" altLang="zh-CN" sz="2800" b="1" kern="2000" dirty="0">
                      <a:solidFill>
                        <a:schemeClr val="bg1"/>
                      </a:solidFill>
                      <a:latin typeface="思源黑体 CN Bold" panose="020B0800000000000000" pitchFamily="34" charset="-122"/>
                      <a:ea typeface="思源黑体 CN Bold" panose="020B0800000000000000" pitchFamily="34" charset="-122"/>
                    </a:rPr>
                    <a:t>01</a:t>
                  </a:r>
                  <a:endParaRPr lang="zh-CN" altLang="en-US" sz="2800" b="1" kern="2000" dirty="0">
                    <a:solidFill>
                      <a:schemeClr val="bg1"/>
                    </a:solidFill>
                    <a:latin typeface="思源黑体 CN Bold" panose="020B0800000000000000" pitchFamily="34" charset="-122"/>
                    <a:ea typeface="思源黑体 CN Bold" panose="020B0800000000000000" pitchFamily="34" charset="-122"/>
                  </a:endParaRPr>
                </a:p>
              </p:txBody>
            </p:sp>
            <p:cxnSp>
              <p:nvCxnSpPr>
                <p:cNvPr id="11" name="直接连接符 10"/>
                <p:cNvCxnSpPr>
                  <a:cxnSpLocks/>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3"/>
          <p:cNvGrpSpPr/>
          <p:nvPr/>
        </p:nvGrpSpPr>
        <p:grpSpPr>
          <a:xfrm>
            <a:off x="8304365" y="2686884"/>
            <a:ext cx="2031106" cy="1036571"/>
            <a:chOff x="7779199" y="2222427"/>
            <a:chExt cx="2031106" cy="1036571"/>
          </a:xfrm>
        </p:grpSpPr>
        <p:grpSp>
          <p:nvGrpSpPr>
            <p:cNvPr id="15" name="组合 14"/>
            <p:cNvGrpSpPr/>
            <p:nvPr/>
          </p:nvGrpSpPr>
          <p:grpSpPr>
            <a:xfrm>
              <a:off x="7789473" y="2222427"/>
              <a:ext cx="942975" cy="523220"/>
              <a:chOff x="6095999" y="2071235"/>
              <a:chExt cx="942975" cy="523220"/>
            </a:xfrm>
          </p:grpSpPr>
          <p:sp>
            <p:nvSpPr>
              <p:cNvPr id="19" name="矩形: 圆角 39"/>
              <p:cNvSpPr/>
              <p:nvPr/>
            </p:nvSpPr>
            <p:spPr>
              <a:xfrm>
                <a:off x="6095999" y="21621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0" name="组合 19"/>
              <p:cNvGrpSpPr/>
              <p:nvPr/>
            </p:nvGrpSpPr>
            <p:grpSpPr>
              <a:xfrm>
                <a:off x="6107209" y="2071235"/>
                <a:ext cx="765564" cy="523220"/>
                <a:chOff x="3673121" y="2688081"/>
                <a:chExt cx="765564" cy="523220"/>
              </a:xfrm>
            </p:grpSpPr>
            <p:sp>
              <p:nvSpPr>
                <p:cNvPr id="21" name="文本框 20"/>
                <p:cNvSpPr txBox="1"/>
                <p:nvPr/>
              </p:nvSpPr>
              <p:spPr>
                <a:xfrm>
                  <a:off x="3673121"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02</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22" name="直接连接符 21"/>
                <p:cNvCxnSpPr>
                  <a:cxnSpLocks/>
                </p:cNvCxnSpPr>
                <p:nvPr/>
              </p:nvCxnSpPr>
              <p:spPr>
                <a:xfrm flipH="1">
                  <a:off x="4298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7779199" y="2684018"/>
              <a:ext cx="2031106" cy="574980"/>
              <a:chOff x="8106714" y="1721786"/>
              <a:chExt cx="2031106" cy="574980"/>
            </a:xfrm>
          </p:grpSpPr>
          <p:sp>
            <p:nvSpPr>
              <p:cNvPr id="17" name="文本框 66"/>
              <p:cNvSpPr txBox="1">
                <a:spLocks noChangeArrowheads="1"/>
              </p:cNvSpPr>
              <p:nvPr/>
            </p:nvSpPr>
            <p:spPr bwMode="auto">
              <a:xfrm>
                <a:off x="8106714" y="1827407"/>
                <a:ext cx="2031106" cy="46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rPr>
                  <a:t>七种设计原则</a:t>
                </a:r>
                <a:endParaRPr lang="zh-CN" altLang="en-US" sz="1400" dirty="0">
                  <a:solidFill>
                    <a:schemeClr val="tx1">
                      <a:lumMod val="65000"/>
                      <a:lumOff val="35000"/>
                    </a:schemeClr>
                  </a:solidFill>
                </a:endParaRPr>
              </a:p>
            </p:txBody>
          </p:sp>
          <p:sp>
            <p:nvSpPr>
              <p:cNvPr id="18" name="矩形 17"/>
              <p:cNvSpPr/>
              <p:nvPr/>
            </p:nvSpPr>
            <p:spPr>
              <a:xfrm>
                <a:off x="8106714" y="1721786"/>
                <a:ext cx="1107996" cy="369332"/>
              </a:xfrm>
              <a:prstGeom prst="rect">
                <a:avLst/>
              </a:prstGeom>
            </p:spPr>
            <p:txBody>
              <a:bodyPr wrap="none">
                <a:spAutoFit/>
              </a:bodyPr>
              <a:lstStyle/>
              <a:p>
                <a:pPr>
                  <a:defRPr/>
                </a:pPr>
                <a:r>
                  <a:rPr lang="zh-CN" altLang="en-US" dirty="0">
                    <a:latin typeface="思源黑体 CN Bold" panose="020B0800000000000000" pitchFamily="34" charset="-122"/>
                    <a:ea typeface="思源黑体 CN Bold" panose="020B0800000000000000" pitchFamily="34" charset="-122"/>
                  </a:rPr>
                  <a:t>设计原则</a:t>
                </a:r>
              </a:p>
            </p:txBody>
          </p:sp>
        </p:grpSp>
      </p:grpSp>
      <p:grpSp>
        <p:nvGrpSpPr>
          <p:cNvPr id="23" name="组合 22"/>
          <p:cNvGrpSpPr/>
          <p:nvPr/>
        </p:nvGrpSpPr>
        <p:grpSpPr>
          <a:xfrm>
            <a:off x="8304365" y="4112526"/>
            <a:ext cx="2031106" cy="1445898"/>
            <a:chOff x="7779199" y="3473901"/>
            <a:chExt cx="2031106" cy="1445898"/>
          </a:xfrm>
        </p:grpSpPr>
        <p:grpSp>
          <p:nvGrpSpPr>
            <p:cNvPr id="24" name="组合 23"/>
            <p:cNvGrpSpPr/>
            <p:nvPr/>
          </p:nvGrpSpPr>
          <p:grpSpPr>
            <a:xfrm>
              <a:off x="7789473" y="3473901"/>
              <a:ext cx="942975" cy="523220"/>
              <a:chOff x="6095999" y="3498928"/>
              <a:chExt cx="942975" cy="523220"/>
            </a:xfrm>
          </p:grpSpPr>
          <p:sp>
            <p:nvSpPr>
              <p:cNvPr id="28"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9" name="组合 28"/>
              <p:cNvGrpSpPr/>
              <p:nvPr/>
            </p:nvGrpSpPr>
            <p:grpSpPr>
              <a:xfrm>
                <a:off x="6107209" y="3498928"/>
                <a:ext cx="721873" cy="523220"/>
                <a:chOff x="6380812" y="2688081"/>
                <a:chExt cx="721873" cy="523220"/>
              </a:xfrm>
            </p:grpSpPr>
            <p:sp>
              <p:nvSpPr>
                <p:cNvPr id="30" name="文本框 29"/>
                <p:cNvSpPr txBox="1"/>
                <p:nvPr/>
              </p:nvSpPr>
              <p:spPr>
                <a:xfrm>
                  <a:off x="6380812"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03</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31" name="直接连接符 30"/>
                <p:cNvCxnSpPr>
                  <a:cxnSpLocks/>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5" name="组合 24"/>
            <p:cNvGrpSpPr/>
            <p:nvPr/>
          </p:nvGrpSpPr>
          <p:grpSpPr>
            <a:xfrm>
              <a:off x="7779199" y="3913932"/>
              <a:ext cx="2031106" cy="1005867"/>
              <a:chOff x="8106714" y="1721786"/>
              <a:chExt cx="2031106" cy="1005867"/>
            </a:xfrm>
          </p:grpSpPr>
          <p:sp>
            <p:nvSpPr>
              <p:cNvPr id="26" name="文本框 66"/>
              <p:cNvSpPr txBox="1">
                <a:spLocks noChangeArrowheads="1"/>
              </p:cNvSpPr>
              <p:nvPr/>
            </p:nvSpPr>
            <p:spPr bwMode="auto">
              <a:xfrm>
                <a:off x="8106714" y="1827407"/>
                <a:ext cx="2031106"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rPr>
                  <a:t>创建型</a:t>
                </a:r>
                <a:endParaRPr kumimoji="1" lang="en-US" altLang="zh-CN"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ea typeface="思源黑体 CN Light" panose="020B0300000000000000" pitchFamily="34" charset="-122"/>
                  </a:rPr>
                  <a:t>结构型</a:t>
                </a:r>
                <a:endParaRPr kumimoji="1" lang="en-US" altLang="zh-CN" sz="1400" spc="-150" dirty="0">
                  <a:solidFill>
                    <a:schemeClr val="tx1">
                      <a:lumMod val="65000"/>
                      <a:lumOff val="35000"/>
                    </a:schemeClr>
                  </a:solidFill>
                  <a:ea typeface="思源黑体 CN Light" panose="020B0300000000000000" pitchFamily="34" charset="-122"/>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ea typeface="思源黑体 CN Light" panose="020B0300000000000000" pitchFamily="34" charset="-122"/>
                  </a:rPr>
                  <a:t>行为型</a:t>
                </a:r>
                <a:endParaRPr lang="zh-CN" altLang="en-US" sz="1400" dirty="0">
                  <a:solidFill>
                    <a:schemeClr val="tx1">
                      <a:lumMod val="65000"/>
                      <a:lumOff val="35000"/>
                    </a:schemeClr>
                  </a:solidFill>
                </a:endParaRPr>
              </a:p>
            </p:txBody>
          </p:sp>
          <p:sp>
            <p:nvSpPr>
              <p:cNvPr id="27" name="矩形 26"/>
              <p:cNvSpPr/>
              <p:nvPr/>
            </p:nvSpPr>
            <p:spPr>
              <a:xfrm>
                <a:off x="8106714" y="1721786"/>
                <a:ext cx="1107996" cy="369332"/>
              </a:xfrm>
              <a:prstGeom prst="rect">
                <a:avLst/>
              </a:prstGeom>
            </p:spPr>
            <p:txBody>
              <a:bodyPr wrap="none">
                <a:spAutoFit/>
              </a:bodyPr>
              <a:lstStyle/>
              <a:p>
                <a:pPr>
                  <a:defRPr/>
                </a:pPr>
                <a:r>
                  <a:rPr lang="zh-CN" altLang="en-US" dirty="0">
                    <a:latin typeface="思源黑体 CN Bold" panose="020B0800000000000000" pitchFamily="34" charset="-122"/>
                    <a:ea typeface="思源黑体 CN Bold" panose="020B0800000000000000" pitchFamily="34" charset="-122"/>
                  </a:rPr>
                  <a:t>设计模式</a:t>
                </a:r>
              </a:p>
            </p:txBody>
          </p:sp>
        </p:grpSp>
      </p:grpSp>
    </p:spTree>
    <p:extLst>
      <p:ext uri="{BB962C8B-B14F-4D97-AF65-F5344CB8AC3E}">
        <p14:creationId xmlns:p14="http://schemas.microsoft.com/office/powerpoint/2010/main" val="19453959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③代理模式</a:t>
              </a:r>
              <a:endParaRPr lang="en-US" sz="3200" b="1" dirty="0">
                <a:solidFill>
                  <a:schemeClr val="tx1">
                    <a:lumMod val="65000"/>
                    <a:lumOff val="35000"/>
                  </a:schemeClr>
                </a:solidFill>
                <a:latin typeface="+mj-lt"/>
              </a:endParaRPr>
            </a:p>
          </p:txBody>
        </p:sp>
      </p:grpSp>
      <p:sp>
        <p:nvSpPr>
          <p:cNvPr id="2" name="矩形 1"/>
          <p:cNvSpPr/>
          <p:nvPr/>
        </p:nvSpPr>
        <p:spPr>
          <a:xfrm>
            <a:off x="563764" y="479409"/>
            <a:ext cx="6968003"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说明：当客户端不能直接访问某个对象时，可以通过一个代理实现间接访问</a:t>
            </a:r>
            <a:endParaRPr lang="zh-CN" altLang="en-US" sz="1600" dirty="0"/>
          </a:p>
        </p:txBody>
      </p:sp>
      <p:sp>
        <p:nvSpPr>
          <p:cNvPr id="3" name="矩形 2"/>
          <p:cNvSpPr/>
          <p:nvPr/>
        </p:nvSpPr>
        <p:spPr>
          <a:xfrm>
            <a:off x="563764" y="915971"/>
            <a:ext cx="6968002"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角色：抽象主体、具体主体、代理人。代理人需要实现抽象主体，同时代理人需要聚合具体主体</a:t>
            </a:r>
            <a:endParaRPr lang="zh-CN" altLang="en-US" sz="1600" dirty="0"/>
          </a:p>
        </p:txBody>
      </p:sp>
      <p:sp>
        <p:nvSpPr>
          <p:cNvPr id="7" name="Rectangle 1">
            <a:extLst>
              <a:ext uri="{FF2B5EF4-FFF2-40B4-BE49-F238E27FC236}">
                <a16:creationId xmlns:a16="http://schemas.microsoft.com/office/drawing/2014/main" id="{15FA7EE5-6F02-43E9-911B-B3580B082C0F}"/>
              </a:ext>
            </a:extLst>
          </p:cNvPr>
          <p:cNvSpPr>
            <a:spLocks noChangeArrowheads="1"/>
          </p:cNvSpPr>
          <p:nvPr/>
        </p:nvSpPr>
        <p:spPr bwMode="auto">
          <a:xfrm>
            <a:off x="4641230" y="3553135"/>
            <a:ext cx="4065008" cy="1477328"/>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代理模式优点：在符合开闭原则的情况下对目标对象进行功能扩展</a:t>
            </a:r>
            <a:r>
              <a:rPr kumimoji="0" lang="zh-CN" altLang="en-US"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，在不继承的情况下扩展类</a:t>
            </a:r>
            <a:r>
              <a:rPr kumimoji="0" lang="zh-CN" altLang="en-US"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的功能，代理模式是继承的一种替代方案</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代理模式缺点：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代理模式应用场景：自身不想参与其中，但事情还要完成</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代理模式最佳实战：动态代理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1、动态代理是指实现阶段不用关心代理谁，而在运行阶段</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才指定代理哪个对象。典型代表：AOP</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3"/>
          <a:stretch>
            <a:fillRect/>
          </a:stretch>
        </p:blipFill>
        <p:spPr>
          <a:xfrm>
            <a:off x="7772293" y="4682533"/>
            <a:ext cx="4398441" cy="2041580"/>
          </a:xfrm>
          <a:prstGeom prst="rect">
            <a:avLst/>
          </a:prstGeom>
        </p:spPr>
      </p:pic>
      <p:sp>
        <p:nvSpPr>
          <p:cNvPr id="13" name="Rectangle 4">
            <a:extLst>
              <a:ext uri="{FF2B5EF4-FFF2-40B4-BE49-F238E27FC236}">
                <a16:creationId xmlns:a16="http://schemas.microsoft.com/office/drawing/2014/main" id="{5C0AFFEC-24CD-4333-8F48-2710A76F6AED}"/>
              </a:ext>
            </a:extLst>
          </p:cNvPr>
          <p:cNvSpPr>
            <a:spLocks noChangeArrowheads="1"/>
          </p:cNvSpPr>
          <p:nvPr/>
        </p:nvSpPr>
        <p:spPr bwMode="auto">
          <a:xfrm>
            <a:off x="335515" y="1585385"/>
            <a:ext cx="4174893" cy="4708981"/>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歌舞升平，欢畅酒醉，自驾不能，代驾而归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Haobin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"郝彬会开车，只是喝酒了"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StaticProxyCarDriver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driveCar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StaticProxyCarDriver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.driveCar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"我是代驾，我替郝彬开车"</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DynamicProxyHandler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InvocationHandler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object;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DynamicProxyHandler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final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object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.object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object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proxy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Method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method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Throwable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result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method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result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D881606F-F6A7-428F-8191-CA8AAC9F7DBC}"/>
              </a:ext>
            </a:extLst>
          </p:cNvPr>
          <p:cNvSpPr>
            <a:spLocks noChangeArrowheads="1"/>
          </p:cNvSpPr>
          <p:nvPr/>
        </p:nvSpPr>
        <p:spPr bwMode="auto">
          <a:xfrm>
            <a:off x="4645241" y="1585385"/>
            <a:ext cx="6881012" cy="193899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bin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Haobin()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StaticProxyCarDriver(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bin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driver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Haobin()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proxyDriver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Proxy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4F27"/>
                </a:solidFill>
                <a:effectLst/>
                <a:latin typeface="宋体" panose="02010600030101010101" pitchFamily="2" charset="-122"/>
                <a:ea typeface="宋体" panose="02010600030101010101" pitchFamily="2" charset="-122"/>
              </a:rPr>
              <a:t>newProxyInstance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getClassLoader()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a:t>
            </a:r>
            <a:b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DynamicProxyHandler(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driver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proxyDriver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51601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④适配器模式</a:t>
              </a:r>
              <a:endParaRPr lang="en-US" sz="3200" b="1" dirty="0">
                <a:solidFill>
                  <a:schemeClr val="tx1">
                    <a:lumMod val="65000"/>
                    <a:lumOff val="35000"/>
                  </a:schemeClr>
                </a:solidFill>
                <a:latin typeface="+mj-lt"/>
              </a:endParaRPr>
            </a:p>
          </p:txBody>
        </p:sp>
      </p:grpSp>
      <p:sp>
        <p:nvSpPr>
          <p:cNvPr id="4" name="Rectangle 1">
            <a:extLst>
              <a:ext uri="{FF2B5EF4-FFF2-40B4-BE49-F238E27FC236}">
                <a16:creationId xmlns:a16="http://schemas.microsoft.com/office/drawing/2014/main" id="{4144FEE7-BB59-4D0D-BB63-4E63395E5B5F}"/>
              </a:ext>
            </a:extLst>
          </p:cNvPr>
          <p:cNvSpPr>
            <a:spLocks noChangeArrowheads="1"/>
          </p:cNvSpPr>
          <p:nvPr/>
        </p:nvSpPr>
        <p:spPr bwMode="auto">
          <a:xfrm>
            <a:off x="4246923" y="952428"/>
            <a:ext cx="3972043" cy="3016210"/>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1、该模式可以让两个没有任何关系的类在一起运行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2、增加了类的透明性，具体实现都交给了源角色，</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这些对高层模块是透明的，他们不需要关心</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3、灵活性好，某天不想要适配器，删掉即可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适配器模式应用场景：当有动机修改一个投产中的接口时，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就可使用该模式。另外，之所以能够使用该模式， 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因为我们在系统设计时严格遵守了依赖倒置原则和里氏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替换原则， 否则即使增加了适配器类也无法解决问题。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1、该模式是为了解决正在服役的项目问题，所以项目最初</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设计阶段不会用到该模式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2、项目最初设计时一定要遵守依赖倒置原则和里氏替换原则，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否则即使在适合使用适配器的场合下，也会改动非常大</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3、该模式是一个补偿模式，或补救模式，通常解决接口不相容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的问题，在百分百完美的设计中是不可能使用到的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D75DD853-99EC-412F-9613-10CFA15B5C3B}"/>
              </a:ext>
            </a:extLst>
          </p:cNvPr>
          <p:cNvPicPr>
            <a:picLocks noChangeAspect="1"/>
          </p:cNvPicPr>
          <p:nvPr/>
        </p:nvPicPr>
        <p:blipFill>
          <a:blip r:embed="rId3"/>
          <a:stretch>
            <a:fillRect/>
          </a:stretch>
        </p:blipFill>
        <p:spPr>
          <a:xfrm>
            <a:off x="7157191" y="3151713"/>
            <a:ext cx="4691607" cy="1737853"/>
          </a:xfrm>
          <a:prstGeom prst="rect">
            <a:avLst/>
          </a:prstGeom>
        </p:spPr>
      </p:pic>
      <p:sp>
        <p:nvSpPr>
          <p:cNvPr id="6" name="Rectangle 1">
            <a:extLst>
              <a:ext uri="{FF2B5EF4-FFF2-40B4-BE49-F238E27FC236}">
                <a16:creationId xmlns:a16="http://schemas.microsoft.com/office/drawing/2014/main" id="{433948FE-235F-4BB4-9A48-37DC4EA0F7A0}"/>
              </a:ext>
            </a:extLst>
          </p:cNvPr>
          <p:cNvSpPr>
            <a:spLocks noChangeArrowheads="1"/>
          </p:cNvSpPr>
          <p:nvPr/>
        </p:nvSpPr>
        <p:spPr bwMode="auto">
          <a:xfrm>
            <a:off x="515638" y="952428"/>
            <a:ext cx="3390316" cy="70788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AbstractSysUserA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getUserName()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getUserAge()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74215655-FCD9-4708-8C55-7C77C736E708}"/>
              </a:ext>
            </a:extLst>
          </p:cNvPr>
          <p:cNvSpPr>
            <a:spLocks noChangeArrowheads="1"/>
          </p:cNvSpPr>
          <p:nvPr/>
        </p:nvSpPr>
        <p:spPr bwMode="auto">
          <a:xfrm>
            <a:off x="515637" y="1752647"/>
            <a:ext cx="3390317" cy="70788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AbstractSysUserB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getUserAddr()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getUserIdcard()</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C03F3C27-EBF1-417B-968F-C68543EA578F}"/>
              </a:ext>
            </a:extLst>
          </p:cNvPr>
          <p:cNvSpPr>
            <a:spLocks noChangeArrowheads="1"/>
          </p:cNvSpPr>
          <p:nvPr/>
        </p:nvSpPr>
        <p:spPr bwMode="auto">
          <a:xfrm>
            <a:off x="515638" y="2547856"/>
            <a:ext cx="3390318" cy="270843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SysUserAdaptor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extends</a:t>
            </a:r>
            <a:b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AbstractSysUserA</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AbstractSysUserB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SysUser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SysUserAdaptor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getUserName()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"用户姓名";</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getUserAge()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"用户年龄";</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getUserAddr()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"用户住址";</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getUserIdcard()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"用户身份证号";</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525F2747-3120-4DAB-B371-66AE14EB2568}"/>
              </a:ext>
            </a:extLst>
          </p:cNvPr>
          <p:cNvSpPr>
            <a:spLocks noChangeArrowheads="1"/>
          </p:cNvSpPr>
          <p:nvPr/>
        </p:nvSpPr>
        <p:spPr bwMode="auto">
          <a:xfrm>
            <a:off x="515638" y="5343613"/>
            <a:ext cx="7703329" cy="1015663"/>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SysUser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user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SysUser()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user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user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getUserAge()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user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getUserIdcard()</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user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getUserAddr())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7925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④适配器模式</a:t>
              </a:r>
              <a:endParaRPr lang="en-US" sz="3200" b="1" dirty="0">
                <a:solidFill>
                  <a:schemeClr val="tx1">
                    <a:lumMod val="65000"/>
                    <a:lumOff val="35000"/>
                  </a:schemeClr>
                </a:solidFill>
                <a:latin typeface="+mj-lt"/>
              </a:endParaRPr>
            </a:p>
          </p:txBody>
        </p:sp>
      </p:grpSp>
      <p:sp>
        <p:nvSpPr>
          <p:cNvPr id="12" name="Rectangle 1">
            <a:extLst>
              <a:ext uri="{FF2B5EF4-FFF2-40B4-BE49-F238E27FC236}">
                <a16:creationId xmlns:a16="http://schemas.microsoft.com/office/drawing/2014/main" id="{47C0E24C-3A31-4C5F-8ED5-E9F1571CEB5E}"/>
              </a:ext>
            </a:extLst>
          </p:cNvPr>
          <p:cNvSpPr>
            <a:spLocks noChangeArrowheads="1"/>
          </p:cNvSpPr>
          <p:nvPr/>
        </p:nvSpPr>
        <p:spPr bwMode="auto">
          <a:xfrm>
            <a:off x="755173" y="1507512"/>
            <a:ext cx="5687737" cy="400110"/>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比较简单：</a:t>
            </a:r>
            <a:endParaRPr kumimoji="0" lang="en-US"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000" dirty="0">
                <a:solidFill>
                  <a:srgbClr val="000080"/>
                </a:solidFill>
                <a:latin typeface="宋体" panose="02010600030101010101" pitchFamily="2" charset="-122"/>
                <a:ea typeface="宋体" panose="02010600030101010101" pitchFamily="2" charset="-122"/>
              </a:rPr>
              <a:t>随便找两个类，通过适配器把他们整合成衣蛾类</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1539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⑤享元模式</a:t>
              </a:r>
              <a:endParaRPr lang="en-US" sz="3200" b="1" dirty="0">
                <a:solidFill>
                  <a:schemeClr val="tx1">
                    <a:lumMod val="65000"/>
                    <a:lumOff val="35000"/>
                  </a:schemeClr>
                </a:solidFill>
                <a:latin typeface="+mj-lt"/>
              </a:endParaRPr>
            </a:p>
          </p:txBody>
        </p:sp>
      </p:grpSp>
      <p:sp>
        <p:nvSpPr>
          <p:cNvPr id="7" name="Rectangle 3">
            <a:extLst>
              <a:ext uri="{FF2B5EF4-FFF2-40B4-BE49-F238E27FC236}">
                <a16:creationId xmlns:a16="http://schemas.microsoft.com/office/drawing/2014/main" id="{890E129A-F945-4369-A415-603EA4CF6F8A}"/>
              </a:ext>
            </a:extLst>
          </p:cNvPr>
          <p:cNvSpPr>
            <a:spLocks noChangeArrowheads="1"/>
          </p:cNvSpPr>
          <p:nvPr/>
        </p:nvSpPr>
        <p:spPr bwMode="auto">
          <a:xfrm>
            <a:off x="5315017" y="206557"/>
            <a:ext cx="3877285" cy="1323439"/>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Long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Long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getId()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setId(</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Long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setName(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1F84FD4-3007-47D7-B48A-E5E9A438B649}"/>
              </a:ext>
            </a:extLst>
          </p:cNvPr>
          <p:cNvSpPr>
            <a:spLocks noChangeArrowheads="1"/>
          </p:cNvSpPr>
          <p:nvPr/>
        </p:nvSpPr>
        <p:spPr bwMode="auto">
          <a:xfrm>
            <a:off x="5315016" y="5057226"/>
            <a:ext cx="6095999"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FlyweightFactory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4F27"/>
                </a:solidFill>
                <a:effectLst/>
                <a:latin typeface="宋体" panose="02010600030101010101" pitchFamily="2" charset="-122"/>
                <a:ea typeface="宋体" panose="02010600030101010101" pitchFamily="2" charset="-122"/>
              </a:rPr>
              <a:t>getFlyweight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"享元模式"</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InnerBean()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setId(</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1L</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"享元"</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setInner(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15D7E5D8-F0AB-4211-941B-4CEE234030BB}"/>
              </a:ext>
            </a:extLst>
          </p:cNvPr>
          <p:cNvSpPr>
            <a:spLocks noChangeArrowheads="1"/>
          </p:cNvSpPr>
          <p:nvPr/>
        </p:nvSpPr>
        <p:spPr bwMode="auto">
          <a:xfrm>
            <a:off x="117447" y="4284970"/>
            <a:ext cx="5150839" cy="2400657"/>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FlyweightFactory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static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HashMap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&lt;&gt;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getFlyweight(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containsKey(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nextInt(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ConcreteFlyweight1(</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ConcreteFlyweight2(</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47D6CE38-5878-42F3-A047-2837E740D6A2}"/>
              </a:ext>
            </a:extLst>
          </p:cNvPr>
          <p:cNvSpPr>
            <a:spLocks noChangeArrowheads="1"/>
          </p:cNvSpPr>
          <p:nvPr/>
        </p:nvSpPr>
        <p:spPr bwMode="auto">
          <a:xfrm>
            <a:off x="5315017" y="1543650"/>
            <a:ext cx="6096000" cy="347787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1、享元模式是实现池技术的重要方式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2、程序中创建太多对象容易内存溢出，享元模式提出了细粒度对象和共享对象，一般细粒</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度对象的数量多且性质相近，这些对象的信息可分为两部分：内部状态和外部状态。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内部状态是对象可以共享出来的信息，存储在享元对象内部并且不会随环境改变而改变；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外部状态是对象得以依赖的一个标记，它随环境改变而改变，是不可共享的。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3、享元模式的目的在于运用共享技术，使得一些细粒度对象可以共享。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4、对象池中，一个外部状态只用一个对象表示。对象一旦产生，必然有一个唯一的、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可访问的外部状态标志该对象</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享元模式优点：可减少创建对象数量，降低内存使用率</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享元模式缺点：提高了复杂度，需要分离内、外部状态，而且外部状态不能随内部状态改变而改变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1、系统中存在大量相似的对象</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2、细粒度对象都具有相似的外部对象，且内部状态与环境无关</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3、需要缓冲池的场景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1、尽量使用基本类型作为外部状态。如果把对象作为Map的键值，一定要确保重写equals和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hashCode方法，否则会出现通过键值搜索失败的情况</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2、享元模式实现的对象池和真正意义上的对象池区别：真正意义上的对象池着重在对象的复用，</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从池中获取到A对象还是B对象对于客户端来说完全相同，而享元模式主要解决对象的共享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DF6F76FA-8468-45DF-B480-2622D1A9B566}"/>
              </a:ext>
            </a:extLst>
          </p:cNvPr>
          <p:cNvSpPr>
            <a:spLocks noChangeArrowheads="1"/>
          </p:cNvSpPr>
          <p:nvPr/>
        </p:nvSpPr>
        <p:spPr bwMode="auto">
          <a:xfrm>
            <a:off x="117448" y="206557"/>
            <a:ext cx="5150838" cy="3939540"/>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inner;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//内部状态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//final防止外部状态被修改，从而导致池混乱</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final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outer;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//外部状态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//要求享元角色必须接受外部状态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AbstractFlyweight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.outer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//定义业务操作</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setInner(</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.inner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ConcreteFlyweight1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ConcreteFlyweight1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"ConcreteFlyweight1:"</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ConcreteFlyweight2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ConcreteFlyweight2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"ConcreteFlyweight2:"</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8121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⑥桥梁模式</a:t>
              </a:r>
              <a:endParaRPr lang="en-US" sz="3200" b="1" dirty="0">
                <a:solidFill>
                  <a:schemeClr val="tx1">
                    <a:lumMod val="65000"/>
                    <a:lumOff val="35000"/>
                  </a:schemeClr>
                </a:solidFill>
                <a:latin typeface="+mj-lt"/>
              </a:endParaRPr>
            </a:p>
          </p:txBody>
        </p:sp>
      </p:grpSp>
      <p:sp>
        <p:nvSpPr>
          <p:cNvPr id="2" name="Rectangle 1">
            <a:extLst>
              <a:ext uri="{FF2B5EF4-FFF2-40B4-BE49-F238E27FC236}">
                <a16:creationId xmlns:a16="http://schemas.microsoft.com/office/drawing/2014/main" id="{EB95628F-3339-41A7-AA24-52272DA1C93E}"/>
              </a:ext>
            </a:extLst>
          </p:cNvPr>
          <p:cNvSpPr>
            <a:spLocks noChangeArrowheads="1"/>
          </p:cNvSpPr>
          <p:nvPr/>
        </p:nvSpPr>
        <p:spPr bwMode="auto">
          <a:xfrm>
            <a:off x="755173" y="891959"/>
            <a:ext cx="5687737" cy="1631216"/>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Abstraction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request(){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getImplementor(){</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RefinedAbstraction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RefinedAbstraction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request(){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getImplementor()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64A600C-4539-4061-A34C-C7488C2CD75F}"/>
              </a:ext>
            </a:extLst>
          </p:cNvPr>
          <p:cNvSpPr>
            <a:spLocks noChangeArrowheads="1"/>
          </p:cNvSpPr>
          <p:nvPr/>
        </p:nvSpPr>
        <p:spPr bwMode="auto">
          <a:xfrm>
            <a:off x="755173" y="2591638"/>
            <a:ext cx="5687737" cy="1938992"/>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ConcreteImplementor1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 Do SomeThing"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 Do AnyThing"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ConcreteImplementor2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 Do SomeThing"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 Do AnyThing"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36A4101-DA4E-4009-919E-0F0B92624456}"/>
              </a:ext>
            </a:extLst>
          </p:cNvPr>
          <p:cNvSpPr>
            <a:spLocks noChangeArrowheads="1"/>
          </p:cNvSpPr>
          <p:nvPr/>
        </p:nvSpPr>
        <p:spPr bwMode="auto">
          <a:xfrm>
            <a:off x="755172" y="4599093"/>
            <a:ext cx="5687737" cy="1169551"/>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ConcreteImplementor1()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RefinedAbstraction(</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abstraction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03CB641-CB72-4D28-B757-3127CF87A128}"/>
              </a:ext>
            </a:extLst>
          </p:cNvPr>
          <p:cNvSpPr>
            <a:spLocks noChangeArrowheads="1"/>
          </p:cNvSpPr>
          <p:nvPr/>
        </p:nvSpPr>
        <p:spPr bwMode="auto">
          <a:xfrm>
            <a:off x="6509672" y="1322213"/>
            <a:ext cx="4177717" cy="444826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桥梁模式的优点：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1、抽象和实现分离，它是为了解决继承的缺点而提出的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2、扩张能力强，例子中想增加实现没问题，想增加抽象也没问题，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只要对外暴露的接口层允许这样的变化，就已经把变化的可能性</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降到最小了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3、让细节对客户透明，客户端不需要关心细节，它已经由抽象层</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通过聚合关系完成了封装</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桥梁模式的缺点：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桥梁模式的应用场景：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1、不希望或不适合使用继承的场景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2、接口或抽象类不稳定的场景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桥梁模式的最佳实战：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1、桥梁模式是非常简单的，使用该模式时主要考虑如何拆分抽象和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实现，并不是一涉及继承就要使用该模式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2、桥梁模式的意图是对变化的封装，尽量把可能变化的因素封装到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最细、最小的逻辑单元中，避免风险扩散。因此在设计时，当类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的继承有N多层时，可以考虑使用桥梁模式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178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FD2B2FF4-660C-4DE3-826B-6878ACD830B9}"/>
              </a:ext>
            </a:extLst>
          </p:cNvPr>
          <p:cNvSpPr>
            <a:spLocks noChangeArrowheads="1"/>
          </p:cNvSpPr>
          <p:nvPr/>
        </p:nvSpPr>
        <p:spPr bwMode="auto">
          <a:xfrm>
            <a:off x="3025777" y="2342202"/>
            <a:ext cx="5143666" cy="1323439"/>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装饰模式和代理模式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1、装饰模式就是代理模式的一个特殊应用，两者的共同点是都具有相同的接口</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不同点是代理模式着重对代理过程的控制，而装饰模式则着重对类的功能</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进行加强或减弱</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2、代理模式和装饰模式的代码实现非常相似，特别是装饰模式省略抽象装饰角色后，</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两者的代码基本相同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454142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387838" y="3429248"/>
            <a:ext cx="3416320" cy="1230666"/>
            <a:chOff x="4375012" y="2848154"/>
            <a:chExt cx="3416320" cy="1230666"/>
          </a:xfrm>
        </p:grpSpPr>
        <p:sp>
          <p:nvSpPr>
            <p:cNvPr id="8" name="文本框 7"/>
            <p:cNvSpPr txBox="1"/>
            <p:nvPr/>
          </p:nvSpPr>
          <p:spPr>
            <a:xfrm>
              <a:off x="4375012" y="3012307"/>
              <a:ext cx="3416320" cy="1015663"/>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行为型设计模式</a:t>
              </a:r>
              <a:endParaRPr lang="en-US" altLang="zh-CN" sz="3600" dirty="0">
                <a:latin typeface="思源黑体 CN Heavy" panose="020B0A00000000000000" pitchFamily="34" charset="-122"/>
                <a:ea typeface="思源黑体 CN Heavy" panose="020B0A00000000000000" pitchFamily="34" charset="-122"/>
              </a:endParaRPr>
            </a:p>
            <a:p>
              <a:pPr algn="ctr"/>
              <a:r>
                <a:rPr lang="zh-CN" altLang="en-US" sz="2400" dirty="0">
                  <a:latin typeface="思源黑体 CN Heavy" panose="020B0A00000000000000" pitchFamily="34" charset="-122"/>
                  <a:ea typeface="思源黑体 CN Heavy" panose="020B0A00000000000000" pitchFamily="34" charset="-122"/>
                </a:rPr>
                <a:t>（</a:t>
              </a:r>
              <a:r>
                <a:rPr lang="en-US" altLang="zh-CN" sz="2400" dirty="0">
                  <a:latin typeface="思源黑体 CN Heavy" panose="020B0A00000000000000" pitchFamily="34" charset="-122"/>
                  <a:ea typeface="思源黑体 CN Heavy" panose="020B0A00000000000000" pitchFamily="34" charset="-122"/>
                </a:rPr>
                <a:t>8/11</a:t>
              </a:r>
              <a:r>
                <a:rPr lang="zh-CN" altLang="en-US" sz="2400" dirty="0">
                  <a:latin typeface="思源黑体 CN Heavy" panose="020B0A00000000000000" pitchFamily="34" charset="-122"/>
                  <a:ea typeface="思源黑体 CN Heavy" panose="020B0A00000000000000" pitchFamily="34" charset="-122"/>
                </a:rPr>
                <a:t>种）</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1304663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050150" y="220211"/>
            <a:ext cx="2924134" cy="998988"/>
            <a:chOff x="6582723" y="1352326"/>
            <a:chExt cx="3869377" cy="1444084"/>
          </a:xfrm>
        </p:grpSpPr>
        <p:sp>
          <p:nvSpPr>
            <p:cNvPr id="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58"/>
            <p:cNvSpPr txBox="1"/>
            <p:nvPr/>
          </p:nvSpPr>
          <p:spPr>
            <a:xfrm>
              <a:off x="6732415" y="1520011"/>
              <a:ext cx="3585224"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①模板方法模式</a:t>
              </a:r>
              <a:endParaRPr lang="en-US" sz="2800" b="1" dirty="0">
                <a:solidFill>
                  <a:schemeClr val="tx1">
                    <a:lumMod val="65000"/>
                    <a:lumOff val="35000"/>
                  </a:schemeClr>
                </a:solidFill>
                <a:latin typeface="+mj-lt"/>
              </a:endParaRPr>
            </a:p>
          </p:txBody>
        </p:sp>
      </p:grpSp>
      <p:sp>
        <p:nvSpPr>
          <p:cNvPr id="2" name="矩形 1"/>
          <p:cNvSpPr/>
          <p:nvPr/>
        </p:nvSpPr>
        <p:spPr>
          <a:xfrm>
            <a:off x="1492224" y="505824"/>
            <a:ext cx="6096000" cy="33855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说明：只定义逻辑的模板骨架，而将具体处理交给子类</a:t>
            </a:r>
            <a:endParaRPr lang="zh-CN" altLang="en-US" sz="1600" dirty="0"/>
          </a:p>
        </p:txBody>
      </p:sp>
      <p:sp>
        <p:nvSpPr>
          <p:cNvPr id="3" name="矩形 2"/>
          <p:cNvSpPr/>
          <p:nvPr/>
        </p:nvSpPr>
        <p:spPr>
          <a:xfrm>
            <a:off x="1492224" y="859432"/>
            <a:ext cx="2236510"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角色：抽象类、具体类</a:t>
            </a:r>
            <a:endParaRPr lang="zh-CN" altLang="en-US" sz="1600" dirty="0"/>
          </a:p>
        </p:txBody>
      </p:sp>
      <p:pic>
        <p:nvPicPr>
          <p:cNvPr id="9" name="图片 8"/>
          <p:cNvPicPr>
            <a:picLocks noChangeAspect="1"/>
          </p:cNvPicPr>
          <p:nvPr/>
        </p:nvPicPr>
        <p:blipFill>
          <a:blip r:embed="rId3"/>
          <a:stretch>
            <a:fillRect/>
          </a:stretch>
        </p:blipFill>
        <p:spPr>
          <a:xfrm>
            <a:off x="6074318" y="4292759"/>
            <a:ext cx="4448679" cy="792659"/>
          </a:xfrm>
          <a:prstGeom prst="rect">
            <a:avLst/>
          </a:prstGeom>
          <a:ln w="3175">
            <a:solidFill>
              <a:schemeClr val="accent6">
                <a:lumMod val="60000"/>
                <a:lumOff val="40000"/>
              </a:schemeClr>
            </a:solidFill>
          </a:ln>
        </p:spPr>
      </p:pic>
      <p:sp>
        <p:nvSpPr>
          <p:cNvPr id="10" name="Rectangle 1">
            <a:extLst>
              <a:ext uri="{FF2B5EF4-FFF2-40B4-BE49-F238E27FC236}">
                <a16:creationId xmlns:a16="http://schemas.microsoft.com/office/drawing/2014/main" id="{A21E2342-FD3D-4ACA-A8C8-373B7945B05E}"/>
              </a:ext>
            </a:extLst>
          </p:cNvPr>
          <p:cNvSpPr>
            <a:spLocks noChangeArrowheads="1"/>
          </p:cNvSpPr>
          <p:nvPr/>
        </p:nvSpPr>
        <p:spPr bwMode="auto">
          <a:xfrm>
            <a:off x="1597110" y="1335200"/>
            <a:ext cx="4379053" cy="317009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a:t>
            </a:r>
            <a:r>
              <a:rPr kumimoji="0" lang="en-US"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final</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run(){</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"ATSL can 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"ATSL can stop"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"ATSL can alerm"</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"XT5 can 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"XT5 can stop"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"XT5 can alerm"</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C9C9EB8-6423-4B37-95E4-FDCA308B97EE}"/>
              </a:ext>
            </a:extLst>
          </p:cNvPr>
          <p:cNvSpPr>
            <a:spLocks noChangeArrowheads="1"/>
          </p:cNvSpPr>
          <p:nvPr/>
        </p:nvSpPr>
        <p:spPr bwMode="auto">
          <a:xfrm>
            <a:off x="1597110" y="4606573"/>
            <a:ext cx="4379053" cy="132343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run()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run()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5F1A17F7-CB8D-454C-966B-6D3CC1F1B94F}"/>
              </a:ext>
            </a:extLst>
          </p:cNvPr>
          <p:cNvSpPr>
            <a:spLocks noChangeArrowheads="1"/>
          </p:cNvSpPr>
          <p:nvPr/>
        </p:nvSpPr>
        <p:spPr bwMode="auto">
          <a:xfrm>
            <a:off x="6074317" y="1335200"/>
            <a:ext cx="4448680" cy="2862322"/>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1、封装不变部分，扩展可变部分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2、提取公共代码，便于维护</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3、行为由父类控制，由子类实现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模板方法缺点：暂无</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1、多个子类有公共的处理逻辑</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2、重要、复杂的方法可设计为模板方法，周边的细节由子类实现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3、重构时，把相同代码提取到父类中</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模板方法最佳实践：</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1、为防止恶意操作，一般模板方法都加上final，避免被重写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2、抽象模板中的基本方法尽量设计为protected类型，符合迪米特法则，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不需要暴露的属性或方法尽量不要设计为public类型</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3、把子类传递到父类的有参构造中，然后进行调用</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4、使用反射的方式调用</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5、父类调用子类的静态方法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8616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050150" y="220211"/>
            <a:ext cx="2924134" cy="998988"/>
            <a:chOff x="6582723" y="1352326"/>
            <a:chExt cx="3869377" cy="1444084"/>
          </a:xfrm>
        </p:grpSpPr>
        <p:sp>
          <p:nvSpPr>
            <p:cNvPr id="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58"/>
            <p:cNvSpPr txBox="1"/>
            <p:nvPr/>
          </p:nvSpPr>
          <p:spPr>
            <a:xfrm>
              <a:off x="6732415" y="1520011"/>
              <a:ext cx="3585224"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①模板方法模式</a:t>
              </a:r>
              <a:endParaRPr lang="en-US" sz="2800" b="1" dirty="0">
                <a:solidFill>
                  <a:schemeClr val="tx1">
                    <a:lumMod val="65000"/>
                    <a:lumOff val="35000"/>
                  </a:schemeClr>
                </a:solidFill>
                <a:latin typeface="+mj-lt"/>
              </a:endParaRPr>
            </a:p>
          </p:txBody>
        </p:sp>
      </p:grpSp>
      <p:sp>
        <p:nvSpPr>
          <p:cNvPr id="2" name="矩形 1"/>
          <p:cNvSpPr/>
          <p:nvPr/>
        </p:nvSpPr>
        <p:spPr>
          <a:xfrm>
            <a:off x="1492224" y="505824"/>
            <a:ext cx="7201202" cy="2062103"/>
          </a:xfrm>
          <a:prstGeom prst="rect">
            <a:avLst/>
          </a:prstGeom>
        </p:spPr>
        <p:txBody>
          <a:bodyPr wrap="square">
            <a:spAutoFit/>
          </a:bodyPr>
          <a:lstStyle/>
          <a:p>
            <a:r>
              <a:rPr lang="zh-CN" altLang="en-US" sz="1600" dirty="0"/>
              <a:t>具体业务场景：</a:t>
            </a:r>
            <a:endParaRPr lang="en-US" altLang="zh-CN" sz="1600" dirty="0"/>
          </a:p>
          <a:p>
            <a:r>
              <a:rPr lang="zh-CN" altLang="en-US" sz="1600" dirty="0"/>
              <a:t>根据客户的需求，为客户在不同阶段生成预算方案。</a:t>
            </a:r>
            <a:endParaRPr lang="en-US" altLang="zh-CN" sz="1600" dirty="0"/>
          </a:p>
          <a:p>
            <a:r>
              <a:rPr lang="zh-CN" altLang="en-US" sz="1600" dirty="0"/>
              <a:t>在客户有初期的意向时，根据客户粗略的需求生成第一阶段的预算方案。</a:t>
            </a:r>
            <a:endParaRPr lang="en-US" altLang="zh-CN" sz="1600" dirty="0"/>
          </a:p>
          <a:p>
            <a:r>
              <a:rPr lang="zh-CN" altLang="en-US" sz="1600" dirty="0"/>
              <a:t>在客户已经决定采购时，根据客户具体的需求生成第二阶段的预算方案。</a:t>
            </a:r>
            <a:endParaRPr lang="en-US" altLang="zh-CN" sz="1600" dirty="0"/>
          </a:p>
          <a:p>
            <a:r>
              <a:rPr lang="zh-CN" altLang="en-US" sz="1600" dirty="0"/>
              <a:t>在客户已经采购完成后，根据客户订购的内容生成第三阶段的结算方案。</a:t>
            </a:r>
            <a:endParaRPr lang="en-US" altLang="zh-CN" sz="1600" dirty="0"/>
          </a:p>
          <a:p>
            <a:r>
              <a:rPr lang="zh-CN" altLang="en-US" sz="1600" dirty="0"/>
              <a:t>在每个阶段的方案生成之前，需要根据系统的多个业务规则对数据进行校验（实际包含</a:t>
            </a:r>
            <a:r>
              <a:rPr lang="en-US" altLang="zh-CN" sz="1600" dirty="0"/>
              <a:t>6</a:t>
            </a:r>
            <a:r>
              <a:rPr lang="zh-CN" altLang="en-US" sz="1600" dirty="0"/>
              <a:t>个逻辑校验），每个阶段的预算方案都需要这</a:t>
            </a:r>
            <a:r>
              <a:rPr lang="en-US" altLang="zh-CN" sz="1600" dirty="0"/>
              <a:t>6</a:t>
            </a:r>
            <a:r>
              <a:rPr lang="zh-CN" altLang="en-US" sz="1600" dirty="0"/>
              <a:t>个逻辑校验，但每个方案的校验逻辑实现是不同的。通过模板方法模式实现该校验逻辑。</a:t>
            </a:r>
          </a:p>
        </p:txBody>
      </p:sp>
    </p:spTree>
    <p:extLst>
      <p:ext uri="{BB962C8B-B14F-4D97-AF65-F5344CB8AC3E}">
        <p14:creationId xmlns:p14="http://schemas.microsoft.com/office/powerpoint/2010/main" val="8153579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170" y="52431"/>
            <a:ext cx="7939315"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说明：将一个请求封装为一个命令对象，将命令发送者和命令执行者之间的关系解耦</a:t>
            </a:r>
            <a:endParaRPr lang="zh-CN" altLang="en-US" sz="1600" dirty="0"/>
          </a:p>
        </p:txBody>
      </p:sp>
      <p:sp>
        <p:nvSpPr>
          <p:cNvPr id="3" name="矩形 2"/>
          <p:cNvSpPr/>
          <p:nvPr/>
        </p:nvSpPr>
        <p:spPr>
          <a:xfrm>
            <a:off x="144925" y="399011"/>
            <a:ext cx="7707087"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角色：抽象命令、具体命令、命令发起者、命令执行者。命令发送者聚合抽象命令，而具体命令聚合命令执行者</a:t>
            </a:r>
            <a:endParaRPr lang="zh-CN" altLang="en-US" sz="1600" dirty="0"/>
          </a:p>
        </p:txBody>
      </p:sp>
      <p:pic>
        <p:nvPicPr>
          <p:cNvPr id="8" name="图片 7"/>
          <p:cNvPicPr>
            <a:picLocks noChangeAspect="1"/>
          </p:cNvPicPr>
          <p:nvPr/>
        </p:nvPicPr>
        <p:blipFill>
          <a:blip r:embed="rId3"/>
          <a:stretch>
            <a:fillRect/>
          </a:stretch>
        </p:blipFill>
        <p:spPr>
          <a:xfrm>
            <a:off x="5984997" y="3107550"/>
            <a:ext cx="5809390" cy="1604523"/>
          </a:xfrm>
          <a:prstGeom prst="rect">
            <a:avLst/>
          </a:prstGeom>
          <a:ln w="3175">
            <a:solidFill>
              <a:schemeClr val="accent6">
                <a:lumMod val="60000"/>
                <a:lumOff val="40000"/>
              </a:schemeClr>
            </a:solidFill>
          </a:ln>
        </p:spPr>
      </p:pic>
      <p:sp>
        <p:nvSpPr>
          <p:cNvPr id="7" name="Rectangle 1">
            <a:extLst>
              <a:ext uri="{FF2B5EF4-FFF2-40B4-BE49-F238E27FC236}">
                <a16:creationId xmlns:a16="http://schemas.microsoft.com/office/drawing/2014/main" id="{8B1F5813-9424-4012-A2CC-5F67EBF64F37}"/>
              </a:ext>
            </a:extLst>
          </p:cNvPr>
          <p:cNvSpPr>
            <a:spLocks noChangeArrowheads="1"/>
          </p:cNvSpPr>
          <p:nvPr/>
        </p:nvSpPr>
        <p:spPr bwMode="auto">
          <a:xfrm>
            <a:off x="269306" y="945053"/>
            <a:ext cx="5683056"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Husband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"丈夫正在洗衣服"</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"儿子正在拖地板"</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Daughter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"女儿正在擦桌子"</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64284E5D-05C6-49FD-9A7C-0296EE7EF464}"/>
              </a:ext>
            </a:extLst>
          </p:cNvPr>
          <p:cNvSpPr>
            <a:spLocks noChangeArrowheads="1"/>
          </p:cNvSpPr>
          <p:nvPr/>
        </p:nvSpPr>
        <p:spPr bwMode="auto">
          <a:xfrm>
            <a:off x="269307" y="2610229"/>
            <a:ext cx="5683056"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WashingCommand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husband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Husband()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husband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CleanFloorCommand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son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CleanDeskCommand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daughter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Daughter()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daughter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B0BD0373-ED52-44D7-9D6D-941A301F9F96}"/>
              </a:ext>
            </a:extLst>
          </p:cNvPr>
          <p:cNvSpPr>
            <a:spLocks noChangeArrowheads="1"/>
          </p:cNvSpPr>
          <p:nvPr/>
        </p:nvSpPr>
        <p:spPr bwMode="auto">
          <a:xfrm>
            <a:off x="269306" y="4272922"/>
            <a:ext cx="5683055"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CommandFactory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CommandFactory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createCommand(){</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WashingCommand()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CleanFloorCommand()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CleanDeskCommand()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C16DF3FA-45F2-4C72-A8EB-B77535AAA0A3}"/>
              </a:ext>
            </a:extLst>
          </p:cNvPr>
          <p:cNvSpPr>
            <a:spLocks noChangeArrowheads="1"/>
          </p:cNvSpPr>
          <p:nvPr/>
        </p:nvSpPr>
        <p:spPr bwMode="auto">
          <a:xfrm>
            <a:off x="269307" y="5935615"/>
            <a:ext cx="5683054" cy="861774"/>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Invoker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command;</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Invoker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command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lang="en-US" altLang="zh-CN" sz="1000" dirty="0">
                <a:solidFill>
                  <a:srgbClr val="444444"/>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.command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.command.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8DA3D0DB-3A4C-4522-8C9F-254CCED6C7BA}"/>
              </a:ext>
            </a:extLst>
          </p:cNvPr>
          <p:cNvSpPr>
            <a:spLocks noChangeArrowheads="1"/>
          </p:cNvSpPr>
          <p:nvPr/>
        </p:nvSpPr>
        <p:spPr bwMode="auto">
          <a:xfrm>
            <a:off x="5984997" y="4744138"/>
            <a:ext cx="4273816" cy="1169551"/>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CommandFactory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CommandFactory(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Invoker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invoker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invoker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A4944EB1-3F71-413C-AEEE-B6C5D93F7916}"/>
              </a:ext>
            </a:extLst>
          </p:cNvPr>
          <p:cNvSpPr>
            <a:spLocks noChangeArrowheads="1"/>
          </p:cNvSpPr>
          <p:nvPr/>
        </p:nvSpPr>
        <p:spPr bwMode="auto">
          <a:xfrm>
            <a:off x="5984997" y="950539"/>
            <a:ext cx="4256976" cy="1785104"/>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1、实现调用者和接受者之间解耦</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2、扩展性好，添加新命令非常容易</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3、与其他模式结合更优秀：结合责任链模式，实现命令族执行命令；</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结合模板方法模式，可减少命令子类的膨胀问题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命令模式缺点：随着命令增多，命令类也会增多，导致类膨胀</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命令模式应用场景：只要认为是命令的地方就可以以使用该模式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命令模式最佳实践：命令模式的Receiver在实际应用中一般会被命令</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封装掉，从而减少高层模块对Receiver的直接依赖</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②命令模式</a:t>
              </a:r>
              <a:endParaRPr lang="en-US" sz="3200" b="1" dirty="0">
                <a:solidFill>
                  <a:schemeClr val="tx1">
                    <a:lumMod val="65000"/>
                    <a:lumOff val="35000"/>
                  </a:schemeClr>
                </a:solidFill>
                <a:latin typeface="+mj-lt"/>
              </a:endParaRPr>
            </a:p>
          </p:txBody>
        </p:sp>
      </p:grpSp>
      <p:sp>
        <p:nvSpPr>
          <p:cNvPr id="11" name="文本框 10"/>
          <p:cNvSpPr txBox="1"/>
          <p:nvPr/>
        </p:nvSpPr>
        <p:spPr>
          <a:xfrm>
            <a:off x="5984997" y="2767708"/>
            <a:ext cx="4256976" cy="307777"/>
          </a:xfrm>
          <a:prstGeom prst="rect">
            <a:avLst/>
          </a:prstGeom>
          <a:solidFill>
            <a:schemeClr val="accent4">
              <a:lumMod val="60000"/>
              <a:lumOff val="40000"/>
            </a:schemeClr>
          </a:solidFill>
        </p:spPr>
        <p:txBody>
          <a:bodyPr wrap="square" rtlCol="0">
            <a:spAutoFit/>
          </a:bodyPr>
          <a:lstStyle/>
          <a:p>
            <a:r>
              <a:rPr lang="zh-CN" altLang="en-US" sz="1400" dirty="0">
                <a:ln w="12700">
                  <a:solidFill>
                    <a:schemeClr val="accent5"/>
                  </a:solidFill>
                  <a:prstDash val="solid"/>
                </a:ln>
                <a:pattFill prst="ltDnDiag">
                  <a:fgClr>
                    <a:schemeClr val="accent5">
                      <a:lumMod val="60000"/>
                      <a:lumOff val="40000"/>
                    </a:schemeClr>
                  </a:fgClr>
                  <a:bgClr>
                    <a:schemeClr val="bg1"/>
                  </a:bgClr>
                </a:pattFill>
              </a:rPr>
              <a:t>举例：夫妻吵架，家务谁干？妻子写令，老头负重</a:t>
            </a:r>
          </a:p>
        </p:txBody>
      </p:sp>
    </p:spTree>
    <p:extLst>
      <p:ext uri="{BB962C8B-B14F-4D97-AF65-F5344CB8AC3E}">
        <p14:creationId xmlns:p14="http://schemas.microsoft.com/office/powerpoint/2010/main" val="617810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a:grpSpLocks noChangeAspect="1"/>
          </p:cNvGrpSpPr>
          <p:nvPr/>
        </p:nvGrpSpPr>
        <p:grpSpPr>
          <a:xfrm>
            <a:off x="5029289" y="2069373"/>
            <a:ext cx="2133422" cy="1213323"/>
            <a:chOff x="1093391" y="-1169675"/>
            <a:chExt cx="1359950" cy="773433"/>
          </a:xfrm>
          <a:solidFill>
            <a:schemeClr val="tx1">
              <a:lumMod val="85000"/>
              <a:lumOff val="15000"/>
            </a:schemeClr>
          </a:solidFill>
        </p:grpSpPr>
        <p:sp>
          <p:nvSpPr>
            <p:cNvPr id="5" name="任意多边形 4"/>
            <p:cNvSpPr/>
            <p:nvPr/>
          </p:nvSpPr>
          <p:spPr>
            <a:xfrm>
              <a:off x="1093391" y="-1169675"/>
              <a:ext cx="767828" cy="773433"/>
            </a:xfrm>
            <a:custGeom>
              <a:avLst/>
              <a:gdLst/>
              <a:ahLst/>
              <a:cxnLst/>
              <a:rect l="l" t="t" r="r" b="b"/>
              <a:pathLst>
                <a:path w="767828" h="773433">
                  <a:moveTo>
                    <a:pt x="383185" y="0"/>
                  </a:moveTo>
                  <a:cubicBezTo>
                    <a:pt x="499322" y="52"/>
                    <a:pt x="592033" y="46540"/>
                    <a:pt x="661315" y="139464"/>
                  </a:cubicBezTo>
                  <a:cubicBezTo>
                    <a:pt x="730598" y="232388"/>
                    <a:pt x="766102" y="371436"/>
                    <a:pt x="767828" y="556608"/>
                  </a:cubicBezTo>
                  <a:cubicBezTo>
                    <a:pt x="767397" y="603342"/>
                    <a:pt x="764854" y="647227"/>
                    <a:pt x="760200" y="688263"/>
                  </a:cubicBezTo>
                  <a:lnTo>
                    <a:pt x="745112"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6" name="任意多边形 5"/>
            <p:cNvSpPr/>
            <p:nvPr/>
          </p:nvSpPr>
          <p:spPr>
            <a:xfrm>
              <a:off x="1994465" y="-1149273"/>
              <a:ext cx="458876" cy="753031"/>
            </a:xfrm>
            <a:custGeom>
              <a:avLst/>
              <a:gdLst/>
              <a:ahLst/>
              <a:cxnLst/>
              <a:rect l="l" t="t" r="r" b="b"/>
              <a:pathLst>
                <a:path w="458876" h="753031">
                  <a:moveTo>
                    <a:pt x="268100" y="0"/>
                  </a:moveTo>
                  <a:lnTo>
                    <a:pt x="458876" y="0"/>
                  </a:lnTo>
                  <a:lnTo>
                    <a:pt x="458876" y="753031"/>
                  </a:lnTo>
                  <a:lnTo>
                    <a:pt x="199654" y="753031"/>
                  </a:lnTo>
                  <a:lnTo>
                    <a:pt x="199654" y="257765"/>
                  </a:lnTo>
                  <a:lnTo>
                    <a:pt x="0" y="257765"/>
                  </a:lnTo>
                  <a:lnTo>
                    <a:pt x="0" y="97571"/>
                  </a:lnTo>
                  <a:cubicBezTo>
                    <a:pt x="57444" y="86862"/>
                    <a:pt x="107234" y="73694"/>
                    <a:pt x="149370" y="58069"/>
                  </a:cubicBezTo>
                  <a:cubicBezTo>
                    <a:pt x="191506" y="42445"/>
                    <a:pt x="231083" y="23088"/>
                    <a:pt x="2681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5005796" y="3128419"/>
              <a:ext cx="2154757" cy="646331"/>
            </a:xfrm>
            <a:prstGeom prst="rect">
              <a:avLst/>
            </a:prstGeom>
            <a:noFill/>
          </p:spPr>
          <p:txBody>
            <a:bodyPr wrap="none" rtlCol="0">
              <a:spAutoFit/>
            </a:bodyPr>
            <a:lstStyle/>
            <a:p>
              <a:pPr algn="ctr"/>
              <a:r>
                <a:rPr lang="en-US" altLang="zh-CN" sz="3600" dirty="0">
                  <a:latin typeface="思源黑体 CN Heavy" panose="020B0A00000000000000" pitchFamily="34" charset="-122"/>
                  <a:ea typeface="思源黑体 CN Heavy" panose="020B0A00000000000000" pitchFamily="34" charset="-122"/>
                </a:rPr>
                <a:t>UML</a:t>
              </a:r>
              <a:r>
                <a:rPr lang="zh-CN" altLang="en-US" sz="3600" dirty="0">
                  <a:latin typeface="思源黑体 CN Heavy" panose="020B0A00000000000000" pitchFamily="34" charset="-122"/>
                  <a:ea typeface="思源黑体 CN Heavy" panose="020B0A00000000000000" pitchFamily="34" charset="-122"/>
                </a:rPr>
                <a:t>类图</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8563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3526" y="1549927"/>
            <a:ext cx="7939315" cy="13234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客户通过</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获取短信验证码功能。</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客户输入手机号码后，点击</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获取验证码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按钮，该按钮将发送短信验证码的请求发送到后台接口，后台接口向短信发送类传递短信发送命令以及短信数据，短信发送类收到信息后，调用具体的短信服务商发送短信，至于具体调用哪个短信服务商，后端接口不需要知道。</a:t>
            </a:r>
            <a:endParaRPr lang="en-US" altLang="zh-CN" sz="1600" dirty="0">
              <a:latin typeface="微软雅黑" panose="020B0503020204020204" pitchFamily="34" charset="-122"/>
              <a:ea typeface="微软雅黑" panose="020B0503020204020204" pitchFamily="34" charset="-122"/>
            </a:endParaRPr>
          </a:p>
        </p:txBody>
      </p:sp>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②命令模式</a:t>
              </a:r>
              <a:endParaRPr lang="en-US" sz="3200" b="1" dirty="0">
                <a:solidFill>
                  <a:schemeClr val="tx1">
                    <a:lumMod val="65000"/>
                    <a:lumOff val="35000"/>
                  </a:schemeClr>
                </a:solidFill>
                <a:latin typeface="+mj-lt"/>
              </a:endParaRPr>
            </a:p>
          </p:txBody>
        </p:sp>
      </p:grpSp>
    </p:spTree>
    <p:extLst>
      <p:ext uri="{BB962C8B-B14F-4D97-AF65-F5344CB8AC3E}">
        <p14:creationId xmlns:p14="http://schemas.microsoft.com/office/powerpoint/2010/main" val="3657108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③观察者模式</a:t>
              </a:r>
              <a:endParaRPr lang="en-US" sz="3200" b="1" dirty="0">
                <a:solidFill>
                  <a:schemeClr val="tx1">
                    <a:lumMod val="65000"/>
                    <a:lumOff val="35000"/>
                  </a:schemeClr>
                </a:solidFill>
                <a:latin typeface="+mj-lt"/>
              </a:endParaRPr>
            </a:p>
          </p:txBody>
        </p:sp>
      </p:grpSp>
      <p:sp>
        <p:nvSpPr>
          <p:cNvPr id="2" name="矩形 1"/>
          <p:cNvSpPr/>
          <p:nvPr/>
        </p:nvSpPr>
        <p:spPr>
          <a:xfrm>
            <a:off x="145142" y="245628"/>
            <a:ext cx="6096000" cy="33855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说明：其实就是发布订阅模式，发布者发布消息，订阅者获取消息</a:t>
            </a:r>
            <a:endParaRPr lang="zh-CN" altLang="en-US" sz="1600" dirty="0"/>
          </a:p>
        </p:txBody>
      </p:sp>
      <p:sp>
        <p:nvSpPr>
          <p:cNvPr id="3" name="矩形 2"/>
          <p:cNvSpPr/>
          <p:nvPr/>
        </p:nvSpPr>
        <p:spPr>
          <a:xfrm>
            <a:off x="145141" y="618114"/>
            <a:ext cx="11510239"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角色：抽象被观察者、具体被观察者、抽象观察者、具体观察者。</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抽象被观察者聚合抽象观察者，具体被观察者管理一个观察者集合，被观察者变化了会通知到集合内的所有观察者</a:t>
            </a:r>
            <a:endParaRPr lang="zh-CN" altLang="en-US" sz="1600" dirty="0"/>
          </a:p>
        </p:txBody>
      </p:sp>
      <p:pic>
        <p:nvPicPr>
          <p:cNvPr id="7" name="图片 6"/>
          <p:cNvPicPr>
            <a:picLocks noChangeAspect="1"/>
          </p:cNvPicPr>
          <p:nvPr/>
        </p:nvPicPr>
        <p:blipFill>
          <a:blip r:embed="rId3"/>
          <a:stretch>
            <a:fillRect/>
          </a:stretch>
        </p:blipFill>
        <p:spPr>
          <a:xfrm>
            <a:off x="6152672" y="4179727"/>
            <a:ext cx="5696125" cy="2409101"/>
          </a:xfrm>
          <a:prstGeom prst="rect">
            <a:avLst/>
          </a:prstGeom>
          <a:ln w="3175">
            <a:solidFill>
              <a:schemeClr val="accent6">
                <a:lumMod val="60000"/>
                <a:lumOff val="40000"/>
              </a:schemeClr>
            </a:solidFill>
          </a:ln>
        </p:spPr>
      </p:pic>
      <p:sp>
        <p:nvSpPr>
          <p:cNvPr id="13" name="Rectangle 5">
            <a:extLst>
              <a:ext uri="{FF2B5EF4-FFF2-40B4-BE49-F238E27FC236}">
                <a16:creationId xmlns:a16="http://schemas.microsoft.com/office/drawing/2014/main" id="{856589C3-C67B-404D-92AF-FAA6FB904F86}"/>
              </a:ext>
            </a:extLst>
          </p:cNvPr>
          <p:cNvSpPr>
            <a:spLocks noChangeArrowheads="1"/>
          </p:cNvSpPr>
          <p:nvPr/>
        </p:nvSpPr>
        <p:spPr bwMode="auto">
          <a:xfrm>
            <a:off x="146406" y="1243118"/>
            <a:ext cx="5949593" cy="2400657"/>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间谍监听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Vector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partners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Vector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&lt;&gt;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.partners.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notifyObservers(</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partners.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stream()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peek(</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one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count()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AmericanPresident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notifyObservers(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"美国要偷袭中国"</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JapanPresident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notifyObservers(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"日本要攻击中国"</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32A92E83-1AB0-46BE-8E1D-C1BD2FEF2F9D}"/>
              </a:ext>
            </a:extLst>
          </p:cNvPr>
          <p:cNvSpPr>
            <a:spLocks noChangeArrowheads="1"/>
          </p:cNvSpPr>
          <p:nvPr/>
        </p:nvSpPr>
        <p:spPr bwMode="auto">
          <a:xfrm>
            <a:off x="145140" y="3717560"/>
            <a:ext cx="5950859" cy="1169551"/>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Spy1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"Spy1收到情报："+</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Spy2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"Spy2收到情报："+</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5EE73D19-F321-40B7-B008-C99A05031D3B}"/>
              </a:ext>
            </a:extLst>
          </p:cNvPr>
          <p:cNvSpPr>
            <a:spLocks noChangeArrowheads="1"/>
          </p:cNvSpPr>
          <p:nvPr/>
        </p:nvSpPr>
        <p:spPr bwMode="auto">
          <a:xfrm>
            <a:off x="145140" y="4957612"/>
            <a:ext cx="5953848"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Spy1()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Spy2()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AmericanPresident()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JapanPresident()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9">
            <a:extLst>
              <a:ext uri="{FF2B5EF4-FFF2-40B4-BE49-F238E27FC236}">
                <a16:creationId xmlns:a16="http://schemas.microsoft.com/office/drawing/2014/main" id="{5476A97A-88A3-4482-98C3-30E7D76E850D}"/>
              </a:ext>
            </a:extLst>
          </p:cNvPr>
          <p:cNvSpPr>
            <a:spLocks noChangeArrowheads="1"/>
          </p:cNvSpPr>
          <p:nvPr/>
        </p:nvSpPr>
        <p:spPr bwMode="auto">
          <a:xfrm>
            <a:off x="6152673" y="1244971"/>
            <a:ext cx="5696125" cy="2862322"/>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1、观察者和被观察者之间被抽象耦合</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2、建立了一套触发机制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观察者模式缺点：一个被观察者，多个观察者情况下需要考虑效率问题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1、关联行为场景，注意：关联行为是可拆分的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2、事件多级触发场景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3、跨系统的消息交换场景，如消息队列</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观察者模式最佳实践：</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1、观察者和被观察者之间消息沟通：观察者中的方法一般接收两个参数，一个是被观察者，</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一个是DTO，DTO由被观察者生成，由观察者消费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2、观察者响应方式：观察者是个复杂逻辑体，除了接收被观察者传过来的信息，还要处理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其他逻辑，若果一个观察者对应多个被观察者，观察者可能来不及快速响应。解决方法：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①采用多线程，通过异步方式处理；②采用缓存技术，通过同步方式处理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3、被观察者尽量自己做主：尽量增加一个action(boolean isNotify)的方法，决定当被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观察者采取行动时是否通知观察者</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9498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③观察者模式</a:t>
              </a:r>
              <a:endParaRPr lang="en-US" sz="3200" b="1" dirty="0">
                <a:solidFill>
                  <a:schemeClr val="tx1">
                    <a:lumMod val="65000"/>
                    <a:lumOff val="35000"/>
                  </a:schemeClr>
                </a:solidFill>
                <a:latin typeface="+mj-lt"/>
              </a:endParaRPr>
            </a:p>
          </p:txBody>
        </p:sp>
      </p:grpSp>
      <p:sp>
        <p:nvSpPr>
          <p:cNvPr id="2" name="矩形 1"/>
          <p:cNvSpPr/>
          <p:nvPr/>
        </p:nvSpPr>
        <p:spPr>
          <a:xfrm>
            <a:off x="980029" y="1219199"/>
            <a:ext cx="6096000" cy="230832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客户通过云缴费系统成功支付了一笔水电费用后，云缴费后台需要做</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件事：</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、通过短信平台向客户发送短信，通知客户已成功缴纳水电费；</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、通过奖励平台向客户的</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账号推送奖励券，以鼓励客户今后多多使用云缴费进行支付；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、向云缴费公共业务平台发送此次支付的交易记录，以做备案。</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云缴费系统就相当于被观察者，短信平台、奖励平台和公共业务平台相当于观察者。观察者模式中，被观察者是主动角色，观察者是被动角色。</a:t>
            </a:r>
            <a:endParaRPr lang="zh-CN" altLang="en-US" sz="1600" dirty="0"/>
          </a:p>
        </p:txBody>
      </p:sp>
    </p:spTree>
    <p:extLst>
      <p:ext uri="{BB962C8B-B14F-4D97-AF65-F5344CB8AC3E}">
        <p14:creationId xmlns:p14="http://schemas.microsoft.com/office/powerpoint/2010/main" val="2962349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④策略模式</a:t>
              </a:r>
              <a:endParaRPr lang="en-US" sz="3200" b="1" dirty="0">
                <a:solidFill>
                  <a:schemeClr val="tx1">
                    <a:lumMod val="65000"/>
                    <a:lumOff val="35000"/>
                  </a:schemeClr>
                </a:solidFill>
                <a:latin typeface="+mj-lt"/>
              </a:endParaRPr>
            </a:p>
          </p:txBody>
        </p:sp>
      </p:grpSp>
      <p:sp>
        <p:nvSpPr>
          <p:cNvPr id="2" name="矩形 1"/>
          <p:cNvSpPr/>
          <p:nvPr/>
        </p:nvSpPr>
        <p:spPr>
          <a:xfrm>
            <a:off x="484901" y="347703"/>
            <a:ext cx="7373257"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说明：策略模式将每个算法封装起来，并且使他们之间可以相互替换</a:t>
            </a:r>
            <a:endParaRPr lang="zh-CN" altLang="en-US" sz="1600" dirty="0"/>
          </a:p>
        </p:txBody>
      </p:sp>
      <p:sp>
        <p:nvSpPr>
          <p:cNvPr id="3" name="矩形 2"/>
          <p:cNvSpPr/>
          <p:nvPr/>
        </p:nvSpPr>
        <p:spPr>
          <a:xfrm>
            <a:off x="484901" y="688426"/>
            <a:ext cx="6096000" cy="33855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角色：上下文环境、抽象策略、具体策略。环境聚合抽象策略</a:t>
            </a:r>
            <a:endParaRPr lang="zh-CN" altLang="en-US" sz="1600" dirty="0"/>
          </a:p>
        </p:txBody>
      </p:sp>
      <p:sp>
        <p:nvSpPr>
          <p:cNvPr id="11" name="Rectangle 4">
            <a:extLst>
              <a:ext uri="{FF2B5EF4-FFF2-40B4-BE49-F238E27FC236}">
                <a16:creationId xmlns:a16="http://schemas.microsoft.com/office/drawing/2014/main" id="{6405267C-E08A-4AC4-B075-A433DB67F8D6}"/>
              </a:ext>
            </a:extLst>
          </p:cNvPr>
          <p:cNvSpPr>
            <a:spLocks noChangeArrowheads="1"/>
          </p:cNvSpPr>
          <p:nvPr/>
        </p:nvSpPr>
        <p:spPr bwMode="auto">
          <a:xfrm>
            <a:off x="484901" y="1263940"/>
            <a:ext cx="4380714" cy="2092881"/>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000" dirty="0">
                <a:solidFill>
                  <a:srgbClr val="008000"/>
                </a:solidFill>
                <a:latin typeface="宋体" panose="02010600030101010101" pitchFamily="2" charset="-122"/>
              </a:rPr>
              <a:t>/** 攻城略地，直梯攻城？暗度陈仓？还是断粮待降？ */</a:t>
            </a:r>
            <a:endParaRPr lang="zh-CN"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StraightStrategy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"直接进攻"</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SecretlyStrategy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"暗度陈仓"</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StarveStrategy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"断粮待降"</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2B917830-80FE-451D-9E76-9D36554E7294}"/>
              </a:ext>
            </a:extLst>
          </p:cNvPr>
          <p:cNvSpPr>
            <a:spLocks noChangeArrowheads="1"/>
          </p:cNvSpPr>
          <p:nvPr/>
        </p:nvSpPr>
        <p:spPr bwMode="auto">
          <a:xfrm>
            <a:off x="484901" y="3417611"/>
            <a:ext cx="4380714" cy="1477328"/>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strategy;</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setStrategy(</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.strategy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carryOut(){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15774B45-4645-408D-902E-C607D05D32BA}"/>
              </a:ext>
            </a:extLst>
          </p:cNvPr>
          <p:cNvSpPr>
            <a:spLocks noChangeArrowheads="1"/>
          </p:cNvSpPr>
          <p:nvPr/>
        </p:nvSpPr>
        <p:spPr bwMode="auto">
          <a:xfrm>
            <a:off x="484901" y="4943230"/>
            <a:ext cx="4380714" cy="1785104"/>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a:t>
            </a:r>
            <a:r>
              <a:rPr kumimoji="0" lang="en-US"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HashMap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&lt;&gt;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StraightStrategy())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SecretlyStrategy())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"three",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StarveStrategy())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setStrategy(</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carryOut()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8">
            <a:extLst>
              <a:ext uri="{FF2B5EF4-FFF2-40B4-BE49-F238E27FC236}">
                <a16:creationId xmlns:a16="http://schemas.microsoft.com/office/drawing/2014/main" id="{C216917C-21E2-44F1-92EE-D6964CE0F596}"/>
              </a:ext>
            </a:extLst>
          </p:cNvPr>
          <p:cNvSpPr>
            <a:spLocks noChangeArrowheads="1"/>
          </p:cNvSpPr>
          <p:nvPr/>
        </p:nvSpPr>
        <p:spPr bwMode="auto">
          <a:xfrm>
            <a:off x="4970777" y="3866012"/>
            <a:ext cx="5779468" cy="2862322"/>
          </a:xfrm>
          <a:prstGeom prst="rect">
            <a:avLst/>
          </a:prstGeom>
          <a:solidFill>
            <a:srgbClr val="F8F8F8"/>
          </a:solidFill>
          <a:ln w="317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StrategyFactory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StrategyFactory(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setStrategy(</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carryOut()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StrategyFactory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StrategyFactory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createStrategy(){</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StraightStrategy()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SecretlyStrategy()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"three".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StarveStrategy()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StraightStrategy()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7827E700-E4A0-4C48-9068-C1ABBDED05F6}"/>
              </a:ext>
            </a:extLst>
          </p:cNvPr>
          <p:cNvSpPr>
            <a:spLocks noChangeArrowheads="1"/>
          </p:cNvSpPr>
          <p:nvPr/>
        </p:nvSpPr>
        <p:spPr bwMode="auto">
          <a:xfrm>
            <a:off x="4970777" y="1265333"/>
            <a:ext cx="5335398" cy="2554545"/>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1、策略算法可以相互、自由替换</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2、避免多重条件判断</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3、扩展性好，增加一个策略非常容易</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1、随着策略增多，策略类也会增多，不好管理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2、所有策略类都需要对外暴露。上层模块必须知道有哪些策略类，这与迪米</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特法则相违背，不过可以借助工厂方法模式、代理模式、享元模式来解决</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策略模式使用场景：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1、多个类只有在算法或行为上稍有不同的场景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2、算法需要自由切换的场景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3、需要屏蔽算法的场景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策略模式最佳实践：策略模式单独使用的场景较少，因为它有致命缺陷：所有</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策略都需要暴露出去，一般情况下它会结合工厂方法模式对策略进行管理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6795083" y="1325574"/>
            <a:ext cx="5271083" cy="338554"/>
          </a:xfrm>
          <a:prstGeom prst="rect">
            <a:avLst/>
          </a:prstGeom>
          <a:solidFill>
            <a:schemeClr val="accent4">
              <a:lumMod val="60000"/>
              <a:lumOff val="40000"/>
            </a:schemeClr>
          </a:solidFill>
        </p:spPr>
        <p:txBody>
          <a:bodyPr wrap="square" rtlCol="0">
            <a:spAutoFit/>
          </a:bodyPr>
          <a:lstStyle/>
          <a:p>
            <a:pPr algn="ctr"/>
            <a:r>
              <a:rPr lang="zh-CN" altLang="en-US" sz="1600" dirty="0">
                <a:ln w="12700">
                  <a:solidFill>
                    <a:schemeClr val="accent5"/>
                  </a:solidFill>
                  <a:prstDash val="solid"/>
                </a:ln>
                <a:pattFill prst="ltDnDiag">
                  <a:fgClr>
                    <a:schemeClr val="accent5">
                      <a:lumMod val="60000"/>
                      <a:lumOff val="40000"/>
                    </a:schemeClr>
                  </a:fgClr>
                  <a:bgClr>
                    <a:schemeClr val="bg1"/>
                  </a:bgClr>
                </a:pattFill>
              </a:rPr>
              <a:t>举例：攻城略地，直梯攻城？暗度陈仓？还是断粮待降？</a:t>
            </a:r>
          </a:p>
        </p:txBody>
      </p:sp>
      <p:pic>
        <p:nvPicPr>
          <p:cNvPr id="6" name="图片 5"/>
          <p:cNvPicPr>
            <a:picLocks noChangeAspect="1"/>
          </p:cNvPicPr>
          <p:nvPr/>
        </p:nvPicPr>
        <p:blipFill>
          <a:blip r:embed="rId3"/>
          <a:stretch>
            <a:fillRect/>
          </a:stretch>
        </p:blipFill>
        <p:spPr>
          <a:xfrm>
            <a:off x="7359012" y="1892471"/>
            <a:ext cx="4547763" cy="1699063"/>
          </a:xfrm>
          <a:prstGeom prst="rect">
            <a:avLst/>
          </a:prstGeom>
          <a:ln w="3175">
            <a:solidFill>
              <a:schemeClr val="accent6">
                <a:lumMod val="60000"/>
                <a:lumOff val="40000"/>
              </a:schemeClr>
            </a:solidFill>
          </a:ln>
        </p:spPr>
      </p:pic>
    </p:spTree>
    <p:extLst>
      <p:ext uri="{BB962C8B-B14F-4D97-AF65-F5344CB8AC3E}">
        <p14:creationId xmlns:p14="http://schemas.microsoft.com/office/powerpoint/2010/main" val="1266298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④策略模式</a:t>
              </a:r>
              <a:endParaRPr lang="en-US" sz="3200" b="1" dirty="0">
                <a:solidFill>
                  <a:schemeClr val="tx1">
                    <a:lumMod val="65000"/>
                    <a:lumOff val="35000"/>
                  </a:schemeClr>
                </a:solidFill>
                <a:latin typeface="+mj-lt"/>
              </a:endParaRPr>
            </a:p>
          </p:txBody>
        </p:sp>
      </p:grpSp>
      <p:sp>
        <p:nvSpPr>
          <p:cNvPr id="14" name="矩形 13">
            <a:extLst>
              <a:ext uri="{FF2B5EF4-FFF2-40B4-BE49-F238E27FC236}">
                <a16:creationId xmlns:a16="http://schemas.microsoft.com/office/drawing/2014/main" id="{A9457EA6-9C75-4412-B38E-F5137CD0390E}"/>
              </a:ext>
            </a:extLst>
          </p:cNvPr>
          <p:cNvSpPr/>
          <p:nvPr/>
        </p:nvSpPr>
        <p:spPr>
          <a:xfrm>
            <a:off x="1401913" y="1366897"/>
            <a:ext cx="7201202" cy="1569660"/>
          </a:xfrm>
          <a:prstGeom prst="rect">
            <a:avLst/>
          </a:prstGeom>
        </p:spPr>
        <p:txBody>
          <a:bodyPr wrap="square">
            <a:spAutoFit/>
          </a:bodyPr>
          <a:lstStyle/>
          <a:p>
            <a:r>
              <a:rPr lang="zh-CN" altLang="en-US" sz="1600" dirty="0"/>
              <a:t>具体业务场景：</a:t>
            </a:r>
            <a:endParaRPr lang="en-US" altLang="zh-CN" sz="1600" dirty="0"/>
          </a:p>
          <a:p>
            <a:r>
              <a:rPr lang="zh-CN" altLang="en-US" sz="1600" dirty="0"/>
              <a:t>模板方法模式中提到过，根据客户的需求，会为客户在不同阶段生成预算方案。</a:t>
            </a:r>
            <a:endParaRPr lang="en-US" altLang="zh-CN" sz="1600" dirty="0"/>
          </a:p>
          <a:p>
            <a:r>
              <a:rPr lang="zh-CN" altLang="en-US" sz="1600" dirty="0"/>
              <a:t>在客户有初期的意向时，根据客户粗略的需求生成第一阶段的预算方案。</a:t>
            </a:r>
            <a:endParaRPr lang="en-US" altLang="zh-CN" sz="1600" dirty="0"/>
          </a:p>
          <a:p>
            <a:r>
              <a:rPr lang="zh-CN" altLang="en-US" sz="1600" dirty="0"/>
              <a:t>在客户已经决定采购时，根据客户具体的需求生成第二阶段的预算方案。</a:t>
            </a:r>
            <a:endParaRPr lang="en-US" altLang="zh-CN" sz="1600" dirty="0"/>
          </a:p>
          <a:p>
            <a:r>
              <a:rPr lang="zh-CN" altLang="en-US" sz="1600" dirty="0"/>
              <a:t>在客户已经采购完成后，根据客户订购的内容生成第三阶段的结算方案。</a:t>
            </a:r>
            <a:endParaRPr lang="en-US" altLang="zh-CN" sz="1600" dirty="0"/>
          </a:p>
          <a:p>
            <a:r>
              <a:rPr lang="zh-CN" altLang="en-US" sz="1600" dirty="0"/>
              <a:t>在这</a:t>
            </a:r>
            <a:r>
              <a:rPr lang="en-US" altLang="zh-CN" sz="1600" dirty="0"/>
              <a:t>3</a:t>
            </a:r>
            <a:r>
              <a:rPr lang="zh-CN" altLang="en-US" sz="1600" dirty="0"/>
              <a:t>中不同的阶段，可以采用策略模式创建不同的预算方案。</a:t>
            </a:r>
            <a:endParaRPr lang="en-US" altLang="zh-CN" sz="1600" dirty="0"/>
          </a:p>
        </p:txBody>
      </p:sp>
    </p:spTree>
    <p:extLst>
      <p:ext uri="{BB962C8B-B14F-4D97-AF65-F5344CB8AC3E}">
        <p14:creationId xmlns:p14="http://schemas.microsoft.com/office/powerpoint/2010/main" val="1712240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rPr>
                <a:t>⑤</a:t>
              </a:r>
              <a:r>
                <a:rPr lang="zh-CN" altLang="en-US" sz="3200" b="1" dirty="0">
                  <a:solidFill>
                    <a:schemeClr val="tx1">
                      <a:lumMod val="65000"/>
                      <a:lumOff val="35000"/>
                    </a:schemeClr>
                  </a:solidFill>
                  <a:latin typeface="+mj-lt"/>
                </a:rPr>
                <a:t>状态模式</a:t>
              </a:r>
              <a:endParaRPr lang="en-US" sz="3200" b="1" dirty="0">
                <a:solidFill>
                  <a:schemeClr val="tx1">
                    <a:lumMod val="65000"/>
                    <a:lumOff val="35000"/>
                  </a:schemeClr>
                </a:solidFill>
                <a:latin typeface="+mj-lt"/>
              </a:endParaRPr>
            </a:p>
          </p:txBody>
        </p:sp>
      </p:grpSp>
      <p:sp>
        <p:nvSpPr>
          <p:cNvPr id="2" name="矩形 1"/>
          <p:cNvSpPr/>
          <p:nvPr/>
        </p:nvSpPr>
        <p:spPr>
          <a:xfrm>
            <a:off x="484901" y="37310"/>
            <a:ext cx="6322299"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说明：策略模式将每个算法封装起来，并且使他们之间可以相互替换</a:t>
            </a:r>
            <a:endParaRPr lang="zh-CN" altLang="en-US" sz="1600" dirty="0"/>
          </a:p>
        </p:txBody>
      </p:sp>
      <p:sp>
        <p:nvSpPr>
          <p:cNvPr id="3" name="矩形 2"/>
          <p:cNvSpPr/>
          <p:nvPr/>
        </p:nvSpPr>
        <p:spPr>
          <a:xfrm>
            <a:off x="484900" y="378033"/>
            <a:ext cx="6322299"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角色：上下文环境、抽象策略、具体策略。环境聚合抽象策略</a:t>
            </a:r>
            <a:endParaRPr lang="zh-CN" altLang="en-US" sz="1600" dirty="0"/>
          </a:p>
        </p:txBody>
      </p:sp>
      <p:sp>
        <p:nvSpPr>
          <p:cNvPr id="5" name="Rectangle 2">
            <a:extLst>
              <a:ext uri="{FF2B5EF4-FFF2-40B4-BE49-F238E27FC236}">
                <a16:creationId xmlns:a16="http://schemas.microsoft.com/office/drawing/2014/main" id="{DEF737B7-296F-4A59-896F-B3C175094049}"/>
              </a:ext>
            </a:extLst>
          </p:cNvPr>
          <p:cNvSpPr>
            <a:spLocks noChangeArrowheads="1"/>
          </p:cNvSpPr>
          <p:nvPr/>
        </p:nvSpPr>
        <p:spPr bwMode="auto">
          <a:xfrm>
            <a:off x="484902" y="716587"/>
            <a:ext cx="5974622" cy="317009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把大象装冰箱总共分三步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setContext(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getContext(){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OpenDoorState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"把冰箱门打开"</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PUTIN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PutElephentInRefrigeratorState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"把大象装冰箱里"</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CLOSE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CloseDoorState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"把门带上"</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14A4569-11D6-4F87-9467-BBA4D79C3BF0}"/>
              </a:ext>
            </a:extLst>
          </p:cNvPr>
          <p:cNvSpPr>
            <a:spLocks noChangeArrowheads="1"/>
          </p:cNvSpPr>
          <p:nvPr/>
        </p:nvSpPr>
        <p:spPr bwMode="auto">
          <a:xfrm>
            <a:off x="484901" y="3886686"/>
            <a:ext cx="5974622"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OPEN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OpenDoorState()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PUTIN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PutElephentInRefrigeratorState()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CLOSE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CloseDoorState()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setContext(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7A1B57D-FA3E-469F-A134-252C046D2B01}"/>
              </a:ext>
            </a:extLst>
          </p:cNvPr>
          <p:cNvSpPr>
            <a:spLocks noChangeArrowheads="1"/>
          </p:cNvSpPr>
          <p:nvPr/>
        </p:nvSpPr>
        <p:spPr bwMode="auto">
          <a:xfrm>
            <a:off x="484900" y="5521760"/>
            <a:ext cx="5974621" cy="132343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state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OpenDoorState()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lang="zh-CN" altLang="zh-CN" sz="1000" dirty="0">
                <a:solidFill>
                  <a:srgbClr val="800000"/>
                </a:solidFill>
                <a:latin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6552342" y="1704984"/>
            <a:ext cx="4832058" cy="307777"/>
          </a:xfrm>
          <a:prstGeom prst="rect">
            <a:avLst/>
          </a:prstGeom>
          <a:solidFill>
            <a:schemeClr val="accent4">
              <a:lumMod val="60000"/>
              <a:lumOff val="40000"/>
            </a:schemeClr>
          </a:solidFill>
        </p:spPr>
        <p:txBody>
          <a:bodyPr wrap="square" rtlCol="0">
            <a:spAutoFit/>
          </a:bodyPr>
          <a:lstStyle/>
          <a:p>
            <a:pPr algn="ctr"/>
            <a:r>
              <a:rPr lang="zh-CN" altLang="en-US" sz="1400" dirty="0">
                <a:ln w="12700">
                  <a:solidFill>
                    <a:schemeClr val="accent5"/>
                  </a:solidFill>
                  <a:prstDash val="solid"/>
                </a:ln>
                <a:pattFill prst="ltDnDiag">
                  <a:fgClr>
                    <a:schemeClr val="accent5">
                      <a:lumMod val="60000"/>
                      <a:lumOff val="40000"/>
                    </a:schemeClr>
                  </a:fgClr>
                  <a:bgClr>
                    <a:schemeClr val="bg1"/>
                  </a:bgClr>
                </a:pattFill>
              </a:rPr>
              <a:t>举例：攻城略地，直梯攻城？暗度陈仓？还是断粮待降？</a:t>
            </a:r>
          </a:p>
        </p:txBody>
      </p:sp>
      <p:pic>
        <p:nvPicPr>
          <p:cNvPr id="6" name="图片 5"/>
          <p:cNvPicPr>
            <a:picLocks noChangeAspect="1"/>
          </p:cNvPicPr>
          <p:nvPr/>
        </p:nvPicPr>
        <p:blipFill>
          <a:blip r:embed="rId3"/>
          <a:stretch>
            <a:fillRect/>
          </a:stretch>
        </p:blipFill>
        <p:spPr>
          <a:xfrm>
            <a:off x="6552341" y="4082521"/>
            <a:ext cx="4832059" cy="1805277"/>
          </a:xfrm>
          <a:prstGeom prst="rect">
            <a:avLst/>
          </a:prstGeom>
          <a:ln w="3175">
            <a:solidFill>
              <a:schemeClr val="accent6">
                <a:lumMod val="60000"/>
                <a:lumOff val="40000"/>
              </a:schemeClr>
            </a:solidFill>
          </a:ln>
        </p:spPr>
      </p:pic>
      <p:sp>
        <p:nvSpPr>
          <p:cNvPr id="9" name="Rectangle 2">
            <a:extLst>
              <a:ext uri="{FF2B5EF4-FFF2-40B4-BE49-F238E27FC236}">
                <a16:creationId xmlns:a16="http://schemas.microsoft.com/office/drawing/2014/main" id="{01EF2ED7-7C3F-4E4B-A228-2488F4E26C1B}"/>
              </a:ext>
            </a:extLst>
          </p:cNvPr>
          <p:cNvSpPr>
            <a:spLocks noChangeArrowheads="1"/>
          </p:cNvSpPr>
          <p:nvPr/>
        </p:nvSpPr>
        <p:spPr bwMode="auto">
          <a:xfrm>
            <a:off x="6552342" y="2078145"/>
            <a:ext cx="4832059" cy="1938992"/>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状态模式的优点：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1、避免</a:t>
            </a:r>
            <a:r>
              <a:rPr kumimoji="0" lang="zh-CN" altLang="en-US"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多重</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条件判断；</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2、很好的体现了开闭原则和单一职责原则；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3、封装性很好，状态变更放到类内部实现，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外部调用不需知道类内部如何实现状态和行为的变换</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状态模式的缺点：如果状态太多，会导致子类太多，不好管理。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但解决方式很多，如在数据库中设置一张状态表，根据状态之星相应的操作</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状态模式应用场景：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1、行为随状态改变而改变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2、条件、分支语句的替代者</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3424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rPr>
                <a:t>⑤</a:t>
              </a:r>
              <a:r>
                <a:rPr lang="zh-CN" altLang="en-US" sz="3200" b="1" dirty="0">
                  <a:solidFill>
                    <a:schemeClr val="tx1">
                      <a:lumMod val="65000"/>
                      <a:lumOff val="35000"/>
                    </a:schemeClr>
                  </a:solidFill>
                  <a:latin typeface="+mj-lt"/>
                </a:rPr>
                <a:t>状态模式</a:t>
              </a:r>
              <a:endParaRPr lang="en-US" sz="3200" b="1" dirty="0">
                <a:solidFill>
                  <a:schemeClr val="tx1">
                    <a:lumMod val="65000"/>
                    <a:lumOff val="35000"/>
                  </a:schemeClr>
                </a:solidFill>
                <a:latin typeface="+mj-lt"/>
              </a:endParaRPr>
            </a:p>
          </p:txBody>
        </p:sp>
      </p:grpSp>
      <p:sp>
        <p:nvSpPr>
          <p:cNvPr id="13" name="矩形 12">
            <a:extLst>
              <a:ext uri="{FF2B5EF4-FFF2-40B4-BE49-F238E27FC236}">
                <a16:creationId xmlns:a16="http://schemas.microsoft.com/office/drawing/2014/main" id="{388F48D4-A1A3-4102-B4DB-4BB9FADD3DFE}"/>
              </a:ext>
            </a:extLst>
          </p:cNvPr>
          <p:cNvSpPr/>
          <p:nvPr/>
        </p:nvSpPr>
        <p:spPr>
          <a:xfrm>
            <a:off x="827314" y="1219199"/>
            <a:ext cx="7588139"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业务请求处理。</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当某个后端接口处理前端请求时，总会做</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个动作：</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、校验请求参数是否正确；</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、校验参数之间的业务逻辑是否正确；</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、将数据进行存储；</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、向前端返回处理结果。而且这</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个动作始终是按照</a:t>
            </a:r>
            <a:r>
              <a:rPr lang="en-US" altLang="zh-CN" sz="1600" dirty="0">
                <a:latin typeface="微软雅黑" panose="020B0503020204020204" pitchFamily="34" charset="-122"/>
                <a:ea typeface="微软雅黑" panose="020B0503020204020204" pitchFamily="34" charset="-122"/>
              </a:rPr>
              <a:t>1234</a:t>
            </a:r>
            <a:r>
              <a:rPr lang="zh-CN" altLang="en-US" sz="1600" dirty="0">
                <a:latin typeface="微软雅黑" panose="020B0503020204020204" pitchFamily="34" charset="-122"/>
                <a:ea typeface="微软雅黑" panose="020B0503020204020204" pitchFamily="34" charset="-122"/>
              </a:rPr>
              <a:t>的顺序执行的。此时可以使用状态模式。</a:t>
            </a:r>
            <a:endParaRPr lang="zh-CN" altLang="en-US" sz="1600" dirty="0"/>
          </a:p>
        </p:txBody>
      </p:sp>
    </p:spTree>
    <p:extLst>
      <p:ext uri="{BB962C8B-B14F-4D97-AF65-F5344CB8AC3E}">
        <p14:creationId xmlns:p14="http://schemas.microsoft.com/office/powerpoint/2010/main" val="1765535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⑥责任链模式</a:t>
              </a:r>
              <a:endParaRPr lang="en-US" sz="3200" b="1" dirty="0">
                <a:solidFill>
                  <a:schemeClr val="tx1">
                    <a:lumMod val="65000"/>
                    <a:lumOff val="35000"/>
                  </a:schemeClr>
                </a:solidFill>
                <a:latin typeface="+mj-lt"/>
              </a:endParaRPr>
            </a:p>
          </p:txBody>
        </p:sp>
      </p:grpSp>
      <p:sp>
        <p:nvSpPr>
          <p:cNvPr id="2" name="矩形 1"/>
          <p:cNvSpPr/>
          <p:nvPr/>
        </p:nvSpPr>
        <p:spPr>
          <a:xfrm>
            <a:off x="217714" y="365174"/>
            <a:ext cx="7588139"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说明：一个人被要求做某事时，如果他能做就自己做，不能做就推给另一个人，另一个人也是，自己能做就自己做，自己做不了就推给下一个人。也叫推卸责任模式</a:t>
            </a:r>
            <a:endParaRPr lang="zh-CN" altLang="en-US" sz="1600" dirty="0"/>
          </a:p>
        </p:txBody>
      </p:sp>
      <p:sp>
        <p:nvSpPr>
          <p:cNvPr id="3" name="矩形 2"/>
          <p:cNvSpPr/>
          <p:nvPr/>
        </p:nvSpPr>
        <p:spPr>
          <a:xfrm>
            <a:off x="217715" y="1062443"/>
            <a:ext cx="5109091"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角色：抽象处理者、具体处理者。抽象处理者聚合自身</a:t>
            </a:r>
            <a:endParaRPr lang="zh-CN" altLang="en-US" sz="1600" dirty="0"/>
          </a:p>
        </p:txBody>
      </p:sp>
      <p:pic>
        <p:nvPicPr>
          <p:cNvPr id="6" name="图片 5"/>
          <p:cNvPicPr>
            <a:picLocks noChangeAspect="1"/>
          </p:cNvPicPr>
          <p:nvPr/>
        </p:nvPicPr>
        <p:blipFill>
          <a:blip r:embed="rId3"/>
          <a:stretch>
            <a:fillRect/>
          </a:stretch>
        </p:blipFill>
        <p:spPr>
          <a:xfrm>
            <a:off x="5000460" y="2815451"/>
            <a:ext cx="4049690" cy="2218627"/>
          </a:xfrm>
          <a:prstGeom prst="rect">
            <a:avLst/>
          </a:prstGeom>
          <a:ln w="3175">
            <a:solidFill>
              <a:schemeClr val="accent6">
                <a:lumMod val="60000"/>
                <a:lumOff val="40000"/>
              </a:schemeClr>
            </a:solidFill>
          </a:ln>
        </p:spPr>
      </p:pic>
      <p:sp>
        <p:nvSpPr>
          <p:cNvPr id="10" name="文本框 9"/>
          <p:cNvSpPr txBox="1"/>
          <p:nvPr/>
        </p:nvSpPr>
        <p:spPr>
          <a:xfrm>
            <a:off x="9192302" y="3120252"/>
            <a:ext cx="1592553" cy="584775"/>
          </a:xfrm>
          <a:prstGeom prst="rect">
            <a:avLst/>
          </a:prstGeom>
          <a:solidFill>
            <a:srgbClr val="92D050"/>
          </a:solidFill>
        </p:spPr>
        <p:txBody>
          <a:bodyPr wrap="square" rtlCol="0">
            <a:spAutoFit/>
          </a:bodyPr>
          <a:lstStyle/>
          <a:p>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应用</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1</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：类加载器的加载机制</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2" name="Rectangle 5">
            <a:extLst>
              <a:ext uri="{FF2B5EF4-FFF2-40B4-BE49-F238E27FC236}">
                <a16:creationId xmlns:a16="http://schemas.microsoft.com/office/drawing/2014/main" id="{32CD0833-4B6B-496F-9774-89FD8D2A935A}"/>
              </a:ext>
            </a:extLst>
          </p:cNvPr>
          <p:cNvSpPr>
            <a:spLocks noChangeArrowheads="1"/>
          </p:cNvSpPr>
          <p:nvPr/>
        </p:nvSpPr>
        <p:spPr bwMode="auto">
          <a:xfrm>
            <a:off x="4977403" y="1400997"/>
            <a:ext cx="5807451" cy="132343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责任链模式的优点：将请求和处理解耦</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责任链模式的缺点：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1、性能问题，每个请求都从头遍历到尾，特别当链条比较长时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2、调试不方便</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责任链模式最佳实践：通过融合模板方法模式，各个实现类只需实现请求处理，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而请求传递等其他事情就由父类实现，这样符合单一职责原则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4993B61-6E41-49B5-836C-72CF6D11B962}"/>
              </a:ext>
            </a:extLst>
          </p:cNvPr>
          <p:cNvSpPr>
            <a:spLocks noChangeArrowheads="1"/>
          </p:cNvSpPr>
          <p:nvPr/>
        </p:nvSpPr>
        <p:spPr bwMode="auto">
          <a:xfrm>
            <a:off x="158044" y="1400997"/>
            <a:ext cx="4741334" cy="532453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setHandler(</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AuditRequest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AuditOne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AuditRequest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"这是1级审批请求，我能处理"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"这不是1级审批请求，我处理不了"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AuditTwo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AuditRequest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"这是2级审批请求，我能处理"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"这不是2级审批请求，我处理不了"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AuditThree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AuditRequest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3</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"这是3级审批请求，我能处理"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"这不是3级审批请求，我处理不了"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B814151-F370-46BE-8EC9-14297A4BD8F6}"/>
              </a:ext>
            </a:extLst>
          </p:cNvPr>
          <p:cNvSpPr>
            <a:spLocks noChangeArrowheads="1"/>
          </p:cNvSpPr>
          <p:nvPr/>
        </p:nvSpPr>
        <p:spPr bwMode="auto">
          <a:xfrm>
            <a:off x="4977405" y="5094316"/>
            <a:ext cx="2315219"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AuditRequest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int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num;</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AuditRequest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num</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.num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num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.num;</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endParaRPr kumimoji="0" lang="zh-CN" altLang="en-US"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endParaRPr>
          </a:p>
        </p:txBody>
      </p:sp>
      <p:sp>
        <p:nvSpPr>
          <p:cNvPr id="11" name="Rectangle 3">
            <a:extLst>
              <a:ext uri="{FF2B5EF4-FFF2-40B4-BE49-F238E27FC236}">
                <a16:creationId xmlns:a16="http://schemas.microsoft.com/office/drawing/2014/main" id="{B242D8BA-4DD6-4410-A1EC-07E02DFA8B49}"/>
              </a:ext>
            </a:extLst>
          </p:cNvPr>
          <p:cNvSpPr>
            <a:spLocks noChangeArrowheads="1"/>
          </p:cNvSpPr>
          <p:nvPr/>
        </p:nvSpPr>
        <p:spPr bwMode="auto">
          <a:xfrm>
            <a:off x="7368585" y="5094316"/>
            <a:ext cx="3416269"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one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AuditOne()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two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AuditTwo()</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three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AuditThree()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two</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setHandler(</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three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setHandler(</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two</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handleRequest(</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AuditRequest(</a:t>
            </a:r>
            <a:r>
              <a:rPr kumimoji="0" lang="zh-CN" altLang="zh-CN" sz="1000" b="0" i="0" u="none" strike="noStrike" cap="none" normalizeH="0" baseline="0">
                <a:ln>
                  <a:noFill/>
                </a:ln>
                <a:solidFill>
                  <a:srgbClr val="801F91"/>
                </a:solidFill>
                <a:effectLst/>
                <a:latin typeface="宋体" panose="02010600030101010101" pitchFamily="2" charset="-122"/>
                <a:ea typeface="宋体" panose="02010600030101010101" pitchFamily="2" charset="-122"/>
              </a:rPr>
              <a:t>3</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文本框 15">
            <a:extLst>
              <a:ext uri="{FF2B5EF4-FFF2-40B4-BE49-F238E27FC236}">
                <a16:creationId xmlns:a16="http://schemas.microsoft.com/office/drawing/2014/main" id="{50517349-918C-4BAF-BB64-632A9435C02A}"/>
              </a:ext>
            </a:extLst>
          </p:cNvPr>
          <p:cNvSpPr txBox="1"/>
          <p:nvPr/>
        </p:nvSpPr>
        <p:spPr>
          <a:xfrm>
            <a:off x="9192302" y="3844961"/>
            <a:ext cx="1592553" cy="830997"/>
          </a:xfrm>
          <a:prstGeom prst="rect">
            <a:avLst/>
          </a:prstGeom>
          <a:solidFill>
            <a:srgbClr val="92D050"/>
          </a:solidFill>
        </p:spPr>
        <p:txBody>
          <a:bodyPr wrap="square" rtlCol="0">
            <a:spAutoFit/>
          </a:bodyPr>
          <a:lstStyle/>
          <a:p>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应用</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2</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：分支很长的</a:t>
            </a:r>
            <a:r>
              <a:rPr lang="en-US" altLang="zh-CN" sz="16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if..else</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或</a:t>
            </a:r>
            <a:r>
              <a:rPr lang="en-US" altLang="zh-CN" sz="16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switch..case</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893649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⑥责任链模式</a:t>
              </a:r>
              <a:endParaRPr lang="en-US" sz="3200" b="1" dirty="0">
                <a:solidFill>
                  <a:schemeClr val="tx1">
                    <a:lumMod val="65000"/>
                    <a:lumOff val="35000"/>
                  </a:schemeClr>
                </a:solidFill>
                <a:latin typeface="+mj-lt"/>
              </a:endParaRPr>
            </a:p>
          </p:txBody>
        </p:sp>
      </p:grpSp>
      <p:sp>
        <p:nvSpPr>
          <p:cNvPr id="2" name="矩形 1"/>
          <p:cNvSpPr/>
          <p:nvPr/>
        </p:nvSpPr>
        <p:spPr>
          <a:xfrm>
            <a:off x="827314" y="1219199"/>
            <a:ext cx="7588139" cy="13234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业务审批功能。</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业务人员拓展业务时需要向公司借款，但申请一笔财务借款需要很多层级审批，当某一个层级审批完成之后，根据借款金额，用途等具体情况的不同，下一节点需要谁来审批是不确定的。每层审批都可以当做审批链中的一个节点，当审批请求具体由哪个节点审批时，可以使用责任链模式。</a:t>
            </a:r>
            <a:endParaRPr lang="zh-CN" altLang="en-US" sz="1600" dirty="0"/>
          </a:p>
        </p:txBody>
      </p:sp>
    </p:spTree>
    <p:extLst>
      <p:ext uri="{BB962C8B-B14F-4D97-AF65-F5344CB8AC3E}">
        <p14:creationId xmlns:p14="http://schemas.microsoft.com/office/powerpoint/2010/main" val="2810875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⑦中介者模式</a:t>
              </a:r>
              <a:endParaRPr lang="en-US" sz="3200" b="1" dirty="0">
                <a:solidFill>
                  <a:schemeClr val="tx1">
                    <a:lumMod val="65000"/>
                    <a:lumOff val="35000"/>
                  </a:schemeClr>
                </a:solidFill>
                <a:latin typeface="+mj-lt"/>
              </a:endParaRPr>
            </a:p>
          </p:txBody>
        </p:sp>
      </p:grpSp>
      <p:sp>
        <p:nvSpPr>
          <p:cNvPr id="11" name="Rectangle 3">
            <a:extLst>
              <a:ext uri="{FF2B5EF4-FFF2-40B4-BE49-F238E27FC236}">
                <a16:creationId xmlns:a16="http://schemas.microsoft.com/office/drawing/2014/main" id="{97DA3717-E730-43D0-AB28-2DCD3BBA3B60}"/>
              </a:ext>
            </a:extLst>
          </p:cNvPr>
          <p:cNvSpPr>
            <a:spLocks noChangeArrowheads="1"/>
          </p:cNvSpPr>
          <p:nvPr/>
        </p:nvSpPr>
        <p:spPr bwMode="auto">
          <a:xfrm>
            <a:off x="4810437" y="4916471"/>
            <a:ext cx="4316785"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mediator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ConcreteMediator()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owner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"乾隆",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"有人要租三室一厅吗？"</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"嘉庆",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"谁有一室一厅的房子？"</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C8A6FCEB-3673-40DA-BEB0-8396E73F4401}"/>
              </a:ext>
            </a:extLst>
          </p:cNvPr>
          <p:cNvSpPr>
            <a:spLocks noChangeArrowheads="1"/>
          </p:cNvSpPr>
          <p:nvPr/>
        </p:nvSpPr>
        <p:spPr bwMode="auto">
          <a:xfrm>
            <a:off x="150255" y="1223152"/>
            <a:ext cx="4496499" cy="532453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protected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name;</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protected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222222"/>
                </a:solidFill>
                <a:effectLst/>
                <a:latin typeface="宋体" panose="02010600030101010101" pitchFamily="2" charset="-122"/>
                <a:ea typeface="宋体" panose="02010600030101010101" pitchFamily="2" charset="-122"/>
              </a:rPr>
              <a:t>Person</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.name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//房主</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222222"/>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"房主：" + name + ";询问："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"房主：" + name + ";收到："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//租客</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222222"/>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"租客：" + name + ";询问："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"租客：" + name + ";收到："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DF9F9DA2-D5EB-4933-BC63-BC772E6989EC}"/>
              </a:ext>
            </a:extLst>
          </p:cNvPr>
          <p:cNvSpPr>
            <a:spLocks noChangeArrowheads="1"/>
          </p:cNvSpPr>
          <p:nvPr/>
        </p:nvSpPr>
        <p:spPr bwMode="auto">
          <a:xfrm>
            <a:off x="4810437" y="1219199"/>
            <a:ext cx="4316785" cy="347787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房主要出租，租客要租房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ConcreteMediator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owner1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"乾隆",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owner2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"康熙",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tenant1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"嘉庆",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tenant2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"雍正",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instanceof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nextInt(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instanceof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nextInt(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"该用户未注册"</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26C69C95-D6BE-426B-A1BD-E5FFC93D173B}"/>
              </a:ext>
            </a:extLst>
          </p:cNvPr>
          <p:cNvSpPr>
            <a:spLocks noChangeArrowheads="1"/>
          </p:cNvSpPr>
          <p:nvPr/>
        </p:nvSpPr>
        <p:spPr bwMode="auto">
          <a:xfrm>
            <a:off x="150256" y="140005"/>
            <a:ext cx="5344534" cy="193899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中介者模式优点：减少了依赖，把一对多依赖变成了一对一</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中介者模式缺点：随同事类的增多，中介者会变得臃肿、复杂</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中介者模式使用场景：该模式并不容易使用，并非有多个依赖关系时就可以使用该模式，</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使用不当会导致其缺点放大，因此需量力而行。该模式适用于多个对象之间紧密耦合</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的情况，紧密耦合的标准：在类图中出现了蜘蛛网结构，在这种结构下使用该模式，</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可把蜘蛛网梳理成星型结构，是关系变得清晰。</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中介者模式最佳实践：</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1、N个对象之间产生了互相依赖的关系（N&gt;2)</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2、多个对象有依赖关系，但是依赖的行为尚不确定或者有发生改变的可能</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3、产品研发。如开发一个MVC框架，对于项目开发不合适，因为项目以交付投产为目标</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矩形 1">
            <a:extLst>
              <a:ext uri="{FF2B5EF4-FFF2-40B4-BE49-F238E27FC236}">
                <a16:creationId xmlns:a16="http://schemas.microsoft.com/office/drawing/2014/main" id="{13BC6CA9-59D7-4172-AC72-A7C0350A7913}"/>
              </a:ext>
            </a:extLst>
          </p:cNvPr>
          <p:cNvSpPr/>
          <p:nvPr/>
        </p:nvSpPr>
        <p:spPr>
          <a:xfrm>
            <a:off x="9192302" y="1487390"/>
            <a:ext cx="2849442" cy="70788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1000" dirty="0">
                <a:solidFill>
                  <a:srgbClr val="008000"/>
                </a:solidFill>
                <a:latin typeface="宋体" panose="02010600030101010101" pitchFamily="2" charset="-122"/>
                <a:ea typeface="宋体" panose="02010600030101010101" pitchFamily="2" charset="-122"/>
              </a:rPr>
              <a:t>和外观模式比较，中介者模式中，同事类必须依赖与中介者，中介者也知道同事类；但是外观模式中，子系统是不需要知道外观类的存在，并且子系统是可以脱离外观模式的</a:t>
            </a:r>
          </a:p>
        </p:txBody>
      </p:sp>
      <p:sp>
        <p:nvSpPr>
          <p:cNvPr id="3" name="矩形 2">
            <a:extLst>
              <a:ext uri="{FF2B5EF4-FFF2-40B4-BE49-F238E27FC236}">
                <a16:creationId xmlns:a16="http://schemas.microsoft.com/office/drawing/2014/main" id="{5210E899-9A3A-4445-B805-83CCB878EBE2}"/>
              </a:ext>
            </a:extLst>
          </p:cNvPr>
          <p:cNvSpPr/>
          <p:nvPr/>
        </p:nvSpPr>
        <p:spPr>
          <a:xfrm>
            <a:off x="9192302" y="2311401"/>
            <a:ext cx="2849442"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1000" dirty="0">
                <a:solidFill>
                  <a:srgbClr val="008000"/>
                </a:solidFill>
                <a:latin typeface="宋体" panose="02010600030101010101" pitchFamily="2" charset="-122"/>
                <a:ea typeface="宋体" panose="02010600030101010101" pitchFamily="2" charset="-122"/>
              </a:rPr>
              <a:t>和代理模式，代理模式的核心就是代理作用，主要还是对原先的类进行扩展或增加控制，比如进行权限控制；而中介者模式主要目的是为了减少对象之前的耦合，也就是同事类直接相互独立，互不影响。</a:t>
            </a:r>
          </a:p>
        </p:txBody>
      </p:sp>
    </p:spTree>
    <p:extLst>
      <p:ext uri="{BB962C8B-B14F-4D97-AF65-F5344CB8AC3E}">
        <p14:creationId xmlns:p14="http://schemas.microsoft.com/office/powerpoint/2010/main" val="2562318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Freeform 11"/>
          <p:cNvSpPr>
            <a:spLocks noEditPoints="1"/>
          </p:cNvSpPr>
          <p:nvPr/>
        </p:nvSpPr>
        <p:spPr bwMode="auto">
          <a:xfrm>
            <a:off x="3671632" y="3133443"/>
            <a:ext cx="2265020" cy="624016"/>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2">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pic>
        <p:nvPicPr>
          <p:cNvPr id="108" name="图片 107"/>
          <p:cNvPicPr>
            <a:picLocks noChangeAspect="1"/>
          </p:cNvPicPr>
          <p:nvPr/>
        </p:nvPicPr>
        <p:blipFill rotWithShape="1">
          <a:blip r:embed="rId3">
            <a:duotone>
              <a:prstClr val="black"/>
              <a:schemeClr val="bg1">
                <a:lumMod val="75000"/>
                <a:tint val="45000"/>
                <a:satMod val="400000"/>
              </a:schemeClr>
            </a:duotone>
            <a:extLst>
              <a:ext uri="{BEBA8EAE-BF5A-486C-A8C5-ECC9F3942E4B}">
                <a14:imgProps xmlns:a14="http://schemas.microsoft.com/office/drawing/2010/main">
                  <a14:imgLayer r:embed="rId4">
                    <a14:imgEffect>
                      <a14:colorTemperature colorTemp="4700"/>
                    </a14:imgEffect>
                  </a14:imgLayer>
                </a14:imgProps>
              </a:ext>
            </a:extLst>
          </a:blip>
          <a:srcRect l="48897"/>
          <a:stretch>
            <a:fillRect/>
          </a:stretch>
        </p:blipFill>
        <p:spPr>
          <a:xfrm>
            <a:off x="0" y="356349"/>
            <a:ext cx="3137336" cy="6145301"/>
          </a:xfrm>
          <a:prstGeom prst="rect">
            <a:avLst/>
          </a:prstGeom>
        </p:spPr>
      </p:pic>
      <p:sp>
        <p:nvSpPr>
          <p:cNvPr id="110" name="任意多边形 109"/>
          <p:cNvSpPr/>
          <p:nvPr/>
        </p:nvSpPr>
        <p:spPr>
          <a:xfrm>
            <a:off x="-11596" y="702733"/>
            <a:ext cx="3630559"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1" name="任意多边形 110"/>
          <p:cNvSpPr/>
          <p:nvPr/>
        </p:nvSpPr>
        <p:spPr>
          <a:xfrm>
            <a:off x="-25400" y="1786467"/>
            <a:ext cx="3623656"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2" name="任意多边形 111"/>
          <p:cNvSpPr/>
          <p:nvPr/>
        </p:nvSpPr>
        <p:spPr>
          <a:xfrm>
            <a:off x="-25400" y="2861733"/>
            <a:ext cx="3582243"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4" name="任意多边形 113"/>
          <p:cNvSpPr/>
          <p:nvPr/>
        </p:nvSpPr>
        <p:spPr>
          <a:xfrm flipV="1">
            <a:off x="-11596" y="3412064"/>
            <a:ext cx="3630559"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5" name="任意多边形 114"/>
          <p:cNvSpPr/>
          <p:nvPr/>
        </p:nvSpPr>
        <p:spPr>
          <a:xfrm flipV="1">
            <a:off x="-25400" y="3412064"/>
            <a:ext cx="3623656"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6" name="任意多边形 115"/>
          <p:cNvSpPr/>
          <p:nvPr/>
        </p:nvSpPr>
        <p:spPr>
          <a:xfrm flipV="1">
            <a:off x="-25400" y="3403597"/>
            <a:ext cx="3582243"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7" name="椭圆 116"/>
          <p:cNvSpPr/>
          <p:nvPr/>
        </p:nvSpPr>
        <p:spPr>
          <a:xfrm>
            <a:off x="352423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18" name="椭圆 117"/>
          <p:cNvSpPr/>
          <p:nvPr/>
        </p:nvSpPr>
        <p:spPr>
          <a:xfrm>
            <a:off x="352423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352423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0" name="椭圆 119"/>
          <p:cNvSpPr/>
          <p:nvPr/>
        </p:nvSpPr>
        <p:spPr>
          <a:xfrm>
            <a:off x="352423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52423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2" name="椭圆 121"/>
          <p:cNvSpPr/>
          <p:nvPr/>
        </p:nvSpPr>
        <p:spPr>
          <a:xfrm>
            <a:off x="352423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195" name="组合 194"/>
          <p:cNvGrpSpPr/>
          <p:nvPr/>
        </p:nvGrpSpPr>
        <p:grpSpPr>
          <a:xfrm>
            <a:off x="3654426" y="368009"/>
            <a:ext cx="7846407" cy="652486"/>
            <a:chOff x="3654426" y="368009"/>
            <a:chExt cx="7846407" cy="652486"/>
          </a:xfrm>
        </p:grpSpPr>
        <p:sp>
          <p:nvSpPr>
            <p:cNvPr id="123" name="矩形 122"/>
            <p:cNvSpPr/>
            <p:nvPr/>
          </p:nvSpPr>
          <p:spPr>
            <a:xfrm>
              <a:off x="6047027" y="368009"/>
              <a:ext cx="5453806"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是一种使用关系，虚线普通箭头，指向被使用者</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被使用者一般体现为局部变量、方法参数或对静态方法的调用</a:t>
              </a:r>
            </a:p>
          </p:txBody>
        </p:sp>
        <p:grpSp>
          <p:nvGrpSpPr>
            <p:cNvPr id="124" name="组合 123"/>
            <p:cNvGrpSpPr/>
            <p:nvPr/>
          </p:nvGrpSpPr>
          <p:grpSpPr>
            <a:xfrm>
              <a:off x="3654426" y="438589"/>
              <a:ext cx="2300757" cy="509896"/>
              <a:chOff x="888096" y="1000203"/>
              <a:chExt cx="4259825" cy="944066"/>
            </a:xfrm>
          </p:grpSpPr>
          <p:sp>
            <p:nvSpPr>
              <p:cNvPr id="125" name="矩形 1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6" name="椭圆 1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7" name="椭圆 1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8" name="椭圆 1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9" name="椭圆 1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30" name="矩形 129"/>
            <p:cNvSpPr/>
            <p:nvPr/>
          </p:nvSpPr>
          <p:spPr>
            <a:xfrm>
              <a:off x="3763334" y="513965"/>
              <a:ext cx="2031325"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依赖关系（使用）</a:t>
              </a:r>
            </a:p>
          </p:txBody>
        </p:sp>
      </p:grpSp>
      <p:sp>
        <p:nvSpPr>
          <p:cNvPr id="190" name="Freeform 11"/>
          <p:cNvSpPr>
            <a:spLocks noEditPoints="1"/>
          </p:cNvSpPr>
          <p:nvPr/>
        </p:nvSpPr>
        <p:spPr bwMode="auto">
          <a:xfrm>
            <a:off x="3674070" y="2034029"/>
            <a:ext cx="2265020" cy="619942"/>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1">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192" name="Freeform 11"/>
          <p:cNvSpPr>
            <a:spLocks noEditPoints="1"/>
          </p:cNvSpPr>
          <p:nvPr/>
        </p:nvSpPr>
        <p:spPr bwMode="auto">
          <a:xfrm>
            <a:off x="3671497" y="4237817"/>
            <a:ext cx="2265020" cy="610717"/>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4">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grpSp>
        <p:nvGrpSpPr>
          <p:cNvPr id="196" name="组合 195"/>
          <p:cNvGrpSpPr/>
          <p:nvPr/>
        </p:nvGrpSpPr>
        <p:grpSpPr>
          <a:xfrm>
            <a:off x="3654426" y="1455845"/>
            <a:ext cx="7365281" cy="652486"/>
            <a:chOff x="3654426" y="1455845"/>
            <a:chExt cx="7365281" cy="652486"/>
          </a:xfrm>
        </p:grpSpPr>
        <p:sp>
          <p:nvSpPr>
            <p:cNvPr id="131" name="矩形 130"/>
            <p:cNvSpPr/>
            <p:nvPr/>
          </p:nvSpPr>
          <p:spPr>
            <a:xfrm>
              <a:off x="6047027" y="1455845"/>
              <a:ext cx="4972680"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是一种拥有关系，实现普通箭头，指向被拥有者</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被拥有者一般体现为类的成员变量</a:t>
              </a:r>
            </a:p>
          </p:txBody>
        </p:sp>
        <p:grpSp>
          <p:nvGrpSpPr>
            <p:cNvPr id="132" name="组合 131"/>
            <p:cNvGrpSpPr/>
            <p:nvPr/>
          </p:nvGrpSpPr>
          <p:grpSpPr>
            <a:xfrm>
              <a:off x="3654426" y="1526425"/>
              <a:ext cx="2300757" cy="509896"/>
              <a:chOff x="888096" y="1000203"/>
              <a:chExt cx="4259825" cy="944066"/>
            </a:xfrm>
          </p:grpSpPr>
          <p:sp>
            <p:nvSpPr>
              <p:cNvPr id="133" name="矩形 13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4" name="椭圆 13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5" name="椭圆 13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6" name="椭圆 13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7" name="椭圆 13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38" name="矩形 137"/>
            <p:cNvSpPr/>
            <p:nvPr/>
          </p:nvSpPr>
          <p:spPr>
            <a:xfrm>
              <a:off x="3763334" y="1601801"/>
              <a:ext cx="2031325"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关联关系（拥有）</a:t>
              </a:r>
            </a:p>
          </p:txBody>
        </p:sp>
      </p:grpSp>
      <p:sp>
        <p:nvSpPr>
          <p:cNvPr id="193" name="Freeform 11"/>
          <p:cNvSpPr>
            <a:spLocks noEditPoints="1"/>
          </p:cNvSpPr>
          <p:nvPr/>
        </p:nvSpPr>
        <p:spPr bwMode="auto">
          <a:xfrm>
            <a:off x="3670055" y="5315623"/>
            <a:ext cx="2265020" cy="637440"/>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6">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normalizeH="0" baseline="0" noProof="0" dirty="0">
                <a:ln w="6600">
                  <a:solidFill>
                    <a:schemeClr val="accent2"/>
                  </a:solidFill>
                  <a:prstDash val="solid"/>
                </a:ln>
                <a:solidFill>
                  <a:srgbClr val="FFFFFF"/>
                </a:solidFill>
                <a:effectLst>
                  <a:outerShdw dist="38100" dir="2700000" algn="tl" rotWithShape="0">
                    <a:schemeClr val="accent2"/>
                  </a:outerShdw>
                </a:effectLst>
                <a:uLnTx/>
                <a:uFillTx/>
                <a:latin typeface="微软雅黑" panose="020B0503020204020204" pitchFamily="34" charset="-122"/>
                <a:ea typeface="微软雅黑" panose="020B0503020204020204" pitchFamily="34" charset="-122"/>
              </a:rPr>
              <a:t>强</a:t>
            </a:r>
          </a:p>
        </p:txBody>
      </p:sp>
      <p:grpSp>
        <p:nvGrpSpPr>
          <p:cNvPr id="197" name="组合 196"/>
          <p:cNvGrpSpPr/>
          <p:nvPr/>
        </p:nvGrpSpPr>
        <p:grpSpPr>
          <a:xfrm>
            <a:off x="3654426" y="2586976"/>
            <a:ext cx="8537574" cy="612475"/>
            <a:chOff x="3654426" y="2586976"/>
            <a:chExt cx="8537574" cy="612475"/>
          </a:xfrm>
        </p:grpSpPr>
        <p:sp>
          <p:nvSpPr>
            <p:cNvPr id="139" name="矩形 138"/>
            <p:cNvSpPr/>
            <p:nvPr/>
          </p:nvSpPr>
          <p:spPr>
            <a:xfrm>
              <a:off x="6047027" y="2586976"/>
              <a:ext cx="6144973" cy="612475"/>
            </a:xfrm>
            <a:prstGeom prst="rect">
              <a:avLst/>
            </a:prstGeom>
          </p:spPr>
          <p:txBody>
            <a:bodyPr wrap="square">
              <a:spAutoFit/>
            </a:bodyPr>
            <a:lstStyle/>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是整体与部分的关系，且部分可以脱离整体而存在，实线空心菱形，菱形指向整体</a:t>
              </a:r>
              <a:endParaRPr lang="en-US" altLang="zh-CN" sz="13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聚合是一种强关联关系，体现为类的成员变量</a:t>
              </a:r>
            </a:p>
          </p:txBody>
        </p:sp>
        <p:grpSp>
          <p:nvGrpSpPr>
            <p:cNvPr id="140" name="组合 139"/>
            <p:cNvGrpSpPr/>
            <p:nvPr/>
          </p:nvGrpSpPr>
          <p:grpSpPr>
            <a:xfrm>
              <a:off x="3654426" y="2631798"/>
              <a:ext cx="2300757" cy="509896"/>
              <a:chOff x="888096" y="1000203"/>
              <a:chExt cx="4259825" cy="944066"/>
            </a:xfrm>
          </p:grpSpPr>
          <p:sp>
            <p:nvSpPr>
              <p:cNvPr id="141" name="矩形 14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2" name="椭圆 14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3" name="椭圆 14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4" name="椭圆 14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5" name="椭圆 14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46" name="矩形 145"/>
            <p:cNvSpPr/>
            <p:nvPr/>
          </p:nvSpPr>
          <p:spPr>
            <a:xfrm>
              <a:off x="3763334" y="2707174"/>
              <a:ext cx="2262158"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聚合关系（强关联）</a:t>
              </a:r>
            </a:p>
          </p:txBody>
        </p:sp>
      </p:grpSp>
      <p:grpSp>
        <p:nvGrpSpPr>
          <p:cNvPr id="198" name="组合 197"/>
          <p:cNvGrpSpPr/>
          <p:nvPr/>
        </p:nvGrpSpPr>
        <p:grpSpPr>
          <a:xfrm>
            <a:off x="3654426" y="3682936"/>
            <a:ext cx="8537574" cy="612475"/>
            <a:chOff x="3654426" y="3682936"/>
            <a:chExt cx="8537574" cy="612475"/>
          </a:xfrm>
        </p:grpSpPr>
        <p:sp>
          <p:nvSpPr>
            <p:cNvPr id="147" name="矩形 146"/>
            <p:cNvSpPr/>
            <p:nvPr/>
          </p:nvSpPr>
          <p:spPr>
            <a:xfrm>
              <a:off x="6047026" y="3682936"/>
              <a:ext cx="6144974" cy="612475"/>
            </a:xfrm>
            <a:prstGeom prst="rect">
              <a:avLst/>
            </a:prstGeom>
          </p:spPr>
          <p:txBody>
            <a:bodyPr wrap="square">
              <a:spAutoFit/>
            </a:bodyPr>
            <a:lstStyle/>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是整体与部分的关系，但部分不能脱离整理而存在，实线实心菱形，菱形指向整体</a:t>
              </a:r>
              <a:endParaRPr lang="en-US" altLang="zh-CN" sz="13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是比聚合还强的强关联关系，体现为类的成员变量</a:t>
              </a:r>
            </a:p>
          </p:txBody>
        </p:sp>
        <p:grpSp>
          <p:nvGrpSpPr>
            <p:cNvPr id="148" name="组合 147"/>
            <p:cNvGrpSpPr/>
            <p:nvPr/>
          </p:nvGrpSpPr>
          <p:grpSpPr>
            <a:xfrm>
              <a:off x="3654426" y="3727758"/>
              <a:ext cx="2300757" cy="509896"/>
              <a:chOff x="888096" y="1000203"/>
              <a:chExt cx="4259825" cy="944066"/>
            </a:xfrm>
          </p:grpSpPr>
          <p:sp>
            <p:nvSpPr>
              <p:cNvPr id="149" name="矩形 14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0" name="椭圆 14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1" name="椭圆 15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2" name="椭圆 15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3" name="椭圆 15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54" name="矩形 153"/>
            <p:cNvSpPr/>
            <p:nvPr/>
          </p:nvSpPr>
          <p:spPr>
            <a:xfrm>
              <a:off x="3763334" y="3803134"/>
              <a:ext cx="2262158"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组合关系（强关联）</a:t>
              </a:r>
            </a:p>
          </p:txBody>
        </p:sp>
      </p:grpSp>
      <p:grpSp>
        <p:nvGrpSpPr>
          <p:cNvPr id="155" name="组合 154"/>
          <p:cNvGrpSpPr/>
          <p:nvPr/>
        </p:nvGrpSpPr>
        <p:grpSpPr>
          <a:xfrm>
            <a:off x="3654426" y="4815386"/>
            <a:ext cx="7365281" cy="509896"/>
            <a:chOff x="4568825" y="438589"/>
            <a:chExt cx="7365281" cy="509896"/>
          </a:xfrm>
        </p:grpSpPr>
        <p:sp>
          <p:nvSpPr>
            <p:cNvPr id="156" name="矩形 155"/>
            <p:cNvSpPr/>
            <p:nvPr/>
          </p:nvSpPr>
          <p:spPr>
            <a:xfrm>
              <a:off x="6961426" y="509678"/>
              <a:ext cx="4972680" cy="37241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虚线三角箭头，箭头指向接口</a:t>
              </a:r>
            </a:p>
          </p:txBody>
        </p:sp>
        <p:grpSp>
          <p:nvGrpSpPr>
            <p:cNvPr id="157" name="组合 156"/>
            <p:cNvGrpSpPr/>
            <p:nvPr/>
          </p:nvGrpSpPr>
          <p:grpSpPr>
            <a:xfrm>
              <a:off x="4568825" y="438589"/>
              <a:ext cx="2300757" cy="509896"/>
              <a:chOff x="888096" y="1000203"/>
              <a:chExt cx="4259825" cy="944066"/>
            </a:xfrm>
          </p:grpSpPr>
          <p:sp>
            <p:nvSpPr>
              <p:cNvPr id="159" name="矩形 15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1" name="椭圆 16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3" name="椭圆 16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158" name="矩形 157"/>
            <p:cNvSpPr/>
            <p:nvPr/>
          </p:nvSpPr>
          <p:spPr>
            <a:xfrm>
              <a:off x="4677733" y="513965"/>
              <a:ext cx="1107996"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实现关系</a:t>
              </a:r>
            </a:p>
          </p:txBody>
        </p:sp>
      </p:grpSp>
      <p:grpSp>
        <p:nvGrpSpPr>
          <p:cNvPr id="164" name="组合 163"/>
          <p:cNvGrpSpPr/>
          <p:nvPr/>
        </p:nvGrpSpPr>
        <p:grpSpPr>
          <a:xfrm>
            <a:off x="3654426" y="5895223"/>
            <a:ext cx="7365281" cy="509896"/>
            <a:chOff x="4568825" y="438589"/>
            <a:chExt cx="7365281" cy="509896"/>
          </a:xfrm>
        </p:grpSpPr>
        <p:sp>
          <p:nvSpPr>
            <p:cNvPr id="165" name="矩形 164"/>
            <p:cNvSpPr/>
            <p:nvPr/>
          </p:nvSpPr>
          <p:spPr>
            <a:xfrm>
              <a:off x="6961426" y="509678"/>
              <a:ext cx="4972680" cy="37241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实线三角箭头，箭头指向父类</a:t>
              </a:r>
            </a:p>
          </p:txBody>
        </p:sp>
        <p:grpSp>
          <p:nvGrpSpPr>
            <p:cNvPr id="166" name="组合 165"/>
            <p:cNvGrpSpPr/>
            <p:nvPr/>
          </p:nvGrpSpPr>
          <p:grpSpPr>
            <a:xfrm>
              <a:off x="4568825" y="438589"/>
              <a:ext cx="2300757" cy="509896"/>
              <a:chOff x="888096" y="1000203"/>
              <a:chExt cx="4259825" cy="944066"/>
            </a:xfrm>
          </p:grpSpPr>
          <p:sp>
            <p:nvSpPr>
              <p:cNvPr id="168" name="矩形 16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70" name="椭圆 16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72" name="椭圆 17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167" name="矩形 166"/>
            <p:cNvSpPr/>
            <p:nvPr/>
          </p:nvSpPr>
          <p:spPr>
            <a:xfrm>
              <a:off x="4677733" y="513965"/>
              <a:ext cx="1107996"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继承关系</a:t>
              </a:r>
            </a:p>
          </p:txBody>
        </p:sp>
      </p:grpSp>
      <p:sp>
        <p:nvSpPr>
          <p:cNvPr id="173" name="文本框 172"/>
          <p:cNvSpPr txBox="1"/>
          <p:nvPr/>
        </p:nvSpPr>
        <p:spPr>
          <a:xfrm>
            <a:off x="3169996" y="434252"/>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1</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4" name="文本框 173"/>
          <p:cNvSpPr txBox="1"/>
          <p:nvPr/>
        </p:nvSpPr>
        <p:spPr>
          <a:xfrm>
            <a:off x="3176070" y="15240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2</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3176070" y="26162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3</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6" name="文本框 175"/>
          <p:cNvSpPr txBox="1"/>
          <p:nvPr/>
        </p:nvSpPr>
        <p:spPr>
          <a:xfrm>
            <a:off x="3176070" y="37084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4</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7" name="文本框 176"/>
          <p:cNvSpPr txBox="1"/>
          <p:nvPr/>
        </p:nvSpPr>
        <p:spPr>
          <a:xfrm>
            <a:off x="3176070" y="48006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5</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8" name="文本框 177"/>
          <p:cNvSpPr txBox="1"/>
          <p:nvPr/>
        </p:nvSpPr>
        <p:spPr>
          <a:xfrm>
            <a:off x="3176070" y="58928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6</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79" name="图片 178"/>
          <p:cNvPicPr>
            <a:picLocks noChangeAspect="1"/>
          </p:cNvPicPr>
          <p:nvPr/>
        </p:nvPicPr>
        <p:blipFill rotWithShape="1">
          <a:blip r:embed="rId5">
            <a:duotone>
              <a:prstClr val="black"/>
              <a:schemeClr val="bg1">
                <a:lumMod val="75000"/>
                <a:tint val="45000"/>
                <a:satMod val="400000"/>
              </a:schemeClr>
            </a:duotone>
          </a:blip>
          <a:srcRect l="49574"/>
          <a:stretch>
            <a:fillRect/>
          </a:stretch>
        </p:blipFill>
        <p:spPr>
          <a:xfrm>
            <a:off x="-8468" y="2435266"/>
            <a:ext cx="1002201" cy="1987468"/>
          </a:xfrm>
          <a:prstGeom prst="rect">
            <a:avLst/>
          </a:prstGeom>
        </p:spPr>
      </p:pic>
      <p:pic>
        <p:nvPicPr>
          <p:cNvPr id="184" name="图片 183"/>
          <p:cNvPicPr>
            <a:picLocks noChangeAspect="1"/>
          </p:cNvPicPr>
          <p:nvPr/>
        </p:nvPicPr>
        <p:blipFill>
          <a:blip r:embed="rId6"/>
          <a:stretch>
            <a:fillRect/>
          </a:stretch>
        </p:blipFill>
        <p:spPr>
          <a:xfrm flipV="1">
            <a:off x="10173952" y="2949209"/>
            <a:ext cx="1318484" cy="128225"/>
          </a:xfrm>
          <a:prstGeom prst="rect">
            <a:avLst/>
          </a:prstGeom>
        </p:spPr>
      </p:pic>
      <p:pic>
        <p:nvPicPr>
          <p:cNvPr id="185" name="图片 184"/>
          <p:cNvPicPr>
            <a:picLocks noChangeAspect="1"/>
          </p:cNvPicPr>
          <p:nvPr/>
        </p:nvPicPr>
        <p:blipFill>
          <a:blip r:embed="rId7"/>
          <a:stretch>
            <a:fillRect/>
          </a:stretch>
        </p:blipFill>
        <p:spPr>
          <a:xfrm>
            <a:off x="10182349" y="4041801"/>
            <a:ext cx="1318484" cy="243954"/>
          </a:xfrm>
          <a:prstGeom prst="rect">
            <a:avLst/>
          </a:prstGeom>
        </p:spPr>
      </p:pic>
      <p:pic>
        <p:nvPicPr>
          <p:cNvPr id="186" name="图片 185"/>
          <p:cNvPicPr>
            <a:picLocks noChangeAspect="1"/>
          </p:cNvPicPr>
          <p:nvPr/>
        </p:nvPicPr>
        <p:blipFill>
          <a:blip r:embed="rId8"/>
          <a:stretch>
            <a:fillRect/>
          </a:stretch>
        </p:blipFill>
        <p:spPr>
          <a:xfrm>
            <a:off x="10173951" y="5061447"/>
            <a:ext cx="1318484" cy="114660"/>
          </a:xfrm>
          <a:prstGeom prst="rect">
            <a:avLst/>
          </a:prstGeom>
        </p:spPr>
      </p:pic>
      <p:pic>
        <p:nvPicPr>
          <p:cNvPr id="187" name="图片 186"/>
          <p:cNvPicPr>
            <a:picLocks noChangeAspect="1"/>
          </p:cNvPicPr>
          <p:nvPr/>
        </p:nvPicPr>
        <p:blipFill>
          <a:blip r:embed="rId9"/>
          <a:stretch>
            <a:fillRect/>
          </a:stretch>
        </p:blipFill>
        <p:spPr>
          <a:xfrm>
            <a:off x="10173951" y="6101262"/>
            <a:ext cx="1318484" cy="114660"/>
          </a:xfrm>
          <a:prstGeom prst="rect">
            <a:avLst/>
          </a:prstGeom>
        </p:spPr>
      </p:pic>
      <p:pic>
        <p:nvPicPr>
          <p:cNvPr id="188" name="图片 187"/>
          <p:cNvPicPr>
            <a:picLocks noChangeAspect="1"/>
          </p:cNvPicPr>
          <p:nvPr/>
        </p:nvPicPr>
        <p:blipFill>
          <a:blip r:embed="rId10"/>
          <a:stretch>
            <a:fillRect/>
          </a:stretch>
        </p:blipFill>
        <p:spPr>
          <a:xfrm>
            <a:off x="10173951" y="508712"/>
            <a:ext cx="1318484" cy="114660"/>
          </a:xfrm>
          <a:prstGeom prst="rect">
            <a:avLst/>
          </a:prstGeom>
        </p:spPr>
      </p:pic>
      <p:pic>
        <p:nvPicPr>
          <p:cNvPr id="194" name="图片 193"/>
          <p:cNvPicPr>
            <a:picLocks noChangeAspect="1"/>
          </p:cNvPicPr>
          <p:nvPr/>
        </p:nvPicPr>
        <p:blipFill>
          <a:blip r:embed="rId11"/>
          <a:stretch>
            <a:fillRect/>
          </a:stretch>
        </p:blipFill>
        <p:spPr>
          <a:xfrm>
            <a:off x="10173951" y="1606804"/>
            <a:ext cx="1326882" cy="115391"/>
          </a:xfrm>
          <a:prstGeom prst="rect">
            <a:avLst/>
          </a:prstGeom>
        </p:spPr>
      </p:pic>
      <p:sp>
        <p:nvSpPr>
          <p:cNvPr id="199" name="Freeform 11"/>
          <p:cNvSpPr>
            <a:spLocks noEditPoints="1"/>
          </p:cNvSpPr>
          <p:nvPr/>
        </p:nvSpPr>
        <p:spPr bwMode="auto">
          <a:xfrm>
            <a:off x="3665255" y="937739"/>
            <a:ext cx="2265020" cy="619942"/>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bg1">
              <a:lumMod val="85000"/>
            </a:schemeClr>
          </a:solidFill>
          <a:ln>
            <a:noFill/>
          </a:ln>
        </p:spPr>
        <p:txBody>
          <a:bodyPr vert="horz" wrap="square" lIns="68571" tIns="34285" rIns="68571" bIns="34285"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spc="50" normalizeH="0" baseline="0" noProof="0" dirty="0">
                <a:ln w="9525" cmpd="sng">
                  <a:solidFill>
                    <a:schemeClr val="accent1"/>
                  </a:solidFill>
                  <a:prstDash val="solid"/>
                </a:ln>
                <a:solidFill>
                  <a:srgbClr val="70AD47">
                    <a:tint val="1000"/>
                  </a:srgbClr>
                </a:solidFill>
                <a:effectLst>
                  <a:glow rad="38100">
                    <a:schemeClr val="accent1">
                      <a:alpha val="40000"/>
                    </a:schemeClr>
                  </a:glow>
                </a:effectLst>
                <a:uLnTx/>
                <a:uFillTx/>
                <a:latin typeface="微软雅黑" panose="020B0503020204020204" pitchFamily="34" charset="-122"/>
                <a:ea typeface="微软雅黑" panose="020B0503020204020204" pitchFamily="34" charset="-122"/>
              </a:rPr>
              <a:t>弱</a:t>
            </a:r>
            <a:endParaRPr kumimoji="0" lang="en-US" altLang="zh-CN" sz="3600" b="1" i="0" u="none" strike="noStrike" kern="0" spc="50" normalizeH="0" baseline="0" noProof="0" dirty="0">
              <a:ln w="9525" cmpd="sng">
                <a:solidFill>
                  <a:schemeClr val="accent1"/>
                </a:solidFill>
                <a:prstDash val="solid"/>
              </a:ln>
              <a:solidFill>
                <a:srgbClr val="70AD47">
                  <a:tint val="1000"/>
                </a:srgbClr>
              </a:solidFill>
              <a:effectLst>
                <a:glow rad="38100">
                  <a:schemeClr val="accent1">
                    <a:alpha val="40000"/>
                  </a:schemeClr>
                </a:glo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8395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p:cTn id="7" dur="1000" fill="hold"/>
                                        <p:tgtEl>
                                          <p:spTgt spid="108"/>
                                        </p:tgtEl>
                                        <p:attrNameLst>
                                          <p:attrName>ppt_w</p:attrName>
                                        </p:attrNameLst>
                                      </p:cBhvr>
                                      <p:tavLst>
                                        <p:tav tm="0">
                                          <p:val>
                                            <p:fltVal val="0"/>
                                          </p:val>
                                        </p:tav>
                                        <p:tav tm="100000">
                                          <p:val>
                                            <p:strVal val="#ppt_w"/>
                                          </p:val>
                                        </p:tav>
                                      </p:tavLst>
                                    </p:anim>
                                    <p:anim calcmode="lin" valueType="num">
                                      <p:cBhvr>
                                        <p:cTn id="8" dur="1000" fill="hold"/>
                                        <p:tgtEl>
                                          <p:spTgt spid="108"/>
                                        </p:tgtEl>
                                        <p:attrNameLst>
                                          <p:attrName>ppt_h</p:attrName>
                                        </p:attrNameLst>
                                      </p:cBhvr>
                                      <p:tavLst>
                                        <p:tav tm="0">
                                          <p:val>
                                            <p:fltVal val="0"/>
                                          </p:val>
                                        </p:tav>
                                        <p:tav tm="100000">
                                          <p:val>
                                            <p:strVal val="#ppt_h"/>
                                          </p:val>
                                        </p:tav>
                                      </p:tavLst>
                                    </p:anim>
                                    <p:animEffect transition="in" filter="fade">
                                      <p:cBhvr>
                                        <p:cTn id="9" dur="1000"/>
                                        <p:tgtEl>
                                          <p:spTgt spid="108"/>
                                        </p:tgtEl>
                                      </p:cBhvr>
                                    </p:animEffect>
                                  </p:childTnLst>
                                </p:cTn>
                              </p:par>
                              <p:par>
                                <p:cTn id="10" presetID="53" presetClass="entr" presetSubtype="16" fill="hold" nodeType="withEffect">
                                  <p:stCondLst>
                                    <p:cond delay="250"/>
                                  </p:stCondLst>
                                  <p:childTnLst>
                                    <p:set>
                                      <p:cBhvr>
                                        <p:cTn id="11" dur="1" fill="hold">
                                          <p:stCondLst>
                                            <p:cond delay="0"/>
                                          </p:stCondLst>
                                        </p:cTn>
                                        <p:tgtEl>
                                          <p:spTgt spid="179"/>
                                        </p:tgtEl>
                                        <p:attrNameLst>
                                          <p:attrName>style.visibility</p:attrName>
                                        </p:attrNameLst>
                                      </p:cBhvr>
                                      <p:to>
                                        <p:strVal val="visible"/>
                                      </p:to>
                                    </p:set>
                                    <p:anim calcmode="lin" valueType="num">
                                      <p:cBhvr>
                                        <p:cTn id="12" dur="750" fill="hold"/>
                                        <p:tgtEl>
                                          <p:spTgt spid="179"/>
                                        </p:tgtEl>
                                        <p:attrNameLst>
                                          <p:attrName>ppt_w</p:attrName>
                                        </p:attrNameLst>
                                      </p:cBhvr>
                                      <p:tavLst>
                                        <p:tav tm="0">
                                          <p:val>
                                            <p:fltVal val="0"/>
                                          </p:val>
                                        </p:tav>
                                        <p:tav tm="100000">
                                          <p:val>
                                            <p:strVal val="#ppt_w"/>
                                          </p:val>
                                        </p:tav>
                                      </p:tavLst>
                                    </p:anim>
                                    <p:anim calcmode="lin" valueType="num">
                                      <p:cBhvr>
                                        <p:cTn id="13" dur="750" fill="hold"/>
                                        <p:tgtEl>
                                          <p:spTgt spid="179"/>
                                        </p:tgtEl>
                                        <p:attrNameLst>
                                          <p:attrName>ppt_h</p:attrName>
                                        </p:attrNameLst>
                                      </p:cBhvr>
                                      <p:tavLst>
                                        <p:tav tm="0">
                                          <p:val>
                                            <p:fltVal val="0"/>
                                          </p:val>
                                        </p:tav>
                                        <p:tav tm="100000">
                                          <p:val>
                                            <p:strVal val="#ppt_h"/>
                                          </p:val>
                                        </p:tav>
                                      </p:tavLst>
                                    </p:anim>
                                    <p:animEffect transition="in" filter="fade">
                                      <p:cBhvr>
                                        <p:cTn id="14" dur="750"/>
                                        <p:tgtEl>
                                          <p:spTgt spid="179"/>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110"/>
                                        </p:tgtEl>
                                        <p:attrNameLst>
                                          <p:attrName>style.visibility</p:attrName>
                                        </p:attrNameLst>
                                      </p:cBhvr>
                                      <p:to>
                                        <p:strVal val="visible"/>
                                      </p:to>
                                    </p:set>
                                    <p:animEffect transition="in" filter="wipe(down)">
                                      <p:cBhvr>
                                        <p:cTn id="18" dur="750"/>
                                        <p:tgtEl>
                                          <p:spTgt spid="110"/>
                                        </p:tgtEl>
                                      </p:cBhvr>
                                    </p:animEffect>
                                  </p:childTnLst>
                                </p:cTn>
                              </p:par>
                            </p:childTnLst>
                          </p:cTn>
                        </p:par>
                        <p:par>
                          <p:cTn id="19" fill="hold">
                            <p:stCondLst>
                              <p:cond delay="1750"/>
                            </p:stCondLst>
                            <p:childTnLst>
                              <p:par>
                                <p:cTn id="20" presetID="53" presetClass="entr" presetSubtype="16" fill="hold" grpId="0" nodeType="afterEffect">
                                  <p:stCondLst>
                                    <p:cond delay="0"/>
                                  </p:stCondLst>
                                  <p:childTnLst>
                                    <p:set>
                                      <p:cBhvr>
                                        <p:cTn id="21" dur="1" fill="hold">
                                          <p:stCondLst>
                                            <p:cond delay="0"/>
                                          </p:stCondLst>
                                        </p:cTn>
                                        <p:tgtEl>
                                          <p:spTgt spid="117"/>
                                        </p:tgtEl>
                                        <p:attrNameLst>
                                          <p:attrName>style.visibility</p:attrName>
                                        </p:attrNameLst>
                                      </p:cBhvr>
                                      <p:to>
                                        <p:strVal val="visible"/>
                                      </p:to>
                                    </p:set>
                                    <p:anim calcmode="lin" valueType="num">
                                      <p:cBhvr>
                                        <p:cTn id="22" dur="250" fill="hold"/>
                                        <p:tgtEl>
                                          <p:spTgt spid="117"/>
                                        </p:tgtEl>
                                        <p:attrNameLst>
                                          <p:attrName>ppt_w</p:attrName>
                                        </p:attrNameLst>
                                      </p:cBhvr>
                                      <p:tavLst>
                                        <p:tav tm="0">
                                          <p:val>
                                            <p:fltVal val="0"/>
                                          </p:val>
                                        </p:tav>
                                        <p:tav tm="100000">
                                          <p:val>
                                            <p:strVal val="#ppt_w"/>
                                          </p:val>
                                        </p:tav>
                                      </p:tavLst>
                                    </p:anim>
                                    <p:anim calcmode="lin" valueType="num">
                                      <p:cBhvr>
                                        <p:cTn id="23" dur="250" fill="hold"/>
                                        <p:tgtEl>
                                          <p:spTgt spid="117"/>
                                        </p:tgtEl>
                                        <p:attrNameLst>
                                          <p:attrName>ppt_h</p:attrName>
                                        </p:attrNameLst>
                                      </p:cBhvr>
                                      <p:tavLst>
                                        <p:tav tm="0">
                                          <p:val>
                                            <p:fltVal val="0"/>
                                          </p:val>
                                        </p:tav>
                                        <p:tav tm="100000">
                                          <p:val>
                                            <p:strVal val="#ppt_h"/>
                                          </p:val>
                                        </p:tav>
                                      </p:tavLst>
                                    </p:anim>
                                    <p:animEffect transition="in" filter="fade">
                                      <p:cBhvr>
                                        <p:cTn id="24" dur="250"/>
                                        <p:tgtEl>
                                          <p:spTgt spid="11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wipe(left)">
                                      <p:cBhvr>
                                        <p:cTn id="28" dur="500"/>
                                        <p:tgtEl>
                                          <p:spTgt spid="195"/>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173"/>
                                        </p:tgtEl>
                                        <p:attrNameLst>
                                          <p:attrName>style.visibility</p:attrName>
                                        </p:attrNameLst>
                                      </p:cBhvr>
                                      <p:to>
                                        <p:strVal val="visible"/>
                                      </p:to>
                                    </p:set>
                                    <p:animEffect transition="in" filter="wipe(right)">
                                      <p:cBhvr>
                                        <p:cTn id="31" dur="500"/>
                                        <p:tgtEl>
                                          <p:spTgt spid="17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1"/>
                                        </p:tgtEl>
                                        <p:attrNameLst>
                                          <p:attrName>style.visibility</p:attrName>
                                        </p:attrNameLst>
                                      </p:cBhvr>
                                      <p:to>
                                        <p:strVal val="visible"/>
                                      </p:to>
                                    </p:set>
                                    <p:animEffect transition="in" filter="wipe(down)">
                                      <p:cBhvr>
                                        <p:cTn id="34" dur="750"/>
                                        <p:tgtEl>
                                          <p:spTgt spid="111"/>
                                        </p:tgtEl>
                                      </p:cBhvr>
                                    </p:animEffect>
                                  </p:childTnLst>
                                </p:cTn>
                              </p:par>
                            </p:childTnLst>
                          </p:cTn>
                        </p:par>
                        <p:par>
                          <p:cTn id="35" fill="hold">
                            <p:stCondLst>
                              <p:cond delay="2750"/>
                            </p:stCondLst>
                            <p:childTnLst>
                              <p:par>
                                <p:cTn id="36" presetID="53" presetClass="entr" presetSubtype="16" fill="hold" grpId="0" nodeType="afterEffect">
                                  <p:stCondLst>
                                    <p:cond delay="0"/>
                                  </p:stCondLst>
                                  <p:childTnLst>
                                    <p:set>
                                      <p:cBhvr>
                                        <p:cTn id="37" dur="1" fill="hold">
                                          <p:stCondLst>
                                            <p:cond delay="0"/>
                                          </p:stCondLst>
                                        </p:cTn>
                                        <p:tgtEl>
                                          <p:spTgt spid="118"/>
                                        </p:tgtEl>
                                        <p:attrNameLst>
                                          <p:attrName>style.visibility</p:attrName>
                                        </p:attrNameLst>
                                      </p:cBhvr>
                                      <p:to>
                                        <p:strVal val="visible"/>
                                      </p:to>
                                    </p:set>
                                    <p:anim calcmode="lin" valueType="num">
                                      <p:cBhvr>
                                        <p:cTn id="38" dur="250" fill="hold"/>
                                        <p:tgtEl>
                                          <p:spTgt spid="118"/>
                                        </p:tgtEl>
                                        <p:attrNameLst>
                                          <p:attrName>ppt_w</p:attrName>
                                        </p:attrNameLst>
                                      </p:cBhvr>
                                      <p:tavLst>
                                        <p:tav tm="0">
                                          <p:val>
                                            <p:fltVal val="0"/>
                                          </p:val>
                                        </p:tav>
                                        <p:tav tm="100000">
                                          <p:val>
                                            <p:strVal val="#ppt_w"/>
                                          </p:val>
                                        </p:tav>
                                      </p:tavLst>
                                    </p:anim>
                                    <p:anim calcmode="lin" valueType="num">
                                      <p:cBhvr>
                                        <p:cTn id="39" dur="250" fill="hold"/>
                                        <p:tgtEl>
                                          <p:spTgt spid="118"/>
                                        </p:tgtEl>
                                        <p:attrNameLst>
                                          <p:attrName>ppt_h</p:attrName>
                                        </p:attrNameLst>
                                      </p:cBhvr>
                                      <p:tavLst>
                                        <p:tav tm="0">
                                          <p:val>
                                            <p:fltVal val="0"/>
                                          </p:val>
                                        </p:tav>
                                        <p:tav tm="100000">
                                          <p:val>
                                            <p:strVal val="#ppt_h"/>
                                          </p:val>
                                        </p:tav>
                                      </p:tavLst>
                                    </p:anim>
                                    <p:animEffect transition="in" filter="fade">
                                      <p:cBhvr>
                                        <p:cTn id="40" dur="250"/>
                                        <p:tgtEl>
                                          <p:spTgt spid="118"/>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196"/>
                                        </p:tgtEl>
                                        <p:attrNameLst>
                                          <p:attrName>style.visibility</p:attrName>
                                        </p:attrNameLst>
                                      </p:cBhvr>
                                      <p:to>
                                        <p:strVal val="visible"/>
                                      </p:to>
                                    </p:set>
                                    <p:animEffect transition="in" filter="wipe(left)">
                                      <p:cBhvr>
                                        <p:cTn id="44" dur="500"/>
                                        <p:tgtEl>
                                          <p:spTgt spid="196"/>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174"/>
                                        </p:tgtEl>
                                        <p:attrNameLst>
                                          <p:attrName>style.visibility</p:attrName>
                                        </p:attrNameLst>
                                      </p:cBhvr>
                                      <p:to>
                                        <p:strVal val="visible"/>
                                      </p:to>
                                    </p:set>
                                    <p:animEffect transition="in" filter="wipe(right)">
                                      <p:cBhvr>
                                        <p:cTn id="47" dur="500"/>
                                        <p:tgtEl>
                                          <p:spTgt spid="17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wipe(down)">
                                      <p:cBhvr>
                                        <p:cTn id="50" dur="750"/>
                                        <p:tgtEl>
                                          <p:spTgt spid="112"/>
                                        </p:tgtEl>
                                      </p:cBhvr>
                                    </p:animEffect>
                                  </p:childTnLst>
                                </p:cTn>
                              </p:par>
                            </p:childTnLst>
                          </p:cTn>
                        </p:par>
                        <p:par>
                          <p:cTn id="51" fill="hold">
                            <p:stCondLst>
                              <p:cond delay="3750"/>
                            </p:stCondLst>
                            <p:childTnLst>
                              <p:par>
                                <p:cTn id="52" presetID="53" presetClass="entr" presetSubtype="16" fill="hold" grpId="0" nodeType="afterEffect">
                                  <p:stCondLst>
                                    <p:cond delay="0"/>
                                  </p:stCondLst>
                                  <p:childTnLst>
                                    <p:set>
                                      <p:cBhvr>
                                        <p:cTn id="53" dur="1" fill="hold">
                                          <p:stCondLst>
                                            <p:cond delay="0"/>
                                          </p:stCondLst>
                                        </p:cTn>
                                        <p:tgtEl>
                                          <p:spTgt spid="119"/>
                                        </p:tgtEl>
                                        <p:attrNameLst>
                                          <p:attrName>style.visibility</p:attrName>
                                        </p:attrNameLst>
                                      </p:cBhvr>
                                      <p:to>
                                        <p:strVal val="visible"/>
                                      </p:to>
                                    </p:set>
                                    <p:anim calcmode="lin" valueType="num">
                                      <p:cBhvr>
                                        <p:cTn id="54" dur="250" fill="hold"/>
                                        <p:tgtEl>
                                          <p:spTgt spid="119"/>
                                        </p:tgtEl>
                                        <p:attrNameLst>
                                          <p:attrName>ppt_w</p:attrName>
                                        </p:attrNameLst>
                                      </p:cBhvr>
                                      <p:tavLst>
                                        <p:tav tm="0">
                                          <p:val>
                                            <p:fltVal val="0"/>
                                          </p:val>
                                        </p:tav>
                                        <p:tav tm="100000">
                                          <p:val>
                                            <p:strVal val="#ppt_w"/>
                                          </p:val>
                                        </p:tav>
                                      </p:tavLst>
                                    </p:anim>
                                    <p:anim calcmode="lin" valueType="num">
                                      <p:cBhvr>
                                        <p:cTn id="55" dur="250" fill="hold"/>
                                        <p:tgtEl>
                                          <p:spTgt spid="119"/>
                                        </p:tgtEl>
                                        <p:attrNameLst>
                                          <p:attrName>ppt_h</p:attrName>
                                        </p:attrNameLst>
                                      </p:cBhvr>
                                      <p:tavLst>
                                        <p:tav tm="0">
                                          <p:val>
                                            <p:fltVal val="0"/>
                                          </p:val>
                                        </p:tav>
                                        <p:tav tm="100000">
                                          <p:val>
                                            <p:strVal val="#ppt_h"/>
                                          </p:val>
                                        </p:tav>
                                      </p:tavLst>
                                    </p:anim>
                                    <p:animEffect transition="in" filter="fade">
                                      <p:cBhvr>
                                        <p:cTn id="56" dur="250"/>
                                        <p:tgtEl>
                                          <p:spTgt spid="119"/>
                                        </p:tgtEl>
                                      </p:cBhvr>
                                    </p:animEffect>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97"/>
                                        </p:tgtEl>
                                        <p:attrNameLst>
                                          <p:attrName>style.visibility</p:attrName>
                                        </p:attrNameLst>
                                      </p:cBhvr>
                                      <p:to>
                                        <p:strVal val="visible"/>
                                      </p:to>
                                    </p:set>
                                    <p:animEffect transition="in" filter="wipe(left)">
                                      <p:cBhvr>
                                        <p:cTn id="60" dur="500"/>
                                        <p:tgtEl>
                                          <p:spTgt spid="197"/>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wipe(right)">
                                      <p:cBhvr>
                                        <p:cTn id="63" dur="500"/>
                                        <p:tgtEl>
                                          <p:spTgt spid="175"/>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116"/>
                                        </p:tgtEl>
                                        <p:attrNameLst>
                                          <p:attrName>style.visibility</p:attrName>
                                        </p:attrNameLst>
                                      </p:cBhvr>
                                      <p:to>
                                        <p:strVal val="visible"/>
                                      </p:to>
                                    </p:set>
                                    <p:animEffect transition="in" filter="wipe(up)">
                                      <p:cBhvr>
                                        <p:cTn id="66" dur="750"/>
                                        <p:tgtEl>
                                          <p:spTgt spid="116"/>
                                        </p:tgtEl>
                                      </p:cBhvr>
                                    </p:animEffect>
                                  </p:childTnLst>
                                </p:cTn>
                              </p:par>
                            </p:childTnLst>
                          </p:cTn>
                        </p:par>
                        <p:par>
                          <p:cTn id="67" fill="hold">
                            <p:stCondLst>
                              <p:cond delay="4750"/>
                            </p:stCondLst>
                            <p:childTnLst>
                              <p:par>
                                <p:cTn id="68" presetID="53" presetClass="entr" presetSubtype="16" fill="hold" grpId="0" nodeType="afterEffect">
                                  <p:stCondLst>
                                    <p:cond delay="0"/>
                                  </p:stCondLst>
                                  <p:childTnLst>
                                    <p:set>
                                      <p:cBhvr>
                                        <p:cTn id="69" dur="1" fill="hold">
                                          <p:stCondLst>
                                            <p:cond delay="0"/>
                                          </p:stCondLst>
                                        </p:cTn>
                                        <p:tgtEl>
                                          <p:spTgt spid="120"/>
                                        </p:tgtEl>
                                        <p:attrNameLst>
                                          <p:attrName>style.visibility</p:attrName>
                                        </p:attrNameLst>
                                      </p:cBhvr>
                                      <p:to>
                                        <p:strVal val="visible"/>
                                      </p:to>
                                    </p:set>
                                    <p:anim calcmode="lin" valueType="num">
                                      <p:cBhvr>
                                        <p:cTn id="70" dur="250" fill="hold"/>
                                        <p:tgtEl>
                                          <p:spTgt spid="120"/>
                                        </p:tgtEl>
                                        <p:attrNameLst>
                                          <p:attrName>ppt_w</p:attrName>
                                        </p:attrNameLst>
                                      </p:cBhvr>
                                      <p:tavLst>
                                        <p:tav tm="0">
                                          <p:val>
                                            <p:fltVal val="0"/>
                                          </p:val>
                                        </p:tav>
                                        <p:tav tm="100000">
                                          <p:val>
                                            <p:strVal val="#ppt_w"/>
                                          </p:val>
                                        </p:tav>
                                      </p:tavLst>
                                    </p:anim>
                                    <p:anim calcmode="lin" valueType="num">
                                      <p:cBhvr>
                                        <p:cTn id="71" dur="250" fill="hold"/>
                                        <p:tgtEl>
                                          <p:spTgt spid="120"/>
                                        </p:tgtEl>
                                        <p:attrNameLst>
                                          <p:attrName>ppt_h</p:attrName>
                                        </p:attrNameLst>
                                      </p:cBhvr>
                                      <p:tavLst>
                                        <p:tav tm="0">
                                          <p:val>
                                            <p:fltVal val="0"/>
                                          </p:val>
                                        </p:tav>
                                        <p:tav tm="100000">
                                          <p:val>
                                            <p:strVal val="#ppt_h"/>
                                          </p:val>
                                        </p:tav>
                                      </p:tavLst>
                                    </p:anim>
                                    <p:animEffect transition="in" filter="fade">
                                      <p:cBhvr>
                                        <p:cTn id="72" dur="250"/>
                                        <p:tgtEl>
                                          <p:spTgt spid="120"/>
                                        </p:tgtEl>
                                      </p:cBhvr>
                                    </p:animEffect>
                                  </p:childTnLst>
                                </p:cTn>
                              </p:par>
                            </p:childTnLst>
                          </p:cTn>
                        </p:par>
                        <p:par>
                          <p:cTn id="73" fill="hold">
                            <p:stCondLst>
                              <p:cond delay="5000"/>
                            </p:stCondLst>
                            <p:childTnLst>
                              <p:par>
                                <p:cTn id="74" presetID="22" presetClass="entr" presetSubtype="8" fill="hold" nodeType="afterEffect">
                                  <p:stCondLst>
                                    <p:cond delay="0"/>
                                  </p:stCondLst>
                                  <p:childTnLst>
                                    <p:set>
                                      <p:cBhvr>
                                        <p:cTn id="75" dur="1" fill="hold">
                                          <p:stCondLst>
                                            <p:cond delay="0"/>
                                          </p:stCondLst>
                                        </p:cTn>
                                        <p:tgtEl>
                                          <p:spTgt spid="198"/>
                                        </p:tgtEl>
                                        <p:attrNameLst>
                                          <p:attrName>style.visibility</p:attrName>
                                        </p:attrNameLst>
                                      </p:cBhvr>
                                      <p:to>
                                        <p:strVal val="visible"/>
                                      </p:to>
                                    </p:set>
                                    <p:animEffect transition="in" filter="wipe(left)">
                                      <p:cBhvr>
                                        <p:cTn id="76" dur="500"/>
                                        <p:tgtEl>
                                          <p:spTgt spid="198"/>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176"/>
                                        </p:tgtEl>
                                        <p:attrNameLst>
                                          <p:attrName>style.visibility</p:attrName>
                                        </p:attrNameLst>
                                      </p:cBhvr>
                                      <p:to>
                                        <p:strVal val="visible"/>
                                      </p:to>
                                    </p:set>
                                    <p:animEffect transition="in" filter="wipe(right)">
                                      <p:cBhvr>
                                        <p:cTn id="79" dur="500"/>
                                        <p:tgtEl>
                                          <p:spTgt spid="176"/>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15"/>
                                        </p:tgtEl>
                                        <p:attrNameLst>
                                          <p:attrName>style.visibility</p:attrName>
                                        </p:attrNameLst>
                                      </p:cBhvr>
                                      <p:to>
                                        <p:strVal val="visible"/>
                                      </p:to>
                                    </p:set>
                                    <p:animEffect transition="in" filter="wipe(up)">
                                      <p:cBhvr>
                                        <p:cTn id="82" dur="750"/>
                                        <p:tgtEl>
                                          <p:spTgt spid="115"/>
                                        </p:tgtEl>
                                      </p:cBhvr>
                                    </p:animEffect>
                                  </p:childTnLst>
                                </p:cTn>
                              </p:par>
                            </p:childTnLst>
                          </p:cTn>
                        </p:par>
                        <p:par>
                          <p:cTn id="83" fill="hold">
                            <p:stCondLst>
                              <p:cond delay="5750"/>
                            </p:stCondLst>
                            <p:childTnLst>
                              <p:par>
                                <p:cTn id="84" presetID="53" presetClass="entr" presetSubtype="16" fill="hold" grpId="0" nodeType="afterEffect">
                                  <p:stCondLst>
                                    <p:cond delay="0"/>
                                  </p:stCondLst>
                                  <p:childTnLst>
                                    <p:set>
                                      <p:cBhvr>
                                        <p:cTn id="85" dur="1" fill="hold">
                                          <p:stCondLst>
                                            <p:cond delay="0"/>
                                          </p:stCondLst>
                                        </p:cTn>
                                        <p:tgtEl>
                                          <p:spTgt spid="121"/>
                                        </p:tgtEl>
                                        <p:attrNameLst>
                                          <p:attrName>style.visibility</p:attrName>
                                        </p:attrNameLst>
                                      </p:cBhvr>
                                      <p:to>
                                        <p:strVal val="visible"/>
                                      </p:to>
                                    </p:set>
                                    <p:anim calcmode="lin" valueType="num">
                                      <p:cBhvr>
                                        <p:cTn id="86" dur="250" fill="hold"/>
                                        <p:tgtEl>
                                          <p:spTgt spid="121"/>
                                        </p:tgtEl>
                                        <p:attrNameLst>
                                          <p:attrName>ppt_w</p:attrName>
                                        </p:attrNameLst>
                                      </p:cBhvr>
                                      <p:tavLst>
                                        <p:tav tm="0">
                                          <p:val>
                                            <p:fltVal val="0"/>
                                          </p:val>
                                        </p:tav>
                                        <p:tav tm="100000">
                                          <p:val>
                                            <p:strVal val="#ppt_w"/>
                                          </p:val>
                                        </p:tav>
                                      </p:tavLst>
                                    </p:anim>
                                    <p:anim calcmode="lin" valueType="num">
                                      <p:cBhvr>
                                        <p:cTn id="87" dur="250" fill="hold"/>
                                        <p:tgtEl>
                                          <p:spTgt spid="121"/>
                                        </p:tgtEl>
                                        <p:attrNameLst>
                                          <p:attrName>ppt_h</p:attrName>
                                        </p:attrNameLst>
                                      </p:cBhvr>
                                      <p:tavLst>
                                        <p:tav tm="0">
                                          <p:val>
                                            <p:fltVal val="0"/>
                                          </p:val>
                                        </p:tav>
                                        <p:tav tm="100000">
                                          <p:val>
                                            <p:strVal val="#ppt_h"/>
                                          </p:val>
                                        </p:tav>
                                      </p:tavLst>
                                    </p:anim>
                                    <p:animEffect transition="in" filter="fade">
                                      <p:cBhvr>
                                        <p:cTn id="88" dur="250"/>
                                        <p:tgtEl>
                                          <p:spTgt spid="121"/>
                                        </p:tgtEl>
                                      </p:cBhvr>
                                    </p:animEffect>
                                  </p:childTnLst>
                                </p:cTn>
                              </p:par>
                            </p:childTnLst>
                          </p:cTn>
                        </p:par>
                        <p:par>
                          <p:cTn id="89" fill="hold">
                            <p:stCondLst>
                              <p:cond delay="6000"/>
                            </p:stCondLst>
                            <p:childTnLst>
                              <p:par>
                                <p:cTn id="90" presetID="22" presetClass="entr" presetSubtype="8" fill="hold" nodeType="afterEffect">
                                  <p:stCondLst>
                                    <p:cond delay="0"/>
                                  </p:stCondLst>
                                  <p:childTnLst>
                                    <p:set>
                                      <p:cBhvr>
                                        <p:cTn id="91" dur="1" fill="hold">
                                          <p:stCondLst>
                                            <p:cond delay="0"/>
                                          </p:stCondLst>
                                        </p:cTn>
                                        <p:tgtEl>
                                          <p:spTgt spid="155"/>
                                        </p:tgtEl>
                                        <p:attrNameLst>
                                          <p:attrName>style.visibility</p:attrName>
                                        </p:attrNameLst>
                                      </p:cBhvr>
                                      <p:to>
                                        <p:strVal val="visible"/>
                                      </p:to>
                                    </p:set>
                                    <p:animEffect transition="in" filter="wipe(left)">
                                      <p:cBhvr>
                                        <p:cTn id="92" dur="500"/>
                                        <p:tgtEl>
                                          <p:spTgt spid="155"/>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177"/>
                                        </p:tgtEl>
                                        <p:attrNameLst>
                                          <p:attrName>style.visibility</p:attrName>
                                        </p:attrNameLst>
                                      </p:cBhvr>
                                      <p:to>
                                        <p:strVal val="visible"/>
                                      </p:to>
                                    </p:set>
                                    <p:animEffect transition="in" filter="wipe(right)">
                                      <p:cBhvr>
                                        <p:cTn id="95" dur="500"/>
                                        <p:tgtEl>
                                          <p:spTgt spid="177"/>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114"/>
                                        </p:tgtEl>
                                        <p:attrNameLst>
                                          <p:attrName>style.visibility</p:attrName>
                                        </p:attrNameLst>
                                      </p:cBhvr>
                                      <p:to>
                                        <p:strVal val="visible"/>
                                      </p:to>
                                    </p:set>
                                    <p:animEffect transition="in" filter="wipe(up)">
                                      <p:cBhvr>
                                        <p:cTn id="98" dur="750"/>
                                        <p:tgtEl>
                                          <p:spTgt spid="114"/>
                                        </p:tgtEl>
                                      </p:cBhvr>
                                    </p:animEffect>
                                  </p:childTnLst>
                                </p:cTn>
                              </p:par>
                            </p:childTnLst>
                          </p:cTn>
                        </p:par>
                        <p:par>
                          <p:cTn id="99" fill="hold">
                            <p:stCondLst>
                              <p:cond delay="6750"/>
                            </p:stCondLst>
                            <p:childTnLst>
                              <p:par>
                                <p:cTn id="100" presetID="53" presetClass="entr" presetSubtype="16" fill="hold" grpId="0" nodeType="afterEffect">
                                  <p:stCondLst>
                                    <p:cond delay="0"/>
                                  </p:stCondLst>
                                  <p:childTnLst>
                                    <p:set>
                                      <p:cBhvr>
                                        <p:cTn id="101" dur="1" fill="hold">
                                          <p:stCondLst>
                                            <p:cond delay="0"/>
                                          </p:stCondLst>
                                        </p:cTn>
                                        <p:tgtEl>
                                          <p:spTgt spid="122"/>
                                        </p:tgtEl>
                                        <p:attrNameLst>
                                          <p:attrName>style.visibility</p:attrName>
                                        </p:attrNameLst>
                                      </p:cBhvr>
                                      <p:to>
                                        <p:strVal val="visible"/>
                                      </p:to>
                                    </p:set>
                                    <p:anim calcmode="lin" valueType="num">
                                      <p:cBhvr>
                                        <p:cTn id="102" dur="250" fill="hold"/>
                                        <p:tgtEl>
                                          <p:spTgt spid="122"/>
                                        </p:tgtEl>
                                        <p:attrNameLst>
                                          <p:attrName>ppt_w</p:attrName>
                                        </p:attrNameLst>
                                      </p:cBhvr>
                                      <p:tavLst>
                                        <p:tav tm="0">
                                          <p:val>
                                            <p:fltVal val="0"/>
                                          </p:val>
                                        </p:tav>
                                        <p:tav tm="100000">
                                          <p:val>
                                            <p:strVal val="#ppt_w"/>
                                          </p:val>
                                        </p:tav>
                                      </p:tavLst>
                                    </p:anim>
                                    <p:anim calcmode="lin" valueType="num">
                                      <p:cBhvr>
                                        <p:cTn id="103" dur="250" fill="hold"/>
                                        <p:tgtEl>
                                          <p:spTgt spid="122"/>
                                        </p:tgtEl>
                                        <p:attrNameLst>
                                          <p:attrName>ppt_h</p:attrName>
                                        </p:attrNameLst>
                                      </p:cBhvr>
                                      <p:tavLst>
                                        <p:tav tm="0">
                                          <p:val>
                                            <p:fltVal val="0"/>
                                          </p:val>
                                        </p:tav>
                                        <p:tav tm="100000">
                                          <p:val>
                                            <p:strVal val="#ppt_h"/>
                                          </p:val>
                                        </p:tav>
                                      </p:tavLst>
                                    </p:anim>
                                    <p:animEffect transition="in" filter="fade">
                                      <p:cBhvr>
                                        <p:cTn id="104" dur="250"/>
                                        <p:tgtEl>
                                          <p:spTgt spid="122"/>
                                        </p:tgtEl>
                                      </p:cBhvr>
                                    </p:animEffect>
                                  </p:childTnLst>
                                </p:cTn>
                              </p:par>
                            </p:childTnLst>
                          </p:cTn>
                        </p:par>
                        <p:par>
                          <p:cTn id="105" fill="hold">
                            <p:stCondLst>
                              <p:cond delay="7000"/>
                            </p:stCondLst>
                            <p:childTnLst>
                              <p:par>
                                <p:cTn id="106" presetID="22" presetClass="entr" presetSubtype="8" fill="hold" nodeType="afterEffect">
                                  <p:stCondLst>
                                    <p:cond delay="0"/>
                                  </p:stCondLst>
                                  <p:childTnLst>
                                    <p:set>
                                      <p:cBhvr>
                                        <p:cTn id="107" dur="1" fill="hold">
                                          <p:stCondLst>
                                            <p:cond delay="0"/>
                                          </p:stCondLst>
                                        </p:cTn>
                                        <p:tgtEl>
                                          <p:spTgt spid="164"/>
                                        </p:tgtEl>
                                        <p:attrNameLst>
                                          <p:attrName>style.visibility</p:attrName>
                                        </p:attrNameLst>
                                      </p:cBhvr>
                                      <p:to>
                                        <p:strVal val="visible"/>
                                      </p:to>
                                    </p:set>
                                    <p:animEffect transition="in" filter="wipe(left)">
                                      <p:cBhvr>
                                        <p:cTn id="108" dur="500"/>
                                        <p:tgtEl>
                                          <p:spTgt spid="164"/>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178"/>
                                        </p:tgtEl>
                                        <p:attrNameLst>
                                          <p:attrName>style.visibility</p:attrName>
                                        </p:attrNameLst>
                                      </p:cBhvr>
                                      <p:to>
                                        <p:strVal val="visible"/>
                                      </p:to>
                                    </p:set>
                                    <p:animEffect transition="in" filter="wipe(right)">
                                      <p:cBhvr>
                                        <p:cTn id="111" dur="500"/>
                                        <p:tgtEl>
                                          <p:spTgt spid="178"/>
                                        </p:tgtEl>
                                      </p:cBhvr>
                                    </p:animEffect>
                                  </p:childTnLst>
                                </p:cTn>
                              </p:par>
                            </p:childTnLst>
                          </p:cTn>
                        </p:par>
                        <p:par>
                          <p:cTn id="112" fill="hold">
                            <p:stCondLst>
                              <p:cond delay="7500"/>
                            </p:stCondLst>
                            <p:childTnLst>
                              <p:par>
                                <p:cTn id="113" presetID="2" presetClass="entr" presetSubtype="8" fill="hold" nodeType="afterEffect">
                                  <p:stCondLst>
                                    <p:cond delay="0"/>
                                  </p:stCondLst>
                                  <p:childTnLst>
                                    <p:set>
                                      <p:cBhvr>
                                        <p:cTn id="114" dur="1" fill="hold">
                                          <p:stCondLst>
                                            <p:cond delay="0"/>
                                          </p:stCondLst>
                                        </p:cTn>
                                        <p:tgtEl>
                                          <p:spTgt spid="188"/>
                                        </p:tgtEl>
                                        <p:attrNameLst>
                                          <p:attrName>style.visibility</p:attrName>
                                        </p:attrNameLst>
                                      </p:cBhvr>
                                      <p:to>
                                        <p:strVal val="visible"/>
                                      </p:to>
                                    </p:set>
                                    <p:anim calcmode="lin" valueType="num">
                                      <p:cBhvr additive="base">
                                        <p:cTn id="115" dur="500" fill="hold"/>
                                        <p:tgtEl>
                                          <p:spTgt spid="188"/>
                                        </p:tgtEl>
                                        <p:attrNameLst>
                                          <p:attrName>ppt_x</p:attrName>
                                        </p:attrNameLst>
                                      </p:cBhvr>
                                      <p:tavLst>
                                        <p:tav tm="0">
                                          <p:val>
                                            <p:strVal val="0-#ppt_w/2"/>
                                          </p:val>
                                        </p:tav>
                                        <p:tav tm="100000">
                                          <p:val>
                                            <p:strVal val="#ppt_x"/>
                                          </p:val>
                                        </p:tav>
                                      </p:tavLst>
                                    </p:anim>
                                    <p:anim calcmode="lin" valueType="num">
                                      <p:cBhvr additive="base">
                                        <p:cTn id="116" dur="500" fill="hold"/>
                                        <p:tgtEl>
                                          <p:spTgt spid="188"/>
                                        </p:tgtEl>
                                        <p:attrNameLst>
                                          <p:attrName>ppt_y</p:attrName>
                                        </p:attrNameLst>
                                      </p:cBhvr>
                                      <p:tavLst>
                                        <p:tav tm="0">
                                          <p:val>
                                            <p:strVal val="#ppt_y"/>
                                          </p:val>
                                        </p:tav>
                                        <p:tav tm="100000">
                                          <p:val>
                                            <p:strVal val="#ppt_y"/>
                                          </p:val>
                                        </p:tav>
                                      </p:tavLst>
                                    </p:anim>
                                  </p:childTnLst>
                                </p:cTn>
                              </p:par>
                              <p:par>
                                <p:cTn id="117" presetID="2" presetClass="entr" presetSubtype="8" fill="hold" nodeType="withEffect">
                                  <p:stCondLst>
                                    <p:cond delay="0"/>
                                  </p:stCondLst>
                                  <p:childTnLst>
                                    <p:set>
                                      <p:cBhvr>
                                        <p:cTn id="118" dur="1" fill="hold">
                                          <p:stCondLst>
                                            <p:cond delay="0"/>
                                          </p:stCondLst>
                                        </p:cTn>
                                        <p:tgtEl>
                                          <p:spTgt spid="194"/>
                                        </p:tgtEl>
                                        <p:attrNameLst>
                                          <p:attrName>style.visibility</p:attrName>
                                        </p:attrNameLst>
                                      </p:cBhvr>
                                      <p:to>
                                        <p:strVal val="visible"/>
                                      </p:to>
                                    </p:set>
                                    <p:anim calcmode="lin" valueType="num">
                                      <p:cBhvr additive="base">
                                        <p:cTn id="119" dur="500" fill="hold"/>
                                        <p:tgtEl>
                                          <p:spTgt spid="194"/>
                                        </p:tgtEl>
                                        <p:attrNameLst>
                                          <p:attrName>ppt_x</p:attrName>
                                        </p:attrNameLst>
                                      </p:cBhvr>
                                      <p:tavLst>
                                        <p:tav tm="0">
                                          <p:val>
                                            <p:strVal val="0-#ppt_w/2"/>
                                          </p:val>
                                        </p:tav>
                                        <p:tav tm="100000">
                                          <p:val>
                                            <p:strVal val="#ppt_x"/>
                                          </p:val>
                                        </p:tav>
                                      </p:tavLst>
                                    </p:anim>
                                    <p:anim calcmode="lin" valueType="num">
                                      <p:cBhvr additive="base">
                                        <p:cTn id="120" dur="500" fill="hold"/>
                                        <p:tgtEl>
                                          <p:spTgt spid="194"/>
                                        </p:tgtEl>
                                        <p:attrNameLst>
                                          <p:attrName>ppt_y</p:attrName>
                                        </p:attrNameLst>
                                      </p:cBhvr>
                                      <p:tavLst>
                                        <p:tav tm="0">
                                          <p:val>
                                            <p:strVal val="#ppt_y"/>
                                          </p:val>
                                        </p:tav>
                                        <p:tav tm="100000">
                                          <p:val>
                                            <p:strVal val="#ppt_y"/>
                                          </p:val>
                                        </p:tav>
                                      </p:tavLst>
                                    </p:anim>
                                  </p:childTnLst>
                                </p:cTn>
                              </p:par>
                              <p:par>
                                <p:cTn id="121" presetID="2" presetClass="entr" presetSubtype="8" fill="hold" nodeType="withEffect">
                                  <p:stCondLst>
                                    <p:cond delay="0"/>
                                  </p:stCondLst>
                                  <p:childTnLst>
                                    <p:set>
                                      <p:cBhvr>
                                        <p:cTn id="122" dur="1" fill="hold">
                                          <p:stCondLst>
                                            <p:cond delay="0"/>
                                          </p:stCondLst>
                                        </p:cTn>
                                        <p:tgtEl>
                                          <p:spTgt spid="184"/>
                                        </p:tgtEl>
                                        <p:attrNameLst>
                                          <p:attrName>style.visibility</p:attrName>
                                        </p:attrNameLst>
                                      </p:cBhvr>
                                      <p:to>
                                        <p:strVal val="visible"/>
                                      </p:to>
                                    </p:set>
                                    <p:anim calcmode="lin" valueType="num">
                                      <p:cBhvr additive="base">
                                        <p:cTn id="123" dur="500" fill="hold"/>
                                        <p:tgtEl>
                                          <p:spTgt spid="184"/>
                                        </p:tgtEl>
                                        <p:attrNameLst>
                                          <p:attrName>ppt_x</p:attrName>
                                        </p:attrNameLst>
                                      </p:cBhvr>
                                      <p:tavLst>
                                        <p:tav tm="0">
                                          <p:val>
                                            <p:strVal val="0-#ppt_w/2"/>
                                          </p:val>
                                        </p:tav>
                                        <p:tav tm="100000">
                                          <p:val>
                                            <p:strVal val="#ppt_x"/>
                                          </p:val>
                                        </p:tav>
                                      </p:tavLst>
                                    </p:anim>
                                    <p:anim calcmode="lin" valueType="num">
                                      <p:cBhvr additive="base">
                                        <p:cTn id="124" dur="500" fill="hold"/>
                                        <p:tgtEl>
                                          <p:spTgt spid="184"/>
                                        </p:tgtEl>
                                        <p:attrNameLst>
                                          <p:attrName>ppt_y</p:attrName>
                                        </p:attrNameLst>
                                      </p:cBhvr>
                                      <p:tavLst>
                                        <p:tav tm="0">
                                          <p:val>
                                            <p:strVal val="#ppt_y"/>
                                          </p:val>
                                        </p:tav>
                                        <p:tav tm="100000">
                                          <p:val>
                                            <p:strVal val="#ppt_y"/>
                                          </p:val>
                                        </p:tav>
                                      </p:tavLst>
                                    </p:anim>
                                  </p:childTnLst>
                                </p:cTn>
                              </p:par>
                              <p:par>
                                <p:cTn id="125" presetID="2" presetClass="entr" presetSubtype="8" fill="hold" nodeType="withEffect">
                                  <p:stCondLst>
                                    <p:cond delay="0"/>
                                  </p:stCondLst>
                                  <p:childTnLst>
                                    <p:set>
                                      <p:cBhvr>
                                        <p:cTn id="126" dur="1" fill="hold">
                                          <p:stCondLst>
                                            <p:cond delay="0"/>
                                          </p:stCondLst>
                                        </p:cTn>
                                        <p:tgtEl>
                                          <p:spTgt spid="185"/>
                                        </p:tgtEl>
                                        <p:attrNameLst>
                                          <p:attrName>style.visibility</p:attrName>
                                        </p:attrNameLst>
                                      </p:cBhvr>
                                      <p:to>
                                        <p:strVal val="visible"/>
                                      </p:to>
                                    </p:set>
                                    <p:anim calcmode="lin" valueType="num">
                                      <p:cBhvr additive="base">
                                        <p:cTn id="127" dur="500" fill="hold"/>
                                        <p:tgtEl>
                                          <p:spTgt spid="185"/>
                                        </p:tgtEl>
                                        <p:attrNameLst>
                                          <p:attrName>ppt_x</p:attrName>
                                        </p:attrNameLst>
                                      </p:cBhvr>
                                      <p:tavLst>
                                        <p:tav tm="0">
                                          <p:val>
                                            <p:strVal val="0-#ppt_w/2"/>
                                          </p:val>
                                        </p:tav>
                                        <p:tav tm="100000">
                                          <p:val>
                                            <p:strVal val="#ppt_x"/>
                                          </p:val>
                                        </p:tav>
                                      </p:tavLst>
                                    </p:anim>
                                    <p:anim calcmode="lin" valueType="num">
                                      <p:cBhvr additive="base">
                                        <p:cTn id="128" dur="500" fill="hold"/>
                                        <p:tgtEl>
                                          <p:spTgt spid="185"/>
                                        </p:tgtEl>
                                        <p:attrNameLst>
                                          <p:attrName>ppt_y</p:attrName>
                                        </p:attrNameLst>
                                      </p:cBhvr>
                                      <p:tavLst>
                                        <p:tav tm="0">
                                          <p:val>
                                            <p:strVal val="#ppt_y"/>
                                          </p:val>
                                        </p:tav>
                                        <p:tav tm="100000">
                                          <p:val>
                                            <p:strVal val="#ppt_y"/>
                                          </p:val>
                                        </p:tav>
                                      </p:tavLst>
                                    </p:anim>
                                  </p:childTnLst>
                                </p:cTn>
                              </p:par>
                              <p:par>
                                <p:cTn id="129" presetID="2" presetClass="entr" presetSubtype="8" fill="hold" nodeType="withEffect">
                                  <p:stCondLst>
                                    <p:cond delay="0"/>
                                  </p:stCondLst>
                                  <p:childTnLst>
                                    <p:set>
                                      <p:cBhvr>
                                        <p:cTn id="130" dur="1" fill="hold">
                                          <p:stCondLst>
                                            <p:cond delay="0"/>
                                          </p:stCondLst>
                                        </p:cTn>
                                        <p:tgtEl>
                                          <p:spTgt spid="186"/>
                                        </p:tgtEl>
                                        <p:attrNameLst>
                                          <p:attrName>style.visibility</p:attrName>
                                        </p:attrNameLst>
                                      </p:cBhvr>
                                      <p:to>
                                        <p:strVal val="visible"/>
                                      </p:to>
                                    </p:set>
                                    <p:anim calcmode="lin" valueType="num">
                                      <p:cBhvr additive="base">
                                        <p:cTn id="131" dur="500" fill="hold"/>
                                        <p:tgtEl>
                                          <p:spTgt spid="186"/>
                                        </p:tgtEl>
                                        <p:attrNameLst>
                                          <p:attrName>ppt_x</p:attrName>
                                        </p:attrNameLst>
                                      </p:cBhvr>
                                      <p:tavLst>
                                        <p:tav tm="0">
                                          <p:val>
                                            <p:strVal val="0-#ppt_w/2"/>
                                          </p:val>
                                        </p:tav>
                                        <p:tav tm="100000">
                                          <p:val>
                                            <p:strVal val="#ppt_x"/>
                                          </p:val>
                                        </p:tav>
                                      </p:tavLst>
                                    </p:anim>
                                    <p:anim calcmode="lin" valueType="num">
                                      <p:cBhvr additive="base">
                                        <p:cTn id="132" dur="500" fill="hold"/>
                                        <p:tgtEl>
                                          <p:spTgt spid="186"/>
                                        </p:tgtEl>
                                        <p:attrNameLst>
                                          <p:attrName>ppt_y</p:attrName>
                                        </p:attrNameLst>
                                      </p:cBhvr>
                                      <p:tavLst>
                                        <p:tav tm="0">
                                          <p:val>
                                            <p:strVal val="#ppt_y"/>
                                          </p:val>
                                        </p:tav>
                                        <p:tav tm="100000">
                                          <p:val>
                                            <p:strVal val="#ppt_y"/>
                                          </p:val>
                                        </p:tav>
                                      </p:tavLst>
                                    </p:anim>
                                  </p:childTnLst>
                                </p:cTn>
                              </p:par>
                              <p:par>
                                <p:cTn id="133" presetID="2" presetClass="entr" presetSubtype="8" fill="hold" nodeType="withEffect">
                                  <p:stCondLst>
                                    <p:cond delay="0"/>
                                  </p:stCondLst>
                                  <p:childTnLst>
                                    <p:set>
                                      <p:cBhvr>
                                        <p:cTn id="134" dur="1" fill="hold">
                                          <p:stCondLst>
                                            <p:cond delay="0"/>
                                          </p:stCondLst>
                                        </p:cTn>
                                        <p:tgtEl>
                                          <p:spTgt spid="187"/>
                                        </p:tgtEl>
                                        <p:attrNameLst>
                                          <p:attrName>style.visibility</p:attrName>
                                        </p:attrNameLst>
                                      </p:cBhvr>
                                      <p:to>
                                        <p:strVal val="visible"/>
                                      </p:to>
                                    </p:set>
                                    <p:anim calcmode="lin" valueType="num">
                                      <p:cBhvr additive="base">
                                        <p:cTn id="135" dur="500" fill="hold"/>
                                        <p:tgtEl>
                                          <p:spTgt spid="187"/>
                                        </p:tgtEl>
                                        <p:attrNameLst>
                                          <p:attrName>ppt_x</p:attrName>
                                        </p:attrNameLst>
                                      </p:cBhvr>
                                      <p:tavLst>
                                        <p:tav tm="0">
                                          <p:val>
                                            <p:strVal val="0-#ppt_w/2"/>
                                          </p:val>
                                        </p:tav>
                                        <p:tav tm="100000">
                                          <p:val>
                                            <p:strVal val="#ppt_x"/>
                                          </p:val>
                                        </p:tav>
                                      </p:tavLst>
                                    </p:anim>
                                    <p:anim calcmode="lin" valueType="num">
                                      <p:cBhvr additive="base">
                                        <p:cTn id="136" dur="500" fill="hold"/>
                                        <p:tgtEl>
                                          <p:spTgt spid="187"/>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7" presetClass="entr" presetSubtype="0" fill="hold" grpId="0" nodeType="clickEffect">
                                  <p:stCondLst>
                                    <p:cond delay="0"/>
                                  </p:stCondLst>
                                  <p:childTnLst>
                                    <p:set>
                                      <p:cBhvr>
                                        <p:cTn id="140" dur="1" fill="hold">
                                          <p:stCondLst>
                                            <p:cond delay="0"/>
                                          </p:stCondLst>
                                        </p:cTn>
                                        <p:tgtEl>
                                          <p:spTgt spid="199"/>
                                        </p:tgtEl>
                                        <p:attrNameLst>
                                          <p:attrName>style.visibility</p:attrName>
                                        </p:attrNameLst>
                                      </p:cBhvr>
                                      <p:to>
                                        <p:strVal val="visible"/>
                                      </p:to>
                                    </p:set>
                                    <p:animEffect transition="in" filter="fade">
                                      <p:cBhvr>
                                        <p:cTn id="141" dur="1000"/>
                                        <p:tgtEl>
                                          <p:spTgt spid="199"/>
                                        </p:tgtEl>
                                      </p:cBhvr>
                                    </p:animEffect>
                                    <p:anim calcmode="lin" valueType="num">
                                      <p:cBhvr>
                                        <p:cTn id="142" dur="1000" fill="hold"/>
                                        <p:tgtEl>
                                          <p:spTgt spid="199"/>
                                        </p:tgtEl>
                                        <p:attrNameLst>
                                          <p:attrName>ppt_x</p:attrName>
                                        </p:attrNameLst>
                                      </p:cBhvr>
                                      <p:tavLst>
                                        <p:tav tm="0">
                                          <p:val>
                                            <p:strVal val="#ppt_x"/>
                                          </p:val>
                                        </p:tav>
                                        <p:tav tm="100000">
                                          <p:val>
                                            <p:strVal val="#ppt_x"/>
                                          </p:val>
                                        </p:tav>
                                      </p:tavLst>
                                    </p:anim>
                                    <p:anim calcmode="lin" valueType="num">
                                      <p:cBhvr>
                                        <p:cTn id="143" dur="1000" fill="hold"/>
                                        <p:tgtEl>
                                          <p:spTgt spid="199"/>
                                        </p:tgtEl>
                                        <p:attrNameLst>
                                          <p:attrName>ppt_y</p:attrName>
                                        </p:attrNameLst>
                                      </p:cBhvr>
                                      <p:tavLst>
                                        <p:tav tm="0">
                                          <p:val>
                                            <p:strVal val="#ppt_y-.1"/>
                                          </p:val>
                                        </p:tav>
                                        <p:tav tm="100000">
                                          <p:val>
                                            <p:strVal val="#ppt_y"/>
                                          </p:val>
                                        </p:tav>
                                      </p:tavLst>
                                    </p:anim>
                                  </p:childTnLst>
                                </p:cTn>
                              </p:par>
                              <p:par>
                                <p:cTn id="144" presetID="47" presetClass="entr" presetSubtype="0" fill="hold" grpId="0" nodeType="withEffect">
                                  <p:stCondLst>
                                    <p:cond delay="500"/>
                                  </p:stCondLst>
                                  <p:childTnLst>
                                    <p:set>
                                      <p:cBhvr>
                                        <p:cTn id="145" dur="1" fill="hold">
                                          <p:stCondLst>
                                            <p:cond delay="0"/>
                                          </p:stCondLst>
                                        </p:cTn>
                                        <p:tgtEl>
                                          <p:spTgt spid="190"/>
                                        </p:tgtEl>
                                        <p:attrNameLst>
                                          <p:attrName>style.visibility</p:attrName>
                                        </p:attrNameLst>
                                      </p:cBhvr>
                                      <p:to>
                                        <p:strVal val="visible"/>
                                      </p:to>
                                    </p:set>
                                    <p:animEffect transition="in" filter="fade">
                                      <p:cBhvr>
                                        <p:cTn id="146" dur="1000"/>
                                        <p:tgtEl>
                                          <p:spTgt spid="190"/>
                                        </p:tgtEl>
                                      </p:cBhvr>
                                    </p:animEffect>
                                    <p:anim calcmode="lin" valueType="num">
                                      <p:cBhvr>
                                        <p:cTn id="147" dur="1000" fill="hold"/>
                                        <p:tgtEl>
                                          <p:spTgt spid="190"/>
                                        </p:tgtEl>
                                        <p:attrNameLst>
                                          <p:attrName>ppt_x</p:attrName>
                                        </p:attrNameLst>
                                      </p:cBhvr>
                                      <p:tavLst>
                                        <p:tav tm="0">
                                          <p:val>
                                            <p:strVal val="#ppt_x"/>
                                          </p:val>
                                        </p:tav>
                                        <p:tav tm="100000">
                                          <p:val>
                                            <p:strVal val="#ppt_x"/>
                                          </p:val>
                                        </p:tav>
                                      </p:tavLst>
                                    </p:anim>
                                    <p:anim calcmode="lin" valueType="num">
                                      <p:cBhvr>
                                        <p:cTn id="148" dur="1000" fill="hold"/>
                                        <p:tgtEl>
                                          <p:spTgt spid="190"/>
                                        </p:tgtEl>
                                        <p:attrNameLst>
                                          <p:attrName>ppt_y</p:attrName>
                                        </p:attrNameLst>
                                      </p:cBhvr>
                                      <p:tavLst>
                                        <p:tav tm="0">
                                          <p:val>
                                            <p:strVal val="#ppt_y-.1"/>
                                          </p:val>
                                        </p:tav>
                                        <p:tav tm="100000">
                                          <p:val>
                                            <p:strVal val="#ppt_y"/>
                                          </p:val>
                                        </p:tav>
                                      </p:tavLst>
                                    </p:anim>
                                  </p:childTnLst>
                                </p:cTn>
                              </p:par>
                              <p:par>
                                <p:cTn id="149" presetID="47" presetClass="entr" presetSubtype="0" fill="hold" grpId="0" nodeType="withEffect">
                                  <p:stCondLst>
                                    <p:cond delay="1000"/>
                                  </p:stCondLst>
                                  <p:childTnLst>
                                    <p:set>
                                      <p:cBhvr>
                                        <p:cTn id="150" dur="1" fill="hold">
                                          <p:stCondLst>
                                            <p:cond delay="0"/>
                                          </p:stCondLst>
                                        </p:cTn>
                                        <p:tgtEl>
                                          <p:spTgt spid="191"/>
                                        </p:tgtEl>
                                        <p:attrNameLst>
                                          <p:attrName>style.visibility</p:attrName>
                                        </p:attrNameLst>
                                      </p:cBhvr>
                                      <p:to>
                                        <p:strVal val="visible"/>
                                      </p:to>
                                    </p:set>
                                    <p:animEffect transition="in" filter="fade">
                                      <p:cBhvr>
                                        <p:cTn id="151" dur="1000"/>
                                        <p:tgtEl>
                                          <p:spTgt spid="191"/>
                                        </p:tgtEl>
                                      </p:cBhvr>
                                    </p:animEffect>
                                    <p:anim calcmode="lin" valueType="num">
                                      <p:cBhvr>
                                        <p:cTn id="152" dur="1000" fill="hold"/>
                                        <p:tgtEl>
                                          <p:spTgt spid="191"/>
                                        </p:tgtEl>
                                        <p:attrNameLst>
                                          <p:attrName>ppt_x</p:attrName>
                                        </p:attrNameLst>
                                      </p:cBhvr>
                                      <p:tavLst>
                                        <p:tav tm="0">
                                          <p:val>
                                            <p:strVal val="#ppt_x"/>
                                          </p:val>
                                        </p:tav>
                                        <p:tav tm="100000">
                                          <p:val>
                                            <p:strVal val="#ppt_x"/>
                                          </p:val>
                                        </p:tav>
                                      </p:tavLst>
                                    </p:anim>
                                    <p:anim calcmode="lin" valueType="num">
                                      <p:cBhvr>
                                        <p:cTn id="153" dur="1000" fill="hold"/>
                                        <p:tgtEl>
                                          <p:spTgt spid="191"/>
                                        </p:tgtEl>
                                        <p:attrNameLst>
                                          <p:attrName>ppt_y</p:attrName>
                                        </p:attrNameLst>
                                      </p:cBhvr>
                                      <p:tavLst>
                                        <p:tav tm="0">
                                          <p:val>
                                            <p:strVal val="#ppt_y-.1"/>
                                          </p:val>
                                        </p:tav>
                                        <p:tav tm="100000">
                                          <p:val>
                                            <p:strVal val="#ppt_y"/>
                                          </p:val>
                                        </p:tav>
                                      </p:tavLst>
                                    </p:anim>
                                  </p:childTnLst>
                                </p:cTn>
                              </p:par>
                              <p:par>
                                <p:cTn id="154" presetID="47" presetClass="entr" presetSubtype="0" fill="hold" grpId="0" nodeType="withEffect">
                                  <p:stCondLst>
                                    <p:cond delay="1500"/>
                                  </p:stCondLst>
                                  <p:childTnLst>
                                    <p:set>
                                      <p:cBhvr>
                                        <p:cTn id="155" dur="1" fill="hold">
                                          <p:stCondLst>
                                            <p:cond delay="0"/>
                                          </p:stCondLst>
                                        </p:cTn>
                                        <p:tgtEl>
                                          <p:spTgt spid="192"/>
                                        </p:tgtEl>
                                        <p:attrNameLst>
                                          <p:attrName>style.visibility</p:attrName>
                                        </p:attrNameLst>
                                      </p:cBhvr>
                                      <p:to>
                                        <p:strVal val="visible"/>
                                      </p:to>
                                    </p:set>
                                    <p:animEffect transition="in" filter="fade">
                                      <p:cBhvr>
                                        <p:cTn id="156" dur="1000"/>
                                        <p:tgtEl>
                                          <p:spTgt spid="192"/>
                                        </p:tgtEl>
                                      </p:cBhvr>
                                    </p:animEffect>
                                    <p:anim calcmode="lin" valueType="num">
                                      <p:cBhvr>
                                        <p:cTn id="157" dur="1000" fill="hold"/>
                                        <p:tgtEl>
                                          <p:spTgt spid="192"/>
                                        </p:tgtEl>
                                        <p:attrNameLst>
                                          <p:attrName>ppt_x</p:attrName>
                                        </p:attrNameLst>
                                      </p:cBhvr>
                                      <p:tavLst>
                                        <p:tav tm="0">
                                          <p:val>
                                            <p:strVal val="#ppt_x"/>
                                          </p:val>
                                        </p:tav>
                                        <p:tav tm="100000">
                                          <p:val>
                                            <p:strVal val="#ppt_x"/>
                                          </p:val>
                                        </p:tav>
                                      </p:tavLst>
                                    </p:anim>
                                    <p:anim calcmode="lin" valueType="num">
                                      <p:cBhvr>
                                        <p:cTn id="158" dur="1000" fill="hold"/>
                                        <p:tgtEl>
                                          <p:spTgt spid="192"/>
                                        </p:tgtEl>
                                        <p:attrNameLst>
                                          <p:attrName>ppt_y</p:attrName>
                                        </p:attrNameLst>
                                      </p:cBhvr>
                                      <p:tavLst>
                                        <p:tav tm="0">
                                          <p:val>
                                            <p:strVal val="#ppt_y-.1"/>
                                          </p:val>
                                        </p:tav>
                                        <p:tav tm="100000">
                                          <p:val>
                                            <p:strVal val="#ppt_y"/>
                                          </p:val>
                                        </p:tav>
                                      </p:tavLst>
                                    </p:anim>
                                  </p:childTnLst>
                                </p:cTn>
                              </p:par>
                              <p:par>
                                <p:cTn id="159" presetID="47" presetClass="entr" presetSubtype="0" fill="hold" grpId="0" nodeType="withEffect">
                                  <p:stCondLst>
                                    <p:cond delay="2000"/>
                                  </p:stCondLst>
                                  <p:childTnLst>
                                    <p:set>
                                      <p:cBhvr>
                                        <p:cTn id="160" dur="1" fill="hold">
                                          <p:stCondLst>
                                            <p:cond delay="0"/>
                                          </p:stCondLst>
                                        </p:cTn>
                                        <p:tgtEl>
                                          <p:spTgt spid="193"/>
                                        </p:tgtEl>
                                        <p:attrNameLst>
                                          <p:attrName>style.visibility</p:attrName>
                                        </p:attrNameLst>
                                      </p:cBhvr>
                                      <p:to>
                                        <p:strVal val="visible"/>
                                      </p:to>
                                    </p:set>
                                    <p:animEffect transition="in" filter="fade">
                                      <p:cBhvr>
                                        <p:cTn id="161" dur="1000"/>
                                        <p:tgtEl>
                                          <p:spTgt spid="193"/>
                                        </p:tgtEl>
                                      </p:cBhvr>
                                    </p:animEffect>
                                    <p:anim calcmode="lin" valueType="num">
                                      <p:cBhvr>
                                        <p:cTn id="162" dur="1000" fill="hold"/>
                                        <p:tgtEl>
                                          <p:spTgt spid="193"/>
                                        </p:tgtEl>
                                        <p:attrNameLst>
                                          <p:attrName>ppt_x</p:attrName>
                                        </p:attrNameLst>
                                      </p:cBhvr>
                                      <p:tavLst>
                                        <p:tav tm="0">
                                          <p:val>
                                            <p:strVal val="#ppt_x"/>
                                          </p:val>
                                        </p:tav>
                                        <p:tav tm="100000">
                                          <p:val>
                                            <p:strVal val="#ppt_x"/>
                                          </p:val>
                                        </p:tav>
                                      </p:tavLst>
                                    </p:anim>
                                    <p:anim calcmode="lin" valueType="num">
                                      <p:cBhvr>
                                        <p:cTn id="163"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90" grpId="0" animBg="1"/>
      <p:bldP spid="192" grpId="0" animBg="1"/>
      <p:bldP spid="193" grpId="0" animBg="1"/>
      <p:bldP spid="173" grpId="0"/>
      <p:bldP spid="174" grpId="0"/>
      <p:bldP spid="175" grpId="0"/>
      <p:bldP spid="176" grpId="0"/>
      <p:bldP spid="177" grpId="0"/>
      <p:bldP spid="178" grpId="0"/>
      <p:bldP spid="19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⑦中介者模式</a:t>
              </a:r>
              <a:endParaRPr lang="en-US" sz="3200" b="1" dirty="0">
                <a:solidFill>
                  <a:schemeClr val="tx1">
                    <a:lumMod val="65000"/>
                    <a:lumOff val="35000"/>
                  </a:schemeClr>
                </a:solidFill>
                <a:latin typeface="+mj-lt"/>
              </a:endParaRPr>
            </a:p>
          </p:txBody>
        </p:sp>
      </p:grpSp>
      <p:sp>
        <p:nvSpPr>
          <p:cNvPr id="12" name="矩形 11">
            <a:extLst>
              <a:ext uri="{FF2B5EF4-FFF2-40B4-BE49-F238E27FC236}">
                <a16:creationId xmlns:a16="http://schemas.microsoft.com/office/drawing/2014/main" id="{7D8E8330-896F-4B8A-AC0A-32810FCDE0E8}"/>
              </a:ext>
            </a:extLst>
          </p:cNvPr>
          <p:cNvSpPr/>
          <p:nvPr/>
        </p:nvSpPr>
        <p:spPr>
          <a:xfrm>
            <a:off x="827314" y="1219199"/>
            <a:ext cx="7588139"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计算机在运行过程中，</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、内存、硬盘、显卡、声卡和网卡之间会相互进行通信，他们之间的通信关系呈网状结构，错综复杂。此时可以引入一个中介者对象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主板，各个组件之和主板进行通信，由主板再将各组件的通信需求传递给相应的其他组件。这样避免了各个组件（同事）之间的直接通信。</a:t>
            </a:r>
            <a:endParaRPr lang="zh-CN" altLang="en-US" sz="1600" dirty="0"/>
          </a:p>
        </p:txBody>
      </p:sp>
    </p:spTree>
    <p:extLst>
      <p:ext uri="{BB962C8B-B14F-4D97-AF65-F5344CB8AC3E}">
        <p14:creationId xmlns:p14="http://schemas.microsoft.com/office/powerpoint/2010/main" val="2276155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1514949"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略</a:t>
              </a:r>
              <a:r>
                <a:rPr lang="en-US" altLang="zh-CN" sz="3200" b="1" dirty="0">
                  <a:solidFill>
                    <a:schemeClr val="tx1">
                      <a:lumMod val="65000"/>
                      <a:lumOff val="35000"/>
                    </a:schemeClr>
                  </a:solidFill>
                  <a:latin typeface="+mj-lt"/>
                </a:rPr>
                <a:t>……</a:t>
              </a:r>
              <a:endParaRPr lang="en-US" sz="3200" b="1" dirty="0">
                <a:solidFill>
                  <a:schemeClr val="tx1">
                    <a:lumMod val="65000"/>
                    <a:lumOff val="35000"/>
                  </a:schemeClr>
                </a:solidFill>
                <a:latin typeface="+mj-lt"/>
              </a:endParaRPr>
            </a:p>
          </p:txBody>
        </p:sp>
      </p:grpSp>
      <p:sp>
        <p:nvSpPr>
          <p:cNvPr id="7" name="矩形 6"/>
          <p:cNvSpPr/>
          <p:nvPr/>
        </p:nvSpPr>
        <p:spPr>
          <a:xfrm>
            <a:off x="3798460" y="3128593"/>
            <a:ext cx="4391384"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行为型模型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迭代器模式</a:t>
            </a:r>
            <a:endParaRPr lang="zh-CN" altLang="en-US" sz="2800" dirty="0"/>
          </a:p>
        </p:txBody>
      </p:sp>
      <p:sp>
        <p:nvSpPr>
          <p:cNvPr id="8" name="矩形 7"/>
          <p:cNvSpPr/>
          <p:nvPr/>
        </p:nvSpPr>
        <p:spPr>
          <a:xfrm>
            <a:off x="3798459" y="3821590"/>
            <a:ext cx="4391384"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行为型模型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解释器模式</a:t>
            </a:r>
            <a:endParaRPr lang="zh-CN" altLang="en-US" sz="2800" dirty="0"/>
          </a:p>
        </p:txBody>
      </p:sp>
      <p:sp>
        <p:nvSpPr>
          <p:cNvPr id="9" name="矩形 8"/>
          <p:cNvSpPr/>
          <p:nvPr/>
        </p:nvSpPr>
        <p:spPr>
          <a:xfrm>
            <a:off x="3798460" y="4514587"/>
            <a:ext cx="4391384"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行为型模型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访问者模式</a:t>
            </a:r>
            <a:endParaRPr lang="zh-CN" altLang="en-US" sz="2800" dirty="0"/>
          </a:p>
        </p:txBody>
      </p:sp>
      <p:sp>
        <p:nvSpPr>
          <p:cNvPr id="10" name="矩形 9">
            <a:extLst>
              <a:ext uri="{FF2B5EF4-FFF2-40B4-BE49-F238E27FC236}">
                <a16:creationId xmlns:a16="http://schemas.microsoft.com/office/drawing/2014/main" id="{DFB38D62-3DCA-449A-9AAB-2321E65C759E}"/>
              </a:ext>
            </a:extLst>
          </p:cNvPr>
          <p:cNvSpPr/>
          <p:nvPr/>
        </p:nvSpPr>
        <p:spPr>
          <a:xfrm>
            <a:off x="3798458" y="1742598"/>
            <a:ext cx="4391383"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创建型模型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原型模式</a:t>
            </a:r>
            <a:endParaRPr lang="zh-CN" altLang="en-US" sz="2800" dirty="0"/>
          </a:p>
        </p:txBody>
      </p:sp>
      <p:sp>
        <p:nvSpPr>
          <p:cNvPr id="11" name="矩形 10">
            <a:extLst>
              <a:ext uri="{FF2B5EF4-FFF2-40B4-BE49-F238E27FC236}">
                <a16:creationId xmlns:a16="http://schemas.microsoft.com/office/drawing/2014/main" id="{8D81F090-E635-4529-8D8C-708B35001DC2}"/>
              </a:ext>
            </a:extLst>
          </p:cNvPr>
          <p:cNvSpPr/>
          <p:nvPr/>
        </p:nvSpPr>
        <p:spPr>
          <a:xfrm>
            <a:off x="3798458" y="2435595"/>
            <a:ext cx="4391384"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结构型模型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组合模式</a:t>
            </a:r>
            <a:endParaRPr lang="zh-CN" altLang="en-US" sz="2800" dirty="0"/>
          </a:p>
        </p:txBody>
      </p:sp>
      <p:sp>
        <p:nvSpPr>
          <p:cNvPr id="12" name="矩形 11">
            <a:extLst>
              <a:ext uri="{FF2B5EF4-FFF2-40B4-BE49-F238E27FC236}">
                <a16:creationId xmlns:a16="http://schemas.microsoft.com/office/drawing/2014/main" id="{98BDEC4F-A8F7-406D-B74C-DC024A9F63C4}"/>
              </a:ext>
            </a:extLst>
          </p:cNvPr>
          <p:cNvSpPr/>
          <p:nvPr/>
        </p:nvSpPr>
        <p:spPr>
          <a:xfrm>
            <a:off x="3798460" y="5207584"/>
            <a:ext cx="4391384"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行为型模型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备忘录模式</a:t>
            </a:r>
            <a:endParaRPr lang="zh-CN" altLang="en-US" sz="2800" dirty="0"/>
          </a:p>
        </p:txBody>
      </p:sp>
    </p:spTree>
    <p:extLst>
      <p:ext uri="{BB962C8B-B14F-4D97-AF65-F5344CB8AC3E}">
        <p14:creationId xmlns:p14="http://schemas.microsoft.com/office/powerpoint/2010/main" val="2093543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组合 4"/>
          <p:cNvGrpSpPr/>
          <p:nvPr/>
        </p:nvGrpSpPr>
        <p:grpSpPr>
          <a:xfrm>
            <a:off x="4277082" y="3429248"/>
            <a:ext cx="3637836" cy="936251"/>
            <a:chOff x="4474435" y="2848154"/>
            <a:chExt cx="3217484" cy="936251"/>
          </a:xfrm>
        </p:grpSpPr>
        <p:sp>
          <p:nvSpPr>
            <p:cNvPr id="6" name="文本框 5"/>
            <p:cNvSpPr txBox="1"/>
            <p:nvPr/>
          </p:nvSpPr>
          <p:spPr>
            <a:xfrm>
              <a:off x="4474435" y="2925223"/>
              <a:ext cx="3217484" cy="707886"/>
            </a:xfrm>
            <a:prstGeom prst="rect">
              <a:avLst/>
            </a:prstGeom>
            <a:noFill/>
          </p:spPr>
          <p:txBody>
            <a:bodyPr wrap="none" rtlCol="0">
              <a:spAutoFit/>
            </a:bodyPr>
            <a:lstStyle/>
            <a:p>
              <a:pPr algn="ctr"/>
              <a:r>
                <a:rPr lang="en-US" altLang="zh-CN" sz="4000" dirty="0">
                  <a:latin typeface="思源黑体 CN Heavy" panose="020B0A00000000000000" pitchFamily="34" charset="-122"/>
                  <a:ea typeface="思源黑体 CN Heavy" panose="020B0A00000000000000" pitchFamily="34" charset="-122"/>
                </a:rPr>
                <a:t>THANK YOU</a:t>
              </a:r>
              <a:endParaRPr lang="zh-CN" altLang="en-US" sz="4000" dirty="0">
                <a:latin typeface="思源黑体 CN Heavy" panose="020B0A00000000000000" pitchFamily="34" charset="-122"/>
                <a:ea typeface="思源黑体 CN Heavy" panose="020B0A00000000000000" pitchFamily="34" charset="-122"/>
              </a:endParaRPr>
            </a:p>
          </p:txBody>
        </p:sp>
        <p:sp>
          <p:nvSpPr>
            <p:cNvPr id="7" name="文本框 6"/>
            <p:cNvSpPr txBox="1"/>
            <p:nvPr/>
          </p:nvSpPr>
          <p:spPr>
            <a:xfrm>
              <a:off x="4602496" y="3505803"/>
              <a:ext cx="2961357" cy="278602"/>
            </a:xfrm>
            <a:prstGeom prst="rect">
              <a:avLst/>
            </a:prstGeom>
            <a:noFill/>
          </p:spPr>
          <p:txBody>
            <a:bodyPr wrap="square" rtlCol="0">
              <a:spAutoFit/>
            </a:bodyPr>
            <a:lstStyle/>
            <a:p>
              <a:pPr algn="ctr">
                <a:lnSpc>
                  <a:spcPct val="120000"/>
                </a:lnSpc>
              </a:pPr>
              <a:endParaRPr kumimoji="1" lang="en-US" altLang="zh-CN" sz="1100" spc="-150" dirty="0">
                <a:latin typeface="思源黑体 CN Light" panose="020B0300000000000000" pitchFamily="34" charset="-122"/>
                <a:ea typeface="思源黑体 CN Light" panose="020B0300000000000000" pitchFamily="34" charset="-122"/>
              </a:endParaRPr>
            </a:p>
          </p:txBody>
        </p:sp>
        <p:cxnSp>
          <p:nvCxnSpPr>
            <p:cNvPr id="8" name="直接连接符 7"/>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15322" y="3715968"/>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416858" y="2142309"/>
            <a:ext cx="3358284" cy="1139587"/>
            <a:chOff x="4677186" y="4980795"/>
            <a:chExt cx="2806521" cy="952354"/>
          </a:xfrm>
        </p:grpSpPr>
        <p:sp>
          <p:nvSpPr>
            <p:cNvPr id="27" name="任意多边形 26"/>
            <p:cNvSpPr/>
            <p:nvPr/>
          </p:nvSpPr>
          <p:spPr>
            <a:xfrm>
              <a:off x="5045798" y="4980795"/>
              <a:ext cx="999634" cy="952354"/>
            </a:xfrm>
            <a:custGeom>
              <a:avLst/>
              <a:gdLst/>
              <a:ahLst/>
              <a:cxnLst/>
              <a:rect l="l" t="t" r="r" b="b"/>
              <a:pathLst>
                <a:path w="999634" h="952354">
                  <a:moveTo>
                    <a:pt x="228709" y="0"/>
                  </a:moveTo>
                  <a:lnTo>
                    <a:pt x="434276" y="27689"/>
                  </a:lnTo>
                  <a:cubicBezTo>
                    <a:pt x="424722" y="51067"/>
                    <a:pt x="414714" y="74263"/>
                    <a:pt x="404250" y="97277"/>
                  </a:cubicBezTo>
                  <a:cubicBezTo>
                    <a:pt x="393787"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6" y="11568"/>
                  </a:lnTo>
                  <a:lnTo>
                    <a:pt x="922396" y="291374"/>
                  </a:lnTo>
                  <a:lnTo>
                    <a:pt x="999634" y="291374"/>
                  </a:lnTo>
                  <a:lnTo>
                    <a:pt x="999634" y="485198"/>
                  </a:lnTo>
                  <a:lnTo>
                    <a:pt x="922396" y="485198"/>
                  </a:lnTo>
                  <a:lnTo>
                    <a:pt x="922396" y="952354"/>
                  </a:lnTo>
                  <a:lnTo>
                    <a:pt x="731668" y="952354"/>
                  </a:lnTo>
                  <a:lnTo>
                    <a:pt x="731668" y="900474"/>
                  </a:lnTo>
                  <a:lnTo>
                    <a:pt x="591649" y="945631"/>
                  </a:lnTo>
                  <a:cubicBezTo>
                    <a:pt x="586908"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6" y="135956"/>
                    <a:pt x="208691" y="107417"/>
                    <a:pt x="214514" y="79060"/>
                  </a:cubicBezTo>
                  <a:cubicBezTo>
                    <a:pt x="220338"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484073" y="4980795"/>
              <a:ext cx="999634" cy="952354"/>
            </a:xfrm>
            <a:custGeom>
              <a:avLst/>
              <a:gdLst/>
              <a:ahLst/>
              <a:cxnLst/>
              <a:rect l="l" t="t" r="r" b="b"/>
              <a:pathLst>
                <a:path w="999634" h="952354">
                  <a:moveTo>
                    <a:pt x="228709" y="0"/>
                  </a:moveTo>
                  <a:lnTo>
                    <a:pt x="434276" y="27689"/>
                  </a:lnTo>
                  <a:cubicBezTo>
                    <a:pt x="424722" y="51067"/>
                    <a:pt x="414713" y="74263"/>
                    <a:pt x="404250" y="97277"/>
                  </a:cubicBezTo>
                  <a:cubicBezTo>
                    <a:pt x="393786"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5" y="11568"/>
                  </a:lnTo>
                  <a:lnTo>
                    <a:pt x="922395" y="291374"/>
                  </a:lnTo>
                  <a:lnTo>
                    <a:pt x="999634" y="291374"/>
                  </a:lnTo>
                  <a:lnTo>
                    <a:pt x="999634" y="485198"/>
                  </a:lnTo>
                  <a:lnTo>
                    <a:pt x="922395" y="485198"/>
                  </a:lnTo>
                  <a:lnTo>
                    <a:pt x="922395" y="952354"/>
                  </a:lnTo>
                  <a:lnTo>
                    <a:pt x="731668" y="952354"/>
                  </a:lnTo>
                  <a:lnTo>
                    <a:pt x="731668" y="900474"/>
                  </a:lnTo>
                  <a:lnTo>
                    <a:pt x="591649" y="945631"/>
                  </a:lnTo>
                  <a:cubicBezTo>
                    <a:pt x="586909"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7" y="135956"/>
                    <a:pt x="208691" y="107417"/>
                    <a:pt x="214514" y="79060"/>
                  </a:cubicBezTo>
                  <a:cubicBezTo>
                    <a:pt x="220337"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716535" y="4990905"/>
              <a:ext cx="351145" cy="375990"/>
            </a:xfrm>
            <a:custGeom>
              <a:avLst/>
              <a:gdLst/>
              <a:ahLst/>
              <a:cxnLst/>
              <a:rect l="l" t="t" r="r" b="b"/>
              <a:pathLst>
                <a:path w="351145" h="375990">
                  <a:moveTo>
                    <a:pt x="138396" y="0"/>
                  </a:moveTo>
                  <a:cubicBezTo>
                    <a:pt x="175734" y="39287"/>
                    <a:pt x="214638" y="82036"/>
                    <a:pt x="255106" y="128245"/>
                  </a:cubicBezTo>
                  <a:cubicBezTo>
                    <a:pt x="295574" y="174454"/>
                    <a:pt x="327587" y="215745"/>
                    <a:pt x="351145" y="252118"/>
                  </a:cubicBezTo>
                  <a:lnTo>
                    <a:pt x="202453" y="375990"/>
                  </a:lnTo>
                  <a:cubicBezTo>
                    <a:pt x="181283" y="338737"/>
                    <a:pt x="151554" y="295564"/>
                    <a:pt x="113264" y="246470"/>
                  </a:cubicBezTo>
                  <a:cubicBezTo>
                    <a:pt x="74975" y="197377"/>
                    <a:pt x="37220" y="151653"/>
                    <a:pt x="0" y="109300"/>
                  </a:cubicBezTo>
                  <a:lnTo>
                    <a:pt x="138396"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154808" y="4990905"/>
              <a:ext cx="351146" cy="375990"/>
            </a:xfrm>
            <a:custGeom>
              <a:avLst/>
              <a:gdLst/>
              <a:ahLst/>
              <a:cxnLst/>
              <a:rect l="l" t="t" r="r" b="b"/>
              <a:pathLst>
                <a:path w="351146" h="375990">
                  <a:moveTo>
                    <a:pt x="138397" y="0"/>
                  </a:moveTo>
                  <a:cubicBezTo>
                    <a:pt x="175735" y="39287"/>
                    <a:pt x="214639" y="82036"/>
                    <a:pt x="255107" y="128245"/>
                  </a:cubicBezTo>
                  <a:cubicBezTo>
                    <a:pt x="295575" y="174454"/>
                    <a:pt x="327588" y="215745"/>
                    <a:pt x="351146" y="252118"/>
                  </a:cubicBezTo>
                  <a:lnTo>
                    <a:pt x="202454" y="375990"/>
                  </a:lnTo>
                  <a:cubicBezTo>
                    <a:pt x="181284" y="338737"/>
                    <a:pt x="151555" y="295564"/>
                    <a:pt x="113265" y="246470"/>
                  </a:cubicBezTo>
                  <a:cubicBezTo>
                    <a:pt x="74976" y="197377"/>
                    <a:pt x="37221" y="151653"/>
                    <a:pt x="0" y="109300"/>
                  </a:cubicBezTo>
                  <a:lnTo>
                    <a:pt x="13839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677186"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6115461"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408137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5067511" y="3142933"/>
              <a:ext cx="2031325"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设计原则</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913843" y="2085375"/>
            <a:ext cx="2364315" cy="1181317"/>
            <a:chOff x="3804264" y="-1169675"/>
            <a:chExt cx="1547966" cy="773433"/>
          </a:xfrm>
          <a:solidFill>
            <a:schemeClr val="tx1">
              <a:lumMod val="85000"/>
              <a:lumOff val="15000"/>
            </a:schemeClr>
          </a:solidFill>
        </p:grpSpPr>
        <p:sp>
          <p:nvSpPr>
            <p:cNvPr id="16" name="任意多边形 15"/>
            <p:cNvSpPr/>
            <p:nvPr/>
          </p:nvSpPr>
          <p:spPr>
            <a:xfrm>
              <a:off x="3804264"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2" y="773433"/>
                  </a:lnTo>
                  <a:lnTo>
                    <a:pt x="506018" y="773433"/>
                  </a:lnTo>
                  <a:lnTo>
                    <a:pt x="512257"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17" name="任意多边形 16"/>
            <p:cNvSpPr/>
            <p:nvPr/>
          </p:nvSpPr>
          <p:spPr>
            <a:xfrm>
              <a:off x="4636865" y="-1169675"/>
              <a:ext cx="715365" cy="773433"/>
            </a:xfrm>
            <a:custGeom>
              <a:avLst/>
              <a:gdLst/>
              <a:ahLst/>
              <a:cxnLst/>
              <a:rect l="l" t="t" r="r" b="b"/>
              <a:pathLst>
                <a:path w="715365" h="773433">
                  <a:moveTo>
                    <a:pt x="359959" y="0"/>
                  </a:moveTo>
                  <a:cubicBezTo>
                    <a:pt x="466546" y="1270"/>
                    <a:pt x="552003" y="32218"/>
                    <a:pt x="616329" y="92841"/>
                  </a:cubicBezTo>
                  <a:cubicBezTo>
                    <a:pt x="680655" y="153465"/>
                    <a:pt x="713667" y="236142"/>
                    <a:pt x="715365" y="340872"/>
                  </a:cubicBezTo>
                  <a:cubicBezTo>
                    <a:pt x="714412" y="403419"/>
                    <a:pt x="698518" y="467018"/>
                    <a:pt x="667683" y="531669"/>
                  </a:cubicBezTo>
                  <a:cubicBezTo>
                    <a:pt x="636848" y="596320"/>
                    <a:pt x="596787" y="659918"/>
                    <a:pt x="547500" y="722462"/>
                  </a:cubicBezTo>
                  <a:lnTo>
                    <a:pt x="502183" y="773433"/>
                  </a:lnTo>
                  <a:lnTo>
                    <a:pt x="204841" y="773433"/>
                  </a:lnTo>
                  <a:lnTo>
                    <a:pt x="275093" y="699171"/>
                  </a:lnTo>
                  <a:cubicBezTo>
                    <a:pt x="298941" y="672841"/>
                    <a:pt x="321036" y="647244"/>
                    <a:pt x="341378" y="622382"/>
                  </a:cubicBezTo>
                  <a:cubicBezTo>
                    <a:pt x="422746" y="522932"/>
                    <a:pt x="464401" y="433955"/>
                    <a:pt x="466344" y="355450"/>
                  </a:cubicBezTo>
                  <a:cubicBezTo>
                    <a:pt x="465828" y="305705"/>
                    <a:pt x="453016" y="267804"/>
                    <a:pt x="427907" y="241746"/>
                  </a:cubicBezTo>
                  <a:cubicBezTo>
                    <a:pt x="402799" y="215688"/>
                    <a:pt x="368491" y="202568"/>
                    <a:pt x="324984" y="202386"/>
                  </a:cubicBezTo>
                  <a:cubicBezTo>
                    <a:pt x="288004" y="203297"/>
                    <a:pt x="254485" y="213866"/>
                    <a:pt x="224428" y="234093"/>
                  </a:cubicBezTo>
                  <a:cubicBezTo>
                    <a:pt x="194371" y="254320"/>
                    <a:pt x="166682" y="278738"/>
                    <a:pt x="141361" y="307345"/>
                  </a:cubicBezTo>
                  <a:lnTo>
                    <a:pt x="0" y="167442"/>
                  </a:lnTo>
                  <a:cubicBezTo>
                    <a:pt x="51887" y="111415"/>
                    <a:pt x="105869" y="69494"/>
                    <a:pt x="161945" y="41678"/>
                  </a:cubicBezTo>
                  <a:cubicBezTo>
                    <a:pt x="218022" y="13862"/>
                    <a:pt x="284027" y="-31"/>
                    <a:pt x="35995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31342885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4165147" y="1551302"/>
            <a:ext cx="3722840" cy="3722682"/>
            <a:chOff x="4255300" y="1860398"/>
            <a:chExt cx="3722840" cy="3722682"/>
          </a:xfrm>
        </p:grpSpPr>
        <p:grpSp>
          <p:nvGrpSpPr>
            <p:cNvPr id="86" name="Group 1"/>
            <p:cNvGrpSpPr/>
            <p:nvPr/>
          </p:nvGrpSpPr>
          <p:grpSpPr>
            <a:xfrm>
              <a:off x="4297681" y="1899508"/>
              <a:ext cx="3596640" cy="3640296"/>
              <a:chOff x="4297681" y="2137013"/>
              <a:chExt cx="3596640" cy="3640296"/>
            </a:xfrm>
          </p:grpSpPr>
          <p:sp>
            <p:nvSpPr>
              <p:cNvPr id="241" name="Line 699"/>
              <p:cNvSpPr>
                <a:spLocks noChangeShapeType="1"/>
              </p:cNvSpPr>
              <p:nvPr/>
            </p:nvSpPr>
            <p:spPr bwMode="auto">
              <a:xfrm flipH="1" flipV="1">
                <a:off x="6010042" y="2137013"/>
                <a:ext cx="971473" cy="229223"/>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2"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3"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4" name="Line 702"/>
              <p:cNvSpPr>
                <a:spLocks noChangeShapeType="1"/>
              </p:cNvSpPr>
              <p:nvPr/>
            </p:nvSpPr>
            <p:spPr bwMode="auto">
              <a:xfrm>
                <a:off x="4440949" y="4633919"/>
                <a:ext cx="799556" cy="102059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5"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6" name="Line 704"/>
              <p:cNvSpPr>
                <a:spLocks noChangeShapeType="1"/>
              </p:cNvSpPr>
              <p:nvPr/>
            </p:nvSpPr>
            <p:spPr bwMode="auto">
              <a:xfrm flipH="1">
                <a:off x="5114925" y="2137013"/>
                <a:ext cx="895116" cy="29662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7" name="Freeform 705"/>
              <p:cNvSpPr>
                <a:spLocks/>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8"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9"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0"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1"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2" name="Line 710"/>
              <p:cNvSpPr>
                <a:spLocks noChangeShapeType="1"/>
              </p:cNvSpPr>
              <p:nvPr/>
            </p:nvSpPr>
            <p:spPr bwMode="auto">
              <a:xfrm>
                <a:off x="6010042" y="2137015"/>
                <a:ext cx="24560" cy="211488"/>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3" name="Line 711"/>
              <p:cNvSpPr>
                <a:spLocks noChangeShapeType="1"/>
              </p:cNvSpPr>
              <p:nvPr/>
            </p:nvSpPr>
            <p:spPr bwMode="auto">
              <a:xfrm flipH="1">
                <a:off x="4368632" y="2434349"/>
                <a:ext cx="751816" cy="71507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4" name="Line 712"/>
              <p:cNvSpPr>
                <a:spLocks noChangeShapeType="1"/>
              </p:cNvSpPr>
              <p:nvPr/>
            </p:nvSpPr>
            <p:spPr bwMode="auto">
              <a:xfrm flipH="1" flipV="1">
                <a:off x="7681469" y="3816627"/>
                <a:ext cx="212851" cy="9687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5" name="Line 713"/>
              <p:cNvSpPr>
                <a:spLocks noChangeShapeType="1"/>
              </p:cNvSpPr>
              <p:nvPr/>
            </p:nvSpPr>
            <p:spPr bwMode="auto">
              <a:xfrm flipH="1" flipV="1">
                <a:off x="6972417" y="2367473"/>
                <a:ext cx="242415" cy="630496"/>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6" name="Line 714"/>
              <p:cNvSpPr>
                <a:spLocks noChangeShapeType="1"/>
              </p:cNvSpPr>
              <p:nvPr/>
            </p:nvSpPr>
            <p:spPr bwMode="auto">
              <a:xfrm flipH="1" flipV="1">
                <a:off x="7214834" y="2997969"/>
                <a:ext cx="466634" cy="818657"/>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7" name="Line 715"/>
              <p:cNvSpPr>
                <a:spLocks noChangeShapeType="1"/>
              </p:cNvSpPr>
              <p:nvPr/>
            </p:nvSpPr>
            <p:spPr bwMode="auto">
              <a:xfrm flipH="1" flipV="1">
                <a:off x="7681469" y="3816627"/>
                <a:ext cx="20465" cy="1102458"/>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8"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9" name="Line 717"/>
              <p:cNvSpPr>
                <a:spLocks noChangeShapeType="1"/>
              </p:cNvSpPr>
              <p:nvPr/>
            </p:nvSpPr>
            <p:spPr bwMode="auto">
              <a:xfrm>
                <a:off x="4997636" y="4060859"/>
                <a:ext cx="966016" cy="684944"/>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0" name="Line 718"/>
              <p:cNvSpPr>
                <a:spLocks noChangeShapeType="1"/>
              </p:cNvSpPr>
              <p:nvPr/>
            </p:nvSpPr>
            <p:spPr bwMode="auto">
              <a:xfrm>
                <a:off x="4368632" y="3149421"/>
                <a:ext cx="629002" cy="911438"/>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1" name="Line 719"/>
              <p:cNvSpPr>
                <a:spLocks noChangeShapeType="1"/>
              </p:cNvSpPr>
              <p:nvPr/>
            </p:nvSpPr>
            <p:spPr bwMode="auto">
              <a:xfrm flipH="1">
                <a:off x="4368634" y="2944756"/>
                <a:ext cx="809106" cy="20466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2" name="Line 720"/>
              <p:cNvSpPr>
                <a:spLocks noChangeShapeType="1"/>
              </p:cNvSpPr>
              <p:nvPr/>
            </p:nvSpPr>
            <p:spPr bwMode="auto">
              <a:xfrm flipH="1">
                <a:off x="5177742" y="2348501"/>
                <a:ext cx="856862" cy="596256"/>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3" name="Line 721"/>
              <p:cNvSpPr>
                <a:spLocks noChangeShapeType="1"/>
              </p:cNvSpPr>
              <p:nvPr/>
            </p:nvSpPr>
            <p:spPr bwMode="auto">
              <a:xfrm flipH="1" flipV="1">
                <a:off x="6034604" y="2348500"/>
                <a:ext cx="1180232" cy="649470"/>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4"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5"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6" name="Line 724"/>
              <p:cNvSpPr>
                <a:spLocks noChangeShapeType="1"/>
              </p:cNvSpPr>
              <p:nvPr/>
            </p:nvSpPr>
            <p:spPr bwMode="auto">
              <a:xfrm flipV="1">
                <a:off x="6413914" y="2997968"/>
                <a:ext cx="800921" cy="25651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7" name="Line 725"/>
              <p:cNvSpPr>
                <a:spLocks noChangeShapeType="1"/>
              </p:cNvSpPr>
              <p:nvPr/>
            </p:nvSpPr>
            <p:spPr bwMode="auto">
              <a:xfrm flipV="1">
                <a:off x="4997634" y="3254480"/>
                <a:ext cx="1416278" cy="81729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8"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9" name="Line 728"/>
              <p:cNvSpPr>
                <a:spLocks noChangeShapeType="1"/>
              </p:cNvSpPr>
              <p:nvPr/>
            </p:nvSpPr>
            <p:spPr bwMode="auto">
              <a:xfrm flipH="1">
                <a:off x="5194114" y="4745801"/>
                <a:ext cx="769538" cy="395684"/>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0"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1"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2"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3" name="Line 732"/>
              <p:cNvSpPr>
                <a:spLocks noChangeShapeType="1"/>
              </p:cNvSpPr>
              <p:nvPr/>
            </p:nvSpPr>
            <p:spPr bwMode="auto">
              <a:xfrm>
                <a:off x="6413918" y="3254481"/>
                <a:ext cx="780454" cy="753166"/>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4" name="Line 733"/>
              <p:cNvSpPr>
                <a:spLocks noChangeShapeType="1"/>
              </p:cNvSpPr>
              <p:nvPr/>
            </p:nvSpPr>
            <p:spPr bwMode="auto">
              <a:xfrm>
                <a:off x="5177745" y="2944750"/>
                <a:ext cx="1236173" cy="30972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87" name="Oval 45"/>
            <p:cNvSpPr/>
            <p:nvPr/>
          </p:nvSpPr>
          <p:spPr>
            <a:xfrm>
              <a:off x="4328325" y="2884335"/>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88" name="Oval 46"/>
            <p:cNvSpPr/>
            <p:nvPr/>
          </p:nvSpPr>
          <p:spPr>
            <a:xfrm>
              <a:off x="5976150" y="1860398"/>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89" name="Oval 47"/>
            <p:cNvSpPr/>
            <p:nvPr/>
          </p:nvSpPr>
          <p:spPr>
            <a:xfrm>
              <a:off x="6007107" y="2079473"/>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0" name="Oval 48"/>
            <p:cNvSpPr/>
            <p:nvPr/>
          </p:nvSpPr>
          <p:spPr>
            <a:xfrm>
              <a:off x="5145094" y="2679548"/>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1" name="Oval 49"/>
            <p:cNvSpPr/>
            <p:nvPr/>
          </p:nvSpPr>
          <p:spPr>
            <a:xfrm>
              <a:off x="4255300" y="371936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2" name="Oval 50"/>
            <p:cNvSpPr/>
            <p:nvPr/>
          </p:nvSpPr>
          <p:spPr>
            <a:xfrm>
              <a:off x="4972850" y="3805085"/>
              <a:ext cx="65082" cy="65082"/>
            </a:xfrm>
            <a:prstGeom prst="ellipse">
              <a:avLst/>
            </a:prstGeom>
            <a:solidFill>
              <a:srgbClr val="B04474"/>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3" name="Oval 51"/>
            <p:cNvSpPr/>
            <p:nvPr/>
          </p:nvSpPr>
          <p:spPr>
            <a:xfrm>
              <a:off x="4407700" y="43734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4" name="Oval 53"/>
            <p:cNvSpPr/>
            <p:nvPr/>
          </p:nvSpPr>
          <p:spPr>
            <a:xfrm>
              <a:off x="7163600" y="37384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5" name="Oval 54"/>
            <p:cNvSpPr/>
            <p:nvPr/>
          </p:nvSpPr>
          <p:spPr>
            <a:xfrm>
              <a:off x="7646200" y="355426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6" name="Oval 55"/>
            <p:cNvSpPr/>
            <p:nvPr/>
          </p:nvSpPr>
          <p:spPr>
            <a:xfrm>
              <a:off x="7865275" y="3652685"/>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7" name="Oval 57"/>
            <p:cNvSpPr/>
            <p:nvPr/>
          </p:nvSpPr>
          <p:spPr>
            <a:xfrm>
              <a:off x="7182650" y="27351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8" name="Oval 58"/>
            <p:cNvSpPr/>
            <p:nvPr/>
          </p:nvSpPr>
          <p:spPr>
            <a:xfrm>
              <a:off x="7179475" y="48052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9" name="Oval 60"/>
            <p:cNvSpPr/>
            <p:nvPr/>
          </p:nvSpPr>
          <p:spPr>
            <a:xfrm>
              <a:off x="6947700" y="20874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0" name="Oval 61"/>
            <p:cNvSpPr/>
            <p:nvPr/>
          </p:nvSpPr>
          <p:spPr>
            <a:xfrm>
              <a:off x="5166525" y="4877441"/>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1" name="Oval 62"/>
            <p:cNvSpPr/>
            <p:nvPr/>
          </p:nvSpPr>
          <p:spPr>
            <a:xfrm>
              <a:off x="6228563" y="5282254"/>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2" name="Oval 63"/>
            <p:cNvSpPr/>
            <p:nvPr/>
          </p:nvSpPr>
          <p:spPr>
            <a:xfrm>
              <a:off x="6992944" y="5234629"/>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3" name="Oval 64"/>
            <p:cNvSpPr/>
            <p:nvPr/>
          </p:nvSpPr>
          <p:spPr>
            <a:xfrm>
              <a:off x="6340482" y="5517998"/>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4" name="Oval 44"/>
            <p:cNvSpPr/>
            <p:nvPr/>
          </p:nvSpPr>
          <p:spPr>
            <a:xfrm>
              <a:off x="6059496" y="2667643"/>
              <a:ext cx="703254" cy="703254"/>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05" name="Group 68"/>
            <p:cNvGrpSpPr/>
            <p:nvPr/>
          </p:nvGrpSpPr>
          <p:grpSpPr>
            <a:xfrm>
              <a:off x="6216454" y="2797385"/>
              <a:ext cx="389338" cy="443770"/>
              <a:chOff x="4021138" y="1814513"/>
              <a:chExt cx="669925" cy="763588"/>
            </a:xfrm>
            <a:solidFill>
              <a:schemeClr val="bg1"/>
            </a:solidFill>
          </p:grpSpPr>
          <p:sp>
            <p:nvSpPr>
              <p:cNvPr id="231" name="Freeform 69"/>
              <p:cNvSpPr>
                <a:spLocks noEditPoints="1"/>
              </p:cNvSpPr>
              <p:nvPr/>
            </p:nvSpPr>
            <p:spPr bwMode="auto">
              <a:xfrm>
                <a:off x="4140200" y="1938338"/>
                <a:ext cx="431800" cy="639763"/>
              </a:xfrm>
              <a:custGeom>
                <a:avLst/>
                <a:gdLst>
                  <a:gd name="T0" fmla="*/ 96 w 272"/>
                  <a:gd name="T1" fmla="*/ 7 h 403"/>
                  <a:gd name="T2" fmla="*/ 40 w 272"/>
                  <a:gd name="T3" fmla="*/ 40 h 403"/>
                  <a:gd name="T4" fmla="*/ 5 w 272"/>
                  <a:gd name="T5" fmla="*/ 97 h 403"/>
                  <a:gd name="T6" fmla="*/ 1 w 272"/>
                  <a:gd name="T7" fmla="*/ 148 h 403"/>
                  <a:gd name="T8" fmla="*/ 29 w 272"/>
                  <a:gd name="T9" fmla="*/ 232 h 403"/>
                  <a:gd name="T10" fmla="*/ 55 w 272"/>
                  <a:gd name="T11" fmla="*/ 273 h 403"/>
                  <a:gd name="T12" fmla="*/ 63 w 272"/>
                  <a:gd name="T13" fmla="*/ 314 h 403"/>
                  <a:gd name="T14" fmla="*/ 55 w 272"/>
                  <a:gd name="T15" fmla="*/ 329 h 403"/>
                  <a:gd name="T16" fmla="*/ 55 w 272"/>
                  <a:gd name="T17" fmla="*/ 349 h 403"/>
                  <a:gd name="T18" fmla="*/ 55 w 272"/>
                  <a:gd name="T19" fmla="*/ 364 h 403"/>
                  <a:gd name="T20" fmla="*/ 61 w 272"/>
                  <a:gd name="T21" fmla="*/ 384 h 403"/>
                  <a:gd name="T22" fmla="*/ 80 w 272"/>
                  <a:gd name="T23" fmla="*/ 402 h 403"/>
                  <a:gd name="T24" fmla="*/ 189 w 272"/>
                  <a:gd name="T25" fmla="*/ 403 h 403"/>
                  <a:gd name="T26" fmla="*/ 206 w 272"/>
                  <a:gd name="T27" fmla="*/ 387 h 403"/>
                  <a:gd name="T28" fmla="*/ 217 w 272"/>
                  <a:gd name="T29" fmla="*/ 370 h 403"/>
                  <a:gd name="T30" fmla="*/ 217 w 272"/>
                  <a:gd name="T31" fmla="*/ 349 h 403"/>
                  <a:gd name="T32" fmla="*/ 217 w 272"/>
                  <a:gd name="T33" fmla="*/ 334 h 403"/>
                  <a:gd name="T34" fmla="*/ 212 w 272"/>
                  <a:gd name="T35" fmla="*/ 316 h 403"/>
                  <a:gd name="T36" fmla="*/ 214 w 272"/>
                  <a:gd name="T37" fmla="*/ 278 h 403"/>
                  <a:gd name="T38" fmla="*/ 236 w 272"/>
                  <a:gd name="T39" fmla="*/ 243 h 403"/>
                  <a:gd name="T40" fmla="*/ 269 w 272"/>
                  <a:gd name="T41" fmla="*/ 161 h 403"/>
                  <a:gd name="T42" fmla="*/ 270 w 272"/>
                  <a:gd name="T43" fmla="*/ 110 h 403"/>
                  <a:gd name="T44" fmla="*/ 241 w 272"/>
                  <a:gd name="T45" fmla="*/ 50 h 403"/>
                  <a:gd name="T46" fmla="*/ 189 w 272"/>
                  <a:gd name="T47" fmla="*/ 11 h 403"/>
                  <a:gd name="T48" fmla="*/ 136 w 272"/>
                  <a:gd name="T49" fmla="*/ 0 h 403"/>
                  <a:gd name="T50" fmla="*/ 201 w 272"/>
                  <a:gd name="T51" fmla="*/ 367 h 403"/>
                  <a:gd name="T52" fmla="*/ 202 w 272"/>
                  <a:gd name="T53" fmla="*/ 373 h 403"/>
                  <a:gd name="T54" fmla="*/ 192 w 272"/>
                  <a:gd name="T55" fmla="*/ 385 h 403"/>
                  <a:gd name="T56" fmla="*/ 87 w 272"/>
                  <a:gd name="T57" fmla="*/ 389 h 403"/>
                  <a:gd name="T58" fmla="*/ 79 w 272"/>
                  <a:gd name="T59" fmla="*/ 381 h 403"/>
                  <a:gd name="T60" fmla="*/ 69 w 272"/>
                  <a:gd name="T61" fmla="*/ 370 h 403"/>
                  <a:gd name="T62" fmla="*/ 71 w 272"/>
                  <a:gd name="T63" fmla="*/ 353 h 403"/>
                  <a:gd name="T64" fmla="*/ 70 w 272"/>
                  <a:gd name="T65" fmla="*/ 347 h 403"/>
                  <a:gd name="T66" fmla="*/ 70 w 272"/>
                  <a:gd name="T67" fmla="*/ 332 h 403"/>
                  <a:gd name="T68" fmla="*/ 72 w 272"/>
                  <a:gd name="T69" fmla="*/ 324 h 403"/>
                  <a:gd name="T70" fmla="*/ 203 w 272"/>
                  <a:gd name="T71" fmla="*/ 329 h 403"/>
                  <a:gd name="T72" fmla="*/ 203 w 272"/>
                  <a:gd name="T73" fmla="*/ 347 h 403"/>
                  <a:gd name="T74" fmla="*/ 92 w 272"/>
                  <a:gd name="T75" fmla="*/ 196 h 403"/>
                  <a:gd name="T76" fmla="*/ 148 w 272"/>
                  <a:gd name="T77" fmla="*/ 186 h 403"/>
                  <a:gd name="T78" fmla="*/ 109 w 272"/>
                  <a:gd name="T79" fmla="*/ 310 h 403"/>
                  <a:gd name="T80" fmla="*/ 197 w 272"/>
                  <a:gd name="T81" fmla="*/ 285 h 403"/>
                  <a:gd name="T82" fmla="*/ 185 w 272"/>
                  <a:gd name="T83" fmla="*/ 170 h 403"/>
                  <a:gd name="T84" fmla="*/ 148 w 272"/>
                  <a:gd name="T85" fmla="*/ 168 h 403"/>
                  <a:gd name="T86" fmla="*/ 92 w 272"/>
                  <a:gd name="T87" fmla="*/ 178 h 403"/>
                  <a:gd name="T88" fmla="*/ 77 w 272"/>
                  <a:gd name="T89" fmla="*/ 310 h 403"/>
                  <a:gd name="T90" fmla="*/ 68 w 272"/>
                  <a:gd name="T91" fmla="*/ 265 h 403"/>
                  <a:gd name="T92" fmla="*/ 41 w 272"/>
                  <a:gd name="T93" fmla="*/ 225 h 403"/>
                  <a:gd name="T94" fmla="*/ 15 w 272"/>
                  <a:gd name="T95" fmla="*/ 147 h 403"/>
                  <a:gd name="T96" fmla="*/ 19 w 272"/>
                  <a:gd name="T97" fmla="*/ 101 h 403"/>
                  <a:gd name="T98" fmla="*/ 49 w 272"/>
                  <a:gd name="T99" fmla="*/ 51 h 403"/>
                  <a:gd name="T100" fmla="*/ 99 w 272"/>
                  <a:gd name="T101" fmla="*/ 21 h 403"/>
                  <a:gd name="T102" fmla="*/ 149 w 272"/>
                  <a:gd name="T103" fmla="*/ 16 h 403"/>
                  <a:gd name="T104" fmla="*/ 204 w 272"/>
                  <a:gd name="T105" fmla="*/ 36 h 403"/>
                  <a:gd name="T106" fmla="*/ 244 w 272"/>
                  <a:gd name="T107" fmla="*/ 79 h 403"/>
                  <a:gd name="T108" fmla="*/ 258 w 272"/>
                  <a:gd name="T109" fmla="*/ 138 h 403"/>
                  <a:gd name="T110" fmla="*/ 245 w 272"/>
                  <a:gd name="T111" fmla="*/ 194 h 403"/>
                  <a:gd name="T112" fmla="*/ 208 w 272"/>
                  <a:gd name="T113" fmla="*/ 26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403">
                    <a:moveTo>
                      <a:pt x="136" y="0"/>
                    </a:moveTo>
                    <a:lnTo>
                      <a:pt x="136" y="0"/>
                    </a:lnTo>
                    <a:lnTo>
                      <a:pt x="122" y="2"/>
                    </a:lnTo>
                    <a:lnTo>
                      <a:pt x="109" y="4"/>
                    </a:lnTo>
                    <a:lnTo>
                      <a:pt x="96" y="7"/>
                    </a:lnTo>
                    <a:lnTo>
                      <a:pt x="83" y="11"/>
                    </a:lnTo>
                    <a:lnTo>
                      <a:pt x="71" y="18"/>
                    </a:lnTo>
                    <a:lnTo>
                      <a:pt x="59" y="24"/>
                    </a:lnTo>
                    <a:lnTo>
                      <a:pt x="49" y="32"/>
                    </a:lnTo>
                    <a:lnTo>
                      <a:pt x="40" y="40"/>
                    </a:lnTo>
                    <a:lnTo>
                      <a:pt x="31" y="50"/>
                    </a:lnTo>
                    <a:lnTo>
                      <a:pt x="22" y="61"/>
                    </a:lnTo>
                    <a:lnTo>
                      <a:pt x="16" y="73"/>
                    </a:lnTo>
                    <a:lnTo>
                      <a:pt x="11" y="85"/>
                    </a:lnTo>
                    <a:lnTo>
                      <a:pt x="5" y="97"/>
                    </a:lnTo>
                    <a:lnTo>
                      <a:pt x="2" y="110"/>
                    </a:lnTo>
                    <a:lnTo>
                      <a:pt x="0" y="124"/>
                    </a:lnTo>
                    <a:lnTo>
                      <a:pt x="0" y="138"/>
                    </a:lnTo>
                    <a:lnTo>
                      <a:pt x="0" y="138"/>
                    </a:lnTo>
                    <a:lnTo>
                      <a:pt x="1" y="148"/>
                    </a:lnTo>
                    <a:lnTo>
                      <a:pt x="3" y="161"/>
                    </a:lnTo>
                    <a:lnTo>
                      <a:pt x="6" y="178"/>
                    </a:lnTo>
                    <a:lnTo>
                      <a:pt x="13" y="198"/>
                    </a:lnTo>
                    <a:lnTo>
                      <a:pt x="22" y="220"/>
                    </a:lnTo>
                    <a:lnTo>
                      <a:pt x="29" y="232"/>
                    </a:lnTo>
                    <a:lnTo>
                      <a:pt x="35" y="243"/>
                    </a:lnTo>
                    <a:lnTo>
                      <a:pt x="44" y="255"/>
                    </a:lnTo>
                    <a:lnTo>
                      <a:pt x="53" y="268"/>
                    </a:lnTo>
                    <a:lnTo>
                      <a:pt x="53" y="268"/>
                    </a:lnTo>
                    <a:lnTo>
                      <a:pt x="55" y="273"/>
                    </a:lnTo>
                    <a:lnTo>
                      <a:pt x="58" y="277"/>
                    </a:lnTo>
                    <a:lnTo>
                      <a:pt x="60" y="289"/>
                    </a:lnTo>
                    <a:lnTo>
                      <a:pt x="62" y="301"/>
                    </a:lnTo>
                    <a:lnTo>
                      <a:pt x="63" y="314"/>
                    </a:lnTo>
                    <a:lnTo>
                      <a:pt x="63" y="314"/>
                    </a:lnTo>
                    <a:lnTo>
                      <a:pt x="59" y="316"/>
                    </a:lnTo>
                    <a:lnTo>
                      <a:pt x="57" y="319"/>
                    </a:lnTo>
                    <a:lnTo>
                      <a:pt x="55" y="323"/>
                    </a:lnTo>
                    <a:lnTo>
                      <a:pt x="55" y="329"/>
                    </a:lnTo>
                    <a:lnTo>
                      <a:pt x="55" y="329"/>
                    </a:lnTo>
                    <a:lnTo>
                      <a:pt x="55" y="334"/>
                    </a:lnTo>
                    <a:lnTo>
                      <a:pt x="58" y="339"/>
                    </a:lnTo>
                    <a:lnTo>
                      <a:pt x="58" y="339"/>
                    </a:lnTo>
                    <a:lnTo>
                      <a:pt x="55" y="344"/>
                    </a:lnTo>
                    <a:lnTo>
                      <a:pt x="55" y="349"/>
                    </a:lnTo>
                    <a:lnTo>
                      <a:pt x="55" y="349"/>
                    </a:lnTo>
                    <a:lnTo>
                      <a:pt x="55" y="355"/>
                    </a:lnTo>
                    <a:lnTo>
                      <a:pt x="58" y="360"/>
                    </a:lnTo>
                    <a:lnTo>
                      <a:pt x="58" y="360"/>
                    </a:lnTo>
                    <a:lnTo>
                      <a:pt x="55" y="364"/>
                    </a:lnTo>
                    <a:lnTo>
                      <a:pt x="55" y="370"/>
                    </a:lnTo>
                    <a:lnTo>
                      <a:pt x="55" y="370"/>
                    </a:lnTo>
                    <a:lnTo>
                      <a:pt x="55" y="375"/>
                    </a:lnTo>
                    <a:lnTo>
                      <a:pt x="57" y="381"/>
                    </a:lnTo>
                    <a:lnTo>
                      <a:pt x="61" y="384"/>
                    </a:lnTo>
                    <a:lnTo>
                      <a:pt x="66" y="387"/>
                    </a:lnTo>
                    <a:lnTo>
                      <a:pt x="66" y="387"/>
                    </a:lnTo>
                    <a:lnTo>
                      <a:pt x="68" y="394"/>
                    </a:lnTo>
                    <a:lnTo>
                      <a:pt x="73" y="399"/>
                    </a:lnTo>
                    <a:lnTo>
                      <a:pt x="80" y="402"/>
                    </a:lnTo>
                    <a:lnTo>
                      <a:pt x="83" y="403"/>
                    </a:lnTo>
                    <a:lnTo>
                      <a:pt x="87" y="403"/>
                    </a:lnTo>
                    <a:lnTo>
                      <a:pt x="185" y="403"/>
                    </a:lnTo>
                    <a:lnTo>
                      <a:pt x="185" y="403"/>
                    </a:lnTo>
                    <a:lnTo>
                      <a:pt x="189" y="403"/>
                    </a:lnTo>
                    <a:lnTo>
                      <a:pt x="192" y="402"/>
                    </a:lnTo>
                    <a:lnTo>
                      <a:pt x="198" y="399"/>
                    </a:lnTo>
                    <a:lnTo>
                      <a:pt x="204" y="394"/>
                    </a:lnTo>
                    <a:lnTo>
                      <a:pt x="206" y="387"/>
                    </a:lnTo>
                    <a:lnTo>
                      <a:pt x="206" y="387"/>
                    </a:lnTo>
                    <a:lnTo>
                      <a:pt x="210" y="384"/>
                    </a:lnTo>
                    <a:lnTo>
                      <a:pt x="215" y="381"/>
                    </a:lnTo>
                    <a:lnTo>
                      <a:pt x="217" y="375"/>
                    </a:lnTo>
                    <a:lnTo>
                      <a:pt x="217" y="370"/>
                    </a:lnTo>
                    <a:lnTo>
                      <a:pt x="217" y="370"/>
                    </a:lnTo>
                    <a:lnTo>
                      <a:pt x="217" y="364"/>
                    </a:lnTo>
                    <a:lnTo>
                      <a:pt x="214" y="360"/>
                    </a:lnTo>
                    <a:lnTo>
                      <a:pt x="214" y="360"/>
                    </a:lnTo>
                    <a:lnTo>
                      <a:pt x="217" y="355"/>
                    </a:lnTo>
                    <a:lnTo>
                      <a:pt x="217" y="349"/>
                    </a:lnTo>
                    <a:lnTo>
                      <a:pt x="217" y="349"/>
                    </a:lnTo>
                    <a:lnTo>
                      <a:pt x="217" y="344"/>
                    </a:lnTo>
                    <a:lnTo>
                      <a:pt x="214" y="339"/>
                    </a:lnTo>
                    <a:lnTo>
                      <a:pt x="214" y="339"/>
                    </a:lnTo>
                    <a:lnTo>
                      <a:pt x="217" y="334"/>
                    </a:lnTo>
                    <a:lnTo>
                      <a:pt x="217" y="329"/>
                    </a:lnTo>
                    <a:lnTo>
                      <a:pt x="217" y="329"/>
                    </a:lnTo>
                    <a:lnTo>
                      <a:pt x="217" y="323"/>
                    </a:lnTo>
                    <a:lnTo>
                      <a:pt x="215" y="319"/>
                    </a:lnTo>
                    <a:lnTo>
                      <a:pt x="212" y="316"/>
                    </a:lnTo>
                    <a:lnTo>
                      <a:pt x="208" y="313"/>
                    </a:lnTo>
                    <a:lnTo>
                      <a:pt x="208" y="313"/>
                    </a:lnTo>
                    <a:lnTo>
                      <a:pt x="209" y="303"/>
                    </a:lnTo>
                    <a:lnTo>
                      <a:pt x="210" y="290"/>
                    </a:lnTo>
                    <a:lnTo>
                      <a:pt x="214" y="278"/>
                    </a:lnTo>
                    <a:lnTo>
                      <a:pt x="216" y="273"/>
                    </a:lnTo>
                    <a:lnTo>
                      <a:pt x="219" y="268"/>
                    </a:lnTo>
                    <a:lnTo>
                      <a:pt x="219" y="268"/>
                    </a:lnTo>
                    <a:lnTo>
                      <a:pt x="228" y="255"/>
                    </a:lnTo>
                    <a:lnTo>
                      <a:pt x="236" y="243"/>
                    </a:lnTo>
                    <a:lnTo>
                      <a:pt x="243" y="232"/>
                    </a:lnTo>
                    <a:lnTo>
                      <a:pt x="249" y="220"/>
                    </a:lnTo>
                    <a:lnTo>
                      <a:pt x="259" y="198"/>
                    </a:lnTo>
                    <a:lnTo>
                      <a:pt x="265" y="178"/>
                    </a:lnTo>
                    <a:lnTo>
                      <a:pt x="269" y="161"/>
                    </a:lnTo>
                    <a:lnTo>
                      <a:pt x="271" y="148"/>
                    </a:lnTo>
                    <a:lnTo>
                      <a:pt x="272" y="138"/>
                    </a:lnTo>
                    <a:lnTo>
                      <a:pt x="272" y="138"/>
                    </a:lnTo>
                    <a:lnTo>
                      <a:pt x="272" y="124"/>
                    </a:lnTo>
                    <a:lnTo>
                      <a:pt x="270" y="110"/>
                    </a:lnTo>
                    <a:lnTo>
                      <a:pt x="266" y="97"/>
                    </a:lnTo>
                    <a:lnTo>
                      <a:pt x="261" y="85"/>
                    </a:lnTo>
                    <a:lnTo>
                      <a:pt x="256" y="73"/>
                    </a:lnTo>
                    <a:lnTo>
                      <a:pt x="249" y="61"/>
                    </a:lnTo>
                    <a:lnTo>
                      <a:pt x="241" y="50"/>
                    </a:lnTo>
                    <a:lnTo>
                      <a:pt x="232" y="40"/>
                    </a:lnTo>
                    <a:lnTo>
                      <a:pt x="222" y="32"/>
                    </a:lnTo>
                    <a:lnTo>
                      <a:pt x="212" y="24"/>
                    </a:lnTo>
                    <a:lnTo>
                      <a:pt x="201" y="18"/>
                    </a:lnTo>
                    <a:lnTo>
                      <a:pt x="189" y="11"/>
                    </a:lnTo>
                    <a:lnTo>
                      <a:pt x="177" y="7"/>
                    </a:lnTo>
                    <a:lnTo>
                      <a:pt x="163" y="4"/>
                    </a:lnTo>
                    <a:lnTo>
                      <a:pt x="150" y="2"/>
                    </a:lnTo>
                    <a:lnTo>
                      <a:pt x="136" y="0"/>
                    </a:lnTo>
                    <a:lnTo>
                      <a:pt x="136" y="0"/>
                    </a:lnTo>
                    <a:close/>
                    <a:moveTo>
                      <a:pt x="203" y="349"/>
                    </a:moveTo>
                    <a:lnTo>
                      <a:pt x="203" y="349"/>
                    </a:lnTo>
                    <a:lnTo>
                      <a:pt x="203" y="351"/>
                    </a:lnTo>
                    <a:lnTo>
                      <a:pt x="201" y="353"/>
                    </a:lnTo>
                    <a:lnTo>
                      <a:pt x="201" y="367"/>
                    </a:lnTo>
                    <a:lnTo>
                      <a:pt x="201" y="367"/>
                    </a:lnTo>
                    <a:lnTo>
                      <a:pt x="203" y="368"/>
                    </a:lnTo>
                    <a:lnTo>
                      <a:pt x="203" y="370"/>
                    </a:lnTo>
                    <a:lnTo>
                      <a:pt x="203" y="370"/>
                    </a:lnTo>
                    <a:lnTo>
                      <a:pt x="202" y="373"/>
                    </a:lnTo>
                    <a:lnTo>
                      <a:pt x="200" y="374"/>
                    </a:lnTo>
                    <a:lnTo>
                      <a:pt x="193" y="381"/>
                    </a:lnTo>
                    <a:lnTo>
                      <a:pt x="193" y="382"/>
                    </a:lnTo>
                    <a:lnTo>
                      <a:pt x="193" y="382"/>
                    </a:lnTo>
                    <a:lnTo>
                      <a:pt x="192" y="385"/>
                    </a:lnTo>
                    <a:lnTo>
                      <a:pt x="191" y="387"/>
                    </a:lnTo>
                    <a:lnTo>
                      <a:pt x="188" y="389"/>
                    </a:lnTo>
                    <a:lnTo>
                      <a:pt x="185" y="389"/>
                    </a:lnTo>
                    <a:lnTo>
                      <a:pt x="87" y="389"/>
                    </a:lnTo>
                    <a:lnTo>
                      <a:pt x="87" y="389"/>
                    </a:lnTo>
                    <a:lnTo>
                      <a:pt x="84" y="389"/>
                    </a:lnTo>
                    <a:lnTo>
                      <a:pt x="82" y="387"/>
                    </a:lnTo>
                    <a:lnTo>
                      <a:pt x="80" y="385"/>
                    </a:lnTo>
                    <a:lnTo>
                      <a:pt x="79" y="382"/>
                    </a:lnTo>
                    <a:lnTo>
                      <a:pt x="79" y="381"/>
                    </a:lnTo>
                    <a:lnTo>
                      <a:pt x="72" y="374"/>
                    </a:lnTo>
                    <a:lnTo>
                      <a:pt x="72" y="374"/>
                    </a:lnTo>
                    <a:lnTo>
                      <a:pt x="70" y="373"/>
                    </a:lnTo>
                    <a:lnTo>
                      <a:pt x="69" y="370"/>
                    </a:lnTo>
                    <a:lnTo>
                      <a:pt x="69" y="370"/>
                    </a:lnTo>
                    <a:lnTo>
                      <a:pt x="69" y="369"/>
                    </a:lnTo>
                    <a:lnTo>
                      <a:pt x="71" y="367"/>
                    </a:lnTo>
                    <a:lnTo>
                      <a:pt x="176" y="367"/>
                    </a:lnTo>
                    <a:lnTo>
                      <a:pt x="176" y="353"/>
                    </a:lnTo>
                    <a:lnTo>
                      <a:pt x="71" y="353"/>
                    </a:lnTo>
                    <a:lnTo>
                      <a:pt x="71" y="353"/>
                    </a:lnTo>
                    <a:lnTo>
                      <a:pt x="69" y="351"/>
                    </a:lnTo>
                    <a:lnTo>
                      <a:pt x="69" y="349"/>
                    </a:lnTo>
                    <a:lnTo>
                      <a:pt x="69" y="349"/>
                    </a:lnTo>
                    <a:lnTo>
                      <a:pt x="70" y="347"/>
                    </a:lnTo>
                    <a:lnTo>
                      <a:pt x="71" y="346"/>
                    </a:lnTo>
                    <a:lnTo>
                      <a:pt x="176" y="346"/>
                    </a:lnTo>
                    <a:lnTo>
                      <a:pt x="176" y="332"/>
                    </a:lnTo>
                    <a:lnTo>
                      <a:pt x="70" y="332"/>
                    </a:lnTo>
                    <a:lnTo>
                      <a:pt x="70" y="332"/>
                    </a:lnTo>
                    <a:lnTo>
                      <a:pt x="69" y="330"/>
                    </a:lnTo>
                    <a:lnTo>
                      <a:pt x="69" y="329"/>
                    </a:lnTo>
                    <a:lnTo>
                      <a:pt x="69" y="329"/>
                    </a:lnTo>
                    <a:lnTo>
                      <a:pt x="70" y="326"/>
                    </a:lnTo>
                    <a:lnTo>
                      <a:pt x="72" y="324"/>
                    </a:lnTo>
                    <a:lnTo>
                      <a:pt x="200" y="324"/>
                    </a:lnTo>
                    <a:lnTo>
                      <a:pt x="200" y="324"/>
                    </a:lnTo>
                    <a:lnTo>
                      <a:pt x="202" y="326"/>
                    </a:lnTo>
                    <a:lnTo>
                      <a:pt x="203" y="329"/>
                    </a:lnTo>
                    <a:lnTo>
                      <a:pt x="203" y="329"/>
                    </a:lnTo>
                    <a:lnTo>
                      <a:pt x="203" y="331"/>
                    </a:lnTo>
                    <a:lnTo>
                      <a:pt x="201" y="332"/>
                    </a:lnTo>
                    <a:lnTo>
                      <a:pt x="201" y="346"/>
                    </a:lnTo>
                    <a:lnTo>
                      <a:pt x="201" y="346"/>
                    </a:lnTo>
                    <a:lnTo>
                      <a:pt x="203" y="347"/>
                    </a:lnTo>
                    <a:lnTo>
                      <a:pt x="203" y="349"/>
                    </a:lnTo>
                    <a:lnTo>
                      <a:pt x="203" y="349"/>
                    </a:lnTo>
                    <a:close/>
                    <a:moveTo>
                      <a:pt x="109" y="310"/>
                    </a:moveTo>
                    <a:lnTo>
                      <a:pt x="90" y="195"/>
                    </a:lnTo>
                    <a:lnTo>
                      <a:pt x="92" y="196"/>
                    </a:lnTo>
                    <a:lnTo>
                      <a:pt x="103" y="186"/>
                    </a:lnTo>
                    <a:lnTo>
                      <a:pt x="114" y="196"/>
                    </a:lnTo>
                    <a:lnTo>
                      <a:pt x="125" y="186"/>
                    </a:lnTo>
                    <a:lnTo>
                      <a:pt x="137" y="196"/>
                    </a:lnTo>
                    <a:lnTo>
                      <a:pt x="148" y="186"/>
                    </a:lnTo>
                    <a:lnTo>
                      <a:pt x="158" y="196"/>
                    </a:lnTo>
                    <a:lnTo>
                      <a:pt x="170" y="186"/>
                    </a:lnTo>
                    <a:lnTo>
                      <a:pt x="181" y="196"/>
                    </a:lnTo>
                    <a:lnTo>
                      <a:pt x="163" y="310"/>
                    </a:lnTo>
                    <a:lnTo>
                      <a:pt x="109" y="310"/>
                    </a:lnTo>
                    <a:close/>
                    <a:moveTo>
                      <a:pt x="208" y="260"/>
                    </a:moveTo>
                    <a:lnTo>
                      <a:pt x="208" y="260"/>
                    </a:lnTo>
                    <a:lnTo>
                      <a:pt x="204" y="265"/>
                    </a:lnTo>
                    <a:lnTo>
                      <a:pt x="202" y="272"/>
                    </a:lnTo>
                    <a:lnTo>
                      <a:pt x="197" y="285"/>
                    </a:lnTo>
                    <a:lnTo>
                      <a:pt x="195" y="299"/>
                    </a:lnTo>
                    <a:lnTo>
                      <a:pt x="194" y="310"/>
                    </a:lnTo>
                    <a:lnTo>
                      <a:pt x="177" y="310"/>
                    </a:lnTo>
                    <a:lnTo>
                      <a:pt x="200" y="172"/>
                    </a:lnTo>
                    <a:lnTo>
                      <a:pt x="185" y="170"/>
                    </a:lnTo>
                    <a:lnTo>
                      <a:pt x="184" y="174"/>
                    </a:lnTo>
                    <a:lnTo>
                      <a:pt x="181" y="178"/>
                    </a:lnTo>
                    <a:lnTo>
                      <a:pt x="170" y="168"/>
                    </a:lnTo>
                    <a:lnTo>
                      <a:pt x="158" y="178"/>
                    </a:lnTo>
                    <a:lnTo>
                      <a:pt x="148" y="168"/>
                    </a:lnTo>
                    <a:lnTo>
                      <a:pt x="137" y="178"/>
                    </a:lnTo>
                    <a:lnTo>
                      <a:pt x="125" y="168"/>
                    </a:lnTo>
                    <a:lnTo>
                      <a:pt x="114" y="178"/>
                    </a:lnTo>
                    <a:lnTo>
                      <a:pt x="103" y="168"/>
                    </a:lnTo>
                    <a:lnTo>
                      <a:pt x="92" y="178"/>
                    </a:lnTo>
                    <a:lnTo>
                      <a:pt x="86" y="173"/>
                    </a:lnTo>
                    <a:lnTo>
                      <a:pt x="86" y="170"/>
                    </a:lnTo>
                    <a:lnTo>
                      <a:pt x="72" y="172"/>
                    </a:lnTo>
                    <a:lnTo>
                      <a:pt x="95" y="310"/>
                    </a:lnTo>
                    <a:lnTo>
                      <a:pt x="77" y="310"/>
                    </a:lnTo>
                    <a:lnTo>
                      <a:pt x="77" y="310"/>
                    </a:lnTo>
                    <a:lnTo>
                      <a:pt x="76" y="299"/>
                    </a:lnTo>
                    <a:lnTo>
                      <a:pt x="74" y="285"/>
                    </a:lnTo>
                    <a:lnTo>
                      <a:pt x="71" y="272"/>
                    </a:lnTo>
                    <a:lnTo>
                      <a:pt x="68" y="265"/>
                    </a:lnTo>
                    <a:lnTo>
                      <a:pt x="63" y="260"/>
                    </a:lnTo>
                    <a:lnTo>
                      <a:pt x="63" y="260"/>
                    </a:lnTo>
                    <a:lnTo>
                      <a:pt x="55" y="248"/>
                    </a:lnTo>
                    <a:lnTo>
                      <a:pt x="47" y="236"/>
                    </a:lnTo>
                    <a:lnTo>
                      <a:pt x="41" y="225"/>
                    </a:lnTo>
                    <a:lnTo>
                      <a:pt x="35" y="214"/>
                    </a:lnTo>
                    <a:lnTo>
                      <a:pt x="27" y="194"/>
                    </a:lnTo>
                    <a:lnTo>
                      <a:pt x="20" y="175"/>
                    </a:lnTo>
                    <a:lnTo>
                      <a:pt x="17" y="159"/>
                    </a:lnTo>
                    <a:lnTo>
                      <a:pt x="15" y="147"/>
                    </a:lnTo>
                    <a:lnTo>
                      <a:pt x="14" y="138"/>
                    </a:lnTo>
                    <a:lnTo>
                      <a:pt x="14" y="138"/>
                    </a:lnTo>
                    <a:lnTo>
                      <a:pt x="14" y="125"/>
                    </a:lnTo>
                    <a:lnTo>
                      <a:pt x="16" y="113"/>
                    </a:lnTo>
                    <a:lnTo>
                      <a:pt x="19" y="101"/>
                    </a:lnTo>
                    <a:lnTo>
                      <a:pt x="23" y="90"/>
                    </a:lnTo>
                    <a:lnTo>
                      <a:pt x="29" y="79"/>
                    </a:lnTo>
                    <a:lnTo>
                      <a:pt x="34" y="69"/>
                    </a:lnTo>
                    <a:lnTo>
                      <a:pt x="42" y="60"/>
                    </a:lnTo>
                    <a:lnTo>
                      <a:pt x="49" y="51"/>
                    </a:lnTo>
                    <a:lnTo>
                      <a:pt x="58" y="43"/>
                    </a:lnTo>
                    <a:lnTo>
                      <a:pt x="68" y="36"/>
                    </a:lnTo>
                    <a:lnTo>
                      <a:pt x="77" y="30"/>
                    </a:lnTo>
                    <a:lnTo>
                      <a:pt x="88" y="24"/>
                    </a:lnTo>
                    <a:lnTo>
                      <a:pt x="99" y="21"/>
                    </a:lnTo>
                    <a:lnTo>
                      <a:pt x="111" y="18"/>
                    </a:lnTo>
                    <a:lnTo>
                      <a:pt x="123" y="16"/>
                    </a:lnTo>
                    <a:lnTo>
                      <a:pt x="136" y="16"/>
                    </a:lnTo>
                    <a:lnTo>
                      <a:pt x="136" y="16"/>
                    </a:lnTo>
                    <a:lnTo>
                      <a:pt x="149" y="16"/>
                    </a:lnTo>
                    <a:lnTo>
                      <a:pt x="161" y="18"/>
                    </a:lnTo>
                    <a:lnTo>
                      <a:pt x="173" y="21"/>
                    </a:lnTo>
                    <a:lnTo>
                      <a:pt x="183" y="24"/>
                    </a:lnTo>
                    <a:lnTo>
                      <a:pt x="194" y="30"/>
                    </a:lnTo>
                    <a:lnTo>
                      <a:pt x="204" y="36"/>
                    </a:lnTo>
                    <a:lnTo>
                      <a:pt x="214" y="43"/>
                    </a:lnTo>
                    <a:lnTo>
                      <a:pt x="222" y="51"/>
                    </a:lnTo>
                    <a:lnTo>
                      <a:pt x="230" y="60"/>
                    </a:lnTo>
                    <a:lnTo>
                      <a:pt x="237" y="69"/>
                    </a:lnTo>
                    <a:lnTo>
                      <a:pt x="244" y="79"/>
                    </a:lnTo>
                    <a:lnTo>
                      <a:pt x="248" y="90"/>
                    </a:lnTo>
                    <a:lnTo>
                      <a:pt x="252" y="101"/>
                    </a:lnTo>
                    <a:lnTo>
                      <a:pt x="256" y="113"/>
                    </a:lnTo>
                    <a:lnTo>
                      <a:pt x="258" y="125"/>
                    </a:lnTo>
                    <a:lnTo>
                      <a:pt x="258" y="138"/>
                    </a:lnTo>
                    <a:lnTo>
                      <a:pt x="258" y="138"/>
                    </a:lnTo>
                    <a:lnTo>
                      <a:pt x="257" y="147"/>
                    </a:lnTo>
                    <a:lnTo>
                      <a:pt x="255" y="159"/>
                    </a:lnTo>
                    <a:lnTo>
                      <a:pt x="251" y="175"/>
                    </a:lnTo>
                    <a:lnTo>
                      <a:pt x="245" y="194"/>
                    </a:lnTo>
                    <a:lnTo>
                      <a:pt x="236" y="214"/>
                    </a:lnTo>
                    <a:lnTo>
                      <a:pt x="231" y="225"/>
                    </a:lnTo>
                    <a:lnTo>
                      <a:pt x="224" y="236"/>
                    </a:lnTo>
                    <a:lnTo>
                      <a:pt x="217" y="248"/>
                    </a:lnTo>
                    <a:lnTo>
                      <a:pt x="208" y="260"/>
                    </a:lnTo>
                    <a:lnTo>
                      <a:pt x="208" y="260"/>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2" name="Rectangle 70"/>
              <p:cNvSpPr>
                <a:spLocks noChangeArrowheads="1"/>
              </p:cNvSpPr>
              <p:nvPr/>
            </p:nvSpPr>
            <p:spPr bwMode="auto">
              <a:xfrm>
                <a:off x="4338638" y="1814513"/>
                <a:ext cx="23813" cy="68263"/>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3" name="Freeform 71"/>
              <p:cNvSpPr>
                <a:spLocks/>
              </p:cNvSpPr>
              <p:nvPr/>
            </p:nvSpPr>
            <p:spPr bwMode="auto">
              <a:xfrm>
                <a:off x="4173538" y="1855788"/>
                <a:ext cx="55563" cy="71438"/>
              </a:xfrm>
              <a:custGeom>
                <a:avLst/>
                <a:gdLst>
                  <a:gd name="T0" fmla="*/ 35 w 35"/>
                  <a:gd name="T1" fmla="*/ 37 h 45"/>
                  <a:gd name="T2" fmla="*/ 12 w 35"/>
                  <a:gd name="T3" fmla="*/ 0 h 45"/>
                  <a:gd name="T4" fmla="*/ 0 w 35"/>
                  <a:gd name="T5" fmla="*/ 7 h 45"/>
                  <a:gd name="T6" fmla="*/ 22 w 35"/>
                  <a:gd name="T7" fmla="*/ 45 h 45"/>
                  <a:gd name="T8" fmla="*/ 35 w 35"/>
                  <a:gd name="T9" fmla="*/ 37 h 45"/>
                </a:gdLst>
                <a:ahLst/>
                <a:cxnLst>
                  <a:cxn ang="0">
                    <a:pos x="T0" y="T1"/>
                  </a:cxn>
                  <a:cxn ang="0">
                    <a:pos x="T2" y="T3"/>
                  </a:cxn>
                  <a:cxn ang="0">
                    <a:pos x="T4" y="T5"/>
                  </a:cxn>
                  <a:cxn ang="0">
                    <a:pos x="T6" y="T7"/>
                  </a:cxn>
                  <a:cxn ang="0">
                    <a:pos x="T8" y="T9"/>
                  </a:cxn>
                </a:cxnLst>
                <a:rect l="0" t="0" r="r" b="b"/>
                <a:pathLst>
                  <a:path w="35" h="45">
                    <a:moveTo>
                      <a:pt x="35" y="37"/>
                    </a:moveTo>
                    <a:lnTo>
                      <a:pt x="12" y="0"/>
                    </a:lnTo>
                    <a:lnTo>
                      <a:pt x="0" y="7"/>
                    </a:lnTo>
                    <a:lnTo>
                      <a:pt x="22" y="45"/>
                    </a:lnTo>
                    <a:lnTo>
                      <a:pt x="35" y="37"/>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4" name="Freeform 72"/>
              <p:cNvSpPr>
                <a:spLocks/>
              </p:cNvSpPr>
              <p:nvPr/>
            </p:nvSpPr>
            <p:spPr bwMode="auto">
              <a:xfrm>
                <a:off x="4057650" y="1976438"/>
                <a:ext cx="69850" cy="53975"/>
              </a:xfrm>
              <a:custGeom>
                <a:avLst/>
                <a:gdLst>
                  <a:gd name="T0" fmla="*/ 44 w 44"/>
                  <a:gd name="T1" fmla="*/ 22 h 34"/>
                  <a:gd name="T2" fmla="*/ 7 w 44"/>
                  <a:gd name="T3" fmla="*/ 0 h 34"/>
                  <a:gd name="T4" fmla="*/ 0 w 44"/>
                  <a:gd name="T5" fmla="*/ 12 h 34"/>
                  <a:gd name="T6" fmla="*/ 38 w 44"/>
                  <a:gd name="T7" fmla="*/ 34 h 34"/>
                  <a:gd name="T8" fmla="*/ 44 w 44"/>
                  <a:gd name="T9" fmla="*/ 22 h 34"/>
                </a:gdLst>
                <a:ahLst/>
                <a:cxnLst>
                  <a:cxn ang="0">
                    <a:pos x="T0" y="T1"/>
                  </a:cxn>
                  <a:cxn ang="0">
                    <a:pos x="T2" y="T3"/>
                  </a:cxn>
                  <a:cxn ang="0">
                    <a:pos x="T4" y="T5"/>
                  </a:cxn>
                  <a:cxn ang="0">
                    <a:pos x="T6" y="T7"/>
                  </a:cxn>
                  <a:cxn ang="0">
                    <a:pos x="T8" y="T9"/>
                  </a:cxn>
                </a:cxnLst>
                <a:rect l="0" t="0" r="r" b="b"/>
                <a:pathLst>
                  <a:path w="44" h="34">
                    <a:moveTo>
                      <a:pt x="44" y="22"/>
                    </a:moveTo>
                    <a:lnTo>
                      <a:pt x="7" y="0"/>
                    </a:lnTo>
                    <a:lnTo>
                      <a:pt x="0" y="12"/>
                    </a:lnTo>
                    <a:lnTo>
                      <a:pt x="38" y="34"/>
                    </a:lnTo>
                    <a:lnTo>
                      <a:pt x="44" y="22"/>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5" name="Rectangle 73"/>
              <p:cNvSpPr>
                <a:spLocks noChangeArrowheads="1"/>
              </p:cNvSpPr>
              <p:nvPr/>
            </p:nvSpPr>
            <p:spPr bwMode="auto">
              <a:xfrm>
                <a:off x="4021138" y="2143125"/>
                <a:ext cx="68263" cy="22225"/>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6" name="Rectangle 74"/>
              <p:cNvSpPr>
                <a:spLocks noChangeArrowheads="1"/>
              </p:cNvSpPr>
              <p:nvPr/>
            </p:nvSpPr>
            <p:spPr bwMode="auto">
              <a:xfrm>
                <a:off x="4621213" y="2133600"/>
                <a:ext cx="69850" cy="22225"/>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7" name="Freeform 75"/>
              <p:cNvSpPr>
                <a:spLocks/>
              </p:cNvSpPr>
              <p:nvPr/>
            </p:nvSpPr>
            <p:spPr bwMode="auto">
              <a:xfrm>
                <a:off x="4578350" y="1966913"/>
                <a:ext cx="69850" cy="53975"/>
              </a:xfrm>
              <a:custGeom>
                <a:avLst/>
                <a:gdLst>
                  <a:gd name="T0" fmla="*/ 44 w 44"/>
                  <a:gd name="T1" fmla="*/ 13 h 34"/>
                  <a:gd name="T2" fmla="*/ 38 w 44"/>
                  <a:gd name="T3" fmla="*/ 0 h 34"/>
                  <a:gd name="T4" fmla="*/ 0 w 44"/>
                  <a:gd name="T5" fmla="*/ 22 h 34"/>
                  <a:gd name="T6" fmla="*/ 7 w 44"/>
                  <a:gd name="T7" fmla="*/ 34 h 34"/>
                  <a:gd name="T8" fmla="*/ 44 w 44"/>
                  <a:gd name="T9" fmla="*/ 13 h 34"/>
                </a:gdLst>
                <a:ahLst/>
                <a:cxnLst>
                  <a:cxn ang="0">
                    <a:pos x="T0" y="T1"/>
                  </a:cxn>
                  <a:cxn ang="0">
                    <a:pos x="T2" y="T3"/>
                  </a:cxn>
                  <a:cxn ang="0">
                    <a:pos x="T4" y="T5"/>
                  </a:cxn>
                  <a:cxn ang="0">
                    <a:pos x="T6" y="T7"/>
                  </a:cxn>
                  <a:cxn ang="0">
                    <a:pos x="T8" y="T9"/>
                  </a:cxn>
                </a:cxnLst>
                <a:rect l="0" t="0" r="r" b="b"/>
                <a:pathLst>
                  <a:path w="44" h="34">
                    <a:moveTo>
                      <a:pt x="44" y="13"/>
                    </a:moveTo>
                    <a:lnTo>
                      <a:pt x="38" y="0"/>
                    </a:lnTo>
                    <a:lnTo>
                      <a:pt x="0" y="22"/>
                    </a:lnTo>
                    <a:lnTo>
                      <a:pt x="7" y="34"/>
                    </a:lnTo>
                    <a:lnTo>
                      <a:pt x="44" y="1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8" name="Freeform 76"/>
              <p:cNvSpPr>
                <a:spLocks/>
              </p:cNvSpPr>
              <p:nvPr/>
            </p:nvSpPr>
            <p:spPr bwMode="auto">
              <a:xfrm>
                <a:off x="4473575" y="1849438"/>
                <a:ext cx="55563" cy="73025"/>
              </a:xfrm>
              <a:custGeom>
                <a:avLst/>
                <a:gdLst>
                  <a:gd name="T0" fmla="*/ 35 w 35"/>
                  <a:gd name="T1" fmla="*/ 8 h 46"/>
                  <a:gd name="T2" fmla="*/ 23 w 35"/>
                  <a:gd name="T3" fmla="*/ 0 h 46"/>
                  <a:gd name="T4" fmla="*/ 0 w 35"/>
                  <a:gd name="T5" fmla="*/ 38 h 46"/>
                  <a:gd name="T6" fmla="*/ 13 w 35"/>
                  <a:gd name="T7" fmla="*/ 46 h 46"/>
                  <a:gd name="T8" fmla="*/ 35 w 35"/>
                  <a:gd name="T9" fmla="*/ 8 h 46"/>
                </a:gdLst>
                <a:ahLst/>
                <a:cxnLst>
                  <a:cxn ang="0">
                    <a:pos x="T0" y="T1"/>
                  </a:cxn>
                  <a:cxn ang="0">
                    <a:pos x="T2" y="T3"/>
                  </a:cxn>
                  <a:cxn ang="0">
                    <a:pos x="T4" y="T5"/>
                  </a:cxn>
                  <a:cxn ang="0">
                    <a:pos x="T6" y="T7"/>
                  </a:cxn>
                  <a:cxn ang="0">
                    <a:pos x="T8" y="T9"/>
                  </a:cxn>
                </a:cxnLst>
                <a:rect l="0" t="0" r="r" b="b"/>
                <a:pathLst>
                  <a:path w="35" h="46">
                    <a:moveTo>
                      <a:pt x="35" y="8"/>
                    </a:moveTo>
                    <a:lnTo>
                      <a:pt x="23" y="0"/>
                    </a:lnTo>
                    <a:lnTo>
                      <a:pt x="0" y="38"/>
                    </a:lnTo>
                    <a:lnTo>
                      <a:pt x="13" y="46"/>
                    </a:lnTo>
                    <a:lnTo>
                      <a:pt x="35" y="8"/>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9" name="Freeform 77"/>
              <p:cNvSpPr>
                <a:spLocks/>
              </p:cNvSpPr>
              <p:nvPr/>
            </p:nvSpPr>
            <p:spPr bwMode="auto">
              <a:xfrm>
                <a:off x="4579938" y="2271713"/>
                <a:ext cx="73025" cy="52388"/>
              </a:xfrm>
              <a:custGeom>
                <a:avLst/>
                <a:gdLst>
                  <a:gd name="T0" fmla="*/ 0 w 46"/>
                  <a:gd name="T1" fmla="*/ 12 h 33"/>
                  <a:gd name="T2" fmla="*/ 38 w 46"/>
                  <a:gd name="T3" fmla="*/ 33 h 33"/>
                  <a:gd name="T4" fmla="*/ 46 w 46"/>
                  <a:gd name="T5" fmla="*/ 22 h 33"/>
                  <a:gd name="T6" fmla="*/ 8 w 46"/>
                  <a:gd name="T7" fmla="*/ 0 h 33"/>
                  <a:gd name="T8" fmla="*/ 0 w 46"/>
                  <a:gd name="T9" fmla="*/ 12 h 33"/>
                </a:gdLst>
                <a:ahLst/>
                <a:cxnLst>
                  <a:cxn ang="0">
                    <a:pos x="T0" y="T1"/>
                  </a:cxn>
                  <a:cxn ang="0">
                    <a:pos x="T2" y="T3"/>
                  </a:cxn>
                  <a:cxn ang="0">
                    <a:pos x="T4" y="T5"/>
                  </a:cxn>
                  <a:cxn ang="0">
                    <a:pos x="T6" y="T7"/>
                  </a:cxn>
                  <a:cxn ang="0">
                    <a:pos x="T8" y="T9"/>
                  </a:cxn>
                </a:cxnLst>
                <a:rect l="0" t="0" r="r" b="b"/>
                <a:pathLst>
                  <a:path w="46" h="33">
                    <a:moveTo>
                      <a:pt x="0" y="12"/>
                    </a:moveTo>
                    <a:lnTo>
                      <a:pt x="38" y="33"/>
                    </a:lnTo>
                    <a:lnTo>
                      <a:pt x="46" y="22"/>
                    </a:lnTo>
                    <a:lnTo>
                      <a:pt x="8" y="0"/>
                    </a:lnTo>
                    <a:lnTo>
                      <a:pt x="0" y="12"/>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0" name="Freeform 78"/>
              <p:cNvSpPr>
                <a:spLocks/>
              </p:cNvSpPr>
              <p:nvPr/>
            </p:nvSpPr>
            <p:spPr bwMode="auto">
              <a:xfrm>
                <a:off x="4059238" y="2279650"/>
                <a:ext cx="71438" cy="53975"/>
              </a:xfrm>
              <a:custGeom>
                <a:avLst/>
                <a:gdLst>
                  <a:gd name="T0" fmla="*/ 0 w 45"/>
                  <a:gd name="T1" fmla="*/ 22 h 34"/>
                  <a:gd name="T2" fmla="*/ 8 w 45"/>
                  <a:gd name="T3" fmla="*/ 34 h 34"/>
                  <a:gd name="T4" fmla="*/ 45 w 45"/>
                  <a:gd name="T5" fmla="*/ 12 h 34"/>
                  <a:gd name="T6" fmla="*/ 38 w 45"/>
                  <a:gd name="T7" fmla="*/ 0 h 34"/>
                  <a:gd name="T8" fmla="*/ 0 w 45"/>
                  <a:gd name="T9" fmla="*/ 22 h 34"/>
                </a:gdLst>
                <a:ahLst/>
                <a:cxnLst>
                  <a:cxn ang="0">
                    <a:pos x="T0" y="T1"/>
                  </a:cxn>
                  <a:cxn ang="0">
                    <a:pos x="T2" y="T3"/>
                  </a:cxn>
                  <a:cxn ang="0">
                    <a:pos x="T4" y="T5"/>
                  </a:cxn>
                  <a:cxn ang="0">
                    <a:pos x="T6" y="T7"/>
                  </a:cxn>
                  <a:cxn ang="0">
                    <a:pos x="T8" y="T9"/>
                  </a:cxn>
                </a:cxnLst>
                <a:rect l="0" t="0" r="r" b="b"/>
                <a:pathLst>
                  <a:path w="45" h="34">
                    <a:moveTo>
                      <a:pt x="0" y="22"/>
                    </a:moveTo>
                    <a:lnTo>
                      <a:pt x="8" y="34"/>
                    </a:lnTo>
                    <a:lnTo>
                      <a:pt x="45" y="12"/>
                    </a:lnTo>
                    <a:lnTo>
                      <a:pt x="38" y="0"/>
                    </a:lnTo>
                    <a:lnTo>
                      <a:pt x="0" y="22"/>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06" name="Oval 66"/>
            <p:cNvSpPr/>
            <p:nvPr/>
          </p:nvSpPr>
          <p:spPr>
            <a:xfrm>
              <a:off x="4708532" y="3566167"/>
              <a:ext cx="568318" cy="56831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07" name="Group 85"/>
            <p:cNvGrpSpPr/>
            <p:nvPr/>
          </p:nvGrpSpPr>
          <p:grpSpPr>
            <a:xfrm>
              <a:off x="4853752" y="3683670"/>
              <a:ext cx="277878" cy="333313"/>
              <a:chOff x="4051300" y="3109913"/>
              <a:chExt cx="628650" cy="754063"/>
            </a:xfrm>
            <a:solidFill>
              <a:schemeClr val="bg1"/>
            </a:solidFill>
          </p:grpSpPr>
          <p:sp>
            <p:nvSpPr>
              <p:cNvPr id="229" name="Freeform 86"/>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0" name="Freeform 87"/>
              <p:cNvSpPr>
                <a:spLocks/>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80" name="Oval 56"/>
            <p:cNvSpPr/>
            <p:nvPr/>
          </p:nvSpPr>
          <p:spPr>
            <a:xfrm>
              <a:off x="7620642" y="2706377"/>
              <a:ext cx="357498" cy="35749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81" name="Group 88"/>
            <p:cNvGrpSpPr/>
            <p:nvPr/>
          </p:nvGrpSpPr>
          <p:grpSpPr>
            <a:xfrm>
              <a:off x="7710642" y="2813209"/>
              <a:ext cx="177498" cy="143834"/>
              <a:chOff x="5145088" y="3205163"/>
              <a:chExt cx="736600" cy="596900"/>
            </a:xfrm>
            <a:solidFill>
              <a:schemeClr val="bg1"/>
            </a:solidFill>
          </p:grpSpPr>
          <p:sp>
            <p:nvSpPr>
              <p:cNvPr id="223" name="Freeform 89"/>
              <p:cNvSpPr>
                <a:spLocks noEditPoints="1"/>
              </p:cNvSpPr>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4" name="Freeform 90"/>
              <p:cNvSpPr>
                <a:spLocks noEditPoints="1"/>
              </p:cNvSpPr>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5" name="Freeform 91"/>
              <p:cNvSpPr>
                <a:spLocks noEditPoints="1"/>
              </p:cNvSpPr>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6" name="Freeform 92"/>
              <p:cNvSpPr>
                <a:spLocks noEditPoints="1"/>
              </p:cNvSpPr>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7" name="Rectangle 93"/>
              <p:cNvSpPr>
                <a:spLocks noChangeArrowheads="1"/>
              </p:cNvSpPr>
              <p:nvPr/>
            </p:nvSpPr>
            <p:spPr bwMode="auto">
              <a:xfrm>
                <a:off x="5226050" y="3333750"/>
                <a:ext cx="176213" cy="22225"/>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8" name="Rectangle 94"/>
              <p:cNvSpPr>
                <a:spLocks noChangeArrowheads="1"/>
              </p:cNvSpPr>
              <p:nvPr/>
            </p:nvSpPr>
            <p:spPr bwMode="auto">
              <a:xfrm>
                <a:off x="5226050" y="3373438"/>
                <a:ext cx="71438" cy="25400"/>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82" name="Oval 52"/>
            <p:cNvSpPr/>
            <p:nvPr/>
          </p:nvSpPr>
          <p:spPr>
            <a:xfrm>
              <a:off x="5737232" y="4283717"/>
              <a:ext cx="466718" cy="46671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sp>
          <p:nvSpPr>
            <p:cNvPr id="183" name="Freeform 95"/>
            <p:cNvSpPr>
              <a:spLocks noEditPoints="1"/>
            </p:cNvSpPr>
            <p:nvPr/>
          </p:nvSpPr>
          <p:spPr bwMode="auto">
            <a:xfrm>
              <a:off x="5823450" y="4387670"/>
              <a:ext cx="294282" cy="258813"/>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solidFill>
            <a:ln>
              <a:solidFill>
                <a:schemeClr val="bg1">
                  <a:lumMod val="50000"/>
                </a:schemeClr>
              </a:solidFill>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195" name="Oval 43"/>
            <p:cNvSpPr/>
            <p:nvPr/>
          </p:nvSpPr>
          <p:spPr>
            <a:xfrm>
              <a:off x="4959358" y="2043755"/>
              <a:ext cx="317492" cy="317492"/>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96" name="Group 96"/>
            <p:cNvGrpSpPr/>
            <p:nvPr/>
          </p:nvGrpSpPr>
          <p:grpSpPr>
            <a:xfrm>
              <a:off x="5029755" y="2114338"/>
              <a:ext cx="176698" cy="176327"/>
              <a:chOff x="5138738" y="4373563"/>
              <a:chExt cx="755650" cy="754063"/>
            </a:xfrm>
            <a:solidFill>
              <a:schemeClr val="bg1"/>
            </a:solidFill>
          </p:grpSpPr>
          <p:sp>
            <p:nvSpPr>
              <p:cNvPr id="208" name="Freeform 97"/>
              <p:cNvSpPr>
                <a:spLocks noEditPoints="1"/>
              </p:cNvSpPr>
              <p:nvPr/>
            </p:nvSpPr>
            <p:spPr bwMode="auto">
              <a:xfrm>
                <a:off x="5138738" y="4373563"/>
                <a:ext cx="755650" cy="754063"/>
              </a:xfrm>
              <a:custGeom>
                <a:avLst/>
                <a:gdLst>
                  <a:gd name="T0" fmla="*/ 214 w 476"/>
                  <a:gd name="T1" fmla="*/ 1 h 475"/>
                  <a:gd name="T2" fmla="*/ 146 w 476"/>
                  <a:gd name="T3" fmla="*/ 20 h 475"/>
                  <a:gd name="T4" fmla="*/ 87 w 476"/>
                  <a:gd name="T5" fmla="*/ 55 h 475"/>
                  <a:gd name="T6" fmla="*/ 41 w 476"/>
                  <a:gd name="T7" fmla="*/ 105 h 475"/>
                  <a:gd name="T8" fmla="*/ 11 w 476"/>
                  <a:gd name="T9" fmla="*/ 167 h 475"/>
                  <a:gd name="T10" fmla="*/ 0 w 476"/>
                  <a:gd name="T11" fmla="*/ 238 h 475"/>
                  <a:gd name="T12" fmla="*/ 6 w 476"/>
                  <a:gd name="T13" fmla="*/ 286 h 475"/>
                  <a:gd name="T14" fmla="*/ 30 w 476"/>
                  <a:gd name="T15" fmla="*/ 351 h 475"/>
                  <a:gd name="T16" fmla="*/ 71 w 476"/>
                  <a:gd name="T17" fmla="*/ 406 h 475"/>
                  <a:gd name="T18" fmla="*/ 125 w 476"/>
                  <a:gd name="T19" fmla="*/ 447 h 475"/>
                  <a:gd name="T20" fmla="*/ 190 w 476"/>
                  <a:gd name="T21" fmla="*/ 471 h 475"/>
                  <a:gd name="T22" fmla="*/ 238 w 476"/>
                  <a:gd name="T23" fmla="*/ 475 h 475"/>
                  <a:gd name="T24" fmla="*/ 309 w 476"/>
                  <a:gd name="T25" fmla="*/ 464 h 475"/>
                  <a:gd name="T26" fmla="*/ 371 w 476"/>
                  <a:gd name="T27" fmla="*/ 435 h 475"/>
                  <a:gd name="T28" fmla="*/ 422 w 476"/>
                  <a:gd name="T29" fmla="*/ 389 h 475"/>
                  <a:gd name="T30" fmla="*/ 457 w 476"/>
                  <a:gd name="T31" fmla="*/ 331 h 475"/>
                  <a:gd name="T32" fmla="*/ 474 w 476"/>
                  <a:gd name="T33" fmla="*/ 263 h 475"/>
                  <a:gd name="T34" fmla="*/ 474 w 476"/>
                  <a:gd name="T35" fmla="*/ 214 h 475"/>
                  <a:gd name="T36" fmla="*/ 457 w 476"/>
                  <a:gd name="T37" fmla="*/ 146 h 475"/>
                  <a:gd name="T38" fmla="*/ 422 w 476"/>
                  <a:gd name="T39" fmla="*/ 86 h 475"/>
                  <a:gd name="T40" fmla="*/ 371 w 476"/>
                  <a:gd name="T41" fmla="*/ 41 h 475"/>
                  <a:gd name="T42" fmla="*/ 309 w 476"/>
                  <a:gd name="T43" fmla="*/ 11 h 475"/>
                  <a:gd name="T44" fmla="*/ 238 w 476"/>
                  <a:gd name="T45" fmla="*/ 0 h 475"/>
                  <a:gd name="T46" fmla="*/ 238 w 476"/>
                  <a:gd name="T47" fmla="*/ 461 h 475"/>
                  <a:gd name="T48" fmla="*/ 172 w 476"/>
                  <a:gd name="T49" fmla="*/ 452 h 475"/>
                  <a:gd name="T50" fmla="*/ 114 w 476"/>
                  <a:gd name="T51" fmla="*/ 423 h 475"/>
                  <a:gd name="T52" fmla="*/ 66 w 476"/>
                  <a:gd name="T53" fmla="*/ 380 h 475"/>
                  <a:gd name="T54" fmla="*/ 33 w 476"/>
                  <a:gd name="T55" fmla="*/ 325 h 475"/>
                  <a:gd name="T56" fmla="*/ 15 w 476"/>
                  <a:gd name="T57" fmla="*/ 260 h 475"/>
                  <a:gd name="T58" fmla="*/ 15 w 476"/>
                  <a:gd name="T59" fmla="*/ 215 h 475"/>
                  <a:gd name="T60" fmla="*/ 33 w 476"/>
                  <a:gd name="T61" fmla="*/ 151 h 475"/>
                  <a:gd name="T62" fmla="*/ 66 w 476"/>
                  <a:gd name="T63" fmla="*/ 96 h 475"/>
                  <a:gd name="T64" fmla="*/ 114 w 476"/>
                  <a:gd name="T65" fmla="*/ 53 h 475"/>
                  <a:gd name="T66" fmla="*/ 172 w 476"/>
                  <a:gd name="T67" fmla="*/ 25 h 475"/>
                  <a:gd name="T68" fmla="*/ 238 w 476"/>
                  <a:gd name="T69" fmla="*/ 14 h 475"/>
                  <a:gd name="T70" fmla="*/ 283 w 476"/>
                  <a:gd name="T71" fmla="*/ 20 h 475"/>
                  <a:gd name="T72" fmla="*/ 345 w 476"/>
                  <a:gd name="T73" fmla="*/ 41 h 475"/>
                  <a:gd name="T74" fmla="*/ 396 w 476"/>
                  <a:gd name="T75" fmla="*/ 80 h 475"/>
                  <a:gd name="T76" fmla="*/ 435 w 476"/>
                  <a:gd name="T77" fmla="*/ 132 h 475"/>
                  <a:gd name="T78" fmla="*/ 457 w 476"/>
                  <a:gd name="T79" fmla="*/ 193 h 475"/>
                  <a:gd name="T80" fmla="*/ 462 w 476"/>
                  <a:gd name="T81" fmla="*/ 238 h 475"/>
                  <a:gd name="T82" fmla="*/ 452 w 476"/>
                  <a:gd name="T83" fmla="*/ 305 h 475"/>
                  <a:gd name="T84" fmla="*/ 424 w 476"/>
                  <a:gd name="T85" fmla="*/ 363 h 475"/>
                  <a:gd name="T86" fmla="*/ 381 w 476"/>
                  <a:gd name="T87" fmla="*/ 410 h 475"/>
                  <a:gd name="T88" fmla="*/ 325 w 476"/>
                  <a:gd name="T89" fmla="*/ 444 h 475"/>
                  <a:gd name="T90" fmla="*/ 261 w 476"/>
                  <a:gd name="T91" fmla="*/ 46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6" h="475">
                    <a:moveTo>
                      <a:pt x="238" y="0"/>
                    </a:moveTo>
                    <a:lnTo>
                      <a:pt x="238" y="0"/>
                    </a:lnTo>
                    <a:lnTo>
                      <a:pt x="214" y="1"/>
                    </a:lnTo>
                    <a:lnTo>
                      <a:pt x="190" y="5"/>
                    </a:lnTo>
                    <a:lnTo>
                      <a:pt x="168" y="11"/>
                    </a:lnTo>
                    <a:lnTo>
                      <a:pt x="146" y="20"/>
                    </a:lnTo>
                    <a:lnTo>
                      <a:pt x="125" y="29"/>
                    </a:lnTo>
                    <a:lnTo>
                      <a:pt x="105" y="41"/>
                    </a:lnTo>
                    <a:lnTo>
                      <a:pt x="87" y="55"/>
                    </a:lnTo>
                    <a:lnTo>
                      <a:pt x="71" y="70"/>
                    </a:lnTo>
                    <a:lnTo>
                      <a:pt x="54" y="86"/>
                    </a:lnTo>
                    <a:lnTo>
                      <a:pt x="41" y="105"/>
                    </a:lnTo>
                    <a:lnTo>
                      <a:pt x="30" y="125"/>
                    </a:lnTo>
                    <a:lnTo>
                      <a:pt x="19" y="146"/>
                    </a:lnTo>
                    <a:lnTo>
                      <a:pt x="11" y="167"/>
                    </a:lnTo>
                    <a:lnTo>
                      <a:pt x="6" y="190"/>
                    </a:lnTo>
                    <a:lnTo>
                      <a:pt x="1" y="214"/>
                    </a:lnTo>
                    <a:lnTo>
                      <a:pt x="0" y="238"/>
                    </a:lnTo>
                    <a:lnTo>
                      <a:pt x="0" y="238"/>
                    </a:lnTo>
                    <a:lnTo>
                      <a:pt x="1" y="263"/>
                    </a:lnTo>
                    <a:lnTo>
                      <a:pt x="6" y="286"/>
                    </a:lnTo>
                    <a:lnTo>
                      <a:pt x="11" y="309"/>
                    </a:lnTo>
                    <a:lnTo>
                      <a:pt x="19" y="331"/>
                    </a:lnTo>
                    <a:lnTo>
                      <a:pt x="30" y="351"/>
                    </a:lnTo>
                    <a:lnTo>
                      <a:pt x="41" y="371"/>
                    </a:lnTo>
                    <a:lnTo>
                      <a:pt x="54" y="389"/>
                    </a:lnTo>
                    <a:lnTo>
                      <a:pt x="71" y="406"/>
                    </a:lnTo>
                    <a:lnTo>
                      <a:pt x="87" y="421"/>
                    </a:lnTo>
                    <a:lnTo>
                      <a:pt x="105" y="435"/>
                    </a:lnTo>
                    <a:lnTo>
                      <a:pt x="125" y="447"/>
                    </a:lnTo>
                    <a:lnTo>
                      <a:pt x="146" y="457"/>
                    </a:lnTo>
                    <a:lnTo>
                      <a:pt x="168" y="464"/>
                    </a:lnTo>
                    <a:lnTo>
                      <a:pt x="190" y="471"/>
                    </a:lnTo>
                    <a:lnTo>
                      <a:pt x="214" y="474"/>
                    </a:lnTo>
                    <a:lnTo>
                      <a:pt x="238" y="475"/>
                    </a:lnTo>
                    <a:lnTo>
                      <a:pt x="238" y="475"/>
                    </a:lnTo>
                    <a:lnTo>
                      <a:pt x="263" y="474"/>
                    </a:lnTo>
                    <a:lnTo>
                      <a:pt x="285" y="471"/>
                    </a:lnTo>
                    <a:lnTo>
                      <a:pt x="309" y="464"/>
                    </a:lnTo>
                    <a:lnTo>
                      <a:pt x="331" y="457"/>
                    </a:lnTo>
                    <a:lnTo>
                      <a:pt x="351" y="447"/>
                    </a:lnTo>
                    <a:lnTo>
                      <a:pt x="371" y="435"/>
                    </a:lnTo>
                    <a:lnTo>
                      <a:pt x="389" y="421"/>
                    </a:lnTo>
                    <a:lnTo>
                      <a:pt x="406" y="406"/>
                    </a:lnTo>
                    <a:lnTo>
                      <a:pt x="422" y="389"/>
                    </a:lnTo>
                    <a:lnTo>
                      <a:pt x="436" y="371"/>
                    </a:lnTo>
                    <a:lnTo>
                      <a:pt x="447" y="351"/>
                    </a:lnTo>
                    <a:lnTo>
                      <a:pt x="457" y="331"/>
                    </a:lnTo>
                    <a:lnTo>
                      <a:pt x="465" y="309"/>
                    </a:lnTo>
                    <a:lnTo>
                      <a:pt x="471" y="286"/>
                    </a:lnTo>
                    <a:lnTo>
                      <a:pt x="474" y="263"/>
                    </a:lnTo>
                    <a:lnTo>
                      <a:pt x="476" y="238"/>
                    </a:lnTo>
                    <a:lnTo>
                      <a:pt x="476" y="238"/>
                    </a:lnTo>
                    <a:lnTo>
                      <a:pt x="474" y="214"/>
                    </a:lnTo>
                    <a:lnTo>
                      <a:pt x="471" y="190"/>
                    </a:lnTo>
                    <a:lnTo>
                      <a:pt x="465" y="167"/>
                    </a:lnTo>
                    <a:lnTo>
                      <a:pt x="457" y="146"/>
                    </a:lnTo>
                    <a:lnTo>
                      <a:pt x="447" y="125"/>
                    </a:lnTo>
                    <a:lnTo>
                      <a:pt x="436" y="105"/>
                    </a:lnTo>
                    <a:lnTo>
                      <a:pt x="422" y="86"/>
                    </a:lnTo>
                    <a:lnTo>
                      <a:pt x="406" y="70"/>
                    </a:lnTo>
                    <a:lnTo>
                      <a:pt x="389" y="55"/>
                    </a:lnTo>
                    <a:lnTo>
                      <a:pt x="371" y="41"/>
                    </a:lnTo>
                    <a:lnTo>
                      <a:pt x="351" y="29"/>
                    </a:lnTo>
                    <a:lnTo>
                      <a:pt x="331" y="20"/>
                    </a:lnTo>
                    <a:lnTo>
                      <a:pt x="309" y="11"/>
                    </a:lnTo>
                    <a:lnTo>
                      <a:pt x="285" y="5"/>
                    </a:lnTo>
                    <a:lnTo>
                      <a:pt x="263" y="1"/>
                    </a:lnTo>
                    <a:lnTo>
                      <a:pt x="238" y="0"/>
                    </a:lnTo>
                    <a:lnTo>
                      <a:pt x="238" y="0"/>
                    </a:lnTo>
                    <a:close/>
                    <a:moveTo>
                      <a:pt x="238" y="461"/>
                    </a:moveTo>
                    <a:lnTo>
                      <a:pt x="238" y="461"/>
                    </a:lnTo>
                    <a:lnTo>
                      <a:pt x="215" y="460"/>
                    </a:lnTo>
                    <a:lnTo>
                      <a:pt x="194" y="457"/>
                    </a:lnTo>
                    <a:lnTo>
                      <a:pt x="172" y="452"/>
                    </a:lnTo>
                    <a:lnTo>
                      <a:pt x="152" y="444"/>
                    </a:lnTo>
                    <a:lnTo>
                      <a:pt x="132" y="434"/>
                    </a:lnTo>
                    <a:lnTo>
                      <a:pt x="114" y="423"/>
                    </a:lnTo>
                    <a:lnTo>
                      <a:pt x="96" y="410"/>
                    </a:lnTo>
                    <a:lnTo>
                      <a:pt x="80" y="396"/>
                    </a:lnTo>
                    <a:lnTo>
                      <a:pt x="66" y="380"/>
                    </a:lnTo>
                    <a:lnTo>
                      <a:pt x="53" y="363"/>
                    </a:lnTo>
                    <a:lnTo>
                      <a:pt x="41" y="345"/>
                    </a:lnTo>
                    <a:lnTo>
                      <a:pt x="33" y="325"/>
                    </a:lnTo>
                    <a:lnTo>
                      <a:pt x="25" y="305"/>
                    </a:lnTo>
                    <a:lnTo>
                      <a:pt x="19" y="283"/>
                    </a:lnTo>
                    <a:lnTo>
                      <a:pt x="15" y="260"/>
                    </a:lnTo>
                    <a:lnTo>
                      <a:pt x="14" y="238"/>
                    </a:lnTo>
                    <a:lnTo>
                      <a:pt x="14" y="238"/>
                    </a:lnTo>
                    <a:lnTo>
                      <a:pt x="15" y="215"/>
                    </a:lnTo>
                    <a:lnTo>
                      <a:pt x="19" y="193"/>
                    </a:lnTo>
                    <a:lnTo>
                      <a:pt x="25" y="172"/>
                    </a:lnTo>
                    <a:lnTo>
                      <a:pt x="33" y="151"/>
                    </a:lnTo>
                    <a:lnTo>
                      <a:pt x="41" y="132"/>
                    </a:lnTo>
                    <a:lnTo>
                      <a:pt x="53" y="113"/>
                    </a:lnTo>
                    <a:lnTo>
                      <a:pt x="66" y="96"/>
                    </a:lnTo>
                    <a:lnTo>
                      <a:pt x="80" y="80"/>
                    </a:lnTo>
                    <a:lnTo>
                      <a:pt x="96" y="66"/>
                    </a:lnTo>
                    <a:lnTo>
                      <a:pt x="114" y="53"/>
                    </a:lnTo>
                    <a:lnTo>
                      <a:pt x="132" y="41"/>
                    </a:lnTo>
                    <a:lnTo>
                      <a:pt x="152" y="32"/>
                    </a:lnTo>
                    <a:lnTo>
                      <a:pt x="172" y="25"/>
                    </a:lnTo>
                    <a:lnTo>
                      <a:pt x="194" y="20"/>
                    </a:lnTo>
                    <a:lnTo>
                      <a:pt x="215" y="15"/>
                    </a:lnTo>
                    <a:lnTo>
                      <a:pt x="238" y="14"/>
                    </a:lnTo>
                    <a:lnTo>
                      <a:pt x="238" y="14"/>
                    </a:lnTo>
                    <a:lnTo>
                      <a:pt x="261" y="15"/>
                    </a:lnTo>
                    <a:lnTo>
                      <a:pt x="283" y="20"/>
                    </a:lnTo>
                    <a:lnTo>
                      <a:pt x="305" y="25"/>
                    </a:lnTo>
                    <a:lnTo>
                      <a:pt x="325" y="32"/>
                    </a:lnTo>
                    <a:lnTo>
                      <a:pt x="345" y="41"/>
                    </a:lnTo>
                    <a:lnTo>
                      <a:pt x="363" y="53"/>
                    </a:lnTo>
                    <a:lnTo>
                      <a:pt x="381" y="66"/>
                    </a:lnTo>
                    <a:lnTo>
                      <a:pt x="396" y="80"/>
                    </a:lnTo>
                    <a:lnTo>
                      <a:pt x="411" y="96"/>
                    </a:lnTo>
                    <a:lnTo>
                      <a:pt x="424" y="113"/>
                    </a:lnTo>
                    <a:lnTo>
                      <a:pt x="435" y="132"/>
                    </a:lnTo>
                    <a:lnTo>
                      <a:pt x="444" y="151"/>
                    </a:lnTo>
                    <a:lnTo>
                      <a:pt x="452" y="172"/>
                    </a:lnTo>
                    <a:lnTo>
                      <a:pt x="457" y="193"/>
                    </a:lnTo>
                    <a:lnTo>
                      <a:pt x="460" y="215"/>
                    </a:lnTo>
                    <a:lnTo>
                      <a:pt x="462" y="238"/>
                    </a:lnTo>
                    <a:lnTo>
                      <a:pt x="462" y="238"/>
                    </a:lnTo>
                    <a:lnTo>
                      <a:pt x="460" y="260"/>
                    </a:lnTo>
                    <a:lnTo>
                      <a:pt x="457" y="283"/>
                    </a:lnTo>
                    <a:lnTo>
                      <a:pt x="452" y="305"/>
                    </a:lnTo>
                    <a:lnTo>
                      <a:pt x="444" y="325"/>
                    </a:lnTo>
                    <a:lnTo>
                      <a:pt x="435" y="345"/>
                    </a:lnTo>
                    <a:lnTo>
                      <a:pt x="424" y="363"/>
                    </a:lnTo>
                    <a:lnTo>
                      <a:pt x="411" y="380"/>
                    </a:lnTo>
                    <a:lnTo>
                      <a:pt x="396" y="396"/>
                    </a:lnTo>
                    <a:lnTo>
                      <a:pt x="381" y="410"/>
                    </a:lnTo>
                    <a:lnTo>
                      <a:pt x="363" y="423"/>
                    </a:lnTo>
                    <a:lnTo>
                      <a:pt x="345" y="434"/>
                    </a:lnTo>
                    <a:lnTo>
                      <a:pt x="325" y="444"/>
                    </a:lnTo>
                    <a:lnTo>
                      <a:pt x="305" y="452"/>
                    </a:lnTo>
                    <a:lnTo>
                      <a:pt x="283" y="457"/>
                    </a:lnTo>
                    <a:lnTo>
                      <a:pt x="261" y="460"/>
                    </a:lnTo>
                    <a:lnTo>
                      <a:pt x="238" y="461"/>
                    </a:lnTo>
                    <a:lnTo>
                      <a:pt x="238" y="461"/>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9" name="Freeform 98"/>
              <p:cNvSpPr>
                <a:spLocks noEditPoints="1"/>
              </p:cNvSpPr>
              <p:nvPr/>
            </p:nvSpPr>
            <p:spPr bwMode="auto">
              <a:xfrm>
                <a:off x="5189538" y="4422775"/>
                <a:ext cx="654050" cy="655638"/>
              </a:xfrm>
              <a:custGeom>
                <a:avLst/>
                <a:gdLst>
                  <a:gd name="T0" fmla="*/ 185 w 412"/>
                  <a:gd name="T1" fmla="*/ 1 h 413"/>
                  <a:gd name="T2" fmla="*/ 126 w 412"/>
                  <a:gd name="T3" fmla="*/ 17 h 413"/>
                  <a:gd name="T4" fmla="*/ 75 w 412"/>
                  <a:gd name="T5" fmla="*/ 48 h 413"/>
                  <a:gd name="T6" fmla="*/ 35 w 412"/>
                  <a:gd name="T7" fmla="*/ 92 h 413"/>
                  <a:gd name="T8" fmla="*/ 9 w 412"/>
                  <a:gd name="T9" fmla="*/ 146 h 413"/>
                  <a:gd name="T10" fmla="*/ 0 w 412"/>
                  <a:gd name="T11" fmla="*/ 207 h 413"/>
                  <a:gd name="T12" fmla="*/ 4 w 412"/>
                  <a:gd name="T13" fmla="*/ 249 h 413"/>
                  <a:gd name="T14" fmla="*/ 25 w 412"/>
                  <a:gd name="T15" fmla="*/ 305 h 413"/>
                  <a:gd name="T16" fmla="*/ 60 w 412"/>
                  <a:gd name="T17" fmla="*/ 352 h 413"/>
                  <a:gd name="T18" fmla="*/ 108 w 412"/>
                  <a:gd name="T19" fmla="*/ 388 h 413"/>
                  <a:gd name="T20" fmla="*/ 165 w 412"/>
                  <a:gd name="T21" fmla="*/ 409 h 413"/>
                  <a:gd name="T22" fmla="*/ 206 w 412"/>
                  <a:gd name="T23" fmla="*/ 413 h 413"/>
                  <a:gd name="T24" fmla="*/ 268 w 412"/>
                  <a:gd name="T25" fmla="*/ 404 h 413"/>
                  <a:gd name="T26" fmla="*/ 322 w 412"/>
                  <a:gd name="T27" fmla="*/ 378 h 413"/>
                  <a:gd name="T28" fmla="*/ 365 w 412"/>
                  <a:gd name="T29" fmla="*/ 338 h 413"/>
                  <a:gd name="T30" fmla="*/ 396 w 412"/>
                  <a:gd name="T31" fmla="*/ 288 h 413"/>
                  <a:gd name="T32" fmla="*/ 411 w 412"/>
                  <a:gd name="T33" fmla="*/ 228 h 413"/>
                  <a:gd name="T34" fmla="*/ 411 w 412"/>
                  <a:gd name="T35" fmla="*/ 186 h 413"/>
                  <a:gd name="T36" fmla="*/ 396 w 412"/>
                  <a:gd name="T37" fmla="*/ 127 h 413"/>
                  <a:gd name="T38" fmla="*/ 365 w 412"/>
                  <a:gd name="T39" fmla="*/ 76 h 413"/>
                  <a:gd name="T40" fmla="*/ 322 w 412"/>
                  <a:gd name="T41" fmla="*/ 36 h 413"/>
                  <a:gd name="T42" fmla="*/ 268 w 412"/>
                  <a:gd name="T43" fmla="*/ 10 h 413"/>
                  <a:gd name="T44" fmla="*/ 206 w 412"/>
                  <a:gd name="T45" fmla="*/ 0 h 413"/>
                  <a:gd name="T46" fmla="*/ 206 w 412"/>
                  <a:gd name="T47" fmla="*/ 399 h 413"/>
                  <a:gd name="T48" fmla="*/ 149 w 412"/>
                  <a:gd name="T49" fmla="*/ 390 h 413"/>
                  <a:gd name="T50" fmla="*/ 99 w 412"/>
                  <a:gd name="T51" fmla="*/ 367 h 413"/>
                  <a:gd name="T52" fmla="*/ 58 w 412"/>
                  <a:gd name="T53" fmla="*/ 329 h 413"/>
                  <a:gd name="T54" fmla="*/ 29 w 412"/>
                  <a:gd name="T55" fmla="*/ 281 h 413"/>
                  <a:gd name="T56" fmla="*/ 15 w 412"/>
                  <a:gd name="T57" fmla="*/ 226 h 413"/>
                  <a:gd name="T58" fmla="*/ 15 w 412"/>
                  <a:gd name="T59" fmla="*/ 187 h 413"/>
                  <a:gd name="T60" fmla="*/ 29 w 412"/>
                  <a:gd name="T61" fmla="*/ 132 h 413"/>
                  <a:gd name="T62" fmla="*/ 58 w 412"/>
                  <a:gd name="T63" fmla="*/ 85 h 413"/>
                  <a:gd name="T64" fmla="*/ 99 w 412"/>
                  <a:gd name="T65" fmla="*/ 48 h 413"/>
                  <a:gd name="T66" fmla="*/ 149 w 412"/>
                  <a:gd name="T67" fmla="*/ 24 h 413"/>
                  <a:gd name="T68" fmla="*/ 206 w 412"/>
                  <a:gd name="T69" fmla="*/ 16 h 413"/>
                  <a:gd name="T70" fmla="*/ 245 w 412"/>
                  <a:gd name="T71" fmla="*/ 19 h 413"/>
                  <a:gd name="T72" fmla="*/ 298 w 412"/>
                  <a:gd name="T73" fmla="*/ 38 h 413"/>
                  <a:gd name="T74" fmla="*/ 342 w 412"/>
                  <a:gd name="T75" fmla="*/ 72 h 413"/>
                  <a:gd name="T76" fmla="*/ 374 w 412"/>
                  <a:gd name="T77" fmla="*/ 116 h 413"/>
                  <a:gd name="T78" fmla="*/ 394 w 412"/>
                  <a:gd name="T79" fmla="*/ 169 h 413"/>
                  <a:gd name="T80" fmla="*/ 398 w 412"/>
                  <a:gd name="T81" fmla="*/ 207 h 413"/>
                  <a:gd name="T82" fmla="*/ 390 w 412"/>
                  <a:gd name="T83" fmla="*/ 264 h 413"/>
                  <a:gd name="T84" fmla="*/ 366 w 412"/>
                  <a:gd name="T85" fmla="*/ 315 h 413"/>
                  <a:gd name="T86" fmla="*/ 328 w 412"/>
                  <a:gd name="T87" fmla="*/ 355 h 413"/>
                  <a:gd name="T88" fmla="*/ 280 w 412"/>
                  <a:gd name="T89" fmla="*/ 384 h 413"/>
                  <a:gd name="T90" fmla="*/ 225 w 412"/>
                  <a:gd name="T91" fmla="*/ 39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413">
                    <a:moveTo>
                      <a:pt x="206" y="0"/>
                    </a:moveTo>
                    <a:lnTo>
                      <a:pt x="206" y="0"/>
                    </a:lnTo>
                    <a:lnTo>
                      <a:pt x="185" y="1"/>
                    </a:lnTo>
                    <a:lnTo>
                      <a:pt x="165" y="5"/>
                    </a:lnTo>
                    <a:lnTo>
                      <a:pt x="144" y="10"/>
                    </a:lnTo>
                    <a:lnTo>
                      <a:pt x="126" y="17"/>
                    </a:lnTo>
                    <a:lnTo>
                      <a:pt x="108" y="26"/>
                    </a:lnTo>
                    <a:lnTo>
                      <a:pt x="91" y="36"/>
                    </a:lnTo>
                    <a:lnTo>
                      <a:pt x="75" y="48"/>
                    </a:lnTo>
                    <a:lnTo>
                      <a:pt x="60" y="61"/>
                    </a:lnTo>
                    <a:lnTo>
                      <a:pt x="47" y="76"/>
                    </a:lnTo>
                    <a:lnTo>
                      <a:pt x="35" y="92"/>
                    </a:lnTo>
                    <a:lnTo>
                      <a:pt x="25" y="108"/>
                    </a:lnTo>
                    <a:lnTo>
                      <a:pt x="16" y="127"/>
                    </a:lnTo>
                    <a:lnTo>
                      <a:pt x="9" y="146"/>
                    </a:lnTo>
                    <a:lnTo>
                      <a:pt x="4" y="166"/>
                    </a:lnTo>
                    <a:lnTo>
                      <a:pt x="1" y="186"/>
                    </a:lnTo>
                    <a:lnTo>
                      <a:pt x="0" y="207"/>
                    </a:lnTo>
                    <a:lnTo>
                      <a:pt x="0" y="207"/>
                    </a:lnTo>
                    <a:lnTo>
                      <a:pt x="1" y="228"/>
                    </a:lnTo>
                    <a:lnTo>
                      <a:pt x="4" y="249"/>
                    </a:lnTo>
                    <a:lnTo>
                      <a:pt x="9" y="268"/>
                    </a:lnTo>
                    <a:lnTo>
                      <a:pt x="16" y="288"/>
                    </a:lnTo>
                    <a:lnTo>
                      <a:pt x="25" y="305"/>
                    </a:lnTo>
                    <a:lnTo>
                      <a:pt x="35" y="322"/>
                    </a:lnTo>
                    <a:lnTo>
                      <a:pt x="47" y="338"/>
                    </a:lnTo>
                    <a:lnTo>
                      <a:pt x="60" y="352"/>
                    </a:lnTo>
                    <a:lnTo>
                      <a:pt x="75" y="367"/>
                    </a:lnTo>
                    <a:lnTo>
                      <a:pt x="91" y="378"/>
                    </a:lnTo>
                    <a:lnTo>
                      <a:pt x="108" y="388"/>
                    </a:lnTo>
                    <a:lnTo>
                      <a:pt x="126" y="397"/>
                    </a:lnTo>
                    <a:lnTo>
                      <a:pt x="144" y="404"/>
                    </a:lnTo>
                    <a:lnTo>
                      <a:pt x="165" y="409"/>
                    </a:lnTo>
                    <a:lnTo>
                      <a:pt x="185" y="412"/>
                    </a:lnTo>
                    <a:lnTo>
                      <a:pt x="206" y="413"/>
                    </a:lnTo>
                    <a:lnTo>
                      <a:pt x="206" y="413"/>
                    </a:lnTo>
                    <a:lnTo>
                      <a:pt x="228" y="412"/>
                    </a:lnTo>
                    <a:lnTo>
                      <a:pt x="248" y="409"/>
                    </a:lnTo>
                    <a:lnTo>
                      <a:pt x="268" y="404"/>
                    </a:lnTo>
                    <a:lnTo>
                      <a:pt x="286" y="397"/>
                    </a:lnTo>
                    <a:lnTo>
                      <a:pt x="304" y="388"/>
                    </a:lnTo>
                    <a:lnTo>
                      <a:pt x="322" y="378"/>
                    </a:lnTo>
                    <a:lnTo>
                      <a:pt x="337" y="367"/>
                    </a:lnTo>
                    <a:lnTo>
                      <a:pt x="352" y="352"/>
                    </a:lnTo>
                    <a:lnTo>
                      <a:pt x="365" y="338"/>
                    </a:lnTo>
                    <a:lnTo>
                      <a:pt x="377" y="322"/>
                    </a:lnTo>
                    <a:lnTo>
                      <a:pt x="387" y="305"/>
                    </a:lnTo>
                    <a:lnTo>
                      <a:pt x="396" y="288"/>
                    </a:lnTo>
                    <a:lnTo>
                      <a:pt x="403" y="268"/>
                    </a:lnTo>
                    <a:lnTo>
                      <a:pt x="408" y="249"/>
                    </a:lnTo>
                    <a:lnTo>
                      <a:pt x="411" y="228"/>
                    </a:lnTo>
                    <a:lnTo>
                      <a:pt x="412" y="207"/>
                    </a:lnTo>
                    <a:lnTo>
                      <a:pt x="412" y="207"/>
                    </a:lnTo>
                    <a:lnTo>
                      <a:pt x="411" y="186"/>
                    </a:lnTo>
                    <a:lnTo>
                      <a:pt x="408" y="166"/>
                    </a:lnTo>
                    <a:lnTo>
                      <a:pt x="403" y="146"/>
                    </a:lnTo>
                    <a:lnTo>
                      <a:pt x="396" y="127"/>
                    </a:lnTo>
                    <a:lnTo>
                      <a:pt x="387" y="108"/>
                    </a:lnTo>
                    <a:lnTo>
                      <a:pt x="377" y="92"/>
                    </a:lnTo>
                    <a:lnTo>
                      <a:pt x="365" y="76"/>
                    </a:lnTo>
                    <a:lnTo>
                      <a:pt x="352" y="61"/>
                    </a:lnTo>
                    <a:lnTo>
                      <a:pt x="337" y="48"/>
                    </a:lnTo>
                    <a:lnTo>
                      <a:pt x="322" y="36"/>
                    </a:lnTo>
                    <a:lnTo>
                      <a:pt x="304" y="26"/>
                    </a:lnTo>
                    <a:lnTo>
                      <a:pt x="286" y="17"/>
                    </a:lnTo>
                    <a:lnTo>
                      <a:pt x="268" y="10"/>
                    </a:lnTo>
                    <a:lnTo>
                      <a:pt x="248" y="5"/>
                    </a:lnTo>
                    <a:lnTo>
                      <a:pt x="228" y="1"/>
                    </a:lnTo>
                    <a:lnTo>
                      <a:pt x="206" y="0"/>
                    </a:lnTo>
                    <a:lnTo>
                      <a:pt x="206" y="0"/>
                    </a:lnTo>
                    <a:close/>
                    <a:moveTo>
                      <a:pt x="206" y="399"/>
                    </a:moveTo>
                    <a:lnTo>
                      <a:pt x="206" y="399"/>
                    </a:lnTo>
                    <a:lnTo>
                      <a:pt x="187" y="398"/>
                    </a:lnTo>
                    <a:lnTo>
                      <a:pt x="167" y="395"/>
                    </a:lnTo>
                    <a:lnTo>
                      <a:pt x="149" y="390"/>
                    </a:lnTo>
                    <a:lnTo>
                      <a:pt x="131" y="384"/>
                    </a:lnTo>
                    <a:lnTo>
                      <a:pt x="114" y="376"/>
                    </a:lnTo>
                    <a:lnTo>
                      <a:pt x="99" y="367"/>
                    </a:lnTo>
                    <a:lnTo>
                      <a:pt x="84" y="355"/>
                    </a:lnTo>
                    <a:lnTo>
                      <a:pt x="71" y="343"/>
                    </a:lnTo>
                    <a:lnTo>
                      <a:pt x="58" y="329"/>
                    </a:lnTo>
                    <a:lnTo>
                      <a:pt x="47" y="315"/>
                    </a:lnTo>
                    <a:lnTo>
                      <a:pt x="37" y="298"/>
                    </a:lnTo>
                    <a:lnTo>
                      <a:pt x="29" y="281"/>
                    </a:lnTo>
                    <a:lnTo>
                      <a:pt x="22" y="264"/>
                    </a:lnTo>
                    <a:lnTo>
                      <a:pt x="18" y="246"/>
                    </a:lnTo>
                    <a:lnTo>
                      <a:pt x="15" y="226"/>
                    </a:lnTo>
                    <a:lnTo>
                      <a:pt x="14" y="207"/>
                    </a:lnTo>
                    <a:lnTo>
                      <a:pt x="14" y="207"/>
                    </a:lnTo>
                    <a:lnTo>
                      <a:pt x="15" y="187"/>
                    </a:lnTo>
                    <a:lnTo>
                      <a:pt x="18" y="169"/>
                    </a:lnTo>
                    <a:lnTo>
                      <a:pt x="22" y="151"/>
                    </a:lnTo>
                    <a:lnTo>
                      <a:pt x="29" y="132"/>
                    </a:lnTo>
                    <a:lnTo>
                      <a:pt x="37" y="116"/>
                    </a:lnTo>
                    <a:lnTo>
                      <a:pt x="47" y="100"/>
                    </a:lnTo>
                    <a:lnTo>
                      <a:pt x="58" y="85"/>
                    </a:lnTo>
                    <a:lnTo>
                      <a:pt x="71" y="72"/>
                    </a:lnTo>
                    <a:lnTo>
                      <a:pt x="84" y="59"/>
                    </a:lnTo>
                    <a:lnTo>
                      <a:pt x="99" y="48"/>
                    </a:lnTo>
                    <a:lnTo>
                      <a:pt x="114" y="38"/>
                    </a:lnTo>
                    <a:lnTo>
                      <a:pt x="131" y="31"/>
                    </a:lnTo>
                    <a:lnTo>
                      <a:pt x="149" y="24"/>
                    </a:lnTo>
                    <a:lnTo>
                      <a:pt x="167" y="19"/>
                    </a:lnTo>
                    <a:lnTo>
                      <a:pt x="187" y="16"/>
                    </a:lnTo>
                    <a:lnTo>
                      <a:pt x="206" y="16"/>
                    </a:lnTo>
                    <a:lnTo>
                      <a:pt x="206" y="16"/>
                    </a:lnTo>
                    <a:lnTo>
                      <a:pt x="225" y="16"/>
                    </a:lnTo>
                    <a:lnTo>
                      <a:pt x="245" y="19"/>
                    </a:lnTo>
                    <a:lnTo>
                      <a:pt x="263" y="24"/>
                    </a:lnTo>
                    <a:lnTo>
                      <a:pt x="280" y="31"/>
                    </a:lnTo>
                    <a:lnTo>
                      <a:pt x="298" y="38"/>
                    </a:lnTo>
                    <a:lnTo>
                      <a:pt x="313" y="48"/>
                    </a:lnTo>
                    <a:lnTo>
                      <a:pt x="328" y="59"/>
                    </a:lnTo>
                    <a:lnTo>
                      <a:pt x="342" y="72"/>
                    </a:lnTo>
                    <a:lnTo>
                      <a:pt x="354" y="85"/>
                    </a:lnTo>
                    <a:lnTo>
                      <a:pt x="366" y="100"/>
                    </a:lnTo>
                    <a:lnTo>
                      <a:pt x="374" y="116"/>
                    </a:lnTo>
                    <a:lnTo>
                      <a:pt x="383" y="132"/>
                    </a:lnTo>
                    <a:lnTo>
                      <a:pt x="390" y="151"/>
                    </a:lnTo>
                    <a:lnTo>
                      <a:pt x="394" y="169"/>
                    </a:lnTo>
                    <a:lnTo>
                      <a:pt x="397" y="187"/>
                    </a:lnTo>
                    <a:lnTo>
                      <a:pt x="398" y="207"/>
                    </a:lnTo>
                    <a:lnTo>
                      <a:pt x="398" y="207"/>
                    </a:lnTo>
                    <a:lnTo>
                      <a:pt x="397" y="226"/>
                    </a:lnTo>
                    <a:lnTo>
                      <a:pt x="394" y="246"/>
                    </a:lnTo>
                    <a:lnTo>
                      <a:pt x="390" y="264"/>
                    </a:lnTo>
                    <a:lnTo>
                      <a:pt x="383" y="281"/>
                    </a:lnTo>
                    <a:lnTo>
                      <a:pt x="374" y="298"/>
                    </a:lnTo>
                    <a:lnTo>
                      <a:pt x="366" y="315"/>
                    </a:lnTo>
                    <a:lnTo>
                      <a:pt x="354" y="329"/>
                    </a:lnTo>
                    <a:lnTo>
                      <a:pt x="342" y="343"/>
                    </a:lnTo>
                    <a:lnTo>
                      <a:pt x="328" y="355"/>
                    </a:lnTo>
                    <a:lnTo>
                      <a:pt x="313" y="367"/>
                    </a:lnTo>
                    <a:lnTo>
                      <a:pt x="298" y="376"/>
                    </a:lnTo>
                    <a:lnTo>
                      <a:pt x="280" y="384"/>
                    </a:lnTo>
                    <a:lnTo>
                      <a:pt x="263" y="390"/>
                    </a:lnTo>
                    <a:lnTo>
                      <a:pt x="245" y="395"/>
                    </a:lnTo>
                    <a:lnTo>
                      <a:pt x="225" y="398"/>
                    </a:lnTo>
                    <a:lnTo>
                      <a:pt x="206" y="399"/>
                    </a:lnTo>
                    <a:lnTo>
                      <a:pt x="206" y="399"/>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0" name="Rectangle 99"/>
              <p:cNvSpPr>
                <a:spLocks noChangeArrowheads="1"/>
              </p:cNvSpPr>
              <p:nvPr/>
            </p:nvSpPr>
            <p:spPr bwMode="auto">
              <a:xfrm>
                <a:off x="5505450" y="4470400"/>
                <a:ext cx="23813" cy="57150"/>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1" name="Freeform 100"/>
              <p:cNvSpPr>
                <a:spLocks/>
              </p:cNvSpPr>
              <p:nvPr/>
            </p:nvSpPr>
            <p:spPr bwMode="auto">
              <a:xfrm>
                <a:off x="5365750" y="4502150"/>
                <a:ext cx="49213" cy="61913"/>
              </a:xfrm>
              <a:custGeom>
                <a:avLst/>
                <a:gdLst>
                  <a:gd name="T0" fmla="*/ 31 w 31"/>
                  <a:gd name="T1" fmla="*/ 31 h 39"/>
                  <a:gd name="T2" fmla="*/ 13 w 31"/>
                  <a:gd name="T3" fmla="*/ 0 h 39"/>
                  <a:gd name="T4" fmla="*/ 0 w 31"/>
                  <a:gd name="T5" fmla="*/ 7 h 39"/>
                  <a:gd name="T6" fmla="*/ 18 w 31"/>
                  <a:gd name="T7" fmla="*/ 39 h 39"/>
                  <a:gd name="T8" fmla="*/ 31 w 31"/>
                  <a:gd name="T9" fmla="*/ 31 h 39"/>
                </a:gdLst>
                <a:ahLst/>
                <a:cxnLst>
                  <a:cxn ang="0">
                    <a:pos x="T0" y="T1"/>
                  </a:cxn>
                  <a:cxn ang="0">
                    <a:pos x="T2" y="T3"/>
                  </a:cxn>
                  <a:cxn ang="0">
                    <a:pos x="T4" y="T5"/>
                  </a:cxn>
                  <a:cxn ang="0">
                    <a:pos x="T6" y="T7"/>
                  </a:cxn>
                  <a:cxn ang="0">
                    <a:pos x="T8" y="T9"/>
                  </a:cxn>
                </a:cxnLst>
                <a:rect l="0" t="0" r="r" b="b"/>
                <a:pathLst>
                  <a:path w="31" h="39">
                    <a:moveTo>
                      <a:pt x="31" y="31"/>
                    </a:moveTo>
                    <a:lnTo>
                      <a:pt x="13" y="0"/>
                    </a:lnTo>
                    <a:lnTo>
                      <a:pt x="0" y="7"/>
                    </a:lnTo>
                    <a:lnTo>
                      <a:pt x="18" y="39"/>
                    </a:lnTo>
                    <a:lnTo>
                      <a:pt x="31" y="31"/>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2" name="Freeform 101"/>
              <p:cNvSpPr>
                <a:spLocks/>
              </p:cNvSpPr>
              <p:nvPr/>
            </p:nvSpPr>
            <p:spPr bwMode="auto">
              <a:xfrm>
                <a:off x="5265738" y="4600575"/>
                <a:ext cx="63500" cy="49213"/>
              </a:xfrm>
              <a:custGeom>
                <a:avLst/>
                <a:gdLst>
                  <a:gd name="T0" fmla="*/ 0 w 40"/>
                  <a:gd name="T1" fmla="*/ 13 h 31"/>
                  <a:gd name="T2" fmla="*/ 33 w 40"/>
                  <a:gd name="T3" fmla="*/ 31 h 31"/>
                  <a:gd name="T4" fmla="*/ 40 w 40"/>
                  <a:gd name="T5" fmla="*/ 19 h 31"/>
                  <a:gd name="T6" fmla="*/ 8 w 40"/>
                  <a:gd name="T7" fmla="*/ 0 h 31"/>
                  <a:gd name="T8" fmla="*/ 0 w 40"/>
                  <a:gd name="T9" fmla="*/ 13 h 31"/>
                </a:gdLst>
                <a:ahLst/>
                <a:cxnLst>
                  <a:cxn ang="0">
                    <a:pos x="T0" y="T1"/>
                  </a:cxn>
                  <a:cxn ang="0">
                    <a:pos x="T2" y="T3"/>
                  </a:cxn>
                  <a:cxn ang="0">
                    <a:pos x="T4" y="T5"/>
                  </a:cxn>
                  <a:cxn ang="0">
                    <a:pos x="T6" y="T7"/>
                  </a:cxn>
                  <a:cxn ang="0">
                    <a:pos x="T8" y="T9"/>
                  </a:cxn>
                </a:cxnLst>
                <a:rect l="0" t="0" r="r" b="b"/>
                <a:pathLst>
                  <a:path w="40" h="31">
                    <a:moveTo>
                      <a:pt x="0" y="13"/>
                    </a:moveTo>
                    <a:lnTo>
                      <a:pt x="33" y="31"/>
                    </a:lnTo>
                    <a:lnTo>
                      <a:pt x="40" y="19"/>
                    </a:lnTo>
                    <a:lnTo>
                      <a:pt x="8" y="0"/>
                    </a:lnTo>
                    <a:lnTo>
                      <a:pt x="0" y="1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3" name="Rectangle 102"/>
              <p:cNvSpPr>
                <a:spLocks noChangeArrowheads="1"/>
              </p:cNvSpPr>
              <p:nvPr/>
            </p:nvSpPr>
            <p:spPr bwMode="auto">
              <a:xfrm>
                <a:off x="5235575" y="4740275"/>
                <a:ext cx="58738" cy="22225"/>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4" name="Freeform 103"/>
              <p:cNvSpPr>
                <a:spLocks/>
              </p:cNvSpPr>
              <p:nvPr/>
            </p:nvSpPr>
            <p:spPr bwMode="auto">
              <a:xfrm>
                <a:off x="5265738" y="4852988"/>
                <a:ext cx="63500" cy="49213"/>
              </a:xfrm>
              <a:custGeom>
                <a:avLst/>
                <a:gdLst>
                  <a:gd name="T0" fmla="*/ 0 w 40"/>
                  <a:gd name="T1" fmla="*/ 19 h 31"/>
                  <a:gd name="T2" fmla="*/ 8 w 40"/>
                  <a:gd name="T3" fmla="*/ 31 h 31"/>
                  <a:gd name="T4" fmla="*/ 40 w 40"/>
                  <a:gd name="T5" fmla="*/ 12 h 31"/>
                  <a:gd name="T6" fmla="*/ 33 w 40"/>
                  <a:gd name="T7" fmla="*/ 0 h 31"/>
                  <a:gd name="T8" fmla="*/ 0 w 40"/>
                  <a:gd name="T9" fmla="*/ 19 h 31"/>
                </a:gdLst>
                <a:ahLst/>
                <a:cxnLst>
                  <a:cxn ang="0">
                    <a:pos x="T0" y="T1"/>
                  </a:cxn>
                  <a:cxn ang="0">
                    <a:pos x="T2" y="T3"/>
                  </a:cxn>
                  <a:cxn ang="0">
                    <a:pos x="T4" y="T5"/>
                  </a:cxn>
                  <a:cxn ang="0">
                    <a:pos x="T6" y="T7"/>
                  </a:cxn>
                  <a:cxn ang="0">
                    <a:pos x="T8" y="T9"/>
                  </a:cxn>
                </a:cxnLst>
                <a:rect l="0" t="0" r="r" b="b"/>
                <a:pathLst>
                  <a:path w="40" h="31">
                    <a:moveTo>
                      <a:pt x="0" y="19"/>
                    </a:moveTo>
                    <a:lnTo>
                      <a:pt x="8" y="31"/>
                    </a:lnTo>
                    <a:lnTo>
                      <a:pt x="40" y="12"/>
                    </a:lnTo>
                    <a:lnTo>
                      <a:pt x="33" y="0"/>
                    </a:lnTo>
                    <a:lnTo>
                      <a:pt x="0" y="19"/>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5" name="Freeform 104"/>
              <p:cNvSpPr>
                <a:spLocks/>
              </p:cNvSpPr>
              <p:nvPr/>
            </p:nvSpPr>
            <p:spPr bwMode="auto">
              <a:xfrm>
                <a:off x="5365750" y="4938713"/>
                <a:ext cx="49213" cy="61913"/>
              </a:xfrm>
              <a:custGeom>
                <a:avLst/>
                <a:gdLst>
                  <a:gd name="T0" fmla="*/ 0 w 31"/>
                  <a:gd name="T1" fmla="*/ 32 h 39"/>
                  <a:gd name="T2" fmla="*/ 13 w 31"/>
                  <a:gd name="T3" fmla="*/ 39 h 39"/>
                  <a:gd name="T4" fmla="*/ 31 w 31"/>
                  <a:gd name="T5" fmla="*/ 7 h 39"/>
                  <a:gd name="T6" fmla="*/ 18 w 31"/>
                  <a:gd name="T7" fmla="*/ 0 h 39"/>
                  <a:gd name="T8" fmla="*/ 0 w 31"/>
                  <a:gd name="T9" fmla="*/ 32 h 39"/>
                </a:gdLst>
                <a:ahLst/>
                <a:cxnLst>
                  <a:cxn ang="0">
                    <a:pos x="T0" y="T1"/>
                  </a:cxn>
                  <a:cxn ang="0">
                    <a:pos x="T2" y="T3"/>
                  </a:cxn>
                  <a:cxn ang="0">
                    <a:pos x="T4" y="T5"/>
                  </a:cxn>
                  <a:cxn ang="0">
                    <a:pos x="T6" y="T7"/>
                  </a:cxn>
                  <a:cxn ang="0">
                    <a:pos x="T8" y="T9"/>
                  </a:cxn>
                </a:cxnLst>
                <a:rect l="0" t="0" r="r" b="b"/>
                <a:pathLst>
                  <a:path w="31" h="39">
                    <a:moveTo>
                      <a:pt x="0" y="32"/>
                    </a:moveTo>
                    <a:lnTo>
                      <a:pt x="13" y="39"/>
                    </a:lnTo>
                    <a:lnTo>
                      <a:pt x="31" y="7"/>
                    </a:lnTo>
                    <a:lnTo>
                      <a:pt x="18" y="0"/>
                    </a:lnTo>
                    <a:lnTo>
                      <a:pt x="0" y="32"/>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6" name="Rectangle 105"/>
              <p:cNvSpPr>
                <a:spLocks noChangeArrowheads="1"/>
              </p:cNvSpPr>
              <p:nvPr/>
            </p:nvSpPr>
            <p:spPr bwMode="auto">
              <a:xfrm>
                <a:off x="5505450" y="4975225"/>
                <a:ext cx="23813" cy="58738"/>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7" name="Freeform 106"/>
              <p:cNvSpPr>
                <a:spLocks/>
              </p:cNvSpPr>
              <p:nvPr/>
            </p:nvSpPr>
            <p:spPr bwMode="auto">
              <a:xfrm>
                <a:off x="5619750" y="4938713"/>
                <a:ext cx="47625" cy="61913"/>
              </a:xfrm>
              <a:custGeom>
                <a:avLst/>
                <a:gdLst>
                  <a:gd name="T0" fmla="*/ 0 w 30"/>
                  <a:gd name="T1" fmla="*/ 7 h 39"/>
                  <a:gd name="T2" fmla="*/ 18 w 30"/>
                  <a:gd name="T3" fmla="*/ 39 h 39"/>
                  <a:gd name="T4" fmla="*/ 30 w 30"/>
                  <a:gd name="T5" fmla="*/ 32 h 39"/>
                  <a:gd name="T6" fmla="*/ 12 w 30"/>
                  <a:gd name="T7" fmla="*/ 0 h 39"/>
                  <a:gd name="T8" fmla="*/ 0 w 30"/>
                  <a:gd name="T9" fmla="*/ 7 h 39"/>
                </a:gdLst>
                <a:ahLst/>
                <a:cxnLst>
                  <a:cxn ang="0">
                    <a:pos x="T0" y="T1"/>
                  </a:cxn>
                  <a:cxn ang="0">
                    <a:pos x="T2" y="T3"/>
                  </a:cxn>
                  <a:cxn ang="0">
                    <a:pos x="T4" y="T5"/>
                  </a:cxn>
                  <a:cxn ang="0">
                    <a:pos x="T6" y="T7"/>
                  </a:cxn>
                  <a:cxn ang="0">
                    <a:pos x="T8" y="T9"/>
                  </a:cxn>
                </a:cxnLst>
                <a:rect l="0" t="0" r="r" b="b"/>
                <a:pathLst>
                  <a:path w="30" h="39">
                    <a:moveTo>
                      <a:pt x="0" y="7"/>
                    </a:moveTo>
                    <a:lnTo>
                      <a:pt x="18" y="39"/>
                    </a:lnTo>
                    <a:lnTo>
                      <a:pt x="30" y="32"/>
                    </a:lnTo>
                    <a:lnTo>
                      <a:pt x="12" y="0"/>
                    </a:lnTo>
                    <a:lnTo>
                      <a:pt x="0" y="7"/>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8" name="Freeform 107"/>
              <p:cNvSpPr>
                <a:spLocks/>
              </p:cNvSpPr>
              <p:nvPr/>
            </p:nvSpPr>
            <p:spPr bwMode="auto">
              <a:xfrm>
                <a:off x="5705475" y="4852988"/>
                <a:ext cx="61913" cy="49213"/>
              </a:xfrm>
              <a:custGeom>
                <a:avLst/>
                <a:gdLst>
                  <a:gd name="T0" fmla="*/ 0 w 39"/>
                  <a:gd name="T1" fmla="*/ 12 h 31"/>
                  <a:gd name="T2" fmla="*/ 31 w 39"/>
                  <a:gd name="T3" fmla="*/ 31 h 31"/>
                  <a:gd name="T4" fmla="*/ 39 w 39"/>
                  <a:gd name="T5" fmla="*/ 19 h 31"/>
                  <a:gd name="T6" fmla="*/ 6 w 39"/>
                  <a:gd name="T7" fmla="*/ 0 h 31"/>
                  <a:gd name="T8" fmla="*/ 0 w 39"/>
                  <a:gd name="T9" fmla="*/ 12 h 31"/>
                </a:gdLst>
                <a:ahLst/>
                <a:cxnLst>
                  <a:cxn ang="0">
                    <a:pos x="T0" y="T1"/>
                  </a:cxn>
                  <a:cxn ang="0">
                    <a:pos x="T2" y="T3"/>
                  </a:cxn>
                  <a:cxn ang="0">
                    <a:pos x="T4" y="T5"/>
                  </a:cxn>
                  <a:cxn ang="0">
                    <a:pos x="T6" y="T7"/>
                  </a:cxn>
                  <a:cxn ang="0">
                    <a:pos x="T8" y="T9"/>
                  </a:cxn>
                </a:cxnLst>
                <a:rect l="0" t="0" r="r" b="b"/>
                <a:pathLst>
                  <a:path w="39" h="31">
                    <a:moveTo>
                      <a:pt x="0" y="12"/>
                    </a:moveTo>
                    <a:lnTo>
                      <a:pt x="31" y="31"/>
                    </a:lnTo>
                    <a:lnTo>
                      <a:pt x="39" y="19"/>
                    </a:lnTo>
                    <a:lnTo>
                      <a:pt x="6" y="0"/>
                    </a:lnTo>
                    <a:lnTo>
                      <a:pt x="0" y="12"/>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9" name="Rectangle 108"/>
              <p:cNvSpPr>
                <a:spLocks noChangeArrowheads="1"/>
              </p:cNvSpPr>
              <p:nvPr/>
            </p:nvSpPr>
            <p:spPr bwMode="auto">
              <a:xfrm>
                <a:off x="5738813" y="4740275"/>
                <a:ext cx="60325" cy="22225"/>
              </a:xfrm>
              <a:prstGeom prst="rect">
                <a:avLst/>
              </a:prstGeom>
              <a:grp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0" name="Freeform 109"/>
              <p:cNvSpPr>
                <a:spLocks/>
              </p:cNvSpPr>
              <p:nvPr/>
            </p:nvSpPr>
            <p:spPr bwMode="auto">
              <a:xfrm>
                <a:off x="5705475" y="4600575"/>
                <a:ext cx="61913" cy="49213"/>
              </a:xfrm>
              <a:custGeom>
                <a:avLst/>
                <a:gdLst>
                  <a:gd name="T0" fmla="*/ 39 w 39"/>
                  <a:gd name="T1" fmla="*/ 13 h 31"/>
                  <a:gd name="T2" fmla="*/ 31 w 39"/>
                  <a:gd name="T3" fmla="*/ 0 h 31"/>
                  <a:gd name="T4" fmla="*/ 0 w 39"/>
                  <a:gd name="T5" fmla="*/ 19 h 31"/>
                  <a:gd name="T6" fmla="*/ 6 w 39"/>
                  <a:gd name="T7" fmla="*/ 31 h 31"/>
                  <a:gd name="T8" fmla="*/ 39 w 39"/>
                  <a:gd name="T9" fmla="*/ 13 h 31"/>
                </a:gdLst>
                <a:ahLst/>
                <a:cxnLst>
                  <a:cxn ang="0">
                    <a:pos x="T0" y="T1"/>
                  </a:cxn>
                  <a:cxn ang="0">
                    <a:pos x="T2" y="T3"/>
                  </a:cxn>
                  <a:cxn ang="0">
                    <a:pos x="T4" y="T5"/>
                  </a:cxn>
                  <a:cxn ang="0">
                    <a:pos x="T6" y="T7"/>
                  </a:cxn>
                  <a:cxn ang="0">
                    <a:pos x="T8" y="T9"/>
                  </a:cxn>
                </a:cxnLst>
                <a:rect l="0" t="0" r="r" b="b"/>
                <a:pathLst>
                  <a:path w="39" h="31">
                    <a:moveTo>
                      <a:pt x="39" y="13"/>
                    </a:moveTo>
                    <a:lnTo>
                      <a:pt x="31" y="0"/>
                    </a:lnTo>
                    <a:lnTo>
                      <a:pt x="0" y="19"/>
                    </a:lnTo>
                    <a:lnTo>
                      <a:pt x="6" y="31"/>
                    </a:lnTo>
                    <a:lnTo>
                      <a:pt x="39" y="1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1" name="Freeform 110"/>
              <p:cNvSpPr>
                <a:spLocks/>
              </p:cNvSpPr>
              <p:nvPr/>
            </p:nvSpPr>
            <p:spPr bwMode="auto">
              <a:xfrm>
                <a:off x="5619750" y="4502150"/>
                <a:ext cx="47625" cy="61913"/>
              </a:xfrm>
              <a:custGeom>
                <a:avLst/>
                <a:gdLst>
                  <a:gd name="T0" fmla="*/ 30 w 30"/>
                  <a:gd name="T1" fmla="*/ 7 h 39"/>
                  <a:gd name="T2" fmla="*/ 18 w 30"/>
                  <a:gd name="T3" fmla="*/ 0 h 39"/>
                  <a:gd name="T4" fmla="*/ 0 w 30"/>
                  <a:gd name="T5" fmla="*/ 31 h 39"/>
                  <a:gd name="T6" fmla="*/ 12 w 30"/>
                  <a:gd name="T7" fmla="*/ 39 h 39"/>
                  <a:gd name="T8" fmla="*/ 30 w 30"/>
                  <a:gd name="T9" fmla="*/ 7 h 39"/>
                </a:gdLst>
                <a:ahLst/>
                <a:cxnLst>
                  <a:cxn ang="0">
                    <a:pos x="T0" y="T1"/>
                  </a:cxn>
                  <a:cxn ang="0">
                    <a:pos x="T2" y="T3"/>
                  </a:cxn>
                  <a:cxn ang="0">
                    <a:pos x="T4" y="T5"/>
                  </a:cxn>
                  <a:cxn ang="0">
                    <a:pos x="T6" y="T7"/>
                  </a:cxn>
                  <a:cxn ang="0">
                    <a:pos x="T8" y="T9"/>
                  </a:cxn>
                </a:cxnLst>
                <a:rect l="0" t="0" r="r" b="b"/>
                <a:pathLst>
                  <a:path w="30" h="39">
                    <a:moveTo>
                      <a:pt x="30" y="7"/>
                    </a:moveTo>
                    <a:lnTo>
                      <a:pt x="18" y="0"/>
                    </a:lnTo>
                    <a:lnTo>
                      <a:pt x="0" y="31"/>
                    </a:lnTo>
                    <a:lnTo>
                      <a:pt x="12" y="39"/>
                    </a:lnTo>
                    <a:lnTo>
                      <a:pt x="30" y="7"/>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2" name="Freeform 111"/>
              <p:cNvSpPr>
                <a:spLocks noEditPoints="1"/>
              </p:cNvSpPr>
              <p:nvPr/>
            </p:nvSpPr>
            <p:spPr bwMode="auto">
              <a:xfrm>
                <a:off x="5373688" y="4592638"/>
                <a:ext cx="277813" cy="187325"/>
              </a:xfrm>
              <a:custGeom>
                <a:avLst/>
                <a:gdLst>
                  <a:gd name="T0" fmla="*/ 175 w 175"/>
                  <a:gd name="T1" fmla="*/ 33 h 118"/>
                  <a:gd name="T2" fmla="*/ 167 w 175"/>
                  <a:gd name="T3" fmla="*/ 22 h 118"/>
                  <a:gd name="T4" fmla="*/ 98 w 175"/>
                  <a:gd name="T5" fmla="*/ 83 h 118"/>
                  <a:gd name="T6" fmla="*/ 98 w 175"/>
                  <a:gd name="T7" fmla="*/ 83 h 118"/>
                  <a:gd name="T8" fmla="*/ 94 w 175"/>
                  <a:gd name="T9" fmla="*/ 82 h 118"/>
                  <a:gd name="T10" fmla="*/ 90 w 175"/>
                  <a:gd name="T11" fmla="*/ 81 h 118"/>
                  <a:gd name="T12" fmla="*/ 90 w 175"/>
                  <a:gd name="T13" fmla="*/ 81 h 118"/>
                  <a:gd name="T14" fmla="*/ 85 w 175"/>
                  <a:gd name="T15" fmla="*/ 82 h 118"/>
                  <a:gd name="T16" fmla="*/ 11 w 175"/>
                  <a:gd name="T17" fmla="*/ 0 h 118"/>
                  <a:gd name="T18" fmla="*/ 0 w 175"/>
                  <a:gd name="T19" fmla="*/ 10 h 118"/>
                  <a:gd name="T20" fmla="*/ 74 w 175"/>
                  <a:gd name="T21" fmla="*/ 92 h 118"/>
                  <a:gd name="T22" fmla="*/ 74 w 175"/>
                  <a:gd name="T23" fmla="*/ 92 h 118"/>
                  <a:gd name="T24" fmla="*/ 73 w 175"/>
                  <a:gd name="T25" fmla="*/ 95 h 118"/>
                  <a:gd name="T26" fmla="*/ 72 w 175"/>
                  <a:gd name="T27" fmla="*/ 99 h 118"/>
                  <a:gd name="T28" fmla="*/ 72 w 175"/>
                  <a:gd name="T29" fmla="*/ 99 h 118"/>
                  <a:gd name="T30" fmla="*/ 72 w 175"/>
                  <a:gd name="T31" fmla="*/ 103 h 118"/>
                  <a:gd name="T32" fmla="*/ 73 w 175"/>
                  <a:gd name="T33" fmla="*/ 106 h 118"/>
                  <a:gd name="T34" fmla="*/ 75 w 175"/>
                  <a:gd name="T35" fmla="*/ 109 h 118"/>
                  <a:gd name="T36" fmla="*/ 77 w 175"/>
                  <a:gd name="T37" fmla="*/ 113 h 118"/>
                  <a:gd name="T38" fmla="*/ 77 w 175"/>
                  <a:gd name="T39" fmla="*/ 113 h 118"/>
                  <a:gd name="T40" fmla="*/ 79 w 175"/>
                  <a:gd name="T41" fmla="*/ 115 h 118"/>
                  <a:gd name="T42" fmla="*/ 82 w 175"/>
                  <a:gd name="T43" fmla="*/ 117 h 118"/>
                  <a:gd name="T44" fmla="*/ 87 w 175"/>
                  <a:gd name="T45" fmla="*/ 118 h 118"/>
                  <a:gd name="T46" fmla="*/ 90 w 175"/>
                  <a:gd name="T47" fmla="*/ 118 h 118"/>
                  <a:gd name="T48" fmla="*/ 90 w 175"/>
                  <a:gd name="T49" fmla="*/ 118 h 118"/>
                  <a:gd name="T50" fmla="*/ 96 w 175"/>
                  <a:gd name="T51" fmla="*/ 117 h 118"/>
                  <a:gd name="T52" fmla="*/ 102 w 175"/>
                  <a:gd name="T53" fmla="*/ 114 h 118"/>
                  <a:gd name="T54" fmla="*/ 102 w 175"/>
                  <a:gd name="T55" fmla="*/ 114 h 118"/>
                  <a:gd name="T56" fmla="*/ 106 w 175"/>
                  <a:gd name="T57" fmla="*/ 109 h 118"/>
                  <a:gd name="T58" fmla="*/ 107 w 175"/>
                  <a:gd name="T59" fmla="*/ 104 h 118"/>
                  <a:gd name="T60" fmla="*/ 108 w 175"/>
                  <a:gd name="T61" fmla="*/ 100 h 118"/>
                  <a:gd name="T62" fmla="*/ 107 w 175"/>
                  <a:gd name="T63" fmla="*/ 94 h 118"/>
                  <a:gd name="T64" fmla="*/ 175 w 175"/>
                  <a:gd name="T65" fmla="*/ 33 h 118"/>
                  <a:gd name="T66" fmla="*/ 93 w 175"/>
                  <a:gd name="T67" fmla="*/ 103 h 118"/>
                  <a:gd name="T68" fmla="*/ 93 w 175"/>
                  <a:gd name="T69" fmla="*/ 103 h 118"/>
                  <a:gd name="T70" fmla="*/ 91 w 175"/>
                  <a:gd name="T71" fmla="*/ 104 h 118"/>
                  <a:gd name="T72" fmla="*/ 90 w 175"/>
                  <a:gd name="T73" fmla="*/ 104 h 118"/>
                  <a:gd name="T74" fmla="*/ 90 w 175"/>
                  <a:gd name="T75" fmla="*/ 104 h 118"/>
                  <a:gd name="T76" fmla="*/ 89 w 175"/>
                  <a:gd name="T77" fmla="*/ 104 h 118"/>
                  <a:gd name="T78" fmla="*/ 87 w 175"/>
                  <a:gd name="T79" fmla="*/ 103 h 118"/>
                  <a:gd name="T80" fmla="*/ 87 w 175"/>
                  <a:gd name="T81" fmla="*/ 103 h 118"/>
                  <a:gd name="T82" fmla="*/ 86 w 175"/>
                  <a:gd name="T83" fmla="*/ 100 h 118"/>
                  <a:gd name="T84" fmla="*/ 86 w 175"/>
                  <a:gd name="T85" fmla="*/ 100 h 118"/>
                  <a:gd name="T86" fmla="*/ 88 w 175"/>
                  <a:gd name="T87" fmla="*/ 98 h 118"/>
                  <a:gd name="T88" fmla="*/ 88 w 175"/>
                  <a:gd name="T89" fmla="*/ 98 h 118"/>
                  <a:gd name="T90" fmla="*/ 89 w 175"/>
                  <a:gd name="T91" fmla="*/ 96 h 118"/>
                  <a:gd name="T92" fmla="*/ 90 w 175"/>
                  <a:gd name="T93" fmla="*/ 96 h 118"/>
                  <a:gd name="T94" fmla="*/ 90 w 175"/>
                  <a:gd name="T95" fmla="*/ 96 h 118"/>
                  <a:gd name="T96" fmla="*/ 91 w 175"/>
                  <a:gd name="T97" fmla="*/ 96 h 118"/>
                  <a:gd name="T98" fmla="*/ 93 w 175"/>
                  <a:gd name="T99" fmla="*/ 98 h 118"/>
                  <a:gd name="T100" fmla="*/ 93 w 175"/>
                  <a:gd name="T101" fmla="*/ 98 h 118"/>
                  <a:gd name="T102" fmla="*/ 94 w 175"/>
                  <a:gd name="T103" fmla="*/ 101 h 118"/>
                  <a:gd name="T104" fmla="*/ 93 w 175"/>
                  <a:gd name="T105" fmla="*/ 103 h 118"/>
                  <a:gd name="T106" fmla="*/ 93 w 175"/>
                  <a:gd name="T107"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18">
                    <a:moveTo>
                      <a:pt x="175" y="33"/>
                    </a:moveTo>
                    <a:lnTo>
                      <a:pt x="167" y="22"/>
                    </a:lnTo>
                    <a:lnTo>
                      <a:pt x="98" y="83"/>
                    </a:lnTo>
                    <a:lnTo>
                      <a:pt x="98" y="83"/>
                    </a:lnTo>
                    <a:lnTo>
                      <a:pt x="94" y="82"/>
                    </a:lnTo>
                    <a:lnTo>
                      <a:pt x="90" y="81"/>
                    </a:lnTo>
                    <a:lnTo>
                      <a:pt x="90" y="81"/>
                    </a:lnTo>
                    <a:lnTo>
                      <a:pt x="85" y="82"/>
                    </a:lnTo>
                    <a:lnTo>
                      <a:pt x="11" y="0"/>
                    </a:lnTo>
                    <a:lnTo>
                      <a:pt x="0" y="10"/>
                    </a:lnTo>
                    <a:lnTo>
                      <a:pt x="74" y="92"/>
                    </a:lnTo>
                    <a:lnTo>
                      <a:pt x="74" y="92"/>
                    </a:lnTo>
                    <a:lnTo>
                      <a:pt x="73" y="95"/>
                    </a:lnTo>
                    <a:lnTo>
                      <a:pt x="72" y="99"/>
                    </a:lnTo>
                    <a:lnTo>
                      <a:pt x="72" y="99"/>
                    </a:lnTo>
                    <a:lnTo>
                      <a:pt x="72" y="103"/>
                    </a:lnTo>
                    <a:lnTo>
                      <a:pt x="73" y="106"/>
                    </a:lnTo>
                    <a:lnTo>
                      <a:pt x="75" y="109"/>
                    </a:lnTo>
                    <a:lnTo>
                      <a:pt x="77" y="113"/>
                    </a:lnTo>
                    <a:lnTo>
                      <a:pt x="77" y="113"/>
                    </a:lnTo>
                    <a:lnTo>
                      <a:pt x="79" y="115"/>
                    </a:lnTo>
                    <a:lnTo>
                      <a:pt x="82" y="117"/>
                    </a:lnTo>
                    <a:lnTo>
                      <a:pt x="87" y="118"/>
                    </a:lnTo>
                    <a:lnTo>
                      <a:pt x="90" y="118"/>
                    </a:lnTo>
                    <a:lnTo>
                      <a:pt x="90" y="118"/>
                    </a:lnTo>
                    <a:lnTo>
                      <a:pt x="96" y="117"/>
                    </a:lnTo>
                    <a:lnTo>
                      <a:pt x="102" y="114"/>
                    </a:lnTo>
                    <a:lnTo>
                      <a:pt x="102" y="114"/>
                    </a:lnTo>
                    <a:lnTo>
                      <a:pt x="106" y="109"/>
                    </a:lnTo>
                    <a:lnTo>
                      <a:pt x="107" y="104"/>
                    </a:lnTo>
                    <a:lnTo>
                      <a:pt x="108" y="100"/>
                    </a:lnTo>
                    <a:lnTo>
                      <a:pt x="107" y="94"/>
                    </a:lnTo>
                    <a:lnTo>
                      <a:pt x="175" y="33"/>
                    </a:lnTo>
                    <a:close/>
                    <a:moveTo>
                      <a:pt x="93" y="103"/>
                    </a:moveTo>
                    <a:lnTo>
                      <a:pt x="93" y="103"/>
                    </a:lnTo>
                    <a:lnTo>
                      <a:pt x="91" y="104"/>
                    </a:lnTo>
                    <a:lnTo>
                      <a:pt x="90" y="104"/>
                    </a:lnTo>
                    <a:lnTo>
                      <a:pt x="90" y="104"/>
                    </a:lnTo>
                    <a:lnTo>
                      <a:pt x="89" y="104"/>
                    </a:lnTo>
                    <a:lnTo>
                      <a:pt x="87" y="103"/>
                    </a:lnTo>
                    <a:lnTo>
                      <a:pt x="87" y="103"/>
                    </a:lnTo>
                    <a:lnTo>
                      <a:pt x="86" y="100"/>
                    </a:lnTo>
                    <a:lnTo>
                      <a:pt x="86" y="100"/>
                    </a:lnTo>
                    <a:lnTo>
                      <a:pt x="88" y="98"/>
                    </a:lnTo>
                    <a:lnTo>
                      <a:pt x="88" y="98"/>
                    </a:lnTo>
                    <a:lnTo>
                      <a:pt x="89" y="96"/>
                    </a:lnTo>
                    <a:lnTo>
                      <a:pt x="90" y="96"/>
                    </a:lnTo>
                    <a:lnTo>
                      <a:pt x="90" y="96"/>
                    </a:lnTo>
                    <a:lnTo>
                      <a:pt x="91" y="96"/>
                    </a:lnTo>
                    <a:lnTo>
                      <a:pt x="93" y="98"/>
                    </a:lnTo>
                    <a:lnTo>
                      <a:pt x="93" y="98"/>
                    </a:lnTo>
                    <a:lnTo>
                      <a:pt x="94" y="101"/>
                    </a:lnTo>
                    <a:lnTo>
                      <a:pt x="93" y="103"/>
                    </a:lnTo>
                    <a:lnTo>
                      <a:pt x="93" y="10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97" name="Oval 65"/>
            <p:cNvSpPr/>
            <p:nvPr/>
          </p:nvSpPr>
          <p:spPr>
            <a:xfrm>
              <a:off x="5088900" y="5276066"/>
              <a:ext cx="306060" cy="306060"/>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sp>
          <p:nvSpPr>
            <p:cNvPr id="198" name="Freeform 112"/>
            <p:cNvSpPr>
              <a:spLocks noEditPoints="1"/>
            </p:cNvSpPr>
            <p:nvPr/>
          </p:nvSpPr>
          <p:spPr bwMode="auto">
            <a:xfrm>
              <a:off x="5155246" y="5350244"/>
              <a:ext cx="173369" cy="157704"/>
            </a:xfrm>
            <a:custGeom>
              <a:avLst/>
              <a:gdLst>
                <a:gd name="T0" fmla="*/ 348 w 498"/>
                <a:gd name="T1" fmla="*/ 251 h 453"/>
                <a:gd name="T2" fmla="*/ 340 w 498"/>
                <a:gd name="T3" fmla="*/ 252 h 453"/>
                <a:gd name="T4" fmla="*/ 376 w 498"/>
                <a:gd name="T5" fmla="*/ 185 h 453"/>
                <a:gd name="T6" fmla="*/ 407 w 498"/>
                <a:gd name="T7" fmla="*/ 194 h 453"/>
                <a:gd name="T8" fmla="*/ 470 w 498"/>
                <a:gd name="T9" fmla="*/ 103 h 453"/>
                <a:gd name="T10" fmla="*/ 495 w 498"/>
                <a:gd name="T11" fmla="*/ 93 h 453"/>
                <a:gd name="T12" fmla="*/ 484 w 498"/>
                <a:gd name="T13" fmla="*/ 68 h 453"/>
                <a:gd name="T14" fmla="*/ 459 w 498"/>
                <a:gd name="T15" fmla="*/ 79 h 453"/>
                <a:gd name="T16" fmla="*/ 394 w 498"/>
                <a:gd name="T17" fmla="*/ 162 h 453"/>
                <a:gd name="T18" fmla="*/ 356 w 498"/>
                <a:gd name="T19" fmla="*/ 140 h 453"/>
                <a:gd name="T20" fmla="*/ 300 w 498"/>
                <a:gd name="T21" fmla="*/ 34 h 453"/>
                <a:gd name="T22" fmla="*/ 185 w 498"/>
                <a:gd name="T23" fmla="*/ 0 h 453"/>
                <a:gd name="T24" fmla="*/ 79 w 498"/>
                <a:gd name="T25" fmla="*/ 57 h 453"/>
                <a:gd name="T26" fmla="*/ 44 w 498"/>
                <a:gd name="T27" fmla="*/ 175 h 453"/>
                <a:gd name="T28" fmla="*/ 88 w 498"/>
                <a:gd name="T29" fmla="*/ 306 h 453"/>
                <a:gd name="T30" fmla="*/ 38 w 498"/>
                <a:gd name="T31" fmla="*/ 280 h 453"/>
                <a:gd name="T32" fmla="*/ 15 w 498"/>
                <a:gd name="T33" fmla="*/ 266 h 453"/>
                <a:gd name="T34" fmla="*/ 0 w 498"/>
                <a:gd name="T35" fmla="*/ 288 h 453"/>
                <a:gd name="T36" fmla="*/ 25 w 498"/>
                <a:gd name="T37" fmla="*/ 302 h 453"/>
                <a:gd name="T38" fmla="*/ 69 w 498"/>
                <a:gd name="T39" fmla="*/ 338 h 453"/>
                <a:gd name="T40" fmla="*/ 96 w 498"/>
                <a:gd name="T41" fmla="*/ 338 h 453"/>
                <a:gd name="T42" fmla="*/ 117 w 498"/>
                <a:gd name="T43" fmla="*/ 289 h 453"/>
                <a:gd name="T44" fmla="*/ 201 w 498"/>
                <a:gd name="T45" fmla="*/ 313 h 453"/>
                <a:gd name="T46" fmla="*/ 292 w 498"/>
                <a:gd name="T47" fmla="*/ 284 h 453"/>
                <a:gd name="T48" fmla="*/ 295 w 498"/>
                <a:gd name="T49" fmla="*/ 301 h 453"/>
                <a:gd name="T50" fmla="*/ 297 w 498"/>
                <a:gd name="T51" fmla="*/ 305 h 453"/>
                <a:gd name="T52" fmla="*/ 447 w 498"/>
                <a:gd name="T53" fmla="*/ 453 h 453"/>
                <a:gd name="T54" fmla="*/ 497 w 498"/>
                <a:gd name="T55" fmla="*/ 413 h 453"/>
                <a:gd name="T56" fmla="*/ 481 w 498"/>
                <a:gd name="T57" fmla="*/ 83 h 453"/>
                <a:gd name="T58" fmla="*/ 346 w 498"/>
                <a:gd name="T59" fmla="*/ 268 h 453"/>
                <a:gd name="T60" fmla="*/ 68 w 498"/>
                <a:gd name="T61" fmla="*/ 101 h 453"/>
                <a:gd name="T62" fmla="*/ 146 w 498"/>
                <a:gd name="T63" fmla="*/ 25 h 453"/>
                <a:gd name="T64" fmla="*/ 255 w 498"/>
                <a:gd name="T65" fmla="*/ 25 h 453"/>
                <a:gd name="T66" fmla="*/ 333 w 498"/>
                <a:gd name="T67" fmla="*/ 101 h 453"/>
                <a:gd name="T68" fmla="*/ 329 w 498"/>
                <a:gd name="T69" fmla="*/ 156 h 453"/>
                <a:gd name="T70" fmla="*/ 292 w 498"/>
                <a:gd name="T71" fmla="*/ 64 h 453"/>
                <a:gd name="T72" fmla="*/ 201 w 498"/>
                <a:gd name="T73" fmla="*/ 27 h 453"/>
                <a:gd name="T74" fmla="*/ 109 w 498"/>
                <a:gd name="T75" fmla="*/ 66 h 453"/>
                <a:gd name="T76" fmla="*/ 71 w 498"/>
                <a:gd name="T77" fmla="*/ 156 h 453"/>
                <a:gd name="T78" fmla="*/ 109 w 498"/>
                <a:gd name="T79" fmla="*/ 247 h 453"/>
                <a:gd name="T80" fmla="*/ 67 w 498"/>
                <a:gd name="T81" fmla="*/ 205 h 453"/>
                <a:gd name="T82" fmla="*/ 204 w 498"/>
                <a:gd name="T83" fmla="*/ 175 h 453"/>
                <a:gd name="T84" fmla="*/ 294 w 498"/>
                <a:gd name="T85" fmla="*/ 224 h 453"/>
                <a:gd name="T86" fmla="*/ 212 w 498"/>
                <a:gd name="T87" fmla="*/ 271 h 453"/>
                <a:gd name="T88" fmla="*/ 140 w 498"/>
                <a:gd name="T89" fmla="*/ 255 h 453"/>
                <a:gd name="T90" fmla="*/ 197 w 498"/>
                <a:gd name="T91" fmla="*/ 139 h 453"/>
                <a:gd name="T92" fmla="*/ 187 w 498"/>
                <a:gd name="T93" fmla="*/ 164 h 453"/>
                <a:gd name="T94" fmla="*/ 91 w 498"/>
                <a:gd name="T95" fmla="*/ 190 h 453"/>
                <a:gd name="T96" fmla="*/ 99 w 498"/>
                <a:gd name="T97" fmla="*/ 102 h 453"/>
                <a:gd name="T98" fmla="*/ 167 w 498"/>
                <a:gd name="T99" fmla="*/ 46 h 453"/>
                <a:gd name="T100" fmla="*/ 255 w 498"/>
                <a:gd name="T101" fmla="*/ 55 h 453"/>
                <a:gd name="T102" fmla="*/ 311 w 498"/>
                <a:gd name="T103" fmla="*/ 123 h 453"/>
                <a:gd name="T104" fmla="*/ 201 w 498"/>
                <a:gd name="T105" fmla="*/ 299 h 453"/>
                <a:gd name="T106" fmla="*/ 125 w 498"/>
                <a:gd name="T107" fmla="*/ 277 h 453"/>
                <a:gd name="T108" fmla="*/ 214 w 498"/>
                <a:gd name="T109" fmla="*/ 285 h 453"/>
                <a:gd name="T110" fmla="*/ 299 w 498"/>
                <a:gd name="T111" fmla="*/ 239 h 453"/>
                <a:gd name="T112" fmla="*/ 341 w 498"/>
                <a:gd name="T113" fmla="*/ 181 h 453"/>
                <a:gd name="T114" fmla="*/ 308 w 498"/>
                <a:gd name="T115" fmla="*/ 250 h 453"/>
                <a:gd name="T116" fmla="*/ 288 w 498"/>
                <a:gd name="T117" fmla="*/ 269 h 453"/>
                <a:gd name="T118" fmla="*/ 225 w 498"/>
                <a:gd name="T119" fmla="*/ 297 h 453"/>
                <a:gd name="T120" fmla="*/ 307 w 498"/>
                <a:gd name="T121" fmla="*/ 272 h 453"/>
                <a:gd name="T122" fmla="*/ 310 w 498"/>
                <a:gd name="T123" fmla="*/ 283 h 453"/>
                <a:gd name="T124" fmla="*/ 483 w 498"/>
                <a:gd name="T125" fmla="*/ 41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8" h="453">
                  <a:moveTo>
                    <a:pt x="496" y="398"/>
                  </a:moveTo>
                  <a:lnTo>
                    <a:pt x="496" y="398"/>
                  </a:lnTo>
                  <a:lnTo>
                    <a:pt x="485" y="387"/>
                  </a:lnTo>
                  <a:lnTo>
                    <a:pt x="485" y="387"/>
                  </a:lnTo>
                  <a:lnTo>
                    <a:pt x="485" y="387"/>
                  </a:lnTo>
                  <a:lnTo>
                    <a:pt x="350" y="252"/>
                  </a:lnTo>
                  <a:lnTo>
                    <a:pt x="350" y="252"/>
                  </a:lnTo>
                  <a:lnTo>
                    <a:pt x="348" y="251"/>
                  </a:lnTo>
                  <a:lnTo>
                    <a:pt x="348" y="251"/>
                  </a:lnTo>
                  <a:lnTo>
                    <a:pt x="348" y="251"/>
                  </a:lnTo>
                  <a:lnTo>
                    <a:pt x="348" y="251"/>
                  </a:lnTo>
                  <a:lnTo>
                    <a:pt x="346" y="250"/>
                  </a:lnTo>
                  <a:lnTo>
                    <a:pt x="346" y="250"/>
                  </a:lnTo>
                  <a:lnTo>
                    <a:pt x="342" y="251"/>
                  </a:lnTo>
                  <a:lnTo>
                    <a:pt x="342" y="251"/>
                  </a:lnTo>
                  <a:lnTo>
                    <a:pt x="342" y="251"/>
                  </a:lnTo>
                  <a:lnTo>
                    <a:pt x="342" y="251"/>
                  </a:lnTo>
                  <a:lnTo>
                    <a:pt x="340" y="252"/>
                  </a:lnTo>
                  <a:lnTo>
                    <a:pt x="337" y="256"/>
                  </a:lnTo>
                  <a:lnTo>
                    <a:pt x="328" y="247"/>
                  </a:lnTo>
                  <a:lnTo>
                    <a:pt x="328" y="247"/>
                  </a:lnTo>
                  <a:lnTo>
                    <a:pt x="338" y="232"/>
                  </a:lnTo>
                  <a:lnTo>
                    <a:pt x="346" y="217"/>
                  </a:lnTo>
                  <a:lnTo>
                    <a:pt x="351" y="199"/>
                  </a:lnTo>
                  <a:lnTo>
                    <a:pt x="355" y="183"/>
                  </a:lnTo>
                  <a:lnTo>
                    <a:pt x="376" y="185"/>
                  </a:lnTo>
                  <a:lnTo>
                    <a:pt x="376" y="185"/>
                  </a:lnTo>
                  <a:lnTo>
                    <a:pt x="379" y="191"/>
                  </a:lnTo>
                  <a:lnTo>
                    <a:pt x="382" y="195"/>
                  </a:lnTo>
                  <a:lnTo>
                    <a:pt x="388" y="198"/>
                  </a:lnTo>
                  <a:lnTo>
                    <a:pt x="394" y="199"/>
                  </a:lnTo>
                  <a:lnTo>
                    <a:pt x="394" y="199"/>
                  </a:lnTo>
                  <a:lnTo>
                    <a:pt x="399" y="199"/>
                  </a:lnTo>
                  <a:lnTo>
                    <a:pt x="402" y="198"/>
                  </a:lnTo>
                  <a:lnTo>
                    <a:pt x="405" y="196"/>
                  </a:lnTo>
                  <a:lnTo>
                    <a:pt x="407" y="194"/>
                  </a:lnTo>
                  <a:lnTo>
                    <a:pt x="410" y="191"/>
                  </a:lnTo>
                  <a:lnTo>
                    <a:pt x="412" y="188"/>
                  </a:lnTo>
                  <a:lnTo>
                    <a:pt x="413" y="184"/>
                  </a:lnTo>
                  <a:lnTo>
                    <a:pt x="414" y="181"/>
                  </a:lnTo>
                  <a:lnTo>
                    <a:pt x="414" y="181"/>
                  </a:lnTo>
                  <a:lnTo>
                    <a:pt x="413" y="176"/>
                  </a:lnTo>
                  <a:lnTo>
                    <a:pt x="412" y="172"/>
                  </a:lnTo>
                  <a:lnTo>
                    <a:pt x="470" y="103"/>
                  </a:lnTo>
                  <a:lnTo>
                    <a:pt x="470" y="103"/>
                  </a:lnTo>
                  <a:lnTo>
                    <a:pt x="473" y="104"/>
                  </a:lnTo>
                  <a:lnTo>
                    <a:pt x="477" y="104"/>
                  </a:lnTo>
                  <a:lnTo>
                    <a:pt x="477" y="104"/>
                  </a:lnTo>
                  <a:lnTo>
                    <a:pt x="481" y="104"/>
                  </a:lnTo>
                  <a:lnTo>
                    <a:pt x="484" y="103"/>
                  </a:lnTo>
                  <a:lnTo>
                    <a:pt x="487" y="101"/>
                  </a:lnTo>
                  <a:lnTo>
                    <a:pt x="490" y="99"/>
                  </a:lnTo>
                  <a:lnTo>
                    <a:pt x="493" y="96"/>
                  </a:lnTo>
                  <a:lnTo>
                    <a:pt x="495" y="93"/>
                  </a:lnTo>
                  <a:lnTo>
                    <a:pt x="496" y="89"/>
                  </a:lnTo>
                  <a:lnTo>
                    <a:pt x="496" y="86"/>
                  </a:lnTo>
                  <a:lnTo>
                    <a:pt x="496" y="86"/>
                  </a:lnTo>
                  <a:lnTo>
                    <a:pt x="496" y="82"/>
                  </a:lnTo>
                  <a:lnTo>
                    <a:pt x="495" y="79"/>
                  </a:lnTo>
                  <a:lnTo>
                    <a:pt x="493" y="75"/>
                  </a:lnTo>
                  <a:lnTo>
                    <a:pt x="490" y="72"/>
                  </a:lnTo>
                  <a:lnTo>
                    <a:pt x="487" y="70"/>
                  </a:lnTo>
                  <a:lnTo>
                    <a:pt x="484" y="68"/>
                  </a:lnTo>
                  <a:lnTo>
                    <a:pt x="481" y="67"/>
                  </a:lnTo>
                  <a:lnTo>
                    <a:pt x="477" y="67"/>
                  </a:lnTo>
                  <a:lnTo>
                    <a:pt x="477" y="67"/>
                  </a:lnTo>
                  <a:lnTo>
                    <a:pt x="473" y="67"/>
                  </a:lnTo>
                  <a:lnTo>
                    <a:pt x="470" y="68"/>
                  </a:lnTo>
                  <a:lnTo>
                    <a:pt x="467" y="70"/>
                  </a:lnTo>
                  <a:lnTo>
                    <a:pt x="463" y="72"/>
                  </a:lnTo>
                  <a:lnTo>
                    <a:pt x="461" y="75"/>
                  </a:lnTo>
                  <a:lnTo>
                    <a:pt x="459" y="79"/>
                  </a:lnTo>
                  <a:lnTo>
                    <a:pt x="458" y="82"/>
                  </a:lnTo>
                  <a:lnTo>
                    <a:pt x="458" y="86"/>
                  </a:lnTo>
                  <a:lnTo>
                    <a:pt x="458" y="86"/>
                  </a:lnTo>
                  <a:lnTo>
                    <a:pt x="459" y="89"/>
                  </a:lnTo>
                  <a:lnTo>
                    <a:pt x="460" y="94"/>
                  </a:lnTo>
                  <a:lnTo>
                    <a:pt x="401" y="163"/>
                  </a:lnTo>
                  <a:lnTo>
                    <a:pt x="401" y="163"/>
                  </a:lnTo>
                  <a:lnTo>
                    <a:pt x="394" y="162"/>
                  </a:lnTo>
                  <a:lnTo>
                    <a:pt x="394" y="162"/>
                  </a:lnTo>
                  <a:lnTo>
                    <a:pt x="389" y="163"/>
                  </a:lnTo>
                  <a:lnTo>
                    <a:pt x="385" y="165"/>
                  </a:lnTo>
                  <a:lnTo>
                    <a:pt x="381" y="167"/>
                  </a:lnTo>
                  <a:lnTo>
                    <a:pt x="378" y="171"/>
                  </a:lnTo>
                  <a:lnTo>
                    <a:pt x="358" y="169"/>
                  </a:lnTo>
                  <a:lnTo>
                    <a:pt x="358" y="169"/>
                  </a:lnTo>
                  <a:lnTo>
                    <a:pt x="358" y="156"/>
                  </a:lnTo>
                  <a:lnTo>
                    <a:pt x="358" y="156"/>
                  </a:lnTo>
                  <a:lnTo>
                    <a:pt x="356" y="140"/>
                  </a:lnTo>
                  <a:lnTo>
                    <a:pt x="354" y="125"/>
                  </a:lnTo>
                  <a:lnTo>
                    <a:pt x="351" y="111"/>
                  </a:lnTo>
                  <a:lnTo>
                    <a:pt x="346" y="96"/>
                  </a:lnTo>
                  <a:lnTo>
                    <a:pt x="339" y="82"/>
                  </a:lnTo>
                  <a:lnTo>
                    <a:pt x="332" y="69"/>
                  </a:lnTo>
                  <a:lnTo>
                    <a:pt x="322" y="57"/>
                  </a:lnTo>
                  <a:lnTo>
                    <a:pt x="312" y="45"/>
                  </a:lnTo>
                  <a:lnTo>
                    <a:pt x="312" y="45"/>
                  </a:lnTo>
                  <a:lnTo>
                    <a:pt x="300" y="34"/>
                  </a:lnTo>
                  <a:lnTo>
                    <a:pt x="287" y="26"/>
                  </a:lnTo>
                  <a:lnTo>
                    <a:pt x="274" y="18"/>
                  </a:lnTo>
                  <a:lnTo>
                    <a:pt x="260" y="12"/>
                  </a:lnTo>
                  <a:lnTo>
                    <a:pt x="246" y="6"/>
                  </a:lnTo>
                  <a:lnTo>
                    <a:pt x="231" y="2"/>
                  </a:lnTo>
                  <a:lnTo>
                    <a:pt x="216" y="0"/>
                  </a:lnTo>
                  <a:lnTo>
                    <a:pt x="201" y="0"/>
                  </a:lnTo>
                  <a:lnTo>
                    <a:pt x="201" y="0"/>
                  </a:lnTo>
                  <a:lnTo>
                    <a:pt x="185" y="0"/>
                  </a:lnTo>
                  <a:lnTo>
                    <a:pt x="170" y="2"/>
                  </a:lnTo>
                  <a:lnTo>
                    <a:pt x="155" y="6"/>
                  </a:lnTo>
                  <a:lnTo>
                    <a:pt x="140" y="12"/>
                  </a:lnTo>
                  <a:lnTo>
                    <a:pt x="126" y="18"/>
                  </a:lnTo>
                  <a:lnTo>
                    <a:pt x="113" y="26"/>
                  </a:lnTo>
                  <a:lnTo>
                    <a:pt x="102" y="35"/>
                  </a:lnTo>
                  <a:lnTo>
                    <a:pt x="90" y="45"/>
                  </a:lnTo>
                  <a:lnTo>
                    <a:pt x="90" y="45"/>
                  </a:lnTo>
                  <a:lnTo>
                    <a:pt x="79" y="57"/>
                  </a:lnTo>
                  <a:lnTo>
                    <a:pt x="70" y="70"/>
                  </a:lnTo>
                  <a:lnTo>
                    <a:pt x="62" y="83"/>
                  </a:lnTo>
                  <a:lnTo>
                    <a:pt x="55" y="96"/>
                  </a:lnTo>
                  <a:lnTo>
                    <a:pt x="51" y="111"/>
                  </a:lnTo>
                  <a:lnTo>
                    <a:pt x="47" y="125"/>
                  </a:lnTo>
                  <a:lnTo>
                    <a:pt x="44" y="141"/>
                  </a:lnTo>
                  <a:lnTo>
                    <a:pt x="43" y="156"/>
                  </a:lnTo>
                  <a:lnTo>
                    <a:pt x="43" y="156"/>
                  </a:lnTo>
                  <a:lnTo>
                    <a:pt x="44" y="175"/>
                  </a:lnTo>
                  <a:lnTo>
                    <a:pt x="48" y="193"/>
                  </a:lnTo>
                  <a:lnTo>
                    <a:pt x="53" y="210"/>
                  </a:lnTo>
                  <a:lnTo>
                    <a:pt x="61" y="226"/>
                  </a:lnTo>
                  <a:lnTo>
                    <a:pt x="69" y="242"/>
                  </a:lnTo>
                  <a:lnTo>
                    <a:pt x="80" y="256"/>
                  </a:lnTo>
                  <a:lnTo>
                    <a:pt x="92" y="269"/>
                  </a:lnTo>
                  <a:lnTo>
                    <a:pt x="105" y="280"/>
                  </a:lnTo>
                  <a:lnTo>
                    <a:pt x="88" y="306"/>
                  </a:lnTo>
                  <a:lnTo>
                    <a:pt x="88" y="306"/>
                  </a:lnTo>
                  <a:lnTo>
                    <a:pt x="83" y="305"/>
                  </a:lnTo>
                  <a:lnTo>
                    <a:pt x="83" y="305"/>
                  </a:lnTo>
                  <a:lnTo>
                    <a:pt x="77" y="306"/>
                  </a:lnTo>
                  <a:lnTo>
                    <a:pt x="71" y="310"/>
                  </a:lnTo>
                  <a:lnTo>
                    <a:pt x="38" y="288"/>
                  </a:lnTo>
                  <a:lnTo>
                    <a:pt x="38" y="288"/>
                  </a:lnTo>
                  <a:lnTo>
                    <a:pt x="38" y="285"/>
                  </a:lnTo>
                  <a:lnTo>
                    <a:pt x="38" y="285"/>
                  </a:lnTo>
                  <a:lnTo>
                    <a:pt x="38" y="280"/>
                  </a:lnTo>
                  <a:lnTo>
                    <a:pt x="37" y="277"/>
                  </a:lnTo>
                  <a:lnTo>
                    <a:pt x="35" y="274"/>
                  </a:lnTo>
                  <a:lnTo>
                    <a:pt x="32" y="271"/>
                  </a:lnTo>
                  <a:lnTo>
                    <a:pt x="29" y="269"/>
                  </a:lnTo>
                  <a:lnTo>
                    <a:pt x="26" y="268"/>
                  </a:lnTo>
                  <a:lnTo>
                    <a:pt x="23" y="266"/>
                  </a:lnTo>
                  <a:lnTo>
                    <a:pt x="20" y="265"/>
                  </a:lnTo>
                  <a:lnTo>
                    <a:pt x="20" y="265"/>
                  </a:lnTo>
                  <a:lnTo>
                    <a:pt x="15" y="266"/>
                  </a:lnTo>
                  <a:lnTo>
                    <a:pt x="12" y="268"/>
                  </a:lnTo>
                  <a:lnTo>
                    <a:pt x="9" y="269"/>
                  </a:lnTo>
                  <a:lnTo>
                    <a:pt x="5" y="271"/>
                  </a:lnTo>
                  <a:lnTo>
                    <a:pt x="3" y="274"/>
                  </a:lnTo>
                  <a:lnTo>
                    <a:pt x="1" y="277"/>
                  </a:lnTo>
                  <a:lnTo>
                    <a:pt x="0" y="280"/>
                  </a:lnTo>
                  <a:lnTo>
                    <a:pt x="0" y="285"/>
                  </a:lnTo>
                  <a:lnTo>
                    <a:pt x="0" y="285"/>
                  </a:lnTo>
                  <a:lnTo>
                    <a:pt x="0" y="288"/>
                  </a:lnTo>
                  <a:lnTo>
                    <a:pt x="1" y="292"/>
                  </a:lnTo>
                  <a:lnTo>
                    <a:pt x="3" y="295"/>
                  </a:lnTo>
                  <a:lnTo>
                    <a:pt x="5" y="298"/>
                  </a:lnTo>
                  <a:lnTo>
                    <a:pt x="9" y="300"/>
                  </a:lnTo>
                  <a:lnTo>
                    <a:pt x="12" y="302"/>
                  </a:lnTo>
                  <a:lnTo>
                    <a:pt x="15" y="303"/>
                  </a:lnTo>
                  <a:lnTo>
                    <a:pt x="20" y="303"/>
                  </a:lnTo>
                  <a:lnTo>
                    <a:pt x="20" y="303"/>
                  </a:lnTo>
                  <a:lnTo>
                    <a:pt x="25" y="302"/>
                  </a:lnTo>
                  <a:lnTo>
                    <a:pt x="29" y="300"/>
                  </a:lnTo>
                  <a:lnTo>
                    <a:pt x="64" y="322"/>
                  </a:lnTo>
                  <a:lnTo>
                    <a:pt x="64" y="322"/>
                  </a:lnTo>
                  <a:lnTo>
                    <a:pt x="64" y="325"/>
                  </a:lnTo>
                  <a:lnTo>
                    <a:pt x="64" y="325"/>
                  </a:lnTo>
                  <a:lnTo>
                    <a:pt x="64" y="328"/>
                  </a:lnTo>
                  <a:lnTo>
                    <a:pt x="65" y="332"/>
                  </a:lnTo>
                  <a:lnTo>
                    <a:pt x="67" y="336"/>
                  </a:lnTo>
                  <a:lnTo>
                    <a:pt x="69" y="338"/>
                  </a:lnTo>
                  <a:lnTo>
                    <a:pt x="72" y="340"/>
                  </a:lnTo>
                  <a:lnTo>
                    <a:pt x="76" y="342"/>
                  </a:lnTo>
                  <a:lnTo>
                    <a:pt x="79" y="343"/>
                  </a:lnTo>
                  <a:lnTo>
                    <a:pt x="83" y="343"/>
                  </a:lnTo>
                  <a:lnTo>
                    <a:pt x="83" y="343"/>
                  </a:lnTo>
                  <a:lnTo>
                    <a:pt x="86" y="343"/>
                  </a:lnTo>
                  <a:lnTo>
                    <a:pt x="90" y="342"/>
                  </a:lnTo>
                  <a:lnTo>
                    <a:pt x="93" y="340"/>
                  </a:lnTo>
                  <a:lnTo>
                    <a:pt x="96" y="338"/>
                  </a:lnTo>
                  <a:lnTo>
                    <a:pt x="98" y="336"/>
                  </a:lnTo>
                  <a:lnTo>
                    <a:pt x="101" y="332"/>
                  </a:lnTo>
                  <a:lnTo>
                    <a:pt x="102" y="328"/>
                  </a:lnTo>
                  <a:lnTo>
                    <a:pt x="102" y="325"/>
                  </a:lnTo>
                  <a:lnTo>
                    <a:pt x="102" y="325"/>
                  </a:lnTo>
                  <a:lnTo>
                    <a:pt x="101" y="319"/>
                  </a:lnTo>
                  <a:lnTo>
                    <a:pt x="98" y="314"/>
                  </a:lnTo>
                  <a:lnTo>
                    <a:pt x="117" y="289"/>
                  </a:lnTo>
                  <a:lnTo>
                    <a:pt x="117" y="289"/>
                  </a:lnTo>
                  <a:lnTo>
                    <a:pt x="126" y="295"/>
                  </a:lnTo>
                  <a:lnTo>
                    <a:pt x="136" y="299"/>
                  </a:lnTo>
                  <a:lnTo>
                    <a:pt x="146" y="303"/>
                  </a:lnTo>
                  <a:lnTo>
                    <a:pt x="157" y="306"/>
                  </a:lnTo>
                  <a:lnTo>
                    <a:pt x="166" y="310"/>
                  </a:lnTo>
                  <a:lnTo>
                    <a:pt x="178" y="312"/>
                  </a:lnTo>
                  <a:lnTo>
                    <a:pt x="189" y="313"/>
                  </a:lnTo>
                  <a:lnTo>
                    <a:pt x="201" y="313"/>
                  </a:lnTo>
                  <a:lnTo>
                    <a:pt x="201" y="313"/>
                  </a:lnTo>
                  <a:lnTo>
                    <a:pt x="201" y="313"/>
                  </a:lnTo>
                  <a:lnTo>
                    <a:pt x="213" y="313"/>
                  </a:lnTo>
                  <a:lnTo>
                    <a:pt x="225" y="311"/>
                  </a:lnTo>
                  <a:lnTo>
                    <a:pt x="237" y="309"/>
                  </a:lnTo>
                  <a:lnTo>
                    <a:pt x="248" y="305"/>
                  </a:lnTo>
                  <a:lnTo>
                    <a:pt x="260" y="302"/>
                  </a:lnTo>
                  <a:lnTo>
                    <a:pt x="271" y="297"/>
                  </a:lnTo>
                  <a:lnTo>
                    <a:pt x="282" y="291"/>
                  </a:lnTo>
                  <a:lnTo>
                    <a:pt x="292" y="284"/>
                  </a:lnTo>
                  <a:lnTo>
                    <a:pt x="300" y="292"/>
                  </a:lnTo>
                  <a:lnTo>
                    <a:pt x="297" y="296"/>
                  </a:lnTo>
                  <a:lnTo>
                    <a:pt x="297" y="296"/>
                  </a:lnTo>
                  <a:lnTo>
                    <a:pt x="295" y="298"/>
                  </a:lnTo>
                  <a:lnTo>
                    <a:pt x="295" y="298"/>
                  </a:lnTo>
                  <a:lnTo>
                    <a:pt x="295" y="298"/>
                  </a:lnTo>
                  <a:lnTo>
                    <a:pt x="295" y="298"/>
                  </a:lnTo>
                  <a:lnTo>
                    <a:pt x="295" y="301"/>
                  </a:lnTo>
                  <a:lnTo>
                    <a:pt x="295" y="301"/>
                  </a:lnTo>
                  <a:lnTo>
                    <a:pt x="295" y="301"/>
                  </a:lnTo>
                  <a:lnTo>
                    <a:pt x="295" y="301"/>
                  </a:lnTo>
                  <a:lnTo>
                    <a:pt x="295" y="303"/>
                  </a:lnTo>
                  <a:lnTo>
                    <a:pt x="295" y="303"/>
                  </a:lnTo>
                  <a:lnTo>
                    <a:pt x="295" y="303"/>
                  </a:lnTo>
                  <a:lnTo>
                    <a:pt x="295" y="303"/>
                  </a:lnTo>
                  <a:lnTo>
                    <a:pt x="297" y="305"/>
                  </a:lnTo>
                  <a:lnTo>
                    <a:pt x="297" y="305"/>
                  </a:lnTo>
                  <a:lnTo>
                    <a:pt x="297" y="305"/>
                  </a:lnTo>
                  <a:lnTo>
                    <a:pt x="312" y="322"/>
                  </a:lnTo>
                  <a:lnTo>
                    <a:pt x="312" y="322"/>
                  </a:lnTo>
                  <a:lnTo>
                    <a:pt x="312" y="322"/>
                  </a:lnTo>
                  <a:lnTo>
                    <a:pt x="432" y="440"/>
                  </a:lnTo>
                  <a:lnTo>
                    <a:pt x="443" y="451"/>
                  </a:lnTo>
                  <a:lnTo>
                    <a:pt x="443" y="451"/>
                  </a:lnTo>
                  <a:lnTo>
                    <a:pt x="445" y="452"/>
                  </a:lnTo>
                  <a:lnTo>
                    <a:pt x="447" y="453"/>
                  </a:lnTo>
                  <a:lnTo>
                    <a:pt x="447" y="453"/>
                  </a:lnTo>
                  <a:lnTo>
                    <a:pt x="447" y="453"/>
                  </a:lnTo>
                  <a:lnTo>
                    <a:pt x="447" y="453"/>
                  </a:lnTo>
                  <a:lnTo>
                    <a:pt x="458" y="452"/>
                  </a:lnTo>
                  <a:lnTo>
                    <a:pt x="467" y="449"/>
                  </a:lnTo>
                  <a:lnTo>
                    <a:pt x="475" y="445"/>
                  </a:lnTo>
                  <a:lnTo>
                    <a:pt x="483" y="438"/>
                  </a:lnTo>
                  <a:lnTo>
                    <a:pt x="489" y="431"/>
                  </a:lnTo>
                  <a:lnTo>
                    <a:pt x="494" y="422"/>
                  </a:lnTo>
                  <a:lnTo>
                    <a:pt x="497" y="413"/>
                  </a:lnTo>
                  <a:lnTo>
                    <a:pt x="498" y="403"/>
                  </a:lnTo>
                  <a:lnTo>
                    <a:pt x="498" y="403"/>
                  </a:lnTo>
                  <a:lnTo>
                    <a:pt x="497" y="400"/>
                  </a:lnTo>
                  <a:lnTo>
                    <a:pt x="496" y="398"/>
                  </a:lnTo>
                  <a:lnTo>
                    <a:pt x="496" y="398"/>
                  </a:lnTo>
                  <a:close/>
                  <a:moveTo>
                    <a:pt x="481" y="83"/>
                  </a:moveTo>
                  <a:lnTo>
                    <a:pt x="480" y="82"/>
                  </a:lnTo>
                  <a:lnTo>
                    <a:pt x="480" y="82"/>
                  </a:lnTo>
                  <a:lnTo>
                    <a:pt x="481" y="83"/>
                  </a:lnTo>
                  <a:lnTo>
                    <a:pt x="481" y="83"/>
                  </a:lnTo>
                  <a:close/>
                  <a:moveTo>
                    <a:pt x="327" y="316"/>
                  </a:moveTo>
                  <a:lnTo>
                    <a:pt x="361" y="283"/>
                  </a:lnTo>
                  <a:lnTo>
                    <a:pt x="470" y="393"/>
                  </a:lnTo>
                  <a:lnTo>
                    <a:pt x="470" y="393"/>
                  </a:lnTo>
                  <a:lnTo>
                    <a:pt x="437" y="426"/>
                  </a:lnTo>
                  <a:lnTo>
                    <a:pt x="327" y="316"/>
                  </a:lnTo>
                  <a:close/>
                  <a:moveTo>
                    <a:pt x="312" y="301"/>
                  </a:moveTo>
                  <a:lnTo>
                    <a:pt x="346" y="268"/>
                  </a:lnTo>
                  <a:lnTo>
                    <a:pt x="351" y="273"/>
                  </a:lnTo>
                  <a:lnTo>
                    <a:pt x="318" y="306"/>
                  </a:lnTo>
                  <a:lnTo>
                    <a:pt x="312" y="301"/>
                  </a:lnTo>
                  <a:close/>
                  <a:moveTo>
                    <a:pt x="58" y="156"/>
                  </a:moveTo>
                  <a:lnTo>
                    <a:pt x="58" y="156"/>
                  </a:lnTo>
                  <a:lnTo>
                    <a:pt x="58" y="142"/>
                  </a:lnTo>
                  <a:lnTo>
                    <a:pt x="61" y="128"/>
                  </a:lnTo>
                  <a:lnTo>
                    <a:pt x="64" y="115"/>
                  </a:lnTo>
                  <a:lnTo>
                    <a:pt x="68" y="101"/>
                  </a:lnTo>
                  <a:lnTo>
                    <a:pt x="75" y="89"/>
                  </a:lnTo>
                  <a:lnTo>
                    <a:pt x="82" y="77"/>
                  </a:lnTo>
                  <a:lnTo>
                    <a:pt x="90" y="66"/>
                  </a:lnTo>
                  <a:lnTo>
                    <a:pt x="99" y="56"/>
                  </a:lnTo>
                  <a:lnTo>
                    <a:pt x="99" y="56"/>
                  </a:lnTo>
                  <a:lnTo>
                    <a:pt x="110" y="46"/>
                  </a:lnTo>
                  <a:lnTo>
                    <a:pt x="121" y="37"/>
                  </a:lnTo>
                  <a:lnTo>
                    <a:pt x="133" y="30"/>
                  </a:lnTo>
                  <a:lnTo>
                    <a:pt x="146" y="25"/>
                  </a:lnTo>
                  <a:lnTo>
                    <a:pt x="159" y="19"/>
                  </a:lnTo>
                  <a:lnTo>
                    <a:pt x="173" y="16"/>
                  </a:lnTo>
                  <a:lnTo>
                    <a:pt x="187" y="14"/>
                  </a:lnTo>
                  <a:lnTo>
                    <a:pt x="201" y="14"/>
                  </a:lnTo>
                  <a:lnTo>
                    <a:pt x="201" y="14"/>
                  </a:lnTo>
                  <a:lnTo>
                    <a:pt x="215" y="14"/>
                  </a:lnTo>
                  <a:lnTo>
                    <a:pt x="229" y="16"/>
                  </a:lnTo>
                  <a:lnTo>
                    <a:pt x="242" y="19"/>
                  </a:lnTo>
                  <a:lnTo>
                    <a:pt x="255" y="25"/>
                  </a:lnTo>
                  <a:lnTo>
                    <a:pt x="268" y="30"/>
                  </a:lnTo>
                  <a:lnTo>
                    <a:pt x="280" y="37"/>
                  </a:lnTo>
                  <a:lnTo>
                    <a:pt x="291" y="46"/>
                  </a:lnTo>
                  <a:lnTo>
                    <a:pt x="301" y="55"/>
                  </a:lnTo>
                  <a:lnTo>
                    <a:pt x="301" y="55"/>
                  </a:lnTo>
                  <a:lnTo>
                    <a:pt x="311" y="66"/>
                  </a:lnTo>
                  <a:lnTo>
                    <a:pt x="320" y="77"/>
                  </a:lnTo>
                  <a:lnTo>
                    <a:pt x="327" y="89"/>
                  </a:lnTo>
                  <a:lnTo>
                    <a:pt x="333" y="101"/>
                  </a:lnTo>
                  <a:lnTo>
                    <a:pt x="337" y="114"/>
                  </a:lnTo>
                  <a:lnTo>
                    <a:pt x="340" y="128"/>
                  </a:lnTo>
                  <a:lnTo>
                    <a:pt x="342" y="142"/>
                  </a:lnTo>
                  <a:lnTo>
                    <a:pt x="344" y="156"/>
                  </a:lnTo>
                  <a:lnTo>
                    <a:pt x="344" y="156"/>
                  </a:lnTo>
                  <a:lnTo>
                    <a:pt x="344" y="167"/>
                  </a:lnTo>
                  <a:lnTo>
                    <a:pt x="329" y="165"/>
                  </a:lnTo>
                  <a:lnTo>
                    <a:pt x="329" y="165"/>
                  </a:lnTo>
                  <a:lnTo>
                    <a:pt x="329" y="156"/>
                  </a:lnTo>
                  <a:lnTo>
                    <a:pt x="329" y="156"/>
                  </a:lnTo>
                  <a:lnTo>
                    <a:pt x="329" y="143"/>
                  </a:lnTo>
                  <a:lnTo>
                    <a:pt x="327" y="130"/>
                  </a:lnTo>
                  <a:lnTo>
                    <a:pt x="324" y="118"/>
                  </a:lnTo>
                  <a:lnTo>
                    <a:pt x="320" y="107"/>
                  </a:lnTo>
                  <a:lnTo>
                    <a:pt x="314" y="96"/>
                  </a:lnTo>
                  <a:lnTo>
                    <a:pt x="308" y="85"/>
                  </a:lnTo>
                  <a:lnTo>
                    <a:pt x="300" y="74"/>
                  </a:lnTo>
                  <a:lnTo>
                    <a:pt x="292" y="64"/>
                  </a:lnTo>
                  <a:lnTo>
                    <a:pt x="292" y="64"/>
                  </a:lnTo>
                  <a:lnTo>
                    <a:pt x="282" y="56"/>
                  </a:lnTo>
                  <a:lnTo>
                    <a:pt x="272" y="48"/>
                  </a:lnTo>
                  <a:lnTo>
                    <a:pt x="261" y="42"/>
                  </a:lnTo>
                  <a:lnTo>
                    <a:pt x="250" y="36"/>
                  </a:lnTo>
                  <a:lnTo>
                    <a:pt x="239" y="33"/>
                  </a:lnTo>
                  <a:lnTo>
                    <a:pt x="226" y="30"/>
                  </a:lnTo>
                  <a:lnTo>
                    <a:pt x="214" y="28"/>
                  </a:lnTo>
                  <a:lnTo>
                    <a:pt x="201" y="27"/>
                  </a:lnTo>
                  <a:lnTo>
                    <a:pt x="201" y="27"/>
                  </a:lnTo>
                  <a:lnTo>
                    <a:pt x="188" y="28"/>
                  </a:lnTo>
                  <a:lnTo>
                    <a:pt x="175" y="30"/>
                  </a:lnTo>
                  <a:lnTo>
                    <a:pt x="163" y="33"/>
                  </a:lnTo>
                  <a:lnTo>
                    <a:pt x="151" y="37"/>
                  </a:lnTo>
                  <a:lnTo>
                    <a:pt x="139" y="43"/>
                  </a:lnTo>
                  <a:lnTo>
                    <a:pt x="129" y="49"/>
                  </a:lnTo>
                  <a:lnTo>
                    <a:pt x="119" y="57"/>
                  </a:lnTo>
                  <a:lnTo>
                    <a:pt x="109" y="66"/>
                  </a:lnTo>
                  <a:lnTo>
                    <a:pt x="109" y="66"/>
                  </a:lnTo>
                  <a:lnTo>
                    <a:pt x="101" y="74"/>
                  </a:lnTo>
                  <a:lnTo>
                    <a:pt x="93" y="85"/>
                  </a:lnTo>
                  <a:lnTo>
                    <a:pt x="86" y="96"/>
                  </a:lnTo>
                  <a:lnTo>
                    <a:pt x="81" y="107"/>
                  </a:lnTo>
                  <a:lnTo>
                    <a:pt x="77" y="118"/>
                  </a:lnTo>
                  <a:lnTo>
                    <a:pt x="75" y="131"/>
                  </a:lnTo>
                  <a:lnTo>
                    <a:pt x="72" y="143"/>
                  </a:lnTo>
                  <a:lnTo>
                    <a:pt x="71" y="156"/>
                  </a:lnTo>
                  <a:lnTo>
                    <a:pt x="71" y="156"/>
                  </a:lnTo>
                  <a:lnTo>
                    <a:pt x="72" y="169"/>
                  </a:lnTo>
                  <a:lnTo>
                    <a:pt x="75" y="181"/>
                  </a:lnTo>
                  <a:lnTo>
                    <a:pt x="77" y="194"/>
                  </a:lnTo>
                  <a:lnTo>
                    <a:pt x="81" y="206"/>
                  </a:lnTo>
                  <a:lnTo>
                    <a:pt x="86" y="217"/>
                  </a:lnTo>
                  <a:lnTo>
                    <a:pt x="93" y="228"/>
                  </a:lnTo>
                  <a:lnTo>
                    <a:pt x="101" y="238"/>
                  </a:lnTo>
                  <a:lnTo>
                    <a:pt x="109" y="247"/>
                  </a:lnTo>
                  <a:lnTo>
                    <a:pt x="109" y="247"/>
                  </a:lnTo>
                  <a:lnTo>
                    <a:pt x="121" y="258"/>
                  </a:lnTo>
                  <a:lnTo>
                    <a:pt x="113" y="269"/>
                  </a:lnTo>
                  <a:lnTo>
                    <a:pt x="113" y="269"/>
                  </a:lnTo>
                  <a:lnTo>
                    <a:pt x="102" y="259"/>
                  </a:lnTo>
                  <a:lnTo>
                    <a:pt x="91" y="247"/>
                  </a:lnTo>
                  <a:lnTo>
                    <a:pt x="81" y="234"/>
                  </a:lnTo>
                  <a:lnTo>
                    <a:pt x="72" y="220"/>
                  </a:lnTo>
                  <a:lnTo>
                    <a:pt x="67" y="205"/>
                  </a:lnTo>
                  <a:lnTo>
                    <a:pt x="62" y="190"/>
                  </a:lnTo>
                  <a:lnTo>
                    <a:pt x="58" y="174"/>
                  </a:lnTo>
                  <a:lnTo>
                    <a:pt x="58" y="156"/>
                  </a:lnTo>
                  <a:lnTo>
                    <a:pt x="58" y="156"/>
                  </a:lnTo>
                  <a:close/>
                  <a:moveTo>
                    <a:pt x="140" y="255"/>
                  </a:moveTo>
                  <a:lnTo>
                    <a:pt x="198" y="174"/>
                  </a:lnTo>
                  <a:lnTo>
                    <a:pt x="198" y="174"/>
                  </a:lnTo>
                  <a:lnTo>
                    <a:pt x="204" y="175"/>
                  </a:lnTo>
                  <a:lnTo>
                    <a:pt x="204" y="175"/>
                  </a:lnTo>
                  <a:lnTo>
                    <a:pt x="209" y="175"/>
                  </a:lnTo>
                  <a:lnTo>
                    <a:pt x="213" y="172"/>
                  </a:lnTo>
                  <a:lnTo>
                    <a:pt x="217" y="169"/>
                  </a:lnTo>
                  <a:lnTo>
                    <a:pt x="220" y="166"/>
                  </a:lnTo>
                  <a:lnTo>
                    <a:pt x="313" y="178"/>
                  </a:lnTo>
                  <a:lnTo>
                    <a:pt x="313" y="178"/>
                  </a:lnTo>
                  <a:lnTo>
                    <a:pt x="309" y="194"/>
                  </a:lnTo>
                  <a:lnTo>
                    <a:pt x="302" y="209"/>
                  </a:lnTo>
                  <a:lnTo>
                    <a:pt x="294" y="224"/>
                  </a:lnTo>
                  <a:lnTo>
                    <a:pt x="282" y="237"/>
                  </a:lnTo>
                  <a:lnTo>
                    <a:pt x="282" y="237"/>
                  </a:lnTo>
                  <a:lnTo>
                    <a:pt x="273" y="245"/>
                  </a:lnTo>
                  <a:lnTo>
                    <a:pt x="265" y="251"/>
                  </a:lnTo>
                  <a:lnTo>
                    <a:pt x="255" y="258"/>
                  </a:lnTo>
                  <a:lnTo>
                    <a:pt x="245" y="262"/>
                  </a:lnTo>
                  <a:lnTo>
                    <a:pt x="234" y="266"/>
                  </a:lnTo>
                  <a:lnTo>
                    <a:pt x="224" y="269"/>
                  </a:lnTo>
                  <a:lnTo>
                    <a:pt x="212" y="271"/>
                  </a:lnTo>
                  <a:lnTo>
                    <a:pt x="201" y="271"/>
                  </a:lnTo>
                  <a:lnTo>
                    <a:pt x="201" y="278"/>
                  </a:lnTo>
                  <a:lnTo>
                    <a:pt x="201" y="271"/>
                  </a:lnTo>
                  <a:lnTo>
                    <a:pt x="201" y="271"/>
                  </a:lnTo>
                  <a:lnTo>
                    <a:pt x="185" y="270"/>
                  </a:lnTo>
                  <a:lnTo>
                    <a:pt x="170" y="266"/>
                  </a:lnTo>
                  <a:lnTo>
                    <a:pt x="155" y="261"/>
                  </a:lnTo>
                  <a:lnTo>
                    <a:pt x="140" y="255"/>
                  </a:lnTo>
                  <a:lnTo>
                    <a:pt x="140" y="255"/>
                  </a:lnTo>
                  <a:close/>
                  <a:moveTo>
                    <a:pt x="223" y="152"/>
                  </a:moveTo>
                  <a:lnTo>
                    <a:pt x="223" y="152"/>
                  </a:lnTo>
                  <a:lnTo>
                    <a:pt x="220" y="147"/>
                  </a:lnTo>
                  <a:lnTo>
                    <a:pt x="216" y="141"/>
                  </a:lnTo>
                  <a:lnTo>
                    <a:pt x="211" y="139"/>
                  </a:lnTo>
                  <a:lnTo>
                    <a:pt x="204" y="137"/>
                  </a:lnTo>
                  <a:lnTo>
                    <a:pt x="204" y="137"/>
                  </a:lnTo>
                  <a:lnTo>
                    <a:pt x="200" y="138"/>
                  </a:lnTo>
                  <a:lnTo>
                    <a:pt x="197" y="139"/>
                  </a:lnTo>
                  <a:lnTo>
                    <a:pt x="193" y="140"/>
                  </a:lnTo>
                  <a:lnTo>
                    <a:pt x="190" y="143"/>
                  </a:lnTo>
                  <a:lnTo>
                    <a:pt x="188" y="145"/>
                  </a:lnTo>
                  <a:lnTo>
                    <a:pt x="187" y="149"/>
                  </a:lnTo>
                  <a:lnTo>
                    <a:pt x="186" y="152"/>
                  </a:lnTo>
                  <a:lnTo>
                    <a:pt x="185" y="156"/>
                  </a:lnTo>
                  <a:lnTo>
                    <a:pt x="185" y="156"/>
                  </a:lnTo>
                  <a:lnTo>
                    <a:pt x="186" y="161"/>
                  </a:lnTo>
                  <a:lnTo>
                    <a:pt x="187" y="164"/>
                  </a:lnTo>
                  <a:lnTo>
                    <a:pt x="130" y="246"/>
                  </a:lnTo>
                  <a:lnTo>
                    <a:pt x="130" y="246"/>
                  </a:lnTo>
                  <a:lnTo>
                    <a:pt x="120" y="237"/>
                  </a:lnTo>
                  <a:lnTo>
                    <a:pt x="120" y="237"/>
                  </a:lnTo>
                  <a:lnTo>
                    <a:pt x="111" y="229"/>
                  </a:lnTo>
                  <a:lnTo>
                    <a:pt x="105" y="220"/>
                  </a:lnTo>
                  <a:lnTo>
                    <a:pt x="99" y="210"/>
                  </a:lnTo>
                  <a:lnTo>
                    <a:pt x="94" y="201"/>
                  </a:lnTo>
                  <a:lnTo>
                    <a:pt x="91" y="190"/>
                  </a:lnTo>
                  <a:lnTo>
                    <a:pt x="88" y="179"/>
                  </a:lnTo>
                  <a:lnTo>
                    <a:pt x="86" y="167"/>
                  </a:lnTo>
                  <a:lnTo>
                    <a:pt x="85" y="156"/>
                  </a:lnTo>
                  <a:lnTo>
                    <a:pt x="85" y="156"/>
                  </a:lnTo>
                  <a:lnTo>
                    <a:pt x="86" y="144"/>
                  </a:lnTo>
                  <a:lnTo>
                    <a:pt x="88" y="134"/>
                  </a:lnTo>
                  <a:lnTo>
                    <a:pt x="91" y="123"/>
                  </a:lnTo>
                  <a:lnTo>
                    <a:pt x="94" y="112"/>
                  </a:lnTo>
                  <a:lnTo>
                    <a:pt x="99" y="102"/>
                  </a:lnTo>
                  <a:lnTo>
                    <a:pt x="105" y="93"/>
                  </a:lnTo>
                  <a:lnTo>
                    <a:pt x="111" y="84"/>
                  </a:lnTo>
                  <a:lnTo>
                    <a:pt x="119" y="75"/>
                  </a:lnTo>
                  <a:lnTo>
                    <a:pt x="119" y="75"/>
                  </a:lnTo>
                  <a:lnTo>
                    <a:pt x="128" y="68"/>
                  </a:lnTo>
                  <a:lnTo>
                    <a:pt x="137" y="60"/>
                  </a:lnTo>
                  <a:lnTo>
                    <a:pt x="147" y="55"/>
                  </a:lnTo>
                  <a:lnTo>
                    <a:pt x="157" y="50"/>
                  </a:lnTo>
                  <a:lnTo>
                    <a:pt x="167" y="46"/>
                  </a:lnTo>
                  <a:lnTo>
                    <a:pt x="178" y="44"/>
                  </a:lnTo>
                  <a:lnTo>
                    <a:pt x="189" y="42"/>
                  </a:lnTo>
                  <a:lnTo>
                    <a:pt x="201" y="42"/>
                  </a:lnTo>
                  <a:lnTo>
                    <a:pt x="201" y="42"/>
                  </a:lnTo>
                  <a:lnTo>
                    <a:pt x="212" y="42"/>
                  </a:lnTo>
                  <a:lnTo>
                    <a:pt x="224" y="44"/>
                  </a:lnTo>
                  <a:lnTo>
                    <a:pt x="234" y="46"/>
                  </a:lnTo>
                  <a:lnTo>
                    <a:pt x="244" y="50"/>
                  </a:lnTo>
                  <a:lnTo>
                    <a:pt x="255" y="55"/>
                  </a:lnTo>
                  <a:lnTo>
                    <a:pt x="265" y="60"/>
                  </a:lnTo>
                  <a:lnTo>
                    <a:pt x="273" y="68"/>
                  </a:lnTo>
                  <a:lnTo>
                    <a:pt x="282" y="75"/>
                  </a:lnTo>
                  <a:lnTo>
                    <a:pt x="282" y="75"/>
                  </a:lnTo>
                  <a:lnTo>
                    <a:pt x="290" y="84"/>
                  </a:lnTo>
                  <a:lnTo>
                    <a:pt x="296" y="93"/>
                  </a:lnTo>
                  <a:lnTo>
                    <a:pt x="302" y="102"/>
                  </a:lnTo>
                  <a:lnTo>
                    <a:pt x="307" y="112"/>
                  </a:lnTo>
                  <a:lnTo>
                    <a:pt x="311" y="123"/>
                  </a:lnTo>
                  <a:lnTo>
                    <a:pt x="313" y="134"/>
                  </a:lnTo>
                  <a:lnTo>
                    <a:pt x="315" y="144"/>
                  </a:lnTo>
                  <a:lnTo>
                    <a:pt x="315" y="156"/>
                  </a:lnTo>
                  <a:lnTo>
                    <a:pt x="315" y="156"/>
                  </a:lnTo>
                  <a:lnTo>
                    <a:pt x="315" y="164"/>
                  </a:lnTo>
                  <a:lnTo>
                    <a:pt x="223" y="152"/>
                  </a:lnTo>
                  <a:close/>
                  <a:moveTo>
                    <a:pt x="201" y="299"/>
                  </a:moveTo>
                  <a:lnTo>
                    <a:pt x="201" y="306"/>
                  </a:lnTo>
                  <a:lnTo>
                    <a:pt x="201" y="299"/>
                  </a:lnTo>
                  <a:lnTo>
                    <a:pt x="201" y="299"/>
                  </a:lnTo>
                  <a:lnTo>
                    <a:pt x="190" y="299"/>
                  </a:lnTo>
                  <a:lnTo>
                    <a:pt x="180" y="298"/>
                  </a:lnTo>
                  <a:lnTo>
                    <a:pt x="171" y="296"/>
                  </a:lnTo>
                  <a:lnTo>
                    <a:pt x="161" y="293"/>
                  </a:lnTo>
                  <a:lnTo>
                    <a:pt x="151" y="290"/>
                  </a:lnTo>
                  <a:lnTo>
                    <a:pt x="142" y="286"/>
                  </a:lnTo>
                  <a:lnTo>
                    <a:pt x="133" y="282"/>
                  </a:lnTo>
                  <a:lnTo>
                    <a:pt x="125" y="277"/>
                  </a:lnTo>
                  <a:lnTo>
                    <a:pt x="133" y="265"/>
                  </a:lnTo>
                  <a:lnTo>
                    <a:pt x="133" y="265"/>
                  </a:lnTo>
                  <a:lnTo>
                    <a:pt x="148" y="274"/>
                  </a:lnTo>
                  <a:lnTo>
                    <a:pt x="165" y="280"/>
                  </a:lnTo>
                  <a:lnTo>
                    <a:pt x="183" y="284"/>
                  </a:lnTo>
                  <a:lnTo>
                    <a:pt x="201" y="285"/>
                  </a:lnTo>
                  <a:lnTo>
                    <a:pt x="201" y="285"/>
                  </a:lnTo>
                  <a:lnTo>
                    <a:pt x="201" y="285"/>
                  </a:lnTo>
                  <a:lnTo>
                    <a:pt x="214" y="285"/>
                  </a:lnTo>
                  <a:lnTo>
                    <a:pt x="226" y="283"/>
                  </a:lnTo>
                  <a:lnTo>
                    <a:pt x="239" y="279"/>
                  </a:lnTo>
                  <a:lnTo>
                    <a:pt x="251" y="275"/>
                  </a:lnTo>
                  <a:lnTo>
                    <a:pt x="261" y="270"/>
                  </a:lnTo>
                  <a:lnTo>
                    <a:pt x="272" y="263"/>
                  </a:lnTo>
                  <a:lnTo>
                    <a:pt x="283" y="256"/>
                  </a:lnTo>
                  <a:lnTo>
                    <a:pt x="292" y="247"/>
                  </a:lnTo>
                  <a:lnTo>
                    <a:pt x="292" y="247"/>
                  </a:lnTo>
                  <a:lnTo>
                    <a:pt x="299" y="239"/>
                  </a:lnTo>
                  <a:lnTo>
                    <a:pt x="305" y="232"/>
                  </a:lnTo>
                  <a:lnTo>
                    <a:pt x="310" y="224"/>
                  </a:lnTo>
                  <a:lnTo>
                    <a:pt x="315" y="216"/>
                  </a:lnTo>
                  <a:lnTo>
                    <a:pt x="320" y="207"/>
                  </a:lnTo>
                  <a:lnTo>
                    <a:pt x="323" y="198"/>
                  </a:lnTo>
                  <a:lnTo>
                    <a:pt x="325" y="189"/>
                  </a:lnTo>
                  <a:lnTo>
                    <a:pt x="327" y="179"/>
                  </a:lnTo>
                  <a:lnTo>
                    <a:pt x="341" y="181"/>
                  </a:lnTo>
                  <a:lnTo>
                    <a:pt x="341" y="181"/>
                  </a:lnTo>
                  <a:lnTo>
                    <a:pt x="337" y="197"/>
                  </a:lnTo>
                  <a:lnTo>
                    <a:pt x="332" y="214"/>
                  </a:lnTo>
                  <a:lnTo>
                    <a:pt x="324" y="229"/>
                  </a:lnTo>
                  <a:lnTo>
                    <a:pt x="314" y="243"/>
                  </a:lnTo>
                  <a:lnTo>
                    <a:pt x="314" y="243"/>
                  </a:lnTo>
                  <a:lnTo>
                    <a:pt x="314" y="244"/>
                  </a:lnTo>
                  <a:lnTo>
                    <a:pt x="314" y="244"/>
                  </a:lnTo>
                  <a:lnTo>
                    <a:pt x="308" y="250"/>
                  </a:lnTo>
                  <a:lnTo>
                    <a:pt x="308" y="250"/>
                  </a:lnTo>
                  <a:lnTo>
                    <a:pt x="308" y="250"/>
                  </a:lnTo>
                  <a:lnTo>
                    <a:pt x="308" y="250"/>
                  </a:lnTo>
                  <a:lnTo>
                    <a:pt x="301" y="257"/>
                  </a:lnTo>
                  <a:lnTo>
                    <a:pt x="301" y="257"/>
                  </a:lnTo>
                  <a:lnTo>
                    <a:pt x="295" y="263"/>
                  </a:lnTo>
                  <a:lnTo>
                    <a:pt x="295" y="263"/>
                  </a:lnTo>
                  <a:lnTo>
                    <a:pt x="295" y="263"/>
                  </a:lnTo>
                  <a:lnTo>
                    <a:pt x="295" y="263"/>
                  </a:lnTo>
                  <a:lnTo>
                    <a:pt x="288" y="269"/>
                  </a:lnTo>
                  <a:lnTo>
                    <a:pt x="288" y="269"/>
                  </a:lnTo>
                  <a:lnTo>
                    <a:pt x="288" y="270"/>
                  </a:lnTo>
                  <a:lnTo>
                    <a:pt x="288" y="270"/>
                  </a:lnTo>
                  <a:lnTo>
                    <a:pt x="279" y="276"/>
                  </a:lnTo>
                  <a:lnTo>
                    <a:pt x="268" y="282"/>
                  </a:lnTo>
                  <a:lnTo>
                    <a:pt x="258" y="287"/>
                  </a:lnTo>
                  <a:lnTo>
                    <a:pt x="247" y="291"/>
                  </a:lnTo>
                  <a:lnTo>
                    <a:pt x="236" y="295"/>
                  </a:lnTo>
                  <a:lnTo>
                    <a:pt x="225" y="297"/>
                  </a:lnTo>
                  <a:lnTo>
                    <a:pt x="213" y="299"/>
                  </a:lnTo>
                  <a:lnTo>
                    <a:pt x="201" y="299"/>
                  </a:lnTo>
                  <a:lnTo>
                    <a:pt x="201" y="299"/>
                  </a:lnTo>
                  <a:close/>
                  <a:moveTo>
                    <a:pt x="302" y="275"/>
                  </a:moveTo>
                  <a:lnTo>
                    <a:pt x="302" y="275"/>
                  </a:lnTo>
                  <a:lnTo>
                    <a:pt x="304" y="275"/>
                  </a:lnTo>
                  <a:lnTo>
                    <a:pt x="304" y="275"/>
                  </a:lnTo>
                  <a:lnTo>
                    <a:pt x="307" y="272"/>
                  </a:lnTo>
                  <a:lnTo>
                    <a:pt x="307" y="272"/>
                  </a:lnTo>
                  <a:lnTo>
                    <a:pt x="311" y="268"/>
                  </a:lnTo>
                  <a:lnTo>
                    <a:pt x="311" y="268"/>
                  </a:lnTo>
                  <a:lnTo>
                    <a:pt x="312" y="266"/>
                  </a:lnTo>
                  <a:lnTo>
                    <a:pt x="312" y="266"/>
                  </a:lnTo>
                  <a:lnTo>
                    <a:pt x="320" y="259"/>
                  </a:lnTo>
                  <a:lnTo>
                    <a:pt x="320" y="259"/>
                  </a:lnTo>
                  <a:lnTo>
                    <a:pt x="320" y="258"/>
                  </a:lnTo>
                  <a:lnTo>
                    <a:pt x="327" y="265"/>
                  </a:lnTo>
                  <a:lnTo>
                    <a:pt x="310" y="283"/>
                  </a:lnTo>
                  <a:lnTo>
                    <a:pt x="302" y="275"/>
                  </a:lnTo>
                  <a:close/>
                  <a:moveTo>
                    <a:pt x="450" y="439"/>
                  </a:moveTo>
                  <a:lnTo>
                    <a:pt x="447" y="436"/>
                  </a:lnTo>
                  <a:lnTo>
                    <a:pt x="447" y="436"/>
                  </a:lnTo>
                  <a:lnTo>
                    <a:pt x="481" y="403"/>
                  </a:lnTo>
                  <a:lnTo>
                    <a:pt x="481" y="403"/>
                  </a:lnTo>
                  <a:lnTo>
                    <a:pt x="484" y="406"/>
                  </a:lnTo>
                  <a:lnTo>
                    <a:pt x="484" y="406"/>
                  </a:lnTo>
                  <a:lnTo>
                    <a:pt x="483" y="412"/>
                  </a:lnTo>
                  <a:lnTo>
                    <a:pt x="481" y="418"/>
                  </a:lnTo>
                  <a:lnTo>
                    <a:pt x="477" y="424"/>
                  </a:lnTo>
                  <a:lnTo>
                    <a:pt x="473" y="428"/>
                  </a:lnTo>
                  <a:lnTo>
                    <a:pt x="468" y="433"/>
                  </a:lnTo>
                  <a:lnTo>
                    <a:pt x="462" y="436"/>
                  </a:lnTo>
                  <a:lnTo>
                    <a:pt x="457" y="438"/>
                  </a:lnTo>
                  <a:lnTo>
                    <a:pt x="450" y="439"/>
                  </a:lnTo>
                  <a:lnTo>
                    <a:pt x="450" y="439"/>
                  </a:lnTo>
                  <a:close/>
                </a:path>
              </a:pathLst>
            </a:custGeom>
            <a:solidFill>
              <a:schemeClr val="bg1"/>
            </a:solidFill>
            <a:ln>
              <a:solidFill>
                <a:schemeClr val="bg1">
                  <a:lumMod val="50000"/>
                </a:schemeClr>
              </a:solidFill>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199" name="Oval 59"/>
            <p:cNvSpPr/>
            <p:nvPr/>
          </p:nvSpPr>
          <p:spPr>
            <a:xfrm>
              <a:off x="7496182" y="4461517"/>
              <a:ext cx="473068" cy="47306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200" name="Group 114"/>
            <p:cNvGrpSpPr/>
            <p:nvPr/>
          </p:nvGrpSpPr>
          <p:grpSpPr>
            <a:xfrm>
              <a:off x="7599439" y="4571879"/>
              <a:ext cx="266554" cy="252345"/>
              <a:chOff x="2835275" y="3127375"/>
              <a:chExt cx="744538" cy="704850"/>
            </a:xfrm>
            <a:solidFill>
              <a:schemeClr val="bg1"/>
            </a:solidFill>
          </p:grpSpPr>
          <p:sp>
            <p:nvSpPr>
              <p:cNvPr id="201" name="Freeform 115"/>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2" name="Freeform 116"/>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3" name="Freeform 117"/>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4" name="Freeform 118"/>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5" name="Freeform 119"/>
              <p:cNvSpPr>
                <a:spLocks noEditPoints="1"/>
              </p:cNvSpPr>
              <p:nvPr/>
            </p:nvSpPr>
            <p:spPr bwMode="auto">
              <a:xfrm>
                <a:off x="3352800" y="3486150"/>
                <a:ext cx="200025" cy="2016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6" name="Freeform 120"/>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7" name="Freeform 121"/>
              <p:cNvSpPr>
                <a:spLocks/>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grpSp>
      <p:grpSp>
        <p:nvGrpSpPr>
          <p:cNvPr id="275" name="组合 274"/>
          <p:cNvGrpSpPr/>
          <p:nvPr/>
        </p:nvGrpSpPr>
        <p:grpSpPr>
          <a:xfrm>
            <a:off x="149130" y="1684749"/>
            <a:ext cx="4107812" cy="1096446"/>
            <a:chOff x="1390888" y="1931187"/>
            <a:chExt cx="2472224" cy="1096446"/>
          </a:xfrm>
        </p:grpSpPr>
        <p:sp>
          <p:nvSpPr>
            <p:cNvPr id="276" name="TextBox 131"/>
            <p:cNvSpPr txBox="1"/>
            <p:nvPr/>
          </p:nvSpPr>
          <p:spPr>
            <a:xfrm>
              <a:off x="1390888" y="1931187"/>
              <a:ext cx="2472224" cy="369332"/>
            </a:xfrm>
            <a:prstGeom prst="rect">
              <a:avLst/>
            </a:prstGeom>
          </p:spPr>
          <p:txBody>
            <a:bodyPr wrap="square" rtlCol="0">
              <a:spAutoFit/>
            </a:bodyPr>
            <a:lstStyle/>
            <a:p>
              <a:pPr algn="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⑦合成复用原则</a:t>
              </a:r>
            </a:p>
          </p:txBody>
        </p:sp>
        <p:sp>
          <p:nvSpPr>
            <p:cNvPr id="277" name="Rectangle 3"/>
            <p:cNvSpPr txBox="1">
              <a:spLocks noChangeArrowheads="1"/>
            </p:cNvSpPr>
            <p:nvPr/>
          </p:nvSpPr>
          <p:spPr bwMode="auto">
            <a:xfrm>
              <a:off x="1520041" y="2290893"/>
              <a:ext cx="2325571" cy="73674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对一个类的功能复用尽量采用合成，而非继承</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合成：将已有类合成到新类，成为其一部分</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继承：通过扩展已有类的功能实现功能复用</a:t>
              </a:r>
            </a:p>
          </p:txBody>
        </p:sp>
      </p:grpSp>
      <p:grpSp>
        <p:nvGrpSpPr>
          <p:cNvPr id="278" name="组合 277"/>
          <p:cNvGrpSpPr/>
          <p:nvPr/>
        </p:nvGrpSpPr>
        <p:grpSpPr>
          <a:xfrm>
            <a:off x="51988" y="4815857"/>
            <a:ext cx="7018133" cy="1587606"/>
            <a:chOff x="1390888" y="4643907"/>
            <a:chExt cx="4202058" cy="1587606"/>
          </a:xfrm>
        </p:grpSpPr>
        <p:sp>
          <p:nvSpPr>
            <p:cNvPr id="279" name="TextBox 134"/>
            <p:cNvSpPr txBox="1"/>
            <p:nvPr/>
          </p:nvSpPr>
          <p:spPr>
            <a:xfrm>
              <a:off x="1390888" y="4643907"/>
              <a:ext cx="2472224" cy="369332"/>
            </a:xfrm>
            <a:prstGeom prst="rect">
              <a:avLst/>
            </a:prstGeom>
          </p:spPr>
          <p:txBody>
            <a:bodyPr wrap="square" rtlCol="0">
              <a:spAutoFit/>
            </a:bodyPr>
            <a:lstStyle/>
            <a:p>
              <a:pPr algn="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⑤接口隔离原则</a:t>
              </a:r>
            </a:p>
          </p:txBody>
        </p:sp>
        <p:sp>
          <p:nvSpPr>
            <p:cNvPr id="280" name="Rectangle 3"/>
            <p:cNvSpPr txBox="1">
              <a:spLocks noChangeArrowheads="1"/>
            </p:cNvSpPr>
            <p:nvPr/>
          </p:nvSpPr>
          <p:spPr bwMode="auto">
            <a:xfrm>
              <a:off x="1590413" y="5003613"/>
              <a:ext cx="4002533" cy="122790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通过多个功能独立的接口替代功能庞大的单一接口</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一个类对另一个类的依赖应建立在最小接口上</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单一职责原则和接口隔离原则的区别：</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单一职责原则强调类、接口、方法的职责单一</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接口隔离原则是在单一职责原则的前提下保证类、接口、方法越来越少</a:t>
              </a:r>
            </a:p>
          </p:txBody>
        </p:sp>
      </p:grpSp>
      <p:grpSp>
        <p:nvGrpSpPr>
          <p:cNvPr id="281" name="组合 280"/>
          <p:cNvGrpSpPr/>
          <p:nvPr/>
        </p:nvGrpSpPr>
        <p:grpSpPr>
          <a:xfrm>
            <a:off x="-98977" y="3141240"/>
            <a:ext cx="4159150" cy="1342026"/>
            <a:chOff x="1390888" y="3287546"/>
            <a:chExt cx="2503121" cy="1342026"/>
          </a:xfrm>
        </p:grpSpPr>
        <p:sp>
          <p:nvSpPr>
            <p:cNvPr id="282" name="TextBox 137"/>
            <p:cNvSpPr txBox="1"/>
            <p:nvPr/>
          </p:nvSpPr>
          <p:spPr>
            <a:xfrm>
              <a:off x="1390888" y="3287546"/>
              <a:ext cx="2472224" cy="369332"/>
            </a:xfrm>
            <a:prstGeom prst="rect">
              <a:avLst/>
            </a:prstGeom>
          </p:spPr>
          <p:txBody>
            <a:bodyPr wrap="square" rtlCol="0">
              <a:spAutoFit/>
            </a:bodyPr>
            <a:lstStyle/>
            <a:p>
              <a:pPr algn="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⑥迪米特法则</a:t>
              </a:r>
            </a:p>
          </p:txBody>
        </p:sp>
        <p:sp>
          <p:nvSpPr>
            <p:cNvPr id="283" name="Rectangle 3"/>
            <p:cNvSpPr txBox="1">
              <a:spLocks noChangeArrowheads="1"/>
            </p:cNvSpPr>
            <p:nvPr/>
          </p:nvSpPr>
          <p:spPr bwMode="auto">
            <a:xfrm>
              <a:off x="1520041" y="3647252"/>
              <a:ext cx="2373968" cy="98232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一个类对其依赖的类了解的越少，耦合度越低</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被依赖的类应将逻辑封装在其内部，除了</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public</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方法，不对外泄露任何信息</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各模块之间耦合性降低，才能提高代码复用率</a:t>
              </a:r>
            </a:p>
          </p:txBody>
        </p:sp>
      </p:grpSp>
      <p:grpSp>
        <p:nvGrpSpPr>
          <p:cNvPr id="284" name="组合 283"/>
          <p:cNvGrpSpPr/>
          <p:nvPr/>
        </p:nvGrpSpPr>
        <p:grpSpPr>
          <a:xfrm>
            <a:off x="7769844" y="1353247"/>
            <a:ext cx="4266650" cy="1342026"/>
            <a:chOff x="8328888" y="1931187"/>
            <a:chExt cx="2472224" cy="1342026"/>
          </a:xfrm>
        </p:grpSpPr>
        <p:sp>
          <p:nvSpPr>
            <p:cNvPr id="285" name="TextBox 148"/>
            <p:cNvSpPr txBox="1"/>
            <p:nvPr/>
          </p:nvSpPr>
          <p:spPr>
            <a:xfrm>
              <a:off x="8328888" y="1931187"/>
              <a:ext cx="2472224" cy="369332"/>
            </a:xfrm>
            <a:prstGeom prst="rect">
              <a:avLst/>
            </a:prstGeom>
          </p:spPr>
          <p:txBody>
            <a:bodyPr wrap="square" rtlCol="0">
              <a:spAutoFit/>
            </a:bodyPr>
            <a:lstStyle/>
            <a:p>
              <a:pP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②里氏替换原则</a:t>
              </a:r>
            </a:p>
          </p:txBody>
        </p:sp>
        <p:sp>
          <p:nvSpPr>
            <p:cNvPr id="286" name="Rectangle 3"/>
            <p:cNvSpPr txBox="1">
              <a:spLocks noChangeArrowheads="1"/>
            </p:cNvSpPr>
            <p:nvPr/>
          </p:nvSpPr>
          <p:spPr bwMode="auto">
            <a:xfrm>
              <a:off x="8349941" y="2290893"/>
              <a:ext cx="2346698" cy="98232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所有能使用父类的地方，一定能替换成其子类</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父类中凡是实现好的方法，是在设定已有规范，若子类对继承的非抽象方法任意修改，会破坏整个系统，所以子类不能覆盖父类的非抽象方法</a:t>
              </a:r>
            </a:p>
          </p:txBody>
        </p:sp>
      </p:grpSp>
      <p:grpSp>
        <p:nvGrpSpPr>
          <p:cNvPr id="287" name="组合 286"/>
          <p:cNvGrpSpPr/>
          <p:nvPr/>
        </p:nvGrpSpPr>
        <p:grpSpPr>
          <a:xfrm>
            <a:off x="7938176" y="4371549"/>
            <a:ext cx="4323942" cy="1096446"/>
            <a:chOff x="8328715" y="4643907"/>
            <a:chExt cx="2472397" cy="1096446"/>
          </a:xfrm>
        </p:grpSpPr>
        <p:sp>
          <p:nvSpPr>
            <p:cNvPr id="288" name="TextBox 146"/>
            <p:cNvSpPr txBox="1"/>
            <p:nvPr/>
          </p:nvSpPr>
          <p:spPr>
            <a:xfrm>
              <a:off x="8328888" y="4643907"/>
              <a:ext cx="2472224" cy="369332"/>
            </a:xfrm>
            <a:prstGeom prst="rect">
              <a:avLst/>
            </a:prstGeom>
          </p:spPr>
          <p:txBody>
            <a:bodyPr wrap="square" rtlCol="0">
              <a:spAutoFit/>
            </a:bodyPr>
            <a:lstStyle/>
            <a:p>
              <a:pP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④单一职责原则</a:t>
              </a:r>
            </a:p>
          </p:txBody>
        </p:sp>
        <p:sp>
          <p:nvSpPr>
            <p:cNvPr id="289" name="Rectangle 3"/>
            <p:cNvSpPr txBox="1">
              <a:spLocks noChangeArrowheads="1"/>
            </p:cNvSpPr>
            <p:nvPr/>
          </p:nvSpPr>
          <p:spPr bwMode="auto">
            <a:xfrm>
              <a:off x="8328715" y="5003613"/>
              <a:ext cx="2264076" cy="73674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一个类只负责一个功能相关的职责</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一个类承担的职责越多，被复用的可能性越小</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单一职责原则是实现高内聚、低耦合的方针</a:t>
              </a:r>
            </a:p>
          </p:txBody>
        </p:sp>
      </p:grpSp>
      <p:grpSp>
        <p:nvGrpSpPr>
          <p:cNvPr id="290" name="组合 289"/>
          <p:cNvGrpSpPr/>
          <p:nvPr/>
        </p:nvGrpSpPr>
        <p:grpSpPr>
          <a:xfrm>
            <a:off x="8022842" y="2991577"/>
            <a:ext cx="4233786" cy="1096446"/>
            <a:chOff x="8328715" y="3287546"/>
            <a:chExt cx="2472397" cy="1096446"/>
          </a:xfrm>
        </p:grpSpPr>
        <p:sp>
          <p:nvSpPr>
            <p:cNvPr id="291" name="TextBox 144"/>
            <p:cNvSpPr txBox="1"/>
            <p:nvPr/>
          </p:nvSpPr>
          <p:spPr>
            <a:xfrm>
              <a:off x="8328888" y="3287546"/>
              <a:ext cx="2472224" cy="369332"/>
            </a:xfrm>
            <a:prstGeom prst="rect">
              <a:avLst/>
            </a:prstGeom>
          </p:spPr>
          <p:txBody>
            <a:bodyPr wrap="square" rtlCol="0">
              <a:spAutoFit/>
            </a:bodyPr>
            <a:lstStyle/>
            <a:p>
              <a:pP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③依赖倒转原则</a:t>
              </a:r>
            </a:p>
          </p:txBody>
        </p:sp>
        <p:sp>
          <p:nvSpPr>
            <p:cNvPr id="292" name="Rectangle 3"/>
            <p:cNvSpPr txBox="1">
              <a:spLocks noChangeArrowheads="1"/>
            </p:cNvSpPr>
            <p:nvPr/>
          </p:nvSpPr>
          <p:spPr bwMode="auto">
            <a:xfrm>
              <a:off x="8328715" y="3647252"/>
              <a:ext cx="2255989" cy="73674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高层模块应依赖抽象编程，而非具体实现</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核心思想是面向接口编程，相对于细节的多变性，抽象的东西更加稳定</a:t>
              </a:r>
            </a:p>
          </p:txBody>
        </p:sp>
      </p:grpSp>
      <p:grpSp>
        <p:nvGrpSpPr>
          <p:cNvPr id="293" name="组合 292"/>
          <p:cNvGrpSpPr/>
          <p:nvPr/>
        </p:nvGrpSpPr>
        <p:grpSpPr>
          <a:xfrm>
            <a:off x="2538576" y="188496"/>
            <a:ext cx="6126454" cy="1069725"/>
            <a:chOff x="1390888" y="1931187"/>
            <a:chExt cx="2747738" cy="1155567"/>
          </a:xfrm>
        </p:grpSpPr>
        <p:sp>
          <p:nvSpPr>
            <p:cNvPr id="294" name="TextBox 131"/>
            <p:cNvSpPr txBox="1"/>
            <p:nvPr/>
          </p:nvSpPr>
          <p:spPr>
            <a:xfrm>
              <a:off x="1390888" y="1931187"/>
              <a:ext cx="2472224" cy="369332"/>
            </a:xfrm>
            <a:prstGeom prst="rect">
              <a:avLst/>
            </a:prstGeom>
          </p:spPr>
          <p:txBody>
            <a:bodyPr wrap="square" rtlCol="0">
              <a:spAutoFit/>
            </a:bodyPr>
            <a:lstStyle/>
            <a:p>
              <a:pPr algn="ct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①开闭原则</a:t>
              </a:r>
            </a:p>
          </p:txBody>
        </p:sp>
        <p:sp>
          <p:nvSpPr>
            <p:cNvPr id="295" name="Rectangle 3"/>
            <p:cNvSpPr txBox="1">
              <a:spLocks noChangeArrowheads="1"/>
            </p:cNvSpPr>
            <p:nvPr/>
          </p:nvSpPr>
          <p:spPr bwMode="auto">
            <a:xfrm>
              <a:off x="1406907" y="2290893"/>
              <a:ext cx="2731719" cy="795861"/>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一个软件实体应该对扩展开放，对修改关闭</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开闭原则的核心：用抽象构建框架，用实现扩展细节</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其他</a:t>
              </a:r>
              <a:r>
                <a:rPr lang="en-US" altLang="zh-CN" sz="140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种</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设计原则以及</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23</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种设计模式都是为了达到开闭原则，它是总纲</a:t>
              </a:r>
            </a:p>
          </p:txBody>
        </p:sp>
      </p:grpSp>
      <p:sp>
        <p:nvSpPr>
          <p:cNvPr id="2" name="文本框 1"/>
          <p:cNvSpPr txBox="1"/>
          <p:nvPr/>
        </p:nvSpPr>
        <p:spPr>
          <a:xfrm>
            <a:off x="6548042" y="5551026"/>
            <a:ext cx="5579221" cy="800219"/>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赠送：继承的缺陷</a:t>
            </a:r>
            <a:endParaRPr lang="en-US" altLang="zh-CN" b="1"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极具侵入性，它破坏了封装，因为父类所有信息都暴露给子类</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极具耦合性，父类的实现发生变化，子类不得不随之发生变化</a:t>
            </a:r>
          </a:p>
        </p:txBody>
      </p:sp>
    </p:spTree>
    <p:extLst>
      <p:ext uri="{BB962C8B-B14F-4D97-AF65-F5344CB8AC3E}">
        <p14:creationId xmlns:p14="http://schemas.microsoft.com/office/powerpoint/2010/main" val="1978872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1000" fill="hold"/>
                                        <p:tgtEl>
                                          <p:spTgt spid="85"/>
                                        </p:tgtEl>
                                        <p:attrNameLst>
                                          <p:attrName>ppt_w</p:attrName>
                                        </p:attrNameLst>
                                      </p:cBhvr>
                                      <p:tavLst>
                                        <p:tav tm="0">
                                          <p:val>
                                            <p:fltVal val="0"/>
                                          </p:val>
                                        </p:tav>
                                        <p:tav tm="100000">
                                          <p:val>
                                            <p:strVal val="#ppt_w"/>
                                          </p:val>
                                        </p:tav>
                                      </p:tavLst>
                                    </p:anim>
                                    <p:anim calcmode="lin" valueType="num">
                                      <p:cBhvr>
                                        <p:cTn id="8" dur="1000" fill="hold"/>
                                        <p:tgtEl>
                                          <p:spTgt spid="85"/>
                                        </p:tgtEl>
                                        <p:attrNameLst>
                                          <p:attrName>ppt_h</p:attrName>
                                        </p:attrNameLst>
                                      </p:cBhvr>
                                      <p:tavLst>
                                        <p:tav tm="0">
                                          <p:val>
                                            <p:fltVal val="0"/>
                                          </p:val>
                                        </p:tav>
                                        <p:tav tm="100000">
                                          <p:val>
                                            <p:strVal val="#ppt_h"/>
                                          </p:val>
                                        </p:tav>
                                      </p:tavLst>
                                    </p:anim>
                                    <p:anim calcmode="lin" valueType="num">
                                      <p:cBhvr>
                                        <p:cTn id="9" dur="1000" fill="hold"/>
                                        <p:tgtEl>
                                          <p:spTgt spid="85"/>
                                        </p:tgtEl>
                                        <p:attrNameLst>
                                          <p:attrName>style.rotation</p:attrName>
                                        </p:attrNameLst>
                                      </p:cBhvr>
                                      <p:tavLst>
                                        <p:tav tm="0">
                                          <p:val>
                                            <p:fltVal val="90"/>
                                          </p:val>
                                        </p:tav>
                                        <p:tav tm="100000">
                                          <p:val>
                                            <p:fltVal val="0"/>
                                          </p:val>
                                        </p:tav>
                                      </p:tavLst>
                                    </p:anim>
                                    <p:animEffect transition="in" filter="fade">
                                      <p:cBhvr>
                                        <p:cTn id="10" dur="1000"/>
                                        <p:tgtEl>
                                          <p:spTgt spid="85"/>
                                        </p:tgtEl>
                                      </p:cBhvr>
                                    </p:animEffect>
                                  </p:childTnLst>
                                </p:cTn>
                              </p:par>
                            </p:childTnLst>
                          </p:cTn>
                        </p:par>
                        <p:par>
                          <p:cTn id="11" fill="hold">
                            <p:stCondLst>
                              <p:cond delay="1000"/>
                            </p:stCondLst>
                            <p:childTnLst>
                              <p:par>
                                <p:cTn id="12" presetID="2" presetClass="entr" presetSubtype="9" fill="hold" nodeType="afterEffect">
                                  <p:stCondLst>
                                    <p:cond delay="0"/>
                                  </p:stCondLst>
                                  <p:childTnLst>
                                    <p:set>
                                      <p:cBhvr>
                                        <p:cTn id="13" dur="1" fill="hold">
                                          <p:stCondLst>
                                            <p:cond delay="0"/>
                                          </p:stCondLst>
                                        </p:cTn>
                                        <p:tgtEl>
                                          <p:spTgt spid="275"/>
                                        </p:tgtEl>
                                        <p:attrNameLst>
                                          <p:attrName>style.visibility</p:attrName>
                                        </p:attrNameLst>
                                      </p:cBhvr>
                                      <p:to>
                                        <p:strVal val="visible"/>
                                      </p:to>
                                    </p:set>
                                    <p:anim calcmode="lin" valueType="num">
                                      <p:cBhvr additive="base">
                                        <p:cTn id="14" dur="1000" fill="hold"/>
                                        <p:tgtEl>
                                          <p:spTgt spid="275"/>
                                        </p:tgtEl>
                                        <p:attrNameLst>
                                          <p:attrName>ppt_x</p:attrName>
                                        </p:attrNameLst>
                                      </p:cBhvr>
                                      <p:tavLst>
                                        <p:tav tm="0">
                                          <p:val>
                                            <p:strVal val="0-#ppt_w/2"/>
                                          </p:val>
                                        </p:tav>
                                        <p:tav tm="100000">
                                          <p:val>
                                            <p:strVal val="#ppt_x"/>
                                          </p:val>
                                        </p:tav>
                                      </p:tavLst>
                                    </p:anim>
                                    <p:anim calcmode="lin" valueType="num">
                                      <p:cBhvr additive="base">
                                        <p:cTn id="15" dur="1000" fill="hold"/>
                                        <p:tgtEl>
                                          <p:spTgt spid="275"/>
                                        </p:tgtEl>
                                        <p:attrNameLst>
                                          <p:attrName>ppt_y</p:attrName>
                                        </p:attrNameLst>
                                      </p:cBhvr>
                                      <p:tavLst>
                                        <p:tav tm="0">
                                          <p:val>
                                            <p:strVal val="0-#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81"/>
                                        </p:tgtEl>
                                        <p:attrNameLst>
                                          <p:attrName>style.visibility</p:attrName>
                                        </p:attrNameLst>
                                      </p:cBhvr>
                                      <p:to>
                                        <p:strVal val="visible"/>
                                      </p:to>
                                    </p:set>
                                    <p:anim calcmode="lin" valueType="num">
                                      <p:cBhvr additive="base">
                                        <p:cTn id="18" dur="1000" fill="hold"/>
                                        <p:tgtEl>
                                          <p:spTgt spid="281"/>
                                        </p:tgtEl>
                                        <p:attrNameLst>
                                          <p:attrName>ppt_x</p:attrName>
                                        </p:attrNameLst>
                                      </p:cBhvr>
                                      <p:tavLst>
                                        <p:tav tm="0">
                                          <p:val>
                                            <p:strVal val="0-#ppt_w/2"/>
                                          </p:val>
                                        </p:tav>
                                        <p:tav tm="100000">
                                          <p:val>
                                            <p:strVal val="#ppt_x"/>
                                          </p:val>
                                        </p:tav>
                                      </p:tavLst>
                                    </p:anim>
                                    <p:anim calcmode="lin" valueType="num">
                                      <p:cBhvr additive="base">
                                        <p:cTn id="19" dur="1000" fill="hold"/>
                                        <p:tgtEl>
                                          <p:spTgt spid="281"/>
                                        </p:tgtEl>
                                        <p:attrNameLst>
                                          <p:attrName>ppt_y</p:attrName>
                                        </p:attrNameLst>
                                      </p:cBhvr>
                                      <p:tavLst>
                                        <p:tav tm="0">
                                          <p:val>
                                            <p:strVal val="#ppt_y"/>
                                          </p:val>
                                        </p:tav>
                                        <p:tav tm="100000">
                                          <p:val>
                                            <p:strVal val="#ppt_y"/>
                                          </p:val>
                                        </p:tav>
                                      </p:tavLst>
                                    </p:anim>
                                  </p:childTnLst>
                                </p:cTn>
                              </p:par>
                              <p:par>
                                <p:cTn id="20" presetID="2" presetClass="entr" presetSubtype="12" fill="hold" nodeType="withEffect">
                                  <p:stCondLst>
                                    <p:cond delay="0"/>
                                  </p:stCondLst>
                                  <p:childTnLst>
                                    <p:set>
                                      <p:cBhvr>
                                        <p:cTn id="21" dur="1" fill="hold">
                                          <p:stCondLst>
                                            <p:cond delay="0"/>
                                          </p:stCondLst>
                                        </p:cTn>
                                        <p:tgtEl>
                                          <p:spTgt spid="278"/>
                                        </p:tgtEl>
                                        <p:attrNameLst>
                                          <p:attrName>style.visibility</p:attrName>
                                        </p:attrNameLst>
                                      </p:cBhvr>
                                      <p:to>
                                        <p:strVal val="visible"/>
                                      </p:to>
                                    </p:set>
                                    <p:anim calcmode="lin" valueType="num">
                                      <p:cBhvr additive="base">
                                        <p:cTn id="22" dur="1000" fill="hold"/>
                                        <p:tgtEl>
                                          <p:spTgt spid="278"/>
                                        </p:tgtEl>
                                        <p:attrNameLst>
                                          <p:attrName>ppt_x</p:attrName>
                                        </p:attrNameLst>
                                      </p:cBhvr>
                                      <p:tavLst>
                                        <p:tav tm="0">
                                          <p:val>
                                            <p:strVal val="0-#ppt_w/2"/>
                                          </p:val>
                                        </p:tav>
                                        <p:tav tm="100000">
                                          <p:val>
                                            <p:strVal val="#ppt_x"/>
                                          </p:val>
                                        </p:tav>
                                      </p:tavLst>
                                    </p:anim>
                                    <p:anim calcmode="lin" valueType="num">
                                      <p:cBhvr additive="base">
                                        <p:cTn id="23" dur="1000" fill="hold"/>
                                        <p:tgtEl>
                                          <p:spTgt spid="278"/>
                                        </p:tgtEl>
                                        <p:attrNameLst>
                                          <p:attrName>ppt_y</p:attrName>
                                        </p:attrNameLst>
                                      </p:cBhvr>
                                      <p:tavLst>
                                        <p:tav tm="0">
                                          <p:val>
                                            <p:strVal val="1+#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284"/>
                                        </p:tgtEl>
                                        <p:attrNameLst>
                                          <p:attrName>style.visibility</p:attrName>
                                        </p:attrNameLst>
                                      </p:cBhvr>
                                      <p:to>
                                        <p:strVal val="visible"/>
                                      </p:to>
                                    </p:set>
                                    <p:anim calcmode="lin" valueType="num">
                                      <p:cBhvr additive="base">
                                        <p:cTn id="26" dur="1000" fill="hold"/>
                                        <p:tgtEl>
                                          <p:spTgt spid="284"/>
                                        </p:tgtEl>
                                        <p:attrNameLst>
                                          <p:attrName>ppt_x</p:attrName>
                                        </p:attrNameLst>
                                      </p:cBhvr>
                                      <p:tavLst>
                                        <p:tav tm="0">
                                          <p:val>
                                            <p:strVal val="1+#ppt_w/2"/>
                                          </p:val>
                                        </p:tav>
                                        <p:tav tm="100000">
                                          <p:val>
                                            <p:strVal val="#ppt_x"/>
                                          </p:val>
                                        </p:tav>
                                      </p:tavLst>
                                    </p:anim>
                                    <p:anim calcmode="lin" valueType="num">
                                      <p:cBhvr additive="base">
                                        <p:cTn id="27" dur="1000" fill="hold"/>
                                        <p:tgtEl>
                                          <p:spTgt spid="284"/>
                                        </p:tgtEl>
                                        <p:attrNameLst>
                                          <p:attrName>ppt_y</p:attrName>
                                        </p:attrNameLst>
                                      </p:cBhvr>
                                      <p:tavLst>
                                        <p:tav tm="0">
                                          <p:val>
                                            <p:strVal val="0-#ppt_h/2"/>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290"/>
                                        </p:tgtEl>
                                        <p:attrNameLst>
                                          <p:attrName>style.visibility</p:attrName>
                                        </p:attrNameLst>
                                      </p:cBhvr>
                                      <p:to>
                                        <p:strVal val="visible"/>
                                      </p:to>
                                    </p:set>
                                    <p:anim calcmode="lin" valueType="num">
                                      <p:cBhvr additive="base">
                                        <p:cTn id="30" dur="1000" fill="hold"/>
                                        <p:tgtEl>
                                          <p:spTgt spid="290"/>
                                        </p:tgtEl>
                                        <p:attrNameLst>
                                          <p:attrName>ppt_x</p:attrName>
                                        </p:attrNameLst>
                                      </p:cBhvr>
                                      <p:tavLst>
                                        <p:tav tm="0">
                                          <p:val>
                                            <p:strVal val="1+#ppt_w/2"/>
                                          </p:val>
                                        </p:tav>
                                        <p:tav tm="100000">
                                          <p:val>
                                            <p:strVal val="#ppt_x"/>
                                          </p:val>
                                        </p:tav>
                                      </p:tavLst>
                                    </p:anim>
                                    <p:anim calcmode="lin" valueType="num">
                                      <p:cBhvr additive="base">
                                        <p:cTn id="31" dur="1000" fill="hold"/>
                                        <p:tgtEl>
                                          <p:spTgt spid="290"/>
                                        </p:tgtEl>
                                        <p:attrNameLst>
                                          <p:attrName>ppt_y</p:attrName>
                                        </p:attrNameLst>
                                      </p:cBhvr>
                                      <p:tavLst>
                                        <p:tav tm="0">
                                          <p:val>
                                            <p:strVal val="#ppt_y"/>
                                          </p:val>
                                        </p:tav>
                                        <p:tav tm="100000">
                                          <p:val>
                                            <p:strVal val="#ppt_y"/>
                                          </p:val>
                                        </p:tav>
                                      </p:tavLst>
                                    </p:anim>
                                  </p:childTnLst>
                                </p:cTn>
                              </p:par>
                              <p:par>
                                <p:cTn id="32" presetID="2" presetClass="entr" presetSubtype="6" fill="hold" nodeType="withEffect">
                                  <p:stCondLst>
                                    <p:cond delay="0"/>
                                  </p:stCondLst>
                                  <p:childTnLst>
                                    <p:set>
                                      <p:cBhvr>
                                        <p:cTn id="33" dur="1" fill="hold">
                                          <p:stCondLst>
                                            <p:cond delay="0"/>
                                          </p:stCondLst>
                                        </p:cTn>
                                        <p:tgtEl>
                                          <p:spTgt spid="287"/>
                                        </p:tgtEl>
                                        <p:attrNameLst>
                                          <p:attrName>style.visibility</p:attrName>
                                        </p:attrNameLst>
                                      </p:cBhvr>
                                      <p:to>
                                        <p:strVal val="visible"/>
                                      </p:to>
                                    </p:set>
                                    <p:anim calcmode="lin" valueType="num">
                                      <p:cBhvr additive="base">
                                        <p:cTn id="34" dur="1000" fill="hold"/>
                                        <p:tgtEl>
                                          <p:spTgt spid="287"/>
                                        </p:tgtEl>
                                        <p:attrNameLst>
                                          <p:attrName>ppt_x</p:attrName>
                                        </p:attrNameLst>
                                      </p:cBhvr>
                                      <p:tavLst>
                                        <p:tav tm="0">
                                          <p:val>
                                            <p:strVal val="1+#ppt_w/2"/>
                                          </p:val>
                                        </p:tav>
                                        <p:tav tm="100000">
                                          <p:val>
                                            <p:strVal val="#ppt_x"/>
                                          </p:val>
                                        </p:tav>
                                      </p:tavLst>
                                    </p:anim>
                                    <p:anim calcmode="lin" valueType="num">
                                      <p:cBhvr additive="base">
                                        <p:cTn id="35" dur="1000" fill="hold"/>
                                        <p:tgtEl>
                                          <p:spTgt spid="287"/>
                                        </p:tgtEl>
                                        <p:attrNameLst>
                                          <p:attrName>ppt_y</p:attrName>
                                        </p:attrNameLst>
                                      </p:cBhvr>
                                      <p:tavLst>
                                        <p:tav tm="0">
                                          <p:val>
                                            <p:strVal val="1+#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293"/>
                                        </p:tgtEl>
                                        <p:attrNameLst>
                                          <p:attrName>style.visibility</p:attrName>
                                        </p:attrNameLst>
                                      </p:cBhvr>
                                      <p:to>
                                        <p:strVal val="visible"/>
                                      </p:to>
                                    </p:set>
                                    <p:anim calcmode="lin" valueType="num">
                                      <p:cBhvr additive="base">
                                        <p:cTn id="38" dur="1000" fill="hold"/>
                                        <p:tgtEl>
                                          <p:spTgt spid="293"/>
                                        </p:tgtEl>
                                        <p:attrNameLst>
                                          <p:attrName>ppt_x</p:attrName>
                                        </p:attrNameLst>
                                      </p:cBhvr>
                                      <p:tavLst>
                                        <p:tav tm="0">
                                          <p:val>
                                            <p:strVal val="#ppt_x"/>
                                          </p:val>
                                        </p:tav>
                                        <p:tav tm="100000">
                                          <p:val>
                                            <p:strVal val="#ppt_x"/>
                                          </p:val>
                                        </p:tav>
                                      </p:tavLst>
                                    </p:anim>
                                    <p:anim calcmode="lin" valueType="num">
                                      <p:cBhvr additive="base">
                                        <p:cTn id="39" dur="1000" fill="hold"/>
                                        <p:tgtEl>
                                          <p:spTgt spid="293"/>
                                        </p:tgtEl>
                                        <p:attrNameLst>
                                          <p:attrName>ppt_y</p:attrName>
                                        </p:attrNameLst>
                                      </p:cBhvr>
                                      <p:tavLst>
                                        <p:tav tm="0">
                                          <p:val>
                                            <p:strVal val="0-#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1000" fill="hold"/>
                                        <p:tgtEl>
                                          <p:spTgt spid="2"/>
                                        </p:tgtEl>
                                        <p:attrNameLst>
                                          <p:attrName>ppt_x</p:attrName>
                                        </p:attrNameLst>
                                      </p:cBhvr>
                                      <p:tavLst>
                                        <p:tav tm="0">
                                          <p:val>
                                            <p:strVal val="#ppt_x"/>
                                          </p:val>
                                        </p:tav>
                                        <p:tav tm="100000">
                                          <p:val>
                                            <p:strVal val="#ppt_x"/>
                                          </p:val>
                                        </p:tav>
                                      </p:tavLst>
                                    </p:anim>
                                    <p:anim calcmode="lin" valueType="num">
                                      <p:cBhvr additive="base">
                                        <p:cTn id="43"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387837" y="3429248"/>
            <a:ext cx="3416320" cy="1230666"/>
            <a:chOff x="4375011" y="2848154"/>
            <a:chExt cx="3416320" cy="1230666"/>
          </a:xfrm>
        </p:grpSpPr>
        <p:sp>
          <p:nvSpPr>
            <p:cNvPr id="8" name="文本框 7"/>
            <p:cNvSpPr txBox="1"/>
            <p:nvPr/>
          </p:nvSpPr>
          <p:spPr>
            <a:xfrm>
              <a:off x="4375011" y="3012307"/>
              <a:ext cx="3416320" cy="1015663"/>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创建型设计模式</a:t>
              </a:r>
              <a:endParaRPr lang="en-US" altLang="zh-CN" sz="3600" dirty="0">
                <a:latin typeface="思源黑体 CN Heavy" panose="020B0A00000000000000" pitchFamily="34" charset="-122"/>
                <a:ea typeface="思源黑体 CN Heavy" panose="020B0A00000000000000" pitchFamily="34" charset="-122"/>
              </a:endParaRPr>
            </a:p>
            <a:p>
              <a:pPr algn="ctr"/>
              <a:r>
                <a:rPr lang="zh-CN" altLang="en-US" sz="2400" dirty="0">
                  <a:latin typeface="思源黑体 CN Heavy" panose="020B0A00000000000000" pitchFamily="34" charset="-122"/>
                  <a:ea typeface="思源黑体 CN Heavy" panose="020B0A00000000000000" pitchFamily="34" charset="-122"/>
                </a:rPr>
                <a:t>（</a:t>
              </a:r>
              <a:r>
                <a:rPr lang="en-US" altLang="zh-CN" sz="2400" dirty="0">
                  <a:latin typeface="思源黑体 CN Heavy" panose="020B0A00000000000000" pitchFamily="34" charset="-122"/>
                  <a:ea typeface="思源黑体 CN Heavy" panose="020B0A00000000000000" pitchFamily="34" charset="-122"/>
                </a:rPr>
                <a:t> 4/5</a:t>
              </a:r>
              <a:r>
                <a:rPr lang="zh-CN" altLang="en-US" sz="2400" dirty="0">
                  <a:latin typeface="思源黑体 CN Heavy" panose="020B0A00000000000000" pitchFamily="34" charset="-122"/>
                  <a:ea typeface="思源黑体 CN Heavy" panose="020B0A00000000000000" pitchFamily="34" charset="-122"/>
                </a:rPr>
                <a:t>种）</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68628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①单例模式</a:t>
              </a:r>
              <a:endParaRPr lang="en-US" sz="3200" b="1" dirty="0">
                <a:solidFill>
                  <a:schemeClr val="tx1">
                    <a:lumMod val="65000"/>
                    <a:lumOff val="35000"/>
                  </a:schemeClr>
                </a:solidFill>
                <a:latin typeface="+mj-lt"/>
              </a:endParaRPr>
            </a:p>
          </p:txBody>
        </p:sp>
      </p:grpSp>
      <p:pic>
        <p:nvPicPr>
          <p:cNvPr id="74" name="图片 73"/>
          <p:cNvPicPr>
            <a:picLocks noChangeAspect="1"/>
          </p:cNvPicPr>
          <p:nvPr/>
        </p:nvPicPr>
        <p:blipFill>
          <a:blip r:embed="rId3"/>
          <a:stretch>
            <a:fillRect/>
          </a:stretch>
        </p:blipFill>
        <p:spPr>
          <a:xfrm>
            <a:off x="5253337" y="599571"/>
            <a:ext cx="1670691" cy="998988"/>
          </a:xfrm>
          <a:prstGeom prst="rect">
            <a:avLst/>
          </a:prstGeom>
        </p:spPr>
      </p:pic>
      <p:sp>
        <p:nvSpPr>
          <p:cNvPr id="2" name="Rectangle 1">
            <a:extLst>
              <a:ext uri="{FF2B5EF4-FFF2-40B4-BE49-F238E27FC236}">
                <a16:creationId xmlns:a16="http://schemas.microsoft.com/office/drawing/2014/main" id="{3E0333A7-BF99-41FD-9CA3-E71A854E7692}"/>
              </a:ext>
            </a:extLst>
          </p:cNvPr>
          <p:cNvSpPr>
            <a:spLocks noChangeArrowheads="1"/>
          </p:cNvSpPr>
          <p:nvPr/>
        </p:nvSpPr>
        <p:spPr bwMode="auto">
          <a:xfrm>
            <a:off x="1329485" y="1898546"/>
            <a:ext cx="4614917" cy="2139945"/>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懒汉式单例：不愿付出，如果有了就不给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LazySingleton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LazySingleton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如需线程安全需要采用synchronized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synchronized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LazySingleton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getInstance(){</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LazySingleton()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C6A3937B-1130-44C8-8F0E-A98D3505D6D8}"/>
              </a:ext>
            </a:extLst>
          </p:cNvPr>
          <p:cNvSpPr>
            <a:spLocks noChangeArrowheads="1"/>
          </p:cNvSpPr>
          <p:nvPr/>
        </p:nvSpPr>
        <p:spPr bwMode="auto">
          <a:xfrm>
            <a:off x="1329486" y="4207617"/>
            <a:ext cx="4614917" cy="1909112"/>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饿汉式单例：能吃多少给多少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EagerSingleton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天生就是线程安全的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EagerSingleton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EagerSingleton()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EagerSingleton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getInstance(){</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instance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42CCB5A4-F263-4CBC-8A30-B8E4326145E2}"/>
              </a:ext>
            </a:extLst>
          </p:cNvPr>
          <p:cNvSpPr>
            <a:spLocks noChangeArrowheads="1"/>
          </p:cNvSpPr>
          <p:nvPr/>
        </p:nvSpPr>
        <p:spPr bwMode="auto">
          <a:xfrm>
            <a:off x="6088683" y="1898546"/>
            <a:ext cx="4614917" cy="4217437"/>
          </a:xfrm>
          <a:prstGeom prst="rect">
            <a:avLst/>
          </a:prstGeom>
          <a:solidFill>
            <a:srgbClr val="F8F8F8"/>
          </a:solidFill>
          <a:ln w="9525">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单例模式优点：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1、在内存中只有一个实例，减少内存开销</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2、单例模式可以在系统设置全局访问点，优化和共享访问资源</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单例模式缺点：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1、单例模式一般没有接口，很难扩展，若要扩展，只能修改代码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2、单例模式与单一职责原则有冲突，一个类应该只实现一个逻辑，</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而不关心它是否是单例的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单例模式应用场景：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1、当一个对象需要频繁创建、销毁时，可用该模式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2、当一个对象的产生需要较多资源时，如读取配置，则可通过</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在应用启动时直接产生一个单例对象，然后永驻内存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3、要求生成唯一序列号的环境</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4、在整个项目中需要一个共享访问点或共享数据</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5、需要定义大量的静态常量和静态方法的环境</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单例模式最佳实战：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1、Spring容器中的Bean默认都是单例的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13308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①单例模式</a:t>
              </a:r>
              <a:endParaRPr lang="en-US" sz="3200" b="1" dirty="0">
                <a:solidFill>
                  <a:schemeClr val="tx1">
                    <a:lumMod val="65000"/>
                    <a:lumOff val="35000"/>
                  </a:schemeClr>
                </a:solidFill>
                <a:latin typeface="+mj-lt"/>
              </a:endParaRPr>
            </a:p>
          </p:txBody>
        </p:sp>
      </p:grpSp>
      <p:sp>
        <p:nvSpPr>
          <p:cNvPr id="9" name="矩形 8">
            <a:extLst>
              <a:ext uri="{FF2B5EF4-FFF2-40B4-BE49-F238E27FC236}">
                <a16:creationId xmlns:a16="http://schemas.microsoft.com/office/drawing/2014/main" id="{3898342C-63DC-42CC-90C1-43060711EBD9}"/>
              </a:ext>
            </a:extLst>
          </p:cNvPr>
          <p:cNvSpPr/>
          <p:nvPr/>
        </p:nvSpPr>
        <p:spPr>
          <a:xfrm>
            <a:off x="823526" y="1549927"/>
            <a:ext cx="7939315"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生成系统订单号</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3939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5107</TotalTime>
  <Words>2612</Words>
  <Application>Microsoft Office PowerPoint</Application>
  <PresentationFormat>宽屏</PresentationFormat>
  <Paragraphs>302</Paragraphs>
  <Slides>42</Slides>
  <Notes>42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思源黑体 CN Bold</vt:lpstr>
      <vt:lpstr>思源黑体 CN Heavy</vt:lpstr>
      <vt:lpstr>思源黑体 CN Light</vt:lpstr>
      <vt:lpstr>宋体</vt:lpstr>
      <vt:lpstr>微软雅黑</vt:lpstr>
      <vt:lpstr>Arial</vt:lpstr>
      <vt:lpstr>Calibri</vt:lpstr>
      <vt:lpstr>Calibri Light</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Haobin</cp:lastModifiedBy>
  <cp:revision>586</cp:revision>
  <dcterms:created xsi:type="dcterms:W3CDTF">2018-09-17T11:33:34Z</dcterms:created>
  <dcterms:modified xsi:type="dcterms:W3CDTF">2019-08-29T02:17:38Z</dcterms:modified>
</cp:coreProperties>
</file>