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84" r:id="rId5"/>
    <p:sldId id="260" r:id="rId6"/>
    <p:sldId id="285" r:id="rId7"/>
    <p:sldId id="261" r:id="rId8"/>
    <p:sldId id="268" r:id="rId9"/>
    <p:sldId id="288" r:id="rId10"/>
    <p:sldId id="303" r:id="rId11"/>
    <p:sldId id="304" r:id="rId12"/>
    <p:sldId id="289" r:id="rId13"/>
    <p:sldId id="286" r:id="rId14"/>
    <p:sldId id="290" r:id="rId15"/>
    <p:sldId id="291" r:id="rId16"/>
    <p:sldId id="292" r:id="rId17"/>
    <p:sldId id="293" r:id="rId18"/>
    <p:sldId id="305" r:id="rId19"/>
    <p:sldId id="306" r:id="rId20"/>
    <p:sldId id="307" r:id="rId21"/>
    <p:sldId id="287" r:id="rId22"/>
    <p:sldId id="294" r:id="rId23"/>
    <p:sldId id="295" r:id="rId24"/>
    <p:sldId id="296" r:id="rId25"/>
    <p:sldId id="298" r:id="rId26"/>
    <p:sldId id="297" r:id="rId27"/>
    <p:sldId id="299" r:id="rId28"/>
    <p:sldId id="308" r:id="rId29"/>
    <p:sldId id="309" r:id="rId30"/>
    <p:sldId id="310" r:id="rId31"/>
    <p:sldId id="311" r:id="rId32"/>
    <p:sldId id="312" r:id="rId33"/>
    <p:sldId id="282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2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06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4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4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0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1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9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8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6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33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0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2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7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97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51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6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22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70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7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98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40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5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6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1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9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microsoft.com/office/2007/relationships/hdphoto" Target="../media/hdphoto1.wdp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smtClean="0">
                <a:latin typeface="微软雅黑"/>
                <a:ea typeface="微软雅黑"/>
                <a:cs typeface="+mn-ea"/>
                <a:sym typeface="+mn-lt"/>
              </a:rPr>
              <a:t>Java</a:t>
            </a:r>
            <a:r>
              <a:rPr lang="zh-CN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设计模式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中国 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·</a:t>
            </a:r>
            <a:r>
              <a:rPr lang="zh-CN" altLang="en-US" sz="1600" dirty="0">
                <a:latin typeface="微软雅黑"/>
                <a:ea typeface="微软雅黑"/>
                <a:cs typeface="+mn-ea"/>
                <a:sym typeface="+mn-lt"/>
              </a:rPr>
              <a:t>北京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- 2018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年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11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月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08</a:t>
            </a:r>
            <a:r>
              <a:rPr lang="zh-CN" altLang="en-US" sz="1600" dirty="0" smtClean="0">
                <a:latin typeface="微软雅黑"/>
                <a:ea typeface="微软雅黑"/>
                <a:cs typeface="+mn-ea"/>
                <a:sym typeface="+mn-lt"/>
              </a:rPr>
              <a:t>日</a:t>
            </a:r>
            <a:endParaRPr lang="zh-CN" altLang="en-US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JAVA DESIGN PATTERNS</a:t>
            </a:r>
            <a:endParaRPr lang="en-US" altLang="zh-CN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郝彬彬</a:t>
            </a:r>
            <a:endParaRPr lang="zh-CN" altLang="en-US" sz="16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32415" y="1520011"/>
              <a:ext cx="3585224" cy="7563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③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工厂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方法模式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59574" y="879300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角色：抽象产品、具体产品、抽象工厂、具体工厂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59574" y="1746652"/>
            <a:ext cx="43889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Cadillac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makeCar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Cadillac{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makeCar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("Make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Cadillac.");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659574" y="3562534"/>
            <a:ext cx="41313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Factory{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CadillacAtslFactory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Factory{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91" y="2045188"/>
            <a:ext cx="6102094" cy="29316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9574" y="1253153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工厂方法模式比简单工厂模式的角色多了抽象工厂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700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49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32415" y="1520011"/>
              <a:ext cx="3585224" cy="7563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④抽象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工厂模式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59574" y="176003"/>
            <a:ext cx="5519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角色：多个抽象产品、多个具体产品、抽象工厂、具体工厂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574" y="606967"/>
            <a:ext cx="6823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Cadillac { public void skylight();//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天窗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Cadillac{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skylight()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("Cadillac has Skylight.");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574" y="1897767"/>
            <a:ext cx="6926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Porsche {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wingDoor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翅膀门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PorscheCar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Porsche{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wingDoor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("Porsche has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WingDoor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18" y="3015128"/>
            <a:ext cx="7630873" cy="27030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9574" y="3243006"/>
            <a:ext cx="94253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Factory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Porsche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makePorsche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CarFactory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Factory{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cadillac.skylight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Porsche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makePorsche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Porsche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porsche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PorscheCar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porsche.wingDoor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porsche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9034" y="1561505"/>
            <a:ext cx="5519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抽象工厂模式与工厂方法模式的不同在于：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工厂模式的角色中是多个抽象产品和多个具体产品，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而工厂方法模式的角色中只有一个抽象产品和一个具体产品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504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⑤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建造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者模式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9658" y="393750"/>
            <a:ext cx="9231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中定义建造工序，雇佣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ConcreteBuilder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进行施工，通过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监工完成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59658" y="998351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角色：抽象建造者、具体建造者、监工、具体产品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9658" y="1404034"/>
            <a:ext cx="68362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Cadillac { public void color();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Cadillac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color()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("Cadillac is Red.");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59658" y="2400208"/>
            <a:ext cx="100003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Builder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makeEngine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makeCarShell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CadillacBuilder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Builder{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makeEngine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("Already Finish Engine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.");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makeCarShell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("Already Finish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CarShell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return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59658" y="4684945"/>
            <a:ext cx="6664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Director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Builder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Director(Builder builder){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this.builder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builder;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Cadillac build(){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this.builder.makeEngine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this.builder.makeCarShell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this.builder.makeCadillac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925435" y="4875742"/>
            <a:ext cx="6048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赠送：建造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者模式和工厂方法模式的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建造者模式注重的是建造的步骤和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方法模式注重的是创建一个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出来，并不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注重步骤和顺序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59" y="1545937"/>
            <a:ext cx="6524447" cy="25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38" y="3429248"/>
            <a:ext cx="3416320" cy="1230666"/>
            <a:chOff x="4375012" y="2848154"/>
            <a:chExt cx="34163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375012" y="3012307"/>
              <a:ext cx="34163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结构型</a:t>
              </a:r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设计</a:t>
              </a:r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模式</a:t>
              </a:r>
              <a:endParaRPr lang="en-US" altLang="zh-CN" sz="36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  <a:p>
              <a:pPr algn="ctr"/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（</a:t>
              </a:r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4/7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种）</a:t>
              </a:r>
              <a:endParaRPr lang="zh-CN" altLang="en-US" sz="24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645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①适配器模式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152" y="215402"/>
            <a:ext cx="8924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：将一个接口通过适配器转换成客户期望的目标接口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原有功能可以复用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151" y="540893"/>
            <a:ext cx="8360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角色：目标接口、具体适配器、多个适配者。具体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适配器借助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各个适配者实现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目标功能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90286" y="858656"/>
            <a:ext cx="1158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BuildHouse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目标接口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buyMaterials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买材料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build();                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建造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decorate();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BuildAdapter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BuildHouse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适配器，自己只能做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件事，另外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件通过适配者完成，已达到目标期望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BuyMaterialsAdaptee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buy = null;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买材料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适配者完成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DecorateHouseAdaptee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deco = null;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装修房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适配者完成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BuildAdapter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BuyMaterialsAdaptee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buy,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DecorateHouseAdaptee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deco){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this.buy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buy;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this.deco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deco;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buyMaterials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this.buy.buyMaterials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decorate()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this.deco.decorate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build()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我只会盖房子，不会其他的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90285" y="5374614"/>
            <a:ext cx="94052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BuyMaterialsAdaptee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buyMaterials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买上好的材料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90284" y="6074089"/>
            <a:ext cx="8592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DecorateHouseAdaptee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decorate(){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装修舒适的房子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08" y="2844792"/>
            <a:ext cx="7242543" cy="26827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484" y="1217450"/>
            <a:ext cx="6879074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举例：新婚燕尔要盖房，通过哥们买材料，自己盖房别人装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04869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②装饰者模式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5142" y="154524"/>
            <a:ext cx="8577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说明：在不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使用子类的情况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下扩展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类功能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，客户端感知不到对象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在装饰前和装饰后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有任何不同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5141" y="471049"/>
            <a:ext cx="8779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角色：抽象被装饰者、具体被装饰者、装饰者、具体装饰者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装饰者要实现抽象被装饰者，并且抽象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装饰者要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聚合抽象被装饰者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140" y="1062823"/>
            <a:ext cx="8244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美猴王是抽象被装饰者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SunWuKong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孙悟空是具体被装饰者，基本本领是腾云驾雾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腾云驾雾，老孙自学成才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45141" y="1943838"/>
            <a:ext cx="93907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ChangesDecorator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//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装饰者，里面聚合了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ChangesDecorator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XiongYing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ChangesDecorator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//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具体装饰者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XiongYing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super(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change()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俺学会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雄鹰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this.mhw.mySkills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this.change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Fangzi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ChangesDecorator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//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具体装饰者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Fangzi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super(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change()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俺学会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了变房子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this.mhw.mySkills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this.change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45140" y="5003426"/>
            <a:ext cx="42526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MeiHouWang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SunWuKong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Fangzi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XiongYing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mhw.mySkills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96" y="2599974"/>
            <a:ext cx="6546627" cy="357137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75810" y="1376440"/>
            <a:ext cx="2656113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举例：美猴王孙悟空自学腾云驾雾，还要学习变雄鹰、变房子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37041" y="6185665"/>
            <a:ext cx="9789860" cy="574077"/>
            <a:chOff x="2137041" y="6185665"/>
            <a:chExt cx="9789860" cy="574077"/>
          </a:xfrm>
        </p:grpSpPr>
        <p:sp>
          <p:nvSpPr>
            <p:cNvPr id="8" name="文本框 7"/>
            <p:cNvSpPr txBox="1"/>
            <p:nvPr/>
          </p:nvSpPr>
          <p:spPr>
            <a:xfrm>
              <a:off x="5495143" y="6185665"/>
              <a:ext cx="3164422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应用：字节输入</a:t>
              </a:r>
              <a:r>
                <a:rPr lang="en-US" altLang="zh-CN" sz="16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/</a:t>
              </a:r>
              <a:r>
                <a:rPr lang="zh-CN" altLang="en-US" sz="16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输出流</a:t>
              </a:r>
              <a:endPara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137042" y="6451965"/>
              <a:ext cx="9789859" cy="30777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A653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OutputStream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os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=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new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ObjectOutputStream(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new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BufferedOutputStream(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new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FileOutputStream(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"/home/demo.txt"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)))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8659565" y="6185665"/>
              <a:ext cx="3267336" cy="261280"/>
            </a:xfrm>
            <a:prstGeom prst="rt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flipH="1">
              <a:off x="2137041" y="6185665"/>
              <a:ext cx="3358101" cy="261280"/>
            </a:xfrm>
            <a:prstGeom prst="rt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741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③外观模式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9866" y="198982"/>
            <a:ext cx="8726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：它定义一个高层接口，为子系统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组接口提供了一个一致界面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，使得子系统易于访问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59866" y="572667"/>
            <a:ext cx="7344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角色：具体外观、多个接受外观委派的模块。外观需要关联被委派的类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01747" y="986460"/>
            <a:ext cx="6217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WoodWorker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woodWorking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定义木匠接口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LaoZhang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WoodWorker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woodWorking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我会做木匠活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1747" y="3534062"/>
            <a:ext cx="62173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CompanyFacade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WoodWorker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wookWorker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Masons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masons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CompanyFacade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WoodWorker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wood, Masons masons){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this.wookWorker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wood;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this.masons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masons;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supplyWoodService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this.wookWorker.woodWorking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supplyMasons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this.masons.masonsing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42" y="2538882"/>
            <a:ext cx="5320300" cy="41015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1747" y="244179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Masons {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masonsing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定义瓦匠接口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LaoWang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Masons{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masonsing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我会做瓦匠活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726166" y="1447006"/>
            <a:ext cx="4388302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举例：老张是木匠，老王是瓦匠，</a:t>
            </a:r>
            <a:r>
              <a:rPr lang="zh-CN" alt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合伙开公司</a:t>
            </a:r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，对外供服务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4707" y="6301845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Service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层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/Dao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层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949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④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代理模式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0628" y="230130"/>
            <a:ext cx="7474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：当客户端不能直接访问某个对象时，可以通过一个代理实现间接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0628" y="568684"/>
            <a:ext cx="8919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角色：抽象主体、具体主体、代理人。代理人需要实现抽象主体，同时代理人需要聚合具体主体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31520" y="1014418"/>
            <a:ext cx="5810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定义驾车接口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实现王先生驾车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开车回家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实现代理驾车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我是代驾，我替王先生开车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31520" y="5048551"/>
            <a:ext cx="4676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ApplyForProxy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proxy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3168373"/>
            <a:ext cx="6327219" cy="29368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7607" y="2117748"/>
            <a:ext cx="580939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举例：歌舞升平，欢畅酒醉，</a:t>
            </a:r>
            <a:r>
              <a:rPr lang="zh-CN" alt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自驾</a:t>
            </a:r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不能，代驾而归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65516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⑤桥梁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0628" y="230130"/>
            <a:ext cx="7474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：当客户端不能直接访问某个对象时，可以通过一个代理实现间接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0628" y="568684"/>
            <a:ext cx="8919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角色：抽象主体、具体主体、代理人。代理人需要实现抽象主体，同时代理人需要聚合具体主体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31520" y="1014418"/>
            <a:ext cx="5810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定义驾车接口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实现王先生驾车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开车回家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实现代理驾车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我是代驾，我替王先生开车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31520" y="5048551"/>
            <a:ext cx="4676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ApplyForProxy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proxy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3168373"/>
            <a:ext cx="6327219" cy="29368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7607" y="2117748"/>
            <a:ext cx="580939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举例：歌舞升平，欢畅酒醉，</a:t>
            </a:r>
            <a:r>
              <a:rPr lang="zh-CN" alt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自驾</a:t>
            </a:r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不能，代驾而归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925816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⑥组合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0628" y="230130"/>
            <a:ext cx="7474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：当客户端不能直接访问某个对象时，可以通过一个代理实现间接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0628" y="568684"/>
            <a:ext cx="8919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角色：抽象主体、具体主体、代理人。代理人需要实现抽象主体，同时代理人需要聚合具体主体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31520" y="1014418"/>
            <a:ext cx="5810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定义驾车接口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实现王先生驾车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开车回家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实现代理驾车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我是代驾，我替王先生开车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31520" y="5048551"/>
            <a:ext cx="4676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ApplyForProxy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proxy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3168373"/>
            <a:ext cx="6327219" cy="29368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7607" y="2117748"/>
            <a:ext cx="580939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举例：歌舞升平，欢畅酒醉，</a:t>
            </a:r>
            <a:r>
              <a:rPr lang="zh-CN" alt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自驾</a:t>
            </a:r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不能，代驾而归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83173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50126" y="1261242"/>
            <a:ext cx="2031106" cy="1042716"/>
            <a:chOff x="7779199" y="970953"/>
            <a:chExt cx="2031106" cy="1042716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438689"/>
              <a:ext cx="2031106" cy="574980"/>
              <a:chOff x="8106714" y="1721786"/>
              <a:chExt cx="2031106" cy="574980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69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CN" altLang="en-US" sz="1400" spc="-1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六种关系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21786"/>
                <a:ext cx="1032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UML</a:t>
                </a:r>
                <a:r>
                  <a:rPr lang="zh-CN" altLang="en-US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类图</a:t>
                </a:r>
                <a:endPara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7450126" y="2686884"/>
            <a:ext cx="2031106" cy="1036571"/>
            <a:chOff x="7779199" y="2222427"/>
            <a:chExt cx="2031106" cy="1036571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574980"/>
              <a:chOff x="8106714" y="1721786"/>
              <a:chExt cx="2031106" cy="574980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69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CN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七种</a:t>
                </a:r>
                <a:r>
                  <a:rPr kumimoji="1" lang="zh-CN" altLang="en-US" sz="1400" spc="-1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设计原则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设计原则</a:t>
                </a:r>
                <a:endPara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7450126" y="4112526"/>
            <a:ext cx="2031106" cy="1445898"/>
            <a:chOff x="7779199" y="3473901"/>
            <a:chExt cx="2031106" cy="1445898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1005867"/>
              <a:chOff x="8106714" y="1721786"/>
              <a:chExt cx="2031106" cy="1005867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900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CN" altLang="en-US" sz="1400" spc="-1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创建型</a:t>
                </a:r>
                <a:endParaRPr kumimoji="1" lang="en-US" altLang="zh-CN" sz="14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CN" altLang="en-US" sz="1400" spc="-1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Light" panose="020B0300000000000000" pitchFamily="34" charset="-122"/>
                  </a:rPr>
                  <a:t>结构型</a:t>
                </a:r>
                <a:endParaRPr kumimoji="1" lang="en-US" altLang="zh-CN" sz="14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Light" panose="020B0300000000000000" pitchFamily="34" charset="-122"/>
                </a:endParaRPr>
              </a:p>
              <a:p>
                <a:pPr marL="285750" indent="-28575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CN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思源黑体 CN Light" panose="020B0300000000000000" pitchFamily="34" charset="-122"/>
                  </a:rPr>
                  <a:t>行为型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设计模式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⑦享元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0628" y="230130"/>
            <a:ext cx="74748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：当客户端不能直接访问某个对象时，可以通过一个代理实现间接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30628" y="568684"/>
            <a:ext cx="8919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角色：抽象主体、具体主体、代理人。代理人需要实现抽象主体，同时代理人需要聚合具体主体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31520" y="1014418"/>
            <a:ext cx="5810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定义驾车接口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实现王先生驾车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开车回家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实现代理驾车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我是代驾，我替王先生开车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this.driveCar.driveCar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31520" y="5048551"/>
            <a:ext cx="4676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ApplyForProxy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MtWangDriveCar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proxy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proxy.driveCar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65" y="3168373"/>
            <a:ext cx="6327219" cy="29368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7607" y="2117748"/>
            <a:ext cx="580939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举例：歌舞升平，欢畅酒醉，</a:t>
            </a:r>
            <a:r>
              <a:rPr lang="zh-CN" altLang="en-US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自驾</a:t>
            </a:r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不能，代驾而归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89235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38" y="3429248"/>
            <a:ext cx="3416320" cy="1230666"/>
            <a:chOff x="4375012" y="2848154"/>
            <a:chExt cx="34163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375012" y="3012307"/>
              <a:ext cx="34163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行为型</a:t>
              </a:r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设计</a:t>
              </a:r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模式</a:t>
              </a:r>
              <a:endParaRPr lang="en-US" altLang="zh-CN" sz="36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  <a:p>
              <a:pPr algn="ctr"/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（</a:t>
              </a:r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6/11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种）</a:t>
              </a:r>
              <a:endParaRPr lang="zh-CN" altLang="en-US" sz="24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6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58"/>
            <p:cNvSpPr txBox="1"/>
            <p:nvPr/>
          </p:nvSpPr>
          <p:spPr>
            <a:xfrm>
              <a:off x="6732415" y="1520011"/>
              <a:ext cx="3585224" cy="7563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①模板方法模式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98139" y="10483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：只定义逻辑的模板骨架，而将具体处理交给子类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98139" y="458445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角色：抽象类、具体类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24265" y="827309"/>
            <a:ext cx="439637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AbstractDisplay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open();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handle();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close();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templateMethod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open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close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ConcreteDisplay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AbstractDisplay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open()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("open the door.");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("handle something.");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close()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("close the door.");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24265" y="5394627"/>
            <a:ext cx="49493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AbstractDisplay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display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ConcreteDisplay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display.templateMethod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03" y="2976018"/>
            <a:ext cx="6481067" cy="11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1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②命令模式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4170" y="220211"/>
            <a:ext cx="7939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：将一个请求封装为一个命令对象，将命令发送者和命令执行者之间的关系解耦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74169" y="547319"/>
            <a:ext cx="7707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角色：抽象命令、具体命令、命令发起者、命令执行者。命令发送者聚合抽象命令，而具体命令聚合命令执行者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74168" y="1167683"/>
            <a:ext cx="46682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HusbandReceiver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命令接收者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washingClothes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washing clothes");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74167" y="2358474"/>
            <a:ext cx="78364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Command {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doHouseWork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抽象命令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WashingCommand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Command{              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具体命令，它聚合命令接收者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HusbandReceiver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husband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WashingCommand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HusbandReceiver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husband){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this.husband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husband;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doHouseWork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this.husband.washingClothes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74170" y="4639002"/>
            <a:ext cx="49411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WifeStarter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命令发起者，它聚合抽象命令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Command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(Command command){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this.command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command;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executeHouseWork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this.command.doHouseWork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55" y="4006592"/>
            <a:ext cx="8530329" cy="23560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27753" y="1476721"/>
            <a:ext cx="580939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举例：夫妻吵架，家务谁干？妻子写令，老头负重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61781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③观察者模式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5142" y="24562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：其实就是发布订阅模式，发布者发布消息，订阅者获取消息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5141" y="618114"/>
            <a:ext cx="11510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角色：抽象被观察者、具体被观察者、抽象观察者、具体观察者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被观察者聚合抽象观察者，具体被观察者管理一个观察者集合，被观察者变化了会通知到集合内的所有观察者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45142" y="1203809"/>
            <a:ext cx="68942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Subject {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抽象被观察者，它聚合了抽象观察者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add(Observer o);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del(Observer o);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notify(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ConcretSubject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Subject{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具体被观察者，管理一个观察者列表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List&lt;Observer&gt; observers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add(Observer o)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observers.add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(o); }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del(Observer o)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observers.remove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void notify(String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for(Observer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 : observers){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o.update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}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45141" y="4034649"/>
            <a:ext cx="56896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Observer { public void update(); }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抽象观察者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Person implements Observer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具体观察者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update()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更新观察者的信息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}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45142" y="5029322"/>
            <a:ext cx="40204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Observer person = new Person();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Subject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ConcretSubject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subject.add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(person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subject.notify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状态变了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43" y="3185505"/>
            <a:ext cx="6263907" cy="26492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66401" y="1513819"/>
            <a:ext cx="4707883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举例：统一指挥，协同作战，以信号弹为令，三颗红色信号弹为进攻，三颗绿色信号弹为撤退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524949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④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策略模式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4901" y="658096"/>
            <a:ext cx="7373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：策略模式将每个算法封装起来，并且使他们之间可以相互替换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84901" y="99881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角色：上下文环境、抽象策略、具体策略。环境聚合抽象策略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28323" y="1470908"/>
            <a:ext cx="3926115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Strategy {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attack();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StraightStrategy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Strategy{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attack() {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WaitingStrategy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Strategy{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断粮待降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323" y="4392311"/>
            <a:ext cx="427881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Context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Strategy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Context(Strategy strategy){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this.strategy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strategy;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getStrategy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(){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this.strategy.attack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());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35" y="3783565"/>
            <a:ext cx="7066492" cy="26400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11035" y="2301327"/>
            <a:ext cx="662969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举例：攻城略地，直梯攻城？暗度陈仓？还是断粮待降？</a:t>
            </a:r>
            <a:endParaRPr lang="zh-CN" alt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26629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⑤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状态模式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5771" y="30718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：当一个对象的内部状态改变了，那么其功能也相应改变了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75771" y="64573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角色：上下文环境、抽象状态、具体状态。环境聚合抽象状态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75771" y="1125961"/>
            <a:ext cx="5275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Context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State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changeState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 state){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state;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771" y="2007022"/>
            <a:ext cx="91515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State { public void action(Context context);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State{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action(Context context)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当前处于开始状态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context.changeState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State{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action(Context context)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当前处于停止状态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context.changeState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771" y="5338855"/>
            <a:ext cx="7657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赠送：状态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模式和策略模式的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模式中，每个策略不持有对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的引用，策略只是被状态使用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状态模式中，每个状态都持有对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的引用，以实现状态转移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23" y="3452912"/>
            <a:ext cx="6158261" cy="25389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75771" y="3607460"/>
            <a:ext cx="541669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Context();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start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start.action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(context);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stop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stop.action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(context);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5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⑥责任链模式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7715" y="2202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说明：一个人被要求做某事时，如果他能做就自己做，不能做就推给另一个人，另一个人也是，自己能做就自己做，自己做不了就推给下一个人。也叫推卸责任模式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17715" y="1062443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角色：抽象处理者、具体处理者。抽象处理者聚合自身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7716" y="1557753"/>
            <a:ext cx="80409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Handler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done(Trouble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handle(Trouble trouble){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(trouble)){ done(trouble);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null){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this.handler.handle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("no one can do.");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(Handler handler)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handler;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1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2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3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347350" y="3866898"/>
            <a:ext cx="383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handlerB.setHandler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handlerA.setHandler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handlerA.handle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Trouble(4));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2" y="1088844"/>
            <a:ext cx="4511491" cy="247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1950" y="6123879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应用：类加载器的加载机制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64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⑦迭代器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7715" y="2202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说明：一个人被要求做某事时，如果他能做就自己做，不能做就推给另一个人，另一个人也是，自己能做就自己做，自己做不了就推给下一个人。也叫推卸责任模式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17715" y="1062443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角色：抽象处理者、具体处理者。抽象处理者聚合自身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7716" y="1557753"/>
            <a:ext cx="80409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Handler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done(Trouble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handle(Trouble trouble){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(trouble)){ done(trouble);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null){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this.handler.handle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("no one can do.");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(Handler handler)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handler;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1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2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3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347350" y="3866898"/>
            <a:ext cx="383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handlerB.setHandler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handlerA.setHandler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handlerA.handle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Trouble(4));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2" y="1088844"/>
            <a:ext cx="4511491" cy="247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1950" y="6123879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应用：类加载器的加载机制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28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⑧中介模式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7715" y="2202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说明：一个人被要求做某事时，如果他能做就自己做，不能做就推给另一个人，另一个人也是，自己能做就自己做，自己做不了就推给下一个人。也叫推卸责任模式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17715" y="1062443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角色：抽象处理者、具体处理者。抽象处理者聚合自身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7716" y="1557753"/>
            <a:ext cx="80409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Handler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done(Trouble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handle(Trouble trouble){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(trouble)){ done(trouble);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null){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this.handler.handle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("no one can do.");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(Handler handler)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handler;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1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2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3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347350" y="3866898"/>
            <a:ext cx="383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handlerB.setHandler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handlerA.setHandler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handlerA.handle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Trouble(4));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2" y="1088844"/>
            <a:ext cx="4511491" cy="247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1950" y="6123879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应用：类加载器的加载机制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8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05796" y="3128419"/>
              <a:ext cx="2154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UML</a:t>
              </a:r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类图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⑨备忘录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7715" y="2202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说明：一个人被要求做某事时，如果他能做就自己做，不能做就推给另一个人，另一个人也是，自己能做就自己做，自己做不了就推给下一个人。也叫推卸责任模式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17715" y="1062443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角色：抽象处理者、具体处理者。抽象处理者聚合自身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7716" y="1557753"/>
            <a:ext cx="80409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Handler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done(Trouble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handle(Trouble trouble){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(trouble)){ done(trouble);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null){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this.handler.handle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("no one can do.");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(Handler handler)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handler;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1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2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3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347350" y="3866898"/>
            <a:ext cx="383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handlerB.setHandler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handlerA.setHandler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handlerA.handle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Trouble(4));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2" y="1088844"/>
            <a:ext cx="4511491" cy="247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1950" y="6123879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应用：类加载器的加载机制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2937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515223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⑩解释器模式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7715" y="2202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说明：一个人被要求做某事时，如果他能做就自己做，不能做就推给另一个人，另一个人也是，自己能做就自己做，自己做不了就推给下一个人。也叫推卸责任模式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17715" y="1062443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角色：抽象处理者、具体处理者。抽象处理者聚合自身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7716" y="1557753"/>
            <a:ext cx="80409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Handler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done(Trouble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handle(Trouble trouble){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(trouble)){ done(trouble);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null){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this.handler.handle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("no one can do.");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(Handler handler)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handler;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1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2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3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347350" y="3866898"/>
            <a:ext cx="383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handlerB.setHandler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handlerA.setHandler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handlerA.handle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Trouble(4));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2" y="1088844"/>
            <a:ext cx="4511491" cy="247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1950" y="6123879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应用：类加载器的加载机制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9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3621284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⑪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+mj-lt"/>
                </a:rPr>
                <a:t>访问者模式</a:t>
              </a:r>
              <a:endParaRPr lang="en-US" sz="32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7715" y="2202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说明：一个人被要求做某事时，如果他能做就自己做，不能做就推给另一个人，另一个人也是，自己能做就自己做，自己做不了就推给下一个人。也叫推卸责任模式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17715" y="1062443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角色：抽象处理者、具体处理者。抽象处理者聚合自身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17716" y="1557753"/>
            <a:ext cx="80409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abstract class Handler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abstract void done(Trouble 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handle(Trouble trouble){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(trouble)){ done(trouble);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 if(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null){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this.handler.handle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}else{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("no one can do.");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(Handler handler)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handler;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1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2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Handler{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canHandle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(Trouble trouble) {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trouble.getNum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3 ? true : false;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done(Trouble trouble) {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("I am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 finish it."); 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8347350" y="3866898"/>
            <a:ext cx="383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Client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Handler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handlerB.setHandler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handlerA.setHandler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handlerA.handle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(new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Trouble(4));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2" y="1088844"/>
            <a:ext cx="4511491" cy="247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1950" y="6123879"/>
            <a:ext cx="316442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应用：类加载器的加载机制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725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936251"/>
            <a:chOff x="4474435" y="2848154"/>
            <a:chExt cx="3217484" cy="936251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02496" y="3505803"/>
              <a:ext cx="2961357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3715968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1"/>
          <p:cNvSpPr>
            <a:spLocks noEditPoints="1"/>
          </p:cNvSpPr>
          <p:nvPr/>
        </p:nvSpPr>
        <p:spPr bwMode="auto">
          <a:xfrm>
            <a:off x="3671632" y="3133443"/>
            <a:ext cx="2265020" cy="624016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110" name="任意多边形 109"/>
          <p:cNvSpPr/>
          <p:nvPr/>
        </p:nvSpPr>
        <p:spPr>
          <a:xfrm>
            <a:off x="-11596" y="702733"/>
            <a:ext cx="3630559" cy="2743200"/>
          </a:xfrm>
          <a:custGeom>
            <a:avLst/>
            <a:gdLst>
              <a:gd name="connsiteX0" fmla="*/ 0 w 4453467"/>
              <a:gd name="connsiteY0" fmla="*/ 2743200 h 2743200"/>
              <a:gd name="connsiteX1" fmla="*/ 1837267 w 4453467"/>
              <a:gd name="connsiteY1" fmla="*/ 0 h 2743200"/>
              <a:gd name="connsiteX2" fmla="*/ 4453467 w 4453467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3467" h="2743200">
                <a:moveTo>
                  <a:pt x="0" y="2743200"/>
                </a:moveTo>
                <a:lnTo>
                  <a:pt x="1837267" y="0"/>
                </a:lnTo>
                <a:lnTo>
                  <a:pt x="4453467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-25400" y="1786467"/>
            <a:ext cx="3623656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>
            <a:off x="-25400" y="2861733"/>
            <a:ext cx="3582243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 flipV="1">
            <a:off x="-11596" y="3412064"/>
            <a:ext cx="3630559" cy="2743200"/>
          </a:xfrm>
          <a:custGeom>
            <a:avLst/>
            <a:gdLst>
              <a:gd name="connsiteX0" fmla="*/ 0 w 4453467"/>
              <a:gd name="connsiteY0" fmla="*/ 2743200 h 2743200"/>
              <a:gd name="connsiteX1" fmla="*/ 1837267 w 4453467"/>
              <a:gd name="connsiteY1" fmla="*/ 0 h 2743200"/>
              <a:gd name="connsiteX2" fmla="*/ 4453467 w 4453467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3467" h="2743200">
                <a:moveTo>
                  <a:pt x="0" y="2743200"/>
                </a:moveTo>
                <a:lnTo>
                  <a:pt x="1837267" y="0"/>
                </a:lnTo>
                <a:lnTo>
                  <a:pt x="4453467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任意多边形 114"/>
          <p:cNvSpPr/>
          <p:nvPr/>
        </p:nvSpPr>
        <p:spPr>
          <a:xfrm flipV="1">
            <a:off x="-25400" y="3412064"/>
            <a:ext cx="3623656" cy="1659466"/>
          </a:xfrm>
          <a:custGeom>
            <a:avLst/>
            <a:gdLst>
              <a:gd name="connsiteX0" fmla="*/ 0 w 4445000"/>
              <a:gd name="connsiteY0" fmla="*/ 1659466 h 1659466"/>
              <a:gd name="connsiteX1" fmla="*/ 2472267 w 4445000"/>
              <a:gd name="connsiteY1" fmla="*/ 0 h 1659466"/>
              <a:gd name="connsiteX2" fmla="*/ 4445000 w 4445000"/>
              <a:gd name="connsiteY2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1659466">
                <a:moveTo>
                  <a:pt x="0" y="1659466"/>
                </a:moveTo>
                <a:lnTo>
                  <a:pt x="2472267" y="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 flipV="1">
            <a:off x="-25400" y="3403597"/>
            <a:ext cx="3582243" cy="592667"/>
          </a:xfrm>
          <a:custGeom>
            <a:avLst/>
            <a:gdLst>
              <a:gd name="connsiteX0" fmla="*/ 0 w 4394200"/>
              <a:gd name="connsiteY0" fmla="*/ 592667 h 592667"/>
              <a:gd name="connsiteX1" fmla="*/ 2912533 w 4394200"/>
              <a:gd name="connsiteY1" fmla="*/ 0 h 592667"/>
              <a:gd name="connsiteX2" fmla="*/ 4394200 w 4394200"/>
              <a:gd name="connsiteY2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592667">
                <a:moveTo>
                  <a:pt x="0" y="592667"/>
                </a:moveTo>
                <a:lnTo>
                  <a:pt x="2912533" y="0"/>
                </a:lnTo>
                <a:lnTo>
                  <a:pt x="4394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524236" y="64606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3524236" y="1732467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3524236" y="2814032"/>
            <a:ext cx="108000" cy="1080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24236" y="3933800"/>
            <a:ext cx="108000" cy="10800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524236" y="5017531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24236" y="6101262"/>
            <a:ext cx="108000" cy="108000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3654426" y="368009"/>
            <a:ext cx="7846407" cy="652486"/>
            <a:chOff x="3654426" y="368009"/>
            <a:chExt cx="7846407" cy="652486"/>
          </a:xfrm>
        </p:grpSpPr>
        <p:sp>
          <p:nvSpPr>
            <p:cNvPr id="123" name="矩形 122"/>
            <p:cNvSpPr/>
            <p:nvPr/>
          </p:nvSpPr>
          <p:spPr>
            <a:xfrm>
              <a:off x="6047027" y="368009"/>
              <a:ext cx="545380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是一种使用关系，虚线普通箭头，指向被使用者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被使用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者一般体现为局部变量、方法参数或对静态方法的调用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3654426" y="438589"/>
              <a:ext cx="2300757" cy="509896"/>
              <a:chOff x="888096" y="1000203"/>
              <a:chExt cx="4259825" cy="94406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3763334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关系（使用）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Freeform 11"/>
          <p:cNvSpPr>
            <a:spLocks noEditPoints="1"/>
          </p:cNvSpPr>
          <p:nvPr/>
        </p:nvSpPr>
        <p:spPr bwMode="auto">
          <a:xfrm>
            <a:off x="3674070" y="2034029"/>
            <a:ext cx="2265020" cy="619942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Freeform 11"/>
          <p:cNvSpPr>
            <a:spLocks noEditPoints="1"/>
          </p:cNvSpPr>
          <p:nvPr/>
        </p:nvSpPr>
        <p:spPr bwMode="auto">
          <a:xfrm>
            <a:off x="3671497" y="4237817"/>
            <a:ext cx="2265020" cy="610717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3654426" y="1455845"/>
            <a:ext cx="7365281" cy="652486"/>
            <a:chOff x="3654426" y="1455845"/>
            <a:chExt cx="7365281" cy="652486"/>
          </a:xfrm>
        </p:grpSpPr>
        <p:sp>
          <p:nvSpPr>
            <p:cNvPr id="131" name="矩形 130"/>
            <p:cNvSpPr/>
            <p:nvPr/>
          </p:nvSpPr>
          <p:spPr>
            <a:xfrm>
              <a:off x="6047027" y="1455845"/>
              <a:ext cx="4972680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是一种拥有关系，实现普通箭头，指向被拥有者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拥有者一般体现为类的成员变量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654426" y="1526425"/>
              <a:ext cx="2300757" cy="509896"/>
              <a:chOff x="888096" y="1000203"/>
              <a:chExt cx="4259825" cy="944066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3763334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关联关系（拥有）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Freeform 11"/>
          <p:cNvSpPr>
            <a:spLocks noEditPoints="1"/>
          </p:cNvSpPr>
          <p:nvPr/>
        </p:nvSpPr>
        <p:spPr bwMode="auto">
          <a:xfrm>
            <a:off x="3670055" y="5315623"/>
            <a:ext cx="2265020" cy="637440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kumimoji="0" lang="zh-CN" altLang="en-US" sz="3600" b="1" i="0" u="none" strike="noStrike" kern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3654426" y="2586976"/>
            <a:ext cx="8537574" cy="612475"/>
            <a:chOff x="3654426" y="2586976"/>
            <a:chExt cx="8537574" cy="612475"/>
          </a:xfrm>
        </p:grpSpPr>
        <p:sp>
          <p:nvSpPr>
            <p:cNvPr id="139" name="矩形 138"/>
            <p:cNvSpPr/>
            <p:nvPr/>
          </p:nvSpPr>
          <p:spPr>
            <a:xfrm>
              <a:off x="6047027" y="2586976"/>
              <a:ext cx="6144973" cy="612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是整体与部分的关系，且部分可以脱离整体而存在，实线空心菱形，菱形指向整体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聚合是一种强关联关系，体现为类的成员变量</a:t>
              </a:r>
              <a:endPara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3654426" y="2631798"/>
              <a:ext cx="2300757" cy="509896"/>
              <a:chOff x="888096" y="1000203"/>
              <a:chExt cx="4259825" cy="944066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3763334" y="270717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聚合关系（强关联）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654426" y="3682936"/>
            <a:ext cx="8537574" cy="612475"/>
            <a:chOff x="3654426" y="3682936"/>
            <a:chExt cx="8537574" cy="612475"/>
          </a:xfrm>
        </p:grpSpPr>
        <p:sp>
          <p:nvSpPr>
            <p:cNvPr id="147" name="矩形 146"/>
            <p:cNvSpPr/>
            <p:nvPr/>
          </p:nvSpPr>
          <p:spPr>
            <a:xfrm>
              <a:off x="6047026" y="3682936"/>
              <a:ext cx="6144974" cy="612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是整体与部分的关系，但部分不能脱离整理而存在，实线实心菱形，菱形指向整体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是比聚合还强的强关联关系，体现为类的成员变量</a:t>
              </a:r>
              <a:endPara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3654426" y="3727758"/>
              <a:ext cx="2300757" cy="509896"/>
              <a:chOff x="888096" y="1000203"/>
              <a:chExt cx="4259825" cy="944066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3763334" y="380313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组合关系（强关联）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3654426" y="4815386"/>
            <a:ext cx="7365281" cy="509896"/>
            <a:chOff x="4568825" y="438589"/>
            <a:chExt cx="7365281" cy="509896"/>
          </a:xfrm>
        </p:grpSpPr>
        <p:sp>
          <p:nvSpPr>
            <p:cNvPr id="156" name="矩形 155"/>
            <p:cNvSpPr/>
            <p:nvPr/>
          </p:nvSpPr>
          <p:spPr>
            <a:xfrm>
              <a:off x="6961426" y="509678"/>
              <a:ext cx="4972680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虚线三角箭头，箭头指向接口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8" name="矩形 157"/>
            <p:cNvSpPr/>
            <p:nvPr/>
          </p:nvSpPr>
          <p:spPr>
            <a:xfrm>
              <a:off x="4677733" y="5139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实现关系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654426" y="5895223"/>
            <a:ext cx="7365281" cy="509896"/>
            <a:chOff x="4568825" y="438589"/>
            <a:chExt cx="7365281" cy="509896"/>
          </a:xfrm>
        </p:grpSpPr>
        <p:sp>
          <p:nvSpPr>
            <p:cNvPr id="165" name="矩形 164"/>
            <p:cNvSpPr/>
            <p:nvPr/>
          </p:nvSpPr>
          <p:spPr>
            <a:xfrm>
              <a:off x="6961426" y="509678"/>
              <a:ext cx="4972680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实线三角箭头，箭头指向父类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7" name="矩形 166"/>
            <p:cNvSpPr/>
            <p:nvPr/>
          </p:nvSpPr>
          <p:spPr>
            <a:xfrm>
              <a:off x="4677733" y="5139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继承关系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3169996" y="43425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176070" y="15240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176070" y="26162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3176070" y="3708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176070" y="48006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3176070" y="58928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9" name="图片 178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173952" y="2949209"/>
            <a:ext cx="1318484" cy="128225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2349" y="4041801"/>
            <a:ext cx="1318484" cy="243954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3951" y="5061447"/>
            <a:ext cx="1318484" cy="114660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3951" y="6101262"/>
            <a:ext cx="1318484" cy="114660"/>
          </a:xfrm>
          <a:prstGeom prst="rect">
            <a:avLst/>
          </a:prstGeom>
        </p:spPr>
      </p:pic>
      <p:pic>
        <p:nvPicPr>
          <p:cNvPr id="188" name="图片 1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3951" y="508712"/>
            <a:ext cx="1318484" cy="114660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951" y="1606804"/>
            <a:ext cx="1326882" cy="115391"/>
          </a:xfrm>
          <a:prstGeom prst="rect">
            <a:avLst/>
          </a:prstGeom>
        </p:spPr>
      </p:pic>
      <p:sp>
        <p:nvSpPr>
          <p:cNvPr id="199" name="Freeform 11"/>
          <p:cNvSpPr>
            <a:spLocks noEditPoints="1"/>
          </p:cNvSpPr>
          <p:nvPr/>
        </p:nvSpPr>
        <p:spPr bwMode="auto">
          <a:xfrm>
            <a:off x="3665255" y="937739"/>
            <a:ext cx="2265020" cy="619942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spc="50" normalizeH="0" baseline="0" noProof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endParaRPr kumimoji="0" lang="en-US" altLang="zh-CN" sz="3600" b="1" i="0" u="none" strike="noStrike" kern="0" spc="50" normalizeH="0" baseline="0" noProof="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39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7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75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90" grpId="0" animBg="1"/>
      <p:bldP spid="192" grpId="0" animBg="1"/>
      <p:bldP spid="193" grpId="0" animBg="1"/>
      <p:bldP spid="173" grpId="0"/>
      <p:bldP spid="174" grpId="0"/>
      <p:bldP spid="175" grpId="0"/>
      <p:bldP spid="176" grpId="0"/>
      <p:bldP spid="177" grpId="0"/>
      <p:bldP spid="178" grpId="0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67511" y="314293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设计原则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88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4165147" y="1551302"/>
            <a:ext cx="3722840" cy="3722682"/>
            <a:chOff x="4255300" y="1860398"/>
            <a:chExt cx="3722840" cy="3722682"/>
          </a:xfrm>
        </p:grpSpPr>
        <p:grpSp>
          <p:nvGrpSpPr>
            <p:cNvPr id="86" name="Group 1"/>
            <p:cNvGrpSpPr/>
            <p:nvPr/>
          </p:nvGrpSpPr>
          <p:grpSpPr>
            <a:xfrm>
              <a:off x="4297681" y="1899508"/>
              <a:ext cx="3596640" cy="3640296"/>
              <a:chOff x="4297681" y="2137013"/>
              <a:chExt cx="3596640" cy="3640296"/>
            </a:xfrm>
          </p:grpSpPr>
          <p:sp>
            <p:nvSpPr>
              <p:cNvPr id="241" name="Line 699"/>
              <p:cNvSpPr>
                <a:spLocks noChangeShapeType="1"/>
              </p:cNvSpPr>
              <p:nvPr/>
            </p:nvSpPr>
            <p:spPr bwMode="auto">
              <a:xfrm flipH="1" flipV="1">
                <a:off x="6010042" y="2137013"/>
                <a:ext cx="971473" cy="229223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2" name="Freeform 700"/>
              <p:cNvSpPr>
                <a:spLocks/>
              </p:cNvSpPr>
              <p:nvPr/>
            </p:nvSpPr>
            <p:spPr bwMode="auto">
              <a:xfrm>
                <a:off x="6981517" y="2366236"/>
                <a:ext cx="912804" cy="1547262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3" name="Freeform 701"/>
              <p:cNvSpPr>
                <a:spLocks/>
              </p:cNvSpPr>
              <p:nvPr/>
            </p:nvSpPr>
            <p:spPr bwMode="auto">
              <a:xfrm>
                <a:off x="5240505" y="3913500"/>
                <a:ext cx="2653816" cy="1863809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4" name="Line 702"/>
              <p:cNvSpPr>
                <a:spLocks noChangeShapeType="1"/>
              </p:cNvSpPr>
              <p:nvPr/>
            </p:nvSpPr>
            <p:spPr bwMode="auto">
              <a:xfrm>
                <a:off x="4440949" y="4633919"/>
                <a:ext cx="799556" cy="102059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5" name="Freeform 703"/>
              <p:cNvSpPr>
                <a:spLocks/>
              </p:cNvSpPr>
              <p:nvPr/>
            </p:nvSpPr>
            <p:spPr bwMode="auto">
              <a:xfrm>
                <a:off x="4297681" y="3149337"/>
                <a:ext cx="143268" cy="1484584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" fmla="*/ 12868 w 12868"/>
                  <a:gd name="connsiteY0" fmla="*/ 0 h 9028"/>
                  <a:gd name="connsiteX1" fmla="*/ 10018 w 12868"/>
                  <a:gd name="connsiteY1" fmla="*/ 386 h 9028"/>
                  <a:gd name="connsiteX2" fmla="*/ 5140 w 12868"/>
                  <a:gd name="connsiteY2" fmla="*/ 1461 h 9028"/>
                  <a:gd name="connsiteX3" fmla="*/ 854 w 12868"/>
                  <a:gd name="connsiteY3" fmla="*/ 2274 h 9028"/>
                  <a:gd name="connsiteX4" fmla="*/ 0 w 12868"/>
                  <a:gd name="connsiteY4" fmla="*/ 6055 h 9028"/>
                  <a:gd name="connsiteX5" fmla="*/ 1724 w 12868"/>
                  <a:gd name="connsiteY5" fmla="*/ 9028 h 9028"/>
                  <a:gd name="connsiteX0" fmla="*/ 7785 w 7785"/>
                  <a:gd name="connsiteY0" fmla="*/ 0 h 9572"/>
                  <a:gd name="connsiteX1" fmla="*/ 3994 w 7785"/>
                  <a:gd name="connsiteY1" fmla="*/ 1190 h 9572"/>
                  <a:gd name="connsiteX2" fmla="*/ 664 w 7785"/>
                  <a:gd name="connsiteY2" fmla="*/ 2091 h 9572"/>
                  <a:gd name="connsiteX3" fmla="*/ 0 w 7785"/>
                  <a:gd name="connsiteY3" fmla="*/ 6279 h 9572"/>
                  <a:gd name="connsiteX4" fmla="*/ 1340 w 7785"/>
                  <a:gd name="connsiteY4" fmla="*/ 9572 h 9572"/>
                  <a:gd name="connsiteX0" fmla="*/ 5130 w 5130"/>
                  <a:gd name="connsiteY0" fmla="*/ 0 h 8757"/>
                  <a:gd name="connsiteX1" fmla="*/ 853 w 5130"/>
                  <a:gd name="connsiteY1" fmla="*/ 941 h 8757"/>
                  <a:gd name="connsiteX2" fmla="*/ 0 w 5130"/>
                  <a:gd name="connsiteY2" fmla="*/ 5317 h 8757"/>
                  <a:gd name="connsiteX3" fmla="*/ 1721 w 5130"/>
                  <a:gd name="connsiteY3" fmla="*/ 8757 h 8757"/>
                  <a:gd name="connsiteX0" fmla="*/ 1663 w 3355"/>
                  <a:gd name="connsiteY0" fmla="*/ 0 h 8925"/>
                  <a:gd name="connsiteX1" fmla="*/ 0 w 3355"/>
                  <a:gd name="connsiteY1" fmla="*/ 4997 h 8925"/>
                  <a:gd name="connsiteX2" fmla="*/ 3355 w 3355"/>
                  <a:gd name="connsiteY2" fmla="*/ 8925 h 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6" name="Line 704"/>
              <p:cNvSpPr>
                <a:spLocks noChangeShapeType="1"/>
              </p:cNvSpPr>
              <p:nvPr/>
            </p:nvSpPr>
            <p:spPr bwMode="auto">
              <a:xfrm flipH="1">
                <a:off x="5114925" y="2137013"/>
                <a:ext cx="895116" cy="29662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7" name="Freeform 705"/>
              <p:cNvSpPr>
                <a:spLocks/>
              </p:cNvSpPr>
              <p:nvPr/>
            </p:nvSpPr>
            <p:spPr bwMode="auto">
              <a:xfrm>
                <a:off x="5114925" y="2340343"/>
                <a:ext cx="1871166" cy="103615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" fmla="*/ 0 w 10000"/>
                  <a:gd name="connsiteY0" fmla="*/ 5798 h 5798"/>
                  <a:gd name="connsiteX1" fmla="*/ 0 w 10000"/>
                  <a:gd name="connsiteY1" fmla="*/ 5798 h 5798"/>
                  <a:gd name="connsiteX2" fmla="*/ 4953 w 10000"/>
                  <a:gd name="connsiteY2" fmla="*/ 0 h 5798"/>
                  <a:gd name="connsiteX3" fmla="*/ 4953 w 10000"/>
                  <a:gd name="connsiteY3" fmla="*/ 0 h 5798"/>
                  <a:gd name="connsiteX4" fmla="*/ 10000 w 10000"/>
                  <a:gd name="connsiteY4" fmla="*/ 1092 h 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8" name="Freeform 706"/>
              <p:cNvSpPr>
                <a:spLocks/>
              </p:cNvSpPr>
              <p:nvPr/>
            </p:nvSpPr>
            <p:spPr bwMode="auto">
              <a:xfrm>
                <a:off x="4997636" y="4060857"/>
                <a:ext cx="242869" cy="1593654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9" name="Freeform 707"/>
              <p:cNvSpPr>
                <a:spLocks/>
              </p:cNvSpPr>
              <p:nvPr/>
            </p:nvSpPr>
            <p:spPr bwMode="auto">
              <a:xfrm>
                <a:off x="4997636" y="2442645"/>
                <a:ext cx="180104" cy="1618213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0" name="Freeform 708"/>
              <p:cNvSpPr>
                <a:spLocks/>
              </p:cNvSpPr>
              <p:nvPr/>
            </p:nvSpPr>
            <p:spPr bwMode="auto">
              <a:xfrm>
                <a:off x="5963651" y="4745799"/>
                <a:ext cx="409345" cy="1031510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" fmla="*/ 0 w 7538"/>
                  <a:gd name="connsiteY0" fmla="*/ 0 h 10000"/>
                  <a:gd name="connsiteX1" fmla="*/ 5503 w 7538"/>
                  <a:gd name="connsiteY1" fmla="*/ 7817 h 10000"/>
                  <a:gd name="connsiteX2" fmla="*/ 7538 w 7538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1" name="Freeform 709"/>
              <p:cNvSpPr>
                <a:spLocks/>
              </p:cNvSpPr>
              <p:nvPr/>
            </p:nvSpPr>
            <p:spPr bwMode="auto">
              <a:xfrm>
                <a:off x="5963652" y="2348500"/>
                <a:ext cx="450260" cy="2397304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2" name="Line 710"/>
              <p:cNvSpPr>
                <a:spLocks noChangeShapeType="1"/>
              </p:cNvSpPr>
              <p:nvPr/>
            </p:nvSpPr>
            <p:spPr bwMode="auto">
              <a:xfrm>
                <a:off x="6010042" y="2137015"/>
                <a:ext cx="24560" cy="2114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3" name="Line 711"/>
              <p:cNvSpPr>
                <a:spLocks noChangeShapeType="1"/>
              </p:cNvSpPr>
              <p:nvPr/>
            </p:nvSpPr>
            <p:spPr bwMode="auto">
              <a:xfrm flipH="1">
                <a:off x="4368632" y="2434349"/>
                <a:ext cx="751816" cy="71507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4" name="Line 712"/>
              <p:cNvSpPr>
                <a:spLocks noChangeShapeType="1"/>
              </p:cNvSpPr>
              <p:nvPr/>
            </p:nvSpPr>
            <p:spPr bwMode="auto">
              <a:xfrm flipH="1" flipV="1">
                <a:off x="7681469" y="3816627"/>
                <a:ext cx="212851" cy="9687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5" name="Line 713"/>
              <p:cNvSpPr>
                <a:spLocks noChangeShapeType="1"/>
              </p:cNvSpPr>
              <p:nvPr/>
            </p:nvSpPr>
            <p:spPr bwMode="auto">
              <a:xfrm flipH="1" flipV="1">
                <a:off x="6972417" y="2367473"/>
                <a:ext cx="242415" cy="6304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6" name="Line 714"/>
              <p:cNvSpPr>
                <a:spLocks noChangeShapeType="1"/>
              </p:cNvSpPr>
              <p:nvPr/>
            </p:nvSpPr>
            <p:spPr bwMode="auto">
              <a:xfrm flipH="1" flipV="1">
                <a:off x="7214834" y="2997969"/>
                <a:ext cx="466634" cy="81865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7" name="Line 715"/>
              <p:cNvSpPr>
                <a:spLocks noChangeShapeType="1"/>
              </p:cNvSpPr>
              <p:nvPr/>
            </p:nvSpPr>
            <p:spPr bwMode="auto">
              <a:xfrm flipH="1" flipV="1">
                <a:off x="7681469" y="3816627"/>
                <a:ext cx="20465" cy="110245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8" name="Freeform 716"/>
              <p:cNvSpPr>
                <a:spLocks/>
              </p:cNvSpPr>
              <p:nvPr/>
            </p:nvSpPr>
            <p:spPr bwMode="auto">
              <a:xfrm>
                <a:off x="5963652" y="4745802"/>
                <a:ext cx="1738283" cy="328828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9" name="Line 717"/>
              <p:cNvSpPr>
                <a:spLocks noChangeShapeType="1"/>
              </p:cNvSpPr>
              <p:nvPr/>
            </p:nvSpPr>
            <p:spPr bwMode="auto">
              <a:xfrm>
                <a:off x="4997636" y="4060859"/>
                <a:ext cx="966016" cy="68494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0" name="Line 718"/>
              <p:cNvSpPr>
                <a:spLocks noChangeShapeType="1"/>
              </p:cNvSpPr>
              <p:nvPr/>
            </p:nvSpPr>
            <p:spPr bwMode="auto">
              <a:xfrm>
                <a:off x="4368632" y="3149421"/>
                <a:ext cx="629002" cy="9114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1" name="Line 719"/>
              <p:cNvSpPr>
                <a:spLocks noChangeShapeType="1"/>
              </p:cNvSpPr>
              <p:nvPr/>
            </p:nvSpPr>
            <p:spPr bwMode="auto">
              <a:xfrm flipH="1">
                <a:off x="4368634" y="2944756"/>
                <a:ext cx="809106" cy="20466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2" name="Line 720"/>
              <p:cNvSpPr>
                <a:spLocks noChangeShapeType="1"/>
              </p:cNvSpPr>
              <p:nvPr/>
            </p:nvSpPr>
            <p:spPr bwMode="auto">
              <a:xfrm flipH="1">
                <a:off x="5177742" y="2348501"/>
                <a:ext cx="856862" cy="59625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3" name="Line 721"/>
              <p:cNvSpPr>
                <a:spLocks noChangeShapeType="1"/>
              </p:cNvSpPr>
              <p:nvPr/>
            </p:nvSpPr>
            <p:spPr bwMode="auto">
              <a:xfrm flipH="1" flipV="1">
                <a:off x="6034604" y="2348500"/>
                <a:ext cx="1180232" cy="6494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4" name="Freeform 722"/>
              <p:cNvSpPr>
                <a:spLocks/>
              </p:cNvSpPr>
              <p:nvPr/>
            </p:nvSpPr>
            <p:spPr bwMode="auto">
              <a:xfrm>
                <a:off x="7214833" y="2997968"/>
                <a:ext cx="573059" cy="798191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5" name="Freeform 723"/>
              <p:cNvSpPr>
                <a:spLocks/>
              </p:cNvSpPr>
              <p:nvPr/>
            </p:nvSpPr>
            <p:spPr bwMode="auto">
              <a:xfrm>
                <a:off x="7193002" y="2997968"/>
                <a:ext cx="491195" cy="2076661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6" name="Line 724"/>
              <p:cNvSpPr>
                <a:spLocks noChangeShapeType="1"/>
              </p:cNvSpPr>
              <p:nvPr/>
            </p:nvSpPr>
            <p:spPr bwMode="auto">
              <a:xfrm flipV="1">
                <a:off x="6413914" y="2997968"/>
                <a:ext cx="800921" cy="25651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7" name="Line 725"/>
              <p:cNvSpPr>
                <a:spLocks noChangeShapeType="1"/>
              </p:cNvSpPr>
              <p:nvPr/>
            </p:nvSpPr>
            <p:spPr bwMode="auto">
              <a:xfrm flipV="1">
                <a:off x="4997634" y="3254480"/>
                <a:ext cx="1416278" cy="81729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8" name="Freeform 726"/>
              <p:cNvSpPr>
                <a:spLocks/>
              </p:cNvSpPr>
              <p:nvPr/>
            </p:nvSpPr>
            <p:spPr bwMode="auto">
              <a:xfrm>
                <a:off x="4440949" y="4071773"/>
                <a:ext cx="753165" cy="1069713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9" name="Line 728"/>
              <p:cNvSpPr>
                <a:spLocks noChangeShapeType="1"/>
              </p:cNvSpPr>
              <p:nvPr/>
            </p:nvSpPr>
            <p:spPr bwMode="auto">
              <a:xfrm flipH="1">
                <a:off x="5194114" y="4745801"/>
                <a:ext cx="769538" cy="39568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0" name="Freeform 729"/>
              <p:cNvSpPr>
                <a:spLocks/>
              </p:cNvSpPr>
              <p:nvPr/>
            </p:nvSpPr>
            <p:spPr bwMode="auto">
              <a:xfrm>
                <a:off x="5963654" y="3816625"/>
                <a:ext cx="1717818" cy="929177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1" name="Freeform 730"/>
              <p:cNvSpPr>
                <a:spLocks/>
              </p:cNvSpPr>
              <p:nvPr/>
            </p:nvSpPr>
            <p:spPr bwMode="auto">
              <a:xfrm>
                <a:off x="5254151" y="5500332"/>
                <a:ext cx="1756021" cy="158273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2" name="Freeform 731"/>
              <p:cNvSpPr>
                <a:spLocks/>
              </p:cNvSpPr>
              <p:nvPr/>
            </p:nvSpPr>
            <p:spPr bwMode="auto">
              <a:xfrm>
                <a:off x="5194116" y="5074626"/>
                <a:ext cx="2009806" cy="477551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3" name="Line 732"/>
              <p:cNvSpPr>
                <a:spLocks noChangeShapeType="1"/>
              </p:cNvSpPr>
              <p:nvPr/>
            </p:nvSpPr>
            <p:spPr bwMode="auto">
              <a:xfrm>
                <a:off x="6413918" y="3254481"/>
                <a:ext cx="780454" cy="75316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4" name="Line 733"/>
              <p:cNvSpPr>
                <a:spLocks noChangeShapeType="1"/>
              </p:cNvSpPr>
              <p:nvPr/>
            </p:nvSpPr>
            <p:spPr bwMode="auto">
              <a:xfrm>
                <a:off x="5177745" y="2944750"/>
                <a:ext cx="1236173" cy="30972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7" name="Oval 45"/>
            <p:cNvSpPr/>
            <p:nvPr/>
          </p:nvSpPr>
          <p:spPr>
            <a:xfrm>
              <a:off x="4328325" y="2884335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88" name="Oval 46"/>
            <p:cNvSpPr/>
            <p:nvPr/>
          </p:nvSpPr>
          <p:spPr>
            <a:xfrm>
              <a:off x="5976150" y="1860398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89" name="Oval 47"/>
            <p:cNvSpPr/>
            <p:nvPr/>
          </p:nvSpPr>
          <p:spPr>
            <a:xfrm>
              <a:off x="6007107" y="2079473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0" name="Oval 48"/>
            <p:cNvSpPr/>
            <p:nvPr/>
          </p:nvSpPr>
          <p:spPr>
            <a:xfrm>
              <a:off x="5145094" y="2679548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1" name="Oval 49"/>
            <p:cNvSpPr/>
            <p:nvPr/>
          </p:nvSpPr>
          <p:spPr>
            <a:xfrm>
              <a:off x="4255300" y="371936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2" name="Oval 50"/>
            <p:cNvSpPr/>
            <p:nvPr/>
          </p:nvSpPr>
          <p:spPr>
            <a:xfrm>
              <a:off x="4972850" y="380508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3" name="Oval 51"/>
            <p:cNvSpPr/>
            <p:nvPr/>
          </p:nvSpPr>
          <p:spPr>
            <a:xfrm>
              <a:off x="4407700" y="437341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4" name="Oval 53"/>
            <p:cNvSpPr/>
            <p:nvPr/>
          </p:nvSpPr>
          <p:spPr>
            <a:xfrm>
              <a:off x="7163600" y="373841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5" name="Oval 54"/>
            <p:cNvSpPr/>
            <p:nvPr/>
          </p:nvSpPr>
          <p:spPr>
            <a:xfrm>
              <a:off x="7646200" y="355426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6" name="Oval 55"/>
            <p:cNvSpPr/>
            <p:nvPr/>
          </p:nvSpPr>
          <p:spPr>
            <a:xfrm>
              <a:off x="7865275" y="3652685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7" name="Oval 57"/>
            <p:cNvSpPr/>
            <p:nvPr/>
          </p:nvSpPr>
          <p:spPr>
            <a:xfrm>
              <a:off x="7182650" y="273511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8" name="Oval 58"/>
            <p:cNvSpPr/>
            <p:nvPr/>
          </p:nvSpPr>
          <p:spPr>
            <a:xfrm>
              <a:off x="7179475" y="480521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99" name="Oval 60"/>
            <p:cNvSpPr/>
            <p:nvPr/>
          </p:nvSpPr>
          <p:spPr>
            <a:xfrm>
              <a:off x="6947700" y="2087410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0" name="Oval 61"/>
            <p:cNvSpPr/>
            <p:nvPr/>
          </p:nvSpPr>
          <p:spPr>
            <a:xfrm>
              <a:off x="5166525" y="4877441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1" name="Oval 62"/>
            <p:cNvSpPr/>
            <p:nvPr/>
          </p:nvSpPr>
          <p:spPr>
            <a:xfrm>
              <a:off x="6228563" y="5282254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" name="Oval 63"/>
            <p:cNvSpPr/>
            <p:nvPr/>
          </p:nvSpPr>
          <p:spPr>
            <a:xfrm>
              <a:off x="6992944" y="5234629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3" name="Oval 64"/>
            <p:cNvSpPr/>
            <p:nvPr/>
          </p:nvSpPr>
          <p:spPr>
            <a:xfrm>
              <a:off x="6340482" y="5517998"/>
              <a:ext cx="65082" cy="65082"/>
            </a:xfrm>
            <a:prstGeom prst="ellipse">
              <a:avLst/>
            </a:prstGeom>
            <a:solidFill>
              <a:srgbClr val="54D0CA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4" name="Oval 44"/>
            <p:cNvSpPr/>
            <p:nvPr/>
          </p:nvSpPr>
          <p:spPr>
            <a:xfrm>
              <a:off x="6059496" y="2667643"/>
              <a:ext cx="703254" cy="703254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grpSp>
          <p:nvGrpSpPr>
            <p:cNvPr id="105" name="Group 68"/>
            <p:cNvGrpSpPr/>
            <p:nvPr/>
          </p:nvGrpSpPr>
          <p:grpSpPr>
            <a:xfrm>
              <a:off x="6216454" y="2797385"/>
              <a:ext cx="389338" cy="443770"/>
              <a:chOff x="4021138" y="1814513"/>
              <a:chExt cx="669925" cy="763588"/>
            </a:xfrm>
            <a:solidFill>
              <a:schemeClr val="bg1"/>
            </a:solidFill>
          </p:grpSpPr>
          <p:sp>
            <p:nvSpPr>
              <p:cNvPr id="231" name="Freeform 69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2" name="Rectangle 70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3" name="Freeform 71"/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4" name="Freeform 72"/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5" name="Rectangle 73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6" name="Rectangle 74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7" name="Freeform 75"/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8" name="Freeform 76"/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9" name="Freeform 77"/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0" name="Freeform 78"/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06" name="Oval 66"/>
            <p:cNvSpPr/>
            <p:nvPr/>
          </p:nvSpPr>
          <p:spPr>
            <a:xfrm>
              <a:off x="4708532" y="3566167"/>
              <a:ext cx="568318" cy="568318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grpSp>
          <p:nvGrpSpPr>
            <p:cNvPr id="107" name="Group 85"/>
            <p:cNvGrpSpPr/>
            <p:nvPr/>
          </p:nvGrpSpPr>
          <p:grpSpPr>
            <a:xfrm>
              <a:off x="4853752" y="3683670"/>
              <a:ext cx="277878" cy="333313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229" name="Freeform 8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0" name="Freeform 87"/>
              <p:cNvSpPr>
                <a:spLocks/>
              </p:cNvSpPr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0" name="Oval 56"/>
            <p:cNvSpPr/>
            <p:nvPr/>
          </p:nvSpPr>
          <p:spPr>
            <a:xfrm>
              <a:off x="7620642" y="2706377"/>
              <a:ext cx="357498" cy="357498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grpSp>
          <p:nvGrpSpPr>
            <p:cNvPr id="181" name="Group 88"/>
            <p:cNvGrpSpPr/>
            <p:nvPr/>
          </p:nvGrpSpPr>
          <p:grpSpPr>
            <a:xfrm>
              <a:off x="7710642" y="2813209"/>
              <a:ext cx="177498" cy="143834"/>
              <a:chOff x="5145088" y="3205163"/>
              <a:chExt cx="736600" cy="596900"/>
            </a:xfrm>
            <a:solidFill>
              <a:schemeClr val="bg1"/>
            </a:solidFill>
          </p:grpSpPr>
          <p:sp>
            <p:nvSpPr>
              <p:cNvPr id="223" name="Freeform 8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4" name="Freeform 9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5" name="Freeform 9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6" name="Freeform 9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7" name="Rectangle 9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8" name="Rectangle 9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2" name="Oval 52"/>
            <p:cNvSpPr/>
            <p:nvPr/>
          </p:nvSpPr>
          <p:spPr>
            <a:xfrm>
              <a:off x="5737232" y="4283717"/>
              <a:ext cx="466718" cy="466718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83" name="Freeform 95"/>
            <p:cNvSpPr>
              <a:spLocks noEditPoints="1"/>
            </p:cNvSpPr>
            <p:nvPr/>
          </p:nvSpPr>
          <p:spPr bwMode="auto">
            <a:xfrm>
              <a:off x="5823450" y="4387670"/>
              <a:ext cx="294282" cy="258813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95" name="Oval 43"/>
            <p:cNvSpPr/>
            <p:nvPr/>
          </p:nvSpPr>
          <p:spPr>
            <a:xfrm>
              <a:off x="4959358" y="2043755"/>
              <a:ext cx="317492" cy="317492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grpSp>
          <p:nvGrpSpPr>
            <p:cNvPr id="196" name="Group 96"/>
            <p:cNvGrpSpPr/>
            <p:nvPr/>
          </p:nvGrpSpPr>
          <p:grpSpPr>
            <a:xfrm>
              <a:off x="5029755" y="2114338"/>
              <a:ext cx="176698" cy="176327"/>
              <a:chOff x="5138738" y="4373563"/>
              <a:chExt cx="755650" cy="754063"/>
            </a:xfrm>
            <a:solidFill>
              <a:schemeClr val="bg1"/>
            </a:solidFill>
          </p:grpSpPr>
          <p:sp>
            <p:nvSpPr>
              <p:cNvPr id="208" name="Freeform 9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9" name="Freeform 9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0" name="Rectangle 9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1" name="Freeform 100"/>
              <p:cNvSpPr>
                <a:spLocks/>
              </p:cNvSpPr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2" name="Freeform 101"/>
              <p:cNvSpPr>
                <a:spLocks/>
              </p:cNvSpPr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4" name="Freeform 103"/>
              <p:cNvSpPr>
                <a:spLocks/>
              </p:cNvSpPr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5" name="Freeform 104"/>
              <p:cNvSpPr>
                <a:spLocks/>
              </p:cNvSpPr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6" name="Rectangle 10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7" name="Freeform 106"/>
              <p:cNvSpPr>
                <a:spLocks/>
              </p:cNvSpPr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8" name="Freeform 107"/>
              <p:cNvSpPr>
                <a:spLocks/>
              </p:cNvSpPr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9" name="Rectangle 10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0" name="Freeform 109"/>
              <p:cNvSpPr>
                <a:spLocks/>
              </p:cNvSpPr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1" name="Freeform 110"/>
              <p:cNvSpPr>
                <a:spLocks/>
              </p:cNvSpPr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2" name="Freeform 11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97" name="Oval 65"/>
            <p:cNvSpPr/>
            <p:nvPr/>
          </p:nvSpPr>
          <p:spPr>
            <a:xfrm>
              <a:off x="5088900" y="5276066"/>
              <a:ext cx="306060" cy="306060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98" name="Freeform 112"/>
            <p:cNvSpPr>
              <a:spLocks noEditPoints="1"/>
            </p:cNvSpPr>
            <p:nvPr/>
          </p:nvSpPr>
          <p:spPr bwMode="auto">
            <a:xfrm>
              <a:off x="5155246" y="5350244"/>
              <a:ext cx="173369" cy="157704"/>
            </a:xfrm>
            <a:custGeom>
              <a:avLst/>
              <a:gdLst>
                <a:gd name="T0" fmla="*/ 348 w 498"/>
                <a:gd name="T1" fmla="*/ 251 h 453"/>
                <a:gd name="T2" fmla="*/ 340 w 498"/>
                <a:gd name="T3" fmla="*/ 252 h 453"/>
                <a:gd name="T4" fmla="*/ 376 w 498"/>
                <a:gd name="T5" fmla="*/ 185 h 453"/>
                <a:gd name="T6" fmla="*/ 407 w 498"/>
                <a:gd name="T7" fmla="*/ 194 h 453"/>
                <a:gd name="T8" fmla="*/ 470 w 498"/>
                <a:gd name="T9" fmla="*/ 103 h 453"/>
                <a:gd name="T10" fmla="*/ 495 w 498"/>
                <a:gd name="T11" fmla="*/ 93 h 453"/>
                <a:gd name="T12" fmla="*/ 484 w 498"/>
                <a:gd name="T13" fmla="*/ 68 h 453"/>
                <a:gd name="T14" fmla="*/ 459 w 498"/>
                <a:gd name="T15" fmla="*/ 79 h 453"/>
                <a:gd name="T16" fmla="*/ 394 w 498"/>
                <a:gd name="T17" fmla="*/ 162 h 453"/>
                <a:gd name="T18" fmla="*/ 356 w 498"/>
                <a:gd name="T19" fmla="*/ 140 h 453"/>
                <a:gd name="T20" fmla="*/ 300 w 498"/>
                <a:gd name="T21" fmla="*/ 34 h 453"/>
                <a:gd name="T22" fmla="*/ 185 w 498"/>
                <a:gd name="T23" fmla="*/ 0 h 453"/>
                <a:gd name="T24" fmla="*/ 79 w 498"/>
                <a:gd name="T25" fmla="*/ 57 h 453"/>
                <a:gd name="T26" fmla="*/ 44 w 498"/>
                <a:gd name="T27" fmla="*/ 175 h 453"/>
                <a:gd name="T28" fmla="*/ 88 w 498"/>
                <a:gd name="T29" fmla="*/ 306 h 453"/>
                <a:gd name="T30" fmla="*/ 38 w 498"/>
                <a:gd name="T31" fmla="*/ 280 h 453"/>
                <a:gd name="T32" fmla="*/ 15 w 498"/>
                <a:gd name="T33" fmla="*/ 266 h 453"/>
                <a:gd name="T34" fmla="*/ 0 w 498"/>
                <a:gd name="T35" fmla="*/ 288 h 453"/>
                <a:gd name="T36" fmla="*/ 25 w 498"/>
                <a:gd name="T37" fmla="*/ 302 h 453"/>
                <a:gd name="T38" fmla="*/ 69 w 498"/>
                <a:gd name="T39" fmla="*/ 338 h 453"/>
                <a:gd name="T40" fmla="*/ 96 w 498"/>
                <a:gd name="T41" fmla="*/ 338 h 453"/>
                <a:gd name="T42" fmla="*/ 117 w 498"/>
                <a:gd name="T43" fmla="*/ 289 h 453"/>
                <a:gd name="T44" fmla="*/ 201 w 498"/>
                <a:gd name="T45" fmla="*/ 313 h 453"/>
                <a:gd name="T46" fmla="*/ 292 w 498"/>
                <a:gd name="T47" fmla="*/ 284 h 453"/>
                <a:gd name="T48" fmla="*/ 295 w 498"/>
                <a:gd name="T49" fmla="*/ 301 h 453"/>
                <a:gd name="T50" fmla="*/ 297 w 498"/>
                <a:gd name="T51" fmla="*/ 305 h 453"/>
                <a:gd name="T52" fmla="*/ 447 w 498"/>
                <a:gd name="T53" fmla="*/ 453 h 453"/>
                <a:gd name="T54" fmla="*/ 497 w 498"/>
                <a:gd name="T55" fmla="*/ 413 h 453"/>
                <a:gd name="T56" fmla="*/ 481 w 498"/>
                <a:gd name="T57" fmla="*/ 83 h 453"/>
                <a:gd name="T58" fmla="*/ 346 w 498"/>
                <a:gd name="T59" fmla="*/ 268 h 453"/>
                <a:gd name="T60" fmla="*/ 68 w 498"/>
                <a:gd name="T61" fmla="*/ 101 h 453"/>
                <a:gd name="T62" fmla="*/ 146 w 498"/>
                <a:gd name="T63" fmla="*/ 25 h 453"/>
                <a:gd name="T64" fmla="*/ 255 w 498"/>
                <a:gd name="T65" fmla="*/ 25 h 453"/>
                <a:gd name="T66" fmla="*/ 333 w 498"/>
                <a:gd name="T67" fmla="*/ 101 h 453"/>
                <a:gd name="T68" fmla="*/ 329 w 498"/>
                <a:gd name="T69" fmla="*/ 156 h 453"/>
                <a:gd name="T70" fmla="*/ 292 w 498"/>
                <a:gd name="T71" fmla="*/ 64 h 453"/>
                <a:gd name="T72" fmla="*/ 201 w 498"/>
                <a:gd name="T73" fmla="*/ 27 h 453"/>
                <a:gd name="T74" fmla="*/ 109 w 498"/>
                <a:gd name="T75" fmla="*/ 66 h 453"/>
                <a:gd name="T76" fmla="*/ 71 w 498"/>
                <a:gd name="T77" fmla="*/ 156 h 453"/>
                <a:gd name="T78" fmla="*/ 109 w 498"/>
                <a:gd name="T79" fmla="*/ 247 h 453"/>
                <a:gd name="T80" fmla="*/ 67 w 498"/>
                <a:gd name="T81" fmla="*/ 205 h 453"/>
                <a:gd name="T82" fmla="*/ 204 w 498"/>
                <a:gd name="T83" fmla="*/ 175 h 453"/>
                <a:gd name="T84" fmla="*/ 294 w 498"/>
                <a:gd name="T85" fmla="*/ 224 h 453"/>
                <a:gd name="T86" fmla="*/ 212 w 498"/>
                <a:gd name="T87" fmla="*/ 271 h 453"/>
                <a:gd name="T88" fmla="*/ 140 w 498"/>
                <a:gd name="T89" fmla="*/ 255 h 453"/>
                <a:gd name="T90" fmla="*/ 197 w 498"/>
                <a:gd name="T91" fmla="*/ 139 h 453"/>
                <a:gd name="T92" fmla="*/ 187 w 498"/>
                <a:gd name="T93" fmla="*/ 164 h 453"/>
                <a:gd name="T94" fmla="*/ 91 w 498"/>
                <a:gd name="T95" fmla="*/ 190 h 453"/>
                <a:gd name="T96" fmla="*/ 99 w 498"/>
                <a:gd name="T97" fmla="*/ 102 h 453"/>
                <a:gd name="T98" fmla="*/ 167 w 498"/>
                <a:gd name="T99" fmla="*/ 46 h 453"/>
                <a:gd name="T100" fmla="*/ 255 w 498"/>
                <a:gd name="T101" fmla="*/ 55 h 453"/>
                <a:gd name="T102" fmla="*/ 311 w 498"/>
                <a:gd name="T103" fmla="*/ 123 h 453"/>
                <a:gd name="T104" fmla="*/ 201 w 498"/>
                <a:gd name="T105" fmla="*/ 299 h 453"/>
                <a:gd name="T106" fmla="*/ 125 w 498"/>
                <a:gd name="T107" fmla="*/ 277 h 453"/>
                <a:gd name="T108" fmla="*/ 214 w 498"/>
                <a:gd name="T109" fmla="*/ 285 h 453"/>
                <a:gd name="T110" fmla="*/ 299 w 498"/>
                <a:gd name="T111" fmla="*/ 239 h 453"/>
                <a:gd name="T112" fmla="*/ 341 w 498"/>
                <a:gd name="T113" fmla="*/ 181 h 453"/>
                <a:gd name="T114" fmla="*/ 308 w 498"/>
                <a:gd name="T115" fmla="*/ 250 h 453"/>
                <a:gd name="T116" fmla="*/ 288 w 498"/>
                <a:gd name="T117" fmla="*/ 269 h 453"/>
                <a:gd name="T118" fmla="*/ 225 w 498"/>
                <a:gd name="T119" fmla="*/ 297 h 453"/>
                <a:gd name="T120" fmla="*/ 307 w 498"/>
                <a:gd name="T121" fmla="*/ 272 h 453"/>
                <a:gd name="T122" fmla="*/ 310 w 498"/>
                <a:gd name="T123" fmla="*/ 283 h 453"/>
                <a:gd name="T124" fmla="*/ 483 w 498"/>
                <a:gd name="T125" fmla="*/ 41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8" h="453">
                  <a:moveTo>
                    <a:pt x="496" y="398"/>
                  </a:moveTo>
                  <a:lnTo>
                    <a:pt x="496" y="398"/>
                  </a:lnTo>
                  <a:lnTo>
                    <a:pt x="485" y="387"/>
                  </a:lnTo>
                  <a:lnTo>
                    <a:pt x="485" y="387"/>
                  </a:lnTo>
                  <a:lnTo>
                    <a:pt x="485" y="387"/>
                  </a:lnTo>
                  <a:lnTo>
                    <a:pt x="350" y="252"/>
                  </a:lnTo>
                  <a:lnTo>
                    <a:pt x="350" y="252"/>
                  </a:lnTo>
                  <a:lnTo>
                    <a:pt x="348" y="251"/>
                  </a:lnTo>
                  <a:lnTo>
                    <a:pt x="348" y="251"/>
                  </a:lnTo>
                  <a:lnTo>
                    <a:pt x="348" y="251"/>
                  </a:lnTo>
                  <a:lnTo>
                    <a:pt x="348" y="251"/>
                  </a:lnTo>
                  <a:lnTo>
                    <a:pt x="346" y="250"/>
                  </a:lnTo>
                  <a:lnTo>
                    <a:pt x="346" y="250"/>
                  </a:lnTo>
                  <a:lnTo>
                    <a:pt x="342" y="251"/>
                  </a:lnTo>
                  <a:lnTo>
                    <a:pt x="342" y="251"/>
                  </a:lnTo>
                  <a:lnTo>
                    <a:pt x="342" y="251"/>
                  </a:lnTo>
                  <a:lnTo>
                    <a:pt x="342" y="251"/>
                  </a:lnTo>
                  <a:lnTo>
                    <a:pt x="340" y="252"/>
                  </a:lnTo>
                  <a:lnTo>
                    <a:pt x="337" y="256"/>
                  </a:lnTo>
                  <a:lnTo>
                    <a:pt x="328" y="247"/>
                  </a:lnTo>
                  <a:lnTo>
                    <a:pt x="328" y="247"/>
                  </a:lnTo>
                  <a:lnTo>
                    <a:pt x="338" y="232"/>
                  </a:lnTo>
                  <a:lnTo>
                    <a:pt x="346" y="217"/>
                  </a:lnTo>
                  <a:lnTo>
                    <a:pt x="351" y="199"/>
                  </a:lnTo>
                  <a:lnTo>
                    <a:pt x="355" y="183"/>
                  </a:lnTo>
                  <a:lnTo>
                    <a:pt x="376" y="185"/>
                  </a:lnTo>
                  <a:lnTo>
                    <a:pt x="376" y="185"/>
                  </a:lnTo>
                  <a:lnTo>
                    <a:pt x="379" y="191"/>
                  </a:lnTo>
                  <a:lnTo>
                    <a:pt x="382" y="195"/>
                  </a:lnTo>
                  <a:lnTo>
                    <a:pt x="388" y="198"/>
                  </a:lnTo>
                  <a:lnTo>
                    <a:pt x="394" y="199"/>
                  </a:lnTo>
                  <a:lnTo>
                    <a:pt x="394" y="199"/>
                  </a:lnTo>
                  <a:lnTo>
                    <a:pt x="399" y="199"/>
                  </a:lnTo>
                  <a:lnTo>
                    <a:pt x="402" y="198"/>
                  </a:lnTo>
                  <a:lnTo>
                    <a:pt x="405" y="196"/>
                  </a:lnTo>
                  <a:lnTo>
                    <a:pt x="407" y="194"/>
                  </a:lnTo>
                  <a:lnTo>
                    <a:pt x="410" y="191"/>
                  </a:lnTo>
                  <a:lnTo>
                    <a:pt x="412" y="188"/>
                  </a:lnTo>
                  <a:lnTo>
                    <a:pt x="413" y="184"/>
                  </a:lnTo>
                  <a:lnTo>
                    <a:pt x="414" y="181"/>
                  </a:lnTo>
                  <a:lnTo>
                    <a:pt x="414" y="181"/>
                  </a:lnTo>
                  <a:lnTo>
                    <a:pt x="413" y="176"/>
                  </a:lnTo>
                  <a:lnTo>
                    <a:pt x="412" y="172"/>
                  </a:lnTo>
                  <a:lnTo>
                    <a:pt x="470" y="103"/>
                  </a:lnTo>
                  <a:lnTo>
                    <a:pt x="470" y="103"/>
                  </a:lnTo>
                  <a:lnTo>
                    <a:pt x="473" y="104"/>
                  </a:lnTo>
                  <a:lnTo>
                    <a:pt x="477" y="104"/>
                  </a:lnTo>
                  <a:lnTo>
                    <a:pt x="477" y="104"/>
                  </a:lnTo>
                  <a:lnTo>
                    <a:pt x="481" y="104"/>
                  </a:lnTo>
                  <a:lnTo>
                    <a:pt x="484" y="103"/>
                  </a:lnTo>
                  <a:lnTo>
                    <a:pt x="487" y="101"/>
                  </a:lnTo>
                  <a:lnTo>
                    <a:pt x="490" y="99"/>
                  </a:lnTo>
                  <a:lnTo>
                    <a:pt x="493" y="96"/>
                  </a:lnTo>
                  <a:lnTo>
                    <a:pt x="495" y="93"/>
                  </a:lnTo>
                  <a:lnTo>
                    <a:pt x="496" y="89"/>
                  </a:lnTo>
                  <a:lnTo>
                    <a:pt x="496" y="86"/>
                  </a:lnTo>
                  <a:lnTo>
                    <a:pt x="496" y="86"/>
                  </a:lnTo>
                  <a:lnTo>
                    <a:pt x="496" y="82"/>
                  </a:lnTo>
                  <a:lnTo>
                    <a:pt x="495" y="79"/>
                  </a:lnTo>
                  <a:lnTo>
                    <a:pt x="493" y="75"/>
                  </a:lnTo>
                  <a:lnTo>
                    <a:pt x="490" y="72"/>
                  </a:lnTo>
                  <a:lnTo>
                    <a:pt x="487" y="70"/>
                  </a:lnTo>
                  <a:lnTo>
                    <a:pt x="484" y="68"/>
                  </a:lnTo>
                  <a:lnTo>
                    <a:pt x="481" y="67"/>
                  </a:lnTo>
                  <a:lnTo>
                    <a:pt x="477" y="67"/>
                  </a:lnTo>
                  <a:lnTo>
                    <a:pt x="477" y="67"/>
                  </a:lnTo>
                  <a:lnTo>
                    <a:pt x="473" y="67"/>
                  </a:lnTo>
                  <a:lnTo>
                    <a:pt x="470" y="68"/>
                  </a:lnTo>
                  <a:lnTo>
                    <a:pt x="467" y="70"/>
                  </a:lnTo>
                  <a:lnTo>
                    <a:pt x="463" y="72"/>
                  </a:lnTo>
                  <a:lnTo>
                    <a:pt x="461" y="75"/>
                  </a:lnTo>
                  <a:lnTo>
                    <a:pt x="459" y="79"/>
                  </a:lnTo>
                  <a:lnTo>
                    <a:pt x="458" y="82"/>
                  </a:lnTo>
                  <a:lnTo>
                    <a:pt x="458" y="86"/>
                  </a:lnTo>
                  <a:lnTo>
                    <a:pt x="458" y="86"/>
                  </a:lnTo>
                  <a:lnTo>
                    <a:pt x="459" y="89"/>
                  </a:lnTo>
                  <a:lnTo>
                    <a:pt x="460" y="94"/>
                  </a:lnTo>
                  <a:lnTo>
                    <a:pt x="401" y="163"/>
                  </a:lnTo>
                  <a:lnTo>
                    <a:pt x="401" y="163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89" y="163"/>
                  </a:lnTo>
                  <a:lnTo>
                    <a:pt x="385" y="165"/>
                  </a:lnTo>
                  <a:lnTo>
                    <a:pt x="381" y="167"/>
                  </a:lnTo>
                  <a:lnTo>
                    <a:pt x="378" y="171"/>
                  </a:lnTo>
                  <a:lnTo>
                    <a:pt x="358" y="169"/>
                  </a:lnTo>
                  <a:lnTo>
                    <a:pt x="358" y="169"/>
                  </a:lnTo>
                  <a:lnTo>
                    <a:pt x="358" y="156"/>
                  </a:lnTo>
                  <a:lnTo>
                    <a:pt x="358" y="156"/>
                  </a:lnTo>
                  <a:lnTo>
                    <a:pt x="356" y="140"/>
                  </a:lnTo>
                  <a:lnTo>
                    <a:pt x="354" y="125"/>
                  </a:lnTo>
                  <a:lnTo>
                    <a:pt x="351" y="111"/>
                  </a:lnTo>
                  <a:lnTo>
                    <a:pt x="346" y="96"/>
                  </a:lnTo>
                  <a:lnTo>
                    <a:pt x="339" y="82"/>
                  </a:lnTo>
                  <a:lnTo>
                    <a:pt x="332" y="69"/>
                  </a:lnTo>
                  <a:lnTo>
                    <a:pt x="322" y="57"/>
                  </a:lnTo>
                  <a:lnTo>
                    <a:pt x="312" y="45"/>
                  </a:lnTo>
                  <a:lnTo>
                    <a:pt x="312" y="45"/>
                  </a:lnTo>
                  <a:lnTo>
                    <a:pt x="300" y="34"/>
                  </a:lnTo>
                  <a:lnTo>
                    <a:pt x="287" y="26"/>
                  </a:lnTo>
                  <a:lnTo>
                    <a:pt x="274" y="18"/>
                  </a:lnTo>
                  <a:lnTo>
                    <a:pt x="260" y="12"/>
                  </a:lnTo>
                  <a:lnTo>
                    <a:pt x="246" y="6"/>
                  </a:lnTo>
                  <a:lnTo>
                    <a:pt x="231" y="2"/>
                  </a:lnTo>
                  <a:lnTo>
                    <a:pt x="216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185" y="0"/>
                  </a:lnTo>
                  <a:lnTo>
                    <a:pt x="170" y="2"/>
                  </a:lnTo>
                  <a:lnTo>
                    <a:pt x="155" y="6"/>
                  </a:lnTo>
                  <a:lnTo>
                    <a:pt x="140" y="12"/>
                  </a:lnTo>
                  <a:lnTo>
                    <a:pt x="126" y="18"/>
                  </a:lnTo>
                  <a:lnTo>
                    <a:pt x="113" y="26"/>
                  </a:lnTo>
                  <a:lnTo>
                    <a:pt x="102" y="3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79" y="57"/>
                  </a:lnTo>
                  <a:lnTo>
                    <a:pt x="70" y="70"/>
                  </a:lnTo>
                  <a:lnTo>
                    <a:pt x="62" y="83"/>
                  </a:lnTo>
                  <a:lnTo>
                    <a:pt x="55" y="96"/>
                  </a:lnTo>
                  <a:lnTo>
                    <a:pt x="51" y="111"/>
                  </a:lnTo>
                  <a:lnTo>
                    <a:pt x="47" y="125"/>
                  </a:lnTo>
                  <a:lnTo>
                    <a:pt x="44" y="141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44" y="175"/>
                  </a:lnTo>
                  <a:lnTo>
                    <a:pt x="48" y="193"/>
                  </a:lnTo>
                  <a:lnTo>
                    <a:pt x="53" y="210"/>
                  </a:lnTo>
                  <a:lnTo>
                    <a:pt x="61" y="226"/>
                  </a:lnTo>
                  <a:lnTo>
                    <a:pt x="69" y="242"/>
                  </a:lnTo>
                  <a:lnTo>
                    <a:pt x="80" y="256"/>
                  </a:lnTo>
                  <a:lnTo>
                    <a:pt x="92" y="269"/>
                  </a:lnTo>
                  <a:lnTo>
                    <a:pt x="105" y="280"/>
                  </a:lnTo>
                  <a:lnTo>
                    <a:pt x="88" y="306"/>
                  </a:lnTo>
                  <a:lnTo>
                    <a:pt x="88" y="306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77" y="306"/>
                  </a:lnTo>
                  <a:lnTo>
                    <a:pt x="71" y="310"/>
                  </a:lnTo>
                  <a:lnTo>
                    <a:pt x="38" y="288"/>
                  </a:lnTo>
                  <a:lnTo>
                    <a:pt x="38" y="288"/>
                  </a:lnTo>
                  <a:lnTo>
                    <a:pt x="38" y="285"/>
                  </a:lnTo>
                  <a:lnTo>
                    <a:pt x="38" y="285"/>
                  </a:lnTo>
                  <a:lnTo>
                    <a:pt x="38" y="280"/>
                  </a:lnTo>
                  <a:lnTo>
                    <a:pt x="37" y="277"/>
                  </a:lnTo>
                  <a:lnTo>
                    <a:pt x="35" y="274"/>
                  </a:lnTo>
                  <a:lnTo>
                    <a:pt x="32" y="271"/>
                  </a:lnTo>
                  <a:lnTo>
                    <a:pt x="29" y="269"/>
                  </a:lnTo>
                  <a:lnTo>
                    <a:pt x="26" y="268"/>
                  </a:lnTo>
                  <a:lnTo>
                    <a:pt x="23" y="266"/>
                  </a:lnTo>
                  <a:lnTo>
                    <a:pt x="20" y="265"/>
                  </a:lnTo>
                  <a:lnTo>
                    <a:pt x="20" y="265"/>
                  </a:lnTo>
                  <a:lnTo>
                    <a:pt x="15" y="266"/>
                  </a:lnTo>
                  <a:lnTo>
                    <a:pt x="12" y="268"/>
                  </a:lnTo>
                  <a:lnTo>
                    <a:pt x="9" y="269"/>
                  </a:lnTo>
                  <a:lnTo>
                    <a:pt x="5" y="271"/>
                  </a:lnTo>
                  <a:lnTo>
                    <a:pt x="3" y="274"/>
                  </a:lnTo>
                  <a:lnTo>
                    <a:pt x="1" y="277"/>
                  </a:lnTo>
                  <a:lnTo>
                    <a:pt x="0" y="280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8"/>
                  </a:lnTo>
                  <a:lnTo>
                    <a:pt x="1" y="292"/>
                  </a:lnTo>
                  <a:lnTo>
                    <a:pt x="3" y="295"/>
                  </a:lnTo>
                  <a:lnTo>
                    <a:pt x="5" y="298"/>
                  </a:lnTo>
                  <a:lnTo>
                    <a:pt x="9" y="300"/>
                  </a:lnTo>
                  <a:lnTo>
                    <a:pt x="12" y="302"/>
                  </a:lnTo>
                  <a:lnTo>
                    <a:pt x="15" y="303"/>
                  </a:lnTo>
                  <a:lnTo>
                    <a:pt x="20" y="303"/>
                  </a:lnTo>
                  <a:lnTo>
                    <a:pt x="20" y="303"/>
                  </a:lnTo>
                  <a:lnTo>
                    <a:pt x="25" y="302"/>
                  </a:lnTo>
                  <a:lnTo>
                    <a:pt x="29" y="30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5"/>
                  </a:lnTo>
                  <a:lnTo>
                    <a:pt x="64" y="325"/>
                  </a:lnTo>
                  <a:lnTo>
                    <a:pt x="64" y="328"/>
                  </a:lnTo>
                  <a:lnTo>
                    <a:pt x="65" y="332"/>
                  </a:lnTo>
                  <a:lnTo>
                    <a:pt x="67" y="336"/>
                  </a:lnTo>
                  <a:lnTo>
                    <a:pt x="69" y="338"/>
                  </a:lnTo>
                  <a:lnTo>
                    <a:pt x="72" y="340"/>
                  </a:lnTo>
                  <a:lnTo>
                    <a:pt x="76" y="342"/>
                  </a:lnTo>
                  <a:lnTo>
                    <a:pt x="79" y="343"/>
                  </a:lnTo>
                  <a:lnTo>
                    <a:pt x="83" y="343"/>
                  </a:lnTo>
                  <a:lnTo>
                    <a:pt x="83" y="343"/>
                  </a:lnTo>
                  <a:lnTo>
                    <a:pt x="86" y="343"/>
                  </a:lnTo>
                  <a:lnTo>
                    <a:pt x="90" y="342"/>
                  </a:lnTo>
                  <a:lnTo>
                    <a:pt x="93" y="340"/>
                  </a:lnTo>
                  <a:lnTo>
                    <a:pt x="96" y="338"/>
                  </a:lnTo>
                  <a:lnTo>
                    <a:pt x="98" y="336"/>
                  </a:lnTo>
                  <a:lnTo>
                    <a:pt x="101" y="332"/>
                  </a:lnTo>
                  <a:lnTo>
                    <a:pt x="102" y="328"/>
                  </a:lnTo>
                  <a:lnTo>
                    <a:pt x="102" y="325"/>
                  </a:lnTo>
                  <a:lnTo>
                    <a:pt x="102" y="325"/>
                  </a:lnTo>
                  <a:lnTo>
                    <a:pt x="101" y="319"/>
                  </a:lnTo>
                  <a:lnTo>
                    <a:pt x="98" y="314"/>
                  </a:lnTo>
                  <a:lnTo>
                    <a:pt x="117" y="289"/>
                  </a:lnTo>
                  <a:lnTo>
                    <a:pt x="117" y="289"/>
                  </a:lnTo>
                  <a:lnTo>
                    <a:pt x="126" y="295"/>
                  </a:lnTo>
                  <a:lnTo>
                    <a:pt x="136" y="299"/>
                  </a:lnTo>
                  <a:lnTo>
                    <a:pt x="146" y="303"/>
                  </a:lnTo>
                  <a:lnTo>
                    <a:pt x="157" y="306"/>
                  </a:lnTo>
                  <a:lnTo>
                    <a:pt x="166" y="310"/>
                  </a:lnTo>
                  <a:lnTo>
                    <a:pt x="178" y="312"/>
                  </a:lnTo>
                  <a:lnTo>
                    <a:pt x="189" y="313"/>
                  </a:lnTo>
                  <a:lnTo>
                    <a:pt x="201" y="313"/>
                  </a:lnTo>
                  <a:lnTo>
                    <a:pt x="201" y="313"/>
                  </a:lnTo>
                  <a:lnTo>
                    <a:pt x="201" y="313"/>
                  </a:lnTo>
                  <a:lnTo>
                    <a:pt x="213" y="313"/>
                  </a:lnTo>
                  <a:lnTo>
                    <a:pt x="225" y="311"/>
                  </a:lnTo>
                  <a:lnTo>
                    <a:pt x="237" y="309"/>
                  </a:lnTo>
                  <a:lnTo>
                    <a:pt x="248" y="305"/>
                  </a:lnTo>
                  <a:lnTo>
                    <a:pt x="260" y="302"/>
                  </a:lnTo>
                  <a:lnTo>
                    <a:pt x="271" y="297"/>
                  </a:lnTo>
                  <a:lnTo>
                    <a:pt x="282" y="291"/>
                  </a:lnTo>
                  <a:lnTo>
                    <a:pt x="292" y="284"/>
                  </a:lnTo>
                  <a:lnTo>
                    <a:pt x="300" y="292"/>
                  </a:lnTo>
                  <a:lnTo>
                    <a:pt x="297" y="296"/>
                  </a:lnTo>
                  <a:lnTo>
                    <a:pt x="297" y="296"/>
                  </a:lnTo>
                  <a:lnTo>
                    <a:pt x="295" y="298"/>
                  </a:lnTo>
                  <a:lnTo>
                    <a:pt x="295" y="298"/>
                  </a:lnTo>
                  <a:lnTo>
                    <a:pt x="295" y="298"/>
                  </a:lnTo>
                  <a:lnTo>
                    <a:pt x="295" y="298"/>
                  </a:lnTo>
                  <a:lnTo>
                    <a:pt x="295" y="301"/>
                  </a:lnTo>
                  <a:lnTo>
                    <a:pt x="295" y="301"/>
                  </a:lnTo>
                  <a:lnTo>
                    <a:pt x="295" y="301"/>
                  </a:lnTo>
                  <a:lnTo>
                    <a:pt x="295" y="301"/>
                  </a:lnTo>
                  <a:lnTo>
                    <a:pt x="295" y="303"/>
                  </a:lnTo>
                  <a:lnTo>
                    <a:pt x="295" y="303"/>
                  </a:lnTo>
                  <a:lnTo>
                    <a:pt x="295" y="303"/>
                  </a:lnTo>
                  <a:lnTo>
                    <a:pt x="295" y="303"/>
                  </a:lnTo>
                  <a:lnTo>
                    <a:pt x="297" y="305"/>
                  </a:lnTo>
                  <a:lnTo>
                    <a:pt x="297" y="305"/>
                  </a:lnTo>
                  <a:lnTo>
                    <a:pt x="297" y="305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432" y="440"/>
                  </a:lnTo>
                  <a:lnTo>
                    <a:pt x="443" y="451"/>
                  </a:lnTo>
                  <a:lnTo>
                    <a:pt x="443" y="451"/>
                  </a:lnTo>
                  <a:lnTo>
                    <a:pt x="445" y="452"/>
                  </a:lnTo>
                  <a:lnTo>
                    <a:pt x="447" y="453"/>
                  </a:lnTo>
                  <a:lnTo>
                    <a:pt x="447" y="453"/>
                  </a:lnTo>
                  <a:lnTo>
                    <a:pt x="447" y="453"/>
                  </a:lnTo>
                  <a:lnTo>
                    <a:pt x="447" y="453"/>
                  </a:lnTo>
                  <a:lnTo>
                    <a:pt x="458" y="452"/>
                  </a:lnTo>
                  <a:lnTo>
                    <a:pt x="467" y="449"/>
                  </a:lnTo>
                  <a:lnTo>
                    <a:pt x="475" y="445"/>
                  </a:lnTo>
                  <a:lnTo>
                    <a:pt x="483" y="438"/>
                  </a:lnTo>
                  <a:lnTo>
                    <a:pt x="489" y="431"/>
                  </a:lnTo>
                  <a:lnTo>
                    <a:pt x="494" y="422"/>
                  </a:lnTo>
                  <a:lnTo>
                    <a:pt x="497" y="413"/>
                  </a:lnTo>
                  <a:lnTo>
                    <a:pt x="498" y="403"/>
                  </a:lnTo>
                  <a:lnTo>
                    <a:pt x="498" y="403"/>
                  </a:lnTo>
                  <a:lnTo>
                    <a:pt x="497" y="400"/>
                  </a:lnTo>
                  <a:lnTo>
                    <a:pt x="496" y="398"/>
                  </a:lnTo>
                  <a:lnTo>
                    <a:pt x="496" y="398"/>
                  </a:lnTo>
                  <a:close/>
                  <a:moveTo>
                    <a:pt x="481" y="83"/>
                  </a:moveTo>
                  <a:lnTo>
                    <a:pt x="480" y="82"/>
                  </a:lnTo>
                  <a:lnTo>
                    <a:pt x="480" y="82"/>
                  </a:lnTo>
                  <a:lnTo>
                    <a:pt x="481" y="83"/>
                  </a:lnTo>
                  <a:lnTo>
                    <a:pt x="481" y="83"/>
                  </a:lnTo>
                  <a:close/>
                  <a:moveTo>
                    <a:pt x="327" y="316"/>
                  </a:moveTo>
                  <a:lnTo>
                    <a:pt x="361" y="283"/>
                  </a:lnTo>
                  <a:lnTo>
                    <a:pt x="470" y="393"/>
                  </a:lnTo>
                  <a:lnTo>
                    <a:pt x="470" y="393"/>
                  </a:lnTo>
                  <a:lnTo>
                    <a:pt x="437" y="426"/>
                  </a:lnTo>
                  <a:lnTo>
                    <a:pt x="327" y="316"/>
                  </a:lnTo>
                  <a:close/>
                  <a:moveTo>
                    <a:pt x="312" y="301"/>
                  </a:moveTo>
                  <a:lnTo>
                    <a:pt x="346" y="268"/>
                  </a:lnTo>
                  <a:lnTo>
                    <a:pt x="351" y="273"/>
                  </a:lnTo>
                  <a:lnTo>
                    <a:pt x="318" y="306"/>
                  </a:lnTo>
                  <a:lnTo>
                    <a:pt x="312" y="301"/>
                  </a:lnTo>
                  <a:close/>
                  <a:moveTo>
                    <a:pt x="58" y="156"/>
                  </a:moveTo>
                  <a:lnTo>
                    <a:pt x="58" y="156"/>
                  </a:lnTo>
                  <a:lnTo>
                    <a:pt x="58" y="142"/>
                  </a:lnTo>
                  <a:lnTo>
                    <a:pt x="61" y="128"/>
                  </a:lnTo>
                  <a:lnTo>
                    <a:pt x="64" y="115"/>
                  </a:lnTo>
                  <a:lnTo>
                    <a:pt x="68" y="101"/>
                  </a:lnTo>
                  <a:lnTo>
                    <a:pt x="75" y="89"/>
                  </a:lnTo>
                  <a:lnTo>
                    <a:pt x="82" y="77"/>
                  </a:lnTo>
                  <a:lnTo>
                    <a:pt x="90" y="66"/>
                  </a:lnTo>
                  <a:lnTo>
                    <a:pt x="99" y="56"/>
                  </a:lnTo>
                  <a:lnTo>
                    <a:pt x="99" y="56"/>
                  </a:lnTo>
                  <a:lnTo>
                    <a:pt x="110" y="46"/>
                  </a:lnTo>
                  <a:lnTo>
                    <a:pt x="121" y="37"/>
                  </a:lnTo>
                  <a:lnTo>
                    <a:pt x="133" y="30"/>
                  </a:lnTo>
                  <a:lnTo>
                    <a:pt x="146" y="25"/>
                  </a:lnTo>
                  <a:lnTo>
                    <a:pt x="159" y="19"/>
                  </a:lnTo>
                  <a:lnTo>
                    <a:pt x="173" y="16"/>
                  </a:lnTo>
                  <a:lnTo>
                    <a:pt x="187" y="14"/>
                  </a:lnTo>
                  <a:lnTo>
                    <a:pt x="201" y="14"/>
                  </a:lnTo>
                  <a:lnTo>
                    <a:pt x="201" y="14"/>
                  </a:lnTo>
                  <a:lnTo>
                    <a:pt x="215" y="14"/>
                  </a:lnTo>
                  <a:lnTo>
                    <a:pt x="229" y="16"/>
                  </a:lnTo>
                  <a:lnTo>
                    <a:pt x="242" y="19"/>
                  </a:lnTo>
                  <a:lnTo>
                    <a:pt x="255" y="25"/>
                  </a:lnTo>
                  <a:lnTo>
                    <a:pt x="268" y="30"/>
                  </a:lnTo>
                  <a:lnTo>
                    <a:pt x="280" y="37"/>
                  </a:lnTo>
                  <a:lnTo>
                    <a:pt x="291" y="46"/>
                  </a:lnTo>
                  <a:lnTo>
                    <a:pt x="301" y="55"/>
                  </a:lnTo>
                  <a:lnTo>
                    <a:pt x="301" y="55"/>
                  </a:lnTo>
                  <a:lnTo>
                    <a:pt x="311" y="66"/>
                  </a:lnTo>
                  <a:lnTo>
                    <a:pt x="320" y="77"/>
                  </a:lnTo>
                  <a:lnTo>
                    <a:pt x="327" y="89"/>
                  </a:lnTo>
                  <a:lnTo>
                    <a:pt x="333" y="101"/>
                  </a:lnTo>
                  <a:lnTo>
                    <a:pt x="337" y="114"/>
                  </a:lnTo>
                  <a:lnTo>
                    <a:pt x="340" y="128"/>
                  </a:lnTo>
                  <a:lnTo>
                    <a:pt x="342" y="142"/>
                  </a:lnTo>
                  <a:lnTo>
                    <a:pt x="344" y="156"/>
                  </a:lnTo>
                  <a:lnTo>
                    <a:pt x="344" y="156"/>
                  </a:lnTo>
                  <a:lnTo>
                    <a:pt x="344" y="167"/>
                  </a:lnTo>
                  <a:lnTo>
                    <a:pt x="329" y="165"/>
                  </a:lnTo>
                  <a:lnTo>
                    <a:pt x="329" y="165"/>
                  </a:lnTo>
                  <a:lnTo>
                    <a:pt x="329" y="156"/>
                  </a:lnTo>
                  <a:lnTo>
                    <a:pt x="329" y="156"/>
                  </a:lnTo>
                  <a:lnTo>
                    <a:pt x="329" y="143"/>
                  </a:lnTo>
                  <a:lnTo>
                    <a:pt x="327" y="130"/>
                  </a:lnTo>
                  <a:lnTo>
                    <a:pt x="324" y="118"/>
                  </a:lnTo>
                  <a:lnTo>
                    <a:pt x="320" y="107"/>
                  </a:lnTo>
                  <a:lnTo>
                    <a:pt x="314" y="96"/>
                  </a:lnTo>
                  <a:lnTo>
                    <a:pt x="308" y="85"/>
                  </a:lnTo>
                  <a:lnTo>
                    <a:pt x="300" y="74"/>
                  </a:lnTo>
                  <a:lnTo>
                    <a:pt x="292" y="64"/>
                  </a:lnTo>
                  <a:lnTo>
                    <a:pt x="292" y="64"/>
                  </a:lnTo>
                  <a:lnTo>
                    <a:pt x="282" y="56"/>
                  </a:lnTo>
                  <a:lnTo>
                    <a:pt x="272" y="48"/>
                  </a:lnTo>
                  <a:lnTo>
                    <a:pt x="261" y="42"/>
                  </a:lnTo>
                  <a:lnTo>
                    <a:pt x="250" y="36"/>
                  </a:lnTo>
                  <a:lnTo>
                    <a:pt x="239" y="33"/>
                  </a:lnTo>
                  <a:lnTo>
                    <a:pt x="226" y="30"/>
                  </a:lnTo>
                  <a:lnTo>
                    <a:pt x="214" y="28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188" y="28"/>
                  </a:lnTo>
                  <a:lnTo>
                    <a:pt x="175" y="30"/>
                  </a:lnTo>
                  <a:lnTo>
                    <a:pt x="163" y="33"/>
                  </a:lnTo>
                  <a:lnTo>
                    <a:pt x="151" y="37"/>
                  </a:lnTo>
                  <a:lnTo>
                    <a:pt x="139" y="43"/>
                  </a:lnTo>
                  <a:lnTo>
                    <a:pt x="129" y="49"/>
                  </a:lnTo>
                  <a:lnTo>
                    <a:pt x="119" y="57"/>
                  </a:lnTo>
                  <a:lnTo>
                    <a:pt x="109" y="66"/>
                  </a:lnTo>
                  <a:lnTo>
                    <a:pt x="109" y="66"/>
                  </a:lnTo>
                  <a:lnTo>
                    <a:pt x="101" y="74"/>
                  </a:lnTo>
                  <a:lnTo>
                    <a:pt x="93" y="85"/>
                  </a:lnTo>
                  <a:lnTo>
                    <a:pt x="86" y="96"/>
                  </a:lnTo>
                  <a:lnTo>
                    <a:pt x="81" y="107"/>
                  </a:lnTo>
                  <a:lnTo>
                    <a:pt x="77" y="118"/>
                  </a:lnTo>
                  <a:lnTo>
                    <a:pt x="75" y="131"/>
                  </a:lnTo>
                  <a:lnTo>
                    <a:pt x="72" y="143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72" y="169"/>
                  </a:lnTo>
                  <a:lnTo>
                    <a:pt x="75" y="181"/>
                  </a:lnTo>
                  <a:lnTo>
                    <a:pt x="77" y="194"/>
                  </a:lnTo>
                  <a:lnTo>
                    <a:pt x="81" y="206"/>
                  </a:lnTo>
                  <a:lnTo>
                    <a:pt x="86" y="217"/>
                  </a:lnTo>
                  <a:lnTo>
                    <a:pt x="93" y="228"/>
                  </a:lnTo>
                  <a:lnTo>
                    <a:pt x="101" y="238"/>
                  </a:lnTo>
                  <a:lnTo>
                    <a:pt x="109" y="247"/>
                  </a:lnTo>
                  <a:lnTo>
                    <a:pt x="109" y="247"/>
                  </a:lnTo>
                  <a:lnTo>
                    <a:pt x="121" y="258"/>
                  </a:lnTo>
                  <a:lnTo>
                    <a:pt x="113" y="269"/>
                  </a:lnTo>
                  <a:lnTo>
                    <a:pt x="113" y="269"/>
                  </a:lnTo>
                  <a:lnTo>
                    <a:pt x="102" y="259"/>
                  </a:lnTo>
                  <a:lnTo>
                    <a:pt x="91" y="247"/>
                  </a:lnTo>
                  <a:lnTo>
                    <a:pt x="81" y="234"/>
                  </a:lnTo>
                  <a:lnTo>
                    <a:pt x="72" y="220"/>
                  </a:lnTo>
                  <a:lnTo>
                    <a:pt x="67" y="205"/>
                  </a:lnTo>
                  <a:lnTo>
                    <a:pt x="62" y="190"/>
                  </a:lnTo>
                  <a:lnTo>
                    <a:pt x="58" y="174"/>
                  </a:lnTo>
                  <a:lnTo>
                    <a:pt x="58" y="156"/>
                  </a:lnTo>
                  <a:lnTo>
                    <a:pt x="58" y="156"/>
                  </a:lnTo>
                  <a:close/>
                  <a:moveTo>
                    <a:pt x="140" y="255"/>
                  </a:moveTo>
                  <a:lnTo>
                    <a:pt x="198" y="174"/>
                  </a:lnTo>
                  <a:lnTo>
                    <a:pt x="198" y="174"/>
                  </a:lnTo>
                  <a:lnTo>
                    <a:pt x="204" y="175"/>
                  </a:lnTo>
                  <a:lnTo>
                    <a:pt x="204" y="175"/>
                  </a:lnTo>
                  <a:lnTo>
                    <a:pt x="209" y="175"/>
                  </a:lnTo>
                  <a:lnTo>
                    <a:pt x="213" y="172"/>
                  </a:lnTo>
                  <a:lnTo>
                    <a:pt x="217" y="169"/>
                  </a:lnTo>
                  <a:lnTo>
                    <a:pt x="220" y="166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09" y="194"/>
                  </a:lnTo>
                  <a:lnTo>
                    <a:pt x="302" y="209"/>
                  </a:lnTo>
                  <a:lnTo>
                    <a:pt x="294" y="224"/>
                  </a:lnTo>
                  <a:lnTo>
                    <a:pt x="282" y="237"/>
                  </a:lnTo>
                  <a:lnTo>
                    <a:pt x="282" y="237"/>
                  </a:lnTo>
                  <a:lnTo>
                    <a:pt x="273" y="245"/>
                  </a:lnTo>
                  <a:lnTo>
                    <a:pt x="265" y="251"/>
                  </a:lnTo>
                  <a:lnTo>
                    <a:pt x="255" y="258"/>
                  </a:lnTo>
                  <a:lnTo>
                    <a:pt x="245" y="262"/>
                  </a:lnTo>
                  <a:lnTo>
                    <a:pt x="234" y="266"/>
                  </a:lnTo>
                  <a:lnTo>
                    <a:pt x="224" y="269"/>
                  </a:lnTo>
                  <a:lnTo>
                    <a:pt x="212" y="271"/>
                  </a:lnTo>
                  <a:lnTo>
                    <a:pt x="201" y="271"/>
                  </a:lnTo>
                  <a:lnTo>
                    <a:pt x="201" y="278"/>
                  </a:lnTo>
                  <a:lnTo>
                    <a:pt x="201" y="271"/>
                  </a:lnTo>
                  <a:lnTo>
                    <a:pt x="201" y="271"/>
                  </a:lnTo>
                  <a:lnTo>
                    <a:pt x="185" y="270"/>
                  </a:lnTo>
                  <a:lnTo>
                    <a:pt x="170" y="266"/>
                  </a:lnTo>
                  <a:lnTo>
                    <a:pt x="155" y="261"/>
                  </a:lnTo>
                  <a:lnTo>
                    <a:pt x="140" y="255"/>
                  </a:lnTo>
                  <a:lnTo>
                    <a:pt x="140" y="255"/>
                  </a:lnTo>
                  <a:close/>
                  <a:moveTo>
                    <a:pt x="223" y="152"/>
                  </a:moveTo>
                  <a:lnTo>
                    <a:pt x="223" y="152"/>
                  </a:lnTo>
                  <a:lnTo>
                    <a:pt x="220" y="147"/>
                  </a:lnTo>
                  <a:lnTo>
                    <a:pt x="216" y="141"/>
                  </a:lnTo>
                  <a:lnTo>
                    <a:pt x="211" y="139"/>
                  </a:lnTo>
                  <a:lnTo>
                    <a:pt x="204" y="137"/>
                  </a:lnTo>
                  <a:lnTo>
                    <a:pt x="204" y="137"/>
                  </a:lnTo>
                  <a:lnTo>
                    <a:pt x="200" y="138"/>
                  </a:lnTo>
                  <a:lnTo>
                    <a:pt x="197" y="139"/>
                  </a:lnTo>
                  <a:lnTo>
                    <a:pt x="193" y="140"/>
                  </a:lnTo>
                  <a:lnTo>
                    <a:pt x="190" y="143"/>
                  </a:lnTo>
                  <a:lnTo>
                    <a:pt x="188" y="145"/>
                  </a:lnTo>
                  <a:lnTo>
                    <a:pt x="187" y="149"/>
                  </a:lnTo>
                  <a:lnTo>
                    <a:pt x="186" y="152"/>
                  </a:lnTo>
                  <a:lnTo>
                    <a:pt x="185" y="156"/>
                  </a:lnTo>
                  <a:lnTo>
                    <a:pt x="185" y="156"/>
                  </a:lnTo>
                  <a:lnTo>
                    <a:pt x="186" y="161"/>
                  </a:lnTo>
                  <a:lnTo>
                    <a:pt x="187" y="164"/>
                  </a:lnTo>
                  <a:lnTo>
                    <a:pt x="130" y="246"/>
                  </a:lnTo>
                  <a:lnTo>
                    <a:pt x="130" y="246"/>
                  </a:lnTo>
                  <a:lnTo>
                    <a:pt x="120" y="237"/>
                  </a:lnTo>
                  <a:lnTo>
                    <a:pt x="120" y="237"/>
                  </a:lnTo>
                  <a:lnTo>
                    <a:pt x="111" y="229"/>
                  </a:lnTo>
                  <a:lnTo>
                    <a:pt x="105" y="220"/>
                  </a:lnTo>
                  <a:lnTo>
                    <a:pt x="99" y="210"/>
                  </a:lnTo>
                  <a:lnTo>
                    <a:pt x="94" y="201"/>
                  </a:lnTo>
                  <a:lnTo>
                    <a:pt x="91" y="190"/>
                  </a:lnTo>
                  <a:lnTo>
                    <a:pt x="88" y="179"/>
                  </a:lnTo>
                  <a:lnTo>
                    <a:pt x="86" y="167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6" y="144"/>
                  </a:lnTo>
                  <a:lnTo>
                    <a:pt x="88" y="134"/>
                  </a:lnTo>
                  <a:lnTo>
                    <a:pt x="91" y="123"/>
                  </a:lnTo>
                  <a:lnTo>
                    <a:pt x="94" y="112"/>
                  </a:lnTo>
                  <a:lnTo>
                    <a:pt x="99" y="102"/>
                  </a:lnTo>
                  <a:lnTo>
                    <a:pt x="105" y="93"/>
                  </a:lnTo>
                  <a:lnTo>
                    <a:pt x="111" y="84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28" y="68"/>
                  </a:lnTo>
                  <a:lnTo>
                    <a:pt x="137" y="60"/>
                  </a:lnTo>
                  <a:lnTo>
                    <a:pt x="147" y="55"/>
                  </a:lnTo>
                  <a:lnTo>
                    <a:pt x="157" y="50"/>
                  </a:lnTo>
                  <a:lnTo>
                    <a:pt x="167" y="46"/>
                  </a:lnTo>
                  <a:lnTo>
                    <a:pt x="178" y="44"/>
                  </a:lnTo>
                  <a:lnTo>
                    <a:pt x="189" y="42"/>
                  </a:lnTo>
                  <a:lnTo>
                    <a:pt x="201" y="42"/>
                  </a:lnTo>
                  <a:lnTo>
                    <a:pt x="201" y="42"/>
                  </a:lnTo>
                  <a:lnTo>
                    <a:pt x="212" y="42"/>
                  </a:lnTo>
                  <a:lnTo>
                    <a:pt x="224" y="44"/>
                  </a:lnTo>
                  <a:lnTo>
                    <a:pt x="234" y="46"/>
                  </a:lnTo>
                  <a:lnTo>
                    <a:pt x="244" y="50"/>
                  </a:lnTo>
                  <a:lnTo>
                    <a:pt x="255" y="55"/>
                  </a:lnTo>
                  <a:lnTo>
                    <a:pt x="265" y="60"/>
                  </a:lnTo>
                  <a:lnTo>
                    <a:pt x="273" y="68"/>
                  </a:lnTo>
                  <a:lnTo>
                    <a:pt x="282" y="75"/>
                  </a:lnTo>
                  <a:lnTo>
                    <a:pt x="282" y="75"/>
                  </a:lnTo>
                  <a:lnTo>
                    <a:pt x="290" y="84"/>
                  </a:lnTo>
                  <a:lnTo>
                    <a:pt x="296" y="93"/>
                  </a:lnTo>
                  <a:lnTo>
                    <a:pt x="302" y="102"/>
                  </a:lnTo>
                  <a:lnTo>
                    <a:pt x="307" y="112"/>
                  </a:lnTo>
                  <a:lnTo>
                    <a:pt x="311" y="123"/>
                  </a:lnTo>
                  <a:lnTo>
                    <a:pt x="313" y="134"/>
                  </a:lnTo>
                  <a:lnTo>
                    <a:pt x="315" y="144"/>
                  </a:lnTo>
                  <a:lnTo>
                    <a:pt x="315" y="156"/>
                  </a:lnTo>
                  <a:lnTo>
                    <a:pt x="315" y="156"/>
                  </a:lnTo>
                  <a:lnTo>
                    <a:pt x="315" y="164"/>
                  </a:lnTo>
                  <a:lnTo>
                    <a:pt x="223" y="152"/>
                  </a:lnTo>
                  <a:close/>
                  <a:moveTo>
                    <a:pt x="201" y="299"/>
                  </a:moveTo>
                  <a:lnTo>
                    <a:pt x="201" y="306"/>
                  </a:lnTo>
                  <a:lnTo>
                    <a:pt x="201" y="299"/>
                  </a:lnTo>
                  <a:lnTo>
                    <a:pt x="201" y="299"/>
                  </a:lnTo>
                  <a:lnTo>
                    <a:pt x="190" y="299"/>
                  </a:lnTo>
                  <a:lnTo>
                    <a:pt x="180" y="298"/>
                  </a:lnTo>
                  <a:lnTo>
                    <a:pt x="171" y="296"/>
                  </a:lnTo>
                  <a:lnTo>
                    <a:pt x="161" y="293"/>
                  </a:lnTo>
                  <a:lnTo>
                    <a:pt x="151" y="290"/>
                  </a:lnTo>
                  <a:lnTo>
                    <a:pt x="142" y="286"/>
                  </a:lnTo>
                  <a:lnTo>
                    <a:pt x="133" y="282"/>
                  </a:lnTo>
                  <a:lnTo>
                    <a:pt x="125" y="277"/>
                  </a:lnTo>
                  <a:lnTo>
                    <a:pt x="133" y="265"/>
                  </a:lnTo>
                  <a:lnTo>
                    <a:pt x="133" y="265"/>
                  </a:lnTo>
                  <a:lnTo>
                    <a:pt x="148" y="274"/>
                  </a:lnTo>
                  <a:lnTo>
                    <a:pt x="165" y="280"/>
                  </a:lnTo>
                  <a:lnTo>
                    <a:pt x="183" y="284"/>
                  </a:lnTo>
                  <a:lnTo>
                    <a:pt x="201" y="285"/>
                  </a:lnTo>
                  <a:lnTo>
                    <a:pt x="201" y="285"/>
                  </a:lnTo>
                  <a:lnTo>
                    <a:pt x="201" y="285"/>
                  </a:lnTo>
                  <a:lnTo>
                    <a:pt x="214" y="285"/>
                  </a:lnTo>
                  <a:lnTo>
                    <a:pt x="226" y="283"/>
                  </a:lnTo>
                  <a:lnTo>
                    <a:pt x="239" y="279"/>
                  </a:lnTo>
                  <a:lnTo>
                    <a:pt x="251" y="275"/>
                  </a:lnTo>
                  <a:lnTo>
                    <a:pt x="261" y="270"/>
                  </a:lnTo>
                  <a:lnTo>
                    <a:pt x="272" y="263"/>
                  </a:lnTo>
                  <a:lnTo>
                    <a:pt x="283" y="256"/>
                  </a:lnTo>
                  <a:lnTo>
                    <a:pt x="292" y="247"/>
                  </a:lnTo>
                  <a:lnTo>
                    <a:pt x="292" y="247"/>
                  </a:lnTo>
                  <a:lnTo>
                    <a:pt x="299" y="239"/>
                  </a:lnTo>
                  <a:lnTo>
                    <a:pt x="305" y="232"/>
                  </a:lnTo>
                  <a:lnTo>
                    <a:pt x="310" y="224"/>
                  </a:lnTo>
                  <a:lnTo>
                    <a:pt x="315" y="216"/>
                  </a:lnTo>
                  <a:lnTo>
                    <a:pt x="320" y="207"/>
                  </a:lnTo>
                  <a:lnTo>
                    <a:pt x="323" y="198"/>
                  </a:lnTo>
                  <a:lnTo>
                    <a:pt x="325" y="189"/>
                  </a:lnTo>
                  <a:lnTo>
                    <a:pt x="327" y="179"/>
                  </a:lnTo>
                  <a:lnTo>
                    <a:pt x="341" y="181"/>
                  </a:lnTo>
                  <a:lnTo>
                    <a:pt x="341" y="181"/>
                  </a:lnTo>
                  <a:lnTo>
                    <a:pt x="337" y="197"/>
                  </a:lnTo>
                  <a:lnTo>
                    <a:pt x="332" y="214"/>
                  </a:lnTo>
                  <a:lnTo>
                    <a:pt x="324" y="229"/>
                  </a:lnTo>
                  <a:lnTo>
                    <a:pt x="314" y="243"/>
                  </a:lnTo>
                  <a:lnTo>
                    <a:pt x="314" y="243"/>
                  </a:lnTo>
                  <a:lnTo>
                    <a:pt x="314" y="244"/>
                  </a:lnTo>
                  <a:lnTo>
                    <a:pt x="314" y="244"/>
                  </a:lnTo>
                  <a:lnTo>
                    <a:pt x="308" y="250"/>
                  </a:lnTo>
                  <a:lnTo>
                    <a:pt x="308" y="250"/>
                  </a:lnTo>
                  <a:lnTo>
                    <a:pt x="308" y="250"/>
                  </a:lnTo>
                  <a:lnTo>
                    <a:pt x="308" y="250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295" y="263"/>
                  </a:lnTo>
                  <a:lnTo>
                    <a:pt x="295" y="263"/>
                  </a:lnTo>
                  <a:lnTo>
                    <a:pt x="295" y="263"/>
                  </a:lnTo>
                  <a:lnTo>
                    <a:pt x="295" y="263"/>
                  </a:lnTo>
                  <a:lnTo>
                    <a:pt x="288" y="269"/>
                  </a:lnTo>
                  <a:lnTo>
                    <a:pt x="288" y="269"/>
                  </a:lnTo>
                  <a:lnTo>
                    <a:pt x="288" y="270"/>
                  </a:lnTo>
                  <a:lnTo>
                    <a:pt x="288" y="270"/>
                  </a:lnTo>
                  <a:lnTo>
                    <a:pt x="279" y="276"/>
                  </a:lnTo>
                  <a:lnTo>
                    <a:pt x="268" y="282"/>
                  </a:lnTo>
                  <a:lnTo>
                    <a:pt x="258" y="287"/>
                  </a:lnTo>
                  <a:lnTo>
                    <a:pt x="247" y="291"/>
                  </a:lnTo>
                  <a:lnTo>
                    <a:pt x="236" y="295"/>
                  </a:lnTo>
                  <a:lnTo>
                    <a:pt x="225" y="297"/>
                  </a:lnTo>
                  <a:lnTo>
                    <a:pt x="213" y="299"/>
                  </a:lnTo>
                  <a:lnTo>
                    <a:pt x="201" y="299"/>
                  </a:lnTo>
                  <a:lnTo>
                    <a:pt x="201" y="299"/>
                  </a:lnTo>
                  <a:close/>
                  <a:moveTo>
                    <a:pt x="302" y="275"/>
                  </a:moveTo>
                  <a:lnTo>
                    <a:pt x="302" y="275"/>
                  </a:lnTo>
                  <a:lnTo>
                    <a:pt x="304" y="275"/>
                  </a:lnTo>
                  <a:lnTo>
                    <a:pt x="304" y="275"/>
                  </a:lnTo>
                  <a:lnTo>
                    <a:pt x="307" y="272"/>
                  </a:lnTo>
                  <a:lnTo>
                    <a:pt x="307" y="272"/>
                  </a:lnTo>
                  <a:lnTo>
                    <a:pt x="311" y="268"/>
                  </a:lnTo>
                  <a:lnTo>
                    <a:pt x="311" y="268"/>
                  </a:lnTo>
                  <a:lnTo>
                    <a:pt x="312" y="266"/>
                  </a:lnTo>
                  <a:lnTo>
                    <a:pt x="312" y="266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8"/>
                  </a:lnTo>
                  <a:lnTo>
                    <a:pt x="327" y="265"/>
                  </a:lnTo>
                  <a:lnTo>
                    <a:pt x="310" y="283"/>
                  </a:lnTo>
                  <a:lnTo>
                    <a:pt x="302" y="275"/>
                  </a:lnTo>
                  <a:close/>
                  <a:moveTo>
                    <a:pt x="450" y="439"/>
                  </a:moveTo>
                  <a:lnTo>
                    <a:pt x="447" y="436"/>
                  </a:lnTo>
                  <a:lnTo>
                    <a:pt x="447" y="436"/>
                  </a:lnTo>
                  <a:lnTo>
                    <a:pt x="481" y="403"/>
                  </a:lnTo>
                  <a:lnTo>
                    <a:pt x="481" y="403"/>
                  </a:lnTo>
                  <a:lnTo>
                    <a:pt x="484" y="406"/>
                  </a:lnTo>
                  <a:lnTo>
                    <a:pt x="484" y="406"/>
                  </a:lnTo>
                  <a:lnTo>
                    <a:pt x="483" y="412"/>
                  </a:lnTo>
                  <a:lnTo>
                    <a:pt x="481" y="418"/>
                  </a:lnTo>
                  <a:lnTo>
                    <a:pt x="477" y="424"/>
                  </a:lnTo>
                  <a:lnTo>
                    <a:pt x="473" y="428"/>
                  </a:lnTo>
                  <a:lnTo>
                    <a:pt x="468" y="433"/>
                  </a:lnTo>
                  <a:lnTo>
                    <a:pt x="462" y="436"/>
                  </a:lnTo>
                  <a:lnTo>
                    <a:pt x="457" y="438"/>
                  </a:lnTo>
                  <a:lnTo>
                    <a:pt x="450" y="439"/>
                  </a:lnTo>
                  <a:lnTo>
                    <a:pt x="450" y="4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99" name="Oval 59"/>
            <p:cNvSpPr/>
            <p:nvPr/>
          </p:nvSpPr>
          <p:spPr>
            <a:xfrm>
              <a:off x="7496182" y="4461517"/>
              <a:ext cx="473068" cy="473068"/>
            </a:xfrm>
            <a:prstGeom prst="ellipse">
              <a:avLst/>
            </a:prstGeom>
            <a:gradFill flip="none" rotWithShape="1">
              <a:gsLst>
                <a:gs pos="87000">
                  <a:srgbClr val="0D1325"/>
                </a:gs>
                <a:gs pos="0">
                  <a:srgbClr val="54D0CA"/>
                </a:gs>
              </a:gsLst>
              <a:lin ang="27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微软雅黑" panose="020B0503020204020204" pitchFamily="34" charset="-122"/>
              </a:endParaRPr>
            </a:p>
          </p:txBody>
        </p:sp>
        <p:grpSp>
          <p:nvGrpSpPr>
            <p:cNvPr id="200" name="Group 114"/>
            <p:cNvGrpSpPr/>
            <p:nvPr/>
          </p:nvGrpSpPr>
          <p:grpSpPr>
            <a:xfrm>
              <a:off x="7599439" y="4571879"/>
              <a:ext cx="266554" cy="252345"/>
              <a:chOff x="2835275" y="3127375"/>
              <a:chExt cx="744538" cy="704850"/>
            </a:xfrm>
            <a:solidFill>
              <a:schemeClr val="bg1"/>
            </a:solidFill>
          </p:grpSpPr>
          <p:sp>
            <p:nvSpPr>
              <p:cNvPr id="201" name="Freeform 115"/>
              <p:cNvSpPr>
                <a:spLocks noEditPoints="1"/>
              </p:cNvSpPr>
              <p:nvPr/>
            </p:nvSpPr>
            <p:spPr bwMode="auto">
              <a:xfrm>
                <a:off x="2835275" y="3324225"/>
                <a:ext cx="504825" cy="508000"/>
              </a:xfrm>
              <a:custGeom>
                <a:avLst/>
                <a:gdLst>
                  <a:gd name="T0" fmla="*/ 284 w 318"/>
                  <a:gd name="T1" fmla="*/ 55 h 320"/>
                  <a:gd name="T2" fmla="*/ 253 w 318"/>
                  <a:gd name="T3" fmla="*/ 61 h 320"/>
                  <a:gd name="T4" fmla="*/ 195 w 318"/>
                  <a:gd name="T5" fmla="*/ 28 h 320"/>
                  <a:gd name="T6" fmla="*/ 185 w 318"/>
                  <a:gd name="T7" fmla="*/ 0 h 320"/>
                  <a:gd name="T8" fmla="*/ 125 w 318"/>
                  <a:gd name="T9" fmla="*/ 27 h 320"/>
                  <a:gd name="T10" fmla="*/ 55 w 318"/>
                  <a:gd name="T11" fmla="*/ 36 h 320"/>
                  <a:gd name="T12" fmla="*/ 57 w 318"/>
                  <a:gd name="T13" fmla="*/ 66 h 320"/>
                  <a:gd name="T14" fmla="*/ 25 w 318"/>
                  <a:gd name="T15" fmla="*/ 120 h 320"/>
                  <a:gd name="T16" fmla="*/ 0 w 318"/>
                  <a:gd name="T17" fmla="*/ 135 h 320"/>
                  <a:gd name="T18" fmla="*/ 20 w 318"/>
                  <a:gd name="T19" fmla="*/ 192 h 320"/>
                  <a:gd name="T20" fmla="*/ 35 w 318"/>
                  <a:gd name="T21" fmla="*/ 264 h 320"/>
                  <a:gd name="T22" fmla="*/ 64 w 318"/>
                  <a:gd name="T23" fmla="*/ 268 h 320"/>
                  <a:gd name="T24" fmla="*/ 116 w 318"/>
                  <a:gd name="T25" fmla="*/ 298 h 320"/>
                  <a:gd name="T26" fmla="*/ 135 w 318"/>
                  <a:gd name="T27" fmla="*/ 320 h 320"/>
                  <a:gd name="T28" fmla="*/ 192 w 318"/>
                  <a:gd name="T29" fmla="*/ 300 h 320"/>
                  <a:gd name="T30" fmla="*/ 263 w 318"/>
                  <a:gd name="T31" fmla="*/ 284 h 320"/>
                  <a:gd name="T32" fmla="*/ 264 w 318"/>
                  <a:gd name="T33" fmla="*/ 255 h 320"/>
                  <a:gd name="T34" fmla="*/ 294 w 318"/>
                  <a:gd name="T35" fmla="*/ 199 h 320"/>
                  <a:gd name="T36" fmla="*/ 318 w 318"/>
                  <a:gd name="T37" fmla="*/ 185 h 320"/>
                  <a:gd name="T38" fmla="*/ 293 w 318"/>
                  <a:gd name="T39" fmla="*/ 126 h 320"/>
                  <a:gd name="T40" fmla="*/ 304 w 318"/>
                  <a:gd name="T41" fmla="*/ 173 h 320"/>
                  <a:gd name="T42" fmla="*/ 283 w 318"/>
                  <a:gd name="T43" fmla="*/ 183 h 320"/>
                  <a:gd name="T44" fmla="*/ 294 w 318"/>
                  <a:gd name="T45" fmla="*/ 218 h 320"/>
                  <a:gd name="T46" fmla="*/ 257 w 318"/>
                  <a:gd name="T47" fmla="*/ 242 h 320"/>
                  <a:gd name="T48" fmla="*/ 244 w 318"/>
                  <a:gd name="T49" fmla="*/ 256 h 320"/>
                  <a:gd name="T50" fmla="*/ 220 w 318"/>
                  <a:gd name="T51" fmla="*/ 293 h 320"/>
                  <a:gd name="T52" fmla="*/ 204 w 318"/>
                  <a:gd name="T53" fmla="*/ 281 h 320"/>
                  <a:gd name="T54" fmla="*/ 180 w 318"/>
                  <a:gd name="T55" fmla="*/ 288 h 320"/>
                  <a:gd name="T56" fmla="*/ 142 w 318"/>
                  <a:gd name="T57" fmla="*/ 290 h 320"/>
                  <a:gd name="T58" fmla="*/ 127 w 318"/>
                  <a:gd name="T59" fmla="*/ 286 h 320"/>
                  <a:gd name="T60" fmla="*/ 101 w 318"/>
                  <a:gd name="T61" fmla="*/ 294 h 320"/>
                  <a:gd name="T62" fmla="*/ 77 w 318"/>
                  <a:gd name="T63" fmla="*/ 260 h 320"/>
                  <a:gd name="T64" fmla="*/ 61 w 318"/>
                  <a:gd name="T65" fmla="*/ 245 h 320"/>
                  <a:gd name="T66" fmla="*/ 27 w 318"/>
                  <a:gd name="T67" fmla="*/ 220 h 320"/>
                  <a:gd name="T68" fmla="*/ 38 w 318"/>
                  <a:gd name="T69" fmla="*/ 204 h 320"/>
                  <a:gd name="T70" fmla="*/ 32 w 318"/>
                  <a:gd name="T71" fmla="*/ 180 h 320"/>
                  <a:gd name="T72" fmla="*/ 33 w 318"/>
                  <a:gd name="T73" fmla="*/ 143 h 320"/>
                  <a:gd name="T74" fmla="*/ 37 w 318"/>
                  <a:gd name="T75" fmla="*/ 129 h 320"/>
                  <a:gd name="T76" fmla="*/ 25 w 318"/>
                  <a:gd name="T77" fmla="*/ 102 h 320"/>
                  <a:gd name="T78" fmla="*/ 65 w 318"/>
                  <a:gd name="T79" fmla="*/ 79 h 320"/>
                  <a:gd name="T80" fmla="*/ 80 w 318"/>
                  <a:gd name="T81" fmla="*/ 65 h 320"/>
                  <a:gd name="T82" fmla="*/ 114 w 318"/>
                  <a:gd name="T83" fmla="*/ 45 h 320"/>
                  <a:gd name="T84" fmla="*/ 133 w 318"/>
                  <a:gd name="T85" fmla="*/ 40 h 320"/>
                  <a:gd name="T86" fmla="*/ 173 w 318"/>
                  <a:gd name="T87" fmla="*/ 14 h 320"/>
                  <a:gd name="T88" fmla="*/ 182 w 318"/>
                  <a:gd name="T89" fmla="*/ 40 h 320"/>
                  <a:gd name="T90" fmla="*/ 218 w 318"/>
                  <a:gd name="T91" fmla="*/ 25 h 320"/>
                  <a:gd name="T92" fmla="*/ 240 w 318"/>
                  <a:gd name="T93" fmla="*/ 68 h 320"/>
                  <a:gd name="T94" fmla="*/ 253 w 318"/>
                  <a:gd name="T95" fmla="*/ 80 h 320"/>
                  <a:gd name="T96" fmla="*/ 274 w 318"/>
                  <a:gd name="T97" fmla="*/ 115 h 320"/>
                  <a:gd name="T98" fmla="*/ 281 w 318"/>
                  <a:gd name="T99" fmla="*/ 134 h 320"/>
                  <a:gd name="T100" fmla="*/ 304 w 318"/>
                  <a:gd name="T101" fmla="*/ 1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8" h="320">
                    <a:moveTo>
                      <a:pt x="290" y="119"/>
                    </a:moveTo>
                    <a:lnTo>
                      <a:pt x="310" y="102"/>
                    </a:lnTo>
                    <a:lnTo>
                      <a:pt x="284" y="55"/>
                    </a:lnTo>
                    <a:lnTo>
                      <a:pt x="257" y="64"/>
                    </a:lnTo>
                    <a:lnTo>
                      <a:pt x="257" y="64"/>
                    </a:lnTo>
                    <a:lnTo>
                      <a:pt x="253" y="61"/>
                    </a:lnTo>
                    <a:lnTo>
                      <a:pt x="260" y="34"/>
                    </a:lnTo>
                    <a:lnTo>
                      <a:pt x="215" y="8"/>
                    </a:lnTo>
                    <a:lnTo>
                      <a:pt x="195" y="28"/>
                    </a:lnTo>
                    <a:lnTo>
                      <a:pt x="195" y="28"/>
                    </a:lnTo>
                    <a:lnTo>
                      <a:pt x="190" y="27"/>
                    </a:lnTo>
                    <a:lnTo>
                      <a:pt x="185" y="0"/>
                    </a:lnTo>
                    <a:lnTo>
                      <a:pt x="131" y="0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19" y="29"/>
                    </a:lnTo>
                    <a:lnTo>
                      <a:pt x="101" y="9"/>
                    </a:lnTo>
                    <a:lnTo>
                      <a:pt x="55" y="36"/>
                    </a:lnTo>
                    <a:lnTo>
                      <a:pt x="62" y="61"/>
                    </a:lnTo>
                    <a:lnTo>
                      <a:pt x="62" y="61"/>
                    </a:lnTo>
                    <a:lnTo>
                      <a:pt x="57" y="66"/>
                    </a:lnTo>
                    <a:lnTo>
                      <a:pt x="33" y="58"/>
                    </a:lnTo>
                    <a:lnTo>
                      <a:pt x="7" y="105"/>
                    </a:lnTo>
                    <a:lnTo>
                      <a:pt x="25" y="120"/>
                    </a:lnTo>
                    <a:lnTo>
                      <a:pt x="25" y="120"/>
                    </a:lnTo>
                    <a:lnTo>
                      <a:pt x="21" y="131"/>
                    </a:lnTo>
                    <a:lnTo>
                      <a:pt x="0" y="135"/>
                    </a:lnTo>
                    <a:lnTo>
                      <a:pt x="0" y="188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24" y="205"/>
                    </a:lnTo>
                    <a:lnTo>
                      <a:pt x="8" y="218"/>
                    </a:lnTo>
                    <a:lnTo>
                      <a:pt x="35" y="264"/>
                    </a:lnTo>
                    <a:lnTo>
                      <a:pt x="54" y="258"/>
                    </a:lnTo>
                    <a:lnTo>
                      <a:pt x="54" y="258"/>
                    </a:lnTo>
                    <a:lnTo>
                      <a:pt x="64" y="268"/>
                    </a:lnTo>
                    <a:lnTo>
                      <a:pt x="58" y="285"/>
                    </a:lnTo>
                    <a:lnTo>
                      <a:pt x="104" y="312"/>
                    </a:lnTo>
                    <a:lnTo>
                      <a:pt x="116" y="298"/>
                    </a:lnTo>
                    <a:lnTo>
                      <a:pt x="116" y="298"/>
                    </a:lnTo>
                    <a:lnTo>
                      <a:pt x="131" y="301"/>
                    </a:lnTo>
                    <a:lnTo>
                      <a:pt x="135" y="320"/>
                    </a:lnTo>
                    <a:lnTo>
                      <a:pt x="188" y="320"/>
                    </a:lnTo>
                    <a:lnTo>
                      <a:pt x="192" y="300"/>
                    </a:lnTo>
                    <a:lnTo>
                      <a:pt x="192" y="300"/>
                    </a:lnTo>
                    <a:lnTo>
                      <a:pt x="205" y="296"/>
                    </a:lnTo>
                    <a:lnTo>
                      <a:pt x="218" y="310"/>
                    </a:lnTo>
                    <a:lnTo>
                      <a:pt x="263" y="284"/>
                    </a:lnTo>
                    <a:lnTo>
                      <a:pt x="257" y="264"/>
                    </a:lnTo>
                    <a:lnTo>
                      <a:pt x="257" y="264"/>
                    </a:lnTo>
                    <a:lnTo>
                      <a:pt x="264" y="255"/>
                    </a:lnTo>
                    <a:lnTo>
                      <a:pt x="285" y="261"/>
                    </a:lnTo>
                    <a:lnTo>
                      <a:pt x="312" y="215"/>
                    </a:lnTo>
                    <a:lnTo>
                      <a:pt x="294" y="199"/>
                    </a:lnTo>
                    <a:lnTo>
                      <a:pt x="294" y="199"/>
                    </a:lnTo>
                    <a:lnTo>
                      <a:pt x="296" y="190"/>
                    </a:lnTo>
                    <a:lnTo>
                      <a:pt x="318" y="185"/>
                    </a:lnTo>
                    <a:lnTo>
                      <a:pt x="318" y="132"/>
                    </a:lnTo>
                    <a:lnTo>
                      <a:pt x="293" y="126"/>
                    </a:lnTo>
                    <a:lnTo>
                      <a:pt x="293" y="126"/>
                    </a:lnTo>
                    <a:lnTo>
                      <a:pt x="290" y="119"/>
                    </a:lnTo>
                    <a:lnTo>
                      <a:pt x="290" y="119"/>
                    </a:lnTo>
                    <a:close/>
                    <a:moveTo>
                      <a:pt x="304" y="173"/>
                    </a:moveTo>
                    <a:lnTo>
                      <a:pt x="283" y="178"/>
                    </a:lnTo>
                    <a:lnTo>
                      <a:pt x="283" y="183"/>
                    </a:lnTo>
                    <a:lnTo>
                      <a:pt x="283" y="183"/>
                    </a:lnTo>
                    <a:lnTo>
                      <a:pt x="278" y="199"/>
                    </a:lnTo>
                    <a:lnTo>
                      <a:pt x="277" y="203"/>
                    </a:lnTo>
                    <a:lnTo>
                      <a:pt x="294" y="218"/>
                    </a:lnTo>
                    <a:lnTo>
                      <a:pt x="278" y="244"/>
                    </a:lnTo>
                    <a:lnTo>
                      <a:pt x="260" y="238"/>
                    </a:lnTo>
                    <a:lnTo>
                      <a:pt x="257" y="242"/>
                    </a:lnTo>
                    <a:lnTo>
                      <a:pt x="257" y="242"/>
                    </a:lnTo>
                    <a:lnTo>
                      <a:pt x="250" y="250"/>
                    </a:lnTo>
                    <a:lnTo>
                      <a:pt x="244" y="256"/>
                    </a:lnTo>
                    <a:lnTo>
                      <a:pt x="241" y="259"/>
                    </a:lnTo>
                    <a:lnTo>
                      <a:pt x="246" y="278"/>
                    </a:lnTo>
                    <a:lnTo>
                      <a:pt x="220" y="293"/>
                    </a:lnTo>
                    <a:lnTo>
                      <a:pt x="208" y="280"/>
                    </a:lnTo>
                    <a:lnTo>
                      <a:pt x="204" y="281"/>
                    </a:lnTo>
                    <a:lnTo>
                      <a:pt x="204" y="281"/>
                    </a:lnTo>
                    <a:lnTo>
                      <a:pt x="194" y="285"/>
                    </a:lnTo>
                    <a:lnTo>
                      <a:pt x="185" y="287"/>
                    </a:lnTo>
                    <a:lnTo>
                      <a:pt x="180" y="288"/>
                    </a:lnTo>
                    <a:lnTo>
                      <a:pt x="176" y="306"/>
                    </a:lnTo>
                    <a:lnTo>
                      <a:pt x="146" y="306"/>
                    </a:lnTo>
                    <a:lnTo>
                      <a:pt x="142" y="290"/>
                    </a:lnTo>
                    <a:lnTo>
                      <a:pt x="138" y="288"/>
                    </a:lnTo>
                    <a:lnTo>
                      <a:pt x="138" y="288"/>
                    </a:lnTo>
                    <a:lnTo>
                      <a:pt x="127" y="286"/>
                    </a:lnTo>
                    <a:lnTo>
                      <a:pt x="116" y="283"/>
                    </a:lnTo>
                    <a:lnTo>
                      <a:pt x="112" y="282"/>
                    </a:lnTo>
                    <a:lnTo>
                      <a:pt x="101" y="294"/>
                    </a:lnTo>
                    <a:lnTo>
                      <a:pt x="74" y="279"/>
                    </a:lnTo>
                    <a:lnTo>
                      <a:pt x="80" y="264"/>
                    </a:lnTo>
                    <a:lnTo>
                      <a:pt x="77" y="260"/>
                    </a:lnTo>
                    <a:lnTo>
                      <a:pt x="77" y="260"/>
                    </a:lnTo>
                    <a:lnTo>
                      <a:pt x="68" y="253"/>
                    </a:lnTo>
                    <a:lnTo>
                      <a:pt x="61" y="245"/>
                    </a:lnTo>
                    <a:lnTo>
                      <a:pt x="58" y="242"/>
                    </a:lnTo>
                    <a:lnTo>
                      <a:pt x="42" y="247"/>
                    </a:lnTo>
                    <a:lnTo>
                      <a:pt x="27" y="220"/>
                    </a:lnTo>
                    <a:lnTo>
                      <a:pt x="40" y="210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5" y="196"/>
                    </a:lnTo>
                    <a:lnTo>
                      <a:pt x="33" y="185"/>
                    </a:lnTo>
                    <a:lnTo>
                      <a:pt x="32" y="180"/>
                    </a:lnTo>
                    <a:lnTo>
                      <a:pt x="14" y="176"/>
                    </a:lnTo>
                    <a:lnTo>
                      <a:pt x="14" y="146"/>
                    </a:lnTo>
                    <a:lnTo>
                      <a:pt x="33" y="143"/>
                    </a:lnTo>
                    <a:lnTo>
                      <a:pt x="34" y="137"/>
                    </a:lnTo>
                    <a:lnTo>
                      <a:pt x="34" y="137"/>
                    </a:lnTo>
                    <a:lnTo>
                      <a:pt x="37" y="129"/>
                    </a:lnTo>
                    <a:lnTo>
                      <a:pt x="39" y="120"/>
                    </a:lnTo>
                    <a:lnTo>
                      <a:pt x="41" y="116"/>
                    </a:lnTo>
                    <a:lnTo>
                      <a:pt x="25" y="102"/>
                    </a:lnTo>
                    <a:lnTo>
                      <a:pt x="40" y="76"/>
                    </a:lnTo>
                    <a:lnTo>
                      <a:pt x="61" y="82"/>
                    </a:lnTo>
                    <a:lnTo>
                      <a:pt x="65" y="79"/>
                    </a:lnTo>
                    <a:lnTo>
                      <a:pt x="65" y="79"/>
                    </a:lnTo>
                    <a:lnTo>
                      <a:pt x="75" y="68"/>
                    </a:lnTo>
                    <a:lnTo>
                      <a:pt x="80" y="65"/>
                    </a:lnTo>
                    <a:lnTo>
                      <a:pt x="72" y="42"/>
                    </a:lnTo>
                    <a:lnTo>
                      <a:pt x="98" y="27"/>
                    </a:lnTo>
                    <a:lnTo>
                      <a:pt x="114" y="45"/>
                    </a:lnTo>
                    <a:lnTo>
                      <a:pt x="119" y="43"/>
                    </a:lnTo>
                    <a:lnTo>
                      <a:pt x="119" y="43"/>
                    </a:lnTo>
                    <a:lnTo>
                      <a:pt x="133" y="40"/>
                    </a:lnTo>
                    <a:lnTo>
                      <a:pt x="137" y="39"/>
                    </a:lnTo>
                    <a:lnTo>
                      <a:pt x="142" y="14"/>
                    </a:lnTo>
                    <a:lnTo>
                      <a:pt x="173" y="14"/>
                    </a:lnTo>
                    <a:lnTo>
                      <a:pt x="178" y="39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95" y="43"/>
                    </a:lnTo>
                    <a:lnTo>
                      <a:pt x="200" y="44"/>
                    </a:lnTo>
                    <a:lnTo>
                      <a:pt x="218" y="25"/>
                    </a:lnTo>
                    <a:lnTo>
                      <a:pt x="244" y="40"/>
                    </a:lnTo>
                    <a:lnTo>
                      <a:pt x="236" y="65"/>
                    </a:lnTo>
                    <a:lnTo>
                      <a:pt x="240" y="68"/>
                    </a:lnTo>
                    <a:lnTo>
                      <a:pt x="240" y="68"/>
                    </a:lnTo>
                    <a:lnTo>
                      <a:pt x="249" y="77"/>
                    </a:lnTo>
                    <a:lnTo>
                      <a:pt x="253" y="80"/>
                    </a:lnTo>
                    <a:lnTo>
                      <a:pt x="277" y="72"/>
                    </a:lnTo>
                    <a:lnTo>
                      <a:pt x="293" y="98"/>
                    </a:lnTo>
                    <a:lnTo>
                      <a:pt x="274" y="115"/>
                    </a:lnTo>
                    <a:lnTo>
                      <a:pt x="276" y="119"/>
                    </a:lnTo>
                    <a:lnTo>
                      <a:pt x="276" y="119"/>
                    </a:lnTo>
                    <a:lnTo>
                      <a:pt x="281" y="134"/>
                    </a:lnTo>
                    <a:lnTo>
                      <a:pt x="282" y="138"/>
                    </a:lnTo>
                    <a:lnTo>
                      <a:pt x="304" y="143"/>
                    </a:lnTo>
                    <a:lnTo>
                      <a:pt x="304" y="17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2" name="Freeform 116"/>
              <p:cNvSpPr>
                <a:spLocks noEditPoints="1"/>
              </p:cNvSpPr>
              <p:nvPr/>
            </p:nvSpPr>
            <p:spPr bwMode="auto">
              <a:xfrm>
                <a:off x="2963863" y="3462338"/>
                <a:ext cx="242888" cy="244475"/>
              </a:xfrm>
              <a:custGeom>
                <a:avLst/>
                <a:gdLst>
                  <a:gd name="T0" fmla="*/ 77 w 153"/>
                  <a:gd name="T1" fmla="*/ 0 h 154"/>
                  <a:gd name="T2" fmla="*/ 61 w 153"/>
                  <a:gd name="T3" fmla="*/ 2 h 154"/>
                  <a:gd name="T4" fmla="*/ 46 w 153"/>
                  <a:gd name="T5" fmla="*/ 6 h 154"/>
                  <a:gd name="T6" fmla="*/ 33 w 153"/>
                  <a:gd name="T7" fmla="*/ 14 h 154"/>
                  <a:gd name="T8" fmla="*/ 23 w 153"/>
                  <a:gd name="T9" fmla="*/ 22 h 154"/>
                  <a:gd name="T10" fmla="*/ 13 w 153"/>
                  <a:gd name="T11" fmla="*/ 34 h 154"/>
                  <a:gd name="T12" fmla="*/ 5 w 153"/>
                  <a:gd name="T13" fmla="*/ 47 h 154"/>
                  <a:gd name="T14" fmla="*/ 1 w 153"/>
                  <a:gd name="T15" fmla="*/ 61 h 154"/>
                  <a:gd name="T16" fmla="*/ 0 w 153"/>
                  <a:gd name="T17" fmla="*/ 77 h 154"/>
                  <a:gd name="T18" fmla="*/ 0 w 153"/>
                  <a:gd name="T19" fmla="*/ 85 h 154"/>
                  <a:gd name="T20" fmla="*/ 3 w 153"/>
                  <a:gd name="T21" fmla="*/ 100 h 154"/>
                  <a:gd name="T22" fmla="*/ 8 w 153"/>
                  <a:gd name="T23" fmla="*/ 114 h 154"/>
                  <a:gd name="T24" fmla="*/ 17 w 153"/>
                  <a:gd name="T25" fmla="*/ 126 h 154"/>
                  <a:gd name="T26" fmla="*/ 28 w 153"/>
                  <a:gd name="T27" fmla="*/ 137 h 154"/>
                  <a:gd name="T28" fmla="*/ 40 w 153"/>
                  <a:gd name="T29" fmla="*/ 144 h 154"/>
                  <a:gd name="T30" fmla="*/ 54 w 153"/>
                  <a:gd name="T31" fmla="*/ 151 h 154"/>
                  <a:gd name="T32" fmla="*/ 69 w 153"/>
                  <a:gd name="T33" fmla="*/ 154 h 154"/>
                  <a:gd name="T34" fmla="*/ 77 w 153"/>
                  <a:gd name="T35" fmla="*/ 154 h 154"/>
                  <a:gd name="T36" fmla="*/ 92 w 153"/>
                  <a:gd name="T37" fmla="*/ 153 h 154"/>
                  <a:gd name="T38" fmla="*/ 107 w 153"/>
                  <a:gd name="T39" fmla="*/ 147 h 154"/>
                  <a:gd name="T40" fmla="*/ 120 w 153"/>
                  <a:gd name="T41" fmla="*/ 141 h 154"/>
                  <a:gd name="T42" fmla="*/ 132 w 153"/>
                  <a:gd name="T43" fmla="*/ 131 h 154"/>
                  <a:gd name="T44" fmla="*/ 140 w 153"/>
                  <a:gd name="T45" fmla="*/ 120 h 154"/>
                  <a:gd name="T46" fmla="*/ 148 w 153"/>
                  <a:gd name="T47" fmla="*/ 106 h 154"/>
                  <a:gd name="T48" fmla="*/ 152 w 153"/>
                  <a:gd name="T49" fmla="*/ 92 h 154"/>
                  <a:gd name="T50" fmla="*/ 153 w 153"/>
                  <a:gd name="T51" fmla="*/ 77 h 154"/>
                  <a:gd name="T52" fmla="*/ 153 w 153"/>
                  <a:gd name="T53" fmla="*/ 69 h 154"/>
                  <a:gd name="T54" fmla="*/ 150 w 153"/>
                  <a:gd name="T55" fmla="*/ 55 h 154"/>
                  <a:gd name="T56" fmla="*/ 145 w 153"/>
                  <a:gd name="T57" fmla="*/ 41 h 154"/>
                  <a:gd name="T58" fmla="*/ 136 w 153"/>
                  <a:gd name="T59" fmla="*/ 28 h 154"/>
                  <a:gd name="T60" fmla="*/ 125 w 153"/>
                  <a:gd name="T61" fmla="*/ 18 h 154"/>
                  <a:gd name="T62" fmla="*/ 113 w 153"/>
                  <a:gd name="T63" fmla="*/ 9 h 154"/>
                  <a:gd name="T64" fmla="*/ 99 w 153"/>
                  <a:gd name="T65" fmla="*/ 4 h 154"/>
                  <a:gd name="T66" fmla="*/ 84 w 153"/>
                  <a:gd name="T67" fmla="*/ 1 h 154"/>
                  <a:gd name="T68" fmla="*/ 77 w 153"/>
                  <a:gd name="T69" fmla="*/ 0 h 154"/>
                  <a:gd name="T70" fmla="*/ 77 w 153"/>
                  <a:gd name="T71" fmla="*/ 140 h 154"/>
                  <a:gd name="T72" fmla="*/ 64 w 153"/>
                  <a:gd name="T73" fmla="*/ 139 h 154"/>
                  <a:gd name="T74" fmla="*/ 42 w 153"/>
                  <a:gd name="T75" fmla="*/ 129 h 154"/>
                  <a:gd name="T76" fmla="*/ 25 w 153"/>
                  <a:gd name="T77" fmla="*/ 112 h 154"/>
                  <a:gd name="T78" fmla="*/ 15 w 153"/>
                  <a:gd name="T79" fmla="*/ 89 h 154"/>
                  <a:gd name="T80" fmla="*/ 14 w 153"/>
                  <a:gd name="T81" fmla="*/ 77 h 154"/>
                  <a:gd name="T82" fmla="*/ 14 w 153"/>
                  <a:gd name="T83" fmla="*/ 71 h 154"/>
                  <a:gd name="T84" fmla="*/ 18 w 153"/>
                  <a:gd name="T85" fmla="*/ 52 h 154"/>
                  <a:gd name="T86" fmla="*/ 32 w 153"/>
                  <a:gd name="T87" fmla="*/ 33 h 154"/>
                  <a:gd name="T88" fmla="*/ 52 w 153"/>
                  <a:gd name="T89" fmla="*/ 19 h 154"/>
                  <a:gd name="T90" fmla="*/ 70 w 153"/>
                  <a:gd name="T91" fmla="*/ 15 h 154"/>
                  <a:gd name="T92" fmla="*/ 77 w 153"/>
                  <a:gd name="T93" fmla="*/ 14 h 154"/>
                  <a:gd name="T94" fmla="*/ 89 w 153"/>
                  <a:gd name="T95" fmla="*/ 16 h 154"/>
                  <a:gd name="T96" fmla="*/ 112 w 153"/>
                  <a:gd name="T97" fmla="*/ 24 h 154"/>
                  <a:gd name="T98" fmla="*/ 128 w 153"/>
                  <a:gd name="T99" fmla="*/ 42 h 154"/>
                  <a:gd name="T100" fmla="*/ 138 w 153"/>
                  <a:gd name="T101" fmla="*/ 64 h 154"/>
                  <a:gd name="T102" fmla="*/ 139 w 153"/>
                  <a:gd name="T103" fmla="*/ 77 h 154"/>
                  <a:gd name="T104" fmla="*/ 139 w 153"/>
                  <a:gd name="T105" fmla="*/ 84 h 154"/>
                  <a:gd name="T106" fmla="*/ 135 w 153"/>
                  <a:gd name="T107" fmla="*/ 101 h 154"/>
                  <a:gd name="T108" fmla="*/ 121 w 153"/>
                  <a:gd name="T109" fmla="*/ 122 h 154"/>
                  <a:gd name="T110" fmla="*/ 101 w 153"/>
                  <a:gd name="T111" fmla="*/ 135 h 154"/>
                  <a:gd name="T112" fmla="*/ 83 w 153"/>
                  <a:gd name="T113" fmla="*/ 140 h 154"/>
                  <a:gd name="T114" fmla="*/ 77 w 153"/>
                  <a:gd name="T115" fmla="*/ 14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154">
                    <a:moveTo>
                      <a:pt x="77" y="0"/>
                    </a:moveTo>
                    <a:lnTo>
                      <a:pt x="77" y="0"/>
                    </a:lnTo>
                    <a:lnTo>
                      <a:pt x="69" y="1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2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8" y="41"/>
                    </a:lnTo>
                    <a:lnTo>
                      <a:pt x="5" y="47"/>
                    </a:lnTo>
                    <a:lnTo>
                      <a:pt x="3" y="55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5"/>
                    </a:lnTo>
                    <a:lnTo>
                      <a:pt x="1" y="92"/>
                    </a:lnTo>
                    <a:lnTo>
                      <a:pt x="3" y="100"/>
                    </a:lnTo>
                    <a:lnTo>
                      <a:pt x="5" y="106"/>
                    </a:lnTo>
                    <a:lnTo>
                      <a:pt x="8" y="114"/>
                    </a:lnTo>
                    <a:lnTo>
                      <a:pt x="13" y="120"/>
                    </a:lnTo>
                    <a:lnTo>
                      <a:pt x="17" y="126"/>
                    </a:lnTo>
                    <a:lnTo>
                      <a:pt x="23" y="131"/>
                    </a:lnTo>
                    <a:lnTo>
                      <a:pt x="28" y="137"/>
                    </a:lnTo>
                    <a:lnTo>
                      <a:pt x="33" y="141"/>
                    </a:lnTo>
                    <a:lnTo>
                      <a:pt x="40" y="144"/>
                    </a:lnTo>
                    <a:lnTo>
                      <a:pt x="46" y="147"/>
                    </a:lnTo>
                    <a:lnTo>
                      <a:pt x="54" y="151"/>
                    </a:lnTo>
                    <a:lnTo>
                      <a:pt x="61" y="153"/>
                    </a:lnTo>
                    <a:lnTo>
                      <a:pt x="69" y="154"/>
                    </a:lnTo>
                    <a:lnTo>
                      <a:pt x="77" y="154"/>
                    </a:lnTo>
                    <a:lnTo>
                      <a:pt x="77" y="154"/>
                    </a:lnTo>
                    <a:lnTo>
                      <a:pt x="84" y="154"/>
                    </a:lnTo>
                    <a:lnTo>
                      <a:pt x="92" y="153"/>
                    </a:lnTo>
                    <a:lnTo>
                      <a:pt x="99" y="151"/>
                    </a:lnTo>
                    <a:lnTo>
                      <a:pt x="107" y="147"/>
                    </a:lnTo>
                    <a:lnTo>
                      <a:pt x="113" y="144"/>
                    </a:lnTo>
                    <a:lnTo>
                      <a:pt x="120" y="141"/>
                    </a:lnTo>
                    <a:lnTo>
                      <a:pt x="125" y="137"/>
                    </a:lnTo>
                    <a:lnTo>
                      <a:pt x="132" y="131"/>
                    </a:lnTo>
                    <a:lnTo>
                      <a:pt x="136" y="126"/>
                    </a:lnTo>
                    <a:lnTo>
                      <a:pt x="140" y="120"/>
                    </a:lnTo>
                    <a:lnTo>
                      <a:pt x="145" y="114"/>
                    </a:lnTo>
                    <a:lnTo>
                      <a:pt x="148" y="106"/>
                    </a:lnTo>
                    <a:lnTo>
                      <a:pt x="150" y="100"/>
                    </a:lnTo>
                    <a:lnTo>
                      <a:pt x="152" y="92"/>
                    </a:lnTo>
                    <a:lnTo>
                      <a:pt x="153" y="85"/>
                    </a:lnTo>
                    <a:lnTo>
                      <a:pt x="153" y="77"/>
                    </a:lnTo>
                    <a:lnTo>
                      <a:pt x="153" y="77"/>
                    </a:lnTo>
                    <a:lnTo>
                      <a:pt x="153" y="69"/>
                    </a:lnTo>
                    <a:lnTo>
                      <a:pt x="152" y="61"/>
                    </a:lnTo>
                    <a:lnTo>
                      <a:pt x="150" y="55"/>
                    </a:lnTo>
                    <a:lnTo>
                      <a:pt x="148" y="47"/>
                    </a:lnTo>
                    <a:lnTo>
                      <a:pt x="145" y="41"/>
                    </a:lnTo>
                    <a:lnTo>
                      <a:pt x="140" y="34"/>
                    </a:lnTo>
                    <a:lnTo>
                      <a:pt x="136" y="28"/>
                    </a:lnTo>
                    <a:lnTo>
                      <a:pt x="132" y="22"/>
                    </a:lnTo>
                    <a:lnTo>
                      <a:pt x="125" y="18"/>
                    </a:lnTo>
                    <a:lnTo>
                      <a:pt x="120" y="14"/>
                    </a:lnTo>
                    <a:lnTo>
                      <a:pt x="113" y="9"/>
                    </a:lnTo>
                    <a:lnTo>
                      <a:pt x="107" y="6"/>
                    </a:lnTo>
                    <a:lnTo>
                      <a:pt x="99" y="4"/>
                    </a:lnTo>
                    <a:lnTo>
                      <a:pt x="92" y="2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77" y="140"/>
                    </a:moveTo>
                    <a:lnTo>
                      <a:pt x="77" y="140"/>
                    </a:lnTo>
                    <a:lnTo>
                      <a:pt x="70" y="140"/>
                    </a:lnTo>
                    <a:lnTo>
                      <a:pt x="64" y="139"/>
                    </a:lnTo>
                    <a:lnTo>
                      <a:pt x="52" y="135"/>
                    </a:lnTo>
                    <a:lnTo>
                      <a:pt x="42" y="129"/>
                    </a:lnTo>
                    <a:lnTo>
                      <a:pt x="32" y="122"/>
                    </a:lnTo>
                    <a:lnTo>
                      <a:pt x="25" y="112"/>
                    </a:lnTo>
                    <a:lnTo>
                      <a:pt x="18" y="101"/>
                    </a:lnTo>
                    <a:lnTo>
                      <a:pt x="15" y="89"/>
                    </a:lnTo>
                    <a:lnTo>
                      <a:pt x="14" y="84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14" y="71"/>
                    </a:lnTo>
                    <a:lnTo>
                      <a:pt x="15" y="64"/>
                    </a:lnTo>
                    <a:lnTo>
                      <a:pt x="18" y="52"/>
                    </a:lnTo>
                    <a:lnTo>
                      <a:pt x="25" y="42"/>
                    </a:lnTo>
                    <a:lnTo>
                      <a:pt x="32" y="33"/>
                    </a:lnTo>
                    <a:lnTo>
                      <a:pt x="42" y="24"/>
                    </a:lnTo>
                    <a:lnTo>
                      <a:pt x="52" y="19"/>
                    </a:lnTo>
                    <a:lnTo>
                      <a:pt x="64" y="16"/>
                    </a:lnTo>
                    <a:lnTo>
                      <a:pt x="70" y="15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83" y="15"/>
                    </a:lnTo>
                    <a:lnTo>
                      <a:pt x="89" y="16"/>
                    </a:lnTo>
                    <a:lnTo>
                      <a:pt x="101" y="19"/>
                    </a:lnTo>
                    <a:lnTo>
                      <a:pt x="112" y="24"/>
                    </a:lnTo>
                    <a:lnTo>
                      <a:pt x="121" y="33"/>
                    </a:lnTo>
                    <a:lnTo>
                      <a:pt x="128" y="42"/>
                    </a:lnTo>
                    <a:lnTo>
                      <a:pt x="135" y="52"/>
                    </a:lnTo>
                    <a:lnTo>
                      <a:pt x="138" y="64"/>
                    </a:lnTo>
                    <a:lnTo>
                      <a:pt x="139" y="71"/>
                    </a:lnTo>
                    <a:lnTo>
                      <a:pt x="139" y="77"/>
                    </a:lnTo>
                    <a:lnTo>
                      <a:pt x="139" y="77"/>
                    </a:lnTo>
                    <a:lnTo>
                      <a:pt x="139" y="84"/>
                    </a:lnTo>
                    <a:lnTo>
                      <a:pt x="138" y="89"/>
                    </a:lnTo>
                    <a:lnTo>
                      <a:pt x="135" y="101"/>
                    </a:lnTo>
                    <a:lnTo>
                      <a:pt x="128" y="112"/>
                    </a:lnTo>
                    <a:lnTo>
                      <a:pt x="121" y="122"/>
                    </a:lnTo>
                    <a:lnTo>
                      <a:pt x="112" y="129"/>
                    </a:lnTo>
                    <a:lnTo>
                      <a:pt x="101" y="135"/>
                    </a:lnTo>
                    <a:lnTo>
                      <a:pt x="89" y="139"/>
                    </a:lnTo>
                    <a:lnTo>
                      <a:pt x="83" y="140"/>
                    </a:lnTo>
                    <a:lnTo>
                      <a:pt x="77" y="140"/>
                    </a:lnTo>
                    <a:lnTo>
                      <a:pt x="77" y="140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3" name="Freeform 117"/>
              <p:cNvSpPr>
                <a:spLocks noEditPoints="1"/>
              </p:cNvSpPr>
              <p:nvPr/>
            </p:nvSpPr>
            <p:spPr bwMode="auto">
              <a:xfrm>
                <a:off x="3238500" y="3127375"/>
                <a:ext cx="341313" cy="342900"/>
              </a:xfrm>
              <a:custGeom>
                <a:avLst/>
                <a:gdLst>
                  <a:gd name="T0" fmla="*/ 197 w 215"/>
                  <a:gd name="T1" fmla="*/ 83 h 216"/>
                  <a:gd name="T2" fmla="*/ 209 w 215"/>
                  <a:gd name="T3" fmla="*/ 70 h 216"/>
                  <a:gd name="T4" fmla="*/ 171 w 215"/>
                  <a:gd name="T5" fmla="*/ 42 h 216"/>
                  <a:gd name="T6" fmla="*/ 143 w 215"/>
                  <a:gd name="T7" fmla="*/ 4 h 216"/>
                  <a:gd name="T8" fmla="*/ 129 w 215"/>
                  <a:gd name="T9" fmla="*/ 18 h 216"/>
                  <a:gd name="T10" fmla="*/ 83 w 215"/>
                  <a:gd name="T11" fmla="*/ 18 h 216"/>
                  <a:gd name="T12" fmla="*/ 69 w 215"/>
                  <a:gd name="T13" fmla="*/ 5 h 216"/>
                  <a:gd name="T14" fmla="*/ 41 w 215"/>
                  <a:gd name="T15" fmla="*/ 41 h 216"/>
                  <a:gd name="T16" fmla="*/ 3 w 215"/>
                  <a:gd name="T17" fmla="*/ 71 h 216"/>
                  <a:gd name="T18" fmla="*/ 14 w 215"/>
                  <a:gd name="T19" fmla="*/ 86 h 216"/>
                  <a:gd name="T20" fmla="*/ 13 w 215"/>
                  <a:gd name="T21" fmla="*/ 132 h 216"/>
                  <a:gd name="T22" fmla="*/ 4 w 215"/>
                  <a:gd name="T23" fmla="*/ 146 h 216"/>
                  <a:gd name="T24" fmla="*/ 36 w 215"/>
                  <a:gd name="T25" fmla="*/ 175 h 216"/>
                  <a:gd name="T26" fmla="*/ 71 w 215"/>
                  <a:gd name="T27" fmla="*/ 212 h 216"/>
                  <a:gd name="T28" fmla="*/ 86 w 215"/>
                  <a:gd name="T29" fmla="*/ 203 h 216"/>
                  <a:gd name="T30" fmla="*/ 130 w 215"/>
                  <a:gd name="T31" fmla="*/ 202 h 216"/>
                  <a:gd name="T32" fmla="*/ 144 w 215"/>
                  <a:gd name="T33" fmla="*/ 211 h 216"/>
                  <a:gd name="T34" fmla="*/ 174 w 215"/>
                  <a:gd name="T35" fmla="*/ 177 h 216"/>
                  <a:gd name="T36" fmla="*/ 210 w 215"/>
                  <a:gd name="T37" fmla="*/ 144 h 216"/>
                  <a:gd name="T38" fmla="*/ 198 w 215"/>
                  <a:gd name="T39" fmla="*/ 130 h 216"/>
                  <a:gd name="T40" fmla="*/ 184 w 215"/>
                  <a:gd name="T41" fmla="*/ 161 h 216"/>
                  <a:gd name="T42" fmla="*/ 169 w 215"/>
                  <a:gd name="T43" fmla="*/ 161 h 216"/>
                  <a:gd name="T44" fmla="*/ 162 w 215"/>
                  <a:gd name="T45" fmla="*/ 185 h 216"/>
                  <a:gd name="T46" fmla="*/ 136 w 215"/>
                  <a:gd name="T47" fmla="*/ 186 h 216"/>
                  <a:gd name="T48" fmla="*/ 118 w 215"/>
                  <a:gd name="T49" fmla="*/ 191 h 216"/>
                  <a:gd name="T50" fmla="*/ 98 w 215"/>
                  <a:gd name="T51" fmla="*/ 191 h 216"/>
                  <a:gd name="T52" fmla="*/ 80 w 215"/>
                  <a:gd name="T53" fmla="*/ 187 h 216"/>
                  <a:gd name="T54" fmla="*/ 54 w 215"/>
                  <a:gd name="T55" fmla="*/ 186 h 216"/>
                  <a:gd name="T56" fmla="*/ 54 w 215"/>
                  <a:gd name="T57" fmla="*/ 173 h 216"/>
                  <a:gd name="T58" fmla="*/ 30 w 215"/>
                  <a:gd name="T59" fmla="*/ 162 h 216"/>
                  <a:gd name="T60" fmla="*/ 29 w 215"/>
                  <a:gd name="T61" fmla="*/ 137 h 216"/>
                  <a:gd name="T62" fmla="*/ 26 w 215"/>
                  <a:gd name="T63" fmla="*/ 120 h 216"/>
                  <a:gd name="T64" fmla="*/ 26 w 215"/>
                  <a:gd name="T65" fmla="*/ 98 h 216"/>
                  <a:gd name="T66" fmla="*/ 30 w 215"/>
                  <a:gd name="T67" fmla="*/ 83 h 216"/>
                  <a:gd name="T68" fmla="*/ 29 w 215"/>
                  <a:gd name="T69" fmla="*/ 55 h 216"/>
                  <a:gd name="T70" fmla="*/ 46 w 215"/>
                  <a:gd name="T71" fmla="*/ 56 h 216"/>
                  <a:gd name="T72" fmla="*/ 53 w 215"/>
                  <a:gd name="T73" fmla="*/ 31 h 216"/>
                  <a:gd name="T74" fmla="*/ 81 w 215"/>
                  <a:gd name="T75" fmla="*/ 33 h 216"/>
                  <a:gd name="T76" fmla="*/ 95 w 215"/>
                  <a:gd name="T77" fmla="*/ 30 h 216"/>
                  <a:gd name="T78" fmla="*/ 117 w 215"/>
                  <a:gd name="T79" fmla="*/ 30 h 216"/>
                  <a:gd name="T80" fmla="*/ 130 w 215"/>
                  <a:gd name="T81" fmla="*/ 33 h 216"/>
                  <a:gd name="T82" fmla="*/ 159 w 215"/>
                  <a:gd name="T83" fmla="*/ 30 h 216"/>
                  <a:gd name="T84" fmla="*/ 158 w 215"/>
                  <a:gd name="T85" fmla="*/ 49 h 216"/>
                  <a:gd name="T86" fmla="*/ 183 w 215"/>
                  <a:gd name="T87" fmla="*/ 53 h 216"/>
                  <a:gd name="T88" fmla="*/ 181 w 215"/>
                  <a:gd name="T89" fmla="*/ 82 h 216"/>
                  <a:gd name="T90" fmla="*/ 185 w 215"/>
                  <a:gd name="T91" fmla="*/ 95 h 216"/>
                  <a:gd name="T92" fmla="*/ 186 w 215"/>
                  <a:gd name="T93" fmla="*/ 118 h 216"/>
                  <a:gd name="T94" fmla="*/ 183 w 215"/>
                  <a:gd name="T95" fmla="*/ 13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5" h="216">
                    <a:moveTo>
                      <a:pt x="215" y="126"/>
                    </a:moveTo>
                    <a:lnTo>
                      <a:pt x="215" y="87"/>
                    </a:lnTo>
                    <a:lnTo>
                      <a:pt x="197" y="83"/>
                    </a:lnTo>
                    <a:lnTo>
                      <a:pt x="197" y="83"/>
                    </a:lnTo>
                    <a:lnTo>
                      <a:pt x="196" y="82"/>
                    </a:lnTo>
                    <a:lnTo>
                      <a:pt x="209" y="70"/>
                    </a:lnTo>
                    <a:lnTo>
                      <a:pt x="190" y="37"/>
                    </a:lnTo>
                    <a:lnTo>
                      <a:pt x="171" y="42"/>
                    </a:lnTo>
                    <a:lnTo>
                      <a:pt x="171" y="42"/>
                    </a:lnTo>
                    <a:lnTo>
                      <a:pt x="171" y="41"/>
                    </a:lnTo>
                    <a:lnTo>
                      <a:pt x="177" y="24"/>
                    </a:lnTo>
                    <a:lnTo>
                      <a:pt x="143" y="4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29" y="18"/>
                    </a:lnTo>
                    <a:lnTo>
                      <a:pt x="125" y="0"/>
                    </a:lnTo>
                    <a:lnTo>
                      <a:pt x="86" y="0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1" y="18"/>
                    </a:lnTo>
                    <a:lnTo>
                      <a:pt x="69" y="5"/>
                    </a:lnTo>
                    <a:lnTo>
                      <a:pt x="35" y="25"/>
                    </a:lnTo>
                    <a:lnTo>
                      <a:pt x="41" y="41"/>
                    </a:lnTo>
                    <a:lnTo>
                      <a:pt x="41" y="41"/>
                    </a:lnTo>
                    <a:lnTo>
                      <a:pt x="39" y="43"/>
                    </a:lnTo>
                    <a:lnTo>
                      <a:pt x="22" y="38"/>
                    </a:lnTo>
                    <a:lnTo>
                      <a:pt x="3" y="71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4" y="86"/>
                    </a:lnTo>
                    <a:lnTo>
                      <a:pt x="0" y="90"/>
                    </a:lnTo>
                    <a:lnTo>
                      <a:pt x="0" y="128"/>
                    </a:lnTo>
                    <a:lnTo>
                      <a:pt x="13" y="132"/>
                    </a:lnTo>
                    <a:lnTo>
                      <a:pt x="13" y="132"/>
                    </a:lnTo>
                    <a:lnTo>
                      <a:pt x="15" y="137"/>
                    </a:lnTo>
                    <a:lnTo>
                      <a:pt x="4" y="146"/>
                    </a:lnTo>
                    <a:lnTo>
                      <a:pt x="23" y="179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41" y="180"/>
                    </a:lnTo>
                    <a:lnTo>
                      <a:pt x="37" y="192"/>
                    </a:lnTo>
                    <a:lnTo>
                      <a:pt x="71" y="21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6" y="203"/>
                    </a:lnTo>
                    <a:lnTo>
                      <a:pt x="88" y="216"/>
                    </a:lnTo>
                    <a:lnTo>
                      <a:pt x="127" y="216"/>
                    </a:lnTo>
                    <a:lnTo>
                      <a:pt x="130" y="202"/>
                    </a:lnTo>
                    <a:lnTo>
                      <a:pt x="130" y="202"/>
                    </a:lnTo>
                    <a:lnTo>
                      <a:pt x="136" y="201"/>
                    </a:lnTo>
                    <a:lnTo>
                      <a:pt x="144" y="211"/>
                    </a:lnTo>
                    <a:lnTo>
                      <a:pt x="179" y="191"/>
                    </a:lnTo>
                    <a:lnTo>
                      <a:pt x="174" y="177"/>
                    </a:lnTo>
                    <a:lnTo>
                      <a:pt x="174" y="177"/>
                    </a:lnTo>
                    <a:lnTo>
                      <a:pt x="177" y="173"/>
                    </a:lnTo>
                    <a:lnTo>
                      <a:pt x="191" y="177"/>
                    </a:lnTo>
                    <a:lnTo>
                      <a:pt x="210" y="144"/>
                    </a:lnTo>
                    <a:lnTo>
                      <a:pt x="198" y="133"/>
                    </a:lnTo>
                    <a:lnTo>
                      <a:pt x="198" y="133"/>
                    </a:lnTo>
                    <a:lnTo>
                      <a:pt x="198" y="130"/>
                    </a:lnTo>
                    <a:lnTo>
                      <a:pt x="215" y="126"/>
                    </a:lnTo>
                    <a:close/>
                    <a:moveTo>
                      <a:pt x="193" y="147"/>
                    </a:moveTo>
                    <a:lnTo>
                      <a:pt x="184" y="161"/>
                    </a:lnTo>
                    <a:lnTo>
                      <a:pt x="172" y="157"/>
                    </a:lnTo>
                    <a:lnTo>
                      <a:pt x="169" y="161"/>
                    </a:lnTo>
                    <a:lnTo>
                      <a:pt x="169" y="161"/>
                    </a:lnTo>
                    <a:lnTo>
                      <a:pt x="161" y="169"/>
                    </a:lnTo>
                    <a:lnTo>
                      <a:pt x="157" y="173"/>
                    </a:lnTo>
                    <a:lnTo>
                      <a:pt x="162" y="185"/>
                    </a:lnTo>
                    <a:lnTo>
                      <a:pt x="148" y="192"/>
                    </a:lnTo>
                    <a:lnTo>
                      <a:pt x="140" y="184"/>
                    </a:lnTo>
                    <a:lnTo>
                      <a:pt x="136" y="186"/>
                    </a:lnTo>
                    <a:lnTo>
                      <a:pt x="136" y="186"/>
                    </a:lnTo>
                    <a:lnTo>
                      <a:pt x="123" y="190"/>
                    </a:lnTo>
                    <a:lnTo>
                      <a:pt x="118" y="191"/>
                    </a:lnTo>
                    <a:lnTo>
                      <a:pt x="116" y="202"/>
                    </a:lnTo>
                    <a:lnTo>
                      <a:pt x="100" y="202"/>
                    </a:lnTo>
                    <a:lnTo>
                      <a:pt x="98" y="191"/>
                    </a:lnTo>
                    <a:lnTo>
                      <a:pt x="93" y="190"/>
                    </a:lnTo>
                    <a:lnTo>
                      <a:pt x="93" y="190"/>
                    </a:lnTo>
                    <a:lnTo>
                      <a:pt x="80" y="187"/>
                    </a:lnTo>
                    <a:lnTo>
                      <a:pt x="75" y="186"/>
                    </a:lnTo>
                    <a:lnTo>
                      <a:pt x="68" y="193"/>
                    </a:lnTo>
                    <a:lnTo>
                      <a:pt x="54" y="186"/>
                    </a:lnTo>
                    <a:lnTo>
                      <a:pt x="57" y="176"/>
                    </a:lnTo>
                    <a:lnTo>
                      <a:pt x="54" y="173"/>
                    </a:lnTo>
                    <a:lnTo>
                      <a:pt x="54" y="173"/>
                    </a:lnTo>
                    <a:lnTo>
                      <a:pt x="44" y="163"/>
                    </a:lnTo>
                    <a:lnTo>
                      <a:pt x="41" y="159"/>
                    </a:lnTo>
                    <a:lnTo>
                      <a:pt x="30" y="162"/>
                    </a:lnTo>
                    <a:lnTo>
                      <a:pt x="22" y="149"/>
                    </a:lnTo>
                    <a:lnTo>
                      <a:pt x="31" y="141"/>
                    </a:lnTo>
                    <a:lnTo>
                      <a:pt x="29" y="137"/>
                    </a:lnTo>
                    <a:lnTo>
                      <a:pt x="29" y="137"/>
                    </a:lnTo>
                    <a:lnTo>
                      <a:pt x="27" y="124"/>
                    </a:lnTo>
                    <a:lnTo>
                      <a:pt x="26" y="120"/>
                    </a:lnTo>
                    <a:lnTo>
                      <a:pt x="14" y="117"/>
                    </a:lnTo>
                    <a:lnTo>
                      <a:pt x="14" y="100"/>
                    </a:lnTo>
                    <a:lnTo>
                      <a:pt x="26" y="98"/>
                    </a:lnTo>
                    <a:lnTo>
                      <a:pt x="27" y="94"/>
                    </a:lnTo>
                    <a:lnTo>
                      <a:pt x="27" y="94"/>
                    </a:lnTo>
                    <a:lnTo>
                      <a:pt x="30" y="83"/>
                    </a:lnTo>
                    <a:lnTo>
                      <a:pt x="32" y="78"/>
                    </a:lnTo>
                    <a:lnTo>
                      <a:pt x="21" y="69"/>
                    </a:lnTo>
                    <a:lnTo>
                      <a:pt x="29" y="55"/>
                    </a:lnTo>
                    <a:lnTo>
                      <a:pt x="43" y="5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54" y="49"/>
                    </a:lnTo>
                    <a:lnTo>
                      <a:pt x="57" y="46"/>
                    </a:lnTo>
                    <a:lnTo>
                      <a:pt x="53" y="31"/>
                    </a:lnTo>
                    <a:lnTo>
                      <a:pt x="67" y="24"/>
                    </a:lnTo>
                    <a:lnTo>
                      <a:pt x="76" y="34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89" y="31"/>
                    </a:lnTo>
                    <a:lnTo>
                      <a:pt x="95" y="30"/>
                    </a:lnTo>
                    <a:lnTo>
                      <a:pt x="98" y="14"/>
                    </a:lnTo>
                    <a:lnTo>
                      <a:pt x="114" y="14"/>
                    </a:lnTo>
                    <a:lnTo>
                      <a:pt x="117" y="30"/>
                    </a:lnTo>
                    <a:lnTo>
                      <a:pt x="122" y="31"/>
                    </a:lnTo>
                    <a:lnTo>
                      <a:pt x="122" y="31"/>
                    </a:lnTo>
                    <a:lnTo>
                      <a:pt x="130" y="33"/>
                    </a:lnTo>
                    <a:lnTo>
                      <a:pt x="135" y="34"/>
                    </a:lnTo>
                    <a:lnTo>
                      <a:pt x="145" y="23"/>
                    </a:lnTo>
                    <a:lnTo>
                      <a:pt x="159" y="30"/>
                    </a:lnTo>
                    <a:lnTo>
                      <a:pt x="154" y="46"/>
                    </a:lnTo>
                    <a:lnTo>
                      <a:pt x="158" y="49"/>
                    </a:lnTo>
                    <a:lnTo>
                      <a:pt x="158" y="49"/>
                    </a:lnTo>
                    <a:lnTo>
                      <a:pt x="165" y="55"/>
                    </a:lnTo>
                    <a:lnTo>
                      <a:pt x="167" y="58"/>
                    </a:lnTo>
                    <a:lnTo>
                      <a:pt x="183" y="53"/>
                    </a:lnTo>
                    <a:lnTo>
                      <a:pt x="192" y="67"/>
                    </a:lnTo>
                    <a:lnTo>
                      <a:pt x="180" y="78"/>
                    </a:lnTo>
                    <a:lnTo>
                      <a:pt x="181" y="82"/>
                    </a:lnTo>
                    <a:lnTo>
                      <a:pt x="181" y="82"/>
                    </a:lnTo>
                    <a:lnTo>
                      <a:pt x="184" y="91"/>
                    </a:lnTo>
                    <a:lnTo>
                      <a:pt x="185" y="95"/>
                    </a:lnTo>
                    <a:lnTo>
                      <a:pt x="201" y="98"/>
                    </a:lnTo>
                    <a:lnTo>
                      <a:pt x="201" y="114"/>
                    </a:lnTo>
                    <a:lnTo>
                      <a:pt x="186" y="118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3" y="133"/>
                    </a:lnTo>
                    <a:lnTo>
                      <a:pt x="182" y="137"/>
                    </a:lnTo>
                    <a:lnTo>
                      <a:pt x="193" y="14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4" name="Freeform 118"/>
              <p:cNvSpPr>
                <a:spLocks noEditPoints="1"/>
              </p:cNvSpPr>
              <p:nvPr/>
            </p:nvSpPr>
            <p:spPr bwMode="auto">
              <a:xfrm>
                <a:off x="3335338" y="3232150"/>
                <a:ext cx="142875" cy="141288"/>
              </a:xfrm>
              <a:custGeom>
                <a:avLst/>
                <a:gdLst>
                  <a:gd name="T0" fmla="*/ 44 w 90"/>
                  <a:gd name="T1" fmla="*/ 0 h 89"/>
                  <a:gd name="T2" fmla="*/ 27 w 90"/>
                  <a:gd name="T3" fmla="*/ 3 h 89"/>
                  <a:gd name="T4" fmla="*/ 13 w 90"/>
                  <a:gd name="T5" fmla="*/ 13 h 89"/>
                  <a:gd name="T6" fmla="*/ 3 w 90"/>
                  <a:gd name="T7" fmla="*/ 27 h 89"/>
                  <a:gd name="T8" fmla="*/ 0 w 90"/>
                  <a:gd name="T9" fmla="*/ 44 h 89"/>
                  <a:gd name="T10" fmla="*/ 1 w 90"/>
                  <a:gd name="T11" fmla="*/ 54 h 89"/>
                  <a:gd name="T12" fmla="*/ 8 w 90"/>
                  <a:gd name="T13" fmla="*/ 70 h 89"/>
                  <a:gd name="T14" fmla="*/ 20 w 90"/>
                  <a:gd name="T15" fmla="*/ 82 h 89"/>
                  <a:gd name="T16" fmla="*/ 36 w 90"/>
                  <a:gd name="T17" fmla="*/ 88 h 89"/>
                  <a:gd name="T18" fmla="*/ 44 w 90"/>
                  <a:gd name="T19" fmla="*/ 89 h 89"/>
                  <a:gd name="T20" fmla="*/ 62 w 90"/>
                  <a:gd name="T21" fmla="*/ 86 h 89"/>
                  <a:gd name="T22" fmla="*/ 77 w 90"/>
                  <a:gd name="T23" fmla="*/ 76 h 89"/>
                  <a:gd name="T24" fmla="*/ 86 w 90"/>
                  <a:gd name="T25" fmla="*/ 62 h 89"/>
                  <a:gd name="T26" fmla="*/ 90 w 90"/>
                  <a:gd name="T27" fmla="*/ 44 h 89"/>
                  <a:gd name="T28" fmla="*/ 89 w 90"/>
                  <a:gd name="T29" fmla="*/ 35 h 89"/>
                  <a:gd name="T30" fmla="*/ 82 w 90"/>
                  <a:gd name="T31" fmla="*/ 19 h 89"/>
                  <a:gd name="T32" fmla="*/ 69 w 90"/>
                  <a:gd name="T33" fmla="*/ 7 h 89"/>
                  <a:gd name="T34" fmla="*/ 54 w 90"/>
                  <a:gd name="T35" fmla="*/ 1 h 89"/>
                  <a:gd name="T36" fmla="*/ 44 w 90"/>
                  <a:gd name="T37" fmla="*/ 0 h 89"/>
                  <a:gd name="T38" fmla="*/ 44 w 90"/>
                  <a:gd name="T39" fmla="*/ 75 h 89"/>
                  <a:gd name="T40" fmla="*/ 33 w 90"/>
                  <a:gd name="T41" fmla="*/ 73 h 89"/>
                  <a:gd name="T42" fmla="*/ 23 w 90"/>
                  <a:gd name="T43" fmla="*/ 66 h 89"/>
                  <a:gd name="T44" fmla="*/ 16 w 90"/>
                  <a:gd name="T45" fmla="*/ 56 h 89"/>
                  <a:gd name="T46" fmla="*/ 14 w 90"/>
                  <a:gd name="T47" fmla="*/ 44 h 89"/>
                  <a:gd name="T48" fmla="*/ 14 w 90"/>
                  <a:gd name="T49" fmla="*/ 39 h 89"/>
                  <a:gd name="T50" fmla="*/ 20 w 90"/>
                  <a:gd name="T51" fmla="*/ 28 h 89"/>
                  <a:gd name="T52" fmla="*/ 27 w 90"/>
                  <a:gd name="T53" fmla="*/ 19 h 89"/>
                  <a:gd name="T54" fmla="*/ 39 w 90"/>
                  <a:gd name="T55" fmla="*/ 15 h 89"/>
                  <a:gd name="T56" fmla="*/ 44 w 90"/>
                  <a:gd name="T57" fmla="*/ 14 h 89"/>
                  <a:gd name="T58" fmla="*/ 56 w 90"/>
                  <a:gd name="T59" fmla="*/ 16 h 89"/>
                  <a:gd name="T60" fmla="*/ 66 w 90"/>
                  <a:gd name="T61" fmla="*/ 22 h 89"/>
                  <a:gd name="T62" fmla="*/ 73 w 90"/>
                  <a:gd name="T63" fmla="*/ 32 h 89"/>
                  <a:gd name="T64" fmla="*/ 76 w 90"/>
                  <a:gd name="T65" fmla="*/ 44 h 89"/>
                  <a:gd name="T66" fmla="*/ 75 w 90"/>
                  <a:gd name="T67" fmla="*/ 51 h 89"/>
                  <a:gd name="T68" fmla="*/ 70 w 90"/>
                  <a:gd name="T69" fmla="*/ 61 h 89"/>
                  <a:gd name="T70" fmla="*/ 62 w 90"/>
                  <a:gd name="T71" fmla="*/ 70 h 89"/>
                  <a:gd name="T72" fmla="*/ 51 w 90"/>
                  <a:gd name="T73" fmla="*/ 74 h 89"/>
                  <a:gd name="T74" fmla="*/ 44 w 90"/>
                  <a:gd name="T7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89">
                    <a:moveTo>
                      <a:pt x="44" y="0"/>
                    </a:moveTo>
                    <a:lnTo>
                      <a:pt x="44" y="0"/>
                    </a:lnTo>
                    <a:lnTo>
                      <a:pt x="36" y="1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19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6"/>
                    </a:lnTo>
                    <a:lnTo>
                      <a:pt x="20" y="82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44" y="89"/>
                    </a:lnTo>
                    <a:lnTo>
                      <a:pt x="44" y="89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9" y="82"/>
                    </a:lnTo>
                    <a:lnTo>
                      <a:pt x="77" y="76"/>
                    </a:lnTo>
                    <a:lnTo>
                      <a:pt x="82" y="70"/>
                    </a:lnTo>
                    <a:lnTo>
                      <a:pt x="86" y="62"/>
                    </a:lnTo>
                    <a:lnTo>
                      <a:pt x="89" y="54"/>
                    </a:lnTo>
                    <a:lnTo>
                      <a:pt x="90" y="44"/>
                    </a:lnTo>
                    <a:lnTo>
                      <a:pt x="90" y="44"/>
                    </a:lnTo>
                    <a:lnTo>
                      <a:pt x="89" y="35"/>
                    </a:lnTo>
                    <a:lnTo>
                      <a:pt x="86" y="27"/>
                    </a:lnTo>
                    <a:lnTo>
                      <a:pt x="82" y="19"/>
                    </a:lnTo>
                    <a:lnTo>
                      <a:pt x="77" y="13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  <a:moveTo>
                      <a:pt x="44" y="75"/>
                    </a:moveTo>
                    <a:lnTo>
                      <a:pt x="44" y="75"/>
                    </a:lnTo>
                    <a:lnTo>
                      <a:pt x="39" y="74"/>
                    </a:lnTo>
                    <a:lnTo>
                      <a:pt x="33" y="73"/>
                    </a:lnTo>
                    <a:lnTo>
                      <a:pt x="27" y="70"/>
                    </a:lnTo>
                    <a:lnTo>
                      <a:pt x="23" y="66"/>
                    </a:lnTo>
                    <a:lnTo>
                      <a:pt x="20" y="61"/>
                    </a:lnTo>
                    <a:lnTo>
                      <a:pt x="16" y="56"/>
                    </a:lnTo>
                    <a:lnTo>
                      <a:pt x="14" y="51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4" y="39"/>
                    </a:lnTo>
                    <a:lnTo>
                      <a:pt x="16" y="32"/>
                    </a:lnTo>
                    <a:lnTo>
                      <a:pt x="20" y="28"/>
                    </a:lnTo>
                    <a:lnTo>
                      <a:pt x="23" y="22"/>
                    </a:lnTo>
                    <a:lnTo>
                      <a:pt x="27" y="19"/>
                    </a:lnTo>
                    <a:lnTo>
                      <a:pt x="33" y="16"/>
                    </a:lnTo>
                    <a:lnTo>
                      <a:pt x="39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51" y="15"/>
                    </a:lnTo>
                    <a:lnTo>
                      <a:pt x="56" y="16"/>
                    </a:lnTo>
                    <a:lnTo>
                      <a:pt x="62" y="19"/>
                    </a:lnTo>
                    <a:lnTo>
                      <a:pt x="66" y="22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9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5" y="51"/>
                    </a:lnTo>
                    <a:lnTo>
                      <a:pt x="73" y="56"/>
                    </a:lnTo>
                    <a:lnTo>
                      <a:pt x="70" y="61"/>
                    </a:lnTo>
                    <a:lnTo>
                      <a:pt x="66" y="66"/>
                    </a:lnTo>
                    <a:lnTo>
                      <a:pt x="62" y="70"/>
                    </a:lnTo>
                    <a:lnTo>
                      <a:pt x="56" y="73"/>
                    </a:lnTo>
                    <a:lnTo>
                      <a:pt x="51" y="74"/>
                    </a:lnTo>
                    <a:lnTo>
                      <a:pt x="44" y="75"/>
                    </a:lnTo>
                    <a:lnTo>
                      <a:pt x="44" y="75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5" name="Freeform 119"/>
              <p:cNvSpPr>
                <a:spLocks noEditPoints="1"/>
              </p:cNvSpPr>
              <p:nvPr/>
            </p:nvSpPr>
            <p:spPr bwMode="auto">
              <a:xfrm>
                <a:off x="3352800" y="3486150"/>
                <a:ext cx="200025" cy="201613"/>
              </a:xfrm>
              <a:custGeom>
                <a:avLst/>
                <a:gdLst>
                  <a:gd name="T0" fmla="*/ 111 w 126"/>
                  <a:gd name="T1" fmla="*/ 45 h 127"/>
                  <a:gd name="T2" fmla="*/ 117 w 126"/>
                  <a:gd name="T3" fmla="*/ 27 h 127"/>
                  <a:gd name="T4" fmla="*/ 93 w 126"/>
                  <a:gd name="T5" fmla="*/ 10 h 127"/>
                  <a:gd name="T6" fmla="*/ 82 w 126"/>
                  <a:gd name="T7" fmla="*/ 5 h 127"/>
                  <a:gd name="T8" fmla="*/ 53 w 126"/>
                  <a:gd name="T9" fmla="*/ 0 h 127"/>
                  <a:gd name="T10" fmla="*/ 44 w 126"/>
                  <a:gd name="T11" fmla="*/ 15 h 127"/>
                  <a:gd name="T12" fmla="*/ 27 w 126"/>
                  <a:gd name="T13" fmla="*/ 10 h 127"/>
                  <a:gd name="T14" fmla="*/ 11 w 126"/>
                  <a:gd name="T15" fmla="*/ 34 h 127"/>
                  <a:gd name="T16" fmla="*/ 5 w 126"/>
                  <a:gd name="T17" fmla="*/ 45 h 127"/>
                  <a:gd name="T18" fmla="*/ 0 w 126"/>
                  <a:gd name="T19" fmla="*/ 73 h 127"/>
                  <a:gd name="T20" fmla="*/ 15 w 126"/>
                  <a:gd name="T21" fmla="*/ 82 h 127"/>
                  <a:gd name="T22" fmla="*/ 10 w 126"/>
                  <a:gd name="T23" fmla="*/ 100 h 127"/>
                  <a:gd name="T24" fmla="*/ 33 w 126"/>
                  <a:gd name="T25" fmla="*/ 116 h 127"/>
                  <a:gd name="T26" fmla="*/ 44 w 126"/>
                  <a:gd name="T27" fmla="*/ 122 h 127"/>
                  <a:gd name="T28" fmla="*/ 72 w 126"/>
                  <a:gd name="T29" fmla="*/ 127 h 127"/>
                  <a:gd name="T30" fmla="*/ 82 w 126"/>
                  <a:gd name="T31" fmla="*/ 112 h 127"/>
                  <a:gd name="T32" fmla="*/ 99 w 126"/>
                  <a:gd name="T33" fmla="*/ 116 h 127"/>
                  <a:gd name="T34" fmla="*/ 116 w 126"/>
                  <a:gd name="T35" fmla="*/ 93 h 127"/>
                  <a:gd name="T36" fmla="*/ 121 w 126"/>
                  <a:gd name="T37" fmla="*/ 82 h 127"/>
                  <a:gd name="T38" fmla="*/ 126 w 126"/>
                  <a:gd name="T39" fmla="*/ 54 h 127"/>
                  <a:gd name="T40" fmla="*/ 98 w 126"/>
                  <a:gd name="T41" fmla="*/ 73 h 127"/>
                  <a:gd name="T42" fmla="*/ 100 w 126"/>
                  <a:gd name="T43" fmla="*/ 96 h 127"/>
                  <a:gd name="T44" fmla="*/ 81 w 126"/>
                  <a:gd name="T45" fmla="*/ 95 h 127"/>
                  <a:gd name="T46" fmla="*/ 67 w 126"/>
                  <a:gd name="T47" fmla="*/ 113 h 127"/>
                  <a:gd name="T48" fmla="*/ 54 w 126"/>
                  <a:gd name="T49" fmla="*/ 98 h 127"/>
                  <a:gd name="T50" fmla="*/ 31 w 126"/>
                  <a:gd name="T51" fmla="*/ 101 h 127"/>
                  <a:gd name="T52" fmla="*/ 32 w 126"/>
                  <a:gd name="T53" fmla="*/ 82 h 127"/>
                  <a:gd name="T54" fmla="*/ 14 w 126"/>
                  <a:gd name="T55" fmla="*/ 68 h 127"/>
                  <a:gd name="T56" fmla="*/ 28 w 126"/>
                  <a:gd name="T57" fmla="*/ 54 h 127"/>
                  <a:gd name="T58" fmla="*/ 26 w 126"/>
                  <a:gd name="T59" fmla="*/ 31 h 127"/>
                  <a:gd name="T60" fmla="*/ 45 w 126"/>
                  <a:gd name="T61" fmla="*/ 32 h 127"/>
                  <a:gd name="T62" fmla="*/ 59 w 126"/>
                  <a:gd name="T63" fmla="*/ 14 h 127"/>
                  <a:gd name="T64" fmla="*/ 72 w 126"/>
                  <a:gd name="T65" fmla="*/ 29 h 127"/>
                  <a:gd name="T66" fmla="*/ 95 w 126"/>
                  <a:gd name="T67" fmla="*/ 26 h 127"/>
                  <a:gd name="T68" fmla="*/ 94 w 126"/>
                  <a:gd name="T69" fmla="*/ 45 h 127"/>
                  <a:gd name="T70" fmla="*/ 112 w 126"/>
                  <a:gd name="T71" fmla="*/ 59 h 127"/>
                  <a:gd name="T72" fmla="*/ 98 w 126"/>
                  <a:gd name="T73" fmla="*/ 7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7">
                    <a:moveTo>
                      <a:pt x="121" y="47"/>
                    </a:moveTo>
                    <a:lnTo>
                      <a:pt x="111" y="45"/>
                    </a:lnTo>
                    <a:lnTo>
                      <a:pt x="117" y="35"/>
                    </a:lnTo>
                    <a:lnTo>
                      <a:pt x="117" y="27"/>
                    </a:lnTo>
                    <a:lnTo>
                      <a:pt x="102" y="12"/>
                    </a:lnTo>
                    <a:lnTo>
                      <a:pt x="93" y="10"/>
                    </a:lnTo>
                    <a:lnTo>
                      <a:pt x="84" y="16"/>
                    </a:lnTo>
                    <a:lnTo>
                      <a:pt x="82" y="5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46" y="5"/>
                    </a:lnTo>
                    <a:lnTo>
                      <a:pt x="44" y="15"/>
                    </a:lnTo>
                    <a:lnTo>
                      <a:pt x="36" y="9"/>
                    </a:lnTo>
                    <a:lnTo>
                      <a:pt x="27" y="10"/>
                    </a:lnTo>
                    <a:lnTo>
                      <a:pt x="12" y="26"/>
                    </a:lnTo>
                    <a:lnTo>
                      <a:pt x="11" y="34"/>
                    </a:lnTo>
                    <a:lnTo>
                      <a:pt x="15" y="43"/>
                    </a:lnTo>
                    <a:lnTo>
                      <a:pt x="5" y="45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5" y="80"/>
                    </a:lnTo>
                    <a:lnTo>
                      <a:pt x="15" y="82"/>
                    </a:lnTo>
                    <a:lnTo>
                      <a:pt x="9" y="91"/>
                    </a:lnTo>
                    <a:lnTo>
                      <a:pt x="10" y="100"/>
                    </a:lnTo>
                    <a:lnTo>
                      <a:pt x="25" y="115"/>
                    </a:lnTo>
                    <a:lnTo>
                      <a:pt x="33" y="116"/>
                    </a:lnTo>
                    <a:lnTo>
                      <a:pt x="42" y="111"/>
                    </a:lnTo>
                    <a:lnTo>
                      <a:pt x="44" y="122"/>
                    </a:lnTo>
                    <a:lnTo>
                      <a:pt x="52" y="127"/>
                    </a:lnTo>
                    <a:lnTo>
                      <a:pt x="72" y="127"/>
                    </a:lnTo>
                    <a:lnTo>
                      <a:pt x="80" y="122"/>
                    </a:lnTo>
                    <a:lnTo>
                      <a:pt x="82" y="112"/>
                    </a:lnTo>
                    <a:lnTo>
                      <a:pt x="91" y="117"/>
                    </a:lnTo>
                    <a:lnTo>
                      <a:pt x="99" y="116"/>
                    </a:lnTo>
                    <a:lnTo>
                      <a:pt x="114" y="101"/>
                    </a:lnTo>
                    <a:lnTo>
                      <a:pt x="116" y="93"/>
                    </a:lnTo>
                    <a:lnTo>
                      <a:pt x="111" y="84"/>
                    </a:lnTo>
                    <a:lnTo>
                      <a:pt x="121" y="82"/>
                    </a:lnTo>
                    <a:lnTo>
                      <a:pt x="126" y="75"/>
                    </a:lnTo>
                    <a:lnTo>
                      <a:pt x="126" y="54"/>
                    </a:lnTo>
                    <a:lnTo>
                      <a:pt x="121" y="47"/>
                    </a:lnTo>
                    <a:close/>
                    <a:moveTo>
                      <a:pt x="98" y="73"/>
                    </a:moveTo>
                    <a:lnTo>
                      <a:pt x="94" y="84"/>
                    </a:lnTo>
                    <a:lnTo>
                      <a:pt x="100" y="96"/>
                    </a:lnTo>
                    <a:lnTo>
                      <a:pt x="94" y="102"/>
                    </a:lnTo>
                    <a:lnTo>
                      <a:pt x="81" y="95"/>
                    </a:lnTo>
                    <a:lnTo>
                      <a:pt x="70" y="99"/>
                    </a:lnTo>
                    <a:lnTo>
                      <a:pt x="67" y="113"/>
                    </a:lnTo>
                    <a:lnTo>
                      <a:pt x="57" y="113"/>
                    </a:lnTo>
                    <a:lnTo>
                      <a:pt x="54" y="98"/>
                    </a:lnTo>
                    <a:lnTo>
                      <a:pt x="43" y="94"/>
                    </a:lnTo>
                    <a:lnTo>
                      <a:pt x="31" y="101"/>
                    </a:lnTo>
                    <a:lnTo>
                      <a:pt x="24" y="94"/>
                    </a:lnTo>
                    <a:lnTo>
                      <a:pt x="32" y="82"/>
                    </a:lnTo>
                    <a:lnTo>
                      <a:pt x="28" y="71"/>
                    </a:lnTo>
                    <a:lnTo>
                      <a:pt x="14" y="68"/>
                    </a:lnTo>
                    <a:lnTo>
                      <a:pt x="14" y="58"/>
                    </a:lnTo>
                    <a:lnTo>
                      <a:pt x="28" y="54"/>
                    </a:lnTo>
                    <a:lnTo>
                      <a:pt x="32" y="44"/>
                    </a:lnTo>
                    <a:lnTo>
                      <a:pt x="26" y="31"/>
                    </a:lnTo>
                    <a:lnTo>
                      <a:pt x="32" y="24"/>
                    </a:lnTo>
                    <a:lnTo>
                      <a:pt x="45" y="32"/>
                    </a:lnTo>
                    <a:lnTo>
                      <a:pt x="56" y="28"/>
                    </a:lnTo>
                    <a:lnTo>
                      <a:pt x="59" y="14"/>
                    </a:lnTo>
                    <a:lnTo>
                      <a:pt x="69" y="14"/>
                    </a:lnTo>
                    <a:lnTo>
                      <a:pt x="72" y="29"/>
                    </a:lnTo>
                    <a:lnTo>
                      <a:pt x="83" y="33"/>
                    </a:lnTo>
                    <a:lnTo>
                      <a:pt x="95" y="26"/>
                    </a:lnTo>
                    <a:lnTo>
                      <a:pt x="103" y="33"/>
                    </a:lnTo>
                    <a:lnTo>
                      <a:pt x="94" y="45"/>
                    </a:lnTo>
                    <a:lnTo>
                      <a:pt x="98" y="56"/>
                    </a:lnTo>
                    <a:lnTo>
                      <a:pt x="112" y="59"/>
                    </a:lnTo>
                    <a:lnTo>
                      <a:pt x="112" y="70"/>
                    </a:lnTo>
                    <a:lnTo>
                      <a:pt x="98" y="7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6" name="Freeform 120"/>
              <p:cNvSpPr>
                <a:spLocks noEditPoints="1"/>
              </p:cNvSpPr>
              <p:nvPr/>
            </p:nvSpPr>
            <p:spPr bwMode="auto">
              <a:xfrm>
                <a:off x="3414713" y="3549650"/>
                <a:ext cx="74613" cy="74613"/>
              </a:xfrm>
              <a:custGeom>
                <a:avLst/>
                <a:gdLst>
                  <a:gd name="T0" fmla="*/ 24 w 47"/>
                  <a:gd name="T1" fmla="*/ 0 h 47"/>
                  <a:gd name="T2" fmla="*/ 24 w 47"/>
                  <a:gd name="T3" fmla="*/ 0 h 47"/>
                  <a:gd name="T4" fmla="*/ 19 w 47"/>
                  <a:gd name="T5" fmla="*/ 0 h 47"/>
                  <a:gd name="T6" fmla="*/ 15 w 47"/>
                  <a:gd name="T7" fmla="*/ 2 h 47"/>
                  <a:gd name="T8" fmla="*/ 11 w 47"/>
                  <a:gd name="T9" fmla="*/ 4 h 47"/>
                  <a:gd name="T10" fmla="*/ 7 w 47"/>
                  <a:gd name="T11" fmla="*/ 6 h 47"/>
                  <a:gd name="T12" fmla="*/ 4 w 47"/>
                  <a:gd name="T13" fmla="*/ 10 h 47"/>
                  <a:gd name="T14" fmla="*/ 2 w 47"/>
                  <a:gd name="T15" fmla="*/ 14 h 47"/>
                  <a:gd name="T16" fmla="*/ 1 w 47"/>
                  <a:gd name="T17" fmla="*/ 19 h 47"/>
                  <a:gd name="T18" fmla="*/ 0 w 47"/>
                  <a:gd name="T19" fmla="*/ 23 h 47"/>
                  <a:gd name="T20" fmla="*/ 0 w 47"/>
                  <a:gd name="T21" fmla="*/ 23 h 47"/>
                  <a:gd name="T22" fmla="*/ 1 w 47"/>
                  <a:gd name="T23" fmla="*/ 28 h 47"/>
                  <a:gd name="T24" fmla="*/ 2 w 47"/>
                  <a:gd name="T25" fmla="*/ 33 h 47"/>
                  <a:gd name="T26" fmla="*/ 4 w 47"/>
                  <a:gd name="T27" fmla="*/ 36 h 47"/>
                  <a:gd name="T28" fmla="*/ 7 w 47"/>
                  <a:gd name="T29" fmla="*/ 41 h 47"/>
                  <a:gd name="T30" fmla="*/ 11 w 47"/>
                  <a:gd name="T31" fmla="*/ 43 h 47"/>
                  <a:gd name="T32" fmla="*/ 15 w 47"/>
                  <a:gd name="T33" fmla="*/ 45 h 47"/>
                  <a:gd name="T34" fmla="*/ 19 w 47"/>
                  <a:gd name="T35" fmla="*/ 47 h 47"/>
                  <a:gd name="T36" fmla="*/ 24 w 47"/>
                  <a:gd name="T37" fmla="*/ 47 h 47"/>
                  <a:gd name="T38" fmla="*/ 24 w 47"/>
                  <a:gd name="T39" fmla="*/ 47 h 47"/>
                  <a:gd name="T40" fmla="*/ 29 w 47"/>
                  <a:gd name="T41" fmla="*/ 47 h 47"/>
                  <a:gd name="T42" fmla="*/ 33 w 47"/>
                  <a:gd name="T43" fmla="*/ 45 h 47"/>
                  <a:gd name="T44" fmla="*/ 38 w 47"/>
                  <a:gd name="T45" fmla="*/ 43 h 47"/>
                  <a:gd name="T46" fmla="*/ 41 w 47"/>
                  <a:gd name="T47" fmla="*/ 41 h 47"/>
                  <a:gd name="T48" fmla="*/ 44 w 47"/>
                  <a:gd name="T49" fmla="*/ 36 h 47"/>
                  <a:gd name="T50" fmla="*/ 46 w 47"/>
                  <a:gd name="T51" fmla="*/ 33 h 47"/>
                  <a:gd name="T52" fmla="*/ 47 w 47"/>
                  <a:gd name="T53" fmla="*/ 28 h 47"/>
                  <a:gd name="T54" fmla="*/ 47 w 47"/>
                  <a:gd name="T55" fmla="*/ 23 h 47"/>
                  <a:gd name="T56" fmla="*/ 47 w 47"/>
                  <a:gd name="T57" fmla="*/ 23 h 47"/>
                  <a:gd name="T58" fmla="*/ 47 w 47"/>
                  <a:gd name="T59" fmla="*/ 19 h 47"/>
                  <a:gd name="T60" fmla="*/ 46 w 47"/>
                  <a:gd name="T61" fmla="*/ 14 h 47"/>
                  <a:gd name="T62" fmla="*/ 44 w 47"/>
                  <a:gd name="T63" fmla="*/ 10 h 47"/>
                  <a:gd name="T64" fmla="*/ 41 w 47"/>
                  <a:gd name="T65" fmla="*/ 6 h 47"/>
                  <a:gd name="T66" fmla="*/ 38 w 47"/>
                  <a:gd name="T67" fmla="*/ 4 h 47"/>
                  <a:gd name="T68" fmla="*/ 33 w 47"/>
                  <a:gd name="T69" fmla="*/ 2 h 47"/>
                  <a:gd name="T70" fmla="*/ 29 w 47"/>
                  <a:gd name="T71" fmla="*/ 0 h 47"/>
                  <a:gd name="T72" fmla="*/ 24 w 47"/>
                  <a:gd name="T73" fmla="*/ 0 h 47"/>
                  <a:gd name="T74" fmla="*/ 24 w 47"/>
                  <a:gd name="T75" fmla="*/ 0 h 47"/>
                  <a:gd name="T76" fmla="*/ 24 w 47"/>
                  <a:gd name="T77" fmla="*/ 33 h 47"/>
                  <a:gd name="T78" fmla="*/ 24 w 47"/>
                  <a:gd name="T79" fmla="*/ 33 h 47"/>
                  <a:gd name="T80" fmla="*/ 20 w 47"/>
                  <a:gd name="T81" fmla="*/ 32 h 47"/>
                  <a:gd name="T82" fmla="*/ 17 w 47"/>
                  <a:gd name="T83" fmla="*/ 30 h 47"/>
                  <a:gd name="T84" fmla="*/ 15 w 47"/>
                  <a:gd name="T85" fmla="*/ 27 h 47"/>
                  <a:gd name="T86" fmla="*/ 15 w 47"/>
                  <a:gd name="T87" fmla="*/ 23 h 47"/>
                  <a:gd name="T88" fmla="*/ 15 w 47"/>
                  <a:gd name="T89" fmla="*/ 23 h 47"/>
                  <a:gd name="T90" fmla="*/ 15 w 47"/>
                  <a:gd name="T91" fmla="*/ 20 h 47"/>
                  <a:gd name="T92" fmla="*/ 17 w 47"/>
                  <a:gd name="T93" fmla="*/ 17 h 47"/>
                  <a:gd name="T94" fmla="*/ 20 w 47"/>
                  <a:gd name="T95" fmla="*/ 15 h 47"/>
                  <a:gd name="T96" fmla="*/ 24 w 47"/>
                  <a:gd name="T97" fmla="*/ 14 h 47"/>
                  <a:gd name="T98" fmla="*/ 24 w 47"/>
                  <a:gd name="T99" fmla="*/ 14 h 47"/>
                  <a:gd name="T100" fmla="*/ 28 w 47"/>
                  <a:gd name="T101" fmla="*/ 15 h 47"/>
                  <a:gd name="T102" fmla="*/ 31 w 47"/>
                  <a:gd name="T103" fmla="*/ 17 h 47"/>
                  <a:gd name="T104" fmla="*/ 33 w 47"/>
                  <a:gd name="T105" fmla="*/ 20 h 47"/>
                  <a:gd name="T106" fmla="*/ 33 w 47"/>
                  <a:gd name="T107" fmla="*/ 23 h 47"/>
                  <a:gd name="T108" fmla="*/ 33 w 47"/>
                  <a:gd name="T109" fmla="*/ 23 h 47"/>
                  <a:gd name="T110" fmla="*/ 33 w 47"/>
                  <a:gd name="T111" fmla="*/ 27 h 47"/>
                  <a:gd name="T112" fmla="*/ 31 w 47"/>
                  <a:gd name="T113" fmla="*/ 30 h 47"/>
                  <a:gd name="T114" fmla="*/ 28 w 47"/>
                  <a:gd name="T115" fmla="*/ 32 h 47"/>
                  <a:gd name="T116" fmla="*/ 24 w 47"/>
                  <a:gd name="T117" fmla="*/ 33 h 47"/>
                  <a:gd name="T118" fmla="*/ 24 w 47"/>
                  <a:gd name="T119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" h="47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19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9" y="47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1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7" y="28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7" y="19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1" y="6"/>
                    </a:lnTo>
                    <a:lnTo>
                      <a:pt x="38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  <a:moveTo>
                      <a:pt x="24" y="33"/>
                    </a:moveTo>
                    <a:lnTo>
                      <a:pt x="24" y="33"/>
                    </a:lnTo>
                    <a:lnTo>
                      <a:pt x="20" y="32"/>
                    </a:lnTo>
                    <a:lnTo>
                      <a:pt x="17" y="30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3" y="20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7"/>
                    </a:lnTo>
                    <a:lnTo>
                      <a:pt x="31" y="30"/>
                    </a:lnTo>
                    <a:lnTo>
                      <a:pt x="28" y="32"/>
                    </a:lnTo>
                    <a:lnTo>
                      <a:pt x="24" y="33"/>
                    </a:lnTo>
                    <a:lnTo>
                      <a:pt x="24" y="33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7" name="Freeform 121"/>
              <p:cNvSpPr>
                <a:spLocks/>
              </p:cNvSpPr>
              <p:nvPr/>
            </p:nvSpPr>
            <p:spPr bwMode="auto">
              <a:xfrm>
                <a:off x="2921000" y="3421063"/>
                <a:ext cx="165100" cy="163513"/>
              </a:xfrm>
              <a:custGeom>
                <a:avLst/>
                <a:gdLst>
                  <a:gd name="T0" fmla="*/ 104 w 104"/>
                  <a:gd name="T1" fmla="*/ 14 h 103"/>
                  <a:gd name="T2" fmla="*/ 104 w 104"/>
                  <a:gd name="T3" fmla="*/ 0 h 103"/>
                  <a:gd name="T4" fmla="*/ 104 w 104"/>
                  <a:gd name="T5" fmla="*/ 0 h 103"/>
                  <a:gd name="T6" fmla="*/ 93 w 104"/>
                  <a:gd name="T7" fmla="*/ 0 h 103"/>
                  <a:gd name="T8" fmla="*/ 83 w 104"/>
                  <a:gd name="T9" fmla="*/ 2 h 103"/>
                  <a:gd name="T10" fmla="*/ 73 w 104"/>
                  <a:gd name="T11" fmla="*/ 4 h 103"/>
                  <a:gd name="T12" fmla="*/ 64 w 104"/>
                  <a:gd name="T13" fmla="*/ 7 h 103"/>
                  <a:gd name="T14" fmla="*/ 54 w 104"/>
                  <a:gd name="T15" fmla="*/ 11 h 103"/>
                  <a:gd name="T16" fmla="*/ 45 w 104"/>
                  <a:gd name="T17" fmla="*/ 17 h 103"/>
                  <a:gd name="T18" fmla="*/ 38 w 104"/>
                  <a:gd name="T19" fmla="*/ 23 h 103"/>
                  <a:gd name="T20" fmla="*/ 30 w 104"/>
                  <a:gd name="T21" fmla="*/ 30 h 103"/>
                  <a:gd name="T22" fmla="*/ 24 w 104"/>
                  <a:gd name="T23" fmla="*/ 37 h 103"/>
                  <a:gd name="T24" fmla="*/ 17 w 104"/>
                  <a:gd name="T25" fmla="*/ 45 h 103"/>
                  <a:gd name="T26" fmla="*/ 13 w 104"/>
                  <a:gd name="T27" fmla="*/ 54 h 103"/>
                  <a:gd name="T28" fmla="*/ 7 w 104"/>
                  <a:gd name="T29" fmla="*/ 62 h 103"/>
                  <a:gd name="T30" fmla="*/ 4 w 104"/>
                  <a:gd name="T31" fmla="*/ 72 h 103"/>
                  <a:gd name="T32" fmla="*/ 2 w 104"/>
                  <a:gd name="T33" fmla="*/ 82 h 103"/>
                  <a:gd name="T34" fmla="*/ 0 w 104"/>
                  <a:gd name="T35" fmla="*/ 92 h 103"/>
                  <a:gd name="T36" fmla="*/ 0 w 104"/>
                  <a:gd name="T37" fmla="*/ 103 h 103"/>
                  <a:gd name="T38" fmla="*/ 14 w 104"/>
                  <a:gd name="T39" fmla="*/ 103 h 103"/>
                  <a:gd name="T40" fmla="*/ 14 w 104"/>
                  <a:gd name="T41" fmla="*/ 103 h 103"/>
                  <a:gd name="T42" fmla="*/ 14 w 104"/>
                  <a:gd name="T43" fmla="*/ 94 h 103"/>
                  <a:gd name="T44" fmla="*/ 16 w 104"/>
                  <a:gd name="T45" fmla="*/ 85 h 103"/>
                  <a:gd name="T46" fmla="*/ 18 w 104"/>
                  <a:gd name="T47" fmla="*/ 76 h 103"/>
                  <a:gd name="T48" fmla="*/ 21 w 104"/>
                  <a:gd name="T49" fmla="*/ 68 h 103"/>
                  <a:gd name="T50" fmla="*/ 25 w 104"/>
                  <a:gd name="T51" fmla="*/ 60 h 103"/>
                  <a:gd name="T52" fmla="*/ 29 w 104"/>
                  <a:gd name="T53" fmla="*/ 53 h 103"/>
                  <a:gd name="T54" fmla="*/ 34 w 104"/>
                  <a:gd name="T55" fmla="*/ 46 h 103"/>
                  <a:gd name="T56" fmla="*/ 40 w 104"/>
                  <a:gd name="T57" fmla="*/ 40 h 103"/>
                  <a:gd name="T58" fmla="*/ 46 w 104"/>
                  <a:gd name="T59" fmla="*/ 34 h 103"/>
                  <a:gd name="T60" fmla="*/ 54 w 104"/>
                  <a:gd name="T61" fmla="*/ 29 h 103"/>
                  <a:gd name="T62" fmla="*/ 61 w 104"/>
                  <a:gd name="T63" fmla="*/ 24 h 103"/>
                  <a:gd name="T64" fmla="*/ 69 w 104"/>
                  <a:gd name="T65" fmla="*/ 20 h 103"/>
                  <a:gd name="T66" fmla="*/ 77 w 104"/>
                  <a:gd name="T67" fmla="*/ 17 h 103"/>
                  <a:gd name="T68" fmla="*/ 85 w 104"/>
                  <a:gd name="T69" fmla="*/ 15 h 103"/>
                  <a:gd name="T70" fmla="*/ 95 w 104"/>
                  <a:gd name="T71" fmla="*/ 14 h 103"/>
                  <a:gd name="T72" fmla="*/ 104 w 104"/>
                  <a:gd name="T73" fmla="*/ 14 h 103"/>
                  <a:gd name="T74" fmla="*/ 104 w 104"/>
                  <a:gd name="T75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3">
                    <a:moveTo>
                      <a:pt x="104" y="14"/>
                    </a:move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4" y="7"/>
                    </a:lnTo>
                    <a:lnTo>
                      <a:pt x="54" y="11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7"/>
                    </a:lnTo>
                    <a:lnTo>
                      <a:pt x="17" y="45"/>
                    </a:lnTo>
                    <a:lnTo>
                      <a:pt x="13" y="54"/>
                    </a:lnTo>
                    <a:lnTo>
                      <a:pt x="7" y="62"/>
                    </a:lnTo>
                    <a:lnTo>
                      <a:pt x="4" y="72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3"/>
                    </a:lnTo>
                    <a:lnTo>
                      <a:pt x="14" y="103"/>
                    </a:lnTo>
                    <a:lnTo>
                      <a:pt x="14" y="103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8" y="76"/>
                    </a:lnTo>
                    <a:lnTo>
                      <a:pt x="21" y="68"/>
                    </a:lnTo>
                    <a:lnTo>
                      <a:pt x="25" y="60"/>
                    </a:lnTo>
                    <a:lnTo>
                      <a:pt x="29" y="53"/>
                    </a:lnTo>
                    <a:lnTo>
                      <a:pt x="34" y="46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54" y="29"/>
                    </a:lnTo>
                    <a:lnTo>
                      <a:pt x="61" y="24"/>
                    </a:lnTo>
                    <a:lnTo>
                      <a:pt x="69" y="20"/>
                    </a:lnTo>
                    <a:lnTo>
                      <a:pt x="77" y="17"/>
                    </a:lnTo>
                    <a:lnTo>
                      <a:pt x="85" y="15"/>
                    </a:lnTo>
                    <a:lnTo>
                      <a:pt x="95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5" name="组合 274"/>
          <p:cNvGrpSpPr/>
          <p:nvPr/>
        </p:nvGrpSpPr>
        <p:grpSpPr>
          <a:xfrm>
            <a:off x="-115910" y="1711253"/>
            <a:ext cx="4107812" cy="1096446"/>
            <a:chOff x="1390888" y="1931187"/>
            <a:chExt cx="2472224" cy="1096446"/>
          </a:xfrm>
        </p:grpSpPr>
        <p:sp>
          <p:nvSpPr>
            <p:cNvPr id="276" name="TextBox 131"/>
            <p:cNvSpPr txBox="1"/>
            <p:nvPr/>
          </p:nvSpPr>
          <p:spPr>
            <a:xfrm>
              <a:off x="1390888" y="1931187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⑦合成复用原则</a:t>
              </a:r>
            </a:p>
          </p:txBody>
        </p:sp>
        <p:sp>
          <p:nvSpPr>
            <p:cNvPr id="277" name="Rectangle 3"/>
            <p:cNvSpPr txBox="1">
              <a:spLocks noChangeArrowheads="1"/>
            </p:cNvSpPr>
            <p:nvPr/>
          </p:nvSpPr>
          <p:spPr bwMode="auto">
            <a:xfrm>
              <a:off x="1520041" y="2290893"/>
              <a:ext cx="2325571" cy="736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algn="r"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对一个类的功能复用尽量采用合成，而非继承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：将已有类合成到新类，成为其一部分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继承：通过扩展已有类的功能实现功能复用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51988" y="4815857"/>
            <a:ext cx="7018133" cy="1587606"/>
            <a:chOff x="1390888" y="4643907"/>
            <a:chExt cx="4202058" cy="1587606"/>
          </a:xfrm>
        </p:grpSpPr>
        <p:sp>
          <p:nvSpPr>
            <p:cNvPr id="279" name="TextBox 134"/>
            <p:cNvSpPr txBox="1"/>
            <p:nvPr/>
          </p:nvSpPr>
          <p:spPr>
            <a:xfrm>
              <a:off x="1390888" y="4643907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⑤接口隔离原则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Rectangle 3"/>
            <p:cNvSpPr txBox="1">
              <a:spLocks noChangeArrowheads="1"/>
            </p:cNvSpPr>
            <p:nvPr/>
          </p:nvSpPr>
          <p:spPr bwMode="auto">
            <a:xfrm>
              <a:off x="1590413" y="5003613"/>
              <a:ext cx="4002533" cy="122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algn="r"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多个功能独立的接口替代功能庞大的单一接口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类对另一个类的依赖应建立在最小接口上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职责原则和接口隔离原则的区别：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职责原则强调类、接口、方法的职责单一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接口隔离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原则是在单一职责原则的前提下保证类、接口、方法越来越少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-98977" y="3141240"/>
            <a:ext cx="4159150" cy="1342026"/>
            <a:chOff x="1390888" y="3287546"/>
            <a:chExt cx="2503121" cy="1342026"/>
          </a:xfrm>
        </p:grpSpPr>
        <p:sp>
          <p:nvSpPr>
            <p:cNvPr id="282" name="TextBox 137"/>
            <p:cNvSpPr txBox="1"/>
            <p:nvPr/>
          </p:nvSpPr>
          <p:spPr>
            <a:xfrm>
              <a:off x="1390888" y="3287546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⑥迪米特法则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Rectangle 3"/>
            <p:cNvSpPr txBox="1">
              <a:spLocks noChangeArrowheads="1"/>
            </p:cNvSpPr>
            <p:nvPr/>
          </p:nvSpPr>
          <p:spPr bwMode="auto">
            <a:xfrm>
              <a:off x="1520041" y="3647252"/>
              <a:ext cx="2373968" cy="982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algn="r"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一个类对其依赖的类了解的越少，耦合度越低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依赖的类应将逻辑封装在其内部，除了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方法，不对外泄露任何信息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各模块之间耦合性降低，才能提高代码复用率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7769844" y="1353247"/>
            <a:ext cx="4266650" cy="1342026"/>
            <a:chOff x="8328888" y="1931187"/>
            <a:chExt cx="2472224" cy="1342026"/>
          </a:xfrm>
        </p:grpSpPr>
        <p:sp>
          <p:nvSpPr>
            <p:cNvPr id="285" name="TextBox 148"/>
            <p:cNvSpPr txBox="1"/>
            <p:nvPr/>
          </p:nvSpPr>
          <p:spPr>
            <a:xfrm>
              <a:off x="8328888" y="1931187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②里氏替换原则</a:t>
              </a:r>
            </a:p>
          </p:txBody>
        </p:sp>
        <p:sp>
          <p:nvSpPr>
            <p:cNvPr id="286" name="Rectangle 3"/>
            <p:cNvSpPr txBox="1">
              <a:spLocks noChangeArrowheads="1"/>
            </p:cNvSpPr>
            <p:nvPr/>
          </p:nvSpPr>
          <p:spPr bwMode="auto">
            <a:xfrm>
              <a:off x="8349941" y="2290893"/>
              <a:ext cx="2346698" cy="982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所有能使用父类的地方，一定能替换成其子类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中凡是实现好的方法，是在设定已有规范，若子类对继承的非抽象方法任意修改，会破坏整个系统，所以子类不能覆盖父类的非抽象方法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7938176" y="4371549"/>
            <a:ext cx="4323942" cy="1096446"/>
            <a:chOff x="8328715" y="4643907"/>
            <a:chExt cx="2472397" cy="1096446"/>
          </a:xfrm>
        </p:grpSpPr>
        <p:sp>
          <p:nvSpPr>
            <p:cNvPr id="288" name="TextBox 146"/>
            <p:cNvSpPr txBox="1"/>
            <p:nvPr/>
          </p:nvSpPr>
          <p:spPr>
            <a:xfrm>
              <a:off x="8328888" y="4643907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④单一职责原则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" name="Rectangle 3"/>
            <p:cNvSpPr txBox="1">
              <a:spLocks noChangeArrowheads="1"/>
            </p:cNvSpPr>
            <p:nvPr/>
          </p:nvSpPr>
          <p:spPr bwMode="auto">
            <a:xfrm>
              <a:off x="8328715" y="5003613"/>
              <a:ext cx="2264076" cy="736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一个类只负责一个功能相关的职责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一个类承担的职责越多，被复用的可能性越小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职责原则是实现高内聚、低耦合的方针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8022842" y="2991577"/>
            <a:ext cx="4233786" cy="1096446"/>
            <a:chOff x="8328715" y="3287546"/>
            <a:chExt cx="2472397" cy="1096446"/>
          </a:xfrm>
        </p:grpSpPr>
        <p:sp>
          <p:nvSpPr>
            <p:cNvPr id="291" name="TextBox 144"/>
            <p:cNvSpPr txBox="1"/>
            <p:nvPr/>
          </p:nvSpPr>
          <p:spPr>
            <a:xfrm>
              <a:off x="8328888" y="3287546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③依赖倒转原则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2" name="Rectangle 3"/>
            <p:cNvSpPr txBox="1">
              <a:spLocks noChangeArrowheads="1"/>
            </p:cNvSpPr>
            <p:nvPr/>
          </p:nvSpPr>
          <p:spPr bwMode="auto">
            <a:xfrm>
              <a:off x="8328715" y="3647252"/>
              <a:ext cx="2255989" cy="736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高层模块应依赖抽象编程，而非具体实现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思想是面向接口编程，相对于细节的多变性，抽象的东西更加稳定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2538576" y="188496"/>
            <a:ext cx="6126454" cy="1069725"/>
            <a:chOff x="1390888" y="1931187"/>
            <a:chExt cx="2747738" cy="1155567"/>
          </a:xfrm>
        </p:grpSpPr>
        <p:sp>
          <p:nvSpPr>
            <p:cNvPr id="294" name="TextBox 131"/>
            <p:cNvSpPr txBox="1"/>
            <p:nvPr/>
          </p:nvSpPr>
          <p:spPr>
            <a:xfrm>
              <a:off x="1390888" y="1931187"/>
              <a:ext cx="2472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C35954"/>
                </a:buClr>
                <a:buSzPct val="120000"/>
              </a:pP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endPara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5" name="Rectangle 3"/>
            <p:cNvSpPr txBox="1">
              <a:spLocks noChangeArrowheads="1"/>
            </p:cNvSpPr>
            <p:nvPr/>
          </p:nvSpPr>
          <p:spPr bwMode="auto">
            <a:xfrm>
              <a:off x="1406907" y="2290893"/>
              <a:ext cx="2731719" cy="79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algn="r"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itchFamily="34" charset="0"/>
                </a:defRPr>
              </a:lvl1pPr>
            </a:lstStyle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个软件实体应该对扩展开放，对修改关闭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开闭原则的核心：用抽象构建框架，用实现扩展细节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种设计原则以及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种设计模式都是为了达到开闭原则，它是总纲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48042" y="5551026"/>
            <a:ext cx="55792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赠送：继承的缺陷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极具侵入性，它破坏了封装，因为父类所有信息都暴露给子类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极具耦合性，父类的实现发生变化，子类不得不随之发生变化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872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37" y="3429248"/>
            <a:ext cx="3416320" cy="1230666"/>
            <a:chOff x="4375011" y="2848154"/>
            <a:chExt cx="34163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375011" y="3012307"/>
              <a:ext cx="34163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创建型设计模式</a:t>
              </a:r>
              <a:endParaRPr lang="en-US" altLang="zh-CN" sz="36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  <a:p>
              <a:pPr algn="ctr"/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（</a:t>
              </a:r>
              <a:r>
                <a:rPr lang="en-US" altLang="zh-CN" sz="24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 </a:t>
              </a:r>
              <a:r>
                <a:rPr lang="en-US" altLang="zh-CN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3/5</a:t>
              </a:r>
              <a:r>
                <a:rPr lang="zh-CN" altLang="en-US" sz="2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种</a:t>
              </a:r>
              <a:r>
                <a:rPr lang="zh-CN" altLang="en-US" sz="24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）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50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70826" y="1478050"/>
              <a:ext cx="2970081" cy="84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①单例模式</a:t>
              </a:r>
              <a:endPara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917976" y="1232689"/>
            <a:ext cx="4542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、懒汉式单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：不愿付出，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endParaRPr lang="zh-CN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917974" y="4013591"/>
            <a:ext cx="3177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、饿汉式单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：能吃多少给多少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917974" y="1646090"/>
            <a:ext cx="51222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static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instance = null;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synchronized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getInstance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if(instance == null){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instance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LazySingleton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instance;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17974" y="4420708"/>
            <a:ext cx="58176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EagerSingleton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static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EagerSingleton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instance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EagerSingleton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EagerSingleton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getInstance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instance;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818" y="2512493"/>
            <a:ext cx="2793507" cy="16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9050149" y="220211"/>
            <a:ext cx="2924134" cy="998988"/>
            <a:chOff x="6582723" y="1352326"/>
            <a:chExt cx="3869377" cy="1444084"/>
          </a:xfrm>
        </p:grpSpPr>
        <p:sp>
          <p:nvSpPr>
            <p:cNvPr id="66" name="Freeform 55"/>
            <p:cNvSpPr/>
            <p:nvPr/>
          </p:nvSpPr>
          <p:spPr>
            <a:xfrm flipV="1">
              <a:off x="6582723" y="1352326"/>
              <a:ext cx="3869377" cy="1444084"/>
            </a:xfrm>
            <a:custGeom>
              <a:avLst/>
              <a:gdLst>
                <a:gd name="connsiteX0" fmla="*/ 180539 w 4093700"/>
                <a:gd name="connsiteY0" fmla="*/ 1444084 h 1444084"/>
                <a:gd name="connsiteX1" fmla="*/ 3913161 w 4093700"/>
                <a:gd name="connsiteY1" fmla="*/ 1444084 h 1444084"/>
                <a:gd name="connsiteX2" fmla="*/ 4093700 w 4093700"/>
                <a:gd name="connsiteY2" fmla="*/ 1263545 h 1444084"/>
                <a:gd name="connsiteX3" fmla="*/ 4093700 w 4093700"/>
                <a:gd name="connsiteY3" fmla="*/ 541411 h 1444084"/>
                <a:gd name="connsiteX4" fmla="*/ 3913161 w 4093700"/>
                <a:gd name="connsiteY4" fmla="*/ 360872 h 1444084"/>
                <a:gd name="connsiteX5" fmla="*/ 3552093 w 4093700"/>
                <a:gd name="connsiteY5" fmla="*/ 360872 h 1444084"/>
                <a:gd name="connsiteX6" fmla="*/ 3183506 w 4093700"/>
                <a:gd name="connsiteY6" fmla="*/ 0 h 1444084"/>
                <a:gd name="connsiteX7" fmla="*/ 3097238 w 4093700"/>
                <a:gd name="connsiteY7" fmla="*/ 360872 h 1444084"/>
                <a:gd name="connsiteX8" fmla="*/ 180539 w 4093700"/>
                <a:gd name="connsiteY8" fmla="*/ 360872 h 1444084"/>
                <a:gd name="connsiteX9" fmla="*/ 0 w 4093700"/>
                <a:gd name="connsiteY9" fmla="*/ 541411 h 1444084"/>
                <a:gd name="connsiteX10" fmla="*/ 0 w 4093700"/>
                <a:gd name="connsiteY10" fmla="*/ 1263545 h 1444084"/>
                <a:gd name="connsiteX11" fmla="*/ 180539 w 4093700"/>
                <a:gd name="connsiteY11" fmla="*/ 1444084 h 144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3700" h="1444084">
                  <a:moveTo>
                    <a:pt x="180539" y="1444084"/>
                  </a:moveTo>
                  <a:lnTo>
                    <a:pt x="3913161" y="1444084"/>
                  </a:lnTo>
                  <a:cubicBezTo>
                    <a:pt x="4012870" y="1444084"/>
                    <a:pt x="4093700" y="1363254"/>
                    <a:pt x="4093700" y="1263545"/>
                  </a:cubicBezTo>
                  <a:lnTo>
                    <a:pt x="4093700" y="541411"/>
                  </a:lnTo>
                  <a:cubicBezTo>
                    <a:pt x="4093700" y="441702"/>
                    <a:pt x="4012870" y="360872"/>
                    <a:pt x="3913161" y="360872"/>
                  </a:cubicBezTo>
                  <a:lnTo>
                    <a:pt x="3552093" y="360872"/>
                  </a:lnTo>
                  <a:lnTo>
                    <a:pt x="3183506" y="0"/>
                  </a:lnTo>
                  <a:lnTo>
                    <a:pt x="3097238" y="360872"/>
                  </a:lnTo>
                  <a:lnTo>
                    <a:pt x="180539" y="360872"/>
                  </a:lnTo>
                  <a:cubicBezTo>
                    <a:pt x="80830" y="360872"/>
                    <a:pt x="0" y="441702"/>
                    <a:pt x="0" y="541411"/>
                  </a:cubicBezTo>
                  <a:lnTo>
                    <a:pt x="0" y="1263545"/>
                  </a:lnTo>
                  <a:cubicBezTo>
                    <a:pt x="0" y="1363254"/>
                    <a:pt x="80830" y="1444084"/>
                    <a:pt x="180539" y="1444084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6732415" y="1520011"/>
              <a:ext cx="3585224" cy="7563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②简单工厂模式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59574" y="1664915"/>
            <a:ext cx="367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角色：抽象产品、具体产品、具体工厂</a:t>
            </a:r>
          </a:p>
        </p:txBody>
      </p:sp>
      <p:sp>
        <p:nvSpPr>
          <p:cNvPr id="3" name="矩形 2"/>
          <p:cNvSpPr/>
          <p:nvPr/>
        </p:nvSpPr>
        <p:spPr>
          <a:xfrm>
            <a:off x="659574" y="2120141"/>
            <a:ext cx="60116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Cadillac{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designLogo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Cadillac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designLogo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("Design Cadillac Logo.");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574" y="3936023"/>
            <a:ext cx="42859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SimpleFactory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produceCadillac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type){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Cadillac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CadillacAtsl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cadillac.designLogo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cadillac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573" y="1090735"/>
            <a:ext cx="11314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为什么使用工厂方法模式？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最常用的方法是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，但在一些情况下，对象的创建需要一系列的过程，并把整个过程封装在工厂方法里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03" y="2621873"/>
            <a:ext cx="6125249" cy="29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8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5733</Words>
  <Application>Microsoft Office PowerPoint</Application>
  <PresentationFormat>宽屏</PresentationFormat>
  <Paragraphs>804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맑은 고딕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Calibri Light</vt:lpstr>
      <vt:lpstr>Helvetica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郝彬</cp:lastModifiedBy>
  <cp:revision>351</cp:revision>
  <dcterms:created xsi:type="dcterms:W3CDTF">2018-09-17T11:33:34Z</dcterms:created>
  <dcterms:modified xsi:type="dcterms:W3CDTF">2018-11-13T06:15:33Z</dcterms:modified>
</cp:coreProperties>
</file>