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9" r:id="rId3"/>
    <p:sldId id="257" r:id="rId4"/>
    <p:sldId id="284" r:id="rId5"/>
    <p:sldId id="260" r:id="rId6"/>
    <p:sldId id="285" r:id="rId7"/>
    <p:sldId id="261" r:id="rId8"/>
    <p:sldId id="268" r:id="rId9"/>
    <p:sldId id="288" r:id="rId10"/>
    <p:sldId id="309" r:id="rId11"/>
    <p:sldId id="300" r:id="rId12"/>
    <p:sldId id="310" r:id="rId13"/>
    <p:sldId id="286" r:id="rId14"/>
    <p:sldId id="291" r:id="rId15"/>
    <p:sldId id="292" r:id="rId16"/>
    <p:sldId id="293" r:id="rId17"/>
    <p:sldId id="306" r:id="rId18"/>
    <p:sldId id="307" r:id="rId19"/>
    <p:sldId id="301" r:id="rId20"/>
    <p:sldId id="311" r:id="rId21"/>
    <p:sldId id="287" r:id="rId22"/>
    <p:sldId id="294" r:id="rId23"/>
    <p:sldId id="295" r:id="rId24"/>
    <p:sldId id="296" r:id="rId25"/>
    <p:sldId id="298" r:id="rId26"/>
    <p:sldId id="303" r:id="rId27"/>
    <p:sldId id="299" r:id="rId28"/>
    <p:sldId id="304" r:id="rId29"/>
    <p:sldId id="305" r:id="rId30"/>
    <p:sldId id="302" r:id="rId31"/>
    <p:sldId id="282" r:id="rId32"/>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294F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114" d="100"/>
          <a:sy n="114" d="100"/>
        </p:scale>
        <p:origin x="3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D371F4-B49E-4375-B4EB-31B3EAF04CFE}" type="datetimeFigureOut">
              <a:rPr lang="zh-CN" altLang="en-US" smtClean="0"/>
              <a:t>2019/2/13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B9276-3D5B-46B9-8FB9-3C5C11460D11}" type="slidenum">
              <a:rPr lang="zh-CN" altLang="en-US" smtClean="0"/>
              <a:t>‹#›</a:t>
            </a:fld>
            <a:endParaRPr lang="zh-CN" altLang="en-US"/>
          </a:p>
        </p:txBody>
      </p:sp>
    </p:spTree>
    <p:extLst>
      <p:ext uri="{BB962C8B-B14F-4D97-AF65-F5344CB8AC3E}">
        <p14:creationId xmlns:p14="http://schemas.microsoft.com/office/powerpoint/2010/main" val="964492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a:t>
            </a:fld>
            <a:endParaRPr lang="zh-CN" altLang="en-US"/>
          </a:p>
        </p:txBody>
      </p:sp>
    </p:spTree>
    <p:extLst>
      <p:ext uri="{BB962C8B-B14F-4D97-AF65-F5344CB8AC3E}">
        <p14:creationId xmlns:p14="http://schemas.microsoft.com/office/powerpoint/2010/main" val="2518170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10</a:t>
            </a:fld>
            <a:endParaRPr lang="zh-CN" altLang="en-US"/>
          </a:p>
        </p:txBody>
      </p:sp>
    </p:spTree>
    <p:extLst>
      <p:ext uri="{BB962C8B-B14F-4D97-AF65-F5344CB8AC3E}">
        <p14:creationId xmlns:p14="http://schemas.microsoft.com/office/powerpoint/2010/main" val="3439737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11</a:t>
            </a:fld>
            <a:endParaRPr lang="zh-CN" altLang="en-US"/>
          </a:p>
        </p:txBody>
      </p:sp>
    </p:spTree>
    <p:extLst>
      <p:ext uri="{BB962C8B-B14F-4D97-AF65-F5344CB8AC3E}">
        <p14:creationId xmlns:p14="http://schemas.microsoft.com/office/powerpoint/2010/main" val="2242076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12</a:t>
            </a:fld>
            <a:endParaRPr lang="zh-CN" altLang="en-US"/>
          </a:p>
        </p:txBody>
      </p:sp>
    </p:spTree>
    <p:extLst>
      <p:ext uri="{BB962C8B-B14F-4D97-AF65-F5344CB8AC3E}">
        <p14:creationId xmlns:p14="http://schemas.microsoft.com/office/powerpoint/2010/main" val="2213250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13</a:t>
            </a:fld>
            <a:endParaRPr lang="zh-CN" altLang="en-US"/>
          </a:p>
        </p:txBody>
      </p:sp>
    </p:spTree>
    <p:extLst>
      <p:ext uri="{BB962C8B-B14F-4D97-AF65-F5344CB8AC3E}">
        <p14:creationId xmlns:p14="http://schemas.microsoft.com/office/powerpoint/2010/main" val="1334243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14</a:t>
            </a:fld>
            <a:endParaRPr lang="zh-CN" altLang="en-US"/>
          </a:p>
        </p:txBody>
      </p:sp>
    </p:spTree>
    <p:extLst>
      <p:ext uri="{BB962C8B-B14F-4D97-AF65-F5344CB8AC3E}">
        <p14:creationId xmlns:p14="http://schemas.microsoft.com/office/powerpoint/2010/main" val="2003003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15</a:t>
            </a:fld>
            <a:endParaRPr lang="zh-CN" altLang="en-US"/>
          </a:p>
        </p:txBody>
      </p:sp>
    </p:spTree>
    <p:extLst>
      <p:ext uri="{BB962C8B-B14F-4D97-AF65-F5344CB8AC3E}">
        <p14:creationId xmlns:p14="http://schemas.microsoft.com/office/powerpoint/2010/main" val="503210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16</a:t>
            </a:fld>
            <a:endParaRPr lang="zh-CN" altLang="en-US"/>
          </a:p>
        </p:txBody>
      </p:sp>
    </p:spTree>
    <p:extLst>
      <p:ext uri="{BB962C8B-B14F-4D97-AF65-F5344CB8AC3E}">
        <p14:creationId xmlns:p14="http://schemas.microsoft.com/office/powerpoint/2010/main" val="258649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17</a:t>
            </a:fld>
            <a:endParaRPr lang="zh-CN" altLang="en-US"/>
          </a:p>
        </p:txBody>
      </p:sp>
    </p:spTree>
    <p:extLst>
      <p:ext uri="{BB962C8B-B14F-4D97-AF65-F5344CB8AC3E}">
        <p14:creationId xmlns:p14="http://schemas.microsoft.com/office/powerpoint/2010/main" val="3804442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18</a:t>
            </a:fld>
            <a:endParaRPr lang="zh-CN" altLang="en-US"/>
          </a:p>
        </p:txBody>
      </p:sp>
    </p:spTree>
    <p:extLst>
      <p:ext uri="{BB962C8B-B14F-4D97-AF65-F5344CB8AC3E}">
        <p14:creationId xmlns:p14="http://schemas.microsoft.com/office/powerpoint/2010/main" val="36465481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19</a:t>
            </a:fld>
            <a:endParaRPr lang="zh-CN" altLang="en-US"/>
          </a:p>
        </p:txBody>
      </p:sp>
    </p:spTree>
    <p:extLst>
      <p:ext uri="{BB962C8B-B14F-4D97-AF65-F5344CB8AC3E}">
        <p14:creationId xmlns:p14="http://schemas.microsoft.com/office/powerpoint/2010/main" val="632520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a:t>
            </a:fld>
            <a:endParaRPr lang="zh-CN" altLang="en-US"/>
          </a:p>
        </p:txBody>
      </p:sp>
    </p:spTree>
    <p:extLst>
      <p:ext uri="{BB962C8B-B14F-4D97-AF65-F5344CB8AC3E}">
        <p14:creationId xmlns:p14="http://schemas.microsoft.com/office/powerpoint/2010/main" val="5288423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20</a:t>
            </a:fld>
            <a:endParaRPr lang="zh-CN" altLang="en-US"/>
          </a:p>
        </p:txBody>
      </p:sp>
    </p:spTree>
    <p:extLst>
      <p:ext uri="{BB962C8B-B14F-4D97-AF65-F5344CB8AC3E}">
        <p14:creationId xmlns:p14="http://schemas.microsoft.com/office/powerpoint/2010/main" val="29826885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21</a:t>
            </a:fld>
            <a:endParaRPr lang="zh-CN" altLang="en-US"/>
          </a:p>
        </p:txBody>
      </p:sp>
    </p:spTree>
    <p:extLst>
      <p:ext uri="{BB962C8B-B14F-4D97-AF65-F5344CB8AC3E}">
        <p14:creationId xmlns:p14="http://schemas.microsoft.com/office/powerpoint/2010/main" val="38691500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22</a:t>
            </a:fld>
            <a:endParaRPr lang="zh-CN" altLang="en-US"/>
          </a:p>
        </p:txBody>
      </p:sp>
    </p:spTree>
    <p:extLst>
      <p:ext uri="{BB962C8B-B14F-4D97-AF65-F5344CB8AC3E}">
        <p14:creationId xmlns:p14="http://schemas.microsoft.com/office/powerpoint/2010/main" val="708527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23</a:t>
            </a:fld>
            <a:endParaRPr lang="zh-CN" altLang="en-US"/>
          </a:p>
        </p:txBody>
      </p:sp>
    </p:spTree>
    <p:extLst>
      <p:ext uri="{BB962C8B-B14F-4D97-AF65-F5344CB8AC3E}">
        <p14:creationId xmlns:p14="http://schemas.microsoft.com/office/powerpoint/2010/main" val="34149376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24</a:t>
            </a:fld>
            <a:endParaRPr lang="zh-CN" altLang="en-US"/>
          </a:p>
        </p:txBody>
      </p:sp>
    </p:spTree>
    <p:extLst>
      <p:ext uri="{BB962C8B-B14F-4D97-AF65-F5344CB8AC3E}">
        <p14:creationId xmlns:p14="http://schemas.microsoft.com/office/powerpoint/2010/main" val="11406973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25</a:t>
            </a:fld>
            <a:endParaRPr lang="zh-CN" altLang="en-US"/>
          </a:p>
        </p:txBody>
      </p:sp>
    </p:spTree>
    <p:extLst>
      <p:ext uri="{BB962C8B-B14F-4D97-AF65-F5344CB8AC3E}">
        <p14:creationId xmlns:p14="http://schemas.microsoft.com/office/powerpoint/2010/main" val="36820512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26</a:t>
            </a:fld>
            <a:endParaRPr lang="zh-CN" altLang="en-US"/>
          </a:p>
        </p:txBody>
      </p:sp>
    </p:spTree>
    <p:extLst>
      <p:ext uri="{BB962C8B-B14F-4D97-AF65-F5344CB8AC3E}">
        <p14:creationId xmlns:p14="http://schemas.microsoft.com/office/powerpoint/2010/main" val="40990788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27</a:t>
            </a:fld>
            <a:endParaRPr lang="zh-CN" altLang="en-US"/>
          </a:p>
        </p:txBody>
      </p:sp>
    </p:spTree>
    <p:extLst>
      <p:ext uri="{BB962C8B-B14F-4D97-AF65-F5344CB8AC3E}">
        <p14:creationId xmlns:p14="http://schemas.microsoft.com/office/powerpoint/2010/main" val="16243229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28</a:t>
            </a:fld>
            <a:endParaRPr lang="zh-CN" altLang="en-US"/>
          </a:p>
        </p:txBody>
      </p:sp>
    </p:spTree>
    <p:extLst>
      <p:ext uri="{BB962C8B-B14F-4D97-AF65-F5344CB8AC3E}">
        <p14:creationId xmlns:p14="http://schemas.microsoft.com/office/powerpoint/2010/main" val="21149277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29</a:t>
            </a:fld>
            <a:endParaRPr lang="zh-CN" altLang="en-US"/>
          </a:p>
        </p:txBody>
      </p:sp>
    </p:spTree>
    <p:extLst>
      <p:ext uri="{BB962C8B-B14F-4D97-AF65-F5344CB8AC3E}">
        <p14:creationId xmlns:p14="http://schemas.microsoft.com/office/powerpoint/2010/main" val="1960311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3</a:t>
            </a:fld>
            <a:endParaRPr lang="zh-CN" altLang="en-US"/>
          </a:p>
        </p:txBody>
      </p:sp>
    </p:spTree>
    <p:extLst>
      <p:ext uri="{BB962C8B-B14F-4D97-AF65-F5344CB8AC3E}">
        <p14:creationId xmlns:p14="http://schemas.microsoft.com/office/powerpoint/2010/main" val="40350374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30</a:t>
            </a:fld>
            <a:endParaRPr lang="zh-CN" altLang="en-US"/>
          </a:p>
        </p:txBody>
      </p:sp>
    </p:spTree>
    <p:extLst>
      <p:ext uri="{BB962C8B-B14F-4D97-AF65-F5344CB8AC3E}">
        <p14:creationId xmlns:p14="http://schemas.microsoft.com/office/powerpoint/2010/main" val="24438660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31</a:t>
            </a:fld>
            <a:endParaRPr lang="zh-CN" altLang="en-US"/>
          </a:p>
        </p:txBody>
      </p:sp>
    </p:spTree>
    <p:extLst>
      <p:ext uri="{BB962C8B-B14F-4D97-AF65-F5344CB8AC3E}">
        <p14:creationId xmlns:p14="http://schemas.microsoft.com/office/powerpoint/2010/main" val="2972322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4</a:t>
            </a:fld>
            <a:endParaRPr lang="zh-CN" altLang="en-US"/>
          </a:p>
        </p:txBody>
      </p:sp>
    </p:spTree>
    <p:extLst>
      <p:ext uri="{BB962C8B-B14F-4D97-AF65-F5344CB8AC3E}">
        <p14:creationId xmlns:p14="http://schemas.microsoft.com/office/powerpoint/2010/main" val="3983964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5</a:t>
            </a:fld>
            <a:endParaRPr lang="zh-CN" altLang="en-US"/>
          </a:p>
        </p:txBody>
      </p:sp>
    </p:spTree>
    <p:extLst>
      <p:ext uri="{BB962C8B-B14F-4D97-AF65-F5344CB8AC3E}">
        <p14:creationId xmlns:p14="http://schemas.microsoft.com/office/powerpoint/2010/main" val="4191814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6</a:t>
            </a:fld>
            <a:endParaRPr lang="zh-CN" altLang="en-US"/>
          </a:p>
        </p:txBody>
      </p:sp>
    </p:spTree>
    <p:extLst>
      <p:ext uri="{BB962C8B-B14F-4D97-AF65-F5344CB8AC3E}">
        <p14:creationId xmlns:p14="http://schemas.microsoft.com/office/powerpoint/2010/main" val="4046428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7</a:t>
            </a:fld>
            <a:endParaRPr lang="zh-CN" altLang="en-US"/>
          </a:p>
        </p:txBody>
      </p:sp>
    </p:spTree>
    <p:extLst>
      <p:ext uri="{BB962C8B-B14F-4D97-AF65-F5344CB8AC3E}">
        <p14:creationId xmlns:p14="http://schemas.microsoft.com/office/powerpoint/2010/main" val="2065293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8</a:t>
            </a:fld>
            <a:endParaRPr lang="zh-CN" altLang="en-US"/>
          </a:p>
        </p:txBody>
      </p:sp>
    </p:spTree>
    <p:extLst>
      <p:ext uri="{BB962C8B-B14F-4D97-AF65-F5344CB8AC3E}">
        <p14:creationId xmlns:p14="http://schemas.microsoft.com/office/powerpoint/2010/main" val="4132698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9</a:t>
            </a:fld>
            <a:endParaRPr lang="zh-CN" altLang="en-US"/>
          </a:p>
        </p:txBody>
      </p:sp>
    </p:spTree>
    <p:extLst>
      <p:ext uri="{BB962C8B-B14F-4D97-AF65-F5344CB8AC3E}">
        <p14:creationId xmlns:p14="http://schemas.microsoft.com/office/powerpoint/2010/main" val="3803201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35805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944953B-A6FC-4252-9D65-5D435A04F887}" type="datetimeFigureOut">
              <a:rPr lang="zh-CN" altLang="en-US" smtClean="0"/>
              <a:t>2019/2/13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2575928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944953B-A6FC-4252-9D65-5D435A04F887}" type="datetimeFigureOut">
              <a:rPr lang="zh-CN" altLang="en-US" smtClean="0"/>
              <a:t>2019/2/13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1042271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944953B-A6FC-4252-9D65-5D435A04F887}" type="datetimeFigureOut">
              <a:rPr lang="zh-CN" altLang="en-US" smtClean="0"/>
              <a:t>2019/2/13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2237780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944953B-A6FC-4252-9D65-5D435A04F887}" type="datetimeFigureOut">
              <a:rPr lang="zh-CN" altLang="en-US" smtClean="0"/>
              <a:t>2019/2/13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17373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944953B-A6FC-4252-9D65-5D435A04F887}" type="datetimeFigureOut">
              <a:rPr lang="zh-CN" altLang="en-US" smtClean="0"/>
              <a:t>2019/2/13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3593071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944953B-A6FC-4252-9D65-5D435A04F887}" type="datetimeFigureOut">
              <a:rPr lang="zh-CN" altLang="en-US" smtClean="0"/>
              <a:t>2019/2/13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212776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944953B-A6FC-4252-9D65-5D435A04F887}" type="datetimeFigureOut">
              <a:rPr lang="zh-CN" altLang="en-US" smtClean="0"/>
              <a:t>2019/2/13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2867238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944953B-A6FC-4252-9D65-5D435A04F887}" type="datetimeFigureOut">
              <a:rPr lang="zh-CN" altLang="en-US" smtClean="0"/>
              <a:t>2019/2/13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2141515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944953B-A6FC-4252-9D65-5D435A04F887}" type="datetimeFigureOut">
              <a:rPr lang="zh-CN" altLang="en-US" smtClean="0"/>
              <a:t>2019/2/13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4148333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944953B-A6FC-4252-9D65-5D435A04F887}" type="datetimeFigureOut">
              <a:rPr lang="zh-CN" altLang="en-US" smtClean="0"/>
              <a:t>2019/2/13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313751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44953B-A6FC-4252-9D65-5D435A04F887}" type="datetimeFigureOut">
              <a:rPr lang="zh-CN" altLang="en-US" smtClean="0"/>
              <a:t>2019/2/13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2081325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4.png"/><Relationship Id="rId7"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emf"/><Relationship Id="rId11" Type="http://schemas.openxmlformats.org/officeDocument/2006/relationships/image" Target="../media/image11.emf"/><Relationship Id="rId5" Type="http://schemas.openxmlformats.org/officeDocument/2006/relationships/image" Target="../media/image5.png"/><Relationship Id="rId10" Type="http://schemas.openxmlformats.org/officeDocument/2006/relationships/image" Target="../media/image10.emf"/><Relationship Id="rId4" Type="http://schemas.microsoft.com/office/2007/relationships/hdphoto" Target="../media/hdphoto1.wdp"/><Relationship Id="rId9" Type="http://schemas.openxmlformats.org/officeDocument/2006/relationships/image" Target="../media/image9.emf"/></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文本框 4"/>
          <p:cNvSpPr txBox="1"/>
          <p:nvPr/>
        </p:nvSpPr>
        <p:spPr>
          <a:xfrm>
            <a:off x="4730466" y="2277869"/>
            <a:ext cx="7255470" cy="807913"/>
          </a:xfrm>
          <a:prstGeom prst="rect">
            <a:avLst/>
          </a:prstGeom>
          <a:noFill/>
        </p:spPr>
        <p:txBody>
          <a:bodyPr wrap="square" lIns="68580" tIns="34290" rIns="68580" bIns="34290" rtlCol="0">
            <a:spAutoFit/>
          </a:bodyPr>
          <a:lstStyle/>
          <a:p>
            <a:pPr defTabSz="685800"/>
            <a:r>
              <a:rPr lang="en-US" altLang="zh-CN" sz="4800" b="1" dirty="0">
                <a:latin typeface="微软雅黑"/>
                <a:ea typeface="微软雅黑"/>
                <a:cs typeface="+mn-ea"/>
                <a:sym typeface="+mn-lt"/>
              </a:rPr>
              <a:t>Java</a:t>
            </a:r>
            <a:r>
              <a:rPr lang="zh-CN" altLang="en-US" sz="4800" b="1" dirty="0">
                <a:latin typeface="微软雅黑"/>
                <a:ea typeface="微软雅黑"/>
                <a:cs typeface="+mn-ea"/>
                <a:sym typeface="+mn-lt"/>
              </a:rPr>
              <a:t>设计模式</a:t>
            </a:r>
          </a:p>
        </p:txBody>
      </p:sp>
      <p:sp>
        <p:nvSpPr>
          <p:cNvPr id="6" name="文本框 5"/>
          <p:cNvSpPr txBox="1"/>
          <p:nvPr/>
        </p:nvSpPr>
        <p:spPr>
          <a:xfrm>
            <a:off x="4801557" y="3851489"/>
            <a:ext cx="4703398" cy="315471"/>
          </a:xfrm>
          <a:prstGeom prst="rect">
            <a:avLst/>
          </a:prstGeom>
          <a:noFill/>
          <a:ln w="9525">
            <a:noFill/>
            <a:miter/>
          </a:ln>
          <a:effectLst/>
        </p:spPr>
        <p:txBody>
          <a:bodyPr vert="horz" wrap="square" lIns="68580" tIns="34290" rIns="68580" bIns="34290" anchor="t">
            <a:spAutoFit/>
          </a:bodyPr>
          <a:lstStyle/>
          <a:p>
            <a:pPr defTabSz="685800" eaLnBrk="0" hangingPunct="0"/>
            <a:r>
              <a:rPr lang="zh-CN" altLang="en-US" sz="1600" dirty="0">
                <a:latin typeface="微软雅黑"/>
                <a:ea typeface="微软雅黑"/>
                <a:cs typeface="+mn-ea"/>
                <a:sym typeface="+mn-lt"/>
              </a:rPr>
              <a:t>中国 </a:t>
            </a:r>
            <a:r>
              <a:rPr lang="en-US" altLang="zh-CN" sz="1600" dirty="0">
                <a:latin typeface="微软雅黑"/>
                <a:ea typeface="微软雅黑"/>
                <a:cs typeface="+mn-ea"/>
                <a:sym typeface="+mn-lt"/>
              </a:rPr>
              <a:t>·</a:t>
            </a:r>
            <a:r>
              <a:rPr lang="zh-CN" altLang="en-US" sz="1600" dirty="0">
                <a:latin typeface="微软雅黑"/>
                <a:ea typeface="微软雅黑"/>
                <a:cs typeface="+mn-ea"/>
                <a:sym typeface="+mn-lt"/>
              </a:rPr>
              <a:t>北京 </a:t>
            </a:r>
            <a:r>
              <a:rPr lang="en-US" altLang="zh-CN" sz="1600" dirty="0">
                <a:latin typeface="微软雅黑"/>
                <a:ea typeface="微软雅黑"/>
                <a:cs typeface="+mn-ea"/>
                <a:sym typeface="+mn-lt"/>
              </a:rPr>
              <a:t>- 2018</a:t>
            </a:r>
            <a:r>
              <a:rPr lang="zh-CN" altLang="en-US" sz="1600" dirty="0">
                <a:latin typeface="微软雅黑"/>
                <a:ea typeface="微软雅黑"/>
                <a:cs typeface="+mn-ea"/>
                <a:sym typeface="+mn-lt"/>
              </a:rPr>
              <a:t>年</a:t>
            </a:r>
            <a:r>
              <a:rPr lang="en-US" altLang="zh-CN" sz="1600" dirty="0">
                <a:latin typeface="微软雅黑"/>
                <a:ea typeface="微软雅黑"/>
                <a:cs typeface="+mn-ea"/>
                <a:sym typeface="+mn-lt"/>
              </a:rPr>
              <a:t>11</a:t>
            </a:r>
            <a:r>
              <a:rPr lang="zh-CN" altLang="en-US" sz="1600" dirty="0">
                <a:latin typeface="微软雅黑"/>
                <a:ea typeface="微软雅黑"/>
                <a:cs typeface="+mn-ea"/>
                <a:sym typeface="+mn-lt"/>
              </a:rPr>
              <a:t>月</a:t>
            </a:r>
            <a:r>
              <a:rPr lang="en-US" altLang="zh-CN" sz="1600" dirty="0">
                <a:latin typeface="微软雅黑"/>
                <a:ea typeface="微软雅黑"/>
                <a:cs typeface="+mn-ea"/>
                <a:sym typeface="+mn-lt"/>
              </a:rPr>
              <a:t>22</a:t>
            </a:r>
            <a:r>
              <a:rPr lang="zh-CN" altLang="en-US" sz="1600" dirty="0">
                <a:latin typeface="微软雅黑"/>
                <a:ea typeface="微软雅黑"/>
                <a:cs typeface="+mn-ea"/>
                <a:sym typeface="+mn-lt"/>
              </a:rPr>
              <a:t>日</a:t>
            </a:r>
          </a:p>
        </p:txBody>
      </p:sp>
      <p:sp>
        <p:nvSpPr>
          <p:cNvPr id="7" name="文本框 6"/>
          <p:cNvSpPr txBox="1"/>
          <p:nvPr/>
        </p:nvSpPr>
        <p:spPr>
          <a:xfrm>
            <a:off x="4747399" y="2976527"/>
            <a:ext cx="7280706" cy="315471"/>
          </a:xfrm>
          <a:prstGeom prst="rect">
            <a:avLst/>
          </a:prstGeom>
          <a:noFill/>
        </p:spPr>
        <p:txBody>
          <a:bodyPr wrap="square" lIns="68580" tIns="34290" rIns="68580" bIns="34290" rtlCol="0">
            <a:spAutoFit/>
          </a:bodyPr>
          <a:lstStyle/>
          <a:p>
            <a:pPr defTabSz="685800" eaLnBrk="0" hangingPunct="0"/>
            <a:r>
              <a:rPr lang="en-US" altLang="zh-CN" sz="1600" dirty="0">
                <a:latin typeface="微软雅黑"/>
                <a:ea typeface="微软雅黑"/>
                <a:cs typeface="+mn-ea"/>
                <a:sym typeface="+mn-lt"/>
              </a:rPr>
              <a:t>JAVA DESIGN PATTERNS</a:t>
            </a:r>
          </a:p>
        </p:txBody>
      </p:sp>
      <p:sp>
        <p:nvSpPr>
          <p:cNvPr id="8" name="TextBox 120"/>
          <p:cNvSpPr txBox="1"/>
          <p:nvPr/>
        </p:nvSpPr>
        <p:spPr>
          <a:xfrm>
            <a:off x="4801557" y="3339330"/>
            <a:ext cx="4533262" cy="374571"/>
          </a:xfrm>
          <a:prstGeom prst="roundRect">
            <a:avLst/>
          </a:prstGeom>
          <a:solidFill>
            <a:schemeClr val="tx1">
              <a:lumMod val="85000"/>
              <a:lumOff val="15000"/>
            </a:schemeClr>
          </a:solidFill>
        </p:spPr>
        <p:txBody>
          <a:bodyPr wrap="square" rtlCol="0">
            <a:spAutoFit/>
          </a:bodyPr>
          <a:lstStyle/>
          <a:p>
            <a:pPr algn="ctr" defTabSz="685800"/>
            <a:r>
              <a:rPr lang="zh-CN" altLang="en-US" sz="1600" dirty="0">
                <a:solidFill>
                  <a:prstClr val="white"/>
                </a:solidFill>
                <a:latin typeface="微软雅黑"/>
                <a:ea typeface="微软雅黑"/>
                <a:cs typeface="+mn-ea"/>
                <a:sym typeface="+mn-lt"/>
              </a:rPr>
              <a:t>郝彬彬</a:t>
            </a:r>
          </a:p>
        </p:txBody>
      </p:sp>
      <p:grpSp>
        <p:nvGrpSpPr>
          <p:cNvPr id="13" name="组合 12"/>
          <p:cNvGrpSpPr/>
          <p:nvPr/>
        </p:nvGrpSpPr>
        <p:grpSpPr>
          <a:xfrm>
            <a:off x="4391230" y="2391860"/>
            <a:ext cx="132770" cy="1724700"/>
            <a:chOff x="995161" y="2391860"/>
            <a:chExt cx="135370" cy="1758474"/>
          </a:xfrm>
        </p:grpSpPr>
        <p:cxnSp>
          <p:nvCxnSpPr>
            <p:cNvPr id="10" name="直接连接符 9"/>
            <p:cNvCxnSpPr/>
            <p:nvPr/>
          </p:nvCxnSpPr>
          <p:spPr>
            <a:xfrm>
              <a:off x="1130530" y="2391860"/>
              <a:ext cx="0" cy="175847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2" name="等腰三角形 11"/>
            <p:cNvSpPr/>
            <p:nvPr/>
          </p:nvSpPr>
          <p:spPr>
            <a:xfrm rot="16200000">
              <a:off x="984331" y="3203412"/>
              <a:ext cx="157029" cy="135370"/>
            </a:xfrm>
            <a:prstGeom prs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67814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500"/>
                            </p:stCondLst>
                            <p:childTnLst>
                              <p:par>
                                <p:cTn id="19" presetID="1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p:tgtEl>
                                          <p:spTgt spid="6"/>
                                        </p:tgtEl>
                                        <p:attrNameLst>
                                          <p:attrName>ppt_x</p:attrName>
                                        </p:attrNameLst>
                                      </p:cBhvr>
                                      <p:tavLst>
                                        <p:tav tm="0">
                                          <p:val>
                                            <p:strVal val="#ppt_x-#ppt_w*1.125000"/>
                                          </p:val>
                                        </p:tav>
                                        <p:tav tm="100000">
                                          <p:val>
                                            <p:strVal val="#ppt_x"/>
                                          </p:val>
                                        </p:tav>
                                      </p:tavLst>
                                    </p:anim>
                                    <p:animEffect transition="in" filter="wipe(right)">
                                      <p:cBhvr>
                                        <p:cTn id="22" dur="500"/>
                                        <p:tgtEl>
                                          <p:spTgt spid="6"/>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3585224" cy="756339"/>
            </a:xfrm>
            <a:prstGeom prst="rect">
              <a:avLst/>
            </a:prstGeom>
            <a:noFill/>
            <a:ln>
              <a:noFill/>
            </a:ln>
          </p:spPr>
          <p:txBody>
            <a:bodyPr wrap="none" rtlCol="0">
              <a:spAutoFit/>
            </a:bodyPr>
            <a:lstStyle/>
            <a:p>
              <a:r>
                <a:rPr lang="zh-CN" altLang="en-US" sz="2800" b="1" dirty="0">
                  <a:solidFill>
                    <a:schemeClr val="tx1">
                      <a:lumMod val="65000"/>
                      <a:lumOff val="35000"/>
                    </a:schemeClr>
                  </a:solidFill>
                  <a:latin typeface="+mj-lt"/>
                </a:rPr>
                <a:t>③抽象工厂模式</a:t>
              </a:r>
              <a:endParaRPr lang="en-US" sz="2800" b="1" dirty="0">
                <a:solidFill>
                  <a:schemeClr val="tx1">
                    <a:lumMod val="65000"/>
                    <a:lumOff val="35000"/>
                  </a:schemeClr>
                </a:solidFill>
                <a:latin typeface="+mj-lt"/>
              </a:endParaRPr>
            </a:p>
          </p:txBody>
        </p:sp>
      </p:grpSp>
      <p:sp>
        <p:nvSpPr>
          <p:cNvPr id="4" name="Rectangle 1">
            <a:extLst>
              <a:ext uri="{FF2B5EF4-FFF2-40B4-BE49-F238E27FC236}">
                <a16:creationId xmlns:a16="http://schemas.microsoft.com/office/drawing/2014/main" id="{0082F4C1-B94E-4E91-BE97-900C4976E6C3}"/>
              </a:ext>
            </a:extLst>
          </p:cNvPr>
          <p:cNvSpPr>
            <a:spLocks noChangeArrowheads="1"/>
          </p:cNvSpPr>
          <p:nvPr/>
        </p:nvSpPr>
        <p:spPr bwMode="auto">
          <a:xfrm>
            <a:off x="217715" y="220211"/>
            <a:ext cx="4916346" cy="1169551"/>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interface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AbstractProductA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useful()</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ProductA1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AbstractProductA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useful()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"A1's useful is eat"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ProductA2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AbstractProductA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useful()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"A2's useful is drink"</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8F5566D-2BF5-4391-A339-A136B6CB4F08}"/>
              </a:ext>
            </a:extLst>
          </p:cNvPr>
          <p:cNvSpPr>
            <a:spLocks noChangeArrowheads="1"/>
          </p:cNvSpPr>
          <p:nvPr/>
        </p:nvSpPr>
        <p:spPr bwMode="auto">
          <a:xfrm>
            <a:off x="217715" y="1389762"/>
            <a:ext cx="4840845" cy="1169551"/>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interface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AbstractProductB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shape()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ProductB1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AbstractProductB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shape()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"B1's shape is square"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ProductB2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AbstractProductB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shape()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"B2's shape is circular"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E204AFD3-D34D-4A50-8B21-A51EF65B673F}"/>
              </a:ext>
            </a:extLst>
          </p:cNvPr>
          <p:cNvSpPr>
            <a:spLocks noChangeArrowheads="1"/>
          </p:cNvSpPr>
          <p:nvPr/>
        </p:nvSpPr>
        <p:spPr bwMode="auto">
          <a:xfrm>
            <a:off x="217715" y="2556719"/>
            <a:ext cx="4957893" cy="193899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interface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AbstractFactory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AbstractProductA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createProductA()</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AbstractProductB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createProductB()</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Factory1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AbstractFactory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AbstractProductA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createProductA()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ProductA1()</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AbstractProductB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createProductB()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ProductB1()</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Factory2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AbstractFactory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AbstractProductA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createProductA()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ProductA2()</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AbstractProductB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createProductB()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ProductB2()</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D9294378-DBE0-48E5-899C-6895547699AD}"/>
              </a:ext>
            </a:extLst>
          </p:cNvPr>
          <p:cNvSpPr>
            <a:spLocks noChangeArrowheads="1"/>
          </p:cNvSpPr>
          <p:nvPr/>
        </p:nvSpPr>
        <p:spPr bwMode="auto">
          <a:xfrm>
            <a:off x="217715" y="4495711"/>
            <a:ext cx="5058560" cy="224676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Main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main(</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AbstractFactory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factory1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Factory1()</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AbstractProductA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a1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factory1</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createProductA()</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a1</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useful()</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AbstractProductB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b1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factory1</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createProductB()</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b1</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shape()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AbstractFactory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factory2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Factory2()</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AbstractProductA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a2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factory2</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createProductA()</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a2</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useful()</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AbstractProductB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b2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factory2</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createProductB()</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b2</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shape()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50BA6164-7B20-4758-8685-4FFBB8D33DFF}"/>
              </a:ext>
            </a:extLst>
          </p:cNvPr>
          <p:cNvSpPr>
            <a:spLocks noChangeArrowheads="1"/>
          </p:cNvSpPr>
          <p:nvPr/>
        </p:nvSpPr>
        <p:spPr bwMode="auto">
          <a:xfrm>
            <a:off x="5394121" y="1219199"/>
            <a:ext cx="5528345" cy="2092881"/>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抽象工厂模式优点：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1、封装性好，高层模块不需关心每个产品的实现类，只需知道工厂接口</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2、产品组内的约束为非公开状态，如每生产一个女性，就同时生产1.2个男性，</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这样的生产过程约束对高层模块是透明的</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抽象工厂模式缺点：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1、产品组扩展非常困难，要增加一个新产品，抽象工厂以及具体工厂都要修改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抽象工厂模式应用场景：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1、一个对象族，都有相同的约束，就可以使用该模式</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抽象工厂模式最佳实战：</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1、产品族中有N个产品，在抽象工厂类中就应该有N个创建方法</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2、有M个产品等级就应该有M个实现工厂类</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61875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3515223"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④建造者模式</a:t>
              </a:r>
              <a:endParaRPr lang="en-US" sz="3200" b="1" dirty="0">
                <a:solidFill>
                  <a:schemeClr val="tx1">
                    <a:lumMod val="65000"/>
                    <a:lumOff val="35000"/>
                  </a:schemeClr>
                </a:solidFill>
                <a:latin typeface="+mj-lt"/>
              </a:endParaRPr>
            </a:p>
          </p:txBody>
        </p:sp>
      </p:grpSp>
      <p:sp>
        <p:nvSpPr>
          <p:cNvPr id="9" name="Rectangle 5">
            <a:extLst>
              <a:ext uri="{FF2B5EF4-FFF2-40B4-BE49-F238E27FC236}">
                <a16:creationId xmlns:a16="http://schemas.microsoft.com/office/drawing/2014/main" id="{BE5F32B6-A40F-436B-BA58-5B89A68D6C7B}"/>
              </a:ext>
            </a:extLst>
          </p:cNvPr>
          <p:cNvSpPr>
            <a:spLocks noChangeArrowheads="1"/>
          </p:cNvSpPr>
          <p:nvPr/>
        </p:nvSpPr>
        <p:spPr bwMode="auto">
          <a:xfrm>
            <a:off x="142613" y="145721"/>
            <a:ext cx="4429387" cy="132343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Product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part1;</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part2;</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getPart1()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part1;</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setPart1(</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part1</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.part1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part1</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getPart2()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part2;</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setPart2(</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part2</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.part2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part2</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7">
            <a:extLst>
              <a:ext uri="{FF2B5EF4-FFF2-40B4-BE49-F238E27FC236}">
                <a16:creationId xmlns:a16="http://schemas.microsoft.com/office/drawing/2014/main" id="{C750780A-FCC2-412A-827B-FFE5A1DC4C5D}"/>
              </a:ext>
            </a:extLst>
          </p:cNvPr>
          <p:cNvSpPr>
            <a:spLocks noChangeArrowheads="1"/>
          </p:cNvSpPr>
          <p:nvPr/>
        </p:nvSpPr>
        <p:spPr bwMode="auto">
          <a:xfrm>
            <a:off x="142613" y="3310029"/>
            <a:ext cx="4949505" cy="147732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Director1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Product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createProduct(){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AbstractBuilder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builder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ConcreteBuilder()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Product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product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Product()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builder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setPart1(</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product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builder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setPart2(</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product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product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 name="Rectangle 8">
            <a:extLst>
              <a:ext uri="{FF2B5EF4-FFF2-40B4-BE49-F238E27FC236}">
                <a16:creationId xmlns:a16="http://schemas.microsoft.com/office/drawing/2014/main" id="{8A74204F-1512-4B34-82FE-05D9D4D0BCBB}"/>
              </a:ext>
            </a:extLst>
          </p:cNvPr>
          <p:cNvSpPr>
            <a:spLocks noChangeArrowheads="1"/>
          </p:cNvSpPr>
          <p:nvPr/>
        </p:nvSpPr>
        <p:spPr bwMode="auto">
          <a:xfrm>
            <a:off x="142613" y="4843123"/>
            <a:ext cx="4781725" cy="147732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Director2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Product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createProduct(){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AbstractBuilder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builder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ConcreteBuilder()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Product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product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Product()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builder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setPart2(</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product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builder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setPart1(</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product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product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 name="Rectangle 9">
            <a:extLst>
              <a:ext uri="{FF2B5EF4-FFF2-40B4-BE49-F238E27FC236}">
                <a16:creationId xmlns:a16="http://schemas.microsoft.com/office/drawing/2014/main" id="{396A0BB7-CD0A-4DCA-A571-08AFC36409D3}"/>
              </a:ext>
            </a:extLst>
          </p:cNvPr>
          <p:cNvSpPr>
            <a:spLocks noChangeArrowheads="1"/>
          </p:cNvSpPr>
          <p:nvPr/>
        </p:nvSpPr>
        <p:spPr bwMode="auto">
          <a:xfrm>
            <a:off x="4731391" y="5388840"/>
            <a:ext cx="4664279" cy="132343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Main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main(</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Director1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director1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Director1()</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Director2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director2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Director2()</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Product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product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director1</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createProduct()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product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director2</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createProduct()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7" name="Rectangle 11">
            <a:extLst>
              <a:ext uri="{FF2B5EF4-FFF2-40B4-BE49-F238E27FC236}">
                <a16:creationId xmlns:a16="http://schemas.microsoft.com/office/drawing/2014/main" id="{8D75B002-5211-4029-8384-EF99622DD835}"/>
              </a:ext>
            </a:extLst>
          </p:cNvPr>
          <p:cNvSpPr>
            <a:spLocks noChangeArrowheads="1"/>
          </p:cNvSpPr>
          <p:nvPr/>
        </p:nvSpPr>
        <p:spPr bwMode="auto">
          <a:xfrm>
            <a:off x="142613" y="1469160"/>
            <a:ext cx="5301842" cy="1785104"/>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interface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AbstractBuilder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setPart1(</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Product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setPart2(</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Product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ConcreteBuilder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AbstractBuilder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setPart1(</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Product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setPart1(</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"组装第1部分"</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getPart1())</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setPart2(</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Product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setPart2(</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"组装第2部分"</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getPart2())</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8" name="Rectangle 12">
            <a:extLst>
              <a:ext uri="{FF2B5EF4-FFF2-40B4-BE49-F238E27FC236}">
                <a16:creationId xmlns:a16="http://schemas.microsoft.com/office/drawing/2014/main" id="{BD64FA52-02A0-4217-BED0-F0517376D82C}"/>
              </a:ext>
            </a:extLst>
          </p:cNvPr>
          <p:cNvSpPr>
            <a:spLocks noChangeArrowheads="1"/>
          </p:cNvSpPr>
          <p:nvPr/>
        </p:nvSpPr>
        <p:spPr bwMode="auto">
          <a:xfrm>
            <a:off x="4924338" y="1274964"/>
            <a:ext cx="5377343" cy="224676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建造者模式优点：</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1、封装性好，客户端不需知道产品内部组成的细节</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2、建造者独立，易扩展</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3、由于建造者是独立的，因此可以对建造过程逐步细化，</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而不对其他模块产生影响</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建造者模式缺点：</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建造者模式应用场景：</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1、当建造方法相同，但执行顺序不同，从而产生不同的事件结果时</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2、多个零部件，都可以装配到一个对象中，但产生的运行结果又不相同时</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3、产品类很复杂，或者产品类中的调用顺序不同而产生不同的结果</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建造者模式最佳实战：</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1、建造者模式关注的是零件类型和装配顺序，这是它和工厂模式的最大区别</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23505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40239A-6E05-467B-AA7E-5D9B16E2F164}"/>
              </a:ext>
            </a:extLst>
          </p:cNvPr>
          <p:cNvSpPr>
            <a:spLocks noChangeArrowheads="1"/>
          </p:cNvSpPr>
          <p:nvPr/>
        </p:nvSpPr>
        <p:spPr bwMode="auto">
          <a:xfrm>
            <a:off x="2592198" y="1331184"/>
            <a:ext cx="5687736" cy="193899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工厂方法模式和建造者模式的区别</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1、意图不同</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工厂方法模式关注的是一个产品整体，不关心产品的各个部分是如何创建的，</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而建造者模式关注的是一个产品由一个个部件按照顺序组装出来的过程。</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工厂方法模式是一个对象创建的粗线条应用，建造者模式则是通过细线条勾勒</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出一个复杂对象按步组装的过程。</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2、产品复杂度不同</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工厂方法模式创建的产品一般都是单一功能产品，而建造者模式创建的则是</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一个复合产品，它由各个部件复合而成。</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工厂方法模式创建出的对象粒度比较粗；建造者模式创建出的对象粒度比较细。</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A0B4F040-068B-4C98-A8F8-B5EF2D0061DA}"/>
              </a:ext>
            </a:extLst>
          </p:cNvPr>
          <p:cNvSpPr>
            <a:spLocks noChangeArrowheads="1"/>
          </p:cNvSpPr>
          <p:nvPr/>
        </p:nvSpPr>
        <p:spPr bwMode="auto">
          <a:xfrm>
            <a:off x="2592198" y="3587825"/>
            <a:ext cx="7298422" cy="861774"/>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工厂方法模式和抽象工厂模式的区别</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1、工厂方法模式适用于创建从功能上比较独立的产品</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2、抽象工厂模式适用于创建一个产品组，特别是产品族中各个产品之间存在关系</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135907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7" name="组合 6"/>
          <p:cNvGrpSpPr/>
          <p:nvPr/>
        </p:nvGrpSpPr>
        <p:grpSpPr>
          <a:xfrm>
            <a:off x="4387838" y="3429248"/>
            <a:ext cx="3416320" cy="1230666"/>
            <a:chOff x="4375012" y="2848154"/>
            <a:chExt cx="3416320" cy="1230666"/>
          </a:xfrm>
        </p:grpSpPr>
        <p:sp>
          <p:nvSpPr>
            <p:cNvPr id="8" name="文本框 7"/>
            <p:cNvSpPr txBox="1"/>
            <p:nvPr/>
          </p:nvSpPr>
          <p:spPr>
            <a:xfrm>
              <a:off x="4375012" y="3012307"/>
              <a:ext cx="3416320" cy="1015663"/>
            </a:xfrm>
            <a:prstGeom prst="rect">
              <a:avLst/>
            </a:prstGeom>
            <a:noFill/>
          </p:spPr>
          <p:txBody>
            <a:bodyPr wrap="none" rtlCol="0">
              <a:spAutoFit/>
            </a:bodyPr>
            <a:lstStyle/>
            <a:p>
              <a:pPr algn="ctr"/>
              <a:r>
                <a:rPr lang="zh-CN" altLang="en-US" sz="3600" dirty="0">
                  <a:latin typeface="思源黑体 CN Heavy" panose="020B0A00000000000000" pitchFamily="34" charset="-122"/>
                  <a:ea typeface="思源黑体 CN Heavy" panose="020B0A00000000000000" pitchFamily="34" charset="-122"/>
                </a:rPr>
                <a:t>结构型设计模式</a:t>
              </a:r>
              <a:endParaRPr lang="en-US" altLang="zh-CN" sz="3600" dirty="0">
                <a:latin typeface="思源黑体 CN Heavy" panose="020B0A00000000000000" pitchFamily="34" charset="-122"/>
                <a:ea typeface="思源黑体 CN Heavy" panose="020B0A00000000000000" pitchFamily="34" charset="-122"/>
              </a:endParaRPr>
            </a:p>
            <a:p>
              <a:pPr algn="ctr"/>
              <a:r>
                <a:rPr lang="zh-CN" altLang="en-US" sz="2400" dirty="0">
                  <a:latin typeface="思源黑体 CN Heavy" panose="020B0A00000000000000" pitchFamily="34" charset="-122"/>
                  <a:ea typeface="思源黑体 CN Heavy" panose="020B0A00000000000000" pitchFamily="34" charset="-122"/>
                </a:rPr>
                <a:t>（</a:t>
              </a:r>
              <a:r>
                <a:rPr lang="en-US" altLang="zh-CN" sz="2400" dirty="0">
                  <a:latin typeface="思源黑体 CN Heavy" panose="020B0A00000000000000" pitchFamily="34" charset="-122"/>
                  <a:ea typeface="思源黑体 CN Heavy" panose="020B0A00000000000000" pitchFamily="34" charset="-122"/>
                </a:rPr>
                <a:t>6/7</a:t>
              </a:r>
              <a:r>
                <a:rPr lang="zh-CN" altLang="en-US" sz="2400" dirty="0">
                  <a:latin typeface="思源黑体 CN Heavy" panose="020B0A00000000000000" pitchFamily="34" charset="-122"/>
                  <a:ea typeface="思源黑体 CN Heavy" panose="020B0A00000000000000" pitchFamily="34" charset="-122"/>
                </a:rPr>
                <a:t>种）</a:t>
              </a:r>
            </a:p>
          </p:txBody>
        </p:sp>
        <p:cxnSp>
          <p:nvCxnSpPr>
            <p:cNvPr id="10" name="直接连接符 9"/>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15322" y="407882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a:grpSpLocks noChangeAspect="1"/>
          </p:cNvGrpSpPr>
          <p:nvPr/>
        </p:nvGrpSpPr>
        <p:grpSpPr>
          <a:xfrm>
            <a:off x="4888117" y="2085375"/>
            <a:ext cx="2415766" cy="1199156"/>
            <a:chOff x="6515137" y="-1169675"/>
            <a:chExt cx="1558123" cy="773433"/>
          </a:xfrm>
          <a:solidFill>
            <a:schemeClr val="tx1">
              <a:lumMod val="85000"/>
              <a:lumOff val="15000"/>
            </a:schemeClr>
          </a:solidFill>
        </p:grpSpPr>
        <p:sp>
          <p:nvSpPr>
            <p:cNvPr id="19" name="任意多边形 18"/>
            <p:cNvSpPr/>
            <p:nvPr/>
          </p:nvSpPr>
          <p:spPr>
            <a:xfrm>
              <a:off x="6515137" y="-1169675"/>
              <a:ext cx="767828" cy="773433"/>
            </a:xfrm>
            <a:custGeom>
              <a:avLst/>
              <a:gdLst/>
              <a:ahLst/>
              <a:cxnLst/>
              <a:rect l="l" t="t" r="r" b="b"/>
              <a:pathLst>
                <a:path w="767828" h="773433">
                  <a:moveTo>
                    <a:pt x="383185" y="0"/>
                  </a:moveTo>
                  <a:cubicBezTo>
                    <a:pt x="499322" y="52"/>
                    <a:pt x="592033" y="46540"/>
                    <a:pt x="661316" y="139464"/>
                  </a:cubicBezTo>
                  <a:cubicBezTo>
                    <a:pt x="730598" y="232388"/>
                    <a:pt x="766102" y="371436"/>
                    <a:pt x="767828" y="556608"/>
                  </a:cubicBezTo>
                  <a:cubicBezTo>
                    <a:pt x="767397" y="603342"/>
                    <a:pt x="764854" y="647227"/>
                    <a:pt x="760200" y="688263"/>
                  </a:cubicBezTo>
                  <a:lnTo>
                    <a:pt x="745113" y="773433"/>
                  </a:lnTo>
                  <a:lnTo>
                    <a:pt x="506018" y="773433"/>
                  </a:lnTo>
                  <a:lnTo>
                    <a:pt x="512258" y="739730"/>
                  </a:lnTo>
                  <a:cubicBezTo>
                    <a:pt x="519316" y="691261"/>
                    <a:pt x="522956" y="630221"/>
                    <a:pt x="523179" y="556608"/>
                  </a:cubicBezTo>
                  <a:cubicBezTo>
                    <a:pt x="522882" y="459043"/>
                    <a:pt x="516509" y="384341"/>
                    <a:pt x="504060" y="332502"/>
                  </a:cubicBezTo>
                  <a:cubicBezTo>
                    <a:pt x="491610" y="280663"/>
                    <a:pt x="474867" y="245264"/>
                    <a:pt x="453830" y="226305"/>
                  </a:cubicBezTo>
                  <a:cubicBezTo>
                    <a:pt x="432793" y="207345"/>
                    <a:pt x="409245" y="198400"/>
                    <a:pt x="383185" y="199471"/>
                  </a:cubicBezTo>
                  <a:cubicBezTo>
                    <a:pt x="357143" y="198400"/>
                    <a:pt x="333720" y="207345"/>
                    <a:pt x="312917" y="226305"/>
                  </a:cubicBezTo>
                  <a:cubicBezTo>
                    <a:pt x="292114" y="245264"/>
                    <a:pt x="275605" y="280663"/>
                    <a:pt x="263390" y="332502"/>
                  </a:cubicBezTo>
                  <a:cubicBezTo>
                    <a:pt x="251174" y="384341"/>
                    <a:pt x="244927" y="459043"/>
                    <a:pt x="244648" y="556608"/>
                  </a:cubicBezTo>
                  <a:cubicBezTo>
                    <a:pt x="244857" y="630221"/>
                    <a:pt x="248424" y="691261"/>
                    <a:pt x="255347" y="739730"/>
                  </a:cubicBezTo>
                  <a:lnTo>
                    <a:pt x="261469" y="773433"/>
                  </a:lnTo>
                  <a:lnTo>
                    <a:pt x="22525" y="773433"/>
                  </a:lnTo>
                  <a:lnTo>
                    <a:pt x="7547" y="688263"/>
                  </a:lnTo>
                  <a:cubicBezTo>
                    <a:pt x="2932" y="647227"/>
                    <a:pt x="416" y="603342"/>
                    <a:pt x="0" y="556608"/>
                  </a:cubicBezTo>
                  <a:cubicBezTo>
                    <a:pt x="1664" y="370162"/>
                    <a:pt x="36925" y="230750"/>
                    <a:pt x="105783" y="138372"/>
                  </a:cubicBezTo>
                  <a:cubicBezTo>
                    <a:pt x="174641" y="45994"/>
                    <a:pt x="267108" y="-130"/>
                    <a:pt x="3831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20" name="任意多边形 19"/>
            <p:cNvSpPr/>
            <p:nvPr/>
          </p:nvSpPr>
          <p:spPr>
            <a:xfrm>
              <a:off x="7336059" y="-1169675"/>
              <a:ext cx="737201" cy="773433"/>
            </a:xfrm>
            <a:custGeom>
              <a:avLst/>
              <a:gdLst/>
              <a:ahLst/>
              <a:cxnLst/>
              <a:rect l="l" t="t" r="r" b="b"/>
              <a:pathLst>
                <a:path w="737201" h="773433">
                  <a:moveTo>
                    <a:pt x="336642" y="0"/>
                  </a:moveTo>
                  <a:cubicBezTo>
                    <a:pt x="450271" y="330"/>
                    <a:pt x="540221" y="25878"/>
                    <a:pt x="606491" y="76642"/>
                  </a:cubicBezTo>
                  <a:cubicBezTo>
                    <a:pt x="672760" y="127406"/>
                    <a:pt x="706623" y="201405"/>
                    <a:pt x="708077" y="298638"/>
                  </a:cubicBezTo>
                  <a:cubicBezTo>
                    <a:pt x="708077" y="352900"/>
                    <a:pt x="693515" y="400406"/>
                    <a:pt x="664391" y="441156"/>
                  </a:cubicBezTo>
                  <a:cubicBezTo>
                    <a:pt x="635268" y="481906"/>
                    <a:pt x="591585" y="514079"/>
                    <a:pt x="533345" y="537676"/>
                  </a:cubicBezTo>
                  <a:lnTo>
                    <a:pt x="533345" y="544956"/>
                  </a:lnTo>
                  <a:cubicBezTo>
                    <a:pt x="594965" y="563120"/>
                    <a:pt x="645025" y="594135"/>
                    <a:pt x="683526" y="637999"/>
                  </a:cubicBezTo>
                  <a:cubicBezTo>
                    <a:pt x="702777" y="659931"/>
                    <a:pt x="717363" y="685126"/>
                    <a:pt x="727284" y="713584"/>
                  </a:cubicBezTo>
                  <a:lnTo>
                    <a:pt x="737201" y="773433"/>
                  </a:lnTo>
                  <a:lnTo>
                    <a:pt x="480437" y="773433"/>
                  </a:lnTo>
                  <a:lnTo>
                    <a:pt x="477651" y="747819"/>
                  </a:lnTo>
                  <a:cubicBezTo>
                    <a:pt x="474107" y="734478"/>
                    <a:pt x="468593" y="722272"/>
                    <a:pt x="461108" y="711200"/>
                  </a:cubicBezTo>
                  <a:cubicBezTo>
                    <a:pt x="446139" y="689055"/>
                    <a:pt x="418540" y="672096"/>
                    <a:pt x="378310" y="660322"/>
                  </a:cubicBezTo>
                  <a:cubicBezTo>
                    <a:pt x="338081" y="648547"/>
                    <a:pt x="280472" y="642606"/>
                    <a:pt x="205482" y="642498"/>
                  </a:cubicBezTo>
                  <a:lnTo>
                    <a:pt x="205482" y="460515"/>
                  </a:lnTo>
                  <a:cubicBezTo>
                    <a:pt x="296596" y="459937"/>
                    <a:pt x="360293" y="446873"/>
                    <a:pt x="396574" y="421321"/>
                  </a:cubicBezTo>
                  <a:cubicBezTo>
                    <a:pt x="432855" y="395770"/>
                    <a:pt x="450283" y="361195"/>
                    <a:pt x="448856" y="317596"/>
                  </a:cubicBezTo>
                  <a:cubicBezTo>
                    <a:pt x="448704" y="280257"/>
                    <a:pt x="438078" y="251758"/>
                    <a:pt x="416977" y="232100"/>
                  </a:cubicBezTo>
                  <a:cubicBezTo>
                    <a:pt x="395876" y="212443"/>
                    <a:pt x="365211" y="202538"/>
                    <a:pt x="324983" y="202386"/>
                  </a:cubicBezTo>
                  <a:cubicBezTo>
                    <a:pt x="289127" y="202599"/>
                    <a:pt x="255912" y="210559"/>
                    <a:pt x="225338" y="226267"/>
                  </a:cubicBezTo>
                  <a:cubicBezTo>
                    <a:pt x="194765" y="241975"/>
                    <a:pt x="163372" y="264154"/>
                    <a:pt x="131159" y="292805"/>
                  </a:cubicBezTo>
                  <a:lnTo>
                    <a:pt x="0" y="133953"/>
                  </a:lnTo>
                  <a:cubicBezTo>
                    <a:pt x="50004" y="91426"/>
                    <a:pt x="102650" y="58544"/>
                    <a:pt x="157937" y="35308"/>
                  </a:cubicBezTo>
                  <a:cubicBezTo>
                    <a:pt x="213224" y="12073"/>
                    <a:pt x="272793" y="303"/>
                    <a:pt x="33664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grpSp>
    </p:spTree>
    <p:extLst>
      <p:ext uri="{BB962C8B-B14F-4D97-AF65-F5344CB8AC3E}">
        <p14:creationId xmlns:p14="http://schemas.microsoft.com/office/powerpoint/2010/main" val="37766457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3515223"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①装饰者模式</a:t>
              </a:r>
              <a:endParaRPr lang="en-US" sz="3200" b="1" dirty="0">
                <a:solidFill>
                  <a:schemeClr val="tx1">
                    <a:lumMod val="65000"/>
                    <a:lumOff val="35000"/>
                  </a:schemeClr>
                </a:solidFill>
                <a:latin typeface="+mj-lt"/>
              </a:endParaRPr>
            </a:p>
          </p:txBody>
        </p:sp>
      </p:grpSp>
      <p:sp>
        <p:nvSpPr>
          <p:cNvPr id="2" name="矩形 1"/>
          <p:cNvSpPr/>
          <p:nvPr/>
        </p:nvSpPr>
        <p:spPr>
          <a:xfrm>
            <a:off x="145142" y="154524"/>
            <a:ext cx="8577943" cy="338554"/>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说明：在不使用子类的情况下扩展类功能，客户端感知不到对象在装饰前和装饰后有任何不同</a:t>
            </a:r>
            <a:endParaRPr lang="zh-CN" altLang="en-US" sz="1600" dirty="0"/>
          </a:p>
        </p:txBody>
      </p:sp>
      <p:sp>
        <p:nvSpPr>
          <p:cNvPr id="3" name="矩形 2"/>
          <p:cNvSpPr/>
          <p:nvPr/>
        </p:nvSpPr>
        <p:spPr>
          <a:xfrm>
            <a:off x="145141" y="471049"/>
            <a:ext cx="8779523" cy="584775"/>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角色：抽象被装饰者、具体被装饰者、装饰者、具体装饰者。</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zh-CN" altLang="en-US" sz="1600" b="1" dirty="0">
                <a:solidFill>
                  <a:srgbClr val="FF0000"/>
                </a:solidFill>
                <a:latin typeface="微软雅黑" panose="020B0503020204020204" pitchFamily="34" charset="-122"/>
                <a:ea typeface="微软雅黑" panose="020B0503020204020204" pitchFamily="34" charset="-122"/>
              </a:rPr>
              <a:t>抽象装饰者要实现抽象被装饰者，并且抽象装饰者要聚合抽象被装饰者</a:t>
            </a:r>
            <a:endParaRPr lang="zh-CN" altLang="en-US" sz="1600" b="1" dirty="0">
              <a:solidFill>
                <a:srgbClr val="FF0000"/>
              </a:solidFill>
            </a:endParaRPr>
          </a:p>
        </p:txBody>
      </p:sp>
      <p:pic>
        <p:nvPicPr>
          <p:cNvPr id="7" name="图片 6"/>
          <p:cNvPicPr>
            <a:picLocks noChangeAspect="1"/>
          </p:cNvPicPr>
          <p:nvPr/>
        </p:nvPicPr>
        <p:blipFill>
          <a:blip r:embed="rId3"/>
          <a:stretch>
            <a:fillRect/>
          </a:stretch>
        </p:blipFill>
        <p:spPr>
          <a:xfrm>
            <a:off x="8640514" y="1913897"/>
            <a:ext cx="3760071" cy="2051227"/>
          </a:xfrm>
          <a:prstGeom prst="rect">
            <a:avLst/>
          </a:prstGeom>
        </p:spPr>
      </p:pic>
      <p:sp>
        <p:nvSpPr>
          <p:cNvPr id="9" name="Rectangle 1">
            <a:extLst>
              <a:ext uri="{FF2B5EF4-FFF2-40B4-BE49-F238E27FC236}">
                <a16:creationId xmlns:a16="http://schemas.microsoft.com/office/drawing/2014/main" id="{86E8D47A-087F-4C1C-B615-A9C53411BFAA}"/>
              </a:ext>
            </a:extLst>
          </p:cNvPr>
          <p:cNvSpPr>
            <a:spLocks noChangeArrowheads="1"/>
          </p:cNvSpPr>
          <p:nvPr/>
        </p:nvSpPr>
        <p:spPr bwMode="auto">
          <a:xfrm>
            <a:off x="145140" y="1060721"/>
            <a:ext cx="4661751" cy="1477328"/>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天龙八部之阿朱易容 */</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interface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AbstractComponent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disguise()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//易容术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AZhu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AbstractComponent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disguise()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"阿朱会易容术"</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 name="Rectangle 2">
            <a:extLst>
              <a:ext uri="{FF2B5EF4-FFF2-40B4-BE49-F238E27FC236}">
                <a16:creationId xmlns:a16="http://schemas.microsoft.com/office/drawing/2014/main" id="{D5CD7437-6347-4ECF-9024-EDD411FAE640}"/>
              </a:ext>
            </a:extLst>
          </p:cNvPr>
          <p:cNvSpPr>
            <a:spLocks noChangeArrowheads="1"/>
          </p:cNvSpPr>
          <p:nvPr/>
        </p:nvSpPr>
        <p:spPr bwMode="auto">
          <a:xfrm>
            <a:off x="145141" y="2599974"/>
            <a:ext cx="4661751" cy="3785652"/>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abstract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AbstractDecorator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AbstractComponent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protected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AbstractComponent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component;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222222"/>
                </a:solidFill>
                <a:effectLst/>
                <a:latin typeface="宋体" panose="02010600030101010101" pitchFamily="2" charset="-122"/>
                <a:ea typeface="宋体" panose="02010600030101010101" pitchFamily="2" charset="-122"/>
              </a:rPr>
              <a:t>AbstractDecorator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AbstractComponent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component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.component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component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XiaoFeng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AbstractDecorator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222222"/>
                </a:solidFill>
                <a:effectLst/>
                <a:latin typeface="宋体" panose="02010600030101010101" pitchFamily="2" charset="-122"/>
                <a:ea typeface="宋体" panose="02010600030101010101" pitchFamily="2" charset="-122"/>
              </a:rPr>
              <a:t>XiaoFeng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AbstractComponent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component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super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component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disguise()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.component.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disguise()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"我现在易容成了萧峰"</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DuanZhengChun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AbstractDecorator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222222"/>
                </a:solidFill>
                <a:effectLst/>
                <a:latin typeface="宋体" panose="02010600030101010101" pitchFamily="2" charset="-122"/>
                <a:ea typeface="宋体" panose="02010600030101010101" pitchFamily="2" charset="-122"/>
              </a:rPr>
              <a:t>DuanZhengChun</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AbstractComponent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component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super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component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disguise()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.component.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disguise()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"我现在易容成了段正淳"</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14" name="组合 13"/>
          <p:cNvGrpSpPr/>
          <p:nvPr/>
        </p:nvGrpSpPr>
        <p:grpSpPr>
          <a:xfrm>
            <a:off x="2490180" y="6275534"/>
            <a:ext cx="9789859" cy="582466"/>
            <a:chOff x="2137042" y="6177276"/>
            <a:chExt cx="9789859" cy="582466"/>
          </a:xfrm>
        </p:grpSpPr>
        <p:sp>
          <p:nvSpPr>
            <p:cNvPr id="8" name="文本框 7"/>
            <p:cNvSpPr txBox="1"/>
            <p:nvPr/>
          </p:nvSpPr>
          <p:spPr>
            <a:xfrm>
              <a:off x="5495143" y="6177276"/>
              <a:ext cx="3164422" cy="338554"/>
            </a:xfrm>
            <a:prstGeom prst="rect">
              <a:avLst/>
            </a:prstGeom>
            <a:solidFill>
              <a:srgbClr val="92D050"/>
            </a:solidFill>
          </p:spPr>
          <p:txBody>
            <a:bodyPr wrap="square" rtlCol="0">
              <a:spAutoFit/>
            </a:bodyPr>
            <a:lstStyle/>
            <a:p>
              <a:pPr algn="ctr"/>
              <a:r>
                <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应用：字节输入</a:t>
              </a:r>
              <a:r>
                <a:rPr lang="en-US" altLang="zh-CN"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t>
              </a:r>
              <a:r>
                <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输出流</a:t>
              </a:r>
              <a:endParaRPr lang="en-US" altLang="zh-CN"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0" name="Rectangle 2"/>
            <p:cNvSpPr>
              <a:spLocks noChangeArrowheads="1"/>
            </p:cNvSpPr>
            <p:nvPr/>
          </p:nvSpPr>
          <p:spPr bwMode="auto">
            <a:xfrm>
              <a:off x="2137042" y="6451965"/>
              <a:ext cx="9789859" cy="307777"/>
            </a:xfrm>
            <a:prstGeom prst="rect">
              <a:avLst/>
            </a:prstGeom>
            <a:solidFill>
              <a:srgbClr val="92D05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OutputStream </a:t>
              </a:r>
              <a:r>
                <a:rPr kumimoji="0" lang="zh-CN" altLang="zh-CN" sz="14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os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4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ObjectOutputStream(</a:t>
              </a:r>
              <a:r>
                <a:rPr kumimoji="0" lang="zh-CN" altLang="zh-CN" sz="14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4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BufferedOutputStream(</a:t>
              </a:r>
              <a:r>
                <a:rPr kumimoji="0" lang="zh-CN" altLang="zh-CN" sz="14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4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FileOutputStream(</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"/home/demo.txt"</a:t>
              </a:r>
              <a:r>
                <a:rPr kumimoji="0" lang="zh-CN" altLang="zh-CN" sz="14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12" name="直角三角形 11"/>
            <p:cNvSpPr/>
            <p:nvPr/>
          </p:nvSpPr>
          <p:spPr>
            <a:xfrm>
              <a:off x="8659565" y="6185665"/>
              <a:ext cx="3189233" cy="261280"/>
            </a:xfrm>
            <a:prstGeom prst="rtTriangl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flipH="1">
              <a:off x="2227806" y="6185665"/>
              <a:ext cx="3267335" cy="261280"/>
            </a:xfrm>
            <a:prstGeom prst="rtTriangl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Rectangle 3">
            <a:extLst>
              <a:ext uri="{FF2B5EF4-FFF2-40B4-BE49-F238E27FC236}">
                <a16:creationId xmlns:a16="http://schemas.microsoft.com/office/drawing/2014/main" id="{85B6B71A-7DA1-440F-AC73-2F9DA6A189E2}"/>
              </a:ext>
            </a:extLst>
          </p:cNvPr>
          <p:cNvSpPr>
            <a:spLocks noChangeArrowheads="1"/>
          </p:cNvSpPr>
          <p:nvPr/>
        </p:nvSpPr>
        <p:spPr bwMode="auto">
          <a:xfrm>
            <a:off x="4877500" y="3999875"/>
            <a:ext cx="3751046" cy="1477328"/>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Main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main(</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AbstractComponent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azhu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AZhu()</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azhu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DuanZhengChun(</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XiaoFeng(</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azhu</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azhu</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disguise()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azhu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XiaoFeng(</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DuanZhengChun(</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azhu</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azhu</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disguise()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7" name="Rectangle 4">
            <a:extLst>
              <a:ext uri="{FF2B5EF4-FFF2-40B4-BE49-F238E27FC236}">
                <a16:creationId xmlns:a16="http://schemas.microsoft.com/office/drawing/2014/main" id="{1D385AC7-2A42-40A8-84F7-072FBC5F611A}"/>
              </a:ext>
            </a:extLst>
          </p:cNvPr>
          <p:cNvSpPr>
            <a:spLocks noChangeArrowheads="1"/>
          </p:cNvSpPr>
          <p:nvPr/>
        </p:nvSpPr>
        <p:spPr bwMode="auto">
          <a:xfrm>
            <a:off x="4877500" y="1061636"/>
            <a:ext cx="3751046" cy="2862322"/>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装饰模式的优点：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1、装饰类和被装饰类解耦</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2、装饰模式是继承关系的一种替代方案</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3、装饰模式可以动态扩展一个实现类的功能</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装饰模式的缺点：多层装饰是比较复杂的，</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最内层出了问题最不好排查</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装饰模式的应用场景：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1、需要扩展一个类的功能，或者给一个类增加附加功能</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2、需要动态的给一个对象增加功能，并且还能再动态撤销</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3、需要为一批兄弟类进行改装或加装功能，首选该模式</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装饰模式最佳实战：</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1、该模式是对继承的有力补充，使用继承会增加很多子类，</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灵活性差，不易维护。用该模式替代继承，可解决类膨胀</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问题。且继承是静态扩展，而该模式是动态扩展</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2、对父类的功能扩展比用该模式，因为修改了父类可能会</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影响到现有子类，而使用该模式则可避免</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37418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2970081"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②外观模式</a:t>
              </a:r>
              <a:endParaRPr lang="en-US" sz="3200" b="1" dirty="0">
                <a:solidFill>
                  <a:schemeClr val="tx1">
                    <a:lumMod val="65000"/>
                    <a:lumOff val="35000"/>
                  </a:schemeClr>
                </a:solidFill>
                <a:latin typeface="+mj-lt"/>
              </a:endParaRPr>
            </a:p>
          </p:txBody>
        </p:sp>
      </p:grpSp>
      <p:sp>
        <p:nvSpPr>
          <p:cNvPr id="2" name="矩形 1"/>
          <p:cNvSpPr/>
          <p:nvPr/>
        </p:nvSpPr>
        <p:spPr>
          <a:xfrm>
            <a:off x="159866" y="198982"/>
            <a:ext cx="8726557" cy="338554"/>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说明：它定义一个高层接口，为子系统中一组接口提供了一个一致界面，使得子系统易于访问</a:t>
            </a:r>
            <a:endParaRPr lang="zh-CN" altLang="en-US" sz="1600" dirty="0"/>
          </a:p>
        </p:txBody>
      </p:sp>
      <p:sp>
        <p:nvSpPr>
          <p:cNvPr id="3" name="矩形 2"/>
          <p:cNvSpPr/>
          <p:nvPr/>
        </p:nvSpPr>
        <p:spPr>
          <a:xfrm>
            <a:off x="159866" y="572667"/>
            <a:ext cx="7344231" cy="338554"/>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角色：具体外观、多个接受外观委派的模块。外观需要关联被委派的类</a:t>
            </a:r>
            <a:endParaRPr lang="zh-CN" altLang="en-US" sz="1600" dirty="0"/>
          </a:p>
        </p:txBody>
      </p:sp>
      <p:pic>
        <p:nvPicPr>
          <p:cNvPr id="6" name="图片 5"/>
          <p:cNvPicPr>
            <a:picLocks noChangeAspect="1"/>
          </p:cNvPicPr>
          <p:nvPr/>
        </p:nvPicPr>
        <p:blipFill>
          <a:blip r:embed="rId3"/>
          <a:stretch>
            <a:fillRect/>
          </a:stretch>
        </p:blipFill>
        <p:spPr>
          <a:xfrm>
            <a:off x="7181200" y="2885344"/>
            <a:ext cx="4388303" cy="3383023"/>
          </a:xfrm>
          <a:prstGeom prst="rect">
            <a:avLst/>
          </a:prstGeom>
        </p:spPr>
      </p:pic>
      <p:sp>
        <p:nvSpPr>
          <p:cNvPr id="8" name="Rectangle 1">
            <a:extLst>
              <a:ext uri="{FF2B5EF4-FFF2-40B4-BE49-F238E27FC236}">
                <a16:creationId xmlns:a16="http://schemas.microsoft.com/office/drawing/2014/main" id="{95412EF1-C88E-4AAB-A668-DA1703F48007}"/>
              </a:ext>
            </a:extLst>
          </p:cNvPr>
          <p:cNvSpPr>
            <a:spLocks noChangeArrowheads="1"/>
          </p:cNvSpPr>
          <p:nvPr/>
        </p:nvSpPr>
        <p:spPr bwMode="auto">
          <a:xfrm>
            <a:off x="159866" y="946352"/>
            <a:ext cx="2981985" cy="861774"/>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ClassA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pickingGoods(){</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"拣货"</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AB2AFD8B-71EB-4766-81C2-523EA823A81F}"/>
              </a:ext>
            </a:extLst>
          </p:cNvPr>
          <p:cNvSpPr>
            <a:spLocks noChangeArrowheads="1"/>
          </p:cNvSpPr>
          <p:nvPr/>
        </p:nvSpPr>
        <p:spPr bwMode="auto">
          <a:xfrm>
            <a:off x="162920" y="1843257"/>
            <a:ext cx="2978931" cy="861774"/>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ClassB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send(){</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"发货"</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C0DC7BC3-3CD5-46EB-A9EA-1BEE791E72BD}"/>
              </a:ext>
            </a:extLst>
          </p:cNvPr>
          <p:cNvSpPr>
            <a:spLocks noChangeArrowheads="1"/>
          </p:cNvSpPr>
          <p:nvPr/>
        </p:nvSpPr>
        <p:spPr bwMode="auto">
          <a:xfrm>
            <a:off x="159866" y="2740162"/>
            <a:ext cx="2978931" cy="861774"/>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ClassC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transport(){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"运输"</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 name="Rectangle 4">
            <a:extLst>
              <a:ext uri="{FF2B5EF4-FFF2-40B4-BE49-F238E27FC236}">
                <a16:creationId xmlns:a16="http://schemas.microsoft.com/office/drawing/2014/main" id="{FE72FC0E-576E-4E88-BC3C-7572F58CDE0F}"/>
              </a:ext>
            </a:extLst>
          </p:cNvPr>
          <p:cNvSpPr>
            <a:spLocks noChangeArrowheads="1"/>
          </p:cNvSpPr>
          <p:nvPr/>
        </p:nvSpPr>
        <p:spPr bwMode="auto">
          <a:xfrm>
            <a:off x="159866" y="3633054"/>
            <a:ext cx="2978931" cy="861774"/>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ClassD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deliver(){</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"送货"</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2BCF6394-926C-4948-9C30-38463D23CF98}"/>
              </a:ext>
            </a:extLst>
          </p:cNvPr>
          <p:cNvSpPr>
            <a:spLocks noChangeArrowheads="1"/>
          </p:cNvSpPr>
          <p:nvPr/>
        </p:nvSpPr>
        <p:spPr bwMode="auto">
          <a:xfrm>
            <a:off x="159866" y="4533972"/>
            <a:ext cx="2978931" cy="2246769"/>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Facade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ClassA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classA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ClassA()</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ClassB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classB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ClassB()</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ClassC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classC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ClassC()</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ClassD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classD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ClassD()</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sendOut(){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classA.</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pickingGoods()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classB.</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send()</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deliver(){</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classC.</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transport()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classD.</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deliver()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 name="文本框 12"/>
          <p:cNvSpPr txBox="1"/>
          <p:nvPr/>
        </p:nvSpPr>
        <p:spPr>
          <a:xfrm>
            <a:off x="3254707" y="6301845"/>
            <a:ext cx="3164422" cy="338554"/>
          </a:xfrm>
          <a:prstGeom prst="rect">
            <a:avLst/>
          </a:prstGeom>
          <a:solidFill>
            <a:srgbClr val="92D050"/>
          </a:solidFill>
        </p:spPr>
        <p:txBody>
          <a:bodyPr wrap="square" rtlCol="0">
            <a:spAutoFit/>
          </a:bodyPr>
          <a:lstStyle/>
          <a:p>
            <a:pPr algn="ctr"/>
            <a:r>
              <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应用：</a:t>
            </a:r>
            <a:r>
              <a:rPr lang="en-US" altLang="zh-CN"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Service</a:t>
            </a:r>
            <a:r>
              <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层</a:t>
            </a:r>
            <a:r>
              <a:rPr lang="en-US" altLang="zh-CN"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/Dao</a:t>
            </a:r>
            <a:r>
              <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层</a:t>
            </a:r>
            <a:endParaRPr lang="en-US" altLang="zh-CN"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5" name="Rectangle 6">
            <a:extLst>
              <a:ext uri="{FF2B5EF4-FFF2-40B4-BE49-F238E27FC236}">
                <a16:creationId xmlns:a16="http://schemas.microsoft.com/office/drawing/2014/main" id="{C0E1A54D-F63B-4A8E-92BE-7B310B578711}"/>
              </a:ext>
            </a:extLst>
          </p:cNvPr>
          <p:cNvSpPr>
            <a:spLocks noChangeArrowheads="1"/>
          </p:cNvSpPr>
          <p:nvPr/>
        </p:nvSpPr>
        <p:spPr bwMode="auto">
          <a:xfrm>
            <a:off x="3194982" y="946352"/>
            <a:ext cx="3951436" cy="1938992"/>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外观模式优点：</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1、减少系统之间相互依赖，降低与各子系统的耦合</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2、提高安全性，只能通过门面访问子系统，隔一道防火墙</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外观模式缺点：不符合开闭原则，门面一旦发现错误，只能修改</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外观模式应用场景：</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1、为复杂模块或子系统提供对外访问接口</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2、子系统相对独立，外界对子系统只需黑箱操作</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3、预防低水平人员带来风险扩散</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外观模式最佳实战：</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1、门面不参与子系统内的业务逻辑</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9495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2970081"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③代理模式</a:t>
              </a:r>
              <a:endParaRPr lang="en-US" sz="3200" b="1" dirty="0">
                <a:solidFill>
                  <a:schemeClr val="tx1">
                    <a:lumMod val="65000"/>
                    <a:lumOff val="35000"/>
                  </a:schemeClr>
                </a:solidFill>
                <a:latin typeface="+mj-lt"/>
              </a:endParaRPr>
            </a:p>
          </p:txBody>
        </p:sp>
      </p:grpSp>
      <p:sp>
        <p:nvSpPr>
          <p:cNvPr id="2" name="矩形 1"/>
          <p:cNvSpPr/>
          <p:nvPr/>
        </p:nvSpPr>
        <p:spPr>
          <a:xfrm>
            <a:off x="130628" y="230130"/>
            <a:ext cx="7474857" cy="338554"/>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说明：当客户端不能直接访问某个对象时，可以通过一个代理实现间接访问</a:t>
            </a:r>
            <a:endParaRPr lang="zh-CN" altLang="en-US" sz="1600" dirty="0"/>
          </a:p>
        </p:txBody>
      </p:sp>
      <p:sp>
        <p:nvSpPr>
          <p:cNvPr id="3" name="矩形 2"/>
          <p:cNvSpPr/>
          <p:nvPr/>
        </p:nvSpPr>
        <p:spPr>
          <a:xfrm>
            <a:off x="130628" y="568684"/>
            <a:ext cx="8919522" cy="338554"/>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角色：抽象主体、具体主体、代理人。代理人需要实现抽象主体，同时代理人需要聚合具体主体</a:t>
            </a:r>
            <a:endParaRPr lang="zh-CN" altLang="en-US" sz="1600" dirty="0"/>
          </a:p>
        </p:txBody>
      </p:sp>
      <p:pic>
        <p:nvPicPr>
          <p:cNvPr id="6" name="图片 5"/>
          <p:cNvPicPr>
            <a:picLocks noChangeAspect="1"/>
          </p:cNvPicPr>
          <p:nvPr/>
        </p:nvPicPr>
        <p:blipFill>
          <a:blip r:embed="rId3"/>
          <a:stretch>
            <a:fillRect/>
          </a:stretch>
        </p:blipFill>
        <p:spPr>
          <a:xfrm>
            <a:off x="5647065" y="3168373"/>
            <a:ext cx="6327219" cy="2936842"/>
          </a:xfrm>
          <a:prstGeom prst="rect">
            <a:avLst/>
          </a:prstGeom>
        </p:spPr>
      </p:pic>
      <p:sp>
        <p:nvSpPr>
          <p:cNvPr id="10" name="文本框 9"/>
          <p:cNvSpPr txBox="1"/>
          <p:nvPr/>
        </p:nvSpPr>
        <p:spPr>
          <a:xfrm>
            <a:off x="6287607" y="2117748"/>
            <a:ext cx="5809390" cy="400110"/>
          </a:xfrm>
          <a:prstGeom prst="rect">
            <a:avLst/>
          </a:prstGeom>
          <a:solidFill>
            <a:schemeClr val="accent4">
              <a:lumMod val="60000"/>
              <a:lumOff val="40000"/>
            </a:schemeClr>
          </a:solidFill>
        </p:spPr>
        <p:txBody>
          <a:bodyPr wrap="square" rtlCol="0">
            <a:spAutoFit/>
          </a:bodyPr>
          <a:lstStyle/>
          <a:p>
            <a:r>
              <a:rPr lang="zh-CN" altLang="en-US" sz="2000" dirty="0">
                <a:ln w="12700">
                  <a:solidFill>
                    <a:schemeClr val="accent5"/>
                  </a:solidFill>
                  <a:prstDash val="solid"/>
                </a:ln>
                <a:pattFill prst="ltDnDiag">
                  <a:fgClr>
                    <a:schemeClr val="accent5">
                      <a:lumMod val="60000"/>
                      <a:lumOff val="40000"/>
                    </a:schemeClr>
                  </a:fgClr>
                  <a:bgClr>
                    <a:schemeClr val="bg1"/>
                  </a:bgClr>
                </a:pattFill>
              </a:rPr>
              <a:t>举例：歌舞升平，欢畅酒醉，自驾不能，代驾而归</a:t>
            </a:r>
          </a:p>
        </p:txBody>
      </p:sp>
      <p:sp>
        <p:nvSpPr>
          <p:cNvPr id="8" name="Rectangle 2">
            <a:extLst>
              <a:ext uri="{FF2B5EF4-FFF2-40B4-BE49-F238E27FC236}">
                <a16:creationId xmlns:a16="http://schemas.microsoft.com/office/drawing/2014/main" id="{E15271D4-236E-4C79-A1E9-38E047E051DB}"/>
              </a:ext>
            </a:extLst>
          </p:cNvPr>
          <p:cNvSpPr>
            <a:spLocks noChangeArrowheads="1"/>
          </p:cNvSpPr>
          <p:nvPr/>
        </p:nvSpPr>
        <p:spPr bwMode="auto">
          <a:xfrm>
            <a:off x="217716" y="4121963"/>
            <a:ext cx="3607664" cy="1169551"/>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Main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main(</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CarDriver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bin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Haobin()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CarDriver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proxy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ProxyCarDriver(</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bin</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proxy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driveCar()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E5AAB333-14DE-4CCB-BE4F-CADB1F340D54}"/>
              </a:ext>
            </a:extLst>
          </p:cNvPr>
          <p:cNvSpPr>
            <a:spLocks noChangeArrowheads="1"/>
          </p:cNvSpPr>
          <p:nvPr/>
        </p:nvSpPr>
        <p:spPr bwMode="auto">
          <a:xfrm>
            <a:off x="217717" y="1009753"/>
            <a:ext cx="3607664" cy="3016210"/>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歌舞升平，欢畅酒醉，自驾不能，代驾而归 */</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interface </a:t>
            </a:r>
            <a:r>
              <a:rPr kumimoji="0" lang="zh-CN" altLang="zh-CN" sz="1000" b="0" i="0" u="none" strike="noStrike" cap="none" normalizeH="0" baseline="0">
                <a:ln>
                  <a:noFill/>
                </a:ln>
                <a:solidFill>
                  <a:srgbClr val="18AADE"/>
                </a:solidFill>
                <a:effectLst/>
                <a:latin typeface="宋体" panose="02010600030101010101" pitchFamily="2" charset="-122"/>
                <a:ea typeface="宋体" panose="02010600030101010101" pitchFamily="2" charset="-122"/>
              </a:rPr>
              <a:t>CarDriver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void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driveCar()</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Haobin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a:ln>
                  <a:noFill/>
                </a:ln>
                <a:solidFill>
                  <a:srgbClr val="18AADE"/>
                </a:solidFill>
                <a:effectLst/>
                <a:latin typeface="宋体" panose="02010600030101010101" pitchFamily="2" charset="-122"/>
                <a:ea typeface="宋体" panose="02010600030101010101" pitchFamily="2" charset="-122"/>
              </a:rPr>
              <a:t>CarDriver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driveCar() {</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"郝彬会开车，只是喝酒了"</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ProxyCarDriver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a:ln>
                  <a:noFill/>
                </a:ln>
                <a:solidFill>
                  <a:srgbClr val="18AADE"/>
                </a:solidFill>
                <a:effectLst/>
                <a:latin typeface="宋体" panose="02010600030101010101" pitchFamily="2" charset="-122"/>
                <a:ea typeface="宋体" panose="02010600030101010101" pitchFamily="2" charset="-122"/>
              </a:rPr>
              <a:t>CarDriver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18AADE"/>
                </a:solidFill>
                <a:effectLst/>
                <a:latin typeface="宋体" panose="02010600030101010101" pitchFamily="2" charset="-122"/>
                <a:ea typeface="宋体" panose="02010600030101010101" pitchFamily="2" charset="-122"/>
              </a:rPr>
              <a:t>CarDriver </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driveCar =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null</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a:ln>
                  <a:noFill/>
                </a:ln>
                <a:solidFill>
                  <a:srgbClr val="222222"/>
                </a:solidFill>
                <a:effectLst/>
                <a:latin typeface="宋体" panose="02010600030101010101" pitchFamily="2" charset="-122"/>
                <a:ea typeface="宋体" panose="02010600030101010101" pitchFamily="2" charset="-122"/>
              </a:rPr>
              <a:t>ProxyCarDriver</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18AADE"/>
                </a:solidFill>
                <a:effectLst/>
                <a:latin typeface="宋体" panose="02010600030101010101" pitchFamily="2" charset="-122"/>
                <a:ea typeface="宋体" panose="02010600030101010101" pitchFamily="2" charset="-122"/>
              </a:rPr>
              <a:t>CarDriver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driveCar</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.driveCar =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driveCar</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driveCar() {</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"我是代驾，我替郝彬开车"</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.driveCar.</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driveCar()</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51601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3515223"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④适配器模式</a:t>
              </a:r>
              <a:endParaRPr lang="en-US" sz="3200" b="1" dirty="0">
                <a:solidFill>
                  <a:schemeClr val="tx1">
                    <a:lumMod val="65000"/>
                    <a:lumOff val="35000"/>
                  </a:schemeClr>
                </a:solidFill>
                <a:latin typeface="+mj-lt"/>
              </a:endParaRPr>
            </a:p>
          </p:txBody>
        </p:sp>
      </p:grpSp>
      <p:sp>
        <p:nvSpPr>
          <p:cNvPr id="2" name="矩形 1"/>
          <p:cNvSpPr/>
          <p:nvPr/>
        </p:nvSpPr>
        <p:spPr>
          <a:xfrm>
            <a:off x="130628" y="230130"/>
            <a:ext cx="7474857" cy="338554"/>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说明：当客户端不能直接访问某个对象时，可以通过一个代理实现间接访问</a:t>
            </a:r>
            <a:endParaRPr lang="zh-CN" altLang="en-US" sz="1600" dirty="0"/>
          </a:p>
        </p:txBody>
      </p:sp>
      <p:sp>
        <p:nvSpPr>
          <p:cNvPr id="3" name="矩形 2"/>
          <p:cNvSpPr/>
          <p:nvPr/>
        </p:nvSpPr>
        <p:spPr>
          <a:xfrm>
            <a:off x="130628" y="568684"/>
            <a:ext cx="8919522" cy="338554"/>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角色：抽象主体、具体主体、代理人。代理人需要实现抽象主体，同时代理人需要聚合具体主体</a:t>
            </a:r>
            <a:endParaRPr lang="zh-CN" altLang="en-US" sz="1600" dirty="0"/>
          </a:p>
        </p:txBody>
      </p:sp>
      <p:sp>
        <p:nvSpPr>
          <p:cNvPr id="8" name="Rectangle 2">
            <a:extLst>
              <a:ext uri="{FF2B5EF4-FFF2-40B4-BE49-F238E27FC236}">
                <a16:creationId xmlns:a16="http://schemas.microsoft.com/office/drawing/2014/main" id="{E15271D4-236E-4C79-A1E9-38E047E051DB}"/>
              </a:ext>
            </a:extLst>
          </p:cNvPr>
          <p:cNvSpPr>
            <a:spLocks noChangeArrowheads="1"/>
          </p:cNvSpPr>
          <p:nvPr/>
        </p:nvSpPr>
        <p:spPr bwMode="auto">
          <a:xfrm>
            <a:off x="217716" y="4121963"/>
            <a:ext cx="3607664" cy="1169551"/>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Main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main(</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CarDriver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bin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Haobin()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CarDriver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proxy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ProxyCarDriver(</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bin</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proxy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driveCar()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E5AAB333-14DE-4CCB-BE4F-CADB1F340D54}"/>
              </a:ext>
            </a:extLst>
          </p:cNvPr>
          <p:cNvSpPr>
            <a:spLocks noChangeArrowheads="1"/>
          </p:cNvSpPr>
          <p:nvPr/>
        </p:nvSpPr>
        <p:spPr bwMode="auto">
          <a:xfrm>
            <a:off x="217717" y="1009753"/>
            <a:ext cx="3607664" cy="3016210"/>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歌舞升平，欢畅酒醉，自驾不能，代驾而归 */</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interface </a:t>
            </a:r>
            <a:r>
              <a:rPr kumimoji="0" lang="zh-CN" altLang="zh-CN" sz="1000" b="0" i="0" u="none" strike="noStrike" cap="none" normalizeH="0" baseline="0">
                <a:ln>
                  <a:noFill/>
                </a:ln>
                <a:solidFill>
                  <a:srgbClr val="18AADE"/>
                </a:solidFill>
                <a:effectLst/>
                <a:latin typeface="宋体" panose="02010600030101010101" pitchFamily="2" charset="-122"/>
                <a:ea typeface="宋体" panose="02010600030101010101" pitchFamily="2" charset="-122"/>
              </a:rPr>
              <a:t>CarDriver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void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driveCar()</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Haobin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a:ln>
                  <a:noFill/>
                </a:ln>
                <a:solidFill>
                  <a:srgbClr val="18AADE"/>
                </a:solidFill>
                <a:effectLst/>
                <a:latin typeface="宋体" panose="02010600030101010101" pitchFamily="2" charset="-122"/>
                <a:ea typeface="宋体" panose="02010600030101010101" pitchFamily="2" charset="-122"/>
              </a:rPr>
              <a:t>CarDriver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driveCar() {</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"郝彬会开车，只是喝酒了"</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ProxyCarDriver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a:ln>
                  <a:noFill/>
                </a:ln>
                <a:solidFill>
                  <a:srgbClr val="18AADE"/>
                </a:solidFill>
                <a:effectLst/>
                <a:latin typeface="宋体" panose="02010600030101010101" pitchFamily="2" charset="-122"/>
                <a:ea typeface="宋体" panose="02010600030101010101" pitchFamily="2" charset="-122"/>
              </a:rPr>
              <a:t>CarDriver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18AADE"/>
                </a:solidFill>
                <a:effectLst/>
                <a:latin typeface="宋体" panose="02010600030101010101" pitchFamily="2" charset="-122"/>
                <a:ea typeface="宋体" panose="02010600030101010101" pitchFamily="2" charset="-122"/>
              </a:rPr>
              <a:t>CarDriver </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driveCar =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null</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a:ln>
                  <a:noFill/>
                </a:ln>
                <a:solidFill>
                  <a:srgbClr val="222222"/>
                </a:solidFill>
                <a:effectLst/>
                <a:latin typeface="宋体" panose="02010600030101010101" pitchFamily="2" charset="-122"/>
                <a:ea typeface="宋体" panose="02010600030101010101" pitchFamily="2" charset="-122"/>
              </a:rPr>
              <a:t>ProxyCarDriver</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18AADE"/>
                </a:solidFill>
                <a:effectLst/>
                <a:latin typeface="宋体" panose="02010600030101010101" pitchFamily="2" charset="-122"/>
                <a:ea typeface="宋体" panose="02010600030101010101" pitchFamily="2" charset="-122"/>
              </a:rPr>
              <a:t>CarDriver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driveCar</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.driveCar =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driveCar</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driveCar() {</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"我是代驾，我替郝彬开车"</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.driveCar.</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driveCar()</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4144FEE7-BB59-4D0D-BB63-4E63395E5B5F}"/>
              </a:ext>
            </a:extLst>
          </p:cNvPr>
          <p:cNvSpPr>
            <a:spLocks noChangeArrowheads="1"/>
          </p:cNvSpPr>
          <p:nvPr/>
        </p:nvSpPr>
        <p:spPr bwMode="auto">
          <a:xfrm>
            <a:off x="3868057" y="1009937"/>
            <a:ext cx="3866594" cy="3016210"/>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适配器模式优点：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1、该模式可以让两个没有任何关系的类在一起运行</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2、增加了类的透明性，具体实现都交给了源角色，</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这些对高层模块是透明的，他们不需要关心</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3、灵活性好，某天不想要适配器，删掉即可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适配器模式缺点：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适配器模式应用场景：当有动机修改一个投产中的接口时，</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就可使用该模式。另外，之所以能够使用该模式， 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因为我们在系统设计时严格遵守了依赖倒置原则和里氏</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替换原则， 否则即使增加了适配器类也无法解决问题。</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适配器模式实战：</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1、该模式是为了解决正在服役的项目问题，所以项目最初</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设计阶段不会用到该模式</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2、项目最初设计时一定要遵守依赖倒置原则和里氏替换原则，</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否则即使在适合使用适配器的场合下，也会改动非常大</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3、该模式是一个补偿模式，或补救模式，通常解决接口不相容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的问题，在百分百完美的设计中是不可能使用到的</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79250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2970081"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⑤享元模式</a:t>
              </a:r>
              <a:endParaRPr lang="en-US" sz="3200" b="1" dirty="0">
                <a:solidFill>
                  <a:schemeClr val="tx1">
                    <a:lumMod val="65000"/>
                    <a:lumOff val="35000"/>
                  </a:schemeClr>
                </a:solidFill>
                <a:latin typeface="+mj-lt"/>
              </a:endParaRPr>
            </a:p>
          </p:txBody>
        </p:sp>
      </p:grpSp>
      <p:sp>
        <p:nvSpPr>
          <p:cNvPr id="7" name="Rectangle 3">
            <a:extLst>
              <a:ext uri="{FF2B5EF4-FFF2-40B4-BE49-F238E27FC236}">
                <a16:creationId xmlns:a16="http://schemas.microsoft.com/office/drawing/2014/main" id="{890E129A-F945-4369-A415-603EA4CF6F8A}"/>
              </a:ext>
            </a:extLst>
          </p:cNvPr>
          <p:cNvSpPr>
            <a:spLocks noChangeArrowheads="1"/>
          </p:cNvSpPr>
          <p:nvPr/>
        </p:nvSpPr>
        <p:spPr bwMode="auto">
          <a:xfrm>
            <a:off x="5315017" y="206557"/>
            <a:ext cx="3877285" cy="1323439"/>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InnerBean</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Long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id;</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name;</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Long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getId()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setId(</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Long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id</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.id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id</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getName()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name;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setName(</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name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.name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name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F1F84FD4-3007-47D7-B48A-E5E9A438B649}"/>
              </a:ext>
            </a:extLst>
          </p:cNvPr>
          <p:cNvSpPr>
            <a:spLocks noChangeArrowheads="1"/>
          </p:cNvSpPr>
          <p:nvPr/>
        </p:nvSpPr>
        <p:spPr bwMode="auto">
          <a:xfrm>
            <a:off x="5315017" y="5057226"/>
            <a:ext cx="5335398" cy="1631216"/>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Main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main(</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AbstractFlyweight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flyweight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FlyweightFactory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4F27"/>
                </a:solidFill>
                <a:effectLst/>
                <a:latin typeface="宋体" panose="02010600030101010101" pitchFamily="2" charset="-122"/>
                <a:ea typeface="宋体" panose="02010600030101010101" pitchFamily="2" charset="-122"/>
              </a:rPr>
              <a:t>getFlyweight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"享元模式"</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InnerBean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inner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InnerBean()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inner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setId(</a:t>
            </a:r>
            <a:r>
              <a:rPr kumimoji="0" lang="zh-CN" altLang="zh-CN" sz="1000" b="0" i="0" u="none" strike="noStrike" cap="none" normalizeH="0" baseline="0" dirty="0">
                <a:ln>
                  <a:noFill/>
                </a:ln>
                <a:solidFill>
                  <a:srgbClr val="801F91"/>
                </a:solidFill>
                <a:effectLst/>
                <a:latin typeface="宋体" panose="02010600030101010101" pitchFamily="2" charset="-122"/>
                <a:ea typeface="宋体" panose="02010600030101010101" pitchFamily="2" charset="-122"/>
              </a:rPr>
              <a:t>1L</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inner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setName(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"享元"</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flyweight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setInner(</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inner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flyweight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operate()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15D7E5D8-F0AB-4211-941B-4CEE234030BB}"/>
              </a:ext>
            </a:extLst>
          </p:cNvPr>
          <p:cNvSpPr>
            <a:spLocks noChangeArrowheads="1"/>
          </p:cNvSpPr>
          <p:nvPr/>
        </p:nvSpPr>
        <p:spPr bwMode="auto">
          <a:xfrm>
            <a:off x="117447" y="4284970"/>
            <a:ext cx="5150839" cy="2400657"/>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FlyweightFactory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static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Map</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AbstractFlyweight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pool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HashMap</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&lt;&gt;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AbstractFlyweight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getFlyweight(</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outer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AbstractFlyweight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flyweight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pool</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containsKey(</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outer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flyweight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pool</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outer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Random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random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Random()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flyweight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random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nextInt(</a:t>
            </a:r>
            <a:r>
              <a:rPr kumimoji="0" lang="zh-CN" altLang="zh-CN" sz="1000" b="0" i="0" u="none" strike="noStrike" cap="none" normalizeH="0" baseline="0" dirty="0">
                <a:ln>
                  <a:noFill/>
                </a:ln>
                <a:solidFill>
                  <a:srgbClr val="801F91"/>
                </a:solidFill>
                <a:effectLst/>
                <a:latin typeface="宋体" panose="02010600030101010101" pitchFamily="2" charset="-122"/>
                <a:ea typeface="宋体" panose="02010600030101010101" pitchFamily="2" charset="-122"/>
              </a:rPr>
              <a:t>2</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1F91"/>
                </a:solidFill>
                <a:effectLst/>
                <a:latin typeface="宋体" panose="02010600030101010101" pitchFamily="2" charset="-122"/>
                <a:ea typeface="宋体" panose="02010600030101010101" pitchFamily="2" charset="-122"/>
              </a:rPr>
              <a:t>0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ConcreteFlyweight1(</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outer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ConcreteFlyweight2(</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outer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pool</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put(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outer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flyweight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flyweight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 name="Rectangle 6">
            <a:extLst>
              <a:ext uri="{FF2B5EF4-FFF2-40B4-BE49-F238E27FC236}">
                <a16:creationId xmlns:a16="http://schemas.microsoft.com/office/drawing/2014/main" id="{47D6CE38-5878-42F3-A047-2837E740D6A2}"/>
              </a:ext>
            </a:extLst>
          </p:cNvPr>
          <p:cNvSpPr>
            <a:spLocks noChangeArrowheads="1"/>
          </p:cNvSpPr>
          <p:nvPr/>
        </p:nvSpPr>
        <p:spPr bwMode="auto">
          <a:xfrm>
            <a:off x="5315017" y="1543650"/>
            <a:ext cx="6096000" cy="3477875"/>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享元模式：</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1、享元模式是实现池技术的重要方式</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2、程序中创建太多对象容易内存溢出，享元模式提出了细粒度对象和共享对象，一般细粒</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度对象的数量多且性质相近，这些对象的信息可分为两部分：内部状态和外部状态。</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内部状态是对象可以共享出来的信息，存储在享元对象内部并且不会随环境改变而改变；</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外部状态是对象得以依赖的一个标记，它随环境改变而改变，是不可共享的。</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3、享元模式的目的在于运用共享技术，使得一些细粒度对象可以共享。</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4、对象池中，一个外部状态只用一个对象表示。对象一旦产生，必然有一个唯一的、</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可访问的外部状态标志该对象</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享元模式优点：可减少创建对象数量，降低内存使用率</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享元模式缺点：提高了复杂度，需要分离内、外部状态，而且外部状态不能随内部状态改变而改变</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享元模式应用场景：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1、系统中存在大量相似的对象</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2、细粒度对象都具有相似的外部对象，且内部状态与环境无关</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3、需要缓冲池的场景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享元模式最佳实战：</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1、尽量使用基本类型作为外部状态。如果把对象作为Map的键值，一定要确保重写equals和</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hashCode方法，否则会出现通过键值搜索失败的情况</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2、享元模式实现的对象池和真正意义上的对象池区别：真正意义上的对象池着重在对象的复用，</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从池中获取到A对象还是B对象对于客户端来说完全相同，而享元模式主要解决对象的共享</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 name="Rectangle 7">
            <a:extLst>
              <a:ext uri="{FF2B5EF4-FFF2-40B4-BE49-F238E27FC236}">
                <a16:creationId xmlns:a16="http://schemas.microsoft.com/office/drawing/2014/main" id="{DF6F76FA-8468-45DF-B480-2622D1A9B566}"/>
              </a:ext>
            </a:extLst>
          </p:cNvPr>
          <p:cNvSpPr>
            <a:spLocks noChangeArrowheads="1"/>
          </p:cNvSpPr>
          <p:nvPr/>
        </p:nvSpPr>
        <p:spPr bwMode="auto">
          <a:xfrm>
            <a:off x="117448" y="206557"/>
            <a:ext cx="5150838" cy="3939540"/>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abstract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AbstractFlyweight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InnerBean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inner; </a:t>
            </a: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//内部状态</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//final防止外部状态被修改，从而导致池混乱</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protected final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outer; </a:t>
            </a: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//外部状态</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//要求享元角色必须接受外部状态</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222222"/>
                </a:solidFill>
                <a:effectLst/>
                <a:latin typeface="宋体" panose="02010600030101010101" pitchFamily="2" charset="-122"/>
                <a:ea typeface="宋体" panose="02010600030101010101" pitchFamily="2" charset="-122"/>
              </a:rPr>
              <a:t>AbstractFlyweight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outer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.outer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outer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//定义业务操作</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abstract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operate()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InnerBean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getInner()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inner;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setInner(</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InnerBean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inner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.inner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inner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ConcreteFlyweight1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AbstractFlyweight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222222"/>
                </a:solidFill>
                <a:effectLst/>
                <a:latin typeface="宋体" panose="02010600030101010101" pitchFamily="2" charset="-122"/>
                <a:ea typeface="宋体" panose="02010600030101010101" pitchFamily="2" charset="-122"/>
              </a:rPr>
              <a:t>ConcreteFlyweight1</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outer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super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outer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operate()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"ConcreteFlyweight1:"</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getInner()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getId()</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getInner()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getName())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ConcreteFlyweight2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AbstractFlyweight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222222"/>
                </a:solidFill>
                <a:effectLst/>
                <a:latin typeface="宋体" panose="02010600030101010101" pitchFamily="2" charset="-122"/>
                <a:ea typeface="宋体" panose="02010600030101010101" pitchFamily="2" charset="-122"/>
              </a:rPr>
              <a:t>ConcreteFlyweight2</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outer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super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outer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operate()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"ConcreteFlyweight2:"</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getInner()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getId()</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getInner()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getName())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81211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2970081"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⑥桥梁模式</a:t>
              </a:r>
              <a:endParaRPr lang="en-US" sz="3200" b="1" dirty="0">
                <a:solidFill>
                  <a:schemeClr val="tx1">
                    <a:lumMod val="65000"/>
                    <a:lumOff val="35000"/>
                  </a:schemeClr>
                </a:solidFill>
                <a:latin typeface="+mj-lt"/>
              </a:endParaRPr>
            </a:p>
          </p:txBody>
        </p:sp>
      </p:grpSp>
      <p:sp>
        <p:nvSpPr>
          <p:cNvPr id="2" name="Rectangle 1">
            <a:extLst>
              <a:ext uri="{FF2B5EF4-FFF2-40B4-BE49-F238E27FC236}">
                <a16:creationId xmlns:a16="http://schemas.microsoft.com/office/drawing/2014/main" id="{EB95628F-3339-41A7-AA24-52272DA1C93E}"/>
              </a:ext>
            </a:extLst>
          </p:cNvPr>
          <p:cNvSpPr>
            <a:spLocks noChangeArrowheads="1"/>
          </p:cNvSpPr>
          <p:nvPr/>
        </p:nvSpPr>
        <p:spPr bwMode="auto">
          <a:xfrm>
            <a:off x="151000" y="220211"/>
            <a:ext cx="5687737" cy="163121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abstract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Abstraction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Implementor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implementor;</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222222"/>
                </a:solidFill>
                <a:effectLst/>
                <a:latin typeface="宋体" panose="02010600030101010101" pitchFamily="2" charset="-122"/>
                <a:ea typeface="宋体" panose="02010600030101010101" pitchFamily="2" charset="-122"/>
              </a:rPr>
              <a:t>Abstraction</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Implementor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implementor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.implementor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implementor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request(){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.implementor.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doSomeThing()</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Implementor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getImplementor(){</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.implementor;</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RefinedAbstraction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Abstraction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222222"/>
                </a:solidFill>
                <a:effectLst/>
                <a:latin typeface="宋体" panose="02010600030101010101" pitchFamily="2" charset="-122"/>
                <a:ea typeface="宋体" panose="02010600030101010101" pitchFamily="2" charset="-122"/>
              </a:rPr>
              <a:t>RefinedAbstraction</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Implementor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implementor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super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implementor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request(){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super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request()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super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getImplementor()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doAnyThing()</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E64A600C-4539-4061-A34C-C7488C2CD75F}"/>
              </a:ext>
            </a:extLst>
          </p:cNvPr>
          <p:cNvSpPr>
            <a:spLocks noChangeArrowheads="1"/>
          </p:cNvSpPr>
          <p:nvPr/>
        </p:nvSpPr>
        <p:spPr bwMode="auto">
          <a:xfrm>
            <a:off x="151000" y="1919890"/>
            <a:ext cx="5058561" cy="193899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interface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Implementor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doSomeThing()</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doAnyThing()</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ConcreteImplementor1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Implementor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doSomeThing()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"One Do SomeThing"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doAnyThing()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"One Do AnyThing"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ConcreteImplementor2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Implementor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doSomeThing()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"Two Do SomeThing"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doAnyThing()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"Two Do AnyThing"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D36A4101-DA4E-4009-919E-0F0B92624456}"/>
              </a:ext>
            </a:extLst>
          </p:cNvPr>
          <p:cNvSpPr>
            <a:spLocks noChangeArrowheads="1"/>
          </p:cNvSpPr>
          <p:nvPr/>
        </p:nvSpPr>
        <p:spPr bwMode="auto">
          <a:xfrm>
            <a:off x="150999" y="3927345"/>
            <a:ext cx="5058561" cy="1169551"/>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Main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main(</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18AADE"/>
                </a:solidFill>
                <a:effectLst/>
                <a:latin typeface="宋体" panose="02010600030101010101" pitchFamily="2" charset="-122"/>
                <a:ea typeface="宋体" panose="02010600030101010101" pitchFamily="2" charset="-122"/>
              </a:rPr>
              <a:t>Implementor </a:t>
            </a:r>
            <a:r>
              <a:rPr kumimoji="0" lang="zh-CN" altLang="zh-CN" sz="1000" b="0" i="0" u="none" strike="noStrike" cap="none" normalizeH="0" baseline="0">
                <a:ln>
                  <a:noFill/>
                </a:ln>
                <a:solidFill>
                  <a:srgbClr val="800000"/>
                </a:solidFill>
                <a:effectLst/>
                <a:latin typeface="宋体" panose="02010600030101010101" pitchFamily="2" charset="-122"/>
                <a:ea typeface="宋体" panose="02010600030101010101" pitchFamily="2" charset="-122"/>
              </a:rPr>
              <a:t>implementor </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ConcreteImplementor1()</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Abstraction </a:t>
            </a:r>
            <a:r>
              <a:rPr kumimoji="0" lang="zh-CN" altLang="zh-CN" sz="1000" b="0" i="0" u="none" strike="noStrike" cap="none" normalizeH="0" baseline="0">
                <a:ln>
                  <a:noFill/>
                </a:ln>
                <a:solidFill>
                  <a:srgbClr val="800000"/>
                </a:solidFill>
                <a:effectLst/>
                <a:latin typeface="宋体" panose="02010600030101010101" pitchFamily="2" charset="-122"/>
                <a:ea typeface="宋体" panose="02010600030101010101" pitchFamily="2" charset="-122"/>
              </a:rPr>
              <a:t>abstraction </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RefinedAbstraction(</a:t>
            </a:r>
            <a:r>
              <a:rPr kumimoji="0" lang="zh-CN" altLang="zh-CN" sz="1000" b="0" i="0" u="none" strike="noStrike" cap="none" normalizeH="0" baseline="0">
                <a:ln>
                  <a:noFill/>
                </a:ln>
                <a:solidFill>
                  <a:srgbClr val="800000"/>
                </a:solidFill>
                <a:effectLst/>
                <a:latin typeface="宋体" panose="02010600030101010101" pitchFamily="2" charset="-122"/>
                <a:ea typeface="宋体" panose="02010600030101010101" pitchFamily="2" charset="-122"/>
              </a:rPr>
              <a:t>implementor</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800000"/>
                </a:solidFill>
                <a:effectLst/>
                <a:latin typeface="宋体" panose="02010600030101010101" pitchFamily="2" charset="-122"/>
                <a:ea typeface="宋体" panose="02010600030101010101" pitchFamily="2" charset="-122"/>
              </a:rPr>
              <a:t>abstraction</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request()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503CB641-CB72-4D28-B757-3127CF87A128}"/>
              </a:ext>
            </a:extLst>
          </p:cNvPr>
          <p:cNvSpPr>
            <a:spLocks noChangeArrowheads="1"/>
          </p:cNvSpPr>
          <p:nvPr/>
        </p:nvSpPr>
        <p:spPr bwMode="auto">
          <a:xfrm>
            <a:off x="5561901" y="1247092"/>
            <a:ext cx="4177717" cy="301621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桥梁模式的优点：</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1、抽象和实现分离，它是为了解决继承的缺点而提出的</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2、扩张能力强，例子中想增加实现没问题，想增加抽象也没问题，</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只要对外暴露的接口层允许这样的变化，就已经把变化的可能性</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降到最小了</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3、让细节对客户透明，客户端不需要关心细节，它已经由抽象层</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通过聚合关系完成了封装</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桥梁模式的缺点：</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桥梁模式的应用场景：</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1、不希望或不适合使用继承的场景</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2、接口或抽象类不稳定的场景</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桥梁模式的最佳实战：</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1、桥梁模式是非常简单的，使用该模式时主要考虑如何拆分抽象和</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实现，并不是一涉及继承就要使用该模式</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2、桥梁模式的意图是对变化的封装，尽量把可能变化的因素封装到</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最细、最小的逻辑单元中，避免风险扩散。因此在设计时，当类</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的继承有N多层时，可以考虑使用桥梁模式</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21787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框 13"/>
          <p:cNvSpPr txBox="1">
            <a:spLocks noChangeArrowheads="1"/>
          </p:cNvSpPr>
          <p:nvPr/>
        </p:nvSpPr>
        <p:spPr bwMode="auto">
          <a:xfrm>
            <a:off x="3845284" y="2716922"/>
            <a:ext cx="384156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fontAlgn="auto" hangingPunct="1">
              <a:spcBef>
                <a:spcPts val="0"/>
              </a:spcBef>
              <a:spcAft>
                <a:spcPts val="0"/>
              </a:spcAft>
              <a:defRPr sz="700">
                <a:latin typeface="Helvetica" panose="020B0604020202020204" pitchFamily="34" charset="0"/>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zh-CN" sz="6000" dirty="0">
                <a:latin typeface="思源黑体 CN Bold" panose="020B0800000000000000" pitchFamily="34" charset="-122"/>
                <a:ea typeface="思源黑体 CN Bold" panose="020B0800000000000000" pitchFamily="34" charset="-122"/>
              </a:rPr>
              <a:t>CONTENT</a:t>
            </a:r>
            <a:endParaRPr lang="zh-CN" altLang="en-US" sz="6000" dirty="0">
              <a:latin typeface="思源黑体 CN Bold" panose="020B0800000000000000" pitchFamily="34" charset="-122"/>
              <a:ea typeface="思源黑体 CN Bold" panose="020B0800000000000000" pitchFamily="34" charset="-122"/>
            </a:endParaRPr>
          </a:p>
        </p:txBody>
      </p:sp>
      <p:grpSp>
        <p:nvGrpSpPr>
          <p:cNvPr id="5" name="组合 4"/>
          <p:cNvGrpSpPr/>
          <p:nvPr/>
        </p:nvGrpSpPr>
        <p:grpSpPr>
          <a:xfrm>
            <a:off x="7450126" y="1261242"/>
            <a:ext cx="2031106" cy="1042716"/>
            <a:chOff x="7779199" y="970953"/>
            <a:chExt cx="2031106" cy="1042716"/>
          </a:xfrm>
        </p:grpSpPr>
        <p:grpSp>
          <p:nvGrpSpPr>
            <p:cNvPr id="6" name="组合 5"/>
            <p:cNvGrpSpPr/>
            <p:nvPr/>
          </p:nvGrpSpPr>
          <p:grpSpPr>
            <a:xfrm>
              <a:off x="7779199" y="1438689"/>
              <a:ext cx="2031106" cy="574980"/>
              <a:chOff x="8106714" y="1721786"/>
              <a:chExt cx="2031106" cy="574980"/>
            </a:xfrm>
          </p:grpSpPr>
          <p:sp>
            <p:nvSpPr>
              <p:cNvPr id="12" name="文本框 66"/>
              <p:cNvSpPr txBox="1">
                <a:spLocks noChangeArrowheads="1"/>
              </p:cNvSpPr>
              <p:nvPr/>
            </p:nvSpPr>
            <p:spPr bwMode="auto">
              <a:xfrm>
                <a:off x="8106714" y="1827407"/>
                <a:ext cx="2031106" cy="469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ts val="700"/>
                  </a:lnSpc>
                  <a:defRPr sz="500">
                    <a:solidFill>
                      <a:schemeClr val="bg1">
                        <a:lumMod val="50000"/>
                        <a:lumOff val="50000"/>
                      </a:schemeClr>
                    </a:solidFill>
                    <a:latin typeface="Helvetica" panose="020B0604020202020204" pitchFamily="34" charset="0"/>
                    <a:ea typeface="微软雅黑" panose="020B0503020204020204" pitchFamily="34"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pPr>
                  <a:lnSpc>
                    <a:spcPct val="100000"/>
                  </a:lnSpc>
                </a:pPr>
                <a:endParaRPr lang="zh-CN" altLang="en-US" sz="1050" dirty="0">
                  <a:solidFill>
                    <a:schemeClr val="tx1"/>
                  </a:solidFill>
                </a:endParaRPr>
              </a:p>
              <a:p>
                <a:pPr marL="285750" indent="-285750">
                  <a:lnSpc>
                    <a:spcPct val="100000"/>
                  </a:lnSpc>
                  <a:buFont typeface="Wingdings" panose="05000000000000000000" pitchFamily="2" charset="2"/>
                  <a:buChar char="l"/>
                </a:pPr>
                <a:r>
                  <a:rPr kumimoji="1" lang="zh-CN" altLang="en-US" sz="1400" spc="-150" dirty="0">
                    <a:solidFill>
                      <a:schemeClr val="tx1">
                        <a:lumMod val="65000"/>
                        <a:lumOff val="35000"/>
                      </a:schemeClr>
                    </a:solidFill>
                    <a:latin typeface="思源黑体 CN Light" panose="020B0300000000000000" pitchFamily="34" charset="-122"/>
                    <a:ea typeface="思源黑体 CN Light" panose="020B0300000000000000" pitchFamily="34" charset="-122"/>
                  </a:rPr>
                  <a:t>六种关系</a:t>
                </a:r>
                <a:endParaRPr lang="zh-CN" altLang="en-US" sz="1400" dirty="0">
                  <a:solidFill>
                    <a:schemeClr val="tx1">
                      <a:lumMod val="65000"/>
                      <a:lumOff val="35000"/>
                    </a:schemeClr>
                  </a:solidFill>
                </a:endParaRPr>
              </a:p>
            </p:txBody>
          </p:sp>
          <p:sp>
            <p:nvSpPr>
              <p:cNvPr id="13" name="矩形 12"/>
              <p:cNvSpPr/>
              <p:nvPr/>
            </p:nvSpPr>
            <p:spPr>
              <a:xfrm>
                <a:off x="8106714" y="1721786"/>
                <a:ext cx="1032655" cy="369332"/>
              </a:xfrm>
              <a:prstGeom prst="rect">
                <a:avLst/>
              </a:prstGeom>
            </p:spPr>
            <p:txBody>
              <a:bodyPr wrap="none">
                <a:spAutoFit/>
              </a:bodyPr>
              <a:lstStyle/>
              <a:p>
                <a:pPr>
                  <a:defRPr/>
                </a:pPr>
                <a:r>
                  <a:rPr lang="en-US" altLang="zh-CN" dirty="0">
                    <a:latin typeface="思源黑体 CN Bold" panose="020B0800000000000000" pitchFamily="34" charset="-122"/>
                    <a:ea typeface="思源黑体 CN Bold" panose="020B0800000000000000" pitchFamily="34" charset="-122"/>
                  </a:rPr>
                  <a:t>UML</a:t>
                </a:r>
                <a:r>
                  <a:rPr lang="zh-CN" altLang="en-US" dirty="0">
                    <a:latin typeface="思源黑体 CN Bold" panose="020B0800000000000000" pitchFamily="34" charset="-122"/>
                    <a:ea typeface="思源黑体 CN Bold" panose="020B0800000000000000" pitchFamily="34" charset="-122"/>
                  </a:rPr>
                  <a:t>类图</a:t>
                </a:r>
              </a:p>
            </p:txBody>
          </p:sp>
        </p:grpSp>
        <p:grpSp>
          <p:nvGrpSpPr>
            <p:cNvPr id="7" name="组合 6"/>
            <p:cNvGrpSpPr/>
            <p:nvPr/>
          </p:nvGrpSpPr>
          <p:grpSpPr>
            <a:xfrm>
              <a:off x="7789473" y="970953"/>
              <a:ext cx="942975" cy="523220"/>
              <a:chOff x="6095999" y="654444"/>
              <a:chExt cx="942975" cy="523220"/>
            </a:xfrm>
          </p:grpSpPr>
          <p:sp>
            <p:nvSpPr>
              <p:cNvPr id="8" name="矩形: 圆角 31"/>
              <p:cNvSpPr/>
              <p:nvPr/>
            </p:nvSpPr>
            <p:spPr>
              <a:xfrm>
                <a:off x="6095999" y="752475"/>
                <a:ext cx="942975" cy="35242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Bold" panose="020B0800000000000000" pitchFamily="34" charset="-122"/>
                  <a:ea typeface="思源黑体 CN Bold" panose="020B0800000000000000" pitchFamily="34" charset="-122"/>
                </a:endParaRPr>
              </a:p>
            </p:txBody>
          </p:sp>
          <p:grpSp>
            <p:nvGrpSpPr>
              <p:cNvPr id="9" name="组合 8"/>
              <p:cNvGrpSpPr/>
              <p:nvPr/>
            </p:nvGrpSpPr>
            <p:grpSpPr>
              <a:xfrm>
                <a:off x="6107209" y="654444"/>
                <a:ext cx="729943" cy="523220"/>
                <a:chOff x="943942" y="2688081"/>
                <a:chExt cx="729943" cy="523220"/>
              </a:xfrm>
            </p:grpSpPr>
            <p:sp>
              <p:nvSpPr>
                <p:cNvPr id="10" name="文本框 9"/>
                <p:cNvSpPr txBox="1"/>
                <p:nvPr/>
              </p:nvSpPr>
              <p:spPr>
                <a:xfrm>
                  <a:off x="943942" y="2688081"/>
                  <a:ext cx="607859" cy="523220"/>
                </a:xfrm>
                <a:prstGeom prst="rect">
                  <a:avLst/>
                </a:prstGeom>
                <a:noFill/>
              </p:spPr>
              <p:txBody>
                <a:bodyPr wrap="none" rtlCol="0">
                  <a:spAutoFit/>
                </a:bodyPr>
                <a:lstStyle/>
                <a:p>
                  <a:r>
                    <a:rPr lang="en-US" altLang="zh-CN" sz="2800" b="1" kern="2000" dirty="0">
                      <a:solidFill>
                        <a:schemeClr val="bg1"/>
                      </a:solidFill>
                      <a:latin typeface="思源黑体 CN Bold" panose="020B0800000000000000" pitchFamily="34" charset="-122"/>
                      <a:ea typeface="思源黑体 CN Bold" panose="020B0800000000000000" pitchFamily="34" charset="-122"/>
                    </a:rPr>
                    <a:t>01</a:t>
                  </a:r>
                  <a:endParaRPr lang="zh-CN" altLang="en-US" sz="2800" b="1" kern="2000" dirty="0">
                    <a:solidFill>
                      <a:schemeClr val="bg1"/>
                    </a:solidFill>
                    <a:latin typeface="思源黑体 CN Bold" panose="020B0800000000000000" pitchFamily="34" charset="-122"/>
                    <a:ea typeface="思源黑体 CN Bold" panose="020B0800000000000000" pitchFamily="34" charset="-122"/>
                  </a:endParaRPr>
                </a:p>
              </p:txBody>
            </p:sp>
            <p:cxnSp>
              <p:nvCxnSpPr>
                <p:cNvPr id="11" name="直接连接符 10"/>
                <p:cNvCxnSpPr>
                  <a:cxnSpLocks/>
                </p:cNvCxnSpPr>
                <p:nvPr/>
              </p:nvCxnSpPr>
              <p:spPr>
                <a:xfrm flipH="1">
                  <a:off x="1533600" y="2844000"/>
                  <a:ext cx="140285" cy="223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14" name="组合 13"/>
          <p:cNvGrpSpPr/>
          <p:nvPr/>
        </p:nvGrpSpPr>
        <p:grpSpPr>
          <a:xfrm>
            <a:off x="7450126" y="2686884"/>
            <a:ext cx="2031106" cy="1036571"/>
            <a:chOff x="7779199" y="2222427"/>
            <a:chExt cx="2031106" cy="1036571"/>
          </a:xfrm>
        </p:grpSpPr>
        <p:grpSp>
          <p:nvGrpSpPr>
            <p:cNvPr id="15" name="组合 14"/>
            <p:cNvGrpSpPr/>
            <p:nvPr/>
          </p:nvGrpSpPr>
          <p:grpSpPr>
            <a:xfrm>
              <a:off x="7789473" y="2222427"/>
              <a:ext cx="942975" cy="523220"/>
              <a:chOff x="6095999" y="2071235"/>
              <a:chExt cx="942975" cy="523220"/>
            </a:xfrm>
          </p:grpSpPr>
          <p:sp>
            <p:nvSpPr>
              <p:cNvPr id="19" name="矩形: 圆角 39"/>
              <p:cNvSpPr/>
              <p:nvPr/>
            </p:nvSpPr>
            <p:spPr>
              <a:xfrm>
                <a:off x="6095999" y="2162175"/>
                <a:ext cx="942975" cy="35242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Bold" panose="020B0800000000000000" pitchFamily="34" charset="-122"/>
                  <a:ea typeface="思源黑体 CN Bold" panose="020B0800000000000000" pitchFamily="34" charset="-122"/>
                </a:endParaRPr>
              </a:p>
            </p:txBody>
          </p:sp>
          <p:grpSp>
            <p:nvGrpSpPr>
              <p:cNvPr id="20" name="组合 19"/>
              <p:cNvGrpSpPr/>
              <p:nvPr/>
            </p:nvGrpSpPr>
            <p:grpSpPr>
              <a:xfrm>
                <a:off x="6107209" y="2071235"/>
                <a:ext cx="765564" cy="523220"/>
                <a:chOff x="3673121" y="2688081"/>
                <a:chExt cx="765564" cy="523220"/>
              </a:xfrm>
            </p:grpSpPr>
            <p:sp>
              <p:nvSpPr>
                <p:cNvPr id="21" name="文本框 20"/>
                <p:cNvSpPr txBox="1"/>
                <p:nvPr/>
              </p:nvSpPr>
              <p:spPr>
                <a:xfrm>
                  <a:off x="3673121" y="2688081"/>
                  <a:ext cx="607859" cy="523220"/>
                </a:xfrm>
                <a:prstGeom prst="rect">
                  <a:avLst/>
                </a:prstGeom>
                <a:noFill/>
              </p:spPr>
              <p:txBody>
                <a:bodyPr wrap="none" rtlCol="0">
                  <a:spAutoFit/>
                </a:bodyPr>
                <a:lstStyle>
                  <a:defPPr>
                    <a:defRPr lang="zh-CN"/>
                  </a:defPPr>
                  <a:lvl1pPr>
                    <a:defRPr sz="2800" b="1" kern="2000">
                      <a:solidFill>
                        <a:schemeClr val="tx2"/>
                      </a:solidFill>
                      <a:latin typeface="Helvetica" panose="020B0604020202020204" pitchFamily="34" charset="0"/>
                    </a:defRPr>
                  </a:lvl1pPr>
                </a:lstStyle>
                <a:p>
                  <a:r>
                    <a:rPr lang="en-US" altLang="zh-CN" dirty="0">
                      <a:solidFill>
                        <a:schemeClr val="bg1"/>
                      </a:solidFill>
                      <a:latin typeface="思源黑体 CN Bold" panose="020B0800000000000000" pitchFamily="34" charset="-122"/>
                      <a:ea typeface="思源黑体 CN Bold" panose="020B0800000000000000" pitchFamily="34" charset="-122"/>
                    </a:rPr>
                    <a:t>02</a:t>
                  </a:r>
                  <a:endParaRPr lang="zh-CN" altLang="en-US" dirty="0">
                    <a:solidFill>
                      <a:schemeClr val="bg1"/>
                    </a:solidFill>
                    <a:latin typeface="思源黑体 CN Bold" panose="020B0800000000000000" pitchFamily="34" charset="-122"/>
                    <a:ea typeface="思源黑体 CN Bold" panose="020B0800000000000000" pitchFamily="34" charset="-122"/>
                  </a:endParaRPr>
                </a:p>
              </p:txBody>
            </p:sp>
            <p:cxnSp>
              <p:nvCxnSpPr>
                <p:cNvPr id="22" name="直接连接符 21"/>
                <p:cNvCxnSpPr>
                  <a:cxnSpLocks/>
                </p:cNvCxnSpPr>
                <p:nvPr/>
              </p:nvCxnSpPr>
              <p:spPr>
                <a:xfrm flipH="1">
                  <a:off x="4298400" y="2844000"/>
                  <a:ext cx="140285" cy="223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16" name="组合 15"/>
            <p:cNvGrpSpPr/>
            <p:nvPr/>
          </p:nvGrpSpPr>
          <p:grpSpPr>
            <a:xfrm>
              <a:off x="7779199" y="2684018"/>
              <a:ext cx="2031106" cy="574980"/>
              <a:chOff x="8106714" y="1721786"/>
              <a:chExt cx="2031106" cy="574980"/>
            </a:xfrm>
          </p:grpSpPr>
          <p:sp>
            <p:nvSpPr>
              <p:cNvPr id="17" name="文本框 66"/>
              <p:cNvSpPr txBox="1">
                <a:spLocks noChangeArrowheads="1"/>
              </p:cNvSpPr>
              <p:nvPr/>
            </p:nvSpPr>
            <p:spPr bwMode="auto">
              <a:xfrm>
                <a:off x="8106714" y="1827407"/>
                <a:ext cx="2031106" cy="469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ts val="700"/>
                  </a:lnSpc>
                  <a:defRPr sz="500">
                    <a:solidFill>
                      <a:schemeClr val="bg1">
                        <a:lumMod val="50000"/>
                        <a:lumOff val="50000"/>
                      </a:schemeClr>
                    </a:solidFill>
                    <a:latin typeface="Helvetica" panose="020B0604020202020204" pitchFamily="34" charset="0"/>
                    <a:ea typeface="微软雅黑" panose="020B0503020204020204" pitchFamily="34"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pPr>
                  <a:lnSpc>
                    <a:spcPct val="100000"/>
                  </a:lnSpc>
                </a:pPr>
                <a:endParaRPr lang="zh-CN" altLang="en-US" sz="1050" dirty="0">
                  <a:solidFill>
                    <a:schemeClr val="tx1"/>
                  </a:solidFill>
                </a:endParaRPr>
              </a:p>
              <a:p>
                <a:pPr marL="285750" indent="-285750">
                  <a:lnSpc>
                    <a:spcPct val="100000"/>
                  </a:lnSpc>
                  <a:buFont typeface="Wingdings" panose="05000000000000000000" pitchFamily="2" charset="2"/>
                  <a:buChar char="l"/>
                </a:pPr>
                <a:r>
                  <a:rPr kumimoji="1" lang="zh-CN" altLang="en-US" sz="1400" spc="-150" dirty="0">
                    <a:solidFill>
                      <a:schemeClr val="tx1">
                        <a:lumMod val="65000"/>
                        <a:lumOff val="35000"/>
                      </a:schemeClr>
                    </a:solidFill>
                    <a:latin typeface="思源黑体 CN Light" panose="020B0300000000000000" pitchFamily="34" charset="-122"/>
                    <a:ea typeface="思源黑体 CN Light" panose="020B0300000000000000" pitchFamily="34" charset="-122"/>
                  </a:rPr>
                  <a:t>七种设计原则</a:t>
                </a:r>
                <a:endParaRPr lang="zh-CN" altLang="en-US" sz="1400" dirty="0">
                  <a:solidFill>
                    <a:schemeClr val="tx1">
                      <a:lumMod val="65000"/>
                      <a:lumOff val="35000"/>
                    </a:schemeClr>
                  </a:solidFill>
                </a:endParaRPr>
              </a:p>
            </p:txBody>
          </p:sp>
          <p:sp>
            <p:nvSpPr>
              <p:cNvPr id="18" name="矩形 17"/>
              <p:cNvSpPr/>
              <p:nvPr/>
            </p:nvSpPr>
            <p:spPr>
              <a:xfrm>
                <a:off x="8106714" y="1721786"/>
                <a:ext cx="1107996" cy="369332"/>
              </a:xfrm>
              <a:prstGeom prst="rect">
                <a:avLst/>
              </a:prstGeom>
            </p:spPr>
            <p:txBody>
              <a:bodyPr wrap="none">
                <a:spAutoFit/>
              </a:bodyPr>
              <a:lstStyle/>
              <a:p>
                <a:pPr>
                  <a:defRPr/>
                </a:pPr>
                <a:r>
                  <a:rPr lang="zh-CN" altLang="en-US" dirty="0">
                    <a:latin typeface="思源黑体 CN Bold" panose="020B0800000000000000" pitchFamily="34" charset="-122"/>
                    <a:ea typeface="思源黑体 CN Bold" panose="020B0800000000000000" pitchFamily="34" charset="-122"/>
                  </a:rPr>
                  <a:t>设计原则</a:t>
                </a:r>
              </a:p>
            </p:txBody>
          </p:sp>
        </p:grpSp>
      </p:grpSp>
      <p:grpSp>
        <p:nvGrpSpPr>
          <p:cNvPr id="23" name="组合 22"/>
          <p:cNvGrpSpPr/>
          <p:nvPr/>
        </p:nvGrpSpPr>
        <p:grpSpPr>
          <a:xfrm>
            <a:off x="7450126" y="4112526"/>
            <a:ext cx="2031106" cy="1445898"/>
            <a:chOff x="7779199" y="3473901"/>
            <a:chExt cx="2031106" cy="1445898"/>
          </a:xfrm>
        </p:grpSpPr>
        <p:grpSp>
          <p:nvGrpSpPr>
            <p:cNvPr id="24" name="组合 23"/>
            <p:cNvGrpSpPr/>
            <p:nvPr/>
          </p:nvGrpSpPr>
          <p:grpSpPr>
            <a:xfrm>
              <a:off x="7789473" y="3473901"/>
              <a:ext cx="942975" cy="523220"/>
              <a:chOff x="6095999" y="3498928"/>
              <a:chExt cx="942975" cy="523220"/>
            </a:xfrm>
          </p:grpSpPr>
          <p:sp>
            <p:nvSpPr>
              <p:cNvPr id="28" name="矩形: 圆角 41"/>
              <p:cNvSpPr/>
              <p:nvPr/>
            </p:nvSpPr>
            <p:spPr>
              <a:xfrm>
                <a:off x="6095999" y="3581400"/>
                <a:ext cx="942975" cy="35242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Bold" panose="020B0800000000000000" pitchFamily="34" charset="-122"/>
                  <a:ea typeface="思源黑体 CN Bold" panose="020B0800000000000000" pitchFamily="34" charset="-122"/>
                </a:endParaRPr>
              </a:p>
            </p:txBody>
          </p:sp>
          <p:grpSp>
            <p:nvGrpSpPr>
              <p:cNvPr id="29" name="组合 28"/>
              <p:cNvGrpSpPr/>
              <p:nvPr/>
            </p:nvGrpSpPr>
            <p:grpSpPr>
              <a:xfrm>
                <a:off x="6107209" y="3498928"/>
                <a:ext cx="721873" cy="523220"/>
                <a:chOff x="6380812" y="2688081"/>
                <a:chExt cx="721873" cy="523220"/>
              </a:xfrm>
            </p:grpSpPr>
            <p:sp>
              <p:nvSpPr>
                <p:cNvPr id="30" name="文本框 29"/>
                <p:cNvSpPr txBox="1"/>
                <p:nvPr/>
              </p:nvSpPr>
              <p:spPr>
                <a:xfrm>
                  <a:off x="6380812" y="2688081"/>
                  <a:ext cx="607859" cy="523220"/>
                </a:xfrm>
                <a:prstGeom prst="rect">
                  <a:avLst/>
                </a:prstGeom>
                <a:noFill/>
              </p:spPr>
              <p:txBody>
                <a:bodyPr wrap="none" rtlCol="0">
                  <a:spAutoFit/>
                </a:bodyPr>
                <a:lstStyle>
                  <a:defPPr>
                    <a:defRPr lang="zh-CN"/>
                  </a:defPPr>
                  <a:lvl1pPr>
                    <a:defRPr sz="2800" b="1" kern="2000">
                      <a:solidFill>
                        <a:schemeClr val="tx2"/>
                      </a:solidFill>
                      <a:latin typeface="Helvetica" panose="020B0604020202020204" pitchFamily="34" charset="0"/>
                    </a:defRPr>
                  </a:lvl1pPr>
                </a:lstStyle>
                <a:p>
                  <a:r>
                    <a:rPr lang="en-US" altLang="zh-CN" dirty="0">
                      <a:solidFill>
                        <a:schemeClr val="bg1"/>
                      </a:solidFill>
                      <a:latin typeface="思源黑体 CN Bold" panose="020B0800000000000000" pitchFamily="34" charset="-122"/>
                      <a:ea typeface="思源黑体 CN Bold" panose="020B0800000000000000" pitchFamily="34" charset="-122"/>
                    </a:rPr>
                    <a:t>03</a:t>
                  </a:r>
                  <a:endParaRPr lang="zh-CN" altLang="en-US" dirty="0">
                    <a:solidFill>
                      <a:schemeClr val="bg1"/>
                    </a:solidFill>
                    <a:latin typeface="思源黑体 CN Bold" panose="020B0800000000000000" pitchFamily="34" charset="-122"/>
                    <a:ea typeface="思源黑体 CN Bold" panose="020B0800000000000000" pitchFamily="34" charset="-122"/>
                  </a:endParaRPr>
                </a:p>
              </p:txBody>
            </p:sp>
            <p:cxnSp>
              <p:nvCxnSpPr>
                <p:cNvPr id="31" name="直接连接符 30"/>
                <p:cNvCxnSpPr>
                  <a:cxnSpLocks/>
                </p:cNvCxnSpPr>
                <p:nvPr/>
              </p:nvCxnSpPr>
              <p:spPr>
                <a:xfrm flipH="1">
                  <a:off x="6962400" y="2844000"/>
                  <a:ext cx="140285" cy="223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25" name="组合 24"/>
            <p:cNvGrpSpPr/>
            <p:nvPr/>
          </p:nvGrpSpPr>
          <p:grpSpPr>
            <a:xfrm>
              <a:off x="7779199" y="3913932"/>
              <a:ext cx="2031106" cy="1005867"/>
              <a:chOff x="8106714" y="1721786"/>
              <a:chExt cx="2031106" cy="1005867"/>
            </a:xfrm>
          </p:grpSpPr>
          <p:sp>
            <p:nvSpPr>
              <p:cNvPr id="26" name="文本框 66"/>
              <p:cNvSpPr txBox="1">
                <a:spLocks noChangeArrowheads="1"/>
              </p:cNvSpPr>
              <p:nvPr/>
            </p:nvSpPr>
            <p:spPr bwMode="auto">
              <a:xfrm>
                <a:off x="8106714" y="1827407"/>
                <a:ext cx="2031106" cy="90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ts val="700"/>
                  </a:lnSpc>
                  <a:defRPr sz="500">
                    <a:solidFill>
                      <a:schemeClr val="bg1">
                        <a:lumMod val="50000"/>
                        <a:lumOff val="50000"/>
                      </a:schemeClr>
                    </a:solidFill>
                    <a:latin typeface="Helvetica" panose="020B0604020202020204" pitchFamily="34" charset="0"/>
                    <a:ea typeface="微软雅黑" panose="020B0503020204020204" pitchFamily="34"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pPr>
                  <a:lnSpc>
                    <a:spcPct val="100000"/>
                  </a:lnSpc>
                </a:pPr>
                <a:endParaRPr lang="zh-CN" altLang="en-US" sz="1050" dirty="0">
                  <a:solidFill>
                    <a:schemeClr val="tx1"/>
                  </a:solidFill>
                </a:endParaRPr>
              </a:p>
              <a:p>
                <a:pPr marL="285750" indent="-285750">
                  <a:lnSpc>
                    <a:spcPct val="100000"/>
                  </a:lnSpc>
                  <a:buFont typeface="Wingdings" panose="05000000000000000000" pitchFamily="2" charset="2"/>
                  <a:buChar char="l"/>
                </a:pPr>
                <a:r>
                  <a:rPr kumimoji="1" lang="zh-CN" altLang="en-US" sz="1400" spc="-150" dirty="0">
                    <a:solidFill>
                      <a:schemeClr val="tx1">
                        <a:lumMod val="65000"/>
                        <a:lumOff val="35000"/>
                      </a:schemeClr>
                    </a:solidFill>
                    <a:latin typeface="思源黑体 CN Light" panose="020B0300000000000000" pitchFamily="34" charset="-122"/>
                    <a:ea typeface="思源黑体 CN Light" panose="020B0300000000000000" pitchFamily="34" charset="-122"/>
                  </a:rPr>
                  <a:t>创建型</a:t>
                </a:r>
                <a:endParaRPr kumimoji="1" lang="en-US" altLang="zh-CN" sz="1400" spc="-150" dirty="0">
                  <a:solidFill>
                    <a:schemeClr val="tx1">
                      <a:lumMod val="65000"/>
                      <a:lumOff val="35000"/>
                    </a:schemeClr>
                  </a:solidFill>
                  <a:latin typeface="思源黑体 CN Light" panose="020B0300000000000000" pitchFamily="34" charset="-122"/>
                  <a:ea typeface="思源黑体 CN Light" panose="020B0300000000000000" pitchFamily="34" charset="-122"/>
                </a:endParaRPr>
              </a:p>
              <a:p>
                <a:pPr marL="285750" indent="-285750">
                  <a:lnSpc>
                    <a:spcPct val="100000"/>
                  </a:lnSpc>
                  <a:buFont typeface="Wingdings" panose="05000000000000000000" pitchFamily="2" charset="2"/>
                  <a:buChar char="l"/>
                </a:pPr>
                <a:r>
                  <a:rPr kumimoji="1" lang="zh-CN" altLang="en-US" sz="1400" spc="-150" dirty="0">
                    <a:solidFill>
                      <a:schemeClr val="tx1">
                        <a:lumMod val="65000"/>
                        <a:lumOff val="35000"/>
                      </a:schemeClr>
                    </a:solidFill>
                    <a:ea typeface="思源黑体 CN Light" panose="020B0300000000000000" pitchFamily="34" charset="-122"/>
                  </a:rPr>
                  <a:t>结构型</a:t>
                </a:r>
                <a:endParaRPr kumimoji="1" lang="en-US" altLang="zh-CN" sz="1400" spc="-150" dirty="0">
                  <a:solidFill>
                    <a:schemeClr val="tx1">
                      <a:lumMod val="65000"/>
                      <a:lumOff val="35000"/>
                    </a:schemeClr>
                  </a:solidFill>
                  <a:ea typeface="思源黑体 CN Light" panose="020B0300000000000000" pitchFamily="34" charset="-122"/>
                </a:endParaRPr>
              </a:p>
              <a:p>
                <a:pPr marL="285750" indent="-285750">
                  <a:lnSpc>
                    <a:spcPct val="100000"/>
                  </a:lnSpc>
                  <a:buFont typeface="Wingdings" panose="05000000000000000000" pitchFamily="2" charset="2"/>
                  <a:buChar char="l"/>
                </a:pPr>
                <a:r>
                  <a:rPr kumimoji="1" lang="zh-CN" altLang="en-US" sz="1400" spc="-150" dirty="0">
                    <a:solidFill>
                      <a:schemeClr val="tx1">
                        <a:lumMod val="65000"/>
                        <a:lumOff val="35000"/>
                      </a:schemeClr>
                    </a:solidFill>
                    <a:ea typeface="思源黑体 CN Light" panose="020B0300000000000000" pitchFamily="34" charset="-122"/>
                  </a:rPr>
                  <a:t>行为型</a:t>
                </a:r>
                <a:endParaRPr lang="zh-CN" altLang="en-US" sz="1400" dirty="0">
                  <a:solidFill>
                    <a:schemeClr val="tx1">
                      <a:lumMod val="65000"/>
                      <a:lumOff val="35000"/>
                    </a:schemeClr>
                  </a:solidFill>
                </a:endParaRPr>
              </a:p>
            </p:txBody>
          </p:sp>
          <p:sp>
            <p:nvSpPr>
              <p:cNvPr id="27" name="矩形 26"/>
              <p:cNvSpPr/>
              <p:nvPr/>
            </p:nvSpPr>
            <p:spPr>
              <a:xfrm>
                <a:off x="8106714" y="1721786"/>
                <a:ext cx="1107996" cy="369332"/>
              </a:xfrm>
              <a:prstGeom prst="rect">
                <a:avLst/>
              </a:prstGeom>
            </p:spPr>
            <p:txBody>
              <a:bodyPr wrap="none">
                <a:spAutoFit/>
              </a:bodyPr>
              <a:lstStyle/>
              <a:p>
                <a:pPr>
                  <a:defRPr/>
                </a:pPr>
                <a:r>
                  <a:rPr lang="zh-CN" altLang="en-US" dirty="0">
                    <a:latin typeface="思源黑体 CN Bold" panose="020B0800000000000000" pitchFamily="34" charset="-122"/>
                    <a:ea typeface="思源黑体 CN Bold" panose="020B0800000000000000" pitchFamily="34" charset="-122"/>
                  </a:rPr>
                  <a:t>设计模式</a:t>
                </a:r>
              </a:p>
            </p:txBody>
          </p:sp>
        </p:grpSp>
      </p:grpSp>
    </p:spTree>
    <p:extLst>
      <p:ext uri="{BB962C8B-B14F-4D97-AF65-F5344CB8AC3E}">
        <p14:creationId xmlns:p14="http://schemas.microsoft.com/office/powerpoint/2010/main" val="194539597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fill="hold"/>
                                        <p:tgtEl>
                                          <p:spTgt spid="14"/>
                                        </p:tgtEl>
                                        <p:attrNameLst>
                                          <p:attrName>ppt_x</p:attrName>
                                        </p:attrNameLst>
                                      </p:cBhvr>
                                      <p:tavLst>
                                        <p:tav tm="0">
                                          <p:val>
                                            <p:strVal val="#ppt_x"/>
                                          </p:val>
                                        </p:tav>
                                        <p:tav tm="100000">
                                          <p:val>
                                            <p:strVal val="#ppt_x"/>
                                          </p:val>
                                        </p:tav>
                                      </p:tavLst>
                                    </p:anim>
                                    <p:anim calcmode="lin" valueType="num">
                                      <p:cBhvr additive="base">
                                        <p:cTn id="17" dur="500" fill="hold"/>
                                        <p:tgtEl>
                                          <p:spTgt spid="14"/>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FD2B2FF4-660C-4DE3-826B-6878ACD830B9}"/>
              </a:ext>
            </a:extLst>
          </p:cNvPr>
          <p:cNvSpPr>
            <a:spLocks noChangeArrowheads="1"/>
          </p:cNvSpPr>
          <p:nvPr/>
        </p:nvSpPr>
        <p:spPr bwMode="auto">
          <a:xfrm>
            <a:off x="2785145" y="573560"/>
            <a:ext cx="6342077" cy="132343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装饰模式和代理模式</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1、装饰模式就是代理模式的一个特殊应用，两者的共同点是都具有相同的接口</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不同点是代理模式着重对代理过程的控制，而装饰模式则着重对类的功能</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进行加强或减弱</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2、代理模式和装饰模式的代码实现非常相似，特别是装饰模式省略抽象装饰角色后，</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两者的代码基本相同</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4541426"/>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7" name="组合 6"/>
          <p:cNvGrpSpPr/>
          <p:nvPr/>
        </p:nvGrpSpPr>
        <p:grpSpPr>
          <a:xfrm>
            <a:off x="4387838" y="3429248"/>
            <a:ext cx="3416320" cy="1230666"/>
            <a:chOff x="4375012" y="2848154"/>
            <a:chExt cx="3416320" cy="1230666"/>
          </a:xfrm>
        </p:grpSpPr>
        <p:sp>
          <p:nvSpPr>
            <p:cNvPr id="8" name="文本框 7"/>
            <p:cNvSpPr txBox="1"/>
            <p:nvPr/>
          </p:nvSpPr>
          <p:spPr>
            <a:xfrm>
              <a:off x="4375012" y="3012307"/>
              <a:ext cx="3416320" cy="1015663"/>
            </a:xfrm>
            <a:prstGeom prst="rect">
              <a:avLst/>
            </a:prstGeom>
            <a:noFill/>
          </p:spPr>
          <p:txBody>
            <a:bodyPr wrap="none" rtlCol="0">
              <a:spAutoFit/>
            </a:bodyPr>
            <a:lstStyle/>
            <a:p>
              <a:pPr algn="ctr"/>
              <a:r>
                <a:rPr lang="zh-CN" altLang="en-US" sz="3600" dirty="0">
                  <a:latin typeface="思源黑体 CN Heavy" panose="020B0A00000000000000" pitchFamily="34" charset="-122"/>
                  <a:ea typeface="思源黑体 CN Heavy" panose="020B0A00000000000000" pitchFamily="34" charset="-122"/>
                </a:rPr>
                <a:t>行为型设计模式</a:t>
              </a:r>
              <a:endParaRPr lang="en-US" altLang="zh-CN" sz="3600" dirty="0">
                <a:latin typeface="思源黑体 CN Heavy" panose="020B0A00000000000000" pitchFamily="34" charset="-122"/>
                <a:ea typeface="思源黑体 CN Heavy" panose="020B0A00000000000000" pitchFamily="34" charset="-122"/>
              </a:endParaRPr>
            </a:p>
            <a:p>
              <a:pPr algn="ctr"/>
              <a:r>
                <a:rPr lang="zh-CN" altLang="en-US" sz="2400" dirty="0">
                  <a:latin typeface="思源黑体 CN Heavy" panose="020B0A00000000000000" pitchFamily="34" charset="-122"/>
                  <a:ea typeface="思源黑体 CN Heavy" panose="020B0A00000000000000" pitchFamily="34" charset="-122"/>
                </a:rPr>
                <a:t>（</a:t>
              </a:r>
              <a:r>
                <a:rPr lang="en-US" altLang="zh-CN" sz="2400" dirty="0">
                  <a:latin typeface="思源黑体 CN Heavy" panose="020B0A00000000000000" pitchFamily="34" charset="-122"/>
                  <a:ea typeface="思源黑体 CN Heavy" panose="020B0A00000000000000" pitchFamily="34" charset="-122"/>
                </a:rPr>
                <a:t>8/11</a:t>
              </a:r>
              <a:r>
                <a:rPr lang="zh-CN" altLang="en-US" sz="2400" dirty="0">
                  <a:latin typeface="思源黑体 CN Heavy" panose="020B0A00000000000000" pitchFamily="34" charset="-122"/>
                  <a:ea typeface="思源黑体 CN Heavy" panose="020B0A00000000000000" pitchFamily="34" charset="-122"/>
                </a:rPr>
                <a:t>种）</a:t>
              </a:r>
            </a:p>
          </p:txBody>
        </p:sp>
        <p:cxnSp>
          <p:nvCxnSpPr>
            <p:cNvPr id="10" name="直接连接符 9"/>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15322" y="407882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a:grpSpLocks noChangeAspect="1"/>
          </p:cNvGrpSpPr>
          <p:nvPr/>
        </p:nvGrpSpPr>
        <p:grpSpPr>
          <a:xfrm>
            <a:off x="4888117" y="2085375"/>
            <a:ext cx="2415766" cy="1199156"/>
            <a:chOff x="6515137" y="-1169675"/>
            <a:chExt cx="1558123" cy="773433"/>
          </a:xfrm>
          <a:solidFill>
            <a:schemeClr val="tx1">
              <a:lumMod val="85000"/>
              <a:lumOff val="15000"/>
            </a:schemeClr>
          </a:solidFill>
        </p:grpSpPr>
        <p:sp>
          <p:nvSpPr>
            <p:cNvPr id="19" name="任意多边形 18"/>
            <p:cNvSpPr/>
            <p:nvPr/>
          </p:nvSpPr>
          <p:spPr>
            <a:xfrm>
              <a:off x="6515137" y="-1169675"/>
              <a:ext cx="767828" cy="773433"/>
            </a:xfrm>
            <a:custGeom>
              <a:avLst/>
              <a:gdLst/>
              <a:ahLst/>
              <a:cxnLst/>
              <a:rect l="l" t="t" r="r" b="b"/>
              <a:pathLst>
                <a:path w="767828" h="773433">
                  <a:moveTo>
                    <a:pt x="383185" y="0"/>
                  </a:moveTo>
                  <a:cubicBezTo>
                    <a:pt x="499322" y="52"/>
                    <a:pt x="592033" y="46540"/>
                    <a:pt x="661316" y="139464"/>
                  </a:cubicBezTo>
                  <a:cubicBezTo>
                    <a:pt x="730598" y="232388"/>
                    <a:pt x="766102" y="371436"/>
                    <a:pt x="767828" y="556608"/>
                  </a:cubicBezTo>
                  <a:cubicBezTo>
                    <a:pt x="767397" y="603342"/>
                    <a:pt x="764854" y="647227"/>
                    <a:pt x="760200" y="688263"/>
                  </a:cubicBezTo>
                  <a:lnTo>
                    <a:pt x="745113" y="773433"/>
                  </a:lnTo>
                  <a:lnTo>
                    <a:pt x="506018" y="773433"/>
                  </a:lnTo>
                  <a:lnTo>
                    <a:pt x="512258" y="739730"/>
                  </a:lnTo>
                  <a:cubicBezTo>
                    <a:pt x="519316" y="691261"/>
                    <a:pt x="522956" y="630221"/>
                    <a:pt x="523179" y="556608"/>
                  </a:cubicBezTo>
                  <a:cubicBezTo>
                    <a:pt x="522882" y="459043"/>
                    <a:pt x="516509" y="384341"/>
                    <a:pt x="504060" y="332502"/>
                  </a:cubicBezTo>
                  <a:cubicBezTo>
                    <a:pt x="491610" y="280663"/>
                    <a:pt x="474867" y="245264"/>
                    <a:pt x="453830" y="226305"/>
                  </a:cubicBezTo>
                  <a:cubicBezTo>
                    <a:pt x="432793" y="207345"/>
                    <a:pt x="409245" y="198400"/>
                    <a:pt x="383185" y="199471"/>
                  </a:cubicBezTo>
                  <a:cubicBezTo>
                    <a:pt x="357143" y="198400"/>
                    <a:pt x="333720" y="207345"/>
                    <a:pt x="312917" y="226305"/>
                  </a:cubicBezTo>
                  <a:cubicBezTo>
                    <a:pt x="292114" y="245264"/>
                    <a:pt x="275605" y="280663"/>
                    <a:pt x="263390" y="332502"/>
                  </a:cubicBezTo>
                  <a:cubicBezTo>
                    <a:pt x="251174" y="384341"/>
                    <a:pt x="244927" y="459043"/>
                    <a:pt x="244648" y="556608"/>
                  </a:cubicBezTo>
                  <a:cubicBezTo>
                    <a:pt x="244857" y="630221"/>
                    <a:pt x="248424" y="691261"/>
                    <a:pt x="255347" y="739730"/>
                  </a:cubicBezTo>
                  <a:lnTo>
                    <a:pt x="261469" y="773433"/>
                  </a:lnTo>
                  <a:lnTo>
                    <a:pt x="22525" y="773433"/>
                  </a:lnTo>
                  <a:lnTo>
                    <a:pt x="7547" y="688263"/>
                  </a:lnTo>
                  <a:cubicBezTo>
                    <a:pt x="2932" y="647227"/>
                    <a:pt x="416" y="603342"/>
                    <a:pt x="0" y="556608"/>
                  </a:cubicBezTo>
                  <a:cubicBezTo>
                    <a:pt x="1664" y="370162"/>
                    <a:pt x="36925" y="230750"/>
                    <a:pt x="105783" y="138372"/>
                  </a:cubicBezTo>
                  <a:cubicBezTo>
                    <a:pt x="174641" y="45994"/>
                    <a:pt x="267108" y="-130"/>
                    <a:pt x="3831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20" name="任意多边形 19"/>
            <p:cNvSpPr/>
            <p:nvPr/>
          </p:nvSpPr>
          <p:spPr>
            <a:xfrm>
              <a:off x="7336059" y="-1169675"/>
              <a:ext cx="737201" cy="773433"/>
            </a:xfrm>
            <a:custGeom>
              <a:avLst/>
              <a:gdLst/>
              <a:ahLst/>
              <a:cxnLst/>
              <a:rect l="l" t="t" r="r" b="b"/>
              <a:pathLst>
                <a:path w="737201" h="773433">
                  <a:moveTo>
                    <a:pt x="336642" y="0"/>
                  </a:moveTo>
                  <a:cubicBezTo>
                    <a:pt x="450271" y="330"/>
                    <a:pt x="540221" y="25878"/>
                    <a:pt x="606491" y="76642"/>
                  </a:cubicBezTo>
                  <a:cubicBezTo>
                    <a:pt x="672760" y="127406"/>
                    <a:pt x="706623" y="201405"/>
                    <a:pt x="708077" y="298638"/>
                  </a:cubicBezTo>
                  <a:cubicBezTo>
                    <a:pt x="708077" y="352900"/>
                    <a:pt x="693515" y="400406"/>
                    <a:pt x="664391" y="441156"/>
                  </a:cubicBezTo>
                  <a:cubicBezTo>
                    <a:pt x="635268" y="481906"/>
                    <a:pt x="591585" y="514079"/>
                    <a:pt x="533345" y="537676"/>
                  </a:cubicBezTo>
                  <a:lnTo>
                    <a:pt x="533345" y="544956"/>
                  </a:lnTo>
                  <a:cubicBezTo>
                    <a:pt x="594965" y="563120"/>
                    <a:pt x="645025" y="594135"/>
                    <a:pt x="683526" y="637999"/>
                  </a:cubicBezTo>
                  <a:cubicBezTo>
                    <a:pt x="702777" y="659931"/>
                    <a:pt x="717363" y="685126"/>
                    <a:pt x="727284" y="713584"/>
                  </a:cubicBezTo>
                  <a:lnTo>
                    <a:pt x="737201" y="773433"/>
                  </a:lnTo>
                  <a:lnTo>
                    <a:pt x="480437" y="773433"/>
                  </a:lnTo>
                  <a:lnTo>
                    <a:pt x="477651" y="747819"/>
                  </a:lnTo>
                  <a:cubicBezTo>
                    <a:pt x="474107" y="734478"/>
                    <a:pt x="468593" y="722272"/>
                    <a:pt x="461108" y="711200"/>
                  </a:cubicBezTo>
                  <a:cubicBezTo>
                    <a:pt x="446139" y="689055"/>
                    <a:pt x="418540" y="672096"/>
                    <a:pt x="378310" y="660322"/>
                  </a:cubicBezTo>
                  <a:cubicBezTo>
                    <a:pt x="338081" y="648547"/>
                    <a:pt x="280472" y="642606"/>
                    <a:pt x="205482" y="642498"/>
                  </a:cubicBezTo>
                  <a:lnTo>
                    <a:pt x="205482" y="460515"/>
                  </a:lnTo>
                  <a:cubicBezTo>
                    <a:pt x="296596" y="459937"/>
                    <a:pt x="360293" y="446873"/>
                    <a:pt x="396574" y="421321"/>
                  </a:cubicBezTo>
                  <a:cubicBezTo>
                    <a:pt x="432855" y="395770"/>
                    <a:pt x="450283" y="361195"/>
                    <a:pt x="448856" y="317596"/>
                  </a:cubicBezTo>
                  <a:cubicBezTo>
                    <a:pt x="448704" y="280257"/>
                    <a:pt x="438078" y="251758"/>
                    <a:pt x="416977" y="232100"/>
                  </a:cubicBezTo>
                  <a:cubicBezTo>
                    <a:pt x="395876" y="212443"/>
                    <a:pt x="365211" y="202538"/>
                    <a:pt x="324983" y="202386"/>
                  </a:cubicBezTo>
                  <a:cubicBezTo>
                    <a:pt x="289127" y="202599"/>
                    <a:pt x="255912" y="210559"/>
                    <a:pt x="225338" y="226267"/>
                  </a:cubicBezTo>
                  <a:cubicBezTo>
                    <a:pt x="194765" y="241975"/>
                    <a:pt x="163372" y="264154"/>
                    <a:pt x="131159" y="292805"/>
                  </a:cubicBezTo>
                  <a:lnTo>
                    <a:pt x="0" y="133953"/>
                  </a:lnTo>
                  <a:cubicBezTo>
                    <a:pt x="50004" y="91426"/>
                    <a:pt x="102650" y="58544"/>
                    <a:pt x="157937" y="35308"/>
                  </a:cubicBezTo>
                  <a:cubicBezTo>
                    <a:pt x="213224" y="12073"/>
                    <a:pt x="272793" y="303"/>
                    <a:pt x="33664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grpSp>
    </p:spTree>
    <p:extLst>
      <p:ext uri="{BB962C8B-B14F-4D97-AF65-F5344CB8AC3E}">
        <p14:creationId xmlns:p14="http://schemas.microsoft.com/office/powerpoint/2010/main" val="13046634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9050150" y="220211"/>
            <a:ext cx="2924134" cy="998988"/>
            <a:chOff x="6582723" y="1352326"/>
            <a:chExt cx="3869377" cy="1444084"/>
          </a:xfrm>
        </p:grpSpPr>
        <p:sp>
          <p:nvSpPr>
            <p:cNvPr id="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TextBox 58"/>
            <p:cNvSpPr txBox="1"/>
            <p:nvPr/>
          </p:nvSpPr>
          <p:spPr>
            <a:xfrm>
              <a:off x="6732415" y="1520011"/>
              <a:ext cx="3585224" cy="756339"/>
            </a:xfrm>
            <a:prstGeom prst="rect">
              <a:avLst/>
            </a:prstGeom>
            <a:noFill/>
            <a:ln>
              <a:noFill/>
            </a:ln>
          </p:spPr>
          <p:txBody>
            <a:bodyPr wrap="none" rtlCol="0">
              <a:spAutoFit/>
            </a:bodyPr>
            <a:lstStyle/>
            <a:p>
              <a:r>
                <a:rPr lang="zh-CN" altLang="en-US" sz="2800" b="1" dirty="0">
                  <a:solidFill>
                    <a:schemeClr val="tx1">
                      <a:lumMod val="65000"/>
                      <a:lumOff val="35000"/>
                    </a:schemeClr>
                  </a:solidFill>
                  <a:latin typeface="+mj-lt"/>
                </a:rPr>
                <a:t>①模板方法模式</a:t>
              </a:r>
              <a:endParaRPr lang="en-US" sz="2800" b="1" dirty="0">
                <a:solidFill>
                  <a:schemeClr val="tx1">
                    <a:lumMod val="65000"/>
                    <a:lumOff val="35000"/>
                  </a:schemeClr>
                </a:solidFill>
                <a:latin typeface="+mj-lt"/>
              </a:endParaRPr>
            </a:p>
          </p:txBody>
        </p:sp>
      </p:grpSp>
      <p:sp>
        <p:nvSpPr>
          <p:cNvPr id="2" name="矩形 1"/>
          <p:cNvSpPr/>
          <p:nvPr/>
        </p:nvSpPr>
        <p:spPr>
          <a:xfrm>
            <a:off x="698139" y="104837"/>
            <a:ext cx="6096000" cy="338554"/>
          </a:xfrm>
          <a:prstGeom prst="rect">
            <a:avLst/>
          </a:prstGeom>
        </p:spPr>
        <p:txBody>
          <a:bodyPr>
            <a:spAutoFit/>
          </a:bodyPr>
          <a:lstStyle/>
          <a:p>
            <a:r>
              <a:rPr lang="zh-CN" altLang="en-US" sz="1600" dirty="0">
                <a:latin typeface="微软雅黑" panose="020B0503020204020204" pitchFamily="34" charset="-122"/>
                <a:ea typeface="微软雅黑" panose="020B0503020204020204" pitchFamily="34" charset="-122"/>
              </a:rPr>
              <a:t>说明：只定义逻辑的模板骨架，而将具体处理交给子类</a:t>
            </a:r>
            <a:endParaRPr lang="zh-CN" altLang="en-US" sz="1600" dirty="0"/>
          </a:p>
        </p:txBody>
      </p:sp>
      <p:sp>
        <p:nvSpPr>
          <p:cNvPr id="3" name="矩形 2"/>
          <p:cNvSpPr/>
          <p:nvPr/>
        </p:nvSpPr>
        <p:spPr>
          <a:xfrm>
            <a:off x="698139" y="458445"/>
            <a:ext cx="2236510"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角色：抽象类、具体类</a:t>
            </a:r>
            <a:endParaRPr lang="zh-CN" altLang="en-US" sz="1600" dirty="0"/>
          </a:p>
        </p:txBody>
      </p:sp>
      <p:pic>
        <p:nvPicPr>
          <p:cNvPr id="9" name="图片 8"/>
          <p:cNvPicPr>
            <a:picLocks noChangeAspect="1"/>
          </p:cNvPicPr>
          <p:nvPr/>
        </p:nvPicPr>
        <p:blipFill>
          <a:blip r:embed="rId3"/>
          <a:stretch>
            <a:fillRect/>
          </a:stretch>
        </p:blipFill>
        <p:spPr>
          <a:xfrm>
            <a:off x="4955381" y="4127384"/>
            <a:ext cx="4448679" cy="792659"/>
          </a:xfrm>
          <a:prstGeom prst="rect">
            <a:avLst/>
          </a:prstGeom>
          <a:ln w="3175">
            <a:solidFill>
              <a:schemeClr val="accent6">
                <a:lumMod val="60000"/>
                <a:lumOff val="40000"/>
              </a:schemeClr>
            </a:solidFill>
          </a:ln>
        </p:spPr>
      </p:pic>
      <p:sp>
        <p:nvSpPr>
          <p:cNvPr id="10" name="Rectangle 1">
            <a:extLst>
              <a:ext uri="{FF2B5EF4-FFF2-40B4-BE49-F238E27FC236}">
                <a16:creationId xmlns:a16="http://schemas.microsoft.com/office/drawing/2014/main" id="{A21E2342-FD3D-4ACA-A8C8-373B7945B05E}"/>
              </a:ext>
            </a:extLst>
          </p:cNvPr>
          <p:cNvSpPr>
            <a:spLocks noChangeArrowheads="1"/>
          </p:cNvSpPr>
          <p:nvPr/>
        </p:nvSpPr>
        <p:spPr bwMode="auto">
          <a:xfrm>
            <a:off x="478173" y="1169825"/>
            <a:ext cx="4379053" cy="3170099"/>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abstract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AbstractCadillac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abstract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start()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abstract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stop()</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abstract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alarm()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a:t>
            </a:r>
            <a:r>
              <a:rPr kumimoji="0" lang="en-US"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final</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run(){</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start()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alarm()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stop()</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CadillacATSL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AbstractCadillac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start()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"ATSL can start"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lang="en-US" altLang="zh-CN" sz="1000" dirty="0">
                <a:solidFill>
                  <a:srgbClr val="000000"/>
                </a:solidFill>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stop()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"ATSL can stop"</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lang="en-US" altLang="zh-CN" sz="1000" dirty="0">
                <a:solidFill>
                  <a:srgbClr val="000000"/>
                </a:solidFill>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alarm()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"ATSL can alerm"</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lang="en-US" altLang="zh-CN" sz="1000" dirty="0">
                <a:solidFill>
                  <a:srgbClr val="000000"/>
                </a:solidFill>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CadillacXT5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AbstractCadillac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start()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"XT5 can start"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lang="en-US" altLang="zh-CN" sz="1000" dirty="0">
                <a:solidFill>
                  <a:srgbClr val="000000"/>
                </a:solidFill>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stop()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"XT5 can stop"</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lang="en-US" altLang="zh-CN" sz="1000" dirty="0">
                <a:solidFill>
                  <a:srgbClr val="000000"/>
                </a:solidFill>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alarm()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"XT5 can alerm"</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lang="en-US" altLang="zh-CN" sz="1000" dirty="0">
                <a:solidFill>
                  <a:srgbClr val="000000"/>
                </a:solidFill>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8C9C9EB8-6423-4B37-95E4-FDCA308B97EE}"/>
              </a:ext>
            </a:extLst>
          </p:cNvPr>
          <p:cNvSpPr>
            <a:spLocks noChangeArrowheads="1"/>
          </p:cNvSpPr>
          <p:nvPr/>
        </p:nvSpPr>
        <p:spPr bwMode="auto">
          <a:xfrm>
            <a:off x="478173" y="4441198"/>
            <a:ext cx="4379053" cy="1323439"/>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Main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main(</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AbstractCadillac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atsl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CadillacATSL()</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atsl</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run()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AbstractCadillac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xt5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CadillacXT5()</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xt5</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run()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 name="Rectangle 3">
            <a:extLst>
              <a:ext uri="{FF2B5EF4-FFF2-40B4-BE49-F238E27FC236}">
                <a16:creationId xmlns:a16="http://schemas.microsoft.com/office/drawing/2014/main" id="{5F1A17F7-CB8D-454C-966B-6D3CC1F1B94F}"/>
              </a:ext>
            </a:extLst>
          </p:cNvPr>
          <p:cNvSpPr>
            <a:spLocks noChangeArrowheads="1"/>
          </p:cNvSpPr>
          <p:nvPr/>
        </p:nvSpPr>
        <p:spPr bwMode="auto">
          <a:xfrm>
            <a:off x="4955380" y="1169825"/>
            <a:ext cx="4448680" cy="2862322"/>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模板方法优点：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1、封装不变部分，扩展可变部分</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2、提取公共代码，便于维护</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3、行为由父类控制，由子类实现</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模板方法缺点：暂无</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模板方法应用场景：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1、多个子类有公共的处理逻辑</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2、重要、复杂的方法可设计为模板方法，周边的细节由子类实现</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3、重构时，把相同代码提取到父类中</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模板方法最佳实践：</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1、为防止恶意操作，一般模板方法都加上final，避免被重写</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2、抽象模板中的基本方法尽量设计为protected类型，符合迪米特法则，</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不需要暴露的属性或方法尽量不要设计为public类型</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3、把子类传递到父类的有参构造中，然后进行调用</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4、使用反射的方式调用</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5、父类调用子类的静态方法</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86164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4170" y="52431"/>
            <a:ext cx="7939315" cy="338554"/>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说明：将一个请求封装为一个命令对象，将命令发送者和命令执行者之间的关系解耦</a:t>
            </a:r>
            <a:endParaRPr lang="zh-CN" altLang="en-US" sz="1600" dirty="0"/>
          </a:p>
        </p:txBody>
      </p:sp>
      <p:sp>
        <p:nvSpPr>
          <p:cNvPr id="3" name="矩形 2"/>
          <p:cNvSpPr/>
          <p:nvPr/>
        </p:nvSpPr>
        <p:spPr>
          <a:xfrm>
            <a:off x="144925" y="399011"/>
            <a:ext cx="7707087" cy="584775"/>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角色：抽象命令、具体命令、命令发起者、命令执行者。命令发送者聚合抽象命令，而具体命令聚合命令执行者</a:t>
            </a:r>
            <a:endParaRPr lang="zh-CN" altLang="en-US" sz="1600" dirty="0"/>
          </a:p>
        </p:txBody>
      </p:sp>
      <p:pic>
        <p:nvPicPr>
          <p:cNvPr id="8" name="图片 7"/>
          <p:cNvPicPr>
            <a:picLocks noChangeAspect="1"/>
          </p:cNvPicPr>
          <p:nvPr/>
        </p:nvPicPr>
        <p:blipFill>
          <a:blip r:embed="rId3"/>
          <a:stretch>
            <a:fillRect/>
          </a:stretch>
        </p:blipFill>
        <p:spPr>
          <a:xfrm>
            <a:off x="5984997" y="3107550"/>
            <a:ext cx="5809390" cy="1604523"/>
          </a:xfrm>
          <a:prstGeom prst="rect">
            <a:avLst/>
          </a:prstGeom>
          <a:ln w="3175">
            <a:solidFill>
              <a:schemeClr val="accent6">
                <a:lumMod val="60000"/>
                <a:lumOff val="40000"/>
              </a:schemeClr>
            </a:solidFill>
          </a:ln>
        </p:spPr>
      </p:pic>
      <p:sp>
        <p:nvSpPr>
          <p:cNvPr id="7" name="Rectangle 1">
            <a:extLst>
              <a:ext uri="{FF2B5EF4-FFF2-40B4-BE49-F238E27FC236}">
                <a16:creationId xmlns:a16="http://schemas.microsoft.com/office/drawing/2014/main" id="{8B1F5813-9424-4012-A2CC-5F67EBF64F37}"/>
              </a:ext>
            </a:extLst>
          </p:cNvPr>
          <p:cNvSpPr>
            <a:spLocks noChangeArrowheads="1"/>
          </p:cNvSpPr>
          <p:nvPr/>
        </p:nvSpPr>
        <p:spPr bwMode="auto">
          <a:xfrm>
            <a:off x="269306" y="945053"/>
            <a:ext cx="5683056" cy="1631216"/>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interface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Receiver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execute()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Husband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Receiver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execute()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"丈夫正在洗衣服"</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Son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Receiver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execute()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"儿子正在拖地板"</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Daughter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Receiver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execute()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"女儿正在擦桌子"</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64284E5D-05C6-49FD-9A7C-0296EE7EF464}"/>
              </a:ext>
            </a:extLst>
          </p:cNvPr>
          <p:cNvSpPr>
            <a:spLocks noChangeArrowheads="1"/>
          </p:cNvSpPr>
          <p:nvPr/>
        </p:nvSpPr>
        <p:spPr bwMode="auto">
          <a:xfrm>
            <a:off x="269307" y="2610229"/>
            <a:ext cx="5683056" cy="1631216"/>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interface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AbstractCommand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abstract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transfer()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WashingCommand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AbstractCommand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transfer()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Receiver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husband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Husband()</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husband</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execute()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CleanFloorCommand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AbstractCommand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transfer()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Receiver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son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Son()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son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execute()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CleanDeskCommand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AbstractCommand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transfer()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Receiver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daughter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Daughter()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daughter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execute()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B0BD0373-ED52-44D7-9D6D-941A301F9F96}"/>
              </a:ext>
            </a:extLst>
          </p:cNvPr>
          <p:cNvSpPr>
            <a:spLocks noChangeArrowheads="1"/>
          </p:cNvSpPr>
          <p:nvPr/>
        </p:nvSpPr>
        <p:spPr bwMode="auto">
          <a:xfrm>
            <a:off x="269306" y="4272922"/>
            <a:ext cx="5683055" cy="1631216"/>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CommandFactory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type;</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222222"/>
                </a:solidFill>
                <a:effectLst/>
                <a:latin typeface="宋体" panose="02010600030101010101" pitchFamily="2" charset="-122"/>
                <a:ea typeface="宋体" panose="02010600030101010101" pitchFamily="2" charset="-122"/>
              </a:rPr>
              <a:t>CommandFactory</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type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.type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type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lang="en-US" altLang="zh-CN" sz="1000" dirty="0">
                <a:solidFill>
                  <a:srgbClr val="000000"/>
                </a:solidFill>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AbstractCommand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createCommand(){</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"one".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equals(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type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WashingCommand()</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 if</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"two".</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equals(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type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CleanFloorCommand()</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CleanDeskCommand()</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 name="Rectangle 4">
            <a:extLst>
              <a:ext uri="{FF2B5EF4-FFF2-40B4-BE49-F238E27FC236}">
                <a16:creationId xmlns:a16="http://schemas.microsoft.com/office/drawing/2014/main" id="{C16DF3FA-45F2-4C72-A8EB-B77535AAA0A3}"/>
              </a:ext>
            </a:extLst>
          </p:cNvPr>
          <p:cNvSpPr>
            <a:spLocks noChangeArrowheads="1"/>
          </p:cNvSpPr>
          <p:nvPr/>
        </p:nvSpPr>
        <p:spPr bwMode="auto">
          <a:xfrm>
            <a:off x="269307" y="5935615"/>
            <a:ext cx="5683054" cy="861774"/>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Invoker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AbstractCommand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command;</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222222"/>
                </a:solidFill>
                <a:effectLst/>
                <a:latin typeface="宋体" panose="02010600030101010101" pitchFamily="2" charset="-122"/>
                <a:ea typeface="宋体" panose="02010600030101010101" pitchFamily="2" charset="-122"/>
              </a:rPr>
              <a:t>Invoker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AbstractCommand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command</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lang="en-US" altLang="zh-CN" sz="1000" dirty="0">
                <a:solidFill>
                  <a:srgbClr val="444444"/>
                </a:solidFill>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.command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command</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invoke(){</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.command.</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transfer()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 name="Rectangle 5">
            <a:extLst>
              <a:ext uri="{FF2B5EF4-FFF2-40B4-BE49-F238E27FC236}">
                <a16:creationId xmlns:a16="http://schemas.microsoft.com/office/drawing/2014/main" id="{8DA3D0DB-3A4C-4522-8C9F-254CCED6C7BA}"/>
              </a:ext>
            </a:extLst>
          </p:cNvPr>
          <p:cNvSpPr>
            <a:spLocks noChangeArrowheads="1"/>
          </p:cNvSpPr>
          <p:nvPr/>
        </p:nvSpPr>
        <p:spPr bwMode="auto">
          <a:xfrm>
            <a:off x="5984997" y="4744138"/>
            <a:ext cx="4273816" cy="1169551"/>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Main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main(</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CommandFactory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factory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CommandFactory(</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01F91"/>
                </a:solidFill>
                <a:effectLst/>
                <a:latin typeface="宋体" panose="02010600030101010101" pitchFamily="2" charset="-122"/>
                <a:ea typeface="宋体" panose="02010600030101010101" pitchFamily="2" charset="-122"/>
              </a:rPr>
              <a:t>0</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Invoker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invoker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Invoker(</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factory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createCommand())</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invoker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invoke()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A4944EB1-3F71-413C-AEEE-B6C5D93F7916}"/>
              </a:ext>
            </a:extLst>
          </p:cNvPr>
          <p:cNvSpPr>
            <a:spLocks noChangeArrowheads="1"/>
          </p:cNvSpPr>
          <p:nvPr/>
        </p:nvSpPr>
        <p:spPr bwMode="auto">
          <a:xfrm>
            <a:off x="5984997" y="950539"/>
            <a:ext cx="4256976" cy="1785104"/>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命令模式优点：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1、实现调用者和接受者之间解耦</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2、扩展性好，添加新命令非常容易</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3、与其他模式结合更优秀：结合责任链模式，实现命令族执行命令；</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结合模板方法模式，可减少命令子类的膨胀问题</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命令模式缺点：随着命令增多，命令类也会增多，导致类膨胀</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命令模式应用场景：只要认为是命令的地方就可以以使用该模式</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命令模式最佳实践：命令模式的Receiver在实际应用中一般会被命令</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封装掉，从而减少高层模块对Receiver的直接依赖</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2970081"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②命令模式</a:t>
              </a:r>
              <a:endParaRPr lang="en-US" sz="3200" b="1" dirty="0">
                <a:solidFill>
                  <a:schemeClr val="tx1">
                    <a:lumMod val="65000"/>
                    <a:lumOff val="35000"/>
                  </a:schemeClr>
                </a:solidFill>
                <a:latin typeface="+mj-lt"/>
              </a:endParaRPr>
            </a:p>
          </p:txBody>
        </p:sp>
      </p:grpSp>
      <p:sp>
        <p:nvSpPr>
          <p:cNvPr id="11" name="文本框 10"/>
          <p:cNvSpPr txBox="1"/>
          <p:nvPr/>
        </p:nvSpPr>
        <p:spPr>
          <a:xfrm>
            <a:off x="5984997" y="2767708"/>
            <a:ext cx="4256976" cy="307777"/>
          </a:xfrm>
          <a:prstGeom prst="rect">
            <a:avLst/>
          </a:prstGeom>
          <a:solidFill>
            <a:schemeClr val="accent4">
              <a:lumMod val="60000"/>
              <a:lumOff val="40000"/>
            </a:schemeClr>
          </a:solidFill>
        </p:spPr>
        <p:txBody>
          <a:bodyPr wrap="square" rtlCol="0">
            <a:spAutoFit/>
          </a:bodyPr>
          <a:lstStyle/>
          <a:p>
            <a:r>
              <a:rPr lang="zh-CN" altLang="en-US" sz="1400" dirty="0">
                <a:ln w="12700">
                  <a:solidFill>
                    <a:schemeClr val="accent5"/>
                  </a:solidFill>
                  <a:prstDash val="solid"/>
                </a:ln>
                <a:pattFill prst="ltDnDiag">
                  <a:fgClr>
                    <a:schemeClr val="accent5">
                      <a:lumMod val="60000"/>
                      <a:lumOff val="40000"/>
                    </a:schemeClr>
                  </a:fgClr>
                  <a:bgClr>
                    <a:schemeClr val="bg1"/>
                  </a:bgClr>
                </a:pattFill>
              </a:rPr>
              <a:t>举例：夫妻吵架，家务谁干？妻子写令，老头负重</a:t>
            </a:r>
          </a:p>
        </p:txBody>
      </p:sp>
    </p:spTree>
    <p:extLst>
      <p:ext uri="{BB962C8B-B14F-4D97-AF65-F5344CB8AC3E}">
        <p14:creationId xmlns:p14="http://schemas.microsoft.com/office/powerpoint/2010/main" val="6178108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3515223"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③观察者模式</a:t>
              </a:r>
              <a:endParaRPr lang="en-US" sz="3200" b="1" dirty="0">
                <a:solidFill>
                  <a:schemeClr val="tx1">
                    <a:lumMod val="65000"/>
                    <a:lumOff val="35000"/>
                  </a:schemeClr>
                </a:solidFill>
                <a:latin typeface="+mj-lt"/>
              </a:endParaRPr>
            </a:p>
          </p:txBody>
        </p:sp>
      </p:grpSp>
      <p:sp>
        <p:nvSpPr>
          <p:cNvPr id="2" name="矩形 1"/>
          <p:cNvSpPr/>
          <p:nvPr/>
        </p:nvSpPr>
        <p:spPr>
          <a:xfrm>
            <a:off x="145142" y="245628"/>
            <a:ext cx="6096000" cy="338554"/>
          </a:xfrm>
          <a:prstGeom prst="rect">
            <a:avLst/>
          </a:prstGeom>
        </p:spPr>
        <p:txBody>
          <a:bodyPr>
            <a:spAutoFit/>
          </a:bodyPr>
          <a:lstStyle/>
          <a:p>
            <a:r>
              <a:rPr lang="zh-CN" altLang="en-US" sz="1600" dirty="0">
                <a:latin typeface="微软雅黑" panose="020B0503020204020204" pitchFamily="34" charset="-122"/>
                <a:ea typeface="微软雅黑" panose="020B0503020204020204" pitchFamily="34" charset="-122"/>
              </a:rPr>
              <a:t>说明：其实就是发布订阅模式，发布者发布消息，订阅者获取消息</a:t>
            </a:r>
            <a:endParaRPr lang="zh-CN" altLang="en-US" sz="1600" dirty="0"/>
          </a:p>
        </p:txBody>
      </p:sp>
      <p:sp>
        <p:nvSpPr>
          <p:cNvPr id="3" name="矩形 2"/>
          <p:cNvSpPr/>
          <p:nvPr/>
        </p:nvSpPr>
        <p:spPr>
          <a:xfrm>
            <a:off x="145141" y="618114"/>
            <a:ext cx="11510239" cy="584775"/>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角色：抽象被观察者、具体被观察者、抽象观察者、具体观察者。</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抽象被观察者聚合抽象观察者，具体被观察者管理一个观察者集合，被观察者变化了会通知到集合内的所有观察者</a:t>
            </a:r>
            <a:endParaRPr lang="zh-CN" altLang="en-US" sz="1600" dirty="0"/>
          </a:p>
        </p:txBody>
      </p:sp>
      <p:pic>
        <p:nvPicPr>
          <p:cNvPr id="7" name="图片 6"/>
          <p:cNvPicPr>
            <a:picLocks noChangeAspect="1"/>
          </p:cNvPicPr>
          <p:nvPr/>
        </p:nvPicPr>
        <p:blipFill>
          <a:blip r:embed="rId3"/>
          <a:stretch>
            <a:fillRect/>
          </a:stretch>
        </p:blipFill>
        <p:spPr>
          <a:xfrm>
            <a:off x="6152672" y="4179727"/>
            <a:ext cx="5696125" cy="2409101"/>
          </a:xfrm>
          <a:prstGeom prst="rect">
            <a:avLst/>
          </a:prstGeom>
          <a:ln w="3175">
            <a:solidFill>
              <a:schemeClr val="accent6">
                <a:lumMod val="60000"/>
                <a:lumOff val="40000"/>
              </a:schemeClr>
            </a:solidFill>
          </a:ln>
        </p:spPr>
      </p:pic>
      <p:sp>
        <p:nvSpPr>
          <p:cNvPr id="13" name="Rectangle 5">
            <a:extLst>
              <a:ext uri="{FF2B5EF4-FFF2-40B4-BE49-F238E27FC236}">
                <a16:creationId xmlns:a16="http://schemas.microsoft.com/office/drawing/2014/main" id="{856589C3-C67B-404D-92AF-FAA6FB904F86}"/>
              </a:ext>
            </a:extLst>
          </p:cNvPr>
          <p:cNvSpPr>
            <a:spLocks noChangeArrowheads="1"/>
          </p:cNvSpPr>
          <p:nvPr/>
        </p:nvSpPr>
        <p:spPr bwMode="auto">
          <a:xfrm>
            <a:off x="146406" y="1243118"/>
            <a:ext cx="5949593" cy="2400657"/>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间谍监听 */</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abstract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AbstractEnemy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Vector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AbstractPartner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 partners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Vector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&lt;&gt;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addObserver(</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AbstractPartner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partner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.partners.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add(</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partner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lang="en-US" altLang="zh-CN" sz="1000" dirty="0">
                <a:solidFill>
                  <a:srgbClr val="000000"/>
                </a:solidFill>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notifyObservers(</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info</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partners.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stream()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peek(</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one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one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sendInfo(</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info</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count()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abstract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action()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AmericanPresident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AbstractEnemy</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action()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notifyObservers(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"美国要偷袭中国"</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lang="en-US" altLang="zh-CN" sz="1000" dirty="0">
                <a:solidFill>
                  <a:srgbClr val="000000"/>
                </a:solidFill>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JapanPresident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AbstractEnemy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action()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notifyObservers(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"日本要攻击中国"</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lang="en-US" altLang="zh-CN" sz="1000" dirty="0">
                <a:solidFill>
                  <a:srgbClr val="000000"/>
                </a:solidFill>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 name="Rectangle 6">
            <a:extLst>
              <a:ext uri="{FF2B5EF4-FFF2-40B4-BE49-F238E27FC236}">
                <a16:creationId xmlns:a16="http://schemas.microsoft.com/office/drawing/2014/main" id="{32A92E83-1AB0-46BE-8E1D-C1BD2FEF2F9D}"/>
              </a:ext>
            </a:extLst>
          </p:cNvPr>
          <p:cNvSpPr>
            <a:spLocks noChangeArrowheads="1"/>
          </p:cNvSpPr>
          <p:nvPr/>
        </p:nvSpPr>
        <p:spPr bwMode="auto">
          <a:xfrm>
            <a:off x="145140" y="3717560"/>
            <a:ext cx="5950859" cy="1169551"/>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abstract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AbstractPartner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abstract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sendInfo(</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info</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Spy1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AbstractPartner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sendInfo(</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info</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"Spy1收到情报："+</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info</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Spy2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AbstractPartner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sendInfo(</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info</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"Spy2收到情报："+</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info</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lang="en-US" altLang="zh-CN" sz="1000" dirty="0">
                <a:solidFill>
                  <a:srgbClr val="000000"/>
                </a:solidFill>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 name="Rectangle 7">
            <a:extLst>
              <a:ext uri="{FF2B5EF4-FFF2-40B4-BE49-F238E27FC236}">
                <a16:creationId xmlns:a16="http://schemas.microsoft.com/office/drawing/2014/main" id="{5EE73D19-F321-40B7-B008-C99A05031D3B}"/>
              </a:ext>
            </a:extLst>
          </p:cNvPr>
          <p:cNvSpPr>
            <a:spLocks noChangeArrowheads="1"/>
          </p:cNvSpPr>
          <p:nvPr/>
        </p:nvSpPr>
        <p:spPr bwMode="auto">
          <a:xfrm>
            <a:off x="145140" y="4957612"/>
            <a:ext cx="5953848" cy="1631216"/>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Main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main(</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AbstractPartner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partner1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Spy1()</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AbstractPartner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partner2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Spy2()</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AbstractEnemy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american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AmericanPresident()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american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addObserver(</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partner1</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american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addObserver(</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partner2</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american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action()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AbstractEnemy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japan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JapanPresident()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japan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addObserver(</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partner1</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japan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addObserver(</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partner2</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japan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action()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7" name="Rectangle 9">
            <a:extLst>
              <a:ext uri="{FF2B5EF4-FFF2-40B4-BE49-F238E27FC236}">
                <a16:creationId xmlns:a16="http://schemas.microsoft.com/office/drawing/2014/main" id="{5476A97A-88A3-4482-98C3-30E7D76E850D}"/>
              </a:ext>
            </a:extLst>
          </p:cNvPr>
          <p:cNvSpPr>
            <a:spLocks noChangeArrowheads="1"/>
          </p:cNvSpPr>
          <p:nvPr/>
        </p:nvSpPr>
        <p:spPr bwMode="auto">
          <a:xfrm>
            <a:off x="6152673" y="1244971"/>
            <a:ext cx="5696125" cy="2862322"/>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观察者模式优点：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1、观察者和被观察者之间被抽象耦合</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2、建立了一套触发机制</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观察者模式缺点：一个被观察者，多个观察者情况下需要考虑效率问题</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观察者模式应用场景：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1、关联行为场景，注意：关联行为是可拆分的</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2、事件多级触发场景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3、跨系统的消息交换场景，如消息队列</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观察者模式最佳实践：</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1、观察者和被观察者之间消息沟通：观察者中的方法一般接收两个参数，一个是被观察者，</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一个是DTO，DTO由被观察者生成，由观察者消费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2、观察者响应方式：观察者是个复杂逻辑体，除了接收被观察者传过来的信息，还要处理</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其他逻辑，若果一个观察者对应多个被观察者，观察者可能来不及快速响应。解决方法：</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①采用多线程，通过异步方式处理；②采用缓存技术，通过同步方式处理</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3、被观察者尽量自己做主：尽量增加一个action(boolean isNotify)的方法，决定当被</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观察者采取行动时是否通知观察者</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49498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2970081"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④策略模式</a:t>
              </a:r>
              <a:endParaRPr lang="en-US" sz="3200" b="1" dirty="0">
                <a:solidFill>
                  <a:schemeClr val="tx1">
                    <a:lumMod val="65000"/>
                    <a:lumOff val="35000"/>
                  </a:schemeClr>
                </a:solidFill>
                <a:latin typeface="+mj-lt"/>
              </a:endParaRPr>
            </a:p>
          </p:txBody>
        </p:sp>
      </p:grpSp>
      <p:sp>
        <p:nvSpPr>
          <p:cNvPr id="2" name="矩形 1"/>
          <p:cNvSpPr/>
          <p:nvPr/>
        </p:nvSpPr>
        <p:spPr>
          <a:xfrm>
            <a:off x="484901" y="347703"/>
            <a:ext cx="7373257" cy="338554"/>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说明：策略模式将每个算法封装起来，并且使他们之间可以相互替换</a:t>
            </a:r>
            <a:endParaRPr lang="zh-CN" altLang="en-US" sz="1600" dirty="0"/>
          </a:p>
        </p:txBody>
      </p:sp>
      <p:sp>
        <p:nvSpPr>
          <p:cNvPr id="3" name="矩形 2"/>
          <p:cNvSpPr/>
          <p:nvPr/>
        </p:nvSpPr>
        <p:spPr>
          <a:xfrm>
            <a:off x="484901" y="688426"/>
            <a:ext cx="6096000" cy="338554"/>
          </a:xfrm>
          <a:prstGeom prst="rect">
            <a:avLst/>
          </a:prstGeom>
        </p:spPr>
        <p:txBody>
          <a:bodyPr>
            <a:spAutoFit/>
          </a:bodyPr>
          <a:lstStyle/>
          <a:p>
            <a:r>
              <a:rPr lang="zh-CN" altLang="en-US" sz="1600" dirty="0">
                <a:latin typeface="微软雅黑" panose="020B0503020204020204" pitchFamily="34" charset="-122"/>
                <a:ea typeface="微软雅黑" panose="020B0503020204020204" pitchFamily="34" charset="-122"/>
              </a:rPr>
              <a:t>角色：上下文环境、抽象策略、具体策略。环境聚合抽象策略</a:t>
            </a:r>
            <a:endParaRPr lang="zh-CN" altLang="en-US" sz="1600" dirty="0"/>
          </a:p>
        </p:txBody>
      </p:sp>
      <p:sp>
        <p:nvSpPr>
          <p:cNvPr id="11" name="Rectangle 4">
            <a:extLst>
              <a:ext uri="{FF2B5EF4-FFF2-40B4-BE49-F238E27FC236}">
                <a16:creationId xmlns:a16="http://schemas.microsoft.com/office/drawing/2014/main" id="{6405267C-E08A-4AC4-B075-A433DB67F8D6}"/>
              </a:ext>
            </a:extLst>
          </p:cNvPr>
          <p:cNvSpPr>
            <a:spLocks noChangeArrowheads="1"/>
          </p:cNvSpPr>
          <p:nvPr/>
        </p:nvSpPr>
        <p:spPr bwMode="auto">
          <a:xfrm>
            <a:off x="484901" y="1263940"/>
            <a:ext cx="4380714" cy="2092881"/>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zh-CN" sz="1000" dirty="0">
                <a:solidFill>
                  <a:srgbClr val="008000"/>
                </a:solidFill>
                <a:latin typeface="宋体" panose="02010600030101010101" pitchFamily="2" charset="-122"/>
              </a:rPr>
              <a:t>/** 攻城略地，直梯攻城？暗度陈仓？还是断粮待降？ */</a:t>
            </a:r>
            <a:endParaRPr lang="zh-CN" altLang="zh-CN"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interface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AbstractStrategy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attack()</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StraightStrategy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AbstractStrategy</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attack()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"直接进攻"</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SecretlyStrategy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AbstractStrategy</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attack()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"暗度陈仓"</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StarveStrategy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AbstractStrategy</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attack()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"断粮待降"</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 name="Rectangle 5">
            <a:extLst>
              <a:ext uri="{FF2B5EF4-FFF2-40B4-BE49-F238E27FC236}">
                <a16:creationId xmlns:a16="http://schemas.microsoft.com/office/drawing/2014/main" id="{2B917830-80FE-451D-9E76-9D36554E7294}"/>
              </a:ext>
            </a:extLst>
          </p:cNvPr>
          <p:cNvSpPr>
            <a:spLocks noChangeArrowheads="1"/>
          </p:cNvSpPr>
          <p:nvPr/>
        </p:nvSpPr>
        <p:spPr bwMode="auto">
          <a:xfrm>
            <a:off x="484901" y="3417611"/>
            <a:ext cx="4380714" cy="1477328"/>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Context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AbstractStrategy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strategy;</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setStrategy(</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AbstractStrategy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strategy</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.strategy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strategy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carryOut(){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.strategy.</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attack()</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 name="Rectangle 6">
            <a:extLst>
              <a:ext uri="{FF2B5EF4-FFF2-40B4-BE49-F238E27FC236}">
                <a16:creationId xmlns:a16="http://schemas.microsoft.com/office/drawing/2014/main" id="{15774B45-4645-408D-902E-C607D05D32BA}"/>
              </a:ext>
            </a:extLst>
          </p:cNvPr>
          <p:cNvSpPr>
            <a:spLocks noChangeArrowheads="1"/>
          </p:cNvSpPr>
          <p:nvPr/>
        </p:nvSpPr>
        <p:spPr bwMode="auto">
          <a:xfrm>
            <a:off x="484901" y="4943230"/>
            <a:ext cx="4380714" cy="1785104"/>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Main</a:t>
            </a:r>
            <a:r>
              <a:rPr kumimoji="0" lang="en-US"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1</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main(</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Map</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AbstractStrategy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strategys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HashMap</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&lt;&gt;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strategys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"one",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StraightStrategy())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strategys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"two",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SecretlyStrategy())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strategys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"three",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StarveStrategy())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Context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context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Context()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context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setStrategy(</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strategys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01F91"/>
                </a:solidFill>
                <a:effectLst/>
                <a:latin typeface="宋体" panose="02010600030101010101" pitchFamily="2" charset="-122"/>
                <a:ea typeface="宋体" panose="02010600030101010101" pitchFamily="2" charset="-122"/>
              </a:rPr>
              <a:t>0</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context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carryOut()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 name="Rectangle 8">
            <a:extLst>
              <a:ext uri="{FF2B5EF4-FFF2-40B4-BE49-F238E27FC236}">
                <a16:creationId xmlns:a16="http://schemas.microsoft.com/office/drawing/2014/main" id="{C216917C-21E2-44F1-92EE-D6964CE0F596}"/>
              </a:ext>
            </a:extLst>
          </p:cNvPr>
          <p:cNvSpPr>
            <a:spLocks noChangeArrowheads="1"/>
          </p:cNvSpPr>
          <p:nvPr/>
        </p:nvSpPr>
        <p:spPr bwMode="auto">
          <a:xfrm>
            <a:off x="4970777" y="3866012"/>
            <a:ext cx="5779468" cy="2862322"/>
          </a:xfrm>
          <a:prstGeom prst="rect">
            <a:avLst/>
          </a:prstGeom>
          <a:solidFill>
            <a:srgbClr val="F8F8F8"/>
          </a:solidFill>
          <a:ln w="317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Main2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main(</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Context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context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Context()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StrategyFactory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factory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StrategyFactory(</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01F91"/>
                </a:solidFill>
                <a:effectLst/>
                <a:latin typeface="宋体" panose="02010600030101010101" pitchFamily="2" charset="-122"/>
                <a:ea typeface="宋体" panose="02010600030101010101" pitchFamily="2" charset="-122"/>
              </a:rPr>
              <a:t>0</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context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setStrategy(</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factory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createStrategy())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context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carryOut()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StrategyFactory</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type;</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222222"/>
                </a:solidFill>
                <a:effectLst/>
                <a:latin typeface="宋体" panose="02010600030101010101" pitchFamily="2" charset="-122"/>
                <a:ea typeface="宋体" panose="02010600030101010101" pitchFamily="2" charset="-122"/>
              </a:rPr>
              <a:t>StrategyFactory</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type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.type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type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AbstractStrategy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createStrategy(){</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"one".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equals(</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.type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StraightStrategy()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 if</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"two".</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equals(</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.type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SecretlyStrategy()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 if</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"three".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equals(</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.type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StarveStrategy()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StraightStrategy()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7827E700-E4A0-4C48-9068-C1ABBDED05F6}"/>
              </a:ext>
            </a:extLst>
          </p:cNvPr>
          <p:cNvSpPr>
            <a:spLocks noChangeArrowheads="1"/>
          </p:cNvSpPr>
          <p:nvPr/>
        </p:nvSpPr>
        <p:spPr bwMode="auto">
          <a:xfrm>
            <a:off x="4970777" y="1265333"/>
            <a:ext cx="5335398" cy="2554545"/>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策略模式优点：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1、策略算法可以相互、自由替换</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2、避免多重条件判断</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3、扩展性好，增加一个策略非常容易</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策略模式缺点：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1、随着策略增多，策略类也会增多，不好管理</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2、所有策略类都需要对外暴露。上层模块必须知道有哪些策略类，这与迪米</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特法则相违背，不过可以借助工厂方法模式、代理模式、享元模式来解决</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策略模式使用场景：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1、多个类只有在算法或行为上稍有不同的场景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2、算法需要自由切换的场景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3、需要屏蔽算法的场景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策略模式最佳实践：策略模式单独使用的场景较少，因为它有致命缺陷：所有</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策略都需要暴露出去，一般情况下它会结合工厂方法模式对策略进行管理</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文本框 9"/>
          <p:cNvSpPr txBox="1"/>
          <p:nvPr/>
        </p:nvSpPr>
        <p:spPr>
          <a:xfrm>
            <a:off x="6795083" y="1325574"/>
            <a:ext cx="5271083" cy="338554"/>
          </a:xfrm>
          <a:prstGeom prst="rect">
            <a:avLst/>
          </a:prstGeom>
          <a:solidFill>
            <a:schemeClr val="accent4">
              <a:lumMod val="60000"/>
              <a:lumOff val="40000"/>
            </a:schemeClr>
          </a:solidFill>
        </p:spPr>
        <p:txBody>
          <a:bodyPr wrap="square" rtlCol="0">
            <a:spAutoFit/>
          </a:bodyPr>
          <a:lstStyle/>
          <a:p>
            <a:pPr algn="ctr"/>
            <a:r>
              <a:rPr lang="zh-CN" altLang="en-US" sz="1600" dirty="0">
                <a:ln w="12700">
                  <a:solidFill>
                    <a:schemeClr val="accent5"/>
                  </a:solidFill>
                  <a:prstDash val="solid"/>
                </a:ln>
                <a:pattFill prst="ltDnDiag">
                  <a:fgClr>
                    <a:schemeClr val="accent5">
                      <a:lumMod val="60000"/>
                      <a:lumOff val="40000"/>
                    </a:schemeClr>
                  </a:fgClr>
                  <a:bgClr>
                    <a:schemeClr val="bg1"/>
                  </a:bgClr>
                </a:pattFill>
              </a:rPr>
              <a:t>举例：攻城略地，直梯攻城？暗度陈仓？还是断粮待降？</a:t>
            </a:r>
          </a:p>
        </p:txBody>
      </p:sp>
      <p:pic>
        <p:nvPicPr>
          <p:cNvPr id="6" name="图片 5"/>
          <p:cNvPicPr>
            <a:picLocks noChangeAspect="1"/>
          </p:cNvPicPr>
          <p:nvPr/>
        </p:nvPicPr>
        <p:blipFill>
          <a:blip r:embed="rId3"/>
          <a:stretch>
            <a:fillRect/>
          </a:stretch>
        </p:blipFill>
        <p:spPr>
          <a:xfrm>
            <a:off x="7359012" y="1892471"/>
            <a:ext cx="4547763" cy="1699063"/>
          </a:xfrm>
          <a:prstGeom prst="rect">
            <a:avLst/>
          </a:prstGeom>
          <a:ln w="3175">
            <a:solidFill>
              <a:schemeClr val="accent6">
                <a:lumMod val="60000"/>
                <a:lumOff val="40000"/>
              </a:schemeClr>
            </a:solidFill>
          </a:ln>
        </p:spPr>
      </p:pic>
    </p:spTree>
    <p:extLst>
      <p:ext uri="{BB962C8B-B14F-4D97-AF65-F5344CB8AC3E}">
        <p14:creationId xmlns:p14="http://schemas.microsoft.com/office/powerpoint/2010/main" val="12662989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2970081" cy="845320"/>
            </a:xfrm>
            <a:prstGeom prst="rect">
              <a:avLst/>
            </a:prstGeom>
            <a:noFill/>
            <a:ln>
              <a:noFill/>
            </a:ln>
          </p:spPr>
          <p:txBody>
            <a:bodyPr wrap="none" rtlCol="0">
              <a:spAutoFit/>
            </a:bodyPr>
            <a:lstStyle/>
            <a:p>
              <a:r>
                <a:rPr lang="zh-CN" altLang="en-US" sz="3200" b="1" dirty="0">
                  <a:solidFill>
                    <a:schemeClr val="tx1">
                      <a:lumMod val="65000"/>
                      <a:lumOff val="35000"/>
                    </a:schemeClr>
                  </a:solidFill>
                </a:rPr>
                <a:t>⑤</a:t>
              </a:r>
              <a:r>
                <a:rPr lang="zh-CN" altLang="en-US" sz="3200" b="1" dirty="0">
                  <a:solidFill>
                    <a:schemeClr val="tx1">
                      <a:lumMod val="65000"/>
                      <a:lumOff val="35000"/>
                    </a:schemeClr>
                  </a:solidFill>
                  <a:latin typeface="+mj-lt"/>
                </a:rPr>
                <a:t>状态模式</a:t>
              </a:r>
              <a:endParaRPr lang="en-US" sz="3200" b="1" dirty="0">
                <a:solidFill>
                  <a:schemeClr val="tx1">
                    <a:lumMod val="65000"/>
                    <a:lumOff val="35000"/>
                  </a:schemeClr>
                </a:solidFill>
                <a:latin typeface="+mj-lt"/>
              </a:endParaRPr>
            </a:p>
          </p:txBody>
        </p:sp>
      </p:grpSp>
      <p:sp>
        <p:nvSpPr>
          <p:cNvPr id="2" name="矩形 1"/>
          <p:cNvSpPr/>
          <p:nvPr/>
        </p:nvSpPr>
        <p:spPr>
          <a:xfrm>
            <a:off x="484901" y="37310"/>
            <a:ext cx="7373257" cy="338554"/>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说明：策略模式将每个算法封装起来，并且使他们之间可以相互替换</a:t>
            </a:r>
            <a:endParaRPr lang="zh-CN" altLang="en-US" sz="1600" dirty="0"/>
          </a:p>
        </p:txBody>
      </p:sp>
      <p:sp>
        <p:nvSpPr>
          <p:cNvPr id="3" name="矩形 2"/>
          <p:cNvSpPr/>
          <p:nvPr/>
        </p:nvSpPr>
        <p:spPr>
          <a:xfrm>
            <a:off x="484901" y="378033"/>
            <a:ext cx="6096000" cy="338554"/>
          </a:xfrm>
          <a:prstGeom prst="rect">
            <a:avLst/>
          </a:prstGeom>
        </p:spPr>
        <p:txBody>
          <a:bodyPr>
            <a:spAutoFit/>
          </a:bodyPr>
          <a:lstStyle/>
          <a:p>
            <a:r>
              <a:rPr lang="zh-CN" altLang="en-US" sz="1600" dirty="0">
                <a:latin typeface="微软雅黑" panose="020B0503020204020204" pitchFamily="34" charset="-122"/>
                <a:ea typeface="微软雅黑" panose="020B0503020204020204" pitchFamily="34" charset="-122"/>
              </a:rPr>
              <a:t>角色：上下文环境、抽象策略、具体策略。环境聚合抽象策略</a:t>
            </a:r>
            <a:endParaRPr lang="zh-CN" altLang="en-US" sz="1600" dirty="0"/>
          </a:p>
        </p:txBody>
      </p:sp>
      <p:sp>
        <p:nvSpPr>
          <p:cNvPr id="5" name="Rectangle 2">
            <a:extLst>
              <a:ext uri="{FF2B5EF4-FFF2-40B4-BE49-F238E27FC236}">
                <a16:creationId xmlns:a16="http://schemas.microsoft.com/office/drawing/2014/main" id="{DEF737B7-296F-4A59-896F-B3C175094049}"/>
              </a:ext>
            </a:extLst>
          </p:cNvPr>
          <p:cNvSpPr>
            <a:spLocks noChangeArrowheads="1"/>
          </p:cNvSpPr>
          <p:nvPr/>
        </p:nvSpPr>
        <p:spPr bwMode="auto">
          <a:xfrm>
            <a:off x="484902" y="716587"/>
            <a:ext cx="5974622" cy="3170099"/>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把大象装冰箱总共分三步 */</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abstract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AbstractState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Context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context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setContext(</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Context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context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.context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context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Context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getContext(){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.context;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abstract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execute()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OpenDoorState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AbstractState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execute()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"把冰箱门打开"</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getContext()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changeState(</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Context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PUTIN</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PutElephentInRefrigeratorState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AbstractState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execute()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"把大象装冰箱里"</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getContext()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changeState(</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Context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CLOSE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CloseDoorState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AbstractState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execute()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"把门带上"</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914A4569-11D6-4F87-9467-BBA4D79C3BF0}"/>
              </a:ext>
            </a:extLst>
          </p:cNvPr>
          <p:cNvSpPr>
            <a:spLocks noChangeArrowheads="1"/>
          </p:cNvSpPr>
          <p:nvPr/>
        </p:nvSpPr>
        <p:spPr bwMode="auto">
          <a:xfrm>
            <a:off x="484901" y="3886686"/>
            <a:ext cx="5974622" cy="1631216"/>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Context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AbstractState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OPEN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OpenDoorState()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AbstractState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PUTIN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PutElephentInRefrigeratorState()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AbstractState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CLOSE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CloseDoorState()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AbstractState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state;</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changeState(</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AbstractState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state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.state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state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.state.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setContext(</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execute(){</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.state.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execute()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A7A1B57D-FA3E-469F-A134-252C046D2B01}"/>
              </a:ext>
            </a:extLst>
          </p:cNvPr>
          <p:cNvSpPr>
            <a:spLocks noChangeArrowheads="1"/>
          </p:cNvSpPr>
          <p:nvPr/>
        </p:nvSpPr>
        <p:spPr bwMode="auto">
          <a:xfrm>
            <a:off x="484900" y="5521760"/>
            <a:ext cx="5974621" cy="1323439"/>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Main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main(</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Context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context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Context()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AbstractState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state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OpenDoorState()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context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changeState(</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state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context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execute()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context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execute()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lang="zh-CN" altLang="zh-CN" sz="1000" dirty="0">
                <a:solidFill>
                  <a:srgbClr val="800000"/>
                </a:solidFill>
                <a:latin typeface="宋体" panose="02010600030101010101" pitchFamily="2" charset="-122"/>
              </a:rPr>
              <a:t>context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execute()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文本框 9"/>
          <p:cNvSpPr txBox="1"/>
          <p:nvPr/>
        </p:nvSpPr>
        <p:spPr>
          <a:xfrm>
            <a:off x="6552342" y="1704984"/>
            <a:ext cx="4832058" cy="307777"/>
          </a:xfrm>
          <a:prstGeom prst="rect">
            <a:avLst/>
          </a:prstGeom>
          <a:solidFill>
            <a:schemeClr val="accent4">
              <a:lumMod val="60000"/>
              <a:lumOff val="40000"/>
            </a:schemeClr>
          </a:solidFill>
        </p:spPr>
        <p:txBody>
          <a:bodyPr wrap="square" rtlCol="0">
            <a:spAutoFit/>
          </a:bodyPr>
          <a:lstStyle/>
          <a:p>
            <a:pPr algn="ctr"/>
            <a:r>
              <a:rPr lang="zh-CN" altLang="en-US" sz="1400" dirty="0">
                <a:ln w="12700">
                  <a:solidFill>
                    <a:schemeClr val="accent5"/>
                  </a:solidFill>
                  <a:prstDash val="solid"/>
                </a:ln>
                <a:pattFill prst="ltDnDiag">
                  <a:fgClr>
                    <a:schemeClr val="accent5">
                      <a:lumMod val="60000"/>
                      <a:lumOff val="40000"/>
                    </a:schemeClr>
                  </a:fgClr>
                  <a:bgClr>
                    <a:schemeClr val="bg1"/>
                  </a:bgClr>
                </a:pattFill>
              </a:rPr>
              <a:t>举例：攻城略地，直梯攻城？暗度陈仓？还是断粮待降？</a:t>
            </a:r>
          </a:p>
        </p:txBody>
      </p:sp>
      <p:pic>
        <p:nvPicPr>
          <p:cNvPr id="6" name="图片 5"/>
          <p:cNvPicPr>
            <a:picLocks noChangeAspect="1"/>
          </p:cNvPicPr>
          <p:nvPr/>
        </p:nvPicPr>
        <p:blipFill>
          <a:blip r:embed="rId3"/>
          <a:stretch>
            <a:fillRect/>
          </a:stretch>
        </p:blipFill>
        <p:spPr>
          <a:xfrm>
            <a:off x="6552341" y="4082521"/>
            <a:ext cx="4832059" cy="1805277"/>
          </a:xfrm>
          <a:prstGeom prst="rect">
            <a:avLst/>
          </a:prstGeom>
          <a:ln w="3175">
            <a:solidFill>
              <a:schemeClr val="accent6">
                <a:lumMod val="60000"/>
                <a:lumOff val="40000"/>
              </a:schemeClr>
            </a:solidFill>
          </a:ln>
        </p:spPr>
      </p:pic>
      <p:sp>
        <p:nvSpPr>
          <p:cNvPr id="9" name="Rectangle 2">
            <a:extLst>
              <a:ext uri="{FF2B5EF4-FFF2-40B4-BE49-F238E27FC236}">
                <a16:creationId xmlns:a16="http://schemas.microsoft.com/office/drawing/2014/main" id="{01EF2ED7-7C3F-4E4B-A228-2488F4E26C1B}"/>
              </a:ext>
            </a:extLst>
          </p:cNvPr>
          <p:cNvSpPr>
            <a:spLocks noChangeArrowheads="1"/>
          </p:cNvSpPr>
          <p:nvPr/>
        </p:nvSpPr>
        <p:spPr bwMode="auto">
          <a:xfrm>
            <a:off x="6552342" y="2078145"/>
            <a:ext cx="4832059" cy="1938992"/>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状态模式的优点：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1、避免</a:t>
            </a:r>
            <a:r>
              <a:rPr kumimoji="0" lang="zh-CN" altLang="en-US"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多重</a:t>
            </a: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条件判断；</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2、很好的体现了开闭原则和单一职责原则；</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3、封装性很好，状态变更放到类内部实现，</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外部调用不需知道类内部如何实现状态和行为的变换</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状态模式的缺点：如果状态太多，会导致子类太多，不好管理。</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但解决方式很多，如在数据库中设置一张状态表，根据状态之星相应的操作</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状态模式应用场景：</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1、行为随状态改变而改变</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2、条件、分支语句的替代者</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34243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3515223"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⑥责任链模式</a:t>
              </a:r>
              <a:endParaRPr lang="en-US" sz="3200" b="1" dirty="0">
                <a:solidFill>
                  <a:schemeClr val="tx1">
                    <a:lumMod val="65000"/>
                    <a:lumOff val="35000"/>
                  </a:schemeClr>
                </a:solidFill>
                <a:latin typeface="+mj-lt"/>
              </a:endParaRPr>
            </a:p>
          </p:txBody>
        </p:sp>
      </p:grpSp>
      <p:sp>
        <p:nvSpPr>
          <p:cNvPr id="2" name="矩形 1"/>
          <p:cNvSpPr/>
          <p:nvPr/>
        </p:nvSpPr>
        <p:spPr>
          <a:xfrm>
            <a:off x="217714" y="365174"/>
            <a:ext cx="7588139" cy="584775"/>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说明：一个人被要求做某事时，如果他能做就自己做，不能做就推给另一个人，另一个人也是，自己能做就自己做，自己做不了就推给下一个人。也叫推卸责任模式</a:t>
            </a:r>
            <a:endParaRPr lang="zh-CN" altLang="en-US" sz="1600" dirty="0"/>
          </a:p>
        </p:txBody>
      </p:sp>
      <p:sp>
        <p:nvSpPr>
          <p:cNvPr id="3" name="矩形 2"/>
          <p:cNvSpPr/>
          <p:nvPr/>
        </p:nvSpPr>
        <p:spPr>
          <a:xfrm>
            <a:off x="217715" y="1062443"/>
            <a:ext cx="5109091"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角色：抽象处理者、具体处理者。抽象处理者聚合自身</a:t>
            </a:r>
            <a:endParaRPr lang="zh-CN" altLang="en-US" sz="1600" dirty="0"/>
          </a:p>
        </p:txBody>
      </p:sp>
      <p:pic>
        <p:nvPicPr>
          <p:cNvPr id="6" name="图片 5"/>
          <p:cNvPicPr>
            <a:picLocks noChangeAspect="1"/>
          </p:cNvPicPr>
          <p:nvPr/>
        </p:nvPicPr>
        <p:blipFill>
          <a:blip r:embed="rId3"/>
          <a:stretch>
            <a:fillRect/>
          </a:stretch>
        </p:blipFill>
        <p:spPr>
          <a:xfrm>
            <a:off x="6512654" y="2812039"/>
            <a:ext cx="4858924" cy="2661967"/>
          </a:xfrm>
          <a:prstGeom prst="rect">
            <a:avLst/>
          </a:prstGeom>
          <a:ln w="3175">
            <a:solidFill>
              <a:schemeClr val="accent6">
                <a:lumMod val="60000"/>
                <a:lumOff val="40000"/>
              </a:schemeClr>
            </a:solidFill>
          </a:ln>
        </p:spPr>
      </p:pic>
      <p:sp>
        <p:nvSpPr>
          <p:cNvPr id="10" name="文本框 9"/>
          <p:cNvSpPr txBox="1"/>
          <p:nvPr/>
        </p:nvSpPr>
        <p:spPr>
          <a:xfrm>
            <a:off x="7587843" y="6049768"/>
            <a:ext cx="2693466" cy="338554"/>
          </a:xfrm>
          <a:prstGeom prst="rect">
            <a:avLst/>
          </a:prstGeom>
          <a:solidFill>
            <a:srgbClr val="92D050"/>
          </a:solidFill>
        </p:spPr>
        <p:txBody>
          <a:bodyPr wrap="square" rtlCol="0">
            <a:spAutoFit/>
          </a:bodyPr>
          <a:lstStyle/>
          <a:p>
            <a:pPr algn="ctr"/>
            <a:r>
              <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应用：类加载器的加载机制</a:t>
            </a:r>
            <a:endParaRPr lang="en-US" altLang="zh-CN"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7" name="Rectangle 1">
            <a:extLst>
              <a:ext uri="{FF2B5EF4-FFF2-40B4-BE49-F238E27FC236}">
                <a16:creationId xmlns:a16="http://schemas.microsoft.com/office/drawing/2014/main" id="{00DD4A9C-D16C-4E4C-A22D-A60D111D1457}"/>
              </a:ext>
            </a:extLst>
          </p:cNvPr>
          <p:cNvSpPr>
            <a:spLocks noChangeArrowheads="1"/>
          </p:cNvSpPr>
          <p:nvPr/>
        </p:nvSpPr>
        <p:spPr bwMode="auto">
          <a:xfrm>
            <a:off x="217715" y="1411209"/>
            <a:ext cx="6219438" cy="3631763"/>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abstract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Handler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Handler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handler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abstract boolean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canHandle(</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Trouble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trouble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abstract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done(</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Trouble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trouble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handle(</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Trouble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trouble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(canHandle(</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trouble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done(</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trouble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 if</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.handler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.handler.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handle(</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trouble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"no one can do."</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setHandler(</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Handler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handler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.handler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handler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HandlerA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Handler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boolean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canHandle(</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Trouble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trouble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trouble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getNum()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1F91"/>
                </a:solidFill>
                <a:effectLst/>
                <a:latin typeface="宋体" panose="02010600030101010101" pitchFamily="2" charset="-122"/>
                <a:ea typeface="宋体" panose="02010600030101010101" pitchFamily="2" charset="-122"/>
              </a:rPr>
              <a:t>1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true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false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done(</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Trouble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trouble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 am HandlerA. I finish it."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HandlerB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Handler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boolean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canHandle(</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Trouble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trouble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trouble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getNum()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1F91"/>
                </a:solidFill>
                <a:effectLst/>
                <a:latin typeface="宋体" panose="02010600030101010101" pitchFamily="2" charset="-122"/>
                <a:ea typeface="宋体" panose="02010600030101010101" pitchFamily="2" charset="-122"/>
              </a:rPr>
              <a:t>2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true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false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done(</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Trouble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trouble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 am HandlerB. I finish it."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HandlerC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Handler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boolean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canHandle(</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Trouble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trouble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trouble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getNum()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1F91"/>
                </a:solidFill>
                <a:effectLst/>
                <a:latin typeface="宋体" panose="02010600030101010101" pitchFamily="2" charset="-122"/>
                <a:ea typeface="宋体" panose="02010600030101010101" pitchFamily="2" charset="-122"/>
              </a:rPr>
              <a:t>3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true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false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done(</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Trouble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trouble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 am HandlerC. I finish it."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A4FE4DC2-1542-47D5-89EC-B4435BEF2B09}"/>
              </a:ext>
            </a:extLst>
          </p:cNvPr>
          <p:cNvSpPr>
            <a:spLocks noChangeArrowheads="1"/>
          </p:cNvSpPr>
          <p:nvPr/>
        </p:nvSpPr>
        <p:spPr bwMode="auto">
          <a:xfrm>
            <a:off x="217715" y="5073488"/>
            <a:ext cx="2684876" cy="1477328"/>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Trouble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int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num;</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222222"/>
                </a:solidFill>
                <a:effectLst/>
                <a:latin typeface="宋体" panose="02010600030101010101" pitchFamily="2" charset="-122"/>
                <a:ea typeface="宋体" panose="02010600030101010101" pitchFamily="2" charset="-122"/>
              </a:rPr>
              <a:t>Trouble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num</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.num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num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int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getNum(){</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.num;</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F6AA8FC2-00D7-4755-8685-2B79F7BD934A}"/>
              </a:ext>
            </a:extLst>
          </p:cNvPr>
          <p:cNvSpPr>
            <a:spLocks noChangeArrowheads="1"/>
          </p:cNvSpPr>
          <p:nvPr/>
        </p:nvSpPr>
        <p:spPr bwMode="auto">
          <a:xfrm>
            <a:off x="2961314" y="5073488"/>
            <a:ext cx="3475839" cy="1631216"/>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Main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main(</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Handler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handlerA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HandlerA()</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Handler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handlerB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HandlerB()</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Handler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handlerC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HandlerC()</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handlerB</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setHandler(</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handlerC</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handlerA</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setHandler(</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handlerB</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handlerA</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handle(</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Trouble(</a:t>
            </a:r>
            <a:r>
              <a:rPr kumimoji="0" lang="zh-CN" altLang="zh-CN" sz="1000" b="0" i="0" u="none" strike="noStrike" cap="none" normalizeH="0" baseline="0" dirty="0">
                <a:ln>
                  <a:noFill/>
                </a:ln>
                <a:solidFill>
                  <a:srgbClr val="801F91"/>
                </a:solidFill>
                <a:effectLst/>
                <a:latin typeface="宋体" panose="02010600030101010101" pitchFamily="2" charset="-122"/>
                <a:ea typeface="宋体" panose="02010600030101010101" pitchFamily="2" charset="-122"/>
              </a:rPr>
              <a:t>4</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 name="Rectangle 5">
            <a:extLst>
              <a:ext uri="{FF2B5EF4-FFF2-40B4-BE49-F238E27FC236}">
                <a16:creationId xmlns:a16="http://schemas.microsoft.com/office/drawing/2014/main" id="{32CD0833-4B6B-496F-9774-89FD8D2A935A}"/>
              </a:ext>
            </a:extLst>
          </p:cNvPr>
          <p:cNvSpPr>
            <a:spLocks noChangeArrowheads="1"/>
          </p:cNvSpPr>
          <p:nvPr/>
        </p:nvSpPr>
        <p:spPr bwMode="auto">
          <a:xfrm>
            <a:off x="6497574" y="1411209"/>
            <a:ext cx="4874004" cy="1323439"/>
          </a:xfrm>
          <a:prstGeom prst="rect">
            <a:avLst/>
          </a:prstGeom>
          <a:solidFill>
            <a:srgbClr val="F8F8F8"/>
          </a:solidFill>
          <a:ln w="9525">
            <a:solidFill>
              <a:schemeClr val="accent6">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责任链模式的优点：将请求和处理解耦</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责任链模式的缺点：</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1、性能问题，每个请求都从头遍历到尾，特别当链条比较长时</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2、调试不方便</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责任链模式最佳实践：通过融合模板方法模式，各个实现类只需实现请求处理，</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    而请求传递等其他事情就由父类实现，这样符合单一职责原则</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36494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3515223"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⑦中介者模式</a:t>
              </a:r>
              <a:endParaRPr lang="en-US" sz="3200" b="1" dirty="0">
                <a:solidFill>
                  <a:schemeClr val="tx1">
                    <a:lumMod val="65000"/>
                    <a:lumOff val="35000"/>
                  </a:schemeClr>
                </a:solidFill>
                <a:latin typeface="+mj-lt"/>
              </a:endParaRPr>
            </a:p>
          </p:txBody>
        </p:sp>
      </p:grpSp>
      <p:sp>
        <p:nvSpPr>
          <p:cNvPr id="11" name="Rectangle 3">
            <a:extLst>
              <a:ext uri="{FF2B5EF4-FFF2-40B4-BE49-F238E27FC236}">
                <a16:creationId xmlns:a16="http://schemas.microsoft.com/office/drawing/2014/main" id="{97DA3717-E730-43D0-AB28-2DCD3BBA3B60}"/>
              </a:ext>
            </a:extLst>
          </p:cNvPr>
          <p:cNvSpPr>
            <a:spLocks noChangeArrowheads="1"/>
          </p:cNvSpPr>
          <p:nvPr/>
        </p:nvSpPr>
        <p:spPr bwMode="auto">
          <a:xfrm>
            <a:off x="4810437" y="4916471"/>
            <a:ext cx="4316785" cy="1631216"/>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Main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main(</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AbstractMediator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mediator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ConcreteMediator()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HouseOwner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owner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HouseOwner(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"乾隆",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mediator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owner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ask(</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"有人要租三室一厅吗？"</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Tenant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tenant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Tenant(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"嘉庆",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mediator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tenant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ask(</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"谁有一室一厅的房子？"</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C8A6FCEB-3673-40DA-BEB0-8396E73F4401}"/>
              </a:ext>
            </a:extLst>
          </p:cNvPr>
          <p:cNvSpPr>
            <a:spLocks noChangeArrowheads="1"/>
          </p:cNvSpPr>
          <p:nvPr/>
        </p:nvSpPr>
        <p:spPr bwMode="auto">
          <a:xfrm>
            <a:off x="150255" y="1223152"/>
            <a:ext cx="4496499" cy="5324535"/>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abstract class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Person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protected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name;</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protected </a:t>
            </a:r>
            <a:r>
              <a:rPr kumimoji="0" lang="zh-CN" altLang="zh-CN" sz="1000" b="0" i="0" u="none" strike="noStrike" cap="none" normalizeH="0" baseline="0">
                <a:ln>
                  <a:noFill/>
                </a:ln>
                <a:solidFill>
                  <a:srgbClr val="18AADE"/>
                </a:solidFill>
                <a:effectLst/>
                <a:latin typeface="宋体" panose="02010600030101010101" pitchFamily="2" charset="-122"/>
                <a:ea typeface="宋体" panose="02010600030101010101" pitchFamily="2" charset="-122"/>
              </a:rPr>
              <a:t>AbstractMediator </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mediator;</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a:ln>
                  <a:noFill/>
                </a:ln>
                <a:solidFill>
                  <a:srgbClr val="222222"/>
                </a:solidFill>
                <a:effectLst/>
                <a:latin typeface="宋体" panose="02010600030101010101" pitchFamily="2" charset="-122"/>
                <a:ea typeface="宋体" panose="02010600030101010101" pitchFamily="2" charset="-122"/>
              </a:rPr>
              <a:t>Person</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name</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18AADE"/>
                </a:solidFill>
                <a:effectLst/>
                <a:latin typeface="宋体" panose="02010600030101010101" pitchFamily="2" charset="-122"/>
                <a:ea typeface="宋体" panose="02010600030101010101" pitchFamily="2" charset="-122"/>
              </a:rPr>
              <a:t>AbstractMediator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mediator</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.name =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name</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.mediator =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mediator</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abstract void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ask(</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abstract void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reply(</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HouseOwner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Person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//房主</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a:ln>
                  <a:noFill/>
                </a:ln>
                <a:solidFill>
                  <a:srgbClr val="222222"/>
                </a:solidFill>
                <a:effectLst/>
                <a:latin typeface="宋体" panose="02010600030101010101" pitchFamily="2" charset="-122"/>
                <a:ea typeface="宋体" panose="02010600030101010101" pitchFamily="2" charset="-122"/>
              </a:rPr>
              <a:t>HouseOwner</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name</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18AADE"/>
                </a:solidFill>
                <a:effectLst/>
                <a:latin typeface="宋体" panose="02010600030101010101" pitchFamily="2" charset="-122"/>
                <a:ea typeface="宋体" panose="02010600030101010101" pitchFamily="2" charset="-122"/>
              </a:rPr>
              <a:t>AbstractMediator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mediator</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super</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name</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mediator</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ask(</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"房主：" + name + ";询问：" +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.mediator.</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contact(</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reply(</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"房主：" + name + ";收到：" +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Tenant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Person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//租客</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a:ln>
                  <a:noFill/>
                </a:ln>
                <a:solidFill>
                  <a:srgbClr val="222222"/>
                </a:solidFill>
                <a:effectLst/>
                <a:latin typeface="宋体" panose="02010600030101010101" pitchFamily="2" charset="-122"/>
                <a:ea typeface="宋体" panose="02010600030101010101" pitchFamily="2" charset="-122"/>
              </a:rPr>
              <a:t>Tenant</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name</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18AADE"/>
                </a:solidFill>
                <a:effectLst/>
                <a:latin typeface="宋体" panose="02010600030101010101" pitchFamily="2" charset="-122"/>
                <a:ea typeface="宋体" panose="02010600030101010101" pitchFamily="2" charset="-122"/>
              </a:rPr>
              <a:t>AbstractMediator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mediator</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super</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name</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mediator</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ask(</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"租客：" + name + ";询问：" +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.mediator.</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contact(</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reply(</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"租客：" + name + ";收到：" + </a:t>
            </a:r>
            <a:r>
              <a:rPr kumimoji="0" lang="zh-CN" altLang="zh-CN" sz="1000" b="0" i="0" u="none" strike="noStrike" cap="none" normalizeH="0" baseline="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DF9F9DA2-D5EB-4933-BC63-BC772E6989EC}"/>
              </a:ext>
            </a:extLst>
          </p:cNvPr>
          <p:cNvSpPr>
            <a:spLocks noChangeArrowheads="1"/>
          </p:cNvSpPr>
          <p:nvPr/>
        </p:nvSpPr>
        <p:spPr bwMode="auto">
          <a:xfrm>
            <a:off x="4810437" y="1219199"/>
            <a:ext cx="4316785" cy="3477875"/>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房主要出租，租客要租房 */</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interface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AbstractMediator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contact(</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Person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person</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ConcreteMediator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AbstractMediator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HouseOwner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owner1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HouseOwner(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"乾隆",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HouseOwner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owner2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HouseOwner(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"康熙",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Tenant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tenant1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Tenant(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"嘉庆",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Tenant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tenant2 =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Tenant(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"雍正",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contact(</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Person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person</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Random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random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Random()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person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instanceof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HouseOwner</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random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nextInt(</a:t>
            </a:r>
            <a:r>
              <a:rPr kumimoji="0" lang="zh-CN" altLang="zh-CN" sz="1000" b="0" i="0" u="none" strike="noStrike" cap="none" normalizeH="0" baseline="0" dirty="0">
                <a:ln>
                  <a:noFill/>
                </a:ln>
                <a:solidFill>
                  <a:srgbClr val="801F91"/>
                </a:solidFill>
                <a:effectLst/>
                <a:latin typeface="宋体" panose="02010600030101010101" pitchFamily="2" charset="-122"/>
                <a:ea typeface="宋体" panose="02010600030101010101" pitchFamily="2" charset="-122"/>
              </a:rPr>
              <a:t>2</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1F91"/>
                </a:solidFill>
                <a:effectLst/>
                <a:latin typeface="宋体" panose="02010600030101010101" pitchFamily="2" charset="-122"/>
                <a:ea typeface="宋体" panose="02010600030101010101" pitchFamily="2" charset="-122"/>
              </a:rPr>
              <a:t>0</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tenant1.</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reply(</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tenant2.</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reply(</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 if</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person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instanceof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Tenant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if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random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nextInt(</a:t>
            </a:r>
            <a:r>
              <a:rPr kumimoji="0" lang="zh-CN" altLang="zh-CN" sz="1000" b="0" i="0" u="none" strike="noStrike" cap="none" normalizeH="0" baseline="0" dirty="0">
                <a:ln>
                  <a:noFill/>
                </a:ln>
                <a:solidFill>
                  <a:srgbClr val="801F91"/>
                </a:solidFill>
                <a:effectLst/>
                <a:latin typeface="宋体" panose="02010600030101010101" pitchFamily="2" charset="-122"/>
                <a:ea typeface="宋体" panose="02010600030101010101" pitchFamily="2" charset="-122"/>
              </a:rPr>
              <a:t>2</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1F91"/>
                </a:solidFill>
                <a:effectLst/>
                <a:latin typeface="宋体" panose="02010600030101010101" pitchFamily="2" charset="-122"/>
                <a:ea typeface="宋体" panose="02010600030101010101" pitchFamily="2" charset="-122"/>
              </a:rPr>
              <a:t>0</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owner1.</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reply(</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owner2.</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reply(</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message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else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"该用户未注册"</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 name="Rectangle 6">
            <a:extLst>
              <a:ext uri="{FF2B5EF4-FFF2-40B4-BE49-F238E27FC236}">
                <a16:creationId xmlns:a16="http://schemas.microsoft.com/office/drawing/2014/main" id="{26C69C95-D6BE-426B-A1BD-E5FFC93D173B}"/>
              </a:ext>
            </a:extLst>
          </p:cNvPr>
          <p:cNvSpPr>
            <a:spLocks noChangeArrowheads="1"/>
          </p:cNvSpPr>
          <p:nvPr/>
        </p:nvSpPr>
        <p:spPr bwMode="auto">
          <a:xfrm>
            <a:off x="150256" y="140005"/>
            <a:ext cx="5344534" cy="1938992"/>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中介者模式优点：减少了依赖，把一对多依赖变成了一对一</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中介者模式缺点：随同事类的增多，中介者会变得臃肿、复杂</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中介者模式使用场景：该模式并不容易使用，并非有多个依赖关系时就可以使用该模式，</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使用不当会导致其缺点放大，因此需量力而行。该模式适用于多个对象之间紧密耦合</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的情况，紧密耦合的标准：在类图中出现了蜘蛛网结构，在这种结构下使用该模式，</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可把蜘蛛网梳理成星型结构，是关系变得清晰。</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中介者模式最佳实践：</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1、N个对象之间产生了互相依赖的关系（N&gt;2)</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2、多个对象有依赖关系，但是依赖的行为尚不确定或者有发生改变的可能</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3、产品研发。如开发一个MVC框架，对于项目开发不合适，因为项目以交付投产为目标</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23184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3515223"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⑧备忘录模式</a:t>
              </a:r>
              <a:endParaRPr lang="en-US" sz="3200" b="1" dirty="0">
                <a:solidFill>
                  <a:schemeClr val="tx1">
                    <a:lumMod val="65000"/>
                    <a:lumOff val="35000"/>
                  </a:schemeClr>
                </a:solidFill>
                <a:latin typeface="+mj-lt"/>
              </a:endParaRPr>
            </a:p>
          </p:txBody>
        </p:sp>
      </p:grpSp>
      <p:sp>
        <p:nvSpPr>
          <p:cNvPr id="2" name="Rectangle 1">
            <a:extLst>
              <a:ext uri="{FF2B5EF4-FFF2-40B4-BE49-F238E27FC236}">
                <a16:creationId xmlns:a16="http://schemas.microsoft.com/office/drawing/2014/main" id="{2398FD09-6642-4E02-B2F4-94E47AB72C45}"/>
              </a:ext>
            </a:extLst>
          </p:cNvPr>
          <p:cNvSpPr>
            <a:spLocks noChangeArrowheads="1"/>
          </p:cNvSpPr>
          <p:nvPr/>
        </p:nvSpPr>
        <p:spPr bwMode="auto">
          <a:xfrm>
            <a:off x="217716" y="637785"/>
            <a:ext cx="3288484" cy="1631216"/>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备忘录本身 */</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Memento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state;</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222222"/>
                </a:solidFill>
                <a:effectLst/>
                <a:latin typeface="宋体" panose="02010600030101010101" pitchFamily="2" charset="-122"/>
                <a:ea typeface="宋体" panose="02010600030101010101" pitchFamily="2" charset="-122"/>
              </a:rPr>
              <a:t>Memento</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state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.state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state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getState(){</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.state;</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45A8E5A9-8D4F-4A88-9E83-2014F3657916}"/>
              </a:ext>
            </a:extLst>
          </p:cNvPr>
          <p:cNvSpPr>
            <a:spLocks noChangeArrowheads="1"/>
          </p:cNvSpPr>
          <p:nvPr/>
        </p:nvSpPr>
        <p:spPr bwMode="auto">
          <a:xfrm>
            <a:off x="217717" y="2281363"/>
            <a:ext cx="3288484" cy="1631216"/>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备忘录管理员 */</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CareTaker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Memento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memento;</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Memento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getMemento()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memento;</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setMemento(</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Memento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memento</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.memento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memento</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387C103E-1B52-41AD-A0EF-845AF0B901FF}"/>
              </a:ext>
            </a:extLst>
          </p:cNvPr>
          <p:cNvSpPr>
            <a:spLocks noChangeArrowheads="1"/>
          </p:cNvSpPr>
          <p:nvPr/>
        </p:nvSpPr>
        <p:spPr bwMode="auto">
          <a:xfrm>
            <a:off x="217717" y="3924941"/>
            <a:ext cx="3288484" cy="2554545"/>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 备忘录发起者 */</a:t>
            </a:r>
            <a:br>
              <a:rPr kumimoji="0" lang="zh-CN" altLang="zh-CN" sz="1000" b="0"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Originator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state;</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getState()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state;</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setState(</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state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.state =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state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Memento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createMemento(){</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Memento(</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.state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restoreMemento(</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Memento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memento</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this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setState(</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memento</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getState())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832384EB-3220-4138-A574-42A94BA46B15}"/>
              </a:ext>
            </a:extLst>
          </p:cNvPr>
          <p:cNvSpPr>
            <a:spLocks noChangeArrowheads="1"/>
          </p:cNvSpPr>
          <p:nvPr/>
        </p:nvSpPr>
        <p:spPr bwMode="auto">
          <a:xfrm>
            <a:off x="3587691" y="4231610"/>
            <a:ext cx="4339905" cy="2246769"/>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Main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main(</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CareTaker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careTaker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CareTaker()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Originator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originator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Originator()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originator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setState(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"苹果"</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careTaker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setMemento(</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originator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createMemento())</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originator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setState(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"橘子"</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careTaker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setMemento(</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originator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createMemento())</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originator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setState(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"香蕉"</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"当前状态：" +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originator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getState())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originator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restoreMemento(</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careTaker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getMemento())</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"原始状态：" +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originator</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getState())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4D80D536-FEF1-44CF-8F67-4D8490F6C554}"/>
              </a:ext>
            </a:extLst>
          </p:cNvPr>
          <p:cNvSpPr>
            <a:spLocks noChangeArrowheads="1"/>
          </p:cNvSpPr>
          <p:nvPr/>
        </p:nvSpPr>
        <p:spPr bwMode="auto">
          <a:xfrm>
            <a:off x="3587690" y="637785"/>
            <a:ext cx="4339905" cy="1938992"/>
          </a:xfrm>
          <a:prstGeom prst="rect">
            <a:avLst/>
          </a:prstGeom>
          <a:solidFill>
            <a:srgbClr val="F8F8F8"/>
          </a:solidFill>
          <a:ln w="9525">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备忘录模式优点：</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备忘录模式缺点：</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备忘录模式应用场景：</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1、需要保存和恢复数据的相关场景</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2、提供一个可回滚的操作</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3、需要监控的副本场景</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4、实现数据库连接的事务管理</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备忘录模式最佳实践：</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1、对于多备份的备忘录，可以在CareTaker中使用集合存放Memento</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2、有了备忘录模式，就尽量别使用数据库的临时表做缓存备份了</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1415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3" name="组合 2"/>
          <p:cNvGrpSpPr>
            <a:grpSpLocks noChangeAspect="1"/>
          </p:cNvGrpSpPr>
          <p:nvPr/>
        </p:nvGrpSpPr>
        <p:grpSpPr>
          <a:xfrm>
            <a:off x="5029289" y="2069373"/>
            <a:ext cx="2133422" cy="1213323"/>
            <a:chOff x="1093391" y="-1169675"/>
            <a:chExt cx="1359950" cy="773433"/>
          </a:xfrm>
          <a:solidFill>
            <a:schemeClr val="tx1">
              <a:lumMod val="85000"/>
              <a:lumOff val="15000"/>
            </a:schemeClr>
          </a:solidFill>
        </p:grpSpPr>
        <p:sp>
          <p:nvSpPr>
            <p:cNvPr id="5" name="任意多边形 4"/>
            <p:cNvSpPr/>
            <p:nvPr/>
          </p:nvSpPr>
          <p:spPr>
            <a:xfrm>
              <a:off x="1093391" y="-1169675"/>
              <a:ext cx="767828" cy="773433"/>
            </a:xfrm>
            <a:custGeom>
              <a:avLst/>
              <a:gdLst/>
              <a:ahLst/>
              <a:cxnLst/>
              <a:rect l="l" t="t" r="r" b="b"/>
              <a:pathLst>
                <a:path w="767828" h="773433">
                  <a:moveTo>
                    <a:pt x="383185" y="0"/>
                  </a:moveTo>
                  <a:cubicBezTo>
                    <a:pt x="499322" y="52"/>
                    <a:pt x="592033" y="46540"/>
                    <a:pt x="661315" y="139464"/>
                  </a:cubicBezTo>
                  <a:cubicBezTo>
                    <a:pt x="730598" y="232388"/>
                    <a:pt x="766102" y="371436"/>
                    <a:pt x="767828" y="556608"/>
                  </a:cubicBezTo>
                  <a:cubicBezTo>
                    <a:pt x="767397" y="603342"/>
                    <a:pt x="764854" y="647227"/>
                    <a:pt x="760200" y="688263"/>
                  </a:cubicBezTo>
                  <a:lnTo>
                    <a:pt x="745112" y="773433"/>
                  </a:lnTo>
                  <a:lnTo>
                    <a:pt x="506018" y="773433"/>
                  </a:lnTo>
                  <a:lnTo>
                    <a:pt x="512258" y="739730"/>
                  </a:lnTo>
                  <a:cubicBezTo>
                    <a:pt x="519316" y="691261"/>
                    <a:pt x="522956" y="630221"/>
                    <a:pt x="523179" y="556608"/>
                  </a:cubicBezTo>
                  <a:cubicBezTo>
                    <a:pt x="522882" y="459043"/>
                    <a:pt x="516509" y="384341"/>
                    <a:pt x="504060" y="332502"/>
                  </a:cubicBezTo>
                  <a:cubicBezTo>
                    <a:pt x="491610" y="280663"/>
                    <a:pt x="474867" y="245264"/>
                    <a:pt x="453830" y="226305"/>
                  </a:cubicBezTo>
                  <a:cubicBezTo>
                    <a:pt x="432793" y="207345"/>
                    <a:pt x="409245" y="198400"/>
                    <a:pt x="383185" y="199471"/>
                  </a:cubicBezTo>
                  <a:cubicBezTo>
                    <a:pt x="357143" y="198400"/>
                    <a:pt x="333720" y="207345"/>
                    <a:pt x="312917" y="226305"/>
                  </a:cubicBezTo>
                  <a:cubicBezTo>
                    <a:pt x="292114" y="245264"/>
                    <a:pt x="275605" y="280663"/>
                    <a:pt x="263390" y="332502"/>
                  </a:cubicBezTo>
                  <a:cubicBezTo>
                    <a:pt x="251174" y="384341"/>
                    <a:pt x="244927" y="459043"/>
                    <a:pt x="244648" y="556608"/>
                  </a:cubicBezTo>
                  <a:cubicBezTo>
                    <a:pt x="244857" y="630221"/>
                    <a:pt x="248424" y="691261"/>
                    <a:pt x="255347" y="739730"/>
                  </a:cubicBezTo>
                  <a:lnTo>
                    <a:pt x="261469" y="773433"/>
                  </a:lnTo>
                  <a:lnTo>
                    <a:pt x="22525" y="773433"/>
                  </a:lnTo>
                  <a:lnTo>
                    <a:pt x="7547" y="688263"/>
                  </a:lnTo>
                  <a:cubicBezTo>
                    <a:pt x="2932" y="647227"/>
                    <a:pt x="416" y="603342"/>
                    <a:pt x="0" y="556608"/>
                  </a:cubicBezTo>
                  <a:cubicBezTo>
                    <a:pt x="1664" y="370162"/>
                    <a:pt x="36925" y="230750"/>
                    <a:pt x="105783" y="138372"/>
                  </a:cubicBezTo>
                  <a:cubicBezTo>
                    <a:pt x="174641" y="45994"/>
                    <a:pt x="267108" y="-130"/>
                    <a:pt x="3831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6" name="任意多边形 5"/>
            <p:cNvSpPr/>
            <p:nvPr/>
          </p:nvSpPr>
          <p:spPr>
            <a:xfrm>
              <a:off x="1994465" y="-1149273"/>
              <a:ext cx="458876" cy="753031"/>
            </a:xfrm>
            <a:custGeom>
              <a:avLst/>
              <a:gdLst/>
              <a:ahLst/>
              <a:cxnLst/>
              <a:rect l="l" t="t" r="r" b="b"/>
              <a:pathLst>
                <a:path w="458876" h="753031">
                  <a:moveTo>
                    <a:pt x="268100" y="0"/>
                  </a:moveTo>
                  <a:lnTo>
                    <a:pt x="458876" y="0"/>
                  </a:lnTo>
                  <a:lnTo>
                    <a:pt x="458876" y="753031"/>
                  </a:lnTo>
                  <a:lnTo>
                    <a:pt x="199654" y="753031"/>
                  </a:lnTo>
                  <a:lnTo>
                    <a:pt x="199654" y="257765"/>
                  </a:lnTo>
                  <a:lnTo>
                    <a:pt x="0" y="257765"/>
                  </a:lnTo>
                  <a:lnTo>
                    <a:pt x="0" y="97571"/>
                  </a:lnTo>
                  <a:cubicBezTo>
                    <a:pt x="57444" y="86862"/>
                    <a:pt x="107234" y="73694"/>
                    <a:pt x="149370" y="58069"/>
                  </a:cubicBezTo>
                  <a:cubicBezTo>
                    <a:pt x="191506" y="42445"/>
                    <a:pt x="231083" y="23088"/>
                    <a:pt x="2681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grpSp>
      <p:grpSp>
        <p:nvGrpSpPr>
          <p:cNvPr id="7" name="组合 6"/>
          <p:cNvGrpSpPr/>
          <p:nvPr/>
        </p:nvGrpSpPr>
        <p:grpSpPr>
          <a:xfrm>
            <a:off x="4628148" y="3429248"/>
            <a:ext cx="2935705" cy="1230666"/>
            <a:chOff x="4615322" y="2848154"/>
            <a:chExt cx="2935705" cy="1230666"/>
          </a:xfrm>
        </p:grpSpPr>
        <p:sp>
          <p:nvSpPr>
            <p:cNvPr id="8" name="文本框 7"/>
            <p:cNvSpPr txBox="1"/>
            <p:nvPr/>
          </p:nvSpPr>
          <p:spPr>
            <a:xfrm>
              <a:off x="5005796" y="3128419"/>
              <a:ext cx="2154757" cy="646331"/>
            </a:xfrm>
            <a:prstGeom prst="rect">
              <a:avLst/>
            </a:prstGeom>
            <a:noFill/>
          </p:spPr>
          <p:txBody>
            <a:bodyPr wrap="none" rtlCol="0">
              <a:spAutoFit/>
            </a:bodyPr>
            <a:lstStyle/>
            <a:p>
              <a:pPr algn="ctr"/>
              <a:r>
                <a:rPr lang="en-US" altLang="zh-CN" sz="3600" dirty="0">
                  <a:latin typeface="思源黑体 CN Heavy" panose="020B0A00000000000000" pitchFamily="34" charset="-122"/>
                  <a:ea typeface="思源黑体 CN Heavy" panose="020B0A00000000000000" pitchFamily="34" charset="-122"/>
                </a:rPr>
                <a:t>UML</a:t>
              </a:r>
              <a:r>
                <a:rPr lang="zh-CN" altLang="en-US" sz="3600" dirty="0">
                  <a:latin typeface="思源黑体 CN Heavy" panose="020B0A00000000000000" pitchFamily="34" charset="-122"/>
                  <a:ea typeface="思源黑体 CN Heavy" panose="020B0A00000000000000" pitchFamily="34" charset="-122"/>
                </a:rPr>
                <a:t>类图</a:t>
              </a:r>
            </a:p>
          </p:txBody>
        </p:sp>
        <p:cxnSp>
          <p:nvCxnSpPr>
            <p:cNvPr id="10" name="直接连接符 9"/>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15322" y="407882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985633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1514949"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略</a:t>
              </a:r>
              <a:r>
                <a:rPr lang="en-US" altLang="zh-CN" sz="3200" b="1" dirty="0">
                  <a:solidFill>
                    <a:schemeClr val="tx1">
                      <a:lumMod val="65000"/>
                      <a:lumOff val="35000"/>
                    </a:schemeClr>
                  </a:solidFill>
                  <a:latin typeface="+mj-lt"/>
                </a:rPr>
                <a:t>……</a:t>
              </a:r>
              <a:endParaRPr lang="en-US" sz="3200" b="1" dirty="0">
                <a:solidFill>
                  <a:schemeClr val="tx1">
                    <a:lumMod val="65000"/>
                    <a:lumOff val="35000"/>
                  </a:schemeClr>
                </a:solidFill>
                <a:latin typeface="+mj-lt"/>
              </a:endParaRPr>
            </a:p>
          </p:txBody>
        </p:sp>
      </p:grpSp>
      <p:sp>
        <p:nvSpPr>
          <p:cNvPr id="7" name="矩形 6"/>
          <p:cNvSpPr/>
          <p:nvPr/>
        </p:nvSpPr>
        <p:spPr>
          <a:xfrm>
            <a:off x="4222528" y="3102089"/>
            <a:ext cx="2455109" cy="523220"/>
          </a:xfrm>
          <a:prstGeom prst="rect">
            <a:avLst/>
          </a:prstGeom>
        </p:spPr>
        <p:txBody>
          <a:bodyPr wrap="square">
            <a:spAutoFit/>
          </a:bodyPr>
          <a:lstStyle/>
          <a:p>
            <a:r>
              <a:rPr lang="zh-CN" altLang="en-US" sz="2800" dirty="0">
                <a:latin typeface="微软雅黑" panose="020B0503020204020204" pitchFamily="34" charset="-122"/>
                <a:ea typeface="微软雅黑" panose="020B0503020204020204" pitchFamily="34" charset="-122"/>
              </a:rPr>
              <a:t>⑨迭代器模式</a:t>
            </a:r>
            <a:endParaRPr lang="zh-CN" altLang="en-US" sz="2800" dirty="0"/>
          </a:p>
        </p:txBody>
      </p:sp>
      <p:sp>
        <p:nvSpPr>
          <p:cNvPr id="8" name="矩形 7"/>
          <p:cNvSpPr/>
          <p:nvPr/>
        </p:nvSpPr>
        <p:spPr>
          <a:xfrm>
            <a:off x="4222528" y="3795086"/>
            <a:ext cx="2455109" cy="523220"/>
          </a:xfrm>
          <a:prstGeom prst="rect">
            <a:avLst/>
          </a:prstGeom>
        </p:spPr>
        <p:txBody>
          <a:bodyPr wrap="square">
            <a:spAutoFit/>
          </a:bodyPr>
          <a:lstStyle/>
          <a:p>
            <a:r>
              <a:rPr lang="zh-CN" altLang="en-US" sz="2800" dirty="0">
                <a:latin typeface="微软雅黑" panose="020B0503020204020204" pitchFamily="34" charset="-122"/>
                <a:ea typeface="微软雅黑" panose="020B0503020204020204" pitchFamily="34" charset="-122"/>
              </a:rPr>
              <a:t>⑩解释器模式</a:t>
            </a:r>
            <a:endParaRPr lang="zh-CN" altLang="en-US" sz="2800" dirty="0"/>
          </a:p>
        </p:txBody>
      </p:sp>
      <p:sp>
        <p:nvSpPr>
          <p:cNvPr id="9" name="矩形 8"/>
          <p:cNvSpPr/>
          <p:nvPr/>
        </p:nvSpPr>
        <p:spPr>
          <a:xfrm>
            <a:off x="4222528" y="4488083"/>
            <a:ext cx="2455109" cy="523220"/>
          </a:xfrm>
          <a:prstGeom prst="rect">
            <a:avLst/>
          </a:prstGeom>
        </p:spPr>
        <p:txBody>
          <a:bodyPr wrap="square">
            <a:spAutoFit/>
          </a:bodyPr>
          <a:lstStyle/>
          <a:p>
            <a:r>
              <a:rPr lang="zh-CN" altLang="en-US" sz="2800" dirty="0">
                <a:latin typeface="微软雅黑" panose="020B0503020204020204" pitchFamily="34" charset="-122"/>
                <a:ea typeface="微软雅黑" panose="020B0503020204020204" pitchFamily="34" charset="-122"/>
              </a:rPr>
              <a:t>⑪访问者模式</a:t>
            </a:r>
            <a:endParaRPr lang="zh-CN" altLang="en-US" sz="2800" dirty="0"/>
          </a:p>
        </p:txBody>
      </p:sp>
      <p:sp>
        <p:nvSpPr>
          <p:cNvPr id="10" name="矩形 9">
            <a:extLst>
              <a:ext uri="{FF2B5EF4-FFF2-40B4-BE49-F238E27FC236}">
                <a16:creationId xmlns:a16="http://schemas.microsoft.com/office/drawing/2014/main" id="{DFB38D62-3DCA-449A-9AAB-2321E65C759E}"/>
              </a:ext>
            </a:extLst>
          </p:cNvPr>
          <p:cNvSpPr/>
          <p:nvPr/>
        </p:nvSpPr>
        <p:spPr>
          <a:xfrm>
            <a:off x="4222528" y="1716094"/>
            <a:ext cx="2097049" cy="523220"/>
          </a:xfrm>
          <a:prstGeom prst="rect">
            <a:avLst/>
          </a:prstGeom>
        </p:spPr>
        <p:txBody>
          <a:bodyPr wrap="square">
            <a:spAutoFit/>
          </a:bodyPr>
          <a:lstStyle/>
          <a:p>
            <a:r>
              <a:rPr lang="zh-CN" altLang="en-US" sz="2800" dirty="0">
                <a:latin typeface="微软雅黑" panose="020B0503020204020204" pitchFamily="34" charset="-122"/>
                <a:ea typeface="微软雅黑" panose="020B0503020204020204" pitchFamily="34" charset="-122"/>
              </a:rPr>
              <a:t>⑤原型模式</a:t>
            </a:r>
            <a:endParaRPr lang="zh-CN" altLang="en-US" sz="2800" dirty="0"/>
          </a:p>
        </p:txBody>
      </p:sp>
      <p:sp>
        <p:nvSpPr>
          <p:cNvPr id="11" name="矩形 10">
            <a:extLst>
              <a:ext uri="{FF2B5EF4-FFF2-40B4-BE49-F238E27FC236}">
                <a16:creationId xmlns:a16="http://schemas.microsoft.com/office/drawing/2014/main" id="{8D81F090-E635-4529-8D8C-708B35001DC2}"/>
              </a:ext>
            </a:extLst>
          </p:cNvPr>
          <p:cNvSpPr/>
          <p:nvPr/>
        </p:nvSpPr>
        <p:spPr>
          <a:xfrm>
            <a:off x="4222528" y="2409091"/>
            <a:ext cx="2027270" cy="523220"/>
          </a:xfrm>
          <a:prstGeom prst="rect">
            <a:avLst/>
          </a:prstGeom>
        </p:spPr>
        <p:txBody>
          <a:bodyPr wrap="square">
            <a:spAutoFit/>
          </a:bodyPr>
          <a:lstStyle/>
          <a:p>
            <a:r>
              <a:rPr lang="zh-CN" altLang="en-US" sz="2800" dirty="0">
                <a:latin typeface="微软雅黑" panose="020B0503020204020204" pitchFamily="34" charset="-122"/>
                <a:ea typeface="微软雅黑" panose="020B0503020204020204" pitchFamily="34" charset="-122"/>
              </a:rPr>
              <a:t>⑦组合模式</a:t>
            </a:r>
            <a:endParaRPr lang="zh-CN" altLang="en-US" sz="2800" dirty="0"/>
          </a:p>
        </p:txBody>
      </p:sp>
    </p:spTree>
    <p:extLst>
      <p:ext uri="{BB962C8B-B14F-4D97-AF65-F5344CB8AC3E}">
        <p14:creationId xmlns:p14="http://schemas.microsoft.com/office/powerpoint/2010/main" val="20935433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5" name="组合 4"/>
          <p:cNvGrpSpPr/>
          <p:nvPr/>
        </p:nvGrpSpPr>
        <p:grpSpPr>
          <a:xfrm>
            <a:off x="4277082" y="3429248"/>
            <a:ext cx="3637836" cy="936251"/>
            <a:chOff x="4474435" y="2848154"/>
            <a:chExt cx="3217484" cy="936251"/>
          </a:xfrm>
        </p:grpSpPr>
        <p:sp>
          <p:nvSpPr>
            <p:cNvPr id="6" name="文本框 5"/>
            <p:cNvSpPr txBox="1"/>
            <p:nvPr/>
          </p:nvSpPr>
          <p:spPr>
            <a:xfrm>
              <a:off x="4474435" y="2925223"/>
              <a:ext cx="3217484" cy="707886"/>
            </a:xfrm>
            <a:prstGeom prst="rect">
              <a:avLst/>
            </a:prstGeom>
            <a:noFill/>
          </p:spPr>
          <p:txBody>
            <a:bodyPr wrap="none" rtlCol="0">
              <a:spAutoFit/>
            </a:bodyPr>
            <a:lstStyle/>
            <a:p>
              <a:pPr algn="ctr"/>
              <a:r>
                <a:rPr lang="en-US" altLang="zh-CN" sz="4000" dirty="0">
                  <a:latin typeface="思源黑体 CN Heavy" panose="020B0A00000000000000" pitchFamily="34" charset="-122"/>
                  <a:ea typeface="思源黑体 CN Heavy" panose="020B0A00000000000000" pitchFamily="34" charset="-122"/>
                </a:rPr>
                <a:t>THANK YOU</a:t>
              </a:r>
              <a:endParaRPr lang="zh-CN" altLang="en-US" sz="4000" dirty="0">
                <a:latin typeface="思源黑体 CN Heavy" panose="020B0A00000000000000" pitchFamily="34" charset="-122"/>
                <a:ea typeface="思源黑体 CN Heavy" panose="020B0A00000000000000" pitchFamily="34" charset="-122"/>
              </a:endParaRPr>
            </a:p>
          </p:txBody>
        </p:sp>
        <p:sp>
          <p:nvSpPr>
            <p:cNvPr id="7" name="文本框 6"/>
            <p:cNvSpPr txBox="1"/>
            <p:nvPr/>
          </p:nvSpPr>
          <p:spPr>
            <a:xfrm>
              <a:off x="4602496" y="3505803"/>
              <a:ext cx="2961357" cy="278602"/>
            </a:xfrm>
            <a:prstGeom prst="rect">
              <a:avLst/>
            </a:prstGeom>
            <a:noFill/>
          </p:spPr>
          <p:txBody>
            <a:bodyPr wrap="square" rtlCol="0">
              <a:spAutoFit/>
            </a:bodyPr>
            <a:lstStyle/>
            <a:p>
              <a:pPr algn="ctr">
                <a:lnSpc>
                  <a:spcPct val="120000"/>
                </a:lnSpc>
              </a:pPr>
              <a:endParaRPr kumimoji="1" lang="en-US" altLang="zh-CN" sz="1100" spc="-150" dirty="0">
                <a:latin typeface="思源黑体 CN Light" panose="020B0300000000000000" pitchFamily="34" charset="-122"/>
                <a:ea typeface="思源黑体 CN Light" panose="020B0300000000000000" pitchFamily="34" charset="-122"/>
              </a:endParaRPr>
            </a:p>
          </p:txBody>
        </p:sp>
        <p:cxnSp>
          <p:nvCxnSpPr>
            <p:cNvPr id="8" name="直接连接符 7"/>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4615322" y="3715968"/>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4416858" y="2142309"/>
            <a:ext cx="3358284" cy="1139587"/>
            <a:chOff x="4677186" y="4980795"/>
            <a:chExt cx="2806521" cy="952354"/>
          </a:xfrm>
        </p:grpSpPr>
        <p:sp>
          <p:nvSpPr>
            <p:cNvPr id="27" name="任意多边形 26"/>
            <p:cNvSpPr/>
            <p:nvPr/>
          </p:nvSpPr>
          <p:spPr>
            <a:xfrm>
              <a:off x="5045798" y="4980795"/>
              <a:ext cx="999634" cy="952354"/>
            </a:xfrm>
            <a:custGeom>
              <a:avLst/>
              <a:gdLst/>
              <a:ahLst/>
              <a:cxnLst/>
              <a:rect l="l" t="t" r="r" b="b"/>
              <a:pathLst>
                <a:path w="999634" h="952354">
                  <a:moveTo>
                    <a:pt x="228709" y="0"/>
                  </a:moveTo>
                  <a:lnTo>
                    <a:pt x="434276" y="27689"/>
                  </a:lnTo>
                  <a:cubicBezTo>
                    <a:pt x="424722" y="51067"/>
                    <a:pt x="414714" y="74263"/>
                    <a:pt x="404250" y="97277"/>
                  </a:cubicBezTo>
                  <a:cubicBezTo>
                    <a:pt x="393787" y="120290"/>
                    <a:pt x="383414" y="142757"/>
                    <a:pt x="373132" y="164678"/>
                  </a:cubicBezTo>
                  <a:lnTo>
                    <a:pt x="512887" y="164678"/>
                  </a:lnTo>
                  <a:lnTo>
                    <a:pt x="512887" y="595955"/>
                  </a:lnTo>
                  <a:lnTo>
                    <a:pt x="651449" y="553693"/>
                  </a:lnTo>
                  <a:cubicBezTo>
                    <a:pt x="667645" y="590642"/>
                    <a:pt x="682656" y="629686"/>
                    <a:pt x="696482" y="670825"/>
                  </a:cubicBezTo>
                  <a:cubicBezTo>
                    <a:pt x="710307" y="711964"/>
                    <a:pt x="722036" y="752101"/>
                    <a:pt x="731668" y="791237"/>
                  </a:cubicBezTo>
                  <a:lnTo>
                    <a:pt x="731668" y="485198"/>
                  </a:lnTo>
                  <a:lnTo>
                    <a:pt x="539141" y="485198"/>
                  </a:lnTo>
                  <a:lnTo>
                    <a:pt x="539141" y="291374"/>
                  </a:lnTo>
                  <a:lnTo>
                    <a:pt x="731668" y="291374"/>
                  </a:lnTo>
                  <a:lnTo>
                    <a:pt x="731668" y="11568"/>
                  </a:lnTo>
                  <a:lnTo>
                    <a:pt x="922396" y="11568"/>
                  </a:lnTo>
                  <a:lnTo>
                    <a:pt x="922396" y="291374"/>
                  </a:lnTo>
                  <a:lnTo>
                    <a:pt x="999634" y="291374"/>
                  </a:lnTo>
                  <a:lnTo>
                    <a:pt x="999634" y="485198"/>
                  </a:lnTo>
                  <a:lnTo>
                    <a:pt x="922396" y="485198"/>
                  </a:lnTo>
                  <a:lnTo>
                    <a:pt x="922396" y="952354"/>
                  </a:lnTo>
                  <a:lnTo>
                    <a:pt x="731668" y="952354"/>
                  </a:lnTo>
                  <a:lnTo>
                    <a:pt x="731668" y="900474"/>
                  </a:lnTo>
                  <a:lnTo>
                    <a:pt x="591649" y="945631"/>
                  </a:lnTo>
                  <a:cubicBezTo>
                    <a:pt x="586908" y="903402"/>
                    <a:pt x="577428" y="853521"/>
                    <a:pt x="563207" y="795989"/>
                  </a:cubicBezTo>
                  <a:cubicBezTo>
                    <a:pt x="548986" y="738457"/>
                    <a:pt x="532213" y="681992"/>
                    <a:pt x="512887" y="626594"/>
                  </a:cubicBezTo>
                  <a:lnTo>
                    <a:pt x="512887" y="952354"/>
                  </a:lnTo>
                  <a:lnTo>
                    <a:pt x="177704" y="952354"/>
                  </a:lnTo>
                  <a:lnTo>
                    <a:pt x="190858" y="928134"/>
                  </a:lnTo>
                  <a:lnTo>
                    <a:pt x="0" y="928134"/>
                  </a:lnTo>
                  <a:lnTo>
                    <a:pt x="0" y="756352"/>
                  </a:lnTo>
                  <a:lnTo>
                    <a:pt x="59841" y="756352"/>
                  </a:lnTo>
                  <a:lnTo>
                    <a:pt x="59841" y="164678"/>
                  </a:lnTo>
                  <a:lnTo>
                    <a:pt x="193770" y="164678"/>
                  </a:lnTo>
                  <a:cubicBezTo>
                    <a:pt x="201776" y="135956"/>
                    <a:pt x="208691" y="107417"/>
                    <a:pt x="214514" y="79060"/>
                  </a:cubicBezTo>
                  <a:cubicBezTo>
                    <a:pt x="220338" y="50703"/>
                    <a:pt x="225069" y="24350"/>
                    <a:pt x="228709" y="0"/>
                  </a:cubicBezTo>
                  <a:close/>
                  <a:moveTo>
                    <a:pt x="228709" y="326259"/>
                  </a:moveTo>
                  <a:lnTo>
                    <a:pt x="228709" y="371618"/>
                  </a:lnTo>
                  <a:lnTo>
                    <a:pt x="341105" y="371618"/>
                  </a:lnTo>
                  <a:lnTo>
                    <a:pt x="341105" y="326259"/>
                  </a:lnTo>
                  <a:lnTo>
                    <a:pt x="228709" y="326259"/>
                  </a:lnTo>
                  <a:close/>
                  <a:moveTo>
                    <a:pt x="228709" y="514254"/>
                  </a:moveTo>
                  <a:lnTo>
                    <a:pt x="228709" y="561070"/>
                  </a:lnTo>
                  <a:lnTo>
                    <a:pt x="341105" y="561070"/>
                  </a:lnTo>
                  <a:lnTo>
                    <a:pt x="341105" y="514254"/>
                  </a:lnTo>
                  <a:lnTo>
                    <a:pt x="228709" y="514254"/>
                  </a:lnTo>
                  <a:close/>
                  <a:moveTo>
                    <a:pt x="228709" y="703706"/>
                  </a:moveTo>
                  <a:lnTo>
                    <a:pt x="228709" y="756352"/>
                  </a:lnTo>
                  <a:lnTo>
                    <a:pt x="341105" y="756352"/>
                  </a:lnTo>
                  <a:lnTo>
                    <a:pt x="341105" y="703706"/>
                  </a:lnTo>
                  <a:lnTo>
                    <a:pt x="228709" y="703706"/>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6484073" y="4980795"/>
              <a:ext cx="999634" cy="952354"/>
            </a:xfrm>
            <a:custGeom>
              <a:avLst/>
              <a:gdLst/>
              <a:ahLst/>
              <a:cxnLst/>
              <a:rect l="l" t="t" r="r" b="b"/>
              <a:pathLst>
                <a:path w="999634" h="952354">
                  <a:moveTo>
                    <a:pt x="228709" y="0"/>
                  </a:moveTo>
                  <a:lnTo>
                    <a:pt x="434276" y="27689"/>
                  </a:lnTo>
                  <a:cubicBezTo>
                    <a:pt x="424722" y="51067"/>
                    <a:pt x="414713" y="74263"/>
                    <a:pt x="404250" y="97277"/>
                  </a:cubicBezTo>
                  <a:cubicBezTo>
                    <a:pt x="393786" y="120290"/>
                    <a:pt x="383414" y="142757"/>
                    <a:pt x="373132" y="164678"/>
                  </a:cubicBezTo>
                  <a:lnTo>
                    <a:pt x="512887" y="164678"/>
                  </a:lnTo>
                  <a:lnTo>
                    <a:pt x="512887" y="595955"/>
                  </a:lnTo>
                  <a:lnTo>
                    <a:pt x="651449" y="553693"/>
                  </a:lnTo>
                  <a:cubicBezTo>
                    <a:pt x="667645" y="590642"/>
                    <a:pt x="682656" y="629686"/>
                    <a:pt x="696482" y="670825"/>
                  </a:cubicBezTo>
                  <a:cubicBezTo>
                    <a:pt x="710307" y="711964"/>
                    <a:pt x="722036" y="752101"/>
                    <a:pt x="731668" y="791237"/>
                  </a:cubicBezTo>
                  <a:lnTo>
                    <a:pt x="731668" y="485198"/>
                  </a:lnTo>
                  <a:lnTo>
                    <a:pt x="539141" y="485198"/>
                  </a:lnTo>
                  <a:lnTo>
                    <a:pt x="539141" y="291374"/>
                  </a:lnTo>
                  <a:lnTo>
                    <a:pt x="731668" y="291374"/>
                  </a:lnTo>
                  <a:lnTo>
                    <a:pt x="731668" y="11568"/>
                  </a:lnTo>
                  <a:lnTo>
                    <a:pt x="922395" y="11568"/>
                  </a:lnTo>
                  <a:lnTo>
                    <a:pt x="922395" y="291374"/>
                  </a:lnTo>
                  <a:lnTo>
                    <a:pt x="999634" y="291374"/>
                  </a:lnTo>
                  <a:lnTo>
                    <a:pt x="999634" y="485198"/>
                  </a:lnTo>
                  <a:lnTo>
                    <a:pt x="922395" y="485198"/>
                  </a:lnTo>
                  <a:lnTo>
                    <a:pt x="922395" y="952354"/>
                  </a:lnTo>
                  <a:lnTo>
                    <a:pt x="731668" y="952354"/>
                  </a:lnTo>
                  <a:lnTo>
                    <a:pt x="731668" y="900474"/>
                  </a:lnTo>
                  <a:lnTo>
                    <a:pt x="591649" y="945631"/>
                  </a:lnTo>
                  <a:cubicBezTo>
                    <a:pt x="586909" y="903402"/>
                    <a:pt x="577428" y="853521"/>
                    <a:pt x="563207" y="795989"/>
                  </a:cubicBezTo>
                  <a:cubicBezTo>
                    <a:pt x="548986" y="738457"/>
                    <a:pt x="532213" y="681992"/>
                    <a:pt x="512887" y="626594"/>
                  </a:cubicBezTo>
                  <a:lnTo>
                    <a:pt x="512887" y="952354"/>
                  </a:lnTo>
                  <a:lnTo>
                    <a:pt x="177704" y="952354"/>
                  </a:lnTo>
                  <a:lnTo>
                    <a:pt x="190858" y="928134"/>
                  </a:lnTo>
                  <a:lnTo>
                    <a:pt x="0" y="928134"/>
                  </a:lnTo>
                  <a:lnTo>
                    <a:pt x="0" y="756352"/>
                  </a:lnTo>
                  <a:lnTo>
                    <a:pt x="59841" y="756352"/>
                  </a:lnTo>
                  <a:lnTo>
                    <a:pt x="59841" y="164678"/>
                  </a:lnTo>
                  <a:lnTo>
                    <a:pt x="193770" y="164678"/>
                  </a:lnTo>
                  <a:cubicBezTo>
                    <a:pt x="201777" y="135956"/>
                    <a:pt x="208691" y="107417"/>
                    <a:pt x="214514" y="79060"/>
                  </a:cubicBezTo>
                  <a:cubicBezTo>
                    <a:pt x="220337" y="50703"/>
                    <a:pt x="225069" y="24350"/>
                    <a:pt x="228709" y="0"/>
                  </a:cubicBezTo>
                  <a:close/>
                  <a:moveTo>
                    <a:pt x="228709" y="326259"/>
                  </a:moveTo>
                  <a:lnTo>
                    <a:pt x="228709" y="371618"/>
                  </a:lnTo>
                  <a:lnTo>
                    <a:pt x="341105" y="371618"/>
                  </a:lnTo>
                  <a:lnTo>
                    <a:pt x="341105" y="326259"/>
                  </a:lnTo>
                  <a:lnTo>
                    <a:pt x="228709" y="326259"/>
                  </a:lnTo>
                  <a:close/>
                  <a:moveTo>
                    <a:pt x="228709" y="514254"/>
                  </a:moveTo>
                  <a:lnTo>
                    <a:pt x="228709" y="561070"/>
                  </a:lnTo>
                  <a:lnTo>
                    <a:pt x="341105" y="561070"/>
                  </a:lnTo>
                  <a:lnTo>
                    <a:pt x="341105" y="514254"/>
                  </a:lnTo>
                  <a:lnTo>
                    <a:pt x="228709" y="514254"/>
                  </a:lnTo>
                  <a:close/>
                  <a:moveTo>
                    <a:pt x="228709" y="703706"/>
                  </a:moveTo>
                  <a:lnTo>
                    <a:pt x="228709" y="756352"/>
                  </a:lnTo>
                  <a:lnTo>
                    <a:pt x="341105" y="756352"/>
                  </a:lnTo>
                  <a:lnTo>
                    <a:pt x="341105" y="703706"/>
                  </a:lnTo>
                  <a:lnTo>
                    <a:pt x="228709" y="703706"/>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4716535" y="4990905"/>
              <a:ext cx="351145" cy="375990"/>
            </a:xfrm>
            <a:custGeom>
              <a:avLst/>
              <a:gdLst/>
              <a:ahLst/>
              <a:cxnLst/>
              <a:rect l="l" t="t" r="r" b="b"/>
              <a:pathLst>
                <a:path w="351145" h="375990">
                  <a:moveTo>
                    <a:pt x="138396" y="0"/>
                  </a:moveTo>
                  <a:cubicBezTo>
                    <a:pt x="175734" y="39287"/>
                    <a:pt x="214638" y="82036"/>
                    <a:pt x="255106" y="128245"/>
                  </a:cubicBezTo>
                  <a:cubicBezTo>
                    <a:pt x="295574" y="174454"/>
                    <a:pt x="327587" y="215745"/>
                    <a:pt x="351145" y="252118"/>
                  </a:cubicBezTo>
                  <a:lnTo>
                    <a:pt x="202453" y="375990"/>
                  </a:lnTo>
                  <a:cubicBezTo>
                    <a:pt x="181283" y="338737"/>
                    <a:pt x="151554" y="295564"/>
                    <a:pt x="113264" y="246470"/>
                  </a:cubicBezTo>
                  <a:cubicBezTo>
                    <a:pt x="74975" y="197377"/>
                    <a:pt x="37220" y="151653"/>
                    <a:pt x="0" y="109300"/>
                  </a:cubicBezTo>
                  <a:lnTo>
                    <a:pt x="138396"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6154808" y="4990905"/>
              <a:ext cx="351146" cy="375990"/>
            </a:xfrm>
            <a:custGeom>
              <a:avLst/>
              <a:gdLst/>
              <a:ahLst/>
              <a:cxnLst/>
              <a:rect l="l" t="t" r="r" b="b"/>
              <a:pathLst>
                <a:path w="351146" h="375990">
                  <a:moveTo>
                    <a:pt x="138397" y="0"/>
                  </a:moveTo>
                  <a:cubicBezTo>
                    <a:pt x="175735" y="39287"/>
                    <a:pt x="214639" y="82036"/>
                    <a:pt x="255107" y="128245"/>
                  </a:cubicBezTo>
                  <a:cubicBezTo>
                    <a:pt x="295575" y="174454"/>
                    <a:pt x="327588" y="215745"/>
                    <a:pt x="351146" y="252118"/>
                  </a:cubicBezTo>
                  <a:lnTo>
                    <a:pt x="202454" y="375990"/>
                  </a:lnTo>
                  <a:cubicBezTo>
                    <a:pt x="181284" y="338737"/>
                    <a:pt x="151555" y="295564"/>
                    <a:pt x="113265" y="246470"/>
                  </a:cubicBezTo>
                  <a:cubicBezTo>
                    <a:pt x="74976" y="197377"/>
                    <a:pt x="37221" y="151653"/>
                    <a:pt x="0" y="109300"/>
                  </a:cubicBezTo>
                  <a:lnTo>
                    <a:pt x="138397"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4677186" y="5426645"/>
              <a:ext cx="310228" cy="506504"/>
            </a:xfrm>
            <a:custGeom>
              <a:avLst/>
              <a:gdLst/>
              <a:ahLst/>
              <a:cxnLst/>
              <a:rect l="l" t="t" r="r" b="b"/>
              <a:pathLst>
                <a:path w="310228" h="506504">
                  <a:moveTo>
                    <a:pt x="0" y="0"/>
                  </a:moveTo>
                  <a:lnTo>
                    <a:pt x="310228" y="0"/>
                  </a:lnTo>
                  <a:lnTo>
                    <a:pt x="310228" y="506504"/>
                  </a:lnTo>
                  <a:lnTo>
                    <a:pt x="128244" y="506504"/>
                  </a:lnTo>
                  <a:lnTo>
                    <a:pt x="128244" y="202569"/>
                  </a:lnTo>
                  <a:lnTo>
                    <a:pt x="0" y="202569"/>
                  </a:lnTo>
                  <a:lnTo>
                    <a:pt x="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6115461" y="5426645"/>
              <a:ext cx="310228" cy="506504"/>
            </a:xfrm>
            <a:custGeom>
              <a:avLst/>
              <a:gdLst/>
              <a:ahLst/>
              <a:cxnLst/>
              <a:rect l="l" t="t" r="r" b="b"/>
              <a:pathLst>
                <a:path w="310228" h="506504">
                  <a:moveTo>
                    <a:pt x="0" y="0"/>
                  </a:moveTo>
                  <a:lnTo>
                    <a:pt x="310228" y="0"/>
                  </a:lnTo>
                  <a:lnTo>
                    <a:pt x="310228" y="506504"/>
                  </a:lnTo>
                  <a:lnTo>
                    <a:pt x="128244" y="506504"/>
                  </a:lnTo>
                  <a:lnTo>
                    <a:pt x="128244" y="202569"/>
                  </a:lnTo>
                  <a:lnTo>
                    <a:pt x="0" y="202569"/>
                  </a:lnTo>
                  <a:lnTo>
                    <a:pt x="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04081377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Freeform 11"/>
          <p:cNvSpPr>
            <a:spLocks noEditPoints="1"/>
          </p:cNvSpPr>
          <p:nvPr/>
        </p:nvSpPr>
        <p:spPr bwMode="auto">
          <a:xfrm>
            <a:off x="3671632" y="3133443"/>
            <a:ext cx="2265020" cy="624016"/>
          </a:xfrm>
          <a:custGeom>
            <a:avLst/>
            <a:gdLst>
              <a:gd name="T0" fmla="*/ 2333 w 2333"/>
              <a:gd name="T1" fmla="*/ 0 h 1775"/>
              <a:gd name="T2" fmla="*/ 2333 w 2333"/>
              <a:gd name="T3" fmla="*/ 1331 h 1775"/>
              <a:gd name="T4" fmla="*/ 1166 w 2333"/>
              <a:gd name="T5" fmla="*/ 1775 h 1775"/>
              <a:gd name="T6" fmla="*/ 0 w 2333"/>
              <a:gd name="T7" fmla="*/ 1331 h 1775"/>
              <a:gd name="T8" fmla="*/ 0 w 2333"/>
              <a:gd name="T9" fmla="*/ 0 h 1775"/>
              <a:gd name="T10" fmla="*/ 1166 w 2333"/>
              <a:gd name="T11" fmla="*/ 444 h 1775"/>
              <a:gd name="T12" fmla="*/ 2333 w 2333"/>
              <a:gd name="T13" fmla="*/ 0 h 1775"/>
              <a:gd name="T14" fmla="*/ 1750 w 2333"/>
              <a:gd name="T15" fmla="*/ 222 h 1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3" h="1775">
                <a:moveTo>
                  <a:pt x="2333" y="0"/>
                </a:moveTo>
                <a:lnTo>
                  <a:pt x="2333" y="1331"/>
                </a:lnTo>
                <a:lnTo>
                  <a:pt x="1166" y="1775"/>
                </a:lnTo>
                <a:lnTo>
                  <a:pt x="0" y="1331"/>
                </a:lnTo>
                <a:lnTo>
                  <a:pt x="0" y="0"/>
                </a:lnTo>
                <a:lnTo>
                  <a:pt x="1166" y="444"/>
                </a:lnTo>
                <a:lnTo>
                  <a:pt x="2333" y="0"/>
                </a:lnTo>
                <a:close/>
                <a:moveTo>
                  <a:pt x="1750" y="222"/>
                </a:moveTo>
              </a:path>
            </a:pathLst>
          </a:custGeom>
          <a:solidFill>
            <a:schemeClr val="accent2">
              <a:lumMod val="40000"/>
              <a:lumOff val="60000"/>
            </a:schemeClr>
          </a:solidFill>
          <a:ln>
            <a:noFill/>
          </a:ln>
        </p:spPr>
        <p:txBody>
          <a:bodyPr vert="horz" wrap="square" lIns="68571" tIns="34285" rIns="68571" bIns="34285"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Text" lastClr="000000"/>
              </a:solidFill>
              <a:effectLst/>
              <a:uLnTx/>
              <a:uFillTx/>
            </a:endParaRPr>
          </a:p>
        </p:txBody>
      </p:sp>
      <p:pic>
        <p:nvPicPr>
          <p:cNvPr id="108" name="图片 107"/>
          <p:cNvPicPr>
            <a:picLocks noChangeAspect="1"/>
          </p:cNvPicPr>
          <p:nvPr/>
        </p:nvPicPr>
        <p:blipFill rotWithShape="1">
          <a:blip r:embed="rId3">
            <a:duotone>
              <a:prstClr val="black"/>
              <a:schemeClr val="bg1">
                <a:lumMod val="75000"/>
                <a:tint val="45000"/>
                <a:satMod val="400000"/>
              </a:schemeClr>
            </a:duotone>
            <a:extLst>
              <a:ext uri="{BEBA8EAE-BF5A-486C-A8C5-ECC9F3942E4B}">
                <a14:imgProps xmlns:a14="http://schemas.microsoft.com/office/drawing/2010/main">
                  <a14:imgLayer r:embed="rId4">
                    <a14:imgEffect>
                      <a14:colorTemperature colorTemp="4700"/>
                    </a14:imgEffect>
                  </a14:imgLayer>
                </a14:imgProps>
              </a:ext>
            </a:extLst>
          </a:blip>
          <a:srcRect l="48897"/>
          <a:stretch>
            <a:fillRect/>
          </a:stretch>
        </p:blipFill>
        <p:spPr>
          <a:xfrm>
            <a:off x="0" y="356349"/>
            <a:ext cx="3137336" cy="6145301"/>
          </a:xfrm>
          <a:prstGeom prst="rect">
            <a:avLst/>
          </a:prstGeom>
        </p:spPr>
      </p:pic>
      <p:sp>
        <p:nvSpPr>
          <p:cNvPr id="110" name="任意多边形 109"/>
          <p:cNvSpPr/>
          <p:nvPr/>
        </p:nvSpPr>
        <p:spPr>
          <a:xfrm>
            <a:off x="-11596" y="702733"/>
            <a:ext cx="3630559"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1" name="任意多边形 110"/>
          <p:cNvSpPr/>
          <p:nvPr/>
        </p:nvSpPr>
        <p:spPr>
          <a:xfrm>
            <a:off x="-25400" y="1786467"/>
            <a:ext cx="3623656"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2" name="任意多边形 111"/>
          <p:cNvSpPr/>
          <p:nvPr/>
        </p:nvSpPr>
        <p:spPr>
          <a:xfrm>
            <a:off x="-25400" y="2861733"/>
            <a:ext cx="3582243"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4" name="任意多边形 113"/>
          <p:cNvSpPr/>
          <p:nvPr/>
        </p:nvSpPr>
        <p:spPr>
          <a:xfrm flipV="1">
            <a:off x="-11596" y="3412064"/>
            <a:ext cx="3630559"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5" name="任意多边形 114"/>
          <p:cNvSpPr/>
          <p:nvPr/>
        </p:nvSpPr>
        <p:spPr>
          <a:xfrm flipV="1">
            <a:off x="-25400" y="3412064"/>
            <a:ext cx="3623656"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6" name="任意多边形 115"/>
          <p:cNvSpPr/>
          <p:nvPr/>
        </p:nvSpPr>
        <p:spPr>
          <a:xfrm flipV="1">
            <a:off x="-25400" y="3403597"/>
            <a:ext cx="3582243"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7" name="椭圆 116"/>
          <p:cNvSpPr/>
          <p:nvPr/>
        </p:nvSpPr>
        <p:spPr>
          <a:xfrm>
            <a:off x="3524236" y="646062"/>
            <a:ext cx="108000" cy="108000"/>
          </a:xfrm>
          <a:prstGeom prst="ellipse">
            <a:avLst/>
          </a:prstGeom>
          <a:solidFill>
            <a:srgbClr val="FF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118" name="椭圆 117"/>
          <p:cNvSpPr/>
          <p:nvPr/>
        </p:nvSpPr>
        <p:spPr>
          <a:xfrm>
            <a:off x="3524236" y="1732467"/>
            <a:ext cx="108000" cy="108000"/>
          </a:xfrm>
          <a:prstGeom prst="ellipse">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119" name="椭圆 118"/>
          <p:cNvSpPr/>
          <p:nvPr/>
        </p:nvSpPr>
        <p:spPr>
          <a:xfrm>
            <a:off x="3524236" y="2814032"/>
            <a:ext cx="108000" cy="108000"/>
          </a:xfrm>
          <a:prstGeom prst="ellipse">
            <a:avLst/>
          </a:prstGeom>
          <a:solidFill>
            <a:srgbClr val="FFFF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120" name="椭圆 119"/>
          <p:cNvSpPr/>
          <p:nvPr/>
        </p:nvSpPr>
        <p:spPr>
          <a:xfrm>
            <a:off x="3524236" y="3933800"/>
            <a:ext cx="108000" cy="108000"/>
          </a:xfrm>
          <a:prstGeom prst="ellipse">
            <a:avLst/>
          </a:prstGeom>
          <a:solidFill>
            <a:srgbClr val="92D05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121" name="椭圆 120"/>
          <p:cNvSpPr/>
          <p:nvPr/>
        </p:nvSpPr>
        <p:spPr>
          <a:xfrm>
            <a:off x="3524236" y="5017531"/>
            <a:ext cx="108000" cy="108000"/>
          </a:xfrm>
          <a:prstGeom prst="ellipse">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122" name="椭圆 121"/>
          <p:cNvSpPr/>
          <p:nvPr/>
        </p:nvSpPr>
        <p:spPr>
          <a:xfrm>
            <a:off x="3524236" y="6101262"/>
            <a:ext cx="108000" cy="108000"/>
          </a:xfrm>
          <a:prstGeom prst="ellipse">
            <a:avLst/>
          </a:prstGeom>
          <a:solidFill>
            <a:srgbClr val="00206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grpSp>
        <p:nvGrpSpPr>
          <p:cNvPr id="195" name="组合 194"/>
          <p:cNvGrpSpPr/>
          <p:nvPr/>
        </p:nvGrpSpPr>
        <p:grpSpPr>
          <a:xfrm>
            <a:off x="3654426" y="368009"/>
            <a:ext cx="7846407" cy="652486"/>
            <a:chOff x="3654426" y="368009"/>
            <a:chExt cx="7846407" cy="652486"/>
          </a:xfrm>
        </p:grpSpPr>
        <p:sp>
          <p:nvSpPr>
            <p:cNvPr id="123" name="矩形 122"/>
            <p:cNvSpPr/>
            <p:nvPr/>
          </p:nvSpPr>
          <p:spPr>
            <a:xfrm>
              <a:off x="6047027" y="368009"/>
              <a:ext cx="5453806" cy="652486"/>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pitchFamily="34" charset="-122"/>
                  <a:ea typeface="微软雅黑" panose="020B0503020204020204" pitchFamily="34" charset="-122"/>
                </a:rPr>
                <a:t>是一种使用关系，虚线普通箭头，指向被使用者</a:t>
              </a:r>
              <a:endParaRPr lang="en-US" altLang="zh-CN" sz="1400" dirty="0">
                <a:solidFill>
                  <a:schemeClr val="bg1">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400" dirty="0">
                  <a:solidFill>
                    <a:schemeClr val="bg1">
                      <a:lumMod val="50000"/>
                    </a:schemeClr>
                  </a:solidFill>
                  <a:latin typeface="微软雅黑" panose="020B0503020204020204" pitchFamily="34" charset="-122"/>
                  <a:ea typeface="微软雅黑" panose="020B0503020204020204" pitchFamily="34" charset="-122"/>
                </a:rPr>
                <a:t>被使用者一般体现为局部变量、方法参数或对静态方法的调用</a:t>
              </a:r>
            </a:p>
          </p:txBody>
        </p:sp>
        <p:grpSp>
          <p:nvGrpSpPr>
            <p:cNvPr id="124" name="组合 123"/>
            <p:cNvGrpSpPr/>
            <p:nvPr/>
          </p:nvGrpSpPr>
          <p:grpSpPr>
            <a:xfrm>
              <a:off x="3654426" y="438589"/>
              <a:ext cx="2300757" cy="509896"/>
              <a:chOff x="888096" y="1000203"/>
              <a:chExt cx="4259825" cy="944066"/>
            </a:xfrm>
          </p:grpSpPr>
          <p:sp>
            <p:nvSpPr>
              <p:cNvPr id="125" name="矩形 12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sp>
            <p:nvSpPr>
              <p:cNvPr id="126" name="椭圆 12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sp>
            <p:nvSpPr>
              <p:cNvPr id="127" name="椭圆 12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sp>
            <p:nvSpPr>
              <p:cNvPr id="128" name="椭圆 12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sp>
            <p:nvSpPr>
              <p:cNvPr id="129" name="椭圆 12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grpSp>
        <p:sp>
          <p:nvSpPr>
            <p:cNvPr id="130" name="矩形 129"/>
            <p:cNvSpPr/>
            <p:nvPr/>
          </p:nvSpPr>
          <p:spPr>
            <a:xfrm>
              <a:off x="3763334" y="513965"/>
              <a:ext cx="2031325" cy="369332"/>
            </a:xfrm>
            <a:prstGeom prst="rect">
              <a:avLst/>
            </a:prstGeom>
          </p:spPr>
          <p:txBody>
            <a:bodyPr wrap="none">
              <a:spAutoFit/>
            </a:bodyPr>
            <a:lstStyle/>
            <a:p>
              <a:r>
                <a:rPr lang="zh-CN" altLang="en-US" dirty="0">
                  <a:solidFill>
                    <a:schemeClr val="bg2">
                      <a:lumMod val="50000"/>
                    </a:schemeClr>
                  </a:solidFill>
                  <a:latin typeface="微软雅黑" panose="020B0503020204020204" pitchFamily="34" charset="-122"/>
                  <a:ea typeface="微软雅黑" panose="020B0503020204020204" pitchFamily="34" charset="-122"/>
                </a:rPr>
                <a:t>依赖关系（使用）</a:t>
              </a:r>
            </a:p>
          </p:txBody>
        </p:sp>
      </p:grpSp>
      <p:sp>
        <p:nvSpPr>
          <p:cNvPr id="190" name="Freeform 11"/>
          <p:cNvSpPr>
            <a:spLocks noEditPoints="1"/>
          </p:cNvSpPr>
          <p:nvPr/>
        </p:nvSpPr>
        <p:spPr bwMode="auto">
          <a:xfrm>
            <a:off x="3674070" y="2034029"/>
            <a:ext cx="2265020" cy="619942"/>
          </a:xfrm>
          <a:custGeom>
            <a:avLst/>
            <a:gdLst>
              <a:gd name="T0" fmla="*/ 2333 w 2333"/>
              <a:gd name="T1" fmla="*/ 0 h 1775"/>
              <a:gd name="T2" fmla="*/ 2333 w 2333"/>
              <a:gd name="T3" fmla="*/ 1331 h 1775"/>
              <a:gd name="T4" fmla="*/ 1166 w 2333"/>
              <a:gd name="T5" fmla="*/ 1775 h 1775"/>
              <a:gd name="T6" fmla="*/ 0 w 2333"/>
              <a:gd name="T7" fmla="*/ 1331 h 1775"/>
              <a:gd name="T8" fmla="*/ 0 w 2333"/>
              <a:gd name="T9" fmla="*/ 0 h 1775"/>
              <a:gd name="T10" fmla="*/ 1166 w 2333"/>
              <a:gd name="T11" fmla="*/ 444 h 1775"/>
              <a:gd name="T12" fmla="*/ 2333 w 2333"/>
              <a:gd name="T13" fmla="*/ 0 h 1775"/>
              <a:gd name="T14" fmla="*/ 1750 w 2333"/>
              <a:gd name="T15" fmla="*/ 222 h 1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3" h="1775">
                <a:moveTo>
                  <a:pt x="2333" y="0"/>
                </a:moveTo>
                <a:lnTo>
                  <a:pt x="2333" y="1331"/>
                </a:lnTo>
                <a:lnTo>
                  <a:pt x="1166" y="1775"/>
                </a:lnTo>
                <a:lnTo>
                  <a:pt x="0" y="1331"/>
                </a:lnTo>
                <a:lnTo>
                  <a:pt x="0" y="0"/>
                </a:lnTo>
                <a:lnTo>
                  <a:pt x="1166" y="444"/>
                </a:lnTo>
                <a:lnTo>
                  <a:pt x="2333" y="0"/>
                </a:lnTo>
                <a:close/>
                <a:moveTo>
                  <a:pt x="1750" y="222"/>
                </a:moveTo>
              </a:path>
            </a:pathLst>
          </a:custGeom>
          <a:solidFill>
            <a:schemeClr val="accent1">
              <a:lumMod val="40000"/>
              <a:lumOff val="60000"/>
            </a:schemeClr>
          </a:solidFill>
          <a:ln>
            <a:noFill/>
          </a:ln>
        </p:spPr>
        <p:txBody>
          <a:bodyPr vert="horz" wrap="square" lIns="68571" tIns="34285" rIns="68571" bIns="34285"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Text" lastClr="000000"/>
              </a:solidFill>
              <a:effectLst/>
              <a:uLnTx/>
              <a:uFillTx/>
            </a:endParaRPr>
          </a:p>
        </p:txBody>
      </p:sp>
      <p:sp>
        <p:nvSpPr>
          <p:cNvPr id="192" name="Freeform 11"/>
          <p:cNvSpPr>
            <a:spLocks noEditPoints="1"/>
          </p:cNvSpPr>
          <p:nvPr/>
        </p:nvSpPr>
        <p:spPr bwMode="auto">
          <a:xfrm>
            <a:off x="3671497" y="4237817"/>
            <a:ext cx="2265020" cy="610717"/>
          </a:xfrm>
          <a:custGeom>
            <a:avLst/>
            <a:gdLst>
              <a:gd name="T0" fmla="*/ 2333 w 2333"/>
              <a:gd name="T1" fmla="*/ 0 h 1775"/>
              <a:gd name="T2" fmla="*/ 2333 w 2333"/>
              <a:gd name="T3" fmla="*/ 1331 h 1775"/>
              <a:gd name="T4" fmla="*/ 1166 w 2333"/>
              <a:gd name="T5" fmla="*/ 1775 h 1775"/>
              <a:gd name="T6" fmla="*/ 0 w 2333"/>
              <a:gd name="T7" fmla="*/ 1331 h 1775"/>
              <a:gd name="T8" fmla="*/ 0 w 2333"/>
              <a:gd name="T9" fmla="*/ 0 h 1775"/>
              <a:gd name="T10" fmla="*/ 1166 w 2333"/>
              <a:gd name="T11" fmla="*/ 444 h 1775"/>
              <a:gd name="T12" fmla="*/ 2333 w 2333"/>
              <a:gd name="T13" fmla="*/ 0 h 1775"/>
              <a:gd name="T14" fmla="*/ 1750 w 2333"/>
              <a:gd name="T15" fmla="*/ 222 h 1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3" h="1775">
                <a:moveTo>
                  <a:pt x="2333" y="0"/>
                </a:moveTo>
                <a:lnTo>
                  <a:pt x="2333" y="1331"/>
                </a:lnTo>
                <a:lnTo>
                  <a:pt x="1166" y="1775"/>
                </a:lnTo>
                <a:lnTo>
                  <a:pt x="0" y="1331"/>
                </a:lnTo>
                <a:lnTo>
                  <a:pt x="0" y="0"/>
                </a:lnTo>
                <a:lnTo>
                  <a:pt x="1166" y="444"/>
                </a:lnTo>
                <a:lnTo>
                  <a:pt x="2333" y="0"/>
                </a:lnTo>
                <a:close/>
                <a:moveTo>
                  <a:pt x="1750" y="222"/>
                </a:moveTo>
              </a:path>
            </a:pathLst>
          </a:custGeom>
          <a:solidFill>
            <a:schemeClr val="accent4">
              <a:lumMod val="40000"/>
              <a:lumOff val="60000"/>
            </a:schemeClr>
          </a:solidFill>
          <a:ln>
            <a:noFill/>
          </a:ln>
        </p:spPr>
        <p:txBody>
          <a:bodyPr vert="horz" wrap="square" lIns="68571" tIns="34285" rIns="68571" bIns="34285"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Text" lastClr="000000"/>
              </a:solidFill>
              <a:effectLst/>
              <a:uLnTx/>
              <a:uFillTx/>
            </a:endParaRPr>
          </a:p>
        </p:txBody>
      </p:sp>
      <p:grpSp>
        <p:nvGrpSpPr>
          <p:cNvPr id="196" name="组合 195"/>
          <p:cNvGrpSpPr/>
          <p:nvPr/>
        </p:nvGrpSpPr>
        <p:grpSpPr>
          <a:xfrm>
            <a:off x="3654426" y="1455845"/>
            <a:ext cx="7365281" cy="652486"/>
            <a:chOff x="3654426" y="1455845"/>
            <a:chExt cx="7365281" cy="652486"/>
          </a:xfrm>
        </p:grpSpPr>
        <p:sp>
          <p:nvSpPr>
            <p:cNvPr id="131" name="矩形 130"/>
            <p:cNvSpPr/>
            <p:nvPr/>
          </p:nvSpPr>
          <p:spPr>
            <a:xfrm>
              <a:off x="6047027" y="1455845"/>
              <a:ext cx="4972680" cy="652486"/>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pitchFamily="34" charset="-122"/>
                  <a:ea typeface="微软雅黑" panose="020B0503020204020204" pitchFamily="34" charset="-122"/>
                </a:rPr>
                <a:t>是一种拥有关系，实现普通箭头，指向被拥有者</a:t>
              </a:r>
              <a:endParaRPr lang="en-US" altLang="zh-CN" sz="1400" dirty="0">
                <a:solidFill>
                  <a:schemeClr val="bg1">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400" dirty="0">
                  <a:solidFill>
                    <a:schemeClr val="bg1">
                      <a:lumMod val="50000"/>
                    </a:schemeClr>
                  </a:solidFill>
                  <a:latin typeface="微软雅黑" panose="020B0503020204020204" pitchFamily="34" charset="-122"/>
                  <a:ea typeface="微软雅黑" panose="020B0503020204020204" pitchFamily="34" charset="-122"/>
                </a:rPr>
                <a:t>被拥有者一般体现为类的成员变量</a:t>
              </a:r>
            </a:p>
          </p:txBody>
        </p:sp>
        <p:grpSp>
          <p:nvGrpSpPr>
            <p:cNvPr id="132" name="组合 131"/>
            <p:cNvGrpSpPr/>
            <p:nvPr/>
          </p:nvGrpSpPr>
          <p:grpSpPr>
            <a:xfrm>
              <a:off x="3654426" y="1526425"/>
              <a:ext cx="2300757" cy="509896"/>
              <a:chOff x="888096" y="1000203"/>
              <a:chExt cx="4259825" cy="944066"/>
            </a:xfrm>
          </p:grpSpPr>
          <p:sp>
            <p:nvSpPr>
              <p:cNvPr id="133" name="矩形 132"/>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sp>
            <p:nvSpPr>
              <p:cNvPr id="134" name="椭圆 133"/>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sp>
            <p:nvSpPr>
              <p:cNvPr id="135" name="椭圆 134"/>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sp>
            <p:nvSpPr>
              <p:cNvPr id="136" name="椭圆 135"/>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sp>
            <p:nvSpPr>
              <p:cNvPr id="137" name="椭圆 136"/>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grpSp>
        <p:sp>
          <p:nvSpPr>
            <p:cNvPr id="138" name="矩形 137"/>
            <p:cNvSpPr/>
            <p:nvPr/>
          </p:nvSpPr>
          <p:spPr>
            <a:xfrm>
              <a:off x="3763334" y="1601801"/>
              <a:ext cx="2031325" cy="369332"/>
            </a:xfrm>
            <a:prstGeom prst="rect">
              <a:avLst/>
            </a:prstGeom>
          </p:spPr>
          <p:txBody>
            <a:bodyPr wrap="none">
              <a:spAutoFit/>
            </a:bodyPr>
            <a:lstStyle/>
            <a:p>
              <a:r>
                <a:rPr lang="zh-CN" altLang="en-US" dirty="0">
                  <a:solidFill>
                    <a:schemeClr val="bg2">
                      <a:lumMod val="50000"/>
                    </a:schemeClr>
                  </a:solidFill>
                  <a:latin typeface="微软雅黑" panose="020B0503020204020204" pitchFamily="34" charset="-122"/>
                  <a:ea typeface="微软雅黑" panose="020B0503020204020204" pitchFamily="34" charset="-122"/>
                </a:rPr>
                <a:t>关联关系（拥有）</a:t>
              </a:r>
            </a:p>
          </p:txBody>
        </p:sp>
      </p:grpSp>
      <p:sp>
        <p:nvSpPr>
          <p:cNvPr id="193" name="Freeform 11"/>
          <p:cNvSpPr>
            <a:spLocks noEditPoints="1"/>
          </p:cNvSpPr>
          <p:nvPr/>
        </p:nvSpPr>
        <p:spPr bwMode="auto">
          <a:xfrm>
            <a:off x="3670055" y="5315623"/>
            <a:ext cx="2265020" cy="637440"/>
          </a:xfrm>
          <a:custGeom>
            <a:avLst/>
            <a:gdLst>
              <a:gd name="T0" fmla="*/ 2333 w 2333"/>
              <a:gd name="T1" fmla="*/ 0 h 1775"/>
              <a:gd name="T2" fmla="*/ 2333 w 2333"/>
              <a:gd name="T3" fmla="*/ 1331 h 1775"/>
              <a:gd name="T4" fmla="*/ 1166 w 2333"/>
              <a:gd name="T5" fmla="*/ 1775 h 1775"/>
              <a:gd name="T6" fmla="*/ 0 w 2333"/>
              <a:gd name="T7" fmla="*/ 1331 h 1775"/>
              <a:gd name="T8" fmla="*/ 0 w 2333"/>
              <a:gd name="T9" fmla="*/ 0 h 1775"/>
              <a:gd name="T10" fmla="*/ 1166 w 2333"/>
              <a:gd name="T11" fmla="*/ 444 h 1775"/>
              <a:gd name="T12" fmla="*/ 2333 w 2333"/>
              <a:gd name="T13" fmla="*/ 0 h 1775"/>
              <a:gd name="T14" fmla="*/ 1750 w 2333"/>
              <a:gd name="T15" fmla="*/ 222 h 1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3" h="1775">
                <a:moveTo>
                  <a:pt x="2333" y="0"/>
                </a:moveTo>
                <a:lnTo>
                  <a:pt x="2333" y="1331"/>
                </a:lnTo>
                <a:lnTo>
                  <a:pt x="1166" y="1775"/>
                </a:lnTo>
                <a:lnTo>
                  <a:pt x="0" y="1331"/>
                </a:lnTo>
                <a:lnTo>
                  <a:pt x="0" y="0"/>
                </a:lnTo>
                <a:lnTo>
                  <a:pt x="1166" y="444"/>
                </a:lnTo>
                <a:lnTo>
                  <a:pt x="2333" y="0"/>
                </a:lnTo>
                <a:close/>
                <a:moveTo>
                  <a:pt x="1750" y="222"/>
                </a:moveTo>
              </a:path>
            </a:pathLst>
          </a:custGeom>
          <a:solidFill>
            <a:schemeClr val="accent6">
              <a:lumMod val="40000"/>
              <a:lumOff val="60000"/>
            </a:schemeClr>
          </a:solidFill>
          <a:ln>
            <a:noFill/>
          </a:ln>
        </p:spPr>
        <p:txBody>
          <a:bodyPr vert="horz" wrap="square" lIns="68571" tIns="34285" rIns="68571" bIns="34285"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3600" b="1" i="0" u="none" strike="noStrike" kern="0" normalizeH="0" baseline="0" noProof="0" dirty="0">
                <a:ln w="6600">
                  <a:solidFill>
                    <a:schemeClr val="accent2"/>
                  </a:solidFill>
                  <a:prstDash val="solid"/>
                </a:ln>
                <a:solidFill>
                  <a:srgbClr val="FFFFFF"/>
                </a:solidFill>
                <a:effectLst>
                  <a:outerShdw dist="38100" dir="2700000" algn="tl" rotWithShape="0">
                    <a:schemeClr val="accent2"/>
                  </a:outerShdw>
                </a:effectLst>
                <a:uLnTx/>
                <a:uFillTx/>
                <a:latin typeface="微软雅黑" panose="020B0503020204020204" pitchFamily="34" charset="-122"/>
                <a:ea typeface="微软雅黑" panose="020B0503020204020204" pitchFamily="34" charset="-122"/>
              </a:rPr>
              <a:t>强</a:t>
            </a:r>
          </a:p>
        </p:txBody>
      </p:sp>
      <p:grpSp>
        <p:nvGrpSpPr>
          <p:cNvPr id="197" name="组合 196"/>
          <p:cNvGrpSpPr/>
          <p:nvPr/>
        </p:nvGrpSpPr>
        <p:grpSpPr>
          <a:xfrm>
            <a:off x="3654426" y="2586976"/>
            <a:ext cx="8537574" cy="612475"/>
            <a:chOff x="3654426" y="2586976"/>
            <a:chExt cx="8537574" cy="612475"/>
          </a:xfrm>
        </p:grpSpPr>
        <p:sp>
          <p:nvSpPr>
            <p:cNvPr id="139" name="矩形 138"/>
            <p:cNvSpPr/>
            <p:nvPr/>
          </p:nvSpPr>
          <p:spPr>
            <a:xfrm>
              <a:off x="6047027" y="2586976"/>
              <a:ext cx="6144973" cy="612475"/>
            </a:xfrm>
            <a:prstGeom prst="rect">
              <a:avLst/>
            </a:prstGeom>
          </p:spPr>
          <p:txBody>
            <a:bodyPr wrap="square">
              <a:spAutoFit/>
            </a:bodyPr>
            <a:lstStyle/>
            <a:p>
              <a:pPr>
                <a:lnSpc>
                  <a:spcPct val="130000"/>
                </a:lnSpc>
              </a:pPr>
              <a:r>
                <a:rPr lang="zh-CN" altLang="en-US" sz="1300" dirty="0">
                  <a:solidFill>
                    <a:schemeClr val="bg1">
                      <a:lumMod val="50000"/>
                    </a:schemeClr>
                  </a:solidFill>
                  <a:latin typeface="微软雅黑" panose="020B0503020204020204" pitchFamily="34" charset="-122"/>
                  <a:ea typeface="微软雅黑" panose="020B0503020204020204" pitchFamily="34" charset="-122"/>
                </a:rPr>
                <a:t>是整体与部分的关系，且部分可以脱离整体而存在，实线空心菱形，菱形指向整体</a:t>
              </a:r>
              <a:endParaRPr lang="en-US" altLang="zh-CN" sz="1300" dirty="0">
                <a:solidFill>
                  <a:schemeClr val="bg1">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300" dirty="0">
                  <a:solidFill>
                    <a:schemeClr val="bg1">
                      <a:lumMod val="50000"/>
                    </a:schemeClr>
                  </a:solidFill>
                  <a:latin typeface="微软雅黑" panose="020B0503020204020204" pitchFamily="34" charset="-122"/>
                  <a:ea typeface="微软雅黑" panose="020B0503020204020204" pitchFamily="34" charset="-122"/>
                </a:rPr>
                <a:t>聚合是一种强关联关系，体现为类的成员变量</a:t>
              </a:r>
            </a:p>
          </p:txBody>
        </p:sp>
        <p:grpSp>
          <p:nvGrpSpPr>
            <p:cNvPr id="140" name="组合 139"/>
            <p:cNvGrpSpPr/>
            <p:nvPr/>
          </p:nvGrpSpPr>
          <p:grpSpPr>
            <a:xfrm>
              <a:off x="3654426" y="2631798"/>
              <a:ext cx="2300757" cy="509896"/>
              <a:chOff x="888096" y="1000203"/>
              <a:chExt cx="4259825" cy="944066"/>
            </a:xfrm>
          </p:grpSpPr>
          <p:sp>
            <p:nvSpPr>
              <p:cNvPr id="141" name="矩形 140"/>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sp>
            <p:nvSpPr>
              <p:cNvPr id="142" name="椭圆 141"/>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sp>
            <p:nvSpPr>
              <p:cNvPr id="143" name="椭圆 142"/>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sp>
            <p:nvSpPr>
              <p:cNvPr id="144" name="椭圆 143"/>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sp>
            <p:nvSpPr>
              <p:cNvPr id="145" name="椭圆 144"/>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grpSp>
        <p:sp>
          <p:nvSpPr>
            <p:cNvPr id="146" name="矩形 145"/>
            <p:cNvSpPr/>
            <p:nvPr/>
          </p:nvSpPr>
          <p:spPr>
            <a:xfrm>
              <a:off x="3763334" y="2707174"/>
              <a:ext cx="2262158" cy="369332"/>
            </a:xfrm>
            <a:prstGeom prst="rect">
              <a:avLst/>
            </a:prstGeom>
          </p:spPr>
          <p:txBody>
            <a:bodyPr wrap="none">
              <a:spAutoFit/>
            </a:bodyPr>
            <a:lstStyle/>
            <a:p>
              <a:r>
                <a:rPr lang="zh-CN" altLang="en-US" dirty="0">
                  <a:solidFill>
                    <a:schemeClr val="bg2">
                      <a:lumMod val="50000"/>
                    </a:schemeClr>
                  </a:solidFill>
                  <a:latin typeface="微软雅黑" panose="020B0503020204020204" pitchFamily="34" charset="-122"/>
                  <a:ea typeface="微软雅黑" panose="020B0503020204020204" pitchFamily="34" charset="-122"/>
                </a:rPr>
                <a:t>聚合关系（强关联）</a:t>
              </a:r>
            </a:p>
          </p:txBody>
        </p:sp>
      </p:grpSp>
      <p:grpSp>
        <p:nvGrpSpPr>
          <p:cNvPr id="198" name="组合 197"/>
          <p:cNvGrpSpPr/>
          <p:nvPr/>
        </p:nvGrpSpPr>
        <p:grpSpPr>
          <a:xfrm>
            <a:off x="3654426" y="3682936"/>
            <a:ext cx="8537574" cy="612475"/>
            <a:chOff x="3654426" y="3682936"/>
            <a:chExt cx="8537574" cy="612475"/>
          </a:xfrm>
        </p:grpSpPr>
        <p:sp>
          <p:nvSpPr>
            <p:cNvPr id="147" name="矩形 146"/>
            <p:cNvSpPr/>
            <p:nvPr/>
          </p:nvSpPr>
          <p:spPr>
            <a:xfrm>
              <a:off x="6047026" y="3682936"/>
              <a:ext cx="6144974" cy="612475"/>
            </a:xfrm>
            <a:prstGeom prst="rect">
              <a:avLst/>
            </a:prstGeom>
          </p:spPr>
          <p:txBody>
            <a:bodyPr wrap="square">
              <a:spAutoFit/>
            </a:bodyPr>
            <a:lstStyle/>
            <a:p>
              <a:pPr>
                <a:lnSpc>
                  <a:spcPct val="130000"/>
                </a:lnSpc>
              </a:pPr>
              <a:r>
                <a:rPr lang="zh-CN" altLang="en-US" sz="1300" dirty="0">
                  <a:solidFill>
                    <a:schemeClr val="bg1">
                      <a:lumMod val="50000"/>
                    </a:schemeClr>
                  </a:solidFill>
                  <a:latin typeface="微软雅黑" panose="020B0503020204020204" pitchFamily="34" charset="-122"/>
                  <a:ea typeface="微软雅黑" panose="020B0503020204020204" pitchFamily="34" charset="-122"/>
                </a:rPr>
                <a:t>是整体与部分的关系，但部分不能脱离整理而存在，实线实心菱形，菱形指向整体</a:t>
              </a:r>
              <a:endParaRPr lang="en-US" altLang="zh-CN" sz="1300" dirty="0">
                <a:solidFill>
                  <a:schemeClr val="bg1">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300" dirty="0">
                  <a:solidFill>
                    <a:schemeClr val="bg1">
                      <a:lumMod val="50000"/>
                    </a:schemeClr>
                  </a:solidFill>
                  <a:latin typeface="微软雅黑" panose="020B0503020204020204" pitchFamily="34" charset="-122"/>
                  <a:ea typeface="微软雅黑" panose="020B0503020204020204" pitchFamily="34" charset="-122"/>
                </a:rPr>
                <a:t>是比聚合还强的强关联关系，体现为类的成员变量</a:t>
              </a:r>
            </a:p>
          </p:txBody>
        </p:sp>
        <p:grpSp>
          <p:nvGrpSpPr>
            <p:cNvPr id="148" name="组合 147"/>
            <p:cNvGrpSpPr/>
            <p:nvPr/>
          </p:nvGrpSpPr>
          <p:grpSpPr>
            <a:xfrm>
              <a:off x="3654426" y="3727758"/>
              <a:ext cx="2300757" cy="509896"/>
              <a:chOff x="888096" y="1000203"/>
              <a:chExt cx="4259825" cy="944066"/>
            </a:xfrm>
          </p:grpSpPr>
          <p:sp>
            <p:nvSpPr>
              <p:cNvPr id="149" name="矩形 148"/>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sp>
            <p:nvSpPr>
              <p:cNvPr id="150" name="椭圆 149"/>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sp>
            <p:nvSpPr>
              <p:cNvPr id="151" name="椭圆 150"/>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sp>
            <p:nvSpPr>
              <p:cNvPr id="152" name="椭圆 151"/>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sp>
            <p:nvSpPr>
              <p:cNvPr id="153" name="椭圆 152"/>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grpSp>
        <p:sp>
          <p:nvSpPr>
            <p:cNvPr id="154" name="矩形 153"/>
            <p:cNvSpPr/>
            <p:nvPr/>
          </p:nvSpPr>
          <p:spPr>
            <a:xfrm>
              <a:off x="3763334" y="3803134"/>
              <a:ext cx="2262158" cy="369332"/>
            </a:xfrm>
            <a:prstGeom prst="rect">
              <a:avLst/>
            </a:prstGeom>
          </p:spPr>
          <p:txBody>
            <a:bodyPr wrap="none">
              <a:spAutoFit/>
            </a:bodyPr>
            <a:lstStyle/>
            <a:p>
              <a:r>
                <a:rPr lang="zh-CN" altLang="en-US" dirty="0">
                  <a:solidFill>
                    <a:schemeClr val="bg2">
                      <a:lumMod val="50000"/>
                    </a:schemeClr>
                  </a:solidFill>
                  <a:latin typeface="微软雅黑" panose="020B0503020204020204" pitchFamily="34" charset="-122"/>
                  <a:ea typeface="微软雅黑" panose="020B0503020204020204" pitchFamily="34" charset="-122"/>
                </a:rPr>
                <a:t>组合关系（强关联）</a:t>
              </a:r>
            </a:p>
          </p:txBody>
        </p:sp>
      </p:grpSp>
      <p:grpSp>
        <p:nvGrpSpPr>
          <p:cNvPr id="155" name="组合 154"/>
          <p:cNvGrpSpPr/>
          <p:nvPr/>
        </p:nvGrpSpPr>
        <p:grpSpPr>
          <a:xfrm>
            <a:off x="3654426" y="4815386"/>
            <a:ext cx="7365281" cy="509896"/>
            <a:chOff x="4568825" y="438589"/>
            <a:chExt cx="7365281" cy="509896"/>
          </a:xfrm>
        </p:grpSpPr>
        <p:sp>
          <p:nvSpPr>
            <p:cNvPr id="156" name="矩形 155"/>
            <p:cNvSpPr/>
            <p:nvPr/>
          </p:nvSpPr>
          <p:spPr>
            <a:xfrm>
              <a:off x="6961426" y="509678"/>
              <a:ext cx="4972680" cy="372410"/>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pitchFamily="34" charset="-122"/>
                  <a:ea typeface="微软雅黑" panose="020B0503020204020204" pitchFamily="34" charset="-122"/>
                </a:rPr>
                <a:t>虚线三角箭头，箭头指向接口</a:t>
              </a:r>
            </a:p>
          </p:txBody>
        </p:sp>
        <p:grpSp>
          <p:nvGrpSpPr>
            <p:cNvPr id="157" name="组合 156"/>
            <p:cNvGrpSpPr/>
            <p:nvPr/>
          </p:nvGrpSpPr>
          <p:grpSpPr>
            <a:xfrm>
              <a:off x="4568825" y="438589"/>
              <a:ext cx="2300757" cy="509896"/>
              <a:chOff x="888096" y="1000203"/>
              <a:chExt cx="4259825" cy="944066"/>
            </a:xfrm>
          </p:grpSpPr>
          <p:sp>
            <p:nvSpPr>
              <p:cNvPr id="159" name="矩形 158"/>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160" name="椭圆 159"/>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161" name="椭圆 160"/>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162" name="椭圆 161"/>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163" name="椭圆 162"/>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grpSp>
        <p:sp>
          <p:nvSpPr>
            <p:cNvPr id="158" name="矩形 157"/>
            <p:cNvSpPr/>
            <p:nvPr/>
          </p:nvSpPr>
          <p:spPr>
            <a:xfrm>
              <a:off x="4677733" y="513965"/>
              <a:ext cx="1107996" cy="369332"/>
            </a:xfrm>
            <a:prstGeom prst="rect">
              <a:avLst/>
            </a:prstGeom>
          </p:spPr>
          <p:txBody>
            <a:bodyPr wrap="none">
              <a:spAutoFit/>
            </a:bodyPr>
            <a:lstStyle/>
            <a:p>
              <a:r>
                <a:rPr lang="zh-CN" altLang="en-US" dirty="0">
                  <a:solidFill>
                    <a:schemeClr val="bg2">
                      <a:lumMod val="50000"/>
                    </a:schemeClr>
                  </a:solidFill>
                  <a:latin typeface="微软雅黑" panose="020B0503020204020204" pitchFamily="34" charset="-122"/>
                  <a:ea typeface="微软雅黑" panose="020B0503020204020204" pitchFamily="34" charset="-122"/>
                </a:rPr>
                <a:t>实现关系</a:t>
              </a:r>
            </a:p>
          </p:txBody>
        </p:sp>
      </p:grpSp>
      <p:grpSp>
        <p:nvGrpSpPr>
          <p:cNvPr id="164" name="组合 163"/>
          <p:cNvGrpSpPr/>
          <p:nvPr/>
        </p:nvGrpSpPr>
        <p:grpSpPr>
          <a:xfrm>
            <a:off x="3654426" y="5895223"/>
            <a:ext cx="7365281" cy="509896"/>
            <a:chOff x="4568825" y="438589"/>
            <a:chExt cx="7365281" cy="509896"/>
          </a:xfrm>
        </p:grpSpPr>
        <p:sp>
          <p:nvSpPr>
            <p:cNvPr id="165" name="矩形 164"/>
            <p:cNvSpPr/>
            <p:nvPr/>
          </p:nvSpPr>
          <p:spPr>
            <a:xfrm>
              <a:off x="6961426" y="509678"/>
              <a:ext cx="4972680" cy="372410"/>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pitchFamily="34" charset="-122"/>
                  <a:ea typeface="微软雅黑" panose="020B0503020204020204" pitchFamily="34" charset="-122"/>
                </a:rPr>
                <a:t>实线三角箭头，箭头指向父类</a:t>
              </a:r>
            </a:p>
          </p:txBody>
        </p:sp>
        <p:grpSp>
          <p:nvGrpSpPr>
            <p:cNvPr id="166" name="组合 165"/>
            <p:cNvGrpSpPr/>
            <p:nvPr/>
          </p:nvGrpSpPr>
          <p:grpSpPr>
            <a:xfrm>
              <a:off x="4568825" y="438589"/>
              <a:ext cx="2300757" cy="509896"/>
              <a:chOff x="888096" y="1000203"/>
              <a:chExt cx="4259825" cy="944066"/>
            </a:xfrm>
          </p:grpSpPr>
          <p:sp>
            <p:nvSpPr>
              <p:cNvPr id="168" name="矩形 16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169" name="椭圆 16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170" name="椭圆 16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171" name="椭圆 17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172" name="椭圆 17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grpSp>
        <p:sp>
          <p:nvSpPr>
            <p:cNvPr id="167" name="矩形 166"/>
            <p:cNvSpPr/>
            <p:nvPr/>
          </p:nvSpPr>
          <p:spPr>
            <a:xfrm>
              <a:off x="4677733" y="513965"/>
              <a:ext cx="1107996" cy="369332"/>
            </a:xfrm>
            <a:prstGeom prst="rect">
              <a:avLst/>
            </a:prstGeom>
          </p:spPr>
          <p:txBody>
            <a:bodyPr wrap="none">
              <a:spAutoFit/>
            </a:bodyPr>
            <a:lstStyle/>
            <a:p>
              <a:r>
                <a:rPr lang="zh-CN" altLang="en-US" dirty="0">
                  <a:solidFill>
                    <a:schemeClr val="bg2">
                      <a:lumMod val="50000"/>
                    </a:schemeClr>
                  </a:solidFill>
                  <a:latin typeface="微软雅黑" panose="020B0503020204020204" pitchFamily="34" charset="-122"/>
                  <a:ea typeface="微软雅黑" panose="020B0503020204020204" pitchFamily="34" charset="-122"/>
                </a:rPr>
                <a:t>继承关系</a:t>
              </a:r>
            </a:p>
          </p:txBody>
        </p:sp>
      </p:grpSp>
      <p:sp>
        <p:nvSpPr>
          <p:cNvPr id="173" name="文本框 172"/>
          <p:cNvSpPr txBox="1"/>
          <p:nvPr/>
        </p:nvSpPr>
        <p:spPr>
          <a:xfrm>
            <a:off x="3169996" y="434252"/>
            <a:ext cx="405880" cy="523220"/>
          </a:xfrm>
          <a:prstGeom prst="rect">
            <a:avLst/>
          </a:prstGeom>
          <a:noFill/>
        </p:spPr>
        <p:txBody>
          <a:bodyPr wrap="none" rtlCol="0">
            <a:spAutoFit/>
          </a:bodyPr>
          <a:lstStyle/>
          <a:p>
            <a:r>
              <a:rPr lang="en-US" altLang="zh-CN" sz="2800" b="1" dirty="0">
                <a:solidFill>
                  <a:schemeClr val="bg2">
                    <a:lumMod val="50000"/>
                  </a:schemeClr>
                </a:solidFill>
                <a:latin typeface="微软雅黑" panose="020B0503020204020204" pitchFamily="34" charset="-122"/>
                <a:ea typeface="微软雅黑" panose="020B0503020204020204" pitchFamily="34" charset="-122"/>
              </a:rPr>
              <a:t>1</a:t>
            </a:r>
            <a:endParaRPr lang="zh-CN" altLang="en-US" sz="28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74" name="文本框 173"/>
          <p:cNvSpPr txBox="1"/>
          <p:nvPr/>
        </p:nvSpPr>
        <p:spPr>
          <a:xfrm>
            <a:off x="3176070" y="1524000"/>
            <a:ext cx="405880" cy="523220"/>
          </a:xfrm>
          <a:prstGeom prst="rect">
            <a:avLst/>
          </a:prstGeom>
          <a:noFill/>
        </p:spPr>
        <p:txBody>
          <a:bodyPr wrap="none" rtlCol="0">
            <a:spAutoFit/>
          </a:bodyPr>
          <a:lstStyle/>
          <a:p>
            <a:r>
              <a:rPr lang="en-US" altLang="zh-CN" sz="2800" b="1" dirty="0">
                <a:solidFill>
                  <a:schemeClr val="bg2">
                    <a:lumMod val="50000"/>
                  </a:schemeClr>
                </a:solidFill>
                <a:latin typeface="微软雅黑" panose="020B0503020204020204" pitchFamily="34" charset="-122"/>
                <a:ea typeface="微软雅黑" panose="020B0503020204020204" pitchFamily="34" charset="-122"/>
              </a:rPr>
              <a:t>2</a:t>
            </a:r>
            <a:endParaRPr lang="zh-CN" altLang="en-US" sz="28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75" name="文本框 174"/>
          <p:cNvSpPr txBox="1"/>
          <p:nvPr/>
        </p:nvSpPr>
        <p:spPr>
          <a:xfrm>
            <a:off x="3176070" y="2616200"/>
            <a:ext cx="405880" cy="523220"/>
          </a:xfrm>
          <a:prstGeom prst="rect">
            <a:avLst/>
          </a:prstGeom>
          <a:noFill/>
        </p:spPr>
        <p:txBody>
          <a:bodyPr wrap="none" rtlCol="0">
            <a:spAutoFit/>
          </a:bodyPr>
          <a:lstStyle/>
          <a:p>
            <a:r>
              <a:rPr lang="en-US" altLang="zh-CN" sz="2800" b="1" dirty="0">
                <a:solidFill>
                  <a:schemeClr val="bg2">
                    <a:lumMod val="50000"/>
                  </a:schemeClr>
                </a:solidFill>
                <a:latin typeface="微软雅黑" panose="020B0503020204020204" pitchFamily="34" charset="-122"/>
                <a:ea typeface="微软雅黑" panose="020B0503020204020204" pitchFamily="34" charset="-122"/>
              </a:rPr>
              <a:t>3</a:t>
            </a:r>
            <a:endParaRPr lang="zh-CN" altLang="en-US" sz="28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76" name="文本框 175"/>
          <p:cNvSpPr txBox="1"/>
          <p:nvPr/>
        </p:nvSpPr>
        <p:spPr>
          <a:xfrm>
            <a:off x="3176070" y="3708400"/>
            <a:ext cx="405880" cy="523220"/>
          </a:xfrm>
          <a:prstGeom prst="rect">
            <a:avLst/>
          </a:prstGeom>
          <a:noFill/>
        </p:spPr>
        <p:txBody>
          <a:bodyPr wrap="none" rtlCol="0">
            <a:spAutoFit/>
          </a:bodyPr>
          <a:lstStyle/>
          <a:p>
            <a:r>
              <a:rPr lang="en-US" altLang="zh-CN" sz="2800" b="1" dirty="0">
                <a:solidFill>
                  <a:schemeClr val="bg2">
                    <a:lumMod val="50000"/>
                  </a:schemeClr>
                </a:solidFill>
                <a:latin typeface="微软雅黑" panose="020B0503020204020204" pitchFamily="34" charset="-122"/>
                <a:ea typeface="微软雅黑" panose="020B0503020204020204" pitchFamily="34" charset="-122"/>
              </a:rPr>
              <a:t>4</a:t>
            </a:r>
            <a:endParaRPr lang="zh-CN" altLang="en-US" sz="28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77" name="文本框 176"/>
          <p:cNvSpPr txBox="1"/>
          <p:nvPr/>
        </p:nvSpPr>
        <p:spPr>
          <a:xfrm>
            <a:off x="3176070" y="4800600"/>
            <a:ext cx="405880" cy="523220"/>
          </a:xfrm>
          <a:prstGeom prst="rect">
            <a:avLst/>
          </a:prstGeom>
          <a:noFill/>
        </p:spPr>
        <p:txBody>
          <a:bodyPr wrap="none" rtlCol="0">
            <a:spAutoFit/>
          </a:bodyPr>
          <a:lstStyle/>
          <a:p>
            <a:r>
              <a:rPr lang="en-US" altLang="zh-CN" sz="2800" b="1" dirty="0">
                <a:solidFill>
                  <a:schemeClr val="bg2">
                    <a:lumMod val="50000"/>
                  </a:schemeClr>
                </a:solidFill>
                <a:latin typeface="微软雅黑" panose="020B0503020204020204" pitchFamily="34" charset="-122"/>
                <a:ea typeface="微软雅黑" panose="020B0503020204020204" pitchFamily="34" charset="-122"/>
              </a:rPr>
              <a:t>5</a:t>
            </a:r>
            <a:endParaRPr lang="zh-CN" altLang="en-US" sz="28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78" name="文本框 177"/>
          <p:cNvSpPr txBox="1"/>
          <p:nvPr/>
        </p:nvSpPr>
        <p:spPr>
          <a:xfrm>
            <a:off x="3176070" y="5892800"/>
            <a:ext cx="405880" cy="523220"/>
          </a:xfrm>
          <a:prstGeom prst="rect">
            <a:avLst/>
          </a:prstGeom>
          <a:noFill/>
        </p:spPr>
        <p:txBody>
          <a:bodyPr wrap="none" rtlCol="0">
            <a:spAutoFit/>
          </a:bodyPr>
          <a:lstStyle/>
          <a:p>
            <a:r>
              <a:rPr lang="en-US" altLang="zh-CN" sz="2800" b="1" dirty="0">
                <a:solidFill>
                  <a:schemeClr val="bg2">
                    <a:lumMod val="50000"/>
                  </a:schemeClr>
                </a:solidFill>
                <a:latin typeface="微软雅黑" panose="020B0503020204020204" pitchFamily="34" charset="-122"/>
                <a:ea typeface="微软雅黑" panose="020B0503020204020204" pitchFamily="34" charset="-122"/>
              </a:rPr>
              <a:t>6</a:t>
            </a:r>
            <a:endParaRPr lang="zh-CN" altLang="en-US" sz="2800" b="1"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179" name="图片 178"/>
          <p:cNvPicPr>
            <a:picLocks noChangeAspect="1"/>
          </p:cNvPicPr>
          <p:nvPr/>
        </p:nvPicPr>
        <p:blipFill rotWithShape="1">
          <a:blip r:embed="rId5">
            <a:duotone>
              <a:prstClr val="black"/>
              <a:schemeClr val="bg1">
                <a:lumMod val="75000"/>
                <a:tint val="45000"/>
                <a:satMod val="400000"/>
              </a:schemeClr>
            </a:duotone>
          </a:blip>
          <a:srcRect l="49574"/>
          <a:stretch>
            <a:fillRect/>
          </a:stretch>
        </p:blipFill>
        <p:spPr>
          <a:xfrm>
            <a:off x="-8468" y="2435266"/>
            <a:ext cx="1002201" cy="1987468"/>
          </a:xfrm>
          <a:prstGeom prst="rect">
            <a:avLst/>
          </a:prstGeom>
        </p:spPr>
      </p:pic>
      <p:pic>
        <p:nvPicPr>
          <p:cNvPr id="184" name="图片 183"/>
          <p:cNvPicPr>
            <a:picLocks noChangeAspect="1"/>
          </p:cNvPicPr>
          <p:nvPr/>
        </p:nvPicPr>
        <p:blipFill>
          <a:blip r:embed="rId6"/>
          <a:stretch>
            <a:fillRect/>
          </a:stretch>
        </p:blipFill>
        <p:spPr>
          <a:xfrm flipV="1">
            <a:off x="10173952" y="2949209"/>
            <a:ext cx="1318484" cy="128225"/>
          </a:xfrm>
          <a:prstGeom prst="rect">
            <a:avLst/>
          </a:prstGeom>
        </p:spPr>
      </p:pic>
      <p:pic>
        <p:nvPicPr>
          <p:cNvPr id="185" name="图片 184"/>
          <p:cNvPicPr>
            <a:picLocks noChangeAspect="1"/>
          </p:cNvPicPr>
          <p:nvPr/>
        </p:nvPicPr>
        <p:blipFill>
          <a:blip r:embed="rId7"/>
          <a:stretch>
            <a:fillRect/>
          </a:stretch>
        </p:blipFill>
        <p:spPr>
          <a:xfrm>
            <a:off x="10182349" y="4041801"/>
            <a:ext cx="1318484" cy="243954"/>
          </a:xfrm>
          <a:prstGeom prst="rect">
            <a:avLst/>
          </a:prstGeom>
        </p:spPr>
      </p:pic>
      <p:pic>
        <p:nvPicPr>
          <p:cNvPr id="186" name="图片 185"/>
          <p:cNvPicPr>
            <a:picLocks noChangeAspect="1"/>
          </p:cNvPicPr>
          <p:nvPr/>
        </p:nvPicPr>
        <p:blipFill>
          <a:blip r:embed="rId8"/>
          <a:stretch>
            <a:fillRect/>
          </a:stretch>
        </p:blipFill>
        <p:spPr>
          <a:xfrm>
            <a:off x="10173951" y="5061447"/>
            <a:ext cx="1318484" cy="114660"/>
          </a:xfrm>
          <a:prstGeom prst="rect">
            <a:avLst/>
          </a:prstGeom>
        </p:spPr>
      </p:pic>
      <p:pic>
        <p:nvPicPr>
          <p:cNvPr id="187" name="图片 186"/>
          <p:cNvPicPr>
            <a:picLocks noChangeAspect="1"/>
          </p:cNvPicPr>
          <p:nvPr/>
        </p:nvPicPr>
        <p:blipFill>
          <a:blip r:embed="rId9"/>
          <a:stretch>
            <a:fillRect/>
          </a:stretch>
        </p:blipFill>
        <p:spPr>
          <a:xfrm>
            <a:off x="10173951" y="6101262"/>
            <a:ext cx="1318484" cy="114660"/>
          </a:xfrm>
          <a:prstGeom prst="rect">
            <a:avLst/>
          </a:prstGeom>
        </p:spPr>
      </p:pic>
      <p:pic>
        <p:nvPicPr>
          <p:cNvPr id="188" name="图片 187"/>
          <p:cNvPicPr>
            <a:picLocks noChangeAspect="1"/>
          </p:cNvPicPr>
          <p:nvPr/>
        </p:nvPicPr>
        <p:blipFill>
          <a:blip r:embed="rId10"/>
          <a:stretch>
            <a:fillRect/>
          </a:stretch>
        </p:blipFill>
        <p:spPr>
          <a:xfrm>
            <a:off x="10173951" y="508712"/>
            <a:ext cx="1318484" cy="114660"/>
          </a:xfrm>
          <a:prstGeom prst="rect">
            <a:avLst/>
          </a:prstGeom>
        </p:spPr>
      </p:pic>
      <p:pic>
        <p:nvPicPr>
          <p:cNvPr id="194" name="图片 193"/>
          <p:cNvPicPr>
            <a:picLocks noChangeAspect="1"/>
          </p:cNvPicPr>
          <p:nvPr/>
        </p:nvPicPr>
        <p:blipFill>
          <a:blip r:embed="rId11"/>
          <a:stretch>
            <a:fillRect/>
          </a:stretch>
        </p:blipFill>
        <p:spPr>
          <a:xfrm>
            <a:off x="10173951" y="1606804"/>
            <a:ext cx="1326882" cy="115391"/>
          </a:xfrm>
          <a:prstGeom prst="rect">
            <a:avLst/>
          </a:prstGeom>
        </p:spPr>
      </p:pic>
      <p:sp>
        <p:nvSpPr>
          <p:cNvPr id="199" name="Freeform 11"/>
          <p:cNvSpPr>
            <a:spLocks noEditPoints="1"/>
          </p:cNvSpPr>
          <p:nvPr/>
        </p:nvSpPr>
        <p:spPr bwMode="auto">
          <a:xfrm>
            <a:off x="3665255" y="937739"/>
            <a:ext cx="2265020" cy="619942"/>
          </a:xfrm>
          <a:custGeom>
            <a:avLst/>
            <a:gdLst>
              <a:gd name="T0" fmla="*/ 2333 w 2333"/>
              <a:gd name="T1" fmla="*/ 0 h 1775"/>
              <a:gd name="T2" fmla="*/ 2333 w 2333"/>
              <a:gd name="T3" fmla="*/ 1331 h 1775"/>
              <a:gd name="T4" fmla="*/ 1166 w 2333"/>
              <a:gd name="T5" fmla="*/ 1775 h 1775"/>
              <a:gd name="T6" fmla="*/ 0 w 2333"/>
              <a:gd name="T7" fmla="*/ 1331 h 1775"/>
              <a:gd name="T8" fmla="*/ 0 w 2333"/>
              <a:gd name="T9" fmla="*/ 0 h 1775"/>
              <a:gd name="T10" fmla="*/ 1166 w 2333"/>
              <a:gd name="T11" fmla="*/ 444 h 1775"/>
              <a:gd name="T12" fmla="*/ 2333 w 2333"/>
              <a:gd name="T13" fmla="*/ 0 h 1775"/>
              <a:gd name="T14" fmla="*/ 1750 w 2333"/>
              <a:gd name="T15" fmla="*/ 222 h 1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3" h="1775">
                <a:moveTo>
                  <a:pt x="2333" y="0"/>
                </a:moveTo>
                <a:lnTo>
                  <a:pt x="2333" y="1331"/>
                </a:lnTo>
                <a:lnTo>
                  <a:pt x="1166" y="1775"/>
                </a:lnTo>
                <a:lnTo>
                  <a:pt x="0" y="1331"/>
                </a:lnTo>
                <a:lnTo>
                  <a:pt x="0" y="0"/>
                </a:lnTo>
                <a:lnTo>
                  <a:pt x="1166" y="444"/>
                </a:lnTo>
                <a:lnTo>
                  <a:pt x="2333" y="0"/>
                </a:lnTo>
                <a:close/>
                <a:moveTo>
                  <a:pt x="1750" y="222"/>
                </a:moveTo>
              </a:path>
            </a:pathLst>
          </a:custGeom>
          <a:solidFill>
            <a:schemeClr val="bg1">
              <a:lumMod val="85000"/>
            </a:schemeClr>
          </a:solidFill>
          <a:ln>
            <a:noFill/>
          </a:ln>
        </p:spPr>
        <p:txBody>
          <a:bodyPr vert="horz" wrap="square" lIns="68571" tIns="34285" rIns="68571" bIns="34285"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3600" b="1" i="0" u="none" strike="noStrike" kern="0" spc="50" normalizeH="0" baseline="0" noProof="0" dirty="0">
                <a:ln w="9525" cmpd="sng">
                  <a:solidFill>
                    <a:schemeClr val="accent1"/>
                  </a:solidFill>
                  <a:prstDash val="solid"/>
                </a:ln>
                <a:solidFill>
                  <a:srgbClr val="70AD47">
                    <a:tint val="1000"/>
                  </a:srgbClr>
                </a:solidFill>
                <a:effectLst>
                  <a:glow rad="38100">
                    <a:schemeClr val="accent1">
                      <a:alpha val="40000"/>
                    </a:schemeClr>
                  </a:glow>
                </a:effectLst>
                <a:uLnTx/>
                <a:uFillTx/>
                <a:latin typeface="微软雅黑" panose="020B0503020204020204" pitchFamily="34" charset="-122"/>
                <a:ea typeface="微软雅黑" panose="020B0503020204020204" pitchFamily="34" charset="-122"/>
              </a:rPr>
              <a:t>弱</a:t>
            </a:r>
            <a:endParaRPr kumimoji="0" lang="en-US" altLang="zh-CN" sz="3600" b="1" i="0" u="none" strike="noStrike" kern="0" spc="50" normalizeH="0" baseline="0" noProof="0" dirty="0">
              <a:ln w="9525" cmpd="sng">
                <a:solidFill>
                  <a:schemeClr val="accent1"/>
                </a:solidFill>
                <a:prstDash val="solid"/>
              </a:ln>
              <a:solidFill>
                <a:srgbClr val="70AD47">
                  <a:tint val="1000"/>
                </a:srgbClr>
              </a:solidFill>
              <a:effectLst>
                <a:glow rad="38100">
                  <a:schemeClr val="accent1">
                    <a:alpha val="40000"/>
                  </a:schemeClr>
                </a:glow>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183955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8"/>
                                        </p:tgtEl>
                                        <p:attrNameLst>
                                          <p:attrName>style.visibility</p:attrName>
                                        </p:attrNameLst>
                                      </p:cBhvr>
                                      <p:to>
                                        <p:strVal val="visible"/>
                                      </p:to>
                                    </p:set>
                                    <p:anim calcmode="lin" valueType="num">
                                      <p:cBhvr>
                                        <p:cTn id="7" dur="1000" fill="hold"/>
                                        <p:tgtEl>
                                          <p:spTgt spid="108"/>
                                        </p:tgtEl>
                                        <p:attrNameLst>
                                          <p:attrName>ppt_w</p:attrName>
                                        </p:attrNameLst>
                                      </p:cBhvr>
                                      <p:tavLst>
                                        <p:tav tm="0">
                                          <p:val>
                                            <p:fltVal val="0"/>
                                          </p:val>
                                        </p:tav>
                                        <p:tav tm="100000">
                                          <p:val>
                                            <p:strVal val="#ppt_w"/>
                                          </p:val>
                                        </p:tav>
                                      </p:tavLst>
                                    </p:anim>
                                    <p:anim calcmode="lin" valueType="num">
                                      <p:cBhvr>
                                        <p:cTn id="8" dur="1000" fill="hold"/>
                                        <p:tgtEl>
                                          <p:spTgt spid="108"/>
                                        </p:tgtEl>
                                        <p:attrNameLst>
                                          <p:attrName>ppt_h</p:attrName>
                                        </p:attrNameLst>
                                      </p:cBhvr>
                                      <p:tavLst>
                                        <p:tav tm="0">
                                          <p:val>
                                            <p:fltVal val="0"/>
                                          </p:val>
                                        </p:tav>
                                        <p:tav tm="100000">
                                          <p:val>
                                            <p:strVal val="#ppt_h"/>
                                          </p:val>
                                        </p:tav>
                                      </p:tavLst>
                                    </p:anim>
                                    <p:animEffect transition="in" filter="fade">
                                      <p:cBhvr>
                                        <p:cTn id="9" dur="1000"/>
                                        <p:tgtEl>
                                          <p:spTgt spid="108"/>
                                        </p:tgtEl>
                                      </p:cBhvr>
                                    </p:animEffect>
                                  </p:childTnLst>
                                </p:cTn>
                              </p:par>
                              <p:par>
                                <p:cTn id="10" presetID="53" presetClass="entr" presetSubtype="16" fill="hold" nodeType="withEffect">
                                  <p:stCondLst>
                                    <p:cond delay="250"/>
                                  </p:stCondLst>
                                  <p:childTnLst>
                                    <p:set>
                                      <p:cBhvr>
                                        <p:cTn id="11" dur="1" fill="hold">
                                          <p:stCondLst>
                                            <p:cond delay="0"/>
                                          </p:stCondLst>
                                        </p:cTn>
                                        <p:tgtEl>
                                          <p:spTgt spid="179"/>
                                        </p:tgtEl>
                                        <p:attrNameLst>
                                          <p:attrName>style.visibility</p:attrName>
                                        </p:attrNameLst>
                                      </p:cBhvr>
                                      <p:to>
                                        <p:strVal val="visible"/>
                                      </p:to>
                                    </p:set>
                                    <p:anim calcmode="lin" valueType="num">
                                      <p:cBhvr>
                                        <p:cTn id="12" dur="750" fill="hold"/>
                                        <p:tgtEl>
                                          <p:spTgt spid="179"/>
                                        </p:tgtEl>
                                        <p:attrNameLst>
                                          <p:attrName>ppt_w</p:attrName>
                                        </p:attrNameLst>
                                      </p:cBhvr>
                                      <p:tavLst>
                                        <p:tav tm="0">
                                          <p:val>
                                            <p:fltVal val="0"/>
                                          </p:val>
                                        </p:tav>
                                        <p:tav tm="100000">
                                          <p:val>
                                            <p:strVal val="#ppt_w"/>
                                          </p:val>
                                        </p:tav>
                                      </p:tavLst>
                                    </p:anim>
                                    <p:anim calcmode="lin" valueType="num">
                                      <p:cBhvr>
                                        <p:cTn id="13" dur="750" fill="hold"/>
                                        <p:tgtEl>
                                          <p:spTgt spid="179"/>
                                        </p:tgtEl>
                                        <p:attrNameLst>
                                          <p:attrName>ppt_h</p:attrName>
                                        </p:attrNameLst>
                                      </p:cBhvr>
                                      <p:tavLst>
                                        <p:tav tm="0">
                                          <p:val>
                                            <p:fltVal val="0"/>
                                          </p:val>
                                        </p:tav>
                                        <p:tav tm="100000">
                                          <p:val>
                                            <p:strVal val="#ppt_h"/>
                                          </p:val>
                                        </p:tav>
                                      </p:tavLst>
                                    </p:anim>
                                    <p:animEffect transition="in" filter="fade">
                                      <p:cBhvr>
                                        <p:cTn id="14" dur="750"/>
                                        <p:tgtEl>
                                          <p:spTgt spid="179"/>
                                        </p:tgtEl>
                                      </p:cBhvr>
                                    </p:animEffect>
                                  </p:childTnLst>
                                </p:cTn>
                              </p:par>
                            </p:childTnLst>
                          </p:cTn>
                        </p:par>
                        <p:par>
                          <p:cTn id="15" fill="hold">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110"/>
                                        </p:tgtEl>
                                        <p:attrNameLst>
                                          <p:attrName>style.visibility</p:attrName>
                                        </p:attrNameLst>
                                      </p:cBhvr>
                                      <p:to>
                                        <p:strVal val="visible"/>
                                      </p:to>
                                    </p:set>
                                    <p:animEffect transition="in" filter="wipe(down)">
                                      <p:cBhvr>
                                        <p:cTn id="18" dur="750"/>
                                        <p:tgtEl>
                                          <p:spTgt spid="110"/>
                                        </p:tgtEl>
                                      </p:cBhvr>
                                    </p:animEffect>
                                  </p:childTnLst>
                                </p:cTn>
                              </p:par>
                            </p:childTnLst>
                          </p:cTn>
                        </p:par>
                        <p:par>
                          <p:cTn id="19" fill="hold">
                            <p:stCondLst>
                              <p:cond delay="1750"/>
                            </p:stCondLst>
                            <p:childTnLst>
                              <p:par>
                                <p:cTn id="20" presetID="53" presetClass="entr" presetSubtype="16" fill="hold" grpId="0" nodeType="afterEffect">
                                  <p:stCondLst>
                                    <p:cond delay="0"/>
                                  </p:stCondLst>
                                  <p:childTnLst>
                                    <p:set>
                                      <p:cBhvr>
                                        <p:cTn id="21" dur="1" fill="hold">
                                          <p:stCondLst>
                                            <p:cond delay="0"/>
                                          </p:stCondLst>
                                        </p:cTn>
                                        <p:tgtEl>
                                          <p:spTgt spid="117"/>
                                        </p:tgtEl>
                                        <p:attrNameLst>
                                          <p:attrName>style.visibility</p:attrName>
                                        </p:attrNameLst>
                                      </p:cBhvr>
                                      <p:to>
                                        <p:strVal val="visible"/>
                                      </p:to>
                                    </p:set>
                                    <p:anim calcmode="lin" valueType="num">
                                      <p:cBhvr>
                                        <p:cTn id="22" dur="250" fill="hold"/>
                                        <p:tgtEl>
                                          <p:spTgt spid="117"/>
                                        </p:tgtEl>
                                        <p:attrNameLst>
                                          <p:attrName>ppt_w</p:attrName>
                                        </p:attrNameLst>
                                      </p:cBhvr>
                                      <p:tavLst>
                                        <p:tav tm="0">
                                          <p:val>
                                            <p:fltVal val="0"/>
                                          </p:val>
                                        </p:tav>
                                        <p:tav tm="100000">
                                          <p:val>
                                            <p:strVal val="#ppt_w"/>
                                          </p:val>
                                        </p:tav>
                                      </p:tavLst>
                                    </p:anim>
                                    <p:anim calcmode="lin" valueType="num">
                                      <p:cBhvr>
                                        <p:cTn id="23" dur="250" fill="hold"/>
                                        <p:tgtEl>
                                          <p:spTgt spid="117"/>
                                        </p:tgtEl>
                                        <p:attrNameLst>
                                          <p:attrName>ppt_h</p:attrName>
                                        </p:attrNameLst>
                                      </p:cBhvr>
                                      <p:tavLst>
                                        <p:tav tm="0">
                                          <p:val>
                                            <p:fltVal val="0"/>
                                          </p:val>
                                        </p:tav>
                                        <p:tav tm="100000">
                                          <p:val>
                                            <p:strVal val="#ppt_h"/>
                                          </p:val>
                                        </p:tav>
                                      </p:tavLst>
                                    </p:anim>
                                    <p:animEffect transition="in" filter="fade">
                                      <p:cBhvr>
                                        <p:cTn id="24" dur="250"/>
                                        <p:tgtEl>
                                          <p:spTgt spid="117"/>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195"/>
                                        </p:tgtEl>
                                        <p:attrNameLst>
                                          <p:attrName>style.visibility</p:attrName>
                                        </p:attrNameLst>
                                      </p:cBhvr>
                                      <p:to>
                                        <p:strVal val="visible"/>
                                      </p:to>
                                    </p:set>
                                    <p:animEffect transition="in" filter="wipe(left)">
                                      <p:cBhvr>
                                        <p:cTn id="28" dur="500"/>
                                        <p:tgtEl>
                                          <p:spTgt spid="195"/>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173"/>
                                        </p:tgtEl>
                                        <p:attrNameLst>
                                          <p:attrName>style.visibility</p:attrName>
                                        </p:attrNameLst>
                                      </p:cBhvr>
                                      <p:to>
                                        <p:strVal val="visible"/>
                                      </p:to>
                                    </p:set>
                                    <p:animEffect transition="in" filter="wipe(right)">
                                      <p:cBhvr>
                                        <p:cTn id="31" dur="500"/>
                                        <p:tgtEl>
                                          <p:spTgt spid="173"/>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11"/>
                                        </p:tgtEl>
                                        <p:attrNameLst>
                                          <p:attrName>style.visibility</p:attrName>
                                        </p:attrNameLst>
                                      </p:cBhvr>
                                      <p:to>
                                        <p:strVal val="visible"/>
                                      </p:to>
                                    </p:set>
                                    <p:animEffect transition="in" filter="wipe(down)">
                                      <p:cBhvr>
                                        <p:cTn id="34" dur="750"/>
                                        <p:tgtEl>
                                          <p:spTgt spid="111"/>
                                        </p:tgtEl>
                                      </p:cBhvr>
                                    </p:animEffect>
                                  </p:childTnLst>
                                </p:cTn>
                              </p:par>
                            </p:childTnLst>
                          </p:cTn>
                        </p:par>
                        <p:par>
                          <p:cTn id="35" fill="hold">
                            <p:stCondLst>
                              <p:cond delay="2750"/>
                            </p:stCondLst>
                            <p:childTnLst>
                              <p:par>
                                <p:cTn id="36" presetID="53" presetClass="entr" presetSubtype="16" fill="hold" grpId="0" nodeType="afterEffect">
                                  <p:stCondLst>
                                    <p:cond delay="0"/>
                                  </p:stCondLst>
                                  <p:childTnLst>
                                    <p:set>
                                      <p:cBhvr>
                                        <p:cTn id="37" dur="1" fill="hold">
                                          <p:stCondLst>
                                            <p:cond delay="0"/>
                                          </p:stCondLst>
                                        </p:cTn>
                                        <p:tgtEl>
                                          <p:spTgt spid="118"/>
                                        </p:tgtEl>
                                        <p:attrNameLst>
                                          <p:attrName>style.visibility</p:attrName>
                                        </p:attrNameLst>
                                      </p:cBhvr>
                                      <p:to>
                                        <p:strVal val="visible"/>
                                      </p:to>
                                    </p:set>
                                    <p:anim calcmode="lin" valueType="num">
                                      <p:cBhvr>
                                        <p:cTn id="38" dur="250" fill="hold"/>
                                        <p:tgtEl>
                                          <p:spTgt spid="118"/>
                                        </p:tgtEl>
                                        <p:attrNameLst>
                                          <p:attrName>ppt_w</p:attrName>
                                        </p:attrNameLst>
                                      </p:cBhvr>
                                      <p:tavLst>
                                        <p:tav tm="0">
                                          <p:val>
                                            <p:fltVal val="0"/>
                                          </p:val>
                                        </p:tav>
                                        <p:tav tm="100000">
                                          <p:val>
                                            <p:strVal val="#ppt_w"/>
                                          </p:val>
                                        </p:tav>
                                      </p:tavLst>
                                    </p:anim>
                                    <p:anim calcmode="lin" valueType="num">
                                      <p:cBhvr>
                                        <p:cTn id="39" dur="250" fill="hold"/>
                                        <p:tgtEl>
                                          <p:spTgt spid="118"/>
                                        </p:tgtEl>
                                        <p:attrNameLst>
                                          <p:attrName>ppt_h</p:attrName>
                                        </p:attrNameLst>
                                      </p:cBhvr>
                                      <p:tavLst>
                                        <p:tav tm="0">
                                          <p:val>
                                            <p:fltVal val="0"/>
                                          </p:val>
                                        </p:tav>
                                        <p:tav tm="100000">
                                          <p:val>
                                            <p:strVal val="#ppt_h"/>
                                          </p:val>
                                        </p:tav>
                                      </p:tavLst>
                                    </p:anim>
                                    <p:animEffect transition="in" filter="fade">
                                      <p:cBhvr>
                                        <p:cTn id="40" dur="250"/>
                                        <p:tgtEl>
                                          <p:spTgt spid="118"/>
                                        </p:tgtEl>
                                      </p:cBhvr>
                                    </p:animEffect>
                                  </p:childTnLst>
                                </p:cTn>
                              </p:par>
                            </p:childTnLst>
                          </p:cTn>
                        </p:par>
                        <p:par>
                          <p:cTn id="41" fill="hold">
                            <p:stCondLst>
                              <p:cond delay="3000"/>
                            </p:stCondLst>
                            <p:childTnLst>
                              <p:par>
                                <p:cTn id="42" presetID="22" presetClass="entr" presetSubtype="8" fill="hold" nodeType="afterEffect">
                                  <p:stCondLst>
                                    <p:cond delay="0"/>
                                  </p:stCondLst>
                                  <p:childTnLst>
                                    <p:set>
                                      <p:cBhvr>
                                        <p:cTn id="43" dur="1" fill="hold">
                                          <p:stCondLst>
                                            <p:cond delay="0"/>
                                          </p:stCondLst>
                                        </p:cTn>
                                        <p:tgtEl>
                                          <p:spTgt spid="196"/>
                                        </p:tgtEl>
                                        <p:attrNameLst>
                                          <p:attrName>style.visibility</p:attrName>
                                        </p:attrNameLst>
                                      </p:cBhvr>
                                      <p:to>
                                        <p:strVal val="visible"/>
                                      </p:to>
                                    </p:set>
                                    <p:animEffect transition="in" filter="wipe(left)">
                                      <p:cBhvr>
                                        <p:cTn id="44" dur="500"/>
                                        <p:tgtEl>
                                          <p:spTgt spid="196"/>
                                        </p:tgtEl>
                                      </p:cBhvr>
                                    </p:animEffect>
                                  </p:childTnLst>
                                </p:cTn>
                              </p:par>
                              <p:par>
                                <p:cTn id="45" presetID="22" presetClass="entr" presetSubtype="2" fill="hold" grpId="0" nodeType="withEffect">
                                  <p:stCondLst>
                                    <p:cond delay="0"/>
                                  </p:stCondLst>
                                  <p:childTnLst>
                                    <p:set>
                                      <p:cBhvr>
                                        <p:cTn id="46" dur="1" fill="hold">
                                          <p:stCondLst>
                                            <p:cond delay="0"/>
                                          </p:stCondLst>
                                        </p:cTn>
                                        <p:tgtEl>
                                          <p:spTgt spid="174"/>
                                        </p:tgtEl>
                                        <p:attrNameLst>
                                          <p:attrName>style.visibility</p:attrName>
                                        </p:attrNameLst>
                                      </p:cBhvr>
                                      <p:to>
                                        <p:strVal val="visible"/>
                                      </p:to>
                                    </p:set>
                                    <p:animEffect transition="in" filter="wipe(right)">
                                      <p:cBhvr>
                                        <p:cTn id="47" dur="500"/>
                                        <p:tgtEl>
                                          <p:spTgt spid="174"/>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12"/>
                                        </p:tgtEl>
                                        <p:attrNameLst>
                                          <p:attrName>style.visibility</p:attrName>
                                        </p:attrNameLst>
                                      </p:cBhvr>
                                      <p:to>
                                        <p:strVal val="visible"/>
                                      </p:to>
                                    </p:set>
                                    <p:animEffect transition="in" filter="wipe(down)">
                                      <p:cBhvr>
                                        <p:cTn id="50" dur="750"/>
                                        <p:tgtEl>
                                          <p:spTgt spid="112"/>
                                        </p:tgtEl>
                                      </p:cBhvr>
                                    </p:animEffect>
                                  </p:childTnLst>
                                </p:cTn>
                              </p:par>
                            </p:childTnLst>
                          </p:cTn>
                        </p:par>
                        <p:par>
                          <p:cTn id="51" fill="hold">
                            <p:stCondLst>
                              <p:cond delay="3750"/>
                            </p:stCondLst>
                            <p:childTnLst>
                              <p:par>
                                <p:cTn id="52" presetID="53" presetClass="entr" presetSubtype="16" fill="hold" grpId="0" nodeType="afterEffect">
                                  <p:stCondLst>
                                    <p:cond delay="0"/>
                                  </p:stCondLst>
                                  <p:childTnLst>
                                    <p:set>
                                      <p:cBhvr>
                                        <p:cTn id="53" dur="1" fill="hold">
                                          <p:stCondLst>
                                            <p:cond delay="0"/>
                                          </p:stCondLst>
                                        </p:cTn>
                                        <p:tgtEl>
                                          <p:spTgt spid="119"/>
                                        </p:tgtEl>
                                        <p:attrNameLst>
                                          <p:attrName>style.visibility</p:attrName>
                                        </p:attrNameLst>
                                      </p:cBhvr>
                                      <p:to>
                                        <p:strVal val="visible"/>
                                      </p:to>
                                    </p:set>
                                    <p:anim calcmode="lin" valueType="num">
                                      <p:cBhvr>
                                        <p:cTn id="54" dur="250" fill="hold"/>
                                        <p:tgtEl>
                                          <p:spTgt spid="119"/>
                                        </p:tgtEl>
                                        <p:attrNameLst>
                                          <p:attrName>ppt_w</p:attrName>
                                        </p:attrNameLst>
                                      </p:cBhvr>
                                      <p:tavLst>
                                        <p:tav tm="0">
                                          <p:val>
                                            <p:fltVal val="0"/>
                                          </p:val>
                                        </p:tav>
                                        <p:tav tm="100000">
                                          <p:val>
                                            <p:strVal val="#ppt_w"/>
                                          </p:val>
                                        </p:tav>
                                      </p:tavLst>
                                    </p:anim>
                                    <p:anim calcmode="lin" valueType="num">
                                      <p:cBhvr>
                                        <p:cTn id="55" dur="250" fill="hold"/>
                                        <p:tgtEl>
                                          <p:spTgt spid="119"/>
                                        </p:tgtEl>
                                        <p:attrNameLst>
                                          <p:attrName>ppt_h</p:attrName>
                                        </p:attrNameLst>
                                      </p:cBhvr>
                                      <p:tavLst>
                                        <p:tav tm="0">
                                          <p:val>
                                            <p:fltVal val="0"/>
                                          </p:val>
                                        </p:tav>
                                        <p:tav tm="100000">
                                          <p:val>
                                            <p:strVal val="#ppt_h"/>
                                          </p:val>
                                        </p:tav>
                                      </p:tavLst>
                                    </p:anim>
                                    <p:animEffect transition="in" filter="fade">
                                      <p:cBhvr>
                                        <p:cTn id="56" dur="250"/>
                                        <p:tgtEl>
                                          <p:spTgt spid="119"/>
                                        </p:tgtEl>
                                      </p:cBhvr>
                                    </p:animEffect>
                                  </p:childTnLst>
                                </p:cTn>
                              </p:par>
                            </p:childTnLst>
                          </p:cTn>
                        </p:par>
                        <p:par>
                          <p:cTn id="57" fill="hold">
                            <p:stCondLst>
                              <p:cond delay="4000"/>
                            </p:stCondLst>
                            <p:childTnLst>
                              <p:par>
                                <p:cTn id="58" presetID="22" presetClass="entr" presetSubtype="8" fill="hold" nodeType="afterEffect">
                                  <p:stCondLst>
                                    <p:cond delay="0"/>
                                  </p:stCondLst>
                                  <p:childTnLst>
                                    <p:set>
                                      <p:cBhvr>
                                        <p:cTn id="59" dur="1" fill="hold">
                                          <p:stCondLst>
                                            <p:cond delay="0"/>
                                          </p:stCondLst>
                                        </p:cTn>
                                        <p:tgtEl>
                                          <p:spTgt spid="197"/>
                                        </p:tgtEl>
                                        <p:attrNameLst>
                                          <p:attrName>style.visibility</p:attrName>
                                        </p:attrNameLst>
                                      </p:cBhvr>
                                      <p:to>
                                        <p:strVal val="visible"/>
                                      </p:to>
                                    </p:set>
                                    <p:animEffect transition="in" filter="wipe(left)">
                                      <p:cBhvr>
                                        <p:cTn id="60" dur="500"/>
                                        <p:tgtEl>
                                          <p:spTgt spid="197"/>
                                        </p:tgtEl>
                                      </p:cBhvr>
                                    </p:animEffect>
                                  </p:childTnLst>
                                </p:cTn>
                              </p:par>
                              <p:par>
                                <p:cTn id="61" presetID="22" presetClass="entr" presetSubtype="2" fill="hold" grpId="0" nodeType="withEffect">
                                  <p:stCondLst>
                                    <p:cond delay="0"/>
                                  </p:stCondLst>
                                  <p:childTnLst>
                                    <p:set>
                                      <p:cBhvr>
                                        <p:cTn id="62" dur="1" fill="hold">
                                          <p:stCondLst>
                                            <p:cond delay="0"/>
                                          </p:stCondLst>
                                        </p:cTn>
                                        <p:tgtEl>
                                          <p:spTgt spid="175"/>
                                        </p:tgtEl>
                                        <p:attrNameLst>
                                          <p:attrName>style.visibility</p:attrName>
                                        </p:attrNameLst>
                                      </p:cBhvr>
                                      <p:to>
                                        <p:strVal val="visible"/>
                                      </p:to>
                                    </p:set>
                                    <p:animEffect transition="in" filter="wipe(right)">
                                      <p:cBhvr>
                                        <p:cTn id="63" dur="500"/>
                                        <p:tgtEl>
                                          <p:spTgt spid="175"/>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116"/>
                                        </p:tgtEl>
                                        <p:attrNameLst>
                                          <p:attrName>style.visibility</p:attrName>
                                        </p:attrNameLst>
                                      </p:cBhvr>
                                      <p:to>
                                        <p:strVal val="visible"/>
                                      </p:to>
                                    </p:set>
                                    <p:animEffect transition="in" filter="wipe(up)">
                                      <p:cBhvr>
                                        <p:cTn id="66" dur="750"/>
                                        <p:tgtEl>
                                          <p:spTgt spid="116"/>
                                        </p:tgtEl>
                                      </p:cBhvr>
                                    </p:animEffect>
                                  </p:childTnLst>
                                </p:cTn>
                              </p:par>
                            </p:childTnLst>
                          </p:cTn>
                        </p:par>
                        <p:par>
                          <p:cTn id="67" fill="hold">
                            <p:stCondLst>
                              <p:cond delay="4750"/>
                            </p:stCondLst>
                            <p:childTnLst>
                              <p:par>
                                <p:cTn id="68" presetID="53" presetClass="entr" presetSubtype="16" fill="hold" grpId="0" nodeType="afterEffect">
                                  <p:stCondLst>
                                    <p:cond delay="0"/>
                                  </p:stCondLst>
                                  <p:childTnLst>
                                    <p:set>
                                      <p:cBhvr>
                                        <p:cTn id="69" dur="1" fill="hold">
                                          <p:stCondLst>
                                            <p:cond delay="0"/>
                                          </p:stCondLst>
                                        </p:cTn>
                                        <p:tgtEl>
                                          <p:spTgt spid="120"/>
                                        </p:tgtEl>
                                        <p:attrNameLst>
                                          <p:attrName>style.visibility</p:attrName>
                                        </p:attrNameLst>
                                      </p:cBhvr>
                                      <p:to>
                                        <p:strVal val="visible"/>
                                      </p:to>
                                    </p:set>
                                    <p:anim calcmode="lin" valueType="num">
                                      <p:cBhvr>
                                        <p:cTn id="70" dur="250" fill="hold"/>
                                        <p:tgtEl>
                                          <p:spTgt spid="120"/>
                                        </p:tgtEl>
                                        <p:attrNameLst>
                                          <p:attrName>ppt_w</p:attrName>
                                        </p:attrNameLst>
                                      </p:cBhvr>
                                      <p:tavLst>
                                        <p:tav tm="0">
                                          <p:val>
                                            <p:fltVal val="0"/>
                                          </p:val>
                                        </p:tav>
                                        <p:tav tm="100000">
                                          <p:val>
                                            <p:strVal val="#ppt_w"/>
                                          </p:val>
                                        </p:tav>
                                      </p:tavLst>
                                    </p:anim>
                                    <p:anim calcmode="lin" valueType="num">
                                      <p:cBhvr>
                                        <p:cTn id="71" dur="250" fill="hold"/>
                                        <p:tgtEl>
                                          <p:spTgt spid="120"/>
                                        </p:tgtEl>
                                        <p:attrNameLst>
                                          <p:attrName>ppt_h</p:attrName>
                                        </p:attrNameLst>
                                      </p:cBhvr>
                                      <p:tavLst>
                                        <p:tav tm="0">
                                          <p:val>
                                            <p:fltVal val="0"/>
                                          </p:val>
                                        </p:tav>
                                        <p:tav tm="100000">
                                          <p:val>
                                            <p:strVal val="#ppt_h"/>
                                          </p:val>
                                        </p:tav>
                                      </p:tavLst>
                                    </p:anim>
                                    <p:animEffect transition="in" filter="fade">
                                      <p:cBhvr>
                                        <p:cTn id="72" dur="250"/>
                                        <p:tgtEl>
                                          <p:spTgt spid="120"/>
                                        </p:tgtEl>
                                      </p:cBhvr>
                                    </p:animEffect>
                                  </p:childTnLst>
                                </p:cTn>
                              </p:par>
                            </p:childTnLst>
                          </p:cTn>
                        </p:par>
                        <p:par>
                          <p:cTn id="73" fill="hold">
                            <p:stCondLst>
                              <p:cond delay="5000"/>
                            </p:stCondLst>
                            <p:childTnLst>
                              <p:par>
                                <p:cTn id="74" presetID="22" presetClass="entr" presetSubtype="8" fill="hold" nodeType="afterEffect">
                                  <p:stCondLst>
                                    <p:cond delay="0"/>
                                  </p:stCondLst>
                                  <p:childTnLst>
                                    <p:set>
                                      <p:cBhvr>
                                        <p:cTn id="75" dur="1" fill="hold">
                                          <p:stCondLst>
                                            <p:cond delay="0"/>
                                          </p:stCondLst>
                                        </p:cTn>
                                        <p:tgtEl>
                                          <p:spTgt spid="198"/>
                                        </p:tgtEl>
                                        <p:attrNameLst>
                                          <p:attrName>style.visibility</p:attrName>
                                        </p:attrNameLst>
                                      </p:cBhvr>
                                      <p:to>
                                        <p:strVal val="visible"/>
                                      </p:to>
                                    </p:set>
                                    <p:animEffect transition="in" filter="wipe(left)">
                                      <p:cBhvr>
                                        <p:cTn id="76" dur="500"/>
                                        <p:tgtEl>
                                          <p:spTgt spid="198"/>
                                        </p:tgtEl>
                                      </p:cBhvr>
                                    </p:animEffect>
                                  </p:childTnLst>
                                </p:cTn>
                              </p:par>
                              <p:par>
                                <p:cTn id="77" presetID="22" presetClass="entr" presetSubtype="2" fill="hold" grpId="0" nodeType="withEffect">
                                  <p:stCondLst>
                                    <p:cond delay="0"/>
                                  </p:stCondLst>
                                  <p:childTnLst>
                                    <p:set>
                                      <p:cBhvr>
                                        <p:cTn id="78" dur="1" fill="hold">
                                          <p:stCondLst>
                                            <p:cond delay="0"/>
                                          </p:stCondLst>
                                        </p:cTn>
                                        <p:tgtEl>
                                          <p:spTgt spid="176"/>
                                        </p:tgtEl>
                                        <p:attrNameLst>
                                          <p:attrName>style.visibility</p:attrName>
                                        </p:attrNameLst>
                                      </p:cBhvr>
                                      <p:to>
                                        <p:strVal val="visible"/>
                                      </p:to>
                                    </p:set>
                                    <p:animEffect transition="in" filter="wipe(right)">
                                      <p:cBhvr>
                                        <p:cTn id="79" dur="500"/>
                                        <p:tgtEl>
                                          <p:spTgt spid="176"/>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115"/>
                                        </p:tgtEl>
                                        <p:attrNameLst>
                                          <p:attrName>style.visibility</p:attrName>
                                        </p:attrNameLst>
                                      </p:cBhvr>
                                      <p:to>
                                        <p:strVal val="visible"/>
                                      </p:to>
                                    </p:set>
                                    <p:animEffect transition="in" filter="wipe(up)">
                                      <p:cBhvr>
                                        <p:cTn id="82" dur="750"/>
                                        <p:tgtEl>
                                          <p:spTgt spid="115"/>
                                        </p:tgtEl>
                                      </p:cBhvr>
                                    </p:animEffect>
                                  </p:childTnLst>
                                </p:cTn>
                              </p:par>
                            </p:childTnLst>
                          </p:cTn>
                        </p:par>
                        <p:par>
                          <p:cTn id="83" fill="hold">
                            <p:stCondLst>
                              <p:cond delay="5750"/>
                            </p:stCondLst>
                            <p:childTnLst>
                              <p:par>
                                <p:cTn id="84" presetID="53" presetClass="entr" presetSubtype="16" fill="hold" grpId="0" nodeType="afterEffect">
                                  <p:stCondLst>
                                    <p:cond delay="0"/>
                                  </p:stCondLst>
                                  <p:childTnLst>
                                    <p:set>
                                      <p:cBhvr>
                                        <p:cTn id="85" dur="1" fill="hold">
                                          <p:stCondLst>
                                            <p:cond delay="0"/>
                                          </p:stCondLst>
                                        </p:cTn>
                                        <p:tgtEl>
                                          <p:spTgt spid="121"/>
                                        </p:tgtEl>
                                        <p:attrNameLst>
                                          <p:attrName>style.visibility</p:attrName>
                                        </p:attrNameLst>
                                      </p:cBhvr>
                                      <p:to>
                                        <p:strVal val="visible"/>
                                      </p:to>
                                    </p:set>
                                    <p:anim calcmode="lin" valueType="num">
                                      <p:cBhvr>
                                        <p:cTn id="86" dur="250" fill="hold"/>
                                        <p:tgtEl>
                                          <p:spTgt spid="121"/>
                                        </p:tgtEl>
                                        <p:attrNameLst>
                                          <p:attrName>ppt_w</p:attrName>
                                        </p:attrNameLst>
                                      </p:cBhvr>
                                      <p:tavLst>
                                        <p:tav tm="0">
                                          <p:val>
                                            <p:fltVal val="0"/>
                                          </p:val>
                                        </p:tav>
                                        <p:tav tm="100000">
                                          <p:val>
                                            <p:strVal val="#ppt_w"/>
                                          </p:val>
                                        </p:tav>
                                      </p:tavLst>
                                    </p:anim>
                                    <p:anim calcmode="lin" valueType="num">
                                      <p:cBhvr>
                                        <p:cTn id="87" dur="250" fill="hold"/>
                                        <p:tgtEl>
                                          <p:spTgt spid="121"/>
                                        </p:tgtEl>
                                        <p:attrNameLst>
                                          <p:attrName>ppt_h</p:attrName>
                                        </p:attrNameLst>
                                      </p:cBhvr>
                                      <p:tavLst>
                                        <p:tav tm="0">
                                          <p:val>
                                            <p:fltVal val="0"/>
                                          </p:val>
                                        </p:tav>
                                        <p:tav tm="100000">
                                          <p:val>
                                            <p:strVal val="#ppt_h"/>
                                          </p:val>
                                        </p:tav>
                                      </p:tavLst>
                                    </p:anim>
                                    <p:animEffect transition="in" filter="fade">
                                      <p:cBhvr>
                                        <p:cTn id="88" dur="250"/>
                                        <p:tgtEl>
                                          <p:spTgt spid="121"/>
                                        </p:tgtEl>
                                      </p:cBhvr>
                                    </p:animEffect>
                                  </p:childTnLst>
                                </p:cTn>
                              </p:par>
                            </p:childTnLst>
                          </p:cTn>
                        </p:par>
                        <p:par>
                          <p:cTn id="89" fill="hold">
                            <p:stCondLst>
                              <p:cond delay="6000"/>
                            </p:stCondLst>
                            <p:childTnLst>
                              <p:par>
                                <p:cTn id="90" presetID="22" presetClass="entr" presetSubtype="8" fill="hold" nodeType="afterEffect">
                                  <p:stCondLst>
                                    <p:cond delay="0"/>
                                  </p:stCondLst>
                                  <p:childTnLst>
                                    <p:set>
                                      <p:cBhvr>
                                        <p:cTn id="91" dur="1" fill="hold">
                                          <p:stCondLst>
                                            <p:cond delay="0"/>
                                          </p:stCondLst>
                                        </p:cTn>
                                        <p:tgtEl>
                                          <p:spTgt spid="155"/>
                                        </p:tgtEl>
                                        <p:attrNameLst>
                                          <p:attrName>style.visibility</p:attrName>
                                        </p:attrNameLst>
                                      </p:cBhvr>
                                      <p:to>
                                        <p:strVal val="visible"/>
                                      </p:to>
                                    </p:set>
                                    <p:animEffect transition="in" filter="wipe(left)">
                                      <p:cBhvr>
                                        <p:cTn id="92" dur="500"/>
                                        <p:tgtEl>
                                          <p:spTgt spid="155"/>
                                        </p:tgtEl>
                                      </p:cBhvr>
                                    </p:animEffect>
                                  </p:childTnLst>
                                </p:cTn>
                              </p:par>
                              <p:par>
                                <p:cTn id="93" presetID="22" presetClass="entr" presetSubtype="2" fill="hold" grpId="0" nodeType="withEffect">
                                  <p:stCondLst>
                                    <p:cond delay="0"/>
                                  </p:stCondLst>
                                  <p:childTnLst>
                                    <p:set>
                                      <p:cBhvr>
                                        <p:cTn id="94" dur="1" fill="hold">
                                          <p:stCondLst>
                                            <p:cond delay="0"/>
                                          </p:stCondLst>
                                        </p:cTn>
                                        <p:tgtEl>
                                          <p:spTgt spid="177"/>
                                        </p:tgtEl>
                                        <p:attrNameLst>
                                          <p:attrName>style.visibility</p:attrName>
                                        </p:attrNameLst>
                                      </p:cBhvr>
                                      <p:to>
                                        <p:strVal val="visible"/>
                                      </p:to>
                                    </p:set>
                                    <p:animEffect transition="in" filter="wipe(right)">
                                      <p:cBhvr>
                                        <p:cTn id="95" dur="500"/>
                                        <p:tgtEl>
                                          <p:spTgt spid="177"/>
                                        </p:tgtEl>
                                      </p:cBhvr>
                                    </p:animEffect>
                                  </p:childTnLst>
                                </p:cTn>
                              </p:par>
                              <p:par>
                                <p:cTn id="96" presetID="22" presetClass="entr" presetSubtype="1" fill="hold" grpId="0" nodeType="withEffect">
                                  <p:stCondLst>
                                    <p:cond delay="0"/>
                                  </p:stCondLst>
                                  <p:childTnLst>
                                    <p:set>
                                      <p:cBhvr>
                                        <p:cTn id="97" dur="1" fill="hold">
                                          <p:stCondLst>
                                            <p:cond delay="0"/>
                                          </p:stCondLst>
                                        </p:cTn>
                                        <p:tgtEl>
                                          <p:spTgt spid="114"/>
                                        </p:tgtEl>
                                        <p:attrNameLst>
                                          <p:attrName>style.visibility</p:attrName>
                                        </p:attrNameLst>
                                      </p:cBhvr>
                                      <p:to>
                                        <p:strVal val="visible"/>
                                      </p:to>
                                    </p:set>
                                    <p:animEffect transition="in" filter="wipe(up)">
                                      <p:cBhvr>
                                        <p:cTn id="98" dur="750"/>
                                        <p:tgtEl>
                                          <p:spTgt spid="114"/>
                                        </p:tgtEl>
                                      </p:cBhvr>
                                    </p:animEffect>
                                  </p:childTnLst>
                                </p:cTn>
                              </p:par>
                            </p:childTnLst>
                          </p:cTn>
                        </p:par>
                        <p:par>
                          <p:cTn id="99" fill="hold">
                            <p:stCondLst>
                              <p:cond delay="6750"/>
                            </p:stCondLst>
                            <p:childTnLst>
                              <p:par>
                                <p:cTn id="100" presetID="53" presetClass="entr" presetSubtype="16" fill="hold" grpId="0" nodeType="afterEffect">
                                  <p:stCondLst>
                                    <p:cond delay="0"/>
                                  </p:stCondLst>
                                  <p:childTnLst>
                                    <p:set>
                                      <p:cBhvr>
                                        <p:cTn id="101" dur="1" fill="hold">
                                          <p:stCondLst>
                                            <p:cond delay="0"/>
                                          </p:stCondLst>
                                        </p:cTn>
                                        <p:tgtEl>
                                          <p:spTgt spid="122"/>
                                        </p:tgtEl>
                                        <p:attrNameLst>
                                          <p:attrName>style.visibility</p:attrName>
                                        </p:attrNameLst>
                                      </p:cBhvr>
                                      <p:to>
                                        <p:strVal val="visible"/>
                                      </p:to>
                                    </p:set>
                                    <p:anim calcmode="lin" valueType="num">
                                      <p:cBhvr>
                                        <p:cTn id="102" dur="250" fill="hold"/>
                                        <p:tgtEl>
                                          <p:spTgt spid="122"/>
                                        </p:tgtEl>
                                        <p:attrNameLst>
                                          <p:attrName>ppt_w</p:attrName>
                                        </p:attrNameLst>
                                      </p:cBhvr>
                                      <p:tavLst>
                                        <p:tav tm="0">
                                          <p:val>
                                            <p:fltVal val="0"/>
                                          </p:val>
                                        </p:tav>
                                        <p:tav tm="100000">
                                          <p:val>
                                            <p:strVal val="#ppt_w"/>
                                          </p:val>
                                        </p:tav>
                                      </p:tavLst>
                                    </p:anim>
                                    <p:anim calcmode="lin" valueType="num">
                                      <p:cBhvr>
                                        <p:cTn id="103" dur="250" fill="hold"/>
                                        <p:tgtEl>
                                          <p:spTgt spid="122"/>
                                        </p:tgtEl>
                                        <p:attrNameLst>
                                          <p:attrName>ppt_h</p:attrName>
                                        </p:attrNameLst>
                                      </p:cBhvr>
                                      <p:tavLst>
                                        <p:tav tm="0">
                                          <p:val>
                                            <p:fltVal val="0"/>
                                          </p:val>
                                        </p:tav>
                                        <p:tav tm="100000">
                                          <p:val>
                                            <p:strVal val="#ppt_h"/>
                                          </p:val>
                                        </p:tav>
                                      </p:tavLst>
                                    </p:anim>
                                    <p:animEffect transition="in" filter="fade">
                                      <p:cBhvr>
                                        <p:cTn id="104" dur="250"/>
                                        <p:tgtEl>
                                          <p:spTgt spid="122"/>
                                        </p:tgtEl>
                                      </p:cBhvr>
                                    </p:animEffect>
                                  </p:childTnLst>
                                </p:cTn>
                              </p:par>
                            </p:childTnLst>
                          </p:cTn>
                        </p:par>
                        <p:par>
                          <p:cTn id="105" fill="hold">
                            <p:stCondLst>
                              <p:cond delay="7000"/>
                            </p:stCondLst>
                            <p:childTnLst>
                              <p:par>
                                <p:cTn id="106" presetID="22" presetClass="entr" presetSubtype="8" fill="hold" nodeType="afterEffect">
                                  <p:stCondLst>
                                    <p:cond delay="0"/>
                                  </p:stCondLst>
                                  <p:childTnLst>
                                    <p:set>
                                      <p:cBhvr>
                                        <p:cTn id="107" dur="1" fill="hold">
                                          <p:stCondLst>
                                            <p:cond delay="0"/>
                                          </p:stCondLst>
                                        </p:cTn>
                                        <p:tgtEl>
                                          <p:spTgt spid="164"/>
                                        </p:tgtEl>
                                        <p:attrNameLst>
                                          <p:attrName>style.visibility</p:attrName>
                                        </p:attrNameLst>
                                      </p:cBhvr>
                                      <p:to>
                                        <p:strVal val="visible"/>
                                      </p:to>
                                    </p:set>
                                    <p:animEffect transition="in" filter="wipe(left)">
                                      <p:cBhvr>
                                        <p:cTn id="108" dur="500"/>
                                        <p:tgtEl>
                                          <p:spTgt spid="164"/>
                                        </p:tgtEl>
                                      </p:cBhvr>
                                    </p:animEffect>
                                  </p:childTnLst>
                                </p:cTn>
                              </p:par>
                              <p:par>
                                <p:cTn id="109" presetID="22" presetClass="entr" presetSubtype="2" fill="hold" grpId="0" nodeType="withEffect">
                                  <p:stCondLst>
                                    <p:cond delay="0"/>
                                  </p:stCondLst>
                                  <p:childTnLst>
                                    <p:set>
                                      <p:cBhvr>
                                        <p:cTn id="110" dur="1" fill="hold">
                                          <p:stCondLst>
                                            <p:cond delay="0"/>
                                          </p:stCondLst>
                                        </p:cTn>
                                        <p:tgtEl>
                                          <p:spTgt spid="178"/>
                                        </p:tgtEl>
                                        <p:attrNameLst>
                                          <p:attrName>style.visibility</p:attrName>
                                        </p:attrNameLst>
                                      </p:cBhvr>
                                      <p:to>
                                        <p:strVal val="visible"/>
                                      </p:to>
                                    </p:set>
                                    <p:animEffect transition="in" filter="wipe(right)">
                                      <p:cBhvr>
                                        <p:cTn id="111" dur="500"/>
                                        <p:tgtEl>
                                          <p:spTgt spid="178"/>
                                        </p:tgtEl>
                                      </p:cBhvr>
                                    </p:animEffect>
                                  </p:childTnLst>
                                </p:cTn>
                              </p:par>
                            </p:childTnLst>
                          </p:cTn>
                        </p:par>
                        <p:par>
                          <p:cTn id="112" fill="hold">
                            <p:stCondLst>
                              <p:cond delay="7500"/>
                            </p:stCondLst>
                            <p:childTnLst>
                              <p:par>
                                <p:cTn id="113" presetID="2" presetClass="entr" presetSubtype="8" fill="hold" nodeType="afterEffect">
                                  <p:stCondLst>
                                    <p:cond delay="0"/>
                                  </p:stCondLst>
                                  <p:childTnLst>
                                    <p:set>
                                      <p:cBhvr>
                                        <p:cTn id="114" dur="1" fill="hold">
                                          <p:stCondLst>
                                            <p:cond delay="0"/>
                                          </p:stCondLst>
                                        </p:cTn>
                                        <p:tgtEl>
                                          <p:spTgt spid="188"/>
                                        </p:tgtEl>
                                        <p:attrNameLst>
                                          <p:attrName>style.visibility</p:attrName>
                                        </p:attrNameLst>
                                      </p:cBhvr>
                                      <p:to>
                                        <p:strVal val="visible"/>
                                      </p:to>
                                    </p:set>
                                    <p:anim calcmode="lin" valueType="num">
                                      <p:cBhvr additive="base">
                                        <p:cTn id="115" dur="500" fill="hold"/>
                                        <p:tgtEl>
                                          <p:spTgt spid="188"/>
                                        </p:tgtEl>
                                        <p:attrNameLst>
                                          <p:attrName>ppt_x</p:attrName>
                                        </p:attrNameLst>
                                      </p:cBhvr>
                                      <p:tavLst>
                                        <p:tav tm="0">
                                          <p:val>
                                            <p:strVal val="0-#ppt_w/2"/>
                                          </p:val>
                                        </p:tav>
                                        <p:tav tm="100000">
                                          <p:val>
                                            <p:strVal val="#ppt_x"/>
                                          </p:val>
                                        </p:tav>
                                      </p:tavLst>
                                    </p:anim>
                                    <p:anim calcmode="lin" valueType="num">
                                      <p:cBhvr additive="base">
                                        <p:cTn id="116" dur="500" fill="hold"/>
                                        <p:tgtEl>
                                          <p:spTgt spid="188"/>
                                        </p:tgtEl>
                                        <p:attrNameLst>
                                          <p:attrName>ppt_y</p:attrName>
                                        </p:attrNameLst>
                                      </p:cBhvr>
                                      <p:tavLst>
                                        <p:tav tm="0">
                                          <p:val>
                                            <p:strVal val="#ppt_y"/>
                                          </p:val>
                                        </p:tav>
                                        <p:tav tm="100000">
                                          <p:val>
                                            <p:strVal val="#ppt_y"/>
                                          </p:val>
                                        </p:tav>
                                      </p:tavLst>
                                    </p:anim>
                                  </p:childTnLst>
                                </p:cTn>
                              </p:par>
                              <p:par>
                                <p:cTn id="117" presetID="2" presetClass="entr" presetSubtype="8" fill="hold" nodeType="withEffect">
                                  <p:stCondLst>
                                    <p:cond delay="0"/>
                                  </p:stCondLst>
                                  <p:childTnLst>
                                    <p:set>
                                      <p:cBhvr>
                                        <p:cTn id="118" dur="1" fill="hold">
                                          <p:stCondLst>
                                            <p:cond delay="0"/>
                                          </p:stCondLst>
                                        </p:cTn>
                                        <p:tgtEl>
                                          <p:spTgt spid="194"/>
                                        </p:tgtEl>
                                        <p:attrNameLst>
                                          <p:attrName>style.visibility</p:attrName>
                                        </p:attrNameLst>
                                      </p:cBhvr>
                                      <p:to>
                                        <p:strVal val="visible"/>
                                      </p:to>
                                    </p:set>
                                    <p:anim calcmode="lin" valueType="num">
                                      <p:cBhvr additive="base">
                                        <p:cTn id="119" dur="500" fill="hold"/>
                                        <p:tgtEl>
                                          <p:spTgt spid="194"/>
                                        </p:tgtEl>
                                        <p:attrNameLst>
                                          <p:attrName>ppt_x</p:attrName>
                                        </p:attrNameLst>
                                      </p:cBhvr>
                                      <p:tavLst>
                                        <p:tav tm="0">
                                          <p:val>
                                            <p:strVal val="0-#ppt_w/2"/>
                                          </p:val>
                                        </p:tav>
                                        <p:tav tm="100000">
                                          <p:val>
                                            <p:strVal val="#ppt_x"/>
                                          </p:val>
                                        </p:tav>
                                      </p:tavLst>
                                    </p:anim>
                                    <p:anim calcmode="lin" valueType="num">
                                      <p:cBhvr additive="base">
                                        <p:cTn id="120" dur="500" fill="hold"/>
                                        <p:tgtEl>
                                          <p:spTgt spid="194"/>
                                        </p:tgtEl>
                                        <p:attrNameLst>
                                          <p:attrName>ppt_y</p:attrName>
                                        </p:attrNameLst>
                                      </p:cBhvr>
                                      <p:tavLst>
                                        <p:tav tm="0">
                                          <p:val>
                                            <p:strVal val="#ppt_y"/>
                                          </p:val>
                                        </p:tav>
                                        <p:tav tm="100000">
                                          <p:val>
                                            <p:strVal val="#ppt_y"/>
                                          </p:val>
                                        </p:tav>
                                      </p:tavLst>
                                    </p:anim>
                                  </p:childTnLst>
                                </p:cTn>
                              </p:par>
                              <p:par>
                                <p:cTn id="121" presetID="2" presetClass="entr" presetSubtype="8" fill="hold" nodeType="withEffect">
                                  <p:stCondLst>
                                    <p:cond delay="0"/>
                                  </p:stCondLst>
                                  <p:childTnLst>
                                    <p:set>
                                      <p:cBhvr>
                                        <p:cTn id="122" dur="1" fill="hold">
                                          <p:stCondLst>
                                            <p:cond delay="0"/>
                                          </p:stCondLst>
                                        </p:cTn>
                                        <p:tgtEl>
                                          <p:spTgt spid="184"/>
                                        </p:tgtEl>
                                        <p:attrNameLst>
                                          <p:attrName>style.visibility</p:attrName>
                                        </p:attrNameLst>
                                      </p:cBhvr>
                                      <p:to>
                                        <p:strVal val="visible"/>
                                      </p:to>
                                    </p:set>
                                    <p:anim calcmode="lin" valueType="num">
                                      <p:cBhvr additive="base">
                                        <p:cTn id="123" dur="500" fill="hold"/>
                                        <p:tgtEl>
                                          <p:spTgt spid="184"/>
                                        </p:tgtEl>
                                        <p:attrNameLst>
                                          <p:attrName>ppt_x</p:attrName>
                                        </p:attrNameLst>
                                      </p:cBhvr>
                                      <p:tavLst>
                                        <p:tav tm="0">
                                          <p:val>
                                            <p:strVal val="0-#ppt_w/2"/>
                                          </p:val>
                                        </p:tav>
                                        <p:tav tm="100000">
                                          <p:val>
                                            <p:strVal val="#ppt_x"/>
                                          </p:val>
                                        </p:tav>
                                      </p:tavLst>
                                    </p:anim>
                                    <p:anim calcmode="lin" valueType="num">
                                      <p:cBhvr additive="base">
                                        <p:cTn id="124" dur="500" fill="hold"/>
                                        <p:tgtEl>
                                          <p:spTgt spid="184"/>
                                        </p:tgtEl>
                                        <p:attrNameLst>
                                          <p:attrName>ppt_y</p:attrName>
                                        </p:attrNameLst>
                                      </p:cBhvr>
                                      <p:tavLst>
                                        <p:tav tm="0">
                                          <p:val>
                                            <p:strVal val="#ppt_y"/>
                                          </p:val>
                                        </p:tav>
                                        <p:tav tm="100000">
                                          <p:val>
                                            <p:strVal val="#ppt_y"/>
                                          </p:val>
                                        </p:tav>
                                      </p:tavLst>
                                    </p:anim>
                                  </p:childTnLst>
                                </p:cTn>
                              </p:par>
                              <p:par>
                                <p:cTn id="125" presetID="2" presetClass="entr" presetSubtype="8" fill="hold" nodeType="withEffect">
                                  <p:stCondLst>
                                    <p:cond delay="0"/>
                                  </p:stCondLst>
                                  <p:childTnLst>
                                    <p:set>
                                      <p:cBhvr>
                                        <p:cTn id="126" dur="1" fill="hold">
                                          <p:stCondLst>
                                            <p:cond delay="0"/>
                                          </p:stCondLst>
                                        </p:cTn>
                                        <p:tgtEl>
                                          <p:spTgt spid="185"/>
                                        </p:tgtEl>
                                        <p:attrNameLst>
                                          <p:attrName>style.visibility</p:attrName>
                                        </p:attrNameLst>
                                      </p:cBhvr>
                                      <p:to>
                                        <p:strVal val="visible"/>
                                      </p:to>
                                    </p:set>
                                    <p:anim calcmode="lin" valueType="num">
                                      <p:cBhvr additive="base">
                                        <p:cTn id="127" dur="500" fill="hold"/>
                                        <p:tgtEl>
                                          <p:spTgt spid="185"/>
                                        </p:tgtEl>
                                        <p:attrNameLst>
                                          <p:attrName>ppt_x</p:attrName>
                                        </p:attrNameLst>
                                      </p:cBhvr>
                                      <p:tavLst>
                                        <p:tav tm="0">
                                          <p:val>
                                            <p:strVal val="0-#ppt_w/2"/>
                                          </p:val>
                                        </p:tav>
                                        <p:tav tm="100000">
                                          <p:val>
                                            <p:strVal val="#ppt_x"/>
                                          </p:val>
                                        </p:tav>
                                      </p:tavLst>
                                    </p:anim>
                                    <p:anim calcmode="lin" valueType="num">
                                      <p:cBhvr additive="base">
                                        <p:cTn id="128" dur="500" fill="hold"/>
                                        <p:tgtEl>
                                          <p:spTgt spid="185"/>
                                        </p:tgtEl>
                                        <p:attrNameLst>
                                          <p:attrName>ppt_y</p:attrName>
                                        </p:attrNameLst>
                                      </p:cBhvr>
                                      <p:tavLst>
                                        <p:tav tm="0">
                                          <p:val>
                                            <p:strVal val="#ppt_y"/>
                                          </p:val>
                                        </p:tav>
                                        <p:tav tm="100000">
                                          <p:val>
                                            <p:strVal val="#ppt_y"/>
                                          </p:val>
                                        </p:tav>
                                      </p:tavLst>
                                    </p:anim>
                                  </p:childTnLst>
                                </p:cTn>
                              </p:par>
                              <p:par>
                                <p:cTn id="129" presetID="2" presetClass="entr" presetSubtype="8" fill="hold" nodeType="withEffect">
                                  <p:stCondLst>
                                    <p:cond delay="0"/>
                                  </p:stCondLst>
                                  <p:childTnLst>
                                    <p:set>
                                      <p:cBhvr>
                                        <p:cTn id="130" dur="1" fill="hold">
                                          <p:stCondLst>
                                            <p:cond delay="0"/>
                                          </p:stCondLst>
                                        </p:cTn>
                                        <p:tgtEl>
                                          <p:spTgt spid="186"/>
                                        </p:tgtEl>
                                        <p:attrNameLst>
                                          <p:attrName>style.visibility</p:attrName>
                                        </p:attrNameLst>
                                      </p:cBhvr>
                                      <p:to>
                                        <p:strVal val="visible"/>
                                      </p:to>
                                    </p:set>
                                    <p:anim calcmode="lin" valueType="num">
                                      <p:cBhvr additive="base">
                                        <p:cTn id="131" dur="500" fill="hold"/>
                                        <p:tgtEl>
                                          <p:spTgt spid="186"/>
                                        </p:tgtEl>
                                        <p:attrNameLst>
                                          <p:attrName>ppt_x</p:attrName>
                                        </p:attrNameLst>
                                      </p:cBhvr>
                                      <p:tavLst>
                                        <p:tav tm="0">
                                          <p:val>
                                            <p:strVal val="0-#ppt_w/2"/>
                                          </p:val>
                                        </p:tav>
                                        <p:tav tm="100000">
                                          <p:val>
                                            <p:strVal val="#ppt_x"/>
                                          </p:val>
                                        </p:tav>
                                      </p:tavLst>
                                    </p:anim>
                                    <p:anim calcmode="lin" valueType="num">
                                      <p:cBhvr additive="base">
                                        <p:cTn id="132" dur="500" fill="hold"/>
                                        <p:tgtEl>
                                          <p:spTgt spid="186"/>
                                        </p:tgtEl>
                                        <p:attrNameLst>
                                          <p:attrName>ppt_y</p:attrName>
                                        </p:attrNameLst>
                                      </p:cBhvr>
                                      <p:tavLst>
                                        <p:tav tm="0">
                                          <p:val>
                                            <p:strVal val="#ppt_y"/>
                                          </p:val>
                                        </p:tav>
                                        <p:tav tm="100000">
                                          <p:val>
                                            <p:strVal val="#ppt_y"/>
                                          </p:val>
                                        </p:tav>
                                      </p:tavLst>
                                    </p:anim>
                                  </p:childTnLst>
                                </p:cTn>
                              </p:par>
                              <p:par>
                                <p:cTn id="133" presetID="2" presetClass="entr" presetSubtype="8" fill="hold" nodeType="withEffect">
                                  <p:stCondLst>
                                    <p:cond delay="0"/>
                                  </p:stCondLst>
                                  <p:childTnLst>
                                    <p:set>
                                      <p:cBhvr>
                                        <p:cTn id="134" dur="1" fill="hold">
                                          <p:stCondLst>
                                            <p:cond delay="0"/>
                                          </p:stCondLst>
                                        </p:cTn>
                                        <p:tgtEl>
                                          <p:spTgt spid="187"/>
                                        </p:tgtEl>
                                        <p:attrNameLst>
                                          <p:attrName>style.visibility</p:attrName>
                                        </p:attrNameLst>
                                      </p:cBhvr>
                                      <p:to>
                                        <p:strVal val="visible"/>
                                      </p:to>
                                    </p:set>
                                    <p:anim calcmode="lin" valueType="num">
                                      <p:cBhvr additive="base">
                                        <p:cTn id="135" dur="500" fill="hold"/>
                                        <p:tgtEl>
                                          <p:spTgt spid="187"/>
                                        </p:tgtEl>
                                        <p:attrNameLst>
                                          <p:attrName>ppt_x</p:attrName>
                                        </p:attrNameLst>
                                      </p:cBhvr>
                                      <p:tavLst>
                                        <p:tav tm="0">
                                          <p:val>
                                            <p:strVal val="0-#ppt_w/2"/>
                                          </p:val>
                                        </p:tav>
                                        <p:tav tm="100000">
                                          <p:val>
                                            <p:strVal val="#ppt_x"/>
                                          </p:val>
                                        </p:tav>
                                      </p:tavLst>
                                    </p:anim>
                                    <p:anim calcmode="lin" valueType="num">
                                      <p:cBhvr additive="base">
                                        <p:cTn id="136" dur="500" fill="hold"/>
                                        <p:tgtEl>
                                          <p:spTgt spid="187"/>
                                        </p:tgtEl>
                                        <p:attrNameLst>
                                          <p:attrName>ppt_y</p:attrName>
                                        </p:attrNameLst>
                                      </p:cBhvr>
                                      <p:tavLst>
                                        <p:tav tm="0">
                                          <p:val>
                                            <p:strVal val="#ppt_y"/>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47" presetClass="entr" presetSubtype="0" fill="hold" grpId="0" nodeType="clickEffect">
                                  <p:stCondLst>
                                    <p:cond delay="0"/>
                                  </p:stCondLst>
                                  <p:childTnLst>
                                    <p:set>
                                      <p:cBhvr>
                                        <p:cTn id="140" dur="1" fill="hold">
                                          <p:stCondLst>
                                            <p:cond delay="0"/>
                                          </p:stCondLst>
                                        </p:cTn>
                                        <p:tgtEl>
                                          <p:spTgt spid="199"/>
                                        </p:tgtEl>
                                        <p:attrNameLst>
                                          <p:attrName>style.visibility</p:attrName>
                                        </p:attrNameLst>
                                      </p:cBhvr>
                                      <p:to>
                                        <p:strVal val="visible"/>
                                      </p:to>
                                    </p:set>
                                    <p:animEffect transition="in" filter="fade">
                                      <p:cBhvr>
                                        <p:cTn id="141" dur="1000"/>
                                        <p:tgtEl>
                                          <p:spTgt spid="199"/>
                                        </p:tgtEl>
                                      </p:cBhvr>
                                    </p:animEffect>
                                    <p:anim calcmode="lin" valueType="num">
                                      <p:cBhvr>
                                        <p:cTn id="142" dur="1000" fill="hold"/>
                                        <p:tgtEl>
                                          <p:spTgt spid="199"/>
                                        </p:tgtEl>
                                        <p:attrNameLst>
                                          <p:attrName>ppt_x</p:attrName>
                                        </p:attrNameLst>
                                      </p:cBhvr>
                                      <p:tavLst>
                                        <p:tav tm="0">
                                          <p:val>
                                            <p:strVal val="#ppt_x"/>
                                          </p:val>
                                        </p:tav>
                                        <p:tav tm="100000">
                                          <p:val>
                                            <p:strVal val="#ppt_x"/>
                                          </p:val>
                                        </p:tav>
                                      </p:tavLst>
                                    </p:anim>
                                    <p:anim calcmode="lin" valueType="num">
                                      <p:cBhvr>
                                        <p:cTn id="143" dur="1000" fill="hold"/>
                                        <p:tgtEl>
                                          <p:spTgt spid="199"/>
                                        </p:tgtEl>
                                        <p:attrNameLst>
                                          <p:attrName>ppt_y</p:attrName>
                                        </p:attrNameLst>
                                      </p:cBhvr>
                                      <p:tavLst>
                                        <p:tav tm="0">
                                          <p:val>
                                            <p:strVal val="#ppt_y-.1"/>
                                          </p:val>
                                        </p:tav>
                                        <p:tav tm="100000">
                                          <p:val>
                                            <p:strVal val="#ppt_y"/>
                                          </p:val>
                                        </p:tav>
                                      </p:tavLst>
                                    </p:anim>
                                  </p:childTnLst>
                                </p:cTn>
                              </p:par>
                              <p:par>
                                <p:cTn id="144" presetID="47" presetClass="entr" presetSubtype="0" fill="hold" grpId="0" nodeType="withEffect">
                                  <p:stCondLst>
                                    <p:cond delay="500"/>
                                  </p:stCondLst>
                                  <p:childTnLst>
                                    <p:set>
                                      <p:cBhvr>
                                        <p:cTn id="145" dur="1" fill="hold">
                                          <p:stCondLst>
                                            <p:cond delay="0"/>
                                          </p:stCondLst>
                                        </p:cTn>
                                        <p:tgtEl>
                                          <p:spTgt spid="190"/>
                                        </p:tgtEl>
                                        <p:attrNameLst>
                                          <p:attrName>style.visibility</p:attrName>
                                        </p:attrNameLst>
                                      </p:cBhvr>
                                      <p:to>
                                        <p:strVal val="visible"/>
                                      </p:to>
                                    </p:set>
                                    <p:animEffect transition="in" filter="fade">
                                      <p:cBhvr>
                                        <p:cTn id="146" dur="1000"/>
                                        <p:tgtEl>
                                          <p:spTgt spid="190"/>
                                        </p:tgtEl>
                                      </p:cBhvr>
                                    </p:animEffect>
                                    <p:anim calcmode="lin" valueType="num">
                                      <p:cBhvr>
                                        <p:cTn id="147" dur="1000" fill="hold"/>
                                        <p:tgtEl>
                                          <p:spTgt spid="190"/>
                                        </p:tgtEl>
                                        <p:attrNameLst>
                                          <p:attrName>ppt_x</p:attrName>
                                        </p:attrNameLst>
                                      </p:cBhvr>
                                      <p:tavLst>
                                        <p:tav tm="0">
                                          <p:val>
                                            <p:strVal val="#ppt_x"/>
                                          </p:val>
                                        </p:tav>
                                        <p:tav tm="100000">
                                          <p:val>
                                            <p:strVal val="#ppt_x"/>
                                          </p:val>
                                        </p:tav>
                                      </p:tavLst>
                                    </p:anim>
                                    <p:anim calcmode="lin" valueType="num">
                                      <p:cBhvr>
                                        <p:cTn id="148" dur="1000" fill="hold"/>
                                        <p:tgtEl>
                                          <p:spTgt spid="190"/>
                                        </p:tgtEl>
                                        <p:attrNameLst>
                                          <p:attrName>ppt_y</p:attrName>
                                        </p:attrNameLst>
                                      </p:cBhvr>
                                      <p:tavLst>
                                        <p:tav tm="0">
                                          <p:val>
                                            <p:strVal val="#ppt_y-.1"/>
                                          </p:val>
                                        </p:tav>
                                        <p:tav tm="100000">
                                          <p:val>
                                            <p:strVal val="#ppt_y"/>
                                          </p:val>
                                        </p:tav>
                                      </p:tavLst>
                                    </p:anim>
                                  </p:childTnLst>
                                </p:cTn>
                              </p:par>
                              <p:par>
                                <p:cTn id="149" presetID="47" presetClass="entr" presetSubtype="0" fill="hold" grpId="0" nodeType="withEffect">
                                  <p:stCondLst>
                                    <p:cond delay="1000"/>
                                  </p:stCondLst>
                                  <p:childTnLst>
                                    <p:set>
                                      <p:cBhvr>
                                        <p:cTn id="150" dur="1" fill="hold">
                                          <p:stCondLst>
                                            <p:cond delay="0"/>
                                          </p:stCondLst>
                                        </p:cTn>
                                        <p:tgtEl>
                                          <p:spTgt spid="191"/>
                                        </p:tgtEl>
                                        <p:attrNameLst>
                                          <p:attrName>style.visibility</p:attrName>
                                        </p:attrNameLst>
                                      </p:cBhvr>
                                      <p:to>
                                        <p:strVal val="visible"/>
                                      </p:to>
                                    </p:set>
                                    <p:animEffect transition="in" filter="fade">
                                      <p:cBhvr>
                                        <p:cTn id="151" dur="1000"/>
                                        <p:tgtEl>
                                          <p:spTgt spid="191"/>
                                        </p:tgtEl>
                                      </p:cBhvr>
                                    </p:animEffect>
                                    <p:anim calcmode="lin" valueType="num">
                                      <p:cBhvr>
                                        <p:cTn id="152" dur="1000" fill="hold"/>
                                        <p:tgtEl>
                                          <p:spTgt spid="191"/>
                                        </p:tgtEl>
                                        <p:attrNameLst>
                                          <p:attrName>ppt_x</p:attrName>
                                        </p:attrNameLst>
                                      </p:cBhvr>
                                      <p:tavLst>
                                        <p:tav tm="0">
                                          <p:val>
                                            <p:strVal val="#ppt_x"/>
                                          </p:val>
                                        </p:tav>
                                        <p:tav tm="100000">
                                          <p:val>
                                            <p:strVal val="#ppt_x"/>
                                          </p:val>
                                        </p:tav>
                                      </p:tavLst>
                                    </p:anim>
                                    <p:anim calcmode="lin" valueType="num">
                                      <p:cBhvr>
                                        <p:cTn id="153" dur="1000" fill="hold"/>
                                        <p:tgtEl>
                                          <p:spTgt spid="191"/>
                                        </p:tgtEl>
                                        <p:attrNameLst>
                                          <p:attrName>ppt_y</p:attrName>
                                        </p:attrNameLst>
                                      </p:cBhvr>
                                      <p:tavLst>
                                        <p:tav tm="0">
                                          <p:val>
                                            <p:strVal val="#ppt_y-.1"/>
                                          </p:val>
                                        </p:tav>
                                        <p:tav tm="100000">
                                          <p:val>
                                            <p:strVal val="#ppt_y"/>
                                          </p:val>
                                        </p:tav>
                                      </p:tavLst>
                                    </p:anim>
                                  </p:childTnLst>
                                </p:cTn>
                              </p:par>
                              <p:par>
                                <p:cTn id="154" presetID="47" presetClass="entr" presetSubtype="0" fill="hold" grpId="0" nodeType="withEffect">
                                  <p:stCondLst>
                                    <p:cond delay="1500"/>
                                  </p:stCondLst>
                                  <p:childTnLst>
                                    <p:set>
                                      <p:cBhvr>
                                        <p:cTn id="155" dur="1" fill="hold">
                                          <p:stCondLst>
                                            <p:cond delay="0"/>
                                          </p:stCondLst>
                                        </p:cTn>
                                        <p:tgtEl>
                                          <p:spTgt spid="192"/>
                                        </p:tgtEl>
                                        <p:attrNameLst>
                                          <p:attrName>style.visibility</p:attrName>
                                        </p:attrNameLst>
                                      </p:cBhvr>
                                      <p:to>
                                        <p:strVal val="visible"/>
                                      </p:to>
                                    </p:set>
                                    <p:animEffect transition="in" filter="fade">
                                      <p:cBhvr>
                                        <p:cTn id="156" dur="1000"/>
                                        <p:tgtEl>
                                          <p:spTgt spid="192"/>
                                        </p:tgtEl>
                                      </p:cBhvr>
                                    </p:animEffect>
                                    <p:anim calcmode="lin" valueType="num">
                                      <p:cBhvr>
                                        <p:cTn id="157" dur="1000" fill="hold"/>
                                        <p:tgtEl>
                                          <p:spTgt spid="192"/>
                                        </p:tgtEl>
                                        <p:attrNameLst>
                                          <p:attrName>ppt_x</p:attrName>
                                        </p:attrNameLst>
                                      </p:cBhvr>
                                      <p:tavLst>
                                        <p:tav tm="0">
                                          <p:val>
                                            <p:strVal val="#ppt_x"/>
                                          </p:val>
                                        </p:tav>
                                        <p:tav tm="100000">
                                          <p:val>
                                            <p:strVal val="#ppt_x"/>
                                          </p:val>
                                        </p:tav>
                                      </p:tavLst>
                                    </p:anim>
                                    <p:anim calcmode="lin" valueType="num">
                                      <p:cBhvr>
                                        <p:cTn id="158" dur="1000" fill="hold"/>
                                        <p:tgtEl>
                                          <p:spTgt spid="192"/>
                                        </p:tgtEl>
                                        <p:attrNameLst>
                                          <p:attrName>ppt_y</p:attrName>
                                        </p:attrNameLst>
                                      </p:cBhvr>
                                      <p:tavLst>
                                        <p:tav tm="0">
                                          <p:val>
                                            <p:strVal val="#ppt_y-.1"/>
                                          </p:val>
                                        </p:tav>
                                        <p:tav tm="100000">
                                          <p:val>
                                            <p:strVal val="#ppt_y"/>
                                          </p:val>
                                        </p:tav>
                                      </p:tavLst>
                                    </p:anim>
                                  </p:childTnLst>
                                </p:cTn>
                              </p:par>
                              <p:par>
                                <p:cTn id="159" presetID="47" presetClass="entr" presetSubtype="0" fill="hold" grpId="0" nodeType="withEffect">
                                  <p:stCondLst>
                                    <p:cond delay="2000"/>
                                  </p:stCondLst>
                                  <p:childTnLst>
                                    <p:set>
                                      <p:cBhvr>
                                        <p:cTn id="160" dur="1" fill="hold">
                                          <p:stCondLst>
                                            <p:cond delay="0"/>
                                          </p:stCondLst>
                                        </p:cTn>
                                        <p:tgtEl>
                                          <p:spTgt spid="193"/>
                                        </p:tgtEl>
                                        <p:attrNameLst>
                                          <p:attrName>style.visibility</p:attrName>
                                        </p:attrNameLst>
                                      </p:cBhvr>
                                      <p:to>
                                        <p:strVal val="visible"/>
                                      </p:to>
                                    </p:set>
                                    <p:animEffect transition="in" filter="fade">
                                      <p:cBhvr>
                                        <p:cTn id="161" dur="1000"/>
                                        <p:tgtEl>
                                          <p:spTgt spid="193"/>
                                        </p:tgtEl>
                                      </p:cBhvr>
                                    </p:animEffect>
                                    <p:anim calcmode="lin" valueType="num">
                                      <p:cBhvr>
                                        <p:cTn id="162" dur="1000" fill="hold"/>
                                        <p:tgtEl>
                                          <p:spTgt spid="193"/>
                                        </p:tgtEl>
                                        <p:attrNameLst>
                                          <p:attrName>ppt_x</p:attrName>
                                        </p:attrNameLst>
                                      </p:cBhvr>
                                      <p:tavLst>
                                        <p:tav tm="0">
                                          <p:val>
                                            <p:strVal val="#ppt_x"/>
                                          </p:val>
                                        </p:tav>
                                        <p:tav tm="100000">
                                          <p:val>
                                            <p:strVal val="#ppt_x"/>
                                          </p:val>
                                        </p:tav>
                                      </p:tavLst>
                                    </p:anim>
                                    <p:anim calcmode="lin" valueType="num">
                                      <p:cBhvr>
                                        <p:cTn id="163" dur="1000" fill="hold"/>
                                        <p:tgtEl>
                                          <p:spTgt spid="1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animBg="1"/>
      <p:bldP spid="110" grpId="0" animBg="1"/>
      <p:bldP spid="111" grpId="0" animBg="1"/>
      <p:bldP spid="112"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90" grpId="0" animBg="1"/>
      <p:bldP spid="192" grpId="0" animBg="1"/>
      <p:bldP spid="193" grpId="0" animBg="1"/>
      <p:bldP spid="173" grpId="0"/>
      <p:bldP spid="174" grpId="0"/>
      <p:bldP spid="175" grpId="0"/>
      <p:bldP spid="176" grpId="0"/>
      <p:bldP spid="177" grpId="0"/>
      <p:bldP spid="178" grpId="0"/>
      <p:bldP spid="19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7" name="组合 6"/>
          <p:cNvGrpSpPr/>
          <p:nvPr/>
        </p:nvGrpSpPr>
        <p:grpSpPr>
          <a:xfrm>
            <a:off x="4628148" y="3429248"/>
            <a:ext cx="2935705" cy="1230666"/>
            <a:chOff x="4615322" y="2848154"/>
            <a:chExt cx="2935705" cy="1230666"/>
          </a:xfrm>
        </p:grpSpPr>
        <p:sp>
          <p:nvSpPr>
            <p:cNvPr id="8" name="文本框 7"/>
            <p:cNvSpPr txBox="1"/>
            <p:nvPr/>
          </p:nvSpPr>
          <p:spPr>
            <a:xfrm>
              <a:off x="5067511" y="3142933"/>
              <a:ext cx="2031325" cy="646331"/>
            </a:xfrm>
            <a:prstGeom prst="rect">
              <a:avLst/>
            </a:prstGeom>
            <a:noFill/>
          </p:spPr>
          <p:txBody>
            <a:bodyPr wrap="none" rtlCol="0">
              <a:spAutoFit/>
            </a:bodyPr>
            <a:lstStyle/>
            <a:p>
              <a:pPr algn="ctr"/>
              <a:r>
                <a:rPr lang="zh-CN" altLang="en-US" sz="3600" dirty="0">
                  <a:latin typeface="思源黑体 CN Heavy" panose="020B0A00000000000000" pitchFamily="34" charset="-122"/>
                  <a:ea typeface="思源黑体 CN Heavy" panose="020B0A00000000000000" pitchFamily="34" charset="-122"/>
                </a:rPr>
                <a:t>设计原则</a:t>
              </a:r>
            </a:p>
          </p:txBody>
        </p:sp>
        <p:cxnSp>
          <p:nvCxnSpPr>
            <p:cNvPr id="10" name="直接连接符 9"/>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15322" y="407882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ChangeAspect="1"/>
          </p:cNvGrpSpPr>
          <p:nvPr/>
        </p:nvGrpSpPr>
        <p:grpSpPr>
          <a:xfrm>
            <a:off x="4913843" y="2085375"/>
            <a:ext cx="2364315" cy="1181317"/>
            <a:chOff x="3804264" y="-1169675"/>
            <a:chExt cx="1547966" cy="773433"/>
          </a:xfrm>
          <a:solidFill>
            <a:schemeClr val="tx1">
              <a:lumMod val="85000"/>
              <a:lumOff val="15000"/>
            </a:schemeClr>
          </a:solidFill>
        </p:grpSpPr>
        <p:sp>
          <p:nvSpPr>
            <p:cNvPr id="16" name="任意多边形 15"/>
            <p:cNvSpPr/>
            <p:nvPr/>
          </p:nvSpPr>
          <p:spPr>
            <a:xfrm>
              <a:off x="3804264" y="-1169675"/>
              <a:ext cx="767828" cy="773433"/>
            </a:xfrm>
            <a:custGeom>
              <a:avLst/>
              <a:gdLst/>
              <a:ahLst/>
              <a:cxnLst/>
              <a:rect l="l" t="t" r="r" b="b"/>
              <a:pathLst>
                <a:path w="767828" h="773433">
                  <a:moveTo>
                    <a:pt x="383185" y="0"/>
                  </a:moveTo>
                  <a:cubicBezTo>
                    <a:pt x="499322" y="52"/>
                    <a:pt x="592033" y="46540"/>
                    <a:pt x="661316" y="139464"/>
                  </a:cubicBezTo>
                  <a:cubicBezTo>
                    <a:pt x="730598" y="232388"/>
                    <a:pt x="766102" y="371436"/>
                    <a:pt x="767828" y="556608"/>
                  </a:cubicBezTo>
                  <a:cubicBezTo>
                    <a:pt x="767397" y="603342"/>
                    <a:pt x="764854" y="647227"/>
                    <a:pt x="760200" y="688263"/>
                  </a:cubicBezTo>
                  <a:lnTo>
                    <a:pt x="745112" y="773433"/>
                  </a:lnTo>
                  <a:lnTo>
                    <a:pt x="506018" y="773433"/>
                  </a:lnTo>
                  <a:lnTo>
                    <a:pt x="512257" y="739730"/>
                  </a:lnTo>
                  <a:cubicBezTo>
                    <a:pt x="519316" y="691261"/>
                    <a:pt x="522956" y="630221"/>
                    <a:pt x="523179" y="556608"/>
                  </a:cubicBezTo>
                  <a:cubicBezTo>
                    <a:pt x="522882" y="459043"/>
                    <a:pt x="516509" y="384341"/>
                    <a:pt x="504060" y="332502"/>
                  </a:cubicBezTo>
                  <a:cubicBezTo>
                    <a:pt x="491610" y="280663"/>
                    <a:pt x="474867" y="245264"/>
                    <a:pt x="453830" y="226305"/>
                  </a:cubicBezTo>
                  <a:cubicBezTo>
                    <a:pt x="432793" y="207345"/>
                    <a:pt x="409245" y="198400"/>
                    <a:pt x="383185" y="199471"/>
                  </a:cubicBezTo>
                  <a:cubicBezTo>
                    <a:pt x="357143" y="198400"/>
                    <a:pt x="333720" y="207345"/>
                    <a:pt x="312917" y="226305"/>
                  </a:cubicBezTo>
                  <a:cubicBezTo>
                    <a:pt x="292114" y="245264"/>
                    <a:pt x="275605" y="280663"/>
                    <a:pt x="263390" y="332502"/>
                  </a:cubicBezTo>
                  <a:cubicBezTo>
                    <a:pt x="251174" y="384341"/>
                    <a:pt x="244927" y="459043"/>
                    <a:pt x="244648" y="556608"/>
                  </a:cubicBezTo>
                  <a:cubicBezTo>
                    <a:pt x="244857" y="630221"/>
                    <a:pt x="248424" y="691261"/>
                    <a:pt x="255347" y="739730"/>
                  </a:cubicBezTo>
                  <a:lnTo>
                    <a:pt x="261469" y="773433"/>
                  </a:lnTo>
                  <a:lnTo>
                    <a:pt x="22525" y="773433"/>
                  </a:lnTo>
                  <a:lnTo>
                    <a:pt x="7547" y="688263"/>
                  </a:lnTo>
                  <a:cubicBezTo>
                    <a:pt x="2932" y="647227"/>
                    <a:pt x="416" y="603342"/>
                    <a:pt x="0" y="556608"/>
                  </a:cubicBezTo>
                  <a:cubicBezTo>
                    <a:pt x="1664" y="370162"/>
                    <a:pt x="36925" y="230750"/>
                    <a:pt x="105783" y="138372"/>
                  </a:cubicBezTo>
                  <a:cubicBezTo>
                    <a:pt x="174641" y="45994"/>
                    <a:pt x="267108" y="-130"/>
                    <a:pt x="3831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17" name="任意多边形 16"/>
            <p:cNvSpPr/>
            <p:nvPr/>
          </p:nvSpPr>
          <p:spPr>
            <a:xfrm>
              <a:off x="4636865" y="-1169675"/>
              <a:ext cx="715365" cy="773433"/>
            </a:xfrm>
            <a:custGeom>
              <a:avLst/>
              <a:gdLst/>
              <a:ahLst/>
              <a:cxnLst/>
              <a:rect l="l" t="t" r="r" b="b"/>
              <a:pathLst>
                <a:path w="715365" h="773433">
                  <a:moveTo>
                    <a:pt x="359959" y="0"/>
                  </a:moveTo>
                  <a:cubicBezTo>
                    <a:pt x="466546" y="1270"/>
                    <a:pt x="552003" y="32218"/>
                    <a:pt x="616329" y="92841"/>
                  </a:cubicBezTo>
                  <a:cubicBezTo>
                    <a:pt x="680655" y="153465"/>
                    <a:pt x="713667" y="236142"/>
                    <a:pt x="715365" y="340872"/>
                  </a:cubicBezTo>
                  <a:cubicBezTo>
                    <a:pt x="714412" y="403419"/>
                    <a:pt x="698518" y="467018"/>
                    <a:pt x="667683" y="531669"/>
                  </a:cubicBezTo>
                  <a:cubicBezTo>
                    <a:pt x="636848" y="596320"/>
                    <a:pt x="596787" y="659918"/>
                    <a:pt x="547500" y="722462"/>
                  </a:cubicBezTo>
                  <a:lnTo>
                    <a:pt x="502183" y="773433"/>
                  </a:lnTo>
                  <a:lnTo>
                    <a:pt x="204841" y="773433"/>
                  </a:lnTo>
                  <a:lnTo>
                    <a:pt x="275093" y="699171"/>
                  </a:lnTo>
                  <a:cubicBezTo>
                    <a:pt x="298941" y="672841"/>
                    <a:pt x="321036" y="647244"/>
                    <a:pt x="341378" y="622382"/>
                  </a:cubicBezTo>
                  <a:cubicBezTo>
                    <a:pt x="422746" y="522932"/>
                    <a:pt x="464401" y="433955"/>
                    <a:pt x="466344" y="355450"/>
                  </a:cubicBezTo>
                  <a:cubicBezTo>
                    <a:pt x="465828" y="305705"/>
                    <a:pt x="453016" y="267804"/>
                    <a:pt x="427907" y="241746"/>
                  </a:cubicBezTo>
                  <a:cubicBezTo>
                    <a:pt x="402799" y="215688"/>
                    <a:pt x="368491" y="202568"/>
                    <a:pt x="324984" y="202386"/>
                  </a:cubicBezTo>
                  <a:cubicBezTo>
                    <a:pt x="288004" y="203297"/>
                    <a:pt x="254485" y="213866"/>
                    <a:pt x="224428" y="234093"/>
                  </a:cubicBezTo>
                  <a:cubicBezTo>
                    <a:pt x="194371" y="254320"/>
                    <a:pt x="166682" y="278738"/>
                    <a:pt x="141361" y="307345"/>
                  </a:cubicBezTo>
                  <a:lnTo>
                    <a:pt x="0" y="167442"/>
                  </a:lnTo>
                  <a:cubicBezTo>
                    <a:pt x="51887" y="111415"/>
                    <a:pt x="105869" y="69494"/>
                    <a:pt x="161945" y="41678"/>
                  </a:cubicBezTo>
                  <a:cubicBezTo>
                    <a:pt x="218022" y="13862"/>
                    <a:pt x="284027" y="-31"/>
                    <a:pt x="35995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grpSp>
    </p:spTree>
    <p:extLst>
      <p:ext uri="{BB962C8B-B14F-4D97-AF65-F5344CB8AC3E}">
        <p14:creationId xmlns:p14="http://schemas.microsoft.com/office/powerpoint/2010/main" val="313428855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组合 84"/>
          <p:cNvGrpSpPr/>
          <p:nvPr/>
        </p:nvGrpSpPr>
        <p:grpSpPr>
          <a:xfrm>
            <a:off x="4165147" y="1551302"/>
            <a:ext cx="3722840" cy="3722682"/>
            <a:chOff x="4255300" y="1860398"/>
            <a:chExt cx="3722840" cy="3722682"/>
          </a:xfrm>
        </p:grpSpPr>
        <p:grpSp>
          <p:nvGrpSpPr>
            <p:cNvPr id="86" name="Group 1"/>
            <p:cNvGrpSpPr/>
            <p:nvPr/>
          </p:nvGrpSpPr>
          <p:grpSpPr>
            <a:xfrm>
              <a:off x="4297681" y="1899508"/>
              <a:ext cx="3596640" cy="3640296"/>
              <a:chOff x="4297681" y="2137013"/>
              <a:chExt cx="3596640" cy="3640296"/>
            </a:xfrm>
          </p:grpSpPr>
          <p:sp>
            <p:nvSpPr>
              <p:cNvPr id="241" name="Line 699"/>
              <p:cNvSpPr>
                <a:spLocks noChangeShapeType="1"/>
              </p:cNvSpPr>
              <p:nvPr/>
            </p:nvSpPr>
            <p:spPr bwMode="auto">
              <a:xfrm flipH="1" flipV="1">
                <a:off x="6010042" y="2137013"/>
                <a:ext cx="971473" cy="229223"/>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42" name="Freeform 700"/>
              <p:cNvSpPr>
                <a:spLocks/>
              </p:cNvSpPr>
              <p:nvPr/>
            </p:nvSpPr>
            <p:spPr bwMode="auto">
              <a:xfrm>
                <a:off x="6981517" y="2366236"/>
                <a:ext cx="912804" cy="1547262"/>
              </a:xfrm>
              <a:custGeom>
                <a:avLst/>
                <a:gdLst>
                  <a:gd name="T0" fmla="*/ 669 w 669"/>
                  <a:gd name="T1" fmla="*/ 1134 h 1134"/>
                  <a:gd name="T2" fmla="*/ 591 w 669"/>
                  <a:gd name="T3" fmla="*/ 550 h 1134"/>
                  <a:gd name="T4" fmla="*/ 0 w 669"/>
                  <a:gd name="T5" fmla="*/ 0 h 1134"/>
                </a:gdLst>
                <a:ahLst/>
                <a:cxnLst>
                  <a:cxn ang="0">
                    <a:pos x="T0" y="T1"/>
                  </a:cxn>
                  <a:cxn ang="0">
                    <a:pos x="T2" y="T3"/>
                  </a:cxn>
                  <a:cxn ang="0">
                    <a:pos x="T4" y="T5"/>
                  </a:cxn>
                </a:cxnLst>
                <a:rect l="0" t="0" r="r" b="b"/>
                <a:pathLst>
                  <a:path w="669" h="1134">
                    <a:moveTo>
                      <a:pt x="669" y="1134"/>
                    </a:moveTo>
                    <a:lnTo>
                      <a:pt x="591" y="550"/>
                    </a:lnTo>
                    <a:lnTo>
                      <a:pt x="0" y="0"/>
                    </a:lnTo>
                  </a:path>
                </a:pathLst>
              </a:cu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43" name="Freeform 701"/>
              <p:cNvSpPr>
                <a:spLocks/>
              </p:cNvSpPr>
              <p:nvPr/>
            </p:nvSpPr>
            <p:spPr bwMode="auto">
              <a:xfrm>
                <a:off x="5240505" y="3913500"/>
                <a:ext cx="2653816" cy="1863809"/>
              </a:xfrm>
              <a:custGeom>
                <a:avLst/>
                <a:gdLst>
                  <a:gd name="T0" fmla="*/ 0 w 1945"/>
                  <a:gd name="T1" fmla="*/ 1276 h 1366"/>
                  <a:gd name="T2" fmla="*/ 830 w 1945"/>
                  <a:gd name="T3" fmla="*/ 1366 h 1366"/>
                  <a:gd name="T4" fmla="*/ 1305 w 1945"/>
                  <a:gd name="T5" fmla="*/ 1162 h 1366"/>
                  <a:gd name="T6" fmla="*/ 1804 w 1945"/>
                  <a:gd name="T7" fmla="*/ 737 h 1366"/>
                  <a:gd name="T8" fmla="*/ 1945 w 1945"/>
                  <a:gd name="T9" fmla="*/ 0 h 1366"/>
                </a:gdLst>
                <a:ahLst/>
                <a:cxnLst>
                  <a:cxn ang="0">
                    <a:pos x="T0" y="T1"/>
                  </a:cxn>
                  <a:cxn ang="0">
                    <a:pos x="T2" y="T3"/>
                  </a:cxn>
                  <a:cxn ang="0">
                    <a:pos x="T4" y="T5"/>
                  </a:cxn>
                  <a:cxn ang="0">
                    <a:pos x="T6" y="T7"/>
                  </a:cxn>
                  <a:cxn ang="0">
                    <a:pos x="T8" y="T9"/>
                  </a:cxn>
                </a:cxnLst>
                <a:rect l="0" t="0" r="r" b="b"/>
                <a:pathLst>
                  <a:path w="1945" h="1366">
                    <a:moveTo>
                      <a:pt x="0" y="1276"/>
                    </a:moveTo>
                    <a:lnTo>
                      <a:pt x="830" y="1366"/>
                    </a:lnTo>
                    <a:lnTo>
                      <a:pt x="1305" y="1162"/>
                    </a:lnTo>
                    <a:lnTo>
                      <a:pt x="1804" y="737"/>
                    </a:lnTo>
                    <a:lnTo>
                      <a:pt x="1945" y="0"/>
                    </a:lnTo>
                  </a:path>
                </a:pathLst>
              </a:cu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44" name="Line 702"/>
              <p:cNvSpPr>
                <a:spLocks noChangeShapeType="1"/>
              </p:cNvSpPr>
              <p:nvPr/>
            </p:nvSpPr>
            <p:spPr bwMode="auto">
              <a:xfrm>
                <a:off x="4440949" y="4633919"/>
                <a:ext cx="799556" cy="1020592"/>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45" name="Freeform 703"/>
              <p:cNvSpPr>
                <a:spLocks/>
              </p:cNvSpPr>
              <p:nvPr/>
            </p:nvSpPr>
            <p:spPr bwMode="auto">
              <a:xfrm>
                <a:off x="4297681" y="3149337"/>
                <a:ext cx="143268" cy="1484584"/>
              </a:xfrm>
              <a:custGeom>
                <a:avLst/>
                <a:gdLst>
                  <a:gd name="T0" fmla="*/ 609 w 609"/>
                  <a:gd name="T1" fmla="*/ 0 h 1611"/>
                  <a:gd name="T2" fmla="*/ 592 w 609"/>
                  <a:gd name="T3" fmla="*/ 5 h 1611"/>
                  <a:gd name="T4" fmla="*/ 313 w 609"/>
                  <a:gd name="T5" fmla="*/ 392 h 1611"/>
                  <a:gd name="T6" fmla="*/ 52 w 609"/>
                  <a:gd name="T7" fmla="*/ 523 h 1611"/>
                  <a:gd name="T8" fmla="*/ 0 w 609"/>
                  <a:gd name="T9" fmla="*/ 1132 h 1611"/>
                  <a:gd name="T10" fmla="*/ 105 w 609"/>
                  <a:gd name="T11" fmla="*/ 1611 h 1611"/>
                  <a:gd name="connsiteX0" fmla="*/ 10000 w 10018"/>
                  <a:gd name="connsiteY0" fmla="*/ 0 h 10000"/>
                  <a:gd name="connsiteX1" fmla="*/ 10018 w 10018"/>
                  <a:gd name="connsiteY1" fmla="*/ 1358 h 10000"/>
                  <a:gd name="connsiteX2" fmla="*/ 5140 w 10018"/>
                  <a:gd name="connsiteY2" fmla="*/ 2433 h 10000"/>
                  <a:gd name="connsiteX3" fmla="*/ 854 w 10018"/>
                  <a:gd name="connsiteY3" fmla="*/ 3246 h 10000"/>
                  <a:gd name="connsiteX4" fmla="*/ 0 w 10018"/>
                  <a:gd name="connsiteY4" fmla="*/ 7027 h 10000"/>
                  <a:gd name="connsiteX5" fmla="*/ 1724 w 10018"/>
                  <a:gd name="connsiteY5" fmla="*/ 10000 h 10000"/>
                  <a:gd name="connsiteX0" fmla="*/ 12868 w 12868"/>
                  <a:gd name="connsiteY0" fmla="*/ 0 h 9028"/>
                  <a:gd name="connsiteX1" fmla="*/ 10018 w 12868"/>
                  <a:gd name="connsiteY1" fmla="*/ 386 h 9028"/>
                  <a:gd name="connsiteX2" fmla="*/ 5140 w 12868"/>
                  <a:gd name="connsiteY2" fmla="*/ 1461 h 9028"/>
                  <a:gd name="connsiteX3" fmla="*/ 854 w 12868"/>
                  <a:gd name="connsiteY3" fmla="*/ 2274 h 9028"/>
                  <a:gd name="connsiteX4" fmla="*/ 0 w 12868"/>
                  <a:gd name="connsiteY4" fmla="*/ 6055 h 9028"/>
                  <a:gd name="connsiteX5" fmla="*/ 1724 w 12868"/>
                  <a:gd name="connsiteY5" fmla="*/ 9028 h 9028"/>
                  <a:gd name="connsiteX0" fmla="*/ 7785 w 7785"/>
                  <a:gd name="connsiteY0" fmla="*/ 0 h 9572"/>
                  <a:gd name="connsiteX1" fmla="*/ 3994 w 7785"/>
                  <a:gd name="connsiteY1" fmla="*/ 1190 h 9572"/>
                  <a:gd name="connsiteX2" fmla="*/ 664 w 7785"/>
                  <a:gd name="connsiteY2" fmla="*/ 2091 h 9572"/>
                  <a:gd name="connsiteX3" fmla="*/ 0 w 7785"/>
                  <a:gd name="connsiteY3" fmla="*/ 6279 h 9572"/>
                  <a:gd name="connsiteX4" fmla="*/ 1340 w 7785"/>
                  <a:gd name="connsiteY4" fmla="*/ 9572 h 9572"/>
                  <a:gd name="connsiteX0" fmla="*/ 5130 w 5130"/>
                  <a:gd name="connsiteY0" fmla="*/ 0 h 8757"/>
                  <a:gd name="connsiteX1" fmla="*/ 853 w 5130"/>
                  <a:gd name="connsiteY1" fmla="*/ 941 h 8757"/>
                  <a:gd name="connsiteX2" fmla="*/ 0 w 5130"/>
                  <a:gd name="connsiteY2" fmla="*/ 5317 h 8757"/>
                  <a:gd name="connsiteX3" fmla="*/ 1721 w 5130"/>
                  <a:gd name="connsiteY3" fmla="*/ 8757 h 8757"/>
                  <a:gd name="connsiteX0" fmla="*/ 1663 w 3355"/>
                  <a:gd name="connsiteY0" fmla="*/ 0 h 8925"/>
                  <a:gd name="connsiteX1" fmla="*/ 0 w 3355"/>
                  <a:gd name="connsiteY1" fmla="*/ 4997 h 8925"/>
                  <a:gd name="connsiteX2" fmla="*/ 3355 w 3355"/>
                  <a:gd name="connsiteY2" fmla="*/ 8925 h 8925"/>
                </a:gdLst>
                <a:ahLst/>
                <a:cxnLst>
                  <a:cxn ang="0">
                    <a:pos x="connsiteX0" y="connsiteY0"/>
                  </a:cxn>
                  <a:cxn ang="0">
                    <a:pos x="connsiteX1" y="connsiteY1"/>
                  </a:cxn>
                  <a:cxn ang="0">
                    <a:pos x="connsiteX2" y="connsiteY2"/>
                  </a:cxn>
                </a:cxnLst>
                <a:rect l="l" t="t" r="r" b="b"/>
                <a:pathLst>
                  <a:path w="3355" h="8925">
                    <a:moveTo>
                      <a:pt x="1663" y="0"/>
                    </a:moveTo>
                    <a:lnTo>
                      <a:pt x="0" y="4997"/>
                    </a:lnTo>
                    <a:lnTo>
                      <a:pt x="3355" y="8925"/>
                    </a:lnTo>
                  </a:path>
                </a:pathLst>
              </a:cu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46" name="Line 704"/>
              <p:cNvSpPr>
                <a:spLocks noChangeShapeType="1"/>
              </p:cNvSpPr>
              <p:nvPr/>
            </p:nvSpPr>
            <p:spPr bwMode="auto">
              <a:xfrm flipH="1">
                <a:off x="5114925" y="2137013"/>
                <a:ext cx="895116" cy="296625"/>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47" name="Freeform 705"/>
              <p:cNvSpPr>
                <a:spLocks/>
              </p:cNvSpPr>
              <p:nvPr/>
            </p:nvSpPr>
            <p:spPr bwMode="auto">
              <a:xfrm>
                <a:off x="5114925" y="2340343"/>
                <a:ext cx="1871166" cy="103615"/>
              </a:xfrm>
              <a:custGeom>
                <a:avLst/>
                <a:gdLst>
                  <a:gd name="T0" fmla="*/ 0 w 1375"/>
                  <a:gd name="T1" fmla="*/ 69 h 119"/>
                  <a:gd name="T2" fmla="*/ 0 w 1375"/>
                  <a:gd name="T3" fmla="*/ 69 h 119"/>
                  <a:gd name="T4" fmla="*/ 681 w 1375"/>
                  <a:gd name="T5" fmla="*/ 0 h 119"/>
                  <a:gd name="T6" fmla="*/ 681 w 1375"/>
                  <a:gd name="T7" fmla="*/ 0 h 119"/>
                  <a:gd name="T8" fmla="*/ 1375 w 1375"/>
                  <a:gd name="T9" fmla="*/ 13 h 119"/>
                  <a:gd name="T10" fmla="*/ 1279 w 1375"/>
                  <a:gd name="T11" fmla="*/ 119 h 119"/>
                  <a:gd name="connsiteX0" fmla="*/ 0 w 10000"/>
                  <a:gd name="connsiteY0" fmla="*/ 5798 h 12759"/>
                  <a:gd name="connsiteX1" fmla="*/ 0 w 10000"/>
                  <a:gd name="connsiteY1" fmla="*/ 5798 h 12759"/>
                  <a:gd name="connsiteX2" fmla="*/ 4953 w 10000"/>
                  <a:gd name="connsiteY2" fmla="*/ 0 h 12759"/>
                  <a:gd name="connsiteX3" fmla="*/ 4953 w 10000"/>
                  <a:gd name="connsiteY3" fmla="*/ 0 h 12759"/>
                  <a:gd name="connsiteX4" fmla="*/ 10000 w 10000"/>
                  <a:gd name="connsiteY4" fmla="*/ 1092 h 12759"/>
                  <a:gd name="connsiteX5" fmla="*/ 9413 w 10000"/>
                  <a:gd name="connsiteY5" fmla="*/ 12759 h 12759"/>
                  <a:gd name="connsiteX0" fmla="*/ 0 w 10000"/>
                  <a:gd name="connsiteY0" fmla="*/ 5798 h 5798"/>
                  <a:gd name="connsiteX1" fmla="*/ 0 w 10000"/>
                  <a:gd name="connsiteY1" fmla="*/ 5798 h 5798"/>
                  <a:gd name="connsiteX2" fmla="*/ 4953 w 10000"/>
                  <a:gd name="connsiteY2" fmla="*/ 0 h 5798"/>
                  <a:gd name="connsiteX3" fmla="*/ 4953 w 10000"/>
                  <a:gd name="connsiteY3" fmla="*/ 0 h 5798"/>
                  <a:gd name="connsiteX4" fmla="*/ 10000 w 10000"/>
                  <a:gd name="connsiteY4" fmla="*/ 1092 h 5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5798">
                    <a:moveTo>
                      <a:pt x="0" y="5798"/>
                    </a:moveTo>
                    <a:lnTo>
                      <a:pt x="0" y="5798"/>
                    </a:lnTo>
                    <a:lnTo>
                      <a:pt x="4953" y="0"/>
                    </a:lnTo>
                    <a:lnTo>
                      <a:pt x="4953" y="0"/>
                    </a:lnTo>
                    <a:lnTo>
                      <a:pt x="10000" y="1092"/>
                    </a:lnTo>
                  </a:path>
                </a:pathLst>
              </a:cu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48" name="Freeform 706"/>
              <p:cNvSpPr>
                <a:spLocks/>
              </p:cNvSpPr>
              <p:nvPr/>
            </p:nvSpPr>
            <p:spPr bwMode="auto">
              <a:xfrm>
                <a:off x="4997636" y="4060857"/>
                <a:ext cx="242869" cy="1593654"/>
              </a:xfrm>
              <a:custGeom>
                <a:avLst/>
                <a:gdLst>
                  <a:gd name="T0" fmla="*/ 0 w 178"/>
                  <a:gd name="T1" fmla="*/ 0 h 1168"/>
                  <a:gd name="T2" fmla="*/ 144 w 178"/>
                  <a:gd name="T3" fmla="*/ 792 h 1168"/>
                  <a:gd name="T4" fmla="*/ 178 w 178"/>
                  <a:gd name="T5" fmla="*/ 1168 h 1168"/>
                </a:gdLst>
                <a:ahLst/>
                <a:cxnLst>
                  <a:cxn ang="0">
                    <a:pos x="T0" y="T1"/>
                  </a:cxn>
                  <a:cxn ang="0">
                    <a:pos x="T2" y="T3"/>
                  </a:cxn>
                  <a:cxn ang="0">
                    <a:pos x="T4" y="T5"/>
                  </a:cxn>
                </a:cxnLst>
                <a:rect l="0" t="0" r="r" b="b"/>
                <a:pathLst>
                  <a:path w="178" h="1168">
                    <a:moveTo>
                      <a:pt x="0" y="0"/>
                    </a:moveTo>
                    <a:lnTo>
                      <a:pt x="144" y="792"/>
                    </a:lnTo>
                    <a:lnTo>
                      <a:pt x="178" y="1168"/>
                    </a:lnTo>
                  </a:path>
                </a:pathLst>
              </a:cu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49" name="Freeform 707"/>
              <p:cNvSpPr>
                <a:spLocks/>
              </p:cNvSpPr>
              <p:nvPr/>
            </p:nvSpPr>
            <p:spPr bwMode="auto">
              <a:xfrm>
                <a:off x="4997636" y="2442645"/>
                <a:ext cx="180104" cy="1618213"/>
              </a:xfrm>
              <a:custGeom>
                <a:avLst/>
                <a:gdLst>
                  <a:gd name="T0" fmla="*/ 79 w 132"/>
                  <a:gd name="T1" fmla="*/ 0 h 1186"/>
                  <a:gd name="T2" fmla="*/ 132 w 132"/>
                  <a:gd name="T3" fmla="*/ 368 h 1186"/>
                  <a:gd name="T4" fmla="*/ 0 w 132"/>
                  <a:gd name="T5" fmla="*/ 1186 h 1186"/>
                </a:gdLst>
                <a:ahLst/>
                <a:cxnLst>
                  <a:cxn ang="0">
                    <a:pos x="T0" y="T1"/>
                  </a:cxn>
                  <a:cxn ang="0">
                    <a:pos x="T2" y="T3"/>
                  </a:cxn>
                  <a:cxn ang="0">
                    <a:pos x="T4" y="T5"/>
                  </a:cxn>
                </a:cxnLst>
                <a:rect l="0" t="0" r="r" b="b"/>
                <a:pathLst>
                  <a:path w="132" h="1186">
                    <a:moveTo>
                      <a:pt x="79" y="0"/>
                    </a:moveTo>
                    <a:lnTo>
                      <a:pt x="132" y="368"/>
                    </a:lnTo>
                    <a:lnTo>
                      <a:pt x="0" y="1186"/>
                    </a:lnTo>
                  </a:path>
                </a:pathLst>
              </a:cu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50" name="Freeform 708"/>
              <p:cNvSpPr>
                <a:spLocks/>
              </p:cNvSpPr>
              <p:nvPr/>
            </p:nvSpPr>
            <p:spPr bwMode="auto">
              <a:xfrm>
                <a:off x="5963651" y="4745799"/>
                <a:ext cx="409345" cy="1031510"/>
              </a:xfrm>
              <a:custGeom>
                <a:avLst/>
                <a:gdLst>
                  <a:gd name="T0" fmla="*/ 0 w 398"/>
                  <a:gd name="T1" fmla="*/ 0 h 756"/>
                  <a:gd name="T2" fmla="*/ 219 w 398"/>
                  <a:gd name="T3" fmla="*/ 591 h 756"/>
                  <a:gd name="T4" fmla="*/ 300 w 398"/>
                  <a:gd name="T5" fmla="*/ 756 h 756"/>
                  <a:gd name="T6" fmla="*/ 398 w 398"/>
                  <a:gd name="T7" fmla="*/ 595 h 756"/>
                  <a:gd name="connsiteX0" fmla="*/ 0 w 13102"/>
                  <a:gd name="connsiteY0" fmla="*/ 0 h 10000"/>
                  <a:gd name="connsiteX1" fmla="*/ 5503 w 13102"/>
                  <a:gd name="connsiteY1" fmla="*/ 7817 h 10000"/>
                  <a:gd name="connsiteX2" fmla="*/ 7538 w 13102"/>
                  <a:gd name="connsiteY2" fmla="*/ 10000 h 10000"/>
                  <a:gd name="connsiteX3" fmla="*/ 13102 w 13102"/>
                  <a:gd name="connsiteY3" fmla="*/ 9384 h 10000"/>
                  <a:gd name="connsiteX0" fmla="*/ 0 w 7538"/>
                  <a:gd name="connsiteY0" fmla="*/ 0 h 10000"/>
                  <a:gd name="connsiteX1" fmla="*/ 5503 w 7538"/>
                  <a:gd name="connsiteY1" fmla="*/ 7817 h 10000"/>
                  <a:gd name="connsiteX2" fmla="*/ 7538 w 7538"/>
                  <a:gd name="connsiteY2" fmla="*/ 10000 h 10000"/>
                </a:gdLst>
                <a:ahLst/>
                <a:cxnLst>
                  <a:cxn ang="0">
                    <a:pos x="connsiteX0" y="connsiteY0"/>
                  </a:cxn>
                  <a:cxn ang="0">
                    <a:pos x="connsiteX1" y="connsiteY1"/>
                  </a:cxn>
                  <a:cxn ang="0">
                    <a:pos x="connsiteX2" y="connsiteY2"/>
                  </a:cxn>
                </a:cxnLst>
                <a:rect l="l" t="t" r="r" b="b"/>
                <a:pathLst>
                  <a:path w="7538" h="10000">
                    <a:moveTo>
                      <a:pt x="0" y="0"/>
                    </a:moveTo>
                    <a:lnTo>
                      <a:pt x="5503" y="7817"/>
                    </a:lnTo>
                    <a:lnTo>
                      <a:pt x="7538" y="10000"/>
                    </a:lnTo>
                  </a:path>
                </a:pathLst>
              </a:cu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51" name="Freeform 709"/>
              <p:cNvSpPr>
                <a:spLocks/>
              </p:cNvSpPr>
              <p:nvPr/>
            </p:nvSpPr>
            <p:spPr bwMode="auto">
              <a:xfrm>
                <a:off x="5963652" y="2348500"/>
                <a:ext cx="450260" cy="2397304"/>
              </a:xfrm>
              <a:custGeom>
                <a:avLst/>
                <a:gdLst>
                  <a:gd name="T0" fmla="*/ 52 w 330"/>
                  <a:gd name="T1" fmla="*/ 0 h 1757"/>
                  <a:gd name="T2" fmla="*/ 330 w 330"/>
                  <a:gd name="T3" fmla="*/ 664 h 1757"/>
                  <a:gd name="T4" fmla="*/ 0 w 330"/>
                  <a:gd name="T5" fmla="*/ 1757 h 1757"/>
                </a:gdLst>
                <a:ahLst/>
                <a:cxnLst>
                  <a:cxn ang="0">
                    <a:pos x="T0" y="T1"/>
                  </a:cxn>
                  <a:cxn ang="0">
                    <a:pos x="T2" y="T3"/>
                  </a:cxn>
                  <a:cxn ang="0">
                    <a:pos x="T4" y="T5"/>
                  </a:cxn>
                </a:cxnLst>
                <a:rect l="0" t="0" r="r" b="b"/>
                <a:pathLst>
                  <a:path w="330" h="1757">
                    <a:moveTo>
                      <a:pt x="52" y="0"/>
                    </a:moveTo>
                    <a:lnTo>
                      <a:pt x="330" y="664"/>
                    </a:lnTo>
                    <a:lnTo>
                      <a:pt x="0" y="1757"/>
                    </a:lnTo>
                  </a:path>
                </a:pathLst>
              </a:cu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52" name="Line 710"/>
              <p:cNvSpPr>
                <a:spLocks noChangeShapeType="1"/>
              </p:cNvSpPr>
              <p:nvPr/>
            </p:nvSpPr>
            <p:spPr bwMode="auto">
              <a:xfrm>
                <a:off x="6010042" y="2137015"/>
                <a:ext cx="24560" cy="211488"/>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53" name="Line 711"/>
              <p:cNvSpPr>
                <a:spLocks noChangeShapeType="1"/>
              </p:cNvSpPr>
              <p:nvPr/>
            </p:nvSpPr>
            <p:spPr bwMode="auto">
              <a:xfrm flipH="1">
                <a:off x="4368632" y="2434349"/>
                <a:ext cx="751816" cy="715072"/>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54" name="Line 712"/>
              <p:cNvSpPr>
                <a:spLocks noChangeShapeType="1"/>
              </p:cNvSpPr>
              <p:nvPr/>
            </p:nvSpPr>
            <p:spPr bwMode="auto">
              <a:xfrm flipH="1" flipV="1">
                <a:off x="7681469" y="3816627"/>
                <a:ext cx="212851" cy="96875"/>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55" name="Line 713"/>
              <p:cNvSpPr>
                <a:spLocks noChangeShapeType="1"/>
              </p:cNvSpPr>
              <p:nvPr/>
            </p:nvSpPr>
            <p:spPr bwMode="auto">
              <a:xfrm flipH="1" flipV="1">
                <a:off x="6972417" y="2367473"/>
                <a:ext cx="242415" cy="630496"/>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56" name="Line 714"/>
              <p:cNvSpPr>
                <a:spLocks noChangeShapeType="1"/>
              </p:cNvSpPr>
              <p:nvPr/>
            </p:nvSpPr>
            <p:spPr bwMode="auto">
              <a:xfrm flipH="1" flipV="1">
                <a:off x="7214834" y="2997969"/>
                <a:ext cx="466634" cy="818657"/>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57" name="Line 715"/>
              <p:cNvSpPr>
                <a:spLocks noChangeShapeType="1"/>
              </p:cNvSpPr>
              <p:nvPr/>
            </p:nvSpPr>
            <p:spPr bwMode="auto">
              <a:xfrm flipH="1" flipV="1">
                <a:off x="7681469" y="3816627"/>
                <a:ext cx="20465" cy="1102458"/>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58" name="Freeform 716"/>
              <p:cNvSpPr>
                <a:spLocks/>
              </p:cNvSpPr>
              <p:nvPr/>
            </p:nvSpPr>
            <p:spPr bwMode="auto">
              <a:xfrm>
                <a:off x="5963652" y="4745802"/>
                <a:ext cx="1738283" cy="328828"/>
              </a:xfrm>
              <a:custGeom>
                <a:avLst/>
                <a:gdLst>
                  <a:gd name="T0" fmla="*/ 0 w 1274"/>
                  <a:gd name="T1" fmla="*/ 0 h 241"/>
                  <a:gd name="T2" fmla="*/ 909 w 1274"/>
                  <a:gd name="T3" fmla="*/ 241 h 241"/>
                  <a:gd name="T4" fmla="*/ 1274 w 1274"/>
                  <a:gd name="T5" fmla="*/ 127 h 241"/>
                </a:gdLst>
                <a:ahLst/>
                <a:cxnLst>
                  <a:cxn ang="0">
                    <a:pos x="T0" y="T1"/>
                  </a:cxn>
                  <a:cxn ang="0">
                    <a:pos x="T2" y="T3"/>
                  </a:cxn>
                  <a:cxn ang="0">
                    <a:pos x="T4" y="T5"/>
                  </a:cxn>
                </a:cxnLst>
                <a:rect l="0" t="0" r="r" b="b"/>
                <a:pathLst>
                  <a:path w="1274" h="241">
                    <a:moveTo>
                      <a:pt x="0" y="0"/>
                    </a:moveTo>
                    <a:lnTo>
                      <a:pt x="909" y="241"/>
                    </a:lnTo>
                    <a:lnTo>
                      <a:pt x="1274" y="127"/>
                    </a:lnTo>
                  </a:path>
                </a:pathLst>
              </a:cu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59" name="Line 717"/>
              <p:cNvSpPr>
                <a:spLocks noChangeShapeType="1"/>
              </p:cNvSpPr>
              <p:nvPr/>
            </p:nvSpPr>
            <p:spPr bwMode="auto">
              <a:xfrm>
                <a:off x="4997636" y="4060859"/>
                <a:ext cx="966016" cy="684944"/>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60" name="Line 718"/>
              <p:cNvSpPr>
                <a:spLocks noChangeShapeType="1"/>
              </p:cNvSpPr>
              <p:nvPr/>
            </p:nvSpPr>
            <p:spPr bwMode="auto">
              <a:xfrm>
                <a:off x="4368632" y="3149421"/>
                <a:ext cx="629002" cy="911438"/>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61" name="Line 719"/>
              <p:cNvSpPr>
                <a:spLocks noChangeShapeType="1"/>
              </p:cNvSpPr>
              <p:nvPr/>
            </p:nvSpPr>
            <p:spPr bwMode="auto">
              <a:xfrm flipH="1">
                <a:off x="4368634" y="2944756"/>
                <a:ext cx="809106" cy="204665"/>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62" name="Line 720"/>
              <p:cNvSpPr>
                <a:spLocks noChangeShapeType="1"/>
              </p:cNvSpPr>
              <p:nvPr/>
            </p:nvSpPr>
            <p:spPr bwMode="auto">
              <a:xfrm flipH="1">
                <a:off x="5177742" y="2348501"/>
                <a:ext cx="856862" cy="596256"/>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63" name="Line 721"/>
              <p:cNvSpPr>
                <a:spLocks noChangeShapeType="1"/>
              </p:cNvSpPr>
              <p:nvPr/>
            </p:nvSpPr>
            <p:spPr bwMode="auto">
              <a:xfrm flipH="1" flipV="1">
                <a:off x="6034604" y="2348500"/>
                <a:ext cx="1180232" cy="649470"/>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64" name="Freeform 722"/>
              <p:cNvSpPr>
                <a:spLocks/>
              </p:cNvSpPr>
              <p:nvPr/>
            </p:nvSpPr>
            <p:spPr bwMode="auto">
              <a:xfrm>
                <a:off x="7214833" y="2997968"/>
                <a:ext cx="573059" cy="798191"/>
              </a:xfrm>
              <a:custGeom>
                <a:avLst/>
                <a:gdLst>
                  <a:gd name="T0" fmla="*/ 344 w 420"/>
                  <a:gd name="T1" fmla="*/ 585 h 585"/>
                  <a:gd name="T2" fmla="*/ 420 w 420"/>
                  <a:gd name="T3" fmla="*/ 87 h 585"/>
                  <a:gd name="T4" fmla="*/ 0 w 420"/>
                  <a:gd name="T5" fmla="*/ 0 h 585"/>
                </a:gdLst>
                <a:ahLst/>
                <a:cxnLst>
                  <a:cxn ang="0">
                    <a:pos x="T0" y="T1"/>
                  </a:cxn>
                  <a:cxn ang="0">
                    <a:pos x="T2" y="T3"/>
                  </a:cxn>
                  <a:cxn ang="0">
                    <a:pos x="T4" y="T5"/>
                  </a:cxn>
                </a:cxnLst>
                <a:rect l="0" t="0" r="r" b="b"/>
                <a:pathLst>
                  <a:path w="420" h="585">
                    <a:moveTo>
                      <a:pt x="344" y="585"/>
                    </a:moveTo>
                    <a:lnTo>
                      <a:pt x="420" y="87"/>
                    </a:lnTo>
                    <a:lnTo>
                      <a:pt x="0" y="0"/>
                    </a:lnTo>
                  </a:path>
                </a:pathLst>
              </a:cu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65" name="Freeform 723"/>
              <p:cNvSpPr>
                <a:spLocks/>
              </p:cNvSpPr>
              <p:nvPr/>
            </p:nvSpPr>
            <p:spPr bwMode="auto">
              <a:xfrm>
                <a:off x="7193002" y="2997968"/>
                <a:ext cx="491195" cy="2076661"/>
              </a:xfrm>
              <a:custGeom>
                <a:avLst/>
                <a:gdLst>
                  <a:gd name="T0" fmla="*/ 16 w 360"/>
                  <a:gd name="T1" fmla="*/ 0 h 1522"/>
                  <a:gd name="T2" fmla="*/ 0 w 360"/>
                  <a:gd name="T3" fmla="*/ 729 h 1522"/>
                  <a:gd name="T4" fmla="*/ 8 w 360"/>
                  <a:gd name="T5" fmla="*/ 1522 h 1522"/>
                  <a:gd name="T6" fmla="*/ 358 w 360"/>
                  <a:gd name="T7" fmla="*/ 600 h 1522"/>
                  <a:gd name="T8" fmla="*/ 360 w 360"/>
                  <a:gd name="T9" fmla="*/ 585 h 1522"/>
                </a:gdLst>
                <a:ahLst/>
                <a:cxnLst>
                  <a:cxn ang="0">
                    <a:pos x="T0" y="T1"/>
                  </a:cxn>
                  <a:cxn ang="0">
                    <a:pos x="T2" y="T3"/>
                  </a:cxn>
                  <a:cxn ang="0">
                    <a:pos x="T4" y="T5"/>
                  </a:cxn>
                  <a:cxn ang="0">
                    <a:pos x="T6" y="T7"/>
                  </a:cxn>
                  <a:cxn ang="0">
                    <a:pos x="T8" y="T9"/>
                  </a:cxn>
                </a:cxnLst>
                <a:rect l="0" t="0" r="r" b="b"/>
                <a:pathLst>
                  <a:path w="360" h="1522">
                    <a:moveTo>
                      <a:pt x="16" y="0"/>
                    </a:moveTo>
                    <a:lnTo>
                      <a:pt x="0" y="729"/>
                    </a:lnTo>
                    <a:lnTo>
                      <a:pt x="8" y="1522"/>
                    </a:lnTo>
                    <a:lnTo>
                      <a:pt x="358" y="600"/>
                    </a:lnTo>
                    <a:lnTo>
                      <a:pt x="360" y="585"/>
                    </a:lnTo>
                  </a:path>
                </a:pathLst>
              </a:cu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66" name="Line 724"/>
              <p:cNvSpPr>
                <a:spLocks noChangeShapeType="1"/>
              </p:cNvSpPr>
              <p:nvPr/>
            </p:nvSpPr>
            <p:spPr bwMode="auto">
              <a:xfrm flipV="1">
                <a:off x="6413914" y="2997968"/>
                <a:ext cx="800921" cy="256512"/>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67" name="Line 725"/>
              <p:cNvSpPr>
                <a:spLocks noChangeShapeType="1"/>
              </p:cNvSpPr>
              <p:nvPr/>
            </p:nvSpPr>
            <p:spPr bwMode="auto">
              <a:xfrm flipV="1">
                <a:off x="4997634" y="3254480"/>
                <a:ext cx="1416278" cy="817292"/>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68" name="Freeform 726"/>
              <p:cNvSpPr>
                <a:spLocks/>
              </p:cNvSpPr>
              <p:nvPr/>
            </p:nvSpPr>
            <p:spPr bwMode="auto">
              <a:xfrm>
                <a:off x="4440949" y="4071773"/>
                <a:ext cx="753165" cy="1069713"/>
              </a:xfrm>
              <a:custGeom>
                <a:avLst/>
                <a:gdLst>
                  <a:gd name="T0" fmla="*/ 552 w 552"/>
                  <a:gd name="T1" fmla="*/ 784 h 784"/>
                  <a:gd name="T2" fmla="*/ 0 w 552"/>
                  <a:gd name="T3" fmla="*/ 412 h 784"/>
                  <a:gd name="T4" fmla="*/ 408 w 552"/>
                  <a:gd name="T5" fmla="*/ 0 h 784"/>
                </a:gdLst>
                <a:ahLst/>
                <a:cxnLst>
                  <a:cxn ang="0">
                    <a:pos x="T0" y="T1"/>
                  </a:cxn>
                  <a:cxn ang="0">
                    <a:pos x="T2" y="T3"/>
                  </a:cxn>
                  <a:cxn ang="0">
                    <a:pos x="T4" y="T5"/>
                  </a:cxn>
                </a:cxnLst>
                <a:rect l="0" t="0" r="r" b="b"/>
                <a:pathLst>
                  <a:path w="552" h="784">
                    <a:moveTo>
                      <a:pt x="552" y="784"/>
                    </a:moveTo>
                    <a:lnTo>
                      <a:pt x="0" y="412"/>
                    </a:lnTo>
                    <a:lnTo>
                      <a:pt x="408" y="0"/>
                    </a:lnTo>
                  </a:path>
                </a:pathLst>
              </a:cu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69" name="Line 728"/>
              <p:cNvSpPr>
                <a:spLocks noChangeShapeType="1"/>
              </p:cNvSpPr>
              <p:nvPr/>
            </p:nvSpPr>
            <p:spPr bwMode="auto">
              <a:xfrm flipH="1">
                <a:off x="5194114" y="4745801"/>
                <a:ext cx="769538" cy="395684"/>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70" name="Freeform 729"/>
              <p:cNvSpPr>
                <a:spLocks/>
              </p:cNvSpPr>
              <p:nvPr/>
            </p:nvSpPr>
            <p:spPr bwMode="auto">
              <a:xfrm>
                <a:off x="5963654" y="3816625"/>
                <a:ext cx="1717818" cy="929177"/>
              </a:xfrm>
              <a:custGeom>
                <a:avLst/>
                <a:gdLst>
                  <a:gd name="T0" fmla="*/ 1259 w 1259"/>
                  <a:gd name="T1" fmla="*/ 0 h 681"/>
                  <a:gd name="T2" fmla="*/ 902 w 1259"/>
                  <a:gd name="T3" fmla="*/ 140 h 681"/>
                  <a:gd name="T4" fmla="*/ 0 w 1259"/>
                  <a:gd name="T5" fmla="*/ 681 h 681"/>
                </a:gdLst>
                <a:ahLst/>
                <a:cxnLst>
                  <a:cxn ang="0">
                    <a:pos x="T0" y="T1"/>
                  </a:cxn>
                  <a:cxn ang="0">
                    <a:pos x="T2" y="T3"/>
                  </a:cxn>
                  <a:cxn ang="0">
                    <a:pos x="T4" y="T5"/>
                  </a:cxn>
                </a:cxnLst>
                <a:rect l="0" t="0" r="r" b="b"/>
                <a:pathLst>
                  <a:path w="1259" h="681">
                    <a:moveTo>
                      <a:pt x="1259" y="0"/>
                    </a:moveTo>
                    <a:lnTo>
                      <a:pt x="902" y="140"/>
                    </a:lnTo>
                    <a:lnTo>
                      <a:pt x="0" y="681"/>
                    </a:lnTo>
                  </a:path>
                </a:pathLst>
              </a:cu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71" name="Freeform 730"/>
              <p:cNvSpPr>
                <a:spLocks/>
              </p:cNvSpPr>
              <p:nvPr/>
            </p:nvSpPr>
            <p:spPr bwMode="auto">
              <a:xfrm>
                <a:off x="5254151" y="5500332"/>
                <a:ext cx="1756021" cy="158273"/>
              </a:xfrm>
              <a:custGeom>
                <a:avLst/>
                <a:gdLst>
                  <a:gd name="T0" fmla="*/ 1287 w 1287"/>
                  <a:gd name="T1" fmla="*/ 0 h 116"/>
                  <a:gd name="T2" fmla="*/ 739 w 1287"/>
                  <a:gd name="T3" fmla="*/ 38 h 116"/>
                  <a:gd name="T4" fmla="*/ 0 w 1287"/>
                  <a:gd name="T5" fmla="*/ 116 h 116"/>
                </a:gdLst>
                <a:ahLst/>
                <a:cxnLst>
                  <a:cxn ang="0">
                    <a:pos x="T0" y="T1"/>
                  </a:cxn>
                  <a:cxn ang="0">
                    <a:pos x="T2" y="T3"/>
                  </a:cxn>
                  <a:cxn ang="0">
                    <a:pos x="T4" y="T5"/>
                  </a:cxn>
                </a:cxnLst>
                <a:rect l="0" t="0" r="r" b="b"/>
                <a:pathLst>
                  <a:path w="1287" h="116">
                    <a:moveTo>
                      <a:pt x="1287" y="0"/>
                    </a:moveTo>
                    <a:lnTo>
                      <a:pt x="739" y="38"/>
                    </a:lnTo>
                    <a:lnTo>
                      <a:pt x="0" y="116"/>
                    </a:lnTo>
                  </a:path>
                </a:pathLst>
              </a:cu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72" name="Freeform 731"/>
              <p:cNvSpPr>
                <a:spLocks/>
              </p:cNvSpPr>
              <p:nvPr/>
            </p:nvSpPr>
            <p:spPr bwMode="auto">
              <a:xfrm>
                <a:off x="5194116" y="5074626"/>
                <a:ext cx="2009806" cy="477551"/>
              </a:xfrm>
              <a:custGeom>
                <a:avLst/>
                <a:gdLst>
                  <a:gd name="T0" fmla="*/ 0 w 1473"/>
                  <a:gd name="T1" fmla="*/ 49 h 350"/>
                  <a:gd name="T2" fmla="*/ 783 w 1473"/>
                  <a:gd name="T3" fmla="*/ 350 h 350"/>
                  <a:gd name="T4" fmla="*/ 1473 w 1473"/>
                  <a:gd name="T5" fmla="*/ 0 h 350"/>
                  <a:gd name="T6" fmla="*/ 1348 w 1473"/>
                  <a:gd name="T7" fmla="*/ 303 h 350"/>
                </a:gdLst>
                <a:ahLst/>
                <a:cxnLst>
                  <a:cxn ang="0">
                    <a:pos x="T0" y="T1"/>
                  </a:cxn>
                  <a:cxn ang="0">
                    <a:pos x="T2" y="T3"/>
                  </a:cxn>
                  <a:cxn ang="0">
                    <a:pos x="T4" y="T5"/>
                  </a:cxn>
                  <a:cxn ang="0">
                    <a:pos x="T6" y="T7"/>
                  </a:cxn>
                </a:cxnLst>
                <a:rect l="0" t="0" r="r" b="b"/>
                <a:pathLst>
                  <a:path w="1473" h="350">
                    <a:moveTo>
                      <a:pt x="0" y="49"/>
                    </a:moveTo>
                    <a:lnTo>
                      <a:pt x="783" y="350"/>
                    </a:lnTo>
                    <a:lnTo>
                      <a:pt x="1473" y="0"/>
                    </a:lnTo>
                    <a:lnTo>
                      <a:pt x="1348" y="303"/>
                    </a:lnTo>
                  </a:path>
                </a:pathLst>
              </a:cu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73" name="Line 732"/>
              <p:cNvSpPr>
                <a:spLocks noChangeShapeType="1"/>
              </p:cNvSpPr>
              <p:nvPr/>
            </p:nvSpPr>
            <p:spPr bwMode="auto">
              <a:xfrm>
                <a:off x="6413918" y="3254481"/>
                <a:ext cx="780454" cy="753166"/>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74" name="Line 733"/>
              <p:cNvSpPr>
                <a:spLocks noChangeShapeType="1"/>
              </p:cNvSpPr>
              <p:nvPr/>
            </p:nvSpPr>
            <p:spPr bwMode="auto">
              <a:xfrm>
                <a:off x="5177745" y="2944750"/>
                <a:ext cx="1236173" cy="309725"/>
              </a:xfrm>
              <a:prstGeom prst="line">
                <a:avLst/>
              </a:prstGeom>
              <a:noFill/>
              <a:ln w="0">
                <a:solidFill>
                  <a:schemeClr val="bg1">
                    <a:lumMod val="50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grpSp>
        <p:sp>
          <p:nvSpPr>
            <p:cNvPr id="87" name="Oval 45"/>
            <p:cNvSpPr/>
            <p:nvPr/>
          </p:nvSpPr>
          <p:spPr>
            <a:xfrm>
              <a:off x="4328325" y="2884335"/>
              <a:ext cx="65082" cy="65082"/>
            </a:xfrm>
            <a:prstGeom prst="ellipse">
              <a:avLst/>
            </a:prstGeom>
            <a:solidFill>
              <a:srgbClr val="54D0CA"/>
            </a:solidFill>
            <a:ln w="31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微软雅黑" panose="020B0503020204020204" pitchFamily="34" charset="-122"/>
              </a:endParaRPr>
            </a:p>
          </p:txBody>
        </p:sp>
        <p:sp>
          <p:nvSpPr>
            <p:cNvPr id="88" name="Oval 46"/>
            <p:cNvSpPr/>
            <p:nvPr/>
          </p:nvSpPr>
          <p:spPr>
            <a:xfrm>
              <a:off x="5976150" y="1860398"/>
              <a:ext cx="65082" cy="65082"/>
            </a:xfrm>
            <a:prstGeom prst="ellipse">
              <a:avLst/>
            </a:prstGeom>
            <a:solidFill>
              <a:srgbClr val="54D0CA"/>
            </a:solidFill>
            <a:ln w="31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微软雅黑" panose="020B0503020204020204" pitchFamily="34" charset="-122"/>
              </a:endParaRPr>
            </a:p>
          </p:txBody>
        </p:sp>
        <p:sp>
          <p:nvSpPr>
            <p:cNvPr id="89" name="Oval 47"/>
            <p:cNvSpPr/>
            <p:nvPr/>
          </p:nvSpPr>
          <p:spPr>
            <a:xfrm>
              <a:off x="6007107" y="2079473"/>
              <a:ext cx="65082" cy="65082"/>
            </a:xfrm>
            <a:prstGeom prst="ellipse">
              <a:avLst/>
            </a:prstGeom>
            <a:solidFill>
              <a:srgbClr val="54D0CA"/>
            </a:solidFill>
            <a:ln w="31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微软雅黑" panose="020B0503020204020204" pitchFamily="34" charset="-122"/>
              </a:endParaRPr>
            </a:p>
          </p:txBody>
        </p:sp>
        <p:sp>
          <p:nvSpPr>
            <p:cNvPr id="90" name="Oval 48"/>
            <p:cNvSpPr/>
            <p:nvPr/>
          </p:nvSpPr>
          <p:spPr>
            <a:xfrm>
              <a:off x="5145094" y="2679548"/>
              <a:ext cx="65082" cy="65082"/>
            </a:xfrm>
            <a:prstGeom prst="ellipse">
              <a:avLst/>
            </a:prstGeom>
            <a:solidFill>
              <a:srgbClr val="54D0CA"/>
            </a:solidFill>
            <a:ln w="31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微软雅黑" panose="020B0503020204020204" pitchFamily="34" charset="-122"/>
              </a:endParaRPr>
            </a:p>
          </p:txBody>
        </p:sp>
        <p:sp>
          <p:nvSpPr>
            <p:cNvPr id="91" name="Oval 49"/>
            <p:cNvSpPr/>
            <p:nvPr/>
          </p:nvSpPr>
          <p:spPr>
            <a:xfrm>
              <a:off x="4255300" y="3719360"/>
              <a:ext cx="65082" cy="65082"/>
            </a:xfrm>
            <a:prstGeom prst="ellipse">
              <a:avLst/>
            </a:prstGeom>
            <a:solidFill>
              <a:srgbClr val="54D0CA"/>
            </a:solidFill>
            <a:ln w="31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微软雅黑" panose="020B0503020204020204" pitchFamily="34" charset="-122"/>
              </a:endParaRPr>
            </a:p>
          </p:txBody>
        </p:sp>
        <p:sp>
          <p:nvSpPr>
            <p:cNvPr id="92" name="Oval 50"/>
            <p:cNvSpPr/>
            <p:nvPr/>
          </p:nvSpPr>
          <p:spPr>
            <a:xfrm>
              <a:off x="4972850" y="3805085"/>
              <a:ext cx="65082" cy="65082"/>
            </a:xfrm>
            <a:prstGeom prst="ellipse">
              <a:avLst/>
            </a:prstGeom>
            <a:solidFill>
              <a:srgbClr val="B04474"/>
            </a:solidFill>
            <a:ln w="31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微软雅黑" panose="020B0503020204020204" pitchFamily="34" charset="-122"/>
              </a:endParaRPr>
            </a:p>
          </p:txBody>
        </p:sp>
        <p:sp>
          <p:nvSpPr>
            <p:cNvPr id="93" name="Oval 51"/>
            <p:cNvSpPr/>
            <p:nvPr/>
          </p:nvSpPr>
          <p:spPr>
            <a:xfrm>
              <a:off x="4407700" y="4373410"/>
              <a:ext cx="65082" cy="65082"/>
            </a:xfrm>
            <a:prstGeom prst="ellipse">
              <a:avLst/>
            </a:prstGeom>
            <a:solidFill>
              <a:srgbClr val="54D0CA"/>
            </a:solidFill>
            <a:ln w="31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微软雅黑" panose="020B0503020204020204" pitchFamily="34" charset="-122"/>
              </a:endParaRPr>
            </a:p>
          </p:txBody>
        </p:sp>
        <p:sp>
          <p:nvSpPr>
            <p:cNvPr id="94" name="Oval 53"/>
            <p:cNvSpPr/>
            <p:nvPr/>
          </p:nvSpPr>
          <p:spPr>
            <a:xfrm>
              <a:off x="7163600" y="3738410"/>
              <a:ext cx="65082" cy="65082"/>
            </a:xfrm>
            <a:prstGeom prst="ellipse">
              <a:avLst/>
            </a:prstGeom>
            <a:solidFill>
              <a:srgbClr val="54D0CA"/>
            </a:solidFill>
            <a:ln w="31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微软雅黑" panose="020B0503020204020204" pitchFamily="34" charset="-122"/>
              </a:endParaRPr>
            </a:p>
          </p:txBody>
        </p:sp>
        <p:sp>
          <p:nvSpPr>
            <p:cNvPr id="95" name="Oval 54"/>
            <p:cNvSpPr/>
            <p:nvPr/>
          </p:nvSpPr>
          <p:spPr>
            <a:xfrm>
              <a:off x="7646200" y="3554260"/>
              <a:ext cx="65082" cy="65082"/>
            </a:xfrm>
            <a:prstGeom prst="ellipse">
              <a:avLst/>
            </a:prstGeom>
            <a:solidFill>
              <a:srgbClr val="54D0CA"/>
            </a:solidFill>
            <a:ln w="31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微软雅黑" panose="020B0503020204020204" pitchFamily="34" charset="-122"/>
              </a:endParaRPr>
            </a:p>
          </p:txBody>
        </p:sp>
        <p:sp>
          <p:nvSpPr>
            <p:cNvPr id="96" name="Oval 55"/>
            <p:cNvSpPr/>
            <p:nvPr/>
          </p:nvSpPr>
          <p:spPr>
            <a:xfrm>
              <a:off x="7865275" y="3652685"/>
              <a:ext cx="65082" cy="65082"/>
            </a:xfrm>
            <a:prstGeom prst="ellipse">
              <a:avLst/>
            </a:prstGeom>
            <a:solidFill>
              <a:srgbClr val="54D0CA"/>
            </a:solidFill>
            <a:ln w="31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微软雅黑" panose="020B0503020204020204" pitchFamily="34" charset="-122"/>
              </a:endParaRPr>
            </a:p>
          </p:txBody>
        </p:sp>
        <p:sp>
          <p:nvSpPr>
            <p:cNvPr id="97" name="Oval 57"/>
            <p:cNvSpPr/>
            <p:nvPr/>
          </p:nvSpPr>
          <p:spPr>
            <a:xfrm>
              <a:off x="7182650" y="2735110"/>
              <a:ext cx="65082" cy="65082"/>
            </a:xfrm>
            <a:prstGeom prst="ellipse">
              <a:avLst/>
            </a:prstGeom>
            <a:solidFill>
              <a:srgbClr val="54D0CA"/>
            </a:solidFill>
            <a:ln w="31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微软雅黑" panose="020B0503020204020204" pitchFamily="34" charset="-122"/>
              </a:endParaRPr>
            </a:p>
          </p:txBody>
        </p:sp>
        <p:sp>
          <p:nvSpPr>
            <p:cNvPr id="98" name="Oval 58"/>
            <p:cNvSpPr/>
            <p:nvPr/>
          </p:nvSpPr>
          <p:spPr>
            <a:xfrm>
              <a:off x="7179475" y="4805210"/>
              <a:ext cx="65082" cy="65082"/>
            </a:xfrm>
            <a:prstGeom prst="ellipse">
              <a:avLst/>
            </a:prstGeom>
            <a:solidFill>
              <a:srgbClr val="54D0CA"/>
            </a:solidFill>
            <a:ln w="31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微软雅黑" panose="020B0503020204020204" pitchFamily="34" charset="-122"/>
              </a:endParaRPr>
            </a:p>
          </p:txBody>
        </p:sp>
        <p:sp>
          <p:nvSpPr>
            <p:cNvPr id="99" name="Oval 60"/>
            <p:cNvSpPr/>
            <p:nvPr/>
          </p:nvSpPr>
          <p:spPr>
            <a:xfrm>
              <a:off x="6947700" y="2087410"/>
              <a:ext cx="65082" cy="65082"/>
            </a:xfrm>
            <a:prstGeom prst="ellipse">
              <a:avLst/>
            </a:prstGeom>
            <a:solidFill>
              <a:srgbClr val="54D0CA"/>
            </a:solidFill>
            <a:ln w="31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微软雅黑" panose="020B0503020204020204" pitchFamily="34" charset="-122"/>
              </a:endParaRPr>
            </a:p>
          </p:txBody>
        </p:sp>
        <p:sp>
          <p:nvSpPr>
            <p:cNvPr id="100" name="Oval 61"/>
            <p:cNvSpPr/>
            <p:nvPr/>
          </p:nvSpPr>
          <p:spPr>
            <a:xfrm>
              <a:off x="5166525" y="4877441"/>
              <a:ext cx="65082" cy="65082"/>
            </a:xfrm>
            <a:prstGeom prst="ellipse">
              <a:avLst/>
            </a:prstGeom>
            <a:solidFill>
              <a:srgbClr val="54D0CA"/>
            </a:solidFill>
            <a:ln w="31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微软雅黑" panose="020B0503020204020204" pitchFamily="34" charset="-122"/>
              </a:endParaRPr>
            </a:p>
          </p:txBody>
        </p:sp>
        <p:sp>
          <p:nvSpPr>
            <p:cNvPr id="101" name="Oval 62"/>
            <p:cNvSpPr/>
            <p:nvPr/>
          </p:nvSpPr>
          <p:spPr>
            <a:xfrm>
              <a:off x="6228563" y="5282254"/>
              <a:ext cx="65082" cy="65082"/>
            </a:xfrm>
            <a:prstGeom prst="ellipse">
              <a:avLst/>
            </a:prstGeom>
            <a:solidFill>
              <a:srgbClr val="54D0CA"/>
            </a:solidFill>
            <a:ln w="31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微软雅黑" panose="020B0503020204020204" pitchFamily="34" charset="-122"/>
              </a:endParaRPr>
            </a:p>
          </p:txBody>
        </p:sp>
        <p:sp>
          <p:nvSpPr>
            <p:cNvPr id="102" name="Oval 63"/>
            <p:cNvSpPr/>
            <p:nvPr/>
          </p:nvSpPr>
          <p:spPr>
            <a:xfrm>
              <a:off x="6992944" y="5234629"/>
              <a:ext cx="65082" cy="65082"/>
            </a:xfrm>
            <a:prstGeom prst="ellipse">
              <a:avLst/>
            </a:prstGeom>
            <a:solidFill>
              <a:srgbClr val="54D0CA"/>
            </a:solidFill>
            <a:ln w="31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微软雅黑" panose="020B0503020204020204" pitchFamily="34" charset="-122"/>
              </a:endParaRPr>
            </a:p>
          </p:txBody>
        </p:sp>
        <p:sp>
          <p:nvSpPr>
            <p:cNvPr id="103" name="Oval 64"/>
            <p:cNvSpPr/>
            <p:nvPr/>
          </p:nvSpPr>
          <p:spPr>
            <a:xfrm>
              <a:off x="6340482" y="5517998"/>
              <a:ext cx="65082" cy="65082"/>
            </a:xfrm>
            <a:prstGeom prst="ellipse">
              <a:avLst/>
            </a:prstGeom>
            <a:solidFill>
              <a:srgbClr val="54D0CA"/>
            </a:solidFill>
            <a:ln w="31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微软雅黑" panose="020B0503020204020204" pitchFamily="34" charset="-122"/>
              </a:endParaRPr>
            </a:p>
          </p:txBody>
        </p:sp>
        <p:sp>
          <p:nvSpPr>
            <p:cNvPr id="104" name="Oval 44"/>
            <p:cNvSpPr/>
            <p:nvPr/>
          </p:nvSpPr>
          <p:spPr>
            <a:xfrm>
              <a:off x="6059496" y="2667643"/>
              <a:ext cx="703254" cy="703254"/>
            </a:xfrm>
            <a:prstGeom prst="ellipse">
              <a:avLst/>
            </a:prstGeom>
            <a:gradFill flip="none" rotWithShape="1">
              <a:gsLst>
                <a:gs pos="87000">
                  <a:srgbClr val="0D1325"/>
                </a:gs>
                <a:gs pos="0">
                  <a:srgbClr val="54D0CA"/>
                </a:gs>
              </a:gsLst>
              <a:lin ang="2700000" scaled="1"/>
              <a:tileRect/>
            </a:gra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微软雅黑" panose="020B0503020204020204" pitchFamily="34" charset="-122"/>
              </a:endParaRPr>
            </a:p>
          </p:txBody>
        </p:sp>
        <p:grpSp>
          <p:nvGrpSpPr>
            <p:cNvPr id="105" name="Group 68"/>
            <p:cNvGrpSpPr/>
            <p:nvPr/>
          </p:nvGrpSpPr>
          <p:grpSpPr>
            <a:xfrm>
              <a:off x="6216454" y="2797385"/>
              <a:ext cx="389338" cy="443770"/>
              <a:chOff x="4021138" y="1814513"/>
              <a:chExt cx="669925" cy="763588"/>
            </a:xfrm>
            <a:solidFill>
              <a:schemeClr val="bg1"/>
            </a:solidFill>
          </p:grpSpPr>
          <p:sp>
            <p:nvSpPr>
              <p:cNvPr id="231" name="Freeform 69"/>
              <p:cNvSpPr>
                <a:spLocks noEditPoints="1"/>
              </p:cNvSpPr>
              <p:nvPr/>
            </p:nvSpPr>
            <p:spPr bwMode="auto">
              <a:xfrm>
                <a:off x="4140200" y="1938338"/>
                <a:ext cx="431800" cy="639763"/>
              </a:xfrm>
              <a:custGeom>
                <a:avLst/>
                <a:gdLst>
                  <a:gd name="T0" fmla="*/ 96 w 272"/>
                  <a:gd name="T1" fmla="*/ 7 h 403"/>
                  <a:gd name="T2" fmla="*/ 40 w 272"/>
                  <a:gd name="T3" fmla="*/ 40 h 403"/>
                  <a:gd name="T4" fmla="*/ 5 w 272"/>
                  <a:gd name="T5" fmla="*/ 97 h 403"/>
                  <a:gd name="T6" fmla="*/ 1 w 272"/>
                  <a:gd name="T7" fmla="*/ 148 h 403"/>
                  <a:gd name="T8" fmla="*/ 29 w 272"/>
                  <a:gd name="T9" fmla="*/ 232 h 403"/>
                  <a:gd name="T10" fmla="*/ 55 w 272"/>
                  <a:gd name="T11" fmla="*/ 273 h 403"/>
                  <a:gd name="T12" fmla="*/ 63 w 272"/>
                  <a:gd name="T13" fmla="*/ 314 h 403"/>
                  <a:gd name="T14" fmla="*/ 55 w 272"/>
                  <a:gd name="T15" fmla="*/ 329 h 403"/>
                  <a:gd name="T16" fmla="*/ 55 w 272"/>
                  <a:gd name="T17" fmla="*/ 349 h 403"/>
                  <a:gd name="T18" fmla="*/ 55 w 272"/>
                  <a:gd name="T19" fmla="*/ 364 h 403"/>
                  <a:gd name="T20" fmla="*/ 61 w 272"/>
                  <a:gd name="T21" fmla="*/ 384 h 403"/>
                  <a:gd name="T22" fmla="*/ 80 w 272"/>
                  <a:gd name="T23" fmla="*/ 402 h 403"/>
                  <a:gd name="T24" fmla="*/ 189 w 272"/>
                  <a:gd name="T25" fmla="*/ 403 h 403"/>
                  <a:gd name="T26" fmla="*/ 206 w 272"/>
                  <a:gd name="T27" fmla="*/ 387 h 403"/>
                  <a:gd name="T28" fmla="*/ 217 w 272"/>
                  <a:gd name="T29" fmla="*/ 370 h 403"/>
                  <a:gd name="T30" fmla="*/ 217 w 272"/>
                  <a:gd name="T31" fmla="*/ 349 h 403"/>
                  <a:gd name="T32" fmla="*/ 217 w 272"/>
                  <a:gd name="T33" fmla="*/ 334 h 403"/>
                  <a:gd name="T34" fmla="*/ 212 w 272"/>
                  <a:gd name="T35" fmla="*/ 316 h 403"/>
                  <a:gd name="T36" fmla="*/ 214 w 272"/>
                  <a:gd name="T37" fmla="*/ 278 h 403"/>
                  <a:gd name="T38" fmla="*/ 236 w 272"/>
                  <a:gd name="T39" fmla="*/ 243 h 403"/>
                  <a:gd name="T40" fmla="*/ 269 w 272"/>
                  <a:gd name="T41" fmla="*/ 161 h 403"/>
                  <a:gd name="T42" fmla="*/ 270 w 272"/>
                  <a:gd name="T43" fmla="*/ 110 h 403"/>
                  <a:gd name="T44" fmla="*/ 241 w 272"/>
                  <a:gd name="T45" fmla="*/ 50 h 403"/>
                  <a:gd name="T46" fmla="*/ 189 w 272"/>
                  <a:gd name="T47" fmla="*/ 11 h 403"/>
                  <a:gd name="T48" fmla="*/ 136 w 272"/>
                  <a:gd name="T49" fmla="*/ 0 h 403"/>
                  <a:gd name="T50" fmla="*/ 201 w 272"/>
                  <a:gd name="T51" fmla="*/ 367 h 403"/>
                  <a:gd name="T52" fmla="*/ 202 w 272"/>
                  <a:gd name="T53" fmla="*/ 373 h 403"/>
                  <a:gd name="T54" fmla="*/ 192 w 272"/>
                  <a:gd name="T55" fmla="*/ 385 h 403"/>
                  <a:gd name="T56" fmla="*/ 87 w 272"/>
                  <a:gd name="T57" fmla="*/ 389 h 403"/>
                  <a:gd name="T58" fmla="*/ 79 w 272"/>
                  <a:gd name="T59" fmla="*/ 381 h 403"/>
                  <a:gd name="T60" fmla="*/ 69 w 272"/>
                  <a:gd name="T61" fmla="*/ 370 h 403"/>
                  <a:gd name="T62" fmla="*/ 71 w 272"/>
                  <a:gd name="T63" fmla="*/ 353 h 403"/>
                  <a:gd name="T64" fmla="*/ 70 w 272"/>
                  <a:gd name="T65" fmla="*/ 347 h 403"/>
                  <a:gd name="T66" fmla="*/ 70 w 272"/>
                  <a:gd name="T67" fmla="*/ 332 h 403"/>
                  <a:gd name="T68" fmla="*/ 72 w 272"/>
                  <a:gd name="T69" fmla="*/ 324 h 403"/>
                  <a:gd name="T70" fmla="*/ 203 w 272"/>
                  <a:gd name="T71" fmla="*/ 329 h 403"/>
                  <a:gd name="T72" fmla="*/ 203 w 272"/>
                  <a:gd name="T73" fmla="*/ 347 h 403"/>
                  <a:gd name="T74" fmla="*/ 92 w 272"/>
                  <a:gd name="T75" fmla="*/ 196 h 403"/>
                  <a:gd name="T76" fmla="*/ 148 w 272"/>
                  <a:gd name="T77" fmla="*/ 186 h 403"/>
                  <a:gd name="T78" fmla="*/ 109 w 272"/>
                  <a:gd name="T79" fmla="*/ 310 h 403"/>
                  <a:gd name="T80" fmla="*/ 197 w 272"/>
                  <a:gd name="T81" fmla="*/ 285 h 403"/>
                  <a:gd name="T82" fmla="*/ 185 w 272"/>
                  <a:gd name="T83" fmla="*/ 170 h 403"/>
                  <a:gd name="T84" fmla="*/ 148 w 272"/>
                  <a:gd name="T85" fmla="*/ 168 h 403"/>
                  <a:gd name="T86" fmla="*/ 92 w 272"/>
                  <a:gd name="T87" fmla="*/ 178 h 403"/>
                  <a:gd name="T88" fmla="*/ 77 w 272"/>
                  <a:gd name="T89" fmla="*/ 310 h 403"/>
                  <a:gd name="T90" fmla="*/ 68 w 272"/>
                  <a:gd name="T91" fmla="*/ 265 h 403"/>
                  <a:gd name="T92" fmla="*/ 41 w 272"/>
                  <a:gd name="T93" fmla="*/ 225 h 403"/>
                  <a:gd name="T94" fmla="*/ 15 w 272"/>
                  <a:gd name="T95" fmla="*/ 147 h 403"/>
                  <a:gd name="T96" fmla="*/ 19 w 272"/>
                  <a:gd name="T97" fmla="*/ 101 h 403"/>
                  <a:gd name="T98" fmla="*/ 49 w 272"/>
                  <a:gd name="T99" fmla="*/ 51 h 403"/>
                  <a:gd name="T100" fmla="*/ 99 w 272"/>
                  <a:gd name="T101" fmla="*/ 21 h 403"/>
                  <a:gd name="T102" fmla="*/ 149 w 272"/>
                  <a:gd name="T103" fmla="*/ 16 h 403"/>
                  <a:gd name="T104" fmla="*/ 204 w 272"/>
                  <a:gd name="T105" fmla="*/ 36 h 403"/>
                  <a:gd name="T106" fmla="*/ 244 w 272"/>
                  <a:gd name="T107" fmla="*/ 79 h 403"/>
                  <a:gd name="T108" fmla="*/ 258 w 272"/>
                  <a:gd name="T109" fmla="*/ 138 h 403"/>
                  <a:gd name="T110" fmla="*/ 245 w 272"/>
                  <a:gd name="T111" fmla="*/ 194 h 403"/>
                  <a:gd name="T112" fmla="*/ 208 w 272"/>
                  <a:gd name="T113" fmla="*/ 26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2" h="403">
                    <a:moveTo>
                      <a:pt x="136" y="0"/>
                    </a:moveTo>
                    <a:lnTo>
                      <a:pt x="136" y="0"/>
                    </a:lnTo>
                    <a:lnTo>
                      <a:pt x="122" y="2"/>
                    </a:lnTo>
                    <a:lnTo>
                      <a:pt x="109" y="4"/>
                    </a:lnTo>
                    <a:lnTo>
                      <a:pt x="96" y="7"/>
                    </a:lnTo>
                    <a:lnTo>
                      <a:pt x="83" y="11"/>
                    </a:lnTo>
                    <a:lnTo>
                      <a:pt x="71" y="18"/>
                    </a:lnTo>
                    <a:lnTo>
                      <a:pt x="59" y="24"/>
                    </a:lnTo>
                    <a:lnTo>
                      <a:pt x="49" y="32"/>
                    </a:lnTo>
                    <a:lnTo>
                      <a:pt x="40" y="40"/>
                    </a:lnTo>
                    <a:lnTo>
                      <a:pt x="31" y="50"/>
                    </a:lnTo>
                    <a:lnTo>
                      <a:pt x="22" y="61"/>
                    </a:lnTo>
                    <a:lnTo>
                      <a:pt x="16" y="73"/>
                    </a:lnTo>
                    <a:lnTo>
                      <a:pt x="11" y="85"/>
                    </a:lnTo>
                    <a:lnTo>
                      <a:pt x="5" y="97"/>
                    </a:lnTo>
                    <a:lnTo>
                      <a:pt x="2" y="110"/>
                    </a:lnTo>
                    <a:lnTo>
                      <a:pt x="0" y="124"/>
                    </a:lnTo>
                    <a:lnTo>
                      <a:pt x="0" y="138"/>
                    </a:lnTo>
                    <a:lnTo>
                      <a:pt x="0" y="138"/>
                    </a:lnTo>
                    <a:lnTo>
                      <a:pt x="1" y="148"/>
                    </a:lnTo>
                    <a:lnTo>
                      <a:pt x="3" y="161"/>
                    </a:lnTo>
                    <a:lnTo>
                      <a:pt x="6" y="178"/>
                    </a:lnTo>
                    <a:lnTo>
                      <a:pt x="13" y="198"/>
                    </a:lnTo>
                    <a:lnTo>
                      <a:pt x="22" y="220"/>
                    </a:lnTo>
                    <a:lnTo>
                      <a:pt x="29" y="232"/>
                    </a:lnTo>
                    <a:lnTo>
                      <a:pt x="35" y="243"/>
                    </a:lnTo>
                    <a:lnTo>
                      <a:pt x="44" y="255"/>
                    </a:lnTo>
                    <a:lnTo>
                      <a:pt x="53" y="268"/>
                    </a:lnTo>
                    <a:lnTo>
                      <a:pt x="53" y="268"/>
                    </a:lnTo>
                    <a:lnTo>
                      <a:pt x="55" y="273"/>
                    </a:lnTo>
                    <a:lnTo>
                      <a:pt x="58" y="277"/>
                    </a:lnTo>
                    <a:lnTo>
                      <a:pt x="60" y="289"/>
                    </a:lnTo>
                    <a:lnTo>
                      <a:pt x="62" y="301"/>
                    </a:lnTo>
                    <a:lnTo>
                      <a:pt x="63" y="314"/>
                    </a:lnTo>
                    <a:lnTo>
                      <a:pt x="63" y="314"/>
                    </a:lnTo>
                    <a:lnTo>
                      <a:pt x="59" y="316"/>
                    </a:lnTo>
                    <a:lnTo>
                      <a:pt x="57" y="319"/>
                    </a:lnTo>
                    <a:lnTo>
                      <a:pt x="55" y="323"/>
                    </a:lnTo>
                    <a:lnTo>
                      <a:pt x="55" y="329"/>
                    </a:lnTo>
                    <a:lnTo>
                      <a:pt x="55" y="329"/>
                    </a:lnTo>
                    <a:lnTo>
                      <a:pt x="55" y="334"/>
                    </a:lnTo>
                    <a:lnTo>
                      <a:pt x="58" y="339"/>
                    </a:lnTo>
                    <a:lnTo>
                      <a:pt x="58" y="339"/>
                    </a:lnTo>
                    <a:lnTo>
                      <a:pt x="55" y="344"/>
                    </a:lnTo>
                    <a:lnTo>
                      <a:pt x="55" y="349"/>
                    </a:lnTo>
                    <a:lnTo>
                      <a:pt x="55" y="349"/>
                    </a:lnTo>
                    <a:lnTo>
                      <a:pt x="55" y="355"/>
                    </a:lnTo>
                    <a:lnTo>
                      <a:pt x="58" y="360"/>
                    </a:lnTo>
                    <a:lnTo>
                      <a:pt x="58" y="360"/>
                    </a:lnTo>
                    <a:lnTo>
                      <a:pt x="55" y="364"/>
                    </a:lnTo>
                    <a:lnTo>
                      <a:pt x="55" y="370"/>
                    </a:lnTo>
                    <a:lnTo>
                      <a:pt x="55" y="370"/>
                    </a:lnTo>
                    <a:lnTo>
                      <a:pt x="55" y="375"/>
                    </a:lnTo>
                    <a:lnTo>
                      <a:pt x="57" y="381"/>
                    </a:lnTo>
                    <a:lnTo>
                      <a:pt x="61" y="384"/>
                    </a:lnTo>
                    <a:lnTo>
                      <a:pt x="66" y="387"/>
                    </a:lnTo>
                    <a:lnTo>
                      <a:pt x="66" y="387"/>
                    </a:lnTo>
                    <a:lnTo>
                      <a:pt x="68" y="394"/>
                    </a:lnTo>
                    <a:lnTo>
                      <a:pt x="73" y="399"/>
                    </a:lnTo>
                    <a:lnTo>
                      <a:pt x="80" y="402"/>
                    </a:lnTo>
                    <a:lnTo>
                      <a:pt x="83" y="403"/>
                    </a:lnTo>
                    <a:lnTo>
                      <a:pt x="87" y="403"/>
                    </a:lnTo>
                    <a:lnTo>
                      <a:pt x="185" y="403"/>
                    </a:lnTo>
                    <a:lnTo>
                      <a:pt x="185" y="403"/>
                    </a:lnTo>
                    <a:lnTo>
                      <a:pt x="189" y="403"/>
                    </a:lnTo>
                    <a:lnTo>
                      <a:pt x="192" y="402"/>
                    </a:lnTo>
                    <a:lnTo>
                      <a:pt x="198" y="399"/>
                    </a:lnTo>
                    <a:lnTo>
                      <a:pt x="204" y="394"/>
                    </a:lnTo>
                    <a:lnTo>
                      <a:pt x="206" y="387"/>
                    </a:lnTo>
                    <a:lnTo>
                      <a:pt x="206" y="387"/>
                    </a:lnTo>
                    <a:lnTo>
                      <a:pt x="210" y="384"/>
                    </a:lnTo>
                    <a:lnTo>
                      <a:pt x="215" y="381"/>
                    </a:lnTo>
                    <a:lnTo>
                      <a:pt x="217" y="375"/>
                    </a:lnTo>
                    <a:lnTo>
                      <a:pt x="217" y="370"/>
                    </a:lnTo>
                    <a:lnTo>
                      <a:pt x="217" y="370"/>
                    </a:lnTo>
                    <a:lnTo>
                      <a:pt x="217" y="364"/>
                    </a:lnTo>
                    <a:lnTo>
                      <a:pt x="214" y="360"/>
                    </a:lnTo>
                    <a:lnTo>
                      <a:pt x="214" y="360"/>
                    </a:lnTo>
                    <a:lnTo>
                      <a:pt x="217" y="355"/>
                    </a:lnTo>
                    <a:lnTo>
                      <a:pt x="217" y="349"/>
                    </a:lnTo>
                    <a:lnTo>
                      <a:pt x="217" y="349"/>
                    </a:lnTo>
                    <a:lnTo>
                      <a:pt x="217" y="344"/>
                    </a:lnTo>
                    <a:lnTo>
                      <a:pt x="214" y="339"/>
                    </a:lnTo>
                    <a:lnTo>
                      <a:pt x="214" y="339"/>
                    </a:lnTo>
                    <a:lnTo>
                      <a:pt x="217" y="334"/>
                    </a:lnTo>
                    <a:lnTo>
                      <a:pt x="217" y="329"/>
                    </a:lnTo>
                    <a:lnTo>
                      <a:pt x="217" y="329"/>
                    </a:lnTo>
                    <a:lnTo>
                      <a:pt x="217" y="323"/>
                    </a:lnTo>
                    <a:lnTo>
                      <a:pt x="215" y="319"/>
                    </a:lnTo>
                    <a:lnTo>
                      <a:pt x="212" y="316"/>
                    </a:lnTo>
                    <a:lnTo>
                      <a:pt x="208" y="313"/>
                    </a:lnTo>
                    <a:lnTo>
                      <a:pt x="208" y="313"/>
                    </a:lnTo>
                    <a:lnTo>
                      <a:pt x="209" y="303"/>
                    </a:lnTo>
                    <a:lnTo>
                      <a:pt x="210" y="290"/>
                    </a:lnTo>
                    <a:lnTo>
                      <a:pt x="214" y="278"/>
                    </a:lnTo>
                    <a:lnTo>
                      <a:pt x="216" y="273"/>
                    </a:lnTo>
                    <a:lnTo>
                      <a:pt x="219" y="268"/>
                    </a:lnTo>
                    <a:lnTo>
                      <a:pt x="219" y="268"/>
                    </a:lnTo>
                    <a:lnTo>
                      <a:pt x="228" y="255"/>
                    </a:lnTo>
                    <a:lnTo>
                      <a:pt x="236" y="243"/>
                    </a:lnTo>
                    <a:lnTo>
                      <a:pt x="243" y="232"/>
                    </a:lnTo>
                    <a:lnTo>
                      <a:pt x="249" y="220"/>
                    </a:lnTo>
                    <a:lnTo>
                      <a:pt x="259" y="198"/>
                    </a:lnTo>
                    <a:lnTo>
                      <a:pt x="265" y="178"/>
                    </a:lnTo>
                    <a:lnTo>
                      <a:pt x="269" y="161"/>
                    </a:lnTo>
                    <a:lnTo>
                      <a:pt x="271" y="148"/>
                    </a:lnTo>
                    <a:lnTo>
                      <a:pt x="272" y="138"/>
                    </a:lnTo>
                    <a:lnTo>
                      <a:pt x="272" y="138"/>
                    </a:lnTo>
                    <a:lnTo>
                      <a:pt x="272" y="124"/>
                    </a:lnTo>
                    <a:lnTo>
                      <a:pt x="270" y="110"/>
                    </a:lnTo>
                    <a:lnTo>
                      <a:pt x="266" y="97"/>
                    </a:lnTo>
                    <a:lnTo>
                      <a:pt x="261" y="85"/>
                    </a:lnTo>
                    <a:lnTo>
                      <a:pt x="256" y="73"/>
                    </a:lnTo>
                    <a:lnTo>
                      <a:pt x="249" y="61"/>
                    </a:lnTo>
                    <a:lnTo>
                      <a:pt x="241" y="50"/>
                    </a:lnTo>
                    <a:lnTo>
                      <a:pt x="232" y="40"/>
                    </a:lnTo>
                    <a:lnTo>
                      <a:pt x="222" y="32"/>
                    </a:lnTo>
                    <a:lnTo>
                      <a:pt x="212" y="24"/>
                    </a:lnTo>
                    <a:lnTo>
                      <a:pt x="201" y="18"/>
                    </a:lnTo>
                    <a:lnTo>
                      <a:pt x="189" y="11"/>
                    </a:lnTo>
                    <a:lnTo>
                      <a:pt x="177" y="7"/>
                    </a:lnTo>
                    <a:lnTo>
                      <a:pt x="163" y="4"/>
                    </a:lnTo>
                    <a:lnTo>
                      <a:pt x="150" y="2"/>
                    </a:lnTo>
                    <a:lnTo>
                      <a:pt x="136" y="0"/>
                    </a:lnTo>
                    <a:lnTo>
                      <a:pt x="136" y="0"/>
                    </a:lnTo>
                    <a:close/>
                    <a:moveTo>
                      <a:pt x="203" y="349"/>
                    </a:moveTo>
                    <a:lnTo>
                      <a:pt x="203" y="349"/>
                    </a:lnTo>
                    <a:lnTo>
                      <a:pt x="203" y="351"/>
                    </a:lnTo>
                    <a:lnTo>
                      <a:pt x="201" y="353"/>
                    </a:lnTo>
                    <a:lnTo>
                      <a:pt x="201" y="367"/>
                    </a:lnTo>
                    <a:lnTo>
                      <a:pt x="201" y="367"/>
                    </a:lnTo>
                    <a:lnTo>
                      <a:pt x="203" y="368"/>
                    </a:lnTo>
                    <a:lnTo>
                      <a:pt x="203" y="370"/>
                    </a:lnTo>
                    <a:lnTo>
                      <a:pt x="203" y="370"/>
                    </a:lnTo>
                    <a:lnTo>
                      <a:pt x="202" y="373"/>
                    </a:lnTo>
                    <a:lnTo>
                      <a:pt x="200" y="374"/>
                    </a:lnTo>
                    <a:lnTo>
                      <a:pt x="193" y="381"/>
                    </a:lnTo>
                    <a:lnTo>
                      <a:pt x="193" y="382"/>
                    </a:lnTo>
                    <a:lnTo>
                      <a:pt x="193" y="382"/>
                    </a:lnTo>
                    <a:lnTo>
                      <a:pt x="192" y="385"/>
                    </a:lnTo>
                    <a:lnTo>
                      <a:pt x="191" y="387"/>
                    </a:lnTo>
                    <a:lnTo>
                      <a:pt x="188" y="389"/>
                    </a:lnTo>
                    <a:lnTo>
                      <a:pt x="185" y="389"/>
                    </a:lnTo>
                    <a:lnTo>
                      <a:pt x="87" y="389"/>
                    </a:lnTo>
                    <a:lnTo>
                      <a:pt x="87" y="389"/>
                    </a:lnTo>
                    <a:lnTo>
                      <a:pt x="84" y="389"/>
                    </a:lnTo>
                    <a:lnTo>
                      <a:pt x="82" y="387"/>
                    </a:lnTo>
                    <a:lnTo>
                      <a:pt x="80" y="385"/>
                    </a:lnTo>
                    <a:lnTo>
                      <a:pt x="79" y="382"/>
                    </a:lnTo>
                    <a:lnTo>
                      <a:pt x="79" y="381"/>
                    </a:lnTo>
                    <a:lnTo>
                      <a:pt x="72" y="374"/>
                    </a:lnTo>
                    <a:lnTo>
                      <a:pt x="72" y="374"/>
                    </a:lnTo>
                    <a:lnTo>
                      <a:pt x="70" y="373"/>
                    </a:lnTo>
                    <a:lnTo>
                      <a:pt x="69" y="370"/>
                    </a:lnTo>
                    <a:lnTo>
                      <a:pt x="69" y="370"/>
                    </a:lnTo>
                    <a:lnTo>
                      <a:pt x="69" y="369"/>
                    </a:lnTo>
                    <a:lnTo>
                      <a:pt x="71" y="367"/>
                    </a:lnTo>
                    <a:lnTo>
                      <a:pt x="176" y="367"/>
                    </a:lnTo>
                    <a:lnTo>
                      <a:pt x="176" y="353"/>
                    </a:lnTo>
                    <a:lnTo>
                      <a:pt x="71" y="353"/>
                    </a:lnTo>
                    <a:lnTo>
                      <a:pt x="71" y="353"/>
                    </a:lnTo>
                    <a:lnTo>
                      <a:pt x="69" y="351"/>
                    </a:lnTo>
                    <a:lnTo>
                      <a:pt x="69" y="349"/>
                    </a:lnTo>
                    <a:lnTo>
                      <a:pt x="69" y="349"/>
                    </a:lnTo>
                    <a:lnTo>
                      <a:pt x="70" y="347"/>
                    </a:lnTo>
                    <a:lnTo>
                      <a:pt x="71" y="346"/>
                    </a:lnTo>
                    <a:lnTo>
                      <a:pt x="176" y="346"/>
                    </a:lnTo>
                    <a:lnTo>
                      <a:pt x="176" y="332"/>
                    </a:lnTo>
                    <a:lnTo>
                      <a:pt x="70" y="332"/>
                    </a:lnTo>
                    <a:lnTo>
                      <a:pt x="70" y="332"/>
                    </a:lnTo>
                    <a:lnTo>
                      <a:pt x="69" y="330"/>
                    </a:lnTo>
                    <a:lnTo>
                      <a:pt x="69" y="329"/>
                    </a:lnTo>
                    <a:lnTo>
                      <a:pt x="69" y="329"/>
                    </a:lnTo>
                    <a:lnTo>
                      <a:pt x="70" y="326"/>
                    </a:lnTo>
                    <a:lnTo>
                      <a:pt x="72" y="324"/>
                    </a:lnTo>
                    <a:lnTo>
                      <a:pt x="200" y="324"/>
                    </a:lnTo>
                    <a:lnTo>
                      <a:pt x="200" y="324"/>
                    </a:lnTo>
                    <a:lnTo>
                      <a:pt x="202" y="326"/>
                    </a:lnTo>
                    <a:lnTo>
                      <a:pt x="203" y="329"/>
                    </a:lnTo>
                    <a:lnTo>
                      <a:pt x="203" y="329"/>
                    </a:lnTo>
                    <a:lnTo>
                      <a:pt x="203" y="331"/>
                    </a:lnTo>
                    <a:lnTo>
                      <a:pt x="201" y="332"/>
                    </a:lnTo>
                    <a:lnTo>
                      <a:pt x="201" y="346"/>
                    </a:lnTo>
                    <a:lnTo>
                      <a:pt x="201" y="346"/>
                    </a:lnTo>
                    <a:lnTo>
                      <a:pt x="203" y="347"/>
                    </a:lnTo>
                    <a:lnTo>
                      <a:pt x="203" y="349"/>
                    </a:lnTo>
                    <a:lnTo>
                      <a:pt x="203" y="349"/>
                    </a:lnTo>
                    <a:close/>
                    <a:moveTo>
                      <a:pt x="109" y="310"/>
                    </a:moveTo>
                    <a:lnTo>
                      <a:pt x="90" y="195"/>
                    </a:lnTo>
                    <a:lnTo>
                      <a:pt x="92" y="196"/>
                    </a:lnTo>
                    <a:lnTo>
                      <a:pt x="103" y="186"/>
                    </a:lnTo>
                    <a:lnTo>
                      <a:pt x="114" y="196"/>
                    </a:lnTo>
                    <a:lnTo>
                      <a:pt x="125" y="186"/>
                    </a:lnTo>
                    <a:lnTo>
                      <a:pt x="137" y="196"/>
                    </a:lnTo>
                    <a:lnTo>
                      <a:pt x="148" y="186"/>
                    </a:lnTo>
                    <a:lnTo>
                      <a:pt x="158" y="196"/>
                    </a:lnTo>
                    <a:lnTo>
                      <a:pt x="170" y="186"/>
                    </a:lnTo>
                    <a:lnTo>
                      <a:pt x="181" y="196"/>
                    </a:lnTo>
                    <a:lnTo>
                      <a:pt x="163" y="310"/>
                    </a:lnTo>
                    <a:lnTo>
                      <a:pt x="109" y="310"/>
                    </a:lnTo>
                    <a:close/>
                    <a:moveTo>
                      <a:pt x="208" y="260"/>
                    </a:moveTo>
                    <a:lnTo>
                      <a:pt x="208" y="260"/>
                    </a:lnTo>
                    <a:lnTo>
                      <a:pt x="204" y="265"/>
                    </a:lnTo>
                    <a:lnTo>
                      <a:pt x="202" y="272"/>
                    </a:lnTo>
                    <a:lnTo>
                      <a:pt x="197" y="285"/>
                    </a:lnTo>
                    <a:lnTo>
                      <a:pt x="195" y="299"/>
                    </a:lnTo>
                    <a:lnTo>
                      <a:pt x="194" y="310"/>
                    </a:lnTo>
                    <a:lnTo>
                      <a:pt x="177" y="310"/>
                    </a:lnTo>
                    <a:lnTo>
                      <a:pt x="200" y="172"/>
                    </a:lnTo>
                    <a:lnTo>
                      <a:pt x="185" y="170"/>
                    </a:lnTo>
                    <a:lnTo>
                      <a:pt x="184" y="174"/>
                    </a:lnTo>
                    <a:lnTo>
                      <a:pt x="181" y="178"/>
                    </a:lnTo>
                    <a:lnTo>
                      <a:pt x="170" y="168"/>
                    </a:lnTo>
                    <a:lnTo>
                      <a:pt x="158" y="178"/>
                    </a:lnTo>
                    <a:lnTo>
                      <a:pt x="148" y="168"/>
                    </a:lnTo>
                    <a:lnTo>
                      <a:pt x="137" y="178"/>
                    </a:lnTo>
                    <a:lnTo>
                      <a:pt x="125" y="168"/>
                    </a:lnTo>
                    <a:lnTo>
                      <a:pt x="114" y="178"/>
                    </a:lnTo>
                    <a:lnTo>
                      <a:pt x="103" y="168"/>
                    </a:lnTo>
                    <a:lnTo>
                      <a:pt x="92" y="178"/>
                    </a:lnTo>
                    <a:lnTo>
                      <a:pt x="86" y="173"/>
                    </a:lnTo>
                    <a:lnTo>
                      <a:pt x="86" y="170"/>
                    </a:lnTo>
                    <a:lnTo>
                      <a:pt x="72" y="172"/>
                    </a:lnTo>
                    <a:lnTo>
                      <a:pt x="95" y="310"/>
                    </a:lnTo>
                    <a:lnTo>
                      <a:pt x="77" y="310"/>
                    </a:lnTo>
                    <a:lnTo>
                      <a:pt x="77" y="310"/>
                    </a:lnTo>
                    <a:lnTo>
                      <a:pt x="76" y="299"/>
                    </a:lnTo>
                    <a:lnTo>
                      <a:pt x="74" y="285"/>
                    </a:lnTo>
                    <a:lnTo>
                      <a:pt x="71" y="272"/>
                    </a:lnTo>
                    <a:lnTo>
                      <a:pt x="68" y="265"/>
                    </a:lnTo>
                    <a:lnTo>
                      <a:pt x="63" y="260"/>
                    </a:lnTo>
                    <a:lnTo>
                      <a:pt x="63" y="260"/>
                    </a:lnTo>
                    <a:lnTo>
                      <a:pt x="55" y="248"/>
                    </a:lnTo>
                    <a:lnTo>
                      <a:pt x="47" y="236"/>
                    </a:lnTo>
                    <a:lnTo>
                      <a:pt x="41" y="225"/>
                    </a:lnTo>
                    <a:lnTo>
                      <a:pt x="35" y="214"/>
                    </a:lnTo>
                    <a:lnTo>
                      <a:pt x="27" y="194"/>
                    </a:lnTo>
                    <a:lnTo>
                      <a:pt x="20" y="175"/>
                    </a:lnTo>
                    <a:lnTo>
                      <a:pt x="17" y="159"/>
                    </a:lnTo>
                    <a:lnTo>
                      <a:pt x="15" y="147"/>
                    </a:lnTo>
                    <a:lnTo>
                      <a:pt x="14" y="138"/>
                    </a:lnTo>
                    <a:lnTo>
                      <a:pt x="14" y="138"/>
                    </a:lnTo>
                    <a:lnTo>
                      <a:pt x="14" y="125"/>
                    </a:lnTo>
                    <a:lnTo>
                      <a:pt x="16" y="113"/>
                    </a:lnTo>
                    <a:lnTo>
                      <a:pt x="19" y="101"/>
                    </a:lnTo>
                    <a:lnTo>
                      <a:pt x="23" y="90"/>
                    </a:lnTo>
                    <a:lnTo>
                      <a:pt x="29" y="79"/>
                    </a:lnTo>
                    <a:lnTo>
                      <a:pt x="34" y="69"/>
                    </a:lnTo>
                    <a:lnTo>
                      <a:pt x="42" y="60"/>
                    </a:lnTo>
                    <a:lnTo>
                      <a:pt x="49" y="51"/>
                    </a:lnTo>
                    <a:lnTo>
                      <a:pt x="58" y="43"/>
                    </a:lnTo>
                    <a:lnTo>
                      <a:pt x="68" y="36"/>
                    </a:lnTo>
                    <a:lnTo>
                      <a:pt x="77" y="30"/>
                    </a:lnTo>
                    <a:lnTo>
                      <a:pt x="88" y="24"/>
                    </a:lnTo>
                    <a:lnTo>
                      <a:pt x="99" y="21"/>
                    </a:lnTo>
                    <a:lnTo>
                      <a:pt x="111" y="18"/>
                    </a:lnTo>
                    <a:lnTo>
                      <a:pt x="123" y="16"/>
                    </a:lnTo>
                    <a:lnTo>
                      <a:pt x="136" y="16"/>
                    </a:lnTo>
                    <a:lnTo>
                      <a:pt x="136" y="16"/>
                    </a:lnTo>
                    <a:lnTo>
                      <a:pt x="149" y="16"/>
                    </a:lnTo>
                    <a:lnTo>
                      <a:pt x="161" y="18"/>
                    </a:lnTo>
                    <a:lnTo>
                      <a:pt x="173" y="21"/>
                    </a:lnTo>
                    <a:lnTo>
                      <a:pt x="183" y="24"/>
                    </a:lnTo>
                    <a:lnTo>
                      <a:pt x="194" y="30"/>
                    </a:lnTo>
                    <a:lnTo>
                      <a:pt x="204" y="36"/>
                    </a:lnTo>
                    <a:lnTo>
                      <a:pt x="214" y="43"/>
                    </a:lnTo>
                    <a:lnTo>
                      <a:pt x="222" y="51"/>
                    </a:lnTo>
                    <a:lnTo>
                      <a:pt x="230" y="60"/>
                    </a:lnTo>
                    <a:lnTo>
                      <a:pt x="237" y="69"/>
                    </a:lnTo>
                    <a:lnTo>
                      <a:pt x="244" y="79"/>
                    </a:lnTo>
                    <a:lnTo>
                      <a:pt x="248" y="90"/>
                    </a:lnTo>
                    <a:lnTo>
                      <a:pt x="252" y="101"/>
                    </a:lnTo>
                    <a:lnTo>
                      <a:pt x="256" y="113"/>
                    </a:lnTo>
                    <a:lnTo>
                      <a:pt x="258" y="125"/>
                    </a:lnTo>
                    <a:lnTo>
                      <a:pt x="258" y="138"/>
                    </a:lnTo>
                    <a:lnTo>
                      <a:pt x="258" y="138"/>
                    </a:lnTo>
                    <a:lnTo>
                      <a:pt x="257" y="147"/>
                    </a:lnTo>
                    <a:lnTo>
                      <a:pt x="255" y="159"/>
                    </a:lnTo>
                    <a:lnTo>
                      <a:pt x="251" y="175"/>
                    </a:lnTo>
                    <a:lnTo>
                      <a:pt x="245" y="194"/>
                    </a:lnTo>
                    <a:lnTo>
                      <a:pt x="236" y="214"/>
                    </a:lnTo>
                    <a:lnTo>
                      <a:pt x="231" y="225"/>
                    </a:lnTo>
                    <a:lnTo>
                      <a:pt x="224" y="236"/>
                    </a:lnTo>
                    <a:lnTo>
                      <a:pt x="217" y="248"/>
                    </a:lnTo>
                    <a:lnTo>
                      <a:pt x="208" y="260"/>
                    </a:lnTo>
                    <a:lnTo>
                      <a:pt x="208" y="260"/>
                    </a:lnTo>
                    <a:close/>
                  </a:path>
                </a:pathLst>
              </a:custGeom>
              <a:grpFill/>
              <a:ln w="9525">
                <a:solidFill>
                  <a:schemeClr val="bg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32" name="Rectangle 70"/>
              <p:cNvSpPr>
                <a:spLocks noChangeArrowheads="1"/>
              </p:cNvSpPr>
              <p:nvPr/>
            </p:nvSpPr>
            <p:spPr bwMode="auto">
              <a:xfrm>
                <a:off x="4338638" y="1814513"/>
                <a:ext cx="23813" cy="68263"/>
              </a:xfrm>
              <a:prstGeom prst="rect">
                <a:avLst/>
              </a:prstGeom>
              <a:grpFill/>
              <a:ln w="9525">
                <a:solidFill>
                  <a:schemeClr val="bg1">
                    <a:lumMod val="50000"/>
                  </a:schemeClr>
                </a:solidFill>
                <a:miter lim="800000"/>
                <a:headEnd/>
                <a:tailEnd/>
              </a:ln>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33" name="Freeform 71"/>
              <p:cNvSpPr>
                <a:spLocks/>
              </p:cNvSpPr>
              <p:nvPr/>
            </p:nvSpPr>
            <p:spPr bwMode="auto">
              <a:xfrm>
                <a:off x="4173538" y="1855788"/>
                <a:ext cx="55563" cy="71438"/>
              </a:xfrm>
              <a:custGeom>
                <a:avLst/>
                <a:gdLst>
                  <a:gd name="T0" fmla="*/ 35 w 35"/>
                  <a:gd name="T1" fmla="*/ 37 h 45"/>
                  <a:gd name="T2" fmla="*/ 12 w 35"/>
                  <a:gd name="T3" fmla="*/ 0 h 45"/>
                  <a:gd name="T4" fmla="*/ 0 w 35"/>
                  <a:gd name="T5" fmla="*/ 7 h 45"/>
                  <a:gd name="T6" fmla="*/ 22 w 35"/>
                  <a:gd name="T7" fmla="*/ 45 h 45"/>
                  <a:gd name="T8" fmla="*/ 35 w 35"/>
                  <a:gd name="T9" fmla="*/ 37 h 45"/>
                </a:gdLst>
                <a:ahLst/>
                <a:cxnLst>
                  <a:cxn ang="0">
                    <a:pos x="T0" y="T1"/>
                  </a:cxn>
                  <a:cxn ang="0">
                    <a:pos x="T2" y="T3"/>
                  </a:cxn>
                  <a:cxn ang="0">
                    <a:pos x="T4" y="T5"/>
                  </a:cxn>
                  <a:cxn ang="0">
                    <a:pos x="T6" y="T7"/>
                  </a:cxn>
                  <a:cxn ang="0">
                    <a:pos x="T8" y="T9"/>
                  </a:cxn>
                </a:cxnLst>
                <a:rect l="0" t="0" r="r" b="b"/>
                <a:pathLst>
                  <a:path w="35" h="45">
                    <a:moveTo>
                      <a:pt x="35" y="37"/>
                    </a:moveTo>
                    <a:lnTo>
                      <a:pt x="12" y="0"/>
                    </a:lnTo>
                    <a:lnTo>
                      <a:pt x="0" y="7"/>
                    </a:lnTo>
                    <a:lnTo>
                      <a:pt x="22" y="45"/>
                    </a:lnTo>
                    <a:lnTo>
                      <a:pt x="35" y="37"/>
                    </a:lnTo>
                    <a:close/>
                  </a:path>
                </a:pathLst>
              </a:custGeom>
              <a:grpFill/>
              <a:ln w="9525">
                <a:solidFill>
                  <a:schemeClr val="bg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34" name="Freeform 72"/>
              <p:cNvSpPr>
                <a:spLocks/>
              </p:cNvSpPr>
              <p:nvPr/>
            </p:nvSpPr>
            <p:spPr bwMode="auto">
              <a:xfrm>
                <a:off x="4057650" y="1976438"/>
                <a:ext cx="69850" cy="53975"/>
              </a:xfrm>
              <a:custGeom>
                <a:avLst/>
                <a:gdLst>
                  <a:gd name="T0" fmla="*/ 44 w 44"/>
                  <a:gd name="T1" fmla="*/ 22 h 34"/>
                  <a:gd name="T2" fmla="*/ 7 w 44"/>
                  <a:gd name="T3" fmla="*/ 0 h 34"/>
                  <a:gd name="T4" fmla="*/ 0 w 44"/>
                  <a:gd name="T5" fmla="*/ 12 h 34"/>
                  <a:gd name="T6" fmla="*/ 38 w 44"/>
                  <a:gd name="T7" fmla="*/ 34 h 34"/>
                  <a:gd name="T8" fmla="*/ 44 w 44"/>
                  <a:gd name="T9" fmla="*/ 22 h 34"/>
                </a:gdLst>
                <a:ahLst/>
                <a:cxnLst>
                  <a:cxn ang="0">
                    <a:pos x="T0" y="T1"/>
                  </a:cxn>
                  <a:cxn ang="0">
                    <a:pos x="T2" y="T3"/>
                  </a:cxn>
                  <a:cxn ang="0">
                    <a:pos x="T4" y="T5"/>
                  </a:cxn>
                  <a:cxn ang="0">
                    <a:pos x="T6" y="T7"/>
                  </a:cxn>
                  <a:cxn ang="0">
                    <a:pos x="T8" y="T9"/>
                  </a:cxn>
                </a:cxnLst>
                <a:rect l="0" t="0" r="r" b="b"/>
                <a:pathLst>
                  <a:path w="44" h="34">
                    <a:moveTo>
                      <a:pt x="44" y="22"/>
                    </a:moveTo>
                    <a:lnTo>
                      <a:pt x="7" y="0"/>
                    </a:lnTo>
                    <a:lnTo>
                      <a:pt x="0" y="12"/>
                    </a:lnTo>
                    <a:lnTo>
                      <a:pt x="38" y="34"/>
                    </a:lnTo>
                    <a:lnTo>
                      <a:pt x="44" y="22"/>
                    </a:lnTo>
                    <a:close/>
                  </a:path>
                </a:pathLst>
              </a:custGeom>
              <a:grpFill/>
              <a:ln w="9525">
                <a:solidFill>
                  <a:schemeClr val="bg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35" name="Rectangle 73"/>
              <p:cNvSpPr>
                <a:spLocks noChangeArrowheads="1"/>
              </p:cNvSpPr>
              <p:nvPr/>
            </p:nvSpPr>
            <p:spPr bwMode="auto">
              <a:xfrm>
                <a:off x="4021138" y="2143125"/>
                <a:ext cx="68263" cy="22225"/>
              </a:xfrm>
              <a:prstGeom prst="rect">
                <a:avLst/>
              </a:prstGeom>
              <a:grpFill/>
              <a:ln w="9525">
                <a:solidFill>
                  <a:schemeClr val="bg1">
                    <a:lumMod val="50000"/>
                  </a:schemeClr>
                </a:solidFill>
                <a:miter lim="800000"/>
                <a:headEnd/>
                <a:tailEnd/>
              </a:ln>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36" name="Rectangle 74"/>
              <p:cNvSpPr>
                <a:spLocks noChangeArrowheads="1"/>
              </p:cNvSpPr>
              <p:nvPr/>
            </p:nvSpPr>
            <p:spPr bwMode="auto">
              <a:xfrm>
                <a:off x="4621213" y="2133600"/>
                <a:ext cx="69850" cy="22225"/>
              </a:xfrm>
              <a:prstGeom prst="rect">
                <a:avLst/>
              </a:prstGeom>
              <a:grpFill/>
              <a:ln w="9525">
                <a:solidFill>
                  <a:schemeClr val="bg1">
                    <a:lumMod val="50000"/>
                  </a:schemeClr>
                </a:solidFill>
                <a:miter lim="800000"/>
                <a:headEnd/>
                <a:tailEnd/>
              </a:ln>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37" name="Freeform 75"/>
              <p:cNvSpPr>
                <a:spLocks/>
              </p:cNvSpPr>
              <p:nvPr/>
            </p:nvSpPr>
            <p:spPr bwMode="auto">
              <a:xfrm>
                <a:off x="4578350" y="1966913"/>
                <a:ext cx="69850" cy="53975"/>
              </a:xfrm>
              <a:custGeom>
                <a:avLst/>
                <a:gdLst>
                  <a:gd name="T0" fmla="*/ 44 w 44"/>
                  <a:gd name="T1" fmla="*/ 13 h 34"/>
                  <a:gd name="T2" fmla="*/ 38 w 44"/>
                  <a:gd name="T3" fmla="*/ 0 h 34"/>
                  <a:gd name="T4" fmla="*/ 0 w 44"/>
                  <a:gd name="T5" fmla="*/ 22 h 34"/>
                  <a:gd name="T6" fmla="*/ 7 w 44"/>
                  <a:gd name="T7" fmla="*/ 34 h 34"/>
                  <a:gd name="T8" fmla="*/ 44 w 44"/>
                  <a:gd name="T9" fmla="*/ 13 h 34"/>
                </a:gdLst>
                <a:ahLst/>
                <a:cxnLst>
                  <a:cxn ang="0">
                    <a:pos x="T0" y="T1"/>
                  </a:cxn>
                  <a:cxn ang="0">
                    <a:pos x="T2" y="T3"/>
                  </a:cxn>
                  <a:cxn ang="0">
                    <a:pos x="T4" y="T5"/>
                  </a:cxn>
                  <a:cxn ang="0">
                    <a:pos x="T6" y="T7"/>
                  </a:cxn>
                  <a:cxn ang="0">
                    <a:pos x="T8" y="T9"/>
                  </a:cxn>
                </a:cxnLst>
                <a:rect l="0" t="0" r="r" b="b"/>
                <a:pathLst>
                  <a:path w="44" h="34">
                    <a:moveTo>
                      <a:pt x="44" y="13"/>
                    </a:moveTo>
                    <a:lnTo>
                      <a:pt x="38" y="0"/>
                    </a:lnTo>
                    <a:lnTo>
                      <a:pt x="0" y="22"/>
                    </a:lnTo>
                    <a:lnTo>
                      <a:pt x="7" y="34"/>
                    </a:lnTo>
                    <a:lnTo>
                      <a:pt x="44" y="13"/>
                    </a:lnTo>
                    <a:close/>
                  </a:path>
                </a:pathLst>
              </a:custGeom>
              <a:grpFill/>
              <a:ln w="9525">
                <a:solidFill>
                  <a:schemeClr val="bg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38" name="Freeform 76"/>
              <p:cNvSpPr>
                <a:spLocks/>
              </p:cNvSpPr>
              <p:nvPr/>
            </p:nvSpPr>
            <p:spPr bwMode="auto">
              <a:xfrm>
                <a:off x="4473575" y="1849438"/>
                <a:ext cx="55563" cy="73025"/>
              </a:xfrm>
              <a:custGeom>
                <a:avLst/>
                <a:gdLst>
                  <a:gd name="T0" fmla="*/ 35 w 35"/>
                  <a:gd name="T1" fmla="*/ 8 h 46"/>
                  <a:gd name="T2" fmla="*/ 23 w 35"/>
                  <a:gd name="T3" fmla="*/ 0 h 46"/>
                  <a:gd name="T4" fmla="*/ 0 w 35"/>
                  <a:gd name="T5" fmla="*/ 38 h 46"/>
                  <a:gd name="T6" fmla="*/ 13 w 35"/>
                  <a:gd name="T7" fmla="*/ 46 h 46"/>
                  <a:gd name="T8" fmla="*/ 35 w 35"/>
                  <a:gd name="T9" fmla="*/ 8 h 46"/>
                </a:gdLst>
                <a:ahLst/>
                <a:cxnLst>
                  <a:cxn ang="0">
                    <a:pos x="T0" y="T1"/>
                  </a:cxn>
                  <a:cxn ang="0">
                    <a:pos x="T2" y="T3"/>
                  </a:cxn>
                  <a:cxn ang="0">
                    <a:pos x="T4" y="T5"/>
                  </a:cxn>
                  <a:cxn ang="0">
                    <a:pos x="T6" y="T7"/>
                  </a:cxn>
                  <a:cxn ang="0">
                    <a:pos x="T8" y="T9"/>
                  </a:cxn>
                </a:cxnLst>
                <a:rect l="0" t="0" r="r" b="b"/>
                <a:pathLst>
                  <a:path w="35" h="46">
                    <a:moveTo>
                      <a:pt x="35" y="8"/>
                    </a:moveTo>
                    <a:lnTo>
                      <a:pt x="23" y="0"/>
                    </a:lnTo>
                    <a:lnTo>
                      <a:pt x="0" y="38"/>
                    </a:lnTo>
                    <a:lnTo>
                      <a:pt x="13" y="46"/>
                    </a:lnTo>
                    <a:lnTo>
                      <a:pt x="35" y="8"/>
                    </a:lnTo>
                    <a:close/>
                  </a:path>
                </a:pathLst>
              </a:custGeom>
              <a:grpFill/>
              <a:ln w="9525">
                <a:solidFill>
                  <a:schemeClr val="bg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39" name="Freeform 77"/>
              <p:cNvSpPr>
                <a:spLocks/>
              </p:cNvSpPr>
              <p:nvPr/>
            </p:nvSpPr>
            <p:spPr bwMode="auto">
              <a:xfrm>
                <a:off x="4579938" y="2271713"/>
                <a:ext cx="73025" cy="52388"/>
              </a:xfrm>
              <a:custGeom>
                <a:avLst/>
                <a:gdLst>
                  <a:gd name="T0" fmla="*/ 0 w 46"/>
                  <a:gd name="T1" fmla="*/ 12 h 33"/>
                  <a:gd name="T2" fmla="*/ 38 w 46"/>
                  <a:gd name="T3" fmla="*/ 33 h 33"/>
                  <a:gd name="T4" fmla="*/ 46 w 46"/>
                  <a:gd name="T5" fmla="*/ 22 h 33"/>
                  <a:gd name="T6" fmla="*/ 8 w 46"/>
                  <a:gd name="T7" fmla="*/ 0 h 33"/>
                  <a:gd name="T8" fmla="*/ 0 w 46"/>
                  <a:gd name="T9" fmla="*/ 12 h 33"/>
                </a:gdLst>
                <a:ahLst/>
                <a:cxnLst>
                  <a:cxn ang="0">
                    <a:pos x="T0" y="T1"/>
                  </a:cxn>
                  <a:cxn ang="0">
                    <a:pos x="T2" y="T3"/>
                  </a:cxn>
                  <a:cxn ang="0">
                    <a:pos x="T4" y="T5"/>
                  </a:cxn>
                  <a:cxn ang="0">
                    <a:pos x="T6" y="T7"/>
                  </a:cxn>
                  <a:cxn ang="0">
                    <a:pos x="T8" y="T9"/>
                  </a:cxn>
                </a:cxnLst>
                <a:rect l="0" t="0" r="r" b="b"/>
                <a:pathLst>
                  <a:path w="46" h="33">
                    <a:moveTo>
                      <a:pt x="0" y="12"/>
                    </a:moveTo>
                    <a:lnTo>
                      <a:pt x="38" y="33"/>
                    </a:lnTo>
                    <a:lnTo>
                      <a:pt x="46" y="22"/>
                    </a:lnTo>
                    <a:lnTo>
                      <a:pt x="8" y="0"/>
                    </a:lnTo>
                    <a:lnTo>
                      <a:pt x="0" y="12"/>
                    </a:lnTo>
                    <a:close/>
                  </a:path>
                </a:pathLst>
              </a:custGeom>
              <a:grpFill/>
              <a:ln w="9525">
                <a:solidFill>
                  <a:schemeClr val="bg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40" name="Freeform 78"/>
              <p:cNvSpPr>
                <a:spLocks/>
              </p:cNvSpPr>
              <p:nvPr/>
            </p:nvSpPr>
            <p:spPr bwMode="auto">
              <a:xfrm>
                <a:off x="4059238" y="2279650"/>
                <a:ext cx="71438" cy="53975"/>
              </a:xfrm>
              <a:custGeom>
                <a:avLst/>
                <a:gdLst>
                  <a:gd name="T0" fmla="*/ 0 w 45"/>
                  <a:gd name="T1" fmla="*/ 22 h 34"/>
                  <a:gd name="T2" fmla="*/ 8 w 45"/>
                  <a:gd name="T3" fmla="*/ 34 h 34"/>
                  <a:gd name="T4" fmla="*/ 45 w 45"/>
                  <a:gd name="T5" fmla="*/ 12 h 34"/>
                  <a:gd name="T6" fmla="*/ 38 w 45"/>
                  <a:gd name="T7" fmla="*/ 0 h 34"/>
                  <a:gd name="T8" fmla="*/ 0 w 45"/>
                  <a:gd name="T9" fmla="*/ 22 h 34"/>
                </a:gdLst>
                <a:ahLst/>
                <a:cxnLst>
                  <a:cxn ang="0">
                    <a:pos x="T0" y="T1"/>
                  </a:cxn>
                  <a:cxn ang="0">
                    <a:pos x="T2" y="T3"/>
                  </a:cxn>
                  <a:cxn ang="0">
                    <a:pos x="T4" y="T5"/>
                  </a:cxn>
                  <a:cxn ang="0">
                    <a:pos x="T6" y="T7"/>
                  </a:cxn>
                  <a:cxn ang="0">
                    <a:pos x="T8" y="T9"/>
                  </a:cxn>
                </a:cxnLst>
                <a:rect l="0" t="0" r="r" b="b"/>
                <a:pathLst>
                  <a:path w="45" h="34">
                    <a:moveTo>
                      <a:pt x="0" y="22"/>
                    </a:moveTo>
                    <a:lnTo>
                      <a:pt x="8" y="34"/>
                    </a:lnTo>
                    <a:lnTo>
                      <a:pt x="45" y="12"/>
                    </a:lnTo>
                    <a:lnTo>
                      <a:pt x="38" y="0"/>
                    </a:lnTo>
                    <a:lnTo>
                      <a:pt x="0" y="22"/>
                    </a:lnTo>
                    <a:close/>
                  </a:path>
                </a:pathLst>
              </a:custGeom>
              <a:grpFill/>
              <a:ln w="9525">
                <a:solidFill>
                  <a:schemeClr val="bg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grpSp>
        <p:sp>
          <p:nvSpPr>
            <p:cNvPr id="106" name="Oval 66"/>
            <p:cNvSpPr/>
            <p:nvPr/>
          </p:nvSpPr>
          <p:spPr>
            <a:xfrm>
              <a:off x="4708532" y="3566167"/>
              <a:ext cx="568318" cy="568318"/>
            </a:xfrm>
            <a:prstGeom prst="ellipse">
              <a:avLst/>
            </a:prstGeom>
            <a:gradFill flip="none" rotWithShape="1">
              <a:gsLst>
                <a:gs pos="87000">
                  <a:srgbClr val="0D1325"/>
                </a:gs>
                <a:gs pos="0">
                  <a:srgbClr val="54D0CA"/>
                </a:gs>
              </a:gsLst>
              <a:lin ang="2700000" scaled="1"/>
              <a:tileRect/>
            </a:gra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微软雅黑" panose="020B0503020204020204" pitchFamily="34" charset="-122"/>
              </a:endParaRPr>
            </a:p>
          </p:txBody>
        </p:sp>
        <p:grpSp>
          <p:nvGrpSpPr>
            <p:cNvPr id="107" name="Group 85"/>
            <p:cNvGrpSpPr/>
            <p:nvPr/>
          </p:nvGrpSpPr>
          <p:grpSpPr>
            <a:xfrm>
              <a:off x="4853752" y="3683670"/>
              <a:ext cx="277878" cy="333313"/>
              <a:chOff x="4051300" y="3109913"/>
              <a:chExt cx="628650" cy="754063"/>
            </a:xfrm>
            <a:solidFill>
              <a:schemeClr val="bg1"/>
            </a:solidFill>
          </p:grpSpPr>
          <p:sp>
            <p:nvSpPr>
              <p:cNvPr id="229" name="Freeform 86"/>
              <p:cNvSpPr>
                <a:spLocks noEditPoints="1"/>
              </p:cNvSpPr>
              <p:nvPr/>
            </p:nvSpPr>
            <p:spPr bwMode="auto">
              <a:xfrm>
                <a:off x="4051300" y="3109913"/>
                <a:ext cx="628650" cy="754063"/>
              </a:xfrm>
              <a:custGeom>
                <a:avLst/>
                <a:gdLst>
                  <a:gd name="T0" fmla="*/ 376 w 396"/>
                  <a:gd name="T1" fmla="*/ 361 h 475"/>
                  <a:gd name="T2" fmla="*/ 287 w 396"/>
                  <a:gd name="T3" fmla="*/ 265 h 475"/>
                  <a:gd name="T4" fmla="*/ 258 w 396"/>
                  <a:gd name="T5" fmla="*/ 133 h 475"/>
                  <a:gd name="T6" fmla="*/ 244 w 396"/>
                  <a:gd name="T7" fmla="*/ 70 h 475"/>
                  <a:gd name="T8" fmla="*/ 237 w 396"/>
                  <a:gd name="T9" fmla="*/ 52 h 475"/>
                  <a:gd name="T10" fmla="*/ 233 w 396"/>
                  <a:gd name="T11" fmla="*/ 39 h 475"/>
                  <a:gd name="T12" fmla="*/ 226 w 396"/>
                  <a:gd name="T13" fmla="*/ 27 h 475"/>
                  <a:gd name="T14" fmla="*/ 220 w 396"/>
                  <a:gd name="T15" fmla="*/ 17 h 475"/>
                  <a:gd name="T16" fmla="*/ 213 w 396"/>
                  <a:gd name="T17" fmla="*/ 10 h 475"/>
                  <a:gd name="T18" fmla="*/ 189 w 396"/>
                  <a:gd name="T19" fmla="*/ 6 h 475"/>
                  <a:gd name="T20" fmla="*/ 182 w 396"/>
                  <a:gd name="T21" fmla="*/ 11 h 475"/>
                  <a:gd name="T22" fmla="*/ 176 w 396"/>
                  <a:gd name="T23" fmla="*/ 18 h 475"/>
                  <a:gd name="T24" fmla="*/ 169 w 396"/>
                  <a:gd name="T25" fmla="*/ 28 h 475"/>
                  <a:gd name="T26" fmla="*/ 164 w 396"/>
                  <a:gd name="T27" fmla="*/ 41 h 475"/>
                  <a:gd name="T28" fmla="*/ 157 w 396"/>
                  <a:gd name="T29" fmla="*/ 55 h 475"/>
                  <a:gd name="T30" fmla="*/ 152 w 396"/>
                  <a:gd name="T31" fmla="*/ 70 h 475"/>
                  <a:gd name="T32" fmla="*/ 139 w 396"/>
                  <a:gd name="T33" fmla="*/ 144 h 475"/>
                  <a:gd name="T34" fmla="*/ 102 w 396"/>
                  <a:gd name="T35" fmla="*/ 278 h 475"/>
                  <a:gd name="T36" fmla="*/ 19 w 396"/>
                  <a:gd name="T37" fmla="*/ 362 h 475"/>
                  <a:gd name="T38" fmla="*/ 1 w 396"/>
                  <a:gd name="T39" fmla="*/ 438 h 475"/>
                  <a:gd name="T40" fmla="*/ 124 w 396"/>
                  <a:gd name="T41" fmla="*/ 474 h 475"/>
                  <a:gd name="T42" fmla="*/ 258 w 396"/>
                  <a:gd name="T43" fmla="*/ 469 h 475"/>
                  <a:gd name="T44" fmla="*/ 339 w 396"/>
                  <a:gd name="T45" fmla="*/ 461 h 475"/>
                  <a:gd name="T46" fmla="*/ 374 w 396"/>
                  <a:gd name="T47" fmla="*/ 378 h 475"/>
                  <a:gd name="T48" fmla="*/ 328 w 396"/>
                  <a:gd name="T49" fmla="*/ 355 h 475"/>
                  <a:gd name="T50" fmla="*/ 262 w 396"/>
                  <a:gd name="T51" fmla="*/ 259 h 475"/>
                  <a:gd name="T52" fmla="*/ 351 w 396"/>
                  <a:gd name="T53" fmla="*/ 360 h 475"/>
                  <a:gd name="T54" fmla="*/ 168 w 396"/>
                  <a:gd name="T55" fmla="*/ 68 h 475"/>
                  <a:gd name="T56" fmla="*/ 172 w 396"/>
                  <a:gd name="T57" fmla="*/ 55 h 475"/>
                  <a:gd name="T58" fmla="*/ 178 w 396"/>
                  <a:gd name="T59" fmla="*/ 43 h 475"/>
                  <a:gd name="T60" fmla="*/ 182 w 396"/>
                  <a:gd name="T61" fmla="*/ 35 h 475"/>
                  <a:gd name="T62" fmla="*/ 187 w 396"/>
                  <a:gd name="T63" fmla="*/ 26 h 475"/>
                  <a:gd name="T64" fmla="*/ 194 w 396"/>
                  <a:gd name="T65" fmla="*/ 20 h 475"/>
                  <a:gd name="T66" fmla="*/ 203 w 396"/>
                  <a:gd name="T67" fmla="*/ 20 h 475"/>
                  <a:gd name="T68" fmla="*/ 208 w 396"/>
                  <a:gd name="T69" fmla="*/ 25 h 475"/>
                  <a:gd name="T70" fmla="*/ 213 w 396"/>
                  <a:gd name="T71" fmla="*/ 34 h 475"/>
                  <a:gd name="T72" fmla="*/ 218 w 396"/>
                  <a:gd name="T73" fmla="*/ 42 h 475"/>
                  <a:gd name="T74" fmla="*/ 223 w 396"/>
                  <a:gd name="T75" fmla="*/ 55 h 475"/>
                  <a:gd name="T76" fmla="*/ 166 w 396"/>
                  <a:gd name="T77" fmla="*/ 75 h 475"/>
                  <a:gd name="T78" fmla="*/ 243 w 396"/>
                  <a:gd name="T79" fmla="*/ 142 h 475"/>
                  <a:gd name="T80" fmla="*/ 154 w 396"/>
                  <a:gd name="T81" fmla="*/ 132 h 475"/>
                  <a:gd name="T82" fmla="*/ 62 w 396"/>
                  <a:gd name="T83" fmla="*/ 347 h 475"/>
                  <a:gd name="T84" fmla="*/ 129 w 396"/>
                  <a:gd name="T85" fmla="*/ 273 h 475"/>
                  <a:gd name="T86" fmla="*/ 56 w 396"/>
                  <a:gd name="T87" fmla="*/ 364 h 475"/>
                  <a:gd name="T88" fmla="*/ 22 w 396"/>
                  <a:gd name="T89" fmla="*/ 378 h 475"/>
                  <a:gd name="T90" fmla="*/ 27 w 396"/>
                  <a:gd name="T91" fmla="*/ 395 h 475"/>
                  <a:gd name="T92" fmla="*/ 139 w 396"/>
                  <a:gd name="T93" fmla="*/ 436 h 475"/>
                  <a:gd name="T94" fmla="*/ 99 w 396"/>
                  <a:gd name="T95" fmla="*/ 371 h 475"/>
                  <a:gd name="T96" fmla="*/ 62 w 396"/>
                  <a:gd name="T97" fmla="*/ 401 h 475"/>
                  <a:gd name="T98" fmla="*/ 72 w 396"/>
                  <a:gd name="T99" fmla="*/ 436 h 475"/>
                  <a:gd name="T100" fmla="*/ 95 w 396"/>
                  <a:gd name="T101" fmla="*/ 385 h 475"/>
                  <a:gd name="T102" fmla="*/ 72 w 396"/>
                  <a:gd name="T103" fmla="*/ 460 h 475"/>
                  <a:gd name="T104" fmla="*/ 153 w 396"/>
                  <a:gd name="T105" fmla="*/ 448 h 475"/>
                  <a:gd name="T106" fmla="*/ 325 w 396"/>
                  <a:gd name="T107" fmla="*/ 450 h 475"/>
                  <a:gd name="T108" fmla="*/ 294 w 396"/>
                  <a:gd name="T109" fmla="*/ 392 h 475"/>
                  <a:gd name="T110" fmla="*/ 322 w 396"/>
                  <a:gd name="T111" fmla="*/ 416 h 475"/>
                  <a:gd name="T112" fmla="*/ 326 w 396"/>
                  <a:gd name="T113" fmla="*/ 382 h 475"/>
                  <a:gd name="T114" fmla="*/ 290 w 396"/>
                  <a:gd name="T115" fmla="*/ 375 h 475"/>
                  <a:gd name="T116" fmla="*/ 258 w 396"/>
                  <a:gd name="T117" fmla="*/ 292 h 475"/>
                  <a:gd name="T118" fmla="*/ 375 w 396"/>
                  <a:gd name="T119" fmla="*/ 40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6" h="475">
                    <a:moveTo>
                      <a:pt x="396" y="427"/>
                    </a:moveTo>
                    <a:lnTo>
                      <a:pt x="396" y="427"/>
                    </a:lnTo>
                    <a:lnTo>
                      <a:pt x="396" y="411"/>
                    </a:lnTo>
                    <a:lnTo>
                      <a:pt x="395" y="393"/>
                    </a:lnTo>
                    <a:lnTo>
                      <a:pt x="393" y="386"/>
                    </a:lnTo>
                    <a:lnTo>
                      <a:pt x="391" y="378"/>
                    </a:lnTo>
                    <a:lnTo>
                      <a:pt x="387" y="373"/>
                    </a:lnTo>
                    <a:lnTo>
                      <a:pt x="384" y="367"/>
                    </a:lnTo>
                    <a:lnTo>
                      <a:pt x="378" y="362"/>
                    </a:lnTo>
                    <a:lnTo>
                      <a:pt x="376" y="361"/>
                    </a:lnTo>
                    <a:lnTo>
                      <a:pt x="376" y="361"/>
                    </a:lnTo>
                    <a:lnTo>
                      <a:pt x="364" y="353"/>
                    </a:lnTo>
                    <a:lnTo>
                      <a:pt x="352" y="344"/>
                    </a:lnTo>
                    <a:lnTo>
                      <a:pt x="341" y="335"/>
                    </a:lnTo>
                    <a:lnTo>
                      <a:pt x="330" y="324"/>
                    </a:lnTo>
                    <a:lnTo>
                      <a:pt x="320" y="313"/>
                    </a:lnTo>
                    <a:lnTo>
                      <a:pt x="311" y="303"/>
                    </a:lnTo>
                    <a:lnTo>
                      <a:pt x="302" y="290"/>
                    </a:lnTo>
                    <a:lnTo>
                      <a:pt x="294" y="278"/>
                    </a:lnTo>
                    <a:lnTo>
                      <a:pt x="287" y="265"/>
                    </a:lnTo>
                    <a:lnTo>
                      <a:pt x="280" y="251"/>
                    </a:lnTo>
                    <a:lnTo>
                      <a:pt x="274" y="237"/>
                    </a:lnTo>
                    <a:lnTo>
                      <a:pt x="270" y="223"/>
                    </a:lnTo>
                    <a:lnTo>
                      <a:pt x="265" y="207"/>
                    </a:lnTo>
                    <a:lnTo>
                      <a:pt x="262" y="193"/>
                    </a:lnTo>
                    <a:lnTo>
                      <a:pt x="260" y="178"/>
                    </a:lnTo>
                    <a:lnTo>
                      <a:pt x="258" y="162"/>
                    </a:lnTo>
                    <a:lnTo>
                      <a:pt x="258" y="144"/>
                    </a:lnTo>
                    <a:lnTo>
                      <a:pt x="258" y="144"/>
                    </a:lnTo>
                    <a:lnTo>
                      <a:pt x="258" y="133"/>
                    </a:lnTo>
                    <a:lnTo>
                      <a:pt x="256" y="120"/>
                    </a:lnTo>
                    <a:lnTo>
                      <a:pt x="249" y="90"/>
                    </a:lnTo>
                    <a:lnTo>
                      <a:pt x="250" y="90"/>
                    </a:lnTo>
                    <a:lnTo>
                      <a:pt x="245" y="71"/>
                    </a:lnTo>
                    <a:lnTo>
                      <a:pt x="245" y="71"/>
                    </a:lnTo>
                    <a:lnTo>
                      <a:pt x="244" y="70"/>
                    </a:lnTo>
                    <a:lnTo>
                      <a:pt x="244" y="70"/>
                    </a:lnTo>
                    <a:lnTo>
                      <a:pt x="244" y="70"/>
                    </a:lnTo>
                    <a:lnTo>
                      <a:pt x="244" y="70"/>
                    </a:lnTo>
                    <a:lnTo>
                      <a:pt x="244" y="70"/>
                    </a:lnTo>
                    <a:lnTo>
                      <a:pt x="244" y="70"/>
                    </a:lnTo>
                    <a:lnTo>
                      <a:pt x="241" y="64"/>
                    </a:lnTo>
                    <a:lnTo>
                      <a:pt x="241" y="64"/>
                    </a:lnTo>
                    <a:lnTo>
                      <a:pt x="241" y="64"/>
                    </a:lnTo>
                    <a:lnTo>
                      <a:pt x="241" y="64"/>
                    </a:lnTo>
                    <a:lnTo>
                      <a:pt x="239" y="57"/>
                    </a:lnTo>
                    <a:lnTo>
                      <a:pt x="239" y="57"/>
                    </a:lnTo>
                    <a:lnTo>
                      <a:pt x="239" y="57"/>
                    </a:lnTo>
                    <a:lnTo>
                      <a:pt x="239" y="57"/>
                    </a:lnTo>
                    <a:lnTo>
                      <a:pt x="237" y="52"/>
                    </a:lnTo>
                    <a:lnTo>
                      <a:pt x="237" y="52"/>
                    </a:lnTo>
                    <a:lnTo>
                      <a:pt x="237" y="51"/>
                    </a:lnTo>
                    <a:lnTo>
                      <a:pt x="237" y="51"/>
                    </a:lnTo>
                    <a:lnTo>
                      <a:pt x="235" y="47"/>
                    </a:lnTo>
                    <a:lnTo>
                      <a:pt x="235" y="47"/>
                    </a:lnTo>
                    <a:lnTo>
                      <a:pt x="235" y="44"/>
                    </a:lnTo>
                    <a:lnTo>
                      <a:pt x="235" y="44"/>
                    </a:lnTo>
                    <a:lnTo>
                      <a:pt x="233" y="41"/>
                    </a:lnTo>
                    <a:lnTo>
                      <a:pt x="233" y="41"/>
                    </a:lnTo>
                    <a:lnTo>
                      <a:pt x="233" y="39"/>
                    </a:lnTo>
                    <a:lnTo>
                      <a:pt x="233" y="39"/>
                    </a:lnTo>
                    <a:lnTo>
                      <a:pt x="231" y="36"/>
                    </a:lnTo>
                    <a:lnTo>
                      <a:pt x="231" y="36"/>
                    </a:lnTo>
                    <a:lnTo>
                      <a:pt x="230" y="34"/>
                    </a:lnTo>
                    <a:lnTo>
                      <a:pt x="230" y="34"/>
                    </a:lnTo>
                    <a:lnTo>
                      <a:pt x="229" y="31"/>
                    </a:lnTo>
                    <a:lnTo>
                      <a:pt x="229" y="31"/>
                    </a:lnTo>
                    <a:lnTo>
                      <a:pt x="227" y="29"/>
                    </a:lnTo>
                    <a:lnTo>
                      <a:pt x="227" y="29"/>
                    </a:lnTo>
                    <a:lnTo>
                      <a:pt x="226" y="27"/>
                    </a:lnTo>
                    <a:lnTo>
                      <a:pt x="226" y="27"/>
                    </a:lnTo>
                    <a:lnTo>
                      <a:pt x="225" y="25"/>
                    </a:lnTo>
                    <a:lnTo>
                      <a:pt x="225" y="25"/>
                    </a:lnTo>
                    <a:lnTo>
                      <a:pt x="223" y="23"/>
                    </a:lnTo>
                    <a:lnTo>
                      <a:pt x="223" y="23"/>
                    </a:lnTo>
                    <a:lnTo>
                      <a:pt x="222" y="21"/>
                    </a:lnTo>
                    <a:lnTo>
                      <a:pt x="222" y="21"/>
                    </a:lnTo>
                    <a:lnTo>
                      <a:pt x="221" y="18"/>
                    </a:lnTo>
                    <a:lnTo>
                      <a:pt x="221" y="18"/>
                    </a:lnTo>
                    <a:lnTo>
                      <a:pt x="220" y="17"/>
                    </a:lnTo>
                    <a:lnTo>
                      <a:pt x="220" y="17"/>
                    </a:lnTo>
                    <a:lnTo>
                      <a:pt x="219" y="15"/>
                    </a:lnTo>
                    <a:lnTo>
                      <a:pt x="219" y="15"/>
                    </a:lnTo>
                    <a:lnTo>
                      <a:pt x="217" y="14"/>
                    </a:lnTo>
                    <a:lnTo>
                      <a:pt x="217" y="14"/>
                    </a:lnTo>
                    <a:lnTo>
                      <a:pt x="216" y="12"/>
                    </a:lnTo>
                    <a:lnTo>
                      <a:pt x="216" y="12"/>
                    </a:lnTo>
                    <a:lnTo>
                      <a:pt x="214" y="11"/>
                    </a:lnTo>
                    <a:lnTo>
                      <a:pt x="214" y="11"/>
                    </a:lnTo>
                    <a:lnTo>
                      <a:pt x="213" y="10"/>
                    </a:lnTo>
                    <a:lnTo>
                      <a:pt x="213" y="10"/>
                    </a:lnTo>
                    <a:lnTo>
                      <a:pt x="211" y="8"/>
                    </a:lnTo>
                    <a:lnTo>
                      <a:pt x="211" y="8"/>
                    </a:lnTo>
                    <a:lnTo>
                      <a:pt x="210" y="8"/>
                    </a:lnTo>
                    <a:lnTo>
                      <a:pt x="210" y="8"/>
                    </a:lnTo>
                    <a:lnTo>
                      <a:pt x="205" y="3"/>
                    </a:lnTo>
                    <a:lnTo>
                      <a:pt x="198" y="0"/>
                    </a:lnTo>
                    <a:lnTo>
                      <a:pt x="192" y="3"/>
                    </a:lnTo>
                    <a:lnTo>
                      <a:pt x="192" y="3"/>
                    </a:lnTo>
                    <a:lnTo>
                      <a:pt x="189" y="6"/>
                    </a:lnTo>
                    <a:lnTo>
                      <a:pt x="189" y="6"/>
                    </a:lnTo>
                    <a:lnTo>
                      <a:pt x="187" y="7"/>
                    </a:lnTo>
                    <a:lnTo>
                      <a:pt x="187" y="7"/>
                    </a:lnTo>
                    <a:lnTo>
                      <a:pt x="185" y="8"/>
                    </a:lnTo>
                    <a:lnTo>
                      <a:pt x="185" y="8"/>
                    </a:lnTo>
                    <a:lnTo>
                      <a:pt x="184" y="9"/>
                    </a:lnTo>
                    <a:lnTo>
                      <a:pt x="184" y="9"/>
                    </a:lnTo>
                    <a:lnTo>
                      <a:pt x="183" y="10"/>
                    </a:lnTo>
                    <a:lnTo>
                      <a:pt x="183" y="10"/>
                    </a:lnTo>
                    <a:lnTo>
                      <a:pt x="182" y="11"/>
                    </a:lnTo>
                    <a:lnTo>
                      <a:pt x="182" y="11"/>
                    </a:lnTo>
                    <a:lnTo>
                      <a:pt x="181" y="12"/>
                    </a:lnTo>
                    <a:lnTo>
                      <a:pt x="181" y="12"/>
                    </a:lnTo>
                    <a:lnTo>
                      <a:pt x="179" y="14"/>
                    </a:lnTo>
                    <a:lnTo>
                      <a:pt x="179" y="14"/>
                    </a:lnTo>
                    <a:lnTo>
                      <a:pt x="178" y="15"/>
                    </a:lnTo>
                    <a:lnTo>
                      <a:pt x="178" y="15"/>
                    </a:lnTo>
                    <a:lnTo>
                      <a:pt x="177" y="17"/>
                    </a:lnTo>
                    <a:lnTo>
                      <a:pt x="177" y="17"/>
                    </a:lnTo>
                    <a:lnTo>
                      <a:pt x="176" y="18"/>
                    </a:lnTo>
                    <a:lnTo>
                      <a:pt x="176" y="18"/>
                    </a:lnTo>
                    <a:lnTo>
                      <a:pt x="175" y="21"/>
                    </a:lnTo>
                    <a:lnTo>
                      <a:pt x="175" y="21"/>
                    </a:lnTo>
                    <a:lnTo>
                      <a:pt x="172" y="23"/>
                    </a:lnTo>
                    <a:lnTo>
                      <a:pt x="172" y="23"/>
                    </a:lnTo>
                    <a:lnTo>
                      <a:pt x="171" y="25"/>
                    </a:lnTo>
                    <a:lnTo>
                      <a:pt x="171" y="25"/>
                    </a:lnTo>
                    <a:lnTo>
                      <a:pt x="170" y="27"/>
                    </a:lnTo>
                    <a:lnTo>
                      <a:pt x="170" y="27"/>
                    </a:lnTo>
                    <a:lnTo>
                      <a:pt x="169" y="28"/>
                    </a:lnTo>
                    <a:lnTo>
                      <a:pt x="169" y="28"/>
                    </a:lnTo>
                    <a:lnTo>
                      <a:pt x="168" y="31"/>
                    </a:lnTo>
                    <a:lnTo>
                      <a:pt x="168" y="31"/>
                    </a:lnTo>
                    <a:lnTo>
                      <a:pt x="167" y="34"/>
                    </a:lnTo>
                    <a:lnTo>
                      <a:pt x="167" y="34"/>
                    </a:lnTo>
                    <a:lnTo>
                      <a:pt x="166" y="36"/>
                    </a:lnTo>
                    <a:lnTo>
                      <a:pt x="166" y="36"/>
                    </a:lnTo>
                    <a:lnTo>
                      <a:pt x="165" y="38"/>
                    </a:lnTo>
                    <a:lnTo>
                      <a:pt x="165" y="38"/>
                    </a:lnTo>
                    <a:lnTo>
                      <a:pt x="164" y="41"/>
                    </a:lnTo>
                    <a:lnTo>
                      <a:pt x="164" y="41"/>
                    </a:lnTo>
                    <a:lnTo>
                      <a:pt x="163" y="43"/>
                    </a:lnTo>
                    <a:lnTo>
                      <a:pt x="163" y="43"/>
                    </a:lnTo>
                    <a:lnTo>
                      <a:pt x="160" y="47"/>
                    </a:lnTo>
                    <a:lnTo>
                      <a:pt x="160" y="47"/>
                    </a:lnTo>
                    <a:lnTo>
                      <a:pt x="159" y="49"/>
                    </a:lnTo>
                    <a:lnTo>
                      <a:pt x="159" y="49"/>
                    </a:lnTo>
                    <a:lnTo>
                      <a:pt x="158" y="52"/>
                    </a:lnTo>
                    <a:lnTo>
                      <a:pt x="158" y="52"/>
                    </a:lnTo>
                    <a:lnTo>
                      <a:pt x="157" y="55"/>
                    </a:lnTo>
                    <a:lnTo>
                      <a:pt x="157" y="55"/>
                    </a:lnTo>
                    <a:lnTo>
                      <a:pt x="156" y="58"/>
                    </a:lnTo>
                    <a:lnTo>
                      <a:pt x="156" y="58"/>
                    </a:lnTo>
                    <a:lnTo>
                      <a:pt x="155" y="62"/>
                    </a:lnTo>
                    <a:lnTo>
                      <a:pt x="155" y="62"/>
                    </a:lnTo>
                    <a:lnTo>
                      <a:pt x="154" y="64"/>
                    </a:lnTo>
                    <a:lnTo>
                      <a:pt x="154" y="64"/>
                    </a:lnTo>
                    <a:lnTo>
                      <a:pt x="153" y="69"/>
                    </a:lnTo>
                    <a:lnTo>
                      <a:pt x="153" y="69"/>
                    </a:lnTo>
                    <a:lnTo>
                      <a:pt x="152" y="70"/>
                    </a:lnTo>
                    <a:lnTo>
                      <a:pt x="152" y="70"/>
                    </a:lnTo>
                    <a:lnTo>
                      <a:pt x="152" y="71"/>
                    </a:lnTo>
                    <a:lnTo>
                      <a:pt x="152" y="71"/>
                    </a:lnTo>
                    <a:lnTo>
                      <a:pt x="152" y="71"/>
                    </a:lnTo>
                    <a:lnTo>
                      <a:pt x="146" y="90"/>
                    </a:lnTo>
                    <a:lnTo>
                      <a:pt x="148" y="90"/>
                    </a:lnTo>
                    <a:lnTo>
                      <a:pt x="148" y="90"/>
                    </a:lnTo>
                    <a:lnTo>
                      <a:pt x="141" y="120"/>
                    </a:lnTo>
                    <a:lnTo>
                      <a:pt x="139" y="133"/>
                    </a:lnTo>
                    <a:lnTo>
                      <a:pt x="139" y="144"/>
                    </a:lnTo>
                    <a:lnTo>
                      <a:pt x="139" y="162"/>
                    </a:lnTo>
                    <a:lnTo>
                      <a:pt x="139" y="162"/>
                    </a:lnTo>
                    <a:lnTo>
                      <a:pt x="137" y="178"/>
                    </a:lnTo>
                    <a:lnTo>
                      <a:pt x="135" y="193"/>
                    </a:lnTo>
                    <a:lnTo>
                      <a:pt x="131" y="209"/>
                    </a:lnTo>
                    <a:lnTo>
                      <a:pt x="127" y="223"/>
                    </a:lnTo>
                    <a:lnTo>
                      <a:pt x="122" y="237"/>
                    </a:lnTo>
                    <a:lnTo>
                      <a:pt x="116" y="251"/>
                    </a:lnTo>
                    <a:lnTo>
                      <a:pt x="110" y="265"/>
                    </a:lnTo>
                    <a:lnTo>
                      <a:pt x="102" y="278"/>
                    </a:lnTo>
                    <a:lnTo>
                      <a:pt x="95" y="290"/>
                    </a:lnTo>
                    <a:lnTo>
                      <a:pt x="86" y="303"/>
                    </a:lnTo>
                    <a:lnTo>
                      <a:pt x="76" y="313"/>
                    </a:lnTo>
                    <a:lnTo>
                      <a:pt x="67" y="324"/>
                    </a:lnTo>
                    <a:lnTo>
                      <a:pt x="56" y="335"/>
                    </a:lnTo>
                    <a:lnTo>
                      <a:pt x="44" y="344"/>
                    </a:lnTo>
                    <a:lnTo>
                      <a:pt x="32" y="353"/>
                    </a:lnTo>
                    <a:lnTo>
                      <a:pt x="20" y="361"/>
                    </a:lnTo>
                    <a:lnTo>
                      <a:pt x="19" y="362"/>
                    </a:lnTo>
                    <a:lnTo>
                      <a:pt x="19" y="362"/>
                    </a:lnTo>
                    <a:lnTo>
                      <a:pt x="13" y="367"/>
                    </a:lnTo>
                    <a:lnTo>
                      <a:pt x="13" y="367"/>
                    </a:lnTo>
                    <a:lnTo>
                      <a:pt x="8" y="372"/>
                    </a:lnTo>
                    <a:lnTo>
                      <a:pt x="6" y="378"/>
                    </a:lnTo>
                    <a:lnTo>
                      <a:pt x="4" y="386"/>
                    </a:lnTo>
                    <a:lnTo>
                      <a:pt x="2" y="393"/>
                    </a:lnTo>
                    <a:lnTo>
                      <a:pt x="1" y="411"/>
                    </a:lnTo>
                    <a:lnTo>
                      <a:pt x="0" y="426"/>
                    </a:lnTo>
                    <a:lnTo>
                      <a:pt x="0" y="426"/>
                    </a:lnTo>
                    <a:lnTo>
                      <a:pt x="1" y="438"/>
                    </a:lnTo>
                    <a:lnTo>
                      <a:pt x="1" y="444"/>
                    </a:lnTo>
                    <a:lnTo>
                      <a:pt x="2" y="450"/>
                    </a:lnTo>
                    <a:lnTo>
                      <a:pt x="2" y="450"/>
                    </a:lnTo>
                    <a:lnTo>
                      <a:pt x="57" y="450"/>
                    </a:lnTo>
                    <a:lnTo>
                      <a:pt x="57" y="450"/>
                    </a:lnTo>
                    <a:lnTo>
                      <a:pt x="58" y="461"/>
                    </a:lnTo>
                    <a:lnTo>
                      <a:pt x="59" y="474"/>
                    </a:lnTo>
                    <a:lnTo>
                      <a:pt x="72" y="474"/>
                    </a:lnTo>
                    <a:lnTo>
                      <a:pt x="111" y="474"/>
                    </a:lnTo>
                    <a:lnTo>
                      <a:pt x="124" y="474"/>
                    </a:lnTo>
                    <a:lnTo>
                      <a:pt x="125" y="461"/>
                    </a:lnTo>
                    <a:lnTo>
                      <a:pt x="125" y="461"/>
                    </a:lnTo>
                    <a:lnTo>
                      <a:pt x="125" y="450"/>
                    </a:lnTo>
                    <a:lnTo>
                      <a:pt x="138" y="450"/>
                    </a:lnTo>
                    <a:lnTo>
                      <a:pt x="138" y="450"/>
                    </a:lnTo>
                    <a:lnTo>
                      <a:pt x="139" y="469"/>
                    </a:lnTo>
                    <a:lnTo>
                      <a:pt x="140" y="475"/>
                    </a:lnTo>
                    <a:lnTo>
                      <a:pt x="257" y="475"/>
                    </a:lnTo>
                    <a:lnTo>
                      <a:pt x="258" y="469"/>
                    </a:lnTo>
                    <a:lnTo>
                      <a:pt x="258" y="469"/>
                    </a:lnTo>
                    <a:lnTo>
                      <a:pt x="259" y="450"/>
                    </a:lnTo>
                    <a:lnTo>
                      <a:pt x="271" y="450"/>
                    </a:lnTo>
                    <a:lnTo>
                      <a:pt x="271" y="450"/>
                    </a:lnTo>
                    <a:lnTo>
                      <a:pt x="272" y="461"/>
                    </a:lnTo>
                    <a:lnTo>
                      <a:pt x="273" y="474"/>
                    </a:lnTo>
                    <a:lnTo>
                      <a:pt x="286" y="474"/>
                    </a:lnTo>
                    <a:lnTo>
                      <a:pt x="325" y="474"/>
                    </a:lnTo>
                    <a:lnTo>
                      <a:pt x="338" y="474"/>
                    </a:lnTo>
                    <a:lnTo>
                      <a:pt x="339" y="461"/>
                    </a:lnTo>
                    <a:lnTo>
                      <a:pt x="339" y="461"/>
                    </a:lnTo>
                    <a:lnTo>
                      <a:pt x="339" y="450"/>
                    </a:lnTo>
                    <a:lnTo>
                      <a:pt x="395" y="450"/>
                    </a:lnTo>
                    <a:lnTo>
                      <a:pt x="395" y="450"/>
                    </a:lnTo>
                    <a:lnTo>
                      <a:pt x="396" y="444"/>
                    </a:lnTo>
                    <a:lnTo>
                      <a:pt x="396" y="444"/>
                    </a:lnTo>
                    <a:lnTo>
                      <a:pt x="396" y="438"/>
                    </a:lnTo>
                    <a:lnTo>
                      <a:pt x="396" y="427"/>
                    </a:lnTo>
                    <a:lnTo>
                      <a:pt x="396" y="427"/>
                    </a:lnTo>
                    <a:close/>
                    <a:moveTo>
                      <a:pt x="369" y="373"/>
                    </a:moveTo>
                    <a:lnTo>
                      <a:pt x="374" y="378"/>
                    </a:lnTo>
                    <a:lnTo>
                      <a:pt x="374" y="378"/>
                    </a:lnTo>
                    <a:lnTo>
                      <a:pt x="376" y="380"/>
                    </a:lnTo>
                    <a:lnTo>
                      <a:pt x="378" y="384"/>
                    </a:lnTo>
                    <a:lnTo>
                      <a:pt x="376" y="384"/>
                    </a:lnTo>
                    <a:lnTo>
                      <a:pt x="375" y="382"/>
                    </a:lnTo>
                    <a:lnTo>
                      <a:pt x="375" y="382"/>
                    </a:lnTo>
                    <a:lnTo>
                      <a:pt x="362" y="377"/>
                    </a:lnTo>
                    <a:lnTo>
                      <a:pt x="351" y="371"/>
                    </a:lnTo>
                    <a:lnTo>
                      <a:pt x="339" y="363"/>
                    </a:lnTo>
                    <a:lnTo>
                      <a:pt x="328" y="355"/>
                    </a:lnTo>
                    <a:lnTo>
                      <a:pt x="318" y="348"/>
                    </a:lnTo>
                    <a:lnTo>
                      <a:pt x="308" y="339"/>
                    </a:lnTo>
                    <a:lnTo>
                      <a:pt x="300" y="331"/>
                    </a:lnTo>
                    <a:lnTo>
                      <a:pt x="292" y="322"/>
                    </a:lnTo>
                    <a:lnTo>
                      <a:pt x="285" y="312"/>
                    </a:lnTo>
                    <a:lnTo>
                      <a:pt x="279" y="303"/>
                    </a:lnTo>
                    <a:lnTo>
                      <a:pt x="274" y="292"/>
                    </a:lnTo>
                    <a:lnTo>
                      <a:pt x="268" y="281"/>
                    </a:lnTo>
                    <a:lnTo>
                      <a:pt x="265" y="270"/>
                    </a:lnTo>
                    <a:lnTo>
                      <a:pt x="262" y="259"/>
                    </a:lnTo>
                    <a:lnTo>
                      <a:pt x="260" y="249"/>
                    </a:lnTo>
                    <a:lnTo>
                      <a:pt x="259" y="237"/>
                    </a:lnTo>
                    <a:lnTo>
                      <a:pt x="259" y="237"/>
                    </a:lnTo>
                    <a:lnTo>
                      <a:pt x="267" y="257"/>
                    </a:lnTo>
                    <a:lnTo>
                      <a:pt x="278" y="278"/>
                    </a:lnTo>
                    <a:lnTo>
                      <a:pt x="289" y="296"/>
                    </a:lnTo>
                    <a:lnTo>
                      <a:pt x="302" y="314"/>
                    </a:lnTo>
                    <a:lnTo>
                      <a:pt x="317" y="331"/>
                    </a:lnTo>
                    <a:lnTo>
                      <a:pt x="333" y="347"/>
                    </a:lnTo>
                    <a:lnTo>
                      <a:pt x="351" y="360"/>
                    </a:lnTo>
                    <a:lnTo>
                      <a:pt x="369" y="373"/>
                    </a:lnTo>
                    <a:lnTo>
                      <a:pt x="369" y="373"/>
                    </a:lnTo>
                    <a:close/>
                    <a:moveTo>
                      <a:pt x="166" y="75"/>
                    </a:moveTo>
                    <a:lnTo>
                      <a:pt x="166" y="75"/>
                    </a:lnTo>
                    <a:lnTo>
                      <a:pt x="166" y="74"/>
                    </a:lnTo>
                    <a:lnTo>
                      <a:pt x="166" y="74"/>
                    </a:lnTo>
                    <a:lnTo>
                      <a:pt x="167" y="70"/>
                    </a:lnTo>
                    <a:lnTo>
                      <a:pt x="167" y="70"/>
                    </a:lnTo>
                    <a:lnTo>
                      <a:pt x="168" y="68"/>
                    </a:lnTo>
                    <a:lnTo>
                      <a:pt x="168" y="68"/>
                    </a:lnTo>
                    <a:lnTo>
                      <a:pt x="169" y="65"/>
                    </a:lnTo>
                    <a:lnTo>
                      <a:pt x="169" y="65"/>
                    </a:lnTo>
                    <a:lnTo>
                      <a:pt x="170" y="63"/>
                    </a:lnTo>
                    <a:lnTo>
                      <a:pt x="170" y="63"/>
                    </a:lnTo>
                    <a:lnTo>
                      <a:pt x="170" y="61"/>
                    </a:lnTo>
                    <a:lnTo>
                      <a:pt x="170" y="61"/>
                    </a:lnTo>
                    <a:lnTo>
                      <a:pt x="171" y="57"/>
                    </a:lnTo>
                    <a:lnTo>
                      <a:pt x="171" y="57"/>
                    </a:lnTo>
                    <a:lnTo>
                      <a:pt x="172" y="55"/>
                    </a:lnTo>
                    <a:lnTo>
                      <a:pt x="172" y="55"/>
                    </a:lnTo>
                    <a:lnTo>
                      <a:pt x="173" y="53"/>
                    </a:lnTo>
                    <a:lnTo>
                      <a:pt x="173" y="53"/>
                    </a:lnTo>
                    <a:lnTo>
                      <a:pt x="175" y="51"/>
                    </a:lnTo>
                    <a:lnTo>
                      <a:pt x="175" y="51"/>
                    </a:lnTo>
                    <a:lnTo>
                      <a:pt x="176" y="48"/>
                    </a:lnTo>
                    <a:lnTo>
                      <a:pt x="176" y="48"/>
                    </a:lnTo>
                    <a:lnTo>
                      <a:pt x="177" y="47"/>
                    </a:lnTo>
                    <a:lnTo>
                      <a:pt x="177" y="47"/>
                    </a:lnTo>
                    <a:lnTo>
                      <a:pt x="178" y="43"/>
                    </a:lnTo>
                    <a:lnTo>
                      <a:pt x="178" y="43"/>
                    </a:lnTo>
                    <a:lnTo>
                      <a:pt x="178" y="42"/>
                    </a:lnTo>
                    <a:lnTo>
                      <a:pt x="178" y="42"/>
                    </a:lnTo>
                    <a:lnTo>
                      <a:pt x="180" y="39"/>
                    </a:lnTo>
                    <a:lnTo>
                      <a:pt x="180" y="39"/>
                    </a:lnTo>
                    <a:lnTo>
                      <a:pt x="180" y="38"/>
                    </a:lnTo>
                    <a:lnTo>
                      <a:pt x="180" y="38"/>
                    </a:lnTo>
                    <a:lnTo>
                      <a:pt x="182" y="36"/>
                    </a:lnTo>
                    <a:lnTo>
                      <a:pt x="182" y="36"/>
                    </a:lnTo>
                    <a:lnTo>
                      <a:pt x="182" y="35"/>
                    </a:lnTo>
                    <a:lnTo>
                      <a:pt x="182" y="35"/>
                    </a:lnTo>
                    <a:lnTo>
                      <a:pt x="183" y="31"/>
                    </a:lnTo>
                    <a:lnTo>
                      <a:pt x="183" y="31"/>
                    </a:lnTo>
                    <a:lnTo>
                      <a:pt x="184" y="30"/>
                    </a:lnTo>
                    <a:lnTo>
                      <a:pt x="184" y="30"/>
                    </a:lnTo>
                    <a:lnTo>
                      <a:pt x="185" y="28"/>
                    </a:lnTo>
                    <a:lnTo>
                      <a:pt x="185" y="28"/>
                    </a:lnTo>
                    <a:lnTo>
                      <a:pt x="186" y="27"/>
                    </a:lnTo>
                    <a:lnTo>
                      <a:pt x="186" y="27"/>
                    </a:lnTo>
                    <a:lnTo>
                      <a:pt x="187" y="26"/>
                    </a:lnTo>
                    <a:lnTo>
                      <a:pt x="187" y="26"/>
                    </a:lnTo>
                    <a:lnTo>
                      <a:pt x="189" y="25"/>
                    </a:lnTo>
                    <a:lnTo>
                      <a:pt x="189" y="25"/>
                    </a:lnTo>
                    <a:lnTo>
                      <a:pt x="191" y="23"/>
                    </a:lnTo>
                    <a:lnTo>
                      <a:pt x="191" y="23"/>
                    </a:lnTo>
                    <a:lnTo>
                      <a:pt x="191" y="22"/>
                    </a:lnTo>
                    <a:lnTo>
                      <a:pt x="191" y="22"/>
                    </a:lnTo>
                    <a:lnTo>
                      <a:pt x="193" y="21"/>
                    </a:lnTo>
                    <a:lnTo>
                      <a:pt x="193" y="21"/>
                    </a:lnTo>
                    <a:lnTo>
                      <a:pt x="194" y="20"/>
                    </a:lnTo>
                    <a:lnTo>
                      <a:pt x="194" y="20"/>
                    </a:lnTo>
                    <a:lnTo>
                      <a:pt x="195" y="18"/>
                    </a:lnTo>
                    <a:lnTo>
                      <a:pt x="195" y="18"/>
                    </a:lnTo>
                    <a:lnTo>
                      <a:pt x="196" y="17"/>
                    </a:lnTo>
                    <a:lnTo>
                      <a:pt x="196" y="17"/>
                    </a:lnTo>
                    <a:lnTo>
                      <a:pt x="198" y="16"/>
                    </a:lnTo>
                    <a:lnTo>
                      <a:pt x="198" y="16"/>
                    </a:lnTo>
                    <a:lnTo>
                      <a:pt x="200" y="17"/>
                    </a:lnTo>
                    <a:lnTo>
                      <a:pt x="200" y="17"/>
                    </a:lnTo>
                    <a:lnTo>
                      <a:pt x="203" y="20"/>
                    </a:lnTo>
                    <a:lnTo>
                      <a:pt x="203" y="20"/>
                    </a:lnTo>
                    <a:lnTo>
                      <a:pt x="203" y="20"/>
                    </a:lnTo>
                    <a:lnTo>
                      <a:pt x="203" y="20"/>
                    </a:lnTo>
                    <a:lnTo>
                      <a:pt x="205" y="22"/>
                    </a:lnTo>
                    <a:lnTo>
                      <a:pt x="205" y="22"/>
                    </a:lnTo>
                    <a:lnTo>
                      <a:pt x="205" y="22"/>
                    </a:lnTo>
                    <a:lnTo>
                      <a:pt x="205" y="22"/>
                    </a:lnTo>
                    <a:lnTo>
                      <a:pt x="207" y="24"/>
                    </a:lnTo>
                    <a:lnTo>
                      <a:pt x="207" y="24"/>
                    </a:lnTo>
                    <a:lnTo>
                      <a:pt x="208" y="25"/>
                    </a:lnTo>
                    <a:lnTo>
                      <a:pt x="208" y="25"/>
                    </a:lnTo>
                    <a:lnTo>
                      <a:pt x="209" y="27"/>
                    </a:lnTo>
                    <a:lnTo>
                      <a:pt x="209" y="27"/>
                    </a:lnTo>
                    <a:lnTo>
                      <a:pt x="210" y="27"/>
                    </a:lnTo>
                    <a:lnTo>
                      <a:pt x="210" y="27"/>
                    </a:lnTo>
                    <a:lnTo>
                      <a:pt x="211" y="30"/>
                    </a:lnTo>
                    <a:lnTo>
                      <a:pt x="211" y="30"/>
                    </a:lnTo>
                    <a:lnTo>
                      <a:pt x="212" y="30"/>
                    </a:lnTo>
                    <a:lnTo>
                      <a:pt x="212" y="30"/>
                    </a:lnTo>
                    <a:lnTo>
                      <a:pt x="213" y="34"/>
                    </a:lnTo>
                    <a:lnTo>
                      <a:pt x="213" y="34"/>
                    </a:lnTo>
                    <a:lnTo>
                      <a:pt x="214" y="35"/>
                    </a:lnTo>
                    <a:lnTo>
                      <a:pt x="214" y="35"/>
                    </a:lnTo>
                    <a:lnTo>
                      <a:pt x="216" y="37"/>
                    </a:lnTo>
                    <a:lnTo>
                      <a:pt x="216" y="37"/>
                    </a:lnTo>
                    <a:lnTo>
                      <a:pt x="217" y="38"/>
                    </a:lnTo>
                    <a:lnTo>
                      <a:pt x="217" y="38"/>
                    </a:lnTo>
                    <a:lnTo>
                      <a:pt x="218" y="41"/>
                    </a:lnTo>
                    <a:lnTo>
                      <a:pt x="218" y="41"/>
                    </a:lnTo>
                    <a:lnTo>
                      <a:pt x="218" y="42"/>
                    </a:lnTo>
                    <a:lnTo>
                      <a:pt x="218" y="42"/>
                    </a:lnTo>
                    <a:lnTo>
                      <a:pt x="220" y="45"/>
                    </a:lnTo>
                    <a:lnTo>
                      <a:pt x="220" y="45"/>
                    </a:lnTo>
                    <a:lnTo>
                      <a:pt x="220" y="47"/>
                    </a:lnTo>
                    <a:lnTo>
                      <a:pt x="220" y="47"/>
                    </a:lnTo>
                    <a:lnTo>
                      <a:pt x="222" y="50"/>
                    </a:lnTo>
                    <a:lnTo>
                      <a:pt x="222" y="50"/>
                    </a:lnTo>
                    <a:lnTo>
                      <a:pt x="222" y="51"/>
                    </a:lnTo>
                    <a:lnTo>
                      <a:pt x="222" y="51"/>
                    </a:lnTo>
                    <a:lnTo>
                      <a:pt x="223" y="55"/>
                    </a:lnTo>
                    <a:lnTo>
                      <a:pt x="223" y="55"/>
                    </a:lnTo>
                    <a:lnTo>
                      <a:pt x="224" y="55"/>
                    </a:lnTo>
                    <a:lnTo>
                      <a:pt x="224" y="55"/>
                    </a:lnTo>
                    <a:lnTo>
                      <a:pt x="225" y="60"/>
                    </a:lnTo>
                    <a:lnTo>
                      <a:pt x="225" y="60"/>
                    </a:lnTo>
                    <a:lnTo>
                      <a:pt x="225" y="61"/>
                    </a:lnTo>
                    <a:lnTo>
                      <a:pt x="225" y="61"/>
                    </a:lnTo>
                    <a:lnTo>
                      <a:pt x="231" y="76"/>
                    </a:lnTo>
                    <a:lnTo>
                      <a:pt x="166" y="76"/>
                    </a:lnTo>
                    <a:lnTo>
                      <a:pt x="166" y="76"/>
                    </a:lnTo>
                    <a:lnTo>
                      <a:pt x="166" y="75"/>
                    </a:lnTo>
                    <a:lnTo>
                      <a:pt x="166" y="75"/>
                    </a:lnTo>
                    <a:close/>
                    <a:moveTo>
                      <a:pt x="166" y="90"/>
                    </a:moveTo>
                    <a:lnTo>
                      <a:pt x="231" y="90"/>
                    </a:lnTo>
                    <a:lnTo>
                      <a:pt x="235" y="90"/>
                    </a:lnTo>
                    <a:lnTo>
                      <a:pt x="235" y="90"/>
                    </a:lnTo>
                    <a:lnTo>
                      <a:pt x="238" y="105"/>
                    </a:lnTo>
                    <a:lnTo>
                      <a:pt x="241" y="119"/>
                    </a:lnTo>
                    <a:lnTo>
                      <a:pt x="243" y="132"/>
                    </a:lnTo>
                    <a:lnTo>
                      <a:pt x="244" y="142"/>
                    </a:lnTo>
                    <a:lnTo>
                      <a:pt x="243" y="142"/>
                    </a:lnTo>
                    <a:lnTo>
                      <a:pt x="243" y="142"/>
                    </a:lnTo>
                    <a:lnTo>
                      <a:pt x="244" y="163"/>
                    </a:lnTo>
                    <a:lnTo>
                      <a:pt x="244" y="434"/>
                    </a:lnTo>
                    <a:lnTo>
                      <a:pt x="153" y="434"/>
                    </a:lnTo>
                    <a:lnTo>
                      <a:pt x="153" y="163"/>
                    </a:lnTo>
                    <a:lnTo>
                      <a:pt x="153" y="163"/>
                    </a:lnTo>
                    <a:lnTo>
                      <a:pt x="154" y="142"/>
                    </a:lnTo>
                    <a:lnTo>
                      <a:pt x="153" y="142"/>
                    </a:lnTo>
                    <a:lnTo>
                      <a:pt x="153" y="142"/>
                    </a:lnTo>
                    <a:lnTo>
                      <a:pt x="154" y="132"/>
                    </a:lnTo>
                    <a:lnTo>
                      <a:pt x="155" y="119"/>
                    </a:lnTo>
                    <a:lnTo>
                      <a:pt x="158" y="105"/>
                    </a:lnTo>
                    <a:lnTo>
                      <a:pt x="162" y="90"/>
                    </a:lnTo>
                    <a:lnTo>
                      <a:pt x="166" y="90"/>
                    </a:lnTo>
                    <a:close/>
                    <a:moveTo>
                      <a:pt x="22" y="378"/>
                    </a:moveTo>
                    <a:lnTo>
                      <a:pt x="22" y="378"/>
                    </a:lnTo>
                    <a:lnTo>
                      <a:pt x="28" y="373"/>
                    </a:lnTo>
                    <a:lnTo>
                      <a:pt x="28" y="373"/>
                    </a:lnTo>
                    <a:lnTo>
                      <a:pt x="46" y="361"/>
                    </a:lnTo>
                    <a:lnTo>
                      <a:pt x="62" y="347"/>
                    </a:lnTo>
                    <a:lnTo>
                      <a:pt x="78" y="333"/>
                    </a:lnTo>
                    <a:lnTo>
                      <a:pt x="92" y="317"/>
                    </a:lnTo>
                    <a:lnTo>
                      <a:pt x="105" y="298"/>
                    </a:lnTo>
                    <a:lnTo>
                      <a:pt x="117" y="280"/>
                    </a:lnTo>
                    <a:lnTo>
                      <a:pt x="127" y="260"/>
                    </a:lnTo>
                    <a:lnTo>
                      <a:pt x="136" y="241"/>
                    </a:lnTo>
                    <a:lnTo>
                      <a:pt x="136" y="241"/>
                    </a:lnTo>
                    <a:lnTo>
                      <a:pt x="135" y="252"/>
                    </a:lnTo>
                    <a:lnTo>
                      <a:pt x="132" y="263"/>
                    </a:lnTo>
                    <a:lnTo>
                      <a:pt x="129" y="273"/>
                    </a:lnTo>
                    <a:lnTo>
                      <a:pt x="125" y="284"/>
                    </a:lnTo>
                    <a:lnTo>
                      <a:pt x="121" y="295"/>
                    </a:lnTo>
                    <a:lnTo>
                      <a:pt x="115" y="305"/>
                    </a:lnTo>
                    <a:lnTo>
                      <a:pt x="109" y="314"/>
                    </a:lnTo>
                    <a:lnTo>
                      <a:pt x="102" y="323"/>
                    </a:lnTo>
                    <a:lnTo>
                      <a:pt x="95" y="333"/>
                    </a:lnTo>
                    <a:lnTo>
                      <a:pt x="86" y="341"/>
                    </a:lnTo>
                    <a:lnTo>
                      <a:pt x="76" y="349"/>
                    </a:lnTo>
                    <a:lnTo>
                      <a:pt x="67" y="357"/>
                    </a:lnTo>
                    <a:lnTo>
                      <a:pt x="56" y="364"/>
                    </a:lnTo>
                    <a:lnTo>
                      <a:pt x="45" y="371"/>
                    </a:lnTo>
                    <a:lnTo>
                      <a:pt x="33" y="377"/>
                    </a:lnTo>
                    <a:lnTo>
                      <a:pt x="21" y="382"/>
                    </a:lnTo>
                    <a:lnTo>
                      <a:pt x="20" y="384"/>
                    </a:lnTo>
                    <a:lnTo>
                      <a:pt x="20" y="384"/>
                    </a:lnTo>
                    <a:lnTo>
                      <a:pt x="19" y="384"/>
                    </a:lnTo>
                    <a:lnTo>
                      <a:pt x="19" y="384"/>
                    </a:lnTo>
                    <a:lnTo>
                      <a:pt x="20" y="380"/>
                    </a:lnTo>
                    <a:lnTo>
                      <a:pt x="22" y="378"/>
                    </a:lnTo>
                    <a:lnTo>
                      <a:pt x="22" y="378"/>
                    </a:lnTo>
                    <a:close/>
                    <a:moveTo>
                      <a:pt x="15" y="428"/>
                    </a:moveTo>
                    <a:lnTo>
                      <a:pt x="15" y="428"/>
                    </a:lnTo>
                    <a:lnTo>
                      <a:pt x="15" y="418"/>
                    </a:lnTo>
                    <a:lnTo>
                      <a:pt x="16" y="409"/>
                    </a:lnTo>
                    <a:lnTo>
                      <a:pt x="18" y="403"/>
                    </a:lnTo>
                    <a:lnTo>
                      <a:pt x="19" y="401"/>
                    </a:lnTo>
                    <a:lnTo>
                      <a:pt x="21" y="400"/>
                    </a:lnTo>
                    <a:lnTo>
                      <a:pt x="21" y="400"/>
                    </a:lnTo>
                    <a:lnTo>
                      <a:pt x="27" y="395"/>
                    </a:lnTo>
                    <a:lnTo>
                      <a:pt x="27" y="395"/>
                    </a:lnTo>
                    <a:lnTo>
                      <a:pt x="46" y="386"/>
                    </a:lnTo>
                    <a:lnTo>
                      <a:pt x="64" y="375"/>
                    </a:lnTo>
                    <a:lnTo>
                      <a:pt x="82" y="364"/>
                    </a:lnTo>
                    <a:lnTo>
                      <a:pt x="97" y="351"/>
                    </a:lnTo>
                    <a:lnTo>
                      <a:pt x="110" y="337"/>
                    </a:lnTo>
                    <a:lnTo>
                      <a:pt x="121" y="322"/>
                    </a:lnTo>
                    <a:lnTo>
                      <a:pt x="130" y="306"/>
                    </a:lnTo>
                    <a:lnTo>
                      <a:pt x="139" y="290"/>
                    </a:lnTo>
                    <a:lnTo>
                      <a:pt x="139" y="434"/>
                    </a:lnTo>
                    <a:lnTo>
                      <a:pt x="139" y="436"/>
                    </a:lnTo>
                    <a:lnTo>
                      <a:pt x="125" y="436"/>
                    </a:lnTo>
                    <a:lnTo>
                      <a:pt x="125" y="436"/>
                    </a:lnTo>
                    <a:lnTo>
                      <a:pt x="125" y="425"/>
                    </a:lnTo>
                    <a:lnTo>
                      <a:pt x="123" y="413"/>
                    </a:lnTo>
                    <a:lnTo>
                      <a:pt x="121" y="401"/>
                    </a:lnTo>
                    <a:lnTo>
                      <a:pt x="116" y="391"/>
                    </a:lnTo>
                    <a:lnTo>
                      <a:pt x="112" y="382"/>
                    </a:lnTo>
                    <a:lnTo>
                      <a:pt x="106" y="375"/>
                    </a:lnTo>
                    <a:lnTo>
                      <a:pt x="103" y="373"/>
                    </a:lnTo>
                    <a:lnTo>
                      <a:pt x="99" y="371"/>
                    </a:lnTo>
                    <a:lnTo>
                      <a:pt x="96" y="369"/>
                    </a:lnTo>
                    <a:lnTo>
                      <a:pt x="91" y="369"/>
                    </a:lnTo>
                    <a:lnTo>
                      <a:pt x="91" y="369"/>
                    </a:lnTo>
                    <a:lnTo>
                      <a:pt x="87" y="369"/>
                    </a:lnTo>
                    <a:lnTo>
                      <a:pt x="83" y="371"/>
                    </a:lnTo>
                    <a:lnTo>
                      <a:pt x="79" y="373"/>
                    </a:lnTo>
                    <a:lnTo>
                      <a:pt x="76" y="375"/>
                    </a:lnTo>
                    <a:lnTo>
                      <a:pt x="71" y="382"/>
                    </a:lnTo>
                    <a:lnTo>
                      <a:pt x="65" y="391"/>
                    </a:lnTo>
                    <a:lnTo>
                      <a:pt x="62" y="401"/>
                    </a:lnTo>
                    <a:lnTo>
                      <a:pt x="60" y="413"/>
                    </a:lnTo>
                    <a:lnTo>
                      <a:pt x="58" y="425"/>
                    </a:lnTo>
                    <a:lnTo>
                      <a:pt x="57" y="436"/>
                    </a:lnTo>
                    <a:lnTo>
                      <a:pt x="15" y="436"/>
                    </a:lnTo>
                    <a:lnTo>
                      <a:pt x="15" y="436"/>
                    </a:lnTo>
                    <a:lnTo>
                      <a:pt x="15" y="428"/>
                    </a:lnTo>
                    <a:lnTo>
                      <a:pt x="15" y="428"/>
                    </a:lnTo>
                    <a:close/>
                    <a:moveTo>
                      <a:pt x="111" y="436"/>
                    </a:moveTo>
                    <a:lnTo>
                      <a:pt x="72" y="436"/>
                    </a:lnTo>
                    <a:lnTo>
                      <a:pt x="72" y="436"/>
                    </a:lnTo>
                    <a:lnTo>
                      <a:pt x="72" y="426"/>
                    </a:lnTo>
                    <a:lnTo>
                      <a:pt x="74" y="416"/>
                    </a:lnTo>
                    <a:lnTo>
                      <a:pt x="75" y="406"/>
                    </a:lnTo>
                    <a:lnTo>
                      <a:pt x="78" y="399"/>
                    </a:lnTo>
                    <a:lnTo>
                      <a:pt x="81" y="392"/>
                    </a:lnTo>
                    <a:lnTo>
                      <a:pt x="84" y="388"/>
                    </a:lnTo>
                    <a:lnTo>
                      <a:pt x="87" y="385"/>
                    </a:lnTo>
                    <a:lnTo>
                      <a:pt x="91" y="384"/>
                    </a:lnTo>
                    <a:lnTo>
                      <a:pt x="91" y="384"/>
                    </a:lnTo>
                    <a:lnTo>
                      <a:pt x="95" y="385"/>
                    </a:lnTo>
                    <a:lnTo>
                      <a:pt x="99" y="388"/>
                    </a:lnTo>
                    <a:lnTo>
                      <a:pt x="102" y="392"/>
                    </a:lnTo>
                    <a:lnTo>
                      <a:pt x="104" y="399"/>
                    </a:lnTo>
                    <a:lnTo>
                      <a:pt x="108" y="406"/>
                    </a:lnTo>
                    <a:lnTo>
                      <a:pt x="109" y="416"/>
                    </a:lnTo>
                    <a:lnTo>
                      <a:pt x="111" y="426"/>
                    </a:lnTo>
                    <a:lnTo>
                      <a:pt x="111" y="436"/>
                    </a:lnTo>
                    <a:lnTo>
                      <a:pt x="111" y="436"/>
                    </a:lnTo>
                    <a:close/>
                    <a:moveTo>
                      <a:pt x="111" y="460"/>
                    </a:moveTo>
                    <a:lnTo>
                      <a:pt x="72" y="460"/>
                    </a:lnTo>
                    <a:lnTo>
                      <a:pt x="72" y="460"/>
                    </a:lnTo>
                    <a:lnTo>
                      <a:pt x="72" y="450"/>
                    </a:lnTo>
                    <a:lnTo>
                      <a:pt x="111" y="450"/>
                    </a:lnTo>
                    <a:lnTo>
                      <a:pt x="111" y="450"/>
                    </a:lnTo>
                    <a:lnTo>
                      <a:pt x="111" y="460"/>
                    </a:lnTo>
                    <a:lnTo>
                      <a:pt x="111" y="460"/>
                    </a:lnTo>
                    <a:close/>
                    <a:moveTo>
                      <a:pt x="153" y="461"/>
                    </a:moveTo>
                    <a:lnTo>
                      <a:pt x="153" y="461"/>
                    </a:lnTo>
                    <a:lnTo>
                      <a:pt x="152" y="448"/>
                    </a:lnTo>
                    <a:lnTo>
                      <a:pt x="153" y="448"/>
                    </a:lnTo>
                    <a:lnTo>
                      <a:pt x="244" y="448"/>
                    </a:lnTo>
                    <a:lnTo>
                      <a:pt x="245" y="448"/>
                    </a:lnTo>
                    <a:lnTo>
                      <a:pt x="245" y="448"/>
                    </a:lnTo>
                    <a:lnTo>
                      <a:pt x="244" y="461"/>
                    </a:lnTo>
                    <a:lnTo>
                      <a:pt x="153" y="461"/>
                    </a:lnTo>
                    <a:close/>
                    <a:moveTo>
                      <a:pt x="325" y="460"/>
                    </a:moveTo>
                    <a:lnTo>
                      <a:pt x="286" y="460"/>
                    </a:lnTo>
                    <a:lnTo>
                      <a:pt x="286" y="460"/>
                    </a:lnTo>
                    <a:lnTo>
                      <a:pt x="285" y="450"/>
                    </a:lnTo>
                    <a:lnTo>
                      <a:pt x="325" y="450"/>
                    </a:lnTo>
                    <a:lnTo>
                      <a:pt x="325" y="450"/>
                    </a:lnTo>
                    <a:lnTo>
                      <a:pt x="325" y="460"/>
                    </a:lnTo>
                    <a:lnTo>
                      <a:pt x="325" y="460"/>
                    </a:lnTo>
                    <a:close/>
                    <a:moveTo>
                      <a:pt x="286" y="436"/>
                    </a:moveTo>
                    <a:lnTo>
                      <a:pt x="286" y="436"/>
                    </a:lnTo>
                    <a:lnTo>
                      <a:pt x="286" y="426"/>
                    </a:lnTo>
                    <a:lnTo>
                      <a:pt x="288" y="416"/>
                    </a:lnTo>
                    <a:lnTo>
                      <a:pt x="289" y="406"/>
                    </a:lnTo>
                    <a:lnTo>
                      <a:pt x="292" y="399"/>
                    </a:lnTo>
                    <a:lnTo>
                      <a:pt x="294" y="392"/>
                    </a:lnTo>
                    <a:lnTo>
                      <a:pt x="298" y="388"/>
                    </a:lnTo>
                    <a:lnTo>
                      <a:pt x="301" y="385"/>
                    </a:lnTo>
                    <a:lnTo>
                      <a:pt x="305" y="384"/>
                    </a:lnTo>
                    <a:lnTo>
                      <a:pt x="305" y="384"/>
                    </a:lnTo>
                    <a:lnTo>
                      <a:pt x="308" y="385"/>
                    </a:lnTo>
                    <a:lnTo>
                      <a:pt x="313" y="388"/>
                    </a:lnTo>
                    <a:lnTo>
                      <a:pt x="316" y="392"/>
                    </a:lnTo>
                    <a:lnTo>
                      <a:pt x="318" y="399"/>
                    </a:lnTo>
                    <a:lnTo>
                      <a:pt x="320" y="406"/>
                    </a:lnTo>
                    <a:lnTo>
                      <a:pt x="322" y="416"/>
                    </a:lnTo>
                    <a:lnTo>
                      <a:pt x="325" y="426"/>
                    </a:lnTo>
                    <a:lnTo>
                      <a:pt x="325" y="436"/>
                    </a:lnTo>
                    <a:lnTo>
                      <a:pt x="286" y="436"/>
                    </a:lnTo>
                    <a:close/>
                    <a:moveTo>
                      <a:pt x="339" y="436"/>
                    </a:moveTo>
                    <a:lnTo>
                      <a:pt x="339" y="436"/>
                    </a:lnTo>
                    <a:lnTo>
                      <a:pt x="339" y="425"/>
                    </a:lnTo>
                    <a:lnTo>
                      <a:pt x="337" y="413"/>
                    </a:lnTo>
                    <a:lnTo>
                      <a:pt x="334" y="401"/>
                    </a:lnTo>
                    <a:lnTo>
                      <a:pt x="330" y="391"/>
                    </a:lnTo>
                    <a:lnTo>
                      <a:pt x="326" y="382"/>
                    </a:lnTo>
                    <a:lnTo>
                      <a:pt x="320" y="375"/>
                    </a:lnTo>
                    <a:lnTo>
                      <a:pt x="317" y="373"/>
                    </a:lnTo>
                    <a:lnTo>
                      <a:pt x="313" y="371"/>
                    </a:lnTo>
                    <a:lnTo>
                      <a:pt x="310" y="369"/>
                    </a:lnTo>
                    <a:lnTo>
                      <a:pt x="305" y="369"/>
                    </a:lnTo>
                    <a:lnTo>
                      <a:pt x="305" y="369"/>
                    </a:lnTo>
                    <a:lnTo>
                      <a:pt x="301" y="369"/>
                    </a:lnTo>
                    <a:lnTo>
                      <a:pt x="297" y="371"/>
                    </a:lnTo>
                    <a:lnTo>
                      <a:pt x="293" y="373"/>
                    </a:lnTo>
                    <a:lnTo>
                      <a:pt x="290" y="375"/>
                    </a:lnTo>
                    <a:lnTo>
                      <a:pt x="285" y="382"/>
                    </a:lnTo>
                    <a:lnTo>
                      <a:pt x="279" y="391"/>
                    </a:lnTo>
                    <a:lnTo>
                      <a:pt x="276" y="401"/>
                    </a:lnTo>
                    <a:lnTo>
                      <a:pt x="274" y="413"/>
                    </a:lnTo>
                    <a:lnTo>
                      <a:pt x="272" y="425"/>
                    </a:lnTo>
                    <a:lnTo>
                      <a:pt x="271" y="436"/>
                    </a:lnTo>
                    <a:lnTo>
                      <a:pt x="258" y="436"/>
                    </a:lnTo>
                    <a:lnTo>
                      <a:pt x="258" y="434"/>
                    </a:lnTo>
                    <a:lnTo>
                      <a:pt x="258" y="292"/>
                    </a:lnTo>
                    <a:lnTo>
                      <a:pt x="258" y="292"/>
                    </a:lnTo>
                    <a:lnTo>
                      <a:pt x="266" y="308"/>
                    </a:lnTo>
                    <a:lnTo>
                      <a:pt x="276" y="323"/>
                    </a:lnTo>
                    <a:lnTo>
                      <a:pt x="288" y="337"/>
                    </a:lnTo>
                    <a:lnTo>
                      <a:pt x="301" y="351"/>
                    </a:lnTo>
                    <a:lnTo>
                      <a:pt x="316" y="364"/>
                    </a:lnTo>
                    <a:lnTo>
                      <a:pt x="332" y="376"/>
                    </a:lnTo>
                    <a:lnTo>
                      <a:pt x="351" y="386"/>
                    </a:lnTo>
                    <a:lnTo>
                      <a:pt x="370" y="395"/>
                    </a:lnTo>
                    <a:lnTo>
                      <a:pt x="375" y="400"/>
                    </a:lnTo>
                    <a:lnTo>
                      <a:pt x="375" y="400"/>
                    </a:lnTo>
                    <a:lnTo>
                      <a:pt x="379" y="403"/>
                    </a:lnTo>
                    <a:lnTo>
                      <a:pt x="381" y="409"/>
                    </a:lnTo>
                    <a:lnTo>
                      <a:pt x="382" y="418"/>
                    </a:lnTo>
                    <a:lnTo>
                      <a:pt x="382" y="427"/>
                    </a:lnTo>
                    <a:lnTo>
                      <a:pt x="382" y="427"/>
                    </a:lnTo>
                    <a:lnTo>
                      <a:pt x="382" y="436"/>
                    </a:lnTo>
                    <a:lnTo>
                      <a:pt x="339" y="436"/>
                    </a:lnTo>
                    <a:close/>
                  </a:path>
                </a:pathLst>
              </a:custGeom>
              <a:grpFill/>
              <a:ln w="9525">
                <a:solidFill>
                  <a:schemeClr val="bg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30" name="Freeform 87"/>
              <p:cNvSpPr>
                <a:spLocks/>
              </p:cNvSpPr>
              <p:nvPr/>
            </p:nvSpPr>
            <p:spPr bwMode="auto">
              <a:xfrm>
                <a:off x="4313238" y="3270250"/>
                <a:ext cx="106363" cy="34925"/>
              </a:xfrm>
              <a:custGeom>
                <a:avLst/>
                <a:gdLst>
                  <a:gd name="T0" fmla="*/ 13 w 67"/>
                  <a:gd name="T1" fmla="*/ 20 h 22"/>
                  <a:gd name="T2" fmla="*/ 13 w 67"/>
                  <a:gd name="T3" fmla="*/ 20 h 22"/>
                  <a:gd name="T4" fmla="*/ 15 w 67"/>
                  <a:gd name="T5" fmla="*/ 18 h 22"/>
                  <a:gd name="T6" fmla="*/ 20 w 67"/>
                  <a:gd name="T7" fmla="*/ 16 h 22"/>
                  <a:gd name="T8" fmla="*/ 26 w 67"/>
                  <a:gd name="T9" fmla="*/ 15 h 22"/>
                  <a:gd name="T10" fmla="*/ 33 w 67"/>
                  <a:gd name="T11" fmla="*/ 14 h 22"/>
                  <a:gd name="T12" fmla="*/ 33 w 67"/>
                  <a:gd name="T13" fmla="*/ 14 h 22"/>
                  <a:gd name="T14" fmla="*/ 41 w 67"/>
                  <a:gd name="T15" fmla="*/ 15 h 22"/>
                  <a:gd name="T16" fmla="*/ 46 w 67"/>
                  <a:gd name="T17" fmla="*/ 16 h 22"/>
                  <a:gd name="T18" fmla="*/ 52 w 67"/>
                  <a:gd name="T19" fmla="*/ 18 h 22"/>
                  <a:gd name="T20" fmla="*/ 54 w 67"/>
                  <a:gd name="T21" fmla="*/ 20 h 22"/>
                  <a:gd name="T22" fmla="*/ 54 w 67"/>
                  <a:gd name="T23" fmla="*/ 20 h 22"/>
                  <a:gd name="T24" fmla="*/ 57 w 67"/>
                  <a:gd name="T25" fmla="*/ 22 h 22"/>
                  <a:gd name="T26" fmla="*/ 59 w 67"/>
                  <a:gd name="T27" fmla="*/ 22 h 22"/>
                  <a:gd name="T28" fmla="*/ 59 w 67"/>
                  <a:gd name="T29" fmla="*/ 22 h 22"/>
                  <a:gd name="T30" fmla="*/ 62 w 67"/>
                  <a:gd name="T31" fmla="*/ 22 h 22"/>
                  <a:gd name="T32" fmla="*/ 65 w 67"/>
                  <a:gd name="T33" fmla="*/ 20 h 22"/>
                  <a:gd name="T34" fmla="*/ 65 w 67"/>
                  <a:gd name="T35" fmla="*/ 20 h 22"/>
                  <a:gd name="T36" fmla="*/ 66 w 67"/>
                  <a:gd name="T37" fmla="*/ 18 h 22"/>
                  <a:gd name="T38" fmla="*/ 67 w 67"/>
                  <a:gd name="T39" fmla="*/ 16 h 22"/>
                  <a:gd name="T40" fmla="*/ 66 w 67"/>
                  <a:gd name="T41" fmla="*/ 13 h 22"/>
                  <a:gd name="T42" fmla="*/ 65 w 67"/>
                  <a:gd name="T43" fmla="*/ 10 h 22"/>
                  <a:gd name="T44" fmla="*/ 65 w 67"/>
                  <a:gd name="T45" fmla="*/ 10 h 22"/>
                  <a:gd name="T46" fmla="*/ 59 w 67"/>
                  <a:gd name="T47" fmla="*/ 6 h 22"/>
                  <a:gd name="T48" fmla="*/ 52 w 67"/>
                  <a:gd name="T49" fmla="*/ 3 h 22"/>
                  <a:gd name="T50" fmla="*/ 43 w 67"/>
                  <a:gd name="T51" fmla="*/ 1 h 22"/>
                  <a:gd name="T52" fmla="*/ 33 w 67"/>
                  <a:gd name="T53" fmla="*/ 0 h 22"/>
                  <a:gd name="T54" fmla="*/ 33 w 67"/>
                  <a:gd name="T55" fmla="*/ 0 h 22"/>
                  <a:gd name="T56" fmla="*/ 24 w 67"/>
                  <a:gd name="T57" fmla="*/ 1 h 22"/>
                  <a:gd name="T58" fmla="*/ 15 w 67"/>
                  <a:gd name="T59" fmla="*/ 3 h 22"/>
                  <a:gd name="T60" fmla="*/ 7 w 67"/>
                  <a:gd name="T61" fmla="*/ 6 h 22"/>
                  <a:gd name="T62" fmla="*/ 2 w 67"/>
                  <a:gd name="T63" fmla="*/ 10 h 22"/>
                  <a:gd name="T64" fmla="*/ 2 w 67"/>
                  <a:gd name="T65" fmla="*/ 10 h 22"/>
                  <a:gd name="T66" fmla="*/ 1 w 67"/>
                  <a:gd name="T67" fmla="*/ 13 h 22"/>
                  <a:gd name="T68" fmla="*/ 0 w 67"/>
                  <a:gd name="T69" fmla="*/ 16 h 22"/>
                  <a:gd name="T70" fmla="*/ 1 w 67"/>
                  <a:gd name="T71" fmla="*/ 18 h 22"/>
                  <a:gd name="T72" fmla="*/ 2 w 67"/>
                  <a:gd name="T73" fmla="*/ 20 h 22"/>
                  <a:gd name="T74" fmla="*/ 2 w 67"/>
                  <a:gd name="T75" fmla="*/ 20 h 22"/>
                  <a:gd name="T76" fmla="*/ 5 w 67"/>
                  <a:gd name="T77" fmla="*/ 22 h 22"/>
                  <a:gd name="T78" fmla="*/ 7 w 67"/>
                  <a:gd name="T79" fmla="*/ 22 h 22"/>
                  <a:gd name="T80" fmla="*/ 10 w 67"/>
                  <a:gd name="T81" fmla="*/ 21 h 22"/>
                  <a:gd name="T82" fmla="*/ 13 w 67"/>
                  <a:gd name="T83" fmla="*/ 20 h 22"/>
                  <a:gd name="T84" fmla="*/ 13 w 67"/>
                  <a:gd name="T8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 h="22">
                    <a:moveTo>
                      <a:pt x="13" y="20"/>
                    </a:moveTo>
                    <a:lnTo>
                      <a:pt x="13" y="20"/>
                    </a:lnTo>
                    <a:lnTo>
                      <a:pt x="15" y="18"/>
                    </a:lnTo>
                    <a:lnTo>
                      <a:pt x="20" y="16"/>
                    </a:lnTo>
                    <a:lnTo>
                      <a:pt x="26" y="15"/>
                    </a:lnTo>
                    <a:lnTo>
                      <a:pt x="33" y="14"/>
                    </a:lnTo>
                    <a:lnTo>
                      <a:pt x="33" y="14"/>
                    </a:lnTo>
                    <a:lnTo>
                      <a:pt x="41" y="15"/>
                    </a:lnTo>
                    <a:lnTo>
                      <a:pt x="46" y="16"/>
                    </a:lnTo>
                    <a:lnTo>
                      <a:pt x="52" y="18"/>
                    </a:lnTo>
                    <a:lnTo>
                      <a:pt x="54" y="20"/>
                    </a:lnTo>
                    <a:lnTo>
                      <a:pt x="54" y="20"/>
                    </a:lnTo>
                    <a:lnTo>
                      <a:pt x="57" y="22"/>
                    </a:lnTo>
                    <a:lnTo>
                      <a:pt x="59" y="22"/>
                    </a:lnTo>
                    <a:lnTo>
                      <a:pt x="59" y="22"/>
                    </a:lnTo>
                    <a:lnTo>
                      <a:pt x="62" y="22"/>
                    </a:lnTo>
                    <a:lnTo>
                      <a:pt x="65" y="20"/>
                    </a:lnTo>
                    <a:lnTo>
                      <a:pt x="65" y="20"/>
                    </a:lnTo>
                    <a:lnTo>
                      <a:pt x="66" y="18"/>
                    </a:lnTo>
                    <a:lnTo>
                      <a:pt x="67" y="16"/>
                    </a:lnTo>
                    <a:lnTo>
                      <a:pt x="66" y="13"/>
                    </a:lnTo>
                    <a:lnTo>
                      <a:pt x="65" y="10"/>
                    </a:lnTo>
                    <a:lnTo>
                      <a:pt x="65" y="10"/>
                    </a:lnTo>
                    <a:lnTo>
                      <a:pt x="59" y="6"/>
                    </a:lnTo>
                    <a:lnTo>
                      <a:pt x="52" y="3"/>
                    </a:lnTo>
                    <a:lnTo>
                      <a:pt x="43" y="1"/>
                    </a:lnTo>
                    <a:lnTo>
                      <a:pt x="33" y="0"/>
                    </a:lnTo>
                    <a:lnTo>
                      <a:pt x="33" y="0"/>
                    </a:lnTo>
                    <a:lnTo>
                      <a:pt x="24" y="1"/>
                    </a:lnTo>
                    <a:lnTo>
                      <a:pt x="15" y="3"/>
                    </a:lnTo>
                    <a:lnTo>
                      <a:pt x="7" y="6"/>
                    </a:lnTo>
                    <a:lnTo>
                      <a:pt x="2" y="10"/>
                    </a:lnTo>
                    <a:lnTo>
                      <a:pt x="2" y="10"/>
                    </a:lnTo>
                    <a:lnTo>
                      <a:pt x="1" y="13"/>
                    </a:lnTo>
                    <a:lnTo>
                      <a:pt x="0" y="16"/>
                    </a:lnTo>
                    <a:lnTo>
                      <a:pt x="1" y="18"/>
                    </a:lnTo>
                    <a:lnTo>
                      <a:pt x="2" y="20"/>
                    </a:lnTo>
                    <a:lnTo>
                      <a:pt x="2" y="20"/>
                    </a:lnTo>
                    <a:lnTo>
                      <a:pt x="5" y="22"/>
                    </a:lnTo>
                    <a:lnTo>
                      <a:pt x="7" y="22"/>
                    </a:lnTo>
                    <a:lnTo>
                      <a:pt x="10" y="21"/>
                    </a:lnTo>
                    <a:lnTo>
                      <a:pt x="13" y="20"/>
                    </a:lnTo>
                    <a:lnTo>
                      <a:pt x="13" y="20"/>
                    </a:lnTo>
                    <a:close/>
                  </a:path>
                </a:pathLst>
              </a:custGeom>
              <a:grpFill/>
              <a:ln w="9525">
                <a:solidFill>
                  <a:schemeClr val="bg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grpSp>
        <p:sp>
          <p:nvSpPr>
            <p:cNvPr id="180" name="Oval 56"/>
            <p:cNvSpPr/>
            <p:nvPr/>
          </p:nvSpPr>
          <p:spPr>
            <a:xfrm>
              <a:off x="7620642" y="2706377"/>
              <a:ext cx="357498" cy="357498"/>
            </a:xfrm>
            <a:prstGeom prst="ellipse">
              <a:avLst/>
            </a:prstGeom>
            <a:gradFill flip="none" rotWithShape="1">
              <a:gsLst>
                <a:gs pos="87000">
                  <a:srgbClr val="0D1325"/>
                </a:gs>
                <a:gs pos="0">
                  <a:srgbClr val="54D0CA"/>
                </a:gs>
              </a:gsLst>
              <a:lin ang="2700000" scaled="1"/>
              <a:tileRect/>
            </a:gra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微软雅黑" panose="020B0503020204020204" pitchFamily="34" charset="-122"/>
              </a:endParaRPr>
            </a:p>
          </p:txBody>
        </p:sp>
        <p:grpSp>
          <p:nvGrpSpPr>
            <p:cNvPr id="181" name="Group 88"/>
            <p:cNvGrpSpPr/>
            <p:nvPr/>
          </p:nvGrpSpPr>
          <p:grpSpPr>
            <a:xfrm>
              <a:off x="7710642" y="2813209"/>
              <a:ext cx="177498" cy="143834"/>
              <a:chOff x="5145088" y="3205163"/>
              <a:chExt cx="736600" cy="596900"/>
            </a:xfrm>
            <a:solidFill>
              <a:schemeClr val="bg1"/>
            </a:solidFill>
          </p:grpSpPr>
          <p:sp>
            <p:nvSpPr>
              <p:cNvPr id="223" name="Freeform 89"/>
              <p:cNvSpPr>
                <a:spLocks noEditPoints="1"/>
              </p:cNvSpPr>
              <p:nvPr/>
            </p:nvSpPr>
            <p:spPr bwMode="auto">
              <a:xfrm>
                <a:off x="5145088" y="3205163"/>
                <a:ext cx="736600" cy="596900"/>
              </a:xfrm>
              <a:custGeom>
                <a:avLst/>
                <a:gdLst>
                  <a:gd name="T0" fmla="*/ 464 w 464"/>
                  <a:gd name="T1" fmla="*/ 52 h 376"/>
                  <a:gd name="T2" fmla="*/ 464 w 464"/>
                  <a:gd name="T3" fmla="*/ 0 h 376"/>
                  <a:gd name="T4" fmla="*/ 0 w 464"/>
                  <a:gd name="T5" fmla="*/ 0 h 376"/>
                  <a:gd name="T6" fmla="*/ 0 w 464"/>
                  <a:gd name="T7" fmla="*/ 52 h 376"/>
                  <a:gd name="T8" fmla="*/ 10 w 464"/>
                  <a:gd name="T9" fmla="*/ 52 h 376"/>
                  <a:gd name="T10" fmla="*/ 10 w 464"/>
                  <a:gd name="T11" fmla="*/ 281 h 376"/>
                  <a:gd name="T12" fmla="*/ 0 w 464"/>
                  <a:gd name="T13" fmla="*/ 281 h 376"/>
                  <a:gd name="T14" fmla="*/ 0 w 464"/>
                  <a:gd name="T15" fmla="*/ 320 h 376"/>
                  <a:gd name="T16" fmla="*/ 153 w 464"/>
                  <a:gd name="T17" fmla="*/ 320 h 376"/>
                  <a:gd name="T18" fmla="*/ 115 w 464"/>
                  <a:gd name="T19" fmla="*/ 368 h 376"/>
                  <a:gd name="T20" fmla="*/ 126 w 464"/>
                  <a:gd name="T21" fmla="*/ 376 h 376"/>
                  <a:gd name="T22" fmla="*/ 171 w 464"/>
                  <a:gd name="T23" fmla="*/ 320 h 376"/>
                  <a:gd name="T24" fmla="*/ 224 w 464"/>
                  <a:gd name="T25" fmla="*/ 320 h 376"/>
                  <a:gd name="T26" fmla="*/ 224 w 464"/>
                  <a:gd name="T27" fmla="*/ 372 h 376"/>
                  <a:gd name="T28" fmla="*/ 238 w 464"/>
                  <a:gd name="T29" fmla="*/ 372 h 376"/>
                  <a:gd name="T30" fmla="*/ 238 w 464"/>
                  <a:gd name="T31" fmla="*/ 320 h 376"/>
                  <a:gd name="T32" fmla="*/ 292 w 464"/>
                  <a:gd name="T33" fmla="*/ 320 h 376"/>
                  <a:gd name="T34" fmla="*/ 337 w 464"/>
                  <a:gd name="T35" fmla="*/ 376 h 376"/>
                  <a:gd name="T36" fmla="*/ 348 w 464"/>
                  <a:gd name="T37" fmla="*/ 368 h 376"/>
                  <a:gd name="T38" fmla="*/ 310 w 464"/>
                  <a:gd name="T39" fmla="*/ 320 h 376"/>
                  <a:gd name="T40" fmla="*/ 464 w 464"/>
                  <a:gd name="T41" fmla="*/ 320 h 376"/>
                  <a:gd name="T42" fmla="*/ 464 w 464"/>
                  <a:gd name="T43" fmla="*/ 281 h 376"/>
                  <a:gd name="T44" fmla="*/ 452 w 464"/>
                  <a:gd name="T45" fmla="*/ 281 h 376"/>
                  <a:gd name="T46" fmla="*/ 452 w 464"/>
                  <a:gd name="T47" fmla="*/ 52 h 376"/>
                  <a:gd name="T48" fmla="*/ 464 w 464"/>
                  <a:gd name="T49" fmla="*/ 52 h 376"/>
                  <a:gd name="T50" fmla="*/ 449 w 464"/>
                  <a:gd name="T51" fmla="*/ 306 h 376"/>
                  <a:gd name="T52" fmla="*/ 14 w 464"/>
                  <a:gd name="T53" fmla="*/ 306 h 376"/>
                  <a:gd name="T54" fmla="*/ 14 w 464"/>
                  <a:gd name="T55" fmla="*/ 295 h 376"/>
                  <a:gd name="T56" fmla="*/ 449 w 464"/>
                  <a:gd name="T57" fmla="*/ 295 h 376"/>
                  <a:gd name="T58" fmla="*/ 449 w 464"/>
                  <a:gd name="T59" fmla="*/ 306 h 376"/>
                  <a:gd name="T60" fmla="*/ 14 w 464"/>
                  <a:gd name="T61" fmla="*/ 14 h 376"/>
                  <a:gd name="T62" fmla="*/ 449 w 464"/>
                  <a:gd name="T63" fmla="*/ 14 h 376"/>
                  <a:gd name="T64" fmla="*/ 449 w 464"/>
                  <a:gd name="T65" fmla="*/ 38 h 376"/>
                  <a:gd name="T66" fmla="*/ 14 w 464"/>
                  <a:gd name="T67" fmla="*/ 38 h 376"/>
                  <a:gd name="T68" fmla="*/ 14 w 464"/>
                  <a:gd name="T69" fmla="*/ 14 h 376"/>
                  <a:gd name="T70" fmla="*/ 438 w 464"/>
                  <a:gd name="T71" fmla="*/ 280 h 376"/>
                  <a:gd name="T72" fmla="*/ 26 w 464"/>
                  <a:gd name="T73" fmla="*/ 280 h 376"/>
                  <a:gd name="T74" fmla="*/ 26 w 464"/>
                  <a:gd name="T75" fmla="*/ 52 h 376"/>
                  <a:gd name="T76" fmla="*/ 438 w 464"/>
                  <a:gd name="T77" fmla="*/ 52 h 376"/>
                  <a:gd name="T78" fmla="*/ 438 w 464"/>
                  <a:gd name="T79" fmla="*/ 28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64" h="376">
                    <a:moveTo>
                      <a:pt x="464" y="52"/>
                    </a:moveTo>
                    <a:lnTo>
                      <a:pt x="464" y="0"/>
                    </a:lnTo>
                    <a:lnTo>
                      <a:pt x="0" y="0"/>
                    </a:lnTo>
                    <a:lnTo>
                      <a:pt x="0" y="52"/>
                    </a:lnTo>
                    <a:lnTo>
                      <a:pt x="10" y="52"/>
                    </a:lnTo>
                    <a:lnTo>
                      <a:pt x="10" y="281"/>
                    </a:lnTo>
                    <a:lnTo>
                      <a:pt x="0" y="281"/>
                    </a:lnTo>
                    <a:lnTo>
                      <a:pt x="0" y="320"/>
                    </a:lnTo>
                    <a:lnTo>
                      <a:pt x="153" y="320"/>
                    </a:lnTo>
                    <a:lnTo>
                      <a:pt x="115" y="368"/>
                    </a:lnTo>
                    <a:lnTo>
                      <a:pt x="126" y="376"/>
                    </a:lnTo>
                    <a:lnTo>
                      <a:pt x="171" y="320"/>
                    </a:lnTo>
                    <a:lnTo>
                      <a:pt x="224" y="320"/>
                    </a:lnTo>
                    <a:lnTo>
                      <a:pt x="224" y="372"/>
                    </a:lnTo>
                    <a:lnTo>
                      <a:pt x="238" y="372"/>
                    </a:lnTo>
                    <a:lnTo>
                      <a:pt x="238" y="320"/>
                    </a:lnTo>
                    <a:lnTo>
                      <a:pt x="292" y="320"/>
                    </a:lnTo>
                    <a:lnTo>
                      <a:pt x="337" y="376"/>
                    </a:lnTo>
                    <a:lnTo>
                      <a:pt x="348" y="368"/>
                    </a:lnTo>
                    <a:lnTo>
                      <a:pt x="310" y="320"/>
                    </a:lnTo>
                    <a:lnTo>
                      <a:pt x="464" y="320"/>
                    </a:lnTo>
                    <a:lnTo>
                      <a:pt x="464" y="281"/>
                    </a:lnTo>
                    <a:lnTo>
                      <a:pt x="452" y="281"/>
                    </a:lnTo>
                    <a:lnTo>
                      <a:pt x="452" y="52"/>
                    </a:lnTo>
                    <a:lnTo>
                      <a:pt x="464" y="52"/>
                    </a:lnTo>
                    <a:close/>
                    <a:moveTo>
                      <a:pt x="449" y="306"/>
                    </a:moveTo>
                    <a:lnTo>
                      <a:pt x="14" y="306"/>
                    </a:lnTo>
                    <a:lnTo>
                      <a:pt x="14" y="295"/>
                    </a:lnTo>
                    <a:lnTo>
                      <a:pt x="449" y="295"/>
                    </a:lnTo>
                    <a:lnTo>
                      <a:pt x="449" y="306"/>
                    </a:lnTo>
                    <a:close/>
                    <a:moveTo>
                      <a:pt x="14" y="14"/>
                    </a:moveTo>
                    <a:lnTo>
                      <a:pt x="449" y="14"/>
                    </a:lnTo>
                    <a:lnTo>
                      <a:pt x="449" y="38"/>
                    </a:lnTo>
                    <a:lnTo>
                      <a:pt x="14" y="38"/>
                    </a:lnTo>
                    <a:lnTo>
                      <a:pt x="14" y="14"/>
                    </a:lnTo>
                    <a:close/>
                    <a:moveTo>
                      <a:pt x="438" y="280"/>
                    </a:moveTo>
                    <a:lnTo>
                      <a:pt x="26" y="280"/>
                    </a:lnTo>
                    <a:lnTo>
                      <a:pt x="26" y="52"/>
                    </a:lnTo>
                    <a:lnTo>
                      <a:pt x="438" y="52"/>
                    </a:lnTo>
                    <a:lnTo>
                      <a:pt x="438" y="280"/>
                    </a:lnTo>
                    <a:close/>
                  </a:path>
                </a:pathLst>
              </a:custGeom>
              <a:grpFill/>
              <a:ln w="9525">
                <a:solidFill>
                  <a:schemeClr val="bg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24" name="Freeform 90"/>
              <p:cNvSpPr>
                <a:spLocks noEditPoints="1"/>
              </p:cNvSpPr>
              <p:nvPr/>
            </p:nvSpPr>
            <p:spPr bwMode="auto">
              <a:xfrm>
                <a:off x="5221288" y="3425825"/>
                <a:ext cx="174625" cy="188913"/>
              </a:xfrm>
              <a:custGeom>
                <a:avLst/>
                <a:gdLst>
                  <a:gd name="T0" fmla="*/ 46 w 110"/>
                  <a:gd name="T1" fmla="*/ 119 h 119"/>
                  <a:gd name="T2" fmla="*/ 65 w 110"/>
                  <a:gd name="T3" fmla="*/ 119 h 119"/>
                  <a:gd name="T4" fmla="*/ 78 w 110"/>
                  <a:gd name="T5" fmla="*/ 119 h 119"/>
                  <a:gd name="T6" fmla="*/ 110 w 110"/>
                  <a:gd name="T7" fmla="*/ 119 h 119"/>
                  <a:gd name="T8" fmla="*/ 110 w 110"/>
                  <a:gd name="T9" fmla="*/ 29 h 119"/>
                  <a:gd name="T10" fmla="*/ 78 w 110"/>
                  <a:gd name="T11" fmla="*/ 29 h 119"/>
                  <a:gd name="T12" fmla="*/ 78 w 110"/>
                  <a:gd name="T13" fmla="*/ 0 h 119"/>
                  <a:gd name="T14" fmla="*/ 33 w 110"/>
                  <a:gd name="T15" fmla="*/ 0 h 119"/>
                  <a:gd name="T16" fmla="*/ 33 w 110"/>
                  <a:gd name="T17" fmla="*/ 53 h 119"/>
                  <a:gd name="T18" fmla="*/ 0 w 110"/>
                  <a:gd name="T19" fmla="*/ 53 h 119"/>
                  <a:gd name="T20" fmla="*/ 0 w 110"/>
                  <a:gd name="T21" fmla="*/ 119 h 119"/>
                  <a:gd name="T22" fmla="*/ 33 w 110"/>
                  <a:gd name="T23" fmla="*/ 119 h 119"/>
                  <a:gd name="T24" fmla="*/ 46 w 110"/>
                  <a:gd name="T25" fmla="*/ 119 h 119"/>
                  <a:gd name="T26" fmla="*/ 80 w 110"/>
                  <a:gd name="T27" fmla="*/ 43 h 119"/>
                  <a:gd name="T28" fmla="*/ 96 w 110"/>
                  <a:gd name="T29" fmla="*/ 43 h 119"/>
                  <a:gd name="T30" fmla="*/ 96 w 110"/>
                  <a:gd name="T31" fmla="*/ 105 h 119"/>
                  <a:gd name="T32" fmla="*/ 80 w 110"/>
                  <a:gd name="T33" fmla="*/ 105 h 119"/>
                  <a:gd name="T34" fmla="*/ 80 w 110"/>
                  <a:gd name="T35" fmla="*/ 43 h 119"/>
                  <a:gd name="T36" fmla="*/ 47 w 110"/>
                  <a:gd name="T37" fmla="*/ 14 h 119"/>
                  <a:gd name="T38" fmla="*/ 64 w 110"/>
                  <a:gd name="T39" fmla="*/ 14 h 119"/>
                  <a:gd name="T40" fmla="*/ 64 w 110"/>
                  <a:gd name="T41" fmla="*/ 105 h 119"/>
                  <a:gd name="T42" fmla="*/ 47 w 110"/>
                  <a:gd name="T43" fmla="*/ 105 h 119"/>
                  <a:gd name="T44" fmla="*/ 47 w 110"/>
                  <a:gd name="T45" fmla="*/ 14 h 119"/>
                  <a:gd name="T46" fmla="*/ 32 w 110"/>
                  <a:gd name="T47" fmla="*/ 105 h 119"/>
                  <a:gd name="T48" fmla="*/ 14 w 110"/>
                  <a:gd name="T49" fmla="*/ 105 h 119"/>
                  <a:gd name="T50" fmla="*/ 14 w 110"/>
                  <a:gd name="T51" fmla="*/ 67 h 119"/>
                  <a:gd name="T52" fmla="*/ 32 w 110"/>
                  <a:gd name="T53" fmla="*/ 67 h 119"/>
                  <a:gd name="T54" fmla="*/ 32 w 110"/>
                  <a:gd name="T55" fmla="*/ 10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0" h="119">
                    <a:moveTo>
                      <a:pt x="46" y="119"/>
                    </a:moveTo>
                    <a:lnTo>
                      <a:pt x="65" y="119"/>
                    </a:lnTo>
                    <a:lnTo>
                      <a:pt x="78" y="119"/>
                    </a:lnTo>
                    <a:lnTo>
                      <a:pt x="110" y="119"/>
                    </a:lnTo>
                    <a:lnTo>
                      <a:pt x="110" y="29"/>
                    </a:lnTo>
                    <a:lnTo>
                      <a:pt x="78" y="29"/>
                    </a:lnTo>
                    <a:lnTo>
                      <a:pt x="78" y="0"/>
                    </a:lnTo>
                    <a:lnTo>
                      <a:pt x="33" y="0"/>
                    </a:lnTo>
                    <a:lnTo>
                      <a:pt x="33" y="53"/>
                    </a:lnTo>
                    <a:lnTo>
                      <a:pt x="0" y="53"/>
                    </a:lnTo>
                    <a:lnTo>
                      <a:pt x="0" y="119"/>
                    </a:lnTo>
                    <a:lnTo>
                      <a:pt x="33" y="119"/>
                    </a:lnTo>
                    <a:lnTo>
                      <a:pt x="46" y="119"/>
                    </a:lnTo>
                    <a:close/>
                    <a:moveTo>
                      <a:pt x="80" y="43"/>
                    </a:moveTo>
                    <a:lnTo>
                      <a:pt x="96" y="43"/>
                    </a:lnTo>
                    <a:lnTo>
                      <a:pt x="96" y="105"/>
                    </a:lnTo>
                    <a:lnTo>
                      <a:pt x="80" y="105"/>
                    </a:lnTo>
                    <a:lnTo>
                      <a:pt x="80" y="43"/>
                    </a:lnTo>
                    <a:close/>
                    <a:moveTo>
                      <a:pt x="47" y="14"/>
                    </a:moveTo>
                    <a:lnTo>
                      <a:pt x="64" y="14"/>
                    </a:lnTo>
                    <a:lnTo>
                      <a:pt x="64" y="105"/>
                    </a:lnTo>
                    <a:lnTo>
                      <a:pt x="47" y="105"/>
                    </a:lnTo>
                    <a:lnTo>
                      <a:pt x="47" y="14"/>
                    </a:lnTo>
                    <a:close/>
                    <a:moveTo>
                      <a:pt x="32" y="105"/>
                    </a:moveTo>
                    <a:lnTo>
                      <a:pt x="14" y="105"/>
                    </a:lnTo>
                    <a:lnTo>
                      <a:pt x="14" y="67"/>
                    </a:lnTo>
                    <a:lnTo>
                      <a:pt x="32" y="67"/>
                    </a:lnTo>
                    <a:lnTo>
                      <a:pt x="32" y="105"/>
                    </a:lnTo>
                    <a:close/>
                  </a:path>
                </a:pathLst>
              </a:custGeom>
              <a:grpFill/>
              <a:ln w="9525">
                <a:solidFill>
                  <a:schemeClr val="bg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25" name="Freeform 91"/>
              <p:cNvSpPr>
                <a:spLocks noEditPoints="1"/>
              </p:cNvSpPr>
              <p:nvPr/>
            </p:nvSpPr>
            <p:spPr bwMode="auto">
              <a:xfrm>
                <a:off x="5424488" y="3427413"/>
                <a:ext cx="174625" cy="187325"/>
              </a:xfrm>
              <a:custGeom>
                <a:avLst/>
                <a:gdLst>
                  <a:gd name="T0" fmla="*/ 45 w 110"/>
                  <a:gd name="T1" fmla="*/ 118 h 118"/>
                  <a:gd name="T2" fmla="*/ 77 w 110"/>
                  <a:gd name="T3" fmla="*/ 118 h 118"/>
                  <a:gd name="T4" fmla="*/ 77 w 110"/>
                  <a:gd name="T5" fmla="*/ 118 h 118"/>
                  <a:gd name="T6" fmla="*/ 110 w 110"/>
                  <a:gd name="T7" fmla="*/ 118 h 118"/>
                  <a:gd name="T8" fmla="*/ 110 w 110"/>
                  <a:gd name="T9" fmla="*/ 0 h 118"/>
                  <a:gd name="T10" fmla="*/ 64 w 110"/>
                  <a:gd name="T11" fmla="*/ 0 h 118"/>
                  <a:gd name="T12" fmla="*/ 64 w 110"/>
                  <a:gd name="T13" fmla="*/ 39 h 118"/>
                  <a:gd name="T14" fmla="*/ 32 w 110"/>
                  <a:gd name="T15" fmla="*/ 39 h 118"/>
                  <a:gd name="T16" fmla="*/ 32 w 110"/>
                  <a:gd name="T17" fmla="*/ 73 h 118"/>
                  <a:gd name="T18" fmla="*/ 0 w 110"/>
                  <a:gd name="T19" fmla="*/ 73 h 118"/>
                  <a:gd name="T20" fmla="*/ 0 w 110"/>
                  <a:gd name="T21" fmla="*/ 118 h 118"/>
                  <a:gd name="T22" fmla="*/ 32 w 110"/>
                  <a:gd name="T23" fmla="*/ 118 h 118"/>
                  <a:gd name="T24" fmla="*/ 45 w 110"/>
                  <a:gd name="T25" fmla="*/ 118 h 118"/>
                  <a:gd name="T26" fmla="*/ 80 w 110"/>
                  <a:gd name="T27" fmla="*/ 14 h 118"/>
                  <a:gd name="T28" fmla="*/ 96 w 110"/>
                  <a:gd name="T29" fmla="*/ 14 h 118"/>
                  <a:gd name="T30" fmla="*/ 96 w 110"/>
                  <a:gd name="T31" fmla="*/ 104 h 118"/>
                  <a:gd name="T32" fmla="*/ 80 w 110"/>
                  <a:gd name="T33" fmla="*/ 104 h 118"/>
                  <a:gd name="T34" fmla="*/ 80 w 110"/>
                  <a:gd name="T35" fmla="*/ 14 h 118"/>
                  <a:gd name="T36" fmla="*/ 46 w 110"/>
                  <a:gd name="T37" fmla="*/ 53 h 118"/>
                  <a:gd name="T38" fmla="*/ 63 w 110"/>
                  <a:gd name="T39" fmla="*/ 53 h 118"/>
                  <a:gd name="T40" fmla="*/ 63 w 110"/>
                  <a:gd name="T41" fmla="*/ 104 h 118"/>
                  <a:gd name="T42" fmla="*/ 46 w 110"/>
                  <a:gd name="T43" fmla="*/ 104 h 118"/>
                  <a:gd name="T44" fmla="*/ 46 w 110"/>
                  <a:gd name="T45" fmla="*/ 53 h 118"/>
                  <a:gd name="T46" fmla="*/ 31 w 110"/>
                  <a:gd name="T47" fmla="*/ 104 h 118"/>
                  <a:gd name="T48" fmla="*/ 14 w 110"/>
                  <a:gd name="T49" fmla="*/ 104 h 118"/>
                  <a:gd name="T50" fmla="*/ 14 w 110"/>
                  <a:gd name="T51" fmla="*/ 87 h 118"/>
                  <a:gd name="T52" fmla="*/ 31 w 110"/>
                  <a:gd name="T53" fmla="*/ 87 h 118"/>
                  <a:gd name="T54" fmla="*/ 31 w 110"/>
                  <a:gd name="T55" fmla="*/ 10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0" h="118">
                    <a:moveTo>
                      <a:pt x="45" y="118"/>
                    </a:moveTo>
                    <a:lnTo>
                      <a:pt x="77" y="118"/>
                    </a:lnTo>
                    <a:lnTo>
                      <a:pt x="77" y="118"/>
                    </a:lnTo>
                    <a:lnTo>
                      <a:pt x="110" y="118"/>
                    </a:lnTo>
                    <a:lnTo>
                      <a:pt x="110" y="0"/>
                    </a:lnTo>
                    <a:lnTo>
                      <a:pt x="64" y="0"/>
                    </a:lnTo>
                    <a:lnTo>
                      <a:pt x="64" y="39"/>
                    </a:lnTo>
                    <a:lnTo>
                      <a:pt x="32" y="39"/>
                    </a:lnTo>
                    <a:lnTo>
                      <a:pt x="32" y="73"/>
                    </a:lnTo>
                    <a:lnTo>
                      <a:pt x="0" y="73"/>
                    </a:lnTo>
                    <a:lnTo>
                      <a:pt x="0" y="118"/>
                    </a:lnTo>
                    <a:lnTo>
                      <a:pt x="32" y="118"/>
                    </a:lnTo>
                    <a:lnTo>
                      <a:pt x="45" y="118"/>
                    </a:lnTo>
                    <a:close/>
                    <a:moveTo>
                      <a:pt x="80" y="14"/>
                    </a:moveTo>
                    <a:lnTo>
                      <a:pt x="96" y="14"/>
                    </a:lnTo>
                    <a:lnTo>
                      <a:pt x="96" y="104"/>
                    </a:lnTo>
                    <a:lnTo>
                      <a:pt x="80" y="104"/>
                    </a:lnTo>
                    <a:lnTo>
                      <a:pt x="80" y="14"/>
                    </a:lnTo>
                    <a:close/>
                    <a:moveTo>
                      <a:pt x="46" y="53"/>
                    </a:moveTo>
                    <a:lnTo>
                      <a:pt x="63" y="53"/>
                    </a:lnTo>
                    <a:lnTo>
                      <a:pt x="63" y="104"/>
                    </a:lnTo>
                    <a:lnTo>
                      <a:pt x="46" y="104"/>
                    </a:lnTo>
                    <a:lnTo>
                      <a:pt x="46" y="53"/>
                    </a:lnTo>
                    <a:close/>
                    <a:moveTo>
                      <a:pt x="31" y="104"/>
                    </a:moveTo>
                    <a:lnTo>
                      <a:pt x="14" y="104"/>
                    </a:lnTo>
                    <a:lnTo>
                      <a:pt x="14" y="87"/>
                    </a:lnTo>
                    <a:lnTo>
                      <a:pt x="31" y="87"/>
                    </a:lnTo>
                    <a:lnTo>
                      <a:pt x="31" y="104"/>
                    </a:lnTo>
                    <a:close/>
                  </a:path>
                </a:pathLst>
              </a:custGeom>
              <a:grpFill/>
              <a:ln w="9525">
                <a:solidFill>
                  <a:schemeClr val="bg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26" name="Freeform 92"/>
              <p:cNvSpPr>
                <a:spLocks noEditPoints="1"/>
              </p:cNvSpPr>
              <p:nvPr/>
            </p:nvSpPr>
            <p:spPr bwMode="auto">
              <a:xfrm>
                <a:off x="5626100" y="3409950"/>
                <a:ext cx="174625" cy="204788"/>
              </a:xfrm>
              <a:custGeom>
                <a:avLst/>
                <a:gdLst>
                  <a:gd name="T0" fmla="*/ 45 w 110"/>
                  <a:gd name="T1" fmla="*/ 129 h 129"/>
                  <a:gd name="T2" fmla="*/ 65 w 110"/>
                  <a:gd name="T3" fmla="*/ 129 h 129"/>
                  <a:gd name="T4" fmla="*/ 78 w 110"/>
                  <a:gd name="T5" fmla="*/ 129 h 129"/>
                  <a:gd name="T6" fmla="*/ 110 w 110"/>
                  <a:gd name="T7" fmla="*/ 129 h 129"/>
                  <a:gd name="T8" fmla="*/ 110 w 110"/>
                  <a:gd name="T9" fmla="*/ 0 h 129"/>
                  <a:gd name="T10" fmla="*/ 65 w 110"/>
                  <a:gd name="T11" fmla="*/ 0 h 129"/>
                  <a:gd name="T12" fmla="*/ 65 w 110"/>
                  <a:gd name="T13" fmla="*/ 80 h 129"/>
                  <a:gd name="T14" fmla="*/ 45 w 110"/>
                  <a:gd name="T15" fmla="*/ 80 h 129"/>
                  <a:gd name="T16" fmla="*/ 45 w 110"/>
                  <a:gd name="T17" fmla="*/ 47 h 129"/>
                  <a:gd name="T18" fmla="*/ 0 w 110"/>
                  <a:gd name="T19" fmla="*/ 47 h 129"/>
                  <a:gd name="T20" fmla="*/ 0 w 110"/>
                  <a:gd name="T21" fmla="*/ 129 h 129"/>
                  <a:gd name="T22" fmla="*/ 32 w 110"/>
                  <a:gd name="T23" fmla="*/ 129 h 129"/>
                  <a:gd name="T24" fmla="*/ 45 w 110"/>
                  <a:gd name="T25" fmla="*/ 129 h 129"/>
                  <a:gd name="T26" fmla="*/ 80 w 110"/>
                  <a:gd name="T27" fmla="*/ 14 h 129"/>
                  <a:gd name="T28" fmla="*/ 96 w 110"/>
                  <a:gd name="T29" fmla="*/ 14 h 129"/>
                  <a:gd name="T30" fmla="*/ 96 w 110"/>
                  <a:gd name="T31" fmla="*/ 115 h 129"/>
                  <a:gd name="T32" fmla="*/ 80 w 110"/>
                  <a:gd name="T33" fmla="*/ 115 h 129"/>
                  <a:gd name="T34" fmla="*/ 80 w 110"/>
                  <a:gd name="T35" fmla="*/ 14 h 129"/>
                  <a:gd name="T36" fmla="*/ 47 w 110"/>
                  <a:gd name="T37" fmla="*/ 94 h 129"/>
                  <a:gd name="T38" fmla="*/ 64 w 110"/>
                  <a:gd name="T39" fmla="*/ 94 h 129"/>
                  <a:gd name="T40" fmla="*/ 64 w 110"/>
                  <a:gd name="T41" fmla="*/ 115 h 129"/>
                  <a:gd name="T42" fmla="*/ 47 w 110"/>
                  <a:gd name="T43" fmla="*/ 115 h 129"/>
                  <a:gd name="T44" fmla="*/ 47 w 110"/>
                  <a:gd name="T45" fmla="*/ 94 h 129"/>
                  <a:gd name="T46" fmla="*/ 31 w 110"/>
                  <a:gd name="T47" fmla="*/ 115 h 129"/>
                  <a:gd name="T48" fmla="*/ 14 w 110"/>
                  <a:gd name="T49" fmla="*/ 115 h 129"/>
                  <a:gd name="T50" fmla="*/ 14 w 110"/>
                  <a:gd name="T51" fmla="*/ 61 h 129"/>
                  <a:gd name="T52" fmla="*/ 31 w 110"/>
                  <a:gd name="T53" fmla="*/ 61 h 129"/>
                  <a:gd name="T54" fmla="*/ 31 w 110"/>
                  <a:gd name="T55" fmla="*/ 11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0" h="129">
                    <a:moveTo>
                      <a:pt x="45" y="129"/>
                    </a:moveTo>
                    <a:lnTo>
                      <a:pt x="65" y="129"/>
                    </a:lnTo>
                    <a:lnTo>
                      <a:pt x="78" y="129"/>
                    </a:lnTo>
                    <a:lnTo>
                      <a:pt x="110" y="129"/>
                    </a:lnTo>
                    <a:lnTo>
                      <a:pt x="110" y="0"/>
                    </a:lnTo>
                    <a:lnTo>
                      <a:pt x="65" y="0"/>
                    </a:lnTo>
                    <a:lnTo>
                      <a:pt x="65" y="80"/>
                    </a:lnTo>
                    <a:lnTo>
                      <a:pt x="45" y="80"/>
                    </a:lnTo>
                    <a:lnTo>
                      <a:pt x="45" y="47"/>
                    </a:lnTo>
                    <a:lnTo>
                      <a:pt x="0" y="47"/>
                    </a:lnTo>
                    <a:lnTo>
                      <a:pt x="0" y="129"/>
                    </a:lnTo>
                    <a:lnTo>
                      <a:pt x="32" y="129"/>
                    </a:lnTo>
                    <a:lnTo>
                      <a:pt x="45" y="129"/>
                    </a:lnTo>
                    <a:close/>
                    <a:moveTo>
                      <a:pt x="80" y="14"/>
                    </a:moveTo>
                    <a:lnTo>
                      <a:pt x="96" y="14"/>
                    </a:lnTo>
                    <a:lnTo>
                      <a:pt x="96" y="115"/>
                    </a:lnTo>
                    <a:lnTo>
                      <a:pt x="80" y="115"/>
                    </a:lnTo>
                    <a:lnTo>
                      <a:pt x="80" y="14"/>
                    </a:lnTo>
                    <a:close/>
                    <a:moveTo>
                      <a:pt x="47" y="94"/>
                    </a:moveTo>
                    <a:lnTo>
                      <a:pt x="64" y="94"/>
                    </a:lnTo>
                    <a:lnTo>
                      <a:pt x="64" y="115"/>
                    </a:lnTo>
                    <a:lnTo>
                      <a:pt x="47" y="115"/>
                    </a:lnTo>
                    <a:lnTo>
                      <a:pt x="47" y="94"/>
                    </a:lnTo>
                    <a:close/>
                    <a:moveTo>
                      <a:pt x="31" y="115"/>
                    </a:moveTo>
                    <a:lnTo>
                      <a:pt x="14" y="115"/>
                    </a:lnTo>
                    <a:lnTo>
                      <a:pt x="14" y="61"/>
                    </a:lnTo>
                    <a:lnTo>
                      <a:pt x="31" y="61"/>
                    </a:lnTo>
                    <a:lnTo>
                      <a:pt x="31" y="115"/>
                    </a:lnTo>
                    <a:close/>
                  </a:path>
                </a:pathLst>
              </a:custGeom>
              <a:grpFill/>
              <a:ln w="9525">
                <a:solidFill>
                  <a:schemeClr val="bg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27" name="Rectangle 93"/>
              <p:cNvSpPr>
                <a:spLocks noChangeArrowheads="1"/>
              </p:cNvSpPr>
              <p:nvPr/>
            </p:nvSpPr>
            <p:spPr bwMode="auto">
              <a:xfrm>
                <a:off x="5226050" y="3333750"/>
                <a:ext cx="176213" cy="22225"/>
              </a:xfrm>
              <a:prstGeom prst="rect">
                <a:avLst/>
              </a:prstGeom>
              <a:grpFill/>
              <a:ln w="9525">
                <a:solidFill>
                  <a:schemeClr val="bg1">
                    <a:lumMod val="50000"/>
                  </a:schemeClr>
                </a:solidFill>
                <a:miter lim="800000"/>
                <a:headEnd/>
                <a:tailEnd/>
              </a:ln>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28" name="Rectangle 94"/>
              <p:cNvSpPr>
                <a:spLocks noChangeArrowheads="1"/>
              </p:cNvSpPr>
              <p:nvPr/>
            </p:nvSpPr>
            <p:spPr bwMode="auto">
              <a:xfrm>
                <a:off x="5226050" y="3373438"/>
                <a:ext cx="71438" cy="25400"/>
              </a:xfrm>
              <a:prstGeom prst="rect">
                <a:avLst/>
              </a:prstGeom>
              <a:grpFill/>
              <a:ln w="9525">
                <a:solidFill>
                  <a:schemeClr val="bg1">
                    <a:lumMod val="50000"/>
                  </a:schemeClr>
                </a:solidFill>
                <a:miter lim="800000"/>
                <a:headEnd/>
                <a:tailEnd/>
              </a:ln>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grpSp>
        <p:sp>
          <p:nvSpPr>
            <p:cNvPr id="182" name="Oval 52"/>
            <p:cNvSpPr/>
            <p:nvPr/>
          </p:nvSpPr>
          <p:spPr>
            <a:xfrm>
              <a:off x="5737232" y="4283717"/>
              <a:ext cx="466718" cy="466718"/>
            </a:xfrm>
            <a:prstGeom prst="ellipse">
              <a:avLst/>
            </a:prstGeom>
            <a:gradFill flip="none" rotWithShape="1">
              <a:gsLst>
                <a:gs pos="87000">
                  <a:srgbClr val="0D1325"/>
                </a:gs>
                <a:gs pos="0">
                  <a:srgbClr val="54D0CA"/>
                </a:gs>
              </a:gsLst>
              <a:lin ang="2700000" scaled="1"/>
              <a:tileRect/>
            </a:gra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微软雅黑" panose="020B0503020204020204" pitchFamily="34" charset="-122"/>
              </a:endParaRPr>
            </a:p>
          </p:txBody>
        </p:sp>
        <p:sp>
          <p:nvSpPr>
            <p:cNvPr id="183" name="Freeform 95"/>
            <p:cNvSpPr>
              <a:spLocks noEditPoints="1"/>
            </p:cNvSpPr>
            <p:nvPr/>
          </p:nvSpPr>
          <p:spPr bwMode="auto">
            <a:xfrm>
              <a:off x="5823450" y="4387670"/>
              <a:ext cx="294282" cy="258813"/>
            </a:xfrm>
            <a:custGeom>
              <a:avLst/>
              <a:gdLst>
                <a:gd name="T0" fmla="*/ 448 w 531"/>
                <a:gd name="T1" fmla="*/ 98 h 467"/>
                <a:gd name="T2" fmla="*/ 461 w 531"/>
                <a:gd name="T3" fmla="*/ 75 h 467"/>
                <a:gd name="T4" fmla="*/ 449 w 531"/>
                <a:gd name="T5" fmla="*/ 72 h 467"/>
                <a:gd name="T6" fmla="*/ 442 w 531"/>
                <a:gd name="T7" fmla="*/ 85 h 467"/>
                <a:gd name="T8" fmla="*/ 430 w 531"/>
                <a:gd name="T9" fmla="*/ 78 h 467"/>
                <a:gd name="T10" fmla="*/ 435 w 531"/>
                <a:gd name="T11" fmla="*/ 67 h 467"/>
                <a:gd name="T12" fmla="*/ 429 w 531"/>
                <a:gd name="T13" fmla="*/ 60 h 467"/>
                <a:gd name="T14" fmla="*/ 286 w 531"/>
                <a:gd name="T15" fmla="*/ 36 h 467"/>
                <a:gd name="T16" fmla="*/ 288 w 531"/>
                <a:gd name="T17" fmla="*/ 15 h 467"/>
                <a:gd name="T18" fmla="*/ 266 w 531"/>
                <a:gd name="T19" fmla="*/ 0 h 467"/>
                <a:gd name="T20" fmla="*/ 247 w 531"/>
                <a:gd name="T21" fmla="*/ 11 h 467"/>
                <a:gd name="T22" fmla="*/ 243 w 531"/>
                <a:gd name="T23" fmla="*/ 31 h 467"/>
                <a:gd name="T24" fmla="*/ 135 w 531"/>
                <a:gd name="T25" fmla="*/ 51 h 467"/>
                <a:gd name="T26" fmla="*/ 97 w 531"/>
                <a:gd name="T27" fmla="*/ 65 h 467"/>
                <a:gd name="T28" fmla="*/ 101 w 531"/>
                <a:gd name="T29" fmla="*/ 78 h 467"/>
                <a:gd name="T30" fmla="*/ 92 w 531"/>
                <a:gd name="T31" fmla="*/ 87 h 467"/>
                <a:gd name="T32" fmla="*/ 84 w 531"/>
                <a:gd name="T33" fmla="*/ 75 h 467"/>
                <a:gd name="T34" fmla="*/ 72 w 531"/>
                <a:gd name="T35" fmla="*/ 72 h 467"/>
                <a:gd name="T36" fmla="*/ 78 w 531"/>
                <a:gd name="T37" fmla="*/ 95 h 467"/>
                <a:gd name="T38" fmla="*/ 0 w 531"/>
                <a:gd name="T39" fmla="*/ 304 h 467"/>
                <a:gd name="T40" fmla="*/ 24 w 531"/>
                <a:gd name="T41" fmla="*/ 328 h 467"/>
                <a:gd name="T42" fmla="*/ 138 w 531"/>
                <a:gd name="T43" fmla="*/ 339 h 467"/>
                <a:gd name="T44" fmla="*/ 173 w 531"/>
                <a:gd name="T45" fmla="*/ 320 h 467"/>
                <a:gd name="T46" fmla="*/ 185 w 531"/>
                <a:gd name="T47" fmla="*/ 300 h 467"/>
                <a:gd name="T48" fmla="*/ 114 w 531"/>
                <a:gd name="T49" fmla="*/ 84 h 467"/>
                <a:gd name="T50" fmla="*/ 178 w 531"/>
                <a:gd name="T51" fmla="*/ 58 h 467"/>
                <a:gd name="T52" fmla="*/ 243 w 531"/>
                <a:gd name="T53" fmla="*/ 233 h 467"/>
                <a:gd name="T54" fmla="*/ 249 w 531"/>
                <a:gd name="T55" fmla="*/ 299 h 467"/>
                <a:gd name="T56" fmla="*/ 248 w 531"/>
                <a:gd name="T57" fmla="*/ 352 h 467"/>
                <a:gd name="T58" fmla="*/ 210 w 531"/>
                <a:gd name="T59" fmla="*/ 385 h 467"/>
                <a:gd name="T60" fmla="*/ 186 w 531"/>
                <a:gd name="T61" fmla="*/ 467 h 467"/>
                <a:gd name="T62" fmla="*/ 327 w 531"/>
                <a:gd name="T63" fmla="*/ 386 h 467"/>
                <a:gd name="T64" fmla="*/ 292 w 531"/>
                <a:gd name="T65" fmla="*/ 371 h 467"/>
                <a:gd name="T66" fmla="*/ 282 w 531"/>
                <a:gd name="T67" fmla="*/ 299 h 467"/>
                <a:gd name="T68" fmla="*/ 289 w 531"/>
                <a:gd name="T69" fmla="*/ 233 h 467"/>
                <a:gd name="T70" fmla="*/ 354 w 531"/>
                <a:gd name="T71" fmla="*/ 58 h 467"/>
                <a:gd name="T72" fmla="*/ 417 w 531"/>
                <a:gd name="T73" fmla="*/ 84 h 467"/>
                <a:gd name="T74" fmla="*/ 346 w 531"/>
                <a:gd name="T75" fmla="*/ 300 h 467"/>
                <a:gd name="T76" fmla="*/ 358 w 531"/>
                <a:gd name="T77" fmla="*/ 320 h 467"/>
                <a:gd name="T78" fmla="*/ 396 w 531"/>
                <a:gd name="T79" fmla="*/ 339 h 467"/>
                <a:gd name="T80" fmla="*/ 507 w 531"/>
                <a:gd name="T81" fmla="*/ 328 h 467"/>
                <a:gd name="T82" fmla="*/ 531 w 531"/>
                <a:gd name="T83" fmla="*/ 303 h 467"/>
                <a:gd name="T84" fmla="*/ 275 w 531"/>
                <a:gd name="T85" fmla="*/ 24 h 467"/>
                <a:gd name="T86" fmla="*/ 266 w 531"/>
                <a:gd name="T87" fmla="*/ 34 h 467"/>
                <a:gd name="T88" fmla="*/ 257 w 531"/>
                <a:gd name="T89" fmla="*/ 21 h 467"/>
                <a:gd name="T90" fmla="*/ 51 w 531"/>
                <a:gd name="T91" fmla="*/ 325 h 467"/>
                <a:gd name="T92" fmla="*/ 166 w 531"/>
                <a:gd name="T93" fmla="*/ 308 h 467"/>
                <a:gd name="T94" fmla="*/ 134 w 531"/>
                <a:gd name="T95" fmla="*/ 325 h 467"/>
                <a:gd name="T96" fmla="*/ 270 w 531"/>
                <a:gd name="T97" fmla="*/ 217 h 467"/>
                <a:gd name="T98" fmla="*/ 275 w 531"/>
                <a:gd name="T99" fmla="*/ 274 h 467"/>
                <a:gd name="T100" fmla="*/ 256 w 531"/>
                <a:gd name="T101" fmla="*/ 274 h 467"/>
                <a:gd name="T102" fmla="*/ 262 w 531"/>
                <a:gd name="T103" fmla="*/ 217 h 467"/>
                <a:gd name="T104" fmla="*/ 331 w 531"/>
                <a:gd name="T105" fmla="*/ 453 h 467"/>
                <a:gd name="T106" fmla="*/ 296 w 531"/>
                <a:gd name="T107" fmla="*/ 391 h 467"/>
                <a:gd name="T108" fmla="*/ 256 w 531"/>
                <a:gd name="T109" fmla="*/ 368 h 467"/>
                <a:gd name="T110" fmla="*/ 268 w 531"/>
                <a:gd name="T111" fmla="*/ 307 h 467"/>
                <a:gd name="T112" fmla="*/ 274 w 531"/>
                <a:gd name="T113" fmla="*/ 368 h 467"/>
                <a:gd name="T114" fmla="*/ 268 w 531"/>
                <a:gd name="T115" fmla="*/ 203 h 467"/>
                <a:gd name="T116" fmla="*/ 268 w 531"/>
                <a:gd name="T117" fmla="*/ 53 h 467"/>
                <a:gd name="T118" fmla="*/ 480 w 531"/>
                <a:gd name="T119" fmla="*/ 325 h 467"/>
                <a:gd name="T120" fmla="*/ 367 w 531"/>
                <a:gd name="T121" fmla="*/ 308 h 467"/>
                <a:gd name="T122" fmla="*/ 480 w 531"/>
                <a:gd name="T123" fmla="*/ 325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1" h="467">
                  <a:moveTo>
                    <a:pt x="531" y="303"/>
                  </a:moveTo>
                  <a:lnTo>
                    <a:pt x="531" y="303"/>
                  </a:lnTo>
                  <a:lnTo>
                    <a:pt x="531" y="300"/>
                  </a:lnTo>
                  <a:lnTo>
                    <a:pt x="530" y="298"/>
                  </a:lnTo>
                  <a:lnTo>
                    <a:pt x="448" y="98"/>
                  </a:lnTo>
                  <a:lnTo>
                    <a:pt x="448" y="98"/>
                  </a:lnTo>
                  <a:lnTo>
                    <a:pt x="453" y="95"/>
                  </a:lnTo>
                  <a:lnTo>
                    <a:pt x="457" y="91"/>
                  </a:lnTo>
                  <a:lnTo>
                    <a:pt x="461" y="84"/>
                  </a:lnTo>
                  <a:lnTo>
                    <a:pt x="462" y="78"/>
                  </a:lnTo>
                  <a:lnTo>
                    <a:pt x="462" y="78"/>
                  </a:lnTo>
                  <a:lnTo>
                    <a:pt x="461" y="75"/>
                  </a:lnTo>
                  <a:lnTo>
                    <a:pt x="459" y="72"/>
                  </a:lnTo>
                  <a:lnTo>
                    <a:pt x="457" y="71"/>
                  </a:lnTo>
                  <a:lnTo>
                    <a:pt x="454" y="70"/>
                  </a:lnTo>
                  <a:lnTo>
                    <a:pt x="454" y="70"/>
                  </a:lnTo>
                  <a:lnTo>
                    <a:pt x="452" y="71"/>
                  </a:lnTo>
                  <a:lnTo>
                    <a:pt x="449" y="72"/>
                  </a:lnTo>
                  <a:lnTo>
                    <a:pt x="448" y="75"/>
                  </a:lnTo>
                  <a:lnTo>
                    <a:pt x="448" y="78"/>
                  </a:lnTo>
                  <a:lnTo>
                    <a:pt x="448" y="78"/>
                  </a:lnTo>
                  <a:lnTo>
                    <a:pt x="446" y="81"/>
                  </a:lnTo>
                  <a:lnTo>
                    <a:pt x="444" y="83"/>
                  </a:lnTo>
                  <a:lnTo>
                    <a:pt x="442" y="85"/>
                  </a:lnTo>
                  <a:lnTo>
                    <a:pt x="439" y="87"/>
                  </a:lnTo>
                  <a:lnTo>
                    <a:pt x="439" y="87"/>
                  </a:lnTo>
                  <a:lnTo>
                    <a:pt x="436" y="85"/>
                  </a:lnTo>
                  <a:lnTo>
                    <a:pt x="434" y="83"/>
                  </a:lnTo>
                  <a:lnTo>
                    <a:pt x="431" y="81"/>
                  </a:lnTo>
                  <a:lnTo>
                    <a:pt x="430" y="78"/>
                  </a:lnTo>
                  <a:lnTo>
                    <a:pt x="430" y="78"/>
                  </a:lnTo>
                  <a:lnTo>
                    <a:pt x="431" y="75"/>
                  </a:lnTo>
                  <a:lnTo>
                    <a:pt x="434" y="72"/>
                  </a:lnTo>
                  <a:lnTo>
                    <a:pt x="434" y="72"/>
                  </a:lnTo>
                  <a:lnTo>
                    <a:pt x="435" y="70"/>
                  </a:lnTo>
                  <a:lnTo>
                    <a:pt x="435" y="67"/>
                  </a:lnTo>
                  <a:lnTo>
                    <a:pt x="435" y="65"/>
                  </a:lnTo>
                  <a:lnTo>
                    <a:pt x="434" y="63"/>
                  </a:lnTo>
                  <a:lnTo>
                    <a:pt x="434" y="63"/>
                  </a:lnTo>
                  <a:lnTo>
                    <a:pt x="431" y="61"/>
                  </a:lnTo>
                  <a:lnTo>
                    <a:pt x="429" y="60"/>
                  </a:lnTo>
                  <a:lnTo>
                    <a:pt x="429" y="60"/>
                  </a:lnTo>
                  <a:lnTo>
                    <a:pt x="396" y="51"/>
                  </a:lnTo>
                  <a:lnTo>
                    <a:pt x="360" y="44"/>
                  </a:lnTo>
                  <a:lnTo>
                    <a:pt x="323" y="41"/>
                  </a:lnTo>
                  <a:lnTo>
                    <a:pt x="283" y="39"/>
                  </a:lnTo>
                  <a:lnTo>
                    <a:pt x="283" y="39"/>
                  </a:lnTo>
                  <a:lnTo>
                    <a:pt x="286" y="36"/>
                  </a:lnTo>
                  <a:lnTo>
                    <a:pt x="288" y="31"/>
                  </a:lnTo>
                  <a:lnTo>
                    <a:pt x="289" y="28"/>
                  </a:lnTo>
                  <a:lnTo>
                    <a:pt x="289" y="24"/>
                  </a:lnTo>
                  <a:lnTo>
                    <a:pt x="289" y="24"/>
                  </a:lnTo>
                  <a:lnTo>
                    <a:pt x="289" y="20"/>
                  </a:lnTo>
                  <a:lnTo>
                    <a:pt x="288" y="15"/>
                  </a:lnTo>
                  <a:lnTo>
                    <a:pt x="286" y="11"/>
                  </a:lnTo>
                  <a:lnTo>
                    <a:pt x="282" y="8"/>
                  </a:lnTo>
                  <a:lnTo>
                    <a:pt x="279" y="4"/>
                  </a:lnTo>
                  <a:lnTo>
                    <a:pt x="275" y="2"/>
                  </a:lnTo>
                  <a:lnTo>
                    <a:pt x="270" y="1"/>
                  </a:lnTo>
                  <a:lnTo>
                    <a:pt x="266" y="0"/>
                  </a:lnTo>
                  <a:lnTo>
                    <a:pt x="266" y="0"/>
                  </a:lnTo>
                  <a:lnTo>
                    <a:pt x="261" y="1"/>
                  </a:lnTo>
                  <a:lnTo>
                    <a:pt x="256" y="2"/>
                  </a:lnTo>
                  <a:lnTo>
                    <a:pt x="253" y="4"/>
                  </a:lnTo>
                  <a:lnTo>
                    <a:pt x="249" y="8"/>
                  </a:lnTo>
                  <a:lnTo>
                    <a:pt x="247" y="11"/>
                  </a:lnTo>
                  <a:lnTo>
                    <a:pt x="245" y="15"/>
                  </a:lnTo>
                  <a:lnTo>
                    <a:pt x="242" y="20"/>
                  </a:lnTo>
                  <a:lnTo>
                    <a:pt x="242" y="24"/>
                  </a:lnTo>
                  <a:lnTo>
                    <a:pt x="242" y="24"/>
                  </a:lnTo>
                  <a:lnTo>
                    <a:pt x="242" y="28"/>
                  </a:lnTo>
                  <a:lnTo>
                    <a:pt x="243" y="31"/>
                  </a:lnTo>
                  <a:lnTo>
                    <a:pt x="246" y="36"/>
                  </a:lnTo>
                  <a:lnTo>
                    <a:pt x="248" y="39"/>
                  </a:lnTo>
                  <a:lnTo>
                    <a:pt x="248" y="39"/>
                  </a:lnTo>
                  <a:lnTo>
                    <a:pt x="209" y="41"/>
                  </a:lnTo>
                  <a:lnTo>
                    <a:pt x="171" y="44"/>
                  </a:lnTo>
                  <a:lnTo>
                    <a:pt x="135" y="51"/>
                  </a:lnTo>
                  <a:lnTo>
                    <a:pt x="102" y="60"/>
                  </a:lnTo>
                  <a:lnTo>
                    <a:pt x="102" y="60"/>
                  </a:lnTo>
                  <a:lnTo>
                    <a:pt x="100" y="61"/>
                  </a:lnTo>
                  <a:lnTo>
                    <a:pt x="98" y="63"/>
                  </a:lnTo>
                  <a:lnTo>
                    <a:pt x="98" y="63"/>
                  </a:lnTo>
                  <a:lnTo>
                    <a:pt x="97" y="65"/>
                  </a:lnTo>
                  <a:lnTo>
                    <a:pt x="97" y="67"/>
                  </a:lnTo>
                  <a:lnTo>
                    <a:pt x="97" y="70"/>
                  </a:lnTo>
                  <a:lnTo>
                    <a:pt x="99" y="72"/>
                  </a:lnTo>
                  <a:lnTo>
                    <a:pt x="99" y="72"/>
                  </a:lnTo>
                  <a:lnTo>
                    <a:pt x="100" y="75"/>
                  </a:lnTo>
                  <a:lnTo>
                    <a:pt x="101" y="78"/>
                  </a:lnTo>
                  <a:lnTo>
                    <a:pt x="101" y="78"/>
                  </a:lnTo>
                  <a:lnTo>
                    <a:pt x="100" y="81"/>
                  </a:lnTo>
                  <a:lnTo>
                    <a:pt x="99" y="83"/>
                  </a:lnTo>
                  <a:lnTo>
                    <a:pt x="95" y="85"/>
                  </a:lnTo>
                  <a:lnTo>
                    <a:pt x="92" y="87"/>
                  </a:lnTo>
                  <a:lnTo>
                    <a:pt x="92" y="87"/>
                  </a:lnTo>
                  <a:lnTo>
                    <a:pt x="89" y="85"/>
                  </a:lnTo>
                  <a:lnTo>
                    <a:pt x="87" y="83"/>
                  </a:lnTo>
                  <a:lnTo>
                    <a:pt x="85" y="81"/>
                  </a:lnTo>
                  <a:lnTo>
                    <a:pt x="85" y="78"/>
                  </a:lnTo>
                  <a:lnTo>
                    <a:pt x="85" y="78"/>
                  </a:lnTo>
                  <a:lnTo>
                    <a:pt x="84" y="75"/>
                  </a:lnTo>
                  <a:lnTo>
                    <a:pt x="83" y="72"/>
                  </a:lnTo>
                  <a:lnTo>
                    <a:pt x="80" y="71"/>
                  </a:lnTo>
                  <a:lnTo>
                    <a:pt x="77" y="70"/>
                  </a:lnTo>
                  <a:lnTo>
                    <a:pt x="77" y="70"/>
                  </a:lnTo>
                  <a:lnTo>
                    <a:pt x="75" y="71"/>
                  </a:lnTo>
                  <a:lnTo>
                    <a:pt x="72" y="72"/>
                  </a:lnTo>
                  <a:lnTo>
                    <a:pt x="71" y="75"/>
                  </a:lnTo>
                  <a:lnTo>
                    <a:pt x="71" y="78"/>
                  </a:lnTo>
                  <a:lnTo>
                    <a:pt x="71" y="78"/>
                  </a:lnTo>
                  <a:lnTo>
                    <a:pt x="71" y="84"/>
                  </a:lnTo>
                  <a:lnTo>
                    <a:pt x="74" y="91"/>
                  </a:lnTo>
                  <a:lnTo>
                    <a:pt x="78" y="95"/>
                  </a:lnTo>
                  <a:lnTo>
                    <a:pt x="84" y="98"/>
                  </a:lnTo>
                  <a:lnTo>
                    <a:pt x="2" y="298"/>
                  </a:lnTo>
                  <a:lnTo>
                    <a:pt x="2" y="298"/>
                  </a:lnTo>
                  <a:lnTo>
                    <a:pt x="2" y="300"/>
                  </a:lnTo>
                  <a:lnTo>
                    <a:pt x="2" y="303"/>
                  </a:lnTo>
                  <a:lnTo>
                    <a:pt x="0" y="304"/>
                  </a:lnTo>
                  <a:lnTo>
                    <a:pt x="0" y="304"/>
                  </a:lnTo>
                  <a:lnTo>
                    <a:pt x="4" y="310"/>
                  </a:lnTo>
                  <a:lnTo>
                    <a:pt x="8" y="314"/>
                  </a:lnTo>
                  <a:lnTo>
                    <a:pt x="12" y="320"/>
                  </a:lnTo>
                  <a:lnTo>
                    <a:pt x="18" y="324"/>
                  </a:lnTo>
                  <a:lnTo>
                    <a:pt x="24" y="328"/>
                  </a:lnTo>
                  <a:lnTo>
                    <a:pt x="32" y="333"/>
                  </a:lnTo>
                  <a:lnTo>
                    <a:pt x="39" y="336"/>
                  </a:lnTo>
                  <a:lnTo>
                    <a:pt x="48" y="339"/>
                  </a:lnTo>
                  <a:lnTo>
                    <a:pt x="50" y="339"/>
                  </a:lnTo>
                  <a:lnTo>
                    <a:pt x="135" y="339"/>
                  </a:lnTo>
                  <a:lnTo>
                    <a:pt x="138" y="339"/>
                  </a:lnTo>
                  <a:lnTo>
                    <a:pt x="138" y="339"/>
                  </a:lnTo>
                  <a:lnTo>
                    <a:pt x="146" y="336"/>
                  </a:lnTo>
                  <a:lnTo>
                    <a:pt x="154" y="333"/>
                  </a:lnTo>
                  <a:lnTo>
                    <a:pt x="161" y="328"/>
                  </a:lnTo>
                  <a:lnTo>
                    <a:pt x="168" y="324"/>
                  </a:lnTo>
                  <a:lnTo>
                    <a:pt x="173" y="320"/>
                  </a:lnTo>
                  <a:lnTo>
                    <a:pt x="179" y="314"/>
                  </a:lnTo>
                  <a:lnTo>
                    <a:pt x="183" y="310"/>
                  </a:lnTo>
                  <a:lnTo>
                    <a:pt x="186" y="304"/>
                  </a:lnTo>
                  <a:lnTo>
                    <a:pt x="185" y="303"/>
                  </a:lnTo>
                  <a:lnTo>
                    <a:pt x="185" y="303"/>
                  </a:lnTo>
                  <a:lnTo>
                    <a:pt x="185" y="300"/>
                  </a:lnTo>
                  <a:lnTo>
                    <a:pt x="184" y="298"/>
                  </a:lnTo>
                  <a:lnTo>
                    <a:pt x="102" y="98"/>
                  </a:lnTo>
                  <a:lnTo>
                    <a:pt x="102" y="98"/>
                  </a:lnTo>
                  <a:lnTo>
                    <a:pt x="107" y="95"/>
                  </a:lnTo>
                  <a:lnTo>
                    <a:pt x="112" y="90"/>
                  </a:lnTo>
                  <a:lnTo>
                    <a:pt x="114" y="84"/>
                  </a:lnTo>
                  <a:lnTo>
                    <a:pt x="115" y="78"/>
                  </a:lnTo>
                  <a:lnTo>
                    <a:pt x="115" y="78"/>
                  </a:lnTo>
                  <a:lnTo>
                    <a:pt x="114" y="70"/>
                  </a:lnTo>
                  <a:lnTo>
                    <a:pt x="114" y="70"/>
                  </a:lnTo>
                  <a:lnTo>
                    <a:pt x="145" y="64"/>
                  </a:lnTo>
                  <a:lnTo>
                    <a:pt x="178" y="58"/>
                  </a:lnTo>
                  <a:lnTo>
                    <a:pt x="212" y="54"/>
                  </a:lnTo>
                  <a:lnTo>
                    <a:pt x="249" y="53"/>
                  </a:lnTo>
                  <a:lnTo>
                    <a:pt x="249" y="211"/>
                  </a:lnTo>
                  <a:lnTo>
                    <a:pt x="249" y="211"/>
                  </a:lnTo>
                  <a:lnTo>
                    <a:pt x="246" y="222"/>
                  </a:lnTo>
                  <a:lnTo>
                    <a:pt x="243" y="233"/>
                  </a:lnTo>
                  <a:lnTo>
                    <a:pt x="241" y="244"/>
                  </a:lnTo>
                  <a:lnTo>
                    <a:pt x="241" y="255"/>
                  </a:lnTo>
                  <a:lnTo>
                    <a:pt x="241" y="267"/>
                  </a:lnTo>
                  <a:lnTo>
                    <a:pt x="243" y="278"/>
                  </a:lnTo>
                  <a:lnTo>
                    <a:pt x="246" y="288"/>
                  </a:lnTo>
                  <a:lnTo>
                    <a:pt x="249" y="299"/>
                  </a:lnTo>
                  <a:lnTo>
                    <a:pt x="249" y="299"/>
                  </a:lnTo>
                  <a:lnTo>
                    <a:pt x="249" y="300"/>
                  </a:lnTo>
                  <a:lnTo>
                    <a:pt x="249" y="341"/>
                  </a:lnTo>
                  <a:lnTo>
                    <a:pt x="249" y="341"/>
                  </a:lnTo>
                  <a:lnTo>
                    <a:pt x="249" y="346"/>
                  </a:lnTo>
                  <a:lnTo>
                    <a:pt x="248" y="352"/>
                  </a:lnTo>
                  <a:lnTo>
                    <a:pt x="246" y="358"/>
                  </a:lnTo>
                  <a:lnTo>
                    <a:pt x="242" y="364"/>
                  </a:lnTo>
                  <a:lnTo>
                    <a:pt x="238" y="371"/>
                  </a:lnTo>
                  <a:lnTo>
                    <a:pt x="230" y="376"/>
                  </a:lnTo>
                  <a:lnTo>
                    <a:pt x="222" y="381"/>
                  </a:lnTo>
                  <a:lnTo>
                    <a:pt x="210" y="385"/>
                  </a:lnTo>
                  <a:lnTo>
                    <a:pt x="206" y="386"/>
                  </a:lnTo>
                  <a:lnTo>
                    <a:pt x="205" y="391"/>
                  </a:lnTo>
                  <a:lnTo>
                    <a:pt x="192" y="391"/>
                  </a:lnTo>
                  <a:lnTo>
                    <a:pt x="192" y="429"/>
                  </a:lnTo>
                  <a:lnTo>
                    <a:pt x="186" y="429"/>
                  </a:lnTo>
                  <a:lnTo>
                    <a:pt x="186" y="467"/>
                  </a:lnTo>
                  <a:lnTo>
                    <a:pt x="345" y="467"/>
                  </a:lnTo>
                  <a:lnTo>
                    <a:pt x="345" y="429"/>
                  </a:lnTo>
                  <a:lnTo>
                    <a:pt x="340" y="429"/>
                  </a:lnTo>
                  <a:lnTo>
                    <a:pt x="340" y="391"/>
                  </a:lnTo>
                  <a:lnTo>
                    <a:pt x="327" y="391"/>
                  </a:lnTo>
                  <a:lnTo>
                    <a:pt x="327" y="386"/>
                  </a:lnTo>
                  <a:lnTo>
                    <a:pt x="321" y="385"/>
                  </a:lnTo>
                  <a:lnTo>
                    <a:pt x="321" y="385"/>
                  </a:lnTo>
                  <a:lnTo>
                    <a:pt x="311" y="382"/>
                  </a:lnTo>
                  <a:lnTo>
                    <a:pt x="304" y="379"/>
                  </a:lnTo>
                  <a:lnTo>
                    <a:pt x="297" y="375"/>
                  </a:lnTo>
                  <a:lnTo>
                    <a:pt x="292" y="371"/>
                  </a:lnTo>
                  <a:lnTo>
                    <a:pt x="288" y="364"/>
                  </a:lnTo>
                  <a:lnTo>
                    <a:pt x="286" y="358"/>
                  </a:lnTo>
                  <a:lnTo>
                    <a:pt x="283" y="350"/>
                  </a:lnTo>
                  <a:lnTo>
                    <a:pt x="282" y="341"/>
                  </a:lnTo>
                  <a:lnTo>
                    <a:pt x="282" y="299"/>
                  </a:lnTo>
                  <a:lnTo>
                    <a:pt x="282" y="299"/>
                  </a:lnTo>
                  <a:lnTo>
                    <a:pt x="286" y="288"/>
                  </a:lnTo>
                  <a:lnTo>
                    <a:pt x="289" y="278"/>
                  </a:lnTo>
                  <a:lnTo>
                    <a:pt x="290" y="266"/>
                  </a:lnTo>
                  <a:lnTo>
                    <a:pt x="290" y="255"/>
                  </a:lnTo>
                  <a:lnTo>
                    <a:pt x="290" y="244"/>
                  </a:lnTo>
                  <a:lnTo>
                    <a:pt x="289" y="233"/>
                  </a:lnTo>
                  <a:lnTo>
                    <a:pt x="286" y="222"/>
                  </a:lnTo>
                  <a:lnTo>
                    <a:pt x="282" y="211"/>
                  </a:lnTo>
                  <a:lnTo>
                    <a:pt x="282" y="53"/>
                  </a:lnTo>
                  <a:lnTo>
                    <a:pt x="282" y="53"/>
                  </a:lnTo>
                  <a:lnTo>
                    <a:pt x="319" y="54"/>
                  </a:lnTo>
                  <a:lnTo>
                    <a:pt x="354" y="58"/>
                  </a:lnTo>
                  <a:lnTo>
                    <a:pt x="387" y="64"/>
                  </a:lnTo>
                  <a:lnTo>
                    <a:pt x="417" y="70"/>
                  </a:lnTo>
                  <a:lnTo>
                    <a:pt x="417" y="70"/>
                  </a:lnTo>
                  <a:lnTo>
                    <a:pt x="416" y="78"/>
                  </a:lnTo>
                  <a:lnTo>
                    <a:pt x="416" y="78"/>
                  </a:lnTo>
                  <a:lnTo>
                    <a:pt x="417" y="84"/>
                  </a:lnTo>
                  <a:lnTo>
                    <a:pt x="421" y="90"/>
                  </a:lnTo>
                  <a:lnTo>
                    <a:pt x="424" y="95"/>
                  </a:lnTo>
                  <a:lnTo>
                    <a:pt x="429" y="98"/>
                  </a:lnTo>
                  <a:lnTo>
                    <a:pt x="347" y="298"/>
                  </a:lnTo>
                  <a:lnTo>
                    <a:pt x="347" y="298"/>
                  </a:lnTo>
                  <a:lnTo>
                    <a:pt x="346" y="300"/>
                  </a:lnTo>
                  <a:lnTo>
                    <a:pt x="347" y="303"/>
                  </a:lnTo>
                  <a:lnTo>
                    <a:pt x="346" y="304"/>
                  </a:lnTo>
                  <a:lnTo>
                    <a:pt x="346" y="304"/>
                  </a:lnTo>
                  <a:lnTo>
                    <a:pt x="349" y="310"/>
                  </a:lnTo>
                  <a:lnTo>
                    <a:pt x="354" y="314"/>
                  </a:lnTo>
                  <a:lnTo>
                    <a:pt x="358" y="320"/>
                  </a:lnTo>
                  <a:lnTo>
                    <a:pt x="363" y="324"/>
                  </a:lnTo>
                  <a:lnTo>
                    <a:pt x="370" y="328"/>
                  </a:lnTo>
                  <a:lnTo>
                    <a:pt x="377" y="333"/>
                  </a:lnTo>
                  <a:lnTo>
                    <a:pt x="385" y="336"/>
                  </a:lnTo>
                  <a:lnTo>
                    <a:pt x="394" y="339"/>
                  </a:lnTo>
                  <a:lnTo>
                    <a:pt x="396" y="339"/>
                  </a:lnTo>
                  <a:lnTo>
                    <a:pt x="481" y="339"/>
                  </a:lnTo>
                  <a:lnTo>
                    <a:pt x="483" y="339"/>
                  </a:lnTo>
                  <a:lnTo>
                    <a:pt x="483" y="339"/>
                  </a:lnTo>
                  <a:lnTo>
                    <a:pt x="492" y="336"/>
                  </a:lnTo>
                  <a:lnTo>
                    <a:pt x="499" y="333"/>
                  </a:lnTo>
                  <a:lnTo>
                    <a:pt x="507" y="328"/>
                  </a:lnTo>
                  <a:lnTo>
                    <a:pt x="513" y="324"/>
                  </a:lnTo>
                  <a:lnTo>
                    <a:pt x="519" y="320"/>
                  </a:lnTo>
                  <a:lnTo>
                    <a:pt x="524" y="314"/>
                  </a:lnTo>
                  <a:lnTo>
                    <a:pt x="527" y="310"/>
                  </a:lnTo>
                  <a:lnTo>
                    <a:pt x="531" y="304"/>
                  </a:lnTo>
                  <a:lnTo>
                    <a:pt x="531" y="303"/>
                  </a:lnTo>
                  <a:close/>
                  <a:moveTo>
                    <a:pt x="266" y="15"/>
                  </a:moveTo>
                  <a:lnTo>
                    <a:pt x="266" y="15"/>
                  </a:lnTo>
                  <a:lnTo>
                    <a:pt x="269" y="15"/>
                  </a:lnTo>
                  <a:lnTo>
                    <a:pt x="273" y="17"/>
                  </a:lnTo>
                  <a:lnTo>
                    <a:pt x="275" y="21"/>
                  </a:lnTo>
                  <a:lnTo>
                    <a:pt x="275" y="24"/>
                  </a:lnTo>
                  <a:lnTo>
                    <a:pt x="275" y="24"/>
                  </a:lnTo>
                  <a:lnTo>
                    <a:pt x="275" y="27"/>
                  </a:lnTo>
                  <a:lnTo>
                    <a:pt x="273" y="30"/>
                  </a:lnTo>
                  <a:lnTo>
                    <a:pt x="269" y="33"/>
                  </a:lnTo>
                  <a:lnTo>
                    <a:pt x="266" y="34"/>
                  </a:lnTo>
                  <a:lnTo>
                    <a:pt x="266" y="34"/>
                  </a:lnTo>
                  <a:lnTo>
                    <a:pt x="262" y="33"/>
                  </a:lnTo>
                  <a:lnTo>
                    <a:pt x="260" y="30"/>
                  </a:lnTo>
                  <a:lnTo>
                    <a:pt x="257" y="27"/>
                  </a:lnTo>
                  <a:lnTo>
                    <a:pt x="256" y="24"/>
                  </a:lnTo>
                  <a:lnTo>
                    <a:pt x="256" y="24"/>
                  </a:lnTo>
                  <a:lnTo>
                    <a:pt x="257" y="21"/>
                  </a:lnTo>
                  <a:lnTo>
                    <a:pt x="260" y="17"/>
                  </a:lnTo>
                  <a:lnTo>
                    <a:pt x="262" y="15"/>
                  </a:lnTo>
                  <a:lnTo>
                    <a:pt x="266" y="15"/>
                  </a:lnTo>
                  <a:lnTo>
                    <a:pt x="266" y="15"/>
                  </a:lnTo>
                  <a:close/>
                  <a:moveTo>
                    <a:pt x="134" y="325"/>
                  </a:moveTo>
                  <a:lnTo>
                    <a:pt x="51" y="325"/>
                  </a:lnTo>
                  <a:lnTo>
                    <a:pt x="51" y="325"/>
                  </a:lnTo>
                  <a:lnTo>
                    <a:pt x="41" y="322"/>
                  </a:lnTo>
                  <a:lnTo>
                    <a:pt x="34" y="318"/>
                  </a:lnTo>
                  <a:lnTo>
                    <a:pt x="26" y="313"/>
                  </a:lnTo>
                  <a:lnTo>
                    <a:pt x="21" y="308"/>
                  </a:lnTo>
                  <a:lnTo>
                    <a:pt x="166" y="308"/>
                  </a:lnTo>
                  <a:lnTo>
                    <a:pt x="166" y="308"/>
                  </a:lnTo>
                  <a:lnTo>
                    <a:pt x="159" y="313"/>
                  </a:lnTo>
                  <a:lnTo>
                    <a:pt x="152" y="318"/>
                  </a:lnTo>
                  <a:lnTo>
                    <a:pt x="144" y="322"/>
                  </a:lnTo>
                  <a:lnTo>
                    <a:pt x="134" y="325"/>
                  </a:lnTo>
                  <a:lnTo>
                    <a:pt x="134" y="325"/>
                  </a:lnTo>
                  <a:close/>
                  <a:moveTo>
                    <a:pt x="19" y="294"/>
                  </a:moveTo>
                  <a:lnTo>
                    <a:pt x="93" y="114"/>
                  </a:lnTo>
                  <a:lnTo>
                    <a:pt x="167" y="294"/>
                  </a:lnTo>
                  <a:lnTo>
                    <a:pt x="19" y="294"/>
                  </a:lnTo>
                  <a:close/>
                  <a:moveTo>
                    <a:pt x="270" y="217"/>
                  </a:moveTo>
                  <a:lnTo>
                    <a:pt x="270" y="217"/>
                  </a:lnTo>
                  <a:lnTo>
                    <a:pt x="273" y="227"/>
                  </a:lnTo>
                  <a:lnTo>
                    <a:pt x="275" y="237"/>
                  </a:lnTo>
                  <a:lnTo>
                    <a:pt x="276" y="245"/>
                  </a:lnTo>
                  <a:lnTo>
                    <a:pt x="276" y="255"/>
                  </a:lnTo>
                  <a:lnTo>
                    <a:pt x="276" y="265"/>
                  </a:lnTo>
                  <a:lnTo>
                    <a:pt x="275" y="274"/>
                  </a:lnTo>
                  <a:lnTo>
                    <a:pt x="273" y="283"/>
                  </a:lnTo>
                  <a:lnTo>
                    <a:pt x="270" y="293"/>
                  </a:lnTo>
                  <a:lnTo>
                    <a:pt x="262" y="293"/>
                  </a:lnTo>
                  <a:lnTo>
                    <a:pt x="262" y="293"/>
                  </a:lnTo>
                  <a:lnTo>
                    <a:pt x="259" y="283"/>
                  </a:lnTo>
                  <a:lnTo>
                    <a:pt x="256" y="274"/>
                  </a:lnTo>
                  <a:lnTo>
                    <a:pt x="255" y="265"/>
                  </a:lnTo>
                  <a:lnTo>
                    <a:pt x="255" y="255"/>
                  </a:lnTo>
                  <a:lnTo>
                    <a:pt x="255" y="245"/>
                  </a:lnTo>
                  <a:lnTo>
                    <a:pt x="256" y="237"/>
                  </a:lnTo>
                  <a:lnTo>
                    <a:pt x="259" y="227"/>
                  </a:lnTo>
                  <a:lnTo>
                    <a:pt x="262" y="217"/>
                  </a:lnTo>
                  <a:lnTo>
                    <a:pt x="270" y="217"/>
                  </a:lnTo>
                  <a:close/>
                  <a:moveTo>
                    <a:pt x="331" y="453"/>
                  </a:moveTo>
                  <a:lnTo>
                    <a:pt x="200" y="453"/>
                  </a:lnTo>
                  <a:lnTo>
                    <a:pt x="200" y="443"/>
                  </a:lnTo>
                  <a:lnTo>
                    <a:pt x="331" y="443"/>
                  </a:lnTo>
                  <a:lnTo>
                    <a:pt x="331" y="453"/>
                  </a:lnTo>
                  <a:close/>
                  <a:moveTo>
                    <a:pt x="207" y="429"/>
                  </a:moveTo>
                  <a:lnTo>
                    <a:pt x="207" y="406"/>
                  </a:lnTo>
                  <a:lnTo>
                    <a:pt x="326" y="406"/>
                  </a:lnTo>
                  <a:lnTo>
                    <a:pt x="326" y="429"/>
                  </a:lnTo>
                  <a:lnTo>
                    <a:pt x="207" y="429"/>
                  </a:lnTo>
                  <a:close/>
                  <a:moveTo>
                    <a:pt x="296" y="391"/>
                  </a:moveTo>
                  <a:lnTo>
                    <a:pt x="235" y="391"/>
                  </a:lnTo>
                  <a:lnTo>
                    <a:pt x="235" y="391"/>
                  </a:lnTo>
                  <a:lnTo>
                    <a:pt x="241" y="386"/>
                  </a:lnTo>
                  <a:lnTo>
                    <a:pt x="248" y="380"/>
                  </a:lnTo>
                  <a:lnTo>
                    <a:pt x="252" y="375"/>
                  </a:lnTo>
                  <a:lnTo>
                    <a:pt x="256" y="368"/>
                  </a:lnTo>
                  <a:lnTo>
                    <a:pt x="260" y="362"/>
                  </a:lnTo>
                  <a:lnTo>
                    <a:pt x="262" y="355"/>
                  </a:lnTo>
                  <a:lnTo>
                    <a:pt x="263" y="348"/>
                  </a:lnTo>
                  <a:lnTo>
                    <a:pt x="263" y="341"/>
                  </a:lnTo>
                  <a:lnTo>
                    <a:pt x="263" y="307"/>
                  </a:lnTo>
                  <a:lnTo>
                    <a:pt x="268" y="307"/>
                  </a:lnTo>
                  <a:lnTo>
                    <a:pt x="268" y="341"/>
                  </a:lnTo>
                  <a:lnTo>
                    <a:pt x="268" y="341"/>
                  </a:lnTo>
                  <a:lnTo>
                    <a:pt x="269" y="348"/>
                  </a:lnTo>
                  <a:lnTo>
                    <a:pt x="269" y="354"/>
                  </a:lnTo>
                  <a:lnTo>
                    <a:pt x="272" y="362"/>
                  </a:lnTo>
                  <a:lnTo>
                    <a:pt x="274" y="368"/>
                  </a:lnTo>
                  <a:lnTo>
                    <a:pt x="278" y="375"/>
                  </a:lnTo>
                  <a:lnTo>
                    <a:pt x="282" y="380"/>
                  </a:lnTo>
                  <a:lnTo>
                    <a:pt x="289" y="386"/>
                  </a:lnTo>
                  <a:lnTo>
                    <a:pt x="296" y="391"/>
                  </a:lnTo>
                  <a:lnTo>
                    <a:pt x="296" y="391"/>
                  </a:lnTo>
                  <a:close/>
                  <a:moveTo>
                    <a:pt x="268" y="203"/>
                  </a:moveTo>
                  <a:lnTo>
                    <a:pt x="263" y="203"/>
                  </a:lnTo>
                  <a:lnTo>
                    <a:pt x="263" y="53"/>
                  </a:lnTo>
                  <a:lnTo>
                    <a:pt x="263" y="53"/>
                  </a:lnTo>
                  <a:lnTo>
                    <a:pt x="266" y="53"/>
                  </a:lnTo>
                  <a:lnTo>
                    <a:pt x="266" y="53"/>
                  </a:lnTo>
                  <a:lnTo>
                    <a:pt x="268" y="53"/>
                  </a:lnTo>
                  <a:lnTo>
                    <a:pt x="268" y="203"/>
                  </a:lnTo>
                  <a:close/>
                  <a:moveTo>
                    <a:pt x="512" y="294"/>
                  </a:moveTo>
                  <a:lnTo>
                    <a:pt x="364" y="294"/>
                  </a:lnTo>
                  <a:lnTo>
                    <a:pt x="439" y="114"/>
                  </a:lnTo>
                  <a:lnTo>
                    <a:pt x="512" y="294"/>
                  </a:lnTo>
                  <a:close/>
                  <a:moveTo>
                    <a:pt x="480" y="325"/>
                  </a:moveTo>
                  <a:lnTo>
                    <a:pt x="397" y="325"/>
                  </a:lnTo>
                  <a:lnTo>
                    <a:pt x="397" y="325"/>
                  </a:lnTo>
                  <a:lnTo>
                    <a:pt x="387" y="322"/>
                  </a:lnTo>
                  <a:lnTo>
                    <a:pt x="380" y="318"/>
                  </a:lnTo>
                  <a:lnTo>
                    <a:pt x="372" y="313"/>
                  </a:lnTo>
                  <a:lnTo>
                    <a:pt x="367" y="308"/>
                  </a:lnTo>
                  <a:lnTo>
                    <a:pt x="511" y="308"/>
                  </a:lnTo>
                  <a:lnTo>
                    <a:pt x="511" y="308"/>
                  </a:lnTo>
                  <a:lnTo>
                    <a:pt x="505" y="313"/>
                  </a:lnTo>
                  <a:lnTo>
                    <a:pt x="497" y="318"/>
                  </a:lnTo>
                  <a:lnTo>
                    <a:pt x="490" y="322"/>
                  </a:lnTo>
                  <a:lnTo>
                    <a:pt x="480" y="325"/>
                  </a:lnTo>
                  <a:lnTo>
                    <a:pt x="480" y="325"/>
                  </a:lnTo>
                  <a:close/>
                </a:path>
              </a:pathLst>
            </a:custGeom>
            <a:solidFill>
              <a:schemeClr val="bg1"/>
            </a:solidFill>
            <a:ln>
              <a:solidFill>
                <a:schemeClr val="bg1">
                  <a:lumMod val="50000"/>
                </a:schemeClr>
              </a:solidFill>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195" name="Oval 43"/>
            <p:cNvSpPr/>
            <p:nvPr/>
          </p:nvSpPr>
          <p:spPr>
            <a:xfrm>
              <a:off x="4959358" y="2043755"/>
              <a:ext cx="317492" cy="317492"/>
            </a:xfrm>
            <a:prstGeom prst="ellipse">
              <a:avLst/>
            </a:prstGeom>
            <a:gradFill flip="none" rotWithShape="1">
              <a:gsLst>
                <a:gs pos="87000">
                  <a:srgbClr val="0D1325"/>
                </a:gs>
                <a:gs pos="0">
                  <a:srgbClr val="54D0CA"/>
                </a:gs>
              </a:gsLst>
              <a:lin ang="2700000" scaled="1"/>
              <a:tileRect/>
            </a:gra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微软雅黑" panose="020B0503020204020204" pitchFamily="34" charset="-122"/>
              </a:endParaRPr>
            </a:p>
          </p:txBody>
        </p:sp>
        <p:grpSp>
          <p:nvGrpSpPr>
            <p:cNvPr id="196" name="Group 96"/>
            <p:cNvGrpSpPr/>
            <p:nvPr/>
          </p:nvGrpSpPr>
          <p:grpSpPr>
            <a:xfrm>
              <a:off x="5029755" y="2114338"/>
              <a:ext cx="176698" cy="176327"/>
              <a:chOff x="5138738" y="4373563"/>
              <a:chExt cx="755650" cy="754063"/>
            </a:xfrm>
            <a:solidFill>
              <a:schemeClr val="bg1"/>
            </a:solidFill>
          </p:grpSpPr>
          <p:sp>
            <p:nvSpPr>
              <p:cNvPr id="208" name="Freeform 97"/>
              <p:cNvSpPr>
                <a:spLocks noEditPoints="1"/>
              </p:cNvSpPr>
              <p:nvPr/>
            </p:nvSpPr>
            <p:spPr bwMode="auto">
              <a:xfrm>
                <a:off x="5138738" y="4373563"/>
                <a:ext cx="755650" cy="754063"/>
              </a:xfrm>
              <a:custGeom>
                <a:avLst/>
                <a:gdLst>
                  <a:gd name="T0" fmla="*/ 214 w 476"/>
                  <a:gd name="T1" fmla="*/ 1 h 475"/>
                  <a:gd name="T2" fmla="*/ 146 w 476"/>
                  <a:gd name="T3" fmla="*/ 20 h 475"/>
                  <a:gd name="T4" fmla="*/ 87 w 476"/>
                  <a:gd name="T5" fmla="*/ 55 h 475"/>
                  <a:gd name="T6" fmla="*/ 41 w 476"/>
                  <a:gd name="T7" fmla="*/ 105 h 475"/>
                  <a:gd name="T8" fmla="*/ 11 w 476"/>
                  <a:gd name="T9" fmla="*/ 167 h 475"/>
                  <a:gd name="T10" fmla="*/ 0 w 476"/>
                  <a:gd name="T11" fmla="*/ 238 h 475"/>
                  <a:gd name="T12" fmla="*/ 6 w 476"/>
                  <a:gd name="T13" fmla="*/ 286 h 475"/>
                  <a:gd name="T14" fmla="*/ 30 w 476"/>
                  <a:gd name="T15" fmla="*/ 351 h 475"/>
                  <a:gd name="T16" fmla="*/ 71 w 476"/>
                  <a:gd name="T17" fmla="*/ 406 h 475"/>
                  <a:gd name="T18" fmla="*/ 125 w 476"/>
                  <a:gd name="T19" fmla="*/ 447 h 475"/>
                  <a:gd name="T20" fmla="*/ 190 w 476"/>
                  <a:gd name="T21" fmla="*/ 471 h 475"/>
                  <a:gd name="T22" fmla="*/ 238 w 476"/>
                  <a:gd name="T23" fmla="*/ 475 h 475"/>
                  <a:gd name="T24" fmla="*/ 309 w 476"/>
                  <a:gd name="T25" fmla="*/ 464 h 475"/>
                  <a:gd name="T26" fmla="*/ 371 w 476"/>
                  <a:gd name="T27" fmla="*/ 435 h 475"/>
                  <a:gd name="T28" fmla="*/ 422 w 476"/>
                  <a:gd name="T29" fmla="*/ 389 h 475"/>
                  <a:gd name="T30" fmla="*/ 457 w 476"/>
                  <a:gd name="T31" fmla="*/ 331 h 475"/>
                  <a:gd name="T32" fmla="*/ 474 w 476"/>
                  <a:gd name="T33" fmla="*/ 263 h 475"/>
                  <a:gd name="T34" fmla="*/ 474 w 476"/>
                  <a:gd name="T35" fmla="*/ 214 h 475"/>
                  <a:gd name="T36" fmla="*/ 457 w 476"/>
                  <a:gd name="T37" fmla="*/ 146 h 475"/>
                  <a:gd name="T38" fmla="*/ 422 w 476"/>
                  <a:gd name="T39" fmla="*/ 86 h 475"/>
                  <a:gd name="T40" fmla="*/ 371 w 476"/>
                  <a:gd name="T41" fmla="*/ 41 h 475"/>
                  <a:gd name="T42" fmla="*/ 309 w 476"/>
                  <a:gd name="T43" fmla="*/ 11 h 475"/>
                  <a:gd name="T44" fmla="*/ 238 w 476"/>
                  <a:gd name="T45" fmla="*/ 0 h 475"/>
                  <a:gd name="T46" fmla="*/ 238 w 476"/>
                  <a:gd name="T47" fmla="*/ 461 h 475"/>
                  <a:gd name="T48" fmla="*/ 172 w 476"/>
                  <a:gd name="T49" fmla="*/ 452 h 475"/>
                  <a:gd name="T50" fmla="*/ 114 w 476"/>
                  <a:gd name="T51" fmla="*/ 423 h 475"/>
                  <a:gd name="T52" fmla="*/ 66 w 476"/>
                  <a:gd name="T53" fmla="*/ 380 h 475"/>
                  <a:gd name="T54" fmla="*/ 33 w 476"/>
                  <a:gd name="T55" fmla="*/ 325 h 475"/>
                  <a:gd name="T56" fmla="*/ 15 w 476"/>
                  <a:gd name="T57" fmla="*/ 260 h 475"/>
                  <a:gd name="T58" fmla="*/ 15 w 476"/>
                  <a:gd name="T59" fmla="*/ 215 h 475"/>
                  <a:gd name="T60" fmla="*/ 33 w 476"/>
                  <a:gd name="T61" fmla="*/ 151 h 475"/>
                  <a:gd name="T62" fmla="*/ 66 w 476"/>
                  <a:gd name="T63" fmla="*/ 96 h 475"/>
                  <a:gd name="T64" fmla="*/ 114 w 476"/>
                  <a:gd name="T65" fmla="*/ 53 h 475"/>
                  <a:gd name="T66" fmla="*/ 172 w 476"/>
                  <a:gd name="T67" fmla="*/ 25 h 475"/>
                  <a:gd name="T68" fmla="*/ 238 w 476"/>
                  <a:gd name="T69" fmla="*/ 14 h 475"/>
                  <a:gd name="T70" fmla="*/ 283 w 476"/>
                  <a:gd name="T71" fmla="*/ 20 h 475"/>
                  <a:gd name="T72" fmla="*/ 345 w 476"/>
                  <a:gd name="T73" fmla="*/ 41 h 475"/>
                  <a:gd name="T74" fmla="*/ 396 w 476"/>
                  <a:gd name="T75" fmla="*/ 80 h 475"/>
                  <a:gd name="T76" fmla="*/ 435 w 476"/>
                  <a:gd name="T77" fmla="*/ 132 h 475"/>
                  <a:gd name="T78" fmla="*/ 457 w 476"/>
                  <a:gd name="T79" fmla="*/ 193 h 475"/>
                  <a:gd name="T80" fmla="*/ 462 w 476"/>
                  <a:gd name="T81" fmla="*/ 238 h 475"/>
                  <a:gd name="T82" fmla="*/ 452 w 476"/>
                  <a:gd name="T83" fmla="*/ 305 h 475"/>
                  <a:gd name="T84" fmla="*/ 424 w 476"/>
                  <a:gd name="T85" fmla="*/ 363 h 475"/>
                  <a:gd name="T86" fmla="*/ 381 w 476"/>
                  <a:gd name="T87" fmla="*/ 410 h 475"/>
                  <a:gd name="T88" fmla="*/ 325 w 476"/>
                  <a:gd name="T89" fmla="*/ 444 h 475"/>
                  <a:gd name="T90" fmla="*/ 261 w 476"/>
                  <a:gd name="T91" fmla="*/ 46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6" h="475">
                    <a:moveTo>
                      <a:pt x="238" y="0"/>
                    </a:moveTo>
                    <a:lnTo>
                      <a:pt x="238" y="0"/>
                    </a:lnTo>
                    <a:lnTo>
                      <a:pt x="214" y="1"/>
                    </a:lnTo>
                    <a:lnTo>
                      <a:pt x="190" y="5"/>
                    </a:lnTo>
                    <a:lnTo>
                      <a:pt x="168" y="11"/>
                    </a:lnTo>
                    <a:lnTo>
                      <a:pt x="146" y="20"/>
                    </a:lnTo>
                    <a:lnTo>
                      <a:pt x="125" y="29"/>
                    </a:lnTo>
                    <a:lnTo>
                      <a:pt x="105" y="41"/>
                    </a:lnTo>
                    <a:lnTo>
                      <a:pt x="87" y="55"/>
                    </a:lnTo>
                    <a:lnTo>
                      <a:pt x="71" y="70"/>
                    </a:lnTo>
                    <a:lnTo>
                      <a:pt x="54" y="86"/>
                    </a:lnTo>
                    <a:lnTo>
                      <a:pt x="41" y="105"/>
                    </a:lnTo>
                    <a:lnTo>
                      <a:pt x="30" y="125"/>
                    </a:lnTo>
                    <a:lnTo>
                      <a:pt x="19" y="146"/>
                    </a:lnTo>
                    <a:lnTo>
                      <a:pt x="11" y="167"/>
                    </a:lnTo>
                    <a:lnTo>
                      <a:pt x="6" y="190"/>
                    </a:lnTo>
                    <a:lnTo>
                      <a:pt x="1" y="214"/>
                    </a:lnTo>
                    <a:lnTo>
                      <a:pt x="0" y="238"/>
                    </a:lnTo>
                    <a:lnTo>
                      <a:pt x="0" y="238"/>
                    </a:lnTo>
                    <a:lnTo>
                      <a:pt x="1" y="263"/>
                    </a:lnTo>
                    <a:lnTo>
                      <a:pt x="6" y="286"/>
                    </a:lnTo>
                    <a:lnTo>
                      <a:pt x="11" y="309"/>
                    </a:lnTo>
                    <a:lnTo>
                      <a:pt x="19" y="331"/>
                    </a:lnTo>
                    <a:lnTo>
                      <a:pt x="30" y="351"/>
                    </a:lnTo>
                    <a:lnTo>
                      <a:pt x="41" y="371"/>
                    </a:lnTo>
                    <a:lnTo>
                      <a:pt x="54" y="389"/>
                    </a:lnTo>
                    <a:lnTo>
                      <a:pt x="71" y="406"/>
                    </a:lnTo>
                    <a:lnTo>
                      <a:pt x="87" y="421"/>
                    </a:lnTo>
                    <a:lnTo>
                      <a:pt x="105" y="435"/>
                    </a:lnTo>
                    <a:lnTo>
                      <a:pt x="125" y="447"/>
                    </a:lnTo>
                    <a:lnTo>
                      <a:pt x="146" y="457"/>
                    </a:lnTo>
                    <a:lnTo>
                      <a:pt x="168" y="464"/>
                    </a:lnTo>
                    <a:lnTo>
                      <a:pt x="190" y="471"/>
                    </a:lnTo>
                    <a:lnTo>
                      <a:pt x="214" y="474"/>
                    </a:lnTo>
                    <a:lnTo>
                      <a:pt x="238" y="475"/>
                    </a:lnTo>
                    <a:lnTo>
                      <a:pt x="238" y="475"/>
                    </a:lnTo>
                    <a:lnTo>
                      <a:pt x="263" y="474"/>
                    </a:lnTo>
                    <a:lnTo>
                      <a:pt x="285" y="471"/>
                    </a:lnTo>
                    <a:lnTo>
                      <a:pt x="309" y="464"/>
                    </a:lnTo>
                    <a:lnTo>
                      <a:pt x="331" y="457"/>
                    </a:lnTo>
                    <a:lnTo>
                      <a:pt x="351" y="447"/>
                    </a:lnTo>
                    <a:lnTo>
                      <a:pt x="371" y="435"/>
                    </a:lnTo>
                    <a:lnTo>
                      <a:pt x="389" y="421"/>
                    </a:lnTo>
                    <a:lnTo>
                      <a:pt x="406" y="406"/>
                    </a:lnTo>
                    <a:lnTo>
                      <a:pt x="422" y="389"/>
                    </a:lnTo>
                    <a:lnTo>
                      <a:pt x="436" y="371"/>
                    </a:lnTo>
                    <a:lnTo>
                      <a:pt x="447" y="351"/>
                    </a:lnTo>
                    <a:lnTo>
                      <a:pt x="457" y="331"/>
                    </a:lnTo>
                    <a:lnTo>
                      <a:pt x="465" y="309"/>
                    </a:lnTo>
                    <a:lnTo>
                      <a:pt x="471" y="286"/>
                    </a:lnTo>
                    <a:lnTo>
                      <a:pt x="474" y="263"/>
                    </a:lnTo>
                    <a:lnTo>
                      <a:pt x="476" y="238"/>
                    </a:lnTo>
                    <a:lnTo>
                      <a:pt x="476" y="238"/>
                    </a:lnTo>
                    <a:lnTo>
                      <a:pt x="474" y="214"/>
                    </a:lnTo>
                    <a:lnTo>
                      <a:pt x="471" y="190"/>
                    </a:lnTo>
                    <a:lnTo>
                      <a:pt x="465" y="167"/>
                    </a:lnTo>
                    <a:lnTo>
                      <a:pt x="457" y="146"/>
                    </a:lnTo>
                    <a:lnTo>
                      <a:pt x="447" y="125"/>
                    </a:lnTo>
                    <a:lnTo>
                      <a:pt x="436" y="105"/>
                    </a:lnTo>
                    <a:lnTo>
                      <a:pt x="422" y="86"/>
                    </a:lnTo>
                    <a:lnTo>
                      <a:pt x="406" y="70"/>
                    </a:lnTo>
                    <a:lnTo>
                      <a:pt x="389" y="55"/>
                    </a:lnTo>
                    <a:lnTo>
                      <a:pt x="371" y="41"/>
                    </a:lnTo>
                    <a:lnTo>
                      <a:pt x="351" y="29"/>
                    </a:lnTo>
                    <a:lnTo>
                      <a:pt x="331" y="20"/>
                    </a:lnTo>
                    <a:lnTo>
                      <a:pt x="309" y="11"/>
                    </a:lnTo>
                    <a:lnTo>
                      <a:pt x="285" y="5"/>
                    </a:lnTo>
                    <a:lnTo>
                      <a:pt x="263" y="1"/>
                    </a:lnTo>
                    <a:lnTo>
                      <a:pt x="238" y="0"/>
                    </a:lnTo>
                    <a:lnTo>
                      <a:pt x="238" y="0"/>
                    </a:lnTo>
                    <a:close/>
                    <a:moveTo>
                      <a:pt x="238" y="461"/>
                    </a:moveTo>
                    <a:lnTo>
                      <a:pt x="238" y="461"/>
                    </a:lnTo>
                    <a:lnTo>
                      <a:pt x="215" y="460"/>
                    </a:lnTo>
                    <a:lnTo>
                      <a:pt x="194" y="457"/>
                    </a:lnTo>
                    <a:lnTo>
                      <a:pt x="172" y="452"/>
                    </a:lnTo>
                    <a:lnTo>
                      <a:pt x="152" y="444"/>
                    </a:lnTo>
                    <a:lnTo>
                      <a:pt x="132" y="434"/>
                    </a:lnTo>
                    <a:lnTo>
                      <a:pt x="114" y="423"/>
                    </a:lnTo>
                    <a:lnTo>
                      <a:pt x="96" y="410"/>
                    </a:lnTo>
                    <a:lnTo>
                      <a:pt x="80" y="396"/>
                    </a:lnTo>
                    <a:lnTo>
                      <a:pt x="66" y="380"/>
                    </a:lnTo>
                    <a:lnTo>
                      <a:pt x="53" y="363"/>
                    </a:lnTo>
                    <a:lnTo>
                      <a:pt x="41" y="345"/>
                    </a:lnTo>
                    <a:lnTo>
                      <a:pt x="33" y="325"/>
                    </a:lnTo>
                    <a:lnTo>
                      <a:pt x="25" y="305"/>
                    </a:lnTo>
                    <a:lnTo>
                      <a:pt x="19" y="283"/>
                    </a:lnTo>
                    <a:lnTo>
                      <a:pt x="15" y="260"/>
                    </a:lnTo>
                    <a:lnTo>
                      <a:pt x="14" y="238"/>
                    </a:lnTo>
                    <a:lnTo>
                      <a:pt x="14" y="238"/>
                    </a:lnTo>
                    <a:lnTo>
                      <a:pt x="15" y="215"/>
                    </a:lnTo>
                    <a:lnTo>
                      <a:pt x="19" y="193"/>
                    </a:lnTo>
                    <a:lnTo>
                      <a:pt x="25" y="172"/>
                    </a:lnTo>
                    <a:lnTo>
                      <a:pt x="33" y="151"/>
                    </a:lnTo>
                    <a:lnTo>
                      <a:pt x="41" y="132"/>
                    </a:lnTo>
                    <a:lnTo>
                      <a:pt x="53" y="113"/>
                    </a:lnTo>
                    <a:lnTo>
                      <a:pt x="66" y="96"/>
                    </a:lnTo>
                    <a:lnTo>
                      <a:pt x="80" y="80"/>
                    </a:lnTo>
                    <a:lnTo>
                      <a:pt x="96" y="66"/>
                    </a:lnTo>
                    <a:lnTo>
                      <a:pt x="114" y="53"/>
                    </a:lnTo>
                    <a:lnTo>
                      <a:pt x="132" y="41"/>
                    </a:lnTo>
                    <a:lnTo>
                      <a:pt x="152" y="32"/>
                    </a:lnTo>
                    <a:lnTo>
                      <a:pt x="172" y="25"/>
                    </a:lnTo>
                    <a:lnTo>
                      <a:pt x="194" y="20"/>
                    </a:lnTo>
                    <a:lnTo>
                      <a:pt x="215" y="15"/>
                    </a:lnTo>
                    <a:lnTo>
                      <a:pt x="238" y="14"/>
                    </a:lnTo>
                    <a:lnTo>
                      <a:pt x="238" y="14"/>
                    </a:lnTo>
                    <a:lnTo>
                      <a:pt x="261" y="15"/>
                    </a:lnTo>
                    <a:lnTo>
                      <a:pt x="283" y="20"/>
                    </a:lnTo>
                    <a:lnTo>
                      <a:pt x="305" y="25"/>
                    </a:lnTo>
                    <a:lnTo>
                      <a:pt x="325" y="32"/>
                    </a:lnTo>
                    <a:lnTo>
                      <a:pt x="345" y="41"/>
                    </a:lnTo>
                    <a:lnTo>
                      <a:pt x="363" y="53"/>
                    </a:lnTo>
                    <a:lnTo>
                      <a:pt x="381" y="66"/>
                    </a:lnTo>
                    <a:lnTo>
                      <a:pt x="396" y="80"/>
                    </a:lnTo>
                    <a:lnTo>
                      <a:pt x="411" y="96"/>
                    </a:lnTo>
                    <a:lnTo>
                      <a:pt x="424" y="113"/>
                    </a:lnTo>
                    <a:lnTo>
                      <a:pt x="435" y="132"/>
                    </a:lnTo>
                    <a:lnTo>
                      <a:pt x="444" y="151"/>
                    </a:lnTo>
                    <a:lnTo>
                      <a:pt x="452" y="172"/>
                    </a:lnTo>
                    <a:lnTo>
                      <a:pt x="457" y="193"/>
                    </a:lnTo>
                    <a:lnTo>
                      <a:pt x="460" y="215"/>
                    </a:lnTo>
                    <a:lnTo>
                      <a:pt x="462" y="238"/>
                    </a:lnTo>
                    <a:lnTo>
                      <a:pt x="462" y="238"/>
                    </a:lnTo>
                    <a:lnTo>
                      <a:pt x="460" y="260"/>
                    </a:lnTo>
                    <a:lnTo>
                      <a:pt x="457" y="283"/>
                    </a:lnTo>
                    <a:lnTo>
                      <a:pt x="452" y="305"/>
                    </a:lnTo>
                    <a:lnTo>
                      <a:pt x="444" y="325"/>
                    </a:lnTo>
                    <a:lnTo>
                      <a:pt x="435" y="345"/>
                    </a:lnTo>
                    <a:lnTo>
                      <a:pt x="424" y="363"/>
                    </a:lnTo>
                    <a:lnTo>
                      <a:pt x="411" y="380"/>
                    </a:lnTo>
                    <a:lnTo>
                      <a:pt x="396" y="396"/>
                    </a:lnTo>
                    <a:lnTo>
                      <a:pt x="381" y="410"/>
                    </a:lnTo>
                    <a:lnTo>
                      <a:pt x="363" y="423"/>
                    </a:lnTo>
                    <a:lnTo>
                      <a:pt x="345" y="434"/>
                    </a:lnTo>
                    <a:lnTo>
                      <a:pt x="325" y="444"/>
                    </a:lnTo>
                    <a:lnTo>
                      <a:pt x="305" y="452"/>
                    </a:lnTo>
                    <a:lnTo>
                      <a:pt x="283" y="457"/>
                    </a:lnTo>
                    <a:lnTo>
                      <a:pt x="261" y="460"/>
                    </a:lnTo>
                    <a:lnTo>
                      <a:pt x="238" y="461"/>
                    </a:lnTo>
                    <a:lnTo>
                      <a:pt x="238" y="461"/>
                    </a:lnTo>
                    <a:close/>
                  </a:path>
                </a:pathLst>
              </a:custGeom>
              <a:grpFill/>
              <a:ln w="9525">
                <a:solidFill>
                  <a:schemeClr val="bg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09" name="Freeform 98"/>
              <p:cNvSpPr>
                <a:spLocks noEditPoints="1"/>
              </p:cNvSpPr>
              <p:nvPr/>
            </p:nvSpPr>
            <p:spPr bwMode="auto">
              <a:xfrm>
                <a:off x="5189538" y="4422775"/>
                <a:ext cx="654050" cy="655638"/>
              </a:xfrm>
              <a:custGeom>
                <a:avLst/>
                <a:gdLst>
                  <a:gd name="T0" fmla="*/ 185 w 412"/>
                  <a:gd name="T1" fmla="*/ 1 h 413"/>
                  <a:gd name="T2" fmla="*/ 126 w 412"/>
                  <a:gd name="T3" fmla="*/ 17 h 413"/>
                  <a:gd name="T4" fmla="*/ 75 w 412"/>
                  <a:gd name="T5" fmla="*/ 48 h 413"/>
                  <a:gd name="T6" fmla="*/ 35 w 412"/>
                  <a:gd name="T7" fmla="*/ 92 h 413"/>
                  <a:gd name="T8" fmla="*/ 9 w 412"/>
                  <a:gd name="T9" fmla="*/ 146 h 413"/>
                  <a:gd name="T10" fmla="*/ 0 w 412"/>
                  <a:gd name="T11" fmla="*/ 207 h 413"/>
                  <a:gd name="T12" fmla="*/ 4 w 412"/>
                  <a:gd name="T13" fmla="*/ 249 h 413"/>
                  <a:gd name="T14" fmla="*/ 25 w 412"/>
                  <a:gd name="T15" fmla="*/ 305 h 413"/>
                  <a:gd name="T16" fmla="*/ 60 w 412"/>
                  <a:gd name="T17" fmla="*/ 352 h 413"/>
                  <a:gd name="T18" fmla="*/ 108 w 412"/>
                  <a:gd name="T19" fmla="*/ 388 h 413"/>
                  <a:gd name="T20" fmla="*/ 165 w 412"/>
                  <a:gd name="T21" fmla="*/ 409 h 413"/>
                  <a:gd name="T22" fmla="*/ 206 w 412"/>
                  <a:gd name="T23" fmla="*/ 413 h 413"/>
                  <a:gd name="T24" fmla="*/ 268 w 412"/>
                  <a:gd name="T25" fmla="*/ 404 h 413"/>
                  <a:gd name="T26" fmla="*/ 322 w 412"/>
                  <a:gd name="T27" fmla="*/ 378 h 413"/>
                  <a:gd name="T28" fmla="*/ 365 w 412"/>
                  <a:gd name="T29" fmla="*/ 338 h 413"/>
                  <a:gd name="T30" fmla="*/ 396 w 412"/>
                  <a:gd name="T31" fmla="*/ 288 h 413"/>
                  <a:gd name="T32" fmla="*/ 411 w 412"/>
                  <a:gd name="T33" fmla="*/ 228 h 413"/>
                  <a:gd name="T34" fmla="*/ 411 w 412"/>
                  <a:gd name="T35" fmla="*/ 186 h 413"/>
                  <a:gd name="T36" fmla="*/ 396 w 412"/>
                  <a:gd name="T37" fmla="*/ 127 h 413"/>
                  <a:gd name="T38" fmla="*/ 365 w 412"/>
                  <a:gd name="T39" fmla="*/ 76 h 413"/>
                  <a:gd name="T40" fmla="*/ 322 w 412"/>
                  <a:gd name="T41" fmla="*/ 36 h 413"/>
                  <a:gd name="T42" fmla="*/ 268 w 412"/>
                  <a:gd name="T43" fmla="*/ 10 h 413"/>
                  <a:gd name="T44" fmla="*/ 206 w 412"/>
                  <a:gd name="T45" fmla="*/ 0 h 413"/>
                  <a:gd name="T46" fmla="*/ 206 w 412"/>
                  <a:gd name="T47" fmla="*/ 399 h 413"/>
                  <a:gd name="T48" fmla="*/ 149 w 412"/>
                  <a:gd name="T49" fmla="*/ 390 h 413"/>
                  <a:gd name="T50" fmla="*/ 99 w 412"/>
                  <a:gd name="T51" fmla="*/ 367 h 413"/>
                  <a:gd name="T52" fmla="*/ 58 w 412"/>
                  <a:gd name="T53" fmla="*/ 329 h 413"/>
                  <a:gd name="T54" fmla="*/ 29 w 412"/>
                  <a:gd name="T55" fmla="*/ 281 h 413"/>
                  <a:gd name="T56" fmla="*/ 15 w 412"/>
                  <a:gd name="T57" fmla="*/ 226 h 413"/>
                  <a:gd name="T58" fmla="*/ 15 w 412"/>
                  <a:gd name="T59" fmla="*/ 187 h 413"/>
                  <a:gd name="T60" fmla="*/ 29 w 412"/>
                  <a:gd name="T61" fmla="*/ 132 h 413"/>
                  <a:gd name="T62" fmla="*/ 58 w 412"/>
                  <a:gd name="T63" fmla="*/ 85 h 413"/>
                  <a:gd name="T64" fmla="*/ 99 w 412"/>
                  <a:gd name="T65" fmla="*/ 48 h 413"/>
                  <a:gd name="T66" fmla="*/ 149 w 412"/>
                  <a:gd name="T67" fmla="*/ 24 h 413"/>
                  <a:gd name="T68" fmla="*/ 206 w 412"/>
                  <a:gd name="T69" fmla="*/ 16 h 413"/>
                  <a:gd name="T70" fmla="*/ 245 w 412"/>
                  <a:gd name="T71" fmla="*/ 19 h 413"/>
                  <a:gd name="T72" fmla="*/ 298 w 412"/>
                  <a:gd name="T73" fmla="*/ 38 h 413"/>
                  <a:gd name="T74" fmla="*/ 342 w 412"/>
                  <a:gd name="T75" fmla="*/ 72 h 413"/>
                  <a:gd name="T76" fmla="*/ 374 w 412"/>
                  <a:gd name="T77" fmla="*/ 116 h 413"/>
                  <a:gd name="T78" fmla="*/ 394 w 412"/>
                  <a:gd name="T79" fmla="*/ 169 h 413"/>
                  <a:gd name="T80" fmla="*/ 398 w 412"/>
                  <a:gd name="T81" fmla="*/ 207 h 413"/>
                  <a:gd name="T82" fmla="*/ 390 w 412"/>
                  <a:gd name="T83" fmla="*/ 264 h 413"/>
                  <a:gd name="T84" fmla="*/ 366 w 412"/>
                  <a:gd name="T85" fmla="*/ 315 h 413"/>
                  <a:gd name="T86" fmla="*/ 328 w 412"/>
                  <a:gd name="T87" fmla="*/ 355 h 413"/>
                  <a:gd name="T88" fmla="*/ 280 w 412"/>
                  <a:gd name="T89" fmla="*/ 384 h 413"/>
                  <a:gd name="T90" fmla="*/ 225 w 412"/>
                  <a:gd name="T91" fmla="*/ 398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2" h="413">
                    <a:moveTo>
                      <a:pt x="206" y="0"/>
                    </a:moveTo>
                    <a:lnTo>
                      <a:pt x="206" y="0"/>
                    </a:lnTo>
                    <a:lnTo>
                      <a:pt x="185" y="1"/>
                    </a:lnTo>
                    <a:lnTo>
                      <a:pt x="165" y="5"/>
                    </a:lnTo>
                    <a:lnTo>
                      <a:pt x="144" y="10"/>
                    </a:lnTo>
                    <a:lnTo>
                      <a:pt x="126" y="17"/>
                    </a:lnTo>
                    <a:lnTo>
                      <a:pt x="108" y="26"/>
                    </a:lnTo>
                    <a:lnTo>
                      <a:pt x="91" y="36"/>
                    </a:lnTo>
                    <a:lnTo>
                      <a:pt x="75" y="48"/>
                    </a:lnTo>
                    <a:lnTo>
                      <a:pt x="60" y="61"/>
                    </a:lnTo>
                    <a:lnTo>
                      <a:pt x="47" y="76"/>
                    </a:lnTo>
                    <a:lnTo>
                      <a:pt x="35" y="92"/>
                    </a:lnTo>
                    <a:lnTo>
                      <a:pt x="25" y="108"/>
                    </a:lnTo>
                    <a:lnTo>
                      <a:pt x="16" y="127"/>
                    </a:lnTo>
                    <a:lnTo>
                      <a:pt x="9" y="146"/>
                    </a:lnTo>
                    <a:lnTo>
                      <a:pt x="4" y="166"/>
                    </a:lnTo>
                    <a:lnTo>
                      <a:pt x="1" y="186"/>
                    </a:lnTo>
                    <a:lnTo>
                      <a:pt x="0" y="207"/>
                    </a:lnTo>
                    <a:lnTo>
                      <a:pt x="0" y="207"/>
                    </a:lnTo>
                    <a:lnTo>
                      <a:pt x="1" y="228"/>
                    </a:lnTo>
                    <a:lnTo>
                      <a:pt x="4" y="249"/>
                    </a:lnTo>
                    <a:lnTo>
                      <a:pt x="9" y="268"/>
                    </a:lnTo>
                    <a:lnTo>
                      <a:pt x="16" y="288"/>
                    </a:lnTo>
                    <a:lnTo>
                      <a:pt x="25" y="305"/>
                    </a:lnTo>
                    <a:lnTo>
                      <a:pt x="35" y="322"/>
                    </a:lnTo>
                    <a:lnTo>
                      <a:pt x="47" y="338"/>
                    </a:lnTo>
                    <a:lnTo>
                      <a:pt x="60" y="352"/>
                    </a:lnTo>
                    <a:lnTo>
                      <a:pt x="75" y="367"/>
                    </a:lnTo>
                    <a:lnTo>
                      <a:pt x="91" y="378"/>
                    </a:lnTo>
                    <a:lnTo>
                      <a:pt x="108" y="388"/>
                    </a:lnTo>
                    <a:lnTo>
                      <a:pt x="126" y="397"/>
                    </a:lnTo>
                    <a:lnTo>
                      <a:pt x="144" y="404"/>
                    </a:lnTo>
                    <a:lnTo>
                      <a:pt x="165" y="409"/>
                    </a:lnTo>
                    <a:lnTo>
                      <a:pt x="185" y="412"/>
                    </a:lnTo>
                    <a:lnTo>
                      <a:pt x="206" y="413"/>
                    </a:lnTo>
                    <a:lnTo>
                      <a:pt x="206" y="413"/>
                    </a:lnTo>
                    <a:lnTo>
                      <a:pt x="228" y="412"/>
                    </a:lnTo>
                    <a:lnTo>
                      <a:pt x="248" y="409"/>
                    </a:lnTo>
                    <a:lnTo>
                      <a:pt x="268" y="404"/>
                    </a:lnTo>
                    <a:lnTo>
                      <a:pt x="286" y="397"/>
                    </a:lnTo>
                    <a:lnTo>
                      <a:pt x="304" y="388"/>
                    </a:lnTo>
                    <a:lnTo>
                      <a:pt x="322" y="378"/>
                    </a:lnTo>
                    <a:lnTo>
                      <a:pt x="337" y="367"/>
                    </a:lnTo>
                    <a:lnTo>
                      <a:pt x="352" y="352"/>
                    </a:lnTo>
                    <a:lnTo>
                      <a:pt x="365" y="338"/>
                    </a:lnTo>
                    <a:lnTo>
                      <a:pt x="377" y="322"/>
                    </a:lnTo>
                    <a:lnTo>
                      <a:pt x="387" y="305"/>
                    </a:lnTo>
                    <a:lnTo>
                      <a:pt x="396" y="288"/>
                    </a:lnTo>
                    <a:lnTo>
                      <a:pt x="403" y="268"/>
                    </a:lnTo>
                    <a:lnTo>
                      <a:pt x="408" y="249"/>
                    </a:lnTo>
                    <a:lnTo>
                      <a:pt x="411" y="228"/>
                    </a:lnTo>
                    <a:lnTo>
                      <a:pt x="412" y="207"/>
                    </a:lnTo>
                    <a:lnTo>
                      <a:pt x="412" y="207"/>
                    </a:lnTo>
                    <a:lnTo>
                      <a:pt x="411" y="186"/>
                    </a:lnTo>
                    <a:lnTo>
                      <a:pt x="408" y="166"/>
                    </a:lnTo>
                    <a:lnTo>
                      <a:pt x="403" y="146"/>
                    </a:lnTo>
                    <a:lnTo>
                      <a:pt x="396" y="127"/>
                    </a:lnTo>
                    <a:lnTo>
                      <a:pt x="387" y="108"/>
                    </a:lnTo>
                    <a:lnTo>
                      <a:pt x="377" y="92"/>
                    </a:lnTo>
                    <a:lnTo>
                      <a:pt x="365" y="76"/>
                    </a:lnTo>
                    <a:lnTo>
                      <a:pt x="352" y="61"/>
                    </a:lnTo>
                    <a:lnTo>
                      <a:pt x="337" y="48"/>
                    </a:lnTo>
                    <a:lnTo>
                      <a:pt x="322" y="36"/>
                    </a:lnTo>
                    <a:lnTo>
                      <a:pt x="304" y="26"/>
                    </a:lnTo>
                    <a:lnTo>
                      <a:pt x="286" y="17"/>
                    </a:lnTo>
                    <a:lnTo>
                      <a:pt x="268" y="10"/>
                    </a:lnTo>
                    <a:lnTo>
                      <a:pt x="248" y="5"/>
                    </a:lnTo>
                    <a:lnTo>
                      <a:pt x="228" y="1"/>
                    </a:lnTo>
                    <a:lnTo>
                      <a:pt x="206" y="0"/>
                    </a:lnTo>
                    <a:lnTo>
                      <a:pt x="206" y="0"/>
                    </a:lnTo>
                    <a:close/>
                    <a:moveTo>
                      <a:pt x="206" y="399"/>
                    </a:moveTo>
                    <a:lnTo>
                      <a:pt x="206" y="399"/>
                    </a:lnTo>
                    <a:lnTo>
                      <a:pt x="187" y="398"/>
                    </a:lnTo>
                    <a:lnTo>
                      <a:pt x="167" y="395"/>
                    </a:lnTo>
                    <a:lnTo>
                      <a:pt x="149" y="390"/>
                    </a:lnTo>
                    <a:lnTo>
                      <a:pt x="131" y="384"/>
                    </a:lnTo>
                    <a:lnTo>
                      <a:pt x="114" y="376"/>
                    </a:lnTo>
                    <a:lnTo>
                      <a:pt x="99" y="367"/>
                    </a:lnTo>
                    <a:lnTo>
                      <a:pt x="84" y="355"/>
                    </a:lnTo>
                    <a:lnTo>
                      <a:pt x="71" y="343"/>
                    </a:lnTo>
                    <a:lnTo>
                      <a:pt x="58" y="329"/>
                    </a:lnTo>
                    <a:lnTo>
                      <a:pt x="47" y="315"/>
                    </a:lnTo>
                    <a:lnTo>
                      <a:pt x="37" y="298"/>
                    </a:lnTo>
                    <a:lnTo>
                      <a:pt x="29" y="281"/>
                    </a:lnTo>
                    <a:lnTo>
                      <a:pt x="22" y="264"/>
                    </a:lnTo>
                    <a:lnTo>
                      <a:pt x="18" y="246"/>
                    </a:lnTo>
                    <a:lnTo>
                      <a:pt x="15" y="226"/>
                    </a:lnTo>
                    <a:lnTo>
                      <a:pt x="14" y="207"/>
                    </a:lnTo>
                    <a:lnTo>
                      <a:pt x="14" y="207"/>
                    </a:lnTo>
                    <a:lnTo>
                      <a:pt x="15" y="187"/>
                    </a:lnTo>
                    <a:lnTo>
                      <a:pt x="18" y="169"/>
                    </a:lnTo>
                    <a:lnTo>
                      <a:pt x="22" y="151"/>
                    </a:lnTo>
                    <a:lnTo>
                      <a:pt x="29" y="132"/>
                    </a:lnTo>
                    <a:lnTo>
                      <a:pt x="37" y="116"/>
                    </a:lnTo>
                    <a:lnTo>
                      <a:pt x="47" y="100"/>
                    </a:lnTo>
                    <a:lnTo>
                      <a:pt x="58" y="85"/>
                    </a:lnTo>
                    <a:lnTo>
                      <a:pt x="71" y="72"/>
                    </a:lnTo>
                    <a:lnTo>
                      <a:pt x="84" y="59"/>
                    </a:lnTo>
                    <a:lnTo>
                      <a:pt x="99" y="48"/>
                    </a:lnTo>
                    <a:lnTo>
                      <a:pt x="114" y="38"/>
                    </a:lnTo>
                    <a:lnTo>
                      <a:pt x="131" y="31"/>
                    </a:lnTo>
                    <a:lnTo>
                      <a:pt x="149" y="24"/>
                    </a:lnTo>
                    <a:lnTo>
                      <a:pt x="167" y="19"/>
                    </a:lnTo>
                    <a:lnTo>
                      <a:pt x="187" y="16"/>
                    </a:lnTo>
                    <a:lnTo>
                      <a:pt x="206" y="16"/>
                    </a:lnTo>
                    <a:lnTo>
                      <a:pt x="206" y="16"/>
                    </a:lnTo>
                    <a:lnTo>
                      <a:pt x="225" y="16"/>
                    </a:lnTo>
                    <a:lnTo>
                      <a:pt x="245" y="19"/>
                    </a:lnTo>
                    <a:lnTo>
                      <a:pt x="263" y="24"/>
                    </a:lnTo>
                    <a:lnTo>
                      <a:pt x="280" y="31"/>
                    </a:lnTo>
                    <a:lnTo>
                      <a:pt x="298" y="38"/>
                    </a:lnTo>
                    <a:lnTo>
                      <a:pt x="313" y="48"/>
                    </a:lnTo>
                    <a:lnTo>
                      <a:pt x="328" y="59"/>
                    </a:lnTo>
                    <a:lnTo>
                      <a:pt x="342" y="72"/>
                    </a:lnTo>
                    <a:lnTo>
                      <a:pt x="354" y="85"/>
                    </a:lnTo>
                    <a:lnTo>
                      <a:pt x="366" y="100"/>
                    </a:lnTo>
                    <a:lnTo>
                      <a:pt x="374" y="116"/>
                    </a:lnTo>
                    <a:lnTo>
                      <a:pt x="383" y="132"/>
                    </a:lnTo>
                    <a:lnTo>
                      <a:pt x="390" y="151"/>
                    </a:lnTo>
                    <a:lnTo>
                      <a:pt x="394" y="169"/>
                    </a:lnTo>
                    <a:lnTo>
                      <a:pt x="397" y="187"/>
                    </a:lnTo>
                    <a:lnTo>
                      <a:pt x="398" y="207"/>
                    </a:lnTo>
                    <a:lnTo>
                      <a:pt x="398" y="207"/>
                    </a:lnTo>
                    <a:lnTo>
                      <a:pt x="397" y="226"/>
                    </a:lnTo>
                    <a:lnTo>
                      <a:pt x="394" y="246"/>
                    </a:lnTo>
                    <a:lnTo>
                      <a:pt x="390" y="264"/>
                    </a:lnTo>
                    <a:lnTo>
                      <a:pt x="383" y="281"/>
                    </a:lnTo>
                    <a:lnTo>
                      <a:pt x="374" y="298"/>
                    </a:lnTo>
                    <a:lnTo>
                      <a:pt x="366" y="315"/>
                    </a:lnTo>
                    <a:lnTo>
                      <a:pt x="354" y="329"/>
                    </a:lnTo>
                    <a:lnTo>
                      <a:pt x="342" y="343"/>
                    </a:lnTo>
                    <a:lnTo>
                      <a:pt x="328" y="355"/>
                    </a:lnTo>
                    <a:lnTo>
                      <a:pt x="313" y="367"/>
                    </a:lnTo>
                    <a:lnTo>
                      <a:pt x="298" y="376"/>
                    </a:lnTo>
                    <a:lnTo>
                      <a:pt x="280" y="384"/>
                    </a:lnTo>
                    <a:lnTo>
                      <a:pt x="263" y="390"/>
                    </a:lnTo>
                    <a:lnTo>
                      <a:pt x="245" y="395"/>
                    </a:lnTo>
                    <a:lnTo>
                      <a:pt x="225" y="398"/>
                    </a:lnTo>
                    <a:lnTo>
                      <a:pt x="206" y="399"/>
                    </a:lnTo>
                    <a:lnTo>
                      <a:pt x="206" y="399"/>
                    </a:lnTo>
                    <a:close/>
                  </a:path>
                </a:pathLst>
              </a:custGeom>
              <a:grpFill/>
              <a:ln w="9525">
                <a:solidFill>
                  <a:schemeClr val="bg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10" name="Rectangle 99"/>
              <p:cNvSpPr>
                <a:spLocks noChangeArrowheads="1"/>
              </p:cNvSpPr>
              <p:nvPr/>
            </p:nvSpPr>
            <p:spPr bwMode="auto">
              <a:xfrm>
                <a:off x="5505450" y="4470400"/>
                <a:ext cx="23813" cy="57150"/>
              </a:xfrm>
              <a:prstGeom prst="rect">
                <a:avLst/>
              </a:prstGeom>
              <a:grpFill/>
              <a:ln w="9525">
                <a:solidFill>
                  <a:schemeClr val="bg1">
                    <a:lumMod val="50000"/>
                  </a:schemeClr>
                </a:solidFill>
                <a:miter lim="800000"/>
                <a:headEnd/>
                <a:tailEnd/>
              </a:ln>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11" name="Freeform 100"/>
              <p:cNvSpPr>
                <a:spLocks/>
              </p:cNvSpPr>
              <p:nvPr/>
            </p:nvSpPr>
            <p:spPr bwMode="auto">
              <a:xfrm>
                <a:off x="5365750" y="4502150"/>
                <a:ext cx="49213" cy="61913"/>
              </a:xfrm>
              <a:custGeom>
                <a:avLst/>
                <a:gdLst>
                  <a:gd name="T0" fmla="*/ 31 w 31"/>
                  <a:gd name="T1" fmla="*/ 31 h 39"/>
                  <a:gd name="T2" fmla="*/ 13 w 31"/>
                  <a:gd name="T3" fmla="*/ 0 h 39"/>
                  <a:gd name="T4" fmla="*/ 0 w 31"/>
                  <a:gd name="T5" fmla="*/ 7 h 39"/>
                  <a:gd name="T6" fmla="*/ 18 w 31"/>
                  <a:gd name="T7" fmla="*/ 39 h 39"/>
                  <a:gd name="T8" fmla="*/ 31 w 31"/>
                  <a:gd name="T9" fmla="*/ 31 h 39"/>
                </a:gdLst>
                <a:ahLst/>
                <a:cxnLst>
                  <a:cxn ang="0">
                    <a:pos x="T0" y="T1"/>
                  </a:cxn>
                  <a:cxn ang="0">
                    <a:pos x="T2" y="T3"/>
                  </a:cxn>
                  <a:cxn ang="0">
                    <a:pos x="T4" y="T5"/>
                  </a:cxn>
                  <a:cxn ang="0">
                    <a:pos x="T6" y="T7"/>
                  </a:cxn>
                  <a:cxn ang="0">
                    <a:pos x="T8" y="T9"/>
                  </a:cxn>
                </a:cxnLst>
                <a:rect l="0" t="0" r="r" b="b"/>
                <a:pathLst>
                  <a:path w="31" h="39">
                    <a:moveTo>
                      <a:pt x="31" y="31"/>
                    </a:moveTo>
                    <a:lnTo>
                      <a:pt x="13" y="0"/>
                    </a:lnTo>
                    <a:lnTo>
                      <a:pt x="0" y="7"/>
                    </a:lnTo>
                    <a:lnTo>
                      <a:pt x="18" y="39"/>
                    </a:lnTo>
                    <a:lnTo>
                      <a:pt x="31" y="31"/>
                    </a:lnTo>
                    <a:close/>
                  </a:path>
                </a:pathLst>
              </a:custGeom>
              <a:grpFill/>
              <a:ln w="9525">
                <a:solidFill>
                  <a:schemeClr val="bg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12" name="Freeform 101"/>
              <p:cNvSpPr>
                <a:spLocks/>
              </p:cNvSpPr>
              <p:nvPr/>
            </p:nvSpPr>
            <p:spPr bwMode="auto">
              <a:xfrm>
                <a:off x="5265738" y="4600575"/>
                <a:ext cx="63500" cy="49213"/>
              </a:xfrm>
              <a:custGeom>
                <a:avLst/>
                <a:gdLst>
                  <a:gd name="T0" fmla="*/ 0 w 40"/>
                  <a:gd name="T1" fmla="*/ 13 h 31"/>
                  <a:gd name="T2" fmla="*/ 33 w 40"/>
                  <a:gd name="T3" fmla="*/ 31 h 31"/>
                  <a:gd name="T4" fmla="*/ 40 w 40"/>
                  <a:gd name="T5" fmla="*/ 19 h 31"/>
                  <a:gd name="T6" fmla="*/ 8 w 40"/>
                  <a:gd name="T7" fmla="*/ 0 h 31"/>
                  <a:gd name="T8" fmla="*/ 0 w 40"/>
                  <a:gd name="T9" fmla="*/ 13 h 31"/>
                </a:gdLst>
                <a:ahLst/>
                <a:cxnLst>
                  <a:cxn ang="0">
                    <a:pos x="T0" y="T1"/>
                  </a:cxn>
                  <a:cxn ang="0">
                    <a:pos x="T2" y="T3"/>
                  </a:cxn>
                  <a:cxn ang="0">
                    <a:pos x="T4" y="T5"/>
                  </a:cxn>
                  <a:cxn ang="0">
                    <a:pos x="T6" y="T7"/>
                  </a:cxn>
                  <a:cxn ang="0">
                    <a:pos x="T8" y="T9"/>
                  </a:cxn>
                </a:cxnLst>
                <a:rect l="0" t="0" r="r" b="b"/>
                <a:pathLst>
                  <a:path w="40" h="31">
                    <a:moveTo>
                      <a:pt x="0" y="13"/>
                    </a:moveTo>
                    <a:lnTo>
                      <a:pt x="33" y="31"/>
                    </a:lnTo>
                    <a:lnTo>
                      <a:pt x="40" y="19"/>
                    </a:lnTo>
                    <a:lnTo>
                      <a:pt x="8" y="0"/>
                    </a:lnTo>
                    <a:lnTo>
                      <a:pt x="0" y="13"/>
                    </a:lnTo>
                    <a:close/>
                  </a:path>
                </a:pathLst>
              </a:custGeom>
              <a:grpFill/>
              <a:ln w="9525">
                <a:solidFill>
                  <a:schemeClr val="bg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13" name="Rectangle 102"/>
              <p:cNvSpPr>
                <a:spLocks noChangeArrowheads="1"/>
              </p:cNvSpPr>
              <p:nvPr/>
            </p:nvSpPr>
            <p:spPr bwMode="auto">
              <a:xfrm>
                <a:off x="5235575" y="4740275"/>
                <a:ext cx="58738" cy="22225"/>
              </a:xfrm>
              <a:prstGeom prst="rect">
                <a:avLst/>
              </a:prstGeom>
              <a:grpFill/>
              <a:ln w="9525">
                <a:solidFill>
                  <a:schemeClr val="bg1">
                    <a:lumMod val="50000"/>
                  </a:schemeClr>
                </a:solidFill>
                <a:miter lim="800000"/>
                <a:headEnd/>
                <a:tailEnd/>
              </a:ln>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14" name="Freeform 103"/>
              <p:cNvSpPr>
                <a:spLocks/>
              </p:cNvSpPr>
              <p:nvPr/>
            </p:nvSpPr>
            <p:spPr bwMode="auto">
              <a:xfrm>
                <a:off x="5265738" y="4852988"/>
                <a:ext cx="63500" cy="49213"/>
              </a:xfrm>
              <a:custGeom>
                <a:avLst/>
                <a:gdLst>
                  <a:gd name="T0" fmla="*/ 0 w 40"/>
                  <a:gd name="T1" fmla="*/ 19 h 31"/>
                  <a:gd name="T2" fmla="*/ 8 w 40"/>
                  <a:gd name="T3" fmla="*/ 31 h 31"/>
                  <a:gd name="T4" fmla="*/ 40 w 40"/>
                  <a:gd name="T5" fmla="*/ 12 h 31"/>
                  <a:gd name="T6" fmla="*/ 33 w 40"/>
                  <a:gd name="T7" fmla="*/ 0 h 31"/>
                  <a:gd name="T8" fmla="*/ 0 w 40"/>
                  <a:gd name="T9" fmla="*/ 19 h 31"/>
                </a:gdLst>
                <a:ahLst/>
                <a:cxnLst>
                  <a:cxn ang="0">
                    <a:pos x="T0" y="T1"/>
                  </a:cxn>
                  <a:cxn ang="0">
                    <a:pos x="T2" y="T3"/>
                  </a:cxn>
                  <a:cxn ang="0">
                    <a:pos x="T4" y="T5"/>
                  </a:cxn>
                  <a:cxn ang="0">
                    <a:pos x="T6" y="T7"/>
                  </a:cxn>
                  <a:cxn ang="0">
                    <a:pos x="T8" y="T9"/>
                  </a:cxn>
                </a:cxnLst>
                <a:rect l="0" t="0" r="r" b="b"/>
                <a:pathLst>
                  <a:path w="40" h="31">
                    <a:moveTo>
                      <a:pt x="0" y="19"/>
                    </a:moveTo>
                    <a:lnTo>
                      <a:pt x="8" y="31"/>
                    </a:lnTo>
                    <a:lnTo>
                      <a:pt x="40" y="12"/>
                    </a:lnTo>
                    <a:lnTo>
                      <a:pt x="33" y="0"/>
                    </a:lnTo>
                    <a:lnTo>
                      <a:pt x="0" y="19"/>
                    </a:lnTo>
                    <a:close/>
                  </a:path>
                </a:pathLst>
              </a:custGeom>
              <a:grpFill/>
              <a:ln w="9525">
                <a:solidFill>
                  <a:schemeClr val="bg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15" name="Freeform 104"/>
              <p:cNvSpPr>
                <a:spLocks/>
              </p:cNvSpPr>
              <p:nvPr/>
            </p:nvSpPr>
            <p:spPr bwMode="auto">
              <a:xfrm>
                <a:off x="5365750" y="4938713"/>
                <a:ext cx="49213" cy="61913"/>
              </a:xfrm>
              <a:custGeom>
                <a:avLst/>
                <a:gdLst>
                  <a:gd name="T0" fmla="*/ 0 w 31"/>
                  <a:gd name="T1" fmla="*/ 32 h 39"/>
                  <a:gd name="T2" fmla="*/ 13 w 31"/>
                  <a:gd name="T3" fmla="*/ 39 h 39"/>
                  <a:gd name="T4" fmla="*/ 31 w 31"/>
                  <a:gd name="T5" fmla="*/ 7 h 39"/>
                  <a:gd name="T6" fmla="*/ 18 w 31"/>
                  <a:gd name="T7" fmla="*/ 0 h 39"/>
                  <a:gd name="T8" fmla="*/ 0 w 31"/>
                  <a:gd name="T9" fmla="*/ 32 h 39"/>
                </a:gdLst>
                <a:ahLst/>
                <a:cxnLst>
                  <a:cxn ang="0">
                    <a:pos x="T0" y="T1"/>
                  </a:cxn>
                  <a:cxn ang="0">
                    <a:pos x="T2" y="T3"/>
                  </a:cxn>
                  <a:cxn ang="0">
                    <a:pos x="T4" y="T5"/>
                  </a:cxn>
                  <a:cxn ang="0">
                    <a:pos x="T6" y="T7"/>
                  </a:cxn>
                  <a:cxn ang="0">
                    <a:pos x="T8" y="T9"/>
                  </a:cxn>
                </a:cxnLst>
                <a:rect l="0" t="0" r="r" b="b"/>
                <a:pathLst>
                  <a:path w="31" h="39">
                    <a:moveTo>
                      <a:pt x="0" y="32"/>
                    </a:moveTo>
                    <a:lnTo>
                      <a:pt x="13" y="39"/>
                    </a:lnTo>
                    <a:lnTo>
                      <a:pt x="31" y="7"/>
                    </a:lnTo>
                    <a:lnTo>
                      <a:pt x="18" y="0"/>
                    </a:lnTo>
                    <a:lnTo>
                      <a:pt x="0" y="32"/>
                    </a:lnTo>
                    <a:close/>
                  </a:path>
                </a:pathLst>
              </a:custGeom>
              <a:grpFill/>
              <a:ln w="9525">
                <a:solidFill>
                  <a:schemeClr val="bg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16" name="Rectangle 105"/>
              <p:cNvSpPr>
                <a:spLocks noChangeArrowheads="1"/>
              </p:cNvSpPr>
              <p:nvPr/>
            </p:nvSpPr>
            <p:spPr bwMode="auto">
              <a:xfrm>
                <a:off x="5505450" y="4975225"/>
                <a:ext cx="23813" cy="58738"/>
              </a:xfrm>
              <a:prstGeom prst="rect">
                <a:avLst/>
              </a:prstGeom>
              <a:grpFill/>
              <a:ln w="9525">
                <a:solidFill>
                  <a:schemeClr val="bg1">
                    <a:lumMod val="50000"/>
                  </a:schemeClr>
                </a:solidFill>
                <a:miter lim="800000"/>
                <a:headEnd/>
                <a:tailEnd/>
              </a:ln>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17" name="Freeform 106"/>
              <p:cNvSpPr>
                <a:spLocks/>
              </p:cNvSpPr>
              <p:nvPr/>
            </p:nvSpPr>
            <p:spPr bwMode="auto">
              <a:xfrm>
                <a:off x="5619750" y="4938713"/>
                <a:ext cx="47625" cy="61913"/>
              </a:xfrm>
              <a:custGeom>
                <a:avLst/>
                <a:gdLst>
                  <a:gd name="T0" fmla="*/ 0 w 30"/>
                  <a:gd name="T1" fmla="*/ 7 h 39"/>
                  <a:gd name="T2" fmla="*/ 18 w 30"/>
                  <a:gd name="T3" fmla="*/ 39 h 39"/>
                  <a:gd name="T4" fmla="*/ 30 w 30"/>
                  <a:gd name="T5" fmla="*/ 32 h 39"/>
                  <a:gd name="T6" fmla="*/ 12 w 30"/>
                  <a:gd name="T7" fmla="*/ 0 h 39"/>
                  <a:gd name="T8" fmla="*/ 0 w 30"/>
                  <a:gd name="T9" fmla="*/ 7 h 39"/>
                </a:gdLst>
                <a:ahLst/>
                <a:cxnLst>
                  <a:cxn ang="0">
                    <a:pos x="T0" y="T1"/>
                  </a:cxn>
                  <a:cxn ang="0">
                    <a:pos x="T2" y="T3"/>
                  </a:cxn>
                  <a:cxn ang="0">
                    <a:pos x="T4" y="T5"/>
                  </a:cxn>
                  <a:cxn ang="0">
                    <a:pos x="T6" y="T7"/>
                  </a:cxn>
                  <a:cxn ang="0">
                    <a:pos x="T8" y="T9"/>
                  </a:cxn>
                </a:cxnLst>
                <a:rect l="0" t="0" r="r" b="b"/>
                <a:pathLst>
                  <a:path w="30" h="39">
                    <a:moveTo>
                      <a:pt x="0" y="7"/>
                    </a:moveTo>
                    <a:lnTo>
                      <a:pt x="18" y="39"/>
                    </a:lnTo>
                    <a:lnTo>
                      <a:pt x="30" y="32"/>
                    </a:lnTo>
                    <a:lnTo>
                      <a:pt x="12" y="0"/>
                    </a:lnTo>
                    <a:lnTo>
                      <a:pt x="0" y="7"/>
                    </a:lnTo>
                    <a:close/>
                  </a:path>
                </a:pathLst>
              </a:custGeom>
              <a:grpFill/>
              <a:ln w="9525">
                <a:solidFill>
                  <a:schemeClr val="bg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18" name="Freeform 107"/>
              <p:cNvSpPr>
                <a:spLocks/>
              </p:cNvSpPr>
              <p:nvPr/>
            </p:nvSpPr>
            <p:spPr bwMode="auto">
              <a:xfrm>
                <a:off x="5705475" y="4852988"/>
                <a:ext cx="61913" cy="49213"/>
              </a:xfrm>
              <a:custGeom>
                <a:avLst/>
                <a:gdLst>
                  <a:gd name="T0" fmla="*/ 0 w 39"/>
                  <a:gd name="T1" fmla="*/ 12 h 31"/>
                  <a:gd name="T2" fmla="*/ 31 w 39"/>
                  <a:gd name="T3" fmla="*/ 31 h 31"/>
                  <a:gd name="T4" fmla="*/ 39 w 39"/>
                  <a:gd name="T5" fmla="*/ 19 h 31"/>
                  <a:gd name="T6" fmla="*/ 6 w 39"/>
                  <a:gd name="T7" fmla="*/ 0 h 31"/>
                  <a:gd name="T8" fmla="*/ 0 w 39"/>
                  <a:gd name="T9" fmla="*/ 12 h 31"/>
                </a:gdLst>
                <a:ahLst/>
                <a:cxnLst>
                  <a:cxn ang="0">
                    <a:pos x="T0" y="T1"/>
                  </a:cxn>
                  <a:cxn ang="0">
                    <a:pos x="T2" y="T3"/>
                  </a:cxn>
                  <a:cxn ang="0">
                    <a:pos x="T4" y="T5"/>
                  </a:cxn>
                  <a:cxn ang="0">
                    <a:pos x="T6" y="T7"/>
                  </a:cxn>
                  <a:cxn ang="0">
                    <a:pos x="T8" y="T9"/>
                  </a:cxn>
                </a:cxnLst>
                <a:rect l="0" t="0" r="r" b="b"/>
                <a:pathLst>
                  <a:path w="39" h="31">
                    <a:moveTo>
                      <a:pt x="0" y="12"/>
                    </a:moveTo>
                    <a:lnTo>
                      <a:pt x="31" y="31"/>
                    </a:lnTo>
                    <a:lnTo>
                      <a:pt x="39" y="19"/>
                    </a:lnTo>
                    <a:lnTo>
                      <a:pt x="6" y="0"/>
                    </a:lnTo>
                    <a:lnTo>
                      <a:pt x="0" y="12"/>
                    </a:lnTo>
                    <a:close/>
                  </a:path>
                </a:pathLst>
              </a:custGeom>
              <a:grpFill/>
              <a:ln w="9525">
                <a:solidFill>
                  <a:schemeClr val="bg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19" name="Rectangle 108"/>
              <p:cNvSpPr>
                <a:spLocks noChangeArrowheads="1"/>
              </p:cNvSpPr>
              <p:nvPr/>
            </p:nvSpPr>
            <p:spPr bwMode="auto">
              <a:xfrm>
                <a:off x="5738813" y="4740275"/>
                <a:ext cx="60325" cy="22225"/>
              </a:xfrm>
              <a:prstGeom prst="rect">
                <a:avLst/>
              </a:prstGeom>
              <a:grpFill/>
              <a:ln w="9525">
                <a:solidFill>
                  <a:schemeClr val="bg1">
                    <a:lumMod val="50000"/>
                  </a:schemeClr>
                </a:solidFill>
                <a:miter lim="800000"/>
                <a:headEnd/>
                <a:tailEnd/>
              </a:ln>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20" name="Freeform 109"/>
              <p:cNvSpPr>
                <a:spLocks/>
              </p:cNvSpPr>
              <p:nvPr/>
            </p:nvSpPr>
            <p:spPr bwMode="auto">
              <a:xfrm>
                <a:off x="5705475" y="4600575"/>
                <a:ext cx="61913" cy="49213"/>
              </a:xfrm>
              <a:custGeom>
                <a:avLst/>
                <a:gdLst>
                  <a:gd name="T0" fmla="*/ 39 w 39"/>
                  <a:gd name="T1" fmla="*/ 13 h 31"/>
                  <a:gd name="T2" fmla="*/ 31 w 39"/>
                  <a:gd name="T3" fmla="*/ 0 h 31"/>
                  <a:gd name="T4" fmla="*/ 0 w 39"/>
                  <a:gd name="T5" fmla="*/ 19 h 31"/>
                  <a:gd name="T6" fmla="*/ 6 w 39"/>
                  <a:gd name="T7" fmla="*/ 31 h 31"/>
                  <a:gd name="T8" fmla="*/ 39 w 39"/>
                  <a:gd name="T9" fmla="*/ 13 h 31"/>
                </a:gdLst>
                <a:ahLst/>
                <a:cxnLst>
                  <a:cxn ang="0">
                    <a:pos x="T0" y="T1"/>
                  </a:cxn>
                  <a:cxn ang="0">
                    <a:pos x="T2" y="T3"/>
                  </a:cxn>
                  <a:cxn ang="0">
                    <a:pos x="T4" y="T5"/>
                  </a:cxn>
                  <a:cxn ang="0">
                    <a:pos x="T6" y="T7"/>
                  </a:cxn>
                  <a:cxn ang="0">
                    <a:pos x="T8" y="T9"/>
                  </a:cxn>
                </a:cxnLst>
                <a:rect l="0" t="0" r="r" b="b"/>
                <a:pathLst>
                  <a:path w="39" h="31">
                    <a:moveTo>
                      <a:pt x="39" y="13"/>
                    </a:moveTo>
                    <a:lnTo>
                      <a:pt x="31" y="0"/>
                    </a:lnTo>
                    <a:lnTo>
                      <a:pt x="0" y="19"/>
                    </a:lnTo>
                    <a:lnTo>
                      <a:pt x="6" y="31"/>
                    </a:lnTo>
                    <a:lnTo>
                      <a:pt x="39" y="13"/>
                    </a:lnTo>
                    <a:close/>
                  </a:path>
                </a:pathLst>
              </a:custGeom>
              <a:grpFill/>
              <a:ln w="9525">
                <a:solidFill>
                  <a:schemeClr val="bg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21" name="Freeform 110"/>
              <p:cNvSpPr>
                <a:spLocks/>
              </p:cNvSpPr>
              <p:nvPr/>
            </p:nvSpPr>
            <p:spPr bwMode="auto">
              <a:xfrm>
                <a:off x="5619750" y="4502150"/>
                <a:ext cx="47625" cy="61913"/>
              </a:xfrm>
              <a:custGeom>
                <a:avLst/>
                <a:gdLst>
                  <a:gd name="T0" fmla="*/ 30 w 30"/>
                  <a:gd name="T1" fmla="*/ 7 h 39"/>
                  <a:gd name="T2" fmla="*/ 18 w 30"/>
                  <a:gd name="T3" fmla="*/ 0 h 39"/>
                  <a:gd name="T4" fmla="*/ 0 w 30"/>
                  <a:gd name="T5" fmla="*/ 31 h 39"/>
                  <a:gd name="T6" fmla="*/ 12 w 30"/>
                  <a:gd name="T7" fmla="*/ 39 h 39"/>
                  <a:gd name="T8" fmla="*/ 30 w 30"/>
                  <a:gd name="T9" fmla="*/ 7 h 39"/>
                </a:gdLst>
                <a:ahLst/>
                <a:cxnLst>
                  <a:cxn ang="0">
                    <a:pos x="T0" y="T1"/>
                  </a:cxn>
                  <a:cxn ang="0">
                    <a:pos x="T2" y="T3"/>
                  </a:cxn>
                  <a:cxn ang="0">
                    <a:pos x="T4" y="T5"/>
                  </a:cxn>
                  <a:cxn ang="0">
                    <a:pos x="T6" y="T7"/>
                  </a:cxn>
                  <a:cxn ang="0">
                    <a:pos x="T8" y="T9"/>
                  </a:cxn>
                </a:cxnLst>
                <a:rect l="0" t="0" r="r" b="b"/>
                <a:pathLst>
                  <a:path w="30" h="39">
                    <a:moveTo>
                      <a:pt x="30" y="7"/>
                    </a:moveTo>
                    <a:lnTo>
                      <a:pt x="18" y="0"/>
                    </a:lnTo>
                    <a:lnTo>
                      <a:pt x="0" y="31"/>
                    </a:lnTo>
                    <a:lnTo>
                      <a:pt x="12" y="39"/>
                    </a:lnTo>
                    <a:lnTo>
                      <a:pt x="30" y="7"/>
                    </a:lnTo>
                    <a:close/>
                  </a:path>
                </a:pathLst>
              </a:custGeom>
              <a:grpFill/>
              <a:ln w="9525">
                <a:solidFill>
                  <a:schemeClr val="bg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22" name="Freeform 111"/>
              <p:cNvSpPr>
                <a:spLocks noEditPoints="1"/>
              </p:cNvSpPr>
              <p:nvPr/>
            </p:nvSpPr>
            <p:spPr bwMode="auto">
              <a:xfrm>
                <a:off x="5373688" y="4592638"/>
                <a:ext cx="277813" cy="187325"/>
              </a:xfrm>
              <a:custGeom>
                <a:avLst/>
                <a:gdLst>
                  <a:gd name="T0" fmla="*/ 175 w 175"/>
                  <a:gd name="T1" fmla="*/ 33 h 118"/>
                  <a:gd name="T2" fmla="*/ 167 w 175"/>
                  <a:gd name="T3" fmla="*/ 22 h 118"/>
                  <a:gd name="T4" fmla="*/ 98 w 175"/>
                  <a:gd name="T5" fmla="*/ 83 h 118"/>
                  <a:gd name="T6" fmla="*/ 98 w 175"/>
                  <a:gd name="T7" fmla="*/ 83 h 118"/>
                  <a:gd name="T8" fmla="*/ 94 w 175"/>
                  <a:gd name="T9" fmla="*/ 82 h 118"/>
                  <a:gd name="T10" fmla="*/ 90 w 175"/>
                  <a:gd name="T11" fmla="*/ 81 h 118"/>
                  <a:gd name="T12" fmla="*/ 90 w 175"/>
                  <a:gd name="T13" fmla="*/ 81 h 118"/>
                  <a:gd name="T14" fmla="*/ 85 w 175"/>
                  <a:gd name="T15" fmla="*/ 82 h 118"/>
                  <a:gd name="T16" fmla="*/ 11 w 175"/>
                  <a:gd name="T17" fmla="*/ 0 h 118"/>
                  <a:gd name="T18" fmla="*/ 0 w 175"/>
                  <a:gd name="T19" fmla="*/ 10 h 118"/>
                  <a:gd name="T20" fmla="*/ 74 w 175"/>
                  <a:gd name="T21" fmla="*/ 92 h 118"/>
                  <a:gd name="T22" fmla="*/ 74 w 175"/>
                  <a:gd name="T23" fmla="*/ 92 h 118"/>
                  <a:gd name="T24" fmla="*/ 73 w 175"/>
                  <a:gd name="T25" fmla="*/ 95 h 118"/>
                  <a:gd name="T26" fmla="*/ 72 w 175"/>
                  <a:gd name="T27" fmla="*/ 99 h 118"/>
                  <a:gd name="T28" fmla="*/ 72 w 175"/>
                  <a:gd name="T29" fmla="*/ 99 h 118"/>
                  <a:gd name="T30" fmla="*/ 72 w 175"/>
                  <a:gd name="T31" fmla="*/ 103 h 118"/>
                  <a:gd name="T32" fmla="*/ 73 w 175"/>
                  <a:gd name="T33" fmla="*/ 106 h 118"/>
                  <a:gd name="T34" fmla="*/ 75 w 175"/>
                  <a:gd name="T35" fmla="*/ 109 h 118"/>
                  <a:gd name="T36" fmla="*/ 77 w 175"/>
                  <a:gd name="T37" fmla="*/ 113 h 118"/>
                  <a:gd name="T38" fmla="*/ 77 w 175"/>
                  <a:gd name="T39" fmla="*/ 113 h 118"/>
                  <a:gd name="T40" fmla="*/ 79 w 175"/>
                  <a:gd name="T41" fmla="*/ 115 h 118"/>
                  <a:gd name="T42" fmla="*/ 82 w 175"/>
                  <a:gd name="T43" fmla="*/ 117 h 118"/>
                  <a:gd name="T44" fmla="*/ 87 w 175"/>
                  <a:gd name="T45" fmla="*/ 118 h 118"/>
                  <a:gd name="T46" fmla="*/ 90 w 175"/>
                  <a:gd name="T47" fmla="*/ 118 h 118"/>
                  <a:gd name="T48" fmla="*/ 90 w 175"/>
                  <a:gd name="T49" fmla="*/ 118 h 118"/>
                  <a:gd name="T50" fmla="*/ 96 w 175"/>
                  <a:gd name="T51" fmla="*/ 117 h 118"/>
                  <a:gd name="T52" fmla="*/ 102 w 175"/>
                  <a:gd name="T53" fmla="*/ 114 h 118"/>
                  <a:gd name="T54" fmla="*/ 102 w 175"/>
                  <a:gd name="T55" fmla="*/ 114 h 118"/>
                  <a:gd name="T56" fmla="*/ 106 w 175"/>
                  <a:gd name="T57" fmla="*/ 109 h 118"/>
                  <a:gd name="T58" fmla="*/ 107 w 175"/>
                  <a:gd name="T59" fmla="*/ 104 h 118"/>
                  <a:gd name="T60" fmla="*/ 108 w 175"/>
                  <a:gd name="T61" fmla="*/ 100 h 118"/>
                  <a:gd name="T62" fmla="*/ 107 w 175"/>
                  <a:gd name="T63" fmla="*/ 94 h 118"/>
                  <a:gd name="T64" fmla="*/ 175 w 175"/>
                  <a:gd name="T65" fmla="*/ 33 h 118"/>
                  <a:gd name="T66" fmla="*/ 93 w 175"/>
                  <a:gd name="T67" fmla="*/ 103 h 118"/>
                  <a:gd name="T68" fmla="*/ 93 w 175"/>
                  <a:gd name="T69" fmla="*/ 103 h 118"/>
                  <a:gd name="T70" fmla="*/ 91 w 175"/>
                  <a:gd name="T71" fmla="*/ 104 h 118"/>
                  <a:gd name="T72" fmla="*/ 90 w 175"/>
                  <a:gd name="T73" fmla="*/ 104 h 118"/>
                  <a:gd name="T74" fmla="*/ 90 w 175"/>
                  <a:gd name="T75" fmla="*/ 104 h 118"/>
                  <a:gd name="T76" fmla="*/ 89 w 175"/>
                  <a:gd name="T77" fmla="*/ 104 h 118"/>
                  <a:gd name="T78" fmla="*/ 87 w 175"/>
                  <a:gd name="T79" fmla="*/ 103 h 118"/>
                  <a:gd name="T80" fmla="*/ 87 w 175"/>
                  <a:gd name="T81" fmla="*/ 103 h 118"/>
                  <a:gd name="T82" fmla="*/ 86 w 175"/>
                  <a:gd name="T83" fmla="*/ 100 h 118"/>
                  <a:gd name="T84" fmla="*/ 86 w 175"/>
                  <a:gd name="T85" fmla="*/ 100 h 118"/>
                  <a:gd name="T86" fmla="*/ 88 w 175"/>
                  <a:gd name="T87" fmla="*/ 98 h 118"/>
                  <a:gd name="T88" fmla="*/ 88 w 175"/>
                  <a:gd name="T89" fmla="*/ 98 h 118"/>
                  <a:gd name="T90" fmla="*/ 89 w 175"/>
                  <a:gd name="T91" fmla="*/ 96 h 118"/>
                  <a:gd name="T92" fmla="*/ 90 w 175"/>
                  <a:gd name="T93" fmla="*/ 96 h 118"/>
                  <a:gd name="T94" fmla="*/ 90 w 175"/>
                  <a:gd name="T95" fmla="*/ 96 h 118"/>
                  <a:gd name="T96" fmla="*/ 91 w 175"/>
                  <a:gd name="T97" fmla="*/ 96 h 118"/>
                  <a:gd name="T98" fmla="*/ 93 w 175"/>
                  <a:gd name="T99" fmla="*/ 98 h 118"/>
                  <a:gd name="T100" fmla="*/ 93 w 175"/>
                  <a:gd name="T101" fmla="*/ 98 h 118"/>
                  <a:gd name="T102" fmla="*/ 94 w 175"/>
                  <a:gd name="T103" fmla="*/ 101 h 118"/>
                  <a:gd name="T104" fmla="*/ 93 w 175"/>
                  <a:gd name="T105" fmla="*/ 103 h 118"/>
                  <a:gd name="T106" fmla="*/ 93 w 175"/>
                  <a:gd name="T107" fmla="*/ 10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5" h="118">
                    <a:moveTo>
                      <a:pt x="175" y="33"/>
                    </a:moveTo>
                    <a:lnTo>
                      <a:pt x="167" y="22"/>
                    </a:lnTo>
                    <a:lnTo>
                      <a:pt x="98" y="83"/>
                    </a:lnTo>
                    <a:lnTo>
                      <a:pt x="98" y="83"/>
                    </a:lnTo>
                    <a:lnTo>
                      <a:pt x="94" y="82"/>
                    </a:lnTo>
                    <a:lnTo>
                      <a:pt x="90" y="81"/>
                    </a:lnTo>
                    <a:lnTo>
                      <a:pt x="90" y="81"/>
                    </a:lnTo>
                    <a:lnTo>
                      <a:pt x="85" y="82"/>
                    </a:lnTo>
                    <a:lnTo>
                      <a:pt x="11" y="0"/>
                    </a:lnTo>
                    <a:lnTo>
                      <a:pt x="0" y="10"/>
                    </a:lnTo>
                    <a:lnTo>
                      <a:pt x="74" y="92"/>
                    </a:lnTo>
                    <a:lnTo>
                      <a:pt x="74" y="92"/>
                    </a:lnTo>
                    <a:lnTo>
                      <a:pt x="73" y="95"/>
                    </a:lnTo>
                    <a:lnTo>
                      <a:pt x="72" y="99"/>
                    </a:lnTo>
                    <a:lnTo>
                      <a:pt x="72" y="99"/>
                    </a:lnTo>
                    <a:lnTo>
                      <a:pt x="72" y="103"/>
                    </a:lnTo>
                    <a:lnTo>
                      <a:pt x="73" y="106"/>
                    </a:lnTo>
                    <a:lnTo>
                      <a:pt x="75" y="109"/>
                    </a:lnTo>
                    <a:lnTo>
                      <a:pt x="77" y="113"/>
                    </a:lnTo>
                    <a:lnTo>
                      <a:pt x="77" y="113"/>
                    </a:lnTo>
                    <a:lnTo>
                      <a:pt x="79" y="115"/>
                    </a:lnTo>
                    <a:lnTo>
                      <a:pt x="82" y="117"/>
                    </a:lnTo>
                    <a:lnTo>
                      <a:pt x="87" y="118"/>
                    </a:lnTo>
                    <a:lnTo>
                      <a:pt x="90" y="118"/>
                    </a:lnTo>
                    <a:lnTo>
                      <a:pt x="90" y="118"/>
                    </a:lnTo>
                    <a:lnTo>
                      <a:pt x="96" y="117"/>
                    </a:lnTo>
                    <a:lnTo>
                      <a:pt x="102" y="114"/>
                    </a:lnTo>
                    <a:lnTo>
                      <a:pt x="102" y="114"/>
                    </a:lnTo>
                    <a:lnTo>
                      <a:pt x="106" y="109"/>
                    </a:lnTo>
                    <a:lnTo>
                      <a:pt x="107" y="104"/>
                    </a:lnTo>
                    <a:lnTo>
                      <a:pt x="108" y="100"/>
                    </a:lnTo>
                    <a:lnTo>
                      <a:pt x="107" y="94"/>
                    </a:lnTo>
                    <a:lnTo>
                      <a:pt x="175" y="33"/>
                    </a:lnTo>
                    <a:close/>
                    <a:moveTo>
                      <a:pt x="93" y="103"/>
                    </a:moveTo>
                    <a:lnTo>
                      <a:pt x="93" y="103"/>
                    </a:lnTo>
                    <a:lnTo>
                      <a:pt x="91" y="104"/>
                    </a:lnTo>
                    <a:lnTo>
                      <a:pt x="90" y="104"/>
                    </a:lnTo>
                    <a:lnTo>
                      <a:pt x="90" y="104"/>
                    </a:lnTo>
                    <a:lnTo>
                      <a:pt x="89" y="104"/>
                    </a:lnTo>
                    <a:lnTo>
                      <a:pt x="87" y="103"/>
                    </a:lnTo>
                    <a:lnTo>
                      <a:pt x="87" y="103"/>
                    </a:lnTo>
                    <a:lnTo>
                      <a:pt x="86" y="100"/>
                    </a:lnTo>
                    <a:lnTo>
                      <a:pt x="86" y="100"/>
                    </a:lnTo>
                    <a:lnTo>
                      <a:pt x="88" y="98"/>
                    </a:lnTo>
                    <a:lnTo>
                      <a:pt x="88" y="98"/>
                    </a:lnTo>
                    <a:lnTo>
                      <a:pt x="89" y="96"/>
                    </a:lnTo>
                    <a:lnTo>
                      <a:pt x="90" y="96"/>
                    </a:lnTo>
                    <a:lnTo>
                      <a:pt x="90" y="96"/>
                    </a:lnTo>
                    <a:lnTo>
                      <a:pt x="91" y="96"/>
                    </a:lnTo>
                    <a:lnTo>
                      <a:pt x="93" y="98"/>
                    </a:lnTo>
                    <a:lnTo>
                      <a:pt x="93" y="98"/>
                    </a:lnTo>
                    <a:lnTo>
                      <a:pt x="94" y="101"/>
                    </a:lnTo>
                    <a:lnTo>
                      <a:pt x="93" y="103"/>
                    </a:lnTo>
                    <a:lnTo>
                      <a:pt x="93" y="103"/>
                    </a:lnTo>
                    <a:close/>
                  </a:path>
                </a:pathLst>
              </a:custGeom>
              <a:grpFill/>
              <a:ln w="9525">
                <a:solidFill>
                  <a:schemeClr val="bg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grpSp>
        <p:sp>
          <p:nvSpPr>
            <p:cNvPr id="197" name="Oval 65"/>
            <p:cNvSpPr/>
            <p:nvPr/>
          </p:nvSpPr>
          <p:spPr>
            <a:xfrm>
              <a:off x="5088900" y="5276066"/>
              <a:ext cx="306060" cy="306060"/>
            </a:xfrm>
            <a:prstGeom prst="ellipse">
              <a:avLst/>
            </a:prstGeom>
            <a:gradFill flip="none" rotWithShape="1">
              <a:gsLst>
                <a:gs pos="87000">
                  <a:srgbClr val="0D1325"/>
                </a:gs>
                <a:gs pos="0">
                  <a:srgbClr val="54D0CA"/>
                </a:gs>
              </a:gsLst>
              <a:lin ang="2700000" scaled="1"/>
              <a:tileRect/>
            </a:gra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微软雅黑" panose="020B0503020204020204" pitchFamily="34" charset="-122"/>
              </a:endParaRPr>
            </a:p>
          </p:txBody>
        </p:sp>
        <p:sp>
          <p:nvSpPr>
            <p:cNvPr id="198" name="Freeform 112"/>
            <p:cNvSpPr>
              <a:spLocks noEditPoints="1"/>
            </p:cNvSpPr>
            <p:nvPr/>
          </p:nvSpPr>
          <p:spPr bwMode="auto">
            <a:xfrm>
              <a:off x="5155246" y="5350244"/>
              <a:ext cx="173369" cy="157704"/>
            </a:xfrm>
            <a:custGeom>
              <a:avLst/>
              <a:gdLst>
                <a:gd name="T0" fmla="*/ 348 w 498"/>
                <a:gd name="T1" fmla="*/ 251 h 453"/>
                <a:gd name="T2" fmla="*/ 340 w 498"/>
                <a:gd name="T3" fmla="*/ 252 h 453"/>
                <a:gd name="T4" fmla="*/ 376 w 498"/>
                <a:gd name="T5" fmla="*/ 185 h 453"/>
                <a:gd name="T6" fmla="*/ 407 w 498"/>
                <a:gd name="T7" fmla="*/ 194 h 453"/>
                <a:gd name="T8" fmla="*/ 470 w 498"/>
                <a:gd name="T9" fmla="*/ 103 h 453"/>
                <a:gd name="T10" fmla="*/ 495 w 498"/>
                <a:gd name="T11" fmla="*/ 93 h 453"/>
                <a:gd name="T12" fmla="*/ 484 w 498"/>
                <a:gd name="T13" fmla="*/ 68 h 453"/>
                <a:gd name="T14" fmla="*/ 459 w 498"/>
                <a:gd name="T15" fmla="*/ 79 h 453"/>
                <a:gd name="T16" fmla="*/ 394 w 498"/>
                <a:gd name="T17" fmla="*/ 162 h 453"/>
                <a:gd name="T18" fmla="*/ 356 w 498"/>
                <a:gd name="T19" fmla="*/ 140 h 453"/>
                <a:gd name="T20" fmla="*/ 300 w 498"/>
                <a:gd name="T21" fmla="*/ 34 h 453"/>
                <a:gd name="T22" fmla="*/ 185 w 498"/>
                <a:gd name="T23" fmla="*/ 0 h 453"/>
                <a:gd name="T24" fmla="*/ 79 w 498"/>
                <a:gd name="T25" fmla="*/ 57 h 453"/>
                <a:gd name="T26" fmla="*/ 44 w 498"/>
                <a:gd name="T27" fmla="*/ 175 h 453"/>
                <a:gd name="T28" fmla="*/ 88 w 498"/>
                <a:gd name="T29" fmla="*/ 306 h 453"/>
                <a:gd name="T30" fmla="*/ 38 w 498"/>
                <a:gd name="T31" fmla="*/ 280 h 453"/>
                <a:gd name="T32" fmla="*/ 15 w 498"/>
                <a:gd name="T33" fmla="*/ 266 h 453"/>
                <a:gd name="T34" fmla="*/ 0 w 498"/>
                <a:gd name="T35" fmla="*/ 288 h 453"/>
                <a:gd name="T36" fmla="*/ 25 w 498"/>
                <a:gd name="T37" fmla="*/ 302 h 453"/>
                <a:gd name="T38" fmla="*/ 69 w 498"/>
                <a:gd name="T39" fmla="*/ 338 h 453"/>
                <a:gd name="T40" fmla="*/ 96 w 498"/>
                <a:gd name="T41" fmla="*/ 338 h 453"/>
                <a:gd name="T42" fmla="*/ 117 w 498"/>
                <a:gd name="T43" fmla="*/ 289 h 453"/>
                <a:gd name="T44" fmla="*/ 201 w 498"/>
                <a:gd name="T45" fmla="*/ 313 h 453"/>
                <a:gd name="T46" fmla="*/ 292 w 498"/>
                <a:gd name="T47" fmla="*/ 284 h 453"/>
                <a:gd name="T48" fmla="*/ 295 w 498"/>
                <a:gd name="T49" fmla="*/ 301 h 453"/>
                <a:gd name="T50" fmla="*/ 297 w 498"/>
                <a:gd name="T51" fmla="*/ 305 h 453"/>
                <a:gd name="T52" fmla="*/ 447 w 498"/>
                <a:gd name="T53" fmla="*/ 453 h 453"/>
                <a:gd name="T54" fmla="*/ 497 w 498"/>
                <a:gd name="T55" fmla="*/ 413 h 453"/>
                <a:gd name="T56" fmla="*/ 481 w 498"/>
                <a:gd name="T57" fmla="*/ 83 h 453"/>
                <a:gd name="T58" fmla="*/ 346 w 498"/>
                <a:gd name="T59" fmla="*/ 268 h 453"/>
                <a:gd name="T60" fmla="*/ 68 w 498"/>
                <a:gd name="T61" fmla="*/ 101 h 453"/>
                <a:gd name="T62" fmla="*/ 146 w 498"/>
                <a:gd name="T63" fmla="*/ 25 h 453"/>
                <a:gd name="T64" fmla="*/ 255 w 498"/>
                <a:gd name="T65" fmla="*/ 25 h 453"/>
                <a:gd name="T66" fmla="*/ 333 w 498"/>
                <a:gd name="T67" fmla="*/ 101 h 453"/>
                <a:gd name="T68" fmla="*/ 329 w 498"/>
                <a:gd name="T69" fmla="*/ 156 h 453"/>
                <a:gd name="T70" fmla="*/ 292 w 498"/>
                <a:gd name="T71" fmla="*/ 64 h 453"/>
                <a:gd name="T72" fmla="*/ 201 w 498"/>
                <a:gd name="T73" fmla="*/ 27 h 453"/>
                <a:gd name="T74" fmla="*/ 109 w 498"/>
                <a:gd name="T75" fmla="*/ 66 h 453"/>
                <a:gd name="T76" fmla="*/ 71 w 498"/>
                <a:gd name="T77" fmla="*/ 156 h 453"/>
                <a:gd name="T78" fmla="*/ 109 w 498"/>
                <a:gd name="T79" fmla="*/ 247 h 453"/>
                <a:gd name="T80" fmla="*/ 67 w 498"/>
                <a:gd name="T81" fmla="*/ 205 h 453"/>
                <a:gd name="T82" fmla="*/ 204 w 498"/>
                <a:gd name="T83" fmla="*/ 175 h 453"/>
                <a:gd name="T84" fmla="*/ 294 w 498"/>
                <a:gd name="T85" fmla="*/ 224 h 453"/>
                <a:gd name="T86" fmla="*/ 212 w 498"/>
                <a:gd name="T87" fmla="*/ 271 h 453"/>
                <a:gd name="T88" fmla="*/ 140 w 498"/>
                <a:gd name="T89" fmla="*/ 255 h 453"/>
                <a:gd name="T90" fmla="*/ 197 w 498"/>
                <a:gd name="T91" fmla="*/ 139 h 453"/>
                <a:gd name="T92" fmla="*/ 187 w 498"/>
                <a:gd name="T93" fmla="*/ 164 h 453"/>
                <a:gd name="T94" fmla="*/ 91 w 498"/>
                <a:gd name="T95" fmla="*/ 190 h 453"/>
                <a:gd name="T96" fmla="*/ 99 w 498"/>
                <a:gd name="T97" fmla="*/ 102 h 453"/>
                <a:gd name="T98" fmla="*/ 167 w 498"/>
                <a:gd name="T99" fmla="*/ 46 h 453"/>
                <a:gd name="T100" fmla="*/ 255 w 498"/>
                <a:gd name="T101" fmla="*/ 55 h 453"/>
                <a:gd name="T102" fmla="*/ 311 w 498"/>
                <a:gd name="T103" fmla="*/ 123 h 453"/>
                <a:gd name="T104" fmla="*/ 201 w 498"/>
                <a:gd name="T105" fmla="*/ 299 h 453"/>
                <a:gd name="T106" fmla="*/ 125 w 498"/>
                <a:gd name="T107" fmla="*/ 277 h 453"/>
                <a:gd name="T108" fmla="*/ 214 w 498"/>
                <a:gd name="T109" fmla="*/ 285 h 453"/>
                <a:gd name="T110" fmla="*/ 299 w 498"/>
                <a:gd name="T111" fmla="*/ 239 h 453"/>
                <a:gd name="T112" fmla="*/ 341 w 498"/>
                <a:gd name="T113" fmla="*/ 181 h 453"/>
                <a:gd name="T114" fmla="*/ 308 w 498"/>
                <a:gd name="T115" fmla="*/ 250 h 453"/>
                <a:gd name="T116" fmla="*/ 288 w 498"/>
                <a:gd name="T117" fmla="*/ 269 h 453"/>
                <a:gd name="T118" fmla="*/ 225 w 498"/>
                <a:gd name="T119" fmla="*/ 297 h 453"/>
                <a:gd name="T120" fmla="*/ 307 w 498"/>
                <a:gd name="T121" fmla="*/ 272 h 453"/>
                <a:gd name="T122" fmla="*/ 310 w 498"/>
                <a:gd name="T123" fmla="*/ 283 h 453"/>
                <a:gd name="T124" fmla="*/ 483 w 498"/>
                <a:gd name="T125" fmla="*/ 41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98" h="453">
                  <a:moveTo>
                    <a:pt x="496" y="398"/>
                  </a:moveTo>
                  <a:lnTo>
                    <a:pt x="496" y="398"/>
                  </a:lnTo>
                  <a:lnTo>
                    <a:pt x="485" y="387"/>
                  </a:lnTo>
                  <a:lnTo>
                    <a:pt x="485" y="387"/>
                  </a:lnTo>
                  <a:lnTo>
                    <a:pt x="485" y="387"/>
                  </a:lnTo>
                  <a:lnTo>
                    <a:pt x="350" y="252"/>
                  </a:lnTo>
                  <a:lnTo>
                    <a:pt x="350" y="252"/>
                  </a:lnTo>
                  <a:lnTo>
                    <a:pt x="348" y="251"/>
                  </a:lnTo>
                  <a:lnTo>
                    <a:pt x="348" y="251"/>
                  </a:lnTo>
                  <a:lnTo>
                    <a:pt x="348" y="251"/>
                  </a:lnTo>
                  <a:lnTo>
                    <a:pt x="348" y="251"/>
                  </a:lnTo>
                  <a:lnTo>
                    <a:pt x="346" y="250"/>
                  </a:lnTo>
                  <a:lnTo>
                    <a:pt x="346" y="250"/>
                  </a:lnTo>
                  <a:lnTo>
                    <a:pt x="342" y="251"/>
                  </a:lnTo>
                  <a:lnTo>
                    <a:pt x="342" y="251"/>
                  </a:lnTo>
                  <a:lnTo>
                    <a:pt x="342" y="251"/>
                  </a:lnTo>
                  <a:lnTo>
                    <a:pt x="342" y="251"/>
                  </a:lnTo>
                  <a:lnTo>
                    <a:pt x="340" y="252"/>
                  </a:lnTo>
                  <a:lnTo>
                    <a:pt x="337" y="256"/>
                  </a:lnTo>
                  <a:lnTo>
                    <a:pt x="328" y="247"/>
                  </a:lnTo>
                  <a:lnTo>
                    <a:pt x="328" y="247"/>
                  </a:lnTo>
                  <a:lnTo>
                    <a:pt x="338" y="232"/>
                  </a:lnTo>
                  <a:lnTo>
                    <a:pt x="346" y="217"/>
                  </a:lnTo>
                  <a:lnTo>
                    <a:pt x="351" y="199"/>
                  </a:lnTo>
                  <a:lnTo>
                    <a:pt x="355" y="183"/>
                  </a:lnTo>
                  <a:lnTo>
                    <a:pt x="376" y="185"/>
                  </a:lnTo>
                  <a:lnTo>
                    <a:pt x="376" y="185"/>
                  </a:lnTo>
                  <a:lnTo>
                    <a:pt x="379" y="191"/>
                  </a:lnTo>
                  <a:lnTo>
                    <a:pt x="382" y="195"/>
                  </a:lnTo>
                  <a:lnTo>
                    <a:pt x="388" y="198"/>
                  </a:lnTo>
                  <a:lnTo>
                    <a:pt x="394" y="199"/>
                  </a:lnTo>
                  <a:lnTo>
                    <a:pt x="394" y="199"/>
                  </a:lnTo>
                  <a:lnTo>
                    <a:pt x="399" y="199"/>
                  </a:lnTo>
                  <a:lnTo>
                    <a:pt x="402" y="198"/>
                  </a:lnTo>
                  <a:lnTo>
                    <a:pt x="405" y="196"/>
                  </a:lnTo>
                  <a:lnTo>
                    <a:pt x="407" y="194"/>
                  </a:lnTo>
                  <a:lnTo>
                    <a:pt x="410" y="191"/>
                  </a:lnTo>
                  <a:lnTo>
                    <a:pt x="412" y="188"/>
                  </a:lnTo>
                  <a:lnTo>
                    <a:pt x="413" y="184"/>
                  </a:lnTo>
                  <a:lnTo>
                    <a:pt x="414" y="181"/>
                  </a:lnTo>
                  <a:lnTo>
                    <a:pt x="414" y="181"/>
                  </a:lnTo>
                  <a:lnTo>
                    <a:pt x="413" y="176"/>
                  </a:lnTo>
                  <a:lnTo>
                    <a:pt x="412" y="172"/>
                  </a:lnTo>
                  <a:lnTo>
                    <a:pt x="470" y="103"/>
                  </a:lnTo>
                  <a:lnTo>
                    <a:pt x="470" y="103"/>
                  </a:lnTo>
                  <a:lnTo>
                    <a:pt x="473" y="104"/>
                  </a:lnTo>
                  <a:lnTo>
                    <a:pt x="477" y="104"/>
                  </a:lnTo>
                  <a:lnTo>
                    <a:pt x="477" y="104"/>
                  </a:lnTo>
                  <a:lnTo>
                    <a:pt x="481" y="104"/>
                  </a:lnTo>
                  <a:lnTo>
                    <a:pt x="484" y="103"/>
                  </a:lnTo>
                  <a:lnTo>
                    <a:pt x="487" y="101"/>
                  </a:lnTo>
                  <a:lnTo>
                    <a:pt x="490" y="99"/>
                  </a:lnTo>
                  <a:lnTo>
                    <a:pt x="493" y="96"/>
                  </a:lnTo>
                  <a:lnTo>
                    <a:pt x="495" y="93"/>
                  </a:lnTo>
                  <a:lnTo>
                    <a:pt x="496" y="89"/>
                  </a:lnTo>
                  <a:lnTo>
                    <a:pt x="496" y="86"/>
                  </a:lnTo>
                  <a:lnTo>
                    <a:pt x="496" y="86"/>
                  </a:lnTo>
                  <a:lnTo>
                    <a:pt x="496" y="82"/>
                  </a:lnTo>
                  <a:lnTo>
                    <a:pt x="495" y="79"/>
                  </a:lnTo>
                  <a:lnTo>
                    <a:pt x="493" y="75"/>
                  </a:lnTo>
                  <a:lnTo>
                    <a:pt x="490" y="72"/>
                  </a:lnTo>
                  <a:lnTo>
                    <a:pt x="487" y="70"/>
                  </a:lnTo>
                  <a:lnTo>
                    <a:pt x="484" y="68"/>
                  </a:lnTo>
                  <a:lnTo>
                    <a:pt x="481" y="67"/>
                  </a:lnTo>
                  <a:lnTo>
                    <a:pt x="477" y="67"/>
                  </a:lnTo>
                  <a:lnTo>
                    <a:pt x="477" y="67"/>
                  </a:lnTo>
                  <a:lnTo>
                    <a:pt x="473" y="67"/>
                  </a:lnTo>
                  <a:lnTo>
                    <a:pt x="470" y="68"/>
                  </a:lnTo>
                  <a:lnTo>
                    <a:pt x="467" y="70"/>
                  </a:lnTo>
                  <a:lnTo>
                    <a:pt x="463" y="72"/>
                  </a:lnTo>
                  <a:lnTo>
                    <a:pt x="461" y="75"/>
                  </a:lnTo>
                  <a:lnTo>
                    <a:pt x="459" y="79"/>
                  </a:lnTo>
                  <a:lnTo>
                    <a:pt x="458" y="82"/>
                  </a:lnTo>
                  <a:lnTo>
                    <a:pt x="458" y="86"/>
                  </a:lnTo>
                  <a:lnTo>
                    <a:pt x="458" y="86"/>
                  </a:lnTo>
                  <a:lnTo>
                    <a:pt x="459" y="89"/>
                  </a:lnTo>
                  <a:lnTo>
                    <a:pt x="460" y="94"/>
                  </a:lnTo>
                  <a:lnTo>
                    <a:pt x="401" y="163"/>
                  </a:lnTo>
                  <a:lnTo>
                    <a:pt x="401" y="163"/>
                  </a:lnTo>
                  <a:lnTo>
                    <a:pt x="394" y="162"/>
                  </a:lnTo>
                  <a:lnTo>
                    <a:pt x="394" y="162"/>
                  </a:lnTo>
                  <a:lnTo>
                    <a:pt x="389" y="163"/>
                  </a:lnTo>
                  <a:lnTo>
                    <a:pt x="385" y="165"/>
                  </a:lnTo>
                  <a:lnTo>
                    <a:pt x="381" y="167"/>
                  </a:lnTo>
                  <a:lnTo>
                    <a:pt x="378" y="171"/>
                  </a:lnTo>
                  <a:lnTo>
                    <a:pt x="358" y="169"/>
                  </a:lnTo>
                  <a:lnTo>
                    <a:pt x="358" y="169"/>
                  </a:lnTo>
                  <a:lnTo>
                    <a:pt x="358" y="156"/>
                  </a:lnTo>
                  <a:lnTo>
                    <a:pt x="358" y="156"/>
                  </a:lnTo>
                  <a:lnTo>
                    <a:pt x="356" y="140"/>
                  </a:lnTo>
                  <a:lnTo>
                    <a:pt x="354" y="125"/>
                  </a:lnTo>
                  <a:lnTo>
                    <a:pt x="351" y="111"/>
                  </a:lnTo>
                  <a:lnTo>
                    <a:pt x="346" y="96"/>
                  </a:lnTo>
                  <a:lnTo>
                    <a:pt x="339" y="82"/>
                  </a:lnTo>
                  <a:lnTo>
                    <a:pt x="332" y="69"/>
                  </a:lnTo>
                  <a:lnTo>
                    <a:pt x="322" y="57"/>
                  </a:lnTo>
                  <a:lnTo>
                    <a:pt x="312" y="45"/>
                  </a:lnTo>
                  <a:lnTo>
                    <a:pt x="312" y="45"/>
                  </a:lnTo>
                  <a:lnTo>
                    <a:pt x="300" y="34"/>
                  </a:lnTo>
                  <a:lnTo>
                    <a:pt x="287" y="26"/>
                  </a:lnTo>
                  <a:lnTo>
                    <a:pt x="274" y="18"/>
                  </a:lnTo>
                  <a:lnTo>
                    <a:pt x="260" y="12"/>
                  </a:lnTo>
                  <a:lnTo>
                    <a:pt x="246" y="6"/>
                  </a:lnTo>
                  <a:lnTo>
                    <a:pt x="231" y="2"/>
                  </a:lnTo>
                  <a:lnTo>
                    <a:pt x="216" y="0"/>
                  </a:lnTo>
                  <a:lnTo>
                    <a:pt x="201" y="0"/>
                  </a:lnTo>
                  <a:lnTo>
                    <a:pt x="201" y="0"/>
                  </a:lnTo>
                  <a:lnTo>
                    <a:pt x="185" y="0"/>
                  </a:lnTo>
                  <a:lnTo>
                    <a:pt x="170" y="2"/>
                  </a:lnTo>
                  <a:lnTo>
                    <a:pt x="155" y="6"/>
                  </a:lnTo>
                  <a:lnTo>
                    <a:pt x="140" y="12"/>
                  </a:lnTo>
                  <a:lnTo>
                    <a:pt x="126" y="18"/>
                  </a:lnTo>
                  <a:lnTo>
                    <a:pt x="113" y="26"/>
                  </a:lnTo>
                  <a:lnTo>
                    <a:pt x="102" y="35"/>
                  </a:lnTo>
                  <a:lnTo>
                    <a:pt x="90" y="45"/>
                  </a:lnTo>
                  <a:lnTo>
                    <a:pt x="90" y="45"/>
                  </a:lnTo>
                  <a:lnTo>
                    <a:pt x="79" y="57"/>
                  </a:lnTo>
                  <a:lnTo>
                    <a:pt x="70" y="70"/>
                  </a:lnTo>
                  <a:lnTo>
                    <a:pt x="62" y="83"/>
                  </a:lnTo>
                  <a:lnTo>
                    <a:pt x="55" y="96"/>
                  </a:lnTo>
                  <a:lnTo>
                    <a:pt x="51" y="111"/>
                  </a:lnTo>
                  <a:lnTo>
                    <a:pt x="47" y="125"/>
                  </a:lnTo>
                  <a:lnTo>
                    <a:pt x="44" y="141"/>
                  </a:lnTo>
                  <a:lnTo>
                    <a:pt x="43" y="156"/>
                  </a:lnTo>
                  <a:lnTo>
                    <a:pt x="43" y="156"/>
                  </a:lnTo>
                  <a:lnTo>
                    <a:pt x="44" y="175"/>
                  </a:lnTo>
                  <a:lnTo>
                    <a:pt x="48" y="193"/>
                  </a:lnTo>
                  <a:lnTo>
                    <a:pt x="53" y="210"/>
                  </a:lnTo>
                  <a:lnTo>
                    <a:pt x="61" y="226"/>
                  </a:lnTo>
                  <a:lnTo>
                    <a:pt x="69" y="242"/>
                  </a:lnTo>
                  <a:lnTo>
                    <a:pt x="80" y="256"/>
                  </a:lnTo>
                  <a:lnTo>
                    <a:pt x="92" y="269"/>
                  </a:lnTo>
                  <a:lnTo>
                    <a:pt x="105" y="280"/>
                  </a:lnTo>
                  <a:lnTo>
                    <a:pt x="88" y="306"/>
                  </a:lnTo>
                  <a:lnTo>
                    <a:pt x="88" y="306"/>
                  </a:lnTo>
                  <a:lnTo>
                    <a:pt x="83" y="305"/>
                  </a:lnTo>
                  <a:lnTo>
                    <a:pt x="83" y="305"/>
                  </a:lnTo>
                  <a:lnTo>
                    <a:pt x="77" y="306"/>
                  </a:lnTo>
                  <a:lnTo>
                    <a:pt x="71" y="310"/>
                  </a:lnTo>
                  <a:lnTo>
                    <a:pt x="38" y="288"/>
                  </a:lnTo>
                  <a:lnTo>
                    <a:pt x="38" y="288"/>
                  </a:lnTo>
                  <a:lnTo>
                    <a:pt x="38" y="285"/>
                  </a:lnTo>
                  <a:lnTo>
                    <a:pt x="38" y="285"/>
                  </a:lnTo>
                  <a:lnTo>
                    <a:pt x="38" y="280"/>
                  </a:lnTo>
                  <a:lnTo>
                    <a:pt x="37" y="277"/>
                  </a:lnTo>
                  <a:lnTo>
                    <a:pt x="35" y="274"/>
                  </a:lnTo>
                  <a:lnTo>
                    <a:pt x="32" y="271"/>
                  </a:lnTo>
                  <a:lnTo>
                    <a:pt x="29" y="269"/>
                  </a:lnTo>
                  <a:lnTo>
                    <a:pt x="26" y="268"/>
                  </a:lnTo>
                  <a:lnTo>
                    <a:pt x="23" y="266"/>
                  </a:lnTo>
                  <a:lnTo>
                    <a:pt x="20" y="265"/>
                  </a:lnTo>
                  <a:lnTo>
                    <a:pt x="20" y="265"/>
                  </a:lnTo>
                  <a:lnTo>
                    <a:pt x="15" y="266"/>
                  </a:lnTo>
                  <a:lnTo>
                    <a:pt x="12" y="268"/>
                  </a:lnTo>
                  <a:lnTo>
                    <a:pt x="9" y="269"/>
                  </a:lnTo>
                  <a:lnTo>
                    <a:pt x="5" y="271"/>
                  </a:lnTo>
                  <a:lnTo>
                    <a:pt x="3" y="274"/>
                  </a:lnTo>
                  <a:lnTo>
                    <a:pt x="1" y="277"/>
                  </a:lnTo>
                  <a:lnTo>
                    <a:pt x="0" y="280"/>
                  </a:lnTo>
                  <a:lnTo>
                    <a:pt x="0" y="285"/>
                  </a:lnTo>
                  <a:lnTo>
                    <a:pt x="0" y="285"/>
                  </a:lnTo>
                  <a:lnTo>
                    <a:pt x="0" y="288"/>
                  </a:lnTo>
                  <a:lnTo>
                    <a:pt x="1" y="292"/>
                  </a:lnTo>
                  <a:lnTo>
                    <a:pt x="3" y="295"/>
                  </a:lnTo>
                  <a:lnTo>
                    <a:pt x="5" y="298"/>
                  </a:lnTo>
                  <a:lnTo>
                    <a:pt x="9" y="300"/>
                  </a:lnTo>
                  <a:lnTo>
                    <a:pt x="12" y="302"/>
                  </a:lnTo>
                  <a:lnTo>
                    <a:pt x="15" y="303"/>
                  </a:lnTo>
                  <a:lnTo>
                    <a:pt x="20" y="303"/>
                  </a:lnTo>
                  <a:lnTo>
                    <a:pt x="20" y="303"/>
                  </a:lnTo>
                  <a:lnTo>
                    <a:pt x="25" y="302"/>
                  </a:lnTo>
                  <a:lnTo>
                    <a:pt x="29" y="300"/>
                  </a:lnTo>
                  <a:lnTo>
                    <a:pt x="64" y="322"/>
                  </a:lnTo>
                  <a:lnTo>
                    <a:pt x="64" y="322"/>
                  </a:lnTo>
                  <a:lnTo>
                    <a:pt x="64" y="325"/>
                  </a:lnTo>
                  <a:lnTo>
                    <a:pt x="64" y="325"/>
                  </a:lnTo>
                  <a:lnTo>
                    <a:pt x="64" y="328"/>
                  </a:lnTo>
                  <a:lnTo>
                    <a:pt x="65" y="332"/>
                  </a:lnTo>
                  <a:lnTo>
                    <a:pt x="67" y="336"/>
                  </a:lnTo>
                  <a:lnTo>
                    <a:pt x="69" y="338"/>
                  </a:lnTo>
                  <a:lnTo>
                    <a:pt x="72" y="340"/>
                  </a:lnTo>
                  <a:lnTo>
                    <a:pt x="76" y="342"/>
                  </a:lnTo>
                  <a:lnTo>
                    <a:pt x="79" y="343"/>
                  </a:lnTo>
                  <a:lnTo>
                    <a:pt x="83" y="343"/>
                  </a:lnTo>
                  <a:lnTo>
                    <a:pt x="83" y="343"/>
                  </a:lnTo>
                  <a:lnTo>
                    <a:pt x="86" y="343"/>
                  </a:lnTo>
                  <a:lnTo>
                    <a:pt x="90" y="342"/>
                  </a:lnTo>
                  <a:lnTo>
                    <a:pt x="93" y="340"/>
                  </a:lnTo>
                  <a:lnTo>
                    <a:pt x="96" y="338"/>
                  </a:lnTo>
                  <a:lnTo>
                    <a:pt x="98" y="336"/>
                  </a:lnTo>
                  <a:lnTo>
                    <a:pt x="101" y="332"/>
                  </a:lnTo>
                  <a:lnTo>
                    <a:pt x="102" y="328"/>
                  </a:lnTo>
                  <a:lnTo>
                    <a:pt x="102" y="325"/>
                  </a:lnTo>
                  <a:lnTo>
                    <a:pt x="102" y="325"/>
                  </a:lnTo>
                  <a:lnTo>
                    <a:pt x="101" y="319"/>
                  </a:lnTo>
                  <a:lnTo>
                    <a:pt x="98" y="314"/>
                  </a:lnTo>
                  <a:lnTo>
                    <a:pt x="117" y="289"/>
                  </a:lnTo>
                  <a:lnTo>
                    <a:pt x="117" y="289"/>
                  </a:lnTo>
                  <a:lnTo>
                    <a:pt x="126" y="295"/>
                  </a:lnTo>
                  <a:lnTo>
                    <a:pt x="136" y="299"/>
                  </a:lnTo>
                  <a:lnTo>
                    <a:pt x="146" y="303"/>
                  </a:lnTo>
                  <a:lnTo>
                    <a:pt x="157" y="306"/>
                  </a:lnTo>
                  <a:lnTo>
                    <a:pt x="166" y="310"/>
                  </a:lnTo>
                  <a:lnTo>
                    <a:pt x="178" y="312"/>
                  </a:lnTo>
                  <a:lnTo>
                    <a:pt x="189" y="313"/>
                  </a:lnTo>
                  <a:lnTo>
                    <a:pt x="201" y="313"/>
                  </a:lnTo>
                  <a:lnTo>
                    <a:pt x="201" y="313"/>
                  </a:lnTo>
                  <a:lnTo>
                    <a:pt x="201" y="313"/>
                  </a:lnTo>
                  <a:lnTo>
                    <a:pt x="213" y="313"/>
                  </a:lnTo>
                  <a:lnTo>
                    <a:pt x="225" y="311"/>
                  </a:lnTo>
                  <a:lnTo>
                    <a:pt x="237" y="309"/>
                  </a:lnTo>
                  <a:lnTo>
                    <a:pt x="248" y="305"/>
                  </a:lnTo>
                  <a:lnTo>
                    <a:pt x="260" y="302"/>
                  </a:lnTo>
                  <a:lnTo>
                    <a:pt x="271" y="297"/>
                  </a:lnTo>
                  <a:lnTo>
                    <a:pt x="282" y="291"/>
                  </a:lnTo>
                  <a:lnTo>
                    <a:pt x="292" y="284"/>
                  </a:lnTo>
                  <a:lnTo>
                    <a:pt x="300" y="292"/>
                  </a:lnTo>
                  <a:lnTo>
                    <a:pt x="297" y="296"/>
                  </a:lnTo>
                  <a:lnTo>
                    <a:pt x="297" y="296"/>
                  </a:lnTo>
                  <a:lnTo>
                    <a:pt x="295" y="298"/>
                  </a:lnTo>
                  <a:lnTo>
                    <a:pt x="295" y="298"/>
                  </a:lnTo>
                  <a:lnTo>
                    <a:pt x="295" y="298"/>
                  </a:lnTo>
                  <a:lnTo>
                    <a:pt x="295" y="298"/>
                  </a:lnTo>
                  <a:lnTo>
                    <a:pt x="295" y="301"/>
                  </a:lnTo>
                  <a:lnTo>
                    <a:pt x="295" y="301"/>
                  </a:lnTo>
                  <a:lnTo>
                    <a:pt x="295" y="301"/>
                  </a:lnTo>
                  <a:lnTo>
                    <a:pt x="295" y="301"/>
                  </a:lnTo>
                  <a:lnTo>
                    <a:pt x="295" y="303"/>
                  </a:lnTo>
                  <a:lnTo>
                    <a:pt x="295" y="303"/>
                  </a:lnTo>
                  <a:lnTo>
                    <a:pt x="295" y="303"/>
                  </a:lnTo>
                  <a:lnTo>
                    <a:pt x="295" y="303"/>
                  </a:lnTo>
                  <a:lnTo>
                    <a:pt x="297" y="305"/>
                  </a:lnTo>
                  <a:lnTo>
                    <a:pt x="297" y="305"/>
                  </a:lnTo>
                  <a:lnTo>
                    <a:pt x="297" y="305"/>
                  </a:lnTo>
                  <a:lnTo>
                    <a:pt x="312" y="322"/>
                  </a:lnTo>
                  <a:lnTo>
                    <a:pt x="312" y="322"/>
                  </a:lnTo>
                  <a:lnTo>
                    <a:pt x="312" y="322"/>
                  </a:lnTo>
                  <a:lnTo>
                    <a:pt x="432" y="440"/>
                  </a:lnTo>
                  <a:lnTo>
                    <a:pt x="443" y="451"/>
                  </a:lnTo>
                  <a:lnTo>
                    <a:pt x="443" y="451"/>
                  </a:lnTo>
                  <a:lnTo>
                    <a:pt x="445" y="452"/>
                  </a:lnTo>
                  <a:lnTo>
                    <a:pt x="447" y="453"/>
                  </a:lnTo>
                  <a:lnTo>
                    <a:pt x="447" y="453"/>
                  </a:lnTo>
                  <a:lnTo>
                    <a:pt x="447" y="453"/>
                  </a:lnTo>
                  <a:lnTo>
                    <a:pt x="447" y="453"/>
                  </a:lnTo>
                  <a:lnTo>
                    <a:pt x="458" y="452"/>
                  </a:lnTo>
                  <a:lnTo>
                    <a:pt x="467" y="449"/>
                  </a:lnTo>
                  <a:lnTo>
                    <a:pt x="475" y="445"/>
                  </a:lnTo>
                  <a:lnTo>
                    <a:pt x="483" y="438"/>
                  </a:lnTo>
                  <a:lnTo>
                    <a:pt x="489" y="431"/>
                  </a:lnTo>
                  <a:lnTo>
                    <a:pt x="494" y="422"/>
                  </a:lnTo>
                  <a:lnTo>
                    <a:pt x="497" y="413"/>
                  </a:lnTo>
                  <a:lnTo>
                    <a:pt x="498" y="403"/>
                  </a:lnTo>
                  <a:lnTo>
                    <a:pt x="498" y="403"/>
                  </a:lnTo>
                  <a:lnTo>
                    <a:pt x="497" y="400"/>
                  </a:lnTo>
                  <a:lnTo>
                    <a:pt x="496" y="398"/>
                  </a:lnTo>
                  <a:lnTo>
                    <a:pt x="496" y="398"/>
                  </a:lnTo>
                  <a:close/>
                  <a:moveTo>
                    <a:pt x="481" y="83"/>
                  </a:moveTo>
                  <a:lnTo>
                    <a:pt x="480" y="82"/>
                  </a:lnTo>
                  <a:lnTo>
                    <a:pt x="480" y="82"/>
                  </a:lnTo>
                  <a:lnTo>
                    <a:pt x="481" y="83"/>
                  </a:lnTo>
                  <a:lnTo>
                    <a:pt x="481" y="83"/>
                  </a:lnTo>
                  <a:close/>
                  <a:moveTo>
                    <a:pt x="327" y="316"/>
                  </a:moveTo>
                  <a:lnTo>
                    <a:pt x="361" y="283"/>
                  </a:lnTo>
                  <a:lnTo>
                    <a:pt x="470" y="393"/>
                  </a:lnTo>
                  <a:lnTo>
                    <a:pt x="470" y="393"/>
                  </a:lnTo>
                  <a:lnTo>
                    <a:pt x="437" y="426"/>
                  </a:lnTo>
                  <a:lnTo>
                    <a:pt x="327" y="316"/>
                  </a:lnTo>
                  <a:close/>
                  <a:moveTo>
                    <a:pt x="312" y="301"/>
                  </a:moveTo>
                  <a:lnTo>
                    <a:pt x="346" y="268"/>
                  </a:lnTo>
                  <a:lnTo>
                    <a:pt x="351" y="273"/>
                  </a:lnTo>
                  <a:lnTo>
                    <a:pt x="318" y="306"/>
                  </a:lnTo>
                  <a:lnTo>
                    <a:pt x="312" y="301"/>
                  </a:lnTo>
                  <a:close/>
                  <a:moveTo>
                    <a:pt x="58" y="156"/>
                  </a:moveTo>
                  <a:lnTo>
                    <a:pt x="58" y="156"/>
                  </a:lnTo>
                  <a:lnTo>
                    <a:pt x="58" y="142"/>
                  </a:lnTo>
                  <a:lnTo>
                    <a:pt x="61" y="128"/>
                  </a:lnTo>
                  <a:lnTo>
                    <a:pt x="64" y="115"/>
                  </a:lnTo>
                  <a:lnTo>
                    <a:pt x="68" y="101"/>
                  </a:lnTo>
                  <a:lnTo>
                    <a:pt x="75" y="89"/>
                  </a:lnTo>
                  <a:lnTo>
                    <a:pt x="82" y="77"/>
                  </a:lnTo>
                  <a:lnTo>
                    <a:pt x="90" y="66"/>
                  </a:lnTo>
                  <a:lnTo>
                    <a:pt x="99" y="56"/>
                  </a:lnTo>
                  <a:lnTo>
                    <a:pt x="99" y="56"/>
                  </a:lnTo>
                  <a:lnTo>
                    <a:pt x="110" y="46"/>
                  </a:lnTo>
                  <a:lnTo>
                    <a:pt x="121" y="37"/>
                  </a:lnTo>
                  <a:lnTo>
                    <a:pt x="133" y="30"/>
                  </a:lnTo>
                  <a:lnTo>
                    <a:pt x="146" y="25"/>
                  </a:lnTo>
                  <a:lnTo>
                    <a:pt x="159" y="19"/>
                  </a:lnTo>
                  <a:lnTo>
                    <a:pt x="173" y="16"/>
                  </a:lnTo>
                  <a:lnTo>
                    <a:pt x="187" y="14"/>
                  </a:lnTo>
                  <a:lnTo>
                    <a:pt x="201" y="14"/>
                  </a:lnTo>
                  <a:lnTo>
                    <a:pt x="201" y="14"/>
                  </a:lnTo>
                  <a:lnTo>
                    <a:pt x="215" y="14"/>
                  </a:lnTo>
                  <a:lnTo>
                    <a:pt x="229" y="16"/>
                  </a:lnTo>
                  <a:lnTo>
                    <a:pt x="242" y="19"/>
                  </a:lnTo>
                  <a:lnTo>
                    <a:pt x="255" y="25"/>
                  </a:lnTo>
                  <a:lnTo>
                    <a:pt x="268" y="30"/>
                  </a:lnTo>
                  <a:lnTo>
                    <a:pt x="280" y="37"/>
                  </a:lnTo>
                  <a:lnTo>
                    <a:pt x="291" y="46"/>
                  </a:lnTo>
                  <a:lnTo>
                    <a:pt x="301" y="55"/>
                  </a:lnTo>
                  <a:lnTo>
                    <a:pt x="301" y="55"/>
                  </a:lnTo>
                  <a:lnTo>
                    <a:pt x="311" y="66"/>
                  </a:lnTo>
                  <a:lnTo>
                    <a:pt x="320" y="77"/>
                  </a:lnTo>
                  <a:lnTo>
                    <a:pt x="327" y="89"/>
                  </a:lnTo>
                  <a:lnTo>
                    <a:pt x="333" y="101"/>
                  </a:lnTo>
                  <a:lnTo>
                    <a:pt x="337" y="114"/>
                  </a:lnTo>
                  <a:lnTo>
                    <a:pt x="340" y="128"/>
                  </a:lnTo>
                  <a:lnTo>
                    <a:pt x="342" y="142"/>
                  </a:lnTo>
                  <a:lnTo>
                    <a:pt x="344" y="156"/>
                  </a:lnTo>
                  <a:lnTo>
                    <a:pt x="344" y="156"/>
                  </a:lnTo>
                  <a:lnTo>
                    <a:pt x="344" y="167"/>
                  </a:lnTo>
                  <a:lnTo>
                    <a:pt x="329" y="165"/>
                  </a:lnTo>
                  <a:lnTo>
                    <a:pt x="329" y="165"/>
                  </a:lnTo>
                  <a:lnTo>
                    <a:pt x="329" y="156"/>
                  </a:lnTo>
                  <a:lnTo>
                    <a:pt x="329" y="156"/>
                  </a:lnTo>
                  <a:lnTo>
                    <a:pt x="329" y="143"/>
                  </a:lnTo>
                  <a:lnTo>
                    <a:pt x="327" y="130"/>
                  </a:lnTo>
                  <a:lnTo>
                    <a:pt x="324" y="118"/>
                  </a:lnTo>
                  <a:lnTo>
                    <a:pt x="320" y="107"/>
                  </a:lnTo>
                  <a:lnTo>
                    <a:pt x="314" y="96"/>
                  </a:lnTo>
                  <a:lnTo>
                    <a:pt x="308" y="85"/>
                  </a:lnTo>
                  <a:lnTo>
                    <a:pt x="300" y="74"/>
                  </a:lnTo>
                  <a:lnTo>
                    <a:pt x="292" y="64"/>
                  </a:lnTo>
                  <a:lnTo>
                    <a:pt x="292" y="64"/>
                  </a:lnTo>
                  <a:lnTo>
                    <a:pt x="282" y="56"/>
                  </a:lnTo>
                  <a:lnTo>
                    <a:pt x="272" y="48"/>
                  </a:lnTo>
                  <a:lnTo>
                    <a:pt x="261" y="42"/>
                  </a:lnTo>
                  <a:lnTo>
                    <a:pt x="250" y="36"/>
                  </a:lnTo>
                  <a:lnTo>
                    <a:pt x="239" y="33"/>
                  </a:lnTo>
                  <a:lnTo>
                    <a:pt x="226" y="30"/>
                  </a:lnTo>
                  <a:lnTo>
                    <a:pt x="214" y="28"/>
                  </a:lnTo>
                  <a:lnTo>
                    <a:pt x="201" y="27"/>
                  </a:lnTo>
                  <a:lnTo>
                    <a:pt x="201" y="27"/>
                  </a:lnTo>
                  <a:lnTo>
                    <a:pt x="188" y="28"/>
                  </a:lnTo>
                  <a:lnTo>
                    <a:pt x="175" y="30"/>
                  </a:lnTo>
                  <a:lnTo>
                    <a:pt x="163" y="33"/>
                  </a:lnTo>
                  <a:lnTo>
                    <a:pt x="151" y="37"/>
                  </a:lnTo>
                  <a:lnTo>
                    <a:pt x="139" y="43"/>
                  </a:lnTo>
                  <a:lnTo>
                    <a:pt x="129" y="49"/>
                  </a:lnTo>
                  <a:lnTo>
                    <a:pt x="119" y="57"/>
                  </a:lnTo>
                  <a:lnTo>
                    <a:pt x="109" y="66"/>
                  </a:lnTo>
                  <a:lnTo>
                    <a:pt x="109" y="66"/>
                  </a:lnTo>
                  <a:lnTo>
                    <a:pt x="101" y="74"/>
                  </a:lnTo>
                  <a:lnTo>
                    <a:pt x="93" y="85"/>
                  </a:lnTo>
                  <a:lnTo>
                    <a:pt x="86" y="96"/>
                  </a:lnTo>
                  <a:lnTo>
                    <a:pt x="81" y="107"/>
                  </a:lnTo>
                  <a:lnTo>
                    <a:pt x="77" y="118"/>
                  </a:lnTo>
                  <a:lnTo>
                    <a:pt x="75" y="131"/>
                  </a:lnTo>
                  <a:lnTo>
                    <a:pt x="72" y="143"/>
                  </a:lnTo>
                  <a:lnTo>
                    <a:pt x="71" y="156"/>
                  </a:lnTo>
                  <a:lnTo>
                    <a:pt x="71" y="156"/>
                  </a:lnTo>
                  <a:lnTo>
                    <a:pt x="72" y="169"/>
                  </a:lnTo>
                  <a:lnTo>
                    <a:pt x="75" y="181"/>
                  </a:lnTo>
                  <a:lnTo>
                    <a:pt x="77" y="194"/>
                  </a:lnTo>
                  <a:lnTo>
                    <a:pt x="81" y="206"/>
                  </a:lnTo>
                  <a:lnTo>
                    <a:pt x="86" y="217"/>
                  </a:lnTo>
                  <a:lnTo>
                    <a:pt x="93" y="228"/>
                  </a:lnTo>
                  <a:lnTo>
                    <a:pt x="101" y="238"/>
                  </a:lnTo>
                  <a:lnTo>
                    <a:pt x="109" y="247"/>
                  </a:lnTo>
                  <a:lnTo>
                    <a:pt x="109" y="247"/>
                  </a:lnTo>
                  <a:lnTo>
                    <a:pt x="121" y="258"/>
                  </a:lnTo>
                  <a:lnTo>
                    <a:pt x="113" y="269"/>
                  </a:lnTo>
                  <a:lnTo>
                    <a:pt x="113" y="269"/>
                  </a:lnTo>
                  <a:lnTo>
                    <a:pt x="102" y="259"/>
                  </a:lnTo>
                  <a:lnTo>
                    <a:pt x="91" y="247"/>
                  </a:lnTo>
                  <a:lnTo>
                    <a:pt x="81" y="234"/>
                  </a:lnTo>
                  <a:lnTo>
                    <a:pt x="72" y="220"/>
                  </a:lnTo>
                  <a:lnTo>
                    <a:pt x="67" y="205"/>
                  </a:lnTo>
                  <a:lnTo>
                    <a:pt x="62" y="190"/>
                  </a:lnTo>
                  <a:lnTo>
                    <a:pt x="58" y="174"/>
                  </a:lnTo>
                  <a:lnTo>
                    <a:pt x="58" y="156"/>
                  </a:lnTo>
                  <a:lnTo>
                    <a:pt x="58" y="156"/>
                  </a:lnTo>
                  <a:close/>
                  <a:moveTo>
                    <a:pt x="140" y="255"/>
                  </a:moveTo>
                  <a:lnTo>
                    <a:pt x="198" y="174"/>
                  </a:lnTo>
                  <a:lnTo>
                    <a:pt x="198" y="174"/>
                  </a:lnTo>
                  <a:lnTo>
                    <a:pt x="204" y="175"/>
                  </a:lnTo>
                  <a:lnTo>
                    <a:pt x="204" y="175"/>
                  </a:lnTo>
                  <a:lnTo>
                    <a:pt x="209" y="175"/>
                  </a:lnTo>
                  <a:lnTo>
                    <a:pt x="213" y="172"/>
                  </a:lnTo>
                  <a:lnTo>
                    <a:pt x="217" y="169"/>
                  </a:lnTo>
                  <a:lnTo>
                    <a:pt x="220" y="166"/>
                  </a:lnTo>
                  <a:lnTo>
                    <a:pt x="313" y="178"/>
                  </a:lnTo>
                  <a:lnTo>
                    <a:pt x="313" y="178"/>
                  </a:lnTo>
                  <a:lnTo>
                    <a:pt x="309" y="194"/>
                  </a:lnTo>
                  <a:lnTo>
                    <a:pt x="302" y="209"/>
                  </a:lnTo>
                  <a:lnTo>
                    <a:pt x="294" y="224"/>
                  </a:lnTo>
                  <a:lnTo>
                    <a:pt x="282" y="237"/>
                  </a:lnTo>
                  <a:lnTo>
                    <a:pt x="282" y="237"/>
                  </a:lnTo>
                  <a:lnTo>
                    <a:pt x="273" y="245"/>
                  </a:lnTo>
                  <a:lnTo>
                    <a:pt x="265" y="251"/>
                  </a:lnTo>
                  <a:lnTo>
                    <a:pt x="255" y="258"/>
                  </a:lnTo>
                  <a:lnTo>
                    <a:pt x="245" y="262"/>
                  </a:lnTo>
                  <a:lnTo>
                    <a:pt x="234" y="266"/>
                  </a:lnTo>
                  <a:lnTo>
                    <a:pt x="224" y="269"/>
                  </a:lnTo>
                  <a:lnTo>
                    <a:pt x="212" y="271"/>
                  </a:lnTo>
                  <a:lnTo>
                    <a:pt x="201" y="271"/>
                  </a:lnTo>
                  <a:lnTo>
                    <a:pt x="201" y="278"/>
                  </a:lnTo>
                  <a:lnTo>
                    <a:pt x="201" y="271"/>
                  </a:lnTo>
                  <a:lnTo>
                    <a:pt x="201" y="271"/>
                  </a:lnTo>
                  <a:lnTo>
                    <a:pt x="185" y="270"/>
                  </a:lnTo>
                  <a:lnTo>
                    <a:pt x="170" y="266"/>
                  </a:lnTo>
                  <a:lnTo>
                    <a:pt x="155" y="261"/>
                  </a:lnTo>
                  <a:lnTo>
                    <a:pt x="140" y="255"/>
                  </a:lnTo>
                  <a:lnTo>
                    <a:pt x="140" y="255"/>
                  </a:lnTo>
                  <a:close/>
                  <a:moveTo>
                    <a:pt x="223" y="152"/>
                  </a:moveTo>
                  <a:lnTo>
                    <a:pt x="223" y="152"/>
                  </a:lnTo>
                  <a:lnTo>
                    <a:pt x="220" y="147"/>
                  </a:lnTo>
                  <a:lnTo>
                    <a:pt x="216" y="141"/>
                  </a:lnTo>
                  <a:lnTo>
                    <a:pt x="211" y="139"/>
                  </a:lnTo>
                  <a:lnTo>
                    <a:pt x="204" y="137"/>
                  </a:lnTo>
                  <a:lnTo>
                    <a:pt x="204" y="137"/>
                  </a:lnTo>
                  <a:lnTo>
                    <a:pt x="200" y="138"/>
                  </a:lnTo>
                  <a:lnTo>
                    <a:pt x="197" y="139"/>
                  </a:lnTo>
                  <a:lnTo>
                    <a:pt x="193" y="140"/>
                  </a:lnTo>
                  <a:lnTo>
                    <a:pt x="190" y="143"/>
                  </a:lnTo>
                  <a:lnTo>
                    <a:pt x="188" y="145"/>
                  </a:lnTo>
                  <a:lnTo>
                    <a:pt x="187" y="149"/>
                  </a:lnTo>
                  <a:lnTo>
                    <a:pt x="186" y="152"/>
                  </a:lnTo>
                  <a:lnTo>
                    <a:pt x="185" y="156"/>
                  </a:lnTo>
                  <a:lnTo>
                    <a:pt x="185" y="156"/>
                  </a:lnTo>
                  <a:lnTo>
                    <a:pt x="186" y="161"/>
                  </a:lnTo>
                  <a:lnTo>
                    <a:pt x="187" y="164"/>
                  </a:lnTo>
                  <a:lnTo>
                    <a:pt x="130" y="246"/>
                  </a:lnTo>
                  <a:lnTo>
                    <a:pt x="130" y="246"/>
                  </a:lnTo>
                  <a:lnTo>
                    <a:pt x="120" y="237"/>
                  </a:lnTo>
                  <a:lnTo>
                    <a:pt x="120" y="237"/>
                  </a:lnTo>
                  <a:lnTo>
                    <a:pt x="111" y="229"/>
                  </a:lnTo>
                  <a:lnTo>
                    <a:pt x="105" y="220"/>
                  </a:lnTo>
                  <a:lnTo>
                    <a:pt x="99" y="210"/>
                  </a:lnTo>
                  <a:lnTo>
                    <a:pt x="94" y="201"/>
                  </a:lnTo>
                  <a:lnTo>
                    <a:pt x="91" y="190"/>
                  </a:lnTo>
                  <a:lnTo>
                    <a:pt x="88" y="179"/>
                  </a:lnTo>
                  <a:lnTo>
                    <a:pt x="86" y="167"/>
                  </a:lnTo>
                  <a:lnTo>
                    <a:pt x="85" y="156"/>
                  </a:lnTo>
                  <a:lnTo>
                    <a:pt x="85" y="156"/>
                  </a:lnTo>
                  <a:lnTo>
                    <a:pt x="86" y="144"/>
                  </a:lnTo>
                  <a:lnTo>
                    <a:pt x="88" y="134"/>
                  </a:lnTo>
                  <a:lnTo>
                    <a:pt x="91" y="123"/>
                  </a:lnTo>
                  <a:lnTo>
                    <a:pt x="94" y="112"/>
                  </a:lnTo>
                  <a:lnTo>
                    <a:pt x="99" y="102"/>
                  </a:lnTo>
                  <a:lnTo>
                    <a:pt x="105" y="93"/>
                  </a:lnTo>
                  <a:lnTo>
                    <a:pt x="111" y="84"/>
                  </a:lnTo>
                  <a:lnTo>
                    <a:pt x="119" y="75"/>
                  </a:lnTo>
                  <a:lnTo>
                    <a:pt x="119" y="75"/>
                  </a:lnTo>
                  <a:lnTo>
                    <a:pt x="128" y="68"/>
                  </a:lnTo>
                  <a:lnTo>
                    <a:pt x="137" y="60"/>
                  </a:lnTo>
                  <a:lnTo>
                    <a:pt x="147" y="55"/>
                  </a:lnTo>
                  <a:lnTo>
                    <a:pt x="157" y="50"/>
                  </a:lnTo>
                  <a:lnTo>
                    <a:pt x="167" y="46"/>
                  </a:lnTo>
                  <a:lnTo>
                    <a:pt x="178" y="44"/>
                  </a:lnTo>
                  <a:lnTo>
                    <a:pt x="189" y="42"/>
                  </a:lnTo>
                  <a:lnTo>
                    <a:pt x="201" y="42"/>
                  </a:lnTo>
                  <a:lnTo>
                    <a:pt x="201" y="42"/>
                  </a:lnTo>
                  <a:lnTo>
                    <a:pt x="212" y="42"/>
                  </a:lnTo>
                  <a:lnTo>
                    <a:pt x="224" y="44"/>
                  </a:lnTo>
                  <a:lnTo>
                    <a:pt x="234" y="46"/>
                  </a:lnTo>
                  <a:lnTo>
                    <a:pt x="244" y="50"/>
                  </a:lnTo>
                  <a:lnTo>
                    <a:pt x="255" y="55"/>
                  </a:lnTo>
                  <a:lnTo>
                    <a:pt x="265" y="60"/>
                  </a:lnTo>
                  <a:lnTo>
                    <a:pt x="273" y="68"/>
                  </a:lnTo>
                  <a:lnTo>
                    <a:pt x="282" y="75"/>
                  </a:lnTo>
                  <a:lnTo>
                    <a:pt x="282" y="75"/>
                  </a:lnTo>
                  <a:lnTo>
                    <a:pt x="290" y="84"/>
                  </a:lnTo>
                  <a:lnTo>
                    <a:pt x="296" y="93"/>
                  </a:lnTo>
                  <a:lnTo>
                    <a:pt x="302" y="102"/>
                  </a:lnTo>
                  <a:lnTo>
                    <a:pt x="307" y="112"/>
                  </a:lnTo>
                  <a:lnTo>
                    <a:pt x="311" y="123"/>
                  </a:lnTo>
                  <a:lnTo>
                    <a:pt x="313" y="134"/>
                  </a:lnTo>
                  <a:lnTo>
                    <a:pt x="315" y="144"/>
                  </a:lnTo>
                  <a:lnTo>
                    <a:pt x="315" y="156"/>
                  </a:lnTo>
                  <a:lnTo>
                    <a:pt x="315" y="156"/>
                  </a:lnTo>
                  <a:lnTo>
                    <a:pt x="315" y="164"/>
                  </a:lnTo>
                  <a:lnTo>
                    <a:pt x="223" y="152"/>
                  </a:lnTo>
                  <a:close/>
                  <a:moveTo>
                    <a:pt x="201" y="299"/>
                  </a:moveTo>
                  <a:lnTo>
                    <a:pt x="201" y="306"/>
                  </a:lnTo>
                  <a:lnTo>
                    <a:pt x="201" y="299"/>
                  </a:lnTo>
                  <a:lnTo>
                    <a:pt x="201" y="299"/>
                  </a:lnTo>
                  <a:lnTo>
                    <a:pt x="190" y="299"/>
                  </a:lnTo>
                  <a:lnTo>
                    <a:pt x="180" y="298"/>
                  </a:lnTo>
                  <a:lnTo>
                    <a:pt x="171" y="296"/>
                  </a:lnTo>
                  <a:lnTo>
                    <a:pt x="161" y="293"/>
                  </a:lnTo>
                  <a:lnTo>
                    <a:pt x="151" y="290"/>
                  </a:lnTo>
                  <a:lnTo>
                    <a:pt x="142" y="286"/>
                  </a:lnTo>
                  <a:lnTo>
                    <a:pt x="133" y="282"/>
                  </a:lnTo>
                  <a:lnTo>
                    <a:pt x="125" y="277"/>
                  </a:lnTo>
                  <a:lnTo>
                    <a:pt x="133" y="265"/>
                  </a:lnTo>
                  <a:lnTo>
                    <a:pt x="133" y="265"/>
                  </a:lnTo>
                  <a:lnTo>
                    <a:pt x="148" y="274"/>
                  </a:lnTo>
                  <a:lnTo>
                    <a:pt x="165" y="280"/>
                  </a:lnTo>
                  <a:lnTo>
                    <a:pt x="183" y="284"/>
                  </a:lnTo>
                  <a:lnTo>
                    <a:pt x="201" y="285"/>
                  </a:lnTo>
                  <a:lnTo>
                    <a:pt x="201" y="285"/>
                  </a:lnTo>
                  <a:lnTo>
                    <a:pt x="201" y="285"/>
                  </a:lnTo>
                  <a:lnTo>
                    <a:pt x="214" y="285"/>
                  </a:lnTo>
                  <a:lnTo>
                    <a:pt x="226" y="283"/>
                  </a:lnTo>
                  <a:lnTo>
                    <a:pt x="239" y="279"/>
                  </a:lnTo>
                  <a:lnTo>
                    <a:pt x="251" y="275"/>
                  </a:lnTo>
                  <a:lnTo>
                    <a:pt x="261" y="270"/>
                  </a:lnTo>
                  <a:lnTo>
                    <a:pt x="272" y="263"/>
                  </a:lnTo>
                  <a:lnTo>
                    <a:pt x="283" y="256"/>
                  </a:lnTo>
                  <a:lnTo>
                    <a:pt x="292" y="247"/>
                  </a:lnTo>
                  <a:lnTo>
                    <a:pt x="292" y="247"/>
                  </a:lnTo>
                  <a:lnTo>
                    <a:pt x="299" y="239"/>
                  </a:lnTo>
                  <a:lnTo>
                    <a:pt x="305" y="232"/>
                  </a:lnTo>
                  <a:lnTo>
                    <a:pt x="310" y="224"/>
                  </a:lnTo>
                  <a:lnTo>
                    <a:pt x="315" y="216"/>
                  </a:lnTo>
                  <a:lnTo>
                    <a:pt x="320" y="207"/>
                  </a:lnTo>
                  <a:lnTo>
                    <a:pt x="323" y="198"/>
                  </a:lnTo>
                  <a:lnTo>
                    <a:pt x="325" y="189"/>
                  </a:lnTo>
                  <a:lnTo>
                    <a:pt x="327" y="179"/>
                  </a:lnTo>
                  <a:lnTo>
                    <a:pt x="341" y="181"/>
                  </a:lnTo>
                  <a:lnTo>
                    <a:pt x="341" y="181"/>
                  </a:lnTo>
                  <a:lnTo>
                    <a:pt x="337" y="197"/>
                  </a:lnTo>
                  <a:lnTo>
                    <a:pt x="332" y="214"/>
                  </a:lnTo>
                  <a:lnTo>
                    <a:pt x="324" y="229"/>
                  </a:lnTo>
                  <a:lnTo>
                    <a:pt x="314" y="243"/>
                  </a:lnTo>
                  <a:lnTo>
                    <a:pt x="314" y="243"/>
                  </a:lnTo>
                  <a:lnTo>
                    <a:pt x="314" y="244"/>
                  </a:lnTo>
                  <a:lnTo>
                    <a:pt x="314" y="244"/>
                  </a:lnTo>
                  <a:lnTo>
                    <a:pt x="308" y="250"/>
                  </a:lnTo>
                  <a:lnTo>
                    <a:pt x="308" y="250"/>
                  </a:lnTo>
                  <a:lnTo>
                    <a:pt x="308" y="250"/>
                  </a:lnTo>
                  <a:lnTo>
                    <a:pt x="308" y="250"/>
                  </a:lnTo>
                  <a:lnTo>
                    <a:pt x="301" y="257"/>
                  </a:lnTo>
                  <a:lnTo>
                    <a:pt x="301" y="257"/>
                  </a:lnTo>
                  <a:lnTo>
                    <a:pt x="295" y="263"/>
                  </a:lnTo>
                  <a:lnTo>
                    <a:pt x="295" y="263"/>
                  </a:lnTo>
                  <a:lnTo>
                    <a:pt x="295" y="263"/>
                  </a:lnTo>
                  <a:lnTo>
                    <a:pt x="295" y="263"/>
                  </a:lnTo>
                  <a:lnTo>
                    <a:pt x="288" y="269"/>
                  </a:lnTo>
                  <a:lnTo>
                    <a:pt x="288" y="269"/>
                  </a:lnTo>
                  <a:lnTo>
                    <a:pt x="288" y="270"/>
                  </a:lnTo>
                  <a:lnTo>
                    <a:pt x="288" y="270"/>
                  </a:lnTo>
                  <a:lnTo>
                    <a:pt x="279" y="276"/>
                  </a:lnTo>
                  <a:lnTo>
                    <a:pt x="268" y="282"/>
                  </a:lnTo>
                  <a:lnTo>
                    <a:pt x="258" y="287"/>
                  </a:lnTo>
                  <a:lnTo>
                    <a:pt x="247" y="291"/>
                  </a:lnTo>
                  <a:lnTo>
                    <a:pt x="236" y="295"/>
                  </a:lnTo>
                  <a:lnTo>
                    <a:pt x="225" y="297"/>
                  </a:lnTo>
                  <a:lnTo>
                    <a:pt x="213" y="299"/>
                  </a:lnTo>
                  <a:lnTo>
                    <a:pt x="201" y="299"/>
                  </a:lnTo>
                  <a:lnTo>
                    <a:pt x="201" y="299"/>
                  </a:lnTo>
                  <a:close/>
                  <a:moveTo>
                    <a:pt x="302" y="275"/>
                  </a:moveTo>
                  <a:lnTo>
                    <a:pt x="302" y="275"/>
                  </a:lnTo>
                  <a:lnTo>
                    <a:pt x="304" y="275"/>
                  </a:lnTo>
                  <a:lnTo>
                    <a:pt x="304" y="275"/>
                  </a:lnTo>
                  <a:lnTo>
                    <a:pt x="307" y="272"/>
                  </a:lnTo>
                  <a:lnTo>
                    <a:pt x="307" y="272"/>
                  </a:lnTo>
                  <a:lnTo>
                    <a:pt x="311" y="268"/>
                  </a:lnTo>
                  <a:lnTo>
                    <a:pt x="311" y="268"/>
                  </a:lnTo>
                  <a:lnTo>
                    <a:pt x="312" y="266"/>
                  </a:lnTo>
                  <a:lnTo>
                    <a:pt x="312" y="266"/>
                  </a:lnTo>
                  <a:lnTo>
                    <a:pt x="320" y="259"/>
                  </a:lnTo>
                  <a:lnTo>
                    <a:pt x="320" y="259"/>
                  </a:lnTo>
                  <a:lnTo>
                    <a:pt x="320" y="258"/>
                  </a:lnTo>
                  <a:lnTo>
                    <a:pt x="327" y="265"/>
                  </a:lnTo>
                  <a:lnTo>
                    <a:pt x="310" y="283"/>
                  </a:lnTo>
                  <a:lnTo>
                    <a:pt x="302" y="275"/>
                  </a:lnTo>
                  <a:close/>
                  <a:moveTo>
                    <a:pt x="450" y="439"/>
                  </a:moveTo>
                  <a:lnTo>
                    <a:pt x="447" y="436"/>
                  </a:lnTo>
                  <a:lnTo>
                    <a:pt x="447" y="436"/>
                  </a:lnTo>
                  <a:lnTo>
                    <a:pt x="481" y="403"/>
                  </a:lnTo>
                  <a:lnTo>
                    <a:pt x="481" y="403"/>
                  </a:lnTo>
                  <a:lnTo>
                    <a:pt x="484" y="406"/>
                  </a:lnTo>
                  <a:lnTo>
                    <a:pt x="484" y="406"/>
                  </a:lnTo>
                  <a:lnTo>
                    <a:pt x="483" y="412"/>
                  </a:lnTo>
                  <a:lnTo>
                    <a:pt x="481" y="418"/>
                  </a:lnTo>
                  <a:lnTo>
                    <a:pt x="477" y="424"/>
                  </a:lnTo>
                  <a:lnTo>
                    <a:pt x="473" y="428"/>
                  </a:lnTo>
                  <a:lnTo>
                    <a:pt x="468" y="433"/>
                  </a:lnTo>
                  <a:lnTo>
                    <a:pt x="462" y="436"/>
                  </a:lnTo>
                  <a:lnTo>
                    <a:pt x="457" y="438"/>
                  </a:lnTo>
                  <a:lnTo>
                    <a:pt x="450" y="439"/>
                  </a:lnTo>
                  <a:lnTo>
                    <a:pt x="450" y="439"/>
                  </a:lnTo>
                  <a:close/>
                </a:path>
              </a:pathLst>
            </a:custGeom>
            <a:solidFill>
              <a:schemeClr val="bg1"/>
            </a:solidFill>
            <a:ln>
              <a:solidFill>
                <a:schemeClr val="bg1">
                  <a:lumMod val="50000"/>
                </a:schemeClr>
              </a:solidFill>
            </a:ln>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199" name="Oval 59"/>
            <p:cNvSpPr/>
            <p:nvPr/>
          </p:nvSpPr>
          <p:spPr>
            <a:xfrm>
              <a:off x="7496182" y="4461517"/>
              <a:ext cx="473068" cy="473068"/>
            </a:xfrm>
            <a:prstGeom prst="ellipse">
              <a:avLst/>
            </a:prstGeom>
            <a:gradFill flip="none" rotWithShape="1">
              <a:gsLst>
                <a:gs pos="87000">
                  <a:srgbClr val="0D1325"/>
                </a:gs>
                <a:gs pos="0">
                  <a:srgbClr val="54D0CA"/>
                </a:gs>
              </a:gsLst>
              <a:lin ang="2700000" scaled="1"/>
              <a:tileRect/>
            </a:gra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微软雅黑" panose="020B0503020204020204" pitchFamily="34" charset="-122"/>
              </a:endParaRPr>
            </a:p>
          </p:txBody>
        </p:sp>
        <p:grpSp>
          <p:nvGrpSpPr>
            <p:cNvPr id="200" name="Group 114"/>
            <p:cNvGrpSpPr/>
            <p:nvPr/>
          </p:nvGrpSpPr>
          <p:grpSpPr>
            <a:xfrm>
              <a:off x="7599439" y="4571879"/>
              <a:ext cx="266554" cy="252345"/>
              <a:chOff x="2835275" y="3127375"/>
              <a:chExt cx="744538" cy="704850"/>
            </a:xfrm>
            <a:solidFill>
              <a:schemeClr val="bg1"/>
            </a:solidFill>
          </p:grpSpPr>
          <p:sp>
            <p:nvSpPr>
              <p:cNvPr id="201" name="Freeform 115"/>
              <p:cNvSpPr>
                <a:spLocks noEditPoints="1"/>
              </p:cNvSpPr>
              <p:nvPr/>
            </p:nvSpPr>
            <p:spPr bwMode="auto">
              <a:xfrm>
                <a:off x="2835275" y="3324225"/>
                <a:ext cx="504825" cy="508000"/>
              </a:xfrm>
              <a:custGeom>
                <a:avLst/>
                <a:gdLst>
                  <a:gd name="T0" fmla="*/ 284 w 318"/>
                  <a:gd name="T1" fmla="*/ 55 h 320"/>
                  <a:gd name="T2" fmla="*/ 253 w 318"/>
                  <a:gd name="T3" fmla="*/ 61 h 320"/>
                  <a:gd name="T4" fmla="*/ 195 w 318"/>
                  <a:gd name="T5" fmla="*/ 28 h 320"/>
                  <a:gd name="T6" fmla="*/ 185 w 318"/>
                  <a:gd name="T7" fmla="*/ 0 h 320"/>
                  <a:gd name="T8" fmla="*/ 125 w 318"/>
                  <a:gd name="T9" fmla="*/ 27 h 320"/>
                  <a:gd name="T10" fmla="*/ 55 w 318"/>
                  <a:gd name="T11" fmla="*/ 36 h 320"/>
                  <a:gd name="T12" fmla="*/ 57 w 318"/>
                  <a:gd name="T13" fmla="*/ 66 h 320"/>
                  <a:gd name="T14" fmla="*/ 25 w 318"/>
                  <a:gd name="T15" fmla="*/ 120 h 320"/>
                  <a:gd name="T16" fmla="*/ 0 w 318"/>
                  <a:gd name="T17" fmla="*/ 135 h 320"/>
                  <a:gd name="T18" fmla="*/ 20 w 318"/>
                  <a:gd name="T19" fmla="*/ 192 h 320"/>
                  <a:gd name="T20" fmla="*/ 35 w 318"/>
                  <a:gd name="T21" fmla="*/ 264 h 320"/>
                  <a:gd name="T22" fmla="*/ 64 w 318"/>
                  <a:gd name="T23" fmla="*/ 268 h 320"/>
                  <a:gd name="T24" fmla="*/ 116 w 318"/>
                  <a:gd name="T25" fmla="*/ 298 h 320"/>
                  <a:gd name="T26" fmla="*/ 135 w 318"/>
                  <a:gd name="T27" fmla="*/ 320 h 320"/>
                  <a:gd name="T28" fmla="*/ 192 w 318"/>
                  <a:gd name="T29" fmla="*/ 300 h 320"/>
                  <a:gd name="T30" fmla="*/ 263 w 318"/>
                  <a:gd name="T31" fmla="*/ 284 h 320"/>
                  <a:gd name="T32" fmla="*/ 264 w 318"/>
                  <a:gd name="T33" fmla="*/ 255 h 320"/>
                  <a:gd name="T34" fmla="*/ 294 w 318"/>
                  <a:gd name="T35" fmla="*/ 199 h 320"/>
                  <a:gd name="T36" fmla="*/ 318 w 318"/>
                  <a:gd name="T37" fmla="*/ 185 h 320"/>
                  <a:gd name="T38" fmla="*/ 293 w 318"/>
                  <a:gd name="T39" fmla="*/ 126 h 320"/>
                  <a:gd name="T40" fmla="*/ 304 w 318"/>
                  <a:gd name="T41" fmla="*/ 173 h 320"/>
                  <a:gd name="T42" fmla="*/ 283 w 318"/>
                  <a:gd name="T43" fmla="*/ 183 h 320"/>
                  <a:gd name="T44" fmla="*/ 294 w 318"/>
                  <a:gd name="T45" fmla="*/ 218 h 320"/>
                  <a:gd name="T46" fmla="*/ 257 w 318"/>
                  <a:gd name="T47" fmla="*/ 242 h 320"/>
                  <a:gd name="T48" fmla="*/ 244 w 318"/>
                  <a:gd name="T49" fmla="*/ 256 h 320"/>
                  <a:gd name="T50" fmla="*/ 220 w 318"/>
                  <a:gd name="T51" fmla="*/ 293 h 320"/>
                  <a:gd name="T52" fmla="*/ 204 w 318"/>
                  <a:gd name="T53" fmla="*/ 281 h 320"/>
                  <a:gd name="T54" fmla="*/ 180 w 318"/>
                  <a:gd name="T55" fmla="*/ 288 h 320"/>
                  <a:gd name="T56" fmla="*/ 142 w 318"/>
                  <a:gd name="T57" fmla="*/ 290 h 320"/>
                  <a:gd name="T58" fmla="*/ 127 w 318"/>
                  <a:gd name="T59" fmla="*/ 286 h 320"/>
                  <a:gd name="T60" fmla="*/ 101 w 318"/>
                  <a:gd name="T61" fmla="*/ 294 h 320"/>
                  <a:gd name="T62" fmla="*/ 77 w 318"/>
                  <a:gd name="T63" fmla="*/ 260 h 320"/>
                  <a:gd name="T64" fmla="*/ 61 w 318"/>
                  <a:gd name="T65" fmla="*/ 245 h 320"/>
                  <a:gd name="T66" fmla="*/ 27 w 318"/>
                  <a:gd name="T67" fmla="*/ 220 h 320"/>
                  <a:gd name="T68" fmla="*/ 38 w 318"/>
                  <a:gd name="T69" fmla="*/ 204 h 320"/>
                  <a:gd name="T70" fmla="*/ 32 w 318"/>
                  <a:gd name="T71" fmla="*/ 180 h 320"/>
                  <a:gd name="T72" fmla="*/ 33 w 318"/>
                  <a:gd name="T73" fmla="*/ 143 h 320"/>
                  <a:gd name="T74" fmla="*/ 37 w 318"/>
                  <a:gd name="T75" fmla="*/ 129 h 320"/>
                  <a:gd name="T76" fmla="*/ 25 w 318"/>
                  <a:gd name="T77" fmla="*/ 102 h 320"/>
                  <a:gd name="T78" fmla="*/ 65 w 318"/>
                  <a:gd name="T79" fmla="*/ 79 h 320"/>
                  <a:gd name="T80" fmla="*/ 80 w 318"/>
                  <a:gd name="T81" fmla="*/ 65 h 320"/>
                  <a:gd name="T82" fmla="*/ 114 w 318"/>
                  <a:gd name="T83" fmla="*/ 45 h 320"/>
                  <a:gd name="T84" fmla="*/ 133 w 318"/>
                  <a:gd name="T85" fmla="*/ 40 h 320"/>
                  <a:gd name="T86" fmla="*/ 173 w 318"/>
                  <a:gd name="T87" fmla="*/ 14 h 320"/>
                  <a:gd name="T88" fmla="*/ 182 w 318"/>
                  <a:gd name="T89" fmla="*/ 40 h 320"/>
                  <a:gd name="T90" fmla="*/ 218 w 318"/>
                  <a:gd name="T91" fmla="*/ 25 h 320"/>
                  <a:gd name="T92" fmla="*/ 240 w 318"/>
                  <a:gd name="T93" fmla="*/ 68 h 320"/>
                  <a:gd name="T94" fmla="*/ 253 w 318"/>
                  <a:gd name="T95" fmla="*/ 80 h 320"/>
                  <a:gd name="T96" fmla="*/ 274 w 318"/>
                  <a:gd name="T97" fmla="*/ 115 h 320"/>
                  <a:gd name="T98" fmla="*/ 281 w 318"/>
                  <a:gd name="T99" fmla="*/ 134 h 320"/>
                  <a:gd name="T100" fmla="*/ 304 w 318"/>
                  <a:gd name="T101" fmla="*/ 173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18" h="320">
                    <a:moveTo>
                      <a:pt x="290" y="119"/>
                    </a:moveTo>
                    <a:lnTo>
                      <a:pt x="310" y="102"/>
                    </a:lnTo>
                    <a:lnTo>
                      <a:pt x="284" y="55"/>
                    </a:lnTo>
                    <a:lnTo>
                      <a:pt x="257" y="64"/>
                    </a:lnTo>
                    <a:lnTo>
                      <a:pt x="257" y="64"/>
                    </a:lnTo>
                    <a:lnTo>
                      <a:pt x="253" y="61"/>
                    </a:lnTo>
                    <a:lnTo>
                      <a:pt x="260" y="34"/>
                    </a:lnTo>
                    <a:lnTo>
                      <a:pt x="215" y="8"/>
                    </a:lnTo>
                    <a:lnTo>
                      <a:pt x="195" y="28"/>
                    </a:lnTo>
                    <a:lnTo>
                      <a:pt x="195" y="28"/>
                    </a:lnTo>
                    <a:lnTo>
                      <a:pt x="190" y="27"/>
                    </a:lnTo>
                    <a:lnTo>
                      <a:pt x="185" y="0"/>
                    </a:lnTo>
                    <a:lnTo>
                      <a:pt x="131" y="0"/>
                    </a:lnTo>
                    <a:lnTo>
                      <a:pt x="125" y="27"/>
                    </a:lnTo>
                    <a:lnTo>
                      <a:pt x="125" y="27"/>
                    </a:lnTo>
                    <a:lnTo>
                      <a:pt x="119" y="29"/>
                    </a:lnTo>
                    <a:lnTo>
                      <a:pt x="101" y="9"/>
                    </a:lnTo>
                    <a:lnTo>
                      <a:pt x="55" y="36"/>
                    </a:lnTo>
                    <a:lnTo>
                      <a:pt x="62" y="61"/>
                    </a:lnTo>
                    <a:lnTo>
                      <a:pt x="62" y="61"/>
                    </a:lnTo>
                    <a:lnTo>
                      <a:pt x="57" y="66"/>
                    </a:lnTo>
                    <a:lnTo>
                      <a:pt x="33" y="58"/>
                    </a:lnTo>
                    <a:lnTo>
                      <a:pt x="7" y="105"/>
                    </a:lnTo>
                    <a:lnTo>
                      <a:pt x="25" y="120"/>
                    </a:lnTo>
                    <a:lnTo>
                      <a:pt x="25" y="120"/>
                    </a:lnTo>
                    <a:lnTo>
                      <a:pt x="21" y="131"/>
                    </a:lnTo>
                    <a:lnTo>
                      <a:pt x="0" y="135"/>
                    </a:lnTo>
                    <a:lnTo>
                      <a:pt x="0" y="188"/>
                    </a:lnTo>
                    <a:lnTo>
                      <a:pt x="20" y="192"/>
                    </a:lnTo>
                    <a:lnTo>
                      <a:pt x="20" y="192"/>
                    </a:lnTo>
                    <a:lnTo>
                      <a:pt x="24" y="205"/>
                    </a:lnTo>
                    <a:lnTo>
                      <a:pt x="8" y="218"/>
                    </a:lnTo>
                    <a:lnTo>
                      <a:pt x="35" y="264"/>
                    </a:lnTo>
                    <a:lnTo>
                      <a:pt x="54" y="258"/>
                    </a:lnTo>
                    <a:lnTo>
                      <a:pt x="54" y="258"/>
                    </a:lnTo>
                    <a:lnTo>
                      <a:pt x="64" y="268"/>
                    </a:lnTo>
                    <a:lnTo>
                      <a:pt x="58" y="285"/>
                    </a:lnTo>
                    <a:lnTo>
                      <a:pt x="104" y="312"/>
                    </a:lnTo>
                    <a:lnTo>
                      <a:pt x="116" y="298"/>
                    </a:lnTo>
                    <a:lnTo>
                      <a:pt x="116" y="298"/>
                    </a:lnTo>
                    <a:lnTo>
                      <a:pt x="131" y="301"/>
                    </a:lnTo>
                    <a:lnTo>
                      <a:pt x="135" y="320"/>
                    </a:lnTo>
                    <a:lnTo>
                      <a:pt x="188" y="320"/>
                    </a:lnTo>
                    <a:lnTo>
                      <a:pt x="192" y="300"/>
                    </a:lnTo>
                    <a:lnTo>
                      <a:pt x="192" y="300"/>
                    </a:lnTo>
                    <a:lnTo>
                      <a:pt x="205" y="296"/>
                    </a:lnTo>
                    <a:lnTo>
                      <a:pt x="218" y="310"/>
                    </a:lnTo>
                    <a:lnTo>
                      <a:pt x="263" y="284"/>
                    </a:lnTo>
                    <a:lnTo>
                      <a:pt x="257" y="264"/>
                    </a:lnTo>
                    <a:lnTo>
                      <a:pt x="257" y="264"/>
                    </a:lnTo>
                    <a:lnTo>
                      <a:pt x="264" y="255"/>
                    </a:lnTo>
                    <a:lnTo>
                      <a:pt x="285" y="261"/>
                    </a:lnTo>
                    <a:lnTo>
                      <a:pt x="312" y="215"/>
                    </a:lnTo>
                    <a:lnTo>
                      <a:pt x="294" y="199"/>
                    </a:lnTo>
                    <a:lnTo>
                      <a:pt x="294" y="199"/>
                    </a:lnTo>
                    <a:lnTo>
                      <a:pt x="296" y="190"/>
                    </a:lnTo>
                    <a:lnTo>
                      <a:pt x="318" y="185"/>
                    </a:lnTo>
                    <a:lnTo>
                      <a:pt x="318" y="132"/>
                    </a:lnTo>
                    <a:lnTo>
                      <a:pt x="293" y="126"/>
                    </a:lnTo>
                    <a:lnTo>
                      <a:pt x="293" y="126"/>
                    </a:lnTo>
                    <a:lnTo>
                      <a:pt x="290" y="119"/>
                    </a:lnTo>
                    <a:lnTo>
                      <a:pt x="290" y="119"/>
                    </a:lnTo>
                    <a:close/>
                    <a:moveTo>
                      <a:pt x="304" y="173"/>
                    </a:moveTo>
                    <a:lnTo>
                      <a:pt x="283" y="178"/>
                    </a:lnTo>
                    <a:lnTo>
                      <a:pt x="283" y="183"/>
                    </a:lnTo>
                    <a:lnTo>
                      <a:pt x="283" y="183"/>
                    </a:lnTo>
                    <a:lnTo>
                      <a:pt x="278" y="199"/>
                    </a:lnTo>
                    <a:lnTo>
                      <a:pt x="277" y="203"/>
                    </a:lnTo>
                    <a:lnTo>
                      <a:pt x="294" y="218"/>
                    </a:lnTo>
                    <a:lnTo>
                      <a:pt x="278" y="244"/>
                    </a:lnTo>
                    <a:lnTo>
                      <a:pt x="260" y="238"/>
                    </a:lnTo>
                    <a:lnTo>
                      <a:pt x="257" y="242"/>
                    </a:lnTo>
                    <a:lnTo>
                      <a:pt x="257" y="242"/>
                    </a:lnTo>
                    <a:lnTo>
                      <a:pt x="250" y="250"/>
                    </a:lnTo>
                    <a:lnTo>
                      <a:pt x="244" y="256"/>
                    </a:lnTo>
                    <a:lnTo>
                      <a:pt x="241" y="259"/>
                    </a:lnTo>
                    <a:lnTo>
                      <a:pt x="246" y="278"/>
                    </a:lnTo>
                    <a:lnTo>
                      <a:pt x="220" y="293"/>
                    </a:lnTo>
                    <a:lnTo>
                      <a:pt x="208" y="280"/>
                    </a:lnTo>
                    <a:lnTo>
                      <a:pt x="204" y="281"/>
                    </a:lnTo>
                    <a:lnTo>
                      <a:pt x="204" y="281"/>
                    </a:lnTo>
                    <a:lnTo>
                      <a:pt x="194" y="285"/>
                    </a:lnTo>
                    <a:lnTo>
                      <a:pt x="185" y="287"/>
                    </a:lnTo>
                    <a:lnTo>
                      <a:pt x="180" y="288"/>
                    </a:lnTo>
                    <a:lnTo>
                      <a:pt x="176" y="306"/>
                    </a:lnTo>
                    <a:lnTo>
                      <a:pt x="146" y="306"/>
                    </a:lnTo>
                    <a:lnTo>
                      <a:pt x="142" y="290"/>
                    </a:lnTo>
                    <a:lnTo>
                      <a:pt x="138" y="288"/>
                    </a:lnTo>
                    <a:lnTo>
                      <a:pt x="138" y="288"/>
                    </a:lnTo>
                    <a:lnTo>
                      <a:pt x="127" y="286"/>
                    </a:lnTo>
                    <a:lnTo>
                      <a:pt x="116" y="283"/>
                    </a:lnTo>
                    <a:lnTo>
                      <a:pt x="112" y="282"/>
                    </a:lnTo>
                    <a:lnTo>
                      <a:pt x="101" y="294"/>
                    </a:lnTo>
                    <a:lnTo>
                      <a:pt x="74" y="279"/>
                    </a:lnTo>
                    <a:lnTo>
                      <a:pt x="80" y="264"/>
                    </a:lnTo>
                    <a:lnTo>
                      <a:pt x="77" y="260"/>
                    </a:lnTo>
                    <a:lnTo>
                      <a:pt x="77" y="260"/>
                    </a:lnTo>
                    <a:lnTo>
                      <a:pt x="68" y="253"/>
                    </a:lnTo>
                    <a:lnTo>
                      <a:pt x="61" y="245"/>
                    </a:lnTo>
                    <a:lnTo>
                      <a:pt x="58" y="242"/>
                    </a:lnTo>
                    <a:lnTo>
                      <a:pt x="42" y="247"/>
                    </a:lnTo>
                    <a:lnTo>
                      <a:pt x="27" y="220"/>
                    </a:lnTo>
                    <a:lnTo>
                      <a:pt x="40" y="210"/>
                    </a:lnTo>
                    <a:lnTo>
                      <a:pt x="38" y="204"/>
                    </a:lnTo>
                    <a:lnTo>
                      <a:pt x="38" y="204"/>
                    </a:lnTo>
                    <a:lnTo>
                      <a:pt x="35" y="196"/>
                    </a:lnTo>
                    <a:lnTo>
                      <a:pt x="33" y="185"/>
                    </a:lnTo>
                    <a:lnTo>
                      <a:pt x="32" y="180"/>
                    </a:lnTo>
                    <a:lnTo>
                      <a:pt x="14" y="176"/>
                    </a:lnTo>
                    <a:lnTo>
                      <a:pt x="14" y="146"/>
                    </a:lnTo>
                    <a:lnTo>
                      <a:pt x="33" y="143"/>
                    </a:lnTo>
                    <a:lnTo>
                      <a:pt x="34" y="137"/>
                    </a:lnTo>
                    <a:lnTo>
                      <a:pt x="34" y="137"/>
                    </a:lnTo>
                    <a:lnTo>
                      <a:pt x="37" y="129"/>
                    </a:lnTo>
                    <a:lnTo>
                      <a:pt x="39" y="120"/>
                    </a:lnTo>
                    <a:lnTo>
                      <a:pt x="41" y="116"/>
                    </a:lnTo>
                    <a:lnTo>
                      <a:pt x="25" y="102"/>
                    </a:lnTo>
                    <a:lnTo>
                      <a:pt x="40" y="76"/>
                    </a:lnTo>
                    <a:lnTo>
                      <a:pt x="61" y="82"/>
                    </a:lnTo>
                    <a:lnTo>
                      <a:pt x="65" y="79"/>
                    </a:lnTo>
                    <a:lnTo>
                      <a:pt x="65" y="79"/>
                    </a:lnTo>
                    <a:lnTo>
                      <a:pt x="75" y="68"/>
                    </a:lnTo>
                    <a:lnTo>
                      <a:pt x="80" y="65"/>
                    </a:lnTo>
                    <a:lnTo>
                      <a:pt x="72" y="42"/>
                    </a:lnTo>
                    <a:lnTo>
                      <a:pt x="98" y="27"/>
                    </a:lnTo>
                    <a:lnTo>
                      <a:pt x="114" y="45"/>
                    </a:lnTo>
                    <a:lnTo>
                      <a:pt x="119" y="43"/>
                    </a:lnTo>
                    <a:lnTo>
                      <a:pt x="119" y="43"/>
                    </a:lnTo>
                    <a:lnTo>
                      <a:pt x="133" y="40"/>
                    </a:lnTo>
                    <a:lnTo>
                      <a:pt x="137" y="39"/>
                    </a:lnTo>
                    <a:lnTo>
                      <a:pt x="142" y="14"/>
                    </a:lnTo>
                    <a:lnTo>
                      <a:pt x="173" y="14"/>
                    </a:lnTo>
                    <a:lnTo>
                      <a:pt x="178" y="39"/>
                    </a:lnTo>
                    <a:lnTo>
                      <a:pt x="182" y="40"/>
                    </a:lnTo>
                    <a:lnTo>
                      <a:pt x="182" y="40"/>
                    </a:lnTo>
                    <a:lnTo>
                      <a:pt x="195" y="43"/>
                    </a:lnTo>
                    <a:lnTo>
                      <a:pt x="200" y="44"/>
                    </a:lnTo>
                    <a:lnTo>
                      <a:pt x="218" y="25"/>
                    </a:lnTo>
                    <a:lnTo>
                      <a:pt x="244" y="40"/>
                    </a:lnTo>
                    <a:lnTo>
                      <a:pt x="236" y="65"/>
                    </a:lnTo>
                    <a:lnTo>
                      <a:pt x="240" y="68"/>
                    </a:lnTo>
                    <a:lnTo>
                      <a:pt x="240" y="68"/>
                    </a:lnTo>
                    <a:lnTo>
                      <a:pt x="249" y="77"/>
                    </a:lnTo>
                    <a:lnTo>
                      <a:pt x="253" y="80"/>
                    </a:lnTo>
                    <a:lnTo>
                      <a:pt x="277" y="72"/>
                    </a:lnTo>
                    <a:lnTo>
                      <a:pt x="293" y="98"/>
                    </a:lnTo>
                    <a:lnTo>
                      <a:pt x="274" y="115"/>
                    </a:lnTo>
                    <a:lnTo>
                      <a:pt x="276" y="119"/>
                    </a:lnTo>
                    <a:lnTo>
                      <a:pt x="276" y="119"/>
                    </a:lnTo>
                    <a:lnTo>
                      <a:pt x="281" y="134"/>
                    </a:lnTo>
                    <a:lnTo>
                      <a:pt x="282" y="138"/>
                    </a:lnTo>
                    <a:lnTo>
                      <a:pt x="304" y="143"/>
                    </a:lnTo>
                    <a:lnTo>
                      <a:pt x="304" y="173"/>
                    </a:lnTo>
                    <a:close/>
                  </a:path>
                </a:pathLst>
              </a:custGeom>
              <a:grpFill/>
              <a:ln w="9525">
                <a:solidFill>
                  <a:schemeClr val="bg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02" name="Freeform 116"/>
              <p:cNvSpPr>
                <a:spLocks noEditPoints="1"/>
              </p:cNvSpPr>
              <p:nvPr/>
            </p:nvSpPr>
            <p:spPr bwMode="auto">
              <a:xfrm>
                <a:off x="2963863" y="3462338"/>
                <a:ext cx="242888" cy="244475"/>
              </a:xfrm>
              <a:custGeom>
                <a:avLst/>
                <a:gdLst>
                  <a:gd name="T0" fmla="*/ 77 w 153"/>
                  <a:gd name="T1" fmla="*/ 0 h 154"/>
                  <a:gd name="T2" fmla="*/ 61 w 153"/>
                  <a:gd name="T3" fmla="*/ 2 h 154"/>
                  <a:gd name="T4" fmla="*/ 46 w 153"/>
                  <a:gd name="T5" fmla="*/ 6 h 154"/>
                  <a:gd name="T6" fmla="*/ 33 w 153"/>
                  <a:gd name="T7" fmla="*/ 14 h 154"/>
                  <a:gd name="T8" fmla="*/ 23 w 153"/>
                  <a:gd name="T9" fmla="*/ 22 h 154"/>
                  <a:gd name="T10" fmla="*/ 13 w 153"/>
                  <a:gd name="T11" fmla="*/ 34 h 154"/>
                  <a:gd name="T12" fmla="*/ 5 w 153"/>
                  <a:gd name="T13" fmla="*/ 47 h 154"/>
                  <a:gd name="T14" fmla="*/ 1 w 153"/>
                  <a:gd name="T15" fmla="*/ 61 h 154"/>
                  <a:gd name="T16" fmla="*/ 0 w 153"/>
                  <a:gd name="T17" fmla="*/ 77 h 154"/>
                  <a:gd name="T18" fmla="*/ 0 w 153"/>
                  <a:gd name="T19" fmla="*/ 85 h 154"/>
                  <a:gd name="T20" fmla="*/ 3 w 153"/>
                  <a:gd name="T21" fmla="*/ 100 h 154"/>
                  <a:gd name="T22" fmla="*/ 8 w 153"/>
                  <a:gd name="T23" fmla="*/ 114 h 154"/>
                  <a:gd name="T24" fmla="*/ 17 w 153"/>
                  <a:gd name="T25" fmla="*/ 126 h 154"/>
                  <a:gd name="T26" fmla="*/ 28 w 153"/>
                  <a:gd name="T27" fmla="*/ 137 h 154"/>
                  <a:gd name="T28" fmla="*/ 40 w 153"/>
                  <a:gd name="T29" fmla="*/ 144 h 154"/>
                  <a:gd name="T30" fmla="*/ 54 w 153"/>
                  <a:gd name="T31" fmla="*/ 151 h 154"/>
                  <a:gd name="T32" fmla="*/ 69 w 153"/>
                  <a:gd name="T33" fmla="*/ 154 h 154"/>
                  <a:gd name="T34" fmla="*/ 77 w 153"/>
                  <a:gd name="T35" fmla="*/ 154 h 154"/>
                  <a:gd name="T36" fmla="*/ 92 w 153"/>
                  <a:gd name="T37" fmla="*/ 153 h 154"/>
                  <a:gd name="T38" fmla="*/ 107 w 153"/>
                  <a:gd name="T39" fmla="*/ 147 h 154"/>
                  <a:gd name="T40" fmla="*/ 120 w 153"/>
                  <a:gd name="T41" fmla="*/ 141 h 154"/>
                  <a:gd name="T42" fmla="*/ 132 w 153"/>
                  <a:gd name="T43" fmla="*/ 131 h 154"/>
                  <a:gd name="T44" fmla="*/ 140 w 153"/>
                  <a:gd name="T45" fmla="*/ 120 h 154"/>
                  <a:gd name="T46" fmla="*/ 148 w 153"/>
                  <a:gd name="T47" fmla="*/ 106 h 154"/>
                  <a:gd name="T48" fmla="*/ 152 w 153"/>
                  <a:gd name="T49" fmla="*/ 92 h 154"/>
                  <a:gd name="T50" fmla="*/ 153 w 153"/>
                  <a:gd name="T51" fmla="*/ 77 h 154"/>
                  <a:gd name="T52" fmla="*/ 153 w 153"/>
                  <a:gd name="T53" fmla="*/ 69 h 154"/>
                  <a:gd name="T54" fmla="*/ 150 w 153"/>
                  <a:gd name="T55" fmla="*/ 55 h 154"/>
                  <a:gd name="T56" fmla="*/ 145 w 153"/>
                  <a:gd name="T57" fmla="*/ 41 h 154"/>
                  <a:gd name="T58" fmla="*/ 136 w 153"/>
                  <a:gd name="T59" fmla="*/ 28 h 154"/>
                  <a:gd name="T60" fmla="*/ 125 w 153"/>
                  <a:gd name="T61" fmla="*/ 18 h 154"/>
                  <a:gd name="T62" fmla="*/ 113 w 153"/>
                  <a:gd name="T63" fmla="*/ 9 h 154"/>
                  <a:gd name="T64" fmla="*/ 99 w 153"/>
                  <a:gd name="T65" fmla="*/ 4 h 154"/>
                  <a:gd name="T66" fmla="*/ 84 w 153"/>
                  <a:gd name="T67" fmla="*/ 1 h 154"/>
                  <a:gd name="T68" fmla="*/ 77 w 153"/>
                  <a:gd name="T69" fmla="*/ 0 h 154"/>
                  <a:gd name="T70" fmla="*/ 77 w 153"/>
                  <a:gd name="T71" fmla="*/ 140 h 154"/>
                  <a:gd name="T72" fmla="*/ 64 w 153"/>
                  <a:gd name="T73" fmla="*/ 139 h 154"/>
                  <a:gd name="T74" fmla="*/ 42 w 153"/>
                  <a:gd name="T75" fmla="*/ 129 h 154"/>
                  <a:gd name="T76" fmla="*/ 25 w 153"/>
                  <a:gd name="T77" fmla="*/ 112 h 154"/>
                  <a:gd name="T78" fmla="*/ 15 w 153"/>
                  <a:gd name="T79" fmla="*/ 89 h 154"/>
                  <a:gd name="T80" fmla="*/ 14 w 153"/>
                  <a:gd name="T81" fmla="*/ 77 h 154"/>
                  <a:gd name="T82" fmla="*/ 14 w 153"/>
                  <a:gd name="T83" fmla="*/ 71 h 154"/>
                  <a:gd name="T84" fmla="*/ 18 w 153"/>
                  <a:gd name="T85" fmla="*/ 52 h 154"/>
                  <a:gd name="T86" fmla="*/ 32 w 153"/>
                  <a:gd name="T87" fmla="*/ 33 h 154"/>
                  <a:gd name="T88" fmla="*/ 52 w 153"/>
                  <a:gd name="T89" fmla="*/ 19 h 154"/>
                  <a:gd name="T90" fmla="*/ 70 w 153"/>
                  <a:gd name="T91" fmla="*/ 15 h 154"/>
                  <a:gd name="T92" fmla="*/ 77 w 153"/>
                  <a:gd name="T93" fmla="*/ 14 h 154"/>
                  <a:gd name="T94" fmla="*/ 89 w 153"/>
                  <a:gd name="T95" fmla="*/ 16 h 154"/>
                  <a:gd name="T96" fmla="*/ 112 w 153"/>
                  <a:gd name="T97" fmla="*/ 24 h 154"/>
                  <a:gd name="T98" fmla="*/ 128 w 153"/>
                  <a:gd name="T99" fmla="*/ 42 h 154"/>
                  <a:gd name="T100" fmla="*/ 138 w 153"/>
                  <a:gd name="T101" fmla="*/ 64 h 154"/>
                  <a:gd name="T102" fmla="*/ 139 w 153"/>
                  <a:gd name="T103" fmla="*/ 77 h 154"/>
                  <a:gd name="T104" fmla="*/ 139 w 153"/>
                  <a:gd name="T105" fmla="*/ 84 h 154"/>
                  <a:gd name="T106" fmla="*/ 135 w 153"/>
                  <a:gd name="T107" fmla="*/ 101 h 154"/>
                  <a:gd name="T108" fmla="*/ 121 w 153"/>
                  <a:gd name="T109" fmla="*/ 122 h 154"/>
                  <a:gd name="T110" fmla="*/ 101 w 153"/>
                  <a:gd name="T111" fmla="*/ 135 h 154"/>
                  <a:gd name="T112" fmla="*/ 83 w 153"/>
                  <a:gd name="T113" fmla="*/ 140 h 154"/>
                  <a:gd name="T114" fmla="*/ 77 w 153"/>
                  <a:gd name="T115" fmla="*/ 14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3" h="154">
                    <a:moveTo>
                      <a:pt x="77" y="0"/>
                    </a:moveTo>
                    <a:lnTo>
                      <a:pt x="77" y="0"/>
                    </a:lnTo>
                    <a:lnTo>
                      <a:pt x="69" y="1"/>
                    </a:lnTo>
                    <a:lnTo>
                      <a:pt x="61" y="2"/>
                    </a:lnTo>
                    <a:lnTo>
                      <a:pt x="54" y="4"/>
                    </a:lnTo>
                    <a:lnTo>
                      <a:pt x="46" y="6"/>
                    </a:lnTo>
                    <a:lnTo>
                      <a:pt x="40" y="9"/>
                    </a:lnTo>
                    <a:lnTo>
                      <a:pt x="33" y="14"/>
                    </a:lnTo>
                    <a:lnTo>
                      <a:pt x="28" y="18"/>
                    </a:lnTo>
                    <a:lnTo>
                      <a:pt x="23" y="22"/>
                    </a:lnTo>
                    <a:lnTo>
                      <a:pt x="17" y="28"/>
                    </a:lnTo>
                    <a:lnTo>
                      <a:pt x="13" y="34"/>
                    </a:lnTo>
                    <a:lnTo>
                      <a:pt x="8" y="41"/>
                    </a:lnTo>
                    <a:lnTo>
                      <a:pt x="5" y="47"/>
                    </a:lnTo>
                    <a:lnTo>
                      <a:pt x="3" y="55"/>
                    </a:lnTo>
                    <a:lnTo>
                      <a:pt x="1" y="61"/>
                    </a:lnTo>
                    <a:lnTo>
                      <a:pt x="0" y="69"/>
                    </a:lnTo>
                    <a:lnTo>
                      <a:pt x="0" y="77"/>
                    </a:lnTo>
                    <a:lnTo>
                      <a:pt x="0" y="77"/>
                    </a:lnTo>
                    <a:lnTo>
                      <a:pt x="0" y="85"/>
                    </a:lnTo>
                    <a:lnTo>
                      <a:pt x="1" y="92"/>
                    </a:lnTo>
                    <a:lnTo>
                      <a:pt x="3" y="100"/>
                    </a:lnTo>
                    <a:lnTo>
                      <a:pt x="5" y="106"/>
                    </a:lnTo>
                    <a:lnTo>
                      <a:pt x="8" y="114"/>
                    </a:lnTo>
                    <a:lnTo>
                      <a:pt x="13" y="120"/>
                    </a:lnTo>
                    <a:lnTo>
                      <a:pt x="17" y="126"/>
                    </a:lnTo>
                    <a:lnTo>
                      <a:pt x="23" y="131"/>
                    </a:lnTo>
                    <a:lnTo>
                      <a:pt x="28" y="137"/>
                    </a:lnTo>
                    <a:lnTo>
                      <a:pt x="33" y="141"/>
                    </a:lnTo>
                    <a:lnTo>
                      <a:pt x="40" y="144"/>
                    </a:lnTo>
                    <a:lnTo>
                      <a:pt x="46" y="147"/>
                    </a:lnTo>
                    <a:lnTo>
                      <a:pt x="54" y="151"/>
                    </a:lnTo>
                    <a:lnTo>
                      <a:pt x="61" y="153"/>
                    </a:lnTo>
                    <a:lnTo>
                      <a:pt x="69" y="154"/>
                    </a:lnTo>
                    <a:lnTo>
                      <a:pt x="77" y="154"/>
                    </a:lnTo>
                    <a:lnTo>
                      <a:pt x="77" y="154"/>
                    </a:lnTo>
                    <a:lnTo>
                      <a:pt x="84" y="154"/>
                    </a:lnTo>
                    <a:lnTo>
                      <a:pt x="92" y="153"/>
                    </a:lnTo>
                    <a:lnTo>
                      <a:pt x="99" y="151"/>
                    </a:lnTo>
                    <a:lnTo>
                      <a:pt x="107" y="147"/>
                    </a:lnTo>
                    <a:lnTo>
                      <a:pt x="113" y="144"/>
                    </a:lnTo>
                    <a:lnTo>
                      <a:pt x="120" y="141"/>
                    </a:lnTo>
                    <a:lnTo>
                      <a:pt x="125" y="137"/>
                    </a:lnTo>
                    <a:lnTo>
                      <a:pt x="132" y="131"/>
                    </a:lnTo>
                    <a:lnTo>
                      <a:pt x="136" y="126"/>
                    </a:lnTo>
                    <a:lnTo>
                      <a:pt x="140" y="120"/>
                    </a:lnTo>
                    <a:lnTo>
                      <a:pt x="145" y="114"/>
                    </a:lnTo>
                    <a:lnTo>
                      <a:pt x="148" y="106"/>
                    </a:lnTo>
                    <a:lnTo>
                      <a:pt x="150" y="100"/>
                    </a:lnTo>
                    <a:lnTo>
                      <a:pt x="152" y="92"/>
                    </a:lnTo>
                    <a:lnTo>
                      <a:pt x="153" y="85"/>
                    </a:lnTo>
                    <a:lnTo>
                      <a:pt x="153" y="77"/>
                    </a:lnTo>
                    <a:lnTo>
                      <a:pt x="153" y="77"/>
                    </a:lnTo>
                    <a:lnTo>
                      <a:pt x="153" y="69"/>
                    </a:lnTo>
                    <a:lnTo>
                      <a:pt x="152" y="61"/>
                    </a:lnTo>
                    <a:lnTo>
                      <a:pt x="150" y="55"/>
                    </a:lnTo>
                    <a:lnTo>
                      <a:pt x="148" y="47"/>
                    </a:lnTo>
                    <a:lnTo>
                      <a:pt x="145" y="41"/>
                    </a:lnTo>
                    <a:lnTo>
                      <a:pt x="140" y="34"/>
                    </a:lnTo>
                    <a:lnTo>
                      <a:pt x="136" y="28"/>
                    </a:lnTo>
                    <a:lnTo>
                      <a:pt x="132" y="22"/>
                    </a:lnTo>
                    <a:lnTo>
                      <a:pt x="125" y="18"/>
                    </a:lnTo>
                    <a:lnTo>
                      <a:pt x="120" y="14"/>
                    </a:lnTo>
                    <a:lnTo>
                      <a:pt x="113" y="9"/>
                    </a:lnTo>
                    <a:lnTo>
                      <a:pt x="107" y="6"/>
                    </a:lnTo>
                    <a:lnTo>
                      <a:pt x="99" y="4"/>
                    </a:lnTo>
                    <a:lnTo>
                      <a:pt x="92" y="2"/>
                    </a:lnTo>
                    <a:lnTo>
                      <a:pt x="84" y="1"/>
                    </a:lnTo>
                    <a:lnTo>
                      <a:pt x="77" y="0"/>
                    </a:lnTo>
                    <a:lnTo>
                      <a:pt x="77" y="0"/>
                    </a:lnTo>
                    <a:close/>
                    <a:moveTo>
                      <a:pt x="77" y="140"/>
                    </a:moveTo>
                    <a:lnTo>
                      <a:pt x="77" y="140"/>
                    </a:lnTo>
                    <a:lnTo>
                      <a:pt x="70" y="140"/>
                    </a:lnTo>
                    <a:lnTo>
                      <a:pt x="64" y="139"/>
                    </a:lnTo>
                    <a:lnTo>
                      <a:pt x="52" y="135"/>
                    </a:lnTo>
                    <a:lnTo>
                      <a:pt x="42" y="129"/>
                    </a:lnTo>
                    <a:lnTo>
                      <a:pt x="32" y="122"/>
                    </a:lnTo>
                    <a:lnTo>
                      <a:pt x="25" y="112"/>
                    </a:lnTo>
                    <a:lnTo>
                      <a:pt x="18" y="101"/>
                    </a:lnTo>
                    <a:lnTo>
                      <a:pt x="15" y="89"/>
                    </a:lnTo>
                    <a:lnTo>
                      <a:pt x="14" y="84"/>
                    </a:lnTo>
                    <a:lnTo>
                      <a:pt x="14" y="77"/>
                    </a:lnTo>
                    <a:lnTo>
                      <a:pt x="14" y="77"/>
                    </a:lnTo>
                    <a:lnTo>
                      <a:pt x="14" y="71"/>
                    </a:lnTo>
                    <a:lnTo>
                      <a:pt x="15" y="64"/>
                    </a:lnTo>
                    <a:lnTo>
                      <a:pt x="18" y="52"/>
                    </a:lnTo>
                    <a:lnTo>
                      <a:pt x="25" y="42"/>
                    </a:lnTo>
                    <a:lnTo>
                      <a:pt x="32" y="33"/>
                    </a:lnTo>
                    <a:lnTo>
                      <a:pt x="42" y="24"/>
                    </a:lnTo>
                    <a:lnTo>
                      <a:pt x="52" y="19"/>
                    </a:lnTo>
                    <a:lnTo>
                      <a:pt x="64" y="16"/>
                    </a:lnTo>
                    <a:lnTo>
                      <a:pt x="70" y="15"/>
                    </a:lnTo>
                    <a:lnTo>
                      <a:pt x="77" y="14"/>
                    </a:lnTo>
                    <a:lnTo>
                      <a:pt x="77" y="14"/>
                    </a:lnTo>
                    <a:lnTo>
                      <a:pt x="83" y="15"/>
                    </a:lnTo>
                    <a:lnTo>
                      <a:pt x="89" y="16"/>
                    </a:lnTo>
                    <a:lnTo>
                      <a:pt x="101" y="19"/>
                    </a:lnTo>
                    <a:lnTo>
                      <a:pt x="112" y="24"/>
                    </a:lnTo>
                    <a:lnTo>
                      <a:pt x="121" y="33"/>
                    </a:lnTo>
                    <a:lnTo>
                      <a:pt x="128" y="42"/>
                    </a:lnTo>
                    <a:lnTo>
                      <a:pt x="135" y="52"/>
                    </a:lnTo>
                    <a:lnTo>
                      <a:pt x="138" y="64"/>
                    </a:lnTo>
                    <a:lnTo>
                      <a:pt x="139" y="71"/>
                    </a:lnTo>
                    <a:lnTo>
                      <a:pt x="139" y="77"/>
                    </a:lnTo>
                    <a:lnTo>
                      <a:pt x="139" y="77"/>
                    </a:lnTo>
                    <a:lnTo>
                      <a:pt x="139" y="84"/>
                    </a:lnTo>
                    <a:lnTo>
                      <a:pt x="138" y="89"/>
                    </a:lnTo>
                    <a:lnTo>
                      <a:pt x="135" y="101"/>
                    </a:lnTo>
                    <a:lnTo>
                      <a:pt x="128" y="112"/>
                    </a:lnTo>
                    <a:lnTo>
                      <a:pt x="121" y="122"/>
                    </a:lnTo>
                    <a:lnTo>
                      <a:pt x="112" y="129"/>
                    </a:lnTo>
                    <a:lnTo>
                      <a:pt x="101" y="135"/>
                    </a:lnTo>
                    <a:lnTo>
                      <a:pt x="89" y="139"/>
                    </a:lnTo>
                    <a:lnTo>
                      <a:pt x="83" y="140"/>
                    </a:lnTo>
                    <a:lnTo>
                      <a:pt x="77" y="140"/>
                    </a:lnTo>
                    <a:lnTo>
                      <a:pt x="77" y="140"/>
                    </a:lnTo>
                    <a:close/>
                  </a:path>
                </a:pathLst>
              </a:custGeom>
              <a:grpFill/>
              <a:ln w="9525">
                <a:solidFill>
                  <a:schemeClr val="bg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03" name="Freeform 117"/>
              <p:cNvSpPr>
                <a:spLocks noEditPoints="1"/>
              </p:cNvSpPr>
              <p:nvPr/>
            </p:nvSpPr>
            <p:spPr bwMode="auto">
              <a:xfrm>
                <a:off x="3238500" y="3127375"/>
                <a:ext cx="341313" cy="342900"/>
              </a:xfrm>
              <a:custGeom>
                <a:avLst/>
                <a:gdLst>
                  <a:gd name="T0" fmla="*/ 197 w 215"/>
                  <a:gd name="T1" fmla="*/ 83 h 216"/>
                  <a:gd name="T2" fmla="*/ 209 w 215"/>
                  <a:gd name="T3" fmla="*/ 70 h 216"/>
                  <a:gd name="T4" fmla="*/ 171 w 215"/>
                  <a:gd name="T5" fmla="*/ 42 h 216"/>
                  <a:gd name="T6" fmla="*/ 143 w 215"/>
                  <a:gd name="T7" fmla="*/ 4 h 216"/>
                  <a:gd name="T8" fmla="*/ 129 w 215"/>
                  <a:gd name="T9" fmla="*/ 18 h 216"/>
                  <a:gd name="T10" fmla="*/ 83 w 215"/>
                  <a:gd name="T11" fmla="*/ 18 h 216"/>
                  <a:gd name="T12" fmla="*/ 69 w 215"/>
                  <a:gd name="T13" fmla="*/ 5 h 216"/>
                  <a:gd name="T14" fmla="*/ 41 w 215"/>
                  <a:gd name="T15" fmla="*/ 41 h 216"/>
                  <a:gd name="T16" fmla="*/ 3 w 215"/>
                  <a:gd name="T17" fmla="*/ 71 h 216"/>
                  <a:gd name="T18" fmla="*/ 14 w 215"/>
                  <a:gd name="T19" fmla="*/ 86 h 216"/>
                  <a:gd name="T20" fmla="*/ 13 w 215"/>
                  <a:gd name="T21" fmla="*/ 132 h 216"/>
                  <a:gd name="T22" fmla="*/ 4 w 215"/>
                  <a:gd name="T23" fmla="*/ 146 h 216"/>
                  <a:gd name="T24" fmla="*/ 36 w 215"/>
                  <a:gd name="T25" fmla="*/ 175 h 216"/>
                  <a:gd name="T26" fmla="*/ 71 w 215"/>
                  <a:gd name="T27" fmla="*/ 212 h 216"/>
                  <a:gd name="T28" fmla="*/ 86 w 215"/>
                  <a:gd name="T29" fmla="*/ 203 h 216"/>
                  <a:gd name="T30" fmla="*/ 130 w 215"/>
                  <a:gd name="T31" fmla="*/ 202 h 216"/>
                  <a:gd name="T32" fmla="*/ 144 w 215"/>
                  <a:gd name="T33" fmla="*/ 211 h 216"/>
                  <a:gd name="T34" fmla="*/ 174 w 215"/>
                  <a:gd name="T35" fmla="*/ 177 h 216"/>
                  <a:gd name="T36" fmla="*/ 210 w 215"/>
                  <a:gd name="T37" fmla="*/ 144 h 216"/>
                  <a:gd name="T38" fmla="*/ 198 w 215"/>
                  <a:gd name="T39" fmla="*/ 130 h 216"/>
                  <a:gd name="T40" fmla="*/ 184 w 215"/>
                  <a:gd name="T41" fmla="*/ 161 h 216"/>
                  <a:gd name="T42" fmla="*/ 169 w 215"/>
                  <a:gd name="T43" fmla="*/ 161 h 216"/>
                  <a:gd name="T44" fmla="*/ 162 w 215"/>
                  <a:gd name="T45" fmla="*/ 185 h 216"/>
                  <a:gd name="T46" fmla="*/ 136 w 215"/>
                  <a:gd name="T47" fmla="*/ 186 h 216"/>
                  <a:gd name="T48" fmla="*/ 118 w 215"/>
                  <a:gd name="T49" fmla="*/ 191 h 216"/>
                  <a:gd name="T50" fmla="*/ 98 w 215"/>
                  <a:gd name="T51" fmla="*/ 191 h 216"/>
                  <a:gd name="T52" fmla="*/ 80 w 215"/>
                  <a:gd name="T53" fmla="*/ 187 h 216"/>
                  <a:gd name="T54" fmla="*/ 54 w 215"/>
                  <a:gd name="T55" fmla="*/ 186 h 216"/>
                  <a:gd name="T56" fmla="*/ 54 w 215"/>
                  <a:gd name="T57" fmla="*/ 173 h 216"/>
                  <a:gd name="T58" fmla="*/ 30 w 215"/>
                  <a:gd name="T59" fmla="*/ 162 h 216"/>
                  <a:gd name="T60" fmla="*/ 29 w 215"/>
                  <a:gd name="T61" fmla="*/ 137 h 216"/>
                  <a:gd name="T62" fmla="*/ 26 w 215"/>
                  <a:gd name="T63" fmla="*/ 120 h 216"/>
                  <a:gd name="T64" fmla="*/ 26 w 215"/>
                  <a:gd name="T65" fmla="*/ 98 h 216"/>
                  <a:gd name="T66" fmla="*/ 30 w 215"/>
                  <a:gd name="T67" fmla="*/ 83 h 216"/>
                  <a:gd name="T68" fmla="*/ 29 w 215"/>
                  <a:gd name="T69" fmla="*/ 55 h 216"/>
                  <a:gd name="T70" fmla="*/ 46 w 215"/>
                  <a:gd name="T71" fmla="*/ 56 h 216"/>
                  <a:gd name="T72" fmla="*/ 53 w 215"/>
                  <a:gd name="T73" fmla="*/ 31 h 216"/>
                  <a:gd name="T74" fmla="*/ 81 w 215"/>
                  <a:gd name="T75" fmla="*/ 33 h 216"/>
                  <a:gd name="T76" fmla="*/ 95 w 215"/>
                  <a:gd name="T77" fmla="*/ 30 h 216"/>
                  <a:gd name="T78" fmla="*/ 117 w 215"/>
                  <a:gd name="T79" fmla="*/ 30 h 216"/>
                  <a:gd name="T80" fmla="*/ 130 w 215"/>
                  <a:gd name="T81" fmla="*/ 33 h 216"/>
                  <a:gd name="T82" fmla="*/ 159 w 215"/>
                  <a:gd name="T83" fmla="*/ 30 h 216"/>
                  <a:gd name="T84" fmla="*/ 158 w 215"/>
                  <a:gd name="T85" fmla="*/ 49 h 216"/>
                  <a:gd name="T86" fmla="*/ 183 w 215"/>
                  <a:gd name="T87" fmla="*/ 53 h 216"/>
                  <a:gd name="T88" fmla="*/ 181 w 215"/>
                  <a:gd name="T89" fmla="*/ 82 h 216"/>
                  <a:gd name="T90" fmla="*/ 185 w 215"/>
                  <a:gd name="T91" fmla="*/ 95 h 216"/>
                  <a:gd name="T92" fmla="*/ 186 w 215"/>
                  <a:gd name="T93" fmla="*/ 118 h 216"/>
                  <a:gd name="T94" fmla="*/ 183 w 215"/>
                  <a:gd name="T95" fmla="*/ 13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5" h="216">
                    <a:moveTo>
                      <a:pt x="215" y="126"/>
                    </a:moveTo>
                    <a:lnTo>
                      <a:pt x="215" y="87"/>
                    </a:lnTo>
                    <a:lnTo>
                      <a:pt x="197" y="83"/>
                    </a:lnTo>
                    <a:lnTo>
                      <a:pt x="197" y="83"/>
                    </a:lnTo>
                    <a:lnTo>
                      <a:pt x="196" y="82"/>
                    </a:lnTo>
                    <a:lnTo>
                      <a:pt x="209" y="70"/>
                    </a:lnTo>
                    <a:lnTo>
                      <a:pt x="190" y="37"/>
                    </a:lnTo>
                    <a:lnTo>
                      <a:pt x="171" y="42"/>
                    </a:lnTo>
                    <a:lnTo>
                      <a:pt x="171" y="42"/>
                    </a:lnTo>
                    <a:lnTo>
                      <a:pt x="171" y="41"/>
                    </a:lnTo>
                    <a:lnTo>
                      <a:pt x="177" y="24"/>
                    </a:lnTo>
                    <a:lnTo>
                      <a:pt x="143" y="4"/>
                    </a:lnTo>
                    <a:lnTo>
                      <a:pt x="130" y="18"/>
                    </a:lnTo>
                    <a:lnTo>
                      <a:pt x="130" y="18"/>
                    </a:lnTo>
                    <a:lnTo>
                      <a:pt x="129" y="18"/>
                    </a:lnTo>
                    <a:lnTo>
                      <a:pt x="125" y="0"/>
                    </a:lnTo>
                    <a:lnTo>
                      <a:pt x="86" y="0"/>
                    </a:lnTo>
                    <a:lnTo>
                      <a:pt x="83" y="18"/>
                    </a:lnTo>
                    <a:lnTo>
                      <a:pt x="83" y="18"/>
                    </a:lnTo>
                    <a:lnTo>
                      <a:pt x="81" y="18"/>
                    </a:lnTo>
                    <a:lnTo>
                      <a:pt x="69" y="5"/>
                    </a:lnTo>
                    <a:lnTo>
                      <a:pt x="35" y="25"/>
                    </a:lnTo>
                    <a:lnTo>
                      <a:pt x="41" y="41"/>
                    </a:lnTo>
                    <a:lnTo>
                      <a:pt x="41" y="41"/>
                    </a:lnTo>
                    <a:lnTo>
                      <a:pt x="39" y="43"/>
                    </a:lnTo>
                    <a:lnTo>
                      <a:pt x="22" y="38"/>
                    </a:lnTo>
                    <a:lnTo>
                      <a:pt x="3" y="71"/>
                    </a:lnTo>
                    <a:lnTo>
                      <a:pt x="15" y="82"/>
                    </a:lnTo>
                    <a:lnTo>
                      <a:pt x="15" y="82"/>
                    </a:lnTo>
                    <a:lnTo>
                      <a:pt x="14" y="86"/>
                    </a:lnTo>
                    <a:lnTo>
                      <a:pt x="0" y="90"/>
                    </a:lnTo>
                    <a:lnTo>
                      <a:pt x="0" y="128"/>
                    </a:lnTo>
                    <a:lnTo>
                      <a:pt x="13" y="132"/>
                    </a:lnTo>
                    <a:lnTo>
                      <a:pt x="13" y="132"/>
                    </a:lnTo>
                    <a:lnTo>
                      <a:pt x="15" y="137"/>
                    </a:lnTo>
                    <a:lnTo>
                      <a:pt x="4" y="146"/>
                    </a:lnTo>
                    <a:lnTo>
                      <a:pt x="23" y="179"/>
                    </a:lnTo>
                    <a:lnTo>
                      <a:pt x="36" y="175"/>
                    </a:lnTo>
                    <a:lnTo>
                      <a:pt x="36" y="175"/>
                    </a:lnTo>
                    <a:lnTo>
                      <a:pt x="41" y="180"/>
                    </a:lnTo>
                    <a:lnTo>
                      <a:pt x="37" y="192"/>
                    </a:lnTo>
                    <a:lnTo>
                      <a:pt x="71" y="212"/>
                    </a:lnTo>
                    <a:lnTo>
                      <a:pt x="80" y="202"/>
                    </a:lnTo>
                    <a:lnTo>
                      <a:pt x="80" y="202"/>
                    </a:lnTo>
                    <a:lnTo>
                      <a:pt x="86" y="203"/>
                    </a:lnTo>
                    <a:lnTo>
                      <a:pt x="88" y="216"/>
                    </a:lnTo>
                    <a:lnTo>
                      <a:pt x="127" y="216"/>
                    </a:lnTo>
                    <a:lnTo>
                      <a:pt x="130" y="202"/>
                    </a:lnTo>
                    <a:lnTo>
                      <a:pt x="130" y="202"/>
                    </a:lnTo>
                    <a:lnTo>
                      <a:pt x="136" y="201"/>
                    </a:lnTo>
                    <a:lnTo>
                      <a:pt x="144" y="211"/>
                    </a:lnTo>
                    <a:lnTo>
                      <a:pt x="179" y="191"/>
                    </a:lnTo>
                    <a:lnTo>
                      <a:pt x="174" y="177"/>
                    </a:lnTo>
                    <a:lnTo>
                      <a:pt x="174" y="177"/>
                    </a:lnTo>
                    <a:lnTo>
                      <a:pt x="177" y="173"/>
                    </a:lnTo>
                    <a:lnTo>
                      <a:pt x="191" y="177"/>
                    </a:lnTo>
                    <a:lnTo>
                      <a:pt x="210" y="144"/>
                    </a:lnTo>
                    <a:lnTo>
                      <a:pt x="198" y="133"/>
                    </a:lnTo>
                    <a:lnTo>
                      <a:pt x="198" y="133"/>
                    </a:lnTo>
                    <a:lnTo>
                      <a:pt x="198" y="130"/>
                    </a:lnTo>
                    <a:lnTo>
                      <a:pt x="215" y="126"/>
                    </a:lnTo>
                    <a:close/>
                    <a:moveTo>
                      <a:pt x="193" y="147"/>
                    </a:moveTo>
                    <a:lnTo>
                      <a:pt x="184" y="161"/>
                    </a:lnTo>
                    <a:lnTo>
                      <a:pt x="172" y="157"/>
                    </a:lnTo>
                    <a:lnTo>
                      <a:pt x="169" y="161"/>
                    </a:lnTo>
                    <a:lnTo>
                      <a:pt x="169" y="161"/>
                    </a:lnTo>
                    <a:lnTo>
                      <a:pt x="161" y="169"/>
                    </a:lnTo>
                    <a:lnTo>
                      <a:pt x="157" y="173"/>
                    </a:lnTo>
                    <a:lnTo>
                      <a:pt x="162" y="185"/>
                    </a:lnTo>
                    <a:lnTo>
                      <a:pt x="148" y="192"/>
                    </a:lnTo>
                    <a:lnTo>
                      <a:pt x="140" y="184"/>
                    </a:lnTo>
                    <a:lnTo>
                      <a:pt x="136" y="186"/>
                    </a:lnTo>
                    <a:lnTo>
                      <a:pt x="136" y="186"/>
                    </a:lnTo>
                    <a:lnTo>
                      <a:pt x="123" y="190"/>
                    </a:lnTo>
                    <a:lnTo>
                      <a:pt x="118" y="191"/>
                    </a:lnTo>
                    <a:lnTo>
                      <a:pt x="116" y="202"/>
                    </a:lnTo>
                    <a:lnTo>
                      <a:pt x="100" y="202"/>
                    </a:lnTo>
                    <a:lnTo>
                      <a:pt x="98" y="191"/>
                    </a:lnTo>
                    <a:lnTo>
                      <a:pt x="93" y="190"/>
                    </a:lnTo>
                    <a:lnTo>
                      <a:pt x="93" y="190"/>
                    </a:lnTo>
                    <a:lnTo>
                      <a:pt x="80" y="187"/>
                    </a:lnTo>
                    <a:lnTo>
                      <a:pt x="75" y="186"/>
                    </a:lnTo>
                    <a:lnTo>
                      <a:pt x="68" y="193"/>
                    </a:lnTo>
                    <a:lnTo>
                      <a:pt x="54" y="186"/>
                    </a:lnTo>
                    <a:lnTo>
                      <a:pt x="57" y="176"/>
                    </a:lnTo>
                    <a:lnTo>
                      <a:pt x="54" y="173"/>
                    </a:lnTo>
                    <a:lnTo>
                      <a:pt x="54" y="173"/>
                    </a:lnTo>
                    <a:lnTo>
                      <a:pt x="44" y="163"/>
                    </a:lnTo>
                    <a:lnTo>
                      <a:pt x="41" y="159"/>
                    </a:lnTo>
                    <a:lnTo>
                      <a:pt x="30" y="162"/>
                    </a:lnTo>
                    <a:lnTo>
                      <a:pt x="22" y="149"/>
                    </a:lnTo>
                    <a:lnTo>
                      <a:pt x="31" y="141"/>
                    </a:lnTo>
                    <a:lnTo>
                      <a:pt x="29" y="137"/>
                    </a:lnTo>
                    <a:lnTo>
                      <a:pt x="29" y="137"/>
                    </a:lnTo>
                    <a:lnTo>
                      <a:pt x="27" y="124"/>
                    </a:lnTo>
                    <a:lnTo>
                      <a:pt x="26" y="120"/>
                    </a:lnTo>
                    <a:lnTo>
                      <a:pt x="14" y="117"/>
                    </a:lnTo>
                    <a:lnTo>
                      <a:pt x="14" y="100"/>
                    </a:lnTo>
                    <a:lnTo>
                      <a:pt x="26" y="98"/>
                    </a:lnTo>
                    <a:lnTo>
                      <a:pt x="27" y="94"/>
                    </a:lnTo>
                    <a:lnTo>
                      <a:pt x="27" y="94"/>
                    </a:lnTo>
                    <a:lnTo>
                      <a:pt x="30" y="83"/>
                    </a:lnTo>
                    <a:lnTo>
                      <a:pt x="32" y="78"/>
                    </a:lnTo>
                    <a:lnTo>
                      <a:pt x="21" y="69"/>
                    </a:lnTo>
                    <a:lnTo>
                      <a:pt x="29" y="55"/>
                    </a:lnTo>
                    <a:lnTo>
                      <a:pt x="43" y="59"/>
                    </a:lnTo>
                    <a:lnTo>
                      <a:pt x="46" y="56"/>
                    </a:lnTo>
                    <a:lnTo>
                      <a:pt x="46" y="56"/>
                    </a:lnTo>
                    <a:lnTo>
                      <a:pt x="54" y="49"/>
                    </a:lnTo>
                    <a:lnTo>
                      <a:pt x="57" y="46"/>
                    </a:lnTo>
                    <a:lnTo>
                      <a:pt x="53" y="31"/>
                    </a:lnTo>
                    <a:lnTo>
                      <a:pt x="67" y="24"/>
                    </a:lnTo>
                    <a:lnTo>
                      <a:pt x="76" y="34"/>
                    </a:lnTo>
                    <a:lnTo>
                      <a:pt x="81" y="33"/>
                    </a:lnTo>
                    <a:lnTo>
                      <a:pt x="81" y="33"/>
                    </a:lnTo>
                    <a:lnTo>
                      <a:pt x="89" y="31"/>
                    </a:lnTo>
                    <a:lnTo>
                      <a:pt x="95" y="30"/>
                    </a:lnTo>
                    <a:lnTo>
                      <a:pt x="98" y="14"/>
                    </a:lnTo>
                    <a:lnTo>
                      <a:pt x="114" y="14"/>
                    </a:lnTo>
                    <a:lnTo>
                      <a:pt x="117" y="30"/>
                    </a:lnTo>
                    <a:lnTo>
                      <a:pt x="122" y="31"/>
                    </a:lnTo>
                    <a:lnTo>
                      <a:pt x="122" y="31"/>
                    </a:lnTo>
                    <a:lnTo>
                      <a:pt x="130" y="33"/>
                    </a:lnTo>
                    <a:lnTo>
                      <a:pt x="135" y="34"/>
                    </a:lnTo>
                    <a:lnTo>
                      <a:pt x="145" y="23"/>
                    </a:lnTo>
                    <a:lnTo>
                      <a:pt x="159" y="30"/>
                    </a:lnTo>
                    <a:lnTo>
                      <a:pt x="154" y="46"/>
                    </a:lnTo>
                    <a:lnTo>
                      <a:pt x="158" y="49"/>
                    </a:lnTo>
                    <a:lnTo>
                      <a:pt x="158" y="49"/>
                    </a:lnTo>
                    <a:lnTo>
                      <a:pt x="165" y="55"/>
                    </a:lnTo>
                    <a:lnTo>
                      <a:pt x="167" y="58"/>
                    </a:lnTo>
                    <a:lnTo>
                      <a:pt x="183" y="53"/>
                    </a:lnTo>
                    <a:lnTo>
                      <a:pt x="192" y="67"/>
                    </a:lnTo>
                    <a:lnTo>
                      <a:pt x="180" y="78"/>
                    </a:lnTo>
                    <a:lnTo>
                      <a:pt x="181" y="82"/>
                    </a:lnTo>
                    <a:lnTo>
                      <a:pt x="181" y="82"/>
                    </a:lnTo>
                    <a:lnTo>
                      <a:pt x="184" y="91"/>
                    </a:lnTo>
                    <a:lnTo>
                      <a:pt x="185" y="95"/>
                    </a:lnTo>
                    <a:lnTo>
                      <a:pt x="201" y="98"/>
                    </a:lnTo>
                    <a:lnTo>
                      <a:pt x="201" y="114"/>
                    </a:lnTo>
                    <a:lnTo>
                      <a:pt x="186" y="118"/>
                    </a:lnTo>
                    <a:lnTo>
                      <a:pt x="185" y="123"/>
                    </a:lnTo>
                    <a:lnTo>
                      <a:pt x="185" y="123"/>
                    </a:lnTo>
                    <a:lnTo>
                      <a:pt x="183" y="133"/>
                    </a:lnTo>
                    <a:lnTo>
                      <a:pt x="182" y="137"/>
                    </a:lnTo>
                    <a:lnTo>
                      <a:pt x="193" y="147"/>
                    </a:lnTo>
                    <a:close/>
                  </a:path>
                </a:pathLst>
              </a:custGeom>
              <a:grpFill/>
              <a:ln w="9525">
                <a:solidFill>
                  <a:schemeClr val="bg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04" name="Freeform 118"/>
              <p:cNvSpPr>
                <a:spLocks noEditPoints="1"/>
              </p:cNvSpPr>
              <p:nvPr/>
            </p:nvSpPr>
            <p:spPr bwMode="auto">
              <a:xfrm>
                <a:off x="3335338" y="3232150"/>
                <a:ext cx="142875" cy="141288"/>
              </a:xfrm>
              <a:custGeom>
                <a:avLst/>
                <a:gdLst>
                  <a:gd name="T0" fmla="*/ 44 w 90"/>
                  <a:gd name="T1" fmla="*/ 0 h 89"/>
                  <a:gd name="T2" fmla="*/ 27 w 90"/>
                  <a:gd name="T3" fmla="*/ 3 h 89"/>
                  <a:gd name="T4" fmla="*/ 13 w 90"/>
                  <a:gd name="T5" fmla="*/ 13 h 89"/>
                  <a:gd name="T6" fmla="*/ 3 w 90"/>
                  <a:gd name="T7" fmla="*/ 27 h 89"/>
                  <a:gd name="T8" fmla="*/ 0 w 90"/>
                  <a:gd name="T9" fmla="*/ 44 h 89"/>
                  <a:gd name="T10" fmla="*/ 1 w 90"/>
                  <a:gd name="T11" fmla="*/ 54 h 89"/>
                  <a:gd name="T12" fmla="*/ 8 w 90"/>
                  <a:gd name="T13" fmla="*/ 70 h 89"/>
                  <a:gd name="T14" fmla="*/ 20 w 90"/>
                  <a:gd name="T15" fmla="*/ 82 h 89"/>
                  <a:gd name="T16" fmla="*/ 36 w 90"/>
                  <a:gd name="T17" fmla="*/ 88 h 89"/>
                  <a:gd name="T18" fmla="*/ 44 w 90"/>
                  <a:gd name="T19" fmla="*/ 89 h 89"/>
                  <a:gd name="T20" fmla="*/ 62 w 90"/>
                  <a:gd name="T21" fmla="*/ 86 h 89"/>
                  <a:gd name="T22" fmla="*/ 77 w 90"/>
                  <a:gd name="T23" fmla="*/ 76 h 89"/>
                  <a:gd name="T24" fmla="*/ 86 w 90"/>
                  <a:gd name="T25" fmla="*/ 62 h 89"/>
                  <a:gd name="T26" fmla="*/ 90 w 90"/>
                  <a:gd name="T27" fmla="*/ 44 h 89"/>
                  <a:gd name="T28" fmla="*/ 89 w 90"/>
                  <a:gd name="T29" fmla="*/ 35 h 89"/>
                  <a:gd name="T30" fmla="*/ 82 w 90"/>
                  <a:gd name="T31" fmla="*/ 19 h 89"/>
                  <a:gd name="T32" fmla="*/ 69 w 90"/>
                  <a:gd name="T33" fmla="*/ 7 h 89"/>
                  <a:gd name="T34" fmla="*/ 54 w 90"/>
                  <a:gd name="T35" fmla="*/ 1 h 89"/>
                  <a:gd name="T36" fmla="*/ 44 w 90"/>
                  <a:gd name="T37" fmla="*/ 0 h 89"/>
                  <a:gd name="T38" fmla="*/ 44 w 90"/>
                  <a:gd name="T39" fmla="*/ 75 h 89"/>
                  <a:gd name="T40" fmla="*/ 33 w 90"/>
                  <a:gd name="T41" fmla="*/ 73 h 89"/>
                  <a:gd name="T42" fmla="*/ 23 w 90"/>
                  <a:gd name="T43" fmla="*/ 66 h 89"/>
                  <a:gd name="T44" fmla="*/ 16 w 90"/>
                  <a:gd name="T45" fmla="*/ 56 h 89"/>
                  <a:gd name="T46" fmla="*/ 14 w 90"/>
                  <a:gd name="T47" fmla="*/ 44 h 89"/>
                  <a:gd name="T48" fmla="*/ 14 w 90"/>
                  <a:gd name="T49" fmla="*/ 39 h 89"/>
                  <a:gd name="T50" fmla="*/ 20 w 90"/>
                  <a:gd name="T51" fmla="*/ 28 h 89"/>
                  <a:gd name="T52" fmla="*/ 27 w 90"/>
                  <a:gd name="T53" fmla="*/ 19 h 89"/>
                  <a:gd name="T54" fmla="*/ 39 w 90"/>
                  <a:gd name="T55" fmla="*/ 15 h 89"/>
                  <a:gd name="T56" fmla="*/ 44 w 90"/>
                  <a:gd name="T57" fmla="*/ 14 h 89"/>
                  <a:gd name="T58" fmla="*/ 56 w 90"/>
                  <a:gd name="T59" fmla="*/ 16 h 89"/>
                  <a:gd name="T60" fmla="*/ 66 w 90"/>
                  <a:gd name="T61" fmla="*/ 22 h 89"/>
                  <a:gd name="T62" fmla="*/ 73 w 90"/>
                  <a:gd name="T63" fmla="*/ 32 h 89"/>
                  <a:gd name="T64" fmla="*/ 76 w 90"/>
                  <a:gd name="T65" fmla="*/ 44 h 89"/>
                  <a:gd name="T66" fmla="*/ 75 w 90"/>
                  <a:gd name="T67" fmla="*/ 51 h 89"/>
                  <a:gd name="T68" fmla="*/ 70 w 90"/>
                  <a:gd name="T69" fmla="*/ 61 h 89"/>
                  <a:gd name="T70" fmla="*/ 62 w 90"/>
                  <a:gd name="T71" fmla="*/ 70 h 89"/>
                  <a:gd name="T72" fmla="*/ 51 w 90"/>
                  <a:gd name="T73" fmla="*/ 74 h 89"/>
                  <a:gd name="T74" fmla="*/ 44 w 90"/>
                  <a:gd name="T75"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89">
                    <a:moveTo>
                      <a:pt x="44" y="0"/>
                    </a:moveTo>
                    <a:lnTo>
                      <a:pt x="44" y="0"/>
                    </a:lnTo>
                    <a:lnTo>
                      <a:pt x="36" y="1"/>
                    </a:lnTo>
                    <a:lnTo>
                      <a:pt x="27" y="3"/>
                    </a:lnTo>
                    <a:lnTo>
                      <a:pt x="20" y="7"/>
                    </a:lnTo>
                    <a:lnTo>
                      <a:pt x="13" y="13"/>
                    </a:lnTo>
                    <a:lnTo>
                      <a:pt x="8" y="19"/>
                    </a:lnTo>
                    <a:lnTo>
                      <a:pt x="3" y="27"/>
                    </a:lnTo>
                    <a:lnTo>
                      <a:pt x="1" y="35"/>
                    </a:lnTo>
                    <a:lnTo>
                      <a:pt x="0" y="44"/>
                    </a:lnTo>
                    <a:lnTo>
                      <a:pt x="0" y="44"/>
                    </a:lnTo>
                    <a:lnTo>
                      <a:pt x="1" y="54"/>
                    </a:lnTo>
                    <a:lnTo>
                      <a:pt x="3" y="62"/>
                    </a:lnTo>
                    <a:lnTo>
                      <a:pt x="8" y="70"/>
                    </a:lnTo>
                    <a:lnTo>
                      <a:pt x="13" y="76"/>
                    </a:lnTo>
                    <a:lnTo>
                      <a:pt x="20" y="82"/>
                    </a:lnTo>
                    <a:lnTo>
                      <a:pt x="27" y="86"/>
                    </a:lnTo>
                    <a:lnTo>
                      <a:pt x="36" y="88"/>
                    </a:lnTo>
                    <a:lnTo>
                      <a:pt x="44" y="89"/>
                    </a:lnTo>
                    <a:lnTo>
                      <a:pt x="44" y="89"/>
                    </a:lnTo>
                    <a:lnTo>
                      <a:pt x="54" y="88"/>
                    </a:lnTo>
                    <a:lnTo>
                      <a:pt x="62" y="86"/>
                    </a:lnTo>
                    <a:lnTo>
                      <a:pt x="69" y="82"/>
                    </a:lnTo>
                    <a:lnTo>
                      <a:pt x="77" y="76"/>
                    </a:lnTo>
                    <a:lnTo>
                      <a:pt x="82" y="70"/>
                    </a:lnTo>
                    <a:lnTo>
                      <a:pt x="86" y="62"/>
                    </a:lnTo>
                    <a:lnTo>
                      <a:pt x="89" y="54"/>
                    </a:lnTo>
                    <a:lnTo>
                      <a:pt x="90" y="44"/>
                    </a:lnTo>
                    <a:lnTo>
                      <a:pt x="90" y="44"/>
                    </a:lnTo>
                    <a:lnTo>
                      <a:pt x="89" y="35"/>
                    </a:lnTo>
                    <a:lnTo>
                      <a:pt x="86" y="27"/>
                    </a:lnTo>
                    <a:lnTo>
                      <a:pt x="82" y="19"/>
                    </a:lnTo>
                    <a:lnTo>
                      <a:pt x="77" y="13"/>
                    </a:lnTo>
                    <a:lnTo>
                      <a:pt x="69" y="7"/>
                    </a:lnTo>
                    <a:lnTo>
                      <a:pt x="62" y="3"/>
                    </a:lnTo>
                    <a:lnTo>
                      <a:pt x="54" y="1"/>
                    </a:lnTo>
                    <a:lnTo>
                      <a:pt x="44" y="0"/>
                    </a:lnTo>
                    <a:lnTo>
                      <a:pt x="44" y="0"/>
                    </a:lnTo>
                    <a:close/>
                    <a:moveTo>
                      <a:pt x="44" y="75"/>
                    </a:moveTo>
                    <a:lnTo>
                      <a:pt x="44" y="75"/>
                    </a:lnTo>
                    <a:lnTo>
                      <a:pt x="39" y="74"/>
                    </a:lnTo>
                    <a:lnTo>
                      <a:pt x="33" y="73"/>
                    </a:lnTo>
                    <a:lnTo>
                      <a:pt x="27" y="70"/>
                    </a:lnTo>
                    <a:lnTo>
                      <a:pt x="23" y="66"/>
                    </a:lnTo>
                    <a:lnTo>
                      <a:pt x="20" y="61"/>
                    </a:lnTo>
                    <a:lnTo>
                      <a:pt x="16" y="56"/>
                    </a:lnTo>
                    <a:lnTo>
                      <a:pt x="14" y="51"/>
                    </a:lnTo>
                    <a:lnTo>
                      <a:pt x="14" y="44"/>
                    </a:lnTo>
                    <a:lnTo>
                      <a:pt x="14" y="44"/>
                    </a:lnTo>
                    <a:lnTo>
                      <a:pt x="14" y="39"/>
                    </a:lnTo>
                    <a:lnTo>
                      <a:pt x="16" y="32"/>
                    </a:lnTo>
                    <a:lnTo>
                      <a:pt x="20" y="28"/>
                    </a:lnTo>
                    <a:lnTo>
                      <a:pt x="23" y="22"/>
                    </a:lnTo>
                    <a:lnTo>
                      <a:pt x="27" y="19"/>
                    </a:lnTo>
                    <a:lnTo>
                      <a:pt x="33" y="16"/>
                    </a:lnTo>
                    <a:lnTo>
                      <a:pt x="39" y="15"/>
                    </a:lnTo>
                    <a:lnTo>
                      <a:pt x="44" y="14"/>
                    </a:lnTo>
                    <a:lnTo>
                      <a:pt x="44" y="14"/>
                    </a:lnTo>
                    <a:lnTo>
                      <a:pt x="51" y="15"/>
                    </a:lnTo>
                    <a:lnTo>
                      <a:pt x="56" y="16"/>
                    </a:lnTo>
                    <a:lnTo>
                      <a:pt x="62" y="19"/>
                    </a:lnTo>
                    <a:lnTo>
                      <a:pt x="66" y="22"/>
                    </a:lnTo>
                    <a:lnTo>
                      <a:pt x="70" y="28"/>
                    </a:lnTo>
                    <a:lnTo>
                      <a:pt x="73" y="32"/>
                    </a:lnTo>
                    <a:lnTo>
                      <a:pt x="75" y="39"/>
                    </a:lnTo>
                    <a:lnTo>
                      <a:pt x="76" y="44"/>
                    </a:lnTo>
                    <a:lnTo>
                      <a:pt x="76" y="44"/>
                    </a:lnTo>
                    <a:lnTo>
                      <a:pt x="75" y="51"/>
                    </a:lnTo>
                    <a:lnTo>
                      <a:pt x="73" y="56"/>
                    </a:lnTo>
                    <a:lnTo>
                      <a:pt x="70" y="61"/>
                    </a:lnTo>
                    <a:lnTo>
                      <a:pt x="66" y="66"/>
                    </a:lnTo>
                    <a:lnTo>
                      <a:pt x="62" y="70"/>
                    </a:lnTo>
                    <a:lnTo>
                      <a:pt x="56" y="73"/>
                    </a:lnTo>
                    <a:lnTo>
                      <a:pt x="51" y="74"/>
                    </a:lnTo>
                    <a:lnTo>
                      <a:pt x="44" y="75"/>
                    </a:lnTo>
                    <a:lnTo>
                      <a:pt x="44" y="75"/>
                    </a:lnTo>
                    <a:close/>
                  </a:path>
                </a:pathLst>
              </a:custGeom>
              <a:grpFill/>
              <a:ln w="9525">
                <a:solidFill>
                  <a:schemeClr val="bg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05" name="Freeform 119"/>
              <p:cNvSpPr>
                <a:spLocks noEditPoints="1"/>
              </p:cNvSpPr>
              <p:nvPr/>
            </p:nvSpPr>
            <p:spPr bwMode="auto">
              <a:xfrm>
                <a:off x="3352800" y="3486150"/>
                <a:ext cx="200025" cy="201613"/>
              </a:xfrm>
              <a:custGeom>
                <a:avLst/>
                <a:gdLst>
                  <a:gd name="T0" fmla="*/ 111 w 126"/>
                  <a:gd name="T1" fmla="*/ 45 h 127"/>
                  <a:gd name="T2" fmla="*/ 117 w 126"/>
                  <a:gd name="T3" fmla="*/ 27 h 127"/>
                  <a:gd name="T4" fmla="*/ 93 w 126"/>
                  <a:gd name="T5" fmla="*/ 10 h 127"/>
                  <a:gd name="T6" fmla="*/ 82 w 126"/>
                  <a:gd name="T7" fmla="*/ 5 h 127"/>
                  <a:gd name="T8" fmla="*/ 53 w 126"/>
                  <a:gd name="T9" fmla="*/ 0 h 127"/>
                  <a:gd name="T10" fmla="*/ 44 w 126"/>
                  <a:gd name="T11" fmla="*/ 15 h 127"/>
                  <a:gd name="T12" fmla="*/ 27 w 126"/>
                  <a:gd name="T13" fmla="*/ 10 h 127"/>
                  <a:gd name="T14" fmla="*/ 11 w 126"/>
                  <a:gd name="T15" fmla="*/ 34 h 127"/>
                  <a:gd name="T16" fmla="*/ 5 w 126"/>
                  <a:gd name="T17" fmla="*/ 45 h 127"/>
                  <a:gd name="T18" fmla="*/ 0 w 126"/>
                  <a:gd name="T19" fmla="*/ 73 h 127"/>
                  <a:gd name="T20" fmla="*/ 15 w 126"/>
                  <a:gd name="T21" fmla="*/ 82 h 127"/>
                  <a:gd name="T22" fmla="*/ 10 w 126"/>
                  <a:gd name="T23" fmla="*/ 100 h 127"/>
                  <a:gd name="T24" fmla="*/ 33 w 126"/>
                  <a:gd name="T25" fmla="*/ 116 h 127"/>
                  <a:gd name="T26" fmla="*/ 44 w 126"/>
                  <a:gd name="T27" fmla="*/ 122 h 127"/>
                  <a:gd name="T28" fmla="*/ 72 w 126"/>
                  <a:gd name="T29" fmla="*/ 127 h 127"/>
                  <a:gd name="T30" fmla="*/ 82 w 126"/>
                  <a:gd name="T31" fmla="*/ 112 h 127"/>
                  <a:gd name="T32" fmla="*/ 99 w 126"/>
                  <a:gd name="T33" fmla="*/ 116 h 127"/>
                  <a:gd name="T34" fmla="*/ 116 w 126"/>
                  <a:gd name="T35" fmla="*/ 93 h 127"/>
                  <a:gd name="T36" fmla="*/ 121 w 126"/>
                  <a:gd name="T37" fmla="*/ 82 h 127"/>
                  <a:gd name="T38" fmla="*/ 126 w 126"/>
                  <a:gd name="T39" fmla="*/ 54 h 127"/>
                  <a:gd name="T40" fmla="*/ 98 w 126"/>
                  <a:gd name="T41" fmla="*/ 73 h 127"/>
                  <a:gd name="T42" fmla="*/ 100 w 126"/>
                  <a:gd name="T43" fmla="*/ 96 h 127"/>
                  <a:gd name="T44" fmla="*/ 81 w 126"/>
                  <a:gd name="T45" fmla="*/ 95 h 127"/>
                  <a:gd name="T46" fmla="*/ 67 w 126"/>
                  <a:gd name="T47" fmla="*/ 113 h 127"/>
                  <a:gd name="T48" fmla="*/ 54 w 126"/>
                  <a:gd name="T49" fmla="*/ 98 h 127"/>
                  <a:gd name="T50" fmla="*/ 31 w 126"/>
                  <a:gd name="T51" fmla="*/ 101 h 127"/>
                  <a:gd name="T52" fmla="*/ 32 w 126"/>
                  <a:gd name="T53" fmla="*/ 82 h 127"/>
                  <a:gd name="T54" fmla="*/ 14 w 126"/>
                  <a:gd name="T55" fmla="*/ 68 h 127"/>
                  <a:gd name="T56" fmla="*/ 28 w 126"/>
                  <a:gd name="T57" fmla="*/ 54 h 127"/>
                  <a:gd name="T58" fmla="*/ 26 w 126"/>
                  <a:gd name="T59" fmla="*/ 31 h 127"/>
                  <a:gd name="T60" fmla="*/ 45 w 126"/>
                  <a:gd name="T61" fmla="*/ 32 h 127"/>
                  <a:gd name="T62" fmla="*/ 59 w 126"/>
                  <a:gd name="T63" fmla="*/ 14 h 127"/>
                  <a:gd name="T64" fmla="*/ 72 w 126"/>
                  <a:gd name="T65" fmla="*/ 29 h 127"/>
                  <a:gd name="T66" fmla="*/ 95 w 126"/>
                  <a:gd name="T67" fmla="*/ 26 h 127"/>
                  <a:gd name="T68" fmla="*/ 94 w 126"/>
                  <a:gd name="T69" fmla="*/ 45 h 127"/>
                  <a:gd name="T70" fmla="*/ 112 w 126"/>
                  <a:gd name="T71" fmla="*/ 59 h 127"/>
                  <a:gd name="T72" fmla="*/ 98 w 126"/>
                  <a:gd name="T73" fmla="*/ 7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27">
                    <a:moveTo>
                      <a:pt x="121" y="47"/>
                    </a:moveTo>
                    <a:lnTo>
                      <a:pt x="111" y="45"/>
                    </a:lnTo>
                    <a:lnTo>
                      <a:pt x="117" y="35"/>
                    </a:lnTo>
                    <a:lnTo>
                      <a:pt x="117" y="27"/>
                    </a:lnTo>
                    <a:lnTo>
                      <a:pt x="102" y="12"/>
                    </a:lnTo>
                    <a:lnTo>
                      <a:pt x="93" y="10"/>
                    </a:lnTo>
                    <a:lnTo>
                      <a:pt x="84" y="16"/>
                    </a:lnTo>
                    <a:lnTo>
                      <a:pt x="82" y="5"/>
                    </a:lnTo>
                    <a:lnTo>
                      <a:pt x="75" y="0"/>
                    </a:lnTo>
                    <a:lnTo>
                      <a:pt x="53" y="0"/>
                    </a:lnTo>
                    <a:lnTo>
                      <a:pt x="46" y="5"/>
                    </a:lnTo>
                    <a:lnTo>
                      <a:pt x="44" y="15"/>
                    </a:lnTo>
                    <a:lnTo>
                      <a:pt x="36" y="9"/>
                    </a:lnTo>
                    <a:lnTo>
                      <a:pt x="27" y="10"/>
                    </a:lnTo>
                    <a:lnTo>
                      <a:pt x="12" y="26"/>
                    </a:lnTo>
                    <a:lnTo>
                      <a:pt x="11" y="34"/>
                    </a:lnTo>
                    <a:lnTo>
                      <a:pt x="15" y="43"/>
                    </a:lnTo>
                    <a:lnTo>
                      <a:pt x="5" y="45"/>
                    </a:lnTo>
                    <a:lnTo>
                      <a:pt x="0" y="51"/>
                    </a:lnTo>
                    <a:lnTo>
                      <a:pt x="0" y="73"/>
                    </a:lnTo>
                    <a:lnTo>
                      <a:pt x="5" y="80"/>
                    </a:lnTo>
                    <a:lnTo>
                      <a:pt x="15" y="82"/>
                    </a:lnTo>
                    <a:lnTo>
                      <a:pt x="9" y="91"/>
                    </a:lnTo>
                    <a:lnTo>
                      <a:pt x="10" y="100"/>
                    </a:lnTo>
                    <a:lnTo>
                      <a:pt x="25" y="115"/>
                    </a:lnTo>
                    <a:lnTo>
                      <a:pt x="33" y="116"/>
                    </a:lnTo>
                    <a:lnTo>
                      <a:pt x="42" y="111"/>
                    </a:lnTo>
                    <a:lnTo>
                      <a:pt x="44" y="122"/>
                    </a:lnTo>
                    <a:lnTo>
                      <a:pt x="52" y="127"/>
                    </a:lnTo>
                    <a:lnTo>
                      <a:pt x="72" y="127"/>
                    </a:lnTo>
                    <a:lnTo>
                      <a:pt x="80" y="122"/>
                    </a:lnTo>
                    <a:lnTo>
                      <a:pt x="82" y="112"/>
                    </a:lnTo>
                    <a:lnTo>
                      <a:pt x="91" y="117"/>
                    </a:lnTo>
                    <a:lnTo>
                      <a:pt x="99" y="116"/>
                    </a:lnTo>
                    <a:lnTo>
                      <a:pt x="114" y="101"/>
                    </a:lnTo>
                    <a:lnTo>
                      <a:pt x="116" y="93"/>
                    </a:lnTo>
                    <a:lnTo>
                      <a:pt x="111" y="84"/>
                    </a:lnTo>
                    <a:lnTo>
                      <a:pt x="121" y="82"/>
                    </a:lnTo>
                    <a:lnTo>
                      <a:pt x="126" y="75"/>
                    </a:lnTo>
                    <a:lnTo>
                      <a:pt x="126" y="54"/>
                    </a:lnTo>
                    <a:lnTo>
                      <a:pt x="121" y="47"/>
                    </a:lnTo>
                    <a:close/>
                    <a:moveTo>
                      <a:pt x="98" y="73"/>
                    </a:moveTo>
                    <a:lnTo>
                      <a:pt x="94" y="84"/>
                    </a:lnTo>
                    <a:lnTo>
                      <a:pt x="100" y="96"/>
                    </a:lnTo>
                    <a:lnTo>
                      <a:pt x="94" y="102"/>
                    </a:lnTo>
                    <a:lnTo>
                      <a:pt x="81" y="95"/>
                    </a:lnTo>
                    <a:lnTo>
                      <a:pt x="70" y="99"/>
                    </a:lnTo>
                    <a:lnTo>
                      <a:pt x="67" y="113"/>
                    </a:lnTo>
                    <a:lnTo>
                      <a:pt x="57" y="113"/>
                    </a:lnTo>
                    <a:lnTo>
                      <a:pt x="54" y="98"/>
                    </a:lnTo>
                    <a:lnTo>
                      <a:pt x="43" y="94"/>
                    </a:lnTo>
                    <a:lnTo>
                      <a:pt x="31" y="101"/>
                    </a:lnTo>
                    <a:lnTo>
                      <a:pt x="24" y="94"/>
                    </a:lnTo>
                    <a:lnTo>
                      <a:pt x="32" y="82"/>
                    </a:lnTo>
                    <a:lnTo>
                      <a:pt x="28" y="71"/>
                    </a:lnTo>
                    <a:lnTo>
                      <a:pt x="14" y="68"/>
                    </a:lnTo>
                    <a:lnTo>
                      <a:pt x="14" y="58"/>
                    </a:lnTo>
                    <a:lnTo>
                      <a:pt x="28" y="54"/>
                    </a:lnTo>
                    <a:lnTo>
                      <a:pt x="32" y="44"/>
                    </a:lnTo>
                    <a:lnTo>
                      <a:pt x="26" y="31"/>
                    </a:lnTo>
                    <a:lnTo>
                      <a:pt x="32" y="24"/>
                    </a:lnTo>
                    <a:lnTo>
                      <a:pt x="45" y="32"/>
                    </a:lnTo>
                    <a:lnTo>
                      <a:pt x="56" y="28"/>
                    </a:lnTo>
                    <a:lnTo>
                      <a:pt x="59" y="14"/>
                    </a:lnTo>
                    <a:lnTo>
                      <a:pt x="69" y="14"/>
                    </a:lnTo>
                    <a:lnTo>
                      <a:pt x="72" y="29"/>
                    </a:lnTo>
                    <a:lnTo>
                      <a:pt x="83" y="33"/>
                    </a:lnTo>
                    <a:lnTo>
                      <a:pt x="95" y="26"/>
                    </a:lnTo>
                    <a:lnTo>
                      <a:pt x="103" y="33"/>
                    </a:lnTo>
                    <a:lnTo>
                      <a:pt x="94" y="45"/>
                    </a:lnTo>
                    <a:lnTo>
                      <a:pt x="98" y="56"/>
                    </a:lnTo>
                    <a:lnTo>
                      <a:pt x="112" y="59"/>
                    </a:lnTo>
                    <a:lnTo>
                      <a:pt x="112" y="70"/>
                    </a:lnTo>
                    <a:lnTo>
                      <a:pt x="98" y="73"/>
                    </a:lnTo>
                    <a:close/>
                  </a:path>
                </a:pathLst>
              </a:custGeom>
              <a:grpFill/>
              <a:ln w="9525">
                <a:solidFill>
                  <a:schemeClr val="bg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06" name="Freeform 120"/>
              <p:cNvSpPr>
                <a:spLocks noEditPoints="1"/>
              </p:cNvSpPr>
              <p:nvPr/>
            </p:nvSpPr>
            <p:spPr bwMode="auto">
              <a:xfrm>
                <a:off x="3414713" y="3549650"/>
                <a:ext cx="74613" cy="74613"/>
              </a:xfrm>
              <a:custGeom>
                <a:avLst/>
                <a:gdLst>
                  <a:gd name="T0" fmla="*/ 24 w 47"/>
                  <a:gd name="T1" fmla="*/ 0 h 47"/>
                  <a:gd name="T2" fmla="*/ 24 w 47"/>
                  <a:gd name="T3" fmla="*/ 0 h 47"/>
                  <a:gd name="T4" fmla="*/ 19 w 47"/>
                  <a:gd name="T5" fmla="*/ 0 h 47"/>
                  <a:gd name="T6" fmla="*/ 15 w 47"/>
                  <a:gd name="T7" fmla="*/ 2 h 47"/>
                  <a:gd name="T8" fmla="*/ 11 w 47"/>
                  <a:gd name="T9" fmla="*/ 4 h 47"/>
                  <a:gd name="T10" fmla="*/ 7 w 47"/>
                  <a:gd name="T11" fmla="*/ 6 h 47"/>
                  <a:gd name="T12" fmla="*/ 4 w 47"/>
                  <a:gd name="T13" fmla="*/ 10 h 47"/>
                  <a:gd name="T14" fmla="*/ 2 w 47"/>
                  <a:gd name="T15" fmla="*/ 14 h 47"/>
                  <a:gd name="T16" fmla="*/ 1 w 47"/>
                  <a:gd name="T17" fmla="*/ 19 h 47"/>
                  <a:gd name="T18" fmla="*/ 0 w 47"/>
                  <a:gd name="T19" fmla="*/ 23 h 47"/>
                  <a:gd name="T20" fmla="*/ 0 w 47"/>
                  <a:gd name="T21" fmla="*/ 23 h 47"/>
                  <a:gd name="T22" fmla="*/ 1 w 47"/>
                  <a:gd name="T23" fmla="*/ 28 h 47"/>
                  <a:gd name="T24" fmla="*/ 2 w 47"/>
                  <a:gd name="T25" fmla="*/ 33 h 47"/>
                  <a:gd name="T26" fmla="*/ 4 w 47"/>
                  <a:gd name="T27" fmla="*/ 36 h 47"/>
                  <a:gd name="T28" fmla="*/ 7 w 47"/>
                  <a:gd name="T29" fmla="*/ 41 h 47"/>
                  <a:gd name="T30" fmla="*/ 11 w 47"/>
                  <a:gd name="T31" fmla="*/ 43 h 47"/>
                  <a:gd name="T32" fmla="*/ 15 w 47"/>
                  <a:gd name="T33" fmla="*/ 45 h 47"/>
                  <a:gd name="T34" fmla="*/ 19 w 47"/>
                  <a:gd name="T35" fmla="*/ 47 h 47"/>
                  <a:gd name="T36" fmla="*/ 24 w 47"/>
                  <a:gd name="T37" fmla="*/ 47 h 47"/>
                  <a:gd name="T38" fmla="*/ 24 w 47"/>
                  <a:gd name="T39" fmla="*/ 47 h 47"/>
                  <a:gd name="T40" fmla="*/ 29 w 47"/>
                  <a:gd name="T41" fmla="*/ 47 h 47"/>
                  <a:gd name="T42" fmla="*/ 33 w 47"/>
                  <a:gd name="T43" fmla="*/ 45 h 47"/>
                  <a:gd name="T44" fmla="*/ 38 w 47"/>
                  <a:gd name="T45" fmla="*/ 43 h 47"/>
                  <a:gd name="T46" fmla="*/ 41 w 47"/>
                  <a:gd name="T47" fmla="*/ 41 h 47"/>
                  <a:gd name="T48" fmla="*/ 44 w 47"/>
                  <a:gd name="T49" fmla="*/ 36 h 47"/>
                  <a:gd name="T50" fmla="*/ 46 w 47"/>
                  <a:gd name="T51" fmla="*/ 33 h 47"/>
                  <a:gd name="T52" fmla="*/ 47 w 47"/>
                  <a:gd name="T53" fmla="*/ 28 h 47"/>
                  <a:gd name="T54" fmla="*/ 47 w 47"/>
                  <a:gd name="T55" fmla="*/ 23 h 47"/>
                  <a:gd name="T56" fmla="*/ 47 w 47"/>
                  <a:gd name="T57" fmla="*/ 23 h 47"/>
                  <a:gd name="T58" fmla="*/ 47 w 47"/>
                  <a:gd name="T59" fmla="*/ 19 h 47"/>
                  <a:gd name="T60" fmla="*/ 46 w 47"/>
                  <a:gd name="T61" fmla="*/ 14 h 47"/>
                  <a:gd name="T62" fmla="*/ 44 w 47"/>
                  <a:gd name="T63" fmla="*/ 10 h 47"/>
                  <a:gd name="T64" fmla="*/ 41 w 47"/>
                  <a:gd name="T65" fmla="*/ 6 h 47"/>
                  <a:gd name="T66" fmla="*/ 38 w 47"/>
                  <a:gd name="T67" fmla="*/ 4 h 47"/>
                  <a:gd name="T68" fmla="*/ 33 w 47"/>
                  <a:gd name="T69" fmla="*/ 2 h 47"/>
                  <a:gd name="T70" fmla="*/ 29 w 47"/>
                  <a:gd name="T71" fmla="*/ 0 h 47"/>
                  <a:gd name="T72" fmla="*/ 24 w 47"/>
                  <a:gd name="T73" fmla="*/ 0 h 47"/>
                  <a:gd name="T74" fmla="*/ 24 w 47"/>
                  <a:gd name="T75" fmla="*/ 0 h 47"/>
                  <a:gd name="T76" fmla="*/ 24 w 47"/>
                  <a:gd name="T77" fmla="*/ 33 h 47"/>
                  <a:gd name="T78" fmla="*/ 24 w 47"/>
                  <a:gd name="T79" fmla="*/ 33 h 47"/>
                  <a:gd name="T80" fmla="*/ 20 w 47"/>
                  <a:gd name="T81" fmla="*/ 32 h 47"/>
                  <a:gd name="T82" fmla="*/ 17 w 47"/>
                  <a:gd name="T83" fmla="*/ 30 h 47"/>
                  <a:gd name="T84" fmla="*/ 15 w 47"/>
                  <a:gd name="T85" fmla="*/ 27 h 47"/>
                  <a:gd name="T86" fmla="*/ 15 w 47"/>
                  <a:gd name="T87" fmla="*/ 23 h 47"/>
                  <a:gd name="T88" fmla="*/ 15 w 47"/>
                  <a:gd name="T89" fmla="*/ 23 h 47"/>
                  <a:gd name="T90" fmla="*/ 15 w 47"/>
                  <a:gd name="T91" fmla="*/ 20 h 47"/>
                  <a:gd name="T92" fmla="*/ 17 w 47"/>
                  <a:gd name="T93" fmla="*/ 17 h 47"/>
                  <a:gd name="T94" fmla="*/ 20 w 47"/>
                  <a:gd name="T95" fmla="*/ 15 h 47"/>
                  <a:gd name="T96" fmla="*/ 24 w 47"/>
                  <a:gd name="T97" fmla="*/ 14 h 47"/>
                  <a:gd name="T98" fmla="*/ 24 w 47"/>
                  <a:gd name="T99" fmla="*/ 14 h 47"/>
                  <a:gd name="T100" fmla="*/ 28 w 47"/>
                  <a:gd name="T101" fmla="*/ 15 h 47"/>
                  <a:gd name="T102" fmla="*/ 31 w 47"/>
                  <a:gd name="T103" fmla="*/ 17 h 47"/>
                  <a:gd name="T104" fmla="*/ 33 w 47"/>
                  <a:gd name="T105" fmla="*/ 20 h 47"/>
                  <a:gd name="T106" fmla="*/ 33 w 47"/>
                  <a:gd name="T107" fmla="*/ 23 h 47"/>
                  <a:gd name="T108" fmla="*/ 33 w 47"/>
                  <a:gd name="T109" fmla="*/ 23 h 47"/>
                  <a:gd name="T110" fmla="*/ 33 w 47"/>
                  <a:gd name="T111" fmla="*/ 27 h 47"/>
                  <a:gd name="T112" fmla="*/ 31 w 47"/>
                  <a:gd name="T113" fmla="*/ 30 h 47"/>
                  <a:gd name="T114" fmla="*/ 28 w 47"/>
                  <a:gd name="T115" fmla="*/ 32 h 47"/>
                  <a:gd name="T116" fmla="*/ 24 w 47"/>
                  <a:gd name="T117" fmla="*/ 33 h 47"/>
                  <a:gd name="T118" fmla="*/ 24 w 47"/>
                  <a:gd name="T119"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 h="47">
                    <a:moveTo>
                      <a:pt x="24" y="0"/>
                    </a:moveTo>
                    <a:lnTo>
                      <a:pt x="24" y="0"/>
                    </a:lnTo>
                    <a:lnTo>
                      <a:pt x="19" y="0"/>
                    </a:lnTo>
                    <a:lnTo>
                      <a:pt x="15" y="2"/>
                    </a:lnTo>
                    <a:lnTo>
                      <a:pt x="11" y="4"/>
                    </a:lnTo>
                    <a:lnTo>
                      <a:pt x="7" y="6"/>
                    </a:lnTo>
                    <a:lnTo>
                      <a:pt x="4" y="10"/>
                    </a:lnTo>
                    <a:lnTo>
                      <a:pt x="2" y="14"/>
                    </a:lnTo>
                    <a:lnTo>
                      <a:pt x="1" y="19"/>
                    </a:lnTo>
                    <a:lnTo>
                      <a:pt x="0" y="23"/>
                    </a:lnTo>
                    <a:lnTo>
                      <a:pt x="0" y="23"/>
                    </a:lnTo>
                    <a:lnTo>
                      <a:pt x="1" y="28"/>
                    </a:lnTo>
                    <a:lnTo>
                      <a:pt x="2" y="33"/>
                    </a:lnTo>
                    <a:lnTo>
                      <a:pt x="4" y="36"/>
                    </a:lnTo>
                    <a:lnTo>
                      <a:pt x="7" y="41"/>
                    </a:lnTo>
                    <a:lnTo>
                      <a:pt x="11" y="43"/>
                    </a:lnTo>
                    <a:lnTo>
                      <a:pt x="15" y="45"/>
                    </a:lnTo>
                    <a:lnTo>
                      <a:pt x="19" y="47"/>
                    </a:lnTo>
                    <a:lnTo>
                      <a:pt x="24" y="47"/>
                    </a:lnTo>
                    <a:lnTo>
                      <a:pt x="24" y="47"/>
                    </a:lnTo>
                    <a:lnTo>
                      <a:pt x="29" y="47"/>
                    </a:lnTo>
                    <a:lnTo>
                      <a:pt x="33" y="45"/>
                    </a:lnTo>
                    <a:lnTo>
                      <a:pt x="38" y="43"/>
                    </a:lnTo>
                    <a:lnTo>
                      <a:pt x="41" y="41"/>
                    </a:lnTo>
                    <a:lnTo>
                      <a:pt x="44" y="36"/>
                    </a:lnTo>
                    <a:lnTo>
                      <a:pt x="46" y="33"/>
                    </a:lnTo>
                    <a:lnTo>
                      <a:pt x="47" y="28"/>
                    </a:lnTo>
                    <a:lnTo>
                      <a:pt x="47" y="23"/>
                    </a:lnTo>
                    <a:lnTo>
                      <a:pt x="47" y="23"/>
                    </a:lnTo>
                    <a:lnTo>
                      <a:pt x="47" y="19"/>
                    </a:lnTo>
                    <a:lnTo>
                      <a:pt x="46" y="14"/>
                    </a:lnTo>
                    <a:lnTo>
                      <a:pt x="44" y="10"/>
                    </a:lnTo>
                    <a:lnTo>
                      <a:pt x="41" y="6"/>
                    </a:lnTo>
                    <a:lnTo>
                      <a:pt x="38" y="4"/>
                    </a:lnTo>
                    <a:lnTo>
                      <a:pt x="33" y="2"/>
                    </a:lnTo>
                    <a:lnTo>
                      <a:pt x="29" y="0"/>
                    </a:lnTo>
                    <a:lnTo>
                      <a:pt x="24" y="0"/>
                    </a:lnTo>
                    <a:lnTo>
                      <a:pt x="24" y="0"/>
                    </a:lnTo>
                    <a:close/>
                    <a:moveTo>
                      <a:pt x="24" y="33"/>
                    </a:moveTo>
                    <a:lnTo>
                      <a:pt x="24" y="33"/>
                    </a:lnTo>
                    <a:lnTo>
                      <a:pt x="20" y="32"/>
                    </a:lnTo>
                    <a:lnTo>
                      <a:pt x="17" y="30"/>
                    </a:lnTo>
                    <a:lnTo>
                      <a:pt x="15" y="27"/>
                    </a:lnTo>
                    <a:lnTo>
                      <a:pt x="15" y="23"/>
                    </a:lnTo>
                    <a:lnTo>
                      <a:pt x="15" y="23"/>
                    </a:lnTo>
                    <a:lnTo>
                      <a:pt x="15" y="20"/>
                    </a:lnTo>
                    <a:lnTo>
                      <a:pt x="17" y="17"/>
                    </a:lnTo>
                    <a:lnTo>
                      <a:pt x="20" y="15"/>
                    </a:lnTo>
                    <a:lnTo>
                      <a:pt x="24" y="14"/>
                    </a:lnTo>
                    <a:lnTo>
                      <a:pt x="24" y="14"/>
                    </a:lnTo>
                    <a:lnTo>
                      <a:pt x="28" y="15"/>
                    </a:lnTo>
                    <a:lnTo>
                      <a:pt x="31" y="17"/>
                    </a:lnTo>
                    <a:lnTo>
                      <a:pt x="33" y="20"/>
                    </a:lnTo>
                    <a:lnTo>
                      <a:pt x="33" y="23"/>
                    </a:lnTo>
                    <a:lnTo>
                      <a:pt x="33" y="23"/>
                    </a:lnTo>
                    <a:lnTo>
                      <a:pt x="33" y="27"/>
                    </a:lnTo>
                    <a:lnTo>
                      <a:pt x="31" y="30"/>
                    </a:lnTo>
                    <a:lnTo>
                      <a:pt x="28" y="32"/>
                    </a:lnTo>
                    <a:lnTo>
                      <a:pt x="24" y="33"/>
                    </a:lnTo>
                    <a:lnTo>
                      <a:pt x="24" y="33"/>
                    </a:lnTo>
                    <a:close/>
                  </a:path>
                </a:pathLst>
              </a:custGeom>
              <a:grpFill/>
              <a:ln w="9525">
                <a:solidFill>
                  <a:schemeClr val="bg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sp>
            <p:nvSpPr>
              <p:cNvPr id="207" name="Freeform 121"/>
              <p:cNvSpPr>
                <a:spLocks/>
              </p:cNvSpPr>
              <p:nvPr/>
            </p:nvSpPr>
            <p:spPr bwMode="auto">
              <a:xfrm>
                <a:off x="2921000" y="3421063"/>
                <a:ext cx="165100" cy="163513"/>
              </a:xfrm>
              <a:custGeom>
                <a:avLst/>
                <a:gdLst>
                  <a:gd name="T0" fmla="*/ 104 w 104"/>
                  <a:gd name="T1" fmla="*/ 14 h 103"/>
                  <a:gd name="T2" fmla="*/ 104 w 104"/>
                  <a:gd name="T3" fmla="*/ 0 h 103"/>
                  <a:gd name="T4" fmla="*/ 104 w 104"/>
                  <a:gd name="T5" fmla="*/ 0 h 103"/>
                  <a:gd name="T6" fmla="*/ 93 w 104"/>
                  <a:gd name="T7" fmla="*/ 0 h 103"/>
                  <a:gd name="T8" fmla="*/ 83 w 104"/>
                  <a:gd name="T9" fmla="*/ 2 h 103"/>
                  <a:gd name="T10" fmla="*/ 73 w 104"/>
                  <a:gd name="T11" fmla="*/ 4 h 103"/>
                  <a:gd name="T12" fmla="*/ 64 w 104"/>
                  <a:gd name="T13" fmla="*/ 7 h 103"/>
                  <a:gd name="T14" fmla="*/ 54 w 104"/>
                  <a:gd name="T15" fmla="*/ 11 h 103"/>
                  <a:gd name="T16" fmla="*/ 45 w 104"/>
                  <a:gd name="T17" fmla="*/ 17 h 103"/>
                  <a:gd name="T18" fmla="*/ 38 w 104"/>
                  <a:gd name="T19" fmla="*/ 23 h 103"/>
                  <a:gd name="T20" fmla="*/ 30 w 104"/>
                  <a:gd name="T21" fmla="*/ 30 h 103"/>
                  <a:gd name="T22" fmla="*/ 24 w 104"/>
                  <a:gd name="T23" fmla="*/ 37 h 103"/>
                  <a:gd name="T24" fmla="*/ 17 w 104"/>
                  <a:gd name="T25" fmla="*/ 45 h 103"/>
                  <a:gd name="T26" fmla="*/ 13 w 104"/>
                  <a:gd name="T27" fmla="*/ 54 h 103"/>
                  <a:gd name="T28" fmla="*/ 7 w 104"/>
                  <a:gd name="T29" fmla="*/ 62 h 103"/>
                  <a:gd name="T30" fmla="*/ 4 w 104"/>
                  <a:gd name="T31" fmla="*/ 72 h 103"/>
                  <a:gd name="T32" fmla="*/ 2 w 104"/>
                  <a:gd name="T33" fmla="*/ 82 h 103"/>
                  <a:gd name="T34" fmla="*/ 0 w 104"/>
                  <a:gd name="T35" fmla="*/ 92 h 103"/>
                  <a:gd name="T36" fmla="*/ 0 w 104"/>
                  <a:gd name="T37" fmla="*/ 103 h 103"/>
                  <a:gd name="T38" fmla="*/ 14 w 104"/>
                  <a:gd name="T39" fmla="*/ 103 h 103"/>
                  <a:gd name="T40" fmla="*/ 14 w 104"/>
                  <a:gd name="T41" fmla="*/ 103 h 103"/>
                  <a:gd name="T42" fmla="*/ 14 w 104"/>
                  <a:gd name="T43" fmla="*/ 94 h 103"/>
                  <a:gd name="T44" fmla="*/ 16 w 104"/>
                  <a:gd name="T45" fmla="*/ 85 h 103"/>
                  <a:gd name="T46" fmla="*/ 18 w 104"/>
                  <a:gd name="T47" fmla="*/ 76 h 103"/>
                  <a:gd name="T48" fmla="*/ 21 w 104"/>
                  <a:gd name="T49" fmla="*/ 68 h 103"/>
                  <a:gd name="T50" fmla="*/ 25 w 104"/>
                  <a:gd name="T51" fmla="*/ 60 h 103"/>
                  <a:gd name="T52" fmla="*/ 29 w 104"/>
                  <a:gd name="T53" fmla="*/ 53 h 103"/>
                  <a:gd name="T54" fmla="*/ 34 w 104"/>
                  <a:gd name="T55" fmla="*/ 46 h 103"/>
                  <a:gd name="T56" fmla="*/ 40 w 104"/>
                  <a:gd name="T57" fmla="*/ 40 h 103"/>
                  <a:gd name="T58" fmla="*/ 46 w 104"/>
                  <a:gd name="T59" fmla="*/ 34 h 103"/>
                  <a:gd name="T60" fmla="*/ 54 w 104"/>
                  <a:gd name="T61" fmla="*/ 29 h 103"/>
                  <a:gd name="T62" fmla="*/ 61 w 104"/>
                  <a:gd name="T63" fmla="*/ 24 h 103"/>
                  <a:gd name="T64" fmla="*/ 69 w 104"/>
                  <a:gd name="T65" fmla="*/ 20 h 103"/>
                  <a:gd name="T66" fmla="*/ 77 w 104"/>
                  <a:gd name="T67" fmla="*/ 17 h 103"/>
                  <a:gd name="T68" fmla="*/ 85 w 104"/>
                  <a:gd name="T69" fmla="*/ 15 h 103"/>
                  <a:gd name="T70" fmla="*/ 95 w 104"/>
                  <a:gd name="T71" fmla="*/ 14 h 103"/>
                  <a:gd name="T72" fmla="*/ 104 w 104"/>
                  <a:gd name="T73" fmla="*/ 14 h 103"/>
                  <a:gd name="T74" fmla="*/ 104 w 104"/>
                  <a:gd name="T75" fmla="*/ 1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3">
                    <a:moveTo>
                      <a:pt x="104" y="14"/>
                    </a:moveTo>
                    <a:lnTo>
                      <a:pt x="104" y="0"/>
                    </a:lnTo>
                    <a:lnTo>
                      <a:pt x="104" y="0"/>
                    </a:lnTo>
                    <a:lnTo>
                      <a:pt x="93" y="0"/>
                    </a:lnTo>
                    <a:lnTo>
                      <a:pt x="83" y="2"/>
                    </a:lnTo>
                    <a:lnTo>
                      <a:pt x="73" y="4"/>
                    </a:lnTo>
                    <a:lnTo>
                      <a:pt x="64" y="7"/>
                    </a:lnTo>
                    <a:lnTo>
                      <a:pt x="54" y="11"/>
                    </a:lnTo>
                    <a:lnTo>
                      <a:pt x="45" y="17"/>
                    </a:lnTo>
                    <a:lnTo>
                      <a:pt x="38" y="23"/>
                    </a:lnTo>
                    <a:lnTo>
                      <a:pt x="30" y="30"/>
                    </a:lnTo>
                    <a:lnTo>
                      <a:pt x="24" y="37"/>
                    </a:lnTo>
                    <a:lnTo>
                      <a:pt x="17" y="45"/>
                    </a:lnTo>
                    <a:lnTo>
                      <a:pt x="13" y="54"/>
                    </a:lnTo>
                    <a:lnTo>
                      <a:pt x="7" y="62"/>
                    </a:lnTo>
                    <a:lnTo>
                      <a:pt x="4" y="72"/>
                    </a:lnTo>
                    <a:lnTo>
                      <a:pt x="2" y="82"/>
                    </a:lnTo>
                    <a:lnTo>
                      <a:pt x="0" y="92"/>
                    </a:lnTo>
                    <a:lnTo>
                      <a:pt x="0" y="103"/>
                    </a:lnTo>
                    <a:lnTo>
                      <a:pt x="14" y="103"/>
                    </a:lnTo>
                    <a:lnTo>
                      <a:pt x="14" y="103"/>
                    </a:lnTo>
                    <a:lnTo>
                      <a:pt x="14" y="94"/>
                    </a:lnTo>
                    <a:lnTo>
                      <a:pt x="16" y="85"/>
                    </a:lnTo>
                    <a:lnTo>
                      <a:pt x="18" y="76"/>
                    </a:lnTo>
                    <a:lnTo>
                      <a:pt x="21" y="68"/>
                    </a:lnTo>
                    <a:lnTo>
                      <a:pt x="25" y="60"/>
                    </a:lnTo>
                    <a:lnTo>
                      <a:pt x="29" y="53"/>
                    </a:lnTo>
                    <a:lnTo>
                      <a:pt x="34" y="46"/>
                    </a:lnTo>
                    <a:lnTo>
                      <a:pt x="40" y="40"/>
                    </a:lnTo>
                    <a:lnTo>
                      <a:pt x="46" y="34"/>
                    </a:lnTo>
                    <a:lnTo>
                      <a:pt x="54" y="29"/>
                    </a:lnTo>
                    <a:lnTo>
                      <a:pt x="61" y="24"/>
                    </a:lnTo>
                    <a:lnTo>
                      <a:pt x="69" y="20"/>
                    </a:lnTo>
                    <a:lnTo>
                      <a:pt x="77" y="17"/>
                    </a:lnTo>
                    <a:lnTo>
                      <a:pt x="85" y="15"/>
                    </a:lnTo>
                    <a:lnTo>
                      <a:pt x="95" y="14"/>
                    </a:lnTo>
                    <a:lnTo>
                      <a:pt x="104" y="14"/>
                    </a:lnTo>
                    <a:lnTo>
                      <a:pt x="104" y="14"/>
                    </a:lnTo>
                    <a:close/>
                  </a:path>
                </a:pathLst>
              </a:custGeom>
              <a:grpFill/>
              <a:ln w="9525">
                <a:solidFill>
                  <a:schemeClr val="bg1">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ko-KR" altLang="en-US">
                  <a:latin typeface="微软雅黑" panose="020B0503020204020204" pitchFamily="34" charset="-122"/>
                </a:endParaRPr>
              </a:p>
            </p:txBody>
          </p:sp>
        </p:grpSp>
      </p:grpSp>
      <p:grpSp>
        <p:nvGrpSpPr>
          <p:cNvPr id="275" name="组合 274"/>
          <p:cNvGrpSpPr/>
          <p:nvPr/>
        </p:nvGrpSpPr>
        <p:grpSpPr>
          <a:xfrm>
            <a:off x="149130" y="1684749"/>
            <a:ext cx="4107812" cy="1096446"/>
            <a:chOff x="1390888" y="1931187"/>
            <a:chExt cx="2472224" cy="1096446"/>
          </a:xfrm>
        </p:grpSpPr>
        <p:sp>
          <p:nvSpPr>
            <p:cNvPr id="276" name="TextBox 131"/>
            <p:cNvSpPr txBox="1"/>
            <p:nvPr/>
          </p:nvSpPr>
          <p:spPr>
            <a:xfrm>
              <a:off x="1390888" y="1931187"/>
              <a:ext cx="2472224" cy="369332"/>
            </a:xfrm>
            <a:prstGeom prst="rect">
              <a:avLst/>
            </a:prstGeom>
          </p:spPr>
          <p:txBody>
            <a:bodyPr wrap="square" rtlCol="0">
              <a:spAutoFit/>
            </a:bodyPr>
            <a:lstStyle/>
            <a:p>
              <a:pPr algn="r">
                <a:buClr>
                  <a:srgbClr val="C35954"/>
                </a:buClr>
                <a:buSzPct val="120000"/>
              </a:pPr>
              <a:r>
                <a:rPr lang="zh-CN" altLang="en-US" b="1" dirty="0">
                  <a:solidFill>
                    <a:schemeClr val="accent1">
                      <a:lumMod val="50000"/>
                    </a:schemeClr>
                  </a:solidFill>
                  <a:latin typeface="微软雅黑" panose="020B0503020204020204" pitchFamily="34" charset="-122"/>
                  <a:ea typeface="微软雅黑" panose="020B0503020204020204" pitchFamily="34" charset="-122"/>
                </a:rPr>
                <a:t>⑦合成复用原则</a:t>
              </a:r>
            </a:p>
          </p:txBody>
        </p:sp>
        <p:sp>
          <p:nvSpPr>
            <p:cNvPr id="277" name="Rectangle 3"/>
            <p:cNvSpPr txBox="1">
              <a:spLocks noChangeArrowheads="1"/>
            </p:cNvSpPr>
            <p:nvPr/>
          </p:nvSpPr>
          <p:spPr bwMode="auto">
            <a:xfrm>
              <a:off x="1520041" y="2290893"/>
              <a:ext cx="2325571" cy="736740"/>
            </a:xfrm>
            <a:prstGeom prst="rect">
              <a:avLst/>
            </a:prstGeom>
            <a:noFill/>
            <a:ln w="9525">
              <a:noFill/>
              <a:miter lim="800000"/>
              <a:headEnd/>
              <a:tailEnd/>
            </a:ln>
            <a:extLst/>
          </p:spPr>
          <p:txBody>
            <a:bodyPr wrap="square" lIns="0" tIns="0" rIns="0" bIns="0" anchor="t" anchorCtr="0">
              <a:spAutoFit/>
              <a:scene3d>
                <a:camera prst="orthographicFront"/>
                <a:lightRig rig="threePt" dir="t"/>
              </a:scene3d>
              <a:sp3d>
                <a:bevelT w="0" h="0"/>
              </a:sp3d>
            </a:bodyPr>
            <a:lstStyle>
              <a:defPPr>
                <a:defRPr lang="zh-CN"/>
              </a:defPPr>
              <a:lvl1pPr algn="r" fontAlgn="auto">
                <a:lnSpc>
                  <a:spcPct val="114000"/>
                </a:lnSpc>
                <a:spcBef>
                  <a:spcPts val="0"/>
                </a:spcBef>
                <a:spcAft>
                  <a:spcPts val="0"/>
                </a:spcAft>
                <a:buFont typeface="Arial" charset="0"/>
                <a:buNone/>
                <a:defRPr kumimoji="0" sz="1000">
                  <a:solidFill>
                    <a:schemeClr val="bg1">
                      <a:lumMod val="85000"/>
                    </a:schemeClr>
                  </a:solidFill>
                  <a:latin typeface="+mj-ea"/>
                  <a:ea typeface="+mj-ea"/>
                  <a:cs typeface="Tahoma" pitchFamily="34" charset="0"/>
                </a:defRPr>
              </a:lvl1pPr>
            </a:lstStyle>
            <a:p>
              <a:pPr marL="285750" indent="-285750" algn="l">
                <a:buFont typeface="Wingdings" panose="05000000000000000000" pitchFamily="2" charset="2"/>
                <a:buChar char="l"/>
              </a:pPr>
              <a:r>
                <a:rPr lang="zh-CN" altLang="en-US" sz="1400" b="1" dirty="0">
                  <a:solidFill>
                    <a:srgbClr val="FF0000"/>
                  </a:solidFill>
                  <a:latin typeface="微软雅黑" panose="020B0503020204020204" pitchFamily="34" charset="-122"/>
                  <a:ea typeface="微软雅黑" panose="020B0503020204020204" pitchFamily="34" charset="-122"/>
                </a:rPr>
                <a:t>对一个类的功能复用尽量采用合成，而非继承</a:t>
              </a:r>
              <a:endParaRPr lang="en-US" altLang="zh-CN" sz="1400" b="1" dirty="0">
                <a:solidFill>
                  <a:srgbClr val="FF0000"/>
                </a:solidFill>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l"/>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合成：将已有类合成到新类，成为其一部分</a:t>
              </a: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l"/>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继承：通过扩展已有类的功能实现功能复用</a:t>
              </a:r>
            </a:p>
          </p:txBody>
        </p:sp>
      </p:grpSp>
      <p:grpSp>
        <p:nvGrpSpPr>
          <p:cNvPr id="278" name="组合 277"/>
          <p:cNvGrpSpPr/>
          <p:nvPr/>
        </p:nvGrpSpPr>
        <p:grpSpPr>
          <a:xfrm>
            <a:off x="51988" y="4815857"/>
            <a:ext cx="7018133" cy="1587606"/>
            <a:chOff x="1390888" y="4643907"/>
            <a:chExt cx="4202058" cy="1587606"/>
          </a:xfrm>
        </p:grpSpPr>
        <p:sp>
          <p:nvSpPr>
            <p:cNvPr id="279" name="TextBox 134"/>
            <p:cNvSpPr txBox="1"/>
            <p:nvPr/>
          </p:nvSpPr>
          <p:spPr>
            <a:xfrm>
              <a:off x="1390888" y="4643907"/>
              <a:ext cx="2472224" cy="369332"/>
            </a:xfrm>
            <a:prstGeom prst="rect">
              <a:avLst/>
            </a:prstGeom>
          </p:spPr>
          <p:txBody>
            <a:bodyPr wrap="square" rtlCol="0">
              <a:spAutoFit/>
            </a:bodyPr>
            <a:lstStyle/>
            <a:p>
              <a:pPr algn="r">
                <a:buClr>
                  <a:srgbClr val="C35954"/>
                </a:buClr>
                <a:buSzPct val="120000"/>
              </a:pPr>
              <a:r>
                <a:rPr lang="zh-CN" altLang="en-US" b="1" dirty="0">
                  <a:solidFill>
                    <a:schemeClr val="accent1">
                      <a:lumMod val="50000"/>
                    </a:schemeClr>
                  </a:solidFill>
                  <a:latin typeface="微软雅黑" panose="020B0503020204020204" pitchFamily="34" charset="-122"/>
                  <a:ea typeface="微软雅黑" panose="020B0503020204020204" pitchFamily="34" charset="-122"/>
                </a:rPr>
                <a:t>⑤接口隔离原则</a:t>
              </a:r>
            </a:p>
          </p:txBody>
        </p:sp>
        <p:sp>
          <p:nvSpPr>
            <p:cNvPr id="280" name="Rectangle 3"/>
            <p:cNvSpPr txBox="1">
              <a:spLocks noChangeArrowheads="1"/>
            </p:cNvSpPr>
            <p:nvPr/>
          </p:nvSpPr>
          <p:spPr bwMode="auto">
            <a:xfrm>
              <a:off x="1590413" y="5003613"/>
              <a:ext cx="4002533" cy="1227900"/>
            </a:xfrm>
            <a:prstGeom prst="rect">
              <a:avLst/>
            </a:prstGeom>
            <a:noFill/>
            <a:ln w="9525">
              <a:noFill/>
              <a:miter lim="800000"/>
              <a:headEnd/>
              <a:tailEnd/>
            </a:ln>
            <a:extLst/>
          </p:spPr>
          <p:txBody>
            <a:bodyPr wrap="square" lIns="0" tIns="0" rIns="0" bIns="0" anchor="t" anchorCtr="0">
              <a:spAutoFit/>
              <a:scene3d>
                <a:camera prst="orthographicFront"/>
                <a:lightRig rig="threePt" dir="t"/>
              </a:scene3d>
              <a:sp3d>
                <a:bevelT w="0" h="0"/>
              </a:sp3d>
            </a:bodyPr>
            <a:lstStyle>
              <a:defPPr>
                <a:defRPr lang="zh-CN"/>
              </a:defPPr>
              <a:lvl1pPr algn="r" fontAlgn="auto">
                <a:lnSpc>
                  <a:spcPct val="114000"/>
                </a:lnSpc>
                <a:spcBef>
                  <a:spcPts val="0"/>
                </a:spcBef>
                <a:spcAft>
                  <a:spcPts val="0"/>
                </a:spcAft>
                <a:buFont typeface="Arial" charset="0"/>
                <a:buNone/>
                <a:defRPr kumimoji="0" sz="1000">
                  <a:solidFill>
                    <a:schemeClr val="bg1">
                      <a:lumMod val="85000"/>
                    </a:schemeClr>
                  </a:solidFill>
                  <a:latin typeface="+mj-ea"/>
                  <a:ea typeface="+mj-ea"/>
                  <a:cs typeface="Tahoma" pitchFamily="34" charset="0"/>
                </a:defRPr>
              </a:lvl1pPr>
            </a:lstStyle>
            <a:p>
              <a:pPr marL="285750" indent="-285750" algn="l">
                <a:buFont typeface="Wingdings" panose="05000000000000000000" pitchFamily="2" charset="2"/>
                <a:buChar char="l"/>
              </a:pPr>
              <a:r>
                <a:rPr lang="zh-CN" altLang="en-US" sz="1400" b="1" dirty="0">
                  <a:solidFill>
                    <a:srgbClr val="FF0000"/>
                  </a:solidFill>
                  <a:latin typeface="微软雅黑" panose="020B0503020204020204" pitchFamily="34" charset="-122"/>
                  <a:ea typeface="微软雅黑" panose="020B0503020204020204" pitchFamily="34" charset="-122"/>
                </a:rPr>
                <a:t>通过多个功能独立的接口替代功能庞大的单一接口</a:t>
              </a:r>
              <a:endParaRPr lang="en-US" altLang="zh-CN" sz="1400" b="1" dirty="0">
                <a:solidFill>
                  <a:srgbClr val="FF0000"/>
                </a:solidFill>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l"/>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一个类对另一个类的依赖应建立在最小接口上</a:t>
              </a: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l"/>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单一职责原则和接口隔离原则的区别：</a:t>
              </a: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a:p>
              <a:pPr marL="342900" indent="-342900" algn="l">
                <a:buFont typeface="Wingdings" panose="05000000000000000000" pitchFamily="2" charset="2"/>
                <a:buChar char="Ø"/>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单一职责原则强调类、接口、方法的职责单一</a:t>
              </a: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a:p>
              <a:pPr marL="342900" indent="-342900" algn="l">
                <a:buFont typeface="Wingdings" panose="05000000000000000000" pitchFamily="2" charset="2"/>
                <a:buChar char="Ø"/>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接口隔离原则是在单一职责原则的前提下保证类、接口、方法越来越少</a:t>
              </a:r>
            </a:p>
          </p:txBody>
        </p:sp>
      </p:grpSp>
      <p:grpSp>
        <p:nvGrpSpPr>
          <p:cNvPr id="281" name="组合 280"/>
          <p:cNvGrpSpPr/>
          <p:nvPr/>
        </p:nvGrpSpPr>
        <p:grpSpPr>
          <a:xfrm>
            <a:off x="-98977" y="3141240"/>
            <a:ext cx="4159150" cy="1342026"/>
            <a:chOff x="1390888" y="3287546"/>
            <a:chExt cx="2503121" cy="1342026"/>
          </a:xfrm>
        </p:grpSpPr>
        <p:sp>
          <p:nvSpPr>
            <p:cNvPr id="282" name="TextBox 137"/>
            <p:cNvSpPr txBox="1"/>
            <p:nvPr/>
          </p:nvSpPr>
          <p:spPr>
            <a:xfrm>
              <a:off x="1390888" y="3287546"/>
              <a:ext cx="2472224" cy="369332"/>
            </a:xfrm>
            <a:prstGeom prst="rect">
              <a:avLst/>
            </a:prstGeom>
          </p:spPr>
          <p:txBody>
            <a:bodyPr wrap="square" rtlCol="0">
              <a:spAutoFit/>
            </a:bodyPr>
            <a:lstStyle/>
            <a:p>
              <a:pPr algn="r">
                <a:buClr>
                  <a:srgbClr val="C35954"/>
                </a:buClr>
                <a:buSzPct val="120000"/>
              </a:pPr>
              <a:r>
                <a:rPr lang="zh-CN" altLang="en-US" b="1" dirty="0">
                  <a:solidFill>
                    <a:schemeClr val="accent1">
                      <a:lumMod val="50000"/>
                    </a:schemeClr>
                  </a:solidFill>
                  <a:latin typeface="微软雅黑" panose="020B0503020204020204" pitchFamily="34" charset="-122"/>
                  <a:ea typeface="微软雅黑" panose="020B0503020204020204" pitchFamily="34" charset="-122"/>
                </a:rPr>
                <a:t>⑥迪米特法则</a:t>
              </a:r>
            </a:p>
          </p:txBody>
        </p:sp>
        <p:sp>
          <p:nvSpPr>
            <p:cNvPr id="283" name="Rectangle 3"/>
            <p:cNvSpPr txBox="1">
              <a:spLocks noChangeArrowheads="1"/>
            </p:cNvSpPr>
            <p:nvPr/>
          </p:nvSpPr>
          <p:spPr bwMode="auto">
            <a:xfrm>
              <a:off x="1520041" y="3647252"/>
              <a:ext cx="2373968" cy="982320"/>
            </a:xfrm>
            <a:prstGeom prst="rect">
              <a:avLst/>
            </a:prstGeom>
            <a:noFill/>
            <a:ln w="9525">
              <a:noFill/>
              <a:miter lim="800000"/>
              <a:headEnd/>
              <a:tailEnd/>
            </a:ln>
            <a:extLst/>
          </p:spPr>
          <p:txBody>
            <a:bodyPr wrap="square" lIns="0" tIns="0" rIns="0" bIns="0" anchor="t" anchorCtr="0">
              <a:spAutoFit/>
              <a:scene3d>
                <a:camera prst="orthographicFront"/>
                <a:lightRig rig="threePt" dir="t"/>
              </a:scene3d>
              <a:sp3d>
                <a:bevelT w="0" h="0"/>
              </a:sp3d>
            </a:bodyPr>
            <a:lstStyle>
              <a:defPPr>
                <a:defRPr lang="zh-CN"/>
              </a:defPPr>
              <a:lvl1pPr algn="r" fontAlgn="auto">
                <a:lnSpc>
                  <a:spcPct val="114000"/>
                </a:lnSpc>
                <a:spcBef>
                  <a:spcPts val="0"/>
                </a:spcBef>
                <a:spcAft>
                  <a:spcPts val="0"/>
                </a:spcAft>
                <a:buFont typeface="Arial" charset="0"/>
                <a:buNone/>
                <a:defRPr kumimoji="0" sz="1000">
                  <a:solidFill>
                    <a:schemeClr val="bg1">
                      <a:lumMod val="85000"/>
                    </a:schemeClr>
                  </a:solidFill>
                  <a:latin typeface="+mj-ea"/>
                  <a:ea typeface="+mj-ea"/>
                  <a:cs typeface="Tahoma" pitchFamily="34" charset="0"/>
                </a:defRPr>
              </a:lvl1pPr>
            </a:lstStyle>
            <a:p>
              <a:pPr marL="285750" indent="-285750" algn="l">
                <a:buFont typeface="Wingdings" panose="05000000000000000000" pitchFamily="2" charset="2"/>
                <a:buChar char="l"/>
              </a:pPr>
              <a:r>
                <a:rPr lang="zh-CN" altLang="en-US" sz="1400" b="1" dirty="0">
                  <a:solidFill>
                    <a:srgbClr val="FF0000"/>
                  </a:solidFill>
                  <a:latin typeface="微软雅黑" panose="020B0503020204020204" pitchFamily="34" charset="-122"/>
                  <a:ea typeface="微软雅黑" panose="020B0503020204020204" pitchFamily="34" charset="-122"/>
                </a:rPr>
                <a:t>一个类对其依赖的类了解的越少，耦合度越低</a:t>
              </a:r>
              <a:endParaRPr lang="en-US" altLang="zh-CN" sz="1400" b="1" dirty="0">
                <a:solidFill>
                  <a:srgbClr val="FF0000"/>
                </a:solidFill>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l"/>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被依赖的类应将逻辑封装在其内部，除了</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public</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方法，不对外泄露任何信息</a:t>
              </a: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l"/>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各模块之间耦合性降低，才能提高代码复用率</a:t>
              </a:r>
            </a:p>
          </p:txBody>
        </p:sp>
      </p:grpSp>
      <p:grpSp>
        <p:nvGrpSpPr>
          <p:cNvPr id="284" name="组合 283"/>
          <p:cNvGrpSpPr/>
          <p:nvPr/>
        </p:nvGrpSpPr>
        <p:grpSpPr>
          <a:xfrm>
            <a:off x="7769844" y="1353247"/>
            <a:ext cx="4266650" cy="1342026"/>
            <a:chOff x="8328888" y="1931187"/>
            <a:chExt cx="2472224" cy="1342026"/>
          </a:xfrm>
        </p:grpSpPr>
        <p:sp>
          <p:nvSpPr>
            <p:cNvPr id="285" name="TextBox 148"/>
            <p:cNvSpPr txBox="1"/>
            <p:nvPr/>
          </p:nvSpPr>
          <p:spPr>
            <a:xfrm>
              <a:off x="8328888" y="1931187"/>
              <a:ext cx="2472224" cy="369332"/>
            </a:xfrm>
            <a:prstGeom prst="rect">
              <a:avLst/>
            </a:prstGeom>
          </p:spPr>
          <p:txBody>
            <a:bodyPr wrap="square" rtlCol="0">
              <a:spAutoFit/>
            </a:bodyPr>
            <a:lstStyle/>
            <a:p>
              <a:pPr>
                <a:buClr>
                  <a:srgbClr val="C35954"/>
                </a:buClr>
                <a:buSzPct val="120000"/>
              </a:pPr>
              <a:r>
                <a:rPr lang="zh-CN" altLang="en-US" b="1" dirty="0">
                  <a:solidFill>
                    <a:schemeClr val="accent1">
                      <a:lumMod val="50000"/>
                    </a:schemeClr>
                  </a:solidFill>
                  <a:latin typeface="微软雅黑" panose="020B0503020204020204" pitchFamily="34" charset="-122"/>
                  <a:ea typeface="微软雅黑" panose="020B0503020204020204" pitchFamily="34" charset="-122"/>
                </a:rPr>
                <a:t>②里氏替换原则</a:t>
              </a:r>
            </a:p>
          </p:txBody>
        </p:sp>
        <p:sp>
          <p:nvSpPr>
            <p:cNvPr id="286" name="Rectangle 3"/>
            <p:cNvSpPr txBox="1">
              <a:spLocks noChangeArrowheads="1"/>
            </p:cNvSpPr>
            <p:nvPr/>
          </p:nvSpPr>
          <p:spPr bwMode="auto">
            <a:xfrm>
              <a:off x="8349941" y="2290893"/>
              <a:ext cx="2346698" cy="982320"/>
            </a:xfrm>
            <a:prstGeom prst="rect">
              <a:avLst/>
            </a:prstGeom>
            <a:noFill/>
            <a:ln w="9525">
              <a:noFill/>
              <a:miter lim="800000"/>
              <a:headEnd/>
              <a:tailEnd/>
            </a:ln>
            <a:extLst/>
          </p:spPr>
          <p:txBody>
            <a:bodyPr wrap="square" lIns="0" tIns="0" rIns="0" bIns="0" anchor="t" anchorCtr="0">
              <a:spAutoFit/>
              <a:scene3d>
                <a:camera prst="orthographicFront"/>
                <a:lightRig rig="threePt" dir="t"/>
              </a:scene3d>
              <a:sp3d>
                <a:bevelT w="0" h="0"/>
              </a:sp3d>
            </a:bodyPr>
            <a:lstStyle>
              <a:defPPr>
                <a:defRPr lang="zh-CN"/>
              </a:defPPr>
              <a:lvl1pPr fontAlgn="auto">
                <a:lnSpc>
                  <a:spcPct val="114000"/>
                </a:lnSpc>
                <a:spcBef>
                  <a:spcPts val="0"/>
                </a:spcBef>
                <a:spcAft>
                  <a:spcPts val="0"/>
                </a:spcAft>
                <a:buFont typeface="Arial" charset="0"/>
                <a:buNone/>
                <a:defRPr kumimoji="0" sz="1000">
                  <a:solidFill>
                    <a:schemeClr val="bg1">
                      <a:lumMod val="85000"/>
                    </a:schemeClr>
                  </a:solidFill>
                  <a:latin typeface="+mj-ea"/>
                  <a:ea typeface="+mj-ea"/>
                  <a:cs typeface="Tahoma" pitchFamily="34" charset="0"/>
                </a:defRPr>
              </a:lvl1pPr>
            </a:lstStyle>
            <a:p>
              <a:pPr marL="285750" indent="-285750">
                <a:buFont typeface="Wingdings" panose="05000000000000000000" pitchFamily="2" charset="2"/>
                <a:buChar char="l"/>
              </a:pPr>
              <a:r>
                <a:rPr lang="zh-CN" altLang="en-US" sz="1400" b="1" dirty="0">
                  <a:solidFill>
                    <a:srgbClr val="FF0000"/>
                  </a:solidFill>
                  <a:latin typeface="微软雅黑" panose="020B0503020204020204" pitchFamily="34" charset="-122"/>
                  <a:ea typeface="微软雅黑" panose="020B0503020204020204" pitchFamily="34" charset="-122"/>
                </a:rPr>
                <a:t>所有能使用父类的地方，一定能替换成其子类</a:t>
              </a:r>
              <a:endParaRPr lang="en-US" altLang="zh-CN" sz="1400" b="1" dirty="0">
                <a:solidFill>
                  <a:srgbClr val="FF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父类中凡是实现好的方法，是在设定已有规范，若子类对继承的非抽象方法任意修改，会破坏整个系统，所以子类不能覆盖父类的非抽象方法</a:t>
              </a:r>
            </a:p>
          </p:txBody>
        </p:sp>
      </p:grpSp>
      <p:grpSp>
        <p:nvGrpSpPr>
          <p:cNvPr id="287" name="组合 286"/>
          <p:cNvGrpSpPr/>
          <p:nvPr/>
        </p:nvGrpSpPr>
        <p:grpSpPr>
          <a:xfrm>
            <a:off x="7938176" y="4371549"/>
            <a:ext cx="4323942" cy="1096446"/>
            <a:chOff x="8328715" y="4643907"/>
            <a:chExt cx="2472397" cy="1096446"/>
          </a:xfrm>
        </p:grpSpPr>
        <p:sp>
          <p:nvSpPr>
            <p:cNvPr id="288" name="TextBox 146"/>
            <p:cNvSpPr txBox="1"/>
            <p:nvPr/>
          </p:nvSpPr>
          <p:spPr>
            <a:xfrm>
              <a:off x="8328888" y="4643907"/>
              <a:ext cx="2472224" cy="369332"/>
            </a:xfrm>
            <a:prstGeom prst="rect">
              <a:avLst/>
            </a:prstGeom>
          </p:spPr>
          <p:txBody>
            <a:bodyPr wrap="square" rtlCol="0">
              <a:spAutoFit/>
            </a:bodyPr>
            <a:lstStyle/>
            <a:p>
              <a:pPr>
                <a:buClr>
                  <a:srgbClr val="C35954"/>
                </a:buClr>
                <a:buSzPct val="120000"/>
              </a:pPr>
              <a:r>
                <a:rPr lang="zh-CN" altLang="en-US" b="1" dirty="0">
                  <a:solidFill>
                    <a:schemeClr val="accent1">
                      <a:lumMod val="50000"/>
                    </a:schemeClr>
                  </a:solidFill>
                  <a:latin typeface="微软雅黑" panose="020B0503020204020204" pitchFamily="34" charset="-122"/>
                  <a:ea typeface="微软雅黑" panose="020B0503020204020204" pitchFamily="34" charset="-122"/>
                </a:rPr>
                <a:t>④单一职责原则</a:t>
              </a:r>
            </a:p>
          </p:txBody>
        </p:sp>
        <p:sp>
          <p:nvSpPr>
            <p:cNvPr id="289" name="Rectangle 3"/>
            <p:cNvSpPr txBox="1">
              <a:spLocks noChangeArrowheads="1"/>
            </p:cNvSpPr>
            <p:nvPr/>
          </p:nvSpPr>
          <p:spPr bwMode="auto">
            <a:xfrm>
              <a:off x="8328715" y="5003613"/>
              <a:ext cx="2264076" cy="736740"/>
            </a:xfrm>
            <a:prstGeom prst="rect">
              <a:avLst/>
            </a:prstGeom>
            <a:noFill/>
            <a:ln w="9525">
              <a:noFill/>
              <a:miter lim="800000"/>
              <a:headEnd/>
              <a:tailEnd/>
            </a:ln>
            <a:extLst/>
          </p:spPr>
          <p:txBody>
            <a:bodyPr wrap="square" lIns="0" tIns="0" rIns="0" bIns="0" anchor="t" anchorCtr="0">
              <a:spAutoFit/>
              <a:scene3d>
                <a:camera prst="orthographicFront"/>
                <a:lightRig rig="threePt" dir="t"/>
              </a:scene3d>
              <a:sp3d>
                <a:bevelT w="0" h="0"/>
              </a:sp3d>
            </a:bodyPr>
            <a:lstStyle>
              <a:defPPr>
                <a:defRPr lang="zh-CN"/>
              </a:defPPr>
              <a:lvl1pPr fontAlgn="auto">
                <a:lnSpc>
                  <a:spcPct val="114000"/>
                </a:lnSpc>
                <a:spcBef>
                  <a:spcPts val="0"/>
                </a:spcBef>
                <a:spcAft>
                  <a:spcPts val="0"/>
                </a:spcAft>
                <a:buFont typeface="Arial" charset="0"/>
                <a:buNone/>
                <a:defRPr kumimoji="0" sz="1000">
                  <a:solidFill>
                    <a:schemeClr val="bg1">
                      <a:lumMod val="85000"/>
                    </a:schemeClr>
                  </a:solidFill>
                  <a:latin typeface="+mj-ea"/>
                  <a:ea typeface="+mj-ea"/>
                  <a:cs typeface="Tahoma" pitchFamily="34" charset="0"/>
                </a:defRPr>
              </a:lvl1pPr>
            </a:lstStyle>
            <a:p>
              <a:pPr marL="285750" indent="-285750">
                <a:buFont typeface="Wingdings" panose="05000000000000000000" pitchFamily="2" charset="2"/>
                <a:buChar char="l"/>
              </a:pPr>
              <a:r>
                <a:rPr lang="zh-CN" altLang="en-US" sz="1400" b="1" dirty="0">
                  <a:solidFill>
                    <a:srgbClr val="FF0000"/>
                  </a:solidFill>
                  <a:latin typeface="微软雅黑" panose="020B0503020204020204" pitchFamily="34" charset="-122"/>
                  <a:ea typeface="微软雅黑" panose="020B0503020204020204" pitchFamily="34" charset="-122"/>
                </a:rPr>
                <a:t>一个类只负责一个功能相关的职责</a:t>
              </a:r>
              <a:endParaRPr lang="en-US" altLang="zh-CN" sz="1400" b="1" dirty="0">
                <a:solidFill>
                  <a:srgbClr val="FF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一个类承担的职责越多，被复用的可能性越小</a:t>
              </a: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单一职责原则是实现高内聚、低耦合的方针</a:t>
              </a:r>
            </a:p>
          </p:txBody>
        </p:sp>
      </p:grpSp>
      <p:grpSp>
        <p:nvGrpSpPr>
          <p:cNvPr id="290" name="组合 289"/>
          <p:cNvGrpSpPr/>
          <p:nvPr/>
        </p:nvGrpSpPr>
        <p:grpSpPr>
          <a:xfrm>
            <a:off x="8022842" y="2991577"/>
            <a:ext cx="4233786" cy="1096446"/>
            <a:chOff x="8328715" y="3287546"/>
            <a:chExt cx="2472397" cy="1096446"/>
          </a:xfrm>
        </p:grpSpPr>
        <p:sp>
          <p:nvSpPr>
            <p:cNvPr id="291" name="TextBox 144"/>
            <p:cNvSpPr txBox="1"/>
            <p:nvPr/>
          </p:nvSpPr>
          <p:spPr>
            <a:xfrm>
              <a:off x="8328888" y="3287546"/>
              <a:ext cx="2472224" cy="369332"/>
            </a:xfrm>
            <a:prstGeom prst="rect">
              <a:avLst/>
            </a:prstGeom>
          </p:spPr>
          <p:txBody>
            <a:bodyPr wrap="square" rtlCol="0">
              <a:spAutoFit/>
            </a:bodyPr>
            <a:lstStyle/>
            <a:p>
              <a:pPr>
                <a:buClr>
                  <a:srgbClr val="C35954"/>
                </a:buClr>
                <a:buSzPct val="120000"/>
              </a:pPr>
              <a:r>
                <a:rPr lang="zh-CN" altLang="en-US" b="1" dirty="0">
                  <a:solidFill>
                    <a:schemeClr val="accent1">
                      <a:lumMod val="50000"/>
                    </a:schemeClr>
                  </a:solidFill>
                  <a:latin typeface="微软雅黑" panose="020B0503020204020204" pitchFamily="34" charset="-122"/>
                  <a:ea typeface="微软雅黑" panose="020B0503020204020204" pitchFamily="34" charset="-122"/>
                </a:rPr>
                <a:t>③依赖倒转原则</a:t>
              </a:r>
            </a:p>
          </p:txBody>
        </p:sp>
        <p:sp>
          <p:nvSpPr>
            <p:cNvPr id="292" name="Rectangle 3"/>
            <p:cNvSpPr txBox="1">
              <a:spLocks noChangeArrowheads="1"/>
            </p:cNvSpPr>
            <p:nvPr/>
          </p:nvSpPr>
          <p:spPr bwMode="auto">
            <a:xfrm>
              <a:off x="8328715" y="3647252"/>
              <a:ext cx="2255989" cy="736740"/>
            </a:xfrm>
            <a:prstGeom prst="rect">
              <a:avLst/>
            </a:prstGeom>
            <a:noFill/>
            <a:ln w="9525">
              <a:noFill/>
              <a:miter lim="800000"/>
              <a:headEnd/>
              <a:tailEnd/>
            </a:ln>
            <a:extLst/>
          </p:spPr>
          <p:txBody>
            <a:bodyPr wrap="square" lIns="0" tIns="0" rIns="0" bIns="0" anchor="t" anchorCtr="0">
              <a:spAutoFit/>
              <a:scene3d>
                <a:camera prst="orthographicFront"/>
                <a:lightRig rig="threePt" dir="t"/>
              </a:scene3d>
              <a:sp3d>
                <a:bevelT w="0" h="0"/>
              </a:sp3d>
            </a:bodyPr>
            <a:lstStyle>
              <a:defPPr>
                <a:defRPr lang="zh-CN"/>
              </a:defPPr>
              <a:lvl1pPr fontAlgn="auto">
                <a:lnSpc>
                  <a:spcPct val="114000"/>
                </a:lnSpc>
                <a:spcBef>
                  <a:spcPts val="0"/>
                </a:spcBef>
                <a:spcAft>
                  <a:spcPts val="0"/>
                </a:spcAft>
                <a:buFont typeface="Arial" charset="0"/>
                <a:buNone/>
                <a:defRPr kumimoji="0" sz="1000">
                  <a:solidFill>
                    <a:schemeClr val="bg1">
                      <a:lumMod val="85000"/>
                    </a:schemeClr>
                  </a:solidFill>
                  <a:latin typeface="+mj-ea"/>
                  <a:ea typeface="+mj-ea"/>
                  <a:cs typeface="Tahoma" pitchFamily="34" charset="0"/>
                </a:defRPr>
              </a:lvl1pPr>
            </a:lstStyle>
            <a:p>
              <a:pPr marL="285750" indent="-285750">
                <a:buFont typeface="Wingdings" panose="05000000000000000000" pitchFamily="2" charset="2"/>
                <a:buChar char="l"/>
              </a:pPr>
              <a:r>
                <a:rPr lang="zh-CN" altLang="en-US" sz="1400" b="1" dirty="0">
                  <a:solidFill>
                    <a:srgbClr val="FF0000"/>
                  </a:solidFill>
                  <a:latin typeface="微软雅黑" panose="020B0503020204020204" pitchFamily="34" charset="-122"/>
                  <a:ea typeface="微软雅黑" panose="020B0503020204020204" pitchFamily="34" charset="-122"/>
                </a:rPr>
                <a:t>高层模块应依赖抽象编程，而非具体实现</a:t>
              </a:r>
              <a:endParaRPr lang="en-US" altLang="zh-CN" sz="1400" b="1" dirty="0">
                <a:solidFill>
                  <a:srgbClr val="FF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核心思想是面向接口编程，相对于细节的多变性，抽象的东西更加稳定</a:t>
              </a:r>
            </a:p>
          </p:txBody>
        </p:sp>
      </p:grpSp>
      <p:grpSp>
        <p:nvGrpSpPr>
          <p:cNvPr id="293" name="组合 292"/>
          <p:cNvGrpSpPr/>
          <p:nvPr/>
        </p:nvGrpSpPr>
        <p:grpSpPr>
          <a:xfrm>
            <a:off x="2538576" y="188496"/>
            <a:ext cx="6126454" cy="1069725"/>
            <a:chOff x="1390888" y="1931187"/>
            <a:chExt cx="2747738" cy="1155567"/>
          </a:xfrm>
        </p:grpSpPr>
        <p:sp>
          <p:nvSpPr>
            <p:cNvPr id="294" name="TextBox 131"/>
            <p:cNvSpPr txBox="1"/>
            <p:nvPr/>
          </p:nvSpPr>
          <p:spPr>
            <a:xfrm>
              <a:off x="1390888" y="1931187"/>
              <a:ext cx="2472224" cy="369332"/>
            </a:xfrm>
            <a:prstGeom prst="rect">
              <a:avLst/>
            </a:prstGeom>
          </p:spPr>
          <p:txBody>
            <a:bodyPr wrap="square" rtlCol="0">
              <a:spAutoFit/>
            </a:bodyPr>
            <a:lstStyle/>
            <a:p>
              <a:pPr algn="ctr">
                <a:buClr>
                  <a:srgbClr val="C35954"/>
                </a:buClr>
                <a:buSzPct val="120000"/>
              </a:pPr>
              <a:r>
                <a:rPr lang="zh-CN" altLang="en-US" b="1" dirty="0">
                  <a:solidFill>
                    <a:schemeClr val="accent1">
                      <a:lumMod val="50000"/>
                    </a:schemeClr>
                  </a:solidFill>
                  <a:latin typeface="微软雅黑" panose="020B0503020204020204" pitchFamily="34" charset="-122"/>
                  <a:ea typeface="微软雅黑" panose="020B0503020204020204" pitchFamily="34" charset="-122"/>
                </a:rPr>
                <a:t>①开闭原则</a:t>
              </a:r>
            </a:p>
          </p:txBody>
        </p:sp>
        <p:sp>
          <p:nvSpPr>
            <p:cNvPr id="295" name="Rectangle 3"/>
            <p:cNvSpPr txBox="1">
              <a:spLocks noChangeArrowheads="1"/>
            </p:cNvSpPr>
            <p:nvPr/>
          </p:nvSpPr>
          <p:spPr bwMode="auto">
            <a:xfrm>
              <a:off x="1406907" y="2290893"/>
              <a:ext cx="2731719" cy="795861"/>
            </a:xfrm>
            <a:prstGeom prst="rect">
              <a:avLst/>
            </a:prstGeom>
            <a:noFill/>
            <a:ln w="9525">
              <a:noFill/>
              <a:miter lim="800000"/>
              <a:headEnd/>
              <a:tailEnd/>
            </a:ln>
            <a:extLst/>
          </p:spPr>
          <p:txBody>
            <a:bodyPr wrap="square" lIns="0" tIns="0" rIns="0" bIns="0" anchor="t" anchorCtr="0">
              <a:spAutoFit/>
              <a:scene3d>
                <a:camera prst="orthographicFront"/>
                <a:lightRig rig="threePt" dir="t"/>
              </a:scene3d>
              <a:sp3d>
                <a:bevelT w="0" h="0"/>
              </a:sp3d>
            </a:bodyPr>
            <a:lstStyle>
              <a:defPPr>
                <a:defRPr lang="zh-CN"/>
              </a:defPPr>
              <a:lvl1pPr algn="r" fontAlgn="auto">
                <a:lnSpc>
                  <a:spcPct val="114000"/>
                </a:lnSpc>
                <a:spcBef>
                  <a:spcPts val="0"/>
                </a:spcBef>
                <a:spcAft>
                  <a:spcPts val="0"/>
                </a:spcAft>
                <a:buFont typeface="Arial" charset="0"/>
                <a:buNone/>
                <a:defRPr kumimoji="0" sz="1000">
                  <a:solidFill>
                    <a:schemeClr val="bg1">
                      <a:lumMod val="85000"/>
                    </a:schemeClr>
                  </a:solidFill>
                  <a:latin typeface="+mj-ea"/>
                  <a:ea typeface="+mj-ea"/>
                  <a:cs typeface="Tahoma" pitchFamily="34" charset="0"/>
                </a:defRPr>
              </a:lvl1pPr>
            </a:lstStyle>
            <a:p>
              <a:pPr marL="285750" indent="-285750" algn="l">
                <a:buFont typeface="Wingdings" panose="05000000000000000000" pitchFamily="2" charset="2"/>
                <a:buChar char="l"/>
              </a:pPr>
              <a:r>
                <a:rPr lang="zh-CN" altLang="en-US" sz="1400" b="1" dirty="0">
                  <a:solidFill>
                    <a:srgbClr val="FF0000"/>
                  </a:solidFill>
                  <a:latin typeface="微软雅黑" panose="020B0503020204020204" pitchFamily="34" charset="-122"/>
                  <a:ea typeface="微软雅黑" panose="020B0503020204020204" pitchFamily="34" charset="-122"/>
                </a:rPr>
                <a:t>一个软件实体应该对扩展开放，对修改关闭</a:t>
              </a:r>
              <a:endParaRPr lang="en-US" altLang="zh-CN" sz="1400" b="1" dirty="0">
                <a:solidFill>
                  <a:srgbClr val="FF0000"/>
                </a:solidFill>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l"/>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开闭原则的核心：用抽象构建框架，用实现扩展细节</a:t>
              </a: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l"/>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其他</a:t>
              </a:r>
              <a:r>
                <a:rPr lang="en-US" altLang="zh-CN" sz="1400">
                  <a:solidFill>
                    <a:schemeClr val="tx1">
                      <a:lumMod val="50000"/>
                      <a:lumOff val="50000"/>
                    </a:schemeClr>
                  </a:solidFill>
                  <a:latin typeface="微软雅黑" panose="020B0503020204020204" pitchFamily="34" charset="-122"/>
                  <a:ea typeface="微软雅黑" panose="020B0503020204020204" pitchFamily="34" charset="-122"/>
                </a:rPr>
                <a:t>6</a:t>
              </a:r>
              <a:r>
                <a:rPr lang="zh-CN" altLang="en-US" sz="1400">
                  <a:solidFill>
                    <a:schemeClr val="tx1">
                      <a:lumMod val="50000"/>
                      <a:lumOff val="50000"/>
                    </a:schemeClr>
                  </a:solidFill>
                  <a:latin typeface="微软雅黑" panose="020B0503020204020204" pitchFamily="34" charset="-122"/>
                  <a:ea typeface="微软雅黑" panose="020B0503020204020204" pitchFamily="34" charset="-122"/>
                </a:rPr>
                <a:t>种</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设计原则以及</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23</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种设计模式都是为了达到开闭原则，它是总纲</a:t>
              </a:r>
            </a:p>
          </p:txBody>
        </p:sp>
      </p:grpSp>
      <p:sp>
        <p:nvSpPr>
          <p:cNvPr id="2" name="文本框 1"/>
          <p:cNvSpPr txBox="1"/>
          <p:nvPr/>
        </p:nvSpPr>
        <p:spPr>
          <a:xfrm>
            <a:off x="6548042" y="5551026"/>
            <a:ext cx="5579221" cy="800219"/>
          </a:xfrm>
          <a:prstGeom prst="rect">
            <a:avLst/>
          </a:prstGeom>
          <a:noFill/>
        </p:spPr>
        <p:txBody>
          <a:bodyPr wrap="squar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赠送：继承的缺陷</a:t>
            </a:r>
            <a:endParaRPr lang="en-US" altLang="zh-CN" b="1" dirty="0">
              <a:solidFill>
                <a:srgbClr val="FF0000"/>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极具侵入性，它破坏了封装，因为父类所有信息都暴露给子类</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极具耦合性，父类的实现发生变化，子类不得不随之发生变化</a:t>
            </a:r>
          </a:p>
        </p:txBody>
      </p:sp>
    </p:spTree>
    <p:extLst>
      <p:ext uri="{BB962C8B-B14F-4D97-AF65-F5344CB8AC3E}">
        <p14:creationId xmlns:p14="http://schemas.microsoft.com/office/powerpoint/2010/main" val="19788722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85"/>
                                        </p:tgtEl>
                                        <p:attrNameLst>
                                          <p:attrName>style.visibility</p:attrName>
                                        </p:attrNameLst>
                                      </p:cBhvr>
                                      <p:to>
                                        <p:strVal val="visible"/>
                                      </p:to>
                                    </p:set>
                                    <p:anim calcmode="lin" valueType="num">
                                      <p:cBhvr>
                                        <p:cTn id="7" dur="1000" fill="hold"/>
                                        <p:tgtEl>
                                          <p:spTgt spid="85"/>
                                        </p:tgtEl>
                                        <p:attrNameLst>
                                          <p:attrName>ppt_w</p:attrName>
                                        </p:attrNameLst>
                                      </p:cBhvr>
                                      <p:tavLst>
                                        <p:tav tm="0">
                                          <p:val>
                                            <p:fltVal val="0"/>
                                          </p:val>
                                        </p:tav>
                                        <p:tav tm="100000">
                                          <p:val>
                                            <p:strVal val="#ppt_w"/>
                                          </p:val>
                                        </p:tav>
                                      </p:tavLst>
                                    </p:anim>
                                    <p:anim calcmode="lin" valueType="num">
                                      <p:cBhvr>
                                        <p:cTn id="8" dur="1000" fill="hold"/>
                                        <p:tgtEl>
                                          <p:spTgt spid="85"/>
                                        </p:tgtEl>
                                        <p:attrNameLst>
                                          <p:attrName>ppt_h</p:attrName>
                                        </p:attrNameLst>
                                      </p:cBhvr>
                                      <p:tavLst>
                                        <p:tav tm="0">
                                          <p:val>
                                            <p:fltVal val="0"/>
                                          </p:val>
                                        </p:tav>
                                        <p:tav tm="100000">
                                          <p:val>
                                            <p:strVal val="#ppt_h"/>
                                          </p:val>
                                        </p:tav>
                                      </p:tavLst>
                                    </p:anim>
                                    <p:anim calcmode="lin" valueType="num">
                                      <p:cBhvr>
                                        <p:cTn id="9" dur="1000" fill="hold"/>
                                        <p:tgtEl>
                                          <p:spTgt spid="85"/>
                                        </p:tgtEl>
                                        <p:attrNameLst>
                                          <p:attrName>style.rotation</p:attrName>
                                        </p:attrNameLst>
                                      </p:cBhvr>
                                      <p:tavLst>
                                        <p:tav tm="0">
                                          <p:val>
                                            <p:fltVal val="90"/>
                                          </p:val>
                                        </p:tav>
                                        <p:tav tm="100000">
                                          <p:val>
                                            <p:fltVal val="0"/>
                                          </p:val>
                                        </p:tav>
                                      </p:tavLst>
                                    </p:anim>
                                    <p:animEffect transition="in" filter="fade">
                                      <p:cBhvr>
                                        <p:cTn id="10" dur="1000"/>
                                        <p:tgtEl>
                                          <p:spTgt spid="85"/>
                                        </p:tgtEl>
                                      </p:cBhvr>
                                    </p:animEffect>
                                  </p:childTnLst>
                                </p:cTn>
                              </p:par>
                            </p:childTnLst>
                          </p:cTn>
                        </p:par>
                        <p:par>
                          <p:cTn id="11" fill="hold">
                            <p:stCondLst>
                              <p:cond delay="1000"/>
                            </p:stCondLst>
                            <p:childTnLst>
                              <p:par>
                                <p:cTn id="12" presetID="2" presetClass="entr" presetSubtype="9" fill="hold" nodeType="afterEffect">
                                  <p:stCondLst>
                                    <p:cond delay="0"/>
                                  </p:stCondLst>
                                  <p:childTnLst>
                                    <p:set>
                                      <p:cBhvr>
                                        <p:cTn id="13" dur="1" fill="hold">
                                          <p:stCondLst>
                                            <p:cond delay="0"/>
                                          </p:stCondLst>
                                        </p:cTn>
                                        <p:tgtEl>
                                          <p:spTgt spid="275"/>
                                        </p:tgtEl>
                                        <p:attrNameLst>
                                          <p:attrName>style.visibility</p:attrName>
                                        </p:attrNameLst>
                                      </p:cBhvr>
                                      <p:to>
                                        <p:strVal val="visible"/>
                                      </p:to>
                                    </p:set>
                                    <p:anim calcmode="lin" valueType="num">
                                      <p:cBhvr additive="base">
                                        <p:cTn id="14" dur="1000" fill="hold"/>
                                        <p:tgtEl>
                                          <p:spTgt spid="275"/>
                                        </p:tgtEl>
                                        <p:attrNameLst>
                                          <p:attrName>ppt_x</p:attrName>
                                        </p:attrNameLst>
                                      </p:cBhvr>
                                      <p:tavLst>
                                        <p:tav tm="0">
                                          <p:val>
                                            <p:strVal val="0-#ppt_w/2"/>
                                          </p:val>
                                        </p:tav>
                                        <p:tav tm="100000">
                                          <p:val>
                                            <p:strVal val="#ppt_x"/>
                                          </p:val>
                                        </p:tav>
                                      </p:tavLst>
                                    </p:anim>
                                    <p:anim calcmode="lin" valueType="num">
                                      <p:cBhvr additive="base">
                                        <p:cTn id="15" dur="1000" fill="hold"/>
                                        <p:tgtEl>
                                          <p:spTgt spid="275"/>
                                        </p:tgtEl>
                                        <p:attrNameLst>
                                          <p:attrName>ppt_y</p:attrName>
                                        </p:attrNameLst>
                                      </p:cBhvr>
                                      <p:tavLst>
                                        <p:tav tm="0">
                                          <p:val>
                                            <p:strVal val="0-#ppt_h/2"/>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281"/>
                                        </p:tgtEl>
                                        <p:attrNameLst>
                                          <p:attrName>style.visibility</p:attrName>
                                        </p:attrNameLst>
                                      </p:cBhvr>
                                      <p:to>
                                        <p:strVal val="visible"/>
                                      </p:to>
                                    </p:set>
                                    <p:anim calcmode="lin" valueType="num">
                                      <p:cBhvr additive="base">
                                        <p:cTn id="18" dur="1000" fill="hold"/>
                                        <p:tgtEl>
                                          <p:spTgt spid="281"/>
                                        </p:tgtEl>
                                        <p:attrNameLst>
                                          <p:attrName>ppt_x</p:attrName>
                                        </p:attrNameLst>
                                      </p:cBhvr>
                                      <p:tavLst>
                                        <p:tav tm="0">
                                          <p:val>
                                            <p:strVal val="0-#ppt_w/2"/>
                                          </p:val>
                                        </p:tav>
                                        <p:tav tm="100000">
                                          <p:val>
                                            <p:strVal val="#ppt_x"/>
                                          </p:val>
                                        </p:tav>
                                      </p:tavLst>
                                    </p:anim>
                                    <p:anim calcmode="lin" valueType="num">
                                      <p:cBhvr additive="base">
                                        <p:cTn id="19" dur="1000" fill="hold"/>
                                        <p:tgtEl>
                                          <p:spTgt spid="281"/>
                                        </p:tgtEl>
                                        <p:attrNameLst>
                                          <p:attrName>ppt_y</p:attrName>
                                        </p:attrNameLst>
                                      </p:cBhvr>
                                      <p:tavLst>
                                        <p:tav tm="0">
                                          <p:val>
                                            <p:strVal val="#ppt_y"/>
                                          </p:val>
                                        </p:tav>
                                        <p:tav tm="100000">
                                          <p:val>
                                            <p:strVal val="#ppt_y"/>
                                          </p:val>
                                        </p:tav>
                                      </p:tavLst>
                                    </p:anim>
                                  </p:childTnLst>
                                </p:cTn>
                              </p:par>
                              <p:par>
                                <p:cTn id="20" presetID="2" presetClass="entr" presetSubtype="12" fill="hold" nodeType="withEffect">
                                  <p:stCondLst>
                                    <p:cond delay="0"/>
                                  </p:stCondLst>
                                  <p:childTnLst>
                                    <p:set>
                                      <p:cBhvr>
                                        <p:cTn id="21" dur="1" fill="hold">
                                          <p:stCondLst>
                                            <p:cond delay="0"/>
                                          </p:stCondLst>
                                        </p:cTn>
                                        <p:tgtEl>
                                          <p:spTgt spid="278"/>
                                        </p:tgtEl>
                                        <p:attrNameLst>
                                          <p:attrName>style.visibility</p:attrName>
                                        </p:attrNameLst>
                                      </p:cBhvr>
                                      <p:to>
                                        <p:strVal val="visible"/>
                                      </p:to>
                                    </p:set>
                                    <p:anim calcmode="lin" valueType="num">
                                      <p:cBhvr additive="base">
                                        <p:cTn id="22" dur="1000" fill="hold"/>
                                        <p:tgtEl>
                                          <p:spTgt spid="278"/>
                                        </p:tgtEl>
                                        <p:attrNameLst>
                                          <p:attrName>ppt_x</p:attrName>
                                        </p:attrNameLst>
                                      </p:cBhvr>
                                      <p:tavLst>
                                        <p:tav tm="0">
                                          <p:val>
                                            <p:strVal val="0-#ppt_w/2"/>
                                          </p:val>
                                        </p:tav>
                                        <p:tav tm="100000">
                                          <p:val>
                                            <p:strVal val="#ppt_x"/>
                                          </p:val>
                                        </p:tav>
                                      </p:tavLst>
                                    </p:anim>
                                    <p:anim calcmode="lin" valueType="num">
                                      <p:cBhvr additive="base">
                                        <p:cTn id="23" dur="1000" fill="hold"/>
                                        <p:tgtEl>
                                          <p:spTgt spid="278"/>
                                        </p:tgtEl>
                                        <p:attrNameLst>
                                          <p:attrName>ppt_y</p:attrName>
                                        </p:attrNameLst>
                                      </p:cBhvr>
                                      <p:tavLst>
                                        <p:tav tm="0">
                                          <p:val>
                                            <p:strVal val="1+#ppt_h/2"/>
                                          </p:val>
                                        </p:tav>
                                        <p:tav tm="100000">
                                          <p:val>
                                            <p:strVal val="#ppt_y"/>
                                          </p:val>
                                        </p:tav>
                                      </p:tavLst>
                                    </p:anim>
                                  </p:childTnLst>
                                </p:cTn>
                              </p:par>
                              <p:par>
                                <p:cTn id="24" presetID="2" presetClass="entr" presetSubtype="3" fill="hold" nodeType="withEffect">
                                  <p:stCondLst>
                                    <p:cond delay="0"/>
                                  </p:stCondLst>
                                  <p:childTnLst>
                                    <p:set>
                                      <p:cBhvr>
                                        <p:cTn id="25" dur="1" fill="hold">
                                          <p:stCondLst>
                                            <p:cond delay="0"/>
                                          </p:stCondLst>
                                        </p:cTn>
                                        <p:tgtEl>
                                          <p:spTgt spid="284"/>
                                        </p:tgtEl>
                                        <p:attrNameLst>
                                          <p:attrName>style.visibility</p:attrName>
                                        </p:attrNameLst>
                                      </p:cBhvr>
                                      <p:to>
                                        <p:strVal val="visible"/>
                                      </p:to>
                                    </p:set>
                                    <p:anim calcmode="lin" valueType="num">
                                      <p:cBhvr additive="base">
                                        <p:cTn id="26" dur="1000" fill="hold"/>
                                        <p:tgtEl>
                                          <p:spTgt spid="284"/>
                                        </p:tgtEl>
                                        <p:attrNameLst>
                                          <p:attrName>ppt_x</p:attrName>
                                        </p:attrNameLst>
                                      </p:cBhvr>
                                      <p:tavLst>
                                        <p:tav tm="0">
                                          <p:val>
                                            <p:strVal val="1+#ppt_w/2"/>
                                          </p:val>
                                        </p:tav>
                                        <p:tav tm="100000">
                                          <p:val>
                                            <p:strVal val="#ppt_x"/>
                                          </p:val>
                                        </p:tav>
                                      </p:tavLst>
                                    </p:anim>
                                    <p:anim calcmode="lin" valueType="num">
                                      <p:cBhvr additive="base">
                                        <p:cTn id="27" dur="1000" fill="hold"/>
                                        <p:tgtEl>
                                          <p:spTgt spid="284"/>
                                        </p:tgtEl>
                                        <p:attrNameLst>
                                          <p:attrName>ppt_y</p:attrName>
                                        </p:attrNameLst>
                                      </p:cBhvr>
                                      <p:tavLst>
                                        <p:tav tm="0">
                                          <p:val>
                                            <p:strVal val="0-#ppt_h/2"/>
                                          </p:val>
                                        </p:tav>
                                        <p:tav tm="100000">
                                          <p:val>
                                            <p:strVal val="#ppt_y"/>
                                          </p:val>
                                        </p:tav>
                                      </p:tavLst>
                                    </p:anim>
                                  </p:childTnLst>
                                </p:cTn>
                              </p:par>
                              <p:par>
                                <p:cTn id="28" presetID="2" presetClass="entr" presetSubtype="2" fill="hold" nodeType="withEffect">
                                  <p:stCondLst>
                                    <p:cond delay="0"/>
                                  </p:stCondLst>
                                  <p:childTnLst>
                                    <p:set>
                                      <p:cBhvr>
                                        <p:cTn id="29" dur="1" fill="hold">
                                          <p:stCondLst>
                                            <p:cond delay="0"/>
                                          </p:stCondLst>
                                        </p:cTn>
                                        <p:tgtEl>
                                          <p:spTgt spid="290"/>
                                        </p:tgtEl>
                                        <p:attrNameLst>
                                          <p:attrName>style.visibility</p:attrName>
                                        </p:attrNameLst>
                                      </p:cBhvr>
                                      <p:to>
                                        <p:strVal val="visible"/>
                                      </p:to>
                                    </p:set>
                                    <p:anim calcmode="lin" valueType="num">
                                      <p:cBhvr additive="base">
                                        <p:cTn id="30" dur="1000" fill="hold"/>
                                        <p:tgtEl>
                                          <p:spTgt spid="290"/>
                                        </p:tgtEl>
                                        <p:attrNameLst>
                                          <p:attrName>ppt_x</p:attrName>
                                        </p:attrNameLst>
                                      </p:cBhvr>
                                      <p:tavLst>
                                        <p:tav tm="0">
                                          <p:val>
                                            <p:strVal val="1+#ppt_w/2"/>
                                          </p:val>
                                        </p:tav>
                                        <p:tav tm="100000">
                                          <p:val>
                                            <p:strVal val="#ppt_x"/>
                                          </p:val>
                                        </p:tav>
                                      </p:tavLst>
                                    </p:anim>
                                    <p:anim calcmode="lin" valueType="num">
                                      <p:cBhvr additive="base">
                                        <p:cTn id="31" dur="1000" fill="hold"/>
                                        <p:tgtEl>
                                          <p:spTgt spid="290"/>
                                        </p:tgtEl>
                                        <p:attrNameLst>
                                          <p:attrName>ppt_y</p:attrName>
                                        </p:attrNameLst>
                                      </p:cBhvr>
                                      <p:tavLst>
                                        <p:tav tm="0">
                                          <p:val>
                                            <p:strVal val="#ppt_y"/>
                                          </p:val>
                                        </p:tav>
                                        <p:tav tm="100000">
                                          <p:val>
                                            <p:strVal val="#ppt_y"/>
                                          </p:val>
                                        </p:tav>
                                      </p:tavLst>
                                    </p:anim>
                                  </p:childTnLst>
                                </p:cTn>
                              </p:par>
                              <p:par>
                                <p:cTn id="32" presetID="2" presetClass="entr" presetSubtype="6" fill="hold" nodeType="withEffect">
                                  <p:stCondLst>
                                    <p:cond delay="0"/>
                                  </p:stCondLst>
                                  <p:childTnLst>
                                    <p:set>
                                      <p:cBhvr>
                                        <p:cTn id="33" dur="1" fill="hold">
                                          <p:stCondLst>
                                            <p:cond delay="0"/>
                                          </p:stCondLst>
                                        </p:cTn>
                                        <p:tgtEl>
                                          <p:spTgt spid="287"/>
                                        </p:tgtEl>
                                        <p:attrNameLst>
                                          <p:attrName>style.visibility</p:attrName>
                                        </p:attrNameLst>
                                      </p:cBhvr>
                                      <p:to>
                                        <p:strVal val="visible"/>
                                      </p:to>
                                    </p:set>
                                    <p:anim calcmode="lin" valueType="num">
                                      <p:cBhvr additive="base">
                                        <p:cTn id="34" dur="1000" fill="hold"/>
                                        <p:tgtEl>
                                          <p:spTgt spid="287"/>
                                        </p:tgtEl>
                                        <p:attrNameLst>
                                          <p:attrName>ppt_x</p:attrName>
                                        </p:attrNameLst>
                                      </p:cBhvr>
                                      <p:tavLst>
                                        <p:tav tm="0">
                                          <p:val>
                                            <p:strVal val="1+#ppt_w/2"/>
                                          </p:val>
                                        </p:tav>
                                        <p:tav tm="100000">
                                          <p:val>
                                            <p:strVal val="#ppt_x"/>
                                          </p:val>
                                        </p:tav>
                                      </p:tavLst>
                                    </p:anim>
                                    <p:anim calcmode="lin" valueType="num">
                                      <p:cBhvr additive="base">
                                        <p:cTn id="35" dur="1000" fill="hold"/>
                                        <p:tgtEl>
                                          <p:spTgt spid="287"/>
                                        </p:tgtEl>
                                        <p:attrNameLst>
                                          <p:attrName>ppt_y</p:attrName>
                                        </p:attrNameLst>
                                      </p:cBhvr>
                                      <p:tavLst>
                                        <p:tav tm="0">
                                          <p:val>
                                            <p:strVal val="1+#ppt_h/2"/>
                                          </p:val>
                                        </p:tav>
                                        <p:tav tm="100000">
                                          <p:val>
                                            <p:strVal val="#ppt_y"/>
                                          </p:val>
                                        </p:tav>
                                      </p:tavLst>
                                    </p:anim>
                                  </p:childTnLst>
                                </p:cTn>
                              </p:par>
                              <p:par>
                                <p:cTn id="36" presetID="2" presetClass="entr" presetSubtype="1" fill="hold" nodeType="withEffect">
                                  <p:stCondLst>
                                    <p:cond delay="0"/>
                                  </p:stCondLst>
                                  <p:childTnLst>
                                    <p:set>
                                      <p:cBhvr>
                                        <p:cTn id="37" dur="1" fill="hold">
                                          <p:stCondLst>
                                            <p:cond delay="0"/>
                                          </p:stCondLst>
                                        </p:cTn>
                                        <p:tgtEl>
                                          <p:spTgt spid="293"/>
                                        </p:tgtEl>
                                        <p:attrNameLst>
                                          <p:attrName>style.visibility</p:attrName>
                                        </p:attrNameLst>
                                      </p:cBhvr>
                                      <p:to>
                                        <p:strVal val="visible"/>
                                      </p:to>
                                    </p:set>
                                    <p:anim calcmode="lin" valueType="num">
                                      <p:cBhvr additive="base">
                                        <p:cTn id="38" dur="1000" fill="hold"/>
                                        <p:tgtEl>
                                          <p:spTgt spid="293"/>
                                        </p:tgtEl>
                                        <p:attrNameLst>
                                          <p:attrName>ppt_x</p:attrName>
                                        </p:attrNameLst>
                                      </p:cBhvr>
                                      <p:tavLst>
                                        <p:tav tm="0">
                                          <p:val>
                                            <p:strVal val="#ppt_x"/>
                                          </p:val>
                                        </p:tav>
                                        <p:tav tm="100000">
                                          <p:val>
                                            <p:strVal val="#ppt_x"/>
                                          </p:val>
                                        </p:tav>
                                      </p:tavLst>
                                    </p:anim>
                                    <p:anim calcmode="lin" valueType="num">
                                      <p:cBhvr additive="base">
                                        <p:cTn id="39" dur="1000" fill="hold"/>
                                        <p:tgtEl>
                                          <p:spTgt spid="293"/>
                                        </p:tgtEl>
                                        <p:attrNameLst>
                                          <p:attrName>ppt_y</p:attrName>
                                        </p:attrNameLst>
                                      </p:cBhvr>
                                      <p:tavLst>
                                        <p:tav tm="0">
                                          <p:val>
                                            <p:strVal val="0-#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additive="base">
                                        <p:cTn id="42" dur="1000" fill="hold"/>
                                        <p:tgtEl>
                                          <p:spTgt spid="2"/>
                                        </p:tgtEl>
                                        <p:attrNameLst>
                                          <p:attrName>ppt_x</p:attrName>
                                        </p:attrNameLst>
                                      </p:cBhvr>
                                      <p:tavLst>
                                        <p:tav tm="0">
                                          <p:val>
                                            <p:strVal val="#ppt_x"/>
                                          </p:val>
                                        </p:tav>
                                        <p:tav tm="100000">
                                          <p:val>
                                            <p:strVal val="#ppt_x"/>
                                          </p:val>
                                        </p:tav>
                                      </p:tavLst>
                                    </p:anim>
                                    <p:anim calcmode="lin" valueType="num">
                                      <p:cBhvr additive="base">
                                        <p:cTn id="43"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7" name="组合 6"/>
          <p:cNvGrpSpPr/>
          <p:nvPr/>
        </p:nvGrpSpPr>
        <p:grpSpPr>
          <a:xfrm>
            <a:off x="4387837" y="3429248"/>
            <a:ext cx="3416320" cy="1230666"/>
            <a:chOff x="4375011" y="2848154"/>
            <a:chExt cx="3416320" cy="1230666"/>
          </a:xfrm>
        </p:grpSpPr>
        <p:sp>
          <p:nvSpPr>
            <p:cNvPr id="8" name="文本框 7"/>
            <p:cNvSpPr txBox="1"/>
            <p:nvPr/>
          </p:nvSpPr>
          <p:spPr>
            <a:xfrm>
              <a:off x="4375011" y="3012307"/>
              <a:ext cx="3416320" cy="1015663"/>
            </a:xfrm>
            <a:prstGeom prst="rect">
              <a:avLst/>
            </a:prstGeom>
            <a:noFill/>
          </p:spPr>
          <p:txBody>
            <a:bodyPr wrap="none" rtlCol="0">
              <a:spAutoFit/>
            </a:bodyPr>
            <a:lstStyle/>
            <a:p>
              <a:pPr algn="ctr"/>
              <a:r>
                <a:rPr lang="zh-CN" altLang="en-US" sz="3600" dirty="0">
                  <a:latin typeface="思源黑体 CN Heavy" panose="020B0A00000000000000" pitchFamily="34" charset="-122"/>
                  <a:ea typeface="思源黑体 CN Heavy" panose="020B0A00000000000000" pitchFamily="34" charset="-122"/>
                </a:rPr>
                <a:t>创建型设计模式</a:t>
              </a:r>
              <a:endParaRPr lang="en-US" altLang="zh-CN" sz="3600" dirty="0">
                <a:latin typeface="思源黑体 CN Heavy" panose="020B0A00000000000000" pitchFamily="34" charset="-122"/>
                <a:ea typeface="思源黑体 CN Heavy" panose="020B0A00000000000000" pitchFamily="34" charset="-122"/>
              </a:endParaRPr>
            </a:p>
            <a:p>
              <a:pPr algn="ctr"/>
              <a:r>
                <a:rPr lang="zh-CN" altLang="en-US" sz="2400" dirty="0">
                  <a:latin typeface="思源黑体 CN Heavy" panose="020B0A00000000000000" pitchFamily="34" charset="-122"/>
                  <a:ea typeface="思源黑体 CN Heavy" panose="020B0A00000000000000" pitchFamily="34" charset="-122"/>
                </a:rPr>
                <a:t>（</a:t>
              </a:r>
              <a:r>
                <a:rPr lang="en-US" altLang="zh-CN" sz="2400" dirty="0">
                  <a:latin typeface="思源黑体 CN Heavy" panose="020B0A00000000000000" pitchFamily="34" charset="-122"/>
                  <a:ea typeface="思源黑体 CN Heavy" panose="020B0A00000000000000" pitchFamily="34" charset="-122"/>
                </a:rPr>
                <a:t> 4/5</a:t>
              </a:r>
              <a:r>
                <a:rPr lang="zh-CN" altLang="en-US" sz="2400" dirty="0">
                  <a:latin typeface="思源黑体 CN Heavy" panose="020B0A00000000000000" pitchFamily="34" charset="-122"/>
                  <a:ea typeface="思源黑体 CN Heavy" panose="020B0A00000000000000" pitchFamily="34" charset="-122"/>
                </a:rPr>
                <a:t>种）</a:t>
              </a:r>
            </a:p>
          </p:txBody>
        </p:sp>
        <p:cxnSp>
          <p:nvCxnSpPr>
            <p:cNvPr id="10" name="直接连接符 9"/>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15322" y="407882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a:grpSpLocks noChangeAspect="1"/>
          </p:cNvGrpSpPr>
          <p:nvPr/>
        </p:nvGrpSpPr>
        <p:grpSpPr>
          <a:xfrm>
            <a:off x="4888117" y="2085375"/>
            <a:ext cx="2415766" cy="1199156"/>
            <a:chOff x="6515137" y="-1169675"/>
            <a:chExt cx="1558123" cy="773433"/>
          </a:xfrm>
          <a:solidFill>
            <a:schemeClr val="tx1">
              <a:lumMod val="85000"/>
              <a:lumOff val="15000"/>
            </a:schemeClr>
          </a:solidFill>
        </p:grpSpPr>
        <p:sp>
          <p:nvSpPr>
            <p:cNvPr id="19" name="任意多边形 18"/>
            <p:cNvSpPr/>
            <p:nvPr/>
          </p:nvSpPr>
          <p:spPr>
            <a:xfrm>
              <a:off x="6515137" y="-1169675"/>
              <a:ext cx="767828" cy="773433"/>
            </a:xfrm>
            <a:custGeom>
              <a:avLst/>
              <a:gdLst/>
              <a:ahLst/>
              <a:cxnLst/>
              <a:rect l="l" t="t" r="r" b="b"/>
              <a:pathLst>
                <a:path w="767828" h="773433">
                  <a:moveTo>
                    <a:pt x="383185" y="0"/>
                  </a:moveTo>
                  <a:cubicBezTo>
                    <a:pt x="499322" y="52"/>
                    <a:pt x="592033" y="46540"/>
                    <a:pt x="661316" y="139464"/>
                  </a:cubicBezTo>
                  <a:cubicBezTo>
                    <a:pt x="730598" y="232388"/>
                    <a:pt x="766102" y="371436"/>
                    <a:pt x="767828" y="556608"/>
                  </a:cubicBezTo>
                  <a:cubicBezTo>
                    <a:pt x="767397" y="603342"/>
                    <a:pt x="764854" y="647227"/>
                    <a:pt x="760200" y="688263"/>
                  </a:cubicBezTo>
                  <a:lnTo>
                    <a:pt x="745113" y="773433"/>
                  </a:lnTo>
                  <a:lnTo>
                    <a:pt x="506018" y="773433"/>
                  </a:lnTo>
                  <a:lnTo>
                    <a:pt x="512258" y="739730"/>
                  </a:lnTo>
                  <a:cubicBezTo>
                    <a:pt x="519316" y="691261"/>
                    <a:pt x="522956" y="630221"/>
                    <a:pt x="523179" y="556608"/>
                  </a:cubicBezTo>
                  <a:cubicBezTo>
                    <a:pt x="522882" y="459043"/>
                    <a:pt x="516509" y="384341"/>
                    <a:pt x="504060" y="332502"/>
                  </a:cubicBezTo>
                  <a:cubicBezTo>
                    <a:pt x="491610" y="280663"/>
                    <a:pt x="474867" y="245264"/>
                    <a:pt x="453830" y="226305"/>
                  </a:cubicBezTo>
                  <a:cubicBezTo>
                    <a:pt x="432793" y="207345"/>
                    <a:pt x="409245" y="198400"/>
                    <a:pt x="383185" y="199471"/>
                  </a:cubicBezTo>
                  <a:cubicBezTo>
                    <a:pt x="357143" y="198400"/>
                    <a:pt x="333720" y="207345"/>
                    <a:pt x="312917" y="226305"/>
                  </a:cubicBezTo>
                  <a:cubicBezTo>
                    <a:pt x="292114" y="245264"/>
                    <a:pt x="275605" y="280663"/>
                    <a:pt x="263390" y="332502"/>
                  </a:cubicBezTo>
                  <a:cubicBezTo>
                    <a:pt x="251174" y="384341"/>
                    <a:pt x="244927" y="459043"/>
                    <a:pt x="244648" y="556608"/>
                  </a:cubicBezTo>
                  <a:cubicBezTo>
                    <a:pt x="244857" y="630221"/>
                    <a:pt x="248424" y="691261"/>
                    <a:pt x="255347" y="739730"/>
                  </a:cubicBezTo>
                  <a:lnTo>
                    <a:pt x="261469" y="773433"/>
                  </a:lnTo>
                  <a:lnTo>
                    <a:pt x="22525" y="773433"/>
                  </a:lnTo>
                  <a:lnTo>
                    <a:pt x="7547" y="688263"/>
                  </a:lnTo>
                  <a:cubicBezTo>
                    <a:pt x="2932" y="647227"/>
                    <a:pt x="416" y="603342"/>
                    <a:pt x="0" y="556608"/>
                  </a:cubicBezTo>
                  <a:cubicBezTo>
                    <a:pt x="1664" y="370162"/>
                    <a:pt x="36925" y="230750"/>
                    <a:pt x="105783" y="138372"/>
                  </a:cubicBezTo>
                  <a:cubicBezTo>
                    <a:pt x="174641" y="45994"/>
                    <a:pt x="267108" y="-130"/>
                    <a:pt x="3831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20" name="任意多边形 19"/>
            <p:cNvSpPr/>
            <p:nvPr/>
          </p:nvSpPr>
          <p:spPr>
            <a:xfrm>
              <a:off x="7336059" y="-1169675"/>
              <a:ext cx="737201" cy="773433"/>
            </a:xfrm>
            <a:custGeom>
              <a:avLst/>
              <a:gdLst/>
              <a:ahLst/>
              <a:cxnLst/>
              <a:rect l="l" t="t" r="r" b="b"/>
              <a:pathLst>
                <a:path w="737201" h="773433">
                  <a:moveTo>
                    <a:pt x="336642" y="0"/>
                  </a:moveTo>
                  <a:cubicBezTo>
                    <a:pt x="450271" y="330"/>
                    <a:pt x="540221" y="25878"/>
                    <a:pt x="606491" y="76642"/>
                  </a:cubicBezTo>
                  <a:cubicBezTo>
                    <a:pt x="672760" y="127406"/>
                    <a:pt x="706623" y="201405"/>
                    <a:pt x="708077" y="298638"/>
                  </a:cubicBezTo>
                  <a:cubicBezTo>
                    <a:pt x="708077" y="352900"/>
                    <a:pt x="693515" y="400406"/>
                    <a:pt x="664391" y="441156"/>
                  </a:cubicBezTo>
                  <a:cubicBezTo>
                    <a:pt x="635268" y="481906"/>
                    <a:pt x="591585" y="514079"/>
                    <a:pt x="533345" y="537676"/>
                  </a:cubicBezTo>
                  <a:lnTo>
                    <a:pt x="533345" y="544956"/>
                  </a:lnTo>
                  <a:cubicBezTo>
                    <a:pt x="594965" y="563120"/>
                    <a:pt x="645025" y="594135"/>
                    <a:pt x="683526" y="637999"/>
                  </a:cubicBezTo>
                  <a:cubicBezTo>
                    <a:pt x="702777" y="659931"/>
                    <a:pt x="717363" y="685126"/>
                    <a:pt x="727284" y="713584"/>
                  </a:cubicBezTo>
                  <a:lnTo>
                    <a:pt x="737201" y="773433"/>
                  </a:lnTo>
                  <a:lnTo>
                    <a:pt x="480437" y="773433"/>
                  </a:lnTo>
                  <a:lnTo>
                    <a:pt x="477651" y="747819"/>
                  </a:lnTo>
                  <a:cubicBezTo>
                    <a:pt x="474107" y="734478"/>
                    <a:pt x="468593" y="722272"/>
                    <a:pt x="461108" y="711200"/>
                  </a:cubicBezTo>
                  <a:cubicBezTo>
                    <a:pt x="446139" y="689055"/>
                    <a:pt x="418540" y="672096"/>
                    <a:pt x="378310" y="660322"/>
                  </a:cubicBezTo>
                  <a:cubicBezTo>
                    <a:pt x="338081" y="648547"/>
                    <a:pt x="280472" y="642606"/>
                    <a:pt x="205482" y="642498"/>
                  </a:cubicBezTo>
                  <a:lnTo>
                    <a:pt x="205482" y="460515"/>
                  </a:lnTo>
                  <a:cubicBezTo>
                    <a:pt x="296596" y="459937"/>
                    <a:pt x="360293" y="446873"/>
                    <a:pt x="396574" y="421321"/>
                  </a:cubicBezTo>
                  <a:cubicBezTo>
                    <a:pt x="432855" y="395770"/>
                    <a:pt x="450283" y="361195"/>
                    <a:pt x="448856" y="317596"/>
                  </a:cubicBezTo>
                  <a:cubicBezTo>
                    <a:pt x="448704" y="280257"/>
                    <a:pt x="438078" y="251758"/>
                    <a:pt x="416977" y="232100"/>
                  </a:cubicBezTo>
                  <a:cubicBezTo>
                    <a:pt x="395876" y="212443"/>
                    <a:pt x="365211" y="202538"/>
                    <a:pt x="324983" y="202386"/>
                  </a:cubicBezTo>
                  <a:cubicBezTo>
                    <a:pt x="289127" y="202599"/>
                    <a:pt x="255912" y="210559"/>
                    <a:pt x="225338" y="226267"/>
                  </a:cubicBezTo>
                  <a:cubicBezTo>
                    <a:pt x="194765" y="241975"/>
                    <a:pt x="163372" y="264154"/>
                    <a:pt x="131159" y="292805"/>
                  </a:cubicBezTo>
                  <a:lnTo>
                    <a:pt x="0" y="133953"/>
                  </a:lnTo>
                  <a:cubicBezTo>
                    <a:pt x="50004" y="91426"/>
                    <a:pt x="102650" y="58544"/>
                    <a:pt x="157937" y="35308"/>
                  </a:cubicBezTo>
                  <a:cubicBezTo>
                    <a:pt x="213224" y="12073"/>
                    <a:pt x="272793" y="303"/>
                    <a:pt x="33664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grpSp>
    </p:spTree>
    <p:extLst>
      <p:ext uri="{BB962C8B-B14F-4D97-AF65-F5344CB8AC3E}">
        <p14:creationId xmlns:p14="http://schemas.microsoft.com/office/powerpoint/2010/main" val="686281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70826" y="1478050"/>
              <a:ext cx="2970081" cy="845320"/>
            </a:xfrm>
            <a:prstGeom prst="rect">
              <a:avLst/>
            </a:prstGeom>
            <a:noFill/>
            <a:ln>
              <a:noFill/>
            </a:ln>
          </p:spPr>
          <p:txBody>
            <a:bodyPr wrap="none" rtlCol="0">
              <a:spAutoFit/>
            </a:bodyPr>
            <a:lstStyle/>
            <a:p>
              <a:r>
                <a:rPr lang="zh-CN" altLang="en-US" sz="3200" b="1" dirty="0">
                  <a:solidFill>
                    <a:schemeClr val="tx1">
                      <a:lumMod val="65000"/>
                      <a:lumOff val="35000"/>
                    </a:schemeClr>
                  </a:solidFill>
                  <a:latin typeface="+mj-lt"/>
                </a:rPr>
                <a:t>①单例模式</a:t>
              </a:r>
              <a:endParaRPr lang="en-US" sz="3200" b="1" dirty="0">
                <a:solidFill>
                  <a:schemeClr val="tx1">
                    <a:lumMod val="65000"/>
                    <a:lumOff val="35000"/>
                  </a:schemeClr>
                </a:solidFill>
                <a:latin typeface="+mj-lt"/>
              </a:endParaRPr>
            </a:p>
          </p:txBody>
        </p:sp>
      </p:grpSp>
      <p:pic>
        <p:nvPicPr>
          <p:cNvPr id="74" name="图片 73"/>
          <p:cNvPicPr>
            <a:picLocks noChangeAspect="1"/>
          </p:cNvPicPr>
          <p:nvPr/>
        </p:nvPicPr>
        <p:blipFill>
          <a:blip r:embed="rId3"/>
          <a:stretch>
            <a:fillRect/>
          </a:stretch>
        </p:blipFill>
        <p:spPr>
          <a:xfrm>
            <a:off x="6379571" y="719705"/>
            <a:ext cx="1670691" cy="998988"/>
          </a:xfrm>
          <a:prstGeom prst="rect">
            <a:avLst/>
          </a:prstGeom>
        </p:spPr>
      </p:pic>
      <p:sp>
        <p:nvSpPr>
          <p:cNvPr id="2" name="Rectangle 1">
            <a:extLst>
              <a:ext uri="{FF2B5EF4-FFF2-40B4-BE49-F238E27FC236}">
                <a16:creationId xmlns:a16="http://schemas.microsoft.com/office/drawing/2014/main" id="{3E0333A7-BF99-41FD-9CA3-E71A854E7692}"/>
              </a:ext>
            </a:extLst>
          </p:cNvPr>
          <p:cNvSpPr>
            <a:spLocks noChangeArrowheads="1"/>
          </p:cNvSpPr>
          <p:nvPr/>
        </p:nvSpPr>
        <p:spPr bwMode="auto">
          <a:xfrm>
            <a:off x="142613" y="159745"/>
            <a:ext cx="5511567" cy="1785104"/>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懒汉式单例：不愿付出，如果有了就不给 */</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LazySingleton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private static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LazySingleton  </a:t>
            </a:r>
            <a:r>
              <a:rPr kumimoji="0" lang="zh-CN" altLang="zh-CN" sz="1000" b="0" i="0" u="none" strike="noStrike" cap="none" normalizeH="0" baseline="0">
                <a:ln>
                  <a:noFill/>
                </a:ln>
                <a:solidFill>
                  <a:srgbClr val="800000"/>
                </a:solidFill>
                <a:effectLst/>
                <a:latin typeface="宋体" panose="02010600030101010101" pitchFamily="2" charset="-122"/>
                <a:ea typeface="宋体" panose="02010600030101010101" pitchFamily="2" charset="-122"/>
              </a:rPr>
              <a:t>instance </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null</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如需线程安全需要采用synchronized */</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static synchronized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LazySingleton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getInstance(){</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if</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a:ln>
                  <a:noFill/>
                </a:ln>
                <a:solidFill>
                  <a:srgbClr val="800000"/>
                </a:solidFill>
                <a:effectLst/>
                <a:latin typeface="宋体" panose="02010600030101010101" pitchFamily="2" charset="-122"/>
                <a:ea typeface="宋体" panose="02010600030101010101" pitchFamily="2" charset="-122"/>
              </a:rPr>
              <a:t>instance </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null</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800000"/>
                </a:solidFill>
                <a:effectLst/>
                <a:latin typeface="宋体" panose="02010600030101010101" pitchFamily="2" charset="-122"/>
                <a:ea typeface="宋体" panose="02010600030101010101" pitchFamily="2" charset="-122"/>
              </a:rPr>
              <a:t>instance </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LazySingleton()</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return </a:t>
            </a:r>
            <a:r>
              <a:rPr kumimoji="0" lang="zh-CN" altLang="zh-CN" sz="1000" b="0" i="0" u="none" strike="noStrike" cap="none" normalizeH="0" baseline="0">
                <a:ln>
                  <a:noFill/>
                </a:ln>
                <a:solidFill>
                  <a:srgbClr val="800000"/>
                </a:solidFill>
                <a:effectLst/>
                <a:latin typeface="宋体" panose="02010600030101010101" pitchFamily="2" charset="-122"/>
                <a:ea typeface="宋体" panose="02010600030101010101" pitchFamily="2" charset="-122"/>
              </a:rPr>
              <a:t>instance</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C6A3937B-1130-44C8-8F0E-A98D3505D6D8}"/>
              </a:ext>
            </a:extLst>
          </p:cNvPr>
          <p:cNvSpPr>
            <a:spLocks noChangeArrowheads="1"/>
          </p:cNvSpPr>
          <p:nvPr/>
        </p:nvSpPr>
        <p:spPr bwMode="auto">
          <a:xfrm>
            <a:off x="142613" y="2024241"/>
            <a:ext cx="5234730" cy="132343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饿汉式单例：能吃多少给多少 */</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EagerSingleton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天生就是线程安全的 */</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private static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EagerSingleton </a:t>
            </a:r>
            <a:r>
              <a:rPr kumimoji="0" lang="zh-CN" altLang="zh-CN" sz="1000" b="0" i="0" u="none" strike="noStrike" cap="none" normalizeH="0" baseline="0">
                <a:ln>
                  <a:noFill/>
                </a:ln>
                <a:solidFill>
                  <a:srgbClr val="800000"/>
                </a:solidFill>
                <a:effectLst/>
                <a:latin typeface="宋体" panose="02010600030101010101" pitchFamily="2" charset="-122"/>
                <a:ea typeface="宋体" panose="02010600030101010101" pitchFamily="2" charset="-122"/>
              </a:rPr>
              <a:t>instance </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EagerSingleton()</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public static </a:t>
            </a:r>
            <a:r>
              <a:rPr kumimoji="0" lang="zh-CN" altLang="zh-CN" sz="1000" b="0" i="0" u="none" strike="noStrike" cap="none" normalizeH="0" baseline="0">
                <a:ln>
                  <a:noFill/>
                </a:ln>
                <a:solidFill>
                  <a:srgbClr val="A65300"/>
                </a:solidFill>
                <a:effectLst/>
                <a:latin typeface="宋体" panose="02010600030101010101" pitchFamily="2" charset="-122"/>
                <a:ea typeface="宋体" panose="02010600030101010101" pitchFamily="2" charset="-122"/>
              </a:rPr>
              <a:t>EagerSingleton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getInstance(){</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000080"/>
                </a:solidFill>
                <a:effectLst/>
                <a:latin typeface="宋体" panose="02010600030101010101" pitchFamily="2" charset="-122"/>
                <a:ea typeface="宋体" panose="02010600030101010101" pitchFamily="2" charset="-122"/>
              </a:rPr>
              <a:t>return </a:t>
            </a:r>
            <a:r>
              <a:rPr kumimoji="0" lang="zh-CN" altLang="zh-CN" sz="1000" b="0" i="0" u="none" strike="noStrike" cap="none" normalizeH="0" baseline="0">
                <a:ln>
                  <a:noFill/>
                </a:ln>
                <a:solidFill>
                  <a:srgbClr val="800000"/>
                </a:solidFill>
                <a:effectLst/>
                <a:latin typeface="宋体" panose="02010600030101010101" pitchFamily="2" charset="-122"/>
                <a:ea typeface="宋体" panose="02010600030101010101" pitchFamily="2" charset="-122"/>
              </a:rPr>
              <a:t>instance</a:t>
            </a: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42CCB5A4-F263-4CBC-8A30-B8E4326145E2}"/>
              </a:ext>
            </a:extLst>
          </p:cNvPr>
          <p:cNvSpPr>
            <a:spLocks noChangeArrowheads="1"/>
          </p:cNvSpPr>
          <p:nvPr/>
        </p:nvSpPr>
        <p:spPr bwMode="auto">
          <a:xfrm>
            <a:off x="5399341" y="2050830"/>
            <a:ext cx="4365444" cy="286232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单例模式优点：</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1、在内存中只有一个实例，减少内存开销</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2、单例模式可以在系统设置全局访问点，优化和共享访问资源</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单例模式缺点：</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1、单例模式一般没有接口，很难扩展，若要扩展，只能修改代码</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2、单例模式与单一职责原则有冲突，一个类应该只实现一个逻辑，</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而不关心它是否是单例的</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单例模式应用场景：</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1、当一个对象需要频繁创建、销毁时，可用该模式</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2、当一个对象的产生需要较多资源时，如读取配置，则可通过</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在应用启动时直接产生一个单例对象，然后永驻内存</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3、要求生成唯一序列号的环境</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4、在整个项目中需要一个共享访问点或共享数据</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5、需要定义大量的静态常量和静态方法的环境</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单例模式最佳实战：</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1、Spring容器中的Bean默认都是单例的</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13308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9050150" y="220211"/>
            <a:ext cx="2924134" cy="998988"/>
            <a:chOff x="6582723" y="1352326"/>
            <a:chExt cx="3869377" cy="1444084"/>
          </a:xfrm>
        </p:grpSpPr>
        <p:sp>
          <p:nvSpPr>
            <p:cNvPr id="66" name="Freeform 55"/>
            <p:cNvSpPr/>
            <p:nvPr/>
          </p:nvSpPr>
          <p:spPr>
            <a:xfrm flipV="1">
              <a:off x="6582723" y="1352326"/>
              <a:ext cx="3869377" cy="1444084"/>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58"/>
            <p:cNvSpPr txBox="1"/>
            <p:nvPr/>
          </p:nvSpPr>
          <p:spPr>
            <a:xfrm>
              <a:off x="6732415" y="1520011"/>
              <a:ext cx="3585222" cy="756339"/>
            </a:xfrm>
            <a:prstGeom prst="rect">
              <a:avLst/>
            </a:prstGeom>
            <a:noFill/>
            <a:ln>
              <a:noFill/>
            </a:ln>
          </p:spPr>
          <p:txBody>
            <a:bodyPr wrap="none" rtlCol="0">
              <a:spAutoFit/>
            </a:bodyPr>
            <a:lstStyle/>
            <a:p>
              <a:r>
                <a:rPr lang="zh-CN" altLang="en-US" sz="2800" b="1" dirty="0">
                  <a:solidFill>
                    <a:schemeClr val="tx1">
                      <a:lumMod val="65000"/>
                      <a:lumOff val="35000"/>
                    </a:schemeClr>
                  </a:solidFill>
                  <a:latin typeface="+mj-lt"/>
                </a:rPr>
                <a:t>②工厂方法模式</a:t>
              </a:r>
              <a:endParaRPr lang="en-US" sz="2800" b="1" dirty="0">
                <a:solidFill>
                  <a:schemeClr val="tx1">
                    <a:lumMod val="65000"/>
                    <a:lumOff val="35000"/>
                  </a:schemeClr>
                </a:solidFill>
                <a:latin typeface="+mj-lt"/>
              </a:endParaRPr>
            </a:p>
          </p:txBody>
        </p:sp>
      </p:grpSp>
      <p:sp>
        <p:nvSpPr>
          <p:cNvPr id="2" name="矩形 1"/>
          <p:cNvSpPr/>
          <p:nvPr/>
        </p:nvSpPr>
        <p:spPr>
          <a:xfrm>
            <a:off x="92221" y="166935"/>
            <a:ext cx="4698722"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角色：抽象产品、具体产品、抽象工厂、具体工厂</a:t>
            </a:r>
            <a:endParaRPr lang="zh-CN" altLang="en-US" sz="1600" dirty="0"/>
          </a:p>
        </p:txBody>
      </p:sp>
      <p:pic>
        <p:nvPicPr>
          <p:cNvPr id="6" name="图片 5"/>
          <p:cNvPicPr>
            <a:picLocks noChangeAspect="1"/>
          </p:cNvPicPr>
          <p:nvPr/>
        </p:nvPicPr>
        <p:blipFill>
          <a:blip r:embed="rId3"/>
          <a:stretch>
            <a:fillRect/>
          </a:stretch>
        </p:blipFill>
        <p:spPr>
          <a:xfrm>
            <a:off x="6798279" y="3771921"/>
            <a:ext cx="4131369" cy="1984856"/>
          </a:xfrm>
          <a:prstGeom prst="rect">
            <a:avLst/>
          </a:prstGeom>
        </p:spPr>
      </p:pic>
      <p:sp>
        <p:nvSpPr>
          <p:cNvPr id="5" name="Rectangle 1">
            <a:extLst>
              <a:ext uri="{FF2B5EF4-FFF2-40B4-BE49-F238E27FC236}">
                <a16:creationId xmlns:a16="http://schemas.microsoft.com/office/drawing/2014/main" id="{ECA790DE-89F1-4C06-8860-E36C9083406C}"/>
              </a:ext>
            </a:extLst>
          </p:cNvPr>
          <p:cNvSpPr>
            <a:spLocks noChangeArrowheads="1"/>
          </p:cNvSpPr>
          <p:nvPr/>
        </p:nvSpPr>
        <p:spPr bwMode="auto">
          <a:xfrm>
            <a:off x="217716" y="585792"/>
            <a:ext cx="4983458" cy="1169551"/>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interface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AbstractCadillac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lang="en-US" altLang="zh-CN" sz="1000" dirty="0">
                <a:solidFill>
                  <a:srgbClr val="444444"/>
                </a:solidFill>
                <a:latin typeface="宋体" panose="02010600030101010101" pitchFamily="2" charset="-122"/>
              </a:rPr>
              <a:t>start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CadillacATSL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AbstractCadillac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lang="en-US" altLang="zh-CN" sz="1000" dirty="0">
                <a:solidFill>
                  <a:srgbClr val="444444"/>
                </a:solidFill>
                <a:latin typeface="宋体" panose="02010600030101010101" pitchFamily="2" charset="-122"/>
              </a:rPr>
              <a:t>start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"I'm a Cadillac ATSL."</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CadillacXT5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AbstractCadillac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lang="en-US" altLang="zh-CN" sz="1000" dirty="0">
                <a:solidFill>
                  <a:srgbClr val="444444"/>
                </a:solidFill>
                <a:latin typeface="宋体" panose="02010600030101010101" pitchFamily="2" charset="-122"/>
              </a:rPr>
              <a:t>start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System</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println(</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"I'm a Cadillac XT5."</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912E727C-1E08-44E7-B8EB-2123BE800C12}"/>
              </a:ext>
            </a:extLst>
          </p:cNvPr>
          <p:cNvSpPr>
            <a:spLocks noChangeArrowheads="1"/>
          </p:cNvSpPr>
          <p:nvPr/>
        </p:nvSpPr>
        <p:spPr bwMode="auto">
          <a:xfrm>
            <a:off x="217716" y="1767577"/>
            <a:ext cx="4698722" cy="224676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interface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AbstractCadillacFactory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AbstractCadillac</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makeCadillac(</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Class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CadillacFactory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AbstractCadillacFactory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extends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AbstractCadillac</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makeCadillac(</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Class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&gt;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cadillac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null</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try</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cadillac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Class</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4F27"/>
                </a:solidFill>
                <a:effectLst/>
                <a:latin typeface="宋体" panose="02010600030101010101" pitchFamily="2" charset="-122"/>
                <a:ea typeface="宋体" panose="02010600030101010101" pitchFamily="2" charset="-122"/>
              </a:rPr>
              <a:t>forName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getName())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newInstance()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catch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Exception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e</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printStackTrace()</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cadillac</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8D66A49B-CD0E-465C-AAE0-7B14F03896B6}"/>
              </a:ext>
            </a:extLst>
          </p:cNvPr>
          <p:cNvSpPr>
            <a:spLocks noChangeArrowheads="1"/>
          </p:cNvSpPr>
          <p:nvPr/>
        </p:nvSpPr>
        <p:spPr bwMode="auto">
          <a:xfrm>
            <a:off x="217716" y="5304103"/>
            <a:ext cx="5176007" cy="147732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Main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main(</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String</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85D3B"/>
                </a:solidFill>
                <a:effectLst/>
                <a:latin typeface="宋体" panose="02010600030101010101" pitchFamily="2" charset="-122"/>
                <a:ea typeface="宋体" panose="02010600030101010101" pitchFamily="2" charset="-122"/>
              </a:rPr>
              <a:t>args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AbstractCadillacFactory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factory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CadillacFactory()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AbstractCadillac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atsl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factory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makeCadillac(</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CadillacATSL</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atsl</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lang="en-US" altLang="zh-CN" sz="1000" dirty="0">
                <a:solidFill>
                  <a:srgbClr val="444444"/>
                </a:solidFill>
                <a:latin typeface="宋体" panose="02010600030101010101" pitchFamily="2" charset="-122"/>
              </a:rPr>
              <a:t>start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AbstractCadillac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xt5 </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factory</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makeCadillac(</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CadillacXT5</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800000"/>
                </a:solidFill>
                <a:effectLst/>
                <a:latin typeface="宋体" panose="02010600030101010101" pitchFamily="2" charset="-122"/>
                <a:ea typeface="宋体" panose="02010600030101010101" pitchFamily="2" charset="-122"/>
              </a:rPr>
              <a:t>xt5</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lang="en-US" altLang="zh-CN" sz="1000" dirty="0">
                <a:solidFill>
                  <a:srgbClr val="444444"/>
                </a:solidFill>
                <a:latin typeface="宋体" panose="02010600030101010101" pitchFamily="2" charset="-122"/>
              </a:rPr>
              <a:t>start</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C73D0B49-C14B-4DE1-B97A-9B56874DE76C}"/>
              </a:ext>
            </a:extLst>
          </p:cNvPr>
          <p:cNvSpPr>
            <a:spLocks noChangeArrowheads="1"/>
          </p:cNvSpPr>
          <p:nvPr/>
        </p:nvSpPr>
        <p:spPr bwMode="auto">
          <a:xfrm>
            <a:off x="217716" y="4074449"/>
            <a:ext cx="5788801" cy="1169551"/>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interface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AbstractCadillacFactory2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AbstractCadillac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makeCadillac()</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CadillacATSLFactory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AbstractCadillacFactory2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AbstractCadillac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makeCadillac()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CadillacATSL()</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000" b="0" i="0" u="none" strike="noStrike" cap="none" normalizeH="0" baseline="0" dirty="0">
                <a:ln>
                  <a:noFill/>
                </a:ln>
                <a:solidFill>
                  <a:srgbClr val="A65300"/>
                </a:solidFill>
                <a:effectLst/>
                <a:latin typeface="宋体" panose="02010600030101010101" pitchFamily="2" charset="-122"/>
                <a:ea typeface="宋体" panose="02010600030101010101" pitchFamily="2" charset="-122"/>
              </a:rPr>
              <a:t>CadillacXT5Factory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implements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AbstractCadillacFactory2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a:t>
            </a:r>
            <a:r>
              <a:rPr kumimoji="0" lang="zh-CN" altLang="zh-CN" sz="1000" b="0" i="0" u="none" strike="noStrike" cap="none" normalizeH="0" baseline="0" dirty="0">
                <a:ln>
                  <a:noFill/>
                </a:ln>
                <a:solidFill>
                  <a:srgbClr val="18AADE"/>
                </a:solidFill>
                <a:effectLst/>
                <a:latin typeface="宋体" panose="02010600030101010101" pitchFamily="2" charset="-122"/>
                <a:ea typeface="宋体" panose="02010600030101010101" pitchFamily="2" charset="-122"/>
              </a:rPr>
              <a:t>AbstractCadillac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makeCadillac() {</a:t>
            </a:r>
            <a:r>
              <a:rPr kumimoji="0" lang="en-US"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new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CadillacXT5()</a:t>
            </a:r>
            <a:r>
              <a:rPr kumimoji="0" lang="zh-CN"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444444"/>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68DB7EC3-4989-49D9-828E-37CD3E210DE1}"/>
              </a:ext>
            </a:extLst>
          </p:cNvPr>
          <p:cNvSpPr>
            <a:spLocks noChangeArrowheads="1"/>
          </p:cNvSpPr>
          <p:nvPr/>
        </p:nvSpPr>
        <p:spPr bwMode="auto">
          <a:xfrm>
            <a:off x="6105614" y="1101223"/>
            <a:ext cx="5889072" cy="1785104"/>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工厂方法模式优点：</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1、具有良好的封装性，代码结构清晰</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2、工厂方法模式的扩展性非常好</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3、屏蔽产品类，客户端不需要关心产品类</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4、工厂方法模式是典型的解耦框架，高层模块只需要知道抽象产品类，</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不需关心产品实现类。符合迪米特法则、依赖倒置原则、里氏替换原则</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工厂方法模式缺点：</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工厂方法模式应用场景：</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 1、工厂方法模式是new一个对象的替代品，在所有声称对象的地方都可用</a:t>
            </a:r>
            <a:b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br>
            <a:r>
              <a:rPr kumimoji="0" lang="zh-CN" altLang="zh-CN" sz="1000" b="0" i="0" u="none" strike="noStrike" cap="none" normalizeH="0" baseline="0">
                <a:ln>
                  <a:noFill/>
                </a:ln>
                <a:solidFill>
                  <a:srgbClr val="008000"/>
                </a:solidFill>
                <a:effectLst/>
                <a:latin typeface="宋体" panose="02010600030101010101" pitchFamily="2" charset="-122"/>
                <a:ea typeface="宋体" panose="02010600030101010101" pitchFamily="2" charset="-122"/>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90088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2868</TotalTime>
  <Words>1738</Words>
  <Application>Microsoft Office PowerPoint</Application>
  <PresentationFormat>宽屏</PresentationFormat>
  <Paragraphs>251</Paragraphs>
  <Slides>31</Slides>
  <Notes>31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思源黑体 CN Bold</vt:lpstr>
      <vt:lpstr>思源黑体 CN Heavy</vt:lpstr>
      <vt:lpstr>思源黑体 CN Light</vt:lpstr>
      <vt:lpstr>宋体</vt:lpstr>
      <vt:lpstr>微软雅黑</vt:lpstr>
      <vt:lpstr>Arial</vt:lpstr>
      <vt:lpstr>Calibri</vt:lpstr>
      <vt:lpstr>Calibri Light</vt:lpstr>
      <vt:lpstr>Helvetica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Haobin</cp:lastModifiedBy>
  <cp:revision>493</cp:revision>
  <dcterms:created xsi:type="dcterms:W3CDTF">2018-09-17T11:33:34Z</dcterms:created>
  <dcterms:modified xsi:type="dcterms:W3CDTF">2019-02-13T10:14:55Z</dcterms:modified>
</cp:coreProperties>
</file>