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8" r:id="rId2"/>
  </p:sldMasterIdLst>
  <p:notesMasterIdLst>
    <p:notesMasterId r:id="rId27"/>
  </p:notesMasterIdLst>
  <p:sldIdLst>
    <p:sldId id="256" r:id="rId3"/>
    <p:sldId id="339" r:id="rId4"/>
    <p:sldId id="342" r:id="rId5"/>
    <p:sldId id="351" r:id="rId6"/>
    <p:sldId id="353" r:id="rId7"/>
    <p:sldId id="344" r:id="rId8"/>
    <p:sldId id="278" r:id="rId9"/>
    <p:sldId id="355" r:id="rId10"/>
    <p:sldId id="356" r:id="rId11"/>
    <p:sldId id="357" r:id="rId12"/>
    <p:sldId id="358" r:id="rId13"/>
    <p:sldId id="368" r:id="rId14"/>
    <p:sldId id="359" r:id="rId15"/>
    <p:sldId id="360" r:id="rId16"/>
    <p:sldId id="361" r:id="rId17"/>
    <p:sldId id="299" r:id="rId18"/>
    <p:sldId id="362" r:id="rId19"/>
    <p:sldId id="309" r:id="rId20"/>
    <p:sldId id="321" r:id="rId21"/>
    <p:sldId id="363" r:id="rId22"/>
    <p:sldId id="364" r:id="rId23"/>
    <p:sldId id="328" r:id="rId24"/>
    <p:sldId id="365" r:id="rId25"/>
    <p:sldId id="3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64"/>
    <a:srgbClr val="7F7F7F"/>
    <a:srgbClr val="F0F0F0"/>
    <a:srgbClr val="9BBB59"/>
    <a:srgbClr val="F9F9F9"/>
    <a:srgbClr val="F05425"/>
    <a:srgbClr val="7BC143"/>
    <a:srgbClr val="36B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>
      <p:cViewPr varScale="1">
        <p:scale>
          <a:sx n="74" d="100"/>
          <a:sy n="74" d="100"/>
        </p:scale>
        <p:origin x="552" y="6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7925A-66A9-4666-BAAB-B5CA37193E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C1765-D9CD-4C65-815F-B1B2CAC32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2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021288"/>
          </a:xfrm>
          <a:prstGeom prst="rect">
            <a:avLst/>
          </a:prstGeom>
          <a:gradFill>
            <a:gsLst>
              <a:gs pos="0">
                <a:srgbClr val="F1F1E5"/>
              </a:gs>
              <a:gs pos="74000">
                <a:srgbClr val="F7F7ED"/>
              </a:gs>
              <a:gs pos="83000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3789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406627" y="3717032"/>
            <a:ext cx="1260164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419299" y="3705722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480816" y="637818"/>
            <a:ext cx="1449228" cy="288032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algn="r" defTabSz="914491" rtl="0" eaLnBrk="1" latinLnBrk="0" hangingPunct="1"/>
            <a:r>
              <a:rPr lang="en-US" altLang="zh-CN" sz="1600" kern="1200" dirty="0" err="1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Vue</a:t>
            </a:r>
            <a:r>
              <a:rPr lang="zh-CN" altLang="en-US" sz="1600" kern="120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实用技能</a:t>
            </a:r>
            <a:endParaRPr lang="zh-CN" altLang="en-US" sz="1600" kern="1200" dirty="0">
              <a:solidFill>
                <a:srgbClr val="7BC14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406627" y="4378752"/>
            <a:ext cx="1260164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hlinkClick r:id="rId2" action="ppaction://hlinksldjump"/>
          </p:cNvPr>
          <p:cNvSpPr txBox="1"/>
          <p:nvPr userDrawn="1"/>
        </p:nvSpPr>
        <p:spPr>
          <a:xfrm>
            <a:off x="419298" y="4382597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480816" y="637818"/>
            <a:ext cx="1449228" cy="288032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algn="r" defTabSz="914491" rtl="0" eaLnBrk="1" latinLnBrk="0" hangingPunct="1"/>
            <a:r>
              <a:rPr lang="en-US" altLang="zh-CN" sz="1600" kern="1200" dirty="0" err="1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Vue</a:t>
            </a:r>
            <a:r>
              <a:rPr lang="zh-CN" altLang="en-US" sz="1600" kern="120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实用技能</a:t>
            </a:r>
            <a:endParaRPr lang="zh-CN" altLang="en-US" sz="1600" kern="1200" dirty="0">
              <a:solidFill>
                <a:srgbClr val="7BC14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406627" y="5068216"/>
            <a:ext cx="1260164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419299" y="5059473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后端通信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480816" y="637818"/>
            <a:ext cx="1449228" cy="288032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algn="r" defTabSz="914491" rtl="0" eaLnBrk="1" latinLnBrk="0" hangingPunct="1"/>
            <a:r>
              <a:rPr lang="en-US" altLang="zh-CN" sz="1600" kern="1200" dirty="0" err="1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Vue</a:t>
            </a:r>
            <a:r>
              <a:rPr lang="zh-CN" altLang="en-US" sz="1600" kern="120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实用技能</a:t>
            </a:r>
            <a:endParaRPr lang="zh-CN" altLang="en-US" sz="1600" kern="1200" dirty="0">
              <a:solidFill>
                <a:srgbClr val="7BC14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021288"/>
          </a:xfrm>
          <a:prstGeom prst="rect">
            <a:avLst/>
          </a:prstGeom>
          <a:gradFill>
            <a:gsLst>
              <a:gs pos="0">
                <a:srgbClr val="F1F1E5"/>
              </a:gs>
              <a:gs pos="74000">
                <a:srgbClr val="F7F7ED"/>
              </a:gs>
              <a:gs pos="83000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88E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6021288"/>
            <a:ext cx="12192000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2363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59946" y="0"/>
            <a:ext cx="336859" cy="908720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TextBox 3"/>
          <p:cNvSpPr txBox="1"/>
          <p:nvPr userDrawn="1"/>
        </p:nvSpPr>
        <p:spPr>
          <a:xfrm>
            <a:off x="829095" y="404664"/>
            <a:ext cx="1451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24"/>
          <p:cNvSpPr>
            <a:spLocks noChangeArrowheads="1"/>
          </p:cNvSpPr>
          <p:nvPr userDrawn="1"/>
        </p:nvSpPr>
        <p:spPr bwMode="auto">
          <a:xfrm>
            <a:off x="2136590" y="558552"/>
            <a:ext cx="2447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TRANSITION PAGE</a:t>
            </a:r>
            <a:endParaRPr lang="zh-CN" altLang="en-US" sz="1800" b="1" dirty="0">
              <a:solidFill>
                <a:srgbClr val="FFC000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59945" y="908720"/>
            <a:ext cx="4368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11088403" y="6184352"/>
            <a:ext cx="98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3573628" y="2420888"/>
            <a:ext cx="1044000" cy="104400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Impact" pitchFamily="34" charset="0"/>
            </a:endParaRPr>
          </a:p>
        </p:txBody>
      </p:sp>
      <p:cxnSp>
        <p:nvCxnSpPr>
          <p:cNvPr id="8" name="直接连接符 7"/>
          <p:cNvCxnSpPr>
            <a:stCxn id="7" idx="6"/>
          </p:cNvCxnSpPr>
          <p:nvPr userDrawn="1"/>
        </p:nvCxnSpPr>
        <p:spPr>
          <a:xfrm>
            <a:off x="4617628" y="2942888"/>
            <a:ext cx="4502708" cy="0"/>
          </a:xfrm>
          <a:prstGeom prst="line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88E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0" y="6021288"/>
            <a:ext cx="12192000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31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969" y="2432950"/>
            <a:ext cx="12196969" cy="20611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endParaRPr lang="zh-CN" altLang="en-US" sz="44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4511824" y="2852936"/>
            <a:ext cx="7680955" cy="1182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201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前端框架 </a:t>
            </a:r>
            <a:r>
              <a:rPr lang="en-US" altLang="zh-CN" sz="7201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7201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Vue</a:t>
            </a:r>
            <a:endParaRPr lang="zh-CN" altLang="en-US" sz="7201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vu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2" y="170080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119336" y="364502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郝彬彬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880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969" y="2432950"/>
            <a:ext cx="12196969" cy="20611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endParaRPr lang="zh-CN" altLang="en-US" sz="44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4726605" y="2872095"/>
            <a:ext cx="2733819" cy="1182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1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 谢</a:t>
            </a:r>
            <a:endParaRPr lang="zh-CN" altLang="en-US" sz="7201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33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24745"/>
            <a:ext cx="1702779" cy="4824536"/>
          </a:xfrm>
          <a:prstGeom prst="rect">
            <a:avLst/>
          </a:prstGeom>
          <a:solidFill>
            <a:srgbClr val="F9F9F9"/>
          </a:solidFill>
          <a:ln w="952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 userDrawn="1"/>
        </p:nvSpPr>
        <p:spPr>
          <a:xfrm>
            <a:off x="9480816" y="637818"/>
            <a:ext cx="1449228" cy="288032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algn="r" defTabSz="914491" rtl="0" eaLnBrk="1" latinLnBrk="0" hangingPunct="1"/>
            <a:r>
              <a:rPr lang="en-US" altLang="zh-CN" sz="1600" kern="1200" dirty="0" err="1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Vue</a:t>
            </a:r>
            <a:r>
              <a:rPr lang="zh-CN" altLang="en-US" sz="1600" kern="120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实用技能</a:t>
            </a:r>
            <a:endParaRPr lang="zh-CN" altLang="en-US" sz="1600" kern="1200" dirty="0">
              <a:solidFill>
                <a:srgbClr val="7BC14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6627" y="1675097"/>
            <a:ext cx="1260164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 userDrawn="1"/>
        </p:nvSpPr>
        <p:spPr>
          <a:xfrm>
            <a:off x="419299" y="1675097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数据绑定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406627" y="2348880"/>
            <a:ext cx="1260164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hlinkClick r:id="rId2" action="ppaction://hlinksldjump"/>
          </p:cNvPr>
          <p:cNvSpPr txBox="1"/>
          <p:nvPr/>
        </p:nvSpPr>
        <p:spPr>
          <a:xfrm>
            <a:off x="419298" y="2351972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内部指令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480816" y="637818"/>
            <a:ext cx="1449228" cy="288032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algn="r" defTabSz="914491" rtl="0" eaLnBrk="1" latinLnBrk="0" hangingPunct="1"/>
            <a:r>
              <a:rPr lang="en-US" altLang="zh-CN" sz="1600" kern="1200" dirty="0" err="1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Vue</a:t>
            </a:r>
            <a:r>
              <a:rPr lang="zh-CN" altLang="en-US" sz="1600" kern="120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实用技能</a:t>
            </a:r>
            <a:endParaRPr lang="zh-CN" altLang="en-US" sz="1600" kern="1200" dirty="0">
              <a:solidFill>
                <a:srgbClr val="7BC14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406627" y="3038344"/>
            <a:ext cx="1260164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>
            <a:hlinkClick r:id="rId2" action="ppaction://hlinksldjump"/>
          </p:cNvPr>
          <p:cNvSpPr txBox="1"/>
          <p:nvPr/>
        </p:nvSpPr>
        <p:spPr>
          <a:xfrm>
            <a:off x="419299" y="3028847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计算属性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480816" y="637818"/>
            <a:ext cx="1449228" cy="288032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algn="r" defTabSz="914491" rtl="0" eaLnBrk="1" latinLnBrk="0" hangingPunct="1"/>
            <a:r>
              <a:rPr lang="en-US" altLang="zh-CN" sz="1600" kern="1200" dirty="0" err="1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Vue</a:t>
            </a:r>
            <a:r>
              <a:rPr lang="zh-CN" altLang="en-US" sz="1600" kern="1200" dirty="0" smtClean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实用技能</a:t>
            </a:r>
            <a:endParaRPr lang="zh-CN" altLang="en-US" sz="1600" kern="1200" dirty="0">
              <a:solidFill>
                <a:srgbClr val="7BC14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" Target="../slides/slide2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1F1E5"/>
              </a:gs>
              <a:gs pos="74000">
                <a:srgbClr val="F7F7ED"/>
              </a:gs>
              <a:gs pos="83000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834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124745"/>
            <a:ext cx="1702779" cy="4824536"/>
          </a:xfrm>
          <a:prstGeom prst="rect">
            <a:avLst/>
          </a:prstGeom>
          <a:solidFill>
            <a:srgbClr val="F9F9F9"/>
          </a:solidFill>
          <a:ln w="952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1846975" y="1124745"/>
            <a:ext cx="10345026" cy="4824536"/>
          </a:xfrm>
          <a:prstGeom prst="rect">
            <a:avLst/>
          </a:prstGeom>
          <a:solidFill>
            <a:srgbClr val="F9F9F9"/>
          </a:solidFill>
          <a:ln w="952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15"/>
          <p:cNvSpPr txBox="1"/>
          <p:nvPr userDrawn="1"/>
        </p:nvSpPr>
        <p:spPr>
          <a:xfrm>
            <a:off x="10960832" y="572430"/>
            <a:ext cx="1039824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r" defTabSz="914491" rtl="0" eaLnBrk="1" latinLnBrk="0" hangingPunct="1"/>
            <a:r>
              <a:rPr lang="en-US" altLang="zh-CN" sz="1800" kern="1200" dirty="0" smtClean="0">
                <a:solidFill>
                  <a:srgbClr val="7BC143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ue.js</a:t>
            </a:r>
            <a:endParaRPr lang="zh-CN" altLang="en-US" sz="1800" kern="1200" dirty="0">
              <a:solidFill>
                <a:srgbClr val="7BC143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960832" y="626129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-190303" y="1675097"/>
            <a:ext cx="1965260" cy="3830203"/>
            <a:chOff x="-190278" y="1675097"/>
            <a:chExt cx="1965004" cy="3830203"/>
          </a:xfrm>
        </p:grpSpPr>
        <p:sp>
          <p:nvSpPr>
            <p:cNvPr id="8" name="TextBox 36">
              <a:hlinkClick r:id="rId11" action="ppaction://hlinksldjump"/>
            </p:cNvPr>
            <p:cNvSpPr txBox="1"/>
            <p:nvPr userDrawn="1"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kern="1200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数据绑定</a:t>
              </a:r>
              <a:endParaRPr lang="zh-CN" altLang="en-US" sz="2000" kern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35"/>
            <p:cNvSpPr txBox="1"/>
            <p:nvPr userDrawn="1"/>
          </p:nvSpPr>
          <p:spPr>
            <a:xfrm>
              <a:off x="-190278" y="1680803"/>
              <a:ext cx="7439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 userDrawn="1"/>
          </p:nvGrpSpPr>
          <p:grpSpPr>
            <a:xfrm>
              <a:off x="-190278" y="2351972"/>
              <a:ext cx="1965004" cy="3153328"/>
              <a:chOff x="-190278" y="2351972"/>
              <a:chExt cx="1965004" cy="315332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-190278" y="2351972"/>
                <a:ext cx="1965004" cy="445827"/>
                <a:chOff x="-190278" y="1675097"/>
                <a:chExt cx="1965004" cy="445827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0" name="TextBox 56"/>
                <p:cNvSpPr txBox="1"/>
                <p:nvPr/>
              </p:nvSpPr>
              <p:spPr>
                <a:xfrm>
                  <a:off x="-190278" y="1680803"/>
                  <a:ext cx="743900" cy="440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Box 57">
                  <a:hlinkClick r:id="rId11" action="ppaction://hlinksldjump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solidFill>
                        <a:schemeClr val="bg1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内部指令</a:t>
                  </a:r>
                  <a:endPara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-190278" y="3028847"/>
                <a:ext cx="1965004" cy="445827"/>
                <a:chOff x="-190278" y="1675097"/>
                <a:chExt cx="1965004" cy="445827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7" name="TextBox 53"/>
                <p:cNvSpPr txBox="1"/>
                <p:nvPr/>
              </p:nvSpPr>
              <p:spPr>
                <a:xfrm>
                  <a:off x="-190278" y="1680803"/>
                  <a:ext cx="743900" cy="440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Box 54">
                  <a:hlinkClick r:id="rId11" action="ppaction://hlinksldjump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solidFill>
                        <a:schemeClr val="bg1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计算属性</a:t>
                  </a:r>
                  <a:endPara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-190278" y="3705722"/>
                <a:ext cx="1965004" cy="445827"/>
                <a:chOff x="-190278" y="1675097"/>
                <a:chExt cx="1965004" cy="445827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4" name="TextBox 50"/>
                <p:cNvSpPr txBox="1"/>
                <p:nvPr/>
              </p:nvSpPr>
              <p:spPr>
                <a:xfrm>
                  <a:off x="-190278" y="1680803"/>
                  <a:ext cx="743900" cy="440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Box 51">
                  <a:hlinkClick r:id="rId11" action="ppaction://hlinksldjump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solidFill>
                        <a:schemeClr val="bg1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过滤器</a:t>
                  </a:r>
                  <a:endPara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-190278" y="4382597"/>
                <a:ext cx="1965004" cy="445827"/>
                <a:chOff x="-190278" y="1675097"/>
                <a:chExt cx="1965004" cy="445827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1" name="TextBox 47"/>
                <p:cNvSpPr txBox="1"/>
                <p:nvPr/>
              </p:nvSpPr>
              <p:spPr>
                <a:xfrm>
                  <a:off x="-190278" y="1680803"/>
                  <a:ext cx="743900" cy="440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Box 48">
                  <a:hlinkClick r:id="rId11" action="ppaction://hlinksldjump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solidFill>
                        <a:schemeClr val="bg1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组件</a:t>
                  </a:r>
                  <a:endPara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-190278" y="5059473"/>
                <a:ext cx="1965004" cy="445827"/>
                <a:chOff x="-190278" y="1675097"/>
                <a:chExt cx="1965004" cy="445827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18" name="TextBox 44"/>
                <p:cNvSpPr txBox="1"/>
                <p:nvPr/>
              </p:nvSpPr>
              <p:spPr>
                <a:xfrm>
                  <a:off x="-190278" y="1680803"/>
                  <a:ext cx="743900" cy="440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TextBox 45">
                  <a:hlinkClick r:id="rId11" action="ppaction://hlinksldjump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solidFill>
                        <a:schemeClr val="bg1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后端通信</a:t>
                  </a:r>
                  <a:endPara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pic>
        <p:nvPicPr>
          <p:cNvPr id="2050" name="Picture 2" descr="vue logo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1" y="589021"/>
            <a:ext cx="288785" cy="2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649" r:id="rId3"/>
    <p:sldLayoutId id="2147483650" r:id="rId4"/>
    <p:sldLayoutId id="2147483662" r:id="rId5"/>
    <p:sldLayoutId id="2147483661" r:id="rId6"/>
    <p:sldLayoutId id="2147483660" r:id="rId7"/>
    <p:sldLayoutId id="2147483651" r:id="rId8"/>
    <p:sldLayoutId id="2147483656" r:id="rId9"/>
  </p:sldLayoutIdLst>
  <p:timing>
    <p:tnLst>
      <p:par>
        <p:cTn id="1" dur="indefinite" restart="never" nodeType="tmRoot"/>
      </p:par>
    </p:tnLst>
  </p:timing>
  <p:txStyles>
    <p:titleStyle>
      <a:lvl1pPr algn="ctr" defTabSz="9144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4" indent="-342934" algn="l" defTabSz="9144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9" algn="l" defTabSz="9144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1978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520728" y="1700808"/>
            <a:ext cx="6391696" cy="1008112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20727" y="1834426"/>
            <a:ext cx="36523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循环遍历元素集合，并进行操作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67" y="2924944"/>
            <a:ext cx="2431256" cy="2711355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991544" y="1294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v-for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8648" y="2220877"/>
            <a:ext cx="36523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循环遍历有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种方式：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727" y="2929944"/>
            <a:ext cx="3640223" cy="2727715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0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207569" y="1772816"/>
            <a:ext cx="8016950" cy="577655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2232659" y="1911621"/>
            <a:ext cx="4197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用于更新元素的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textContent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07569" y="4005064"/>
            <a:ext cx="8016950" cy="577655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2232659" y="4139854"/>
            <a:ext cx="2929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用于更新元素的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512372"/>
            <a:ext cx="3984503" cy="885445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37" y="2494487"/>
            <a:ext cx="3790055" cy="879391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025" y="4741559"/>
            <a:ext cx="4598055" cy="560739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107" y="4725144"/>
            <a:ext cx="3206412" cy="1154308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1991544" y="1294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1544" y="35637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v-html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3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205826" y="1801384"/>
            <a:ext cx="7634590" cy="8560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2302514" y="1895065"/>
            <a:ext cx="50176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用于将一个或多个元素的属性绑定到表达式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04256" y="2236474"/>
            <a:ext cx="5015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-bind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的缩写形式是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v-bind:type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可缩写为 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:type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26" y="2813957"/>
            <a:ext cx="7634590" cy="759059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圆角矩形 20"/>
          <p:cNvSpPr/>
          <p:nvPr/>
        </p:nvSpPr>
        <p:spPr>
          <a:xfrm>
            <a:off x="2214816" y="4321174"/>
            <a:ext cx="8786718" cy="752657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04" y="1799592"/>
            <a:ext cx="1879544" cy="1792124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2291001" y="4405116"/>
            <a:ext cx="8710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-on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可以绑定多个不同的事件，如：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，但如果绑定多个相同的事件时，只有第一个有效，其他事件无效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的缩写形式是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v-on:click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可缩写为：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@click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09" y="5227101"/>
            <a:ext cx="10309091" cy="578163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矩形 21"/>
          <p:cNvSpPr/>
          <p:nvPr/>
        </p:nvSpPr>
        <p:spPr>
          <a:xfrm>
            <a:off x="1991544" y="1294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91544" y="38610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9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205826" y="1772816"/>
            <a:ext cx="9578806" cy="1107535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882909" y="1331476"/>
            <a:ext cx="10309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事件修饰符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83534" y="1873583"/>
            <a:ext cx="741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事件修饰符是以圆点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(.)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开始的特殊后缀，用于表示指令应以特殊方式绑定。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71303" y="2181374"/>
            <a:ext cx="6117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事件修饰符可进行串联操作：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2181360"/>
            <a:ext cx="3384376" cy="27970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矩形 36"/>
          <p:cNvSpPr/>
          <p:nvPr/>
        </p:nvSpPr>
        <p:spPr>
          <a:xfrm>
            <a:off x="2271302" y="2483557"/>
            <a:ext cx="6117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事件修饰符可以不绑定事件：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07176" y="2996952"/>
            <a:ext cx="9577456" cy="39482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2479056"/>
            <a:ext cx="3384376" cy="288032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6672064" y="3414932"/>
            <a:ext cx="5112568" cy="883193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/>
          <p:cNvSpPr/>
          <p:nvPr/>
        </p:nvSpPr>
        <p:spPr>
          <a:xfrm>
            <a:off x="2205826" y="3049903"/>
            <a:ext cx="7905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.stop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：阻止事件冒泡，在时间上添加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.stop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修饰符后，执行完该事件后，后面的事件不再继续执行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00156" y="3424924"/>
            <a:ext cx="508447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1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冒泡（如左图）</a:t>
            </a:r>
            <a:r>
              <a:rPr lang="zh-CN" altLang="en-US" sz="13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 smtClean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点击“测试事件冒泡”时，会先执行</a:t>
            </a:r>
            <a:r>
              <a:rPr lang="en-US" altLang="zh-CN" sz="13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doother</a:t>
            </a:r>
            <a:r>
              <a:rPr lang="zh-CN" altLang="en-US" sz="13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，再执行</a:t>
            </a:r>
            <a:r>
              <a:rPr lang="en-US" altLang="zh-CN" sz="13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doThat</a:t>
            </a:r>
            <a:r>
              <a:rPr lang="zh-CN" altLang="en-US" sz="13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，最后执行</a:t>
            </a:r>
            <a:r>
              <a:rPr lang="en-US" altLang="zh-CN" sz="13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doThis</a:t>
            </a:r>
            <a:r>
              <a:rPr lang="zh-CN" altLang="en-US" sz="13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。这样事件从目标开始，往上执行直到页面的最上一级标签，这称为事件冒泡，也称为事件传播。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05826" y="4481759"/>
            <a:ext cx="9577456" cy="66327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894" y="3421120"/>
            <a:ext cx="4322222" cy="870816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2205826" y="4556333"/>
            <a:ext cx="9577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.prevent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：取消事件的默认行为。如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标签的默认事件行为是当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时会跳转页面，再如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按钮默认</a:t>
            </a:r>
            <a:endParaRPr lang="en-US" altLang="zh-CN" sz="1400" dirty="0" smtClean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事件是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时提交表单。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060" y="5160027"/>
            <a:ext cx="8480532" cy="248569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圆角矩形 20"/>
          <p:cNvSpPr/>
          <p:nvPr/>
        </p:nvSpPr>
        <p:spPr>
          <a:xfrm>
            <a:off x="2205826" y="5545368"/>
            <a:ext cx="9577456" cy="663278"/>
          </a:xfrm>
          <a:prstGeom prst="roundRect">
            <a:avLst>
              <a:gd name="adj" fmla="val 0"/>
            </a:avLst>
          </a:prstGeom>
          <a:solidFill>
            <a:srgbClr val="FFFFC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251440" y="5626209"/>
            <a:ext cx="953184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.once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：让事件只触发一次。如文本框的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事件，当文本框获取焦点时就一直会循环执行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endParaRPr lang="en-US" altLang="zh-CN" sz="1400" dirty="0" smtClean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此时可以通过</a:t>
            </a:r>
            <a:r>
              <a:rPr lang="en-US" altLang="zh-CN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once</a:t>
            </a:r>
            <a:r>
              <a:rPr lang="zh-CN" altLang="en-US" sz="14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只让事件执行一次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751" y="6238029"/>
            <a:ext cx="8846531" cy="234753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圆角矩形 23"/>
          <p:cNvSpPr/>
          <p:nvPr/>
        </p:nvSpPr>
        <p:spPr>
          <a:xfrm>
            <a:off x="2205826" y="5130884"/>
            <a:ext cx="712088" cy="285131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205826" y="6197275"/>
            <a:ext cx="712088" cy="285131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1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205826" y="1772816"/>
            <a:ext cx="9578806" cy="1107535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1883041" y="1340768"/>
            <a:ext cx="6013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按键修饰符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51584" y="1844824"/>
            <a:ext cx="87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只在</a:t>
            </a:r>
            <a:r>
              <a:rPr lang="en-US" altLang="zh-CN" sz="1600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keyCode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=13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时执行</a:t>
            </a:r>
            <a:r>
              <a:rPr lang="en-US" altLang="zh-CN" sz="1600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vm.submit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zh-CN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v-on:keyup.13="</a:t>
            </a:r>
            <a:r>
              <a:rPr lang="zh-CN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 </a:t>
            </a:r>
            <a:r>
              <a:rPr lang="zh-CN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v-on:keyup</a:t>
            </a:r>
            <a:r>
              <a:rPr lang="zh-CN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submit"&gt; 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25078" y="2514382"/>
            <a:ext cx="87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按键修饰符有：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.enter  |  .tab  |  .delete  |  .esc  |  .space  |  .up  |  .down  |  .left  |  .right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83043" y="3068960"/>
            <a:ext cx="47890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鼠标按钮修饰符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205826" y="3501008"/>
            <a:ext cx="9578806" cy="88254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2319751" y="3936457"/>
            <a:ext cx="50003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鼠标按钮修饰符有：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.middle  |  .left  |  .right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205826" y="4913597"/>
            <a:ext cx="9578806" cy="88254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1856739" y="4509120"/>
            <a:ext cx="2511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系统修饰符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19751" y="5343514"/>
            <a:ext cx="6575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系统修饰符有：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.ctrl  |  .alt  |  .shift  |  .meta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（对应键盘上的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键）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9751" y="3598998"/>
            <a:ext cx="3877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用于限制处理函数仅响应特定的鼠标按钮</a:t>
            </a:r>
          </a:p>
        </p:txBody>
      </p:sp>
      <p:sp>
        <p:nvSpPr>
          <p:cNvPr id="3" name="矩形 2"/>
          <p:cNvSpPr/>
          <p:nvPr/>
        </p:nvSpPr>
        <p:spPr>
          <a:xfrm>
            <a:off x="2351584" y="4997541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用于实现仅在按下相应按键时才触发鼠标或键盘事件的监听器</a:t>
            </a:r>
          </a:p>
        </p:txBody>
      </p:sp>
    </p:spTree>
    <p:extLst>
      <p:ext uri="{BB962C8B-B14F-4D97-AF65-F5344CB8AC3E}">
        <p14:creationId xmlns:p14="http://schemas.microsoft.com/office/powerpoint/2010/main" val="351019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966507" y="1779929"/>
            <a:ext cx="10178165" cy="522727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1966508" y="1864828"/>
            <a:ext cx="101061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这个指令保持在元素上直到关联实例结束编译。和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规则使用时，这个指令可以隐藏未编译的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Mustache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09" y="2434956"/>
            <a:ext cx="1681219" cy="761657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 10"/>
          <p:cNvSpPr/>
          <p:nvPr/>
        </p:nvSpPr>
        <p:spPr>
          <a:xfrm>
            <a:off x="1966507" y="3765854"/>
            <a:ext cx="7729893" cy="671258"/>
          </a:xfrm>
          <a:prstGeom prst="roundRect">
            <a:avLst>
              <a:gd name="adj" fmla="val 0"/>
            </a:avLst>
          </a:prstGeom>
          <a:solidFill>
            <a:srgbClr val="FFFFC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55" y="2434956"/>
            <a:ext cx="8436817" cy="761657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矩形 32"/>
          <p:cNvSpPr/>
          <p:nvPr/>
        </p:nvSpPr>
        <p:spPr>
          <a:xfrm>
            <a:off x="1966507" y="3809095"/>
            <a:ext cx="7729893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标记元素是一个静态节点，只对元素进行一次渲染，渲染之后不管值再怎么变化，使用了此指令的元素节点及其所有的子节点，都会当做静态内容跳过，不会更新其值。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001" y="4552992"/>
            <a:ext cx="5463151" cy="114440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263" y="4552992"/>
            <a:ext cx="1985870" cy="114440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1991544" y="1294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v-cloak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91544" y="33569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v-once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8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89786" y="1283072"/>
            <a:ext cx="10106155" cy="537104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1989787" y="1395341"/>
            <a:ext cx="10202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概念：当其依赖的属性值发生变化时，这个属性的值也自动会跟着变化，与之相关的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部分也会自动更新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79576" y="3665769"/>
            <a:ext cx="3674166" cy="1609057"/>
            <a:chOff x="1989786" y="3806750"/>
            <a:chExt cx="3674166" cy="1609057"/>
          </a:xfrm>
        </p:grpSpPr>
        <p:sp>
          <p:nvSpPr>
            <p:cNvPr id="7" name="圆角矩形 6"/>
            <p:cNvSpPr/>
            <p:nvPr/>
          </p:nvSpPr>
          <p:spPr>
            <a:xfrm>
              <a:off x="1989786" y="3806750"/>
              <a:ext cx="3674166" cy="1609057"/>
            </a:xfrm>
            <a:prstGeom prst="roundRect">
              <a:avLst>
                <a:gd name="adj" fmla="val 0"/>
              </a:avLst>
            </a:prstGeom>
            <a:solidFill>
              <a:srgbClr val="FFFFCC"/>
            </a:solidFill>
            <a:ln>
              <a:solidFill>
                <a:srgbClr val="92D05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34681" y="3949558"/>
              <a:ext cx="338437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计算属性的</a:t>
              </a:r>
              <a:r>
                <a:rPr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函数不执行的场景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当包含计算属性的节点被移除，并且其他地方没有再引用该属性时，当该计算属性依赖的属性发生变化时，不会执行其对应的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031044"/>
            <a:ext cx="6007908" cy="1052173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17" y="2041737"/>
            <a:ext cx="5616624" cy="3815642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09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89786" y="1283072"/>
            <a:ext cx="10106155" cy="849784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7986415" y="2944449"/>
            <a:ext cx="3938894" cy="2406994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063557" y="1346125"/>
            <a:ext cx="593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计算属性的缓存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3553" y="1699381"/>
            <a:ext cx="10032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依赖的属性值发生变化时，这个属性的值也自动会跟着变化，其实就是在执行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对应的函数。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86415" y="2996952"/>
            <a:ext cx="39388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这样存在的问题</a:t>
            </a:r>
            <a:endParaRPr lang="en-US" altLang="zh-CN" b="1" dirty="0" smtClean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只有当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实例中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被观察的数据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发生变化时才会执行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函数，而当计算属性依赖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实时的非观察数据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属性时，在访问该计算属性时其值并没有实时变化，是因为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使用了缓存。可以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将缓存关闭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05" y="2360601"/>
            <a:ext cx="5473952" cy="3732695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2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86339" y="1628800"/>
            <a:ext cx="6256877" cy="488361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066470" y="1708267"/>
            <a:ext cx="4976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过滤器可以用在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Mustache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表达式和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20" y="1628800"/>
            <a:ext cx="3691945" cy="2778281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339" y="2318849"/>
            <a:ext cx="6246346" cy="870393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6"/>
          <p:cNvSpPr/>
          <p:nvPr/>
        </p:nvSpPr>
        <p:spPr>
          <a:xfrm>
            <a:off x="1985367" y="3399303"/>
            <a:ext cx="6256877" cy="100777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091256" y="3491649"/>
            <a:ext cx="6046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若要在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Mustache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表达式和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表达式中应用</a:t>
            </a:r>
            <a:r>
              <a:rPr lang="zh-CN" altLang="en-US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，必须保证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Mustache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表达式和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表达式所在的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组件与某个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对象之间存在连接关系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67" y="4602218"/>
            <a:ext cx="6247318" cy="876274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120" y="4602219"/>
            <a:ext cx="3691945" cy="922986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21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63013" y="1484784"/>
            <a:ext cx="1772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495600" y="2239500"/>
            <a:ext cx="8911416" cy="122208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2163013" y="19035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组件树访问属性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05477" y="230918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$parent: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用于访问当前组件实例的父实例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5477" y="2665302"/>
            <a:ext cx="8901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$root: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用于访问当前组件树的根实例，如果当前组件没有父实例，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$root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表示当前组件实例本身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05477" y="304784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$children: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用于访问当前组件实例的直接子组件实例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95600" y="3993660"/>
            <a:ext cx="8911416" cy="411079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2163013" y="364298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访问属性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20280" y="404437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$el: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用于访问挂在当前组件实例的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95600" y="4951853"/>
            <a:ext cx="8911416" cy="762134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2158464" y="462670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数据访问属性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8504" y="4999477"/>
            <a:ext cx="8258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$data: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用于访问组件实例观察的数据对象，该对象引用组件实例化时选项中的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18504" y="535083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$options: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用于访问组件实例化时的初始化选项对象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5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斜纹 18"/>
          <p:cNvSpPr/>
          <p:nvPr/>
        </p:nvSpPr>
        <p:spPr>
          <a:xfrm rot="10800000" flipV="1">
            <a:off x="11065199" y="-10292"/>
            <a:ext cx="1126801" cy="990702"/>
          </a:xfrm>
          <a:prstGeom prst="diagStrip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91"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20" name="TextBox 3"/>
          <p:cNvSpPr txBox="1"/>
          <p:nvPr/>
        </p:nvSpPr>
        <p:spPr>
          <a:xfrm rot="2502323">
            <a:off x="11390933" y="208940"/>
            <a:ext cx="800323" cy="33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76283" y="1260230"/>
            <a:ext cx="5868908" cy="2403961"/>
            <a:chOff x="3275856" y="1260513"/>
            <a:chExt cx="5868144" cy="2403644"/>
          </a:xfrm>
        </p:grpSpPr>
        <p:sp>
          <p:nvSpPr>
            <p:cNvPr id="22" name="矩形 21"/>
            <p:cNvSpPr/>
            <p:nvPr/>
          </p:nvSpPr>
          <p:spPr>
            <a:xfrm>
              <a:off x="3635896" y="1260513"/>
              <a:ext cx="5508104" cy="900792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275856" y="1260513"/>
              <a:ext cx="239470" cy="90079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44"/>
            <p:cNvSpPr txBox="1"/>
            <p:nvPr/>
          </p:nvSpPr>
          <p:spPr>
            <a:xfrm>
              <a:off x="4427984" y="1385747"/>
              <a:ext cx="1245692" cy="64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299302" y="2421018"/>
              <a:ext cx="2727012" cy="523152"/>
              <a:chOff x="3300972" y="666044"/>
              <a:chExt cx="2727012" cy="523152"/>
            </a:xfrm>
          </p:grpSpPr>
          <p:sp>
            <p:nvSpPr>
              <p:cNvPr id="37" name="菱形 36"/>
              <p:cNvSpPr/>
              <p:nvPr/>
            </p:nvSpPr>
            <p:spPr>
              <a:xfrm>
                <a:off x="3300972" y="812382"/>
                <a:ext cx="216024" cy="232823"/>
              </a:xfrm>
              <a:prstGeom prst="diamon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" name="TextBox 53"/>
              <p:cNvSpPr txBox="1"/>
              <p:nvPr/>
            </p:nvSpPr>
            <p:spPr>
              <a:xfrm>
                <a:off x="3720922" y="666044"/>
                <a:ext cx="2307062" cy="523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Vue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框架简介</a:t>
                </a:r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299302" y="3141005"/>
              <a:ext cx="3130499" cy="523152"/>
              <a:chOff x="3300972" y="846805"/>
              <a:chExt cx="3130499" cy="523152"/>
            </a:xfrm>
          </p:grpSpPr>
          <p:sp>
            <p:nvSpPr>
              <p:cNvPr id="35" name="菱形 34"/>
              <p:cNvSpPr/>
              <p:nvPr/>
            </p:nvSpPr>
            <p:spPr>
              <a:xfrm>
                <a:off x="3300972" y="1009976"/>
                <a:ext cx="216024" cy="232823"/>
              </a:xfrm>
              <a:prstGeom prst="diamon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TextBox 56"/>
              <p:cNvSpPr txBox="1"/>
              <p:nvPr/>
            </p:nvSpPr>
            <p:spPr>
              <a:xfrm>
                <a:off x="3720921" y="846805"/>
                <a:ext cx="2710550" cy="523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Vue</a:t>
                </a:r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实用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技能</a:t>
                </a:r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74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207648" y="1815248"/>
            <a:ext cx="8911416" cy="807596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2268844" y="1935849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最强大的功能之一，组件可扩展原生的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元素，可封装可重用代码。</a:t>
            </a:r>
            <a:endParaRPr lang="en-US" altLang="zh-CN" sz="1600" dirty="0" smtClean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组件也都是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实例，所以可以接受相同的选项对象并提供相同的生命周期钩子。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05756" y="2928746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全局组件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4350" y="1340768"/>
            <a:ext cx="1471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076162"/>
            <a:ext cx="7351486" cy="1787042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3402337"/>
            <a:ext cx="3247030" cy="552446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2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35560" y="1398747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988840"/>
            <a:ext cx="4192518" cy="73031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64" y="2852936"/>
            <a:ext cx="8785787" cy="2898929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1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3085" y="1486985"/>
            <a:ext cx="1980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异步非跨域通信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25" y="2060848"/>
            <a:ext cx="3726891" cy="675809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36" y="3040145"/>
            <a:ext cx="5507376" cy="2621103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885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8009" y="1319548"/>
            <a:ext cx="1723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异步跨域通信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80" y="2626176"/>
            <a:ext cx="6761905" cy="2819048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771892"/>
            <a:ext cx="3590476" cy="685714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4207396"/>
            <a:ext cx="5421885" cy="2101924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73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9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663628" y="2510888"/>
            <a:ext cx="864000" cy="8640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400" dirty="0">
                <a:latin typeface="华文琥珀" panose="02010800040101010101" pitchFamily="2" charset="-122"/>
                <a:ea typeface="华文琥珀" panose="02010800040101010101" pitchFamily="2" charset="-122"/>
              </a:rPr>
              <a:t>一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4707628" y="2204865"/>
            <a:ext cx="3908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3600" b="1" dirty="0" err="1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36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框架简介</a:t>
            </a:r>
            <a:endParaRPr lang="zh-CN" altLang="en-US" sz="36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8"/>
          <p:cNvSpPr>
            <a:spLocks noChangeArrowheads="1"/>
          </p:cNvSpPr>
          <p:nvPr/>
        </p:nvSpPr>
        <p:spPr bwMode="auto">
          <a:xfrm>
            <a:off x="5357682" y="3242998"/>
            <a:ext cx="4050686" cy="83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概念介绍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75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962" y="836712"/>
            <a:ext cx="97775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1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读音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是一套用于构建用户界面的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渐进式框架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关注视图层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容易与其它库或已有项目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它的核心是一个允许采用简洁的模板语法来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声明式的将数据渲染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它的两个核心点：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7595" y="5253007"/>
            <a:ext cx="97775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渲染方式</a:t>
            </a:r>
            <a:endParaRPr lang="en-US" altLang="zh-CN" sz="1600" b="1" i="0" dirty="0" smtClean="0">
              <a:solidFill>
                <a:schemeClr val="bg2">
                  <a:lumMod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命令式渲染 ： 命令我们的程序去做什么，程序就会跟着你的命令去一步一步执行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声明式渲染 ： 我们只需要告诉程序我们想要什么效果，其他的交给程序来做</a:t>
            </a:r>
            <a:endParaRPr lang="zh-CN" altLang="en-US" sz="1600" i="0" dirty="0">
              <a:solidFill>
                <a:schemeClr val="bg2">
                  <a:lumMod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7596" y="2848868"/>
            <a:ext cx="97775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渐进式框架</a:t>
            </a:r>
            <a:endParaRPr lang="en-US" altLang="zh-CN" sz="1600" b="1" i="0" dirty="0" smtClean="0">
              <a:solidFill>
                <a:schemeClr val="bg2">
                  <a:lumMod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每个框架都有自己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主张（主张就是框架对使用者的要求），主张的强弱程度决定了对它的使用方式</a:t>
            </a:r>
            <a:endParaRPr lang="en-US" altLang="zh-CN" sz="1600" i="0" dirty="0" smtClean="0">
              <a:solidFill>
                <a:schemeClr val="bg2">
                  <a:lumMod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的属于弱主张，开发者可以在原系统上只把一两个组件改用它实现（当其为</a:t>
            </a:r>
            <a:r>
              <a:rPr lang="en-US" altLang="zh-CN" sz="160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en-US" altLang="zh-CN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也可整个页面完全用它开发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（当其为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还可只用它提供的视图，与自己设计的底层模型搭配使用</a:t>
            </a:r>
            <a:endParaRPr lang="en-US" altLang="zh-CN" sz="1600" i="0" dirty="0" smtClean="0">
              <a:solidFill>
                <a:schemeClr val="bg2">
                  <a:lumMod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0" dirty="0" smtClean="0">
                <a:solidFill>
                  <a:schemeClr val="bg2">
                    <a:lumMod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渐进式可以理解为嵌入自由度的表现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128" y="178317"/>
            <a:ext cx="1620957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概念介绍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321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76" y="2132857"/>
            <a:ext cx="353420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id="app-4"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{{ </a:t>
            </a:r>
            <a:r>
              <a:rPr lang="en-US" altLang="zh-CN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todo.text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376" y="3534247"/>
            <a:ext cx="3534210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app4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#app-4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text: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9376" y="791094"/>
            <a:ext cx="7601505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开发环境版本，包含了有帮助的命令行警告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&lt;script src="https://cdn.jsdelivr.net/npm/vue/dist/vue.js"&gt;&lt;/script&gt;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77761" y="1434842"/>
            <a:ext cx="669895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生产环境版本，优化了尺寸和速度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&lt;script src="https://cdn.jsdelivr.net/npm/vue"&gt;&lt;/script&gt; </a:t>
            </a:r>
          </a:p>
        </p:txBody>
      </p:sp>
      <p:sp>
        <p:nvSpPr>
          <p:cNvPr id="10" name="矩形 9"/>
          <p:cNvSpPr/>
          <p:nvPr/>
        </p:nvSpPr>
        <p:spPr>
          <a:xfrm>
            <a:off x="4193841" y="2132856"/>
            <a:ext cx="363502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app-4"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{{ </a:t>
            </a:r>
            <a:r>
              <a:rPr lang="en-US" altLang="zh-CN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todo.text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3841" y="3541027"/>
            <a:ext cx="363502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app4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.app-4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text: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09125" y="3534246"/>
            <a:ext cx="3595169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app4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text: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09124" y="2132856"/>
            <a:ext cx="359516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{{ </a:t>
            </a:r>
            <a:r>
              <a:rPr lang="en-US" altLang="zh-CN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todo.text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label </a:t>
            </a:r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128" y="178317"/>
            <a:ext cx="1620957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71762"/>
            <a:ext cx="12192000" cy="5862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91156" y="6381328"/>
            <a:ext cx="1129347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对象和一个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标签是一对一关系，不能是一对多或多对多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2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663628" y="2510887"/>
            <a:ext cx="864000" cy="8640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400" dirty="0">
                <a:latin typeface="华文琥珀" panose="02010800040101010101" pitchFamily="2" charset="-122"/>
                <a:ea typeface="华文琥珀" panose="02010800040101010101" pitchFamily="2" charset="-122"/>
              </a:rPr>
              <a:t>二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4707628" y="2204864"/>
            <a:ext cx="3908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3600" b="1" dirty="0" err="1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36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实用技能</a:t>
            </a:r>
            <a:endParaRPr lang="zh-CN" altLang="en-US" sz="36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8"/>
          <p:cNvSpPr>
            <a:spLocks noChangeArrowheads="1"/>
          </p:cNvSpPr>
          <p:nvPr/>
        </p:nvSpPr>
        <p:spPr bwMode="auto">
          <a:xfrm>
            <a:off x="5357682" y="3068959"/>
            <a:ext cx="4050686" cy="247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数据绑定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480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837239" y="11964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引例</a:t>
            </a:r>
          </a:p>
        </p:txBody>
      </p:sp>
      <p:sp>
        <p:nvSpPr>
          <p:cNvPr id="16" name="矩形 15"/>
          <p:cNvSpPr/>
          <p:nvPr/>
        </p:nvSpPr>
        <p:spPr>
          <a:xfrm>
            <a:off x="1996324" y="14205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96324" y="286440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、表达式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6324" y="471676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6321" y="1823120"/>
            <a:ext cx="9551341" cy="79799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96323" y="1902764"/>
            <a:ext cx="10195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插值方式采用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Mustache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 }}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一般用在元素标签对之间，不用于元素的属性值和指令的属性值中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96320" y="3212012"/>
            <a:ext cx="9551341" cy="1316455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6323" y="3318419"/>
            <a:ext cx="94359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Mustache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标签也接受表达式形式的值，表达式由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表达式和过滤器构成，可以没有过滤器，也可有多个。举例：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01459" y="2226350"/>
            <a:ext cx="3372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&gt;{{ name }}&lt;/span&gt;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96320" y="5110305"/>
            <a:ext cx="9551341" cy="651087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96321" y="3852337"/>
            <a:ext cx="2289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 value / 100 }}</a:t>
            </a:r>
          </a:p>
          <a:p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 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toUpperCase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6322" y="5148481"/>
            <a:ext cx="9551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指令是带有前缀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的特殊特性，其</a:t>
            </a:r>
            <a:r>
              <a:rPr lang="zh-CN" altLang="en-US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值限定为绑定表达式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，作用</a:t>
            </a:r>
            <a:r>
              <a:rPr lang="zh-CN" altLang="en-US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是当表达式的值发生变化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时将</a:t>
            </a:r>
            <a:r>
              <a:rPr lang="zh-CN" altLang="en-US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这个变化也反映到</a:t>
            </a:r>
            <a:r>
              <a:rPr lang="en-US" altLang="zh-CN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274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144108" y="2006768"/>
            <a:ext cx="9551341" cy="785979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91544" y="1294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v-if/v-else/v-show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44107" y="2996952"/>
            <a:ext cx="9551341" cy="785979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108" y="2125245"/>
            <a:ext cx="9424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根据表达式的值在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中移除或生成一个元素。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v-if/v-else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表达式的值为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，则元素被移除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插入，如果表达式值为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，则对应元素的一个克隆将被插入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108" y="3110285"/>
            <a:ext cx="9551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根据表达式的值显示或隐藏一个元素。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v-show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表达式的值为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，则元素被隐藏，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查看时会发现该元素上多了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style=“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display:none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，如果表达式值为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，则对应元素被现实。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29" y="4103519"/>
            <a:ext cx="3096344" cy="1049971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44" y="4101667"/>
            <a:ext cx="3752104" cy="1053673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4103520"/>
            <a:ext cx="1832090" cy="104997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135560" y="1772816"/>
            <a:ext cx="9781623" cy="785979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29233" y="1853512"/>
            <a:ext cx="912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等表单控件元素上创建双向数据绑定。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16116" y="2165806"/>
            <a:ext cx="9424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双向数据绑定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的对象发生变化时，自动显示到页面；页面中的内容发生变化时，自动同步到</a:t>
            </a:r>
            <a:r>
              <a:rPr lang="en-US" altLang="zh-CN" sz="1600" dirty="0" err="1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88" y="2702811"/>
            <a:ext cx="3859195" cy="3001596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2702811"/>
            <a:ext cx="5760640" cy="3001596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1991544" y="1294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v-model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89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1607</Words>
  <Application>Microsoft Office PowerPoint</Application>
  <PresentationFormat>宽屏</PresentationFormat>
  <Paragraphs>153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 Unicode MS</vt:lpstr>
      <vt:lpstr>华文琥珀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Impact</vt:lpstr>
      <vt:lpstr>Wingdings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郝彬</cp:lastModifiedBy>
  <cp:revision>1112</cp:revision>
  <dcterms:modified xsi:type="dcterms:W3CDTF">2018-11-08T04:42:16Z</dcterms:modified>
</cp:coreProperties>
</file>