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7" r:id="rId8"/>
    <p:sldId id="258" r:id="rId9"/>
    <p:sldId id="259" r:id="rId10"/>
    <p:sldId id="260" r:id="rId11"/>
    <p:sldId id="266" r:id="rId12"/>
    <p:sldId id="271" r:id="rId13"/>
    <p:sldId id="267" r:id="rId14"/>
    <p:sldId id="268" r:id="rId15"/>
    <p:sldId id="273" r:id="rId16"/>
    <p:sldId id="274" r:id="rId17"/>
    <p:sldId id="275" r:id="rId18"/>
    <p:sldId id="272" r:id="rId19"/>
    <p:sldId id="276" r:id="rId20"/>
    <p:sldId id="269" r:id="rId21"/>
    <p:sldId id="27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26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21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10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99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6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77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57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0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06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0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23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C5696-0E3B-44BA-8AF1-B2819B000127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86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n.vuejs.org/v2/api/#v-bind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0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82472" y="6492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dirty="0" smtClean="0">
                <a:solidFill>
                  <a:srgbClr val="34495E"/>
                </a:solidFill>
                <a:effectLst/>
                <a:latin typeface="Source Sans Pro"/>
              </a:rPr>
              <a:t>V-bind</a:t>
            </a:r>
            <a:r>
              <a:rPr lang="zh-CN" altLang="en-US" b="0" i="0" dirty="0" smtClean="0">
                <a:solidFill>
                  <a:srgbClr val="34495E"/>
                </a:solidFill>
                <a:effectLst/>
                <a:latin typeface="Source Sans Pro"/>
              </a:rPr>
              <a:t>：</a:t>
            </a:r>
            <a:r>
              <a:rPr lang="en-US" altLang="zh-CN" b="0" i="0" dirty="0" smtClean="0">
                <a:solidFill>
                  <a:srgbClr val="34495E"/>
                </a:solidFill>
                <a:effectLst/>
                <a:latin typeface="Source Sans Pro"/>
              </a:rPr>
              <a:t>Mustache (</a:t>
            </a:r>
            <a:r>
              <a:rPr lang="zh-CN" altLang="en-US" b="0" i="0" dirty="0" smtClean="0">
                <a:solidFill>
                  <a:srgbClr val="34495E"/>
                </a:solidFill>
                <a:effectLst/>
                <a:latin typeface="Source Sans Pro"/>
              </a:rPr>
              <a:t>双大括号写法</a:t>
            </a:r>
            <a:r>
              <a:rPr lang="en-US" altLang="zh-CN" b="0" i="0" dirty="0" smtClean="0">
                <a:solidFill>
                  <a:srgbClr val="34495E"/>
                </a:solidFill>
                <a:effectLst/>
                <a:latin typeface="Source Sans Pro"/>
              </a:rPr>
              <a:t>)</a:t>
            </a:r>
            <a:r>
              <a:rPr lang="zh-CN" altLang="en-US" b="0" i="0" dirty="0" smtClean="0">
                <a:solidFill>
                  <a:srgbClr val="34495E"/>
                </a:solidFill>
                <a:effectLst/>
                <a:latin typeface="Source Sans Pro"/>
              </a:rPr>
              <a:t>不能在 </a:t>
            </a:r>
            <a:r>
              <a:rPr lang="en-US" altLang="zh-CN" b="0" i="0" dirty="0" smtClean="0">
                <a:solidFill>
                  <a:srgbClr val="34495E"/>
                </a:solidFill>
                <a:effectLst/>
                <a:latin typeface="Source Sans Pro"/>
              </a:rPr>
              <a:t>HTML </a:t>
            </a:r>
            <a:r>
              <a:rPr lang="zh-CN" altLang="en-US" b="0" i="0" dirty="0" smtClean="0">
                <a:solidFill>
                  <a:srgbClr val="34495E"/>
                </a:solidFill>
                <a:effectLst/>
                <a:latin typeface="Source Sans Pro"/>
              </a:rPr>
              <a:t>属性中使用，即不能使用</a:t>
            </a:r>
            <a:r>
              <a:rPr lang="en-US" altLang="zh-CN" b="0" i="0" dirty="0" smtClean="0">
                <a:solidFill>
                  <a:srgbClr val="34495E"/>
                </a:solidFill>
                <a:effectLst/>
                <a:latin typeface="Source Sans Pro"/>
              </a:rPr>
              <a:t>id=“{{name}}”</a:t>
            </a:r>
            <a:r>
              <a:rPr lang="zh-CN" altLang="en-US" b="0" i="0" dirty="0" smtClean="0">
                <a:solidFill>
                  <a:srgbClr val="34495E"/>
                </a:solidFill>
                <a:effectLst/>
                <a:latin typeface="Source Sans Pro"/>
              </a:rPr>
              <a:t>，应使用 </a:t>
            </a:r>
            <a:r>
              <a:rPr lang="en-US" altLang="zh-CN" b="0" i="0" u="none" strike="noStrike" dirty="0" smtClean="0">
                <a:solidFill>
                  <a:srgbClr val="42B983"/>
                </a:solidFill>
                <a:effectLst/>
                <a:latin typeface="Source Sans Pro"/>
                <a:hlinkClick r:id="rId2"/>
              </a:rPr>
              <a:t>v-bind </a:t>
            </a:r>
            <a:r>
              <a:rPr lang="zh-CN" altLang="en-US" b="0" i="0" u="none" strike="noStrike" dirty="0" smtClean="0">
                <a:solidFill>
                  <a:srgbClr val="42B983"/>
                </a:solidFill>
                <a:effectLst/>
                <a:latin typeface="Source Sans Pro"/>
                <a:hlinkClick r:id="rId2"/>
              </a:rPr>
              <a:t>指令</a:t>
            </a:r>
            <a:r>
              <a:rPr lang="en-US" altLang="zh-CN" b="0" i="0" u="none" strike="noStrike" dirty="0" smtClean="0">
                <a:solidFill>
                  <a:srgbClr val="42B983"/>
                </a:solidFill>
                <a:effectLst/>
                <a:latin typeface="Source Sans Pro"/>
              </a:rPr>
              <a:t>,</a:t>
            </a:r>
            <a:r>
              <a:rPr lang="en-US" altLang="zh-CN" b="0" i="0" u="none" strike="noStrike" dirty="0" err="1" smtClean="0">
                <a:solidFill>
                  <a:srgbClr val="42B983"/>
                </a:solidFill>
                <a:effectLst/>
                <a:latin typeface="Source Sans Pro"/>
              </a:rPr>
              <a:t>v-bind:name</a:t>
            </a:r>
            <a:r>
              <a:rPr lang="en-US" altLang="zh-CN" b="0" i="0" u="none" strike="noStrike" dirty="0" smtClean="0">
                <a:solidFill>
                  <a:srgbClr val="42B983"/>
                </a:solidFill>
                <a:effectLst/>
                <a:latin typeface="Source Sans Pro"/>
              </a:rPr>
              <a:t>=“name”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。它是用来绑定控件属性值的</a:t>
            </a:r>
            <a:endParaRPr lang="en-US" altLang="zh-CN" dirty="0" smtClean="0">
              <a:solidFill>
                <a:srgbClr val="34495E"/>
              </a:solidFill>
              <a:latin typeface="Source Sans Pro"/>
            </a:endParaRPr>
          </a:p>
          <a:p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V-model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：用于实现数据双向绑定，即将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js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中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vue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实例中的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data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数据与其渲染的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dom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元素的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value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（可以说只针对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value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属性进行数据绑定，而且是双向绑定）内容保持一致，两者无论谁被改变，另一方也会相应更新数据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03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0209" y="25345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0" i="0" dirty="0" err="1" smtClean="0">
                <a:solidFill>
                  <a:srgbClr val="34495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400" b="0" i="0" dirty="0" smtClean="0">
                <a:solidFill>
                  <a:srgbClr val="34495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使用方式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4233" y="2361463"/>
            <a:ext cx="353420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id="app-4"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{{ </a:t>
            </a:r>
            <a:r>
              <a:rPr lang="en-US" altLang="zh-CN" dirty="0" err="1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todo.text</a:t>
            </a:r>
            <a:r>
              <a:rPr lang="en-US" altLang="zh-CN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}}</a:t>
            </a:r>
          </a:p>
          <a:p>
            <a:r>
              <a:rPr lang="en-US" altLang="zh-CN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4233" y="3762853"/>
            <a:ext cx="3534210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app4 = new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el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'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#app-4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data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{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[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{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text: 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JavaScript'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]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14233" y="916581"/>
            <a:ext cx="6698950" cy="5539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Roboto Mono"/>
              </a:rPr>
              <a:t>&lt;!-- 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Roboto Mono"/>
              </a:rPr>
              <a:t>开发环境版本，包含了有帮助的命令行警告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Roboto Mono"/>
              </a:rPr>
              <a:t>--&gt;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 Unicode MS" panose="020B0604020202020204" pitchFamily="34" charset="-122"/>
                <a:ea typeface="Roboto Mono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Arial Unicode MS" panose="020B0604020202020204" pitchFamily="34" charset="-122"/>
                <a:ea typeface="Roboto Mono"/>
              </a:rPr>
              <a:t>&lt;script src=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Arial Unicode MS" panose="020B0604020202020204" pitchFamily="34" charset="-122"/>
                <a:ea typeface="Roboto Mono"/>
              </a:rPr>
              <a:t>"https://cdn.jsdelivr.net/npm/vue/dist/vue.js"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Arial Unicode MS" panose="020B0604020202020204" pitchFamily="34" charset="-122"/>
                <a:ea typeface="Roboto Mono"/>
              </a:rPr>
              <a:t>&gt;&lt;/script&gt;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14233" y="1595599"/>
            <a:ext cx="6698950" cy="5539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Roboto Mono"/>
              </a:rPr>
              <a:t>&lt;!-- 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Roboto Mono"/>
              </a:rPr>
              <a:t>生产环境版本，优化了尺寸和速度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Roboto Mono"/>
              </a:rPr>
              <a:t>--&gt;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 Unicode MS" panose="020B0604020202020204" pitchFamily="34" charset="-122"/>
                <a:ea typeface="Roboto Mono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Arial Unicode MS" panose="020B0604020202020204" pitchFamily="34" charset="-122"/>
                <a:ea typeface="Roboto Mono"/>
              </a:rPr>
              <a:t>&lt;script src=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Arial Unicode MS" panose="020B0604020202020204" pitchFamily="34" charset="-122"/>
                <a:ea typeface="Roboto Mono"/>
              </a:rPr>
              <a:t>"https://cdn.jsdelivr.net/npm/vue"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Arial Unicode MS" panose="020B0604020202020204" pitchFamily="34" charset="-122"/>
                <a:ea typeface="Roboto Mono"/>
              </a:rPr>
              <a:t>&gt;&lt;/script&gt;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8698" y="2361462"/>
            <a:ext cx="3635029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app-4"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{{ </a:t>
            </a:r>
            <a:r>
              <a:rPr lang="en-US" altLang="zh-CN" dirty="0" err="1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todo.text</a:t>
            </a:r>
            <a:r>
              <a:rPr lang="en-US" altLang="zh-CN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}}</a:t>
            </a:r>
          </a:p>
          <a:p>
            <a:r>
              <a:rPr lang="en-US" altLang="zh-CN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28698" y="3769633"/>
            <a:ext cx="3635029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app4 = new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el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'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.app-4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data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{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[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{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text: 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JavaScript'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]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43982" y="3762852"/>
            <a:ext cx="3595169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app4 = new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el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data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{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[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{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text: 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JavaScript'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]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43981" y="2361462"/>
            <a:ext cx="359516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&lt;label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{{ </a:t>
            </a:r>
            <a:r>
              <a:rPr lang="en-US" altLang="zh-CN" dirty="0" err="1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todo.text</a:t>
            </a:r>
            <a:r>
              <a:rPr lang="en-US" altLang="zh-CN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}}</a:t>
            </a:r>
          </a:p>
          <a:p>
            <a:r>
              <a:rPr lang="en-US" altLang="zh-CN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label </a:t>
            </a:r>
            <a:r>
              <a:rPr lang="en-US" altLang="zh-CN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044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0209" y="253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 smtClean="0">
                <a:solidFill>
                  <a:srgbClr val="34495E"/>
                </a:solidFill>
                <a:effectLst/>
                <a:latin typeface="Source Sans Pro"/>
              </a:rPr>
              <a:t>数据绑定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0209" y="97905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1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、插值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0209" y="26600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2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、表达式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0209" y="51325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3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、指令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0208" y="1402857"/>
            <a:ext cx="11732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插值方式采用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Mustache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方式：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{{ }}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0207" y="3042018"/>
            <a:ext cx="11732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表达式由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javascript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表达式和过滤器构成，可以没有过滤器，也可以有多个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0207" y="1771345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举例：</a:t>
            </a:r>
            <a:r>
              <a:rPr lang="en-US" altLang="zh-CN" dirty="0">
                <a:solidFill>
                  <a:srgbClr val="34495E"/>
                </a:solidFill>
                <a:latin typeface="Source Sans Pro"/>
              </a:rPr>
              <a:t>&lt;span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&gt;{{ name }}&lt;/span&gt;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0207" y="3485928"/>
            <a:ext cx="28392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举例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：</a:t>
            </a:r>
            <a:endParaRPr lang="en-US" altLang="zh-CN" dirty="0" smtClean="0">
              <a:solidFill>
                <a:srgbClr val="34495E"/>
              </a:solidFill>
              <a:latin typeface="Source Sans Pro"/>
            </a:endParaRPr>
          </a:p>
          <a:p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{{ value / 100 }}</a:t>
            </a:r>
          </a:p>
          <a:p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{{ 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str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 | 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toUpperCase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 }}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50206" y="5501866"/>
            <a:ext cx="11732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指令是带有前缀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v-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的特殊特性，其</a:t>
            </a:r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值限定为绑定表达式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，作用</a:t>
            </a:r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是当表达式的值发生变化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时将</a:t>
            </a:r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这个变化也反映到</a:t>
            </a:r>
            <a:r>
              <a:rPr lang="en-US" altLang="zh-CN" dirty="0">
                <a:solidFill>
                  <a:srgbClr val="34495E"/>
                </a:solidFill>
                <a:latin typeface="Source Sans Pro"/>
              </a:rPr>
              <a:t>DOM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53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0209" y="253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内部指令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0209" y="6227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1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、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v-if/v-else/v-show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0209" y="992117"/>
            <a:ext cx="11800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根据表达式的值在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DOM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中移除或生成一个元素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。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-if/v-else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表达式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的值为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false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，则元素被移除，如果表达式值为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true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，则对应元素的一个克隆将被插入到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DOM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中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0209" y="1638448"/>
            <a:ext cx="11800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根据表达式的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值显示或隐藏一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个元素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。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-show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表达式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的值为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false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，则元素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被隐藏，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F12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查看时会发现该元素上多了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style=“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display:none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”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，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如果表达式值为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true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，则对应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元素被现实。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7" y="2469204"/>
            <a:ext cx="3830661" cy="13318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13" y="2469203"/>
            <a:ext cx="4747499" cy="133180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0209" y="41052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2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、</a:t>
            </a:r>
            <a:r>
              <a:rPr lang="en-US" altLang="zh-CN" dirty="0">
                <a:solidFill>
                  <a:srgbClr val="34495E"/>
                </a:solidFill>
                <a:latin typeface="Source Sans Pro"/>
              </a:rPr>
              <a:t>v-model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0209" y="4509586"/>
            <a:ext cx="118007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34495E"/>
                </a:solidFill>
                <a:latin typeface="Source Sans Pro"/>
              </a:rPr>
              <a:t>用于在</a:t>
            </a:r>
            <a:r>
              <a:rPr lang="en-US" altLang="zh-CN" sz="1600" dirty="0" smtClean="0">
                <a:solidFill>
                  <a:srgbClr val="34495E"/>
                </a:solidFill>
                <a:latin typeface="Source Sans Pro"/>
              </a:rPr>
              <a:t>input</a:t>
            </a:r>
            <a:r>
              <a:rPr lang="zh-CN" altLang="en-US" sz="1600" dirty="0" smtClean="0">
                <a:solidFill>
                  <a:srgbClr val="34495E"/>
                </a:solidFill>
                <a:latin typeface="Source Sans Pro"/>
              </a:rPr>
              <a:t>、</a:t>
            </a:r>
            <a:r>
              <a:rPr lang="en-US" altLang="zh-CN" sz="1600" dirty="0" smtClean="0">
                <a:solidFill>
                  <a:srgbClr val="34495E"/>
                </a:solidFill>
                <a:latin typeface="Source Sans Pro"/>
              </a:rPr>
              <a:t>select</a:t>
            </a:r>
            <a:r>
              <a:rPr lang="zh-CN" altLang="en-US" sz="1600" dirty="0" smtClean="0">
                <a:solidFill>
                  <a:srgbClr val="34495E"/>
                </a:solidFill>
                <a:latin typeface="Source Sans Pro"/>
              </a:rPr>
              <a:t>、</a:t>
            </a:r>
            <a:r>
              <a:rPr lang="en-US" altLang="zh-CN" sz="1600" dirty="0" smtClean="0">
                <a:solidFill>
                  <a:srgbClr val="34495E"/>
                </a:solidFill>
                <a:latin typeface="Source Sans Pro"/>
              </a:rPr>
              <a:t>text</a:t>
            </a:r>
            <a:r>
              <a:rPr lang="zh-CN" altLang="en-US" sz="1600" dirty="0" smtClean="0">
                <a:solidFill>
                  <a:srgbClr val="34495E"/>
                </a:solidFill>
                <a:latin typeface="Source Sans Pro"/>
              </a:rPr>
              <a:t>、</a:t>
            </a:r>
            <a:r>
              <a:rPr lang="en-US" altLang="zh-CN" sz="1600" dirty="0" smtClean="0">
                <a:solidFill>
                  <a:srgbClr val="34495E"/>
                </a:solidFill>
                <a:latin typeface="Source Sans Pro"/>
              </a:rPr>
              <a:t>checkbox</a:t>
            </a:r>
            <a:r>
              <a:rPr lang="zh-CN" altLang="en-US" sz="1600" dirty="0" smtClean="0">
                <a:solidFill>
                  <a:srgbClr val="34495E"/>
                </a:solidFill>
                <a:latin typeface="Source Sans Pro"/>
              </a:rPr>
              <a:t>、</a:t>
            </a:r>
            <a:r>
              <a:rPr lang="en-US" altLang="zh-CN" sz="1600" dirty="0" smtClean="0">
                <a:solidFill>
                  <a:srgbClr val="34495E"/>
                </a:solidFill>
                <a:latin typeface="Source Sans Pro"/>
              </a:rPr>
              <a:t>radio</a:t>
            </a:r>
            <a:r>
              <a:rPr lang="zh-CN" altLang="en-US" sz="1600" dirty="0" smtClean="0">
                <a:solidFill>
                  <a:srgbClr val="34495E"/>
                </a:solidFill>
                <a:latin typeface="Source Sans Pro"/>
              </a:rPr>
              <a:t>等表单控件元素上创建双向数据绑定。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250209" y="5000054"/>
            <a:ext cx="118007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FF"/>
                </a:solidFill>
                <a:latin typeface="Source Sans Pro"/>
              </a:rPr>
              <a:t>双向数据绑定</a:t>
            </a:r>
            <a:r>
              <a:rPr lang="zh-CN" altLang="en-US" sz="1600" dirty="0" smtClean="0">
                <a:solidFill>
                  <a:srgbClr val="34495E"/>
                </a:solidFill>
                <a:latin typeface="Source Sans Pro"/>
              </a:rPr>
              <a:t>：</a:t>
            </a:r>
            <a:endParaRPr lang="en-US" altLang="zh-CN" sz="1600" dirty="0" smtClean="0">
              <a:solidFill>
                <a:srgbClr val="34495E"/>
              </a:solidFill>
              <a:latin typeface="Source Sans Pro"/>
            </a:endParaRPr>
          </a:p>
          <a:p>
            <a:r>
              <a:rPr lang="en-US" altLang="zh-CN" sz="1600" dirty="0" err="1" smtClean="0">
                <a:solidFill>
                  <a:srgbClr val="34495E"/>
                </a:solidFill>
                <a:latin typeface="Source Sans Pro"/>
              </a:rPr>
              <a:t>js</a:t>
            </a:r>
            <a:r>
              <a:rPr lang="zh-CN" altLang="en-US" sz="1600" dirty="0">
                <a:solidFill>
                  <a:srgbClr val="34495E"/>
                </a:solidFill>
                <a:latin typeface="Source Sans Pro"/>
              </a:rPr>
              <a:t>的</a:t>
            </a:r>
            <a:r>
              <a:rPr lang="zh-CN" altLang="en-US" sz="1600" dirty="0" smtClean="0">
                <a:solidFill>
                  <a:srgbClr val="34495E"/>
                </a:solidFill>
                <a:latin typeface="Source Sans Pro"/>
              </a:rPr>
              <a:t>对象发生变化时，自动显示到页面；页面中的内容发生变化时，自动同步到</a:t>
            </a:r>
            <a:r>
              <a:rPr lang="en-US" altLang="zh-CN" sz="1600" dirty="0" err="1" smtClean="0">
                <a:solidFill>
                  <a:srgbClr val="34495E"/>
                </a:solidFill>
                <a:latin typeface="Source Sans Pro"/>
              </a:rPr>
              <a:t>js</a:t>
            </a:r>
            <a:r>
              <a:rPr lang="zh-CN" altLang="en-US" sz="1600" dirty="0" smtClean="0">
                <a:solidFill>
                  <a:srgbClr val="34495E"/>
                </a:solidFill>
                <a:latin typeface="Source Sans Pro"/>
              </a:rPr>
              <a:t>对象。</a:t>
            </a:r>
            <a:endParaRPr lang="zh-CN" altLang="en-US" sz="16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09" y="5736743"/>
            <a:ext cx="8242100" cy="7628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370" y="4209578"/>
            <a:ext cx="3066296" cy="263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3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209" y="253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内部指令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0209" y="6227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3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、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v-for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0209" y="1038283"/>
            <a:ext cx="11800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循环遍历元素集合，并进行操作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81" y="1589606"/>
            <a:ext cx="3473600" cy="15903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512" y="1728460"/>
            <a:ext cx="4540346" cy="26200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81" y="3361919"/>
            <a:ext cx="4416674" cy="15922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37" y="5134231"/>
            <a:ext cx="5059275" cy="16041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5652" y="4348516"/>
            <a:ext cx="3263106" cy="244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81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209" y="253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内部指令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0209" y="6227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4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、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v-text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50209" y="9921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用于更新元素的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textContent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。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9" y="1397448"/>
            <a:ext cx="4990531" cy="60860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710" y="840123"/>
            <a:ext cx="6668615" cy="154230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25187" y="234975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5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、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v-html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25187" y="280968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用于更新元素的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innerHTML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。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09" y="3363683"/>
            <a:ext cx="6413086" cy="74570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303" y="2809686"/>
            <a:ext cx="4352124" cy="162201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25187" y="429405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4495E"/>
                </a:solidFill>
                <a:latin typeface="Source Sans Pro"/>
              </a:rPr>
              <a:t>6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、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v-bind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25187" y="47539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用于将</a:t>
            </a:r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一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个或多个元素的属性绑定到表达式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。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609" y="5213923"/>
            <a:ext cx="11992392" cy="64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209" y="253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内部指令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0209" y="6227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4495E"/>
                </a:solidFill>
                <a:latin typeface="Source Sans Pro"/>
              </a:rPr>
              <a:t>7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、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v-on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50209" y="992117"/>
            <a:ext cx="11828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用于绑定事件监听器，事件类型由参数指定，表达式可以是一个方法的名字，也可以是一个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js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语句。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50209" y="1361449"/>
            <a:ext cx="11828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在普通元素上使用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v-on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时，只能监听原生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DOM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事件，使用自定义组件时可以监听自定义事件。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50209" y="1730781"/>
            <a:ext cx="11828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在监听原生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DOM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事件时，如果只定义一个参数，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DOM event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为事件的唯一参数；如果在内联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js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语句中访问原生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DOM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事件，可以使用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$event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传入事件。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9" y="2427396"/>
            <a:ext cx="9016621" cy="83788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09" y="3315563"/>
            <a:ext cx="3175244" cy="1733154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250074" y="5099001"/>
            <a:ext cx="11828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4495E"/>
                </a:solidFill>
                <a:latin typeface="Source Sans Pro"/>
              </a:rPr>
              <a:t>v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-on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可以绑定多个不同的事件，如：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click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、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focus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、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change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，但如果绑定多个相同的事件时，只有第一个有效，其他事件无效。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75" y="5745332"/>
            <a:ext cx="11941926" cy="66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0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209" y="253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内部指令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0209" y="6227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4495E"/>
                </a:solidFill>
                <a:latin typeface="Source Sans Pro"/>
              </a:rPr>
              <a:t>7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、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v-cloak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0209" y="992117"/>
            <a:ext cx="11828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这个指令保持在元素上直到关联实例结束编译。当和</a:t>
            </a:r>
            <a:r>
              <a:rPr lang="en-US" altLang="zh-CN" dirty="0">
                <a:solidFill>
                  <a:srgbClr val="34495E"/>
                </a:solidFill>
                <a:latin typeface="Source Sans Pro"/>
              </a:rPr>
              <a:t>CSS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规则使用时，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这个指令可以隐藏未编译的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Mustache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标签。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83" y="1730780"/>
            <a:ext cx="2913618" cy="13199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83" y="3420092"/>
            <a:ext cx="11550189" cy="104272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50209" y="501303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8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、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自定义指令（略）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20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0209" y="253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计算</a:t>
            </a:r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属性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0208" y="771613"/>
            <a:ext cx="11749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计算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属性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就是当其依赖的属性值发生变化时，这个属性的值也自动会跟着变化，与之相关的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DOM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部分也会自动更新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8" y="1289773"/>
            <a:ext cx="7801971" cy="14057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08" y="3328128"/>
            <a:ext cx="5376869" cy="30815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137" y="3328128"/>
            <a:ext cx="6382911" cy="30445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45515" y="2936580"/>
            <a:ext cx="11749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Source Sans Pro"/>
              </a:rPr>
              <a:t>两种写法：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94804" y="1320257"/>
            <a:ext cx="3797196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Source Sans Pro"/>
              </a:rPr>
              <a:t>计算</a:t>
            </a:r>
            <a:r>
              <a:rPr lang="zh-CN" altLang="en-US" b="1" dirty="0" smtClean="0">
                <a:solidFill>
                  <a:srgbClr val="0000FF"/>
                </a:solidFill>
                <a:latin typeface="Source Sans Pro"/>
              </a:rPr>
              <a:t>属性</a:t>
            </a:r>
            <a:r>
              <a:rPr lang="zh-CN" altLang="en-US" b="1" dirty="0" smtClean="0">
                <a:solidFill>
                  <a:srgbClr val="0000FF"/>
                </a:solidFill>
                <a:latin typeface="Source Sans Pro"/>
              </a:rPr>
              <a:t>的</a:t>
            </a:r>
            <a:r>
              <a:rPr lang="en-US" altLang="zh-CN" b="1" dirty="0" smtClean="0">
                <a:solidFill>
                  <a:srgbClr val="0000FF"/>
                </a:solidFill>
                <a:latin typeface="Source Sans Pro"/>
              </a:rPr>
              <a:t>get</a:t>
            </a:r>
            <a:r>
              <a:rPr lang="zh-CN" altLang="en-US" b="1" dirty="0" smtClean="0">
                <a:solidFill>
                  <a:srgbClr val="0000FF"/>
                </a:solidFill>
                <a:latin typeface="Source Sans Pro"/>
              </a:rPr>
              <a:t>函数不执行的场景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：</a:t>
            </a:r>
            <a:endParaRPr lang="en-US" altLang="zh-CN" dirty="0" smtClean="0">
              <a:solidFill>
                <a:srgbClr val="34495E"/>
              </a:solidFill>
              <a:latin typeface="Source Sans Pro"/>
            </a:endParaRPr>
          </a:p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当包含计算属性的节点被移除，并且其他地方没有再引用该属性时，当该计算属性依赖的属性发生变化时，不会执行其对应的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get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38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0209" y="253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计算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属性的缓存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0208" y="771613"/>
            <a:ext cx="11749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当</a:t>
            </a:r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计算属性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依赖的属性值发生变化时，这个属性的值也自动会跟着变化，其实就是会执行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get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对应的函数。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0207" y="1140945"/>
            <a:ext cx="11941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这样存在的问题：只有当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Vue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实例中</a:t>
            </a:r>
            <a:r>
              <a:rPr lang="zh-CN" altLang="en-US" b="1" dirty="0" smtClean="0">
                <a:solidFill>
                  <a:srgbClr val="FF0000"/>
                </a:solidFill>
                <a:latin typeface="Source Sans Pro"/>
              </a:rPr>
              <a:t>被观察的数据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发生变化时才会执行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get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函数，而当计算属性依赖</a:t>
            </a:r>
            <a:r>
              <a:rPr lang="zh-CN" altLang="en-US" b="1" dirty="0" smtClean="0">
                <a:solidFill>
                  <a:srgbClr val="FF0000"/>
                </a:solidFill>
                <a:latin typeface="Source Sans Pro"/>
              </a:rPr>
              <a:t>实时的非观察数据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属性时，在访问该计算属性时其值并没有实时变化，是因为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Vue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使用了缓存。可以</a:t>
            </a:r>
            <a:r>
              <a:rPr lang="zh-CN" altLang="en-US" b="1" dirty="0" smtClean="0">
                <a:solidFill>
                  <a:srgbClr val="0000FF"/>
                </a:solidFill>
                <a:latin typeface="Source Sans Pro"/>
              </a:rPr>
              <a:t>将缓存关闭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6" y="1746332"/>
            <a:ext cx="6096003" cy="1267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04" y="3054980"/>
            <a:ext cx="5531617" cy="3765559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583" y="3054980"/>
            <a:ext cx="5572215" cy="3765559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3405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206" y="101007"/>
            <a:ext cx="2005354" cy="536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前端发展简史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86304" y="689825"/>
            <a:ext cx="11599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</a:rPr>
              <a:t>1989</a:t>
            </a:r>
            <a:r>
              <a:rPr lang="zh-CN" altLang="en-US" dirty="0">
                <a:latin typeface="+mn-ea"/>
              </a:rPr>
              <a:t>年，欧洲核子研究中心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物理学家</a:t>
            </a:r>
            <a:r>
              <a:rPr lang="en-US" altLang="zh-CN" dirty="0">
                <a:latin typeface="+mn-ea"/>
              </a:rPr>
              <a:t>Tim Berners-Lee</a:t>
            </a:r>
            <a:r>
              <a:rPr lang="zh-CN" altLang="en-US" dirty="0">
                <a:latin typeface="+mn-ea"/>
              </a:rPr>
              <a:t>发明了超文本标记</a:t>
            </a:r>
            <a:r>
              <a:rPr lang="zh-CN" altLang="en-US" dirty="0" smtClean="0">
                <a:latin typeface="+mn-ea"/>
              </a:rPr>
              <a:t>语言（</a:t>
            </a:r>
            <a:r>
              <a:rPr lang="en-US" altLang="zh-CN" dirty="0">
                <a:latin typeface="+mn-ea"/>
              </a:rPr>
              <a:t>HTML</a:t>
            </a:r>
            <a:r>
              <a:rPr lang="zh-CN" altLang="en-US" dirty="0" smtClean="0">
                <a:latin typeface="+mn-ea"/>
              </a:rPr>
              <a:t>）。</a:t>
            </a:r>
            <a:endParaRPr lang="zh-CN" altLang="en-US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6295" y="2617034"/>
            <a:ext cx="11904097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世界进入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Web1.0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时代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Html</a:t>
            </a:r>
            <a:r>
              <a:rPr lang="zh-CN" altLang="en-US" dirty="0">
                <a:latin typeface="+mn-ea"/>
              </a:rPr>
              <a:t>是完全静态</a:t>
            </a:r>
            <a:r>
              <a:rPr lang="zh-CN" altLang="en-US" dirty="0" smtClean="0">
                <a:latin typeface="+mn-ea"/>
              </a:rPr>
              <a:t>的页，只能做信息读取，需</a:t>
            </a:r>
            <a:r>
              <a:rPr lang="zh-CN" altLang="en-US" dirty="0">
                <a:latin typeface="+mn-ea"/>
              </a:rPr>
              <a:t>预先</a:t>
            </a:r>
            <a:r>
              <a:rPr lang="zh-CN" altLang="en-US" dirty="0" smtClean="0">
                <a:latin typeface="+mn-ea"/>
              </a:rPr>
              <a:t>编写存到服务器</a:t>
            </a:r>
            <a:r>
              <a:rPr lang="zh-CN" altLang="en-US" dirty="0">
                <a:latin typeface="+mn-ea"/>
              </a:rPr>
              <a:t>上，再由服务器</a:t>
            </a:r>
            <a:r>
              <a:rPr lang="zh-CN" altLang="en-US" dirty="0" smtClean="0">
                <a:latin typeface="+mn-ea"/>
              </a:rPr>
              <a:t>将页</a:t>
            </a:r>
            <a:r>
              <a:rPr lang="zh-CN" altLang="en-US" dirty="0">
                <a:latin typeface="+mn-ea"/>
              </a:rPr>
              <a:t>交给</a:t>
            </a:r>
            <a:r>
              <a:rPr lang="zh-CN" altLang="en-US" dirty="0" smtClean="0">
                <a:latin typeface="+mn-ea"/>
              </a:rPr>
              <a:t>浏览器显示。信息流只能从服务器单向流通到浏览器。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浏览器一旦显示了一个</a:t>
            </a:r>
            <a:r>
              <a:rPr lang="en-US" altLang="zh-CN" dirty="0">
                <a:latin typeface="+mn-ea"/>
              </a:rPr>
              <a:t>Html</a:t>
            </a:r>
            <a:r>
              <a:rPr lang="zh-CN" altLang="en-US" dirty="0">
                <a:latin typeface="+mn-ea"/>
              </a:rPr>
              <a:t>页，若要变动页的内容，只能向服务器获取一个新的</a:t>
            </a:r>
            <a:r>
              <a:rPr lang="en-US" altLang="zh-CN" dirty="0">
                <a:latin typeface="+mn-ea"/>
              </a:rPr>
              <a:t>Html</a:t>
            </a:r>
            <a:r>
              <a:rPr lang="zh-CN" altLang="en-US" dirty="0">
                <a:latin typeface="+mn-ea"/>
              </a:rPr>
              <a:t>页，浏览器不能主动修改页</a:t>
            </a:r>
            <a:endParaRPr lang="en-US" altLang="zh-CN" dirty="0" smtClean="0">
              <a:latin typeface="+mn-ea"/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这时出现了新问题：无法实现网页的动态性显示</a:t>
            </a:r>
            <a:endParaRPr lang="en-US" altLang="zh-CN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6298" y="1082129"/>
            <a:ext cx="11599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1990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Tim</a:t>
            </a:r>
            <a:r>
              <a:rPr lang="zh-CN" altLang="en-US" dirty="0" smtClean="0">
                <a:latin typeface="+mn-ea"/>
              </a:rPr>
              <a:t>以</a:t>
            </a:r>
            <a:r>
              <a:rPr lang="en-US" altLang="zh-CN" dirty="0" smtClean="0">
                <a:latin typeface="+mn-ea"/>
              </a:rPr>
              <a:t>Html</a:t>
            </a:r>
            <a:r>
              <a:rPr lang="zh-CN" altLang="en-US" dirty="0" smtClean="0">
                <a:latin typeface="+mn-ea"/>
              </a:rPr>
              <a:t>为基础发明了</a:t>
            </a:r>
            <a:r>
              <a:rPr lang="en-US" altLang="zh-CN" dirty="0" smtClean="0">
                <a:latin typeface="+mn-ea"/>
              </a:rPr>
              <a:t>Web</a:t>
            </a:r>
            <a:r>
              <a:rPr lang="zh-CN" altLang="en-US" dirty="0" smtClean="0">
                <a:latin typeface="+mn-ea"/>
              </a:rPr>
              <a:t>浏览器。</a:t>
            </a:r>
            <a:endParaRPr lang="zh-CN" altLang="en-US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6295" y="1934968"/>
            <a:ext cx="11599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1994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Tim</a:t>
            </a:r>
            <a:r>
              <a:rPr lang="zh-CN" altLang="en-US" dirty="0" smtClean="0">
                <a:latin typeface="+mn-ea"/>
              </a:rPr>
              <a:t>牵头成立万维网联盟（</a:t>
            </a:r>
            <a:r>
              <a:rPr lang="en-US" altLang="zh-CN" dirty="0" smtClean="0">
                <a:latin typeface="+mn-ea"/>
              </a:rPr>
              <a:t>W3C</a:t>
            </a:r>
            <a:r>
              <a:rPr lang="zh-CN" altLang="en-US" dirty="0" smtClean="0">
                <a:latin typeface="+mn-ea"/>
              </a:rPr>
              <a:t>）。同年，</a:t>
            </a:r>
            <a:r>
              <a:rPr lang="en-US" altLang="zh-CN" dirty="0" smtClean="0">
                <a:latin typeface="+mn-ea"/>
              </a:rPr>
              <a:t>Mosaic</a:t>
            </a:r>
            <a:r>
              <a:rPr lang="zh-CN" altLang="en-US" dirty="0">
                <a:latin typeface="+mn-ea"/>
              </a:rPr>
              <a:t>开发者创立网景</a:t>
            </a:r>
            <a:r>
              <a:rPr lang="zh-CN" altLang="en-US" dirty="0" smtClean="0">
                <a:latin typeface="+mn-ea"/>
              </a:rPr>
              <a:t>公司（</a:t>
            </a:r>
            <a:r>
              <a:rPr lang="en-US" altLang="zh-CN" dirty="0" smtClean="0">
                <a:latin typeface="+mn-ea"/>
              </a:rPr>
              <a:t>Net</a:t>
            </a:r>
            <a:r>
              <a:rPr lang="en-US" altLang="zh-CN" dirty="0">
                <a:latin typeface="+mn-ea"/>
              </a:rPr>
              <a:t>s</a:t>
            </a:r>
            <a:r>
              <a:rPr lang="en-US" altLang="zh-CN" dirty="0" smtClean="0">
                <a:latin typeface="+mn-ea"/>
              </a:rPr>
              <a:t>cape</a:t>
            </a:r>
            <a:r>
              <a:rPr lang="zh-CN" altLang="en-US" dirty="0" smtClean="0">
                <a:latin typeface="+mn-ea"/>
              </a:rPr>
              <a:t>），</a:t>
            </a:r>
            <a:r>
              <a:rPr lang="zh-CN" altLang="en-US" dirty="0">
                <a:latin typeface="+mn-ea"/>
              </a:rPr>
              <a:t>将</a:t>
            </a:r>
            <a:r>
              <a:rPr lang="en-US" altLang="zh-CN" dirty="0">
                <a:latin typeface="+mn-ea"/>
              </a:rPr>
              <a:t>Mosaic</a:t>
            </a:r>
            <a:r>
              <a:rPr lang="zh-CN" altLang="en-US" dirty="0">
                <a:latin typeface="+mn-ea"/>
              </a:rPr>
              <a:t>浏览器改名为</a:t>
            </a:r>
            <a:r>
              <a:rPr lang="en-US" altLang="zh-CN" dirty="0" smtClean="0">
                <a:latin typeface="+mn-ea"/>
              </a:rPr>
              <a:t>Navigator</a:t>
            </a:r>
            <a:r>
              <a:rPr lang="zh-CN" altLang="en-US" dirty="0" smtClean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6295" y="1523578"/>
            <a:ext cx="11599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1993</a:t>
            </a:r>
            <a:r>
              <a:rPr lang="zh-CN" altLang="en-US" dirty="0" smtClean="0">
                <a:latin typeface="+mn-ea"/>
              </a:rPr>
              <a:t>年，美国国家超算应用中心开发了</a:t>
            </a:r>
            <a:r>
              <a:rPr lang="en-US" altLang="zh-CN" dirty="0" smtClean="0">
                <a:latin typeface="+mn-ea"/>
              </a:rPr>
              <a:t>Mosaic</a:t>
            </a:r>
            <a:r>
              <a:rPr lang="zh-CN" altLang="en-US" dirty="0" smtClean="0">
                <a:latin typeface="+mn-ea"/>
              </a:rPr>
              <a:t>浏览器。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6294" y="4140266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1995</a:t>
            </a:r>
            <a:r>
              <a:rPr lang="zh-CN" altLang="en-US" dirty="0" smtClean="0">
                <a:latin typeface="+mn-ea"/>
              </a:rPr>
              <a:t>年，网景工程师设计了</a:t>
            </a:r>
            <a:r>
              <a:rPr lang="en-US" altLang="zh-CN" dirty="0" err="1" smtClean="0">
                <a:latin typeface="+mn-ea"/>
              </a:rPr>
              <a:t>Javascript</a:t>
            </a:r>
            <a:r>
              <a:rPr lang="zh-CN" altLang="en-US" dirty="0" smtClean="0">
                <a:latin typeface="+mn-ea"/>
              </a:rPr>
              <a:t>语言，并被嵌入到</a:t>
            </a:r>
            <a:r>
              <a:rPr lang="en-US" altLang="zh-CN" dirty="0" smtClean="0">
                <a:latin typeface="+mn-ea"/>
              </a:rPr>
              <a:t>Navigator</a:t>
            </a:r>
            <a:r>
              <a:rPr lang="zh-CN" altLang="en-US" dirty="0" smtClean="0">
                <a:latin typeface="+mn-ea"/>
              </a:rPr>
              <a:t>浏览器中，以实现网页动态变化。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6293" y="4586559"/>
            <a:ext cx="11904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1996</a:t>
            </a:r>
            <a:r>
              <a:rPr lang="zh-CN" altLang="en-US" dirty="0" smtClean="0">
                <a:latin typeface="+mn-ea"/>
              </a:rPr>
              <a:t>年，微软发布了</a:t>
            </a:r>
            <a:r>
              <a:rPr lang="en-US" altLang="zh-CN" dirty="0" smtClean="0">
                <a:latin typeface="+mn-ea"/>
              </a:rPr>
              <a:t>VBScript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Jscript</a:t>
            </a:r>
            <a:r>
              <a:rPr lang="zh-CN" altLang="en-US" dirty="0" smtClean="0">
                <a:latin typeface="+mn-ea"/>
              </a:rPr>
              <a:t>，并将</a:t>
            </a:r>
            <a:r>
              <a:rPr lang="en-US" altLang="zh-CN" dirty="0" smtClean="0">
                <a:latin typeface="+mn-ea"/>
              </a:rPr>
              <a:t>Jscript</a:t>
            </a:r>
            <a:r>
              <a:rPr lang="zh-CN" altLang="en-US" dirty="0" smtClean="0">
                <a:latin typeface="+mn-ea"/>
              </a:rPr>
              <a:t>嵌入到</a:t>
            </a:r>
            <a:r>
              <a:rPr lang="en-US" altLang="zh-CN" dirty="0" smtClean="0">
                <a:latin typeface="+mn-ea"/>
              </a:rPr>
              <a:t>IE</a:t>
            </a:r>
            <a:r>
              <a:rPr lang="zh-CN" altLang="en-US" dirty="0" smtClean="0">
                <a:latin typeface="+mn-ea"/>
              </a:rPr>
              <a:t>浏览器中。</a:t>
            </a:r>
            <a:r>
              <a:rPr lang="en-US" altLang="zh-CN" dirty="0" err="1" smtClean="0">
                <a:latin typeface="+mn-ea"/>
              </a:rPr>
              <a:t>Javascript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Jscript</a:t>
            </a:r>
            <a:r>
              <a:rPr lang="zh-CN" altLang="en-US" dirty="0" smtClean="0">
                <a:latin typeface="+mn-ea"/>
              </a:rPr>
              <a:t>语言实现存在差异，使得网页不能兼容多个浏览器。自此逐步开始了浏览器市场的第一次争夺战。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6292" y="5324365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1996</a:t>
            </a:r>
            <a:r>
              <a:rPr lang="zh-CN" altLang="en-US" dirty="0" smtClean="0">
                <a:latin typeface="+mn-ea"/>
              </a:rPr>
              <a:t>年底，为市场制衡，网景将</a:t>
            </a:r>
            <a:r>
              <a:rPr lang="en-US" altLang="zh-CN" dirty="0" err="1" smtClean="0">
                <a:latin typeface="+mn-ea"/>
              </a:rPr>
              <a:t>Javascript</a:t>
            </a:r>
            <a:r>
              <a:rPr lang="zh-CN" altLang="en-US" dirty="0" smtClean="0">
                <a:latin typeface="+mn-ea"/>
              </a:rPr>
              <a:t>提交给欧洲计算机制造商协会（</a:t>
            </a:r>
            <a:r>
              <a:rPr lang="en-US" altLang="zh-CN" dirty="0" smtClean="0">
                <a:latin typeface="+mn-ea"/>
              </a:rPr>
              <a:t>ECMA</a:t>
            </a:r>
            <a:r>
              <a:rPr lang="zh-CN" altLang="en-US" dirty="0" smtClean="0">
                <a:latin typeface="+mn-ea"/>
              </a:rPr>
              <a:t>），以将其国际化。</a:t>
            </a:r>
            <a:endParaRPr lang="zh-CN" altLang="en-US" dirty="0"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6291" y="5756657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1997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ECMA</a:t>
            </a:r>
            <a:r>
              <a:rPr lang="zh-CN" altLang="en-US" dirty="0" smtClean="0">
                <a:latin typeface="+mn-ea"/>
              </a:rPr>
              <a:t>以</a:t>
            </a:r>
            <a:r>
              <a:rPr lang="en-US" altLang="zh-CN" dirty="0" err="1" smtClean="0">
                <a:latin typeface="+mn-ea"/>
              </a:rPr>
              <a:t>Javascript</a:t>
            </a:r>
            <a:r>
              <a:rPr lang="zh-CN" altLang="en-US" dirty="0" smtClean="0">
                <a:latin typeface="+mn-ea"/>
              </a:rPr>
              <a:t>为基础制定了</a:t>
            </a:r>
            <a:r>
              <a:rPr lang="en-US" altLang="zh-CN" dirty="0" smtClean="0">
                <a:latin typeface="+mn-ea"/>
              </a:rPr>
              <a:t>ECMAScript</a:t>
            </a:r>
            <a:r>
              <a:rPr lang="zh-CN" altLang="en-US" dirty="0" smtClean="0">
                <a:latin typeface="+mn-ea"/>
              </a:rPr>
              <a:t>标准规范，自此浏览器厂商开始逐步实现</a:t>
            </a:r>
            <a:r>
              <a:rPr lang="en-US" altLang="zh-CN" dirty="0" smtClean="0">
                <a:latin typeface="+mn-ea"/>
              </a:rPr>
              <a:t>ECMAScript</a:t>
            </a:r>
            <a:r>
              <a:rPr lang="zh-CN" altLang="en-US" dirty="0" smtClean="0">
                <a:latin typeface="+mn-ea"/>
              </a:rPr>
              <a:t>规范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6290" y="6197046"/>
            <a:ext cx="11904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1999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W3C</a:t>
            </a:r>
            <a:r>
              <a:rPr lang="zh-CN" altLang="en-US" dirty="0" smtClean="0">
                <a:latin typeface="+mn-ea"/>
              </a:rPr>
              <a:t>发布了</a:t>
            </a:r>
            <a:r>
              <a:rPr lang="en-US" altLang="zh-CN" dirty="0" smtClean="0">
                <a:latin typeface="+mn-ea"/>
              </a:rPr>
              <a:t>HTML4.01</a:t>
            </a:r>
            <a:r>
              <a:rPr lang="zh-CN" altLang="en-US" dirty="0" smtClean="0">
                <a:latin typeface="+mn-ea"/>
              </a:rPr>
              <a:t>标准。同年</a:t>
            </a:r>
            <a:r>
              <a:rPr lang="en-US" altLang="zh-CN" dirty="0" smtClean="0">
                <a:latin typeface="+mn-ea"/>
              </a:rPr>
              <a:t>ECMA</a:t>
            </a:r>
            <a:r>
              <a:rPr lang="zh-CN" altLang="en-US" dirty="0" smtClean="0">
                <a:latin typeface="+mn-ea"/>
              </a:rPr>
              <a:t>发布了</a:t>
            </a:r>
            <a:r>
              <a:rPr lang="en-US" altLang="zh-CN" dirty="0" smtClean="0">
                <a:latin typeface="+mn-ea"/>
              </a:rPr>
              <a:t>ECMAScript3</a:t>
            </a:r>
            <a:r>
              <a:rPr lang="zh-CN" altLang="en-US" dirty="0" smtClean="0">
                <a:latin typeface="+mn-ea"/>
              </a:rPr>
              <a:t>规范。自此，</a:t>
            </a:r>
            <a:r>
              <a:rPr lang="en-US" altLang="zh-CN" dirty="0" smtClean="0">
                <a:latin typeface="+mn-ea"/>
              </a:rPr>
              <a:t>HTML</a:t>
            </a:r>
            <a:r>
              <a:rPr lang="zh-CN" altLang="en-US" dirty="0" smtClean="0">
                <a:latin typeface="+mn-ea"/>
              </a:rPr>
              <a:t>标准和</a:t>
            </a:r>
            <a:r>
              <a:rPr lang="en-US" altLang="zh-CN" dirty="0" smtClean="0">
                <a:latin typeface="+mn-ea"/>
              </a:rPr>
              <a:t>ECMAScript</a:t>
            </a:r>
            <a:r>
              <a:rPr lang="zh-CN" altLang="en-US" dirty="0" smtClean="0">
                <a:latin typeface="+mn-ea"/>
              </a:rPr>
              <a:t>规范在相当长一段时期未发生过重大变化。</a:t>
            </a:r>
            <a:r>
              <a:rPr lang="en-US" altLang="zh-CN" dirty="0" smtClean="0">
                <a:latin typeface="+mn-ea"/>
              </a:rPr>
              <a:t>2014</a:t>
            </a:r>
            <a:r>
              <a:rPr lang="zh-CN" altLang="en-US" dirty="0" smtClean="0">
                <a:latin typeface="+mn-ea"/>
              </a:rPr>
              <a:t>年发布</a:t>
            </a:r>
            <a:r>
              <a:rPr lang="en-US" altLang="zh-CN" dirty="0" smtClean="0">
                <a:latin typeface="+mn-ea"/>
              </a:rPr>
              <a:t>HTML5</a:t>
            </a:r>
            <a:r>
              <a:rPr lang="zh-CN" altLang="en-US" dirty="0" smtClean="0">
                <a:latin typeface="+mn-ea"/>
              </a:rPr>
              <a:t>标准，</a:t>
            </a:r>
            <a:r>
              <a:rPr lang="en-US" altLang="zh-CN" dirty="0" smtClean="0">
                <a:latin typeface="+mn-ea"/>
              </a:rPr>
              <a:t>2009</a:t>
            </a:r>
            <a:r>
              <a:rPr lang="zh-CN" altLang="en-US" dirty="0" smtClean="0">
                <a:latin typeface="+mn-ea"/>
              </a:rPr>
              <a:t>年发布</a:t>
            </a:r>
            <a:r>
              <a:rPr lang="en-US" altLang="zh-CN" dirty="0" smtClean="0">
                <a:latin typeface="+mn-ea"/>
              </a:rPr>
              <a:t>ECMAScript5</a:t>
            </a:r>
            <a:r>
              <a:rPr lang="zh-CN" altLang="en-US" dirty="0" smtClean="0">
                <a:latin typeface="+mn-ea"/>
              </a:rPr>
              <a:t>规范，</a:t>
            </a:r>
            <a:r>
              <a:rPr lang="en-US" altLang="zh-CN" dirty="0" smtClean="0">
                <a:latin typeface="+mn-ea"/>
              </a:rPr>
              <a:t>2015</a:t>
            </a:r>
            <a:r>
              <a:rPr lang="zh-CN" altLang="en-US" dirty="0" smtClean="0">
                <a:latin typeface="+mn-ea"/>
              </a:rPr>
              <a:t>年发布</a:t>
            </a:r>
            <a:r>
              <a:rPr lang="en-US" altLang="zh-CN" dirty="0" smtClean="0">
                <a:latin typeface="+mn-ea"/>
              </a:rPr>
              <a:t>ECMAScript6</a:t>
            </a:r>
            <a:r>
              <a:rPr lang="zh-CN" altLang="en-US" dirty="0" smtClean="0">
                <a:latin typeface="+mn-ea"/>
              </a:rPr>
              <a:t>规范。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48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0209" y="253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表单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控件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绑定详解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9" y="1045867"/>
            <a:ext cx="7011575" cy="35670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912" y="1045868"/>
            <a:ext cx="4598120" cy="357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0209" y="253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77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9206" y="4050621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F2F2F"/>
                </a:solidFill>
                <a:latin typeface="+mn-ea"/>
              </a:rPr>
              <a:t>1999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年，微软推出用于异步传输的</a:t>
            </a:r>
            <a:r>
              <a:rPr lang="en-US" altLang="zh-CN" dirty="0" smtClean="0">
                <a:solidFill>
                  <a:srgbClr val="2F2F2F"/>
                </a:solidFill>
                <a:latin typeface="+mn-ea"/>
              </a:rPr>
              <a:t>ActiveX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技术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6295" y="1234497"/>
            <a:ext cx="11758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F2F2F"/>
                </a:solidFill>
                <a:latin typeface="+mn-ea"/>
              </a:rPr>
              <a:t>1993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年</a:t>
            </a:r>
            <a:r>
              <a:rPr lang="en-US" altLang="zh-CN" dirty="0" smtClean="0">
                <a:solidFill>
                  <a:srgbClr val="2F2F2F"/>
                </a:solidFill>
                <a:latin typeface="+mn-ea"/>
              </a:rPr>
              <a:t>CGI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技术诞生，通过</a:t>
            </a:r>
            <a:r>
              <a:rPr lang="en-US" altLang="zh-CN" dirty="0">
                <a:solidFill>
                  <a:srgbClr val="2F2F2F"/>
                </a:solidFill>
                <a:latin typeface="+mn-ea"/>
              </a:rPr>
              <a:t>Java</a:t>
            </a:r>
            <a:r>
              <a:rPr lang="zh-CN" altLang="en-US" dirty="0">
                <a:solidFill>
                  <a:srgbClr val="2F2F2F"/>
                </a:solidFill>
                <a:latin typeface="+mn-ea"/>
              </a:rPr>
              <a:t>或</a:t>
            </a:r>
            <a:r>
              <a:rPr lang="en-US" altLang="zh-CN" dirty="0">
                <a:solidFill>
                  <a:srgbClr val="2F2F2F"/>
                </a:solidFill>
                <a:latin typeface="+mn-ea"/>
              </a:rPr>
              <a:t>C</a:t>
            </a:r>
            <a:r>
              <a:rPr lang="zh-CN" altLang="en-US" dirty="0">
                <a:solidFill>
                  <a:srgbClr val="2F2F2F"/>
                </a:solidFill>
                <a:latin typeface="+mn-ea"/>
              </a:rPr>
              <a:t>等语言，直接向浏览器输出拼接后的</a:t>
            </a:r>
            <a:r>
              <a:rPr lang="en-US" altLang="zh-CN" dirty="0">
                <a:solidFill>
                  <a:srgbClr val="2F2F2F"/>
                </a:solidFill>
                <a:latin typeface="+mn-ea"/>
              </a:rPr>
              <a:t>Html</a:t>
            </a:r>
            <a:r>
              <a:rPr lang="zh-CN" altLang="en-US" dirty="0">
                <a:solidFill>
                  <a:srgbClr val="2F2F2F"/>
                </a:solidFill>
                <a:latin typeface="+mn-ea"/>
              </a:rPr>
              <a:t>字符串以进行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动态显示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6295" y="2138900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1996</a:t>
            </a:r>
            <a:r>
              <a:rPr lang="zh-CN" altLang="en-US" dirty="0" smtClean="0">
                <a:latin typeface="+mn-ea"/>
              </a:rPr>
              <a:t>年</a:t>
            </a:r>
            <a:r>
              <a:rPr lang="en-US" altLang="zh-CN" dirty="0" smtClean="0">
                <a:latin typeface="+mn-ea"/>
              </a:rPr>
              <a:t>ASP</a:t>
            </a:r>
            <a:r>
              <a:rPr lang="zh-CN" altLang="en-US" dirty="0" smtClean="0">
                <a:latin typeface="+mn-ea"/>
              </a:rPr>
              <a:t>技术和</a:t>
            </a:r>
            <a:r>
              <a:rPr lang="en-US" altLang="zh-CN" dirty="0" smtClean="0">
                <a:latin typeface="+mn-ea"/>
              </a:rPr>
              <a:t>JSP</a:t>
            </a:r>
            <a:r>
              <a:rPr lang="zh-CN" altLang="en-US" dirty="0" smtClean="0">
                <a:latin typeface="+mn-ea"/>
              </a:rPr>
              <a:t>技术诞生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9206" y="101007"/>
            <a:ext cx="2005354" cy="536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前端发展简史</a:t>
            </a:r>
            <a:endParaRPr lang="en-US" altLang="zh-CN" dirty="0" smtClean="0"/>
          </a:p>
        </p:txBody>
      </p:sp>
      <p:sp>
        <p:nvSpPr>
          <p:cNvPr id="20" name="矩形 19"/>
          <p:cNvSpPr/>
          <p:nvPr/>
        </p:nvSpPr>
        <p:spPr>
          <a:xfrm>
            <a:off x="186295" y="773726"/>
            <a:ext cx="1190409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在解决网页的动态性问题上，</a:t>
            </a:r>
            <a:r>
              <a:rPr lang="en-US" altLang="zh-CN" dirty="0" err="1" smtClean="0">
                <a:latin typeface="+mn-ea"/>
              </a:rPr>
              <a:t>Javascript</a:t>
            </a:r>
            <a:r>
              <a:rPr lang="zh-CN" altLang="en-US" dirty="0" smtClean="0">
                <a:latin typeface="+mn-ea"/>
              </a:rPr>
              <a:t>只实现了前端的动态性，</a:t>
            </a:r>
            <a:r>
              <a:rPr lang="zh-CN" altLang="en-US" dirty="0">
                <a:latin typeface="+mn-ea"/>
              </a:rPr>
              <a:t>而</a:t>
            </a:r>
            <a:r>
              <a:rPr lang="zh-CN" altLang="en-US" dirty="0" smtClean="0">
                <a:latin typeface="+mn-ea"/>
              </a:rPr>
              <a:t>与后端</a:t>
            </a:r>
            <a:r>
              <a:rPr lang="zh-CN" altLang="en-US" dirty="0">
                <a:latin typeface="+mn-ea"/>
              </a:rPr>
              <a:t>服务的</a:t>
            </a:r>
            <a:r>
              <a:rPr lang="zh-CN" altLang="en-US" dirty="0" smtClean="0">
                <a:latin typeface="+mn-ea"/>
              </a:rPr>
              <a:t>动态交互上也出现了很多技术。</a:t>
            </a:r>
            <a:endParaRPr lang="zh-CN" altLang="en-US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6295" y="1689605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1995</a:t>
            </a:r>
            <a:r>
              <a:rPr lang="zh-CN" altLang="en-US" dirty="0">
                <a:latin typeface="+mn-ea"/>
              </a:rPr>
              <a:t>年</a:t>
            </a:r>
            <a:r>
              <a:rPr lang="en-US" altLang="zh-CN" dirty="0" smtClean="0">
                <a:latin typeface="+mn-ea"/>
              </a:rPr>
              <a:t>PHP</a:t>
            </a:r>
            <a:r>
              <a:rPr lang="zh-CN" altLang="en-US" dirty="0" smtClean="0">
                <a:latin typeface="+mn-ea"/>
              </a:rPr>
              <a:t>技术诞生</a:t>
            </a:r>
            <a:endParaRPr lang="zh-CN" altLang="en-US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6295" y="2588195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2002</a:t>
            </a:r>
            <a:r>
              <a:rPr lang="zh-CN" altLang="en-US" dirty="0">
                <a:latin typeface="+mn-ea"/>
              </a:rPr>
              <a:t>年</a:t>
            </a:r>
            <a:r>
              <a:rPr lang="en-US" altLang="zh-CN" dirty="0" smtClean="0">
                <a:latin typeface="+mn-ea"/>
              </a:rPr>
              <a:t>ASP.NET</a:t>
            </a:r>
            <a:r>
              <a:rPr lang="zh-CN" altLang="en-US" dirty="0" smtClean="0">
                <a:latin typeface="+mn-ea"/>
              </a:rPr>
              <a:t>技术诞生</a:t>
            </a:r>
            <a:r>
              <a:rPr lang="zh-CN" altLang="en-US" dirty="0">
                <a:latin typeface="+mn-ea"/>
              </a:rPr>
              <a:t>以替代</a:t>
            </a:r>
            <a:r>
              <a:rPr lang="en-US" altLang="zh-CN" dirty="0">
                <a:latin typeface="+mn-ea"/>
              </a:rPr>
              <a:t>ASP</a:t>
            </a:r>
            <a:endParaRPr lang="zh-CN" altLang="en-US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4883" y="3042409"/>
            <a:ext cx="11904097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动态页面技术的不断发展页面，促使动态获得后台服务数据越来越容易，但却使得后端逻辑越来越复杂、庞大、难于维护，由此催生了后端各种</a:t>
            </a:r>
            <a:r>
              <a:rPr lang="en-US" altLang="zh-CN" dirty="0" smtClean="0">
                <a:latin typeface="+mn-ea"/>
              </a:rPr>
              <a:t>MVC</a:t>
            </a:r>
            <a:r>
              <a:rPr lang="zh-CN" altLang="en-US" dirty="0" smtClean="0">
                <a:latin typeface="+mn-ea"/>
              </a:rPr>
              <a:t>框架的发展，如</a:t>
            </a:r>
            <a:r>
              <a:rPr lang="en-US" altLang="zh-CN" dirty="0" smtClean="0">
                <a:latin typeface="+mn-ea"/>
              </a:rPr>
              <a:t>Struts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等。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这时又提出了新问题：前端页面想要获取服务端数据仍然需要刷新整个页面</a:t>
            </a:r>
            <a:endParaRPr lang="zh-CN" altLang="en-US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9206" y="4474379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F2F2F"/>
                </a:solidFill>
                <a:latin typeface="+mn-ea"/>
              </a:rPr>
              <a:t>2005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年，</a:t>
            </a:r>
            <a:r>
              <a:rPr lang="en-US" altLang="zh-CN" dirty="0" err="1" smtClean="0">
                <a:latin typeface="+mn-ea"/>
              </a:rPr>
              <a:t>JesseJamesGarrett</a:t>
            </a:r>
            <a:r>
              <a:rPr lang="zh-CN" altLang="en-US" dirty="0" smtClean="0">
                <a:latin typeface="+mn-ea"/>
              </a:rPr>
              <a:t>正式提出</a:t>
            </a:r>
            <a:r>
              <a:rPr lang="en-US" altLang="zh-CN" dirty="0" smtClean="0">
                <a:latin typeface="+mn-ea"/>
              </a:rPr>
              <a:t>Ajax</a:t>
            </a:r>
            <a:r>
              <a:rPr lang="zh-CN" altLang="en-US" dirty="0" smtClean="0">
                <a:latin typeface="+mn-ea"/>
              </a:rPr>
              <a:t>技术（</a:t>
            </a:r>
            <a:r>
              <a:rPr lang="en-US" altLang="zh-CN" dirty="0" smtClean="0">
                <a:latin typeface="+mn-ea"/>
              </a:rPr>
              <a:t>Asynchronous </a:t>
            </a:r>
            <a:r>
              <a:rPr lang="en-US" altLang="zh-CN" dirty="0" err="1" smtClean="0">
                <a:latin typeface="+mn-ea"/>
              </a:rPr>
              <a:t>Javascript</a:t>
            </a:r>
            <a:r>
              <a:rPr lang="en-US" altLang="zh-CN" dirty="0" smtClean="0">
                <a:latin typeface="+mn-ea"/>
              </a:rPr>
              <a:t> XML</a:t>
            </a:r>
            <a:r>
              <a:rPr lang="zh-CN" altLang="en-US" dirty="0" smtClean="0">
                <a:latin typeface="+mn-ea"/>
              </a:rPr>
              <a:t>）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9206" y="4845771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F2F2F"/>
                </a:solidFill>
                <a:latin typeface="+mn-ea"/>
              </a:rPr>
              <a:t>2004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年和</a:t>
            </a:r>
            <a:r>
              <a:rPr lang="en-US" altLang="zh-CN" dirty="0" smtClean="0">
                <a:solidFill>
                  <a:srgbClr val="2F2F2F"/>
                </a:solidFill>
                <a:latin typeface="+mn-ea"/>
              </a:rPr>
              <a:t>2005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Google</a:t>
            </a:r>
            <a:r>
              <a:rPr lang="zh-CN" altLang="en-US" dirty="0" smtClean="0">
                <a:latin typeface="+mn-ea"/>
              </a:rPr>
              <a:t>先后发布了</a:t>
            </a:r>
            <a:r>
              <a:rPr lang="zh-CN" altLang="en-US" dirty="0">
                <a:latin typeface="+mn-ea"/>
              </a:rPr>
              <a:t>两</a:t>
            </a:r>
            <a:r>
              <a:rPr lang="zh-CN" altLang="en-US" dirty="0" smtClean="0">
                <a:latin typeface="+mn-ea"/>
              </a:rPr>
              <a:t>款重量级</a:t>
            </a:r>
            <a:r>
              <a:rPr lang="en-US" altLang="zh-CN" dirty="0" smtClean="0">
                <a:latin typeface="+mn-ea"/>
              </a:rPr>
              <a:t>Web</a:t>
            </a:r>
            <a:r>
              <a:rPr lang="zh-CN" altLang="en-US" dirty="0" smtClean="0">
                <a:latin typeface="+mn-ea"/>
              </a:rPr>
              <a:t>产品：</a:t>
            </a:r>
            <a:r>
              <a:rPr lang="en-US" altLang="zh-CN" dirty="0" smtClean="0">
                <a:latin typeface="+mn-ea"/>
              </a:rPr>
              <a:t>Gmail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Google Map</a:t>
            </a:r>
            <a:r>
              <a:rPr lang="zh-CN" altLang="en-US" dirty="0" smtClean="0">
                <a:latin typeface="+mn-ea"/>
              </a:rPr>
              <a:t>，都大量使用了</a:t>
            </a:r>
            <a:r>
              <a:rPr lang="en-US" altLang="zh-CN" dirty="0" smtClean="0">
                <a:latin typeface="+mn-ea"/>
              </a:rPr>
              <a:t>Ajax</a:t>
            </a:r>
            <a:r>
              <a:rPr lang="zh-CN" altLang="en-US" dirty="0" smtClean="0">
                <a:latin typeface="+mn-ea"/>
              </a:rPr>
              <a:t>技术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4883" y="5274919"/>
            <a:ext cx="1190409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世界进入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Web2.0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时代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Ajax</a:t>
            </a:r>
            <a:r>
              <a:rPr lang="zh-CN" altLang="en-US" dirty="0" smtClean="0">
                <a:latin typeface="+mn-ea"/>
              </a:rPr>
              <a:t>技术使得不需要刷新</a:t>
            </a:r>
            <a:r>
              <a:rPr lang="zh-CN" altLang="en-US" dirty="0">
                <a:latin typeface="+mn-ea"/>
              </a:rPr>
              <a:t>整个</a:t>
            </a:r>
            <a:r>
              <a:rPr lang="zh-CN" altLang="en-US" dirty="0" smtClean="0">
                <a:latin typeface="+mn-ea"/>
              </a:rPr>
              <a:t>前端页面就可实现与后端服务的交互，使得前端向后端服务发送数据更加方便。</a:t>
            </a:r>
          </a:p>
        </p:txBody>
      </p:sp>
      <p:sp>
        <p:nvSpPr>
          <p:cNvPr id="22" name="矩形 21"/>
          <p:cNvSpPr/>
          <p:nvPr/>
        </p:nvSpPr>
        <p:spPr>
          <a:xfrm>
            <a:off x="154883" y="6051200"/>
            <a:ext cx="1190409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此时为期</a:t>
            </a:r>
            <a:r>
              <a:rPr lang="en-US" altLang="zh-CN" dirty="0" smtClean="0">
                <a:latin typeface="+mn-ea"/>
              </a:rPr>
              <a:t>10</a:t>
            </a:r>
            <a:r>
              <a:rPr lang="zh-CN" altLang="en-US" dirty="0" smtClean="0">
                <a:latin typeface="+mn-ea"/>
              </a:rPr>
              <a:t>年的第一场浏览器争夺战以微软的</a:t>
            </a:r>
            <a:r>
              <a:rPr lang="en-US" altLang="zh-CN" dirty="0" smtClean="0">
                <a:latin typeface="+mn-ea"/>
              </a:rPr>
              <a:t>IE</a:t>
            </a:r>
            <a:r>
              <a:rPr lang="zh-CN" altLang="en-US" dirty="0" smtClean="0">
                <a:latin typeface="+mn-ea"/>
              </a:rPr>
              <a:t>完胜网景的</a:t>
            </a:r>
            <a:r>
              <a:rPr lang="en-US" altLang="zh-CN" dirty="0" smtClean="0">
                <a:latin typeface="+mn-ea"/>
              </a:rPr>
              <a:t>Navigator</a:t>
            </a:r>
            <a:r>
              <a:rPr lang="zh-CN" altLang="en-US" dirty="0" smtClean="0">
                <a:latin typeface="+mn-ea"/>
              </a:rPr>
              <a:t>而告终。同时也进入了第二场浏览器争夺战。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微软的</a:t>
            </a:r>
            <a:r>
              <a:rPr lang="en-US" altLang="zh-CN" dirty="0" smtClean="0">
                <a:latin typeface="+mn-ea"/>
              </a:rPr>
              <a:t>IE</a:t>
            </a:r>
            <a:r>
              <a:rPr lang="zh-CN" altLang="en-US" dirty="0" smtClean="0">
                <a:latin typeface="+mn-ea"/>
              </a:rPr>
              <a:t>垄断了浏览器市场，但它并不遵循</a:t>
            </a:r>
            <a:r>
              <a:rPr lang="en-US" altLang="zh-CN" dirty="0" smtClean="0">
                <a:latin typeface="+mn-ea"/>
              </a:rPr>
              <a:t>W3C</a:t>
            </a:r>
            <a:r>
              <a:rPr lang="zh-CN" altLang="en-US" dirty="0" smtClean="0">
                <a:latin typeface="+mn-ea"/>
              </a:rPr>
              <a:t>标准。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754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86291" y="1626721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2008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err="1" smtClean="0">
                <a:latin typeface="+mn-ea"/>
              </a:rPr>
              <a:t>firefox</a:t>
            </a:r>
            <a:r>
              <a:rPr lang="zh-CN" altLang="en-US" dirty="0" smtClean="0">
                <a:latin typeface="+mn-ea"/>
              </a:rPr>
              <a:t>市场份额达</a:t>
            </a:r>
            <a:r>
              <a:rPr lang="en-US" altLang="zh-CN" dirty="0" smtClean="0">
                <a:latin typeface="+mn-ea"/>
              </a:rPr>
              <a:t>25%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IE</a:t>
            </a:r>
            <a:r>
              <a:rPr lang="zh-CN" altLang="en-US" dirty="0" smtClean="0">
                <a:latin typeface="+mn-ea"/>
              </a:rPr>
              <a:t>下滑至</a:t>
            </a:r>
            <a:r>
              <a:rPr lang="en-US" altLang="zh-CN" dirty="0" smtClean="0">
                <a:latin typeface="+mn-ea"/>
              </a:rPr>
              <a:t>65%</a:t>
            </a:r>
            <a:r>
              <a:rPr lang="zh-CN" altLang="en-US" dirty="0" smtClean="0">
                <a:latin typeface="+mn-ea"/>
              </a:rPr>
              <a:t>，此时</a:t>
            </a:r>
            <a:r>
              <a:rPr lang="en-US" altLang="zh-CN" dirty="0" smtClean="0">
                <a:latin typeface="+mn-ea"/>
              </a:rPr>
              <a:t>W3C</a:t>
            </a:r>
            <a:r>
              <a:rPr lang="zh-CN" altLang="en-US" dirty="0" smtClean="0">
                <a:latin typeface="+mn-ea"/>
              </a:rPr>
              <a:t>阵营和</a:t>
            </a:r>
            <a:r>
              <a:rPr lang="en-US" altLang="zh-CN" dirty="0" smtClean="0">
                <a:latin typeface="+mn-ea"/>
              </a:rPr>
              <a:t>IE</a:t>
            </a:r>
            <a:r>
              <a:rPr lang="zh-CN" altLang="en-US" dirty="0" smtClean="0">
                <a:latin typeface="+mn-ea"/>
              </a:rPr>
              <a:t>阵营对抗加剧，实现标准不同，差异越来越大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9206" y="101007"/>
            <a:ext cx="2005354" cy="536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前端发展简史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186294" y="812891"/>
            <a:ext cx="630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2004</a:t>
            </a:r>
            <a:r>
              <a:rPr lang="zh-CN" altLang="en-US" dirty="0" smtClean="0">
                <a:latin typeface="+mn-ea"/>
              </a:rPr>
              <a:t>年，网景公司发布了</a:t>
            </a:r>
            <a:r>
              <a:rPr lang="en-US" altLang="zh-CN" dirty="0" err="1" smtClean="0">
                <a:latin typeface="+mn-ea"/>
              </a:rPr>
              <a:t>firefox</a:t>
            </a:r>
            <a:r>
              <a:rPr lang="zh-CN" altLang="en-US" dirty="0" smtClean="0">
                <a:latin typeface="+mn-ea"/>
              </a:rPr>
              <a:t>浏览器，获得了巨大成功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6291" y="1225765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2008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W3C</a:t>
            </a:r>
            <a:r>
              <a:rPr lang="zh-CN" altLang="en-US" dirty="0" smtClean="0">
                <a:latin typeface="+mn-ea"/>
              </a:rPr>
              <a:t>正式发布第一份</a:t>
            </a:r>
            <a:r>
              <a:rPr lang="en-US" altLang="zh-CN" dirty="0" smtClean="0">
                <a:latin typeface="+mn-ea"/>
              </a:rPr>
              <a:t>HTML5</a:t>
            </a:r>
            <a:r>
              <a:rPr lang="zh-CN" altLang="en-US" dirty="0" smtClean="0">
                <a:latin typeface="+mn-ea"/>
              </a:rPr>
              <a:t>草案，同年</a:t>
            </a:r>
            <a:r>
              <a:rPr lang="en-US" altLang="zh-CN" dirty="0" smtClean="0">
                <a:latin typeface="+mn-ea"/>
              </a:rPr>
              <a:t>Google</a:t>
            </a:r>
            <a:r>
              <a:rPr lang="zh-CN" altLang="en-US" dirty="0" smtClean="0">
                <a:latin typeface="+mn-ea"/>
              </a:rPr>
              <a:t>发布了</a:t>
            </a:r>
            <a:r>
              <a:rPr lang="en-US" altLang="zh-CN" dirty="0" smtClean="0">
                <a:latin typeface="+mn-ea"/>
              </a:rPr>
              <a:t>Chrome</a:t>
            </a:r>
            <a:r>
              <a:rPr lang="zh-CN" altLang="en-US" dirty="0" smtClean="0">
                <a:latin typeface="+mn-ea"/>
              </a:rPr>
              <a:t>浏览器，也加入了第二场浏览器争夺战</a:t>
            </a:r>
            <a:endParaRPr lang="zh-CN" altLang="en-US" dirty="0"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9206" y="2840481"/>
            <a:ext cx="1190409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此时的新问题：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Html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在不同浏览器中的兼容问题</a:t>
            </a:r>
            <a:endParaRPr lang="zh-CN" altLang="en-US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6290" y="3262067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2006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>
                <a:latin typeface="+mn-ea"/>
              </a:rPr>
              <a:t>John </a:t>
            </a:r>
            <a:r>
              <a:rPr lang="en-US" altLang="zh-CN" dirty="0" err="1" smtClean="0">
                <a:latin typeface="+mn-ea"/>
              </a:rPr>
              <a:t>Resig</a:t>
            </a:r>
            <a:r>
              <a:rPr lang="zh-CN" altLang="en-US" dirty="0" smtClean="0">
                <a:latin typeface="+mn-ea"/>
              </a:rPr>
              <a:t>正式发布</a:t>
            </a:r>
            <a:r>
              <a:rPr lang="en-US" altLang="zh-CN" dirty="0" smtClean="0">
                <a:latin typeface="+mn-ea"/>
              </a:rPr>
              <a:t>jQuery</a:t>
            </a:r>
            <a:r>
              <a:rPr lang="zh-CN" altLang="en-US" dirty="0" smtClean="0">
                <a:latin typeface="+mn-ea"/>
              </a:rPr>
              <a:t>第一个稳定版，在主流市场中也是独领风骚</a:t>
            </a:r>
            <a:endParaRPr lang="zh-CN" altLang="en-US" dirty="0"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6289" y="3613309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2007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Extjs1.0</a:t>
            </a:r>
            <a:r>
              <a:rPr lang="zh-CN" altLang="en-US" dirty="0" smtClean="0">
                <a:latin typeface="+mn-ea"/>
              </a:rPr>
              <a:t>正式发布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6288" y="1996053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2013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Chrome</a:t>
            </a:r>
            <a:r>
              <a:rPr lang="zh-CN" altLang="en-US" dirty="0" smtClean="0">
                <a:latin typeface="+mn-ea"/>
              </a:rPr>
              <a:t>超越</a:t>
            </a:r>
            <a:r>
              <a:rPr lang="en-US" altLang="zh-CN" dirty="0" smtClean="0">
                <a:latin typeface="+mn-ea"/>
              </a:rPr>
              <a:t>IE</a:t>
            </a:r>
            <a:r>
              <a:rPr lang="zh-CN" altLang="en-US" dirty="0" smtClean="0">
                <a:latin typeface="+mn-ea"/>
              </a:rPr>
              <a:t>，成为市场份额最高的浏览器</a:t>
            </a:r>
            <a:endParaRPr lang="zh-CN" altLang="en-US" dirty="0"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6287" y="2396364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2016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Chrome</a:t>
            </a:r>
            <a:r>
              <a:rPr lang="zh-CN" altLang="en-US" dirty="0" smtClean="0">
                <a:latin typeface="+mn-ea"/>
              </a:rPr>
              <a:t>占据</a:t>
            </a:r>
            <a:r>
              <a:rPr lang="en-US" altLang="zh-CN" dirty="0" smtClean="0">
                <a:latin typeface="+mn-ea"/>
              </a:rPr>
              <a:t>50%</a:t>
            </a:r>
            <a:r>
              <a:rPr lang="zh-CN" altLang="en-US" dirty="0" smtClean="0">
                <a:latin typeface="+mn-ea"/>
              </a:rPr>
              <a:t>市场份额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86286" y="3964551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2009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Ryan</a:t>
            </a:r>
            <a:r>
              <a:rPr lang="zh-CN" altLang="en-US" dirty="0" smtClean="0">
                <a:latin typeface="+mn-ea"/>
              </a:rPr>
              <a:t>利用</a:t>
            </a:r>
            <a:r>
              <a:rPr lang="en-US" altLang="zh-CN" dirty="0" smtClean="0">
                <a:latin typeface="+mn-ea"/>
              </a:rPr>
              <a:t>Chrome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CN" dirty="0" smtClean="0">
                <a:latin typeface="+mn-ea"/>
              </a:rPr>
              <a:t>V8</a:t>
            </a:r>
            <a:r>
              <a:rPr lang="zh-CN" altLang="en-US" dirty="0" smtClean="0">
                <a:latin typeface="+mn-ea"/>
              </a:rPr>
              <a:t>引擎创建了</a:t>
            </a:r>
            <a:r>
              <a:rPr lang="en-US" altLang="zh-CN" dirty="0" smtClean="0">
                <a:latin typeface="+mn-ea"/>
              </a:rPr>
              <a:t>Node.js</a:t>
            </a:r>
            <a:r>
              <a:rPr lang="zh-CN" altLang="en-US" dirty="0" smtClean="0">
                <a:latin typeface="+mn-ea"/>
              </a:rPr>
              <a:t>，它是基于事件循环的异步</a:t>
            </a:r>
            <a:r>
              <a:rPr lang="en-US" altLang="zh-CN" dirty="0" smtClean="0">
                <a:latin typeface="+mn-ea"/>
              </a:rPr>
              <a:t>IO</a:t>
            </a:r>
            <a:r>
              <a:rPr lang="zh-CN" altLang="en-US" dirty="0" smtClean="0">
                <a:latin typeface="+mn-ea"/>
              </a:rPr>
              <a:t>框架，可用于开发服务端代码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9205" y="4401816"/>
            <a:ext cx="1190409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随着</a:t>
            </a:r>
            <a:r>
              <a:rPr lang="en-US" altLang="zh-CN" dirty="0" smtClean="0">
                <a:latin typeface="+mn-ea"/>
              </a:rPr>
              <a:t>Html5</a:t>
            </a:r>
            <a:r>
              <a:rPr lang="zh-CN" altLang="en-US" dirty="0" smtClean="0">
                <a:latin typeface="+mn-ea"/>
              </a:rPr>
              <a:t>的流行，后端部分功能逐渐迁移到前端，使得前端代码逻辑逐渐复杂起来，以致以前用于后端的</a:t>
            </a:r>
            <a:r>
              <a:rPr lang="en-US" altLang="zh-CN" dirty="0" smtClean="0">
                <a:latin typeface="+mn-ea"/>
              </a:rPr>
              <a:t>MV</a:t>
            </a:r>
            <a:r>
              <a:rPr lang="zh-CN" altLang="en-US" dirty="0" smtClean="0">
                <a:latin typeface="+mn-ea"/>
              </a:rPr>
              <a:t>*框架在前端也逐步使用起来</a:t>
            </a:r>
            <a:endParaRPr lang="zh-CN" altLang="en-US" dirty="0"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6285" y="5114853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2014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W3C</a:t>
            </a:r>
            <a:r>
              <a:rPr lang="zh-CN" altLang="en-US" dirty="0" smtClean="0">
                <a:latin typeface="+mn-ea"/>
              </a:rPr>
              <a:t>正式发布</a:t>
            </a:r>
            <a:r>
              <a:rPr lang="en-US" altLang="zh-CN" dirty="0" smtClean="0">
                <a:latin typeface="+mn-ea"/>
              </a:rPr>
              <a:t>Html5.0</a:t>
            </a:r>
            <a:r>
              <a:rPr lang="zh-CN" altLang="en-US" dirty="0" smtClean="0">
                <a:latin typeface="+mn-ea"/>
              </a:rPr>
              <a:t>标准的推荐版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6285" y="5514360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2010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Google</a:t>
            </a:r>
            <a:r>
              <a:rPr lang="zh-CN" altLang="en-US" dirty="0" smtClean="0">
                <a:latin typeface="+mn-ea"/>
              </a:rPr>
              <a:t>正式发布</a:t>
            </a:r>
            <a:r>
              <a:rPr lang="en-US" altLang="zh-CN" dirty="0" smtClean="0">
                <a:latin typeface="+mn-ea"/>
              </a:rPr>
              <a:t>Angular</a:t>
            </a:r>
            <a:r>
              <a:rPr lang="zh-CN" altLang="en-US" dirty="0" smtClean="0">
                <a:latin typeface="+mn-ea"/>
              </a:rPr>
              <a:t>框架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86284" y="5883692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2013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Facebook</a:t>
            </a:r>
            <a:r>
              <a:rPr lang="zh-CN" altLang="en-US" dirty="0" smtClean="0">
                <a:latin typeface="+mn-ea"/>
              </a:rPr>
              <a:t>正式开源</a:t>
            </a:r>
            <a:r>
              <a:rPr lang="en-US" altLang="zh-CN" dirty="0" smtClean="0">
                <a:latin typeface="+mn-ea"/>
              </a:rPr>
              <a:t>React</a:t>
            </a:r>
            <a:r>
              <a:rPr lang="zh-CN" altLang="en-US" dirty="0" smtClean="0">
                <a:latin typeface="+mn-ea"/>
              </a:rPr>
              <a:t>框架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6284" y="6253174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2014</a:t>
            </a:r>
            <a:r>
              <a:rPr lang="zh-CN" altLang="en-US" dirty="0" smtClean="0">
                <a:latin typeface="+mn-ea"/>
              </a:rPr>
              <a:t>年，尤雨溪正式发布了</a:t>
            </a:r>
            <a:r>
              <a:rPr lang="en-US" altLang="zh-CN" dirty="0" err="1" smtClean="0">
                <a:latin typeface="+mn-ea"/>
              </a:rPr>
              <a:t>Vue</a:t>
            </a:r>
            <a:r>
              <a:rPr lang="zh-CN" altLang="en-US" dirty="0" smtClean="0">
                <a:latin typeface="+mn-ea"/>
              </a:rPr>
              <a:t>第一个版本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988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99205" y="101007"/>
            <a:ext cx="2194051" cy="536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前端框架模式变迁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186294" y="812891"/>
            <a:ext cx="837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</a:rPr>
              <a:t>无框架时代，使用浏览器原生</a:t>
            </a:r>
            <a:r>
              <a:rPr lang="en-US" altLang="zh-CN" dirty="0" smtClean="0">
                <a:latin typeface="+mn-ea"/>
              </a:rPr>
              <a:t>API</a:t>
            </a:r>
            <a:r>
              <a:rPr lang="zh-CN" altLang="en-US" dirty="0" smtClean="0">
                <a:latin typeface="+mn-ea"/>
              </a:rPr>
              <a:t>结合</a:t>
            </a:r>
            <a:r>
              <a:rPr lang="en-US" altLang="zh-CN" dirty="0" err="1" smtClean="0">
                <a:latin typeface="+mn-ea"/>
              </a:rPr>
              <a:t>Javascript</a:t>
            </a:r>
            <a:r>
              <a:rPr lang="zh-CN" altLang="en-US" dirty="0" smtClean="0">
                <a:latin typeface="+mn-ea"/>
              </a:rPr>
              <a:t>语法，实现静态页面的动态效果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6294" y="1357511"/>
            <a:ext cx="630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jQuery</a:t>
            </a:r>
            <a:r>
              <a:rPr lang="zh-CN" altLang="en-US" dirty="0" smtClean="0">
                <a:latin typeface="+mn-ea"/>
              </a:rPr>
              <a:t>时代，通过</a:t>
            </a:r>
            <a:r>
              <a:rPr lang="en-US" altLang="zh-CN" dirty="0" smtClean="0">
                <a:latin typeface="+mn-ea"/>
              </a:rPr>
              <a:t>jQuery</a:t>
            </a:r>
            <a:r>
              <a:rPr lang="zh-CN" altLang="en-US" dirty="0" smtClean="0">
                <a:latin typeface="+mn-ea"/>
              </a:rPr>
              <a:t>提供的</a:t>
            </a:r>
            <a:r>
              <a:rPr lang="en-US" altLang="zh-CN" dirty="0" smtClean="0">
                <a:latin typeface="+mn-ea"/>
              </a:rPr>
              <a:t>API</a:t>
            </a:r>
            <a:r>
              <a:rPr lang="zh-CN" altLang="en-US" dirty="0" smtClean="0">
                <a:latin typeface="+mn-ea"/>
              </a:rPr>
              <a:t>实现静态页面的动态效果</a:t>
            </a:r>
            <a:endParaRPr lang="zh-CN" altLang="en-US" dirty="0"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6294" y="190213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MVC</a:t>
            </a:r>
            <a:r>
              <a:rPr lang="zh-CN" altLang="en-US" dirty="0" smtClean="0">
                <a:latin typeface="+mn-ea"/>
              </a:rPr>
              <a:t>框架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67534" y="3707158"/>
            <a:ext cx="73981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MVC</a:t>
            </a:r>
            <a:r>
              <a:rPr lang="zh-CN" altLang="en-US" dirty="0" smtClean="0">
                <a:latin typeface="+mn-ea"/>
              </a:rPr>
              <a:t>缺点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每次</a:t>
            </a:r>
            <a:r>
              <a:rPr lang="zh-CN" altLang="en-US" dirty="0" smtClean="0">
                <a:latin typeface="+mn-ea"/>
              </a:rPr>
              <a:t>请求都必须经过“控制器</a:t>
            </a:r>
            <a:r>
              <a:rPr lang="en-US" altLang="zh-CN" dirty="0" smtClean="0">
                <a:latin typeface="+mn-ea"/>
              </a:rPr>
              <a:t>-</a:t>
            </a:r>
            <a:r>
              <a:rPr lang="zh-CN" altLang="en-US" dirty="0" smtClean="0">
                <a:latin typeface="+mn-ea"/>
              </a:rPr>
              <a:t>模型</a:t>
            </a:r>
            <a:r>
              <a:rPr lang="en-US" altLang="zh-CN" dirty="0" smtClean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视图</a:t>
            </a:r>
            <a:r>
              <a:rPr lang="zh-CN" altLang="en-US" dirty="0" smtClean="0">
                <a:latin typeface="+mn-ea"/>
              </a:rPr>
              <a:t>”，对于小型应用过于冗长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View</a:t>
            </a:r>
            <a:r>
              <a:rPr lang="zh-CN" altLang="en-US" dirty="0" smtClean="0">
                <a:latin typeface="+mn-ea"/>
              </a:rPr>
              <a:t>对于</a:t>
            </a:r>
            <a:r>
              <a:rPr lang="en-US" altLang="zh-CN" dirty="0" smtClean="0">
                <a:latin typeface="+mn-ea"/>
              </a:rPr>
              <a:t>Model</a:t>
            </a:r>
            <a:r>
              <a:rPr lang="zh-CN" altLang="en-US" dirty="0" smtClean="0">
                <a:latin typeface="+mn-ea"/>
              </a:rPr>
              <a:t>过于依赖，导致</a:t>
            </a:r>
            <a:r>
              <a:rPr lang="en-US" altLang="zh-CN" dirty="0" smtClean="0">
                <a:latin typeface="+mn-ea"/>
              </a:rPr>
              <a:t>View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Model</a:t>
            </a:r>
            <a:r>
              <a:rPr lang="zh-CN" altLang="en-US" dirty="0" smtClean="0">
                <a:latin typeface="+mn-ea"/>
              </a:rPr>
              <a:t>耦合度过高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所有逻辑都在</a:t>
            </a:r>
            <a:r>
              <a:rPr lang="en-US" altLang="zh-CN" dirty="0" smtClean="0">
                <a:latin typeface="+mn-ea"/>
              </a:rPr>
              <a:t>Controller</a:t>
            </a:r>
            <a:r>
              <a:rPr lang="zh-CN" altLang="en-US" dirty="0" smtClean="0">
                <a:latin typeface="+mn-ea"/>
              </a:rPr>
              <a:t>，导致</a:t>
            </a:r>
            <a:r>
              <a:rPr lang="en-US" altLang="zh-CN" dirty="0" smtClean="0">
                <a:latin typeface="+mn-ea"/>
              </a:rPr>
              <a:t>Controller</a:t>
            </a:r>
            <a:r>
              <a:rPr lang="zh-CN" altLang="en-US" dirty="0" smtClean="0">
                <a:latin typeface="+mn-ea"/>
              </a:rPr>
              <a:t>过于臃肿</a:t>
            </a:r>
            <a:endParaRPr lang="zh-CN" altLang="en-US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94" y="2479418"/>
            <a:ext cx="4481240" cy="370327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700162" y="2271463"/>
            <a:ext cx="60131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</a:rPr>
              <a:t>View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html</a:t>
            </a:r>
            <a:r>
              <a:rPr lang="zh-CN" altLang="en-US" dirty="0" smtClean="0">
                <a:latin typeface="+mn-ea"/>
              </a:rPr>
              <a:t>代码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</a:rPr>
              <a:t>Model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err="1" smtClean="0">
                <a:latin typeface="+mn-ea"/>
              </a:rPr>
              <a:t>var</a:t>
            </a:r>
            <a:r>
              <a:rPr lang="en-US" altLang="zh-CN" dirty="0" smtClean="0">
                <a:latin typeface="+mn-ea"/>
              </a:rPr>
              <a:t> data = { title : “hello”}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</a:rPr>
              <a:t>Controller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err="1" smtClean="0">
                <a:latin typeface="+mn-ea"/>
              </a:rPr>
              <a:t>angular.controller</a:t>
            </a:r>
            <a:r>
              <a:rPr lang="en-US" altLang="zh-CN" dirty="0" smtClean="0">
                <a:latin typeface="+mn-ea"/>
              </a:rPr>
              <a:t>(function(){……})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87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99205" y="101007"/>
            <a:ext cx="2194051" cy="536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前端框架模式变迁</a:t>
            </a:r>
            <a:endParaRPr lang="en-US" altLang="zh-CN" dirty="0" smtClean="0"/>
          </a:p>
        </p:txBody>
      </p:sp>
      <p:sp>
        <p:nvSpPr>
          <p:cNvPr id="22" name="矩形 21"/>
          <p:cNvSpPr/>
          <p:nvPr/>
        </p:nvSpPr>
        <p:spPr>
          <a:xfrm>
            <a:off x="181484" y="97293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MVP</a:t>
            </a:r>
            <a:r>
              <a:rPr lang="zh-CN" altLang="en-US" dirty="0" smtClean="0">
                <a:latin typeface="+mn-ea"/>
              </a:rPr>
              <a:t>框架</a:t>
            </a:r>
            <a:endParaRPr lang="zh-CN" altLang="en-US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47" y="1872144"/>
            <a:ext cx="8402659" cy="85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7903" y="319747"/>
            <a:ext cx="5254388" cy="13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Vue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、从</a:t>
            </a:r>
            <a:r>
              <a:rPr lang="en-US" altLang="zh-CN" dirty="0" err="1" smtClean="0"/>
              <a:t>mvc</a:t>
            </a:r>
            <a:r>
              <a:rPr lang="zh-CN" altLang="en-US" dirty="0"/>
              <a:t>到</a:t>
            </a:r>
            <a:r>
              <a:rPr lang="en-US" altLang="zh-CN" dirty="0" err="1" smtClean="0"/>
              <a:t>mvp</a:t>
            </a:r>
            <a:r>
              <a:rPr lang="zh-CN" altLang="en-US" dirty="0"/>
              <a:t>到</a:t>
            </a:r>
            <a:r>
              <a:rPr lang="en-US" altLang="zh-CN" dirty="0" err="1" smtClean="0"/>
              <a:t>mvvm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产生背景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78174" y="1952563"/>
            <a:ext cx="12013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Vue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读音似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。它是一套用于构建用户界面的渐进式框架</a:t>
            </a:r>
            <a:r>
              <a:rPr lang="zh-CN" altLang="en-US" dirty="0"/>
              <a:t>，它只关注视图</a:t>
            </a:r>
            <a:r>
              <a:rPr lang="zh-CN" altLang="en-US" dirty="0" smtClean="0"/>
              <a:t>层，是一个构建数据驱动的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界面的库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137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3331" y="450376"/>
            <a:ext cx="5254388" cy="1228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为什么用</a:t>
            </a:r>
            <a:r>
              <a:rPr lang="en-US" altLang="zh-CN" dirty="0" err="1" smtClean="0"/>
              <a:t>vue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的优缺点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</a:t>
            </a:r>
            <a:r>
              <a:rPr lang="zh-CN" altLang="en-US" dirty="0" smtClean="0"/>
              <a:t>、前端开发现状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解决的问题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1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19331" y="218364"/>
            <a:ext cx="5254388" cy="568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如何使用</a:t>
            </a:r>
            <a:r>
              <a:rPr lang="en-US" altLang="zh-CN" dirty="0" err="1" smtClean="0"/>
              <a:t>vue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、概念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）什么是声明式渲染和命令式渲染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）什么是渐进式框架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）什么是生命周期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）什么是自底向上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）安装</a:t>
            </a:r>
            <a:r>
              <a:rPr lang="en-US" altLang="zh-CN" dirty="0" err="1" smtClean="0"/>
              <a:t>vue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zh-CN" altLang="en-US" dirty="0" smtClean="0"/>
              <a:t>）创建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实例，</a:t>
            </a:r>
            <a:r>
              <a:rPr lang="en-US" altLang="zh-CN" dirty="0" smtClean="0"/>
              <a:t>el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computed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methods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watch</a:t>
            </a:r>
          </a:p>
          <a:p>
            <a:r>
              <a:rPr lang="en-US" altLang="zh-CN" dirty="0"/>
              <a:t>4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特殊特性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高级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）全局配置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）全局</a:t>
            </a:r>
            <a:r>
              <a:rPr lang="en-US" altLang="zh-CN" dirty="0" smtClean="0"/>
              <a:t>API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）实例属性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）实例方法：数据</a:t>
            </a:r>
            <a:r>
              <a:rPr lang="en-US" altLang="zh-CN" dirty="0" smtClean="0"/>
              <a:t>/</a:t>
            </a:r>
            <a:r>
              <a:rPr lang="zh-CN" altLang="en-US" dirty="0" smtClean="0"/>
              <a:t>事件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）自定义过滤器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23331" y="20372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,BlinkMacSystemFont,Helvetica Neue,PingFang SC,Microsoft YaHei,Source Han Sans SC,Noto Sans CJK SC,WenQuanYi Micro Hei,sans-serif"/>
              </a:rPr>
              <a:t>命令式渲染 ： 命令我们的程序去做什么，程序就会跟着你的命令去一步一步执行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,BlinkMacSystemFont,Helvetica Neue,PingFang SC,Microsoft YaHei,Source Han Sans SC,Noto Sans CJK SC,WenQuanYi Micro Hei,sans-serif"/>
              </a:rPr>
              <a:t>声明式渲染 ： 我们只需要告诉程序我们想要什么效果，其他的交给程序来做。</a:t>
            </a:r>
            <a:endParaRPr lang="zh-CN" altLang="en-US" b="0" i="0" dirty="0">
              <a:solidFill>
                <a:srgbClr val="333333"/>
              </a:solidFill>
              <a:effectLst/>
              <a:latin typeface="-apple-system,BlinkMacSystemFont,Helvetica Neue,PingFang SC,Microsoft YaHei,Source Han Sans SC,Noto Sans CJK SC,WenQuanYi Micro Hei,sans-serif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3331" y="359618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渐进式框架：</a:t>
            </a:r>
            <a:endParaRPr lang="en-US" altLang="zh-CN" b="0" i="0" dirty="0" smtClean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每个框架都不可避免会有自己的一些特点，从而会对使用者有一定的要求，这些要求就是主张，主张有强有弱，它的强势程度会影响在业务开发中的使用方式。</a:t>
            </a:r>
            <a:b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，你可以在原有大系统的上面，把一两个组件改用它实现，当</a:t>
            </a: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用；也可以整个用它全家桶开发，当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还可以用它的视图，搭配你自己设计的整个下层用。你可以在底层数据逻辑的地方用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OO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和设计模式的那套理念。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也可以函数式，都可以。渐进式可以理解为自由度的表现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77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2088</Words>
  <Application>Microsoft Office PowerPoint</Application>
  <PresentationFormat>宽屏</PresentationFormat>
  <Paragraphs>182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-apple-system,BlinkMacSystemFont,Helvetica Neue,PingFang SC,Microsoft YaHei,Source Han Sans SC,Noto Sans CJK SC,WenQuanYi Micro Hei,sans-serif</vt:lpstr>
      <vt:lpstr>Arial Unicode MS</vt:lpstr>
      <vt:lpstr>Roboto Mono</vt:lpstr>
      <vt:lpstr>Source Sans Pro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郝彬</dc:creator>
  <cp:lastModifiedBy>郝彬</cp:lastModifiedBy>
  <cp:revision>187</cp:revision>
  <dcterms:created xsi:type="dcterms:W3CDTF">2018-06-03T14:53:45Z</dcterms:created>
  <dcterms:modified xsi:type="dcterms:W3CDTF">2018-08-15T06:55:17Z</dcterms:modified>
</cp:coreProperties>
</file>