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ab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CCCE16-1003-4802-BBA4-29A498B52202}">
  <a:tblStyle styleId="{6DCCCE16-1003-4802-BBA4-29A498B5220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fill>
          <a:solidFill>
            <a:srgbClr val="CBCCD1"/>
          </a:solidFill>
        </a:fill>
      </a:tcStyle>
    </a:band1H>
    <a:band2H>
      <a:tcTxStyle/>
    </a:band2H>
    <a:band1V>
      <a:tcTxStyle/>
      <a:tcStyle>
        <a:fill>
          <a:solidFill>
            <a:srgbClr val="CBCCD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280AD2A-7205-46D0-B311-FE4201FE3D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.fntdata"/><Relationship Id="rId11" Type="http://schemas.openxmlformats.org/officeDocument/2006/relationships/slide" Target="slides/slide6.xml"/><Relationship Id="rId22" Type="http://schemas.openxmlformats.org/officeDocument/2006/relationships/font" Target="fonts/Cabin-boldItalic.fntdata"/><Relationship Id="rId10" Type="http://schemas.openxmlformats.org/officeDocument/2006/relationships/slide" Target="slides/slide5.xml"/><Relationship Id="rId21" Type="http://schemas.openxmlformats.org/officeDocument/2006/relationships/font" Target="fonts/Cabin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bin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0388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0388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0388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0388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411000" y="313800"/>
            <a:ext cx="99201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Feature-rich </a:t>
            </a: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eep</a:t>
            </a: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nsemble</a:t>
            </a: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odel</a:t>
            </a: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-- SENTENCE SIMILARITY</a:t>
            </a:r>
            <a:endParaRPr b="0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962541" y="3485408"/>
            <a:ext cx="6675640" cy="1936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</a:t>
            </a: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ian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jie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iuqiu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iao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inyu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475847" y="5605098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25/04/2018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540034" y="266482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76" name="Shape 176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{2280AD2A-7205-46D0-B311-FE4201FE3D60}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Model 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Results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\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Pure Word Embedding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Word Embedding + More Feature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1DCNN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0.31210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0.17684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Siamese LSTM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0.33166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0.17009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Decomposable Attention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0.31590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228600" marR="2286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0.17297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 over 3 base models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0.16551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NN Stacking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0.16876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0.16818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3540034" y="266482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581200" y="2281175"/>
            <a:ext cx="10773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Incorporating rich feature into deep model increases performance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</a:t>
            </a:r>
            <a:r>
              <a:rPr lang="en-US" sz="2400">
                <a:solidFill>
                  <a:schemeClr val="dk1"/>
                </a:solidFill>
              </a:rPr>
              <a:t>ttention, alignment relationship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CNN, most similar sub-phrases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LSTM, relationship between the words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Stacking does not improve performance dramatically when incorporating similar models</a:t>
            </a:r>
            <a:r>
              <a:rPr lang="en-US" sz="2400"/>
              <a:t> 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676500" y="1967225"/>
            <a:ext cx="108390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Parikh, A.P., Täckström, O., Das, D. and Uszkoreit, J., 2016. A decomposable attention model for natural language inference. </a:t>
            </a:r>
            <a:r>
              <a:rPr i="1" lang="en-US">
                <a:solidFill>
                  <a:srgbClr val="222222"/>
                </a:solidFill>
                <a:highlight>
                  <a:srgbClr val="FFFFFF"/>
                </a:highlight>
              </a:rPr>
              <a:t>arXiv preprint arXiv:1606.01933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Mueller, Jonas, and Aditya Thyagarajan. "Siamese Recurrent Architectures for Learning Sentence Similarity." </a:t>
            </a:r>
            <a:r>
              <a:rPr i="1" lang="en-US">
                <a:solidFill>
                  <a:srgbClr val="222222"/>
                </a:solidFill>
                <a:highlight>
                  <a:srgbClr val="FFFFFF"/>
                </a:highlight>
              </a:rPr>
              <a:t>AAAI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. 2016.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2740134" y="1859706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24"/>
              <a:buFont typeface="Noto Sans Symbols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OUTLINE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81192" y="2180496"/>
            <a:ext cx="11029615" cy="3975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06000" lvl="0" marL="30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indent="-306000" lvl="1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Feature-Engineering</a:t>
            </a:r>
            <a:endParaRPr/>
          </a:p>
          <a:p>
            <a:pPr indent="-306000" lvl="1" marL="630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Deep Model</a:t>
            </a:r>
            <a:endParaRPr/>
          </a:p>
          <a:p>
            <a:pPr indent="-306000" lvl="1" marL="630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indent="-306000" lvl="0" marL="30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Analysis</a:t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- DATASET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Shape 116"/>
          <p:cNvGraphicFramePr/>
          <p:nvPr/>
        </p:nvGraphicFramePr>
        <p:xfrm>
          <a:off x="557680" y="5029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{6DCCCE16-1003-4802-BBA4-29A498B52202}</a:tableStyleId>
              </a:tblPr>
              <a:tblGrid>
                <a:gridCol w="3692225"/>
                <a:gridCol w="3692225"/>
                <a:gridCol w="3692225"/>
              </a:tblGrid>
              <a:tr h="36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 Source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Question Pairs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Duplicate vs not_duplicate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</a:tr>
              <a:tr h="36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Training Data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404,290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1: 2.79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</a:tr>
              <a:tr h="36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Test Data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bin"/>
                        <a:buNone/>
                      </a:pPr>
                      <a:r>
                        <a:rPr lang="en-US" sz="1800" u="none" cap="none" strike="noStrike"/>
                        <a:t>2,345,796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45075" marR="90125" marL="90125" anchor="ctr"/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534169" y="24593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{6DCCCE16-1003-4802-BBA4-29A498B52202}</a:tableStyleId>
              </a:tblPr>
              <a:tblGrid>
                <a:gridCol w="445550"/>
                <a:gridCol w="4728750"/>
                <a:gridCol w="4402175"/>
                <a:gridCol w="1500150"/>
              </a:tblGrid>
              <a:tr h="36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Question 1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Question 2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Is_duplicate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</a:tr>
              <a:tr h="36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How much is 30 kV in HP?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Where can I find a conversion chart for CC to horsepower?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</a:tr>
              <a:tr h="365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bin"/>
                        <a:buNone/>
                      </a:pPr>
                      <a:r>
                        <a:rPr lang="en-US" sz="1800" u="none" cap="none" strike="noStrike"/>
                        <a:t>How do I read and find my YouTube comments?</a:t>
                      </a:r>
                      <a:endParaRPr sz="1800" u="none" cap="none" strike="noStrike"/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How can I see all my Youtube comments?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45075" marR="90125" marL="901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45075" marR="90125" marL="90125" anchor="ctr"/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465901" y="1979000"/>
            <a:ext cx="23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Dataset Overview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65896" y="4523738"/>
            <a:ext cx="25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Dataset Statistics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- ARCHITECTURE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00" y="2886506"/>
            <a:ext cx="96488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– PREPROCESSING &amp; FEATURE ENGINEERING</a:t>
            </a:r>
            <a:endParaRPr b="0" i="0" sz="28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581202" y="2390500"/>
            <a:ext cx="2800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Word stemming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Stop words removal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Text cleaning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83326" y="2021171"/>
            <a:ext cx="2198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4611189" y="2021171"/>
            <a:ext cx="2274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598122" y="2390500"/>
            <a:ext cx="554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Statistical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TFIDF </a:t>
            </a: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cosine similarity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1 frequency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2 frequency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Intersection of</a:t>
            </a: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Question 1 &amp; 2 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611195" y="4075100"/>
            <a:ext cx="4947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NLP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Word Embeddings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– DEEP MODELS –  LSTM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25" y="1984351"/>
            <a:ext cx="4989875" cy="40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8644700" y="5047250"/>
            <a:ext cx="3547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Jonas and Thyagarajan（2016）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– DEEP MODELS -- CNN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425" y="2100301"/>
            <a:ext cx="5430651" cy="40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– DEEP MODELS -- ATTENTION MODEL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662" y="2067975"/>
            <a:ext cx="8790676" cy="32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9112700" y="54125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Parikh et.al, 2016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 – ENSEMBLE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66176" y="2612575"/>
            <a:ext cx="642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bagging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Stacking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nn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275" y="3044000"/>
            <a:ext cx="8141774" cy="2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红利">
  <a:themeElements>
    <a:clrScheme name="红利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