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6" r:id="rId1"/>
  </p:sldMasterIdLst>
  <p:notesMasterIdLst>
    <p:notesMasterId r:id="rId20"/>
  </p:notesMasterIdLst>
  <p:handoutMasterIdLst>
    <p:handoutMasterId r:id="rId21"/>
  </p:handoutMasterIdLst>
  <p:sldIdLst>
    <p:sldId id="258" r:id="rId2"/>
    <p:sldId id="431" r:id="rId3"/>
    <p:sldId id="261" r:id="rId4"/>
    <p:sldId id="449" r:id="rId5"/>
    <p:sldId id="451" r:id="rId6"/>
    <p:sldId id="444" r:id="rId7"/>
    <p:sldId id="412" r:id="rId8"/>
    <p:sldId id="450" r:id="rId9"/>
    <p:sldId id="445" r:id="rId10"/>
    <p:sldId id="446" r:id="rId11"/>
    <p:sldId id="447" r:id="rId12"/>
    <p:sldId id="448" r:id="rId13"/>
    <p:sldId id="452" r:id="rId14"/>
    <p:sldId id="453" r:id="rId15"/>
    <p:sldId id="454" r:id="rId16"/>
    <p:sldId id="456" r:id="rId17"/>
    <p:sldId id="455" r:id="rId18"/>
    <p:sldId id="259" r:id="rId19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06" autoAdjust="0"/>
    <p:restoredTop sz="85234" autoAdjust="0"/>
  </p:normalViewPr>
  <p:slideViewPr>
    <p:cSldViewPr>
      <p:cViewPr varScale="1">
        <p:scale>
          <a:sx n="62" d="100"/>
          <a:sy n="62" d="100"/>
        </p:scale>
        <p:origin x="-1362" y="-90"/>
      </p:cViewPr>
      <p:guideLst>
        <p:guide orient="horz" pos="39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763" cy="466725"/>
          </a:xfrm>
          <a:prstGeom prst="rect">
            <a:avLst/>
          </a:prstGeom>
        </p:spPr>
        <p:txBody>
          <a:bodyPr vert="horz" wrap="square" lIns="93655" tIns="46828" rIns="93655" bIns="4682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90975" y="0"/>
            <a:ext cx="3052763" cy="466725"/>
          </a:xfrm>
          <a:prstGeom prst="rect">
            <a:avLst/>
          </a:prstGeom>
        </p:spPr>
        <p:txBody>
          <a:bodyPr vert="horz" wrap="square" lIns="93655" tIns="46828" rIns="93655" bIns="4682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F2AB711-F7B5-4981-900F-DB2B06528045}" type="datetimeFigureOut">
              <a:rPr lang="zh-CN" altLang="en-US"/>
              <a:pPr/>
              <a:t>2011/11/11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77300"/>
            <a:ext cx="3052763" cy="466725"/>
          </a:xfrm>
          <a:prstGeom prst="rect">
            <a:avLst/>
          </a:prstGeom>
        </p:spPr>
        <p:txBody>
          <a:bodyPr vert="horz" wrap="square" lIns="93655" tIns="46828" rIns="93655" bIns="4682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90975" y="8877300"/>
            <a:ext cx="3052763" cy="466725"/>
          </a:xfrm>
          <a:prstGeom prst="rect">
            <a:avLst/>
          </a:prstGeom>
        </p:spPr>
        <p:txBody>
          <a:bodyPr vert="horz" wrap="square" lIns="93655" tIns="46828" rIns="93655" bIns="4682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E92C630-2D66-423F-9FB7-0EE48DE7E1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774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763" cy="466725"/>
          </a:xfrm>
          <a:prstGeom prst="rect">
            <a:avLst/>
          </a:prstGeom>
        </p:spPr>
        <p:txBody>
          <a:bodyPr vert="horz" wrap="square" lIns="93655" tIns="46828" rIns="93655" bIns="4682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90975" y="0"/>
            <a:ext cx="3052763" cy="466725"/>
          </a:xfrm>
          <a:prstGeom prst="rect">
            <a:avLst/>
          </a:prstGeom>
        </p:spPr>
        <p:txBody>
          <a:bodyPr vert="horz" wrap="square" lIns="93655" tIns="46828" rIns="93655" bIns="4682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203E05D-B350-4063-9CC2-AA6BC457D8FE}" type="datetimeFigureOut">
              <a:rPr lang="zh-CN" altLang="en-US"/>
              <a:pPr/>
              <a:t>2011/11/11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701675"/>
            <a:ext cx="4673600" cy="3505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655" tIns="46828" rIns="93655" bIns="4682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4850" y="4440238"/>
            <a:ext cx="5635625" cy="4203700"/>
          </a:xfrm>
          <a:prstGeom prst="rect">
            <a:avLst/>
          </a:prstGeom>
        </p:spPr>
        <p:txBody>
          <a:bodyPr vert="horz" wrap="square" lIns="93655" tIns="46828" rIns="93655" bIns="4682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77300"/>
            <a:ext cx="3052763" cy="466725"/>
          </a:xfrm>
          <a:prstGeom prst="rect">
            <a:avLst/>
          </a:prstGeom>
        </p:spPr>
        <p:txBody>
          <a:bodyPr vert="horz" wrap="square" lIns="93655" tIns="46828" rIns="93655" bIns="4682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90975" y="8877300"/>
            <a:ext cx="3052763" cy="466725"/>
          </a:xfrm>
          <a:prstGeom prst="rect">
            <a:avLst/>
          </a:prstGeom>
        </p:spPr>
        <p:txBody>
          <a:bodyPr vert="horz" wrap="square" lIns="93655" tIns="46828" rIns="93655" bIns="4682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9B9745B-5D24-4BBB-98D9-9F13884F13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64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745B-5D24-4BBB-98D9-9F13884F13A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i="0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74BB8D-A9F6-43A6-87A3-466405DAEDE3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i="0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74BB8D-A9F6-43A6-87A3-466405DAEDE3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i="0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74BB8D-A9F6-43A6-87A3-466405DAEDE3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i="0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74BB8D-A9F6-43A6-87A3-466405DAEDE3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i="0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74BB8D-A9F6-43A6-87A3-466405DAEDE3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i="0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74BB8D-A9F6-43A6-87A3-466405DAEDE3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E44808-EA3F-4A40-86DE-136E489710A4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3990721" y="8876710"/>
            <a:ext cx="3052974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62" tIns="46831" rIns="93662" bIns="46831" anchor="b"/>
          <a:lstStyle/>
          <a:p>
            <a:pPr algn="r"/>
            <a:fld id="{B1AEE4FF-E60B-4C1E-A64F-0C547E8876A0}" type="slidenum">
              <a:rPr lang="en-US" altLang="zh-CN" sz="1200"/>
              <a:pPr algn="r"/>
              <a:t>16</a:t>
            </a:fld>
            <a:endParaRPr lang="en-US" altLang="zh-CN" sz="1200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err="1" smtClean="0"/>
              <a:t>Dd</a:t>
            </a:r>
            <a:r>
              <a:rPr lang="en-US" altLang="zh-CN" dirty="0" smtClean="0"/>
              <a:t> definition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i="0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74BB8D-A9F6-43A6-87A3-466405DAEDE3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745B-5D24-4BBB-98D9-9F13884F13A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74BB8D-A9F6-43A6-87A3-466405DAEDE3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74BB8D-A9F6-43A6-87A3-466405DAEDE3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74BB8D-A9F6-43A6-87A3-466405DAEDE3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74BB8D-A9F6-43A6-87A3-466405DAEDE3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i="0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74BB8D-A9F6-43A6-87A3-466405DAEDE3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i="0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74BB8D-A9F6-43A6-87A3-466405DAEDE3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i="0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74BB8D-A9F6-43A6-87A3-466405DAEDE3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i="0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74BB8D-A9F6-43A6-87A3-466405DAEDE3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D255-DD4C-4821-A8A0-3E1DDD402E2B}" type="datetime1">
              <a:rPr lang="en-CA" smtClean="0"/>
              <a:pPr/>
              <a:t>11/11/2011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4F6-60FC-4A44-9FDD-49CFA7BA64A5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7" name="Picture 11" descr="ppoint_JMSB_Titlewhite_FREN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B70A-FDF5-46F7-8430-48F530BC6A6B}" type="datetime1">
              <a:rPr lang="en-CA" smtClean="0"/>
              <a:pPr/>
              <a:t>11/11/2011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4F6-60FC-4A44-9FDD-49CFA7BA64A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16AE-F99E-419A-B180-635DB3AC9654}" type="datetime1">
              <a:rPr lang="en-CA" smtClean="0"/>
              <a:pPr/>
              <a:t>11/11/2011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4F6-60FC-4A44-9FDD-49CFA7BA64A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DA2-3D2F-4AF9-B4BC-0318466C5901}" type="datetime1">
              <a:rPr lang="en-CA" smtClean="0"/>
              <a:pPr/>
              <a:t>11/11/2011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4F6-60FC-4A44-9FDD-49CFA7BA64A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50BE-EC73-45A7-8145-B3D4042F82B4}" type="datetime1">
              <a:rPr lang="en-CA" smtClean="0"/>
              <a:pPr/>
              <a:t>11/11/2011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4F6-60FC-4A44-9FDD-49CFA7BA64A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BBE1-57F7-4761-ACF5-38E8280DEE9A}" type="datetime1">
              <a:rPr lang="en-CA" smtClean="0"/>
              <a:pPr/>
              <a:t>11/11/2011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4F6-60FC-4A44-9FDD-49CFA7BA64A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71EE-89BB-4470-A3E5-A8A6554A3303}" type="datetime1">
              <a:rPr lang="en-CA" smtClean="0"/>
              <a:pPr/>
              <a:t>11/11/2011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4F6-60FC-4A44-9FDD-49CFA7BA64A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731-EB43-4D2E-B4EF-B6C8557BA4E4}" type="datetime1">
              <a:rPr lang="en-CA" smtClean="0"/>
              <a:pPr/>
              <a:t>11/11/2011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4F6-60FC-4A44-9FDD-49CFA7BA64A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C25-0954-41DA-B16D-36D884647C7B}" type="datetime1">
              <a:rPr lang="en-CA" smtClean="0"/>
              <a:pPr/>
              <a:t>11/11/2011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4F6-60FC-4A44-9FDD-49CFA7BA64A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C385-4B53-4F1A-BF21-E9F71C86BFAD}" type="datetime1">
              <a:rPr lang="en-CA" smtClean="0"/>
              <a:pPr/>
              <a:t>11/11/2011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4F6-60FC-4A44-9FDD-49CFA7BA64A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8A23-E8A0-4E57-8E49-336131F0037E}" type="datetime1">
              <a:rPr lang="en-CA" smtClean="0"/>
              <a:pPr/>
              <a:t>11/11/2011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4F6-60FC-4A44-9FDD-49CFA7BA64A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4026-BB72-47E7-83A9-3C9C9311088A}" type="datetime1">
              <a:rPr lang="en-CA" smtClean="0"/>
              <a:pPr/>
              <a:t>11/11/2011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C54F6-60FC-4A44-9FDD-49CFA7BA64A5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7" name="Picture 16" descr="ppoint_JMSB_Textwhite-FREN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ppoint_ENCS_TitleRed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684213" y="1773238"/>
            <a:ext cx="7772400" cy="475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CA" sz="4000" dirty="0" smtClean="0"/>
              <a:t>Implementing </a:t>
            </a:r>
            <a:r>
              <a:rPr lang="en-CA" sz="4000" dirty="0"/>
              <a:t>a </a:t>
            </a:r>
            <a:r>
              <a:rPr lang="en-CA" sz="4000" dirty="0" smtClean="0"/>
              <a:t>Clone </a:t>
            </a:r>
            <a:r>
              <a:rPr lang="en-CA" sz="4000" dirty="0"/>
              <a:t>D</a:t>
            </a:r>
            <a:r>
              <a:rPr lang="en-CA" sz="4000" dirty="0" smtClean="0"/>
              <a:t>etection </a:t>
            </a:r>
            <a:r>
              <a:rPr lang="en-CA" sz="4000" dirty="0"/>
              <a:t>T</a:t>
            </a:r>
            <a:r>
              <a:rPr lang="en-CA" sz="4000" dirty="0" smtClean="0"/>
              <a:t>echnique </a:t>
            </a:r>
            <a:r>
              <a:rPr lang="en-CA" sz="4000" dirty="0"/>
              <a:t>in </a:t>
            </a:r>
            <a:r>
              <a:rPr lang="en-CA" sz="4000" dirty="0" smtClean="0"/>
              <a:t>Binary </a:t>
            </a:r>
            <a:r>
              <a:rPr lang="en-CA" sz="4000" smtClean="0"/>
              <a:t>Executables</a:t>
            </a:r>
            <a:endParaRPr lang="zh-CN" altLang="zh-CN" sz="4000" dirty="0" smtClean="0"/>
          </a:p>
          <a:p>
            <a:pPr algn="ctr" eaLnBrk="1" hangingPunct="1">
              <a:tabLst>
                <a:tab pos="3149600" algn="l"/>
              </a:tabLst>
            </a:pP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 eaLnBrk="1" hangingPunct="1">
              <a:tabLst>
                <a:tab pos="3149600" algn="l"/>
              </a:tabLst>
            </a:pP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 eaLnBrk="1" hangingPunct="1">
              <a:tabLst>
                <a:tab pos="3149600" algn="l"/>
              </a:tabLst>
            </a:pP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 eaLnBrk="1" hangingPunct="1">
              <a:tabLst>
                <a:tab pos="3149600" algn="l"/>
              </a:tabLst>
            </a:pPr>
            <a:endParaRPr lang="en-US" altLang="zh-CN" sz="2000" b="1" dirty="0" smtClean="0"/>
          </a:p>
          <a:p>
            <a:pPr algn="ctr" eaLnBrk="1" hangingPunct="1">
              <a:tabLst>
                <a:tab pos="3149600" algn="l"/>
              </a:tabLst>
            </a:pP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 eaLnBrk="1" hangingPunct="1">
              <a:tabLst>
                <a:tab pos="3149600" algn="l"/>
              </a:tabLst>
            </a:pPr>
            <a:r>
              <a:rPr lang="en-US" altLang="zh-CN" sz="1400" b="1" dirty="0" smtClean="0"/>
              <a:t>Fall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Normalizer</a:t>
            </a:r>
            <a:endParaRPr lang="zh-CN" altLang="zh-CN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The normalization step creates a normalized instruction sequence, abstracting away memory and register-specific information.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The following shows the normalized instruction sequence for the example:</a:t>
            </a:r>
          </a:p>
          <a:p>
            <a:pPr marL="0" indent="0">
              <a:buNone/>
            </a:pPr>
            <a:endParaRPr lang="en-CA" sz="2000" i="1" dirty="0"/>
          </a:p>
          <a:p>
            <a:pPr marL="0" indent="0">
              <a:buNone/>
            </a:pPr>
            <a:r>
              <a:rPr lang="en-CA" sz="2000" i="1" dirty="0" err="1"/>
              <a:t>mov</a:t>
            </a:r>
            <a:r>
              <a:rPr lang="en-CA" sz="2000" i="1" dirty="0"/>
              <a:t>  [0x805b634], 0x0 			</a:t>
            </a:r>
            <a:r>
              <a:rPr lang="en-CA" sz="2000" i="1" dirty="0" err="1"/>
              <a:t>mov</a:t>
            </a:r>
            <a:r>
              <a:rPr lang="en-CA" sz="2000" i="1" dirty="0"/>
              <a:t> MEM1, VAL1</a:t>
            </a:r>
          </a:p>
          <a:p>
            <a:pPr marL="0" indent="0">
              <a:buNone/>
            </a:pPr>
            <a:r>
              <a:rPr lang="en-CA" sz="2000" i="1" dirty="0" err="1"/>
              <a:t>mov</a:t>
            </a:r>
            <a:r>
              <a:rPr lang="en-CA" sz="2000" i="1" dirty="0"/>
              <a:t> [0x805b63c], </a:t>
            </a:r>
            <a:r>
              <a:rPr lang="en-CA" sz="2000" i="1" dirty="0" err="1"/>
              <a:t>eax</a:t>
            </a:r>
            <a:r>
              <a:rPr lang="en-CA" sz="2000" i="1" dirty="0"/>
              <a:t>			</a:t>
            </a:r>
            <a:r>
              <a:rPr lang="en-CA" sz="2000" i="1" dirty="0" err="1"/>
              <a:t>mov</a:t>
            </a:r>
            <a:r>
              <a:rPr lang="en-CA" sz="2000" i="1" dirty="0"/>
              <a:t> MEM2, REG1</a:t>
            </a:r>
          </a:p>
          <a:p>
            <a:pPr marL="0" indent="0">
              <a:buNone/>
            </a:pPr>
            <a:r>
              <a:rPr lang="en-CA" sz="2000" i="1" dirty="0"/>
              <a:t>add </a:t>
            </a:r>
            <a:r>
              <a:rPr lang="en-CA" sz="2000" i="1" dirty="0" err="1"/>
              <a:t>esp</a:t>
            </a:r>
            <a:r>
              <a:rPr lang="en-CA" sz="2000" i="1" dirty="0"/>
              <a:t>, 0x10				add REG2, VAL2</a:t>
            </a:r>
          </a:p>
          <a:p>
            <a:pPr marL="0" indent="0">
              <a:buNone/>
            </a:pPr>
            <a:r>
              <a:rPr lang="en-CA" sz="2000" i="1" dirty="0" err="1"/>
              <a:t>mov</a:t>
            </a:r>
            <a:r>
              <a:rPr lang="en-CA" sz="2000" i="1" dirty="0"/>
              <a:t> </a:t>
            </a:r>
            <a:r>
              <a:rPr lang="en-CA" sz="2000" i="1" dirty="0" err="1"/>
              <a:t>eax</a:t>
            </a:r>
            <a:r>
              <a:rPr lang="en-CA" sz="2000" i="1" dirty="0"/>
              <a:t>, </a:t>
            </a:r>
            <a:r>
              <a:rPr lang="en-CA" sz="2000" i="1" dirty="0" err="1"/>
              <a:t>ebx</a:t>
            </a:r>
            <a:r>
              <a:rPr lang="en-CA" sz="2000" i="1" dirty="0"/>
              <a:t>				</a:t>
            </a:r>
            <a:r>
              <a:rPr lang="en-CA" sz="2000" i="1" dirty="0" err="1"/>
              <a:t>mov</a:t>
            </a:r>
            <a:r>
              <a:rPr lang="en-CA" sz="2000" i="1" dirty="0"/>
              <a:t> REG1, REG3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63888" y="4293096"/>
            <a:ext cx="1008000" cy="0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CD Process</a:t>
            </a:r>
            <a:endParaRPr lang="zh-CN" altLang="zh-CN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The problem  is separated into two cases, mostly for efficiency reasons.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CA" sz="2000" dirty="0"/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One case is exact clone detection, where only identical normalized instruction sequences are returned. </a:t>
            </a:r>
          </a:p>
          <a:p>
            <a:pPr marL="457200" indent="-457200">
              <a:buFont typeface="+mj-lt"/>
              <a:buAutoNum type="arabicPeriod"/>
            </a:pPr>
            <a:endParaRPr lang="en-CA" sz="2000" dirty="0"/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The other case is inexact clone detection, where certain differences are tolerated by using feature vectors.</a:t>
            </a: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20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CD Process – Exact Clone Detector</a:t>
            </a:r>
            <a:endParaRPr lang="zh-CN" altLang="zh-CN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/>
              <a:t>Exact </a:t>
            </a:r>
            <a:r>
              <a:rPr lang="en-CA" sz="2000" dirty="0"/>
              <a:t>matching uses a traditional hash table on the </a:t>
            </a:r>
            <a:r>
              <a:rPr lang="en-CA" sz="2000" dirty="0" smtClean="0"/>
              <a:t>normalized </a:t>
            </a:r>
            <a:r>
              <a:rPr lang="en-CA" sz="2000" dirty="0"/>
              <a:t>instruction </a:t>
            </a:r>
            <a:r>
              <a:rPr lang="en-CA" sz="2000" dirty="0" smtClean="0"/>
              <a:t>sequences.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It </a:t>
            </a:r>
            <a:r>
              <a:rPr lang="en-CA" sz="2000" dirty="0" smtClean="0"/>
              <a:t>requires </a:t>
            </a:r>
            <a:r>
              <a:rPr lang="en-CA" sz="2000" dirty="0"/>
              <a:t>linear time, and produces exactly the correct </a:t>
            </a:r>
            <a:r>
              <a:rPr lang="en-CA" sz="2000" dirty="0" smtClean="0"/>
              <a:t>set of </a:t>
            </a:r>
            <a:r>
              <a:rPr lang="en-CA" sz="2000" dirty="0"/>
              <a:t>clone clusters </a:t>
            </a:r>
            <a:r>
              <a:rPr lang="en-CA" sz="2000" dirty="0" smtClean="0"/>
              <a:t>with </a:t>
            </a:r>
            <a:r>
              <a:rPr lang="en-CA" sz="2000" dirty="0"/>
              <a:t>neither false positives nor false </a:t>
            </a:r>
            <a:r>
              <a:rPr lang="en-CA" sz="2000" dirty="0" smtClean="0"/>
              <a:t>negatives.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278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CD Process – </a:t>
            </a:r>
            <a:r>
              <a:rPr lang="en-US" sz="3600" dirty="0" smtClean="0"/>
              <a:t>Inexact </a:t>
            </a:r>
            <a:r>
              <a:rPr lang="en-US" sz="3600" dirty="0"/>
              <a:t>Clone </a:t>
            </a:r>
            <a:r>
              <a:rPr lang="en-US" sz="3600" dirty="0" smtClean="0"/>
              <a:t>Detector (1)</a:t>
            </a:r>
            <a:endParaRPr lang="zh-CN" altLang="zh-CN" sz="36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To </a:t>
            </a:r>
            <a:r>
              <a:rPr lang="en-CA" sz="2000" dirty="0" smtClean="0"/>
              <a:t>find </a:t>
            </a:r>
            <a:r>
              <a:rPr lang="en-CA" sz="2000" dirty="0"/>
              <a:t>inexact </a:t>
            </a:r>
            <a:r>
              <a:rPr lang="en-CA" sz="2000" dirty="0" smtClean="0"/>
              <a:t>clones.  </a:t>
            </a:r>
            <a:r>
              <a:rPr lang="en-CA" sz="2000" dirty="0"/>
              <a:t>each code region </a:t>
            </a:r>
            <a:r>
              <a:rPr lang="en-CA" sz="2000" dirty="0" smtClean="0"/>
              <a:t> is characterized by using </a:t>
            </a:r>
            <a:r>
              <a:rPr lang="en-CA" sz="2000" dirty="0"/>
              <a:t>a set F of features, </a:t>
            </a:r>
            <a:r>
              <a:rPr lang="en-CA" sz="2000" dirty="0" smtClean="0"/>
              <a:t>each of </a:t>
            </a:r>
            <a:r>
              <a:rPr lang="en-CA" sz="2000" dirty="0"/>
              <a:t>which </a:t>
            </a:r>
            <a:r>
              <a:rPr lang="en-CA" sz="2000" dirty="0" smtClean="0"/>
              <a:t>identifies </a:t>
            </a:r>
            <a:r>
              <a:rPr lang="en-CA" sz="2000" dirty="0"/>
              <a:t>one property we consider important</a:t>
            </a:r>
            <a:r>
              <a:rPr lang="en-CA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For </a:t>
            </a:r>
            <a:r>
              <a:rPr lang="en-CA" sz="2000" dirty="0" smtClean="0"/>
              <a:t>example</a:t>
            </a:r>
            <a:r>
              <a:rPr lang="en-CA" sz="2000" dirty="0"/>
              <a:t>, each possible instruction mnemonic is a </a:t>
            </a:r>
            <a:r>
              <a:rPr lang="en-CA" sz="2000" dirty="0" smtClean="0"/>
              <a:t>feature, and </a:t>
            </a:r>
            <a:r>
              <a:rPr lang="en-CA" sz="2000" dirty="0"/>
              <a:t>each combination of the instruction's mnemonic </a:t>
            </a:r>
            <a:r>
              <a:rPr lang="en-CA" sz="2000" dirty="0" smtClean="0"/>
              <a:t>and the </a:t>
            </a:r>
            <a:r>
              <a:rPr lang="en-CA" sz="2000" dirty="0"/>
              <a:t>type of the instruction's </a:t>
            </a:r>
            <a:r>
              <a:rPr lang="en-CA" sz="2000" dirty="0" smtClean="0"/>
              <a:t>first </a:t>
            </a:r>
            <a:r>
              <a:rPr lang="en-CA" sz="2000" dirty="0"/>
              <a:t>operand is a feature. </a:t>
            </a:r>
            <a:endParaRPr lang="en-CA" sz="2000" dirty="0" smtClean="0"/>
          </a:p>
          <a:p>
            <a:pPr marL="0" indent="0">
              <a:buNone/>
            </a:pPr>
            <a:endParaRPr lang="en-CA" sz="2000" dirty="0" smtClean="0"/>
          </a:p>
          <a:p>
            <a:pPr marL="0" indent="0">
              <a:buNone/>
            </a:pPr>
            <a:r>
              <a:rPr lang="en-CA" sz="2000" dirty="0" smtClean="0"/>
              <a:t>The </a:t>
            </a:r>
            <a:r>
              <a:rPr lang="en-CA" sz="2000" dirty="0"/>
              <a:t>number of occurrences of </a:t>
            </a:r>
            <a:r>
              <a:rPr lang="en-CA" sz="2000" dirty="0" smtClean="0"/>
              <a:t>each feature is counted within </a:t>
            </a:r>
            <a:r>
              <a:rPr lang="en-CA" sz="2000" dirty="0"/>
              <a:t>a code region, producing a feature vector </a:t>
            </a:r>
            <a:r>
              <a:rPr lang="en-CA" sz="2000" dirty="0" smtClean="0"/>
              <a:t>for the </a:t>
            </a:r>
            <a:r>
              <a:rPr lang="en-CA" sz="2000" dirty="0"/>
              <a:t>region. </a:t>
            </a:r>
            <a:r>
              <a:rPr lang="en-CA" sz="2000" dirty="0" smtClean="0"/>
              <a:t> So,  </a:t>
            </a:r>
            <a:r>
              <a:rPr lang="en-CA" sz="2000" dirty="0"/>
              <a:t>a feature vector is a vector of </a:t>
            </a:r>
            <a:r>
              <a:rPr lang="en-CA" sz="2000" dirty="0" smtClean="0"/>
              <a:t>natural </a:t>
            </a:r>
            <a:r>
              <a:rPr lang="en-CA" sz="2000" dirty="0"/>
              <a:t>numbers of length </a:t>
            </a:r>
            <a:r>
              <a:rPr lang="en-CA" sz="2000" dirty="0" smtClean="0"/>
              <a:t>|F|.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239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CD Process – Inexact Clone Detector </a:t>
            </a:r>
            <a:r>
              <a:rPr lang="en-US" sz="3600" dirty="0" smtClean="0"/>
              <a:t>(2)</a:t>
            </a:r>
            <a:endParaRPr lang="zh-CN" altLang="zh-CN" sz="36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/>
              <a:t>The </a:t>
            </a:r>
            <a:r>
              <a:rPr lang="en-CA" sz="2000" dirty="0"/>
              <a:t>distance between two code </a:t>
            </a:r>
            <a:r>
              <a:rPr lang="en-CA" sz="2000" dirty="0" smtClean="0"/>
              <a:t>regions is defined as the  L-1 </a:t>
            </a:r>
            <a:r>
              <a:rPr lang="en-CA" sz="2000" dirty="0"/>
              <a:t>distance between their corresponding feature vectors.</a:t>
            </a:r>
          </a:p>
          <a:p>
            <a:pPr marL="0" indent="0">
              <a:buNone/>
            </a:pPr>
            <a:endParaRPr lang="en-CA" sz="2000" dirty="0" smtClean="0"/>
          </a:p>
          <a:p>
            <a:pPr marL="0" indent="0">
              <a:buNone/>
            </a:pPr>
            <a:r>
              <a:rPr lang="en-CA" sz="2000" dirty="0" smtClean="0"/>
              <a:t>The </a:t>
            </a:r>
            <a:r>
              <a:rPr lang="en-CA" sz="2000" dirty="0"/>
              <a:t>distance between the vectors is intended to </a:t>
            </a:r>
            <a:r>
              <a:rPr lang="en-CA" sz="2000" dirty="0" smtClean="0"/>
              <a:t>approximate the </a:t>
            </a:r>
            <a:r>
              <a:rPr lang="en-CA" sz="2000" dirty="0"/>
              <a:t>dissimilarity between the code regions. </a:t>
            </a:r>
            <a:endParaRPr lang="en-CA" sz="2000" dirty="0" smtClean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 smtClean="0"/>
              <a:t>Finally, An </a:t>
            </a:r>
            <a:r>
              <a:rPr lang="en-CA" sz="2000" dirty="0"/>
              <a:t>inexact clone pair for a distance </a:t>
            </a:r>
            <a:r>
              <a:rPr lang="en-CA" sz="2000" dirty="0" smtClean="0"/>
              <a:t>is defined </a:t>
            </a:r>
            <a:r>
              <a:rPr lang="en-CA" sz="2000" dirty="0"/>
              <a:t>as an unordered pair</a:t>
            </a:r>
          </a:p>
          <a:p>
            <a:pPr marL="0" indent="0">
              <a:buNone/>
            </a:pPr>
            <a:r>
              <a:rPr lang="en-CA" sz="2000" dirty="0"/>
              <a:t>of code regions </a:t>
            </a:r>
            <a:r>
              <a:rPr lang="en-CA" sz="2000" dirty="0" smtClean="0"/>
              <a:t>{r</a:t>
            </a:r>
            <a:r>
              <a:rPr lang="en-CA" sz="2000" baseline="-25000" dirty="0" smtClean="0"/>
              <a:t>1</a:t>
            </a:r>
            <a:r>
              <a:rPr lang="en-CA" sz="2000" dirty="0" smtClean="0"/>
              <a:t>, r</a:t>
            </a:r>
            <a:r>
              <a:rPr lang="en-CA" sz="2000" baseline="-25000" dirty="0" smtClean="0"/>
              <a:t>2</a:t>
            </a:r>
            <a:r>
              <a:rPr lang="en-CA" sz="2000" dirty="0" smtClean="0"/>
              <a:t>}, </a:t>
            </a:r>
            <a:r>
              <a:rPr lang="en-CA" sz="2000" dirty="0"/>
              <a:t>with feature vectors v1 and v2 </a:t>
            </a:r>
            <a:r>
              <a:rPr lang="en-CA" sz="2000" dirty="0" smtClean="0"/>
              <a:t>respectively</a:t>
            </a:r>
            <a:r>
              <a:rPr lang="en-CA" sz="2000" dirty="0"/>
              <a:t>, where </a:t>
            </a:r>
            <a:r>
              <a:rPr lang="en-CA" sz="2000" dirty="0" smtClean="0"/>
              <a:t>||v</a:t>
            </a:r>
            <a:r>
              <a:rPr lang="en-CA" sz="2000" baseline="-25000" dirty="0" smtClean="0"/>
              <a:t>1</a:t>
            </a:r>
            <a:r>
              <a:rPr lang="en-CA" sz="2000" dirty="0" smtClean="0"/>
              <a:t> – v</a:t>
            </a:r>
            <a:r>
              <a:rPr lang="en-CA" sz="2000" baseline="-25000" dirty="0" smtClean="0"/>
              <a:t>2</a:t>
            </a:r>
            <a:r>
              <a:rPr lang="en-CA" sz="2000" dirty="0" smtClean="0"/>
              <a:t>||</a:t>
            </a:r>
            <a:r>
              <a:rPr lang="en-CA" sz="2000" baseline="-25000" dirty="0" smtClean="0"/>
              <a:t>1</a:t>
            </a:r>
            <a:r>
              <a:rPr lang="en-CA" sz="2000" dirty="0" smtClean="0"/>
              <a:t> &lt; 𝛿. The </a:t>
            </a:r>
            <a:r>
              <a:rPr lang="en-CA" sz="2000" dirty="0"/>
              <a:t>parameter </a:t>
            </a:r>
            <a:r>
              <a:rPr lang="en-CA" sz="2000" dirty="0" smtClean="0"/>
              <a:t>𝛿 affects</a:t>
            </a:r>
            <a:r>
              <a:rPr lang="en-CA" sz="2000" dirty="0"/>
              <a:t> </a:t>
            </a:r>
            <a:r>
              <a:rPr lang="en-CA" sz="2000" dirty="0" smtClean="0"/>
              <a:t>the </a:t>
            </a:r>
            <a:r>
              <a:rPr lang="en-CA" sz="2000" dirty="0"/>
              <a:t>similarity required between the </a:t>
            </a:r>
            <a:r>
              <a:rPr lang="en-CA" sz="2000" dirty="0" smtClean="0"/>
              <a:t>feature.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239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CD Process – Inexact Clone Detector </a:t>
            </a:r>
            <a:r>
              <a:rPr lang="en-US" sz="3600" dirty="0" smtClean="0"/>
              <a:t>(3)</a:t>
            </a:r>
            <a:endParaRPr lang="zh-CN" altLang="zh-CN" sz="36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/>
              <a:t>Locality Sensitive Hashing is used as a way to find </a:t>
            </a:r>
            <a:r>
              <a:rPr lang="en-CA" sz="2000" dirty="0"/>
              <a:t>all vectors within a given </a:t>
            </a:r>
            <a:r>
              <a:rPr lang="en-CA" sz="2000" dirty="0" smtClean="0"/>
              <a:t>distance </a:t>
            </a:r>
            <a:r>
              <a:rPr lang="en-CA" sz="2000" dirty="0"/>
              <a:t>from a query </a:t>
            </a:r>
            <a:r>
              <a:rPr lang="en-CA" sz="2000" dirty="0" smtClean="0"/>
              <a:t>vector.</a:t>
            </a:r>
          </a:p>
          <a:p>
            <a:pPr marL="0" indent="0">
              <a:buNone/>
            </a:pPr>
            <a:endParaRPr lang="en-CA" sz="2000" dirty="0" smtClean="0"/>
          </a:p>
          <a:p>
            <a:pPr marL="0" indent="0">
              <a:buNone/>
            </a:pPr>
            <a:r>
              <a:rPr lang="en-CA" sz="2000" dirty="0" smtClean="0"/>
              <a:t>LSH </a:t>
            </a:r>
            <a:r>
              <a:rPr lang="en-CA" sz="2000" dirty="0"/>
              <a:t>is an approximate algorithm, allowing </a:t>
            </a:r>
            <a:r>
              <a:rPr lang="en-CA" sz="2000" dirty="0" smtClean="0"/>
              <a:t>false negatives </a:t>
            </a:r>
            <a:r>
              <a:rPr lang="en-CA" sz="2000" dirty="0"/>
              <a:t>in order to achieve constant time and space </a:t>
            </a:r>
            <a:r>
              <a:rPr lang="en-CA" sz="2000" dirty="0" smtClean="0"/>
              <a:t>insertion </a:t>
            </a:r>
            <a:r>
              <a:rPr lang="en-CA" sz="2000" dirty="0"/>
              <a:t>and queries for distance-based matching when </a:t>
            </a:r>
            <a:r>
              <a:rPr lang="en-CA" sz="2000" dirty="0" smtClean="0"/>
              <a:t>given appropriate </a:t>
            </a:r>
            <a:r>
              <a:rPr lang="en-CA" sz="2000" dirty="0"/>
              <a:t>parameter choices. </a:t>
            </a:r>
          </a:p>
        </p:txBody>
      </p:sp>
    </p:spTree>
    <p:extLst>
      <p:ext uri="{BB962C8B-B14F-4D97-AF65-F5344CB8AC3E}">
        <p14:creationId xmlns:p14="http://schemas.microsoft.com/office/powerpoint/2010/main" val="19239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425" y="-26988"/>
            <a:ext cx="8866063" cy="199652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CD Process – Inexact Clone Detector </a:t>
            </a:r>
            <a:r>
              <a:rPr lang="en-US" sz="3600" dirty="0" smtClean="0"/>
              <a:t>(4)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altLang="zh-CN" sz="2000" dirty="0" smtClean="0">
                <a:ea typeface="宋体" pitchFamily="2" charset="-122"/>
              </a:rPr>
              <a:t/>
            </a:r>
            <a:br>
              <a:rPr lang="en-US" altLang="zh-CN" sz="2000" dirty="0" smtClean="0">
                <a:ea typeface="宋体" pitchFamily="2" charset="-122"/>
              </a:rPr>
            </a:br>
            <a:r>
              <a:rPr lang="en-US" altLang="zh-CN" sz="2000" dirty="0" smtClean="0">
                <a:ea typeface="宋体" pitchFamily="2" charset="-122"/>
              </a:rPr>
              <a:t>How to search from hash table?</a:t>
            </a:r>
          </a:p>
        </p:txBody>
      </p:sp>
      <p:sp>
        <p:nvSpPr>
          <p:cNvPr id="66563" name="AutoShape 3"/>
          <p:cNvSpPr>
            <a:spLocks noChangeAspect="1" noChangeArrowheads="1"/>
          </p:cNvSpPr>
          <p:nvPr/>
        </p:nvSpPr>
        <p:spPr bwMode="auto">
          <a:xfrm>
            <a:off x="1463675" y="4760913"/>
            <a:ext cx="803275" cy="803275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cs typeface="Arial" pitchFamily="34" charset="0"/>
            </a:endParaRPr>
          </a:p>
        </p:txBody>
      </p:sp>
      <p:sp>
        <p:nvSpPr>
          <p:cNvPr id="66564" name="Rectangle 4"/>
          <p:cNvSpPr>
            <a:spLocks noChangeAspect="1" noChangeArrowheads="1"/>
          </p:cNvSpPr>
          <p:nvPr/>
        </p:nvSpPr>
        <p:spPr bwMode="auto">
          <a:xfrm>
            <a:off x="1655763" y="5072063"/>
            <a:ext cx="4111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 b="1" i="1">
                <a:latin typeface="b"/>
                <a:ea typeface="宋体" pitchFamily="2" charset="-122"/>
                <a:cs typeface="Arial" pitchFamily="34" charset="0"/>
              </a:rPr>
              <a:t>Q</a:t>
            </a:r>
          </a:p>
        </p:txBody>
      </p:sp>
      <p:sp>
        <p:nvSpPr>
          <p:cNvPr id="66565" name="Rectangle 5"/>
          <p:cNvSpPr>
            <a:spLocks noChangeAspect="1" noChangeArrowheads="1"/>
          </p:cNvSpPr>
          <p:nvPr/>
        </p:nvSpPr>
        <p:spPr bwMode="auto">
          <a:xfrm>
            <a:off x="2759075" y="5418138"/>
            <a:ext cx="7762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CN" sz="1400" b="1">
                <a:ea typeface="宋体" pitchFamily="2" charset="-122"/>
                <a:cs typeface="Arial" pitchFamily="34" charset="0"/>
              </a:rPr>
              <a:t>111101</a:t>
            </a:r>
          </a:p>
        </p:txBody>
      </p:sp>
      <p:sp>
        <p:nvSpPr>
          <p:cNvPr id="66566" name="Rectangle 6"/>
          <p:cNvSpPr>
            <a:spLocks noChangeAspect="1" noChangeArrowheads="1"/>
          </p:cNvSpPr>
          <p:nvPr/>
        </p:nvSpPr>
        <p:spPr bwMode="auto">
          <a:xfrm>
            <a:off x="2759075" y="4964113"/>
            <a:ext cx="7762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CN" sz="1400" b="1">
                <a:ea typeface="宋体" pitchFamily="2" charset="-122"/>
                <a:cs typeface="Arial" pitchFamily="34" charset="0"/>
              </a:rPr>
              <a:t>110111</a:t>
            </a:r>
          </a:p>
        </p:txBody>
      </p:sp>
      <p:sp>
        <p:nvSpPr>
          <p:cNvPr id="66567" name="Rectangle 7"/>
          <p:cNvSpPr>
            <a:spLocks noChangeAspect="1" noChangeArrowheads="1"/>
          </p:cNvSpPr>
          <p:nvPr/>
        </p:nvSpPr>
        <p:spPr bwMode="auto">
          <a:xfrm>
            <a:off x="2759075" y="4510088"/>
            <a:ext cx="7762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CN" sz="1400" b="1">
                <a:ea typeface="宋体" pitchFamily="2" charset="-122"/>
                <a:cs typeface="Arial" pitchFamily="34" charset="0"/>
              </a:rPr>
              <a:t>110101</a:t>
            </a:r>
          </a:p>
        </p:txBody>
      </p:sp>
      <p:sp>
        <p:nvSpPr>
          <p:cNvPr id="66568" name="Line 8"/>
          <p:cNvSpPr>
            <a:spLocks noChangeAspect="1" noChangeShapeType="1"/>
          </p:cNvSpPr>
          <p:nvPr/>
        </p:nvSpPr>
        <p:spPr bwMode="auto">
          <a:xfrm>
            <a:off x="2754313" y="4510088"/>
            <a:ext cx="24066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69" name="Line 9"/>
          <p:cNvSpPr>
            <a:spLocks noChangeAspect="1" noChangeShapeType="1"/>
          </p:cNvSpPr>
          <p:nvPr/>
        </p:nvSpPr>
        <p:spPr bwMode="auto">
          <a:xfrm>
            <a:off x="2759075" y="4964113"/>
            <a:ext cx="2405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0" name="Line 10"/>
          <p:cNvSpPr>
            <a:spLocks noChangeAspect="1" noChangeShapeType="1"/>
          </p:cNvSpPr>
          <p:nvPr/>
        </p:nvSpPr>
        <p:spPr bwMode="auto">
          <a:xfrm>
            <a:off x="2759075" y="5418138"/>
            <a:ext cx="2405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1" name="Line 11"/>
          <p:cNvSpPr>
            <a:spLocks noChangeAspect="1" noChangeShapeType="1"/>
          </p:cNvSpPr>
          <p:nvPr/>
        </p:nvSpPr>
        <p:spPr bwMode="auto">
          <a:xfrm>
            <a:off x="2759075" y="5872163"/>
            <a:ext cx="24050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2" name="Line 12"/>
          <p:cNvSpPr>
            <a:spLocks noChangeAspect="1" noChangeShapeType="1"/>
          </p:cNvSpPr>
          <p:nvPr/>
        </p:nvSpPr>
        <p:spPr bwMode="auto">
          <a:xfrm>
            <a:off x="2759075" y="4510088"/>
            <a:ext cx="0" cy="13620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3" name="Line 13"/>
          <p:cNvSpPr>
            <a:spLocks noChangeAspect="1" noChangeShapeType="1"/>
          </p:cNvSpPr>
          <p:nvPr/>
        </p:nvSpPr>
        <p:spPr bwMode="auto">
          <a:xfrm>
            <a:off x="3535363" y="4510088"/>
            <a:ext cx="0" cy="136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4" name="Line 14"/>
          <p:cNvSpPr>
            <a:spLocks noChangeAspect="1" noChangeShapeType="1"/>
          </p:cNvSpPr>
          <p:nvPr/>
        </p:nvSpPr>
        <p:spPr bwMode="auto">
          <a:xfrm>
            <a:off x="5160963" y="4510088"/>
            <a:ext cx="0" cy="13620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5" name="Oval 15"/>
          <p:cNvSpPr>
            <a:spLocks noChangeAspect="1" noChangeArrowheads="1"/>
          </p:cNvSpPr>
          <p:nvPr/>
        </p:nvSpPr>
        <p:spPr bwMode="auto">
          <a:xfrm>
            <a:off x="3802063" y="6069013"/>
            <a:ext cx="80962" cy="809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cs typeface="Arial" pitchFamily="34" charset="0"/>
            </a:endParaRPr>
          </a:p>
        </p:txBody>
      </p:sp>
      <p:sp>
        <p:nvSpPr>
          <p:cNvPr id="66576" name="AutoShape 16"/>
          <p:cNvSpPr>
            <a:spLocks noChangeAspect="1" noChangeArrowheads="1"/>
          </p:cNvSpPr>
          <p:nvPr/>
        </p:nvSpPr>
        <p:spPr bwMode="auto">
          <a:xfrm>
            <a:off x="3608388" y="4579938"/>
            <a:ext cx="352425" cy="352425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cs typeface="Arial" pitchFamily="34" charset="0"/>
            </a:endParaRPr>
          </a:p>
        </p:txBody>
      </p:sp>
      <p:sp>
        <p:nvSpPr>
          <p:cNvPr id="66577" name="AutoShape 17"/>
          <p:cNvSpPr>
            <a:spLocks noChangeAspect="1" noChangeArrowheads="1"/>
          </p:cNvSpPr>
          <p:nvPr/>
        </p:nvSpPr>
        <p:spPr bwMode="auto">
          <a:xfrm>
            <a:off x="4397375" y="4584700"/>
            <a:ext cx="352425" cy="352425"/>
          </a:xfrm>
          <a:prstGeom prst="triangle">
            <a:avLst>
              <a:gd name="adj" fmla="val 5000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cs typeface="Arial" pitchFamily="34" charset="0"/>
            </a:endParaRPr>
          </a:p>
        </p:txBody>
      </p:sp>
      <p:sp>
        <p:nvSpPr>
          <p:cNvPr id="66578" name="AutoShape 18"/>
          <p:cNvSpPr>
            <a:spLocks noChangeAspect="1" noChangeArrowheads="1"/>
          </p:cNvSpPr>
          <p:nvPr/>
        </p:nvSpPr>
        <p:spPr bwMode="auto">
          <a:xfrm>
            <a:off x="3548063" y="5030788"/>
            <a:ext cx="352425" cy="352425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cs typeface="Arial" pitchFamily="34" charset="0"/>
            </a:endParaRPr>
          </a:p>
        </p:txBody>
      </p:sp>
      <p:sp>
        <p:nvSpPr>
          <p:cNvPr id="66579" name="AutoShape 19"/>
          <p:cNvSpPr>
            <a:spLocks noChangeAspect="1" noChangeArrowheads="1"/>
          </p:cNvSpPr>
          <p:nvPr/>
        </p:nvSpPr>
        <p:spPr bwMode="auto">
          <a:xfrm>
            <a:off x="3603625" y="5464175"/>
            <a:ext cx="352425" cy="352425"/>
          </a:xfrm>
          <a:prstGeom prst="triangle">
            <a:avLst>
              <a:gd name="adj" fmla="val 5000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cs typeface="Arial" pitchFamily="34" charset="0"/>
            </a:endParaRPr>
          </a:p>
        </p:txBody>
      </p:sp>
      <p:sp>
        <p:nvSpPr>
          <p:cNvPr id="66580" name="AutoShape 20"/>
          <p:cNvSpPr>
            <a:spLocks noChangeAspect="1" noChangeArrowheads="1"/>
          </p:cNvSpPr>
          <p:nvPr/>
        </p:nvSpPr>
        <p:spPr bwMode="auto">
          <a:xfrm>
            <a:off x="3990975" y="5468938"/>
            <a:ext cx="352425" cy="352425"/>
          </a:xfrm>
          <a:prstGeom prst="triangle">
            <a:avLst>
              <a:gd name="adj" fmla="val 5000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cs typeface="Arial" pitchFamily="34" charset="0"/>
            </a:endParaRPr>
          </a:p>
        </p:txBody>
      </p:sp>
      <p:sp>
        <p:nvSpPr>
          <p:cNvPr id="66581" name="AutoShape 21"/>
          <p:cNvSpPr>
            <a:spLocks noChangeAspect="1" noChangeArrowheads="1"/>
          </p:cNvSpPr>
          <p:nvPr/>
        </p:nvSpPr>
        <p:spPr bwMode="auto">
          <a:xfrm>
            <a:off x="4333875" y="5027613"/>
            <a:ext cx="352425" cy="352425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cs typeface="Arial" pitchFamily="34" charset="0"/>
            </a:endParaRPr>
          </a:p>
        </p:txBody>
      </p:sp>
      <p:sp>
        <p:nvSpPr>
          <p:cNvPr id="66582" name="AutoShape 22"/>
          <p:cNvSpPr>
            <a:spLocks noChangeAspect="1" noChangeArrowheads="1"/>
          </p:cNvSpPr>
          <p:nvPr/>
        </p:nvSpPr>
        <p:spPr bwMode="auto">
          <a:xfrm>
            <a:off x="4745038" y="5027613"/>
            <a:ext cx="352425" cy="352425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cs typeface="Arial" pitchFamily="34" charset="0"/>
            </a:endParaRPr>
          </a:p>
        </p:txBody>
      </p:sp>
      <p:sp>
        <p:nvSpPr>
          <p:cNvPr id="66583" name="AutoShape 23"/>
          <p:cNvSpPr>
            <a:spLocks noChangeAspect="1" noChangeArrowheads="1"/>
          </p:cNvSpPr>
          <p:nvPr/>
        </p:nvSpPr>
        <p:spPr bwMode="auto">
          <a:xfrm>
            <a:off x="3927475" y="5027613"/>
            <a:ext cx="352425" cy="352425"/>
          </a:xfrm>
          <a:prstGeom prst="triangle">
            <a:avLst>
              <a:gd name="adj" fmla="val 5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cs typeface="Arial" pitchFamily="34" charset="0"/>
            </a:endParaRPr>
          </a:p>
        </p:txBody>
      </p:sp>
      <p:sp>
        <p:nvSpPr>
          <p:cNvPr id="66584" name="AutoShape 24"/>
          <p:cNvSpPr>
            <a:spLocks noChangeAspect="1" noChangeArrowheads="1"/>
          </p:cNvSpPr>
          <p:nvPr/>
        </p:nvSpPr>
        <p:spPr bwMode="auto">
          <a:xfrm>
            <a:off x="3990975" y="4579938"/>
            <a:ext cx="352425" cy="352425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cs typeface="Arial" pitchFamily="34" charset="0"/>
            </a:endParaRPr>
          </a:p>
        </p:txBody>
      </p:sp>
      <p:sp>
        <p:nvSpPr>
          <p:cNvPr id="66585" name="Line 25"/>
          <p:cNvSpPr>
            <a:spLocks noChangeAspect="1" noChangeShapeType="1"/>
          </p:cNvSpPr>
          <p:nvPr/>
        </p:nvSpPr>
        <p:spPr bwMode="auto">
          <a:xfrm flipH="1">
            <a:off x="3738563" y="3794125"/>
            <a:ext cx="0" cy="665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6" name="Line 26"/>
          <p:cNvSpPr>
            <a:spLocks noChangeAspect="1" noChangeShapeType="1"/>
          </p:cNvSpPr>
          <p:nvPr/>
        </p:nvSpPr>
        <p:spPr bwMode="auto">
          <a:xfrm flipH="1">
            <a:off x="3895725" y="3794125"/>
            <a:ext cx="0" cy="665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7" name="Line 27"/>
          <p:cNvSpPr>
            <a:spLocks noChangeAspect="1" noChangeShapeType="1"/>
          </p:cNvSpPr>
          <p:nvPr/>
        </p:nvSpPr>
        <p:spPr bwMode="auto">
          <a:xfrm flipH="1">
            <a:off x="4052888" y="3794125"/>
            <a:ext cx="0" cy="665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8" name="Line 28"/>
          <p:cNvSpPr>
            <a:spLocks noChangeAspect="1" noChangeShapeType="1"/>
          </p:cNvSpPr>
          <p:nvPr/>
        </p:nvSpPr>
        <p:spPr bwMode="auto">
          <a:xfrm flipH="1">
            <a:off x="4211638" y="3794125"/>
            <a:ext cx="0" cy="665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9" name="Line 29"/>
          <p:cNvSpPr>
            <a:spLocks noChangeAspect="1" noChangeShapeType="1"/>
          </p:cNvSpPr>
          <p:nvPr/>
        </p:nvSpPr>
        <p:spPr bwMode="auto">
          <a:xfrm>
            <a:off x="2411413" y="5184775"/>
            <a:ext cx="284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0" name="Line 30"/>
          <p:cNvSpPr>
            <a:spLocks noChangeAspect="1" noChangeShapeType="1"/>
          </p:cNvSpPr>
          <p:nvPr/>
        </p:nvSpPr>
        <p:spPr bwMode="auto">
          <a:xfrm flipH="1">
            <a:off x="3579813" y="3794125"/>
            <a:ext cx="0" cy="665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1"/>
          <p:cNvGrpSpPr>
            <a:grpSpLocks noChangeAspect="1"/>
          </p:cNvGrpSpPr>
          <p:nvPr/>
        </p:nvGrpSpPr>
        <p:grpSpPr bwMode="auto">
          <a:xfrm>
            <a:off x="1143000" y="2436813"/>
            <a:ext cx="1738313" cy="701675"/>
            <a:chOff x="1020" y="1094"/>
            <a:chExt cx="1248" cy="504"/>
          </a:xfrm>
        </p:grpSpPr>
        <p:sp>
          <p:nvSpPr>
            <p:cNvPr id="16462" name="Text Box 32"/>
            <p:cNvSpPr txBox="1">
              <a:spLocks noChangeAspect="1" noChangeArrowheads="1"/>
            </p:cNvSpPr>
            <p:nvPr/>
          </p:nvSpPr>
          <p:spPr bwMode="auto">
            <a:xfrm>
              <a:off x="1020" y="1094"/>
              <a:ext cx="974" cy="5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000" i="1">
                  <a:latin typeface="Times New Roman" pitchFamily="18" charset="0"/>
                  <a:ea typeface="宋体" pitchFamily="2" charset="-122"/>
                  <a:cs typeface="Arial" pitchFamily="34" charset="0"/>
                </a:rPr>
                <a:t>h   </a:t>
              </a:r>
              <a:endParaRPr lang="en-US" altLang="zh-CN" sz="4000" i="1" baseline="-25000">
                <a:latin typeface="Times New Roman" pitchFamily="18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6463" name="Text Box 33"/>
            <p:cNvSpPr txBox="1">
              <a:spLocks noChangeAspect="1" noChangeArrowheads="1"/>
            </p:cNvSpPr>
            <p:nvPr/>
          </p:nvSpPr>
          <p:spPr bwMode="auto">
            <a:xfrm>
              <a:off x="1406" y="1241"/>
              <a:ext cx="862" cy="3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600" b="1" i="1">
                  <a:latin typeface="Times New Roman" pitchFamily="18" charset="0"/>
                  <a:ea typeface="宋体" pitchFamily="2" charset="-122"/>
                  <a:cs typeface="Arial" pitchFamily="34" charset="0"/>
                </a:rPr>
                <a:t>  r</a:t>
              </a:r>
              <a:r>
                <a:rPr lang="en-US" altLang="zh-CN" sz="2600" b="1" baseline="-25000">
                  <a:latin typeface="Times New Roman" pitchFamily="18" charset="0"/>
                  <a:ea typeface="宋体" pitchFamily="2" charset="-122"/>
                  <a:cs typeface="Arial" pitchFamily="34" charset="0"/>
                </a:rPr>
                <a:t>1</a:t>
              </a:r>
              <a:r>
                <a:rPr lang="en-US" altLang="zh-CN" sz="2600" b="1">
                  <a:latin typeface="Times New Roman" pitchFamily="18" charset="0"/>
                  <a:ea typeface="宋体" pitchFamily="2" charset="-122"/>
                  <a:cs typeface="Arial" pitchFamily="34" charset="0"/>
                </a:rPr>
                <a:t>…</a:t>
              </a:r>
              <a:r>
                <a:rPr lang="en-US" altLang="zh-CN" sz="2600" b="1" i="1">
                  <a:latin typeface="Times New Roman" pitchFamily="18" charset="0"/>
                  <a:ea typeface="宋体" pitchFamily="2" charset="-122"/>
                  <a:cs typeface="Arial" pitchFamily="34" charset="0"/>
                </a:rPr>
                <a:t>r</a:t>
              </a:r>
              <a:r>
                <a:rPr lang="en-US" altLang="zh-CN" sz="2600" b="1" baseline="-25000">
                  <a:latin typeface="Times New Roman" pitchFamily="18" charset="0"/>
                  <a:ea typeface="宋体" pitchFamily="2" charset="-122"/>
                  <a:cs typeface="Arial" pitchFamily="34" charset="0"/>
                </a:rPr>
                <a:t>k</a:t>
              </a:r>
            </a:p>
          </p:txBody>
        </p:sp>
      </p:grpSp>
      <p:grpSp>
        <p:nvGrpSpPr>
          <p:cNvPr id="3" name="Group 34"/>
          <p:cNvGrpSpPr>
            <a:grpSpLocks noChangeAspect="1"/>
          </p:cNvGrpSpPr>
          <p:nvPr/>
        </p:nvGrpSpPr>
        <p:grpSpPr bwMode="auto">
          <a:xfrm>
            <a:off x="2947988" y="2055813"/>
            <a:ext cx="1843087" cy="1579562"/>
            <a:chOff x="1905" y="164"/>
            <a:chExt cx="1323" cy="1134"/>
          </a:xfrm>
        </p:grpSpPr>
        <p:sp>
          <p:nvSpPr>
            <p:cNvPr id="16446" name="AutoShape 35"/>
            <p:cNvSpPr>
              <a:spLocks noChangeAspect="1" noChangeArrowheads="1"/>
            </p:cNvSpPr>
            <p:nvPr/>
          </p:nvSpPr>
          <p:spPr bwMode="auto">
            <a:xfrm>
              <a:off x="1905" y="223"/>
              <a:ext cx="576" cy="576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cs typeface="Arial" pitchFamily="34" charset="0"/>
              </a:endParaRPr>
            </a:p>
          </p:txBody>
        </p:sp>
        <p:sp>
          <p:nvSpPr>
            <p:cNvPr id="16447" name="AutoShape 36"/>
            <p:cNvSpPr>
              <a:spLocks noChangeAspect="1" noChangeArrowheads="1"/>
            </p:cNvSpPr>
            <p:nvPr/>
          </p:nvSpPr>
          <p:spPr bwMode="auto">
            <a:xfrm>
              <a:off x="1972" y="268"/>
              <a:ext cx="576" cy="576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cs typeface="Arial" pitchFamily="34" charset="0"/>
              </a:endParaRPr>
            </a:p>
          </p:txBody>
        </p:sp>
        <p:sp>
          <p:nvSpPr>
            <p:cNvPr id="16448" name="AutoShape 37"/>
            <p:cNvSpPr>
              <a:spLocks noChangeAspect="1" noChangeArrowheads="1"/>
            </p:cNvSpPr>
            <p:nvPr/>
          </p:nvSpPr>
          <p:spPr bwMode="auto">
            <a:xfrm>
              <a:off x="2041" y="314"/>
              <a:ext cx="576" cy="576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cs typeface="Arial" pitchFamily="34" charset="0"/>
              </a:endParaRPr>
            </a:p>
          </p:txBody>
        </p:sp>
        <p:sp>
          <p:nvSpPr>
            <p:cNvPr id="16449" name="AutoShape 38"/>
            <p:cNvSpPr>
              <a:spLocks noChangeAspect="1" noChangeArrowheads="1"/>
            </p:cNvSpPr>
            <p:nvPr/>
          </p:nvSpPr>
          <p:spPr bwMode="auto">
            <a:xfrm>
              <a:off x="2108" y="359"/>
              <a:ext cx="576" cy="576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cs typeface="Arial" pitchFamily="34" charset="0"/>
              </a:endParaRPr>
            </a:p>
          </p:txBody>
        </p:sp>
        <p:sp>
          <p:nvSpPr>
            <p:cNvPr id="16450" name="AutoShape 39"/>
            <p:cNvSpPr>
              <a:spLocks noChangeAspect="1" noChangeArrowheads="1"/>
            </p:cNvSpPr>
            <p:nvPr/>
          </p:nvSpPr>
          <p:spPr bwMode="auto">
            <a:xfrm>
              <a:off x="2109" y="359"/>
              <a:ext cx="576" cy="576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cs typeface="Arial" pitchFamily="34" charset="0"/>
              </a:endParaRPr>
            </a:p>
          </p:txBody>
        </p:sp>
        <p:sp>
          <p:nvSpPr>
            <p:cNvPr id="16451" name="AutoShape 40"/>
            <p:cNvSpPr>
              <a:spLocks noChangeAspect="1" noChangeArrowheads="1"/>
            </p:cNvSpPr>
            <p:nvPr/>
          </p:nvSpPr>
          <p:spPr bwMode="auto">
            <a:xfrm>
              <a:off x="2176" y="404"/>
              <a:ext cx="576" cy="576"/>
            </a:xfrm>
            <a:prstGeom prst="triangle">
              <a:avLst>
                <a:gd name="adj" fmla="val 50000"/>
              </a:avLst>
            </a:prstGeom>
            <a:solidFill>
              <a:srgbClr val="FF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cs typeface="Arial" pitchFamily="34" charset="0"/>
              </a:endParaRPr>
            </a:p>
          </p:txBody>
        </p:sp>
        <p:sp>
          <p:nvSpPr>
            <p:cNvPr id="16452" name="AutoShape 41"/>
            <p:cNvSpPr>
              <a:spLocks noChangeAspect="1" noChangeArrowheads="1"/>
            </p:cNvSpPr>
            <p:nvPr/>
          </p:nvSpPr>
          <p:spPr bwMode="auto">
            <a:xfrm>
              <a:off x="2245" y="450"/>
              <a:ext cx="576" cy="576"/>
            </a:xfrm>
            <a:prstGeom prst="triangle">
              <a:avLst>
                <a:gd name="adj" fmla="val 50000"/>
              </a:avLst>
            </a:prstGeom>
            <a:solidFill>
              <a:srgbClr val="FF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cs typeface="Arial" pitchFamily="34" charset="0"/>
              </a:endParaRPr>
            </a:p>
          </p:txBody>
        </p:sp>
        <p:sp>
          <p:nvSpPr>
            <p:cNvPr id="16453" name="AutoShape 42"/>
            <p:cNvSpPr>
              <a:spLocks noChangeAspect="1" noChangeArrowheads="1"/>
            </p:cNvSpPr>
            <p:nvPr/>
          </p:nvSpPr>
          <p:spPr bwMode="auto">
            <a:xfrm>
              <a:off x="2312" y="495"/>
              <a:ext cx="576" cy="576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cs typeface="Arial" pitchFamily="34" charset="0"/>
              </a:endParaRPr>
            </a:p>
          </p:txBody>
        </p:sp>
        <p:sp>
          <p:nvSpPr>
            <p:cNvPr id="16454" name="AutoShape 43"/>
            <p:cNvSpPr>
              <a:spLocks noChangeAspect="1" noChangeArrowheads="1"/>
            </p:cNvSpPr>
            <p:nvPr/>
          </p:nvSpPr>
          <p:spPr bwMode="auto">
            <a:xfrm>
              <a:off x="2380" y="540"/>
              <a:ext cx="576" cy="576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cs typeface="Arial" pitchFamily="34" charset="0"/>
              </a:endParaRPr>
            </a:p>
          </p:txBody>
        </p:sp>
        <p:sp>
          <p:nvSpPr>
            <p:cNvPr id="16455" name="AutoShape 44"/>
            <p:cNvSpPr>
              <a:spLocks noChangeAspect="1" noChangeArrowheads="1"/>
            </p:cNvSpPr>
            <p:nvPr/>
          </p:nvSpPr>
          <p:spPr bwMode="auto">
            <a:xfrm>
              <a:off x="2448" y="585"/>
              <a:ext cx="576" cy="576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cs typeface="Arial" pitchFamily="34" charset="0"/>
              </a:endParaRPr>
            </a:p>
          </p:txBody>
        </p:sp>
        <p:sp>
          <p:nvSpPr>
            <p:cNvPr id="16456" name="AutoShape 45"/>
            <p:cNvSpPr>
              <a:spLocks noChangeAspect="1" noChangeArrowheads="1"/>
            </p:cNvSpPr>
            <p:nvPr/>
          </p:nvSpPr>
          <p:spPr bwMode="auto">
            <a:xfrm>
              <a:off x="2516" y="631"/>
              <a:ext cx="576" cy="576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cs typeface="Arial" pitchFamily="34" charset="0"/>
              </a:endParaRPr>
            </a:p>
          </p:txBody>
        </p:sp>
        <p:sp>
          <p:nvSpPr>
            <p:cNvPr id="16457" name="AutoShape 46"/>
            <p:cNvSpPr>
              <a:spLocks noChangeAspect="1" noChangeArrowheads="1"/>
            </p:cNvSpPr>
            <p:nvPr/>
          </p:nvSpPr>
          <p:spPr bwMode="auto">
            <a:xfrm>
              <a:off x="2584" y="676"/>
              <a:ext cx="576" cy="576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cs typeface="Arial" pitchFamily="34" charset="0"/>
              </a:endParaRPr>
            </a:p>
          </p:txBody>
        </p:sp>
        <p:sp>
          <p:nvSpPr>
            <p:cNvPr id="16458" name="AutoShape 47"/>
            <p:cNvSpPr>
              <a:spLocks noChangeAspect="1" noChangeArrowheads="1"/>
            </p:cNvSpPr>
            <p:nvPr/>
          </p:nvSpPr>
          <p:spPr bwMode="auto">
            <a:xfrm>
              <a:off x="2652" y="722"/>
              <a:ext cx="576" cy="576"/>
            </a:xfrm>
            <a:prstGeom prst="triangle">
              <a:avLst>
                <a:gd name="adj" fmla="val 50000"/>
              </a:avLst>
            </a:prstGeom>
            <a:solidFill>
              <a:srgbClr val="FF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cs typeface="Arial" pitchFamily="34" charset="0"/>
              </a:endParaRPr>
            </a:p>
          </p:txBody>
        </p:sp>
        <p:sp>
          <p:nvSpPr>
            <p:cNvPr id="16459" name="Line 48"/>
            <p:cNvSpPr>
              <a:spLocks noChangeAspect="1" noChangeShapeType="1"/>
            </p:cNvSpPr>
            <p:nvPr/>
          </p:nvSpPr>
          <p:spPr bwMode="auto">
            <a:xfrm>
              <a:off x="2358" y="210"/>
              <a:ext cx="68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0" name="Rectangle 49"/>
            <p:cNvSpPr>
              <a:spLocks noChangeAspect="1" noChangeArrowheads="1"/>
            </p:cNvSpPr>
            <p:nvPr/>
          </p:nvSpPr>
          <p:spPr bwMode="auto">
            <a:xfrm>
              <a:off x="2790" y="936"/>
              <a:ext cx="386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 b="1">
                  <a:ea typeface="宋体" pitchFamily="2" charset="-122"/>
                  <a:cs typeface="Arial" pitchFamily="34" charset="0"/>
                </a:rPr>
                <a:t>X</a:t>
              </a:r>
              <a:r>
                <a:rPr lang="en-US" altLang="zh-CN" sz="2600" b="1" baseline="-25000">
                  <a:latin typeface="b"/>
                  <a:ea typeface="宋体" pitchFamily="2" charset="-122"/>
                  <a:cs typeface="Arial" pitchFamily="34" charset="0"/>
                </a:rPr>
                <a:t>i</a:t>
              </a:r>
            </a:p>
          </p:txBody>
        </p:sp>
        <p:sp>
          <p:nvSpPr>
            <p:cNvPr id="16461" name="Text Box 50"/>
            <p:cNvSpPr txBox="1">
              <a:spLocks noChangeAspect="1" noChangeArrowheads="1"/>
            </p:cNvSpPr>
            <p:nvPr/>
          </p:nvSpPr>
          <p:spPr bwMode="auto">
            <a:xfrm>
              <a:off x="2608" y="164"/>
              <a:ext cx="341" cy="3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600" b="1" i="1">
                  <a:ea typeface="宋体" pitchFamily="2" charset="-122"/>
                  <a:cs typeface="Arial" pitchFamily="34" charset="0"/>
                </a:rPr>
                <a:t>N</a:t>
              </a:r>
            </a:p>
          </p:txBody>
        </p:sp>
      </p:grpSp>
      <p:sp>
        <p:nvSpPr>
          <p:cNvPr id="16417" name="AutoShape 51"/>
          <p:cNvSpPr>
            <a:spLocks noChangeAspect="1" noChangeArrowheads="1"/>
          </p:cNvSpPr>
          <p:nvPr/>
        </p:nvSpPr>
        <p:spPr bwMode="auto">
          <a:xfrm>
            <a:off x="2886075" y="2055813"/>
            <a:ext cx="2022475" cy="1706562"/>
          </a:xfrm>
          <a:prstGeom prst="bracketPair">
            <a:avLst>
              <a:gd name="adj" fmla="val 10454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cs typeface="Arial" pitchFamily="34" charset="0"/>
            </a:endParaRPr>
          </a:p>
        </p:txBody>
      </p:sp>
      <p:grpSp>
        <p:nvGrpSpPr>
          <p:cNvPr id="4" name="Group 52"/>
          <p:cNvGrpSpPr>
            <a:grpSpLocks noChangeAspect="1"/>
          </p:cNvGrpSpPr>
          <p:nvPr/>
        </p:nvGrpSpPr>
        <p:grpSpPr bwMode="auto">
          <a:xfrm>
            <a:off x="-381000" y="4805363"/>
            <a:ext cx="1738313" cy="701675"/>
            <a:chOff x="1020" y="1094"/>
            <a:chExt cx="1248" cy="504"/>
          </a:xfrm>
        </p:grpSpPr>
        <p:sp>
          <p:nvSpPr>
            <p:cNvPr id="16444" name="Text Box 53"/>
            <p:cNvSpPr txBox="1">
              <a:spLocks noChangeAspect="1" noChangeArrowheads="1"/>
            </p:cNvSpPr>
            <p:nvPr/>
          </p:nvSpPr>
          <p:spPr bwMode="auto">
            <a:xfrm>
              <a:off x="1020" y="1094"/>
              <a:ext cx="974" cy="5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000" i="1">
                  <a:latin typeface="Times New Roman" pitchFamily="18" charset="0"/>
                  <a:ea typeface="宋体" pitchFamily="2" charset="-122"/>
                  <a:cs typeface="Arial" pitchFamily="34" charset="0"/>
                </a:rPr>
                <a:t>h</a:t>
              </a:r>
              <a:endParaRPr lang="en-US" altLang="zh-CN" sz="4000" i="1" baseline="-25000">
                <a:latin typeface="Times New Roman" pitchFamily="18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6445" name="Text Box 54"/>
            <p:cNvSpPr txBox="1">
              <a:spLocks noChangeAspect="1" noChangeArrowheads="1"/>
            </p:cNvSpPr>
            <p:nvPr/>
          </p:nvSpPr>
          <p:spPr bwMode="auto">
            <a:xfrm>
              <a:off x="1406" y="1241"/>
              <a:ext cx="862" cy="3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600" b="1" i="1" dirty="0">
                  <a:latin typeface="Times New Roman" pitchFamily="18" charset="0"/>
                  <a:ea typeface="宋体" pitchFamily="2" charset="-122"/>
                  <a:cs typeface="Arial" pitchFamily="34" charset="0"/>
                </a:rPr>
                <a:t>  r</a:t>
              </a:r>
              <a:r>
                <a:rPr lang="en-US" altLang="zh-CN" sz="2600" b="1" baseline="-25000" dirty="0">
                  <a:latin typeface="Times New Roman" pitchFamily="18" charset="0"/>
                  <a:ea typeface="宋体" pitchFamily="2" charset="-122"/>
                  <a:cs typeface="Arial" pitchFamily="34" charset="0"/>
                </a:rPr>
                <a:t>1</a:t>
              </a:r>
              <a:r>
                <a:rPr lang="en-US" altLang="zh-CN" sz="2600" b="1" dirty="0">
                  <a:latin typeface="Times New Roman" pitchFamily="18" charset="0"/>
                  <a:ea typeface="宋体" pitchFamily="2" charset="-122"/>
                  <a:cs typeface="Arial" pitchFamily="34" charset="0"/>
                </a:rPr>
                <a:t>…</a:t>
              </a:r>
              <a:r>
                <a:rPr lang="en-US" altLang="zh-CN" sz="2600" b="1" i="1" dirty="0" err="1">
                  <a:latin typeface="Times New Roman" pitchFamily="18" charset="0"/>
                  <a:ea typeface="宋体" pitchFamily="2" charset="-122"/>
                  <a:cs typeface="Arial" pitchFamily="34" charset="0"/>
                </a:rPr>
                <a:t>r</a:t>
              </a:r>
              <a:r>
                <a:rPr lang="en-US" altLang="zh-CN" sz="2600" b="1" baseline="-25000" dirty="0" err="1">
                  <a:latin typeface="Times New Roman" pitchFamily="18" charset="0"/>
                  <a:ea typeface="宋体" pitchFamily="2" charset="-122"/>
                  <a:cs typeface="Arial" pitchFamily="34" charset="0"/>
                </a:rPr>
                <a:t>k</a:t>
              </a:r>
              <a:endParaRPr lang="en-US" altLang="zh-CN" sz="2600" b="1" baseline="-25000" dirty="0">
                <a:latin typeface="Times New Roman" pitchFamily="18" charset="0"/>
                <a:ea typeface="宋体" pitchFamily="2" charset="-122"/>
                <a:cs typeface="Arial" pitchFamily="34" charset="0"/>
              </a:endParaRPr>
            </a:p>
          </p:txBody>
        </p:sp>
      </p:grpSp>
      <p:sp>
        <p:nvSpPr>
          <p:cNvPr id="66595" name="AutoShape 55"/>
          <p:cNvSpPr>
            <a:spLocks noChangeAspect="1" noChangeArrowheads="1"/>
          </p:cNvSpPr>
          <p:nvPr/>
        </p:nvSpPr>
        <p:spPr bwMode="auto">
          <a:xfrm>
            <a:off x="1401763" y="4648200"/>
            <a:ext cx="949325" cy="1074738"/>
          </a:xfrm>
          <a:prstGeom prst="bracketPair">
            <a:avLst>
              <a:gd name="adj" fmla="val 9639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cs typeface="Arial" pitchFamily="34" charset="0"/>
            </a:endParaRPr>
          </a:p>
        </p:txBody>
      </p:sp>
      <p:sp>
        <p:nvSpPr>
          <p:cNvPr id="66596" name="Rectangle 56"/>
          <p:cNvSpPr>
            <a:spLocks noChangeAspect="1" noChangeArrowheads="1"/>
          </p:cNvSpPr>
          <p:nvPr/>
        </p:nvSpPr>
        <p:spPr bwMode="auto">
          <a:xfrm>
            <a:off x="2695575" y="4932363"/>
            <a:ext cx="2527300" cy="506412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cs typeface="Arial" pitchFamily="34" charset="0"/>
            </a:endParaRPr>
          </a:p>
        </p:txBody>
      </p:sp>
      <p:sp>
        <p:nvSpPr>
          <p:cNvPr id="66597" name="AutoShape 57"/>
          <p:cNvSpPr>
            <a:spLocks noChangeAspect="1" noChangeArrowheads="1"/>
          </p:cNvSpPr>
          <p:nvPr/>
        </p:nvSpPr>
        <p:spPr bwMode="auto">
          <a:xfrm>
            <a:off x="5778500" y="3919538"/>
            <a:ext cx="803275" cy="803275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cs typeface="Arial" pitchFamily="34" charset="0"/>
            </a:endParaRPr>
          </a:p>
        </p:txBody>
      </p:sp>
      <p:sp>
        <p:nvSpPr>
          <p:cNvPr id="66598" name="AutoShape 58"/>
          <p:cNvSpPr>
            <a:spLocks noChangeAspect="1" noChangeArrowheads="1"/>
          </p:cNvSpPr>
          <p:nvPr/>
        </p:nvSpPr>
        <p:spPr bwMode="auto">
          <a:xfrm>
            <a:off x="5873750" y="3983038"/>
            <a:ext cx="803275" cy="801687"/>
          </a:xfrm>
          <a:prstGeom prst="triangle">
            <a:avLst>
              <a:gd name="adj" fmla="val 50000"/>
            </a:avLst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cs typeface="Arial" pitchFamily="34" charset="0"/>
            </a:endParaRPr>
          </a:p>
        </p:txBody>
      </p:sp>
      <p:sp>
        <p:nvSpPr>
          <p:cNvPr id="66599" name="AutoShape 59"/>
          <p:cNvSpPr>
            <a:spLocks noChangeAspect="1" noChangeArrowheads="1"/>
          </p:cNvSpPr>
          <p:nvPr/>
        </p:nvSpPr>
        <p:spPr bwMode="auto">
          <a:xfrm>
            <a:off x="5969000" y="4044950"/>
            <a:ext cx="801688" cy="803275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cs typeface="Arial" pitchFamily="34" charset="0"/>
            </a:endParaRPr>
          </a:p>
        </p:txBody>
      </p:sp>
      <p:sp>
        <p:nvSpPr>
          <p:cNvPr id="66600" name="AutoShape 60"/>
          <p:cNvSpPr>
            <a:spLocks noChangeAspect="1" noChangeArrowheads="1"/>
          </p:cNvSpPr>
          <p:nvPr/>
        </p:nvSpPr>
        <p:spPr bwMode="auto">
          <a:xfrm>
            <a:off x="6062663" y="4110038"/>
            <a:ext cx="803275" cy="801687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cs typeface="Arial" pitchFamily="34" charset="0"/>
            </a:endParaRPr>
          </a:p>
        </p:txBody>
      </p:sp>
      <p:sp>
        <p:nvSpPr>
          <p:cNvPr id="66601" name="Line 61"/>
          <p:cNvSpPr>
            <a:spLocks noChangeAspect="1" noChangeShapeType="1"/>
          </p:cNvSpPr>
          <p:nvPr/>
        </p:nvSpPr>
        <p:spPr bwMode="auto">
          <a:xfrm flipV="1">
            <a:off x="5254625" y="4930775"/>
            <a:ext cx="411163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2" name="Line 62"/>
          <p:cNvSpPr>
            <a:spLocks noChangeAspect="1" noChangeShapeType="1"/>
          </p:cNvSpPr>
          <p:nvPr/>
        </p:nvSpPr>
        <p:spPr bwMode="auto">
          <a:xfrm>
            <a:off x="6170613" y="3730625"/>
            <a:ext cx="474662" cy="41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3" name="Oval 63"/>
          <p:cNvSpPr>
            <a:spLocks noChangeAspect="1" noChangeArrowheads="1"/>
          </p:cNvSpPr>
          <p:nvPr/>
        </p:nvSpPr>
        <p:spPr bwMode="auto">
          <a:xfrm>
            <a:off x="3802063" y="6196013"/>
            <a:ext cx="80962" cy="809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cs typeface="Arial" pitchFamily="34" charset="0"/>
            </a:endParaRPr>
          </a:p>
        </p:txBody>
      </p:sp>
      <p:sp>
        <p:nvSpPr>
          <p:cNvPr id="66604" name="Oval 64"/>
          <p:cNvSpPr>
            <a:spLocks noChangeAspect="1" noChangeArrowheads="1"/>
          </p:cNvSpPr>
          <p:nvPr/>
        </p:nvSpPr>
        <p:spPr bwMode="auto">
          <a:xfrm>
            <a:off x="3802063" y="5943600"/>
            <a:ext cx="80962" cy="809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cs typeface="Arial" pitchFamily="34" charset="0"/>
            </a:endParaRPr>
          </a:p>
        </p:txBody>
      </p:sp>
      <p:sp>
        <p:nvSpPr>
          <p:cNvPr id="66605" name="Text Box 65"/>
          <p:cNvSpPr txBox="1">
            <a:spLocks noChangeAspect="1" noChangeArrowheads="1"/>
          </p:cNvSpPr>
          <p:nvPr/>
        </p:nvSpPr>
        <p:spPr bwMode="auto">
          <a:xfrm>
            <a:off x="6013450" y="3605213"/>
            <a:ext cx="1420813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b="1" i="1">
                <a:ea typeface="宋体" pitchFamily="2" charset="-122"/>
                <a:cs typeface="Arial" pitchFamily="34" charset="0"/>
              </a:rPr>
              <a:t>&lt;&lt; </a:t>
            </a:r>
            <a:r>
              <a:rPr lang="en-US" altLang="zh-CN" sz="2600" b="1" i="1">
                <a:ea typeface="宋体" pitchFamily="2" charset="-122"/>
                <a:cs typeface="Arial" pitchFamily="34" charset="0"/>
              </a:rPr>
              <a:t>N</a:t>
            </a:r>
          </a:p>
        </p:txBody>
      </p:sp>
      <p:grpSp>
        <p:nvGrpSpPr>
          <p:cNvPr id="5" name="Group 66"/>
          <p:cNvGrpSpPr>
            <a:grpSpLocks noChangeAspect="1"/>
          </p:cNvGrpSpPr>
          <p:nvPr/>
        </p:nvGrpSpPr>
        <p:grpSpPr bwMode="auto">
          <a:xfrm>
            <a:off x="6518275" y="5487988"/>
            <a:ext cx="992188" cy="928687"/>
            <a:chOff x="4921" y="2265"/>
            <a:chExt cx="712" cy="667"/>
          </a:xfrm>
        </p:grpSpPr>
        <p:sp>
          <p:nvSpPr>
            <p:cNvPr id="16441" name="AutoShape 67"/>
            <p:cNvSpPr>
              <a:spLocks noChangeAspect="1" noChangeArrowheads="1"/>
            </p:cNvSpPr>
            <p:nvPr/>
          </p:nvSpPr>
          <p:spPr bwMode="auto">
            <a:xfrm>
              <a:off x="4921" y="2265"/>
              <a:ext cx="576" cy="576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cs typeface="Arial" pitchFamily="34" charset="0"/>
              </a:endParaRPr>
            </a:p>
          </p:txBody>
        </p:sp>
        <p:sp>
          <p:nvSpPr>
            <p:cNvPr id="16442" name="AutoShape 68"/>
            <p:cNvSpPr>
              <a:spLocks noChangeAspect="1" noChangeArrowheads="1"/>
            </p:cNvSpPr>
            <p:nvPr/>
          </p:nvSpPr>
          <p:spPr bwMode="auto">
            <a:xfrm>
              <a:off x="4989" y="2310"/>
              <a:ext cx="576" cy="576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cs typeface="Arial" pitchFamily="34" charset="0"/>
              </a:endParaRPr>
            </a:p>
          </p:txBody>
        </p:sp>
        <p:sp>
          <p:nvSpPr>
            <p:cNvPr id="16443" name="AutoShape 69"/>
            <p:cNvSpPr>
              <a:spLocks noChangeAspect="1" noChangeArrowheads="1"/>
            </p:cNvSpPr>
            <p:nvPr/>
          </p:nvSpPr>
          <p:spPr bwMode="auto">
            <a:xfrm>
              <a:off x="5057" y="2356"/>
              <a:ext cx="576" cy="576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cs typeface="Arial" pitchFamily="34" charset="0"/>
              </a:endParaRPr>
            </a:p>
          </p:txBody>
        </p:sp>
      </p:grpSp>
      <p:grpSp>
        <p:nvGrpSpPr>
          <p:cNvPr id="6" name="Group 71"/>
          <p:cNvGrpSpPr>
            <a:grpSpLocks noChangeAspect="1"/>
          </p:cNvGrpSpPr>
          <p:nvPr/>
        </p:nvGrpSpPr>
        <p:grpSpPr bwMode="auto">
          <a:xfrm>
            <a:off x="7137400" y="4108450"/>
            <a:ext cx="803275" cy="801688"/>
            <a:chOff x="4150" y="3589"/>
            <a:chExt cx="576" cy="576"/>
          </a:xfrm>
        </p:grpSpPr>
        <p:sp>
          <p:nvSpPr>
            <p:cNvPr id="16439" name="AutoShape 72"/>
            <p:cNvSpPr>
              <a:spLocks noChangeAspect="1" noChangeArrowheads="1"/>
            </p:cNvSpPr>
            <p:nvPr/>
          </p:nvSpPr>
          <p:spPr bwMode="auto">
            <a:xfrm>
              <a:off x="4150" y="3589"/>
              <a:ext cx="576" cy="576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cs typeface="Arial" pitchFamily="34" charset="0"/>
              </a:endParaRPr>
            </a:p>
          </p:txBody>
        </p:sp>
        <p:sp>
          <p:nvSpPr>
            <p:cNvPr id="16440" name="Rectangle 73"/>
            <p:cNvSpPr>
              <a:spLocks noChangeAspect="1" noChangeArrowheads="1"/>
            </p:cNvSpPr>
            <p:nvPr/>
          </p:nvSpPr>
          <p:spPr bwMode="auto">
            <a:xfrm>
              <a:off x="4285" y="3793"/>
              <a:ext cx="298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 b="1" i="1">
                  <a:latin typeface="b"/>
                  <a:ea typeface="宋体" pitchFamily="2" charset="-122"/>
                  <a:cs typeface="Arial" pitchFamily="34" charset="0"/>
                </a:rPr>
                <a:t>Q</a:t>
              </a:r>
            </a:p>
          </p:txBody>
        </p:sp>
      </p:grpSp>
      <p:sp>
        <p:nvSpPr>
          <p:cNvPr id="245834" name="AutoShape 74"/>
          <p:cNvSpPr>
            <a:spLocks noChangeAspect="1"/>
          </p:cNvSpPr>
          <p:nvPr/>
        </p:nvSpPr>
        <p:spPr bwMode="auto">
          <a:xfrm rot="5400000">
            <a:off x="6881813" y="3967162"/>
            <a:ext cx="63500" cy="2181225"/>
          </a:xfrm>
          <a:prstGeom prst="rightBracket">
            <a:avLst>
              <a:gd name="adj" fmla="val 28625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cs typeface="Arial" pitchFamily="34" charset="0"/>
            </a:endParaRPr>
          </a:p>
        </p:txBody>
      </p:sp>
      <p:sp>
        <p:nvSpPr>
          <p:cNvPr id="245835" name="AutoShape 75"/>
          <p:cNvSpPr>
            <a:spLocks noChangeAspect="1" noChangeArrowheads="1"/>
          </p:cNvSpPr>
          <p:nvPr/>
        </p:nvSpPr>
        <p:spPr bwMode="auto">
          <a:xfrm>
            <a:off x="6929438" y="5153025"/>
            <a:ext cx="127000" cy="284163"/>
          </a:xfrm>
          <a:prstGeom prst="downArrow">
            <a:avLst>
              <a:gd name="adj1" fmla="val 50000"/>
              <a:gd name="adj2" fmla="val 55938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cs typeface="Arial" pitchFamily="34" charset="0"/>
            </a:endParaRPr>
          </a:p>
        </p:txBody>
      </p:sp>
      <p:sp>
        <p:nvSpPr>
          <p:cNvPr id="330832" name="Line 80"/>
          <p:cNvSpPr>
            <a:spLocks noChangeShapeType="1"/>
          </p:cNvSpPr>
          <p:nvPr/>
        </p:nvSpPr>
        <p:spPr bwMode="auto">
          <a:xfrm>
            <a:off x="6818313" y="4429125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36" name="Text Box 5"/>
          <p:cNvSpPr txBox="1">
            <a:spLocks noChangeArrowheads="1"/>
          </p:cNvSpPr>
          <p:nvPr/>
        </p:nvSpPr>
        <p:spPr bwMode="auto">
          <a:xfrm>
            <a:off x="0" y="6427113"/>
            <a:ext cx="54038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i="1" dirty="0" smtClean="0">
                <a:ea typeface="宋体" pitchFamily="2" charset="-122"/>
                <a:cs typeface="Arial" pitchFamily="34" charset="0"/>
              </a:rPr>
              <a:t>[Kristen </a:t>
            </a:r>
            <a:r>
              <a:rPr lang="en-US" altLang="zh-CN" sz="2200" i="1" dirty="0" err="1" smtClean="0">
                <a:ea typeface="宋体" pitchFamily="2" charset="-122"/>
                <a:cs typeface="Arial" pitchFamily="34" charset="0"/>
              </a:rPr>
              <a:t>Grauman</a:t>
            </a:r>
            <a:r>
              <a:rPr lang="en-US" altLang="zh-CN" sz="2200" i="1" dirty="0" smtClean="0">
                <a:ea typeface="宋体" pitchFamily="2" charset="-122"/>
                <a:cs typeface="Arial" pitchFamily="34" charset="0"/>
              </a:rPr>
              <a:t> et al]</a:t>
            </a:r>
            <a:endParaRPr lang="en-US" altLang="zh-CN" sz="2200" i="1" dirty="0">
              <a:ea typeface="宋体" pitchFamily="2" charset="-122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961440" y="1600200"/>
            <a:ext cx="1931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 set of data points</a:t>
            </a:r>
            <a:endParaRPr lang="zh-CN" alt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228600" y="25908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Hash function</a:t>
            </a:r>
            <a:endParaRPr lang="zh-CN" altLang="en-US" sz="1800" dirty="0"/>
          </a:p>
        </p:txBody>
      </p:sp>
      <p:sp>
        <p:nvSpPr>
          <p:cNvPr id="82" name="TextBox 81"/>
          <p:cNvSpPr txBox="1"/>
          <p:nvPr/>
        </p:nvSpPr>
        <p:spPr>
          <a:xfrm>
            <a:off x="1600200" y="4038600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Hash table</a:t>
            </a:r>
            <a:endParaRPr lang="zh-CN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1323415" y="5846405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New query</a:t>
            </a:r>
            <a:endParaRPr lang="zh-CN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943600" y="2971800"/>
            <a:ext cx="2754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Search the hash table </a:t>
            </a:r>
          </a:p>
          <a:p>
            <a:r>
              <a:rPr lang="en-US" altLang="zh-CN" sz="1600" dirty="0" smtClean="0"/>
              <a:t>for a small set of </a:t>
            </a:r>
            <a:r>
              <a:rPr lang="en-US" altLang="zh-CN" sz="1600" dirty="0" smtClean="0"/>
              <a:t>data points</a:t>
            </a:r>
            <a:endParaRPr lang="zh-CN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7025" y="6503610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results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27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nimBg="1"/>
      <p:bldP spid="66564" grpId="0"/>
      <p:bldP spid="66565" grpId="0"/>
      <p:bldP spid="66566" grpId="0"/>
      <p:bldP spid="66567" grpId="0"/>
      <p:bldP spid="66568" grpId="0" animBg="1"/>
      <p:bldP spid="66569" grpId="0" animBg="1"/>
      <p:bldP spid="66570" grpId="0" animBg="1"/>
      <p:bldP spid="66571" grpId="0" animBg="1"/>
      <p:bldP spid="66572" grpId="0" animBg="1"/>
      <p:bldP spid="66573" grpId="0" animBg="1"/>
      <p:bldP spid="66574" grpId="0" animBg="1"/>
      <p:bldP spid="66575" grpId="0" animBg="1"/>
      <p:bldP spid="66576" grpId="0" animBg="1"/>
      <p:bldP spid="66577" grpId="0" animBg="1"/>
      <p:bldP spid="66578" grpId="0" animBg="1"/>
      <p:bldP spid="66579" grpId="0" animBg="1"/>
      <p:bldP spid="66580" grpId="0" animBg="1"/>
      <p:bldP spid="66581" grpId="0" animBg="1"/>
      <p:bldP spid="66582" grpId="0" animBg="1"/>
      <p:bldP spid="66583" grpId="0" animBg="1"/>
      <p:bldP spid="66584" grpId="0" animBg="1"/>
      <p:bldP spid="66585" grpId="0" animBg="1"/>
      <p:bldP spid="66586" grpId="0" animBg="1"/>
      <p:bldP spid="66587" grpId="0" animBg="1"/>
      <p:bldP spid="66588" grpId="0" animBg="1"/>
      <p:bldP spid="66589" grpId="0" animBg="1"/>
      <p:bldP spid="66590" grpId="0" animBg="1"/>
      <p:bldP spid="66595" grpId="0" animBg="1"/>
      <p:bldP spid="66596" grpId="0" animBg="1"/>
      <p:bldP spid="66597" grpId="0" animBg="1"/>
      <p:bldP spid="66598" grpId="0" animBg="1"/>
      <p:bldP spid="66599" grpId="0" animBg="1"/>
      <p:bldP spid="66600" grpId="0" animBg="1"/>
      <p:bldP spid="66601" grpId="0" animBg="1"/>
      <p:bldP spid="66602" grpId="0" animBg="1"/>
      <p:bldP spid="66603" grpId="0" animBg="1"/>
      <p:bldP spid="66604" grpId="0" animBg="1"/>
      <p:bldP spid="66605" grpId="0"/>
      <p:bldP spid="245834" grpId="0" animBg="1"/>
      <p:bldP spid="245835" grpId="0" animBg="1"/>
      <p:bldP spid="330832" grpId="0" animBg="1"/>
      <p:bldP spid="82" grpId="0"/>
      <p:bldP spid="83" grpId="0"/>
      <p:bldP spid="84" grpId="0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Post Processor</a:t>
            </a:r>
            <a:endParaRPr lang="zh-CN" altLang="zh-CN" sz="36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/>
              <a:t>After CD process, we  </a:t>
            </a:r>
            <a:r>
              <a:rPr lang="en-CA" sz="2000" dirty="0"/>
              <a:t>have a set of clone clusters, i.e., instruction sequences of a certain size that are considered similar</a:t>
            </a:r>
            <a:r>
              <a:rPr lang="en-CA" sz="2000" dirty="0" smtClean="0"/>
              <a:t>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 smtClean="0"/>
              <a:t>For </a:t>
            </a:r>
            <a:r>
              <a:rPr lang="en-CA" sz="2000" dirty="0"/>
              <a:t>inexact clone detection, the similarity threshold is user-defined while that between instruction sequences for exact clone detection is one</a:t>
            </a:r>
            <a:r>
              <a:rPr lang="en-CA" sz="2000" dirty="0" smtClean="0"/>
              <a:t>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 smtClean="0"/>
              <a:t>For </a:t>
            </a:r>
            <a:r>
              <a:rPr lang="en-CA" sz="2000" dirty="0"/>
              <a:t>instance, the clone cluster C = {seq1; seq2; seq3} contains three similar instruction sequences, seq1, seq2 and seq3. Two sequences within a clone cluster, say seq1 and seq2, may overlap substantially and should not be considered clones</a:t>
            </a:r>
            <a:r>
              <a:rPr lang="en-CA" sz="2000" dirty="0" smtClean="0"/>
              <a:t>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 smtClean="0"/>
              <a:t>Removing </a:t>
            </a:r>
            <a:r>
              <a:rPr lang="en-CA" sz="2000" dirty="0"/>
              <a:t>such spurious clones is conducted by a post processing step.</a:t>
            </a: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4551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ppoint_ENCS_TitleGraphic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Purpose</a:t>
            </a:r>
            <a:endParaRPr lang="zh-CN" altLang="zh-CN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 algn="just">
              <a:buNone/>
            </a:pPr>
            <a:r>
              <a:rPr lang="en-CA" sz="2000" dirty="0"/>
              <a:t>The purpose of this software is to identify duplicated code to enable applications such as refactoring, detecting bugs, and protecting intellectual </a:t>
            </a:r>
            <a:r>
              <a:rPr lang="en-CA" sz="2000" dirty="0" smtClean="0"/>
              <a:t>property.</a:t>
            </a:r>
          </a:p>
          <a:p>
            <a:pPr marL="0" lvl="1" indent="0" algn="just">
              <a:buNone/>
            </a:pPr>
            <a:endParaRPr lang="en-CA" sz="2000" dirty="0" smtClean="0"/>
          </a:p>
          <a:p>
            <a:pPr marL="0" lvl="1" indent="0" algn="just">
              <a:buNone/>
            </a:pPr>
            <a:r>
              <a:rPr lang="en-CA" sz="2000" dirty="0" smtClean="0"/>
              <a:t>The proposed </a:t>
            </a:r>
            <a:r>
              <a:rPr lang="en-CA" sz="2000" dirty="0"/>
              <a:t>algorithms extend an existing tree similarity framework based on clustering of characteristic vectors of labelled trees with novel techniques: </a:t>
            </a:r>
            <a:endParaRPr lang="en-CA" sz="2000" dirty="0" smtClean="0"/>
          </a:p>
          <a:p>
            <a:pPr marL="0" lvl="1" indent="0" algn="just">
              <a:buNone/>
            </a:pPr>
            <a:endParaRPr lang="en-CA" sz="2000" dirty="0" smtClean="0"/>
          </a:p>
          <a:p>
            <a:pPr marL="0" lvl="1" indent="0" algn="just">
              <a:buNone/>
            </a:pPr>
            <a:r>
              <a:rPr lang="en-CA" sz="2000" dirty="0" smtClean="0"/>
              <a:t>	</a:t>
            </a:r>
            <a:r>
              <a:rPr lang="en-CA" sz="2000" b="1" dirty="0" smtClean="0"/>
              <a:t>It </a:t>
            </a:r>
            <a:r>
              <a:rPr lang="en-CA" sz="2000" b="1" dirty="0"/>
              <a:t>models the essential structural information of the instruction </a:t>
            </a:r>
            <a:r>
              <a:rPr lang="en-CA" sz="2000" b="1" dirty="0" smtClean="0"/>
              <a:t>	sequences </a:t>
            </a:r>
            <a:r>
              <a:rPr lang="en-CA" sz="2000" b="1" dirty="0"/>
              <a:t>with numerical vectors and groups similar vectors to </a:t>
            </a:r>
            <a:r>
              <a:rPr lang="en-CA" sz="2000" b="1" dirty="0" smtClean="0"/>
              <a:t>	identify </a:t>
            </a:r>
            <a:r>
              <a:rPr lang="en-CA" sz="2000" b="1" dirty="0"/>
              <a:t>clones. </a:t>
            </a:r>
            <a:endParaRPr lang="en-CA" sz="2000" b="1" dirty="0" smtClean="0"/>
          </a:p>
          <a:p>
            <a:pPr marL="0" lvl="1" indent="0" algn="just">
              <a:buNone/>
            </a:pPr>
            <a:endParaRPr lang="en-CA" sz="2000" dirty="0"/>
          </a:p>
          <a:p>
            <a:pPr marL="0" lvl="1" indent="0" algn="just">
              <a:buNone/>
            </a:pPr>
            <a:r>
              <a:rPr lang="en-CA" sz="2000" dirty="0" smtClean="0"/>
              <a:t>These </a:t>
            </a:r>
            <a:r>
              <a:rPr lang="en-CA" sz="2000" dirty="0"/>
              <a:t>novel techniques generate precise and robust vectors for binaries and represent the vectors for improved </a:t>
            </a:r>
            <a:r>
              <a:rPr lang="en-CA" sz="2000" dirty="0" smtClean="0"/>
              <a:t>scalability.</a:t>
            </a:r>
            <a:endParaRPr lang="en-US" altLang="zh-CN" sz="2000" dirty="0" smtClean="0"/>
          </a:p>
          <a:p>
            <a:pPr marL="342900" lvl="1" indent="-342900" algn="just">
              <a:buNone/>
            </a:pPr>
            <a:r>
              <a:rPr lang="en-US" altLang="zh-CN" sz="2000" dirty="0" smtClean="0"/>
              <a:t>	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Glossary (1)</a:t>
            </a:r>
            <a:endParaRPr lang="zh-CN" altLang="zh-CN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b="1" dirty="0"/>
              <a:t>Functions:</a:t>
            </a:r>
            <a:r>
              <a:rPr lang="en-CA" sz="2000" dirty="0"/>
              <a:t> The full disassembly of a particular executable or library is defined as a sequence of functions, with each function containing a sequence of instructions</a:t>
            </a:r>
            <a:r>
              <a:rPr lang="en-CA" sz="2000" dirty="0" smtClean="0"/>
              <a:t>.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b="1" dirty="0"/>
              <a:t>Window:</a:t>
            </a:r>
            <a:r>
              <a:rPr lang="en-CA" sz="2000" dirty="0"/>
              <a:t> The length of the code region to generate</a:t>
            </a:r>
            <a:r>
              <a:rPr lang="en-CA" sz="2000" dirty="0" smtClean="0"/>
              <a:t>.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b="1" dirty="0"/>
              <a:t>Stride:</a:t>
            </a:r>
            <a:r>
              <a:rPr lang="en-CA" sz="2000" dirty="0"/>
              <a:t> The starting points of the code regions within a function are separated by the stride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Glossary (2)</a:t>
            </a:r>
            <a:endParaRPr lang="zh-CN" altLang="zh-CN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b="1" dirty="0"/>
              <a:t>Clone:</a:t>
            </a:r>
            <a:r>
              <a:rPr lang="en-CA" sz="2000" dirty="0"/>
              <a:t> Contiguous </a:t>
            </a:r>
            <a:r>
              <a:rPr lang="en-CA" sz="2000" dirty="0" err="1"/>
              <a:t>subsequences</a:t>
            </a:r>
            <a:r>
              <a:rPr lang="en-CA" sz="2000" dirty="0"/>
              <a:t> of the instructions of a single function, along with information on the starting address, function, and file of that list of instructions.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b="1" dirty="0"/>
              <a:t>Clone pair:</a:t>
            </a:r>
            <a:r>
              <a:rPr lang="en-CA" sz="2000" dirty="0"/>
              <a:t> An unordered pair of code regions that are close enough" (by a metric) to be considered to match.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b="1" dirty="0"/>
              <a:t>Clone Clusters:</a:t>
            </a:r>
            <a:r>
              <a:rPr lang="en-CA" sz="2000" dirty="0"/>
              <a:t> Groups of clone pairs that have similar normalized instruction sequences.</a:t>
            </a: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105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General Description</a:t>
            </a:r>
            <a:endParaRPr lang="zh-CN" altLang="zh-CN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This figure  shows the flowchart for the clone detection algorithm.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5" name="Rectangle 4"/>
          <p:cNvSpPr/>
          <p:nvPr/>
        </p:nvSpPr>
        <p:spPr>
          <a:xfrm>
            <a:off x="179512" y="2492896"/>
            <a:ext cx="12241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Binaries</a:t>
            </a:r>
            <a:endParaRPr lang="en-CA" sz="1600" dirty="0"/>
          </a:p>
        </p:txBody>
      </p:sp>
      <p:sp>
        <p:nvSpPr>
          <p:cNvPr id="6" name="Rectangle 5"/>
          <p:cNvSpPr/>
          <p:nvPr/>
        </p:nvSpPr>
        <p:spPr>
          <a:xfrm>
            <a:off x="3707904" y="4933097"/>
            <a:ext cx="12007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Post Processor</a:t>
            </a:r>
            <a:endParaRPr lang="en-CA" sz="1600" dirty="0"/>
          </a:p>
        </p:txBody>
      </p:sp>
      <p:sp>
        <p:nvSpPr>
          <p:cNvPr id="7" name="Rectangle 6"/>
          <p:cNvSpPr/>
          <p:nvPr/>
        </p:nvSpPr>
        <p:spPr>
          <a:xfrm>
            <a:off x="3680284" y="2492896"/>
            <a:ext cx="12241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Normalizer</a:t>
            </a:r>
            <a:endParaRPr lang="en-CA" sz="1600" dirty="0"/>
          </a:p>
        </p:txBody>
      </p:sp>
      <p:sp>
        <p:nvSpPr>
          <p:cNvPr id="8" name="Rectangle 7"/>
          <p:cNvSpPr/>
          <p:nvPr/>
        </p:nvSpPr>
        <p:spPr>
          <a:xfrm>
            <a:off x="1767128" y="2492896"/>
            <a:ext cx="13189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Disassembler (IDA)</a:t>
            </a:r>
            <a:endParaRPr lang="en-CA" sz="1600" dirty="0"/>
          </a:p>
        </p:txBody>
      </p:sp>
      <p:sp>
        <p:nvSpPr>
          <p:cNvPr id="9" name="Rectangle 8"/>
          <p:cNvSpPr/>
          <p:nvPr/>
        </p:nvSpPr>
        <p:spPr>
          <a:xfrm>
            <a:off x="5724128" y="2099280"/>
            <a:ext cx="3419872" cy="300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</a:t>
            </a:r>
            <a:r>
              <a:rPr lang="en-US" sz="1600" dirty="0" smtClean="0"/>
              <a:t>CD Process  </a:t>
            </a:r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CA" sz="1600" dirty="0"/>
          </a:p>
        </p:txBody>
      </p:sp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>
            <a:off x="1403648" y="2950096"/>
            <a:ext cx="363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7" idx="1"/>
          </p:cNvCxnSpPr>
          <p:nvPr/>
        </p:nvCxnSpPr>
        <p:spPr>
          <a:xfrm>
            <a:off x="3086112" y="2950096"/>
            <a:ext cx="5941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40152" y="2492896"/>
            <a:ext cx="914400" cy="91440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Vector Generator</a:t>
            </a:r>
            <a:endParaRPr lang="en-CA" sz="1600" dirty="0"/>
          </a:p>
        </p:txBody>
      </p:sp>
      <p:sp>
        <p:nvSpPr>
          <p:cNvPr id="13" name="Rectangle 12"/>
          <p:cNvSpPr/>
          <p:nvPr/>
        </p:nvSpPr>
        <p:spPr>
          <a:xfrm>
            <a:off x="7824544" y="3717032"/>
            <a:ext cx="914400" cy="91440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Exact Clone Detector</a:t>
            </a:r>
            <a:endParaRPr lang="en-CA" sz="1600" dirty="0"/>
          </a:p>
        </p:txBody>
      </p:sp>
      <p:sp>
        <p:nvSpPr>
          <p:cNvPr id="14" name="Rectangle 13"/>
          <p:cNvSpPr/>
          <p:nvPr/>
        </p:nvSpPr>
        <p:spPr>
          <a:xfrm>
            <a:off x="7812360" y="2492896"/>
            <a:ext cx="914400" cy="91440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Inexact Clone Detector</a:t>
            </a:r>
            <a:endParaRPr lang="en-CA" sz="1600" dirty="0"/>
          </a:p>
        </p:txBody>
      </p:sp>
      <p:cxnSp>
        <p:nvCxnSpPr>
          <p:cNvPr id="15" name="Elbow Connector 14"/>
          <p:cNvCxnSpPr>
            <a:stCxn id="7" idx="3"/>
            <a:endCxn id="9" idx="1"/>
          </p:cNvCxnSpPr>
          <p:nvPr/>
        </p:nvCxnSpPr>
        <p:spPr>
          <a:xfrm>
            <a:off x="4904420" y="2950096"/>
            <a:ext cx="819708" cy="6529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2"/>
            <a:endCxn id="6" idx="3"/>
          </p:cNvCxnSpPr>
          <p:nvPr/>
        </p:nvCxnSpPr>
        <p:spPr>
          <a:xfrm rot="5400000">
            <a:off x="6029634" y="3985866"/>
            <a:ext cx="283409" cy="25254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593600" y="49407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Report</a:t>
            </a:r>
            <a:endParaRPr lang="en-CA" sz="1600" dirty="0"/>
          </a:p>
        </p:txBody>
      </p:sp>
      <p:cxnSp>
        <p:nvCxnSpPr>
          <p:cNvPr id="18" name="Straight Arrow Connector 17"/>
          <p:cNvCxnSpPr>
            <a:stCxn id="6" idx="1"/>
            <a:endCxn id="17" idx="3"/>
          </p:cNvCxnSpPr>
          <p:nvPr/>
        </p:nvCxnSpPr>
        <p:spPr>
          <a:xfrm flipH="1">
            <a:off x="2508000" y="5390297"/>
            <a:ext cx="1199904" cy="7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2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Disassembler (IDA</a:t>
            </a:r>
            <a:r>
              <a:rPr lang="en-US" dirty="0" smtClean="0"/>
              <a:t>) (1)</a:t>
            </a:r>
            <a:endParaRPr lang="zh-CN" altLang="zh-CN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First, we use IDA pro as a disassembler to process all input binaries and create their intermediate representations.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For example, consider the following IA_32 assembly code:</a:t>
            </a:r>
            <a:endParaRPr lang="en-US" sz="2000" dirty="0"/>
          </a:p>
          <a:p>
            <a:pPr marL="0" indent="0">
              <a:buNone/>
            </a:pPr>
            <a:endParaRPr lang="en-CA" sz="2000" dirty="0"/>
          </a:p>
          <a:p>
            <a:r>
              <a:rPr lang="en-CA" sz="2000" b="1" dirty="0" err="1"/>
              <a:t>mov</a:t>
            </a:r>
            <a:r>
              <a:rPr lang="en-CA" sz="2000" b="1" dirty="0"/>
              <a:t>  [0x805b634], 0x0</a:t>
            </a:r>
            <a:endParaRPr lang="en-CA" sz="2000" dirty="0"/>
          </a:p>
          <a:p>
            <a:r>
              <a:rPr lang="en-CA" sz="2000" b="1" dirty="0" err="1"/>
              <a:t>mov</a:t>
            </a:r>
            <a:r>
              <a:rPr lang="en-CA" sz="2000" b="1" dirty="0"/>
              <a:t>[0x805b63c], </a:t>
            </a:r>
            <a:r>
              <a:rPr lang="en-CA" sz="2000" b="1" dirty="0" err="1"/>
              <a:t>eax</a:t>
            </a:r>
            <a:endParaRPr lang="en-CA" sz="2000" dirty="0"/>
          </a:p>
          <a:p>
            <a:r>
              <a:rPr lang="en-CA" sz="2000" b="1" dirty="0"/>
              <a:t>add </a:t>
            </a:r>
            <a:r>
              <a:rPr lang="en-CA" sz="2000" b="1" dirty="0" err="1"/>
              <a:t>esp</a:t>
            </a:r>
            <a:r>
              <a:rPr lang="en-CA" sz="2000" b="1" dirty="0"/>
              <a:t>, 0x10</a:t>
            </a:r>
            <a:endParaRPr lang="en-CA" sz="2000" dirty="0"/>
          </a:p>
          <a:p>
            <a:r>
              <a:rPr lang="en-CA" sz="2000" b="1" dirty="0" err="1"/>
              <a:t>mov</a:t>
            </a:r>
            <a:r>
              <a:rPr lang="en-CA" sz="2000" b="1" dirty="0"/>
              <a:t> </a:t>
            </a:r>
            <a:r>
              <a:rPr lang="en-CA" sz="2000" b="1" dirty="0" err="1"/>
              <a:t>eax</a:t>
            </a:r>
            <a:r>
              <a:rPr lang="en-CA" sz="2000" b="1" dirty="0"/>
              <a:t>, </a:t>
            </a:r>
            <a:r>
              <a:rPr lang="en-CA" sz="2000" b="1" dirty="0" err="1"/>
              <a:t>ebx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7320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Disassembler (IDA</a:t>
            </a:r>
            <a:r>
              <a:rPr lang="en-US" dirty="0" smtClean="0"/>
              <a:t>) (2)</a:t>
            </a:r>
            <a:endParaRPr lang="zh-CN" altLang="zh-CN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/>
              <a:t>This Figure  </a:t>
            </a:r>
            <a:r>
              <a:rPr lang="en-CA" sz="2000" dirty="0"/>
              <a:t>shows how we represent this sample instruction sequence.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6768752" cy="3572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Disassembler (IDA</a:t>
            </a:r>
            <a:r>
              <a:rPr lang="en-US" dirty="0" smtClean="0"/>
              <a:t>) (3)</a:t>
            </a:r>
            <a:endParaRPr lang="zh-CN" altLang="zh-CN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Each assembly instruction consists of a mnemonic (e.g.,  </a:t>
            </a:r>
            <a:r>
              <a:rPr lang="en-CA" sz="2000" dirty="0" err="1"/>
              <a:t>mov</a:t>
            </a:r>
            <a:r>
              <a:rPr lang="en-CA" sz="2000" dirty="0"/>
              <a:t>) and an operand list (e.g., </a:t>
            </a:r>
            <a:r>
              <a:rPr lang="en-CA" sz="2000" dirty="0" err="1"/>
              <a:t>esp</a:t>
            </a:r>
            <a:r>
              <a:rPr lang="en-CA" sz="2000" dirty="0"/>
              <a:t>, 0x10).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The mnemonic m represents the particular operation that the instruction performs, and is from a finite set M of possible mnemonics. The list of operands is a variable-length, but typically short, sequence of elements from the set O of possible operands.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The set O of operands are partitioned into three categories: 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memory references (e.g., 0x805b634)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register references (e.g., </a:t>
            </a:r>
            <a:r>
              <a:rPr lang="en-CA" sz="2000" dirty="0" err="1"/>
              <a:t>eax</a:t>
            </a:r>
            <a:r>
              <a:rPr lang="en-CA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constant values (e.g.,  0x10)</a:t>
            </a:r>
            <a:endParaRPr lang="en-US" sz="2000" dirty="0"/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0954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Disassembler (IDA</a:t>
            </a:r>
            <a:r>
              <a:rPr lang="en-US" dirty="0" smtClean="0"/>
              <a:t>) (4)</a:t>
            </a:r>
            <a:endParaRPr lang="zh-CN" altLang="zh-CN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An instruction is designed as an element of the set M x O, with O partitioned into </a:t>
            </a:r>
            <a:r>
              <a:rPr lang="en-CA" sz="2000" dirty="0" err="1"/>
              <a:t>O</a:t>
            </a:r>
            <a:r>
              <a:rPr lang="en-CA" sz="2000" baseline="-25000" dirty="0" err="1"/>
              <a:t>mem</a:t>
            </a:r>
            <a:r>
              <a:rPr lang="en-CA" sz="2000" dirty="0"/>
              <a:t>, </a:t>
            </a:r>
            <a:r>
              <a:rPr lang="en-CA" sz="2000" dirty="0" err="1"/>
              <a:t>O</a:t>
            </a:r>
            <a:r>
              <a:rPr lang="en-CA" sz="2000" baseline="-25000" dirty="0" err="1"/>
              <a:t>reg</a:t>
            </a:r>
            <a:r>
              <a:rPr lang="en-CA" sz="2000" dirty="0"/>
              <a:t> , and O</a:t>
            </a:r>
            <a:r>
              <a:rPr lang="en-CA" sz="2000" baseline="-25000" dirty="0"/>
              <a:t>val</a:t>
            </a:r>
            <a:r>
              <a:rPr lang="en-CA" sz="2000" dirty="0"/>
              <a:t> .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The  functions mnemonic and operands are used to access the two parts of an instruction.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The intermediate representation preserves all binary file information, including instructions, functions, header information, segments, etc.</a:t>
            </a: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851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6974</TotalTime>
  <Words>1039</Words>
  <Application>Microsoft Office PowerPoint</Application>
  <PresentationFormat>On-screen Show (4:3)</PresentationFormat>
  <Paragraphs>155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Purpose</vt:lpstr>
      <vt:lpstr>Glossary (1)</vt:lpstr>
      <vt:lpstr>Glossary (2)</vt:lpstr>
      <vt:lpstr>General Description</vt:lpstr>
      <vt:lpstr>Disassembler (IDA) (1)</vt:lpstr>
      <vt:lpstr>Disassembler (IDA) (2)</vt:lpstr>
      <vt:lpstr>Disassembler (IDA) (3)</vt:lpstr>
      <vt:lpstr>Disassembler (IDA) (4)</vt:lpstr>
      <vt:lpstr>Normalizer</vt:lpstr>
      <vt:lpstr>CD Process</vt:lpstr>
      <vt:lpstr>CD Process – Exact Clone Detector</vt:lpstr>
      <vt:lpstr>CD Process – Inexact Clone Detector (1)</vt:lpstr>
      <vt:lpstr>CD Process – Inexact Clone Detector (2)</vt:lpstr>
      <vt:lpstr>CD Process – Inexact Clone Detector (3)</vt:lpstr>
      <vt:lpstr>CD Process – Inexact Clone Detector (4)  How to search from hash table?</vt:lpstr>
      <vt:lpstr>Post Processor</vt:lpstr>
      <vt:lpstr>PowerPoint Presentation</vt:lpstr>
    </vt:vector>
  </TitlesOfParts>
  <Company>Concordia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Reza Farhadi</dc:creator>
  <cp:lastModifiedBy>Mohammad Reza</cp:lastModifiedBy>
  <cp:revision>1309</cp:revision>
  <dcterms:created xsi:type="dcterms:W3CDTF">2008-10-16T18:18:40Z</dcterms:created>
  <dcterms:modified xsi:type="dcterms:W3CDTF">2011-11-11T21:04:49Z</dcterms:modified>
</cp:coreProperties>
</file>