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73" r:id="rId7"/>
    <p:sldId id="274" r:id="rId8"/>
    <p:sldId id="27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49880" y="1122363"/>
            <a:ext cx="665226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645DAD-2F0E-40D7-8D05-9C637E701BFE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E40CBC-6FC8-4ADF-A762-F94D5FF03D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7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8598"/>
            <a:ext cx="93345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520828"/>
            <a:ext cx="9334500" cy="4637700"/>
          </a:xfrm>
        </p:spPr>
        <p:txBody>
          <a:bodyPr vert="horz"/>
          <a:lstStyle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7" name="直接连接符 36"/>
          <p:cNvCxnSpPr/>
          <p:nvPr userDrawn="1"/>
        </p:nvCxnSpPr>
        <p:spPr>
          <a:xfrm flipV="1">
            <a:off x="1524000" y="1289539"/>
            <a:ext cx="9334500" cy="390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81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8598"/>
            <a:ext cx="93345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26280" y="1520828"/>
            <a:ext cx="6332220" cy="4637700"/>
          </a:xfrm>
        </p:spPr>
        <p:txBody>
          <a:bodyPr vert="horz"/>
          <a:lstStyle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24000" y="1520828"/>
            <a:ext cx="2606040" cy="4637700"/>
          </a:xfrm>
        </p:spPr>
        <p:txBody>
          <a:bodyPr vert="horz"/>
          <a:lstStyle>
            <a:lvl1pPr>
              <a:lnSpc>
                <a:spcPct val="150000"/>
              </a:lnSpc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网络的开放性为各类网络安全事件提供了可乘之机。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 userDrawn="1"/>
        </p:nvCxnSpPr>
        <p:spPr>
          <a:xfrm flipV="1">
            <a:off x="1524000" y="1289539"/>
            <a:ext cx="9334500" cy="390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4321909" y="1328616"/>
            <a:ext cx="15629" cy="482991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58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025140" y="441325"/>
            <a:ext cx="8328660" cy="5811838"/>
          </a:xfrm>
        </p:spPr>
        <p:txBody>
          <a:bodyPr vert="horz"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lnSpc>
                <a:spcPct val="150000"/>
              </a:lnSpc>
              <a:buFont typeface="Wingdings" panose="05000000000000000000" pitchFamily="2" charset="2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  单击此处编辑母版文本样式</a:t>
            </a:r>
          </a:p>
          <a:p>
            <a:pPr lvl="1"/>
            <a:r>
              <a:rPr lang="zh-CN" altLang="en-US" dirty="0" smtClean="0"/>
              <a:t> 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 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06780" y="410845"/>
            <a:ext cx="1577340" cy="5811838"/>
          </a:xfrm>
        </p:spPr>
        <p:txBody>
          <a:bodyPr vert="horz"/>
          <a:lstStyle>
            <a:lvl1pPr>
              <a:lnSpc>
                <a:spcPct val="120000"/>
              </a:lnSpc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  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zh-CN" altLang="en-US" dirty="0" smtClean="0"/>
              <a:t>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21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90195"/>
            <a:ext cx="93345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825625"/>
            <a:ext cx="9334500" cy="4351338"/>
          </a:xfrm>
        </p:spPr>
        <p:txBody>
          <a:bodyPr vert="horz"/>
          <a:lstStyle>
            <a:lvl1pPr>
              <a:lnSpc>
                <a:spcPct val="15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7" name="直接连接符 36"/>
          <p:cNvCxnSpPr/>
          <p:nvPr userDrawn="1"/>
        </p:nvCxnSpPr>
        <p:spPr>
          <a:xfrm flipV="1">
            <a:off x="1524000" y="1289539"/>
            <a:ext cx="9334500" cy="390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4930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0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76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2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9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1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4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5DAD-2F0E-40D7-8D05-9C637E701BFE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7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5DAD-2F0E-40D7-8D05-9C637E701BFE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0CBC-6FC8-4ADF-A762-F94D5FF03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17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第二章 基于隐私保护的数据挖掘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5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网络安全面临的挑战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自然</a:t>
            </a:r>
            <a:r>
              <a:rPr lang="zh-CN" altLang="en-US" dirty="0"/>
              <a:t>威胁（自然灾害、场地环境遭受破坏、设备老化等）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信息</a:t>
            </a:r>
            <a:r>
              <a:rPr lang="zh-CN" altLang="en-US" dirty="0"/>
              <a:t>泄露（如商业间谍、窃听、流量分析等）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zh-CN" altLang="en-US" dirty="0" smtClean="0"/>
              <a:t>非</a:t>
            </a:r>
            <a:r>
              <a:rPr lang="zh-CN" altLang="en-US" dirty="0"/>
              <a:t>授权访问（如非授权用户进行入侵）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r>
              <a:rPr lang="zh-CN" altLang="en-US" dirty="0"/>
              <a:t>缺陷（如操作系统楼梯、后门、</a:t>
            </a:r>
            <a:r>
              <a:rPr lang="en-US" altLang="zh-CN" dirty="0"/>
              <a:t>I/O</a:t>
            </a:r>
            <a:r>
              <a:rPr lang="zh-CN" altLang="en-US" dirty="0"/>
              <a:t>非法访问等）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  <a:r>
              <a:rPr lang="zh-CN" altLang="en-US" dirty="0"/>
              <a:t>漏洞（如数据库的安全漏洞、</a:t>
            </a:r>
            <a:r>
              <a:rPr lang="en-US" altLang="zh-CN" dirty="0"/>
              <a:t>TCP/IP</a:t>
            </a:r>
            <a:r>
              <a:rPr lang="zh-CN" altLang="en-US" dirty="0"/>
              <a:t>协议的安全漏洞、网络软件与网络服务的漏洞）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病毒</a:t>
            </a:r>
            <a:r>
              <a:rPr lang="zh-CN" altLang="en-US" dirty="0"/>
              <a:t>和木马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拒绝</a:t>
            </a:r>
            <a:r>
              <a:rPr lang="zh-CN" altLang="en-US" dirty="0"/>
              <a:t>服务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甚至</a:t>
            </a:r>
            <a:r>
              <a:rPr lang="zh-CN" altLang="en-US" dirty="0"/>
              <a:t>还包括网络舆情威胁、网络色情、网络欺诈、网络暴力等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u="sng" dirty="0"/>
              <a:t>网络安全面临不同层次、多种多样挑战和威胁</a:t>
            </a:r>
          </a:p>
        </p:txBody>
      </p:sp>
    </p:spTree>
    <p:extLst>
      <p:ext uri="{BB962C8B-B14F-4D97-AF65-F5344CB8AC3E}">
        <p14:creationId xmlns:p14="http://schemas.microsoft.com/office/powerpoint/2010/main" val="24388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网络安全的重要性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国际上围绕网络安全的斗争愈演愈烈，夺取网络空间控制权是战略</a:t>
            </a:r>
            <a:r>
              <a:rPr lang="zh-CN" altLang="en-US" dirty="0" smtClean="0"/>
              <a:t>制高点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zh-CN" altLang="en-US" dirty="0"/>
              <a:t>安全人才已成为国家竞争的核心</a:t>
            </a:r>
            <a:r>
              <a:rPr lang="zh-CN" altLang="en-US" dirty="0" smtClean="0"/>
              <a:t>所在</a:t>
            </a:r>
            <a:endParaRPr lang="en-US" altLang="zh-CN" dirty="0" smtClean="0"/>
          </a:p>
          <a:p>
            <a:r>
              <a:rPr lang="zh-CN" altLang="en-US" dirty="0"/>
              <a:t>网络安全</a:t>
            </a:r>
            <a:r>
              <a:rPr lang="zh-CN" altLang="en-US" dirty="0" smtClean="0"/>
              <a:t>技术作用日益彰显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保护</a:t>
            </a:r>
            <a:r>
              <a:rPr lang="zh-CN" altLang="en-US" u="sng" dirty="0"/>
              <a:t>个人隐私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保障</a:t>
            </a:r>
            <a:r>
              <a:rPr lang="zh-CN" altLang="en-US" u="sng" dirty="0"/>
              <a:t>经济发展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维持</a:t>
            </a:r>
            <a:r>
              <a:rPr lang="zh-CN" altLang="en-US" u="sng" dirty="0"/>
              <a:t>社会稳定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保障</a:t>
            </a:r>
            <a:r>
              <a:rPr lang="zh-CN" altLang="en-US" u="sng" dirty="0"/>
              <a:t>国家</a:t>
            </a:r>
            <a:r>
              <a:rPr lang="zh-CN" altLang="en-US" u="sng" dirty="0" smtClean="0"/>
              <a:t>安全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习总书记指出：“</a:t>
            </a:r>
            <a:r>
              <a:rPr lang="zh-CN" altLang="en-US" u="sng" dirty="0"/>
              <a:t>没有网络安全就没有国家安全</a:t>
            </a:r>
            <a:r>
              <a:rPr lang="zh-CN" altLang="en-US" dirty="0"/>
              <a:t>”，并要求“</a:t>
            </a:r>
            <a:r>
              <a:rPr lang="zh-CN" altLang="en-US" u="sng" dirty="0"/>
              <a:t>加强网络空间安全人才建设，打造素质过硬、战斗力强的人才队伍</a:t>
            </a:r>
            <a:r>
              <a:rPr lang="zh-CN" altLang="en-US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957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网络空间（信息）安全学科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sz="2800" b="1" dirty="0" smtClean="0"/>
              <a:t>学科概况</a:t>
            </a:r>
            <a:endParaRPr lang="en-US" altLang="zh-CN" sz="2800" b="1" dirty="0" smtClean="0"/>
          </a:p>
          <a:p>
            <a:pPr lvl="1"/>
            <a:r>
              <a:rPr lang="zh-CN" altLang="en-US" dirty="0" smtClean="0"/>
              <a:t>“网络空间安全”为“工学”</a:t>
            </a:r>
            <a:r>
              <a:rPr lang="zh-CN" altLang="en-US" dirty="0"/>
              <a:t>门类</a:t>
            </a:r>
            <a:r>
              <a:rPr lang="zh-CN" altLang="en-US" dirty="0" smtClean="0"/>
              <a:t>下一级</a:t>
            </a:r>
            <a:r>
              <a:rPr lang="zh-CN" altLang="en-US" dirty="0"/>
              <a:t>学科，学科代码为“</a:t>
            </a:r>
            <a:r>
              <a:rPr lang="en-US" altLang="zh-CN" dirty="0"/>
              <a:t>0839”</a:t>
            </a:r>
            <a:r>
              <a:rPr lang="zh-CN" altLang="en-US" dirty="0"/>
              <a:t>，授与“工学”</a:t>
            </a:r>
            <a:r>
              <a:rPr lang="zh-CN" altLang="en-US" dirty="0" smtClean="0"/>
              <a:t>学位。</a:t>
            </a:r>
            <a:endParaRPr lang="en-US" altLang="zh-CN" dirty="0" smtClean="0"/>
          </a:p>
          <a:p>
            <a:pPr lvl="1"/>
            <a:r>
              <a:rPr lang="zh-CN" altLang="en-US" dirty="0"/>
              <a:t>网络空间由</a:t>
            </a:r>
            <a:r>
              <a:rPr lang="zh-CN" altLang="en-US" u="sng" dirty="0"/>
              <a:t>互联互通网络、网络节点和系统及数据组成</a:t>
            </a:r>
            <a:r>
              <a:rPr lang="zh-CN" altLang="en-US" dirty="0"/>
              <a:t>，可分为</a:t>
            </a:r>
            <a:r>
              <a:rPr lang="zh-CN" altLang="en-US" u="sng" dirty="0"/>
              <a:t>物理层、逻辑层和行为体层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</a:t>
            </a:r>
            <a:r>
              <a:rPr lang="zh-CN" altLang="en-US" dirty="0"/>
              <a:t>空间涉及数学、计算机科学与安全、信息与通信</a:t>
            </a:r>
            <a:r>
              <a:rPr lang="zh-CN" altLang="en-US" dirty="0" smtClean="0"/>
              <a:t>工程等学科，已形成独立教学和研究领域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学科概况</a:t>
            </a:r>
          </a:p>
          <a:p>
            <a:r>
              <a:rPr lang="zh-CN" altLang="en-US" dirty="0" smtClean="0"/>
              <a:t>学科培养目标</a:t>
            </a:r>
          </a:p>
          <a:p>
            <a:r>
              <a:rPr lang="zh-CN" altLang="en-US" dirty="0" smtClean="0"/>
              <a:t>主要研究方向</a:t>
            </a:r>
          </a:p>
          <a:p>
            <a:r>
              <a:rPr lang="zh-CN" altLang="en-US" dirty="0"/>
              <a:t>主要</a:t>
            </a:r>
            <a:r>
              <a:rPr lang="zh-CN" altLang="en-US" dirty="0" smtClean="0"/>
              <a:t>研究内容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学科培养目标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掌握网络</a:t>
            </a:r>
            <a:r>
              <a:rPr lang="zh-CN" altLang="en-US" dirty="0"/>
              <a:t>空间安全基础理论和技术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信息系统安全、网络基础设施安全、信息内容安全和信息对抗等相关</a:t>
            </a:r>
            <a:r>
              <a:rPr lang="zh-CN" altLang="en-US" dirty="0" smtClean="0"/>
              <a:t>专门知识</a:t>
            </a:r>
            <a:endParaRPr lang="en-US" altLang="zh-CN" dirty="0" smtClean="0"/>
          </a:p>
          <a:p>
            <a:r>
              <a:rPr lang="zh-CN" altLang="en-US" dirty="0" smtClean="0"/>
              <a:t>能够</a:t>
            </a:r>
            <a:r>
              <a:rPr lang="zh-CN" altLang="en-US" dirty="0"/>
              <a:t>承担科研院所、企事业单位和行政管理部门网络空间安全方面的科学研究、技术开发及管理工作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通过网络空间安全学科培养，力求让学生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4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主要研究方向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en-US" dirty="0"/>
              <a:t>其他方向提供理论、架构和方法学</a:t>
            </a:r>
            <a:r>
              <a:rPr lang="zh-CN" altLang="en-US" dirty="0" smtClean="0"/>
              <a:t>指导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zh-CN" altLang="en-US" dirty="0"/>
              <a:t>其他方向提供密码体制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/>
              <a:t>网络空间中</a:t>
            </a:r>
            <a:r>
              <a:rPr lang="zh-CN" altLang="en-US" dirty="0" smtClean="0"/>
              <a:t>单元计算</a:t>
            </a:r>
            <a:r>
              <a:rPr lang="zh-CN" altLang="en-US" dirty="0"/>
              <a:t>系统安全、可信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/>
              <a:t>连接计算机的网络自身安全和传输信息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zh-CN" altLang="en-US" dirty="0"/>
              <a:t>网络空间中大型应用系统安全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320800" y="1450490"/>
            <a:ext cx="3017912" cy="4637700"/>
          </a:xfrm>
        </p:spPr>
        <p:txBody>
          <a:bodyPr>
            <a:normAutofit/>
          </a:bodyPr>
          <a:lstStyle/>
          <a:p>
            <a:r>
              <a:rPr lang="zh-CN" altLang="en-US" dirty="0"/>
              <a:t>安全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/>
              <a:t>密码学及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系统安全</a:t>
            </a:r>
            <a:endParaRPr lang="en-US" altLang="zh-CN" dirty="0" smtClean="0"/>
          </a:p>
          <a:p>
            <a:r>
              <a:rPr lang="zh-CN" altLang="en-US" dirty="0"/>
              <a:t>网络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/>
              <a:t>应用安全</a:t>
            </a:r>
          </a:p>
        </p:txBody>
      </p:sp>
    </p:spTree>
    <p:extLst>
      <p:ext uri="{BB962C8B-B14F-4D97-AF65-F5344CB8AC3E}">
        <p14:creationId xmlns:p14="http://schemas.microsoft.com/office/powerpoint/2010/main" val="26362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主要研究内容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/>
              <a:t>可信计算体系、新型密码体制、密码编码与密码分析、网络通信安全、信息安全风险评估、信息安全管理、灾难备份和应急响应、操作系统安全、数据库安全、信息隐藏与检测、内容识别与过滤、信息对抗理论与技术，以及信息安全工程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/>
              <a:t>网络空间安全</a:t>
            </a:r>
            <a:r>
              <a:rPr lang="zh-CN" altLang="en-US" dirty="0" smtClean="0"/>
              <a:t>学科囊括的研究内容包括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数据挖掘简介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b="1" dirty="0" smtClean="0"/>
              <a:t>数据</a:t>
            </a:r>
            <a:endParaRPr lang="en-US" altLang="zh-CN" sz="2800" b="1" dirty="0" smtClean="0"/>
          </a:p>
          <a:p>
            <a:pPr lvl="1"/>
            <a:r>
              <a:rPr lang="zh-CN" altLang="en-US" dirty="0" smtClean="0"/>
              <a:t>人</a:t>
            </a:r>
            <a:r>
              <a:rPr lang="zh-CN" altLang="en-US" dirty="0"/>
              <a:t>能看到的，听到的，闻到的，能感觉到的事物都是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</a:t>
            </a:r>
            <a:r>
              <a:rPr lang="zh-CN" altLang="en-US" dirty="0"/>
              <a:t>我们人看不见的，听不见的，感觉不到的事物或者关系同样是数据，而且很多关键的数据正是隐藏在某些关系之中。</a:t>
            </a:r>
            <a:endParaRPr lang="en-US" altLang="zh-CN" dirty="0" smtClean="0"/>
          </a:p>
          <a:p>
            <a:r>
              <a:rPr lang="zh-CN" altLang="en-US" sz="2800" b="1" dirty="0" smtClean="0"/>
              <a:t>挖掘</a:t>
            </a:r>
            <a:endParaRPr lang="en-US" altLang="zh-CN" sz="2800" b="1" dirty="0" smtClean="0"/>
          </a:p>
          <a:p>
            <a:pPr lvl="1"/>
            <a:r>
              <a:rPr lang="zh-CN" altLang="en-US" dirty="0"/>
              <a:t>一是从众多的数据中提取处理出有用的数据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是从已知的数据中，通过研究它们之间的关系来发现总结出隐藏的数据和一般规律。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523999" y="1520828"/>
            <a:ext cx="2610339" cy="46377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数据挖掘含义</a:t>
            </a:r>
          </a:p>
          <a:p>
            <a:r>
              <a:rPr lang="zh-CN" altLang="en-US" dirty="0" smtClean="0"/>
              <a:t>数据挖掘定义</a:t>
            </a:r>
          </a:p>
          <a:p>
            <a:r>
              <a:rPr lang="zh-CN" altLang="en-US" dirty="0" smtClean="0"/>
              <a:t>数据挖掘原因</a:t>
            </a:r>
          </a:p>
          <a:p>
            <a:r>
              <a:rPr lang="zh-CN" altLang="en-US" dirty="0" smtClean="0"/>
              <a:t>数据挖掘特点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1724337"/>
            <a:ext cx="2592153" cy="2674299"/>
          </a:xfrm>
          <a:prstGeom prst="rect">
            <a:avLst/>
          </a:prstGeom>
          <a:noFill/>
          <a:effectLst>
            <a:glow rad="88900">
              <a:schemeClr val="accent2">
                <a:lumMod val="40000"/>
                <a:lumOff val="60000"/>
                <a:alpha val="41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587" y="3839678"/>
            <a:ext cx="2606993" cy="2086927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60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657600" y="2550160"/>
            <a:ext cx="1087120" cy="487680"/>
          </a:xfrm>
          <a:prstGeom prst="round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  <a:effectLst>
            <a:glow rad="2159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435600" y="2550160"/>
            <a:ext cx="1087120" cy="487680"/>
          </a:xfrm>
          <a:prstGeom prst="round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  <a:effectLst>
            <a:glow rad="2159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213600" y="2550160"/>
            <a:ext cx="1087120" cy="487680"/>
          </a:xfrm>
          <a:prstGeom prst="round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  <a:effectLst>
            <a:glow rad="2159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991600" y="2550160"/>
            <a:ext cx="1087120" cy="487680"/>
          </a:xfrm>
          <a:prstGeom prst="round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  <a:effectLst>
            <a:glow rad="2159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79600" y="2550160"/>
            <a:ext cx="1595120" cy="487680"/>
            <a:chOff x="1879600" y="2550160"/>
            <a:chExt cx="1595120" cy="487680"/>
          </a:xfrm>
        </p:grpSpPr>
        <p:sp>
          <p:nvSpPr>
            <p:cNvPr id="5" name="圆角矩形 4"/>
            <p:cNvSpPr/>
            <p:nvPr/>
          </p:nvSpPr>
          <p:spPr>
            <a:xfrm>
              <a:off x="1879600" y="2550160"/>
              <a:ext cx="1087120" cy="487680"/>
            </a:xfrm>
            <a:prstGeom prst="roundRect">
              <a:avLst/>
            </a:prstGeom>
            <a:solidFill>
              <a:schemeClr val="tx2">
                <a:lumMod val="50000"/>
                <a:alpha val="79000"/>
              </a:schemeClr>
            </a:solidFill>
            <a:ln>
              <a:noFill/>
            </a:ln>
            <a:effectLst>
              <a:glow rad="2159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3108960" y="2803358"/>
              <a:ext cx="365760" cy="0"/>
            </a:xfrm>
            <a:prstGeom prst="straightConnector1">
              <a:avLst/>
            </a:prstGeom>
            <a:ln w="317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/>
        </p:nvCxnSpPr>
        <p:spPr>
          <a:xfrm>
            <a:off x="3230880" y="2844800"/>
            <a:ext cx="365760" cy="923758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网络安全事件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2014</a:t>
            </a:r>
            <a:r>
              <a:rPr lang="zh-CN" altLang="zh-CN" dirty="0" smtClean="0"/>
              <a:t>年，</a:t>
            </a:r>
            <a:r>
              <a:rPr lang="en-US" altLang="zh-CN" dirty="0" smtClean="0"/>
              <a:t>CNCERT/CC</a:t>
            </a:r>
            <a:r>
              <a:rPr lang="zh-CN" altLang="zh-CN" dirty="0" smtClean="0"/>
              <a:t>协调处置涉及基础电信企业的漏洞事件</a:t>
            </a:r>
            <a:r>
              <a:rPr lang="en-US" altLang="zh-CN" dirty="0" smtClean="0"/>
              <a:t>1578</a:t>
            </a:r>
            <a:r>
              <a:rPr lang="zh-CN" altLang="zh-CN" dirty="0" smtClean="0"/>
              <a:t>起，是</a:t>
            </a:r>
            <a:r>
              <a:rPr lang="en-US" altLang="zh-CN" dirty="0" smtClean="0"/>
              <a:t>2013</a:t>
            </a:r>
            <a:r>
              <a:rPr lang="zh-CN" altLang="zh-CN" dirty="0" smtClean="0"/>
              <a:t>年的</a:t>
            </a:r>
            <a:r>
              <a:rPr lang="en-US" altLang="zh-CN" dirty="0" smtClean="0"/>
              <a:t>3</a:t>
            </a:r>
            <a:r>
              <a:rPr lang="zh-CN" altLang="zh-CN" dirty="0" smtClean="0"/>
              <a:t>倍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zh-CN" dirty="0" smtClean="0"/>
              <a:t>年我国境内感染木马僵尸网络的主机为</a:t>
            </a:r>
            <a:r>
              <a:rPr lang="en-US" altLang="zh-CN" dirty="0" smtClean="0"/>
              <a:t>1108.8</a:t>
            </a:r>
            <a:r>
              <a:rPr lang="zh-CN" altLang="zh-CN" dirty="0" smtClean="0"/>
              <a:t>万余台。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zh-CN" dirty="0" smtClean="0"/>
              <a:t>年针对我国域名系统的流量规模达</a:t>
            </a:r>
            <a:r>
              <a:rPr lang="en-US" altLang="zh-CN" dirty="0" smtClean="0"/>
              <a:t>1Gbit/s</a:t>
            </a:r>
            <a:r>
              <a:rPr lang="zh-CN" altLang="zh-CN" dirty="0" smtClean="0"/>
              <a:t>以上的拒绝服务攻击事件日均约</a:t>
            </a:r>
            <a:r>
              <a:rPr lang="en-US" altLang="zh-CN" dirty="0" smtClean="0"/>
              <a:t>187</a:t>
            </a:r>
            <a:r>
              <a:rPr lang="zh-CN" altLang="zh-CN" dirty="0" smtClean="0"/>
              <a:t>起，约为</a:t>
            </a:r>
            <a:r>
              <a:rPr lang="en-US" altLang="zh-CN" dirty="0" smtClean="0"/>
              <a:t>2013</a:t>
            </a:r>
            <a:r>
              <a:rPr lang="zh-CN" altLang="zh-CN" dirty="0" smtClean="0"/>
              <a:t>年的</a:t>
            </a:r>
            <a:r>
              <a:rPr lang="en-US" altLang="zh-CN" dirty="0" smtClean="0"/>
              <a:t>3</a:t>
            </a:r>
            <a:r>
              <a:rPr lang="zh-CN" altLang="zh-CN" dirty="0" smtClean="0"/>
              <a:t>倍。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zh-CN" dirty="0" smtClean="0"/>
              <a:t>年通报处置通用软硬件漏洞事件</a:t>
            </a:r>
            <a:r>
              <a:rPr lang="en-US" altLang="zh-CN" dirty="0" smtClean="0"/>
              <a:t>714</a:t>
            </a:r>
            <a:r>
              <a:rPr lang="zh-CN" altLang="zh-CN" dirty="0" smtClean="0"/>
              <a:t>起，较</a:t>
            </a:r>
            <a:r>
              <a:rPr lang="en-US" altLang="zh-CN" dirty="0" smtClean="0"/>
              <a:t>2013</a:t>
            </a:r>
            <a:r>
              <a:rPr lang="zh-CN" altLang="zh-CN" dirty="0" smtClean="0"/>
              <a:t>年增长</a:t>
            </a:r>
            <a:r>
              <a:rPr lang="en-US" altLang="zh-CN" dirty="0" smtClean="0"/>
              <a:t>1</a:t>
            </a:r>
            <a:r>
              <a:rPr lang="zh-CN" altLang="zh-CN" dirty="0" smtClean="0"/>
              <a:t>倍。</a:t>
            </a:r>
            <a:endParaRPr lang="zh-CN" altLang="en-US" dirty="0"/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u="sng" dirty="0" smtClean="0"/>
              <a:t>网络开放性为各类网络安全事件提供了可乘之机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40331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其它网络安全事件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国内通用顶级域的根服务器忽然出现异常，导致</a:t>
            </a:r>
            <a:r>
              <a:rPr lang="en-US" altLang="zh-CN" dirty="0"/>
              <a:t>DNS</a:t>
            </a:r>
            <a:r>
              <a:rPr lang="zh-CN" altLang="en-US" dirty="0"/>
              <a:t>解析</a:t>
            </a:r>
            <a:r>
              <a:rPr lang="zh-CN" altLang="en-US" dirty="0" smtClean="0"/>
              <a:t>故障</a:t>
            </a:r>
            <a:endParaRPr lang="en-US" altLang="zh-CN" dirty="0" smtClean="0"/>
          </a:p>
          <a:p>
            <a:r>
              <a:rPr lang="zh-CN" altLang="en-US" dirty="0" smtClean="0"/>
              <a:t>比特</a:t>
            </a:r>
            <a:r>
              <a:rPr lang="zh-CN" altLang="en-US" dirty="0"/>
              <a:t>币交易平台</a:t>
            </a:r>
            <a:r>
              <a:rPr lang="en-US" altLang="zh-CN" dirty="0" err="1"/>
              <a:t>Mt.Gox</a:t>
            </a:r>
            <a:r>
              <a:rPr lang="zh-CN" altLang="en-US" dirty="0"/>
              <a:t>由于系统漏洞，比特币失窃导致</a:t>
            </a:r>
            <a:r>
              <a:rPr lang="zh-CN" altLang="en-US" dirty="0" smtClean="0"/>
              <a:t>破产</a:t>
            </a:r>
            <a:endParaRPr lang="en-US" altLang="zh-CN" dirty="0" smtClean="0"/>
          </a:p>
          <a:p>
            <a:r>
              <a:rPr lang="en-US" altLang="zh-CN" dirty="0" smtClean="0"/>
              <a:t>Heartbleed</a:t>
            </a:r>
            <a:r>
              <a:rPr lang="zh-CN" altLang="en-US" dirty="0"/>
              <a:t>漏洞波及网银及各大门户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r>
              <a:rPr lang="en-US" altLang="zh-CN" dirty="0" err="1" smtClean="0"/>
              <a:t>BadUSB</a:t>
            </a:r>
            <a:r>
              <a:rPr lang="zh-CN" altLang="en-US" dirty="0" smtClean="0"/>
              <a:t>漏洞</a:t>
            </a:r>
            <a:endParaRPr lang="en-US" altLang="zh-CN" dirty="0" smtClean="0"/>
          </a:p>
          <a:p>
            <a:r>
              <a:rPr lang="en-US" altLang="zh-CN" dirty="0" err="1" smtClean="0"/>
              <a:t>Ebay</a:t>
            </a:r>
            <a:r>
              <a:rPr lang="zh-CN" altLang="en-US" dirty="0"/>
              <a:t>遭遇黑客密码窃取，要求用户全部重置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r>
              <a:rPr lang="zh-CN" altLang="en-US" dirty="0" smtClean="0"/>
              <a:t>。</a:t>
            </a:r>
            <a:r>
              <a:rPr lang="zh-CN" altLang="en-US" dirty="0"/>
              <a:t>。。。。。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u="sng" dirty="0"/>
              <a:t>网络安全是关系国计民生的大问题</a:t>
            </a:r>
          </a:p>
        </p:txBody>
      </p:sp>
    </p:spTree>
    <p:extLst>
      <p:ext uri="{BB962C8B-B14F-4D97-AF65-F5344CB8AC3E}">
        <p14:creationId xmlns:p14="http://schemas.microsoft.com/office/powerpoint/2010/main" val="33051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800" dirty="0" smtClean="0"/>
              <a:t>  隐私保护</a:t>
            </a:r>
            <a:r>
              <a:rPr lang="zh-CN" altLang="en-US" sz="2800" dirty="0"/>
              <a:t>概述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  隐私保护</a:t>
            </a:r>
            <a:r>
              <a:rPr lang="zh-CN" altLang="en-US" sz="2800" dirty="0"/>
              <a:t>技术介绍</a:t>
            </a:r>
            <a:r>
              <a:rPr lang="zh-CN" altLang="en-US" sz="2800" dirty="0" smtClean="0"/>
              <a:t>	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  隐私保护</a:t>
            </a:r>
            <a:r>
              <a:rPr lang="zh-CN" altLang="en-US" sz="2800" dirty="0"/>
              <a:t>和数据挖掘模型</a:t>
            </a:r>
          </a:p>
          <a:p>
            <a:pPr lvl="1"/>
            <a:r>
              <a:rPr lang="zh-CN" altLang="en-US" sz="2800" dirty="0"/>
              <a:t>	隐私披露风险度量</a:t>
            </a:r>
          </a:p>
          <a:p>
            <a:pPr lvl="1"/>
            <a:r>
              <a:rPr lang="zh-CN" altLang="en-US" sz="2800" dirty="0"/>
              <a:t>	隐私保护中的数据挖掘应用</a:t>
            </a:r>
            <a:r>
              <a:rPr lang="zh-CN" altLang="en-US" sz="2800" dirty="0" smtClean="0"/>
              <a:t>	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  大</a:t>
            </a:r>
            <a:r>
              <a:rPr lang="zh-CN" altLang="en-US" sz="2800" dirty="0"/>
              <a:t>数据安全与隐私保护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09477"/>
            <a:ext cx="9334500" cy="1325563"/>
          </a:xfrm>
        </p:spPr>
        <p:txBody>
          <a:bodyPr/>
          <a:lstStyle/>
          <a:p>
            <a:r>
              <a:rPr lang="zh-CN" altLang="en-US" dirty="0" smtClean="0"/>
              <a:t>隐私保护技术介绍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sz="2800" b="1" dirty="0" smtClean="0"/>
              <a:t>网络安全</a:t>
            </a:r>
            <a:r>
              <a:rPr lang="zh-CN" altLang="en-US" dirty="0" smtClean="0"/>
              <a:t>是</a:t>
            </a:r>
            <a:r>
              <a:rPr lang="zh-CN" altLang="en-US" dirty="0"/>
              <a:t>指网络系统的硬件、软件及其系统中的数据受到保护，不因偶然的或者恶意的原因而遭受到破坏、更改、泄露，系统连续可靠正常地运行，网络服务不中断。主要强调了</a:t>
            </a:r>
            <a:r>
              <a:rPr lang="zh-CN" altLang="en-US" u="sng" dirty="0"/>
              <a:t>保密性</a:t>
            </a:r>
            <a:r>
              <a:rPr lang="zh-CN" altLang="en-US" dirty="0"/>
              <a:t>、</a:t>
            </a:r>
            <a:r>
              <a:rPr lang="zh-CN" altLang="en-US" u="sng" dirty="0"/>
              <a:t>完整性</a:t>
            </a:r>
            <a:r>
              <a:rPr lang="zh-CN" altLang="en-US" dirty="0"/>
              <a:t>、</a:t>
            </a:r>
            <a:r>
              <a:rPr lang="zh-CN" altLang="en-US" u="sng" dirty="0" smtClean="0"/>
              <a:t>可用性</a:t>
            </a:r>
            <a:r>
              <a:rPr lang="zh-CN" altLang="en-US" dirty="0"/>
              <a:t>、</a:t>
            </a:r>
            <a:r>
              <a:rPr lang="zh-CN" altLang="en-US" u="sng" dirty="0"/>
              <a:t>可控性</a:t>
            </a:r>
            <a:r>
              <a:rPr lang="zh-CN" altLang="en-US" dirty="0"/>
              <a:t>、</a:t>
            </a:r>
            <a:r>
              <a:rPr lang="zh-CN" altLang="en-US" u="sng" dirty="0"/>
              <a:t>可审查性</a:t>
            </a:r>
            <a:r>
              <a:rPr lang="zh-CN" altLang="en-US" dirty="0"/>
              <a:t>等主要特性。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383324" y="1825625"/>
            <a:ext cx="2930770" cy="4351338"/>
          </a:xfrm>
          <a:noFill/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u="sng" dirty="0"/>
              <a:t>基于限制发布的技术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基于</a:t>
            </a:r>
            <a:r>
              <a:rPr lang="zh-CN" altLang="en-US" u="sng" dirty="0"/>
              <a:t>数据加密的技术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基于</a:t>
            </a:r>
            <a:r>
              <a:rPr lang="zh-CN" altLang="en-US" u="sng" dirty="0"/>
              <a:t>数据失真的技术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隐私保护</a:t>
            </a:r>
            <a:r>
              <a:rPr lang="zh-CN" altLang="en-US" u="sng" dirty="0"/>
              <a:t>技术对比分析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3267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09477"/>
            <a:ext cx="9334500" cy="1325563"/>
          </a:xfrm>
        </p:spPr>
        <p:txBody>
          <a:bodyPr/>
          <a:lstStyle/>
          <a:p>
            <a:r>
              <a:rPr lang="zh-CN" altLang="en-US" dirty="0" smtClean="0"/>
              <a:t>隐私保护中的数据挖掘应用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sz="2800" b="1" dirty="0" smtClean="0"/>
              <a:t>网络安全</a:t>
            </a:r>
            <a:r>
              <a:rPr lang="zh-CN" altLang="en-US" dirty="0" smtClean="0"/>
              <a:t>是</a:t>
            </a:r>
            <a:r>
              <a:rPr lang="zh-CN" altLang="en-US" dirty="0"/>
              <a:t>指网络系统的硬件、软件及其系统中的数据受到保护，不因偶然的或者恶意的原因而遭受到破坏、更改、泄露，系统连续可靠正常地运行，网络服务不中断。主要强调了</a:t>
            </a:r>
            <a:r>
              <a:rPr lang="zh-CN" altLang="en-US" u="sng" dirty="0"/>
              <a:t>保密性</a:t>
            </a:r>
            <a:r>
              <a:rPr lang="zh-CN" altLang="en-US" dirty="0"/>
              <a:t>、</a:t>
            </a:r>
            <a:r>
              <a:rPr lang="zh-CN" altLang="en-US" u="sng" dirty="0"/>
              <a:t>完整性</a:t>
            </a:r>
            <a:r>
              <a:rPr lang="zh-CN" altLang="en-US" dirty="0"/>
              <a:t>、</a:t>
            </a:r>
            <a:r>
              <a:rPr lang="zh-CN" altLang="en-US" u="sng" dirty="0" smtClean="0"/>
              <a:t>可用性</a:t>
            </a:r>
            <a:r>
              <a:rPr lang="zh-CN" altLang="en-US" dirty="0"/>
              <a:t>、</a:t>
            </a:r>
            <a:r>
              <a:rPr lang="zh-CN" altLang="en-US" u="sng" dirty="0"/>
              <a:t>可控性</a:t>
            </a:r>
            <a:r>
              <a:rPr lang="zh-CN" altLang="en-US" dirty="0"/>
              <a:t>、</a:t>
            </a:r>
            <a:r>
              <a:rPr lang="zh-CN" altLang="en-US" u="sng" dirty="0"/>
              <a:t>可审查性</a:t>
            </a:r>
            <a:r>
              <a:rPr lang="zh-CN" altLang="en-US" dirty="0"/>
              <a:t>等主要特性。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383324" y="1825625"/>
            <a:ext cx="2930770" cy="4351338"/>
          </a:xfrm>
          <a:noFill/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u="sng" dirty="0"/>
              <a:t>基于隐私保护的关联规则挖掘方法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基于</a:t>
            </a:r>
            <a:r>
              <a:rPr lang="zh-CN" altLang="en-US" u="sng" dirty="0"/>
              <a:t>聚类的匿名化算法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基于</a:t>
            </a:r>
            <a:r>
              <a:rPr lang="zh-CN" altLang="en-US" u="sng" dirty="0"/>
              <a:t>决策树的隐私保护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基于</a:t>
            </a:r>
            <a:r>
              <a:rPr lang="zh-CN" altLang="en-US" u="sng" dirty="0"/>
              <a:t>贝叶斯分类的隐私保护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基于</a:t>
            </a:r>
            <a:r>
              <a:rPr lang="zh-CN" altLang="en-US" u="sng" dirty="0"/>
              <a:t>特征选择的隐私保护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7668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09477"/>
            <a:ext cx="9334500" cy="1325563"/>
          </a:xfrm>
        </p:spPr>
        <p:txBody>
          <a:bodyPr/>
          <a:lstStyle/>
          <a:p>
            <a:r>
              <a:rPr lang="zh-CN" altLang="en-US" dirty="0" smtClean="0"/>
              <a:t>大数据安全与隐私保护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sz="2800" b="1" dirty="0" smtClean="0"/>
              <a:t>网络安全</a:t>
            </a:r>
            <a:r>
              <a:rPr lang="zh-CN" altLang="en-US" dirty="0" smtClean="0"/>
              <a:t>是</a:t>
            </a:r>
            <a:r>
              <a:rPr lang="zh-CN" altLang="en-US" dirty="0"/>
              <a:t>指网络系统的硬件、软件及其系统中的数据受到保护，不因偶然的或者恶意的原因而遭受到破坏、更改、泄露，系统连续可靠正常地运行，网络服务不中断。主要强调了</a:t>
            </a:r>
            <a:r>
              <a:rPr lang="zh-CN" altLang="en-US" u="sng" dirty="0"/>
              <a:t>保密性</a:t>
            </a:r>
            <a:r>
              <a:rPr lang="zh-CN" altLang="en-US" dirty="0"/>
              <a:t>、</a:t>
            </a:r>
            <a:r>
              <a:rPr lang="zh-CN" altLang="en-US" u="sng" dirty="0"/>
              <a:t>完整性</a:t>
            </a:r>
            <a:r>
              <a:rPr lang="zh-CN" altLang="en-US" dirty="0"/>
              <a:t>、</a:t>
            </a:r>
            <a:r>
              <a:rPr lang="zh-CN" altLang="en-US" u="sng" dirty="0" smtClean="0"/>
              <a:t>可用性</a:t>
            </a:r>
            <a:r>
              <a:rPr lang="zh-CN" altLang="en-US" dirty="0"/>
              <a:t>、</a:t>
            </a:r>
            <a:r>
              <a:rPr lang="zh-CN" altLang="en-US" u="sng" dirty="0"/>
              <a:t>可控性</a:t>
            </a:r>
            <a:r>
              <a:rPr lang="zh-CN" altLang="en-US" dirty="0"/>
              <a:t>、</a:t>
            </a:r>
            <a:r>
              <a:rPr lang="zh-CN" altLang="en-US" u="sng" dirty="0"/>
              <a:t>可审查性</a:t>
            </a:r>
            <a:r>
              <a:rPr lang="zh-CN" altLang="en-US" dirty="0"/>
              <a:t>等主要特性。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383324" y="1825625"/>
            <a:ext cx="2930770" cy="4351338"/>
          </a:xfrm>
          <a:noFill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大数据安全概述</a:t>
            </a:r>
            <a:endParaRPr lang="zh-CN" altLang="en-US" u="sng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大数据安全与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0634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09477"/>
            <a:ext cx="9334500" cy="1325563"/>
          </a:xfrm>
        </p:spPr>
        <p:txBody>
          <a:bodyPr/>
          <a:lstStyle/>
          <a:p>
            <a:r>
              <a:rPr lang="zh-CN" altLang="en-US" dirty="0" smtClean="0"/>
              <a:t>隐私保护中的数据挖掘应用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sz="2800" b="1" dirty="0" smtClean="0"/>
              <a:t>网络安全</a:t>
            </a:r>
            <a:r>
              <a:rPr lang="zh-CN" altLang="en-US" dirty="0" smtClean="0"/>
              <a:t>是</a:t>
            </a:r>
            <a:r>
              <a:rPr lang="zh-CN" altLang="en-US" dirty="0"/>
              <a:t>指网络系统的硬件、软件及其系统中的数据受到保护，不因偶然的或者恶意的原因而遭受到破坏、更改、泄露，系统连续可靠正常地运行，网络服务不中断。主要强调了</a:t>
            </a:r>
            <a:r>
              <a:rPr lang="zh-CN" altLang="en-US" u="sng" dirty="0"/>
              <a:t>保密性</a:t>
            </a:r>
            <a:r>
              <a:rPr lang="zh-CN" altLang="en-US" dirty="0"/>
              <a:t>、</a:t>
            </a:r>
            <a:r>
              <a:rPr lang="zh-CN" altLang="en-US" u="sng" dirty="0"/>
              <a:t>完整性</a:t>
            </a:r>
            <a:r>
              <a:rPr lang="zh-CN" altLang="en-US" dirty="0"/>
              <a:t>、</a:t>
            </a:r>
            <a:r>
              <a:rPr lang="zh-CN" altLang="en-US" u="sng" dirty="0" smtClean="0"/>
              <a:t>可用性</a:t>
            </a:r>
            <a:r>
              <a:rPr lang="zh-CN" altLang="en-US" dirty="0"/>
              <a:t>、</a:t>
            </a:r>
            <a:r>
              <a:rPr lang="zh-CN" altLang="en-US" u="sng" dirty="0"/>
              <a:t>可控性</a:t>
            </a:r>
            <a:r>
              <a:rPr lang="zh-CN" altLang="en-US" dirty="0"/>
              <a:t>、</a:t>
            </a:r>
            <a:r>
              <a:rPr lang="zh-CN" altLang="en-US" u="sng" dirty="0"/>
              <a:t>可审查性</a:t>
            </a:r>
            <a:r>
              <a:rPr lang="zh-CN" altLang="en-US" dirty="0"/>
              <a:t>等主要特性。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>
          <a:xfrm>
            <a:off x="1383324" y="1825625"/>
            <a:ext cx="2930770" cy="4351338"/>
          </a:xfrm>
          <a:noFill/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u="sng" dirty="0"/>
              <a:t>基于隐私保护的关联规则挖掘方法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基于</a:t>
            </a:r>
            <a:r>
              <a:rPr lang="zh-CN" altLang="en-US" u="sng" dirty="0"/>
              <a:t>聚类的匿名化算法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基于</a:t>
            </a:r>
            <a:r>
              <a:rPr lang="zh-CN" altLang="en-US" u="sng" dirty="0"/>
              <a:t>决策树的隐私保护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基于</a:t>
            </a:r>
            <a:r>
              <a:rPr lang="zh-CN" altLang="en-US" u="sng" dirty="0"/>
              <a:t>贝叶斯分类的隐私保护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u="sng" dirty="0" smtClean="0"/>
              <a:t>基于</a:t>
            </a:r>
            <a:r>
              <a:rPr lang="zh-CN" altLang="en-US" u="sng" dirty="0"/>
              <a:t>特征选择的隐私保护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919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网络安全定义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b="1" dirty="0"/>
              <a:t>网络空间</a:t>
            </a:r>
            <a:r>
              <a:rPr lang="zh-CN" altLang="en-US" dirty="0"/>
              <a:t>（</a:t>
            </a:r>
            <a:r>
              <a:rPr lang="en-US" altLang="zh-CN" dirty="0"/>
              <a:t>Cyberspace</a:t>
            </a:r>
            <a:r>
              <a:rPr lang="zh-CN" altLang="en-US" dirty="0"/>
              <a:t>）是通过全球互联网和计算系统进行通信、控制和信息共享的</a:t>
            </a:r>
            <a:r>
              <a:rPr lang="zh-CN" altLang="en-US" dirty="0" smtClean="0"/>
              <a:t>动态虚拟空间。</a:t>
            </a:r>
            <a:endParaRPr lang="en-US" altLang="zh-CN" dirty="0" smtClean="0"/>
          </a:p>
          <a:p>
            <a:r>
              <a:rPr lang="zh-CN" altLang="en-US" sz="2800" b="1" dirty="0"/>
              <a:t>网络空间安全</a:t>
            </a:r>
            <a:r>
              <a:rPr lang="zh-CN" altLang="en-US" dirty="0"/>
              <a:t>（</a:t>
            </a:r>
            <a:r>
              <a:rPr lang="en-US" altLang="zh-CN" dirty="0"/>
              <a:t>Cyberspace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）</a:t>
            </a:r>
            <a:r>
              <a:rPr lang="zh-CN" altLang="en-US" dirty="0"/>
              <a:t>研究网络空间中的安全威胁和防护问题，即在有攻击</a:t>
            </a:r>
            <a:r>
              <a:rPr lang="zh-CN" altLang="en-US" dirty="0" smtClean="0"/>
              <a:t>者的</a:t>
            </a:r>
            <a:r>
              <a:rPr lang="zh-CN" altLang="en-US" dirty="0"/>
              <a:t>对抗环境下，研究信息在产生、传输、存储、处理的各个环节中所面临的威胁和防御措施、以及网络和系统本身的威胁和防护机制。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zh-CN" altLang="en-US" dirty="0" smtClean="0"/>
              <a:t>网络空间</a:t>
            </a:r>
            <a:endParaRPr lang="en-US" altLang="zh-CN" dirty="0" smtClean="0"/>
          </a:p>
          <a:p>
            <a:r>
              <a:rPr lang="zh-CN" altLang="en-US" dirty="0"/>
              <a:t>网络空间安全</a:t>
            </a:r>
          </a:p>
        </p:txBody>
      </p:sp>
    </p:spTree>
    <p:extLst>
      <p:ext uri="{BB962C8B-B14F-4D97-AF65-F5344CB8AC3E}">
        <p14:creationId xmlns:p14="http://schemas.microsoft.com/office/powerpoint/2010/main" val="13239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1210</Words>
  <Application>Microsoft Office PowerPoint</Application>
  <PresentationFormat>宽屏</PresentationFormat>
  <Paragraphs>114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第二章 基于隐私保护的数据挖掘</vt:lpstr>
      <vt:lpstr>网络安全事件</vt:lpstr>
      <vt:lpstr>其它网络安全事件</vt:lpstr>
      <vt:lpstr>目录</vt:lpstr>
      <vt:lpstr>隐私保护技术介绍 </vt:lpstr>
      <vt:lpstr>隐私保护中的数据挖掘应用 </vt:lpstr>
      <vt:lpstr>大数据安全与隐私保护 </vt:lpstr>
      <vt:lpstr>隐私保护中的数据挖掘应用 </vt:lpstr>
      <vt:lpstr>网络安全定义</vt:lpstr>
      <vt:lpstr>网络安全面临的挑战</vt:lpstr>
      <vt:lpstr>网络安全的重要性</vt:lpstr>
      <vt:lpstr>网络空间（信息）安全学科</vt:lpstr>
      <vt:lpstr>学科培养目标</vt:lpstr>
      <vt:lpstr>主要研究方向</vt:lpstr>
      <vt:lpstr>主要研究内容</vt:lpstr>
      <vt:lpstr>数据挖掘简介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Lara Liu</dc:creator>
  <cp:lastModifiedBy>Lara Liu</cp:lastModifiedBy>
  <cp:revision>62</cp:revision>
  <dcterms:created xsi:type="dcterms:W3CDTF">2016-07-12T18:04:37Z</dcterms:created>
  <dcterms:modified xsi:type="dcterms:W3CDTF">2016-07-14T13:45:18Z</dcterms:modified>
</cp:coreProperties>
</file>