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9" r:id="rId2"/>
    <p:sldMasterId id="2147483712" r:id="rId3"/>
    <p:sldMasterId id="2147483725" r:id="rId4"/>
    <p:sldMasterId id="2147483738" r:id="rId5"/>
  </p:sldMasterIdLst>
  <p:notesMasterIdLst>
    <p:notesMasterId r:id="rId95"/>
  </p:notesMasterIdLst>
  <p:sldIdLst>
    <p:sldId id="257" r:id="rId6"/>
    <p:sldId id="261" r:id="rId7"/>
    <p:sldId id="262" r:id="rId8"/>
    <p:sldId id="263" r:id="rId9"/>
    <p:sldId id="264" r:id="rId10"/>
    <p:sldId id="265" r:id="rId11"/>
    <p:sldId id="266" r:id="rId12"/>
    <p:sldId id="267" r:id="rId13"/>
    <p:sldId id="268" r:id="rId14"/>
    <p:sldId id="269" r:id="rId15"/>
    <p:sldId id="271" r:id="rId16"/>
    <p:sldId id="281" r:id="rId17"/>
    <p:sldId id="272"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5" r:id="rId92"/>
    <p:sldId id="356" r:id="rId93"/>
    <p:sldId id="280"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809" autoAdjust="0"/>
    <p:restoredTop sz="94660"/>
  </p:normalViewPr>
  <p:slideViewPr>
    <p:cSldViewPr snapToGrid="0">
      <p:cViewPr varScale="1">
        <p:scale>
          <a:sx n="70" d="100"/>
          <a:sy n="70" d="100"/>
        </p:scale>
        <p:origin x="-912"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4CE2C-9754-4B0A-B658-3150557F0DBF}" type="datetimeFigureOut">
              <a:rPr lang="zh-CN" altLang="en-US" smtClean="0"/>
              <a:pPr/>
              <a:t>2016/7/23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225B4-E471-467D-9DB2-A4A1956E5B1F}" type="slidenum">
              <a:rPr lang="zh-CN" altLang="en-US" smtClean="0"/>
              <a:pPr/>
              <a:t>‹#›</a:t>
            </a:fld>
            <a:endParaRPr lang="zh-CN" altLang="en-US"/>
          </a:p>
        </p:txBody>
      </p:sp>
    </p:spTree>
    <p:extLst>
      <p:ext uri="{BB962C8B-B14F-4D97-AF65-F5344CB8AC3E}">
        <p14:creationId xmlns:p14="http://schemas.microsoft.com/office/powerpoint/2010/main" xmlns="" val="337097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A7BB85EA-4477-44DE-88FF-A382F4C4D64D}"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18E40CBC-6FC8-4ADF-A762-F94D5FF03D5A}" type="slidenum">
              <a:rPr lang="zh-CN" altLang="en-US" smtClean="0">
                <a:solidFill>
                  <a:prstClr val="white">
                    <a:tint val="75000"/>
                  </a:prstClr>
                </a:solidFill>
              </a:rPr>
              <a:pPr/>
              <a:t>‹#›</a:t>
            </a:fld>
            <a:endParaRPr lang="zh-CN" altLang="en-US" dirty="0">
              <a:solidFill>
                <a:prstClr val="white">
                  <a:tint val="75000"/>
                </a:prstClr>
              </a:solidFill>
            </a:endParaRPr>
          </a:p>
        </p:txBody>
      </p:sp>
    </p:spTree>
    <p:extLst>
      <p:ext uri="{BB962C8B-B14F-4D97-AF65-F5344CB8AC3E}">
        <p14:creationId xmlns:p14="http://schemas.microsoft.com/office/powerpoint/2010/main" xmlns="" val="10838447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2265573-CA34-4D84-BF97-0F475AEDC66C}"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0110294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687565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257300" indent="-34290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E118BC74-3F9B-42E2-9EC1-01D3A0F30C53}"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anose="020B0503020204020204" pitchFamily="34" charset="-122"/>
                <a:ea typeface="微软雅黑" panose="020B0503020204020204"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extLst>
      <p:ext uri="{BB962C8B-B14F-4D97-AF65-F5344CB8AC3E}">
        <p14:creationId xmlns:p14="http://schemas.microsoft.com/office/powerpoint/2010/main" xmlns="" val="33868800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A7BB85EA-4477-44DE-88FF-A382F4C4D64D}"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18E40CBC-6FC8-4ADF-A762-F94D5FF03D5A}" type="slidenum">
              <a:rPr lang="zh-CN" altLang="en-US" smtClean="0">
                <a:solidFill>
                  <a:prstClr val="white">
                    <a:tint val="75000"/>
                  </a:prstClr>
                </a:solidFill>
              </a:rPr>
              <a:pPr/>
              <a:t>‹#›</a:t>
            </a:fld>
            <a:endParaRPr lang="zh-CN" altLang="en-US" dirty="0">
              <a:solidFill>
                <a:prstClr val="white">
                  <a:tint val="75000"/>
                </a:prstClr>
              </a:solidFill>
            </a:endParaRPr>
          </a:p>
        </p:txBody>
      </p:sp>
    </p:spTree>
    <p:extLst>
      <p:ext uri="{BB962C8B-B14F-4D97-AF65-F5344CB8AC3E}">
        <p14:creationId xmlns:p14="http://schemas.microsoft.com/office/powerpoint/2010/main" xmlns="" val="14356219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5CF801D-F630-45DA-834F-8C7289CC1A9A}"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7174621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D3A014B-9DF2-4B18-894B-D60A4E99CA07}"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187778321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41DEB9-86BD-4F5B-BBF4-B11E4197B252}"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2940907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3B0CCB-DCD4-459B-AF80-E32767BC3DAD}"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9" name="灯片编号占位符 8"/>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57801216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9403DD-19C8-486D-8857-27460D717058}"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5" name="灯片编号占位符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14837502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EC5A70-4AAB-4E7B-A2C8-90C67713B55A}"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4" name="灯片编号占位符 3"/>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5246280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5CF801D-F630-45DA-834F-8C7289CC1A9A}"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8951325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2CD84E-4C08-47D0-83AC-FD1F9C48BE69}"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753188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435E7B-2988-4961-83C9-AA9AE07F68B2}"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86839469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2265573-CA34-4D84-BF97-0F475AEDC66C}"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8899483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3674654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257300" indent="-34290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E118BC74-3F9B-42E2-9EC1-01D3A0F30C53}"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anose="020B0503020204020204" pitchFamily="34" charset="-122"/>
                <a:ea typeface="微软雅黑" panose="020B0503020204020204"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extLst>
      <p:ext uri="{BB962C8B-B14F-4D97-AF65-F5344CB8AC3E}">
        <p14:creationId xmlns:p14="http://schemas.microsoft.com/office/powerpoint/2010/main" xmlns="" val="261932822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itchFamily="34" charset="-122"/>
                <a:ea typeface="微软雅黑"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44D856D0-4886-4FD8-8C5D-13E8D18AF5AE}"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18E40CBC-6FC8-4ADF-A762-F94D5FF03D5A}" type="slidenum">
              <a:rPr lang="zh-CN" altLang="en-US" smtClean="0">
                <a:solidFill>
                  <a:prstClr val="white">
                    <a:tint val="75000"/>
                  </a:prstClr>
                </a:solidFill>
              </a:rPr>
              <a:pPr/>
              <a:t>‹#›</a:t>
            </a:fld>
            <a:endParaRPr lang="zh-CN" altLang="en-US" dirty="0">
              <a:solidFill>
                <a:prstClr val="white">
                  <a:tint val="75000"/>
                </a:prstClr>
              </a:solidFill>
            </a:endParaRPr>
          </a:p>
        </p:txBody>
      </p:sp>
    </p:spTree>
    <p:extLst>
      <p:ext uri="{BB962C8B-B14F-4D97-AF65-F5344CB8AC3E}">
        <p14:creationId xmlns:p14="http://schemas.microsoft.com/office/powerpoint/2010/main" xmlns="" val="254558976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BAD24F4-230F-4913-8C1C-EE21917C67D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44213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B83B0C-D202-4B2C-9911-1E2ACF7507C5}"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2587935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FC71F9-1663-43D5-9EE7-4FDEE4F5F9E9}"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104900838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3385A9-9346-4496-B026-FAFF668F24BC}"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9" name="灯片编号占位符 8"/>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17154564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D3A014B-9DF2-4B18-894B-D60A4E99CA07}"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110746530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A074A0F-394E-49B1-B3E2-122471E68320}"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5" name="灯片编号占位符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83720610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FFC244-46B9-4437-B449-C41D6165F99B}"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4" name="灯片编号占位符 3"/>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70938578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A06403-4DF5-4CEB-8649-F3C802F879D0}"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125949498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98F361D-35FC-4988-85FA-1067D6B11A65}"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49455711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6353012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31907B1-86CE-4DAE-9C4D-ADB34A88987C}"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7471154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itchFamily="2" charset="2"/>
              <a:buChar char="l"/>
              <a:defRPr>
                <a:latin typeface="微软雅黑" pitchFamily="34" charset="-122"/>
                <a:ea typeface="微软雅黑" pitchFamily="34" charset="-122"/>
              </a:defRPr>
            </a:lvl1pPr>
            <a:lvl2pPr marL="685800" indent="-228600">
              <a:lnSpc>
                <a:spcPct val="150000"/>
              </a:lnSpc>
              <a:buFont typeface="Wingdings" pitchFamily="2" charset="2"/>
              <a:buChar char="Ø"/>
              <a:defRPr>
                <a:latin typeface="微软雅黑" pitchFamily="34" charset="-122"/>
                <a:ea typeface="微软雅黑" pitchFamily="34" charset="-122"/>
              </a:defRPr>
            </a:lvl2pPr>
            <a:lvl3pPr marL="1257300" indent="-342900">
              <a:lnSpc>
                <a:spcPct val="150000"/>
              </a:lnSpc>
              <a:buFont typeface="Wingdings" pitchFamily="2" charset="2"/>
              <a:buChar char="ü"/>
              <a:defRPr>
                <a:latin typeface="微软雅黑" pitchFamily="34" charset="-122"/>
                <a:ea typeface="微软雅黑" pitchFamily="34" charset="-122"/>
              </a:defRPr>
            </a:lvl3pPr>
            <a:lvl4pPr>
              <a:lnSpc>
                <a:spcPct val="150000"/>
              </a:lnSpc>
              <a:defRPr>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0CCFA3DC-E0C5-4ABA-BBC1-A1B3E3E024B7}"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itchFamily="34" charset="-122"/>
                <a:ea typeface="微软雅黑"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extLst>
      <p:ext uri="{BB962C8B-B14F-4D97-AF65-F5344CB8AC3E}">
        <p14:creationId xmlns:p14="http://schemas.microsoft.com/office/powerpoint/2010/main" xmlns="" val="267719970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itchFamily="34" charset="-122"/>
                <a:ea typeface="微软雅黑"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44D856D0-4886-4FD8-8C5D-13E8D18AF5AE}"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18E40CBC-6FC8-4ADF-A762-F94D5FF03D5A}" type="slidenum">
              <a:rPr lang="zh-CN" altLang="en-US" smtClean="0">
                <a:solidFill>
                  <a:prstClr val="white">
                    <a:tint val="75000"/>
                  </a:prstClr>
                </a:solidFill>
              </a:rPr>
              <a:pPr/>
              <a:t>‹#›</a:t>
            </a:fld>
            <a:endParaRPr lang="zh-CN" altLang="en-US" dirty="0">
              <a:solidFill>
                <a:prstClr val="white">
                  <a:tint val="75000"/>
                </a:prstClr>
              </a:solidFill>
            </a:endParaRPr>
          </a:p>
        </p:txBody>
      </p:sp>
    </p:spTree>
    <p:extLst>
      <p:ext uri="{BB962C8B-B14F-4D97-AF65-F5344CB8AC3E}">
        <p14:creationId xmlns:p14="http://schemas.microsoft.com/office/powerpoint/2010/main" xmlns="" val="380678256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BAD24F4-230F-4913-8C1C-EE21917C67D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737554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B83B0C-D202-4B2C-9911-1E2ACF7507C5}"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7903228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41DEB9-86BD-4F5B-BBF4-B11E4197B252}"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415171402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FC71F9-1663-43D5-9EE7-4FDEE4F5F9E9}"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60979626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3385A9-9346-4496-B026-FAFF668F24BC}"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9" name="灯片编号占位符 8"/>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02967342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A074A0F-394E-49B1-B3E2-122471E68320}"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5" name="灯片编号占位符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1721093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FFC244-46B9-4437-B449-C41D6165F99B}"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4" name="灯片编号占位符 3"/>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199871486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A06403-4DF5-4CEB-8649-F3C802F879D0}"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07552955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98F361D-35FC-4988-85FA-1067D6B11A65}"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73940857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7043988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31907B1-86CE-4DAE-9C4D-ADB34A88987C}"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6799911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itchFamily="2" charset="2"/>
              <a:buChar char="l"/>
              <a:defRPr>
                <a:latin typeface="微软雅黑" pitchFamily="34" charset="-122"/>
                <a:ea typeface="微软雅黑" pitchFamily="34" charset="-122"/>
              </a:defRPr>
            </a:lvl1pPr>
            <a:lvl2pPr marL="685800" indent="-228600">
              <a:lnSpc>
                <a:spcPct val="150000"/>
              </a:lnSpc>
              <a:buFont typeface="Wingdings" pitchFamily="2" charset="2"/>
              <a:buChar char="Ø"/>
              <a:defRPr>
                <a:latin typeface="微软雅黑" pitchFamily="34" charset="-122"/>
                <a:ea typeface="微软雅黑" pitchFamily="34" charset="-122"/>
              </a:defRPr>
            </a:lvl2pPr>
            <a:lvl3pPr marL="1257300" indent="-342900">
              <a:lnSpc>
                <a:spcPct val="150000"/>
              </a:lnSpc>
              <a:buFont typeface="Wingdings" pitchFamily="2" charset="2"/>
              <a:buChar char="ü"/>
              <a:defRPr>
                <a:latin typeface="微软雅黑" pitchFamily="34" charset="-122"/>
                <a:ea typeface="微软雅黑" pitchFamily="34" charset="-122"/>
              </a:defRPr>
            </a:lvl3pPr>
            <a:lvl4pPr>
              <a:lnSpc>
                <a:spcPct val="150000"/>
              </a:lnSpc>
              <a:defRPr>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0CCFA3DC-E0C5-4ABA-BBC1-A1B3E3E024B7}"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itchFamily="34" charset="-122"/>
                <a:ea typeface="微软雅黑"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extLst>
      <p:ext uri="{BB962C8B-B14F-4D97-AF65-F5344CB8AC3E}">
        <p14:creationId xmlns:p14="http://schemas.microsoft.com/office/powerpoint/2010/main" xmlns="" val="268889947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itchFamily="34" charset="-122"/>
                <a:ea typeface="微软雅黑"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44D856D0-4886-4FD8-8C5D-13E8D18AF5AE}"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18E40CBC-6FC8-4ADF-A762-F94D5FF03D5A}" type="slidenum">
              <a:rPr lang="zh-CN" altLang="en-US" smtClean="0">
                <a:solidFill>
                  <a:prstClr val="white">
                    <a:tint val="75000"/>
                  </a:prstClr>
                </a:solidFill>
              </a:rPr>
              <a:pPr/>
              <a:t>‹#›</a:t>
            </a:fld>
            <a:endParaRPr lang="zh-CN" altLang="en-US" dirty="0">
              <a:solidFill>
                <a:prstClr val="white">
                  <a:tint val="75000"/>
                </a:prstClr>
              </a:solidFill>
            </a:endParaRPr>
          </a:p>
        </p:txBody>
      </p:sp>
    </p:spTree>
    <p:extLst>
      <p:ext uri="{BB962C8B-B14F-4D97-AF65-F5344CB8AC3E}">
        <p14:creationId xmlns:p14="http://schemas.microsoft.com/office/powerpoint/2010/main" xmlns="" val="1906423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3B0CCB-DCD4-459B-AF80-E32767BC3DAD}"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9" name="灯片编号占位符 8"/>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409727380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BAD24F4-230F-4913-8C1C-EE21917C67D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6663413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B83B0C-D202-4B2C-9911-1E2ACF7507C5}"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94696259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FC71F9-1663-43D5-9EE7-4FDEE4F5F9E9}"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46537378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3385A9-9346-4496-B026-FAFF668F24BC}"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9" name="灯片编号占位符 8"/>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158603594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A074A0F-394E-49B1-B3E2-122471E68320}"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5" name="灯片编号占位符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81705292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FFC244-46B9-4437-B449-C41D6165F99B}"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4" name="灯片编号占位符 3"/>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147717730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A06403-4DF5-4CEB-8649-F3C802F879D0}"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407288805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98F361D-35FC-4988-85FA-1067D6B11A65}"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40319930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8211654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31907B1-86CE-4DAE-9C4D-ADB34A88987C}"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134175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9403DD-19C8-486D-8857-27460D717058}"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5" name="灯片编号占位符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14418333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itchFamily="2" charset="2"/>
              <a:buChar char="l"/>
              <a:defRPr>
                <a:latin typeface="微软雅黑" pitchFamily="34" charset="-122"/>
                <a:ea typeface="微软雅黑" pitchFamily="34" charset="-122"/>
              </a:defRPr>
            </a:lvl1pPr>
            <a:lvl2pPr marL="685800" indent="-228600">
              <a:lnSpc>
                <a:spcPct val="150000"/>
              </a:lnSpc>
              <a:buFont typeface="Wingdings" pitchFamily="2" charset="2"/>
              <a:buChar char="Ø"/>
              <a:defRPr>
                <a:latin typeface="微软雅黑" pitchFamily="34" charset="-122"/>
                <a:ea typeface="微软雅黑" pitchFamily="34" charset="-122"/>
              </a:defRPr>
            </a:lvl2pPr>
            <a:lvl3pPr marL="1257300" indent="-342900">
              <a:lnSpc>
                <a:spcPct val="150000"/>
              </a:lnSpc>
              <a:buFont typeface="Wingdings" pitchFamily="2" charset="2"/>
              <a:buChar char="ü"/>
              <a:defRPr>
                <a:latin typeface="微软雅黑" pitchFamily="34" charset="-122"/>
                <a:ea typeface="微软雅黑" pitchFamily="34" charset="-122"/>
              </a:defRPr>
            </a:lvl3pPr>
            <a:lvl4pPr>
              <a:lnSpc>
                <a:spcPct val="150000"/>
              </a:lnSpc>
              <a:defRPr>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0CCFA3DC-E0C5-4ABA-BBC1-A1B3E3E024B7}"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itchFamily="34" charset="-122"/>
                <a:ea typeface="微软雅黑"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extLst>
      <p:ext uri="{BB962C8B-B14F-4D97-AF65-F5344CB8AC3E}">
        <p14:creationId xmlns:p14="http://schemas.microsoft.com/office/powerpoint/2010/main" xmlns="" val="29672786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EC5A70-4AAB-4E7B-A2C8-90C67713B55A}"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4" name="灯片编号占位符 3"/>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8582711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2CD84E-4C08-47D0-83AC-FD1F9C48BE69}"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543269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435E7B-2988-4961-83C9-AA9AE07F68B2}"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6409247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11A25-5B74-4ED3-A13E-B3469A9F198B}"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0133341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11A25-5B74-4ED3-A13E-B3469A9F198B}"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1112950746"/>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7F736-F872-421C-BFD5-AC281120FAED}"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823085019"/>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7F736-F872-421C-BFD5-AC281120FAED}"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161499546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7F736-F872-421C-BFD5-AC281120FAED}"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696791447"/>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hyperlink" Target="http://www.ing.unibs.it/ntw/tools/traces/index.php" TargetMode="External"/><Relationship Id="rId2" Type="http://schemas.openxmlformats.org/officeDocument/2006/relationships/hyperlink" Target="http://www.caida.org/data/" TargetMode="External"/><Relationship Id="rId1" Type="http://schemas.openxmlformats.org/officeDocument/2006/relationships/slideLayout" Target="../slideLayouts/slideLayout22.xml"/><Relationship Id="rId5" Type="http://schemas.openxmlformats.org/officeDocument/2006/relationships/hyperlink" Target="http://www.wand.net.nz/wits" TargetMode="External"/><Relationship Id="rId4" Type="http://schemas.openxmlformats.org/officeDocument/2006/relationships/hyperlink" Target="http://mawi.wide.ad.jp/maw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4.xml"/><Relationship Id="rId1" Type="http://schemas.openxmlformats.org/officeDocument/2006/relationships/slideLayout" Target="../slideLayouts/slideLayout14.xml"/><Relationship Id="rId5" Type="http://schemas.openxmlformats.org/officeDocument/2006/relationships/slide" Target="slide88.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8.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8.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8" Type="http://schemas.openxmlformats.org/officeDocument/2006/relationships/hyperlink" Target="https://zh.wikipedia.org/wiki/%E7%AE%80%E5%8D%95%E9%82%AE%E4%BB%B6%E4%BC%A0%E8%BE%93%E5%8D%8F%E8%AE%AE" TargetMode="External"/><Relationship Id="rId13" Type="http://schemas.openxmlformats.org/officeDocument/2006/relationships/hyperlink" Target="https://zh.wikipedia.org/wiki/POP3" TargetMode="External"/><Relationship Id="rId18" Type="http://schemas.openxmlformats.org/officeDocument/2006/relationships/hyperlink" Target="https://zh.wikipedia.org/wiki/HTTPS" TargetMode="External"/><Relationship Id="rId3" Type="http://schemas.openxmlformats.org/officeDocument/2006/relationships/hyperlink" Target="https://zh.wikipedia.org/wiki/SSH" TargetMode="External"/><Relationship Id="rId21" Type="http://schemas.openxmlformats.org/officeDocument/2006/relationships/hyperlink" Target="https://zh.wikipedia.org/wiki/Post_Office_Protocol" TargetMode="External"/><Relationship Id="rId7" Type="http://schemas.openxmlformats.org/officeDocument/2006/relationships/hyperlink" Target="https://zh.wikipedia.org/wiki/Telnet" TargetMode="External"/><Relationship Id="rId12" Type="http://schemas.openxmlformats.org/officeDocument/2006/relationships/hyperlink" Target="https://zh.wikipedia.org/wiki/HTTP" TargetMode="External"/><Relationship Id="rId17" Type="http://schemas.openxmlformats.org/officeDocument/2006/relationships/hyperlink" Target="https://zh.wikipedia.org/wiki/IMAP" TargetMode="External"/><Relationship Id="rId2" Type="http://schemas.openxmlformats.org/officeDocument/2006/relationships/hyperlink" Target="https://zh.wikipedia.org/wiki/%E6%96%87%E4%BB%B6%E4%BC%A0%E8%BE%93%E5%8D%8F%E8%AE%AE" TargetMode="External"/><Relationship Id="rId16" Type="http://schemas.openxmlformats.org/officeDocument/2006/relationships/hyperlink" Target="https://zh.wikipedia.org/wiki/Simple_Network_Management_Protocol" TargetMode="External"/><Relationship Id="rId20" Type="http://schemas.openxmlformats.org/officeDocument/2006/relationships/hyperlink" Target="https://zh.wikipedia.org/wiki/Transport_Layer_Security" TargetMode="External"/><Relationship Id="rId1" Type="http://schemas.openxmlformats.org/officeDocument/2006/relationships/slideLayout" Target="../slideLayouts/slideLayout58.xml"/><Relationship Id="rId6" Type="http://schemas.openxmlformats.org/officeDocument/2006/relationships/hyperlink" Target="https://zh.wikipedia.org/wiki/SSH%E6%96%87%E4%BB%B6%E4%BC%A0%E8%BE%93%E5%8D%8F%E8%AE%AE" TargetMode="External"/><Relationship Id="rId11" Type="http://schemas.openxmlformats.org/officeDocument/2006/relationships/hyperlink" Target="https://zh.wikipedia.org/wiki/Trivial_File_Transfer_Protocol" TargetMode="External"/><Relationship Id="rId5" Type="http://schemas.openxmlformats.org/officeDocument/2006/relationships/hyperlink" Target="https://zh.wikipedia.org/w/index.php?title=%E5%AE%89%E5%85%A8%E5%A4%8D%E5%88%B6&amp;action=edit&amp;redlink=1" TargetMode="External"/><Relationship Id="rId15" Type="http://schemas.openxmlformats.org/officeDocument/2006/relationships/hyperlink" Target="https://zh.wikipedia.org/wiki/E-mail" TargetMode="External"/><Relationship Id="rId10" Type="http://schemas.openxmlformats.org/officeDocument/2006/relationships/hyperlink" Target="https://zh.wikipedia.org/wiki/%E5%9F%9F%E5%90%8D%E6%9C%8D%E5%8A%A1%E5%99%A8" TargetMode="External"/><Relationship Id="rId19" Type="http://schemas.openxmlformats.org/officeDocument/2006/relationships/hyperlink" Target="https://zh.wikipedia.org/wiki/%E4%BC%A0%E8%BE%93%E5%B1%82%E5%AE%89%E5%85%A8%E5%8D%8F%E8%AE%AE" TargetMode="External"/><Relationship Id="rId4" Type="http://schemas.openxmlformats.org/officeDocument/2006/relationships/hyperlink" Target="https://zh.wikipedia.org/w/index.php?title=%E6%96%87%E4%BB%B6%E4%BC%A0%E8%BE%93&amp;action=edit&amp;redlink=1" TargetMode="External"/><Relationship Id="rId9" Type="http://schemas.openxmlformats.org/officeDocument/2006/relationships/hyperlink" Target="https://zh.wikipedia.org/wiki/%E7%94%B5%E5%AD%90%E9%82%AE%E4%BB%B6" TargetMode="External"/><Relationship Id="rId14" Type="http://schemas.openxmlformats.org/officeDocument/2006/relationships/hyperlink" Target="https://zh.wikipedia.org/wiki/Internet_Message_Access_Protoco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8.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8.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8.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8.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8.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8.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8.xml"/><Relationship Id="rId1" Type="http://schemas.openxmlformats.org/officeDocument/2006/relationships/vmlDrawing" Target="../drawings/vmlDrawing3.v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8.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8.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8.xml"/><Relationship Id="rId4" Type="http://schemas.openxmlformats.org/officeDocument/2006/relationships/image" Target="../media/image39.png"/></Relationships>
</file>

<file path=ppt/slides/_rels/slide6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58.xml"/><Relationship Id="rId4" Type="http://schemas.openxmlformats.org/officeDocument/2006/relationships/image" Target="../media/image42.emf"/></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8.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5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58.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7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8.xml"/></Relationships>
</file>

<file path=ppt/slides/_rels/slide7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8.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8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8.xml"/></Relationships>
</file>

<file path=ppt/slides/_rels/slide8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8.xml"/><Relationship Id="rId4" Type="http://schemas.openxmlformats.org/officeDocument/2006/relationships/image" Target="../media/image72.png"/></Relationships>
</file>

<file path=ppt/slides/_rels/slide8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8.xml"/></Relationships>
</file>

<file path=ppt/slides/_rels/slide8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58.xml"/><Relationship Id="rId1" Type="http://schemas.openxmlformats.org/officeDocument/2006/relationships/vmlDrawing" Target="../drawings/vmlDrawing4.vml"/><Relationship Id="rId5" Type="http://schemas.openxmlformats.org/officeDocument/2006/relationships/image" Target="../media/image76.png"/><Relationship Id="rId4" Type="http://schemas.openxmlformats.org/officeDocument/2006/relationships/oleObject" Target="../embeddings/oleObject5.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58.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75011" y="1122363"/>
            <a:ext cx="8552329" cy="2387600"/>
          </a:xfrm>
        </p:spPr>
        <p:txBody>
          <a:bodyPr>
            <a:normAutofit/>
          </a:bodyPr>
          <a:lstStyle/>
          <a:p>
            <a:r>
              <a:rPr lang="zh-CN" altLang="en-US" dirty="0" smtClean="0"/>
              <a:t>第六章 网络流量分析</a:t>
            </a:r>
            <a:endParaRPr lang="zh-CN" altLang="en-US" dirty="0"/>
          </a:p>
        </p:txBody>
      </p:sp>
    </p:spTree>
    <p:extLst>
      <p:ext uri="{BB962C8B-B14F-4D97-AF65-F5344CB8AC3E}">
        <p14:creationId xmlns:p14="http://schemas.microsoft.com/office/powerpoint/2010/main" xmlns="" val="3664668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58906"/>
            <a:ext cx="9334500" cy="855255"/>
          </a:xfrm>
        </p:spPr>
        <p:txBody>
          <a:bodyPr>
            <a:normAutofit fontScale="90000"/>
          </a:bodyPr>
          <a:lstStyle/>
          <a:p>
            <a:r>
              <a:rPr lang="zh-CN" altLang="en-US" dirty="0"/>
              <a:t>网络流量分析</a:t>
            </a:r>
            <a:r>
              <a:rPr lang="zh-CN" altLang="en-US" dirty="0" smtClean="0"/>
              <a:t>现状</a:t>
            </a:r>
            <a:r>
              <a:rPr lang="zh-CN" altLang="en-US" dirty="0"/>
              <a:t/>
            </a:r>
            <a:br>
              <a:rPr lang="zh-CN" altLang="en-US" dirty="0"/>
            </a:br>
            <a:endParaRPr lang="zh-CN" altLang="en-US" dirty="0"/>
          </a:p>
        </p:txBody>
      </p:sp>
      <p:sp>
        <p:nvSpPr>
          <p:cNvPr id="3" name="竖排文字占位符 2"/>
          <p:cNvSpPr>
            <a:spLocks noGrp="1"/>
          </p:cNvSpPr>
          <p:nvPr>
            <p:ph type="body" orient="vert" idx="1"/>
          </p:nvPr>
        </p:nvSpPr>
        <p:spPr/>
        <p:txBody>
          <a:bodyPr/>
          <a:lstStyle/>
          <a:p>
            <a:r>
              <a:rPr lang="zh-CN" altLang="en-US" dirty="0"/>
              <a:t>国内外的网络流量分类技术主要有：端口分类，特征码分类，</a:t>
            </a:r>
            <a:r>
              <a:rPr lang="en-US" altLang="zh-CN" dirty="0"/>
              <a:t>BLINC(Blind classification)</a:t>
            </a:r>
            <a:r>
              <a:rPr lang="zh-CN" altLang="en-US" dirty="0"/>
              <a:t>分类，基于统计特征的机器学习</a:t>
            </a:r>
            <a:r>
              <a:rPr lang="zh-CN" altLang="en-US" dirty="0" smtClean="0"/>
              <a:t>方法</a:t>
            </a:r>
            <a:r>
              <a:rPr lang="zh-CN" altLang="en-US" dirty="0"/>
              <a:t>，</a:t>
            </a:r>
            <a:r>
              <a:rPr lang="zh-CN" altLang="en-US" b="1" dirty="0" smtClean="0"/>
              <a:t>基于数据</a:t>
            </a:r>
            <a:r>
              <a:rPr lang="zh-CN" altLang="en-US" b="1" dirty="0"/>
              <a:t>挖掘</a:t>
            </a:r>
            <a:r>
              <a:rPr lang="zh-CN" altLang="en-US" dirty="0"/>
              <a:t>的网络流量</a:t>
            </a:r>
            <a:r>
              <a:rPr lang="zh-CN" altLang="en-US" dirty="0" smtClean="0"/>
              <a:t>分析等。</a:t>
            </a:r>
            <a:endParaRPr lang="en-US" altLang="zh-CN" dirty="0" smtClean="0"/>
          </a:p>
          <a:p>
            <a:endParaRPr lang="en-US" altLang="zh-CN" dirty="0"/>
          </a:p>
          <a:p>
            <a:pPr marL="0" indent="0">
              <a:buNone/>
            </a:pPr>
            <a:r>
              <a:rPr lang="en-US" altLang="zh-CN" dirty="0"/>
              <a:t> </a:t>
            </a:r>
            <a:r>
              <a:rPr lang="en-US" altLang="zh-CN" dirty="0" smtClean="0"/>
              <a:t>       </a:t>
            </a:r>
            <a:r>
              <a:rPr lang="zh-CN" altLang="en-US" dirty="0" smtClean="0"/>
              <a:t>在</a:t>
            </a:r>
            <a:r>
              <a:rPr lang="zh-CN" altLang="en-US" dirty="0"/>
              <a:t>网络流量分析中引入分类和聚类方法</a:t>
            </a:r>
          </a:p>
        </p:txBody>
      </p:sp>
      <p:sp>
        <p:nvSpPr>
          <p:cNvPr id="4" name="竖排文字占位符 3"/>
          <p:cNvSpPr>
            <a:spLocks noGrp="1"/>
          </p:cNvSpPr>
          <p:nvPr>
            <p:ph type="body" orient="vert" idx="13"/>
          </p:nvPr>
        </p:nvSpPr>
        <p:spPr/>
        <p:txBody>
          <a:bodyPr/>
          <a:lstStyle/>
          <a:p>
            <a:pPr marL="0" indent="0">
              <a:buNone/>
            </a:pPr>
            <a:r>
              <a:rPr lang="en-US" altLang="zh-CN" dirty="0"/>
              <a:t> </a:t>
            </a:r>
            <a:r>
              <a:rPr lang="en-US" altLang="zh-CN" dirty="0" smtClean="0"/>
              <a:t>    </a:t>
            </a:r>
            <a:endParaRPr lang="zh-CN" altLang="en-US" dirty="0"/>
          </a:p>
        </p:txBody>
      </p:sp>
      <p:sp>
        <p:nvSpPr>
          <p:cNvPr id="5" name="Date Placeholder 4"/>
          <p:cNvSpPr>
            <a:spLocks noGrp="1"/>
          </p:cNvSpPr>
          <p:nvPr>
            <p:ph type="dt" sz="half" idx="10"/>
          </p:nvPr>
        </p:nvSpPr>
        <p:spPr/>
        <p:txBody>
          <a:bodyPr/>
          <a:lstStyle/>
          <a:p>
            <a:fld id="{C93460EB-8293-43F4-B3BD-16E029851E6A}"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10</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p>
        </p:txBody>
      </p:sp>
      <p:sp>
        <p:nvSpPr>
          <p:cNvPr id="8" name="下箭头 7"/>
          <p:cNvSpPr/>
          <p:nvPr/>
        </p:nvSpPr>
        <p:spPr>
          <a:xfrm>
            <a:off x="6938683" y="3839678"/>
            <a:ext cx="551329" cy="69924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a:stretch>
            <a:fillRect/>
          </a:stretch>
        </p:blipFill>
        <p:spPr>
          <a:xfrm>
            <a:off x="1397384" y="2480885"/>
            <a:ext cx="2859272" cy="2341067"/>
          </a:xfrm>
          <a:prstGeom prst="rect">
            <a:avLst/>
          </a:prstGeom>
        </p:spPr>
      </p:pic>
    </p:spTree>
    <p:extLst>
      <p:ext uri="{BB962C8B-B14F-4D97-AF65-F5344CB8AC3E}">
        <p14:creationId xmlns:p14="http://schemas.microsoft.com/office/powerpoint/2010/main" xmlns="" val="1244990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1102659" y="1514161"/>
            <a:ext cx="9660591" cy="4637700"/>
          </a:xfrm>
        </p:spPr>
        <p:txBody>
          <a:bodyPr/>
          <a:lstStyle/>
          <a:p>
            <a:endParaRPr lang="en-US" altLang="zh-CN" dirty="0" smtClean="0"/>
          </a:p>
          <a:p>
            <a:pPr marL="0" indent="0">
              <a:buNone/>
            </a:pPr>
            <a:endParaRPr lang="zh-CN" altLang="en-US" dirty="0"/>
          </a:p>
        </p:txBody>
      </p:sp>
      <p:sp>
        <p:nvSpPr>
          <p:cNvPr id="2" name="标题 1"/>
          <p:cNvSpPr>
            <a:spLocks noGrp="1"/>
          </p:cNvSpPr>
          <p:nvPr>
            <p:ph type="title"/>
          </p:nvPr>
        </p:nvSpPr>
        <p:spPr/>
        <p:txBody>
          <a:bodyPr/>
          <a:lstStyle/>
          <a:p>
            <a:r>
              <a:rPr lang="zh-CN" altLang="en-US" dirty="0"/>
              <a:t>网络流量分析流程</a:t>
            </a:r>
          </a:p>
        </p:txBody>
      </p:sp>
      <p:sp>
        <p:nvSpPr>
          <p:cNvPr id="5" name="圆角矩形 4"/>
          <p:cNvSpPr/>
          <p:nvPr/>
        </p:nvSpPr>
        <p:spPr>
          <a:xfrm>
            <a:off x="1502520" y="2550160"/>
            <a:ext cx="1087120" cy="487680"/>
          </a:xfrm>
          <a:prstGeom prst="roundRect">
            <a:avLst/>
          </a:prstGeom>
          <a:solidFill>
            <a:schemeClr val="tx2">
              <a:lumMod val="50000"/>
              <a:alpha val="79000"/>
            </a:schemeClr>
          </a:solidFill>
          <a:ln>
            <a:noFill/>
          </a:ln>
          <a:effectLst>
            <a:glow rad="2159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prstClr val="white"/>
                </a:solidFill>
                <a:latin typeface="微软雅黑" panose="020B0503020204020204" pitchFamily="34" charset="-122"/>
                <a:ea typeface="微软雅黑" panose="020B0503020204020204" pitchFamily="34" charset="-122"/>
              </a:rPr>
              <a:t>收集网络流量</a:t>
            </a:r>
            <a:endParaRPr lang="zh-CN" altLang="en-US" b="1" dirty="0">
              <a:solidFill>
                <a:prstClr val="white"/>
              </a:solidFill>
              <a:latin typeface="微软雅黑" panose="020B0503020204020204" pitchFamily="34" charset="-122"/>
              <a:ea typeface="微软雅黑" panose="020B0503020204020204" pitchFamily="34" charset="-122"/>
            </a:endParaRPr>
          </a:p>
        </p:txBody>
      </p:sp>
      <p:grpSp>
        <p:nvGrpSpPr>
          <p:cNvPr id="60" name="Group 59"/>
          <p:cNvGrpSpPr/>
          <p:nvPr/>
        </p:nvGrpSpPr>
        <p:grpSpPr>
          <a:xfrm>
            <a:off x="2767844" y="2550160"/>
            <a:ext cx="1784075" cy="1574798"/>
            <a:chOff x="2663478" y="2550160"/>
            <a:chExt cx="1784075" cy="1574798"/>
          </a:xfrm>
        </p:grpSpPr>
        <p:sp>
          <p:nvSpPr>
            <p:cNvPr id="6" name="TextBox 5"/>
            <p:cNvSpPr txBox="1"/>
            <p:nvPr/>
          </p:nvSpPr>
          <p:spPr>
            <a:xfrm>
              <a:off x="2663478" y="3786404"/>
              <a:ext cx="1299650" cy="338554"/>
            </a:xfrm>
            <a:prstGeom prst="rect">
              <a:avLst/>
            </a:prstGeom>
            <a:noFill/>
            <a:ln>
              <a:noFill/>
            </a:ln>
          </p:spPr>
          <p:txBody>
            <a:bodyPr wrap="square" rtlCol="0">
              <a:spAutoFit/>
            </a:bodyPr>
            <a:lstStyle/>
            <a:p>
              <a:r>
                <a:rPr lang="zh-CN" altLang="en-US" sz="1600" b="1" dirty="0" smtClean="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rPr>
                <a:t>提高效率</a:t>
              </a:r>
              <a:endParaRPr lang="en-US" altLang="zh-CN" sz="1600" b="1" dirty="0" smtClean="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endParaRPr>
            </a:p>
          </p:txBody>
        </p:sp>
        <p:grpSp>
          <p:nvGrpSpPr>
            <p:cNvPr id="47" name="Group 46"/>
            <p:cNvGrpSpPr/>
            <p:nvPr/>
          </p:nvGrpSpPr>
          <p:grpSpPr>
            <a:xfrm>
              <a:off x="2731880" y="2550160"/>
              <a:ext cx="1715673" cy="1218398"/>
              <a:chOff x="2731880" y="2550160"/>
              <a:chExt cx="1715673" cy="1218398"/>
            </a:xfrm>
          </p:grpSpPr>
          <p:grpSp>
            <p:nvGrpSpPr>
              <p:cNvPr id="46" name="Group 45"/>
              <p:cNvGrpSpPr/>
              <p:nvPr/>
            </p:nvGrpSpPr>
            <p:grpSpPr>
              <a:xfrm>
                <a:off x="2731880" y="2803358"/>
                <a:ext cx="487680" cy="965200"/>
                <a:chOff x="2731880" y="2803358"/>
                <a:chExt cx="487680" cy="965200"/>
              </a:xfrm>
            </p:grpSpPr>
            <p:cxnSp>
              <p:nvCxnSpPr>
                <p:cNvPr id="17" name="直接箭头连接符 16"/>
                <p:cNvCxnSpPr/>
                <p:nvPr/>
              </p:nvCxnSpPr>
              <p:spPr>
                <a:xfrm>
                  <a:off x="2731880" y="2803358"/>
                  <a:ext cx="365760" cy="0"/>
                </a:xfrm>
                <a:prstGeom prst="straightConnector1">
                  <a:avLst/>
                </a:prstGeom>
                <a:ln w="317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853800" y="2844800"/>
                  <a:ext cx="365760" cy="923758"/>
                </a:xfrm>
                <a:prstGeom prst="line">
                  <a:avLst/>
                </a:prstGeom>
                <a:ln w="254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圆角矩形 4"/>
              <p:cNvSpPr/>
              <p:nvPr/>
            </p:nvSpPr>
            <p:spPr>
              <a:xfrm>
                <a:off x="3218193" y="2550160"/>
                <a:ext cx="1229360" cy="487680"/>
              </a:xfrm>
              <a:prstGeom prst="roundRect">
                <a:avLst/>
              </a:prstGeom>
              <a:solidFill>
                <a:schemeClr val="tx2">
                  <a:lumMod val="50000"/>
                  <a:alpha val="79000"/>
                </a:schemeClr>
              </a:solidFill>
              <a:ln>
                <a:noFill/>
              </a:ln>
              <a:effectLst>
                <a:glow rad="2159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prstClr val="white"/>
                    </a:solidFill>
                    <a:latin typeface="微软雅黑" panose="020B0503020204020204" pitchFamily="34" charset="-122"/>
                    <a:ea typeface="微软雅黑" panose="020B0503020204020204" pitchFamily="34" charset="-122"/>
                  </a:rPr>
                  <a:t>数据</a:t>
                </a:r>
                <a:r>
                  <a:rPr lang="zh-CN" altLang="en-US" b="1" dirty="0">
                    <a:solidFill>
                      <a:prstClr val="white"/>
                    </a:solidFill>
                    <a:latin typeface="微软雅黑" panose="020B0503020204020204" pitchFamily="34" charset="-122"/>
                    <a:ea typeface="微软雅黑" panose="020B0503020204020204" pitchFamily="34" charset="-122"/>
                  </a:rPr>
                  <a:t>预处理</a:t>
                </a:r>
              </a:p>
            </p:txBody>
          </p:sp>
        </p:grpSp>
      </p:grpSp>
      <p:grpSp>
        <p:nvGrpSpPr>
          <p:cNvPr id="59" name="Group 58"/>
          <p:cNvGrpSpPr/>
          <p:nvPr/>
        </p:nvGrpSpPr>
        <p:grpSpPr>
          <a:xfrm>
            <a:off x="4555506" y="2528201"/>
            <a:ext cx="1982744" cy="1556953"/>
            <a:chOff x="4180150" y="2550159"/>
            <a:chExt cx="1982744" cy="1556953"/>
          </a:xfrm>
        </p:grpSpPr>
        <p:sp>
          <p:nvSpPr>
            <p:cNvPr id="7" name="TextBox 6"/>
            <p:cNvSpPr txBox="1"/>
            <p:nvPr/>
          </p:nvSpPr>
          <p:spPr>
            <a:xfrm>
              <a:off x="4180150" y="3768558"/>
              <a:ext cx="1510166" cy="338554"/>
            </a:xfrm>
            <a:prstGeom prst="rect">
              <a:avLst/>
            </a:prstGeom>
            <a:noFill/>
          </p:spPr>
          <p:txBody>
            <a:bodyPr wrap="square" rtlCol="0">
              <a:spAutoFit/>
            </a:bodyPr>
            <a:lstStyle/>
            <a:p>
              <a:r>
                <a:rPr lang="zh-CN" altLang="en-US" sz="1600" b="1" dirty="0" smtClean="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rPr>
                <a:t>任务相关数据</a:t>
              </a:r>
              <a:endParaRPr lang="en-US" sz="1600" b="1" dirty="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endParaRPr>
            </a:p>
          </p:txBody>
        </p:sp>
        <p:grpSp>
          <p:nvGrpSpPr>
            <p:cNvPr id="49" name="Group 48"/>
            <p:cNvGrpSpPr/>
            <p:nvPr/>
          </p:nvGrpSpPr>
          <p:grpSpPr>
            <a:xfrm>
              <a:off x="4447553" y="2550159"/>
              <a:ext cx="1715341" cy="1218399"/>
              <a:chOff x="4447553" y="2550159"/>
              <a:chExt cx="1715341" cy="1218399"/>
            </a:xfrm>
          </p:grpSpPr>
          <p:grpSp>
            <p:nvGrpSpPr>
              <p:cNvPr id="48" name="Group 47"/>
              <p:cNvGrpSpPr/>
              <p:nvPr/>
            </p:nvGrpSpPr>
            <p:grpSpPr>
              <a:xfrm>
                <a:off x="4447553" y="2803358"/>
                <a:ext cx="487680" cy="965200"/>
                <a:chOff x="4447553" y="2803358"/>
                <a:chExt cx="487680" cy="965200"/>
              </a:xfrm>
            </p:grpSpPr>
            <p:cxnSp>
              <p:nvCxnSpPr>
                <p:cNvPr id="25" name="直接箭头连接符 16"/>
                <p:cNvCxnSpPr/>
                <p:nvPr/>
              </p:nvCxnSpPr>
              <p:spPr>
                <a:xfrm>
                  <a:off x="4447553" y="2803358"/>
                  <a:ext cx="365760" cy="0"/>
                </a:xfrm>
                <a:prstGeom prst="straightConnector1">
                  <a:avLst/>
                </a:prstGeom>
                <a:ln w="317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0"/>
                <p:cNvCxnSpPr/>
                <p:nvPr/>
              </p:nvCxnSpPr>
              <p:spPr>
                <a:xfrm>
                  <a:off x="4569473" y="2844800"/>
                  <a:ext cx="365760" cy="923758"/>
                </a:xfrm>
                <a:prstGeom prst="line">
                  <a:avLst/>
                </a:prstGeom>
                <a:ln w="254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9" name="圆角矩形 4"/>
              <p:cNvSpPr/>
              <p:nvPr/>
            </p:nvSpPr>
            <p:spPr>
              <a:xfrm>
                <a:off x="4935233" y="2550159"/>
                <a:ext cx="1227661" cy="587819"/>
              </a:xfrm>
              <a:prstGeom prst="roundRect">
                <a:avLst/>
              </a:prstGeom>
              <a:solidFill>
                <a:schemeClr val="tx2">
                  <a:lumMod val="50000"/>
                  <a:alpha val="79000"/>
                </a:schemeClr>
              </a:solidFill>
              <a:ln>
                <a:noFill/>
              </a:ln>
              <a:effectLst>
                <a:glow rad="2159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prstClr val="white"/>
                    </a:solidFill>
                    <a:latin typeface="微软雅黑" panose="020B0503020204020204" pitchFamily="34" charset="-122"/>
                    <a:ea typeface="微软雅黑" panose="020B0503020204020204" pitchFamily="34" charset="-122"/>
                  </a:rPr>
                  <a:t>应用网络流量分析算法</a:t>
                </a:r>
                <a:endParaRPr lang="zh-CN" altLang="en-US" b="1" dirty="0">
                  <a:solidFill>
                    <a:prstClr val="white"/>
                  </a:solidFill>
                  <a:latin typeface="微软雅黑" panose="020B0503020204020204" pitchFamily="34" charset="-122"/>
                  <a:ea typeface="微软雅黑" panose="020B0503020204020204" pitchFamily="34" charset="-122"/>
                </a:endParaRPr>
              </a:p>
            </p:txBody>
          </p:sp>
        </p:grpSp>
      </p:grpSp>
      <p:grpSp>
        <p:nvGrpSpPr>
          <p:cNvPr id="58" name="Group 57"/>
          <p:cNvGrpSpPr/>
          <p:nvPr/>
        </p:nvGrpSpPr>
        <p:grpSpPr>
          <a:xfrm>
            <a:off x="6781685" y="2563525"/>
            <a:ext cx="1731924" cy="1819386"/>
            <a:chOff x="6148342" y="2550160"/>
            <a:chExt cx="1731924" cy="1819386"/>
          </a:xfrm>
        </p:grpSpPr>
        <p:sp>
          <p:nvSpPr>
            <p:cNvPr id="41" name="TextBox 40"/>
            <p:cNvSpPr txBox="1"/>
            <p:nvPr/>
          </p:nvSpPr>
          <p:spPr>
            <a:xfrm>
              <a:off x="6148342" y="3784771"/>
              <a:ext cx="1430812" cy="584775"/>
            </a:xfrm>
            <a:prstGeom prst="rect">
              <a:avLst/>
            </a:prstGeom>
            <a:noFill/>
          </p:spPr>
          <p:txBody>
            <a:bodyPr wrap="square" rtlCol="0">
              <a:spAutoFit/>
            </a:bodyPr>
            <a:lstStyle/>
            <a:p>
              <a:r>
                <a:rPr lang="zh-CN" altLang="en-US" sz="1600" b="1" dirty="0" smtClean="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rPr>
                <a:t>得出有意义的模式</a:t>
              </a:r>
              <a:endParaRPr lang="en-US" altLang="zh-CN" sz="1600" b="1" dirty="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endParaRPr>
            </a:p>
          </p:txBody>
        </p:sp>
        <p:grpSp>
          <p:nvGrpSpPr>
            <p:cNvPr id="51" name="Group 50"/>
            <p:cNvGrpSpPr/>
            <p:nvPr/>
          </p:nvGrpSpPr>
          <p:grpSpPr>
            <a:xfrm>
              <a:off x="6164593" y="2550160"/>
              <a:ext cx="1715673" cy="1218398"/>
              <a:chOff x="6164593" y="2550160"/>
              <a:chExt cx="1715673" cy="1218398"/>
            </a:xfrm>
          </p:grpSpPr>
          <p:grpSp>
            <p:nvGrpSpPr>
              <p:cNvPr id="50" name="Group 49"/>
              <p:cNvGrpSpPr/>
              <p:nvPr/>
            </p:nvGrpSpPr>
            <p:grpSpPr>
              <a:xfrm>
                <a:off x="6164593" y="2803358"/>
                <a:ext cx="487680" cy="965200"/>
                <a:chOff x="6164593" y="2803358"/>
                <a:chExt cx="487680" cy="965200"/>
              </a:xfrm>
            </p:grpSpPr>
            <p:cxnSp>
              <p:nvCxnSpPr>
                <p:cNvPr id="30" name="直接箭头连接符 16"/>
                <p:cNvCxnSpPr/>
                <p:nvPr/>
              </p:nvCxnSpPr>
              <p:spPr>
                <a:xfrm>
                  <a:off x="6164593" y="2803358"/>
                  <a:ext cx="365760" cy="0"/>
                </a:xfrm>
                <a:prstGeom prst="straightConnector1">
                  <a:avLst/>
                </a:prstGeom>
                <a:ln w="317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0"/>
                <p:cNvCxnSpPr/>
                <p:nvPr/>
              </p:nvCxnSpPr>
              <p:spPr>
                <a:xfrm>
                  <a:off x="6286513" y="2844800"/>
                  <a:ext cx="365760" cy="923758"/>
                </a:xfrm>
                <a:prstGeom prst="line">
                  <a:avLst/>
                </a:prstGeom>
                <a:ln w="254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4" name="圆角矩形 4"/>
              <p:cNvSpPr/>
              <p:nvPr/>
            </p:nvSpPr>
            <p:spPr>
              <a:xfrm>
                <a:off x="6650906" y="2550160"/>
                <a:ext cx="1229360" cy="487680"/>
              </a:xfrm>
              <a:prstGeom prst="roundRect">
                <a:avLst/>
              </a:prstGeom>
              <a:solidFill>
                <a:schemeClr val="tx2">
                  <a:lumMod val="50000"/>
                  <a:alpha val="79000"/>
                </a:schemeClr>
              </a:solidFill>
              <a:ln>
                <a:noFill/>
              </a:ln>
              <a:effectLst>
                <a:glow rad="2159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prstClr val="white"/>
                    </a:solidFill>
                    <a:latin typeface="微软雅黑" panose="020B0503020204020204" pitchFamily="34" charset="-122"/>
                    <a:ea typeface="微软雅黑" panose="020B0503020204020204" pitchFamily="34" charset="-122"/>
                  </a:rPr>
                  <a:t>分析结果和报告</a:t>
                </a:r>
                <a:endParaRPr lang="zh-CN" altLang="en-US" b="1" dirty="0">
                  <a:solidFill>
                    <a:prstClr val="white"/>
                  </a:solidFill>
                  <a:latin typeface="微软雅黑" panose="020B0503020204020204" pitchFamily="34" charset="-122"/>
                  <a:ea typeface="微软雅黑" panose="020B0503020204020204" pitchFamily="34" charset="-122"/>
                </a:endParaRPr>
              </a:p>
            </p:txBody>
          </p:sp>
        </p:grpSp>
      </p:grpSp>
      <p:grpSp>
        <p:nvGrpSpPr>
          <p:cNvPr id="56" name="Group 55"/>
          <p:cNvGrpSpPr/>
          <p:nvPr/>
        </p:nvGrpSpPr>
        <p:grpSpPr>
          <a:xfrm>
            <a:off x="8725422" y="2478132"/>
            <a:ext cx="1572234" cy="1903312"/>
            <a:chOff x="9428052" y="2450021"/>
            <a:chExt cx="1572234" cy="1903312"/>
          </a:xfrm>
        </p:grpSpPr>
        <p:sp>
          <p:nvSpPr>
            <p:cNvPr id="43" name="TextBox 42"/>
            <p:cNvSpPr txBox="1"/>
            <p:nvPr/>
          </p:nvSpPr>
          <p:spPr>
            <a:xfrm>
              <a:off x="9428052" y="3768558"/>
              <a:ext cx="1359872" cy="584775"/>
            </a:xfrm>
            <a:prstGeom prst="rect">
              <a:avLst/>
            </a:prstGeom>
            <a:noFill/>
          </p:spPr>
          <p:txBody>
            <a:bodyPr wrap="square" rtlCol="0">
              <a:spAutoFit/>
            </a:bodyPr>
            <a:lstStyle/>
            <a:p>
              <a:r>
                <a:rPr lang="zh-CN" altLang="en-US" sz="1600" b="1" dirty="0" smtClean="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rPr>
                <a:t>文字</a:t>
              </a:r>
              <a:r>
                <a:rPr lang="zh-CN" altLang="en-US" sz="1600" b="1" dirty="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rPr>
                <a:t>或图表等方式向</a:t>
              </a:r>
              <a:r>
                <a:rPr lang="en-US" altLang="zh-CN" sz="1600" b="1" dirty="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rPr>
                <a:t>ISP</a:t>
              </a:r>
            </a:p>
          </p:txBody>
        </p:sp>
        <p:grpSp>
          <p:nvGrpSpPr>
            <p:cNvPr id="55" name="Group 54"/>
            <p:cNvGrpSpPr/>
            <p:nvPr/>
          </p:nvGrpSpPr>
          <p:grpSpPr>
            <a:xfrm>
              <a:off x="9582331" y="2450021"/>
              <a:ext cx="1417955" cy="1318537"/>
              <a:chOff x="9582331" y="2450021"/>
              <a:chExt cx="1417955" cy="1318537"/>
            </a:xfrm>
          </p:grpSpPr>
          <p:grpSp>
            <p:nvGrpSpPr>
              <p:cNvPr id="54" name="Group 53"/>
              <p:cNvGrpSpPr/>
              <p:nvPr/>
            </p:nvGrpSpPr>
            <p:grpSpPr>
              <a:xfrm>
                <a:off x="9582331" y="2803358"/>
                <a:ext cx="487680" cy="965200"/>
                <a:chOff x="9582331" y="2803358"/>
                <a:chExt cx="487680" cy="965200"/>
              </a:xfrm>
            </p:grpSpPr>
            <p:cxnSp>
              <p:nvCxnSpPr>
                <p:cNvPr id="40" name="直接箭头连接符 16"/>
                <p:cNvCxnSpPr/>
                <p:nvPr/>
              </p:nvCxnSpPr>
              <p:spPr>
                <a:xfrm>
                  <a:off x="9582331" y="2803358"/>
                  <a:ext cx="365760" cy="0"/>
                </a:xfrm>
                <a:prstGeom prst="straightConnector1">
                  <a:avLst/>
                </a:prstGeom>
                <a:ln w="317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20"/>
                <p:cNvCxnSpPr/>
                <p:nvPr/>
              </p:nvCxnSpPr>
              <p:spPr>
                <a:xfrm>
                  <a:off x="9704251" y="2844800"/>
                  <a:ext cx="365760" cy="923758"/>
                </a:xfrm>
                <a:prstGeom prst="line">
                  <a:avLst/>
                </a:prstGeom>
                <a:ln w="254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7170" name="Picture 2" descr="\\bear-ad.cs.fiu.edu\homes\Downloads\data_334px_1156791_easyicon.net.png"/>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10070011" y="2450021"/>
                <a:ext cx="930275" cy="687958"/>
              </a:xfrm>
              <a:prstGeom prst="rect">
                <a:avLst/>
              </a:prstGeom>
              <a:noFill/>
              <a:extLst>
                <a:ext uri="{909E8E84-426E-40DD-AFC4-6F175D3DCCD1}">
                  <a14:hiddenFill xmlns:a14="http://schemas.microsoft.com/office/drawing/2010/main" xmlns="">
                    <a:solidFill>
                      <a:srgbClr val="FFFFFF"/>
                    </a:solidFill>
                  </a14:hiddenFill>
                </a:ext>
              </a:extLst>
            </p:spPr>
          </p:pic>
        </p:grpSp>
      </p:grpSp>
      <p:sp>
        <p:nvSpPr>
          <p:cNvPr id="61" name="Date Placeholder 60"/>
          <p:cNvSpPr>
            <a:spLocks noGrp="1"/>
          </p:cNvSpPr>
          <p:nvPr>
            <p:ph type="dt" sz="half" idx="10"/>
          </p:nvPr>
        </p:nvSpPr>
        <p:spPr/>
        <p:txBody>
          <a:bodyPr/>
          <a:lstStyle/>
          <a:p>
            <a:fld id="{A6287A7C-BEA8-4068-B27E-AE8612C189FE}"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2" name="Slide Number Placeholder 61"/>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11</a:t>
            </a:fld>
            <a:endParaRPr lang="zh-CN" altLang="en-US">
              <a:solidFill>
                <a:prstClr val="white">
                  <a:tint val="75000"/>
                </a:prstClr>
              </a:solidFill>
            </a:endParaRPr>
          </a:p>
        </p:txBody>
      </p:sp>
      <p:sp>
        <p:nvSpPr>
          <p:cNvPr id="63" name="Footer Placeholder 62"/>
          <p:cNvSpPr>
            <a:spLocks noGrp="1"/>
          </p:cNvSpPr>
          <p:nvPr>
            <p:ph type="ftr" sz="quarter" idx="11"/>
          </p:nvPr>
        </p:nvSpPr>
        <p:spPr/>
        <p:txBody>
          <a:bodyPr/>
          <a:lstStyle/>
          <a:p>
            <a:r>
              <a:rPr lang="zh-CN" altLang="en-US" dirty="0">
                <a:solidFill>
                  <a:prstClr val="white">
                    <a:tint val="75000"/>
                  </a:prstClr>
                </a:solidFill>
              </a:rPr>
              <a:t>第六章 网络流量分析</a:t>
            </a:r>
          </a:p>
        </p:txBody>
      </p:sp>
    </p:spTree>
    <p:extLst>
      <p:ext uri="{BB962C8B-B14F-4D97-AF65-F5344CB8AC3E}">
        <p14:creationId xmlns:p14="http://schemas.microsoft.com/office/powerpoint/2010/main" xmlns="" val="14590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400" fill="hold"/>
                                        <p:tgtEl>
                                          <p:spTgt spid="60"/>
                                        </p:tgtEl>
                                        <p:attrNameLst>
                                          <p:attrName>ppt_x</p:attrName>
                                        </p:attrNameLst>
                                      </p:cBhvr>
                                      <p:tavLst>
                                        <p:tav tm="0">
                                          <p:val>
                                            <p:strVal val="1+#ppt_w/2"/>
                                          </p:val>
                                        </p:tav>
                                        <p:tav tm="100000">
                                          <p:val>
                                            <p:strVal val="#ppt_x"/>
                                          </p:val>
                                        </p:tav>
                                      </p:tavLst>
                                    </p:anim>
                                    <p:anim calcmode="lin" valueType="num">
                                      <p:cBhvr additive="base">
                                        <p:cTn id="8" dur="4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400" fill="hold"/>
                                        <p:tgtEl>
                                          <p:spTgt spid="59"/>
                                        </p:tgtEl>
                                        <p:attrNameLst>
                                          <p:attrName>ppt_x</p:attrName>
                                        </p:attrNameLst>
                                      </p:cBhvr>
                                      <p:tavLst>
                                        <p:tav tm="0">
                                          <p:val>
                                            <p:strVal val="1+#ppt_w/2"/>
                                          </p:val>
                                        </p:tav>
                                        <p:tav tm="100000">
                                          <p:val>
                                            <p:strVal val="#ppt_x"/>
                                          </p:val>
                                        </p:tav>
                                      </p:tavLst>
                                    </p:anim>
                                    <p:anim calcmode="lin" valueType="num">
                                      <p:cBhvr additive="base">
                                        <p:cTn id="14" dur="4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400" fill="hold"/>
                                        <p:tgtEl>
                                          <p:spTgt spid="58"/>
                                        </p:tgtEl>
                                        <p:attrNameLst>
                                          <p:attrName>ppt_x</p:attrName>
                                        </p:attrNameLst>
                                      </p:cBhvr>
                                      <p:tavLst>
                                        <p:tav tm="0">
                                          <p:val>
                                            <p:strVal val="1+#ppt_w/2"/>
                                          </p:val>
                                        </p:tav>
                                        <p:tav tm="100000">
                                          <p:val>
                                            <p:strVal val="#ppt_x"/>
                                          </p:val>
                                        </p:tav>
                                      </p:tavLst>
                                    </p:anim>
                                    <p:anim calcmode="lin" valueType="num">
                                      <p:cBhvr additive="base">
                                        <p:cTn id="20" dur="4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400" fill="hold"/>
                                        <p:tgtEl>
                                          <p:spTgt spid="56"/>
                                        </p:tgtEl>
                                        <p:attrNameLst>
                                          <p:attrName>ppt_x</p:attrName>
                                        </p:attrNameLst>
                                      </p:cBhvr>
                                      <p:tavLst>
                                        <p:tav tm="0">
                                          <p:val>
                                            <p:strVal val="1+#ppt_w/2"/>
                                          </p:val>
                                        </p:tav>
                                        <p:tav tm="100000">
                                          <p:val>
                                            <p:strVal val="#ppt_x"/>
                                          </p:val>
                                        </p:tav>
                                      </p:tavLst>
                                    </p:anim>
                                    <p:anim calcmode="lin" valueType="num">
                                      <p:cBhvr additive="base">
                                        <p:cTn id="26" dur="4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477"/>
            <a:ext cx="9334500" cy="1325563"/>
          </a:xfrm>
        </p:spPr>
        <p:txBody>
          <a:bodyPr/>
          <a:lstStyle/>
          <a:p>
            <a:r>
              <a:rPr lang="zh-CN" altLang="en-US" dirty="0" smtClean="0"/>
              <a:t>网络</a:t>
            </a:r>
            <a:r>
              <a:rPr lang="zh-CN" altLang="en-US" dirty="0"/>
              <a:t>流量的采集方法</a:t>
            </a:r>
            <a:r>
              <a:rPr lang="zh-CN" altLang="en-US" dirty="0" smtClean="0"/>
              <a:t/>
            </a:r>
            <a:br>
              <a:rPr lang="zh-CN" altLang="en-US" dirty="0" smtClean="0"/>
            </a:br>
            <a:endParaRPr lang="zh-CN" altLang="en-US" dirty="0"/>
          </a:p>
        </p:txBody>
      </p:sp>
      <p:sp>
        <p:nvSpPr>
          <p:cNvPr id="4" name="竖排文字占位符 3"/>
          <p:cNvSpPr>
            <a:spLocks noGrp="1"/>
          </p:cNvSpPr>
          <p:nvPr>
            <p:ph type="body" orient="vert" idx="13"/>
          </p:nvPr>
        </p:nvSpPr>
        <p:spPr>
          <a:xfrm>
            <a:off x="1128800" y="1935040"/>
            <a:ext cx="3353554" cy="4351338"/>
          </a:xfrm>
          <a:noFill/>
        </p:spPr>
        <p:txBody>
          <a:bodyPr>
            <a:normAutofit/>
          </a:bodyPr>
          <a:lstStyle/>
          <a:p>
            <a:pPr marL="514350" indent="-514350">
              <a:buFont typeface="+mj-lt"/>
              <a:buAutoNum type="arabicPeriod"/>
            </a:pPr>
            <a:r>
              <a:rPr lang="zh-CN" altLang="en-US" u="sng" dirty="0"/>
              <a:t>流量采集</a:t>
            </a:r>
            <a:r>
              <a:rPr lang="zh-CN" altLang="en-US" u="sng" dirty="0" smtClean="0"/>
              <a:t>概述</a:t>
            </a:r>
            <a:endParaRPr lang="en-US" altLang="zh-CN" u="sng" dirty="0" smtClean="0"/>
          </a:p>
          <a:p>
            <a:pPr marL="514350" indent="-514350">
              <a:buFont typeface="+mj-lt"/>
              <a:buAutoNum type="arabicPeriod"/>
            </a:pPr>
            <a:r>
              <a:rPr lang="zh-CN" altLang="en-US" u="sng" dirty="0"/>
              <a:t>流量采集</a:t>
            </a:r>
            <a:r>
              <a:rPr lang="zh-CN" altLang="en-US" u="sng" dirty="0" smtClean="0"/>
              <a:t>方法</a:t>
            </a:r>
            <a:endParaRPr lang="en-US" altLang="zh-CN" u="sng" dirty="0" smtClean="0"/>
          </a:p>
          <a:p>
            <a:pPr marL="514350" indent="-514350">
              <a:buFont typeface="+mj-lt"/>
              <a:buAutoNum type="arabicPeriod"/>
            </a:pPr>
            <a:r>
              <a:rPr lang="zh-CN" altLang="en-US" u="sng" dirty="0"/>
              <a:t>流量采集的</a:t>
            </a:r>
            <a:r>
              <a:rPr lang="zh-CN" altLang="en-US" u="sng" dirty="0" smtClean="0"/>
              <a:t>问题</a:t>
            </a:r>
            <a:endParaRPr lang="en-US" altLang="zh-CN" u="sng" dirty="0"/>
          </a:p>
          <a:p>
            <a:pPr marL="514350" indent="-514350">
              <a:buFont typeface="+mj-lt"/>
              <a:buAutoNum type="arabicPeriod"/>
            </a:pPr>
            <a:r>
              <a:rPr lang="zh-CN" altLang="en-US" u="sng" dirty="0"/>
              <a:t>网络流量数据集</a:t>
            </a:r>
          </a:p>
        </p:txBody>
      </p:sp>
      <p:sp>
        <p:nvSpPr>
          <p:cNvPr id="5" name="Date Placeholder 4"/>
          <p:cNvSpPr>
            <a:spLocks noGrp="1"/>
          </p:cNvSpPr>
          <p:nvPr>
            <p:ph type="dt" sz="half" idx="10"/>
          </p:nvPr>
        </p:nvSpPr>
        <p:spPr/>
        <p:txBody>
          <a:bodyPr/>
          <a:lstStyle/>
          <a:p>
            <a:fld id="{D8348D1E-A5E3-4D22-B1C1-BF75B9173897}"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12</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p>
        </p:txBody>
      </p:sp>
      <p:sp>
        <p:nvSpPr>
          <p:cNvPr id="10" name="文本框 9"/>
          <p:cNvSpPr txBox="1"/>
          <p:nvPr/>
        </p:nvSpPr>
        <p:spPr>
          <a:xfrm>
            <a:off x="4596654" y="1462703"/>
            <a:ext cx="6261846" cy="4524315"/>
          </a:xfrm>
          <a:prstGeom prst="rect">
            <a:avLst/>
          </a:prstGeom>
          <a:noFill/>
        </p:spPr>
        <p:txBody>
          <a:bodyPr wrap="square" rtlCol="0">
            <a:spAutoFit/>
          </a:bodyPr>
          <a:lstStyle/>
          <a:p>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数据包从发送方到接收方需要经过多个网络设备</a:t>
            </a:r>
            <a:r>
              <a:rPr lang="zh-CN" altLang="en-US" sz="2400" dirty="0" smtClean="0">
                <a:latin typeface="微软雅黑" panose="020B0503020204020204" pitchFamily="34" charset="-122"/>
                <a:ea typeface="微软雅黑" panose="020B0503020204020204" pitchFamily="34" charset="-122"/>
              </a:rPr>
              <a:t>转发</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合适的网络位置捕获网络</a:t>
            </a:r>
            <a:r>
              <a:rPr lang="zh-CN" altLang="en-US" sz="2400" dirty="0" smtClean="0">
                <a:latin typeface="微软雅黑" panose="020B0503020204020204" pitchFamily="34" charset="-122"/>
                <a:ea typeface="微软雅黑" panose="020B0503020204020204" pitchFamily="34" charset="-122"/>
              </a:rPr>
              <a:t>流量</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考虑采集数据的类型以及数据的</a:t>
            </a:r>
            <a:r>
              <a:rPr lang="en-US" altLang="zh-CN" sz="2400" dirty="0">
                <a:latin typeface="微软雅黑" panose="020B0503020204020204" pitchFamily="34" charset="-122"/>
                <a:ea typeface="微软雅黑" panose="020B0503020204020204" pitchFamily="34" charset="-122"/>
              </a:rPr>
              <a:t>TCP/IP</a:t>
            </a:r>
            <a:r>
              <a:rPr lang="zh-CN" altLang="en-US" sz="2400" dirty="0">
                <a:latin typeface="微软雅黑" panose="020B0503020204020204" pitchFamily="34" charset="-122"/>
                <a:ea typeface="微软雅黑" panose="020B0503020204020204" pitchFamily="34" charset="-122"/>
              </a:rPr>
              <a:t>协议</a:t>
            </a:r>
            <a:r>
              <a:rPr lang="zh-CN" altLang="en-US" sz="2400" dirty="0" smtClean="0">
                <a:latin typeface="微软雅黑" panose="020B0503020204020204" pitchFamily="34" charset="-122"/>
                <a:ea typeface="微软雅黑" panose="020B0503020204020204" pitchFamily="34" charset="-122"/>
              </a:rPr>
              <a:t>层次</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全部</a:t>
            </a:r>
            <a:r>
              <a:rPr lang="en-US" altLang="zh-CN" sz="2400" dirty="0">
                <a:latin typeface="微软雅黑" panose="020B0503020204020204" pitchFamily="34" charset="-122"/>
                <a:ea typeface="微软雅黑" panose="020B0503020204020204" pitchFamily="34" charset="-122"/>
              </a:rPr>
              <a:t>or</a:t>
            </a:r>
            <a:r>
              <a:rPr lang="zh-CN" altLang="en-US" sz="2400" dirty="0">
                <a:latin typeface="微软雅黑" panose="020B0503020204020204" pitchFamily="34" charset="-122"/>
                <a:ea typeface="微软雅黑" panose="020B0503020204020204" pitchFamily="34" charset="-122"/>
              </a:rPr>
              <a:t>部分</a:t>
            </a:r>
            <a:r>
              <a:rPr lang="zh-CN" altLang="en-US" sz="2400" dirty="0" smtClean="0">
                <a:latin typeface="微软雅黑" panose="020B0503020204020204" pitchFamily="34" charset="-122"/>
                <a:ea typeface="微软雅黑" panose="020B0503020204020204" pitchFamily="34" charset="-122"/>
              </a:rPr>
              <a:t>采集      软件</a:t>
            </a:r>
            <a:r>
              <a:rPr lang="en-US" altLang="zh-CN" sz="2400" dirty="0" smtClean="0">
                <a:latin typeface="微软雅黑" panose="020B0503020204020204" pitchFamily="34" charset="-122"/>
                <a:ea typeface="微软雅黑" panose="020B0503020204020204" pitchFamily="34" charset="-122"/>
              </a:rPr>
              <a:t>or</a:t>
            </a:r>
            <a:r>
              <a:rPr lang="zh-CN" altLang="en-US" sz="2400" dirty="0" smtClean="0">
                <a:latin typeface="微软雅黑" panose="020B0503020204020204" pitchFamily="34" charset="-122"/>
                <a:ea typeface="微软雅黑" panose="020B0503020204020204" pitchFamily="34" charset="-122"/>
              </a:rPr>
              <a:t>硬件采集</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11" name="下箭头 10"/>
          <p:cNvSpPr/>
          <p:nvPr/>
        </p:nvSpPr>
        <p:spPr>
          <a:xfrm>
            <a:off x="7485530" y="4908176"/>
            <a:ext cx="484094" cy="32272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543751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流量采集方法</a:t>
            </a:r>
            <a:endParaRPr lang="en-US" dirty="0"/>
          </a:p>
        </p:txBody>
      </p:sp>
      <p:sp>
        <p:nvSpPr>
          <p:cNvPr id="3" name="Vertical Text Placeholder 2"/>
          <p:cNvSpPr>
            <a:spLocks noGrp="1"/>
          </p:cNvSpPr>
          <p:nvPr>
            <p:ph type="body" orient="vert" idx="1"/>
          </p:nvPr>
        </p:nvSpPr>
        <p:spPr/>
        <p:txBody>
          <a:bodyPr>
            <a:normAutofit/>
          </a:bodyPr>
          <a:lstStyle/>
          <a:p>
            <a:pPr>
              <a:buFont typeface="Wingdings" panose="05000000000000000000" pitchFamily="2" charset="2"/>
              <a:buChar char="ü"/>
            </a:pPr>
            <a:r>
              <a:rPr lang="zh-CN" altLang="en-US" dirty="0"/>
              <a:t>个人</a:t>
            </a:r>
            <a:r>
              <a:rPr lang="zh-CN" altLang="en-US" dirty="0" smtClean="0"/>
              <a:t>用户</a:t>
            </a:r>
            <a:endParaRPr lang="en-US" altLang="zh-CN" dirty="0" smtClean="0"/>
          </a:p>
          <a:p>
            <a:pPr marL="0" indent="0">
              <a:buNone/>
            </a:pPr>
            <a:r>
              <a:rPr lang="zh-CN" altLang="en-US" dirty="0"/>
              <a:t>利用</a:t>
            </a:r>
            <a:r>
              <a:rPr lang="zh-CN" altLang="en-US" dirty="0" smtClean="0"/>
              <a:t>流量</a:t>
            </a:r>
            <a:r>
              <a:rPr lang="zh-CN" altLang="en-US" dirty="0"/>
              <a:t>采集软件</a:t>
            </a:r>
            <a:r>
              <a:rPr lang="zh-CN" altLang="en-US" dirty="0" smtClean="0"/>
              <a:t>，</a:t>
            </a:r>
            <a:r>
              <a:rPr lang="en-US" altLang="zh-CN" dirty="0" err="1" smtClean="0">
                <a:latin typeface="Arial" panose="020B0604020202020204" pitchFamily="34" charset="0"/>
                <a:cs typeface="Arial" panose="020B0604020202020204" pitchFamily="34" charset="0"/>
              </a:rPr>
              <a:t>Wireshark</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Snort</a:t>
            </a:r>
            <a:r>
              <a:rPr lang="zh-CN" altLang="en-US" dirty="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Sniffer…</a:t>
            </a:r>
          </a:p>
          <a:p>
            <a:pPr marL="0" indent="0">
              <a:buNone/>
            </a:pPr>
            <a:endParaRPr lang="en-US" altLang="zh-CN" dirty="0" smtClean="0">
              <a:latin typeface="Arial" panose="020B0604020202020204" pitchFamily="34" charset="0"/>
              <a:cs typeface="Arial" panose="020B0604020202020204" pitchFamily="34" charset="0"/>
            </a:endParaRPr>
          </a:p>
          <a:p>
            <a:pPr marL="0" indent="0">
              <a:buNone/>
            </a:pPr>
            <a:r>
              <a:rPr lang="zh-CN" altLang="en-US" dirty="0" smtClean="0">
                <a:latin typeface="Arial" panose="020B0604020202020204" pitchFamily="34" charset="0"/>
                <a:cs typeface="Arial" panose="020B0604020202020204" pitchFamily="34" charset="0"/>
              </a:rPr>
              <a:t>                                               网络</a:t>
            </a:r>
            <a:r>
              <a:rPr lang="zh-CN" altLang="en-US" dirty="0">
                <a:latin typeface="Arial" panose="020B0604020202020204" pitchFamily="34" charset="0"/>
                <a:cs typeface="Arial" panose="020B0604020202020204" pitchFamily="34" charset="0"/>
              </a:rPr>
              <a:t>设备</a:t>
            </a:r>
            <a:endParaRPr lang="en-US" altLang="zh-CN" dirty="0" smtClean="0">
              <a:latin typeface="Arial" panose="020B0604020202020204" pitchFamily="34" charset="0"/>
              <a:cs typeface="Arial" panose="020B0604020202020204" pitchFamily="34" charset="0"/>
            </a:endParaRPr>
          </a:p>
          <a:p>
            <a:pPr>
              <a:buFont typeface="Wingdings" panose="05000000000000000000" pitchFamily="2" charset="2"/>
              <a:buChar char="ü"/>
            </a:pPr>
            <a:r>
              <a:rPr lang="zh-CN" altLang="en-US" dirty="0"/>
              <a:t>网络管理员和运营</a:t>
            </a:r>
            <a:r>
              <a:rPr lang="zh-CN" altLang="en-US" dirty="0" smtClean="0"/>
              <a:t>商           基于</a:t>
            </a:r>
            <a:r>
              <a:rPr lang="zh-CN" altLang="en-US" dirty="0"/>
              <a:t>端口的镜像</a:t>
            </a:r>
            <a:endParaRPr lang="en-US" altLang="zh-CN" dirty="0" smtClean="0"/>
          </a:p>
          <a:p>
            <a:pPr marL="0" indent="0">
              <a:buNone/>
            </a:pPr>
            <a:r>
              <a:rPr lang="zh-CN" altLang="en-US" dirty="0" smtClean="0"/>
              <a:t>                                           集线器</a:t>
            </a:r>
            <a:r>
              <a:rPr lang="zh-CN" altLang="en-US" dirty="0"/>
              <a:t>数据的捕获</a:t>
            </a:r>
            <a:endParaRPr lang="en-US" dirty="0"/>
          </a:p>
        </p:txBody>
      </p:sp>
      <p:grpSp>
        <p:nvGrpSpPr>
          <p:cNvPr id="5" name="Group 4"/>
          <p:cNvGrpSpPr/>
          <p:nvPr/>
        </p:nvGrpSpPr>
        <p:grpSpPr>
          <a:xfrm>
            <a:off x="8153400" y="1978201"/>
            <a:ext cx="3641333" cy="3588975"/>
            <a:chOff x="6985261" y="1456043"/>
            <a:chExt cx="4890155" cy="4569710"/>
          </a:xfrm>
        </p:grpSpPr>
        <p:pic>
          <p:nvPicPr>
            <p:cNvPr id="1026" name="Picture 2" descr="\\bear-ad.cs.fiu.edu\homes\Downloads\smart_phone_1681px_1200401_easyicon.net.png"/>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7725556" y="1456043"/>
              <a:ext cx="1072110" cy="1267908"/>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bear-ad.cs.fiu.edu\homes\Downloads\column_increase_189px_1189364_easyicon.net.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9176354" y="4750714"/>
              <a:ext cx="1204912" cy="1275039"/>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bear-ad.cs.fiu.edu\homes\Downloads\Drive_Cloud_320px_1070405_easyicon.net.png"/>
            <p:cNvPicPr>
              <a:picLocks noChangeAspect="1" noChangeArrowheads="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a:off x="10522668" y="2273690"/>
              <a:ext cx="1352748" cy="1352748"/>
            </a:xfrm>
            <a:prstGeom prst="rect">
              <a:avLst/>
            </a:prstGeom>
            <a:noFill/>
            <a:extLst>
              <a:ext uri="{909E8E84-426E-40DD-AFC4-6F175D3DCCD1}">
                <a14:hiddenFill xmlns:a14="http://schemas.microsoft.com/office/drawing/2010/main" xmlns="">
                  <a:solidFill>
                    <a:srgbClr val="FFFFFF"/>
                  </a:solidFill>
                </a14:hiddenFill>
              </a:ext>
            </a:extLst>
          </p:spPr>
        </p:pic>
        <p:pic>
          <p:nvPicPr>
            <p:cNvPr id="1029" name="Picture 5" descr="\\bear-ad.cs.fiu.edu\homes\Downloads\Internet_Smiley_512px_1178011_easyicon.net.png"/>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8889477" y="3060959"/>
              <a:ext cx="1263192" cy="1263192"/>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bear-ad.cs.fiu.edu\homes\Downloads\medical_134px_1197900_easyicon.net.png"/>
            <p:cNvPicPr>
              <a:picLocks noChangeAspect="1" noChangeArrowheads="1"/>
            </p:cNvPicPr>
            <p:nvPr/>
          </p:nvPicPr>
          <p:blipFill>
            <a:blip r:embed="rId6">
              <a:duotone>
                <a:prstClr val="black"/>
                <a:schemeClr val="accent2">
                  <a:tint val="45000"/>
                  <a:satMod val="400000"/>
                </a:schemeClr>
              </a:duotone>
              <a:extLst>
                <a:ext uri="{28A0092B-C50C-407E-A947-70E740481C1C}">
                  <a14:useLocalDpi xmlns:a14="http://schemas.microsoft.com/office/drawing/2010/main" xmlns="" val="0"/>
                </a:ext>
              </a:extLst>
            </a:blip>
            <a:srcRect/>
            <a:stretch>
              <a:fillRect/>
            </a:stretch>
          </p:blipFill>
          <p:spPr bwMode="auto">
            <a:xfrm>
              <a:off x="6985261" y="2723951"/>
              <a:ext cx="1276350" cy="160020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6" name="Date Placeholder 5"/>
          <p:cNvSpPr>
            <a:spLocks noGrp="1"/>
          </p:cNvSpPr>
          <p:nvPr>
            <p:ph type="dt" sz="half" idx="10"/>
          </p:nvPr>
        </p:nvSpPr>
        <p:spPr/>
        <p:txBody>
          <a:bodyPr/>
          <a:lstStyle/>
          <a:p>
            <a:fld id="{DF0203FD-4E11-4468-9524-EAB07C637292}"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13</a:t>
            </a:fld>
            <a:endParaRPr lang="zh-CN" altLang="en-US">
              <a:solidFill>
                <a:prstClr val="white">
                  <a:tint val="75000"/>
                </a:prstClr>
              </a:solidFill>
            </a:endParaRPr>
          </a:p>
        </p:txBody>
      </p:sp>
      <p:sp>
        <p:nvSpPr>
          <p:cNvPr id="8" name="Footer Placeholder 7"/>
          <p:cNvSpPr>
            <a:spLocks noGrp="1"/>
          </p:cNvSpPr>
          <p:nvPr>
            <p:ph type="ftr" sz="quarter" idx="11"/>
          </p:nvPr>
        </p:nvSpPr>
        <p:spPr/>
        <p:txBody>
          <a:bodyPr/>
          <a:lstStyle/>
          <a:p>
            <a:r>
              <a:rPr lang="zh-CN" altLang="en-US" dirty="0">
                <a:solidFill>
                  <a:prstClr val="white">
                    <a:tint val="75000"/>
                  </a:prstClr>
                </a:solidFill>
              </a:rPr>
              <a:t>第六章 网络流量分析</a:t>
            </a:r>
          </a:p>
        </p:txBody>
      </p:sp>
      <p:sp>
        <p:nvSpPr>
          <p:cNvPr id="12" name="左大括号 11"/>
          <p:cNvSpPr/>
          <p:nvPr/>
        </p:nvSpPr>
        <p:spPr>
          <a:xfrm>
            <a:off x="4791588" y="3772689"/>
            <a:ext cx="672353" cy="1567478"/>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4210028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流量采集方法</a:t>
            </a:r>
            <a:endParaRPr lang="en-US" dirty="0"/>
          </a:p>
        </p:txBody>
      </p:sp>
      <p:sp>
        <p:nvSpPr>
          <p:cNvPr id="3" name="Vertical Text Placeholder 2"/>
          <p:cNvSpPr>
            <a:spLocks noGrp="1"/>
          </p:cNvSpPr>
          <p:nvPr>
            <p:ph type="body" orient="vert" idx="1"/>
          </p:nvPr>
        </p:nvSpPr>
        <p:spPr>
          <a:xfrm>
            <a:off x="4526280" y="1483120"/>
            <a:ext cx="6540788" cy="4637700"/>
          </a:xfrm>
        </p:spPr>
        <p:txBody>
          <a:bodyPr>
            <a:normAutofit/>
          </a:bodyPr>
          <a:lstStyle/>
          <a:p>
            <a:pPr marL="457200" lvl="1" indent="0">
              <a:buNone/>
            </a:pPr>
            <a:endParaRPr lang="en-US" altLang="zh-CN" sz="2200" dirty="0" smtClean="0"/>
          </a:p>
          <a:p>
            <a:pPr marL="457200" lvl="1" indent="0">
              <a:lnSpc>
                <a:spcPct val="200000"/>
              </a:lnSpc>
              <a:buNone/>
            </a:pPr>
            <a:endParaRPr lang="en-US" altLang="zh-CN" sz="2200" dirty="0" smtClean="0"/>
          </a:p>
          <a:p>
            <a:pPr marL="457200" lvl="1" indent="0">
              <a:lnSpc>
                <a:spcPct val="200000"/>
              </a:lnSpc>
              <a:buNone/>
            </a:pPr>
            <a:endParaRPr lang="en-US" altLang="zh-CN" sz="2200" dirty="0" smtClean="0"/>
          </a:p>
          <a:p>
            <a:pPr marL="457200" lvl="1" indent="0">
              <a:lnSpc>
                <a:spcPct val="200000"/>
              </a:lnSpc>
              <a:buNone/>
            </a:pPr>
            <a:endParaRPr lang="en-US" altLang="zh-CN" sz="2200" dirty="0" smtClean="0"/>
          </a:p>
          <a:p>
            <a:pPr marL="457200" lvl="1" indent="0">
              <a:lnSpc>
                <a:spcPct val="200000"/>
              </a:lnSpc>
              <a:buNone/>
            </a:pPr>
            <a:endParaRPr lang="en-US" altLang="zh-CN" sz="2200" dirty="0" smtClean="0"/>
          </a:p>
          <a:p>
            <a:pPr marL="457200" lvl="1" indent="0">
              <a:lnSpc>
                <a:spcPct val="200000"/>
              </a:lnSpc>
              <a:buNone/>
            </a:pPr>
            <a:endParaRPr lang="en-US" sz="2200" dirty="0"/>
          </a:p>
        </p:txBody>
      </p:sp>
      <p:sp>
        <p:nvSpPr>
          <p:cNvPr id="4" name="Vertical Text Placeholder 3"/>
          <p:cNvSpPr>
            <a:spLocks noGrp="1"/>
          </p:cNvSpPr>
          <p:nvPr>
            <p:ph type="body" orient="vert" idx="13"/>
          </p:nvPr>
        </p:nvSpPr>
        <p:spPr>
          <a:xfrm>
            <a:off x="1606343" y="2914452"/>
            <a:ext cx="2606040" cy="4637700"/>
          </a:xfrm>
        </p:spPr>
        <p:txBody>
          <a:bodyPr/>
          <a:lstStyle/>
          <a:p>
            <a:r>
              <a:rPr lang="zh-CN" altLang="en-US" dirty="0" smtClean="0"/>
              <a:t>存在的问题</a:t>
            </a:r>
            <a:endParaRPr lang="en-US" dirty="0"/>
          </a:p>
        </p:txBody>
      </p:sp>
      <p:grpSp>
        <p:nvGrpSpPr>
          <p:cNvPr id="21" name="Group 20"/>
          <p:cNvGrpSpPr/>
          <p:nvPr/>
        </p:nvGrpSpPr>
        <p:grpSpPr>
          <a:xfrm>
            <a:off x="4526280" y="1924030"/>
            <a:ext cx="4045665" cy="386499"/>
            <a:chOff x="4967925" y="1649689"/>
            <a:chExt cx="4045665" cy="386499"/>
          </a:xfrm>
        </p:grpSpPr>
        <p:sp>
          <p:nvSpPr>
            <p:cNvPr id="13" name="Rounded Rectangle 12"/>
            <p:cNvSpPr/>
            <p:nvPr/>
          </p:nvSpPr>
          <p:spPr>
            <a:xfrm>
              <a:off x="5440831" y="1649689"/>
              <a:ext cx="3572759" cy="386499"/>
            </a:xfrm>
            <a:prstGeom prst="roundRect">
              <a:avLst/>
            </a:prstGeom>
            <a:ln>
              <a:no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prstClr val="white"/>
                  </a:solidFill>
                  <a:latin typeface="微软雅黑" panose="020B0503020204020204" pitchFamily="34" charset="-122"/>
                  <a:ea typeface="微软雅黑" panose="020B0503020204020204" pitchFamily="34" charset="-122"/>
                </a:rPr>
                <a:t>效率</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20" name="Group 19"/>
            <p:cNvGrpSpPr/>
            <p:nvPr/>
          </p:nvGrpSpPr>
          <p:grpSpPr>
            <a:xfrm>
              <a:off x="4967925" y="1734532"/>
              <a:ext cx="273377" cy="207390"/>
              <a:chOff x="4769963" y="1734532"/>
              <a:chExt cx="273377" cy="207390"/>
            </a:xfrm>
          </p:grpSpPr>
          <p:sp>
            <p:nvSpPr>
              <p:cNvPr id="18" name="Oval 17"/>
              <p:cNvSpPr/>
              <p:nvPr/>
            </p:nvSpPr>
            <p:spPr>
              <a:xfrm>
                <a:off x="4769963"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19" name="Oval 18"/>
              <p:cNvSpPr/>
              <p:nvPr/>
            </p:nvSpPr>
            <p:spPr>
              <a:xfrm>
                <a:off x="4835950"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grpSp>
        <p:nvGrpSpPr>
          <p:cNvPr id="36" name="Group 35"/>
          <p:cNvGrpSpPr/>
          <p:nvPr/>
        </p:nvGrpSpPr>
        <p:grpSpPr>
          <a:xfrm>
            <a:off x="4526280" y="3445567"/>
            <a:ext cx="4045669" cy="386499"/>
            <a:chOff x="4967925" y="2593942"/>
            <a:chExt cx="4045669" cy="386499"/>
          </a:xfrm>
          <a:solidFill>
            <a:srgbClr val="00B050"/>
          </a:solidFill>
          <a:effectLst>
            <a:glow rad="63500">
              <a:schemeClr val="accent3">
                <a:satMod val="175000"/>
                <a:alpha val="40000"/>
              </a:schemeClr>
            </a:glow>
          </a:effectLst>
        </p:grpSpPr>
        <p:sp>
          <p:nvSpPr>
            <p:cNvPr id="14" name="Rounded Rectangle 13"/>
            <p:cNvSpPr/>
            <p:nvPr/>
          </p:nvSpPr>
          <p:spPr>
            <a:xfrm>
              <a:off x="5440835" y="2593942"/>
              <a:ext cx="3572759" cy="386499"/>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prstClr val="white"/>
                  </a:solidFill>
                  <a:latin typeface="微软雅黑" panose="020B0503020204020204" pitchFamily="34" charset="-122"/>
                  <a:ea typeface="微软雅黑" panose="020B0503020204020204" pitchFamily="34" charset="-122"/>
                </a:rPr>
                <a:t>存储容量</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24" name="Group 23"/>
            <p:cNvGrpSpPr/>
            <p:nvPr/>
          </p:nvGrpSpPr>
          <p:grpSpPr>
            <a:xfrm>
              <a:off x="4967925" y="2683496"/>
              <a:ext cx="273377" cy="207390"/>
              <a:chOff x="4769963" y="1734532"/>
              <a:chExt cx="273377" cy="207390"/>
            </a:xfrm>
            <a:grpFill/>
          </p:grpSpPr>
          <p:sp>
            <p:nvSpPr>
              <p:cNvPr id="25" name="Oval 24"/>
              <p:cNvSpPr/>
              <p:nvPr/>
            </p:nvSpPr>
            <p:spPr>
              <a:xfrm>
                <a:off x="4769963" y="1734532"/>
                <a:ext cx="207390" cy="207390"/>
              </a:xfrm>
              <a:prstGeom prst="ellipse">
                <a:avLst/>
              </a:prstGeom>
              <a:grpFill/>
              <a:ln>
                <a:solidFill>
                  <a:schemeClr val="accent3">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4835950" y="1734532"/>
                <a:ext cx="207390" cy="207390"/>
              </a:xfrm>
              <a:prstGeom prst="ellipse">
                <a:avLst/>
              </a:prstGeom>
              <a:grpFill/>
              <a:ln>
                <a:solidFill>
                  <a:schemeClr val="accent3">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grpSp>
        <p:nvGrpSpPr>
          <p:cNvPr id="37" name="Group 36"/>
          <p:cNvGrpSpPr/>
          <p:nvPr/>
        </p:nvGrpSpPr>
        <p:grpSpPr>
          <a:xfrm>
            <a:off x="4526280" y="4863479"/>
            <a:ext cx="4137748" cy="386499"/>
            <a:chOff x="4967925" y="3263245"/>
            <a:chExt cx="5665509" cy="386499"/>
          </a:xfrm>
          <a:solidFill>
            <a:srgbClr val="00B0F0"/>
          </a:solidFill>
          <a:effectLst>
            <a:glow rad="63500">
              <a:schemeClr val="accent1">
                <a:satMod val="175000"/>
                <a:alpha val="40000"/>
              </a:schemeClr>
            </a:glow>
          </a:effectLst>
        </p:grpSpPr>
        <p:sp>
          <p:nvSpPr>
            <p:cNvPr id="15" name="Rounded Rectangle 14"/>
            <p:cNvSpPr/>
            <p:nvPr/>
          </p:nvSpPr>
          <p:spPr>
            <a:xfrm>
              <a:off x="5440833" y="3263245"/>
              <a:ext cx="5192601" cy="386499"/>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prstClr val="white"/>
                  </a:solidFill>
                  <a:latin typeface="微软雅黑" panose="020B0503020204020204" pitchFamily="34" charset="-122"/>
                  <a:ea typeface="微软雅黑" panose="020B0503020204020204" pitchFamily="34" charset="-122"/>
                </a:rPr>
                <a:t>安全问题</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27" name="Group 26"/>
            <p:cNvGrpSpPr/>
            <p:nvPr/>
          </p:nvGrpSpPr>
          <p:grpSpPr>
            <a:xfrm>
              <a:off x="4967925" y="3352799"/>
              <a:ext cx="311084" cy="221460"/>
              <a:chOff x="4769963" y="1734532"/>
              <a:chExt cx="311084" cy="221460"/>
            </a:xfrm>
            <a:grpFill/>
          </p:grpSpPr>
          <p:sp>
            <p:nvSpPr>
              <p:cNvPr id="28" name="Oval 27"/>
              <p:cNvSpPr/>
              <p:nvPr/>
            </p:nvSpPr>
            <p:spPr>
              <a:xfrm>
                <a:off x="4769963"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4873657" y="174860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sp>
        <p:nvSpPr>
          <p:cNvPr id="40" name="Date Placeholder 39"/>
          <p:cNvSpPr>
            <a:spLocks noGrp="1"/>
          </p:cNvSpPr>
          <p:nvPr>
            <p:ph type="dt" sz="half" idx="10"/>
          </p:nvPr>
        </p:nvSpPr>
        <p:spPr/>
        <p:txBody>
          <a:bodyPr/>
          <a:lstStyle/>
          <a:p>
            <a:fld id="{1B5D3B02-C55E-4F06-B0FE-5D34939D6D13}"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41" name="Slide Number Placeholder 40"/>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14</a:t>
            </a:fld>
            <a:endParaRPr lang="zh-CN" altLang="en-US">
              <a:solidFill>
                <a:prstClr val="white">
                  <a:tint val="75000"/>
                </a:prstClr>
              </a:solidFill>
            </a:endParaRPr>
          </a:p>
        </p:txBody>
      </p:sp>
      <p:sp>
        <p:nvSpPr>
          <p:cNvPr id="42" name="Footer Placeholder 41"/>
          <p:cNvSpPr>
            <a:spLocks noGrp="1"/>
          </p:cNvSpPr>
          <p:nvPr>
            <p:ph type="ftr" sz="quarter" idx="11"/>
          </p:nvPr>
        </p:nvSpPr>
        <p:spPr/>
        <p:txBody>
          <a:bodyPr/>
          <a:lstStyle/>
          <a:p>
            <a:r>
              <a:rPr lang="zh-CN" altLang="en-US" dirty="0">
                <a:solidFill>
                  <a:prstClr val="white">
                    <a:tint val="75000"/>
                  </a:prstClr>
                </a:solidFill>
              </a:rPr>
              <a:t>第六章 网络流量分析</a:t>
            </a:r>
          </a:p>
        </p:txBody>
      </p:sp>
      <p:sp>
        <p:nvSpPr>
          <p:cNvPr id="5" name="文本框 4"/>
          <p:cNvSpPr txBox="1"/>
          <p:nvPr/>
        </p:nvSpPr>
        <p:spPr>
          <a:xfrm>
            <a:off x="4677744" y="2447860"/>
            <a:ext cx="478033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在高速骨干网上采集网络流量要求相应的网络设备具有更高的</a:t>
            </a:r>
            <a:r>
              <a:rPr lang="zh-CN" altLang="en-US" dirty="0" smtClean="0">
                <a:latin typeface="微软雅黑" panose="020B0503020204020204" pitchFamily="34" charset="-122"/>
                <a:ea typeface="微软雅黑" panose="020B0503020204020204" pitchFamily="34" charset="-122"/>
              </a:rPr>
              <a:t>处理</a:t>
            </a:r>
            <a:r>
              <a:rPr lang="zh-CN" altLang="en-US" dirty="0">
                <a:latin typeface="微软雅黑" panose="020B0503020204020204" pitchFamily="34" charset="-122"/>
                <a:ea typeface="微软雅黑" panose="020B0503020204020204" pitchFamily="34" charset="-122"/>
              </a:rPr>
              <a:t>速度和能力</a:t>
            </a:r>
          </a:p>
        </p:txBody>
      </p:sp>
      <p:sp>
        <p:nvSpPr>
          <p:cNvPr id="43" name="文本框 42"/>
          <p:cNvSpPr txBox="1"/>
          <p:nvPr/>
        </p:nvSpPr>
        <p:spPr>
          <a:xfrm>
            <a:off x="4695962" y="4059628"/>
            <a:ext cx="705163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不同的网络环境对存储设备的要求不一样</a:t>
            </a:r>
          </a:p>
        </p:txBody>
      </p:sp>
      <p:sp>
        <p:nvSpPr>
          <p:cNvPr id="44" name="文本框 43"/>
          <p:cNvSpPr txBox="1"/>
          <p:nvPr/>
        </p:nvSpPr>
        <p:spPr>
          <a:xfrm>
            <a:off x="4695962" y="5498327"/>
            <a:ext cx="4565180"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为防范隐私泄露</a:t>
            </a:r>
            <a:r>
              <a:rPr lang="zh-CN" altLang="en-US" dirty="0" smtClean="0">
                <a:latin typeface="微软雅黑" panose="020B0503020204020204" pitchFamily="34" charset="-122"/>
                <a:ea typeface="微软雅黑" panose="020B0503020204020204" pitchFamily="34" charset="-122"/>
              </a:rPr>
              <a:t>所</a:t>
            </a:r>
            <a:r>
              <a:rPr lang="zh-CN" altLang="en-US" dirty="0">
                <a:latin typeface="微软雅黑" panose="020B0503020204020204" pitchFamily="34" charset="-122"/>
                <a:ea typeface="微软雅黑" panose="020B0503020204020204" pitchFamily="34" charset="-122"/>
              </a:rPr>
              <a:t>采用的技术使得流量采集途径被限制</a:t>
            </a:r>
          </a:p>
        </p:txBody>
      </p:sp>
    </p:spTree>
    <p:extLst>
      <p:ext uri="{BB962C8B-B14F-4D97-AF65-F5344CB8AC3E}">
        <p14:creationId xmlns:p14="http://schemas.microsoft.com/office/powerpoint/2010/main" xmlns="" val="1277093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网络流量数据集</a:t>
            </a:r>
            <a:endParaRPr lang="en-US" dirty="0"/>
          </a:p>
        </p:txBody>
      </p:sp>
      <p:sp>
        <p:nvSpPr>
          <p:cNvPr id="3" name="Vertical Text Placeholder 2"/>
          <p:cNvSpPr>
            <a:spLocks noGrp="1"/>
          </p:cNvSpPr>
          <p:nvPr>
            <p:ph type="body" orient="vert" idx="1"/>
          </p:nvPr>
        </p:nvSpPr>
        <p:spPr/>
        <p:txBody>
          <a:bodyPr>
            <a:normAutofit fontScale="77500" lnSpcReduction="20000"/>
          </a:bodyPr>
          <a:lstStyle/>
          <a:p>
            <a:pPr>
              <a:buFont typeface="Wingdings" panose="05000000000000000000" pitchFamily="2" charset="2"/>
              <a:buChar char="ü"/>
            </a:pPr>
            <a:r>
              <a:rPr lang="en-US" altLang="zh-CN" dirty="0">
                <a:latin typeface="Arial" panose="020B0604020202020204" pitchFamily="34" charset="0"/>
                <a:cs typeface="Arial" panose="020B0604020202020204" pitchFamily="34" charset="0"/>
                <a:hlinkClick r:id="rId2"/>
              </a:rPr>
              <a:t>http://</a:t>
            </a:r>
            <a:r>
              <a:rPr lang="en-US" altLang="zh-CN" dirty="0" smtClean="0">
                <a:latin typeface="Arial" panose="020B0604020202020204" pitchFamily="34" charset="0"/>
                <a:cs typeface="Arial" panose="020B0604020202020204" pitchFamily="34" charset="0"/>
                <a:hlinkClick r:id="rId2"/>
              </a:rPr>
              <a:t>www.caida.org/data/</a:t>
            </a:r>
            <a:endParaRPr lang="en-US" altLang="zh-CN" dirty="0" smtClean="0">
              <a:latin typeface="Arial" panose="020B0604020202020204" pitchFamily="34" charset="0"/>
              <a:cs typeface="Arial" panose="020B0604020202020204" pitchFamily="34" charset="0"/>
            </a:endParaRPr>
          </a:p>
          <a:p>
            <a:pPr marL="0" indent="0">
              <a:buNone/>
            </a:pPr>
            <a:r>
              <a:rPr lang="en-US" altLang="zh-CN" dirty="0" smtClean="0">
                <a:latin typeface="Arial" panose="020B0604020202020204" pitchFamily="34" charset="0"/>
                <a:cs typeface="Arial" panose="020B0604020202020204" pitchFamily="34" charset="0"/>
              </a:rPr>
              <a:t>	CAIDA </a:t>
            </a:r>
            <a:r>
              <a:rPr lang="en-US" altLang="zh-CN" dirty="0">
                <a:latin typeface="Arial" panose="020B0604020202020204" pitchFamily="34" charset="0"/>
                <a:cs typeface="Arial" panose="020B0604020202020204" pitchFamily="34" charset="0"/>
              </a:rPr>
              <a:t>(The Cooperative Association for Internet Data Analysis</a:t>
            </a:r>
            <a:r>
              <a:rPr lang="en-US" altLang="zh-CN" dirty="0" smtClean="0">
                <a:latin typeface="Arial" panose="020B0604020202020204" pitchFamily="34" charset="0"/>
                <a:cs typeface="Arial" panose="020B0604020202020204" pitchFamily="34" charset="0"/>
              </a:rPr>
              <a:t>)</a:t>
            </a:r>
          </a:p>
          <a:p>
            <a:pPr>
              <a:buFont typeface="Wingdings" panose="05000000000000000000" pitchFamily="2" charset="2"/>
              <a:buChar char="ü"/>
            </a:pPr>
            <a:r>
              <a:rPr lang="en-US" altLang="zh-CN" dirty="0">
                <a:latin typeface="Arial" panose="020B0604020202020204" pitchFamily="34" charset="0"/>
                <a:cs typeface="Arial" panose="020B0604020202020204" pitchFamily="34" charset="0"/>
                <a:hlinkClick r:id="rId3"/>
              </a:rPr>
              <a:t>http://</a:t>
            </a:r>
            <a:r>
              <a:rPr lang="en-US" altLang="zh-CN" dirty="0" smtClean="0">
                <a:latin typeface="Arial" panose="020B0604020202020204" pitchFamily="34" charset="0"/>
                <a:cs typeface="Arial" panose="020B0604020202020204" pitchFamily="34" charset="0"/>
                <a:hlinkClick r:id="rId3"/>
              </a:rPr>
              <a:t>www.ing.unibs.it/ntw/tools/traces/index.php</a:t>
            </a:r>
            <a:endParaRPr lang="en-US" altLang="zh-CN" dirty="0" smtClean="0">
              <a:latin typeface="Arial" panose="020B0604020202020204" pitchFamily="34" charset="0"/>
              <a:cs typeface="Arial" panose="020B0604020202020204" pitchFamily="34" charset="0"/>
            </a:endParaRPr>
          </a:p>
          <a:p>
            <a:pPr marL="0" indent="0">
              <a:buNone/>
            </a:pPr>
            <a:r>
              <a:rPr lang="it-IT" altLang="zh-CN" dirty="0" smtClean="0">
                <a:latin typeface="Arial" panose="020B0604020202020204" pitchFamily="34" charset="0"/>
                <a:cs typeface="Arial" panose="020B0604020202020204" pitchFamily="34" charset="0"/>
              </a:rPr>
              <a:t>	Università </a:t>
            </a:r>
            <a:r>
              <a:rPr lang="it-IT" altLang="zh-CN" dirty="0">
                <a:latin typeface="Arial" panose="020B0604020202020204" pitchFamily="34" charset="0"/>
                <a:cs typeface="Arial" panose="020B0604020202020204" pitchFamily="34" charset="0"/>
              </a:rPr>
              <a:t>degli Studi di Brescia</a:t>
            </a:r>
            <a:endParaRPr lang="en-US" altLang="zh-CN" dirty="0" smtClean="0">
              <a:latin typeface="Arial" panose="020B0604020202020204" pitchFamily="34" charset="0"/>
              <a:cs typeface="Arial" panose="020B0604020202020204" pitchFamily="34" charset="0"/>
            </a:endParaRPr>
          </a:p>
          <a:p>
            <a:pPr>
              <a:buFont typeface="Wingdings" panose="05000000000000000000" pitchFamily="2" charset="2"/>
              <a:buChar char="ü"/>
            </a:pPr>
            <a:r>
              <a:rPr lang="en-US" altLang="zh-CN" dirty="0">
                <a:latin typeface="Arial" panose="020B0604020202020204" pitchFamily="34" charset="0"/>
                <a:cs typeface="Arial" panose="020B0604020202020204" pitchFamily="34" charset="0"/>
                <a:hlinkClick r:id="rId4"/>
              </a:rPr>
              <a:t>http://mawi.wide.ad.jp/mawi</a:t>
            </a:r>
            <a:r>
              <a:rPr lang="en-US" altLang="zh-CN" dirty="0" smtClean="0">
                <a:latin typeface="Arial" panose="020B0604020202020204" pitchFamily="34" charset="0"/>
                <a:cs typeface="Arial" panose="020B0604020202020204" pitchFamily="34" charset="0"/>
                <a:hlinkClick r:id="rId4"/>
              </a:rPr>
              <a:t>/</a:t>
            </a:r>
            <a:endParaRPr lang="en-US" altLang="zh-CN" dirty="0" smtClean="0">
              <a:latin typeface="Arial" panose="020B0604020202020204" pitchFamily="34" charset="0"/>
              <a:cs typeface="Arial" panose="020B0604020202020204" pitchFamily="34" charset="0"/>
            </a:endParaRPr>
          </a:p>
          <a:p>
            <a:pPr marL="0" indent="0">
              <a:buNone/>
            </a:pPr>
            <a:r>
              <a:rPr lang="en-US" altLang="zh-CN" dirty="0">
                <a:latin typeface="Arial" panose="020B0604020202020204" pitchFamily="34" charset="0"/>
                <a:cs typeface="Arial" panose="020B0604020202020204" pitchFamily="34" charset="0"/>
              </a:rPr>
              <a:t>	WIDE (Widely Integrated Distributed Environment</a:t>
            </a:r>
            <a:r>
              <a:rPr lang="en-US" altLang="zh-CN" dirty="0" smtClean="0">
                <a:latin typeface="Arial" panose="020B0604020202020204" pitchFamily="34" charset="0"/>
                <a:cs typeface="Arial" panose="020B0604020202020204" pitchFamily="34" charset="0"/>
              </a:rPr>
              <a:t>)</a:t>
            </a:r>
          </a:p>
          <a:p>
            <a:pPr>
              <a:buFont typeface="Wingdings" panose="05000000000000000000" pitchFamily="2" charset="2"/>
              <a:buChar char="ü"/>
            </a:pPr>
            <a:r>
              <a:rPr lang="en-US" altLang="zh-CN" dirty="0">
                <a:latin typeface="Arial" panose="020B0604020202020204" pitchFamily="34" charset="0"/>
                <a:cs typeface="Arial" panose="020B0604020202020204" pitchFamily="34" charset="0"/>
                <a:hlinkClick r:id="rId5"/>
              </a:rPr>
              <a:t>http://</a:t>
            </a:r>
            <a:r>
              <a:rPr lang="en-US" altLang="zh-CN" dirty="0" smtClean="0">
                <a:latin typeface="Arial" panose="020B0604020202020204" pitchFamily="34" charset="0"/>
                <a:cs typeface="Arial" panose="020B0604020202020204" pitchFamily="34" charset="0"/>
                <a:hlinkClick r:id="rId5"/>
              </a:rPr>
              <a:t>www.wand.net.nz/wits</a:t>
            </a:r>
            <a:endParaRPr lang="en-US" altLang="zh-CN" dirty="0" smtClean="0">
              <a:latin typeface="Arial" panose="020B0604020202020204" pitchFamily="34" charset="0"/>
              <a:cs typeface="Arial" panose="020B0604020202020204" pitchFamily="34" charset="0"/>
            </a:endParaRPr>
          </a:p>
          <a:p>
            <a:pPr marL="0" indent="0">
              <a:buNone/>
            </a:pP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WITS </a:t>
            </a:r>
            <a:r>
              <a:rPr lang="en-US" altLang="zh-CN" dirty="0">
                <a:latin typeface="Arial" panose="020B0604020202020204" pitchFamily="34" charset="0"/>
                <a:cs typeface="Arial" panose="020B0604020202020204" pitchFamily="34" charset="0"/>
              </a:rPr>
              <a:t>(Waikato Internet Traffic Storage)</a:t>
            </a:r>
            <a:endParaRPr lang="en-US" altLang="zh-CN" dirty="0" smtClean="0">
              <a:latin typeface="Arial" panose="020B0604020202020204" pitchFamily="34" charset="0"/>
              <a:cs typeface="Arial" panose="020B0604020202020204" pitchFamily="34" charset="0"/>
            </a:endParaRPr>
          </a:p>
          <a:p>
            <a:pPr marL="0" indent="0">
              <a:buNone/>
            </a:pPr>
            <a:r>
              <a:rPr lang="zh-CN" altLang="en-US" dirty="0" smtClean="0">
                <a:latin typeface="Arial" panose="020B0604020202020204" pitchFamily="34" charset="0"/>
                <a:cs typeface="Arial" panose="020B0604020202020204" pitchFamily="34" charset="0"/>
              </a:rPr>
              <a:t>                                               </a:t>
            </a:r>
            <a:r>
              <a:rPr lang="zh-CN" altLang="en-US" dirty="0" smtClean="0"/>
              <a:t>           </a:t>
            </a:r>
            <a:endParaRPr lang="en-US" dirty="0"/>
          </a:p>
        </p:txBody>
      </p:sp>
      <p:sp>
        <p:nvSpPr>
          <p:cNvPr id="6" name="Date Placeholder 5"/>
          <p:cNvSpPr>
            <a:spLocks noGrp="1"/>
          </p:cNvSpPr>
          <p:nvPr>
            <p:ph type="dt" sz="half" idx="10"/>
          </p:nvPr>
        </p:nvSpPr>
        <p:spPr/>
        <p:txBody>
          <a:bodyPr/>
          <a:lstStyle/>
          <a:p>
            <a:fld id="{DF0203FD-4E11-4468-9524-EAB07C637292}"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15</a:t>
            </a:fld>
            <a:endParaRPr lang="zh-CN" altLang="en-US">
              <a:solidFill>
                <a:prstClr val="white">
                  <a:tint val="75000"/>
                </a:prstClr>
              </a:solidFill>
            </a:endParaRPr>
          </a:p>
        </p:txBody>
      </p:sp>
      <p:sp>
        <p:nvSpPr>
          <p:cNvPr id="8" name="Footer Placeholder 7"/>
          <p:cNvSpPr>
            <a:spLocks noGrp="1"/>
          </p:cNvSpPr>
          <p:nvPr>
            <p:ph type="ftr" sz="quarter" idx="11"/>
          </p:nvPr>
        </p:nvSpPr>
        <p:spPr/>
        <p:txBody>
          <a:bodyPr/>
          <a:lstStyle/>
          <a:p>
            <a:r>
              <a:rPr lang="zh-CN" altLang="en-US" dirty="0">
                <a:solidFill>
                  <a:prstClr val="white">
                    <a:tint val="75000"/>
                  </a:prstClr>
                </a:solidFill>
              </a:rPr>
              <a:t>第六章 网络流量分析</a:t>
            </a:r>
          </a:p>
        </p:txBody>
      </p:sp>
    </p:spTree>
    <p:extLst>
      <p:ext uri="{BB962C8B-B14F-4D97-AF65-F5344CB8AC3E}">
        <p14:creationId xmlns:p14="http://schemas.microsoft.com/office/powerpoint/2010/main" xmlns="" val="3052705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常用的网络流量分析模型及方法</a:t>
            </a:r>
            <a:endParaRPr lang="zh-CN" altLang="en-US" dirty="0"/>
          </a:p>
        </p:txBody>
      </p:sp>
      <p:sp>
        <p:nvSpPr>
          <p:cNvPr id="3" name="竖排文字占位符 2"/>
          <p:cNvSpPr>
            <a:spLocks noGrp="1"/>
          </p:cNvSpPr>
          <p:nvPr>
            <p:ph type="body" orient="vert" idx="1"/>
          </p:nvPr>
        </p:nvSpPr>
        <p:spPr/>
        <p:txBody>
          <a:bodyPr>
            <a:normAutofit/>
          </a:bodyPr>
          <a:lstStyle/>
          <a:p>
            <a:r>
              <a:rPr lang="zh-CN" altLang="zh-CN" dirty="0" smtClean="0"/>
              <a:t>网络流量行为特征的分析还可以在不同测量粒度或者不同的层面上展开</a:t>
            </a:r>
            <a:endParaRPr lang="en-US" altLang="zh-CN" dirty="0" smtClean="0"/>
          </a:p>
          <a:p>
            <a:r>
              <a:rPr lang="zh-CN" altLang="en-US" b="1" dirty="0"/>
              <a:t>比特级</a:t>
            </a:r>
            <a:r>
              <a:rPr lang="en-US" altLang="zh-CN" dirty="0"/>
              <a:t>(Bit -level)</a:t>
            </a:r>
            <a:r>
              <a:rPr lang="zh-CN" altLang="en-US" dirty="0"/>
              <a:t>的流量</a:t>
            </a:r>
            <a:r>
              <a:rPr lang="zh-CN" altLang="en-US" dirty="0" smtClean="0"/>
              <a:t>分析</a:t>
            </a:r>
            <a:endParaRPr lang="en-US" altLang="zh-CN" dirty="0" smtClean="0"/>
          </a:p>
          <a:p>
            <a:r>
              <a:rPr lang="zh-CN" altLang="en-US" b="1" dirty="0" smtClean="0"/>
              <a:t>分组</a:t>
            </a:r>
            <a:r>
              <a:rPr lang="zh-CN" altLang="en-US" b="1" dirty="0"/>
              <a:t>级</a:t>
            </a:r>
            <a:r>
              <a:rPr lang="en-US" altLang="zh-CN" dirty="0"/>
              <a:t>(Packet-level)</a:t>
            </a:r>
            <a:r>
              <a:rPr lang="zh-CN" altLang="en-US" dirty="0"/>
              <a:t>的流量</a:t>
            </a:r>
            <a:r>
              <a:rPr lang="zh-CN" altLang="en-US" dirty="0" smtClean="0"/>
              <a:t>分析</a:t>
            </a:r>
            <a:endParaRPr lang="en-US" altLang="zh-CN" dirty="0" smtClean="0"/>
          </a:p>
          <a:p>
            <a:r>
              <a:rPr lang="zh-CN" altLang="en-US" b="1" dirty="0" smtClean="0"/>
              <a:t>流</a:t>
            </a:r>
            <a:r>
              <a:rPr lang="zh-CN" altLang="en-US" b="1" dirty="0"/>
              <a:t>级</a:t>
            </a:r>
            <a:r>
              <a:rPr lang="en-US" altLang="zh-CN" dirty="0"/>
              <a:t>(Flow-level)</a:t>
            </a:r>
            <a:r>
              <a:rPr lang="zh-CN" altLang="en-US" dirty="0"/>
              <a:t>的流量</a:t>
            </a:r>
            <a:r>
              <a:rPr lang="zh-CN" altLang="en-US" dirty="0" smtClean="0"/>
              <a:t>分析</a:t>
            </a:r>
            <a:endParaRPr lang="zh-CN" altLang="en-US" dirty="0"/>
          </a:p>
        </p:txBody>
      </p:sp>
      <p:sp>
        <p:nvSpPr>
          <p:cNvPr id="4" name="竖排文字占位符 3"/>
          <p:cNvSpPr>
            <a:spLocks noGrp="1"/>
          </p:cNvSpPr>
          <p:nvPr>
            <p:ph type="body" orient="vert" idx="13"/>
          </p:nvPr>
        </p:nvSpPr>
        <p:spPr>
          <a:xfrm>
            <a:off x="1304365" y="1520828"/>
            <a:ext cx="2825675" cy="4637700"/>
          </a:xfrm>
        </p:spPr>
        <p:txBody>
          <a:bodyPr>
            <a:normAutofit fontScale="92500" lnSpcReduction="20000"/>
          </a:bodyPr>
          <a:lstStyle/>
          <a:p>
            <a:pPr>
              <a:buNone/>
            </a:pPr>
            <a:r>
              <a:rPr lang="en-US" altLang="zh-CN" dirty="0" smtClean="0"/>
              <a:t>1.</a:t>
            </a:r>
            <a:r>
              <a:rPr lang="zh-CN" altLang="zh-CN" dirty="0" smtClean="0"/>
              <a:t>流量分析模型</a:t>
            </a:r>
            <a:endParaRPr lang="en-US" altLang="zh-CN" dirty="0" smtClean="0"/>
          </a:p>
          <a:p>
            <a:pPr>
              <a:buNone/>
            </a:pPr>
            <a:r>
              <a:rPr lang="en-US" altLang="zh-CN" dirty="0" smtClean="0"/>
              <a:t>2.</a:t>
            </a:r>
            <a:r>
              <a:rPr lang="zh-CN" altLang="zh-CN" dirty="0" smtClean="0"/>
              <a:t>常用的流量分析方法</a:t>
            </a:r>
            <a:endParaRPr lang="en-US" altLang="zh-CN" dirty="0" smtClean="0"/>
          </a:p>
          <a:p>
            <a:pPr>
              <a:buNone/>
            </a:pPr>
            <a:r>
              <a:rPr lang="en-US" altLang="zh-CN" dirty="0" smtClean="0"/>
              <a:t>3.</a:t>
            </a:r>
            <a:r>
              <a:rPr lang="zh-CN" altLang="zh-CN" dirty="0" smtClean="0"/>
              <a:t>数据挖掘方法在流量分析中的应用</a:t>
            </a:r>
            <a:endParaRPr lang="en-US" altLang="zh-CN" dirty="0" smtClean="0"/>
          </a:p>
          <a:p>
            <a:pPr>
              <a:buNone/>
            </a:pPr>
            <a:r>
              <a:rPr lang="en-US" altLang="zh-CN" dirty="0" smtClean="0"/>
              <a:t>4.</a:t>
            </a:r>
            <a:r>
              <a:rPr lang="zh-CN" altLang="zh-CN" dirty="0" smtClean="0"/>
              <a:t>其他的流量分析方法</a:t>
            </a:r>
          </a:p>
          <a:p>
            <a:endParaRPr lang="zh-CN" altLang="zh-CN" dirty="0" smtClean="0"/>
          </a:p>
          <a:p>
            <a:endParaRPr lang="zh-CN" altLang="zh-CN" dirty="0"/>
          </a:p>
        </p:txBody>
      </p:sp>
      <p:sp>
        <p:nvSpPr>
          <p:cNvPr id="5" name="Date Placeholder 4"/>
          <p:cNvSpPr>
            <a:spLocks noGrp="1"/>
          </p:cNvSpPr>
          <p:nvPr>
            <p:ph type="dt" sz="half" idx="10"/>
          </p:nvPr>
        </p:nvSpPr>
        <p:spPr/>
        <p:txBody>
          <a:bodyPr/>
          <a:lstStyle/>
          <a:p>
            <a:fld id="{42B5684F-B681-465C-AB57-80245F3A2FA2}"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16</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smtClean="0">
                <a:solidFill>
                  <a:prstClr val="white">
                    <a:tint val="75000"/>
                  </a:prstClr>
                </a:solidFill>
              </a:rPr>
              <a:t>第六章 网络流量分析</a:t>
            </a:r>
            <a:endParaRPr lang="zh-CN" altLang="en-US" dirty="0">
              <a:solidFill>
                <a:prstClr val="white">
                  <a:tint val="75000"/>
                </a:prstClr>
              </a:solidFill>
            </a:endParaRPr>
          </a:p>
        </p:txBody>
      </p:sp>
    </p:spTree>
    <p:extLst>
      <p:ext uri="{BB962C8B-B14F-4D97-AF65-F5344CB8AC3E}">
        <p14:creationId xmlns:p14="http://schemas.microsoft.com/office/powerpoint/2010/main" xmlns="" val="1688507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流量分析模型</a:t>
            </a:r>
            <a:endParaRPr lang="zh-CN" altLang="en-US" dirty="0"/>
          </a:p>
        </p:txBody>
      </p:sp>
      <p:sp>
        <p:nvSpPr>
          <p:cNvPr id="3" name="竖排文字占位符 2"/>
          <p:cNvSpPr>
            <a:spLocks noGrp="1"/>
          </p:cNvSpPr>
          <p:nvPr>
            <p:ph type="body" orient="vert" idx="1"/>
          </p:nvPr>
        </p:nvSpPr>
        <p:spPr/>
        <p:txBody>
          <a:bodyPr/>
          <a:lstStyle/>
          <a:p>
            <a:r>
              <a:rPr lang="zh-CN" altLang="zh-CN" dirty="0" smtClean="0"/>
              <a:t>比特级</a:t>
            </a:r>
            <a:r>
              <a:rPr lang="en-US" altLang="zh-CN" dirty="0" smtClean="0"/>
              <a:t>(Bit -level)</a:t>
            </a:r>
            <a:r>
              <a:rPr lang="zh-CN" altLang="zh-CN" dirty="0" smtClean="0"/>
              <a:t>的流量分析主要关注网络流量的数据特征，如网络线路的传输速率，吞吐量的变化等等。</a:t>
            </a:r>
            <a:endParaRPr lang="en-US" altLang="zh-CN" dirty="0" smtClean="0"/>
          </a:p>
          <a:p>
            <a:r>
              <a:rPr lang="zh-CN" altLang="zh-CN" dirty="0" smtClean="0"/>
              <a:t>分组级</a:t>
            </a:r>
            <a:r>
              <a:rPr lang="en-US" altLang="zh-CN" dirty="0" smtClean="0"/>
              <a:t>(Packet-level)</a:t>
            </a:r>
            <a:r>
              <a:rPr lang="zh-CN" altLang="zh-CN" dirty="0" smtClean="0"/>
              <a:t>的流量分析主要关注的是</a:t>
            </a:r>
            <a:r>
              <a:rPr lang="en-US" altLang="zh-CN" dirty="0" smtClean="0"/>
              <a:t>IP </a:t>
            </a:r>
            <a:r>
              <a:rPr lang="zh-CN" altLang="zh-CN" dirty="0" smtClean="0"/>
              <a:t>分组的到达过程、延迟、抖动和丢包率等</a:t>
            </a:r>
            <a:endParaRPr lang="en-US" altLang="zh-CN" dirty="0" smtClean="0"/>
          </a:p>
          <a:p>
            <a:r>
              <a:rPr lang="zh-CN" altLang="zh-CN" dirty="0" smtClean="0"/>
              <a:t>流级</a:t>
            </a:r>
            <a:r>
              <a:rPr lang="en-US" altLang="zh-CN" dirty="0" smtClean="0"/>
              <a:t>(Flow-level)</a:t>
            </a:r>
            <a:r>
              <a:rPr lang="zh-CN" altLang="zh-CN" dirty="0" smtClean="0"/>
              <a:t>的流量分析，</a:t>
            </a:r>
            <a:r>
              <a:rPr lang="en-US" altLang="zh-CN" dirty="0" smtClean="0"/>
              <a:t>Flow</a:t>
            </a:r>
            <a:r>
              <a:rPr lang="zh-CN" altLang="zh-CN" dirty="0" smtClean="0"/>
              <a:t>的划分主要依据地址和应用协议展开，它主要关注流的到达过程、到达间隔及其局部的特征。</a:t>
            </a:r>
            <a:endParaRPr lang="zh-CN" altLang="en-US" dirty="0"/>
          </a:p>
        </p:txBody>
      </p:sp>
      <p:sp>
        <p:nvSpPr>
          <p:cNvPr id="4" name="日期占位符 3"/>
          <p:cNvSpPr>
            <a:spLocks noGrp="1"/>
          </p:cNvSpPr>
          <p:nvPr>
            <p:ph type="dt" sz="half" idx="10"/>
          </p:nvPr>
        </p:nvSpPr>
        <p:spPr/>
        <p:txBody>
          <a:bodyPr/>
          <a:lstStyle/>
          <a:p>
            <a:fld id="{38E0CF09-C1B7-4D96-8A96-FCB4C63C22B1}"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17</a:t>
            </a:fld>
            <a:endParaRPr lang="zh-CN" altLang="en-US">
              <a:solidFill>
                <a:prstClr val="white">
                  <a:tint val="75000"/>
                </a:prstClr>
              </a:solidFill>
            </a:endParaRPr>
          </a:p>
        </p:txBody>
      </p:sp>
      <p:sp>
        <p:nvSpPr>
          <p:cNvPr id="7" name="下箭头 6"/>
          <p:cNvSpPr/>
          <p:nvPr/>
        </p:nvSpPr>
        <p:spPr>
          <a:xfrm>
            <a:off x="990600" y="1600200"/>
            <a:ext cx="762000" cy="3873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TextBox 7"/>
          <p:cNvSpPr txBox="1"/>
          <p:nvPr/>
        </p:nvSpPr>
        <p:spPr>
          <a:xfrm>
            <a:off x="1206500" y="1778000"/>
            <a:ext cx="368300" cy="3416320"/>
          </a:xfrm>
          <a:prstGeom prst="rect">
            <a:avLst/>
          </a:prstGeom>
          <a:noFill/>
        </p:spPr>
        <p:txBody>
          <a:bodyPr wrap="square" rtlCol="0">
            <a:spAutoFit/>
          </a:bodyPr>
          <a:lstStyle/>
          <a:p>
            <a:r>
              <a:rPr lang="zh-CN" altLang="en-US" dirty="0" smtClean="0">
                <a:solidFill>
                  <a:prstClr val="black"/>
                </a:solidFill>
                <a:latin typeface="微软雅黑" panose="020B0503020204020204" pitchFamily="34" charset="-122"/>
                <a:ea typeface="微软雅黑" panose="020B0503020204020204" pitchFamily="34" charset="-122"/>
              </a:rPr>
              <a:t>小</a:t>
            </a:r>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r>
              <a:rPr lang="zh-CN" altLang="en-US" dirty="0" smtClean="0">
                <a:solidFill>
                  <a:prstClr val="black"/>
                </a:solidFill>
                <a:latin typeface="微软雅黑" panose="020B0503020204020204" pitchFamily="34" charset="-122"/>
                <a:ea typeface="微软雅黑" panose="020B0503020204020204" pitchFamily="34" charset="-122"/>
              </a:rPr>
              <a:t>粒度</a:t>
            </a:r>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r>
              <a:rPr lang="zh-CN" altLang="en-US" dirty="0" smtClean="0">
                <a:solidFill>
                  <a:prstClr val="black"/>
                </a:solidFill>
                <a:latin typeface="微软雅黑" panose="020B0503020204020204" pitchFamily="34" charset="-122"/>
                <a:ea typeface="微软雅黑" panose="020B0503020204020204" pitchFamily="34" charset="-122"/>
              </a:rPr>
              <a:t>大</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 name="下箭头 8"/>
          <p:cNvSpPr/>
          <p:nvPr/>
        </p:nvSpPr>
        <p:spPr>
          <a:xfrm>
            <a:off x="10807700" y="1663700"/>
            <a:ext cx="863600" cy="3771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TextBox 9"/>
          <p:cNvSpPr txBox="1"/>
          <p:nvPr/>
        </p:nvSpPr>
        <p:spPr>
          <a:xfrm>
            <a:off x="11061700" y="1879600"/>
            <a:ext cx="292100" cy="3139321"/>
          </a:xfrm>
          <a:prstGeom prst="rect">
            <a:avLst/>
          </a:prstGeom>
          <a:noFill/>
        </p:spPr>
        <p:txBody>
          <a:bodyPr wrap="square" rtlCol="0">
            <a:spAutoFit/>
          </a:bodyPr>
          <a:lstStyle/>
          <a:p>
            <a:r>
              <a:rPr lang="zh-CN" altLang="en-US" dirty="0" smtClean="0">
                <a:solidFill>
                  <a:prstClr val="black"/>
                </a:solidFill>
                <a:latin typeface="微软雅黑" panose="020B0503020204020204" pitchFamily="34" charset="-122"/>
                <a:ea typeface="微软雅黑" panose="020B0503020204020204" pitchFamily="34" charset="-122"/>
              </a:rPr>
              <a:t>小</a:t>
            </a:r>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r>
              <a:rPr lang="zh-CN" altLang="en-US" dirty="0" smtClean="0">
                <a:solidFill>
                  <a:prstClr val="black"/>
                </a:solidFill>
                <a:latin typeface="微软雅黑" panose="020B0503020204020204" pitchFamily="34" charset="-122"/>
                <a:ea typeface="微软雅黑" panose="020B0503020204020204" pitchFamily="34" charset="-122"/>
              </a:rPr>
              <a:t>时间尺度</a:t>
            </a:r>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r>
              <a:rPr lang="zh-CN" altLang="en-US" dirty="0" smtClean="0">
                <a:solidFill>
                  <a:prstClr val="black"/>
                </a:solidFill>
                <a:latin typeface="微软雅黑" panose="020B0503020204020204" pitchFamily="34" charset="-122"/>
                <a:ea typeface="微软雅黑" panose="020B0503020204020204" pitchFamily="34" charset="-122"/>
              </a:rPr>
              <a:t>大</a:t>
            </a:r>
            <a:endParaRPr lang="en-US" altLang="zh-CN"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870364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流量分析模型</a:t>
            </a:r>
            <a:endParaRPr lang="zh-CN" altLang="en-US" dirty="0"/>
          </a:p>
        </p:txBody>
      </p:sp>
      <p:sp>
        <p:nvSpPr>
          <p:cNvPr id="3" name="竖排文字占位符 2"/>
          <p:cNvSpPr>
            <a:spLocks noGrp="1"/>
          </p:cNvSpPr>
          <p:nvPr>
            <p:ph type="body" orient="vert" idx="1"/>
          </p:nvPr>
        </p:nvSpPr>
        <p:spPr/>
        <p:txBody>
          <a:bodyPr/>
          <a:lstStyle/>
          <a:p>
            <a:endParaRPr lang="en-US" altLang="zh-CN" dirty="0" smtClean="0"/>
          </a:p>
          <a:p>
            <a:r>
              <a:rPr lang="zh-CN" altLang="zh-CN" dirty="0" smtClean="0"/>
              <a:t>毫秒级的细时间粒度的网络流量行为主要受到网络协议的影响；</a:t>
            </a:r>
            <a:endParaRPr lang="en-US" altLang="zh-CN" dirty="0" smtClean="0"/>
          </a:p>
          <a:p>
            <a:r>
              <a:rPr lang="zh-CN" altLang="zh-CN" dirty="0" smtClean="0"/>
              <a:t>小时以上的粗时间粒度的网络流量行为主要受到外界因素的影响</a:t>
            </a:r>
            <a:endParaRPr lang="en-US" altLang="zh-CN" dirty="0" smtClean="0"/>
          </a:p>
          <a:p>
            <a:r>
              <a:rPr lang="zh-CN" altLang="zh-CN" dirty="0" smtClean="0"/>
              <a:t>两者之间的秒时间粒度上的网络流量则表现为自相似性。</a:t>
            </a:r>
            <a:endParaRPr lang="zh-CN" altLang="en-US" dirty="0"/>
          </a:p>
        </p:txBody>
      </p:sp>
      <p:sp>
        <p:nvSpPr>
          <p:cNvPr id="4" name="日期占位符 3"/>
          <p:cNvSpPr>
            <a:spLocks noGrp="1"/>
          </p:cNvSpPr>
          <p:nvPr>
            <p:ph type="dt" sz="half" idx="10"/>
          </p:nvPr>
        </p:nvSpPr>
        <p:spPr/>
        <p:txBody>
          <a:bodyPr/>
          <a:lstStyle/>
          <a:p>
            <a:fld id="{784D5A3E-5D24-403C-8C63-D9DAEDA25133}"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18</a:t>
            </a:fld>
            <a:endParaRPr lang="zh-CN" altLang="en-US">
              <a:solidFill>
                <a:prstClr val="white">
                  <a:tint val="75000"/>
                </a:prstClr>
              </a:solidFill>
            </a:endParaRPr>
          </a:p>
        </p:txBody>
      </p:sp>
    </p:spTree>
    <p:extLst>
      <p:ext uri="{BB962C8B-B14F-4D97-AF65-F5344CB8AC3E}">
        <p14:creationId xmlns:p14="http://schemas.microsoft.com/office/powerpoint/2010/main" xmlns="" val="389829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常用的流量分析方法</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en-US" altLang="zh-CN" dirty="0" smtClean="0"/>
              <a:t>1.</a:t>
            </a:r>
            <a:r>
              <a:rPr lang="zh-CN" altLang="zh-CN" b="1" dirty="0" smtClean="0"/>
              <a:t>基于端口的方法</a:t>
            </a:r>
            <a:endParaRPr lang="en-US" altLang="zh-CN" b="1" dirty="0" smtClean="0"/>
          </a:p>
          <a:p>
            <a:r>
              <a:rPr lang="en-US" altLang="zh-CN" dirty="0" smtClean="0"/>
              <a:t>2.</a:t>
            </a:r>
            <a:r>
              <a:rPr lang="zh-CN" altLang="zh-CN" b="1" dirty="0" smtClean="0"/>
              <a:t>基于特征码的方法</a:t>
            </a:r>
          </a:p>
          <a:p>
            <a:r>
              <a:rPr lang="en-US" altLang="zh-CN" dirty="0" smtClean="0"/>
              <a:t>3.</a:t>
            </a:r>
            <a:r>
              <a:rPr lang="zh-CN" altLang="zh-CN" b="1" dirty="0" smtClean="0"/>
              <a:t>基于传输层的流量识别技术</a:t>
            </a:r>
          </a:p>
          <a:p>
            <a:r>
              <a:rPr lang="en-US" altLang="zh-CN" dirty="0" smtClean="0"/>
              <a:t>4.</a:t>
            </a:r>
            <a:r>
              <a:rPr lang="zh-CN" altLang="zh-CN" b="1" dirty="0" smtClean="0"/>
              <a:t>利用统计特征的流量识别技术</a:t>
            </a:r>
          </a:p>
          <a:p>
            <a:endParaRPr lang="zh-CN" altLang="en-US" dirty="0"/>
          </a:p>
        </p:txBody>
      </p:sp>
      <p:sp>
        <p:nvSpPr>
          <p:cNvPr id="4" name="日期占位符 3"/>
          <p:cNvSpPr>
            <a:spLocks noGrp="1"/>
          </p:cNvSpPr>
          <p:nvPr>
            <p:ph type="dt" sz="half" idx="10"/>
          </p:nvPr>
        </p:nvSpPr>
        <p:spPr/>
        <p:txBody>
          <a:bodyPr/>
          <a:lstStyle/>
          <a:p>
            <a:fld id="{EC9CD17C-E375-4C7C-8BA5-C8EDF957E213}"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19</a:t>
            </a:fld>
            <a:endParaRPr lang="zh-CN" altLang="en-US">
              <a:solidFill>
                <a:prstClr val="white">
                  <a:tint val="75000"/>
                </a:prstClr>
              </a:solidFill>
            </a:endParaRPr>
          </a:p>
        </p:txBody>
      </p:sp>
    </p:spTree>
    <p:extLst>
      <p:ext uri="{BB962C8B-B14F-4D97-AF65-F5344CB8AC3E}">
        <p14:creationId xmlns:p14="http://schemas.microsoft.com/office/powerpoint/2010/main" xmlns="" val="271446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竖排文字占位符 2"/>
          <p:cNvSpPr>
            <a:spLocks noGrp="1"/>
          </p:cNvSpPr>
          <p:nvPr>
            <p:ph type="body" orient="vert" idx="1"/>
          </p:nvPr>
        </p:nvSpPr>
        <p:spPr/>
        <p:txBody>
          <a:bodyPr>
            <a:normAutofit/>
          </a:bodyPr>
          <a:lstStyle/>
          <a:p>
            <a:pPr lvl="1">
              <a:buFont typeface="Wingdings" panose="05000000000000000000" pitchFamily="2" charset="2"/>
              <a:buChar char="Ø"/>
            </a:pPr>
            <a:r>
              <a:rPr lang="zh-CN" altLang="en-US" sz="2800" dirty="0" smtClean="0"/>
              <a:t> </a:t>
            </a:r>
            <a:r>
              <a:rPr lang="zh-CN" altLang="en-US" sz="2800" dirty="0" smtClean="0">
                <a:hlinkClick r:id="rId2" action="ppaction://hlinksldjump"/>
              </a:rPr>
              <a:t>流量分析介绍</a:t>
            </a:r>
            <a:endParaRPr lang="en-US" altLang="zh-CN" sz="2800" dirty="0"/>
          </a:p>
          <a:p>
            <a:pPr lvl="1">
              <a:buFont typeface="Wingdings" panose="05000000000000000000" pitchFamily="2" charset="2"/>
              <a:buChar char="Ø"/>
            </a:pPr>
            <a:r>
              <a:rPr lang="zh-CN" altLang="en-US" sz="2800" dirty="0" smtClean="0"/>
              <a:t> 	</a:t>
            </a:r>
            <a:r>
              <a:rPr lang="zh-CN" altLang="en-US" sz="2800" dirty="0">
                <a:hlinkClick r:id="rId3" action="ppaction://hlinksldjump"/>
              </a:rPr>
              <a:t>网络流量的采集方法</a:t>
            </a:r>
            <a:endParaRPr lang="en-US" altLang="zh-CN" sz="2800" dirty="0"/>
          </a:p>
          <a:p>
            <a:pPr lvl="1">
              <a:buFont typeface="Wingdings" panose="05000000000000000000" pitchFamily="2" charset="2"/>
              <a:buChar char="Ø"/>
            </a:pPr>
            <a:r>
              <a:rPr lang="zh-CN" altLang="en-US" sz="2800" dirty="0" smtClean="0"/>
              <a:t> 	</a:t>
            </a:r>
            <a:r>
              <a:rPr lang="zh-CN" altLang="en-US" sz="2800" dirty="0">
                <a:hlinkClick r:id="rId4" action="ppaction://hlinksldjump"/>
              </a:rPr>
              <a:t>常用的网络流量分析模型及方法</a:t>
            </a:r>
            <a:endParaRPr lang="en-US" altLang="zh-CN" sz="2800" dirty="0"/>
          </a:p>
          <a:p>
            <a:pPr lvl="1">
              <a:buFont typeface="Wingdings" panose="05000000000000000000" pitchFamily="2" charset="2"/>
              <a:buChar char="Ø"/>
            </a:pPr>
            <a:r>
              <a:rPr lang="en-US" altLang="zh-CN" sz="2800" dirty="0" smtClean="0"/>
              <a:t> </a:t>
            </a:r>
            <a:r>
              <a:rPr lang="zh-CN" altLang="en-US" sz="2800" dirty="0"/>
              <a:t> </a:t>
            </a:r>
            <a:r>
              <a:rPr lang="zh-CN" altLang="en-US" sz="2800" dirty="0" smtClean="0">
                <a:hlinkClick r:id="rId5" action="ppaction://hlinksldjump"/>
              </a:rPr>
              <a:t>小结</a:t>
            </a:r>
            <a:endParaRPr lang="en-US" altLang="zh-CN" sz="2800" dirty="0" smtClean="0"/>
          </a:p>
          <a:p>
            <a:pPr marL="0" indent="0">
              <a:buNone/>
            </a:pPr>
            <a:endParaRPr lang="zh-CN" altLang="en-US" sz="2800" dirty="0" smtClean="0"/>
          </a:p>
          <a:p>
            <a:endParaRPr lang="zh-CN" altLang="en-US" sz="2800" dirty="0"/>
          </a:p>
        </p:txBody>
      </p:sp>
      <p:sp>
        <p:nvSpPr>
          <p:cNvPr id="4" name="Date Placeholder 3"/>
          <p:cNvSpPr>
            <a:spLocks noGrp="1"/>
          </p:cNvSpPr>
          <p:nvPr>
            <p:ph type="dt" sz="half" idx="10"/>
          </p:nvPr>
        </p:nvSpPr>
        <p:spPr/>
        <p:txBody>
          <a:bodyPr/>
          <a:lstStyle/>
          <a:p>
            <a:fld id="{95AA5AB6-C79C-48A6-8B59-E213ED27F150}"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r>
              <a:rPr lang="zh-CN" altLang="en-US" dirty="0">
                <a:solidFill>
                  <a:prstClr val="white">
                    <a:tint val="75000"/>
                  </a:prstClr>
                </a:solidFill>
              </a:rPr>
              <a:t>第六章 网络流量分析</a:t>
            </a:r>
          </a:p>
        </p:txBody>
      </p:sp>
    </p:spTree>
    <p:extLst>
      <p:ext uri="{BB962C8B-B14F-4D97-AF65-F5344CB8AC3E}">
        <p14:creationId xmlns:p14="http://schemas.microsoft.com/office/powerpoint/2010/main" xmlns="" val="450178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基于端口的方法</a:t>
            </a:r>
            <a:endParaRPr lang="zh-CN" altLang="en-US" dirty="0"/>
          </a:p>
        </p:txBody>
      </p:sp>
      <p:sp>
        <p:nvSpPr>
          <p:cNvPr id="3" name="竖排文字占位符 2"/>
          <p:cNvSpPr>
            <a:spLocks noGrp="1"/>
          </p:cNvSpPr>
          <p:nvPr>
            <p:ph type="body" orient="vert" idx="1"/>
          </p:nvPr>
        </p:nvSpPr>
        <p:spPr/>
        <p:txBody>
          <a:bodyPr/>
          <a:lstStyle/>
          <a:p>
            <a:r>
              <a:rPr lang="zh-CN" altLang="zh-CN" dirty="0" smtClean="0"/>
              <a:t>基于端口的流量分类方法实现简单、判定速度快，且适于硬件实现，该方法一般用于高速网络的流量粗选。</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b="1" dirty="0" smtClean="0"/>
              <a:t>                              TCP/IP</a:t>
            </a:r>
            <a:r>
              <a:rPr lang="zh-CN" altLang="zh-CN" b="1" dirty="0" smtClean="0"/>
              <a:t>数据的封装结构</a:t>
            </a:r>
            <a:endParaRPr lang="zh-CN" altLang="en-US" dirty="0"/>
          </a:p>
        </p:txBody>
      </p:sp>
      <p:sp>
        <p:nvSpPr>
          <p:cNvPr id="4" name="日期占位符 3"/>
          <p:cNvSpPr>
            <a:spLocks noGrp="1"/>
          </p:cNvSpPr>
          <p:nvPr>
            <p:ph type="dt" sz="half" idx="10"/>
          </p:nvPr>
        </p:nvSpPr>
        <p:spPr/>
        <p:txBody>
          <a:bodyPr/>
          <a:lstStyle/>
          <a:p>
            <a:fld id="{D6E47882-D169-425E-A84E-9F0263793A3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20</a:t>
            </a:fld>
            <a:endParaRPr lang="zh-CN" altLang="en-US" dirty="0">
              <a:solidFill>
                <a:prstClr val="white">
                  <a:tint val="75000"/>
                </a:prstClr>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prstClr val="white"/>
              </a:solidFill>
            </a:endParaRPr>
          </a:p>
        </p:txBody>
      </p:sp>
      <p:graphicFrame>
        <p:nvGraphicFramePr>
          <p:cNvPr id="1025" name="Object 1"/>
          <p:cNvGraphicFramePr>
            <a:graphicFrameLocks noChangeAspect="1"/>
          </p:cNvGraphicFramePr>
          <p:nvPr/>
        </p:nvGraphicFramePr>
        <p:xfrm>
          <a:off x="1875491" y="2895600"/>
          <a:ext cx="9363822" cy="2540000"/>
        </p:xfrm>
        <a:graphic>
          <a:graphicData uri="http://schemas.openxmlformats.org/presentationml/2006/ole">
            <p:oleObj spid="_x0000_s1051" r:id="rId3" imgW="6065635" imgH="1488034" progId="Visio.Drawing.11">
              <p:embed/>
            </p:oleObj>
          </a:graphicData>
        </a:graphic>
      </p:graphicFrame>
    </p:spTree>
    <p:extLst>
      <p:ext uri="{BB962C8B-B14F-4D97-AF65-F5344CB8AC3E}">
        <p14:creationId xmlns:p14="http://schemas.microsoft.com/office/powerpoint/2010/main" xmlns="" val="1300087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基于端口的方法</a:t>
            </a:r>
            <a:endParaRPr lang="zh-CN" altLang="en-US" dirty="0"/>
          </a:p>
        </p:txBody>
      </p:sp>
      <p:sp>
        <p:nvSpPr>
          <p:cNvPr id="3" name="竖排文字占位符 2"/>
          <p:cNvSpPr>
            <a:spLocks noGrp="1"/>
          </p:cNvSpPr>
          <p:nvPr>
            <p:ph type="body" orient="vert"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TCP </a:t>
            </a:r>
            <a:r>
              <a:rPr lang="zh-CN" altLang="zh-CN" dirty="0" smtClean="0"/>
              <a:t>头部格式</a:t>
            </a:r>
            <a:r>
              <a:rPr lang="en-US" altLang="zh-CN" dirty="0" smtClean="0"/>
              <a:t>                                         UDP</a:t>
            </a:r>
            <a:r>
              <a:rPr lang="zh-CN" altLang="zh-CN" dirty="0" smtClean="0"/>
              <a:t>头部格式</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21</a:t>
            </a:fld>
            <a:endParaRPr lang="zh-CN" altLang="en-US">
              <a:solidFill>
                <a:prstClr val="white">
                  <a:tint val="75000"/>
                </a:prstClr>
              </a:solidFill>
            </a:endParaRPr>
          </a:p>
        </p:txBody>
      </p:sp>
      <p:sp>
        <p:nvSpPr>
          <p:cNvPr id="2150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prstClr val="white"/>
              </a:solidFill>
            </a:endParaRPr>
          </a:p>
        </p:txBody>
      </p:sp>
      <p:graphicFrame>
        <p:nvGraphicFramePr>
          <p:cNvPr id="21505" name="Object 1"/>
          <p:cNvGraphicFramePr>
            <a:graphicFrameLocks noChangeAspect="1"/>
          </p:cNvGraphicFramePr>
          <p:nvPr/>
        </p:nvGraphicFramePr>
        <p:xfrm>
          <a:off x="1574800" y="1701800"/>
          <a:ext cx="4876800" cy="2952750"/>
        </p:xfrm>
        <a:graphic>
          <a:graphicData uri="http://schemas.openxmlformats.org/presentationml/2006/ole">
            <p:oleObj spid="_x0000_s2098" r:id="rId3" imgW="4299778" imgH="2111045" progId="Visio.Drawing.11">
              <p:embed/>
            </p:oleObj>
          </a:graphicData>
        </a:graphic>
      </p:graphicFrame>
      <p:sp>
        <p:nvSpPr>
          <p:cNvPr id="2150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prstClr val="white"/>
              </a:solidFill>
            </a:endParaRPr>
          </a:p>
        </p:txBody>
      </p:sp>
      <p:graphicFrame>
        <p:nvGraphicFramePr>
          <p:cNvPr id="21507" name="Object 3"/>
          <p:cNvGraphicFramePr>
            <a:graphicFrameLocks noChangeAspect="1"/>
          </p:cNvGraphicFramePr>
          <p:nvPr/>
        </p:nvGraphicFramePr>
        <p:xfrm>
          <a:off x="6769100" y="2882900"/>
          <a:ext cx="4775200" cy="1797050"/>
        </p:xfrm>
        <a:graphic>
          <a:graphicData uri="http://schemas.openxmlformats.org/presentationml/2006/ole">
            <p:oleObj spid="_x0000_s2099" r:id="rId4" imgW="4340032" imgH="1161593" progId="Visio.Drawing.11">
              <p:embed/>
            </p:oleObj>
          </a:graphicData>
        </a:graphic>
      </p:graphicFrame>
    </p:spTree>
    <p:extLst>
      <p:ext uri="{BB962C8B-B14F-4D97-AF65-F5344CB8AC3E}">
        <p14:creationId xmlns:p14="http://schemas.microsoft.com/office/powerpoint/2010/main" xmlns="" val="3822400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基于端口的方法</a:t>
            </a:r>
            <a:endParaRPr lang="zh-CN" altLang="en-US" dirty="0"/>
          </a:p>
        </p:txBody>
      </p:sp>
      <p:sp>
        <p:nvSpPr>
          <p:cNvPr id="3" name="竖排文字占位符 2"/>
          <p:cNvSpPr>
            <a:spLocks noGrp="1"/>
          </p:cNvSpPr>
          <p:nvPr>
            <p:ph type="body" orient="vert" idx="1"/>
          </p:nvPr>
        </p:nvSpPr>
        <p:spPr/>
        <p:txBody>
          <a:bodyPr/>
          <a:lstStyle/>
          <a:p>
            <a:r>
              <a:rPr lang="en-US" altLang="zh-CN" dirty="0" smtClean="0"/>
              <a:t>IANA</a:t>
            </a:r>
            <a:r>
              <a:rPr lang="zh-CN" altLang="zh-CN" dirty="0" smtClean="0"/>
              <a:t>最初是按先到先得的原则分配服务名称</a:t>
            </a:r>
            <a:r>
              <a:rPr lang="zh-CN" altLang="en-US" dirty="0" smtClean="0"/>
              <a:t>，</a:t>
            </a:r>
            <a:r>
              <a:rPr lang="zh-CN" altLang="zh-CN" dirty="0" smtClean="0"/>
              <a:t>规定系统应用的端口号范围为</a:t>
            </a:r>
            <a:r>
              <a:rPr lang="en-US" altLang="zh-CN" dirty="0" smtClean="0"/>
              <a:t>0~l023</a:t>
            </a:r>
            <a:r>
              <a:rPr lang="zh-CN" altLang="zh-CN" dirty="0" smtClean="0"/>
              <a:t>，用户应用的端口号范围为</a:t>
            </a:r>
            <a:r>
              <a:rPr lang="en-US" altLang="zh-CN" dirty="0" smtClean="0"/>
              <a:t>1024~49151</a:t>
            </a:r>
            <a:r>
              <a:rPr lang="zh-CN" altLang="zh-CN" dirty="0" smtClean="0"/>
              <a:t>，动态端口号或私有端口号范围为</a:t>
            </a:r>
            <a:r>
              <a:rPr lang="en-US" altLang="zh-CN" dirty="0" smtClean="0"/>
              <a:t>49152~65535</a:t>
            </a:r>
            <a:r>
              <a:rPr lang="zh-CN" altLang="zh-CN" dirty="0" smtClean="0"/>
              <a:t>。</a:t>
            </a:r>
            <a:endParaRPr lang="en-US" altLang="zh-CN" dirty="0" smtClean="0"/>
          </a:p>
          <a:p>
            <a:r>
              <a:rPr lang="zh-CN" altLang="en-US" dirty="0" smtClean="0"/>
              <a:t>如今，</a:t>
            </a:r>
            <a:r>
              <a:rPr lang="en-US" altLang="zh-CN" dirty="0" smtClean="0"/>
              <a:t> IANA </a:t>
            </a:r>
            <a:r>
              <a:rPr lang="zh-CN" altLang="zh-CN" dirty="0" smtClean="0"/>
              <a:t>端口号分配表中注册的一些用户应用端口已被新出现的应用服务所替代或占用，维基百科给出了一个更接近现实网络情况的端口服务映射表</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22</a:t>
            </a:fld>
            <a:endParaRPr lang="zh-CN" altLang="en-US">
              <a:solidFill>
                <a:prstClr val="white">
                  <a:tint val="75000"/>
                </a:prstClr>
              </a:solidFill>
            </a:endParaRPr>
          </a:p>
        </p:txBody>
      </p:sp>
    </p:spTree>
    <p:extLst>
      <p:ext uri="{BB962C8B-B14F-4D97-AF65-F5344CB8AC3E}">
        <p14:creationId xmlns:p14="http://schemas.microsoft.com/office/powerpoint/2010/main" xmlns="" val="43264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常见端口列表</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23</a:t>
            </a:fld>
            <a:endParaRPr lang="zh-CN" altLang="en-US">
              <a:solidFill>
                <a:prstClr val="white">
                  <a:tint val="75000"/>
                </a:prstClr>
              </a:solidFill>
            </a:endParaRPr>
          </a:p>
        </p:txBody>
      </p:sp>
      <p:graphicFrame>
        <p:nvGraphicFramePr>
          <p:cNvPr id="8" name="表格 7"/>
          <p:cNvGraphicFramePr>
            <a:graphicFrameLocks noGrp="1"/>
          </p:cNvGraphicFramePr>
          <p:nvPr>
            <p:extLst>
              <p:ext uri="{D42A27DB-BD31-4B8C-83A1-F6EECF244321}">
                <p14:modId xmlns:p14="http://schemas.microsoft.com/office/powerpoint/2010/main" xmlns="" val="3973713457"/>
              </p:ext>
            </p:extLst>
          </p:nvPr>
        </p:nvGraphicFramePr>
        <p:xfrm>
          <a:off x="2743200" y="1590047"/>
          <a:ext cx="7046259" cy="4766310"/>
        </p:xfrm>
        <a:graphic>
          <a:graphicData uri="http://schemas.openxmlformats.org/drawingml/2006/table">
            <a:tbl>
              <a:tblPr/>
              <a:tblGrid>
                <a:gridCol w="1210558"/>
                <a:gridCol w="5307066"/>
                <a:gridCol w="528635"/>
              </a:tblGrid>
              <a:tr h="254394">
                <a:tc>
                  <a:txBody>
                    <a:bodyPr/>
                    <a:lstStyle/>
                    <a:p>
                      <a:pPr algn="ctr">
                        <a:spcAft>
                          <a:spcPts val="0"/>
                        </a:spcAft>
                      </a:pPr>
                      <a:r>
                        <a:rPr lang="zh-CN" sz="1200" b="1" kern="100" dirty="0">
                          <a:latin typeface="Times New Roman"/>
                          <a:ea typeface="宋体"/>
                        </a:rPr>
                        <a:t>端口</a:t>
                      </a:r>
                    </a:p>
                  </a:txBody>
                  <a:tcPr marL="60960" marR="60960" marT="30480" marB="3048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rPr>
                        <a:t>描述</a:t>
                      </a:r>
                    </a:p>
                  </a:txBody>
                  <a:tcPr marL="60960" marR="60960" marT="30480" marB="3048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rPr>
                        <a:t>状态</a:t>
                      </a:r>
                    </a:p>
                  </a:txBody>
                  <a:tcPr marL="60960" marR="60960" marT="30480" marB="3048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394">
                <a:tc>
                  <a:txBody>
                    <a:bodyPr/>
                    <a:lstStyle/>
                    <a:p>
                      <a:pPr algn="just">
                        <a:spcAft>
                          <a:spcPts val="0"/>
                        </a:spcAft>
                      </a:pPr>
                      <a:r>
                        <a:rPr lang="en-US" sz="1200" b="1" kern="100" dirty="0">
                          <a:latin typeface="Times New Roman"/>
                          <a:ea typeface="宋体"/>
                        </a:rPr>
                        <a:t>20/TCP, UDP</a:t>
                      </a:r>
                      <a:endParaRPr lang="zh-CN" sz="1200" b="1" kern="100" dirty="0">
                        <a:latin typeface="Times New Roman"/>
                        <a:ea typeface="宋体"/>
                      </a:endParaRPr>
                    </a:p>
                  </a:txBody>
                  <a:tcPr marL="60960" marR="60960" marT="30480" marB="3048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b="1" u="none" strike="noStrike" kern="100" dirty="0">
                          <a:solidFill>
                            <a:srgbClr val="0000FF"/>
                          </a:solidFill>
                          <a:latin typeface="宋体"/>
                          <a:ea typeface="宋体"/>
                          <a:hlinkClick r:id="rId2" tooltip="文件传输协议"/>
                        </a:rPr>
                        <a:t>文件传输协议</a:t>
                      </a:r>
                      <a:r>
                        <a:rPr lang="en-US" sz="1200" b="1" kern="100" dirty="0">
                          <a:latin typeface="Times New Roman"/>
                          <a:ea typeface="宋体"/>
                        </a:rPr>
                        <a:t> - </a:t>
                      </a:r>
                      <a:r>
                        <a:rPr lang="zh-CN" sz="1200" b="1" kern="100" dirty="0">
                          <a:latin typeface="Times New Roman"/>
                          <a:ea typeface="宋体"/>
                        </a:rPr>
                        <a:t>默认数据端口</a:t>
                      </a:r>
                    </a:p>
                  </a:txBody>
                  <a:tcPr marL="60960" marR="60960" marT="30480" marB="3048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zh-CN" sz="1200" b="1" kern="100" dirty="0">
                          <a:latin typeface="Times New Roman"/>
                          <a:ea typeface="宋体"/>
                        </a:rPr>
                        <a:t>官方</a:t>
                      </a:r>
                    </a:p>
                  </a:txBody>
                  <a:tcPr marL="60960" marR="60960" marT="30480" marB="30480" anchor="ctr">
                    <a:lnL>
                      <a:noFill/>
                    </a:lnL>
                    <a:lnR>
                      <a:noFill/>
                    </a:lnR>
                    <a:lnT w="12700" cap="flat" cmpd="sng" algn="ctr">
                      <a:solidFill>
                        <a:srgbClr val="000000"/>
                      </a:solidFill>
                      <a:prstDash val="solid"/>
                      <a:round/>
                      <a:headEnd type="none" w="med" len="med"/>
                      <a:tailEnd type="none" w="med" len="med"/>
                    </a:lnT>
                    <a:lnB>
                      <a:noFill/>
                    </a:lnB>
                  </a:tcPr>
                </a:tc>
              </a:tr>
              <a:tr h="254394">
                <a:tc>
                  <a:txBody>
                    <a:bodyPr/>
                    <a:lstStyle/>
                    <a:p>
                      <a:pPr algn="just">
                        <a:spcAft>
                          <a:spcPts val="0"/>
                        </a:spcAft>
                      </a:pPr>
                      <a:r>
                        <a:rPr lang="en-US" sz="1200" b="1" kern="100">
                          <a:latin typeface="Times New Roman"/>
                          <a:ea typeface="宋体"/>
                        </a:rPr>
                        <a:t>21/TCP,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宋体"/>
                          <a:ea typeface="宋体"/>
                          <a:hlinkClick r:id="rId2" tooltip="文件传输协议"/>
                        </a:rPr>
                        <a:t>文件传输协议</a:t>
                      </a:r>
                      <a:r>
                        <a:rPr lang="en-US" sz="1200" b="1" kern="100" dirty="0">
                          <a:latin typeface="Times New Roman"/>
                          <a:ea typeface="宋体"/>
                        </a:rPr>
                        <a:t> - </a:t>
                      </a:r>
                      <a:r>
                        <a:rPr lang="zh-CN" sz="1200" b="1" kern="100" dirty="0">
                          <a:latin typeface="Times New Roman"/>
                          <a:ea typeface="宋体"/>
                        </a:rPr>
                        <a:t>控制端口</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441612">
                <a:tc>
                  <a:txBody>
                    <a:bodyPr/>
                    <a:lstStyle/>
                    <a:p>
                      <a:pPr algn="just">
                        <a:spcAft>
                          <a:spcPts val="0"/>
                        </a:spcAft>
                      </a:pPr>
                      <a:r>
                        <a:rPr lang="en-US" sz="1200" b="1" kern="100">
                          <a:latin typeface="Times New Roman"/>
                          <a:ea typeface="宋体"/>
                        </a:rPr>
                        <a:t>22/TCP,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3" tooltip="SSH"/>
                        </a:rPr>
                        <a:t>SSH</a:t>
                      </a:r>
                      <a:r>
                        <a:rPr lang="en-US" sz="1200" b="1" kern="100" dirty="0">
                          <a:latin typeface="Times New Roman"/>
                          <a:ea typeface="宋体"/>
                        </a:rPr>
                        <a:t> (Secure Shell) - </a:t>
                      </a:r>
                      <a:r>
                        <a:rPr lang="zh-CN" sz="1200" b="1" kern="100" dirty="0">
                          <a:latin typeface="Times New Roman"/>
                          <a:ea typeface="宋体"/>
                        </a:rPr>
                        <a:t>远程登录协议，用于安全登录</a:t>
                      </a:r>
                      <a:r>
                        <a:rPr lang="en-US" sz="1200" b="1" kern="100" dirty="0">
                          <a:latin typeface="Times New Roman"/>
                          <a:ea typeface="宋体"/>
                        </a:rPr>
                        <a:t> </a:t>
                      </a:r>
                      <a:r>
                        <a:rPr lang="en-US" sz="1200" b="1" u="none" strike="noStrike" kern="100" dirty="0">
                          <a:solidFill>
                            <a:srgbClr val="0000FF"/>
                          </a:solidFill>
                          <a:latin typeface="宋体"/>
                          <a:ea typeface="宋体"/>
                          <a:hlinkClick r:id="rId4" tooltip="文件传输（页面不存在）"/>
                        </a:rPr>
                        <a:t>文件传输</a:t>
                      </a:r>
                      <a:r>
                        <a:rPr lang="en-US" sz="1200" b="1" kern="100" dirty="0">
                          <a:latin typeface="Times New Roman"/>
                          <a:ea typeface="宋体"/>
                        </a:rPr>
                        <a:t>(</a:t>
                      </a:r>
                      <a:r>
                        <a:rPr lang="en-US" sz="1200" b="1" u="none" strike="noStrike" kern="100" dirty="0">
                          <a:solidFill>
                            <a:srgbClr val="0000FF"/>
                          </a:solidFill>
                          <a:latin typeface="Times New Roman"/>
                          <a:ea typeface="宋体"/>
                          <a:hlinkClick r:id="rId5" tooltip="安全复制（页面不存在）"/>
                        </a:rPr>
                        <a:t>SCP</a:t>
                      </a:r>
                      <a:r>
                        <a:rPr lang="zh-CN" sz="1200" b="1" kern="100" dirty="0">
                          <a:latin typeface="Times New Roman"/>
                          <a:ea typeface="宋体"/>
                        </a:rPr>
                        <a:t>，</a:t>
                      </a:r>
                      <a:r>
                        <a:rPr lang="en-US" sz="1200" b="1" u="none" strike="noStrike" kern="100" dirty="0">
                          <a:solidFill>
                            <a:srgbClr val="0000FF"/>
                          </a:solidFill>
                          <a:latin typeface="Times New Roman"/>
                          <a:ea typeface="宋体"/>
                          <a:hlinkClick r:id="rId6" tooltip="SSH文件传输协议"/>
                        </a:rPr>
                        <a:t>SFTP</a:t>
                      </a:r>
                      <a:r>
                        <a:rPr lang="en-US" sz="1200" b="1" kern="100" dirty="0">
                          <a:latin typeface="Times New Roman"/>
                          <a:ea typeface="宋体"/>
                        </a:rPr>
                        <a:t>)</a:t>
                      </a:r>
                      <a:r>
                        <a:rPr lang="zh-CN" sz="1200" b="1" kern="100" dirty="0">
                          <a:latin typeface="Times New Roman"/>
                          <a:ea typeface="宋体"/>
                        </a:rPr>
                        <a:t>及端口重新定向</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23/TCP,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7" tooltip="Telnet"/>
                        </a:rPr>
                        <a:t>Telnet</a:t>
                      </a:r>
                      <a:r>
                        <a:rPr lang="en-US" sz="1200" b="1" kern="100" dirty="0">
                          <a:latin typeface="Times New Roman"/>
                          <a:ea typeface="宋体"/>
                        </a:rPr>
                        <a:t> </a:t>
                      </a:r>
                      <a:r>
                        <a:rPr lang="zh-CN" sz="1200" b="1" kern="100" dirty="0">
                          <a:latin typeface="Times New Roman"/>
                          <a:ea typeface="宋体"/>
                        </a:rPr>
                        <a:t>终端仿真协议</a:t>
                      </a:r>
                      <a:r>
                        <a:rPr lang="en-US" sz="1200" b="1" kern="100" dirty="0">
                          <a:latin typeface="Times New Roman"/>
                          <a:ea typeface="宋体"/>
                        </a:rPr>
                        <a:t> - </a:t>
                      </a:r>
                      <a:r>
                        <a:rPr lang="zh-CN" sz="1200" b="1" kern="100" dirty="0">
                          <a:latin typeface="Times New Roman"/>
                          <a:ea typeface="宋体"/>
                        </a:rPr>
                        <a:t>未加密文本通信</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25/TCP,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8" tooltip="简单邮件传输协议"/>
                        </a:rPr>
                        <a:t>SMTP</a:t>
                      </a:r>
                      <a:r>
                        <a:rPr lang="en-US" sz="1200" b="1" u="none" strike="noStrike" kern="100" dirty="0">
                          <a:solidFill>
                            <a:srgbClr val="0000FF"/>
                          </a:solidFill>
                          <a:latin typeface="宋体"/>
                          <a:ea typeface="宋体"/>
                          <a:hlinkClick r:id="rId8" tooltip="简单邮件传输协议"/>
                        </a:rPr>
                        <a:t>（简单邮件传输协议）</a:t>
                      </a:r>
                      <a:r>
                        <a:rPr lang="en-US" sz="1200" b="1" kern="100" dirty="0">
                          <a:latin typeface="Times New Roman"/>
                          <a:ea typeface="宋体"/>
                        </a:rPr>
                        <a:t> - </a:t>
                      </a:r>
                      <a:r>
                        <a:rPr lang="zh-CN" sz="1200" b="1" kern="100" dirty="0">
                          <a:latin typeface="Times New Roman"/>
                          <a:ea typeface="宋体"/>
                        </a:rPr>
                        <a:t>用于邮件服务器间的</a:t>
                      </a:r>
                      <a:r>
                        <a:rPr lang="en-US" sz="1200" b="1" u="none" strike="noStrike" kern="100" dirty="0">
                          <a:solidFill>
                            <a:srgbClr val="0000FF"/>
                          </a:solidFill>
                          <a:latin typeface="宋体"/>
                          <a:ea typeface="宋体"/>
                          <a:hlinkClick r:id="rId9" tooltip="电子邮件"/>
                        </a:rPr>
                        <a:t>电子邮件</a:t>
                      </a:r>
                      <a:r>
                        <a:rPr lang="zh-CN" sz="1200" b="1" kern="100" dirty="0">
                          <a:latin typeface="Times New Roman"/>
                          <a:ea typeface="宋体"/>
                        </a:rPr>
                        <a:t>传递</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53/TCP,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0" tooltip="域名服务器"/>
                        </a:rPr>
                        <a:t>DNS</a:t>
                      </a:r>
                      <a:r>
                        <a:rPr lang="zh-CN" sz="1200" b="1" kern="100" dirty="0">
                          <a:latin typeface="Times New Roman"/>
                          <a:ea typeface="宋体"/>
                        </a:rPr>
                        <a:t>（域名服务系统）</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69/UDP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1" tooltip="Trivial File Transfer Protocol"/>
                        </a:rPr>
                        <a:t>TFTP</a:t>
                      </a:r>
                      <a:r>
                        <a:rPr lang="zh-CN" sz="1200" b="1" kern="100" dirty="0">
                          <a:latin typeface="Times New Roman"/>
                          <a:ea typeface="宋体"/>
                        </a:rPr>
                        <a:t>（小型文件传输协议）</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80/TCP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2" tooltip="HTTP"/>
                        </a:rPr>
                        <a:t>HTTP</a:t>
                      </a:r>
                      <a:r>
                        <a:rPr lang="zh-CN" sz="1200" b="1" kern="100" dirty="0">
                          <a:latin typeface="Times New Roman"/>
                          <a:ea typeface="宋体"/>
                        </a:rPr>
                        <a:t>（超文本传输协议）</a:t>
                      </a:r>
                      <a:r>
                        <a:rPr lang="en-US" sz="1200" b="1" kern="100" dirty="0">
                          <a:latin typeface="Times New Roman"/>
                          <a:ea typeface="宋体"/>
                        </a:rPr>
                        <a:t>- </a:t>
                      </a:r>
                      <a:r>
                        <a:rPr lang="zh-CN" sz="1200" b="1" kern="100" dirty="0">
                          <a:latin typeface="Times New Roman"/>
                          <a:ea typeface="宋体"/>
                        </a:rPr>
                        <a:t>用于传输网页</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81/TCP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2" tooltip="HTTP"/>
                        </a:rPr>
                        <a:t>HTTP</a:t>
                      </a:r>
                      <a:r>
                        <a:rPr lang="zh-CN" sz="1200" b="1" kern="100" dirty="0">
                          <a:latin typeface="Times New Roman"/>
                          <a:ea typeface="宋体"/>
                        </a:rPr>
                        <a:t>预备（超文本传输协议）</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110/TCP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3" tooltip="POP3"/>
                        </a:rPr>
                        <a:t>POP3</a:t>
                      </a:r>
                      <a:r>
                        <a:rPr lang="zh-CN" sz="1200" b="1" kern="100" dirty="0">
                          <a:latin typeface="Times New Roman"/>
                          <a:ea typeface="宋体"/>
                        </a:rPr>
                        <a:t>（“邮局协议”，第</a:t>
                      </a:r>
                      <a:r>
                        <a:rPr lang="en-US" sz="1200" b="1" kern="100" dirty="0">
                          <a:latin typeface="Times New Roman"/>
                          <a:ea typeface="宋体"/>
                        </a:rPr>
                        <a:t>3</a:t>
                      </a:r>
                      <a:r>
                        <a:rPr lang="zh-CN" sz="1200" b="1" kern="100" dirty="0">
                          <a:latin typeface="Times New Roman"/>
                          <a:ea typeface="宋体"/>
                        </a:rPr>
                        <a:t>版）</a:t>
                      </a:r>
                      <a:r>
                        <a:rPr lang="en-US" sz="1200" b="1" kern="100" dirty="0">
                          <a:latin typeface="Times New Roman"/>
                          <a:ea typeface="宋体"/>
                        </a:rPr>
                        <a:t>- </a:t>
                      </a:r>
                      <a:r>
                        <a:rPr lang="zh-CN" sz="1200" b="1" kern="100" dirty="0">
                          <a:latin typeface="Times New Roman"/>
                          <a:ea typeface="宋体"/>
                        </a:rPr>
                        <a:t>用于接收</a:t>
                      </a:r>
                      <a:r>
                        <a:rPr lang="en-US" sz="1200" b="1" u="none" strike="noStrike" kern="100" dirty="0">
                          <a:solidFill>
                            <a:srgbClr val="0000FF"/>
                          </a:solidFill>
                          <a:latin typeface="宋体"/>
                          <a:ea typeface="宋体"/>
                          <a:hlinkClick r:id="rId9" tooltip="电子邮件"/>
                        </a:rPr>
                        <a:t>电子邮件</a:t>
                      </a:r>
                      <a:endParaRPr lang="zh-CN" sz="1200" b="1" kern="100" dirty="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143/TCP,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4" tooltip="Internet Message Access Protocol"/>
                        </a:rPr>
                        <a:t>IMAP4</a:t>
                      </a:r>
                      <a:r>
                        <a:rPr lang="en-US" sz="1200" b="1" kern="100" dirty="0">
                          <a:latin typeface="Times New Roman"/>
                          <a:ea typeface="宋体"/>
                        </a:rPr>
                        <a:t> (Internet Message Access Protocol 4)-used for retrieving </a:t>
                      </a:r>
                      <a:r>
                        <a:rPr lang="en-US" sz="1200" b="1" u="none" strike="noStrike" kern="100" dirty="0">
                          <a:solidFill>
                            <a:srgbClr val="0000FF"/>
                          </a:solidFill>
                          <a:latin typeface="Times New Roman"/>
                          <a:ea typeface="宋体"/>
                          <a:hlinkClick r:id="rId15" tooltip="E-mail"/>
                        </a:rPr>
                        <a:t>E-mail</a:t>
                      </a:r>
                      <a:r>
                        <a:rPr lang="en-US" sz="1200" b="1" kern="100" dirty="0">
                          <a:latin typeface="Times New Roman"/>
                          <a:ea typeface="宋体"/>
                        </a:rPr>
                        <a:t>s</a:t>
                      </a:r>
                      <a:endParaRPr lang="zh-CN" sz="1200" b="1" kern="100" dirty="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161/TCP,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6" tooltip="Simple Network Management Protocol"/>
                        </a:rPr>
                        <a:t>SNMP</a:t>
                      </a:r>
                      <a:r>
                        <a:rPr lang="en-US" sz="1200" b="1" kern="100" dirty="0">
                          <a:latin typeface="Times New Roman"/>
                          <a:ea typeface="宋体"/>
                        </a:rPr>
                        <a:t> (Simple Network Management Protocol)</a:t>
                      </a:r>
                      <a:endParaRPr lang="zh-CN" sz="1200" b="1" kern="100" dirty="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zh-CN" sz="1200" b="1" kern="100" dirty="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162/TCP,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kern="100" dirty="0">
                          <a:latin typeface="Times New Roman"/>
                          <a:ea typeface="宋体"/>
                        </a:rPr>
                        <a:t>SNMPTRAP</a:t>
                      </a:r>
                      <a:endParaRPr lang="zh-CN" sz="1200" b="1" kern="100" dirty="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220/TCP,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7" tooltip="IMAP"/>
                        </a:rPr>
                        <a:t>IMAP</a:t>
                      </a:r>
                      <a:r>
                        <a:rPr lang="zh-CN" sz="1200" b="1" kern="100" dirty="0">
                          <a:latin typeface="Times New Roman"/>
                          <a:ea typeface="宋体"/>
                        </a:rPr>
                        <a:t>，交互邮件访问协议第</a:t>
                      </a:r>
                      <a:r>
                        <a:rPr lang="en-US" sz="1200" b="1" kern="100" dirty="0">
                          <a:latin typeface="Times New Roman"/>
                          <a:ea typeface="宋体"/>
                        </a:rPr>
                        <a:t>3</a:t>
                      </a:r>
                      <a:r>
                        <a:rPr lang="zh-CN" sz="1200" b="1" kern="100" dirty="0">
                          <a:latin typeface="Times New Roman"/>
                          <a:ea typeface="宋体"/>
                        </a:rPr>
                        <a:t>版</a:t>
                      </a:r>
                    </a:p>
                  </a:txBody>
                  <a:tcPr marL="60960" marR="60960" marT="30480" marB="30480" anchor="ctr">
                    <a:lnL>
                      <a:noFill/>
                    </a:lnL>
                    <a:lnR>
                      <a:noFill/>
                    </a:lnR>
                    <a:lnT>
                      <a:noFill/>
                    </a:lnT>
                    <a:lnB>
                      <a:noFill/>
                    </a:lnB>
                  </a:tcPr>
                </a:tc>
                <a:tc>
                  <a:txBody>
                    <a:bodyPr/>
                    <a:lstStyle/>
                    <a:p>
                      <a:pPr algn="just">
                        <a:spcAft>
                          <a:spcPts val="0"/>
                        </a:spcAft>
                      </a:pPr>
                      <a:endParaRPr lang="en-US" sz="1200" b="1" kern="100">
                        <a:latin typeface="Times New Roman"/>
                        <a:ea typeface="宋体"/>
                      </a:endParaRP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443/TCP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8" tooltip="HTTPS"/>
                        </a:rPr>
                        <a:t>HTTPS</a:t>
                      </a:r>
                      <a:r>
                        <a:rPr lang="en-US" sz="1200" b="1" kern="100" dirty="0">
                          <a:latin typeface="Times New Roman"/>
                          <a:ea typeface="宋体"/>
                        </a:rPr>
                        <a:t> - </a:t>
                      </a:r>
                      <a:r>
                        <a:rPr lang="en-US" sz="1200" b="1" u="none" strike="noStrike" kern="100" dirty="0">
                          <a:solidFill>
                            <a:srgbClr val="0000FF"/>
                          </a:solidFill>
                          <a:latin typeface="Times New Roman"/>
                          <a:ea typeface="宋体"/>
                          <a:hlinkClick r:id="rId12" tooltip="HTTP"/>
                        </a:rPr>
                        <a:t>HTTP</a:t>
                      </a:r>
                      <a:r>
                        <a:rPr lang="en-US" sz="1200" b="1" kern="100" dirty="0">
                          <a:latin typeface="Times New Roman"/>
                          <a:ea typeface="宋体"/>
                        </a:rPr>
                        <a:t> over TLS/</a:t>
                      </a:r>
                      <a:r>
                        <a:rPr lang="en-US" sz="1200" b="1" u="none" strike="noStrike" kern="100" dirty="0">
                          <a:solidFill>
                            <a:srgbClr val="0000FF"/>
                          </a:solidFill>
                          <a:latin typeface="Times New Roman"/>
                          <a:ea typeface="宋体"/>
                          <a:hlinkClick r:id="rId19" tooltip="传输层安全协议"/>
                        </a:rPr>
                        <a:t>SSL</a:t>
                      </a:r>
                      <a:r>
                        <a:rPr lang="en-US" sz="1200" b="1" kern="100" dirty="0">
                          <a:latin typeface="Times New Roman"/>
                          <a:ea typeface="宋体"/>
                        </a:rPr>
                        <a:t> </a:t>
                      </a:r>
                      <a:r>
                        <a:rPr lang="zh-CN" sz="1200" b="1" kern="100" dirty="0">
                          <a:latin typeface="Times New Roman"/>
                          <a:ea typeface="宋体"/>
                        </a:rPr>
                        <a:t>（加密传输）</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993/TCP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4" tooltip="Internet Message Access Protocol"/>
                        </a:rPr>
                        <a:t>IMAP4</a:t>
                      </a:r>
                      <a:r>
                        <a:rPr lang="en-US" sz="1200" b="1" kern="100" dirty="0">
                          <a:latin typeface="Times New Roman"/>
                          <a:ea typeface="宋体"/>
                        </a:rPr>
                        <a:t> over </a:t>
                      </a:r>
                      <a:r>
                        <a:rPr lang="en-US" sz="1200" b="1" u="none" strike="noStrike" kern="100" dirty="0">
                          <a:solidFill>
                            <a:srgbClr val="0000FF"/>
                          </a:solidFill>
                          <a:latin typeface="Times New Roman"/>
                          <a:ea typeface="宋体"/>
                          <a:hlinkClick r:id="rId20" tooltip="Transport Layer Security"/>
                        </a:rPr>
                        <a:t>SSL</a:t>
                      </a:r>
                      <a:r>
                        <a:rPr lang="en-US" sz="1200" b="1" kern="100" dirty="0">
                          <a:latin typeface="Times New Roman"/>
                          <a:ea typeface="宋体"/>
                        </a:rPr>
                        <a:t> (encrypted transmission)</a:t>
                      </a:r>
                      <a:endParaRPr lang="zh-CN" sz="1200" b="1" kern="100" dirty="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995/TCP</a:t>
                      </a:r>
                      <a:endParaRPr lang="zh-CN" sz="1200" b="1" kern="100">
                        <a:latin typeface="Times New Roman"/>
                        <a:ea typeface="宋体"/>
                      </a:endParaRPr>
                    </a:p>
                  </a:txBody>
                  <a:tcPr marL="60960" marR="60960" marT="30480" marB="3048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u="none" strike="noStrike" kern="100" dirty="0">
                          <a:solidFill>
                            <a:srgbClr val="0000FF"/>
                          </a:solidFill>
                          <a:latin typeface="Times New Roman"/>
                          <a:ea typeface="宋体"/>
                          <a:hlinkClick r:id="rId21" tooltip="Post Office Protocol"/>
                        </a:rPr>
                        <a:t>POP3</a:t>
                      </a:r>
                      <a:r>
                        <a:rPr lang="en-US" sz="1200" b="1" kern="100" dirty="0">
                          <a:latin typeface="Times New Roman"/>
                          <a:ea typeface="宋体"/>
                        </a:rPr>
                        <a:t> over </a:t>
                      </a:r>
                      <a:r>
                        <a:rPr lang="en-US" sz="1200" b="1" u="none" strike="noStrike" kern="100" dirty="0">
                          <a:solidFill>
                            <a:srgbClr val="0000FF"/>
                          </a:solidFill>
                          <a:latin typeface="Times New Roman"/>
                          <a:ea typeface="宋体"/>
                          <a:hlinkClick r:id="rId20" tooltip="Transport Layer Security"/>
                        </a:rPr>
                        <a:t>SSL</a:t>
                      </a:r>
                      <a:r>
                        <a:rPr lang="en-US" sz="1200" b="1" kern="100" dirty="0">
                          <a:latin typeface="Times New Roman"/>
                          <a:ea typeface="宋体"/>
                        </a:rPr>
                        <a:t> (encrypted transmission)</a:t>
                      </a:r>
                      <a:endParaRPr lang="zh-CN" sz="1200" b="1" kern="100" dirty="0">
                        <a:latin typeface="Times New Roman"/>
                        <a:ea typeface="宋体"/>
                      </a:endParaRPr>
                    </a:p>
                  </a:txBody>
                  <a:tcPr marL="60960" marR="60960" marT="30480" marB="3048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Times New Roman"/>
                          <a:ea typeface="宋体"/>
                        </a:rPr>
                        <a:t>官方</a:t>
                      </a:r>
                    </a:p>
                  </a:txBody>
                  <a:tcPr marL="60960" marR="60960" marT="30480" marB="3048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139943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基于端口的方法</a:t>
            </a:r>
            <a:r>
              <a:rPr lang="zh-CN" altLang="en-US" dirty="0" smtClean="0"/>
              <a:t>遇到的问题</a:t>
            </a:r>
            <a:endParaRPr lang="zh-CN" altLang="en-US" dirty="0"/>
          </a:p>
        </p:txBody>
      </p:sp>
      <p:sp>
        <p:nvSpPr>
          <p:cNvPr id="3" name="竖排文字占位符 2"/>
          <p:cNvSpPr>
            <a:spLocks noGrp="1"/>
          </p:cNvSpPr>
          <p:nvPr>
            <p:ph type="body" orient="vert" idx="1"/>
          </p:nvPr>
        </p:nvSpPr>
        <p:spPr/>
        <p:txBody>
          <a:bodyPr/>
          <a:lstStyle/>
          <a:p>
            <a:pPr>
              <a:buFont typeface="Wingdings" panose="05000000000000000000" pitchFamily="2" charset="2"/>
              <a:buChar char="ü"/>
            </a:pPr>
            <a:r>
              <a:rPr lang="zh-CN" altLang="zh-CN" dirty="0" smtClean="0"/>
              <a:t>随着网络应用的发展与普及，大多数的网络应用允许用户手动选择来设置默认的端口号</a:t>
            </a:r>
            <a:endParaRPr lang="en-US" altLang="zh-CN" dirty="0" smtClean="0"/>
          </a:p>
          <a:p>
            <a:pPr>
              <a:buFont typeface="Wingdings" panose="05000000000000000000" pitchFamily="2" charset="2"/>
              <a:buChar char="ü"/>
            </a:pPr>
            <a:r>
              <a:rPr lang="zh-CN" altLang="zh-CN" dirty="0" smtClean="0"/>
              <a:t>许多新出现的网络应用为了躲避流量限制，往往会使用动态的端口来进行数据传输，而不是使用一个公共不变的端口，无法有效的识别网络流量</a:t>
            </a:r>
            <a:endParaRPr lang="en-US" altLang="zh-CN" dirty="0" smtClean="0"/>
          </a:p>
          <a:p>
            <a:pPr>
              <a:buFont typeface="Wingdings" panose="05000000000000000000" pitchFamily="2" charset="2"/>
              <a:buChar char="ü"/>
            </a:pPr>
            <a:r>
              <a:rPr lang="zh-CN" altLang="zh-CN" dirty="0" smtClean="0"/>
              <a:t>端口控制粒度太粗，易出错</a:t>
            </a:r>
            <a:endParaRPr lang="en-US" altLang="zh-CN" dirty="0" smtClean="0"/>
          </a:p>
          <a:p>
            <a:pPr>
              <a:buFont typeface="Wingdings" panose="05000000000000000000" pitchFamily="2" charset="2"/>
              <a:buChar char="ü"/>
            </a:pPr>
            <a:r>
              <a:rPr lang="zh-CN" altLang="zh-CN" dirty="0" smtClean="0"/>
              <a:t>通过端口方式能够识别的协议类型非常有限</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24</a:t>
            </a:fld>
            <a:endParaRPr lang="zh-CN" altLang="en-US">
              <a:solidFill>
                <a:prstClr val="white">
                  <a:tint val="75000"/>
                </a:prstClr>
              </a:solidFill>
            </a:endParaRPr>
          </a:p>
        </p:txBody>
      </p:sp>
    </p:spTree>
    <p:extLst>
      <p:ext uri="{BB962C8B-B14F-4D97-AF65-F5344CB8AC3E}">
        <p14:creationId xmlns:p14="http://schemas.microsoft.com/office/powerpoint/2010/main" xmlns="" val="1760339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基于特征码的方法</a:t>
            </a:r>
            <a:endParaRPr lang="zh-CN" altLang="en-US" dirty="0"/>
          </a:p>
        </p:txBody>
      </p:sp>
      <p:sp>
        <p:nvSpPr>
          <p:cNvPr id="3" name="竖排文字占位符 2"/>
          <p:cNvSpPr>
            <a:spLocks noGrp="1"/>
          </p:cNvSpPr>
          <p:nvPr>
            <p:ph type="body" orient="vert" idx="1"/>
          </p:nvPr>
        </p:nvSpPr>
        <p:spPr/>
        <p:txBody>
          <a:bodyPr/>
          <a:lstStyle/>
          <a:p>
            <a:r>
              <a:rPr lang="zh-CN" altLang="zh-CN" dirty="0" smtClean="0"/>
              <a:t>依据</a:t>
            </a:r>
            <a:r>
              <a:rPr lang="en-US" altLang="zh-CN" dirty="0" smtClean="0"/>
              <a:t>IP</a:t>
            </a:r>
            <a:r>
              <a:rPr lang="zh-CN" altLang="zh-CN" dirty="0" smtClean="0"/>
              <a:t>数据包中具有的协议特征码进行流量识别。</a:t>
            </a:r>
          </a:p>
          <a:p>
            <a:r>
              <a:rPr lang="zh-CN" altLang="zh-CN" dirty="0" smtClean="0"/>
              <a:t>特征码的识别方法主要用来识别</a:t>
            </a:r>
            <a:r>
              <a:rPr lang="en-US" altLang="zh-CN" dirty="0" smtClean="0"/>
              <a:t>P2P</a:t>
            </a:r>
            <a:r>
              <a:rPr lang="zh-CN" altLang="zh-CN" dirty="0" smtClean="0"/>
              <a:t>流量</a:t>
            </a:r>
            <a:endParaRPr lang="en-US" altLang="zh-CN" dirty="0" smtClean="0"/>
          </a:p>
          <a:p>
            <a:r>
              <a:rPr lang="zh-CN" altLang="zh-CN" dirty="0" smtClean="0"/>
              <a:t>通过分析捕获到的网络数据包，找到每个网络应用的固定特征码，利用这些特征码就能有效的识别不同的网络应用。</a:t>
            </a:r>
          </a:p>
          <a:p>
            <a:r>
              <a:rPr lang="zh-CN" altLang="zh-CN" dirty="0" smtClean="0"/>
              <a:t>特征码识别技术是一种基于应用层信息的识别</a:t>
            </a:r>
            <a:r>
              <a:rPr lang="zh-CN" altLang="zh-CN" dirty="0" smtClean="0"/>
              <a:t>方法</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25</a:t>
            </a:fld>
            <a:endParaRPr lang="zh-CN" altLang="en-US">
              <a:solidFill>
                <a:prstClr val="white">
                  <a:tint val="75000"/>
                </a:prstClr>
              </a:solidFill>
            </a:endParaRPr>
          </a:p>
        </p:txBody>
      </p:sp>
    </p:spTree>
    <p:extLst>
      <p:ext uri="{BB962C8B-B14F-4D97-AF65-F5344CB8AC3E}">
        <p14:creationId xmlns:p14="http://schemas.microsoft.com/office/powerpoint/2010/main" xmlns="" val="1024388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基于特征码的方法</a:t>
            </a:r>
            <a:endParaRPr lang="zh-CN" altLang="en-US" dirty="0"/>
          </a:p>
        </p:txBody>
      </p:sp>
      <p:sp>
        <p:nvSpPr>
          <p:cNvPr id="3" name="竖排文字占位符 2"/>
          <p:cNvSpPr>
            <a:spLocks noGrp="1"/>
          </p:cNvSpPr>
          <p:nvPr>
            <p:ph type="body" orient="vert" idx="1"/>
          </p:nvPr>
        </p:nvSpPr>
        <p:spPr/>
        <p:txBody>
          <a:bodyPr/>
          <a:lstStyle/>
          <a:p>
            <a:r>
              <a:rPr lang="zh-CN" altLang="zh-CN" dirty="0" smtClean="0"/>
              <a:t>对于可以采用特征码识别的业务，必须对不同协议的数据包进行单独分析，因为它们的协议都是自定义的非标准协议。</a:t>
            </a:r>
            <a:endParaRPr lang="en-US" altLang="zh-CN" dirty="0" smtClean="0"/>
          </a:p>
          <a:p>
            <a:r>
              <a:rPr lang="zh-CN" altLang="zh-CN" dirty="0" smtClean="0"/>
              <a:t>特征码检测法适用于常见的应用，能识别出大部分的业务流量，如</a:t>
            </a:r>
            <a:r>
              <a:rPr lang="en-US" altLang="zh-CN" dirty="0" smtClean="0"/>
              <a:t>eDonkey</a:t>
            </a:r>
            <a:r>
              <a:rPr lang="zh-CN" altLang="zh-CN" dirty="0" smtClean="0"/>
              <a:t>、</a:t>
            </a:r>
            <a:r>
              <a:rPr lang="en-US" altLang="zh-CN" dirty="0" smtClean="0"/>
              <a:t>eMule</a:t>
            </a:r>
            <a:r>
              <a:rPr lang="zh-CN" altLang="zh-CN" dirty="0" smtClean="0"/>
              <a:t>、</a:t>
            </a:r>
            <a:r>
              <a:rPr lang="en-US" altLang="zh-CN" dirty="0" smtClean="0"/>
              <a:t>KAZAA</a:t>
            </a:r>
            <a:r>
              <a:rPr lang="zh-CN" altLang="zh-CN" dirty="0" smtClean="0"/>
              <a:t>、</a:t>
            </a:r>
            <a:r>
              <a:rPr lang="en-US" altLang="zh-CN" dirty="0" smtClean="0"/>
              <a:t>BitTorrent</a:t>
            </a:r>
            <a:r>
              <a:rPr lang="zh-CN" altLang="zh-CN" dirty="0" smtClean="0"/>
              <a:t>、</a:t>
            </a:r>
            <a:r>
              <a:rPr lang="en-US" altLang="zh-CN" dirty="0" smtClean="0"/>
              <a:t>Gnutella</a:t>
            </a:r>
            <a:r>
              <a:rPr lang="zh-CN" altLang="zh-CN" dirty="0" smtClean="0"/>
              <a:t>等。</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26</a:t>
            </a:fld>
            <a:endParaRPr lang="zh-CN" altLang="en-US">
              <a:solidFill>
                <a:prstClr val="white">
                  <a:tint val="75000"/>
                </a:prstClr>
              </a:solidFill>
            </a:endParaRPr>
          </a:p>
        </p:txBody>
      </p:sp>
    </p:spTree>
    <p:extLst>
      <p:ext uri="{BB962C8B-B14F-4D97-AF65-F5344CB8AC3E}">
        <p14:creationId xmlns:p14="http://schemas.microsoft.com/office/powerpoint/2010/main" xmlns="" val="2832217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基于特征码的方法</a:t>
            </a:r>
            <a:endParaRPr lang="zh-CN" altLang="en-US" dirty="0"/>
          </a:p>
        </p:txBody>
      </p:sp>
      <p:sp>
        <p:nvSpPr>
          <p:cNvPr id="3" name="竖排文字占位符 2"/>
          <p:cNvSpPr>
            <a:spLocks noGrp="1"/>
          </p:cNvSpPr>
          <p:nvPr>
            <p:ph type="body" orient="vert" idx="1"/>
          </p:nvPr>
        </p:nvSpPr>
        <p:spPr/>
        <p:txBody>
          <a:bodyPr/>
          <a:lstStyle/>
          <a:p>
            <a:endParaRPr lang="en-US" altLang="zh-CN" dirty="0" smtClean="0"/>
          </a:p>
          <a:p>
            <a:pPr marL="0" indent="0">
              <a:buNone/>
            </a:pPr>
            <a:endParaRPr lang="en-US" altLang="zh-CN" dirty="0" smtClean="0"/>
          </a:p>
          <a:p>
            <a:r>
              <a:rPr lang="zh-CN" altLang="en-US" dirty="0"/>
              <a:t>特点</a:t>
            </a:r>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27</a:t>
            </a:fld>
            <a:endParaRPr lang="zh-CN" altLang="en-US">
              <a:solidFill>
                <a:prstClr val="white">
                  <a:tint val="75000"/>
                </a:prstClr>
              </a:solidFill>
            </a:endParaRPr>
          </a:p>
        </p:txBody>
      </p:sp>
      <p:grpSp>
        <p:nvGrpSpPr>
          <p:cNvPr id="8" name="Group 20"/>
          <p:cNvGrpSpPr/>
          <p:nvPr/>
        </p:nvGrpSpPr>
        <p:grpSpPr>
          <a:xfrm>
            <a:off x="3213848" y="2100193"/>
            <a:ext cx="5358098" cy="386499"/>
            <a:chOff x="4967925" y="1649689"/>
            <a:chExt cx="4045665" cy="386499"/>
          </a:xfrm>
        </p:grpSpPr>
        <p:sp>
          <p:nvSpPr>
            <p:cNvPr id="9" name="Rounded Rectangle 12"/>
            <p:cNvSpPr/>
            <p:nvPr/>
          </p:nvSpPr>
          <p:spPr>
            <a:xfrm>
              <a:off x="5440831" y="1649689"/>
              <a:ext cx="3572759" cy="386499"/>
            </a:xfrm>
            <a:prstGeom prst="roundRect">
              <a:avLst/>
            </a:prstGeom>
            <a:ln>
              <a:no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prstClr val="white"/>
                  </a:solidFill>
                  <a:latin typeface="微软雅黑" panose="020B0503020204020204" pitchFamily="34" charset="-122"/>
                  <a:ea typeface="微软雅黑" panose="020B0503020204020204" pitchFamily="34" charset="-122"/>
                </a:rPr>
                <a:t>检测准确率高，不受端口的</a:t>
              </a:r>
              <a:r>
                <a:rPr lang="zh-CN" altLang="en-US" dirty="0" smtClean="0">
                  <a:solidFill>
                    <a:prstClr val="white"/>
                  </a:solidFill>
                  <a:latin typeface="微软雅黑" panose="020B0503020204020204" pitchFamily="34" charset="-122"/>
                  <a:ea typeface="微软雅黑" panose="020B0503020204020204" pitchFamily="34" charset="-122"/>
                </a:rPr>
                <a:t>变化影响</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10" name="Group 19"/>
            <p:cNvGrpSpPr/>
            <p:nvPr/>
          </p:nvGrpSpPr>
          <p:grpSpPr>
            <a:xfrm>
              <a:off x="4967925" y="1734532"/>
              <a:ext cx="273377" cy="207390"/>
              <a:chOff x="4769963" y="1734532"/>
              <a:chExt cx="273377" cy="207390"/>
            </a:xfrm>
          </p:grpSpPr>
          <p:sp>
            <p:nvSpPr>
              <p:cNvPr id="11" name="Oval 17"/>
              <p:cNvSpPr/>
              <p:nvPr/>
            </p:nvSpPr>
            <p:spPr>
              <a:xfrm>
                <a:off x="4769963"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12" name="Oval 18"/>
              <p:cNvSpPr/>
              <p:nvPr/>
            </p:nvSpPr>
            <p:spPr>
              <a:xfrm>
                <a:off x="4835950"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grpSp>
        <p:nvGrpSpPr>
          <p:cNvPr id="13" name="Group 20"/>
          <p:cNvGrpSpPr/>
          <p:nvPr/>
        </p:nvGrpSpPr>
        <p:grpSpPr>
          <a:xfrm>
            <a:off x="3157818" y="3180085"/>
            <a:ext cx="5876364" cy="386499"/>
            <a:chOff x="4967925" y="1649689"/>
            <a:chExt cx="4045665" cy="386499"/>
          </a:xfrm>
        </p:grpSpPr>
        <p:sp>
          <p:nvSpPr>
            <p:cNvPr id="14" name="Rounded Rectangle 12"/>
            <p:cNvSpPr/>
            <p:nvPr/>
          </p:nvSpPr>
          <p:spPr>
            <a:xfrm>
              <a:off x="5440831" y="1649689"/>
              <a:ext cx="3572759" cy="386499"/>
            </a:xfrm>
            <a:prstGeom prst="roundRect">
              <a:avLst/>
            </a:prstGeom>
            <a:ln>
              <a:no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solidFill>
                    <a:prstClr val="white"/>
                  </a:solidFill>
                  <a:latin typeface="微软雅黑" panose="020B0503020204020204" pitchFamily="34" charset="-122"/>
                  <a:ea typeface="微软雅黑" panose="020B0503020204020204" pitchFamily="34" charset="-122"/>
                </a:rPr>
                <a:t>数据包</a:t>
              </a:r>
              <a:r>
                <a:rPr lang="zh-CN" altLang="en-US" dirty="0">
                  <a:solidFill>
                    <a:prstClr val="white"/>
                  </a:solidFill>
                  <a:latin typeface="微软雅黑" panose="020B0503020204020204" pitchFamily="34" charset="-122"/>
                  <a:ea typeface="微软雅黑" panose="020B0503020204020204" pitchFamily="34" charset="-122"/>
                </a:rPr>
                <a:t>的静态标识特征需要不断的更新和增加</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15" name="Group 19"/>
            <p:cNvGrpSpPr/>
            <p:nvPr/>
          </p:nvGrpSpPr>
          <p:grpSpPr>
            <a:xfrm>
              <a:off x="4967925" y="1734532"/>
              <a:ext cx="273377" cy="207390"/>
              <a:chOff x="4769963" y="1734532"/>
              <a:chExt cx="273377" cy="207390"/>
            </a:xfrm>
          </p:grpSpPr>
          <p:sp>
            <p:nvSpPr>
              <p:cNvPr id="16" name="Oval 17"/>
              <p:cNvSpPr/>
              <p:nvPr/>
            </p:nvSpPr>
            <p:spPr>
              <a:xfrm>
                <a:off x="4769963"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17" name="Oval 18"/>
              <p:cNvSpPr/>
              <p:nvPr/>
            </p:nvSpPr>
            <p:spPr>
              <a:xfrm>
                <a:off x="4835950"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grpSp>
        <p:nvGrpSpPr>
          <p:cNvPr id="18" name="Group 20"/>
          <p:cNvGrpSpPr/>
          <p:nvPr/>
        </p:nvGrpSpPr>
        <p:grpSpPr>
          <a:xfrm>
            <a:off x="3213848" y="4344820"/>
            <a:ext cx="5358098" cy="386499"/>
            <a:chOff x="4967925" y="1649689"/>
            <a:chExt cx="4045665" cy="386499"/>
          </a:xfrm>
        </p:grpSpPr>
        <p:sp>
          <p:nvSpPr>
            <p:cNvPr id="19" name="Rounded Rectangle 12"/>
            <p:cNvSpPr/>
            <p:nvPr/>
          </p:nvSpPr>
          <p:spPr>
            <a:xfrm>
              <a:off x="5440831" y="1649689"/>
              <a:ext cx="3572759" cy="386499"/>
            </a:xfrm>
            <a:prstGeom prst="roundRect">
              <a:avLst/>
            </a:prstGeom>
            <a:ln>
              <a:no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solidFill>
                    <a:prstClr val="white"/>
                  </a:solidFill>
                  <a:latin typeface="微软雅黑" panose="020B0503020204020204" pitchFamily="34" charset="-122"/>
                  <a:ea typeface="微软雅黑" panose="020B0503020204020204" pitchFamily="34" charset="-122"/>
                </a:rPr>
                <a:t>高</a:t>
              </a:r>
              <a:r>
                <a:rPr lang="zh-CN" altLang="en-US" dirty="0">
                  <a:solidFill>
                    <a:prstClr val="white"/>
                  </a:solidFill>
                  <a:latin typeface="微软雅黑" panose="020B0503020204020204" pitchFamily="34" charset="-122"/>
                  <a:ea typeface="微软雅黑" panose="020B0503020204020204" pitchFamily="34" charset="-122"/>
                </a:rPr>
                <a:t>资源消耗</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20" name="Group 19"/>
            <p:cNvGrpSpPr/>
            <p:nvPr/>
          </p:nvGrpSpPr>
          <p:grpSpPr>
            <a:xfrm>
              <a:off x="4967925" y="1734532"/>
              <a:ext cx="273377" cy="207390"/>
              <a:chOff x="4769963" y="1734532"/>
              <a:chExt cx="273377" cy="207390"/>
            </a:xfrm>
          </p:grpSpPr>
          <p:sp>
            <p:nvSpPr>
              <p:cNvPr id="21" name="Oval 17"/>
              <p:cNvSpPr/>
              <p:nvPr/>
            </p:nvSpPr>
            <p:spPr>
              <a:xfrm>
                <a:off x="4769963"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2" name="Oval 18"/>
              <p:cNvSpPr/>
              <p:nvPr/>
            </p:nvSpPr>
            <p:spPr>
              <a:xfrm>
                <a:off x="4835950"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sp>
        <p:nvSpPr>
          <p:cNvPr id="23" name="下箭头 22"/>
          <p:cNvSpPr/>
          <p:nvPr/>
        </p:nvSpPr>
        <p:spPr>
          <a:xfrm>
            <a:off x="5983941" y="3738282"/>
            <a:ext cx="349624" cy="363071"/>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30991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基于传输层的流量识别技术</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pPr marL="0" indent="0">
              <a:buNone/>
            </a:pPr>
            <a:r>
              <a:rPr lang="en-US" altLang="zh-CN" dirty="0" smtClean="0"/>
              <a:t>BLINC</a:t>
            </a:r>
            <a:r>
              <a:rPr lang="zh-CN" altLang="en-US" dirty="0" smtClean="0"/>
              <a:t>方法</a:t>
            </a:r>
            <a:r>
              <a:rPr lang="zh-CN" altLang="zh-CN" dirty="0" smtClean="0"/>
              <a:t>基于</a:t>
            </a:r>
            <a:r>
              <a:rPr lang="zh-CN" altLang="zh-CN" dirty="0" smtClean="0"/>
              <a:t>签名，工作原理是：</a:t>
            </a:r>
            <a:endParaRPr lang="en-US" altLang="zh-CN" dirty="0" smtClean="0"/>
          </a:p>
          <a:p>
            <a:r>
              <a:rPr lang="zh-CN" altLang="zh-CN" dirty="0" smtClean="0"/>
              <a:t>基于主机的应用行为来分类网络连接，把主机模式分为三个层次：</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28</a:t>
            </a:fld>
            <a:endParaRPr lang="zh-CN" altLang="en-US">
              <a:solidFill>
                <a:prstClr val="white">
                  <a:tint val="75000"/>
                </a:prstClr>
              </a:solidFill>
            </a:endParaRPr>
          </a:p>
        </p:txBody>
      </p:sp>
      <p:grpSp>
        <p:nvGrpSpPr>
          <p:cNvPr id="7" name="Group 36"/>
          <p:cNvGrpSpPr/>
          <p:nvPr/>
        </p:nvGrpSpPr>
        <p:grpSpPr>
          <a:xfrm>
            <a:off x="3692561" y="3113625"/>
            <a:ext cx="4137748" cy="386499"/>
            <a:chOff x="4967925" y="3263245"/>
            <a:chExt cx="5665509" cy="386499"/>
          </a:xfrm>
          <a:solidFill>
            <a:srgbClr val="00B0F0"/>
          </a:solidFill>
          <a:effectLst>
            <a:glow rad="63500">
              <a:schemeClr val="accent1">
                <a:satMod val="175000"/>
                <a:alpha val="40000"/>
              </a:schemeClr>
            </a:glow>
          </a:effectLst>
        </p:grpSpPr>
        <p:sp>
          <p:nvSpPr>
            <p:cNvPr id="8" name="Rounded Rectangle 14"/>
            <p:cNvSpPr/>
            <p:nvPr/>
          </p:nvSpPr>
          <p:spPr>
            <a:xfrm>
              <a:off x="5440833" y="3263245"/>
              <a:ext cx="5192601" cy="386499"/>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solidFill>
                    <a:prstClr val="white"/>
                  </a:solidFill>
                  <a:latin typeface="微软雅黑" panose="020B0503020204020204" pitchFamily="34" charset="-122"/>
                  <a:ea typeface="微软雅黑" panose="020B0503020204020204" pitchFamily="34" charset="-122"/>
                </a:rPr>
                <a:t>分析</a:t>
              </a:r>
              <a:r>
                <a:rPr lang="zh-CN" altLang="en-US" dirty="0">
                  <a:solidFill>
                    <a:prstClr val="white"/>
                  </a:solidFill>
                  <a:latin typeface="微软雅黑" panose="020B0503020204020204" pitchFamily="34" charset="-122"/>
                  <a:ea typeface="微软雅黑" panose="020B0503020204020204" pitchFamily="34" charset="-122"/>
                </a:rPr>
                <a:t>和目标主机通信的主机数量</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9" name="Group 26"/>
            <p:cNvGrpSpPr/>
            <p:nvPr/>
          </p:nvGrpSpPr>
          <p:grpSpPr>
            <a:xfrm>
              <a:off x="4967925" y="3352799"/>
              <a:ext cx="311084" cy="221460"/>
              <a:chOff x="4769963" y="1734532"/>
              <a:chExt cx="311084" cy="221460"/>
            </a:xfrm>
            <a:grpFill/>
          </p:grpSpPr>
          <p:sp>
            <p:nvSpPr>
              <p:cNvPr id="10" name="Oval 27"/>
              <p:cNvSpPr/>
              <p:nvPr/>
            </p:nvSpPr>
            <p:spPr>
              <a:xfrm>
                <a:off x="4769963"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11" name="Oval 28"/>
              <p:cNvSpPr/>
              <p:nvPr/>
            </p:nvSpPr>
            <p:spPr>
              <a:xfrm>
                <a:off x="4873657" y="174860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grpSp>
        <p:nvGrpSpPr>
          <p:cNvPr id="12" name="Group 36"/>
          <p:cNvGrpSpPr/>
          <p:nvPr/>
        </p:nvGrpSpPr>
        <p:grpSpPr>
          <a:xfrm>
            <a:off x="3692562" y="3995046"/>
            <a:ext cx="4137748" cy="386499"/>
            <a:chOff x="4967925" y="3263245"/>
            <a:chExt cx="5665509" cy="386499"/>
          </a:xfrm>
          <a:solidFill>
            <a:srgbClr val="00B0F0"/>
          </a:solidFill>
          <a:effectLst>
            <a:glow rad="63500">
              <a:schemeClr val="accent1">
                <a:satMod val="175000"/>
                <a:alpha val="40000"/>
              </a:schemeClr>
            </a:glow>
          </a:effectLst>
        </p:grpSpPr>
        <p:sp>
          <p:nvSpPr>
            <p:cNvPr id="13" name="Rounded Rectangle 14"/>
            <p:cNvSpPr/>
            <p:nvPr/>
          </p:nvSpPr>
          <p:spPr>
            <a:xfrm>
              <a:off x="5440833" y="3263245"/>
              <a:ext cx="5192601" cy="386499"/>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solidFill>
                    <a:prstClr val="white"/>
                  </a:solidFill>
                  <a:latin typeface="微软雅黑" panose="020B0503020204020204" pitchFamily="34" charset="-122"/>
                  <a:ea typeface="微软雅黑" panose="020B0503020204020204" pitchFamily="34" charset="-122"/>
                </a:rPr>
                <a:t>按照</a:t>
              </a:r>
              <a:r>
                <a:rPr lang="zh-CN" altLang="en-US" dirty="0">
                  <a:solidFill>
                    <a:prstClr val="white"/>
                  </a:solidFill>
                  <a:latin typeface="微软雅黑" panose="020B0503020204020204" pitchFamily="34" charset="-122"/>
                  <a:ea typeface="微软雅黑" panose="020B0503020204020204" pitchFamily="34" charset="-122"/>
                </a:rPr>
                <a:t>提供的服务分析主机的功能</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14" name="Group 26"/>
            <p:cNvGrpSpPr/>
            <p:nvPr/>
          </p:nvGrpSpPr>
          <p:grpSpPr>
            <a:xfrm>
              <a:off x="4967925" y="3352799"/>
              <a:ext cx="311084" cy="221460"/>
              <a:chOff x="4769963" y="1734532"/>
              <a:chExt cx="311084" cy="221460"/>
            </a:xfrm>
            <a:grpFill/>
          </p:grpSpPr>
          <p:sp>
            <p:nvSpPr>
              <p:cNvPr id="15" name="Oval 27"/>
              <p:cNvSpPr/>
              <p:nvPr/>
            </p:nvSpPr>
            <p:spPr>
              <a:xfrm>
                <a:off x="4769963"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16" name="Oval 28"/>
              <p:cNvSpPr/>
              <p:nvPr/>
            </p:nvSpPr>
            <p:spPr>
              <a:xfrm>
                <a:off x="4873657" y="174860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grpSp>
        <p:nvGrpSpPr>
          <p:cNvPr id="17" name="Group 36"/>
          <p:cNvGrpSpPr/>
          <p:nvPr/>
        </p:nvGrpSpPr>
        <p:grpSpPr>
          <a:xfrm>
            <a:off x="3692561" y="4966093"/>
            <a:ext cx="4137749" cy="386499"/>
            <a:chOff x="4967925" y="3263245"/>
            <a:chExt cx="5665510" cy="386499"/>
          </a:xfrm>
          <a:solidFill>
            <a:srgbClr val="00B0F0"/>
          </a:solidFill>
          <a:effectLst>
            <a:glow rad="63500">
              <a:schemeClr val="accent1">
                <a:satMod val="175000"/>
                <a:alpha val="40000"/>
              </a:schemeClr>
            </a:glow>
          </a:effectLst>
        </p:grpSpPr>
        <p:sp>
          <p:nvSpPr>
            <p:cNvPr id="18" name="Rounded Rectangle 14"/>
            <p:cNvSpPr/>
            <p:nvPr/>
          </p:nvSpPr>
          <p:spPr>
            <a:xfrm>
              <a:off x="5440834" y="3263245"/>
              <a:ext cx="5192601" cy="386499"/>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solidFill>
                    <a:prstClr val="white"/>
                  </a:solidFill>
                  <a:latin typeface="微软雅黑" panose="020B0503020204020204" pitchFamily="34" charset="-122"/>
                  <a:ea typeface="微软雅黑" panose="020B0503020204020204" pitchFamily="34" charset="-122"/>
                </a:rPr>
                <a:t>按照</a:t>
              </a:r>
              <a:r>
                <a:rPr lang="zh-CN" altLang="en-US" dirty="0">
                  <a:solidFill>
                    <a:prstClr val="white"/>
                  </a:solidFill>
                  <a:latin typeface="微软雅黑" panose="020B0503020204020204" pitchFamily="34" charset="-122"/>
                  <a:ea typeface="微软雅黑" panose="020B0503020204020204" pitchFamily="34" charset="-122"/>
                </a:rPr>
                <a:t>应用的类型生成分类图</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19" name="Group 26"/>
            <p:cNvGrpSpPr/>
            <p:nvPr/>
          </p:nvGrpSpPr>
          <p:grpSpPr>
            <a:xfrm>
              <a:off x="4967925" y="3352799"/>
              <a:ext cx="311084" cy="221460"/>
              <a:chOff x="4769963" y="1734532"/>
              <a:chExt cx="311084" cy="221460"/>
            </a:xfrm>
            <a:grpFill/>
          </p:grpSpPr>
          <p:sp>
            <p:nvSpPr>
              <p:cNvPr id="20" name="Oval 27"/>
              <p:cNvSpPr/>
              <p:nvPr/>
            </p:nvSpPr>
            <p:spPr>
              <a:xfrm>
                <a:off x="4769963"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1" name="Oval 28"/>
              <p:cNvSpPr/>
              <p:nvPr/>
            </p:nvSpPr>
            <p:spPr>
              <a:xfrm>
                <a:off x="4873657" y="174860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spTree>
    <p:extLst>
      <p:ext uri="{BB962C8B-B14F-4D97-AF65-F5344CB8AC3E}">
        <p14:creationId xmlns:p14="http://schemas.microsoft.com/office/powerpoint/2010/main" xmlns="" val="4124873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利用统计特征的流量识别技术</a:t>
            </a:r>
            <a:endParaRPr lang="zh-CN" altLang="en-US" dirty="0"/>
          </a:p>
        </p:txBody>
      </p:sp>
      <p:sp>
        <p:nvSpPr>
          <p:cNvPr id="3" name="竖排文字占位符 2"/>
          <p:cNvSpPr>
            <a:spLocks noGrp="1"/>
          </p:cNvSpPr>
          <p:nvPr>
            <p:ph type="body" orient="vert" idx="1"/>
          </p:nvPr>
        </p:nvSpPr>
        <p:spPr/>
        <p:txBody>
          <a:bodyPr/>
          <a:lstStyle/>
          <a:p>
            <a:r>
              <a:rPr lang="zh-CN" altLang="zh-CN" dirty="0" smtClean="0"/>
              <a:t>使用</a:t>
            </a:r>
            <a:r>
              <a:rPr lang="en-US" altLang="zh-CN" dirty="0" smtClean="0"/>
              <a:t>NetMate</a:t>
            </a:r>
            <a:r>
              <a:rPr lang="zh-CN" altLang="zh-CN" dirty="0" smtClean="0"/>
              <a:t>工具根据</a:t>
            </a:r>
            <a:r>
              <a:rPr lang="en-US" altLang="zh-CN" dirty="0" smtClean="0"/>
              <a:t>5</a:t>
            </a:r>
            <a:r>
              <a:rPr lang="zh-CN" altLang="zh-CN" dirty="0" smtClean="0"/>
              <a:t>元组把数据包划分为不同的流，并计算各种参数，如平均包长，平均间隔时间，流持续时间等。</a:t>
            </a:r>
            <a:endParaRPr lang="en-US" altLang="zh-CN" dirty="0" smtClean="0"/>
          </a:p>
          <a:p>
            <a:r>
              <a:rPr lang="zh-CN" altLang="zh-CN" dirty="0" smtClean="0"/>
              <a:t>为进一步提高执行速度，还可以对每条流进行采样。</a:t>
            </a:r>
            <a:endParaRPr lang="en-US" altLang="zh-CN" dirty="0" smtClean="0"/>
          </a:p>
          <a:p>
            <a:r>
              <a:rPr lang="zh-CN" altLang="zh-CN" dirty="0" smtClean="0"/>
              <a:t>之后将流的统计数据以及流的属性模型用于自分类的机器学习算法，无监督的贝叶斯识别技术。</a:t>
            </a:r>
            <a:endParaRPr lang="en-US" altLang="zh-CN" dirty="0" smtClean="0"/>
          </a:p>
          <a:p>
            <a:r>
              <a:rPr lang="zh-CN" altLang="zh-CN" dirty="0" smtClean="0"/>
              <a:t>机器学习的时间越长，分类的准确性越高，一旦达到一个标准，就可以对后续的输入数据流自动分类</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29</a:t>
            </a:fld>
            <a:endParaRPr lang="zh-CN" altLang="en-US">
              <a:solidFill>
                <a:prstClr val="white">
                  <a:tint val="75000"/>
                </a:prstClr>
              </a:solidFill>
            </a:endParaRPr>
          </a:p>
        </p:txBody>
      </p:sp>
    </p:spTree>
    <p:extLst>
      <p:ext uri="{BB962C8B-B14F-4D97-AF65-F5344CB8AC3E}">
        <p14:creationId xmlns:p14="http://schemas.microsoft.com/office/powerpoint/2010/main" xmlns="" val="419354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477"/>
            <a:ext cx="9334500" cy="1325563"/>
          </a:xfrm>
        </p:spPr>
        <p:txBody>
          <a:bodyPr/>
          <a:lstStyle/>
          <a:p>
            <a:r>
              <a:rPr lang="zh-CN" altLang="en-US" dirty="0" smtClean="0"/>
              <a:t>流量分析介绍</a:t>
            </a:r>
            <a:br>
              <a:rPr lang="zh-CN" altLang="en-US" dirty="0" smtClean="0"/>
            </a:br>
            <a:endParaRPr lang="zh-CN" altLang="en-US" dirty="0"/>
          </a:p>
        </p:txBody>
      </p:sp>
      <p:sp>
        <p:nvSpPr>
          <p:cNvPr id="3" name="竖排文字占位符 2"/>
          <p:cNvSpPr>
            <a:spLocks noGrp="1"/>
          </p:cNvSpPr>
          <p:nvPr>
            <p:ph type="body" orient="vert" idx="1"/>
          </p:nvPr>
        </p:nvSpPr>
        <p:spPr>
          <a:xfrm>
            <a:off x="4526280" y="1656344"/>
            <a:ext cx="6332220" cy="4637700"/>
          </a:xfrm>
        </p:spPr>
        <p:txBody>
          <a:bodyPr>
            <a:normAutofit/>
          </a:bodyPr>
          <a:lstStyle/>
          <a:p>
            <a:r>
              <a:rPr lang="zh-CN" altLang="en-US" sz="2800" b="1" dirty="0"/>
              <a:t>随着网络基础设施提升和移动互联网的发展</a:t>
            </a:r>
            <a:r>
              <a:rPr lang="zh-CN" altLang="en-US" sz="2800" b="1" dirty="0" smtClean="0"/>
              <a:t>，如何</a:t>
            </a:r>
            <a:r>
              <a:rPr lang="zh-CN" altLang="en-US" sz="2800" b="1" dirty="0"/>
              <a:t>有效的识别和管理网络上的流量变得越来越迫切</a:t>
            </a:r>
            <a:r>
              <a:rPr lang="zh-CN" altLang="en-US" sz="2800" b="1" dirty="0" smtClean="0"/>
              <a:t>。</a:t>
            </a:r>
            <a:endParaRPr lang="en-US" altLang="zh-CN" sz="2800" b="1" dirty="0" smtClean="0"/>
          </a:p>
          <a:p>
            <a:r>
              <a:rPr lang="zh-CN" altLang="en-US" sz="2800" b="1" dirty="0"/>
              <a:t>网络流量分类</a:t>
            </a:r>
            <a:r>
              <a:rPr lang="en-US" altLang="zh-CN" sz="2800" b="1" dirty="0"/>
              <a:t>(Network Traffic Classification</a:t>
            </a:r>
            <a:r>
              <a:rPr lang="en-US" altLang="zh-CN" sz="2800" b="1" dirty="0" smtClean="0"/>
              <a:t>)           </a:t>
            </a:r>
            <a:r>
              <a:rPr lang="zh-CN" altLang="en-US" sz="2800" b="1" dirty="0" smtClean="0"/>
              <a:t>热点</a:t>
            </a:r>
            <a:endParaRPr lang="en-US" altLang="zh-CN" sz="2800" b="1" dirty="0"/>
          </a:p>
          <a:p>
            <a:endParaRPr lang="zh-CN" altLang="en-US" dirty="0"/>
          </a:p>
        </p:txBody>
      </p:sp>
      <p:sp>
        <p:nvSpPr>
          <p:cNvPr id="4" name="竖排文字占位符 3"/>
          <p:cNvSpPr>
            <a:spLocks noGrp="1"/>
          </p:cNvSpPr>
          <p:nvPr>
            <p:ph type="body" orient="vert" idx="13"/>
          </p:nvPr>
        </p:nvSpPr>
        <p:spPr>
          <a:xfrm>
            <a:off x="1369877" y="1664009"/>
            <a:ext cx="2930770" cy="4351338"/>
          </a:xfrm>
          <a:noFill/>
        </p:spPr>
        <p:txBody>
          <a:bodyPr>
            <a:normAutofit fontScale="92500" lnSpcReduction="20000"/>
          </a:bodyPr>
          <a:lstStyle/>
          <a:p>
            <a:pPr marL="514350" indent="-514350">
              <a:buFont typeface="+mj-lt"/>
              <a:buAutoNum type="arabicPeriod"/>
            </a:pPr>
            <a:r>
              <a:rPr lang="zh-CN" altLang="en-US" u="sng" dirty="0"/>
              <a:t>网络流量</a:t>
            </a:r>
            <a:r>
              <a:rPr lang="zh-CN" altLang="en-US" u="sng" dirty="0" smtClean="0"/>
              <a:t>分析</a:t>
            </a:r>
            <a:endParaRPr lang="en-US" altLang="zh-CN" u="sng" dirty="0" smtClean="0"/>
          </a:p>
          <a:p>
            <a:pPr marL="514350" indent="-514350">
              <a:buFont typeface="+mj-lt"/>
              <a:buAutoNum type="arabicPeriod"/>
            </a:pPr>
            <a:r>
              <a:rPr lang="zh-CN" altLang="en-US" u="sng" dirty="0" smtClean="0"/>
              <a:t>网络</a:t>
            </a:r>
            <a:r>
              <a:rPr lang="zh-CN" altLang="en-US" u="sng" dirty="0"/>
              <a:t>流量分析的</a:t>
            </a:r>
            <a:r>
              <a:rPr lang="zh-CN" altLang="en-US" u="sng" dirty="0" smtClean="0"/>
              <a:t>目的</a:t>
            </a:r>
            <a:endParaRPr lang="en-US" altLang="zh-CN" u="sng" dirty="0" smtClean="0"/>
          </a:p>
          <a:p>
            <a:pPr marL="514350" indent="-514350">
              <a:buFont typeface="+mj-lt"/>
              <a:buAutoNum type="arabicPeriod"/>
            </a:pPr>
            <a:r>
              <a:rPr lang="zh-CN" altLang="en-US" u="sng" dirty="0"/>
              <a:t>网络流量分析的</a:t>
            </a:r>
            <a:r>
              <a:rPr lang="zh-CN" altLang="en-US" u="sng" dirty="0" smtClean="0"/>
              <a:t>现状</a:t>
            </a:r>
            <a:endParaRPr lang="en-US" altLang="zh-CN" u="sng" dirty="0" smtClean="0"/>
          </a:p>
          <a:p>
            <a:pPr marL="514350" indent="-514350">
              <a:buFont typeface="+mj-lt"/>
              <a:buAutoNum type="arabicPeriod"/>
            </a:pPr>
            <a:r>
              <a:rPr lang="zh-CN" altLang="en-US" u="sng" dirty="0"/>
              <a:t>网络流量分析的流程</a:t>
            </a:r>
          </a:p>
        </p:txBody>
      </p:sp>
      <p:sp>
        <p:nvSpPr>
          <p:cNvPr id="5" name="Date Placeholder 4"/>
          <p:cNvSpPr>
            <a:spLocks noGrp="1"/>
          </p:cNvSpPr>
          <p:nvPr>
            <p:ph type="dt" sz="half" idx="10"/>
          </p:nvPr>
        </p:nvSpPr>
        <p:spPr/>
        <p:txBody>
          <a:bodyPr/>
          <a:lstStyle/>
          <a:p>
            <a:fld id="{D8348D1E-A5E3-4D22-B1C1-BF75B9173897}"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p>
        </p:txBody>
      </p:sp>
      <p:sp>
        <p:nvSpPr>
          <p:cNvPr id="8" name="右箭头 7"/>
          <p:cNvSpPr/>
          <p:nvPr/>
        </p:nvSpPr>
        <p:spPr>
          <a:xfrm>
            <a:off x="7544919" y="4370069"/>
            <a:ext cx="757518" cy="5109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635758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利用统计特征的流量识别技术</a:t>
            </a:r>
            <a:endParaRPr lang="zh-CN" altLang="en-US" dirty="0"/>
          </a:p>
        </p:txBody>
      </p:sp>
      <p:sp>
        <p:nvSpPr>
          <p:cNvPr id="3" name="竖排文字占位符 2"/>
          <p:cNvSpPr>
            <a:spLocks noGrp="1"/>
          </p:cNvSpPr>
          <p:nvPr>
            <p:ph type="body" orient="vert" idx="1"/>
          </p:nvPr>
        </p:nvSpPr>
        <p:spPr/>
        <p:txBody>
          <a:bodyPr>
            <a:normAutofit fontScale="85000" lnSpcReduction="10000"/>
          </a:bodyPr>
          <a:lstStyle/>
          <a:p>
            <a:r>
              <a:rPr lang="zh-CN" altLang="en-US" dirty="0" smtClean="0"/>
              <a:t>特点：</a:t>
            </a:r>
            <a:endParaRPr lang="en-US" altLang="zh-CN" dirty="0" smtClean="0"/>
          </a:p>
          <a:p>
            <a:r>
              <a:rPr lang="zh-CN" altLang="zh-CN" dirty="0" smtClean="0"/>
              <a:t>分析已知业务的流量特征，除了取得流量组成的基本信息之外</a:t>
            </a:r>
            <a:r>
              <a:rPr lang="zh-CN" altLang="en-US" dirty="0" smtClean="0"/>
              <a:t>，</a:t>
            </a:r>
            <a:r>
              <a:rPr lang="zh-CN" altLang="zh-CN" dirty="0" smtClean="0"/>
              <a:t>将精力集中在统计一种业务的数据包的字节大小分布、数据包间隔分布、流字节大小分布、流间隔分布、流量间的连接特性等上，然后将</a:t>
            </a:r>
            <a:r>
              <a:rPr lang="zh-CN" altLang="en-US" dirty="0" smtClean="0"/>
              <a:t>从中得到的固定</a:t>
            </a:r>
            <a:r>
              <a:rPr lang="zh-CN" altLang="zh-CN" dirty="0" smtClean="0"/>
              <a:t>规律应用到未知的网络流量上。</a:t>
            </a:r>
            <a:endParaRPr lang="en-US" altLang="zh-CN" dirty="0" smtClean="0"/>
          </a:p>
          <a:p>
            <a:r>
              <a:rPr lang="zh-CN" altLang="zh-CN" dirty="0" smtClean="0"/>
              <a:t>不需要获取用户数据包的有效载荷，不会涉及到用户隐私问题。</a:t>
            </a:r>
            <a:endParaRPr lang="en-US" altLang="zh-CN" dirty="0" smtClean="0"/>
          </a:p>
          <a:p>
            <a:r>
              <a:rPr lang="zh-CN" altLang="zh-CN" dirty="0" smtClean="0"/>
              <a:t>有些特征对网络动态变化极其敏感</a:t>
            </a:r>
            <a:endParaRPr lang="en-US" altLang="zh-CN" dirty="0" smtClean="0"/>
          </a:p>
          <a:p>
            <a:r>
              <a:rPr lang="zh-CN" altLang="zh-CN" dirty="0" smtClean="0"/>
              <a:t>识别过程比较复杂，计算量非常大</a:t>
            </a:r>
            <a:endParaRPr lang="en-US" altLang="zh-CN" dirty="0" smtClean="0"/>
          </a:p>
          <a:p>
            <a:r>
              <a:rPr lang="zh-CN" altLang="zh-CN" dirty="0" smtClean="0"/>
              <a:t>不能精确的定义出每个业务的名称。</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30</a:t>
            </a:fld>
            <a:endParaRPr lang="zh-CN" altLang="en-US">
              <a:solidFill>
                <a:prstClr val="white">
                  <a:tint val="75000"/>
                </a:prstClr>
              </a:solidFill>
            </a:endParaRPr>
          </a:p>
        </p:txBody>
      </p:sp>
    </p:spTree>
    <p:extLst>
      <p:ext uri="{BB962C8B-B14F-4D97-AF65-F5344CB8AC3E}">
        <p14:creationId xmlns:p14="http://schemas.microsoft.com/office/powerpoint/2010/main" xmlns="" val="1065448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数据挖掘方法在流量分析中的应用</a:t>
            </a:r>
            <a:endParaRPr lang="zh-CN" altLang="en-US" dirty="0"/>
          </a:p>
        </p:txBody>
      </p:sp>
      <p:sp>
        <p:nvSpPr>
          <p:cNvPr id="3" name="竖排文字占位符 2"/>
          <p:cNvSpPr>
            <a:spLocks noGrp="1"/>
          </p:cNvSpPr>
          <p:nvPr>
            <p:ph type="body" orient="vert" idx="1"/>
          </p:nvPr>
        </p:nvSpPr>
        <p:spPr/>
        <p:txBody>
          <a:bodyPr/>
          <a:lstStyle/>
          <a:p>
            <a:r>
              <a:rPr lang="zh-CN" altLang="en-US" dirty="0" smtClean="0"/>
              <a:t>现在</a:t>
            </a:r>
            <a:r>
              <a:rPr lang="zh-CN" altLang="zh-CN" dirty="0" smtClean="0"/>
              <a:t>已经有多种数据挖掘技术应用于网络流量分析，使用数据挖掘技术可以在流量中找到隐含的、有用的流量特征，然后进行业务流量类型识别，分析网络流量的组成成分及相应的网络行为，发现网络安全威胁，了解网络运行情况，方便网络管理。</a:t>
            </a:r>
            <a:r>
              <a:rPr lang="en-US" altLang="zh-CN" dirty="0" smtClean="0"/>
              <a:t>	</a:t>
            </a:r>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31</a:t>
            </a:fld>
            <a:endParaRPr lang="zh-CN" altLang="en-US">
              <a:solidFill>
                <a:prstClr val="white">
                  <a:tint val="75000"/>
                </a:prstClr>
              </a:solidFill>
            </a:endParaRPr>
          </a:p>
        </p:txBody>
      </p:sp>
      <p:sp>
        <p:nvSpPr>
          <p:cNvPr id="7" name="竖排文字占位符 6"/>
          <p:cNvSpPr>
            <a:spLocks noGrp="1"/>
          </p:cNvSpPr>
          <p:nvPr>
            <p:ph type="body" orient="vert" idx="13"/>
          </p:nvPr>
        </p:nvSpPr>
        <p:spPr/>
        <p:txBody>
          <a:bodyPr>
            <a:normAutofit fontScale="92500" lnSpcReduction="20000"/>
          </a:bodyPr>
          <a:lstStyle/>
          <a:p>
            <a:r>
              <a:rPr lang="en-US" altLang="zh-CN" dirty="0" smtClean="0"/>
              <a:t>1.</a:t>
            </a:r>
            <a:r>
              <a:rPr lang="zh-CN" altLang="zh-CN" dirty="0" smtClean="0"/>
              <a:t>流量分析中的数据挖掘</a:t>
            </a:r>
          </a:p>
          <a:p>
            <a:r>
              <a:rPr lang="en-US" altLang="zh-CN" dirty="0" smtClean="0"/>
              <a:t>2.</a:t>
            </a:r>
            <a:r>
              <a:rPr lang="zh-CN" altLang="zh-CN" dirty="0" smtClean="0"/>
              <a:t>数据预处理</a:t>
            </a:r>
            <a:endParaRPr lang="en-US" altLang="zh-CN" dirty="0" smtClean="0"/>
          </a:p>
          <a:p>
            <a:r>
              <a:rPr lang="en-US" altLang="zh-CN" dirty="0" smtClean="0"/>
              <a:t>3.</a:t>
            </a:r>
            <a:r>
              <a:rPr lang="zh-CN" altLang="zh-CN" dirty="0" smtClean="0"/>
              <a:t>数据挖掘技术在流量分析中的应用</a:t>
            </a:r>
          </a:p>
          <a:p>
            <a:r>
              <a:rPr lang="en-US" altLang="zh-CN" dirty="0" smtClean="0"/>
              <a:t>4.</a:t>
            </a:r>
            <a:r>
              <a:rPr lang="zh-CN" altLang="zh-CN" dirty="0" smtClean="0"/>
              <a:t>其他的流量分析方法</a:t>
            </a:r>
          </a:p>
          <a:p>
            <a:endParaRPr lang="zh-CN" altLang="zh-CN" dirty="0" smtClean="0"/>
          </a:p>
          <a:p>
            <a:endParaRPr lang="zh-CN" altLang="en-US" dirty="0"/>
          </a:p>
        </p:txBody>
      </p:sp>
    </p:spTree>
    <p:extLst>
      <p:ext uri="{BB962C8B-B14F-4D97-AF65-F5344CB8AC3E}">
        <p14:creationId xmlns:p14="http://schemas.microsoft.com/office/powerpoint/2010/main" xmlns="" val="32924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数据预处理</a:t>
            </a:r>
            <a:endParaRPr lang="zh-CN" altLang="en-US" dirty="0"/>
          </a:p>
        </p:txBody>
      </p:sp>
      <p:sp>
        <p:nvSpPr>
          <p:cNvPr id="7" name="竖排文字占位符 6"/>
          <p:cNvSpPr>
            <a:spLocks noGrp="1"/>
          </p:cNvSpPr>
          <p:nvPr>
            <p:ph type="body" orient="vert" idx="1"/>
          </p:nvPr>
        </p:nvSpPr>
        <p:spPr>
          <a:xfrm>
            <a:off x="4476974" y="2064971"/>
            <a:ext cx="6332220" cy="4637700"/>
          </a:xfrm>
        </p:spPr>
        <p:txBody>
          <a:bodyPr/>
          <a:lstStyle/>
          <a:p>
            <a:r>
              <a:rPr lang="zh-CN" altLang="zh-CN" sz="2800" b="1" dirty="0" smtClean="0"/>
              <a:t>数据预处理技术</a:t>
            </a:r>
            <a:r>
              <a:rPr lang="zh-CN" altLang="zh-CN" dirty="0" smtClean="0"/>
              <a:t>将包含脏数据记录的原始数据集转换成适于分析和挖掘的目标数据集。</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32</a:t>
            </a:fld>
            <a:endParaRPr lang="zh-CN" altLang="en-US">
              <a:solidFill>
                <a:prstClr val="white">
                  <a:tint val="75000"/>
                </a:prstClr>
              </a:solidFill>
            </a:endParaRPr>
          </a:p>
        </p:txBody>
      </p:sp>
      <p:sp>
        <p:nvSpPr>
          <p:cNvPr id="8" name="竖排文字占位符 7"/>
          <p:cNvSpPr>
            <a:spLocks noGrp="1"/>
          </p:cNvSpPr>
          <p:nvPr>
            <p:ph type="body" orient="vert" idx="13"/>
          </p:nvPr>
        </p:nvSpPr>
        <p:spPr>
          <a:xfrm>
            <a:off x="1517725" y="2083775"/>
            <a:ext cx="2606040" cy="4637700"/>
          </a:xfrm>
        </p:spPr>
        <p:txBody>
          <a:bodyPr/>
          <a:lstStyle/>
          <a:p>
            <a:r>
              <a:rPr lang="en-US" altLang="zh-CN" dirty="0" smtClean="0"/>
              <a:t>1.</a:t>
            </a:r>
            <a:r>
              <a:rPr lang="zh-CN" altLang="en-US" dirty="0" smtClean="0"/>
              <a:t>数据清洗</a:t>
            </a:r>
            <a:endParaRPr lang="en-US" altLang="zh-CN" dirty="0" smtClean="0"/>
          </a:p>
          <a:p>
            <a:r>
              <a:rPr lang="en-US" altLang="zh-CN" dirty="0" smtClean="0"/>
              <a:t>2.</a:t>
            </a:r>
            <a:r>
              <a:rPr lang="zh-CN" altLang="en-US" dirty="0" smtClean="0"/>
              <a:t>数据变换</a:t>
            </a:r>
            <a:endParaRPr lang="en-US" altLang="zh-CN" dirty="0" smtClean="0"/>
          </a:p>
          <a:p>
            <a:r>
              <a:rPr lang="en-US" altLang="zh-CN" dirty="0" smtClean="0"/>
              <a:t>3.</a:t>
            </a:r>
            <a:r>
              <a:rPr lang="zh-CN" altLang="en-US" dirty="0" smtClean="0"/>
              <a:t>数据规约</a:t>
            </a:r>
            <a:endParaRPr lang="zh-CN" altLang="en-US" dirty="0"/>
          </a:p>
        </p:txBody>
      </p:sp>
    </p:spTree>
    <p:extLst>
      <p:ext uri="{BB962C8B-B14F-4D97-AF65-F5344CB8AC3E}">
        <p14:creationId xmlns:p14="http://schemas.microsoft.com/office/powerpoint/2010/main" xmlns="" val="1723153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数据清洗</a:t>
            </a:r>
            <a:endParaRPr lang="zh-CN" altLang="en-US" dirty="0"/>
          </a:p>
        </p:txBody>
      </p:sp>
      <p:sp>
        <p:nvSpPr>
          <p:cNvPr id="8" name="竖排文字占位符 7"/>
          <p:cNvSpPr>
            <a:spLocks noGrp="1"/>
          </p:cNvSpPr>
          <p:nvPr>
            <p:ph type="body" orient="vert" idx="1"/>
          </p:nvPr>
        </p:nvSpPr>
        <p:spPr/>
        <p:txBody>
          <a:bodyPr/>
          <a:lstStyle/>
          <a:p>
            <a:r>
              <a:rPr lang="zh-CN" altLang="zh-CN" dirty="0" smtClean="0"/>
              <a:t>目的</a:t>
            </a:r>
            <a:r>
              <a:rPr lang="zh-CN" altLang="en-US" dirty="0" smtClean="0"/>
              <a:t>：</a:t>
            </a:r>
            <a:r>
              <a:rPr lang="zh-CN" altLang="zh-CN" dirty="0" smtClean="0"/>
              <a:t>主要是为了保证数据的一致性，提高数据质量。</a:t>
            </a:r>
            <a:endParaRPr lang="zh-CN" altLang="en-US" dirty="0"/>
          </a:p>
        </p:txBody>
      </p:sp>
      <p:sp>
        <p:nvSpPr>
          <p:cNvPr id="4" name="日期占位符 3"/>
          <p:cNvSpPr>
            <a:spLocks noGrp="1"/>
          </p:cNvSpPr>
          <p:nvPr>
            <p:ph type="dt" sz="half" idx="10"/>
          </p:nvPr>
        </p:nvSpPr>
        <p:spPr/>
        <p:txBody>
          <a:bodyPr/>
          <a:lstStyle/>
          <a:p>
            <a:fld id="{A31907B1-86CE-4DAE-9C4D-ADB34A88987C}"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33</a:t>
            </a:fld>
            <a:endParaRPr lang="zh-CN" altLang="en-US">
              <a:solidFill>
                <a:prstClr val="white">
                  <a:tint val="75000"/>
                </a:prstClr>
              </a:solidFill>
            </a:endParaRPr>
          </a:p>
        </p:txBody>
      </p:sp>
      <p:sp>
        <p:nvSpPr>
          <p:cNvPr id="9" name="椭圆 8"/>
          <p:cNvSpPr/>
          <p:nvPr/>
        </p:nvSpPr>
        <p:spPr>
          <a:xfrm>
            <a:off x="2857500" y="2120900"/>
            <a:ext cx="6832600" cy="135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C000"/>
              </a:solidFill>
            </a:endParaRPr>
          </a:p>
        </p:txBody>
      </p:sp>
      <p:sp>
        <p:nvSpPr>
          <p:cNvPr id="10" name="TextBox 9"/>
          <p:cNvSpPr txBox="1"/>
          <p:nvPr/>
        </p:nvSpPr>
        <p:spPr>
          <a:xfrm>
            <a:off x="3721100" y="2222500"/>
            <a:ext cx="5334000" cy="923330"/>
          </a:xfrm>
          <a:prstGeom prst="rect">
            <a:avLst/>
          </a:prstGeom>
          <a:noFill/>
        </p:spPr>
        <p:txBody>
          <a:bodyPr wrap="square" rtlCol="0">
            <a:spAutoFit/>
          </a:bodyPr>
          <a:lstStyle/>
          <a:p>
            <a:pPr algn="ctr"/>
            <a:r>
              <a:rPr lang="zh-CN" altLang="zh-CN" b="1" dirty="0" smtClean="0">
                <a:solidFill>
                  <a:prstClr val="white"/>
                </a:solidFill>
              </a:rPr>
              <a:t>未经清洗的原始数据</a:t>
            </a:r>
            <a:endParaRPr lang="en-US" altLang="zh-CN" b="1" dirty="0" smtClean="0">
              <a:solidFill>
                <a:prstClr val="white"/>
              </a:solidFill>
            </a:endParaRPr>
          </a:p>
          <a:p>
            <a:r>
              <a:rPr lang="zh-CN" altLang="zh-CN" b="1" dirty="0" smtClean="0">
                <a:solidFill>
                  <a:prstClr val="white"/>
                </a:solidFill>
              </a:rPr>
              <a:t>脏数据，包括噪声数据、错误数据、缺失数据和冗余数据等</a:t>
            </a:r>
            <a:endParaRPr lang="zh-CN" altLang="en-US" b="1" dirty="0">
              <a:solidFill>
                <a:prstClr val="white"/>
              </a:solidFill>
            </a:endParaRPr>
          </a:p>
        </p:txBody>
      </p:sp>
      <p:sp>
        <p:nvSpPr>
          <p:cNvPr id="11" name="椭圆 10"/>
          <p:cNvSpPr/>
          <p:nvPr/>
        </p:nvSpPr>
        <p:spPr>
          <a:xfrm>
            <a:off x="2959100" y="4775200"/>
            <a:ext cx="6832600" cy="135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C000"/>
              </a:solidFill>
            </a:endParaRPr>
          </a:p>
        </p:txBody>
      </p:sp>
      <p:sp>
        <p:nvSpPr>
          <p:cNvPr id="12" name="TextBox 11"/>
          <p:cNvSpPr txBox="1"/>
          <p:nvPr/>
        </p:nvSpPr>
        <p:spPr>
          <a:xfrm>
            <a:off x="3771900" y="5181600"/>
            <a:ext cx="5334000" cy="369332"/>
          </a:xfrm>
          <a:prstGeom prst="rect">
            <a:avLst/>
          </a:prstGeom>
          <a:noFill/>
        </p:spPr>
        <p:txBody>
          <a:bodyPr wrap="square" rtlCol="0">
            <a:spAutoFit/>
          </a:bodyPr>
          <a:lstStyle/>
          <a:p>
            <a:pPr algn="ctr"/>
            <a:r>
              <a:rPr lang="zh-CN" altLang="en-US" b="1" dirty="0" smtClean="0">
                <a:solidFill>
                  <a:prstClr val="white"/>
                </a:solidFill>
              </a:rPr>
              <a:t>清洗后的数据</a:t>
            </a:r>
            <a:endParaRPr lang="zh-CN" altLang="en-US" b="1" dirty="0">
              <a:solidFill>
                <a:prstClr val="white"/>
              </a:solidFill>
            </a:endParaRPr>
          </a:p>
        </p:txBody>
      </p:sp>
      <p:cxnSp>
        <p:nvCxnSpPr>
          <p:cNvPr id="14" name="直接箭头连接符 13"/>
          <p:cNvCxnSpPr>
            <a:stCxn id="9" idx="3"/>
          </p:cNvCxnSpPr>
          <p:nvPr/>
        </p:nvCxnSpPr>
        <p:spPr>
          <a:xfrm flipH="1">
            <a:off x="3848100" y="3280794"/>
            <a:ext cx="10012" cy="17484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22935" y="3340100"/>
            <a:ext cx="461665" cy="1536700"/>
          </a:xfrm>
          <a:prstGeom prst="rect">
            <a:avLst/>
          </a:prstGeom>
          <a:noFill/>
        </p:spPr>
        <p:txBody>
          <a:bodyPr vert="eaVert" wrap="square" rtlCol="0">
            <a:spAutoFit/>
          </a:bodyPr>
          <a:lstStyle/>
          <a:p>
            <a:r>
              <a:rPr lang="zh-CN" altLang="zh-CN" b="1" dirty="0" smtClean="0">
                <a:solidFill>
                  <a:srgbClr val="FFC000"/>
                </a:solidFill>
              </a:rPr>
              <a:t>平滑噪声数据</a:t>
            </a:r>
            <a:endParaRPr lang="zh-CN" altLang="en-US" b="1" dirty="0">
              <a:solidFill>
                <a:srgbClr val="FFC000"/>
              </a:solidFill>
            </a:endParaRPr>
          </a:p>
        </p:txBody>
      </p:sp>
      <p:cxnSp>
        <p:nvCxnSpPr>
          <p:cNvPr id="17" name="直接箭头连接符 16"/>
          <p:cNvCxnSpPr/>
          <p:nvPr/>
        </p:nvCxnSpPr>
        <p:spPr>
          <a:xfrm flipH="1">
            <a:off x="5016500" y="3441700"/>
            <a:ext cx="12700" cy="142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29435" y="3429000"/>
            <a:ext cx="461665" cy="1600200"/>
          </a:xfrm>
          <a:prstGeom prst="rect">
            <a:avLst/>
          </a:prstGeom>
          <a:noFill/>
        </p:spPr>
        <p:txBody>
          <a:bodyPr vert="eaVert" wrap="square" rtlCol="0">
            <a:spAutoFit/>
          </a:bodyPr>
          <a:lstStyle/>
          <a:p>
            <a:r>
              <a:rPr lang="zh-CN" altLang="zh-CN" b="1" dirty="0" smtClean="0">
                <a:solidFill>
                  <a:srgbClr val="FFC000"/>
                </a:solidFill>
              </a:rPr>
              <a:t>修订错误数据</a:t>
            </a:r>
            <a:endParaRPr lang="zh-CN" altLang="en-US" b="1" dirty="0">
              <a:solidFill>
                <a:srgbClr val="FFC000"/>
              </a:solidFill>
            </a:endParaRPr>
          </a:p>
        </p:txBody>
      </p:sp>
      <p:cxnSp>
        <p:nvCxnSpPr>
          <p:cNvPr id="20" name="直接箭头连接符 19"/>
          <p:cNvCxnSpPr/>
          <p:nvPr/>
        </p:nvCxnSpPr>
        <p:spPr>
          <a:xfrm>
            <a:off x="7531100" y="3416300"/>
            <a:ext cx="38100" cy="1435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394" y="3409950"/>
            <a:ext cx="461665" cy="1638300"/>
          </a:xfrm>
          <a:prstGeom prst="rect">
            <a:avLst/>
          </a:prstGeom>
          <a:noFill/>
        </p:spPr>
        <p:txBody>
          <a:bodyPr vert="eaVert" wrap="square" rtlCol="0">
            <a:spAutoFit/>
          </a:bodyPr>
          <a:lstStyle/>
          <a:p>
            <a:r>
              <a:rPr lang="zh-CN" altLang="zh-CN" b="1" dirty="0" smtClean="0">
                <a:solidFill>
                  <a:srgbClr val="FFC000"/>
                </a:solidFill>
              </a:rPr>
              <a:t>填补缺失数据</a:t>
            </a:r>
            <a:endParaRPr lang="zh-CN" altLang="en-US" b="1" dirty="0">
              <a:solidFill>
                <a:srgbClr val="FFC000"/>
              </a:solidFill>
            </a:endParaRPr>
          </a:p>
        </p:txBody>
      </p:sp>
      <p:cxnSp>
        <p:nvCxnSpPr>
          <p:cNvPr id="23" name="直接箭头连接符 22"/>
          <p:cNvCxnSpPr>
            <a:stCxn id="9" idx="5"/>
            <a:endCxn id="11" idx="7"/>
          </p:cNvCxnSpPr>
          <p:nvPr/>
        </p:nvCxnSpPr>
        <p:spPr>
          <a:xfrm>
            <a:off x="8689488" y="3280794"/>
            <a:ext cx="101600" cy="16934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359718">
            <a:off x="8923635" y="3365500"/>
            <a:ext cx="461665" cy="1841500"/>
          </a:xfrm>
          <a:prstGeom prst="rect">
            <a:avLst/>
          </a:prstGeom>
          <a:noFill/>
        </p:spPr>
        <p:txBody>
          <a:bodyPr vert="eaVert" wrap="square" rtlCol="0">
            <a:spAutoFit/>
          </a:bodyPr>
          <a:lstStyle/>
          <a:p>
            <a:r>
              <a:rPr lang="zh-CN" altLang="zh-CN" b="1" dirty="0" smtClean="0">
                <a:solidFill>
                  <a:srgbClr val="FFC000"/>
                </a:solidFill>
              </a:rPr>
              <a:t>删除冗余数据</a:t>
            </a:r>
            <a:endParaRPr lang="zh-CN" altLang="en-US" b="1" dirty="0">
              <a:solidFill>
                <a:srgbClr val="FFC000"/>
              </a:solidFill>
            </a:endParaRPr>
          </a:p>
        </p:txBody>
      </p:sp>
    </p:spTree>
    <p:extLst>
      <p:ext uri="{BB962C8B-B14F-4D97-AF65-F5344CB8AC3E}">
        <p14:creationId xmlns:p14="http://schemas.microsoft.com/office/powerpoint/2010/main" xmlns="" val="996908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数据清洗</a:t>
            </a:r>
            <a:endParaRPr lang="zh-CN" altLang="en-US" dirty="0"/>
          </a:p>
        </p:txBody>
      </p:sp>
      <p:sp>
        <p:nvSpPr>
          <p:cNvPr id="3" name="竖排文字占位符 2"/>
          <p:cNvSpPr>
            <a:spLocks noGrp="1"/>
          </p:cNvSpPr>
          <p:nvPr>
            <p:ph type="body" orient="vert" idx="1"/>
          </p:nvPr>
        </p:nvSpPr>
        <p:spPr/>
        <p:txBody>
          <a:bodyPr>
            <a:normAutofit fontScale="92500"/>
          </a:bodyPr>
          <a:lstStyle/>
          <a:p>
            <a:r>
              <a:rPr lang="zh-CN" altLang="zh-CN" dirty="0" smtClean="0"/>
              <a:t>数据清洗的基本操作包括重复记录清除、异常记录修订、空缺值处理（如补入均值或固定值）等，一般可采用自动方法或人工方法进行。</a:t>
            </a:r>
            <a:endParaRPr lang="en-US" altLang="zh-CN" dirty="0" smtClean="0"/>
          </a:p>
          <a:p>
            <a:r>
              <a:rPr lang="zh-CN" altLang="zh-CN" dirty="0" smtClean="0"/>
              <a:t>清洗操作的对象可以是网络数据包或网络流，可以采用</a:t>
            </a:r>
            <a:r>
              <a:rPr lang="en-US" altLang="zh-CN" dirty="0" smtClean="0"/>
              <a:t>Libpcap</a:t>
            </a:r>
            <a:r>
              <a:rPr lang="zh-CN" altLang="zh-CN" dirty="0" smtClean="0"/>
              <a:t>设计专用的数据集清洗程序。</a:t>
            </a:r>
            <a:endParaRPr lang="en-US" altLang="zh-CN" dirty="0" smtClean="0"/>
          </a:p>
          <a:p>
            <a:r>
              <a:rPr lang="zh-CN" altLang="zh-CN" dirty="0" smtClean="0"/>
              <a:t>清洗检查的内容主要考虑：产生数据包的时间戳是否严格单调递增且在合理的窗口范围内？</a:t>
            </a:r>
            <a:r>
              <a:rPr lang="en-US" altLang="zh-CN" dirty="0" smtClean="0"/>
              <a:t>IP</a:t>
            </a:r>
            <a:r>
              <a:rPr lang="zh-CN" altLang="zh-CN" dirty="0" smtClean="0"/>
              <a:t>头校验和是否存在错误？包头长度是否位于合理区间？包到达间隔时间是否位于合理区间？流的单向数据包是否完备等。</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dirty="0"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34</a:t>
            </a:fld>
            <a:endParaRPr lang="zh-CN" altLang="en-US">
              <a:solidFill>
                <a:prstClr val="white">
                  <a:tint val="75000"/>
                </a:prstClr>
              </a:solidFill>
            </a:endParaRPr>
          </a:p>
        </p:txBody>
      </p:sp>
    </p:spTree>
    <p:extLst>
      <p:ext uri="{BB962C8B-B14F-4D97-AF65-F5344CB8AC3E}">
        <p14:creationId xmlns:p14="http://schemas.microsoft.com/office/powerpoint/2010/main" xmlns="" val="1298945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数据变换</a:t>
            </a:r>
            <a:endParaRPr lang="zh-CN" altLang="en-US" dirty="0"/>
          </a:p>
        </p:txBody>
      </p:sp>
      <p:sp>
        <p:nvSpPr>
          <p:cNvPr id="3" name="竖排文字占位符 2"/>
          <p:cNvSpPr>
            <a:spLocks noGrp="1"/>
          </p:cNvSpPr>
          <p:nvPr>
            <p:ph type="body" orient="vert" idx="1"/>
          </p:nvPr>
        </p:nvSpPr>
        <p:spPr/>
        <p:txBody>
          <a:bodyPr/>
          <a:lstStyle/>
          <a:p>
            <a:r>
              <a:rPr lang="zh-CN" altLang="zh-CN" dirty="0" smtClean="0"/>
              <a:t>目的</a:t>
            </a:r>
            <a:r>
              <a:rPr lang="zh-CN" altLang="en-US" dirty="0" smtClean="0"/>
              <a:t>：</a:t>
            </a:r>
            <a:r>
              <a:rPr lang="zh-CN" altLang="zh-CN" dirty="0" smtClean="0"/>
              <a:t>为了让数据映射成更便于操作的形式。</a:t>
            </a:r>
            <a:endParaRPr lang="en-US" altLang="zh-CN" dirty="0" smtClean="0"/>
          </a:p>
          <a:p>
            <a:r>
              <a:rPr lang="en-US" altLang="zh-CN" dirty="0" smtClean="0"/>
              <a:t>                                  </a:t>
            </a:r>
            <a:r>
              <a:rPr lang="zh-CN" altLang="zh-CN" dirty="0" smtClean="0"/>
              <a:t>数值型数据的规范化、</a:t>
            </a:r>
            <a:endParaRPr lang="en-US" altLang="zh-CN" dirty="0" smtClean="0"/>
          </a:p>
          <a:p>
            <a:r>
              <a:rPr lang="en-US" altLang="zh-CN" dirty="0" smtClean="0"/>
              <a:t>                                  </a:t>
            </a:r>
            <a:r>
              <a:rPr lang="zh-CN" altLang="zh-CN" dirty="0" smtClean="0"/>
              <a:t>层次型概念数据的泛化、</a:t>
            </a:r>
            <a:endParaRPr lang="en-US" altLang="zh-CN" dirty="0" smtClean="0"/>
          </a:p>
          <a:p>
            <a:r>
              <a:rPr lang="zh-CN" altLang="zh-CN" dirty="0" smtClean="0"/>
              <a:t>常用的数据变换方法</a:t>
            </a:r>
            <a:r>
              <a:rPr lang="en-US" altLang="zh-CN" dirty="0" smtClean="0"/>
              <a:t>    </a:t>
            </a:r>
            <a:r>
              <a:rPr lang="zh-CN" altLang="zh-CN" dirty="0" smtClean="0"/>
              <a:t>连续数值型数据的离散化，</a:t>
            </a:r>
            <a:endParaRPr lang="en-US" altLang="zh-CN" dirty="0" smtClean="0"/>
          </a:p>
          <a:p>
            <a:r>
              <a:rPr lang="en-US" altLang="zh-CN" dirty="0" smtClean="0"/>
              <a:t>                                  </a:t>
            </a:r>
            <a:r>
              <a:rPr lang="zh-CN" altLang="zh-CN" dirty="0" smtClean="0"/>
              <a:t>数值型数据的分桶</a:t>
            </a:r>
            <a:endParaRPr lang="en-US" altLang="zh-CN" dirty="0" smtClean="0"/>
          </a:p>
          <a:p>
            <a:r>
              <a:rPr lang="en-US" altLang="zh-CN" dirty="0" smtClean="0"/>
              <a:t>                                  ……</a:t>
            </a:r>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35</a:t>
            </a:fld>
            <a:endParaRPr lang="zh-CN" altLang="en-US">
              <a:solidFill>
                <a:prstClr val="white">
                  <a:tint val="75000"/>
                </a:prstClr>
              </a:solidFill>
            </a:endParaRPr>
          </a:p>
        </p:txBody>
      </p:sp>
      <p:sp>
        <p:nvSpPr>
          <p:cNvPr id="7" name="左大括号 6"/>
          <p:cNvSpPr/>
          <p:nvPr/>
        </p:nvSpPr>
        <p:spPr>
          <a:xfrm>
            <a:off x="4610100" y="2514600"/>
            <a:ext cx="198119" cy="2819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xmlns="" val="2829307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规范化</a:t>
            </a:r>
            <a:endParaRPr lang="zh-CN" altLang="en-US" dirty="0"/>
          </a:p>
        </p:txBody>
      </p:sp>
      <p:sp>
        <p:nvSpPr>
          <p:cNvPr id="3" name="竖排文字占位符 2"/>
          <p:cNvSpPr>
            <a:spLocks noGrp="1"/>
          </p:cNvSpPr>
          <p:nvPr>
            <p:ph type="body" orient="vert" idx="1"/>
          </p:nvPr>
        </p:nvSpPr>
        <p:spPr/>
        <p:txBody>
          <a:bodyPr/>
          <a:lstStyle/>
          <a:p>
            <a:r>
              <a:rPr lang="zh-CN" altLang="zh-CN" dirty="0" smtClean="0"/>
              <a:t>将特征值按比例缩放到特定区间内，目的是方便数据处理及加快程序收敛，常用的区间为</a:t>
            </a:r>
            <a:r>
              <a:rPr lang="en-US" altLang="zh-CN" dirty="0" smtClean="0"/>
              <a:t>[-1.0</a:t>
            </a:r>
            <a:r>
              <a:rPr lang="zh-CN" altLang="zh-CN" dirty="0" smtClean="0"/>
              <a:t>，</a:t>
            </a:r>
            <a:r>
              <a:rPr lang="en-US" altLang="zh-CN" dirty="0" smtClean="0"/>
              <a:t>1.0]</a:t>
            </a:r>
            <a:r>
              <a:rPr lang="zh-CN" altLang="zh-CN" dirty="0" smtClean="0"/>
              <a:t>或</a:t>
            </a:r>
            <a:r>
              <a:rPr lang="en-US" altLang="zh-CN" dirty="0" smtClean="0"/>
              <a:t>[0.0</a:t>
            </a:r>
            <a:r>
              <a:rPr lang="zh-CN" altLang="zh-CN" dirty="0" smtClean="0"/>
              <a:t>，</a:t>
            </a:r>
            <a:r>
              <a:rPr lang="en-US" altLang="zh-CN" dirty="0" smtClean="0"/>
              <a:t>1.0]</a:t>
            </a:r>
            <a:r>
              <a:rPr lang="zh-CN" altLang="zh-CN" dirty="0" smtClean="0"/>
              <a:t>。</a:t>
            </a:r>
            <a:endParaRPr lang="en-US" altLang="zh-CN" dirty="0" smtClean="0"/>
          </a:p>
          <a:p>
            <a:r>
              <a:rPr lang="zh-CN" altLang="zh-CN" dirty="0" smtClean="0"/>
              <a:t>最常用的两类</a:t>
            </a:r>
            <a:r>
              <a:rPr lang="zh-CN" altLang="en-US" dirty="0" smtClean="0"/>
              <a:t>方法</a:t>
            </a:r>
            <a:r>
              <a:rPr lang="zh-CN" altLang="zh-CN" dirty="0" smtClean="0"/>
              <a:t>是最小</a:t>
            </a:r>
            <a:r>
              <a:rPr lang="en-US" altLang="zh-CN" dirty="0" smtClean="0"/>
              <a:t>-</a:t>
            </a:r>
            <a:r>
              <a:rPr lang="zh-CN" altLang="zh-CN" dirty="0" smtClean="0"/>
              <a:t>最大规范化方法和</a:t>
            </a:r>
            <a:r>
              <a:rPr lang="en-US" altLang="zh-CN" dirty="0" smtClean="0"/>
              <a:t>Z-score </a:t>
            </a:r>
            <a:r>
              <a:rPr lang="zh-CN" altLang="zh-CN" dirty="0" smtClean="0"/>
              <a:t>规范化方法。</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36</a:t>
            </a:fld>
            <a:endParaRPr lang="zh-CN" altLang="en-US">
              <a:solidFill>
                <a:prstClr val="white">
                  <a:tint val="75000"/>
                </a:prstClr>
              </a:solidFill>
            </a:endParaRPr>
          </a:p>
        </p:txBody>
      </p:sp>
    </p:spTree>
    <p:extLst>
      <p:ext uri="{BB962C8B-B14F-4D97-AF65-F5344CB8AC3E}">
        <p14:creationId xmlns:p14="http://schemas.microsoft.com/office/powerpoint/2010/main" xmlns="" val="332699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0" y="226698"/>
            <a:ext cx="9334500" cy="1325563"/>
          </a:xfrm>
        </p:spPr>
        <p:txBody>
          <a:bodyPr/>
          <a:lstStyle/>
          <a:p>
            <a:r>
              <a:rPr lang="zh-CN" altLang="zh-CN" dirty="0" smtClean="0"/>
              <a:t>规范化</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normAutofit/>
              </a:bodyPr>
              <a:lstStyle/>
              <a:p>
                <a:r>
                  <a:rPr lang="zh-CN" altLang="zh-CN" dirty="0" smtClean="0"/>
                  <a:t>最小</a:t>
                </a:r>
                <a:r>
                  <a:rPr lang="en-US" altLang="zh-CN" dirty="0" smtClean="0"/>
                  <a:t>-</a:t>
                </a:r>
                <a:r>
                  <a:rPr lang="zh-CN" altLang="zh-CN" dirty="0" smtClean="0"/>
                  <a:t>最大规范化方法又称为离差规范化</a:t>
                </a:r>
                <a:endParaRPr lang="en-US" altLang="zh-CN" dirty="0" smtClean="0"/>
              </a:p>
              <a:p>
                <a:r>
                  <a:rPr lang="zh-CN" altLang="zh-CN" dirty="0" smtClean="0"/>
                  <a:t>通过线性变换将原始数据映射到</a:t>
                </a:r>
                <a:r>
                  <a:rPr lang="en-US" altLang="zh-CN" dirty="0" smtClean="0"/>
                  <a:t>[0.0, 1.0]</a:t>
                </a:r>
                <a:r>
                  <a:rPr lang="zh-CN" altLang="zh-CN" dirty="0" smtClean="0"/>
                  <a:t>这个区间中</a:t>
                </a:r>
                <a:endParaRPr lang="en-US" altLang="zh-CN" dirty="0" smtClean="0"/>
              </a:p>
              <a:p>
                <a:pPr marL="0" indent="0">
                  <a:buNone/>
                </a:pPr>
                <a:r>
                  <a:rPr lang="en-US" altLang="zh-CN" dirty="0" smtClean="0"/>
                  <a:t/>
                </a:r>
                <a:r>
                  <a:rPr lang="zh-CN" altLang="zh-CN" dirty="0" smtClean="0"/>
                  <a:t>设特征的最大值和最小值分别为</a:t>
                </a:r>
                <a:r>
                  <a:rPr lang="en-US" altLang="zh-CN" dirty="0" smtClean="0"/>
                  <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𝑚𝑎𝑥</m:t>
                        </m:r>
                      </m:sub>
                    </m:sSub>
                  </m:oMath>
                </a14:m>
                <a:r>
                  <a:rPr lang="en-US" altLang="zh-CN" dirty="0" smtClean="0"/>
                  <a:t/>
                </a:r>
                <a:r>
                  <a:rPr lang="zh-CN" altLang="zh-CN" dirty="0" smtClean="0"/>
                  <a:t>和</a:t>
                </a:r>
                <a:r>
                  <a:rPr lang="en-US" altLang="zh-CN" dirty="0" smtClean="0"/>
                  <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𝑋</m:t>
                        </m:r>
                      </m:e>
                      <m:sub>
                        <m:r>
                          <m:rPr>
                            <m:sty m:val="p"/>
                          </m:rPr>
                          <a:rPr lang="en-US" altLang="zh-CN" i="1">
                            <a:latin typeface="Cambria Math" panose="02040503050406030204" pitchFamily="18" charset="0"/>
                          </a:rPr>
                          <m:t>min</m:t>
                        </m:r>
                      </m:sub>
                    </m:sSub>
                  </m:oMath>
                </a14:m>
                <a:r>
                  <a:rPr lang="zh-CN" altLang="zh-CN" dirty="0" smtClean="0"/>
                  <a:t>，映射函数定义为</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𝑚𝑖𝑛</m:t>
                            </m:r>
                          </m:sub>
                        </m:sSub>
                      </m:num>
                      <m:den>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𝑚𝑖𝑛</m:t>
                            </m:r>
                          </m:sub>
                        </m:sSub>
                      </m:den>
                    </m:f>
                  </m:oMath>
                </a14:m>
                <a:r>
                  <a:rPr lang="en-US" altLang="zh-CN" dirty="0" smtClean="0"/>
                  <a:t/>
                </a:r>
              </a:p>
              <a:p>
                <a:r>
                  <a:rPr lang="zh-CN" altLang="zh-CN" dirty="0" smtClean="0"/>
                  <a:t>保留了原始数据之间的序关系，但需要事先知道特征的最大取值和最小取值，一旦新数据未落在</a:t>
                </a:r>
                <a:r>
                  <a:rPr lang="en-US" altLang="zh-CN" dirty="0" smtClean="0"/>
                  <a:t>[</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𝑚𝑖𝑛</m:t>
                        </m:r>
                      </m:sub>
                    </m:sSub>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𝑚𝑎𝑥</m:t>
                        </m:r>
                      </m:sub>
                    </m:sSub>
                    <m:r>
                      <a:rPr lang="en-US" altLang="zh-CN" b="0" i="1" smtClean="0">
                        <a:latin typeface="Cambria Math" panose="02040503050406030204" pitchFamily="18" charset="0"/>
                      </a:rPr>
                      <m:t>]</m:t>
                    </m:r>
                  </m:oMath>
                </a14:m>
                <a:r>
                  <a:rPr lang="en-US" altLang="zh-CN" dirty="0" smtClean="0"/>
                  <a:t/>
                </a:r>
                <a:r>
                  <a:rPr lang="zh-CN" altLang="zh-CN" dirty="0" smtClean="0"/>
                  <a:t>区间内，则会产生越界错误</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131" b="-13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37</a:t>
            </a:fld>
            <a:endParaRPr lang="zh-CN" altLang="en-US">
              <a:solidFill>
                <a:prstClr val="white">
                  <a:tint val="75000"/>
                </a:prstClr>
              </a:solidFill>
            </a:endParaRPr>
          </a:p>
        </p:txBody>
      </p:sp>
    </p:spTree>
    <p:extLst>
      <p:ext uri="{BB962C8B-B14F-4D97-AF65-F5344CB8AC3E}">
        <p14:creationId xmlns:p14="http://schemas.microsoft.com/office/powerpoint/2010/main" xmlns="" val="3840415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规范化</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en-US" altLang="zh-CN" dirty="0" smtClean="0"/>
                  <a:t>Z-score</a:t>
                </a:r>
                <a:r>
                  <a:rPr lang="zh-CN" altLang="zh-CN" dirty="0" smtClean="0"/>
                  <a:t>规范化方法又称为标准差规范化</a:t>
                </a:r>
                <a:endParaRPr lang="en-US" altLang="zh-CN" dirty="0" smtClean="0"/>
              </a:p>
              <a:p>
                <a:r>
                  <a:rPr lang="zh-CN" altLang="zh-CN" dirty="0" smtClean="0"/>
                  <a:t>利用特征值的均值和标准差，将原始数据映射到</a:t>
                </a:r>
                <a:r>
                  <a:rPr lang="en-US" altLang="zh-CN" dirty="0" smtClean="0"/>
                  <a:t>[-1.0</a:t>
                </a:r>
                <a:r>
                  <a:rPr lang="zh-CN" altLang="zh-CN" dirty="0" smtClean="0"/>
                  <a:t>，</a:t>
                </a:r>
                <a:r>
                  <a:rPr lang="en-US" altLang="zh-CN" dirty="0" smtClean="0"/>
                  <a:t>1.0]</a:t>
                </a:r>
                <a:r>
                  <a:rPr lang="zh-CN" altLang="zh-CN" dirty="0" smtClean="0"/>
                  <a:t>区间上。设特征值的均值为μ，标准差为σ，采用的映射函数为</a:t>
                </a:r>
                <a:r>
                  <a:rPr lang="en-US" altLang="zh-CN" dirty="0" smtClean="0"/>
                  <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𝜇</m:t>
                        </m:r>
                      </m:num>
                      <m:den>
                        <m:r>
                          <a:rPr lang="zh-CN" altLang="en-US" b="0" i="1" smtClean="0">
                            <a:latin typeface="Cambria Math" panose="02040503050406030204" pitchFamily="18" charset="0"/>
                          </a:rPr>
                          <m:t>𝜎</m:t>
                        </m:r>
                      </m:den>
                    </m:f>
                  </m:oMath>
                </a14:m>
                <a:r>
                  <a:rPr lang="en-US" altLang="zh-CN" dirty="0" smtClean="0"/>
                  <a:t/>
                </a:r>
              </a:p>
              <a:p>
                <a:r>
                  <a:rPr lang="zh-CN" altLang="zh-CN" dirty="0" smtClean="0"/>
                  <a:t>经过</a:t>
                </a:r>
                <a:r>
                  <a:rPr lang="en-US" altLang="zh-CN" dirty="0" smtClean="0"/>
                  <a:t>Z-score</a:t>
                </a:r>
                <a:r>
                  <a:rPr lang="zh-CN" altLang="zh-CN" dirty="0" smtClean="0"/>
                  <a:t>规范化后的数据，其均值为</a:t>
                </a:r>
                <a:r>
                  <a:rPr lang="en-US" altLang="zh-CN" dirty="0" smtClean="0"/>
                  <a:t>0</a:t>
                </a:r>
                <a:r>
                  <a:rPr lang="zh-CN" altLang="zh-CN" dirty="0" smtClean="0"/>
                  <a:t>，标准差为</a:t>
                </a:r>
                <a:r>
                  <a:rPr lang="en-US" altLang="zh-CN" dirty="0" smtClean="0"/>
                  <a:t>1</a:t>
                </a:r>
                <a:r>
                  <a:rPr lang="zh-CN" altLang="zh-CN" dirty="0" smtClean="0"/>
                  <a:t>，符合标准正态分布，且不必预先确定特征的最大值和最小值。</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320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38</a:t>
            </a:fld>
            <a:endParaRPr lang="zh-CN" altLang="en-US">
              <a:solidFill>
                <a:prstClr val="white">
                  <a:tint val="75000"/>
                </a:prstClr>
              </a:solidFill>
            </a:endParaRPr>
          </a:p>
        </p:txBody>
      </p:sp>
    </p:spTree>
    <p:extLst>
      <p:ext uri="{BB962C8B-B14F-4D97-AF65-F5344CB8AC3E}">
        <p14:creationId xmlns:p14="http://schemas.microsoft.com/office/powerpoint/2010/main" xmlns="" val="3471143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离散化</a:t>
            </a:r>
            <a:endParaRPr lang="zh-CN" altLang="en-US" dirty="0"/>
          </a:p>
        </p:txBody>
      </p:sp>
      <p:sp>
        <p:nvSpPr>
          <p:cNvPr id="3" name="竖排文字占位符 2"/>
          <p:cNvSpPr>
            <a:spLocks noGrp="1"/>
          </p:cNvSpPr>
          <p:nvPr>
            <p:ph type="body" orient="vert" idx="1"/>
          </p:nvPr>
        </p:nvSpPr>
        <p:spPr/>
        <p:txBody>
          <a:bodyPr/>
          <a:lstStyle/>
          <a:p>
            <a:r>
              <a:rPr lang="zh-CN" altLang="zh-CN" dirty="0" smtClean="0"/>
              <a:t>目的</a:t>
            </a:r>
            <a:r>
              <a:rPr lang="zh-CN" altLang="en-US" dirty="0" smtClean="0"/>
              <a:t>：</a:t>
            </a:r>
            <a:r>
              <a:rPr lang="zh-CN" altLang="zh-CN" dirty="0" smtClean="0"/>
              <a:t>简化数据结构，一定程度上减少数据规模，适用于特定分析和学习算法，加快处理程序的运行。</a:t>
            </a:r>
            <a:endParaRPr lang="en-US" altLang="zh-CN" dirty="0" smtClean="0"/>
          </a:p>
          <a:p>
            <a:r>
              <a:rPr lang="zh-CN" altLang="zh-CN" dirty="0" smtClean="0"/>
              <a:t>常用算法包括等宽算法、等频算法和聚类算法，其他方法还包括卡方分裂法、信息增益分裂法等。</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39</a:t>
            </a:fld>
            <a:endParaRPr lang="zh-CN" altLang="en-US">
              <a:solidFill>
                <a:prstClr val="white">
                  <a:tint val="75000"/>
                </a:prstClr>
              </a:solidFill>
            </a:endParaRPr>
          </a:p>
        </p:txBody>
      </p:sp>
    </p:spTree>
    <p:extLst>
      <p:ext uri="{BB962C8B-B14F-4D97-AF65-F5344CB8AC3E}">
        <p14:creationId xmlns:p14="http://schemas.microsoft.com/office/powerpoint/2010/main" xmlns="" val="110020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网络流量分析</a:t>
            </a:r>
          </a:p>
        </p:txBody>
      </p:sp>
      <p:sp>
        <p:nvSpPr>
          <p:cNvPr id="3" name="竖排文字占位符 2"/>
          <p:cNvSpPr>
            <a:spLocks noGrp="1"/>
          </p:cNvSpPr>
          <p:nvPr>
            <p:ph type="body" orient="vert" idx="1"/>
          </p:nvPr>
        </p:nvSpPr>
        <p:spPr/>
        <p:txBody>
          <a:bodyPr>
            <a:normAutofit/>
          </a:bodyPr>
          <a:lstStyle/>
          <a:p>
            <a:r>
              <a:rPr lang="zh-CN" altLang="en-US" sz="2800" b="1" dirty="0"/>
              <a:t>网络流量分析</a:t>
            </a:r>
            <a:r>
              <a:rPr lang="zh-CN" altLang="en-US" dirty="0" smtClean="0"/>
              <a:t>是</a:t>
            </a:r>
            <a:r>
              <a:rPr lang="zh-CN" altLang="en-US" dirty="0"/>
              <a:t>动态适应，不断调整的处理</a:t>
            </a:r>
            <a:r>
              <a:rPr lang="zh-CN" altLang="en-US" dirty="0" smtClean="0"/>
              <a:t>过程</a:t>
            </a:r>
            <a:endParaRPr lang="en-US" altLang="zh-CN" dirty="0" smtClean="0"/>
          </a:p>
          <a:p>
            <a:r>
              <a:rPr lang="zh-CN" altLang="en-US" sz="2800" b="1" dirty="0"/>
              <a:t>网络流量</a:t>
            </a:r>
            <a:r>
              <a:rPr lang="zh-CN" altLang="en-US" sz="2800" b="1" dirty="0" smtClean="0"/>
              <a:t>分类是</a:t>
            </a:r>
            <a:r>
              <a:rPr lang="zh-CN" altLang="en-US" dirty="0" smtClean="0"/>
              <a:t>基于</a:t>
            </a:r>
            <a:r>
              <a:rPr lang="en-US" altLang="zh-CN" dirty="0"/>
              <a:t>TCP/IP</a:t>
            </a:r>
            <a:r>
              <a:rPr lang="zh-CN" altLang="en-US" dirty="0"/>
              <a:t>的互联网络中，按照网络的应用类型将网络通信产生的双向</a:t>
            </a:r>
            <a:r>
              <a:rPr lang="en-US" altLang="zh-CN" dirty="0"/>
              <a:t>TCP</a:t>
            </a:r>
            <a:r>
              <a:rPr lang="zh-CN" altLang="en-US" dirty="0"/>
              <a:t>流或</a:t>
            </a:r>
            <a:r>
              <a:rPr lang="en-US" altLang="zh-CN" dirty="0"/>
              <a:t>UDP</a:t>
            </a:r>
            <a:r>
              <a:rPr lang="zh-CN" altLang="en-US" dirty="0"/>
              <a:t>流进行分类</a:t>
            </a:r>
          </a:p>
        </p:txBody>
      </p:sp>
      <p:sp>
        <p:nvSpPr>
          <p:cNvPr id="4" name="竖排文字占位符 3"/>
          <p:cNvSpPr>
            <a:spLocks noGrp="1"/>
          </p:cNvSpPr>
          <p:nvPr>
            <p:ph type="body" orient="vert" idx="13"/>
          </p:nvPr>
        </p:nvSpPr>
        <p:spPr>
          <a:xfrm>
            <a:off x="1595718" y="1718650"/>
            <a:ext cx="2606040" cy="4637700"/>
          </a:xfrm>
        </p:spPr>
        <p:txBody>
          <a:bodyPr/>
          <a:lstStyle/>
          <a:p>
            <a:r>
              <a:rPr lang="zh-CN" altLang="en-US" dirty="0" smtClean="0"/>
              <a:t>需求分析</a:t>
            </a:r>
            <a:endParaRPr lang="en-US" altLang="zh-CN" dirty="0"/>
          </a:p>
          <a:p>
            <a:r>
              <a:rPr lang="zh-CN" altLang="en-US" dirty="0" smtClean="0"/>
              <a:t>数据采集</a:t>
            </a:r>
            <a:endParaRPr lang="en-US" altLang="zh-CN" dirty="0" smtClean="0"/>
          </a:p>
          <a:p>
            <a:r>
              <a:rPr lang="zh-CN" altLang="en-US" dirty="0"/>
              <a:t>数据</a:t>
            </a:r>
            <a:r>
              <a:rPr lang="zh-CN" altLang="en-US" dirty="0" smtClean="0"/>
              <a:t>挖掘</a:t>
            </a:r>
            <a:endParaRPr lang="en-US" altLang="zh-CN" dirty="0" smtClean="0"/>
          </a:p>
          <a:p>
            <a:r>
              <a:rPr lang="zh-CN" altLang="en-US" dirty="0"/>
              <a:t>结果评估</a:t>
            </a:r>
          </a:p>
        </p:txBody>
      </p:sp>
      <p:sp>
        <p:nvSpPr>
          <p:cNvPr id="5" name="Date Placeholder 4"/>
          <p:cNvSpPr>
            <a:spLocks noGrp="1"/>
          </p:cNvSpPr>
          <p:nvPr>
            <p:ph type="dt" sz="half" idx="10"/>
          </p:nvPr>
        </p:nvSpPr>
        <p:spPr/>
        <p:txBody>
          <a:bodyPr/>
          <a:lstStyle/>
          <a:p>
            <a:fld id="{665880AE-213C-4146-9C35-71D89AB4BF55}"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p>
        </p:txBody>
      </p:sp>
      <p:sp>
        <p:nvSpPr>
          <p:cNvPr id="8" name="圆角矩形标注 7"/>
          <p:cNvSpPr/>
          <p:nvPr/>
        </p:nvSpPr>
        <p:spPr>
          <a:xfrm>
            <a:off x="8308041" y="4693036"/>
            <a:ext cx="2550459" cy="1102659"/>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294594" y="4921199"/>
            <a:ext cx="2563906" cy="646331"/>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常见网络应用类型</a:t>
            </a:r>
            <a:r>
              <a:rPr lang="en-US" altLang="zh-CN" dirty="0" smtClean="0">
                <a:solidFill>
                  <a:schemeClr val="bg1"/>
                </a:solidFill>
                <a:latin typeface="微软雅黑" panose="020B0503020204020204" pitchFamily="34" charset="-122"/>
                <a:ea typeface="微软雅黑" panose="020B0503020204020204" pitchFamily="34" charset="-122"/>
              </a:rPr>
              <a:t>FTP</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DNS</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WWW</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P2P</a:t>
            </a:r>
            <a:r>
              <a:rPr lang="zh-CN" altLang="en-US" dirty="0">
                <a:solidFill>
                  <a:schemeClr val="bg1"/>
                </a:solidFill>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xmlns="" val="22784971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离散化</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dirty="0" smtClean="0"/>
                  <a:t>等宽方法</a:t>
                </a:r>
                <a:endParaRPr lang="en-US" altLang="zh-CN" dirty="0" smtClean="0"/>
              </a:p>
              <a:p>
                <a:r>
                  <a:rPr lang="zh-CN" altLang="zh-CN" dirty="0" smtClean="0"/>
                  <a:t>连续取值区间等分为</a:t>
                </a:r>
                <a:r>
                  <a:rPr lang="en-US" altLang="zh-CN" dirty="0" smtClean="0"/>
                  <a:t>k</a:t>
                </a:r>
                <a:r>
                  <a:rPr lang="zh-CN" altLang="zh-CN" dirty="0" smtClean="0"/>
                  <a:t>个子区间，将第</a:t>
                </a:r>
                <a:r>
                  <a:rPr lang="en-US" altLang="zh-CN" dirty="0" smtClean="0"/>
                  <a:t>i</a:t>
                </a:r>
                <a:r>
                  <a:rPr lang="zh-CN" altLang="zh-CN" dirty="0" smtClean="0"/>
                  <a:t>个子区间中的原始数据值映射到整数</a:t>
                </a:r>
                <a:r>
                  <a:rPr lang="en-US" altLang="zh-CN" dirty="0" smtClean="0"/>
                  <a:t>i</a:t>
                </a:r>
                <a:r>
                  <a:rPr lang="zh-CN" altLang="zh-CN" dirty="0" smtClean="0"/>
                  <a:t>。若连续特征值的最大值和最小值分别为</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𝑚𝑎𝑥</m:t>
                        </m:r>
                      </m:sub>
                    </m:sSub>
                    <m:r>
                      <a:rPr lang="zh-CN" altLang="en-US" b="0" i="1" smtClean="0">
                        <a:latin typeface="Cambria Math" panose="02040503050406030204" pitchFamily="18" charset="0"/>
                      </a:rPr>
                      <m:t>和</m:t>
                    </m:r>
                    <m:sSub>
                      <m:sSubPr>
                        <m:ctrlPr>
                          <a:rPr lang="en-US" altLang="zh-CN" i="1" smtClean="0">
                            <a:latin typeface="Cambria Math"/>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𝑚𝑖𝑛</m:t>
                        </m:r>
                      </m:sub>
                    </m:sSub>
                  </m:oMath>
                </a14:m>
                <a:r>
                  <a:rPr lang="en-US" altLang="zh-CN" dirty="0" smtClean="0"/>
                  <a:t/>
                </a:r>
                <a:r>
                  <a:rPr lang="zh-CN" altLang="zh-CN" dirty="0" smtClean="0"/>
                  <a:t>，则每个子区间的宽</a:t>
                </a:r>
                <a:r>
                  <a:rPr lang="zh-CN" altLang="en-US" dirty="0" smtClean="0"/>
                  <a:t>为</a:t>
                </a:r>
                <a:r>
                  <a:rPr lang="en-US" altLang="zh-CN" dirty="0" smtClean="0"/>
                  <a:t/>
                </a:r>
                <a14:m>
                  <m:oMath xmlns:m="http://schemas.openxmlformats.org/officeDocument/2006/math">
                    <m:f>
                      <m:fPr>
                        <m:ctrlPr>
                          <a:rPr lang="en-US" altLang="zh-CN" i="1" smtClean="0">
                            <a:latin typeface="Cambria Math"/>
                          </a:rPr>
                        </m:ctrlPr>
                      </m:fPr>
                      <m:num>
                        <m:sSub>
                          <m:sSubPr>
                            <m:ctrlPr>
                              <a:rPr lang="en-US" altLang="zh-CN" i="1" smtClean="0">
                                <a:latin typeface="Cambria Math"/>
                              </a:rPr>
                            </m:ctrlPr>
                          </m:sSubPr>
                          <m:e>
                            <m:r>
                              <a:rPr lang="en-US" altLang="zh-CN" b="0" i="1" smtClean="0">
                                <a:latin typeface="Cambria Math" panose="02040503050406030204" pitchFamily="18" charset="0"/>
                              </a:rPr>
                              <m:t>𝑋</m:t>
                            </m:r>
                          </m:e>
                          <m:sub>
                            <m:r>
                              <m:rPr>
                                <m:sty m:val="p"/>
                              </m:rPr>
                              <a:rPr lang="en-US" altLang="zh-CN" i="1">
                                <a:latin typeface="Cambria Math" panose="02040503050406030204" pitchFamily="18" charset="0"/>
                              </a:rPr>
                              <m:t>max</m:t>
                            </m:r>
                          </m:sub>
                        </m:sSub>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𝑚𝑖𝑛</m:t>
                            </m:r>
                          </m:sub>
                        </m:sSub>
                      </m:num>
                      <m:den>
                        <m:r>
                          <a:rPr lang="en-US" altLang="zh-CN" b="0" i="1" smtClean="0">
                            <a:latin typeface="Cambria Math" panose="02040503050406030204" pitchFamily="18" charset="0"/>
                          </a:rPr>
                          <m:t>𝑘</m:t>
                        </m:r>
                      </m:den>
                    </m:f>
                  </m:oMath>
                </a14:m>
                <a:endParaRPr lang="en-US" altLang="zh-CN" dirty="0" smtClean="0"/>
              </a:p>
              <a:p>
                <a:r>
                  <a:rPr lang="zh-CN" altLang="zh-CN" dirty="0" smtClean="0"/>
                  <a:t>不太适用于取值偏斜严重的情况</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424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40</a:t>
            </a:fld>
            <a:endParaRPr lang="zh-CN" altLang="en-US">
              <a:solidFill>
                <a:prstClr val="white">
                  <a:tint val="75000"/>
                </a:prstClr>
              </a:solidFill>
            </a:endParaRPr>
          </a:p>
        </p:txBody>
      </p:sp>
    </p:spTree>
    <p:extLst>
      <p:ext uri="{BB962C8B-B14F-4D97-AF65-F5344CB8AC3E}">
        <p14:creationId xmlns:p14="http://schemas.microsoft.com/office/powerpoint/2010/main" xmlns="" val="563439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离散化</a:t>
            </a:r>
            <a:endParaRPr lang="zh-CN" altLang="en-US" dirty="0"/>
          </a:p>
        </p:txBody>
      </p:sp>
      <p:sp>
        <p:nvSpPr>
          <p:cNvPr id="3" name="竖排文字占位符 2"/>
          <p:cNvSpPr>
            <a:spLocks noGrp="1"/>
          </p:cNvSpPr>
          <p:nvPr>
            <p:ph type="body" orient="vert" idx="1"/>
          </p:nvPr>
        </p:nvSpPr>
        <p:spPr/>
        <p:txBody>
          <a:bodyPr/>
          <a:lstStyle/>
          <a:p>
            <a:r>
              <a:rPr lang="zh-CN" altLang="zh-CN" dirty="0" smtClean="0"/>
              <a:t>等频方法</a:t>
            </a:r>
            <a:endParaRPr lang="en-US" altLang="zh-CN" dirty="0" smtClean="0"/>
          </a:p>
          <a:p>
            <a:r>
              <a:rPr lang="zh-CN" altLang="zh-CN" dirty="0" smtClean="0"/>
              <a:t>将特征值按相同的频度划分为</a:t>
            </a:r>
            <a:r>
              <a:rPr lang="en-US" altLang="zh-CN" dirty="0" smtClean="0"/>
              <a:t>k</a:t>
            </a:r>
            <a:r>
              <a:rPr lang="zh-CN" altLang="zh-CN" dirty="0" smtClean="0"/>
              <a:t>个子区间，使落在每个子区间内的实例数一致，即若实例总数为</a:t>
            </a:r>
            <a:r>
              <a:rPr lang="en-US" altLang="zh-CN" dirty="0" smtClean="0"/>
              <a:t>N</a:t>
            </a:r>
            <a:r>
              <a:rPr lang="zh-CN" altLang="zh-CN" dirty="0" smtClean="0"/>
              <a:t>，则划分子区间的方法是使每个子区间内刚好包含</a:t>
            </a:r>
            <a:r>
              <a:rPr lang="en-US" altLang="zh-CN" dirty="0" smtClean="0"/>
              <a:t> N/k</a:t>
            </a:r>
            <a:r>
              <a:rPr lang="zh-CN" altLang="zh-CN" dirty="0" smtClean="0"/>
              <a:t>个实例。</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41</a:t>
            </a:fld>
            <a:endParaRPr lang="zh-CN" altLang="en-US">
              <a:solidFill>
                <a:prstClr val="white">
                  <a:tint val="75000"/>
                </a:prstClr>
              </a:solidFill>
            </a:endParaRPr>
          </a:p>
        </p:txBody>
      </p:sp>
    </p:spTree>
    <p:extLst>
      <p:ext uri="{BB962C8B-B14F-4D97-AF65-F5344CB8AC3E}">
        <p14:creationId xmlns:p14="http://schemas.microsoft.com/office/powerpoint/2010/main" xmlns="" val="80855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离散化</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dirty="0" smtClean="0"/>
                  <a:t>聚类算法</a:t>
                </a:r>
                <a:endParaRPr lang="en-US" altLang="zh-CN" dirty="0" smtClean="0"/>
              </a:p>
              <a:p>
                <a:r>
                  <a:rPr lang="zh-CN" altLang="zh-CN" dirty="0" smtClean="0"/>
                  <a:t>通常采用</a:t>
                </a:r>
                <a:r>
                  <a:rPr lang="en-US" altLang="zh-CN" dirty="0" smtClean="0"/>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zh-CN" dirty="0" smtClean="0"/>
                  <a:t>均值聚类，首先从训练数据集中挑选</a:t>
                </a:r>
                <a:r>
                  <a:rPr lang="en-US" altLang="zh-CN" dirty="0" smtClean="0"/>
                  <a:t>k</a:t>
                </a:r>
                <a:r>
                  <a:rPr lang="zh-CN" altLang="zh-CN" dirty="0" smtClean="0"/>
                  <a:t>个实例作为初始子区间的类心，其次对其他实例，逐个计算它们与</a:t>
                </a:r>
                <a:r>
                  <a:rPr lang="en-US" altLang="zh-CN" dirty="0" smtClean="0"/>
                  <a:t>k</a:t>
                </a:r>
                <a:r>
                  <a:rPr lang="zh-CN" altLang="zh-CN" dirty="0" smtClean="0"/>
                  <a:t>个类心之间的距离，将其归入距离最近的那个类心对应的子区间，再次重新计算每子区间的新类心，重复上述步骤直至收敛（如均方差满足设定的阈值）。最后形成的</a:t>
                </a:r>
                <a:r>
                  <a:rPr lang="en-US" altLang="zh-CN" dirty="0" smtClean="0"/>
                  <a:t>k</a:t>
                </a:r>
                <a:r>
                  <a:rPr lang="zh-CN" altLang="zh-CN" dirty="0" smtClean="0"/>
                  <a:t>个聚类的类心即作为离散数值点，将属于某个聚类的所有样本均映射到此聚类的类心对应的离散数值点上。</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13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42</a:t>
            </a:fld>
            <a:endParaRPr lang="zh-CN" altLang="en-US">
              <a:solidFill>
                <a:prstClr val="white">
                  <a:tint val="75000"/>
                </a:prstClr>
              </a:solidFill>
            </a:endParaRPr>
          </a:p>
        </p:txBody>
      </p:sp>
    </p:spTree>
    <p:extLst>
      <p:ext uri="{BB962C8B-B14F-4D97-AF65-F5344CB8AC3E}">
        <p14:creationId xmlns:p14="http://schemas.microsoft.com/office/powerpoint/2010/main" xmlns="" val="179775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数据归约</a:t>
            </a:r>
            <a:endParaRPr lang="zh-CN" altLang="en-US" dirty="0"/>
          </a:p>
        </p:txBody>
      </p:sp>
      <p:sp>
        <p:nvSpPr>
          <p:cNvPr id="3" name="竖排文字占位符 2"/>
          <p:cNvSpPr>
            <a:spLocks noGrp="1"/>
          </p:cNvSpPr>
          <p:nvPr>
            <p:ph type="body" orient="vert" idx="1"/>
          </p:nvPr>
        </p:nvSpPr>
        <p:spPr/>
        <p:txBody>
          <a:bodyPr/>
          <a:lstStyle/>
          <a:p>
            <a:r>
              <a:rPr lang="zh-CN" altLang="zh-CN" dirty="0" smtClean="0"/>
              <a:t>通过数据立方体、属性选择、维归约、数据压缩、数值归约、离散化和概念分层等方法，从原始数据集中获得一个精简数据集，并使精简数据集尽可能保持原始数据集的有关特性，从而减少要处理的数据量。</a:t>
            </a:r>
            <a:endParaRPr lang="en-US" altLang="zh-CN" dirty="0" smtClean="0"/>
          </a:p>
          <a:p>
            <a:r>
              <a:rPr lang="zh-CN" altLang="zh-CN" dirty="0" smtClean="0"/>
              <a:t>常用的方法包括聚类、抽样或直方图。</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43</a:t>
            </a:fld>
            <a:endParaRPr lang="zh-CN" altLang="en-US">
              <a:solidFill>
                <a:prstClr val="white">
                  <a:tint val="75000"/>
                </a:prstClr>
              </a:solidFill>
            </a:endParaRPr>
          </a:p>
        </p:txBody>
      </p:sp>
    </p:spTree>
    <p:extLst>
      <p:ext uri="{BB962C8B-B14F-4D97-AF65-F5344CB8AC3E}">
        <p14:creationId xmlns:p14="http://schemas.microsoft.com/office/powerpoint/2010/main" xmlns="" val="3880276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数据归约</a:t>
            </a:r>
            <a:endParaRPr lang="zh-CN" altLang="en-US" dirty="0"/>
          </a:p>
        </p:txBody>
      </p:sp>
      <p:sp>
        <p:nvSpPr>
          <p:cNvPr id="3" name="竖排文字占位符 2"/>
          <p:cNvSpPr>
            <a:spLocks noGrp="1"/>
          </p:cNvSpPr>
          <p:nvPr>
            <p:ph type="body" orient="vert" idx="1"/>
          </p:nvPr>
        </p:nvSpPr>
        <p:spPr/>
        <p:txBody>
          <a:bodyPr>
            <a:normAutofit fontScale="92500"/>
          </a:bodyPr>
          <a:lstStyle/>
          <a:p>
            <a:r>
              <a:rPr lang="zh-CN" altLang="zh-CN" dirty="0" smtClean="0"/>
              <a:t>概念分层和离散化是用高层概念或区间值替换原始数据。</a:t>
            </a:r>
            <a:endParaRPr lang="en-US" altLang="zh-CN" dirty="0" smtClean="0"/>
          </a:p>
          <a:p>
            <a:r>
              <a:rPr lang="zh-CN" altLang="zh-CN" dirty="0" smtClean="0"/>
              <a:t>概念分层是一种数据泛化方法，通过高层概念代替低层概念以减少数据值个数。</a:t>
            </a:r>
            <a:endParaRPr lang="en-US" altLang="zh-CN" dirty="0" smtClean="0"/>
          </a:p>
          <a:p>
            <a:r>
              <a:rPr lang="zh-CN" altLang="zh-CN" dirty="0" smtClean="0"/>
              <a:t>离散化一般可通过分箱</a:t>
            </a:r>
            <a:r>
              <a:rPr lang="en-US" altLang="zh-CN" dirty="0" smtClean="0"/>
              <a:t>(Binning)</a:t>
            </a:r>
            <a:r>
              <a:rPr lang="zh-CN" altLang="zh-CN" dirty="0" smtClean="0"/>
              <a:t>法（又称为分桶法）将连续值离散化（如离散化为对应分箱的均值）。</a:t>
            </a:r>
            <a:endParaRPr lang="en-US" altLang="zh-CN" dirty="0" smtClean="0"/>
          </a:p>
          <a:p>
            <a:r>
              <a:rPr lang="zh-CN" altLang="zh-CN" dirty="0" smtClean="0"/>
              <a:t>分箱可以用均匀取值法或非均匀取值法。</a:t>
            </a:r>
            <a:endParaRPr lang="en-US" altLang="zh-CN" dirty="0" smtClean="0"/>
          </a:p>
          <a:p>
            <a:r>
              <a:rPr lang="zh-CN" altLang="zh-CN" dirty="0" smtClean="0"/>
              <a:t>非均匀性取值方法可用固定间隔法或指数间隔法，用指数间隔法对包长和包到达间隔时间的划分间隔经常设计</a:t>
            </a:r>
            <a:r>
              <a:rPr lang="zh-CN" altLang="zh-CN" dirty="0" smtClean="0"/>
              <a:t>为</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44</a:t>
            </a:fld>
            <a:endParaRPr lang="zh-CN" altLang="en-US">
              <a:solidFill>
                <a:prstClr val="white">
                  <a:tint val="75000"/>
                </a:prstClr>
              </a:solidFill>
            </a:endParaRPr>
          </a:p>
        </p:txBody>
      </p:sp>
      <p:pic>
        <p:nvPicPr>
          <p:cNvPr id="108545" name="Picture 1"/>
          <p:cNvPicPr>
            <a:picLocks noChangeAspect="1" noChangeArrowheads="1"/>
          </p:cNvPicPr>
          <p:nvPr/>
        </p:nvPicPr>
        <p:blipFill>
          <a:blip r:embed="rId2"/>
          <a:srcRect/>
          <a:stretch>
            <a:fillRect/>
          </a:stretch>
        </p:blipFill>
        <p:spPr bwMode="auto">
          <a:xfrm>
            <a:off x="6852243" y="5711302"/>
            <a:ext cx="561975" cy="321007"/>
          </a:xfrm>
          <a:prstGeom prst="rect">
            <a:avLst/>
          </a:prstGeom>
          <a:noFill/>
          <a:ln w="9525">
            <a:noFill/>
            <a:miter lim="800000"/>
            <a:headEnd/>
            <a:tailEnd/>
          </a:ln>
          <a:effectLst/>
        </p:spPr>
      </p:pic>
    </p:spTree>
    <p:extLst>
      <p:ext uri="{BB962C8B-B14F-4D97-AF65-F5344CB8AC3E}">
        <p14:creationId xmlns:p14="http://schemas.microsoft.com/office/powerpoint/2010/main" xmlns="" val="760666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数据挖掘技术在流量分析中的应用</a:t>
            </a:r>
            <a:br>
              <a:rPr lang="zh-CN" altLang="zh-CN" dirty="0" smtClean="0"/>
            </a:b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normAutofit/>
              </a:bodyPr>
              <a:lstStyle/>
              <a:p>
                <a:pPr>
                  <a:buNone/>
                </a:pPr>
                <a:r>
                  <a:rPr lang="en-US" altLang="zh-CN" b="1" dirty="0" smtClean="0"/>
                  <a:t>1.</a:t>
                </a:r>
                <a:r>
                  <a:rPr lang="zh-CN" altLang="zh-CN" b="1" dirty="0" smtClean="0"/>
                  <a:t>关联规则</a:t>
                </a:r>
                <a:endParaRPr lang="zh-CN" altLang="zh-CN" dirty="0" smtClean="0"/>
              </a:p>
              <a:p>
                <a:r>
                  <a:rPr lang="zh-CN" altLang="zh-CN" dirty="0" smtClean="0"/>
                  <a:t>定义</a:t>
                </a:r>
                <a:r>
                  <a:rPr lang="en-US" altLang="zh-CN" dirty="0" smtClean="0"/>
                  <a:t>1</a:t>
                </a:r>
                <a:r>
                  <a:rPr lang="zh-CN" altLang="zh-CN" dirty="0" smtClean="0"/>
                  <a:t>：设</a:t>
                </a:r>
                <a:r>
                  <a:rPr lang="en-US" altLang="zh-CN" dirty="0" smtClean="0"/>
                  <a:t/>
                </a:r>
                <a14:m>
                  <m:oMath xmlns:m="http://schemas.openxmlformats.org/officeDocument/2006/math">
                    <m:r>
                      <a:rPr lang="en-US" altLang="zh-CN" b="0" i="1" smtClean="0">
                        <a:solidFill>
                          <a:prstClr val="white"/>
                        </a:solidFill>
                        <a:latin typeface="Cambria Math" panose="02040503050406030204" pitchFamily="18" charset="0"/>
                      </a:rPr>
                      <m:t>𝐼</m:t>
                    </m:r>
                    <m:r>
                      <a:rPr lang="en-US" altLang="zh-CN" b="0" i="1" smtClean="0">
                        <a:solidFill>
                          <a:prstClr val="white"/>
                        </a:solidFill>
                        <a:latin typeface="Cambria Math" panose="02040503050406030204" pitchFamily="18" charset="0"/>
                      </a:rPr>
                      <m:t>={</m:t>
                    </m:r>
                    <m:sSub>
                      <m:sSubPr>
                        <m:ctrlPr>
                          <a:rPr lang="en-US" altLang="zh-CN" i="1">
                            <a:solidFill>
                              <a:prstClr val="white"/>
                            </a:solidFill>
                            <a:latin typeface="Cambria Math"/>
                          </a:rPr>
                        </m:ctrlPr>
                      </m:sSubPr>
                      <m:e>
                        <m:r>
                          <a:rPr lang="en-US" altLang="zh-CN" b="0" i="1" smtClean="0">
                            <a:solidFill>
                              <a:prstClr val="white"/>
                            </a:solidFill>
                            <a:latin typeface="Cambria Math" panose="02040503050406030204" pitchFamily="18" charset="0"/>
                          </a:rPr>
                          <m:t>𝑖</m:t>
                        </m:r>
                      </m:e>
                      <m:sub>
                        <m:r>
                          <a:rPr lang="en-US" altLang="zh-CN" i="1">
                            <a:solidFill>
                              <a:prstClr val="white"/>
                            </a:solidFill>
                            <a:latin typeface="Cambria Math" panose="02040503050406030204" pitchFamily="18" charset="0"/>
                          </a:rPr>
                          <m:t>1</m:t>
                        </m:r>
                      </m:sub>
                    </m:sSub>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a:rPr>
                        </m:ctrlPr>
                      </m:sSubPr>
                      <m:e>
                        <m:r>
                          <a:rPr lang="en-US" altLang="zh-CN" b="0" i="1" smtClean="0">
                            <a:solidFill>
                              <a:prstClr val="white"/>
                            </a:solidFill>
                            <a:latin typeface="Cambria Math" panose="02040503050406030204" pitchFamily="18" charset="0"/>
                          </a:rPr>
                          <m:t>𝑖</m:t>
                        </m:r>
                      </m:e>
                      <m:sub>
                        <m:r>
                          <a:rPr lang="en-US" altLang="zh-CN" i="1">
                            <a:solidFill>
                              <a:prstClr val="white"/>
                            </a:solidFill>
                            <a:latin typeface="Cambria Math" panose="02040503050406030204" pitchFamily="18" charset="0"/>
                          </a:rPr>
                          <m:t>2</m:t>
                        </m:r>
                      </m:sub>
                    </m:sSub>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a:rPr>
                        </m:ctrlPr>
                      </m:sSubPr>
                      <m:e>
                        <m:r>
                          <a:rPr lang="en-US" altLang="zh-CN" b="0" i="1" smtClean="0">
                            <a:solidFill>
                              <a:prstClr val="white"/>
                            </a:solidFill>
                            <a:latin typeface="Cambria Math" panose="02040503050406030204" pitchFamily="18" charset="0"/>
                          </a:rPr>
                          <m:t>𝑖</m:t>
                        </m:r>
                      </m:e>
                      <m:sub>
                        <m:r>
                          <a:rPr lang="en-US" altLang="zh-CN" b="0" i="1" smtClean="0">
                            <a:solidFill>
                              <a:prstClr val="white"/>
                            </a:solidFill>
                            <a:latin typeface="Cambria Math" panose="02040503050406030204" pitchFamily="18" charset="0"/>
                          </a:rPr>
                          <m:t>𝑚</m:t>
                        </m:r>
                      </m:sub>
                    </m:sSub>
                    <m:r>
                      <a:rPr lang="en-US" altLang="zh-CN" i="1">
                        <a:solidFill>
                          <a:prstClr val="white"/>
                        </a:solidFill>
                        <a:latin typeface="Cambria Math" panose="02040503050406030204" pitchFamily="18" charset="0"/>
                      </a:rPr>
                      <m:t>}</m:t>
                    </m:r>
                  </m:oMath>
                </a14:m>
                <a:r>
                  <a:rPr lang="zh-CN" altLang="zh-CN" dirty="0" smtClean="0"/>
                  <a:t>是全体数据项的集合。数据项集（简称项集</a:t>
                </a:r>
                <a14:m>
                  <m:oMath xmlns:m="http://schemas.openxmlformats.org/officeDocument/2006/math">
                    <m:r>
                      <a:rPr lang="en-US" altLang="zh-CN" i="1" dirty="0" smtClean="0">
                        <a:latin typeface="Cambria Math" panose="02040503050406030204" pitchFamily="18" charset="0"/>
                      </a:rPr>
                      <m:t>𝐼𝑡𝑒𝑚𝑙𝑖𝑠𝑡</m:t>
                    </m:r>
                  </m:oMath>
                </a14:m>
                <a:r>
                  <a:rPr lang="zh-CN" altLang="zh-CN" dirty="0" smtClean="0"/>
                  <a:t>）是由数据项构成的非空集合。项集包含的元素个数称为项集的长度，长度为</a:t>
                </a:r>
                <a:r>
                  <a:rPr lang="en-US" altLang="zh-CN" dirty="0" smtClean="0"/>
                  <a:t>k</a:t>
                </a:r>
                <a:r>
                  <a:rPr lang="zh-CN" altLang="zh-CN" dirty="0" smtClean="0"/>
                  <a:t>的项集称为</a:t>
                </a:r>
                <a14:m>
                  <m:oMath xmlns:m="http://schemas.openxmlformats.org/officeDocument/2006/math">
                    <m:r>
                      <a:rPr lang="en-US" altLang="zh-CN" i="1" dirty="0" smtClean="0">
                        <a:latin typeface="Cambria Math" panose="02040503050406030204" pitchFamily="18" charset="0"/>
                      </a:rPr>
                      <m:t>𝑘</m:t>
                    </m:r>
                  </m:oMath>
                </a14:m>
                <a:r>
                  <a:rPr lang="zh-CN" altLang="zh-CN" dirty="0" smtClean="0"/>
                  <a:t>阶项集</a:t>
                </a:r>
                <a:r>
                  <a:rPr lang="en-US" altLang="zh-CN" dirty="0" smtClean="0"/>
                  <a:t>(</a:t>
                </a:r>
                <a14:m>
                  <m:oMath xmlns:m="http://schemas.openxmlformats.org/officeDocument/2006/math">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𝑖𝑡𝑒𝑚𝑙𝑖𝑠𝑡</m:t>
                    </m:r>
                  </m:oMath>
                </a14:m>
                <a:r>
                  <a:rPr lang="en-US" altLang="zh-CN" dirty="0" smtClean="0"/>
                  <a:t>)</a:t>
                </a:r>
                <a:r>
                  <a:rPr lang="zh-CN" altLang="zh-CN" dirty="0" smtClean="0"/>
                  <a:t>。事务数据库</a:t>
                </a:r>
                <a:r>
                  <a:rPr lang="en-US" altLang="zh-CN" dirty="0" smtClean="0"/>
                  <a:t/>
                </a:r>
                <a14:m>
                  <m:oMath xmlns:m="http://schemas.openxmlformats.org/officeDocument/2006/math">
                    <m:r>
                      <m:rPr>
                        <m:sty m:val="p"/>
                      </m:rPr>
                      <a:rPr lang="en-US" altLang="zh-CN" b="0" i="0" smtClean="0">
                        <a:solidFill>
                          <a:prstClr val="white"/>
                        </a:solidFill>
                        <a:latin typeface="Cambria Math" panose="02040503050406030204" pitchFamily="18" charset="0"/>
                      </a:rPr>
                      <m:t>D</m:t>
                    </m:r>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a:rPr>
                        </m:ctrlPr>
                      </m:sSubPr>
                      <m:e>
                        <m:r>
                          <a:rPr lang="en-US" altLang="zh-CN" b="0" i="1" smtClean="0">
                            <a:solidFill>
                              <a:prstClr val="white"/>
                            </a:solidFill>
                            <a:latin typeface="Cambria Math" panose="02040503050406030204" pitchFamily="18" charset="0"/>
                          </a:rPr>
                          <m:t>𝑡</m:t>
                        </m:r>
                      </m:e>
                      <m:sub>
                        <m:r>
                          <a:rPr lang="en-US" altLang="zh-CN" i="1">
                            <a:solidFill>
                              <a:prstClr val="white"/>
                            </a:solidFill>
                            <a:latin typeface="Cambria Math" panose="02040503050406030204" pitchFamily="18" charset="0"/>
                          </a:rPr>
                          <m:t>1</m:t>
                        </m:r>
                      </m:sub>
                    </m:sSub>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a:rPr>
                        </m:ctrlPr>
                      </m:sSubPr>
                      <m:e>
                        <m:r>
                          <a:rPr lang="en-US" altLang="zh-CN" b="0" i="1" smtClean="0">
                            <a:solidFill>
                              <a:prstClr val="white"/>
                            </a:solidFill>
                            <a:latin typeface="Cambria Math" panose="02040503050406030204" pitchFamily="18" charset="0"/>
                          </a:rPr>
                          <m:t>𝑡</m:t>
                        </m:r>
                      </m:e>
                      <m:sub>
                        <m:r>
                          <a:rPr lang="en-US" altLang="zh-CN" i="1">
                            <a:solidFill>
                              <a:prstClr val="white"/>
                            </a:solidFill>
                            <a:latin typeface="Cambria Math" panose="02040503050406030204" pitchFamily="18" charset="0"/>
                          </a:rPr>
                          <m:t>2</m:t>
                        </m:r>
                      </m:sub>
                    </m:sSub>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a:rPr>
                        </m:ctrlPr>
                      </m:sSubPr>
                      <m:e>
                        <m:r>
                          <a:rPr lang="en-US" altLang="zh-CN" b="0" i="1" smtClean="0">
                            <a:solidFill>
                              <a:prstClr val="white"/>
                            </a:solidFill>
                            <a:latin typeface="Cambria Math" panose="02040503050406030204" pitchFamily="18" charset="0"/>
                          </a:rPr>
                          <m:t>𝑡</m:t>
                        </m:r>
                      </m:e>
                      <m:sub>
                        <m:r>
                          <a:rPr lang="en-US" altLang="zh-CN" b="0" i="1" smtClean="0">
                            <a:solidFill>
                              <a:prstClr val="white"/>
                            </a:solidFill>
                            <a:latin typeface="Cambria Math" panose="02040503050406030204" pitchFamily="18" charset="0"/>
                          </a:rPr>
                          <m:t>𝑛</m:t>
                        </m:r>
                      </m:sub>
                    </m:sSub>
                    <m:r>
                      <a:rPr lang="en-US" altLang="zh-CN" i="1">
                        <a:solidFill>
                          <a:prstClr val="white"/>
                        </a:solidFill>
                        <a:latin typeface="Cambria Math" panose="02040503050406030204" pitchFamily="18" charset="0"/>
                      </a:rPr>
                      <m:t>}</m:t>
                    </m:r>
                  </m:oMath>
                </a14:m>
                <a:r>
                  <a:rPr lang="zh-CN" altLang="zh-CN" dirty="0" smtClean="0"/>
                  <a:t>是由一系列具有惟一标识</a:t>
                </a:r>
                <a14:m>
                  <m:oMath xmlns:m="http://schemas.openxmlformats.org/officeDocument/2006/math">
                    <m:r>
                      <a:rPr lang="en-US" altLang="zh-CN" i="1" dirty="0" smtClean="0">
                        <a:latin typeface="Cambria Math" panose="02040503050406030204" pitchFamily="18" charset="0"/>
                      </a:rPr>
                      <m:t>𝑇𝐼𝐷</m:t>
                    </m:r>
                  </m:oMath>
                </a14:m>
                <a:r>
                  <a:rPr lang="zh-CN" altLang="zh-CN" dirty="0" smtClean="0"/>
                  <a:t>的事务组成，每个事务</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zh-CN" dirty="0" smtClean="0"/>
                  <a:t>，都对应</a:t>
                </a:r>
                <a14:m>
                  <m:oMath xmlns:m="http://schemas.openxmlformats.org/officeDocument/2006/math">
                    <m:r>
                      <a:rPr lang="en-US" altLang="zh-CN" i="1" dirty="0" smtClean="0">
                        <a:latin typeface="Cambria Math" panose="02040503050406030204" pitchFamily="18" charset="0"/>
                      </a:rPr>
                      <m:t>𝐼</m:t>
                    </m:r>
                  </m:oMath>
                </a14:m>
                <a:r>
                  <a:rPr lang="zh-CN" altLang="zh-CN" dirty="0" smtClean="0"/>
                  <a:t>上的一个子集。</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980" r="-58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45</a:t>
            </a:fld>
            <a:endParaRPr lang="zh-CN" altLang="en-US">
              <a:solidFill>
                <a:prstClr val="white">
                  <a:tint val="75000"/>
                </a:prstClr>
              </a:solidFill>
            </a:endParaRPr>
          </a:p>
        </p:txBody>
      </p:sp>
    </p:spTree>
    <p:extLst>
      <p:ext uri="{BB962C8B-B14F-4D97-AF65-F5344CB8AC3E}">
        <p14:creationId xmlns:p14="http://schemas.microsoft.com/office/powerpoint/2010/main" xmlns="" val="2223103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关联规则</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dirty="0" smtClean="0"/>
                  <a:t>定义</a:t>
                </a:r>
                <a:r>
                  <a:rPr lang="en-US" altLang="zh-CN" dirty="0" smtClean="0"/>
                  <a:t>2</a:t>
                </a:r>
                <a:r>
                  <a:rPr lang="zh-CN" altLang="zh-CN" dirty="0" smtClean="0"/>
                  <a:t>：关联规则是描述数据库中数据项之间存在的潜在关系的规则，形式为</a:t>
                </a:r>
                <a:r>
                  <a:rPr lang="en-US" altLang="zh-CN" dirty="0" smtClean="0"/>
                  <a:t/>
                </a:r>
                <a14:m>
                  <m:oMath xmlns:m="http://schemas.openxmlformats.org/officeDocument/2006/math">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zh-CN" altLang="zh-CN" dirty="0" smtClean="0"/>
                  <a:t>，其中</a:t>
                </a:r>
                <a14:m>
                  <m:oMath xmlns:m="http://schemas.openxmlformats.org/officeDocument/2006/math">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b="0" i="1" smtClean="0">
                        <a:solidFill>
                          <a:prstClr val="white"/>
                        </a:solidFill>
                        <a:latin typeface="Cambria Math" panose="02040503050406030204" pitchFamily="18" charset="0"/>
                        <a:ea typeface="Cambria Math" panose="02040503050406030204" pitchFamily="18" charset="0"/>
                      </a:rPr>
                      <m:t>𝐼</m:t>
                    </m:r>
                    <m:r>
                      <a:rPr lang="en-US" altLang="zh-CN" b="0" i="1" smtClean="0">
                        <a:solidFill>
                          <a:prstClr val="white"/>
                        </a:solidFill>
                        <a:latin typeface="Cambria Math" panose="02040503050406030204" pitchFamily="18" charset="0"/>
                        <a:ea typeface="Cambria Math" panose="02040503050406030204" pitchFamily="18" charset="0"/>
                      </a:rPr>
                      <m:t>,</m:t>
                    </m:r>
                    <m:r>
                      <a:rPr lang="en-US" altLang="zh-CN" b="0" i="1" smtClean="0">
                        <a:solidFill>
                          <a:prstClr val="white"/>
                        </a:solidFill>
                        <a:latin typeface="Cambria Math" panose="02040503050406030204" pitchFamily="18" charset="0"/>
                        <a:ea typeface="Cambria Math" panose="02040503050406030204" pitchFamily="18" charset="0"/>
                      </a:rPr>
                      <m:t>𝑌</m:t>
                    </m:r>
                    <m:r>
                      <a:rPr lang="en-US" altLang="zh-CN" b="0" i="1" smtClean="0">
                        <a:solidFill>
                          <a:prstClr val="white"/>
                        </a:solidFill>
                        <a:latin typeface="Cambria Math" panose="02040503050406030204" pitchFamily="18" charset="0"/>
                        <a:ea typeface="Cambria Math" panose="02040503050406030204" pitchFamily="18" charset="0"/>
                      </a:rPr>
                      <m:t>⊑</m:t>
                    </m:r>
                    <m:r>
                      <a:rPr lang="en-US" altLang="zh-CN" b="0" i="1" smtClean="0">
                        <a:solidFill>
                          <a:prstClr val="white"/>
                        </a:solidFill>
                        <a:latin typeface="Cambria Math" panose="02040503050406030204" pitchFamily="18" charset="0"/>
                        <a:ea typeface="Cambria Math" panose="02040503050406030204" pitchFamily="18" charset="0"/>
                      </a:rPr>
                      <m:t>𝐼</m:t>
                    </m:r>
                  </m:oMath>
                </a14:m>
                <a:r>
                  <a:rPr lang="zh-CN" altLang="zh-CN" dirty="0" smtClean="0"/>
                  <a:t>，且</a:t>
                </a:r>
                <a:r>
                  <a:rPr lang="en-US" altLang="zh-CN" dirty="0" smtClean="0"/>
                  <a:t/>
                </a:r>
                <a14:m>
                  <m:oMath xmlns:m="http://schemas.openxmlformats.org/officeDocument/2006/math">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r>
                      <a:rPr lang="en-US" altLang="zh-CN" b="0" i="1" smtClean="0">
                        <a:solidFill>
                          <a:prstClr val="white"/>
                        </a:solidFill>
                        <a:latin typeface="Cambria Math" panose="02040503050406030204" pitchFamily="18" charset="0"/>
                        <a:ea typeface="Cambria Math" panose="02040503050406030204" pitchFamily="18" charset="0"/>
                      </a:rPr>
                      <m:t>=∅</m:t>
                    </m:r>
                    <m:r>
                      <a:rPr lang="en-US" altLang="zh-CN" b="0" i="0" smtClean="0">
                        <a:solidFill>
                          <a:prstClr val="white"/>
                        </a:solidFill>
                        <a:latin typeface="Cambria Math" panose="02040503050406030204" pitchFamily="18" charset="0"/>
                        <a:ea typeface="Cambria Math" panose="02040503050406030204" pitchFamily="18" charset="0"/>
                      </a:rPr>
                      <m:t>,</m:t>
                    </m:r>
                  </m:oMath>
                </a14:m>
                <a:r>
                  <a:rPr lang="en-US" altLang="zh-CN" dirty="0" smtClean="0"/>
                  <a:t/>
                </a:r>
                <a14:m>
                  <m:oMath xmlns:m="http://schemas.openxmlformats.org/officeDocument/2006/math">
                    <m:r>
                      <a:rPr lang="en-US" altLang="zh-CN" i="1" smtClean="0">
                        <a:solidFill>
                          <a:prstClr val="white"/>
                        </a:solidFill>
                        <a:latin typeface="Cambria Math" panose="02040503050406030204" pitchFamily="18" charset="0"/>
                      </a:rPr>
                      <m:t>𝑋</m:t>
                    </m:r>
                  </m:oMath>
                </a14:m>
                <a:r>
                  <a:rPr lang="zh-CN" altLang="zh-CN" dirty="0" smtClean="0"/>
                  <a:t>称为规则头</a:t>
                </a:r>
                <a:r>
                  <a:rPr lang="en-US" altLang="zh-CN" dirty="0" smtClean="0"/>
                  <a:t>(antecedent)</a:t>
                </a:r>
                <a:r>
                  <a:rPr lang="zh-CN" altLang="zh-CN" dirty="0" smtClean="0"/>
                  <a:t>，</a:t>
                </a:r>
                <a14:m>
                  <m:oMath xmlns:m="http://schemas.openxmlformats.org/officeDocument/2006/math">
                    <m:r>
                      <a:rPr lang="en-US" altLang="zh-CN" i="1">
                        <a:solidFill>
                          <a:prstClr val="white"/>
                        </a:solidFill>
                        <a:latin typeface="Cambria Math" panose="02040503050406030204" pitchFamily="18" charset="0"/>
                        <a:ea typeface="Cambria Math" panose="02040503050406030204" pitchFamily="18" charset="0"/>
                      </a:rPr>
                      <m:t>𝑌</m:t>
                    </m:r>
                  </m:oMath>
                </a14:m>
                <a:r>
                  <a:rPr lang="zh-CN" altLang="zh-CN" dirty="0" smtClean="0"/>
                  <a:t>称为规则尾</a:t>
                </a:r>
                <a:r>
                  <a:rPr lang="en-US" altLang="zh-CN" dirty="0" smtClean="0"/>
                  <a:t>(consequent)</a:t>
                </a:r>
              </a:p>
              <a:p>
                <a:r>
                  <a:rPr lang="zh-CN" altLang="zh-CN" dirty="0" smtClean="0"/>
                  <a:t>定义</a:t>
                </a:r>
                <a:r>
                  <a:rPr lang="en-US" altLang="zh-CN" dirty="0" smtClean="0"/>
                  <a:t>3</a:t>
                </a:r>
                <a:r>
                  <a:rPr lang="zh-CN" altLang="zh-CN" dirty="0" smtClean="0"/>
                  <a:t>：项集</a:t>
                </a:r>
                <a14:m>
                  <m:oMath xmlns:m="http://schemas.openxmlformats.org/officeDocument/2006/math">
                    <m:r>
                      <a:rPr lang="en-US" altLang="zh-CN" i="1">
                        <a:solidFill>
                          <a:prstClr val="white"/>
                        </a:solidFill>
                        <a:latin typeface="Cambria Math" panose="02040503050406030204" pitchFamily="18" charset="0"/>
                      </a:rPr>
                      <m:t>𝑋</m:t>
                    </m:r>
                  </m:oMath>
                </a14:m>
                <a:r>
                  <a:rPr lang="zh-CN" altLang="zh-CN" dirty="0" smtClean="0"/>
                  <a:t>在事物集合</a:t>
                </a:r>
                <a14:m>
                  <m:oMath xmlns:m="http://schemas.openxmlformats.org/officeDocument/2006/math">
                    <m:r>
                      <a:rPr lang="en-US" altLang="zh-CN" b="0" i="1" smtClean="0">
                        <a:latin typeface="Cambria Math" panose="02040503050406030204" pitchFamily="18" charset="0"/>
                      </a:rPr>
                      <m:t>𝐷</m:t>
                    </m:r>
                  </m:oMath>
                </a14:m>
                <a:r>
                  <a:rPr lang="zh-CN" altLang="zh-CN" dirty="0" smtClean="0"/>
                  <a:t>中的支持数是</a:t>
                </a:r>
                <a14:m>
                  <m:oMath xmlns:m="http://schemas.openxmlformats.org/officeDocument/2006/math">
                    <m:r>
                      <a:rPr lang="en-US" altLang="zh-CN" i="1">
                        <a:solidFill>
                          <a:prstClr val="white"/>
                        </a:solidFill>
                        <a:latin typeface="Cambria Math" panose="02040503050406030204" pitchFamily="18" charset="0"/>
                      </a:rPr>
                      <m:t>𝐷</m:t>
                    </m:r>
                  </m:oMath>
                </a14:m>
                <a:r>
                  <a:rPr lang="zh-CN" altLang="zh-CN" dirty="0" smtClean="0"/>
                  <a:t>中包含</a:t>
                </a:r>
                <a14:m>
                  <m:oMath xmlns:m="http://schemas.openxmlformats.org/officeDocument/2006/math">
                    <m:r>
                      <a:rPr lang="en-US" altLang="zh-CN" i="1">
                        <a:solidFill>
                          <a:prstClr val="white"/>
                        </a:solidFill>
                        <a:latin typeface="Cambria Math" panose="02040503050406030204" pitchFamily="18" charset="0"/>
                      </a:rPr>
                      <m:t>𝑋</m:t>
                    </m:r>
                  </m:oMath>
                </a14:m>
                <a:r>
                  <a:rPr lang="zh-CN" altLang="zh-CN" dirty="0" smtClean="0"/>
                  <a:t>的事务数，记作</a:t>
                </a:r>
                <a14:m>
                  <m:oMath xmlns:m="http://schemas.openxmlformats.org/officeDocument/2006/math">
                    <m:r>
                      <m:rPr>
                        <m:sty m:val="p"/>
                      </m:rPr>
                      <a:rPr lang="en-US" altLang="zh-CN" dirty="0">
                        <a:latin typeface="Cambria Math" panose="02040503050406030204" pitchFamily="18" charset="0"/>
                      </a:rPr>
                      <m:t>support</m:t>
                    </m:r>
                  </m:oMath>
                </a14:m>
                <a:r>
                  <a:rPr lang="en-US" altLang="zh-CN" dirty="0" smtClean="0"/>
                  <a:t>(</a:t>
                </a:r>
                <a14:m>
                  <m:oMath xmlns:m="http://schemas.openxmlformats.org/officeDocument/2006/math">
                    <m:r>
                      <a:rPr lang="en-US" altLang="zh-CN" i="1">
                        <a:solidFill>
                          <a:prstClr val="white"/>
                        </a:solidFill>
                        <a:latin typeface="Cambria Math" panose="02040503050406030204" pitchFamily="18" charset="0"/>
                      </a:rPr>
                      <m:t>𝑋</m:t>
                    </m:r>
                  </m:oMath>
                </a14:m>
                <a:r>
                  <a:rPr lang="en-US" altLang="zh-CN" dirty="0" smtClean="0"/>
                  <a:t>) </a:t>
                </a:r>
                <a:r>
                  <a:rPr lang="zh-CN" altLang="zh-CN" dirty="0" smtClean="0"/>
                  <a:t>。项集</a:t>
                </a:r>
                <a:r>
                  <a:rPr lang="en-US" altLang="zh-CN" dirty="0" smtClean="0"/>
                  <a:t>X</a:t>
                </a:r>
                <a:r>
                  <a:rPr lang="zh-CN" altLang="zh-CN" dirty="0" smtClean="0"/>
                  <a:t>在事物集合</a:t>
                </a:r>
                <a14:m>
                  <m:oMath xmlns:m="http://schemas.openxmlformats.org/officeDocument/2006/math">
                    <m:r>
                      <a:rPr lang="en-US" altLang="zh-CN" i="1">
                        <a:solidFill>
                          <a:prstClr val="white"/>
                        </a:solidFill>
                        <a:latin typeface="Cambria Math" panose="02040503050406030204" pitchFamily="18" charset="0"/>
                      </a:rPr>
                      <m:t>𝐷</m:t>
                    </m:r>
                  </m:oMath>
                </a14:m>
                <a:r>
                  <a:rPr lang="zh-CN" altLang="zh-CN" dirty="0" smtClean="0"/>
                  <a:t>中支持度就是</a:t>
                </a:r>
                <a:r>
                  <a:rPr lang="zh-CN" altLang="en-US" dirty="0"/>
                  <a:t>𝑋</a:t>
                </a:r>
                <a:r>
                  <a:rPr lang="zh-CN" altLang="zh-CN" dirty="0" smtClean="0"/>
                  <a:t>在</a:t>
                </a:r>
                <a14:m>
                  <m:oMath xmlns:m="http://schemas.openxmlformats.org/officeDocument/2006/math">
                    <m:r>
                      <a:rPr lang="en-US" altLang="zh-CN" i="1">
                        <a:solidFill>
                          <a:prstClr val="white"/>
                        </a:solidFill>
                        <a:latin typeface="Cambria Math" panose="02040503050406030204" pitchFamily="18" charset="0"/>
                      </a:rPr>
                      <m:t>𝐷</m:t>
                    </m:r>
                  </m:oMath>
                </a14:m>
                <a:r>
                  <a:rPr lang="zh-CN" altLang="zh-CN" dirty="0" smtClean="0"/>
                  <a:t>中出现的频率，用符号</a:t>
                </a:r>
                <a14:m>
                  <m:oMath xmlns:m="http://schemas.openxmlformats.org/officeDocument/2006/math">
                    <m:r>
                      <a:rPr lang="en-US" altLang="zh-CN" b="0" i="1" smtClean="0">
                        <a:latin typeface="Cambria Math" panose="02040503050406030204" pitchFamily="18" charset="0"/>
                      </a:rPr>
                      <m:t>𝑃</m:t>
                    </m:r>
                  </m:oMath>
                </a14:m>
                <a:r>
                  <a:rPr lang="en-US" altLang="zh-CN" dirty="0" smtClean="0"/>
                  <a:t>(</a:t>
                </a:r>
                <a14:m>
                  <m:oMath xmlns:m="http://schemas.openxmlformats.org/officeDocument/2006/math">
                    <m:r>
                      <a:rPr lang="en-US" altLang="zh-CN" i="1">
                        <a:solidFill>
                          <a:prstClr val="white"/>
                        </a:solidFill>
                        <a:latin typeface="Cambria Math" panose="02040503050406030204" pitchFamily="18" charset="0"/>
                      </a:rPr>
                      <m:t>𝑋</m:t>
                    </m:r>
                  </m:oMath>
                </a14:m>
                <a:r>
                  <a:rPr lang="en-US" altLang="zh-CN" dirty="0" smtClean="0"/>
                  <a:t>)</a:t>
                </a:r>
                <a:r>
                  <a:rPr lang="zh-CN" altLang="zh-CN" dirty="0" smtClean="0"/>
                  <a:t>表示，</a:t>
                </a:r>
                <a:r>
                  <a:rPr lang="en-US" altLang="zh-CN" dirty="0">
                    <a:solidFill>
                      <a:prstClr val="white"/>
                    </a:solidFill>
                  </a:rPr>
                  <a:t/>
                </a:r>
                <a14:m>
                  <m:oMath xmlns:m="http://schemas.openxmlformats.org/officeDocument/2006/math">
                    <m:r>
                      <a:rPr lang="en-US" altLang="zh-CN" i="1">
                        <a:solidFill>
                          <a:prstClr val="white"/>
                        </a:solidFill>
                        <a:latin typeface="Cambria Math" panose="02040503050406030204" pitchFamily="18" charset="0"/>
                      </a:rPr>
                      <m:t>𝑃</m:t>
                    </m:r>
                  </m:oMath>
                </a14:m>
                <a:r>
                  <a:rPr lang="en-US" altLang="zh-CN" dirty="0" smtClean="0"/>
                  <a:t>(</a:t>
                </a:r>
                <a14:m>
                  <m:oMath xmlns:m="http://schemas.openxmlformats.org/officeDocument/2006/math">
                    <m:r>
                      <a:rPr lang="en-US" altLang="zh-CN" i="1">
                        <a:solidFill>
                          <a:prstClr val="white"/>
                        </a:solidFill>
                        <a:latin typeface="Cambria Math" panose="02040503050406030204" pitchFamily="18" charset="0"/>
                      </a:rPr>
                      <m:t>𝑋</m:t>
                    </m:r>
                  </m:oMath>
                </a14:m>
                <a:r>
                  <a:rPr lang="en-US" altLang="zh-CN" dirty="0" smtClean="0"/>
                  <a:t>)=</a:t>
                </a:r>
                <a:r>
                  <a:rPr lang="en-US" altLang="zh-CN" dirty="0">
                    <a:solidFill>
                      <a:prstClr val="white"/>
                    </a:solidFill>
                  </a:rPr>
                  <a:t/>
                </a:r>
                <a14:m>
                  <m:oMath xmlns:m="http://schemas.openxmlformats.org/officeDocument/2006/math">
                    <m:r>
                      <m:rPr>
                        <m:sty m:val="p"/>
                      </m:rPr>
                      <a:rPr lang="en-US" altLang="zh-CN" dirty="0">
                        <a:solidFill>
                          <a:prstClr val="white"/>
                        </a:solidFill>
                        <a:latin typeface="Cambria Math" panose="02040503050406030204" pitchFamily="18" charset="0"/>
                      </a:rPr>
                      <m:t>support</m:t>
                    </m:r>
                  </m:oMath>
                </a14:m>
                <a:r>
                  <a:rPr lang="en-US" altLang="zh-CN" dirty="0" smtClean="0"/>
                  <a:t>(</a:t>
                </a:r>
                <a14:m>
                  <m:oMath xmlns:m="http://schemas.openxmlformats.org/officeDocument/2006/math">
                    <m:r>
                      <a:rPr lang="en-US" altLang="zh-CN" i="1">
                        <a:solidFill>
                          <a:prstClr val="white"/>
                        </a:solidFill>
                        <a:latin typeface="Cambria Math" panose="02040503050406030204" pitchFamily="18" charset="0"/>
                      </a:rPr>
                      <m:t>𝑋</m:t>
                    </m:r>
                  </m:oMath>
                </a14:m>
                <a:r>
                  <a:rPr lang="en-US" altLang="zh-CN" dirty="0" smtClean="0"/>
                  <a:t>)/|</a:t>
                </a:r>
                <a:r>
                  <a:rPr lang="en-US" altLang="zh-CN" dirty="0">
                    <a:solidFill>
                      <a:prstClr val="white"/>
                    </a:solidFill>
                  </a:rPr>
                  <a:t/>
                </a:r>
                <a14:m>
                  <m:oMath xmlns:m="http://schemas.openxmlformats.org/officeDocument/2006/math">
                    <m:r>
                      <a:rPr lang="en-US" altLang="zh-CN" i="1">
                        <a:solidFill>
                          <a:prstClr val="white"/>
                        </a:solidFill>
                        <a:latin typeface="Cambria Math" panose="02040503050406030204" pitchFamily="18" charset="0"/>
                      </a:rPr>
                      <m:t>𝐷</m:t>
                    </m:r>
                    <m:r>
                      <a:rPr lang="en-US" altLang="zh-CN" i="1">
                        <a:solidFill>
                          <a:prstClr val="white"/>
                        </a:solidFill>
                        <a:latin typeface="Cambria Math" panose="02040503050406030204" pitchFamily="18" charset="0"/>
                      </a:rPr>
                      <m:t> </m:t>
                    </m:r>
                  </m:oMath>
                </a14:m>
                <a:r>
                  <a:rPr lang="en-US" altLang="zh-CN" dirty="0" smtClean="0"/>
                  <a:t>| </a:t>
                </a:r>
                <a:r>
                  <a:rPr lang="zh-CN" altLang="zh-CN" dirty="0" smtClean="0"/>
                  <a:t>，其中</a:t>
                </a:r>
                <a:r>
                  <a:rPr lang="en-US" altLang="zh-CN" dirty="0" smtClean="0"/>
                  <a:t>|</a:t>
                </a:r>
                <a:r>
                  <a:rPr lang="en-US" altLang="zh-CN" dirty="0">
                    <a:solidFill>
                      <a:prstClr val="white"/>
                    </a:solidFill>
                  </a:rPr>
                  <a:t/>
                </a:r>
                <a14:m>
                  <m:oMath xmlns:m="http://schemas.openxmlformats.org/officeDocument/2006/math">
                    <m:r>
                      <a:rPr lang="en-US" altLang="zh-CN" i="1">
                        <a:solidFill>
                          <a:prstClr val="white"/>
                        </a:solidFill>
                        <a:latin typeface="Cambria Math" panose="02040503050406030204" pitchFamily="18" charset="0"/>
                      </a:rPr>
                      <m:t>𝐷</m:t>
                    </m:r>
                    <m:r>
                      <a:rPr lang="en-US" altLang="zh-CN" i="1">
                        <a:solidFill>
                          <a:prstClr val="white"/>
                        </a:solidFill>
                        <a:latin typeface="Cambria Math" panose="02040503050406030204" pitchFamily="18" charset="0"/>
                      </a:rPr>
                      <m:t> </m:t>
                    </m:r>
                  </m:oMath>
                </a14:m>
                <a:r>
                  <a:rPr lang="en-US" altLang="zh-CN" dirty="0" smtClean="0"/>
                  <a:t>|</a:t>
                </a:r>
                <a:r>
                  <a:rPr lang="zh-CN" altLang="zh-CN" dirty="0" smtClean="0"/>
                  <a:t>是总事务数</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46</a:t>
            </a:fld>
            <a:endParaRPr lang="zh-CN" altLang="en-US">
              <a:solidFill>
                <a:prstClr val="white">
                  <a:tint val="75000"/>
                </a:prstClr>
              </a:solidFill>
            </a:endParaRPr>
          </a:p>
        </p:txBody>
      </p:sp>
    </p:spTree>
    <p:extLst>
      <p:ext uri="{BB962C8B-B14F-4D97-AF65-F5344CB8AC3E}">
        <p14:creationId xmlns:p14="http://schemas.microsoft.com/office/powerpoint/2010/main" xmlns="" val="4016435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关联规则</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dirty="0" smtClean="0"/>
                  <a:t>定义</a:t>
                </a:r>
                <a:r>
                  <a:rPr lang="en-US" altLang="zh-CN" dirty="0" smtClean="0"/>
                  <a:t>4</a:t>
                </a:r>
                <a:r>
                  <a:rPr lang="zh-CN" altLang="zh-CN" dirty="0" smtClean="0"/>
                  <a:t>：规则</a:t>
                </a:r>
                <a14:m>
                  <m:oMath xmlns:m="http://schemas.openxmlformats.org/officeDocument/2006/math">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zh-CN" altLang="zh-CN" dirty="0" smtClean="0"/>
                  <a:t>在交易数据库</a:t>
                </a:r>
                <a14:m>
                  <m:oMath xmlns:m="http://schemas.openxmlformats.org/officeDocument/2006/math">
                    <m:r>
                      <a:rPr lang="en-US" altLang="zh-CN" i="1" dirty="0" smtClean="0">
                        <a:latin typeface="Cambria Math" panose="02040503050406030204" pitchFamily="18" charset="0"/>
                      </a:rPr>
                      <m:t>𝐷</m:t>
                    </m:r>
                  </m:oMath>
                </a14:m>
                <a:r>
                  <a:rPr lang="zh-CN" altLang="zh-CN" dirty="0" smtClean="0"/>
                  <a:t>中的支持度是交易集中包含</a:t>
                </a:r>
                <a14:m>
                  <m:oMath xmlns:m="http://schemas.openxmlformats.org/officeDocument/2006/math">
                    <m:r>
                      <a:rPr lang="en-US" altLang="zh-CN" i="1" dirty="0" smtClean="0">
                        <a:latin typeface="Cambria Math" panose="02040503050406030204" pitchFamily="18" charset="0"/>
                      </a:rPr>
                      <m:t>𝑋</m:t>
                    </m:r>
                  </m:oMath>
                </a14:m>
                <a:r>
                  <a:rPr lang="zh-CN" altLang="zh-CN" dirty="0" smtClean="0"/>
                  <a:t>和</a:t>
                </a:r>
                <a14:m>
                  <m:oMath xmlns:m="http://schemas.openxmlformats.org/officeDocument/2006/math">
                    <m:r>
                      <a:rPr lang="en-US" altLang="zh-CN" i="1" dirty="0" smtClean="0">
                        <a:latin typeface="Cambria Math" panose="02040503050406030204" pitchFamily="18" charset="0"/>
                      </a:rPr>
                      <m:t>𝑌</m:t>
                    </m:r>
                  </m:oMath>
                </a14:m>
                <a:r>
                  <a:rPr lang="zh-CN" altLang="zh-CN" dirty="0" smtClean="0"/>
                  <a:t>的交易数与所有交易数之比，记为</a:t>
                </a:r>
                <a:r>
                  <a:rPr lang="en-US" altLang="zh-CN" dirty="0" smtClean="0"/>
                  <a:t/>
                </a:r>
                <a14:m>
                  <m:oMath xmlns:m="http://schemas.openxmlformats.org/officeDocument/2006/math">
                    <m:r>
                      <m:rPr>
                        <m:sty m:val="p"/>
                      </m:rPr>
                      <a:rPr lang="en-US" altLang="zh-CN" b="0" i="0" smtClean="0">
                        <a:solidFill>
                          <a:prstClr val="white"/>
                        </a:solidFill>
                        <a:latin typeface="Cambria Math" panose="02040503050406030204" pitchFamily="18" charset="0"/>
                      </a:rPr>
                      <m:t>P</m:t>
                    </m:r>
                    <m:r>
                      <a:rPr lang="en-US" altLang="zh-CN" b="0" i="0" smtClean="0">
                        <a:solidFill>
                          <a:prstClr val="white"/>
                        </a:solidFill>
                        <a:latin typeface="Cambria Math" panose="02040503050406030204" pitchFamily="18" charset="0"/>
                      </a:rPr>
                      <m:t>(</m:t>
                    </m:r>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r>
                      <a:rPr lang="en-US" altLang="zh-CN" b="0" i="1" smtClean="0">
                        <a:solidFill>
                          <a:prstClr val="white"/>
                        </a:solidFill>
                        <a:latin typeface="Cambria Math" panose="02040503050406030204" pitchFamily="18" charset="0"/>
                        <a:ea typeface="Cambria Math" panose="02040503050406030204" pitchFamily="18" charset="0"/>
                      </a:rPr>
                      <m:t>)</m:t>
                    </m:r>
                  </m:oMath>
                </a14:m>
                <a:r>
                  <a:rPr lang="zh-CN" altLang="zh-CN" dirty="0" smtClean="0"/>
                  <a:t>，即</a:t>
                </a:r>
                <a:endParaRPr lang="en-US" altLang="zh-CN" dirty="0" smtClean="0"/>
              </a:p>
              <a:p>
                <a:pPr>
                  <a:buNone/>
                </a:pPr>
                <a:endParaRPr lang="zh-CN" altLang="zh-CN" dirty="0" smtClean="0"/>
              </a:p>
              <a:p>
                <a:r>
                  <a:rPr lang="zh-CN" altLang="zh-CN" dirty="0" smtClean="0"/>
                  <a:t>规则</a:t>
                </a:r>
                <a14:m>
                  <m:oMath xmlns:m="http://schemas.openxmlformats.org/officeDocument/2006/math">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zh-CN" altLang="zh-CN" dirty="0" smtClean="0"/>
                  <a:t>在交易集中的置信度</a:t>
                </a:r>
                <a:r>
                  <a:rPr lang="en-US" altLang="zh-CN" dirty="0" smtClean="0"/>
                  <a:t>(confidence)</a:t>
                </a:r>
                <a:r>
                  <a:rPr lang="zh-CN" altLang="zh-CN" dirty="0" smtClean="0"/>
                  <a:t>是指包含</a:t>
                </a:r>
                <a:r>
                  <a:rPr lang="en-US" altLang="zh-CN" dirty="0" smtClean="0"/>
                  <a:t>X</a:t>
                </a:r>
                <a:r>
                  <a:rPr lang="zh-CN" altLang="zh-CN" dirty="0" smtClean="0"/>
                  <a:t>和</a:t>
                </a:r>
                <a:r>
                  <a:rPr lang="en-US" altLang="zh-CN" dirty="0" smtClean="0"/>
                  <a:t>Y</a:t>
                </a:r>
                <a:r>
                  <a:rPr lang="zh-CN" altLang="zh-CN" dirty="0" smtClean="0"/>
                  <a:t>的交易数和包含</a:t>
                </a:r>
                <a:r>
                  <a:rPr lang="en-US" altLang="zh-CN" dirty="0" smtClean="0"/>
                  <a:t>X</a:t>
                </a:r>
                <a:r>
                  <a:rPr lang="zh-CN" altLang="zh-CN" dirty="0" smtClean="0"/>
                  <a:t>的交易数之比，记为</a:t>
                </a:r>
                <a:r>
                  <a:rPr lang="en-US" altLang="zh-CN" dirty="0" smtClean="0"/>
                  <a:t/>
                </a:r>
                <a14:m>
                  <m:oMath xmlns:m="http://schemas.openxmlformats.org/officeDocument/2006/math">
                    <m:r>
                      <m:rPr>
                        <m:sty m:val="p"/>
                      </m:rPr>
                      <a:rPr lang="en-US" altLang="zh-CN" b="0" i="0" smtClean="0">
                        <a:solidFill>
                          <a:prstClr val="white"/>
                        </a:solidFill>
                        <a:latin typeface="Cambria Math" panose="02040503050406030204" pitchFamily="18" charset="0"/>
                      </a:rPr>
                      <m:t>conf</m:t>
                    </m:r>
                    <m:r>
                      <a:rPr lang="en-US" altLang="zh-CN" b="0" i="0" smtClean="0">
                        <a:solidFill>
                          <a:prstClr val="white"/>
                        </a:solidFill>
                        <a:latin typeface="Cambria Math" panose="02040503050406030204" pitchFamily="18" charset="0"/>
                      </a:rPr>
                      <m:t>(</m:t>
                    </m:r>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r>
                      <a:rPr lang="en-US" altLang="zh-CN" b="0" i="1" smtClean="0">
                        <a:solidFill>
                          <a:prstClr val="white"/>
                        </a:solidFill>
                        <a:latin typeface="Cambria Math" panose="02040503050406030204" pitchFamily="18" charset="0"/>
                        <a:ea typeface="Cambria Math" panose="02040503050406030204" pitchFamily="18" charset="0"/>
                      </a:rPr>
                      <m:t>)</m:t>
                    </m:r>
                  </m:oMath>
                </a14:m>
                <a:r>
                  <a:rPr lang="zh-CN" altLang="zh-CN" dirty="0" smtClean="0"/>
                  <a:t>，即</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47</a:t>
            </a:fld>
            <a:endParaRPr lang="zh-CN" altLang="en-US">
              <a:solidFill>
                <a:prstClr val="white">
                  <a:tint val="75000"/>
                </a:prstClr>
              </a:solidFill>
            </a:endParaRPr>
          </a:p>
        </p:txBody>
      </p:sp>
      <p:pic>
        <p:nvPicPr>
          <p:cNvPr id="7" name="图片 6"/>
          <p:cNvPicPr>
            <a:picLocks noChangeAspect="1"/>
          </p:cNvPicPr>
          <p:nvPr/>
        </p:nvPicPr>
        <p:blipFill>
          <a:blip r:embed="rId3"/>
          <a:stretch>
            <a:fillRect/>
          </a:stretch>
        </p:blipFill>
        <p:spPr>
          <a:xfrm>
            <a:off x="4971598" y="2866030"/>
            <a:ext cx="2822526" cy="576025"/>
          </a:xfrm>
          <a:prstGeom prst="rect">
            <a:avLst/>
          </a:prstGeom>
          <a:solidFill>
            <a:schemeClr val="tx1"/>
          </a:solidFill>
        </p:spPr>
      </p:pic>
      <p:pic>
        <p:nvPicPr>
          <p:cNvPr id="9" name="图片 8"/>
          <p:cNvPicPr>
            <a:picLocks noChangeAspect="1"/>
          </p:cNvPicPr>
          <p:nvPr/>
        </p:nvPicPr>
        <p:blipFill>
          <a:blip r:embed="rId4"/>
          <a:stretch>
            <a:fillRect/>
          </a:stretch>
        </p:blipFill>
        <p:spPr>
          <a:xfrm>
            <a:off x="4971598" y="4926083"/>
            <a:ext cx="3449389" cy="628555"/>
          </a:xfrm>
          <a:prstGeom prst="rect">
            <a:avLst/>
          </a:prstGeom>
          <a:solidFill>
            <a:schemeClr val="tx1"/>
          </a:solidFill>
        </p:spPr>
      </p:pic>
    </p:spTree>
    <p:extLst>
      <p:ext uri="{BB962C8B-B14F-4D97-AF65-F5344CB8AC3E}">
        <p14:creationId xmlns:p14="http://schemas.microsoft.com/office/powerpoint/2010/main" xmlns="" val="1690364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关联规则</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dirty="0" smtClean="0"/>
                  <a:t>定义</a:t>
                </a:r>
                <a:r>
                  <a:rPr lang="en-US" altLang="zh-CN" dirty="0" smtClean="0"/>
                  <a:t>5</a:t>
                </a:r>
                <a:r>
                  <a:rPr lang="zh-CN" altLang="zh-CN" dirty="0" smtClean="0"/>
                  <a:t>：事先给定一个最小支持度</a:t>
                </a:r>
                <a:r>
                  <a:rPr lang="en-US" altLang="zh-CN" dirty="0" smtClean="0"/>
                  <a:t>(</a:t>
                </a:r>
                <a14:m>
                  <m:oMath xmlns:m="http://schemas.openxmlformats.org/officeDocument/2006/math">
                    <m:r>
                      <m:rPr>
                        <m:sty m:val="p"/>
                      </m:rPr>
                      <a:rPr lang="en-US" altLang="zh-CN" dirty="0">
                        <a:latin typeface="Cambria Math" panose="02040503050406030204" pitchFamily="18" charset="0"/>
                      </a:rPr>
                      <m:t>min</m:t>
                    </m:r>
                    <m:r>
                      <m:rPr>
                        <m:sty m:val="p"/>
                      </m:rPr>
                      <a:rPr lang="en-US" altLang="zh-CN" b="0" i="0" dirty="0" smtClean="0">
                        <a:latin typeface="Cambria Math" panose="02040503050406030204" pitchFamily="18" charset="0"/>
                      </a:rPr>
                      <m:t>sup</m:t>
                    </m:r>
                  </m:oMath>
                </a14:m>
                <a:r>
                  <a:rPr lang="en-US" altLang="zh-CN" dirty="0" smtClean="0"/>
                  <a:t>)</a:t>
                </a:r>
                <a:r>
                  <a:rPr lang="zh-CN" altLang="zh-CN" dirty="0" smtClean="0"/>
                  <a:t>，如果项集的支持度不小于最小支持度，则称</a:t>
                </a:r>
                <a14:m>
                  <m:oMath xmlns:m="http://schemas.openxmlformats.org/officeDocument/2006/math">
                    <m:r>
                      <a:rPr lang="en-US" altLang="zh-CN" b="0" i="1" smtClean="0">
                        <a:latin typeface="Cambria Math" panose="02040503050406030204" pitchFamily="18" charset="0"/>
                      </a:rPr>
                      <m:t>𝑋</m:t>
                    </m:r>
                  </m:oMath>
                </a14:m>
                <a:r>
                  <a:rPr lang="zh-CN" altLang="zh-CN" dirty="0" smtClean="0"/>
                  <a:t>为频繁项集或大项集。在频繁项集中挑选出所有不被其他元素包含的频繁项目集称为最大频繁项集或最大项集。</a:t>
                </a:r>
              </a:p>
              <a:p>
                <a:r>
                  <a:rPr lang="zh-CN" altLang="zh-CN" dirty="0" smtClean="0"/>
                  <a:t>给定一个交易集</a:t>
                </a:r>
                <a14:m>
                  <m:oMath xmlns:m="http://schemas.openxmlformats.org/officeDocument/2006/math">
                    <m:r>
                      <a:rPr lang="en-US" altLang="zh-CN" b="0" i="1" smtClean="0">
                        <a:latin typeface="Cambria Math" panose="02040503050406030204" pitchFamily="18" charset="0"/>
                      </a:rPr>
                      <m:t>𝐷</m:t>
                    </m:r>
                    <m:r>
                      <a:rPr lang="en-US" altLang="zh-CN" b="0" i="0" smtClean="0">
                        <a:latin typeface="Cambria Math" panose="02040503050406030204" pitchFamily="18" charset="0"/>
                      </a:rPr>
                      <m:t>,</m:t>
                    </m:r>
                  </m:oMath>
                </a14:m>
                <a:r>
                  <a:rPr lang="zh-CN" altLang="zh-CN" dirty="0" smtClean="0"/>
                  <a:t>挖掘关联规则问题就是产生支持度和置信度分别大于用户给定的最小支持度</a:t>
                </a:r>
                <a:r>
                  <a:rPr lang="en-US" altLang="zh-CN" dirty="0" smtClean="0"/>
                  <a:t>(</a:t>
                </a:r>
                <a14:m>
                  <m:oMath xmlns:m="http://schemas.openxmlformats.org/officeDocument/2006/math">
                    <m:r>
                      <m:rPr>
                        <m:sty m:val="p"/>
                      </m:rPr>
                      <a:rPr lang="en-US" altLang="zh-CN" dirty="0">
                        <a:solidFill>
                          <a:prstClr val="white"/>
                        </a:solidFill>
                        <a:latin typeface="Cambria Math" panose="02040503050406030204" pitchFamily="18" charset="0"/>
                      </a:rPr>
                      <m:t>minsup</m:t>
                    </m:r>
                  </m:oMath>
                </a14:m>
                <a:r>
                  <a:rPr lang="en-US" altLang="zh-CN" dirty="0" smtClean="0"/>
                  <a:t> )</a:t>
                </a:r>
                <a:r>
                  <a:rPr lang="zh-CN" altLang="zh-CN" dirty="0" smtClean="0"/>
                  <a:t>和最小置信度</a:t>
                </a:r>
                <a:r>
                  <a:rPr lang="en-US" altLang="zh-CN" dirty="0" smtClean="0"/>
                  <a:t>(</a:t>
                </a:r>
                <a14:m>
                  <m:oMath xmlns:m="http://schemas.openxmlformats.org/officeDocument/2006/math">
                    <m:r>
                      <m:rPr>
                        <m:sty m:val="p"/>
                      </m:rPr>
                      <a:rPr lang="en-US" altLang="zh-CN" dirty="0">
                        <a:solidFill>
                          <a:prstClr val="white"/>
                        </a:solidFill>
                        <a:latin typeface="Cambria Math" panose="02040503050406030204" pitchFamily="18" charset="0"/>
                      </a:rPr>
                      <m:t>min</m:t>
                    </m:r>
                    <m:r>
                      <m:rPr>
                        <m:sty m:val="p"/>
                      </m:rPr>
                      <a:rPr lang="en-US" altLang="zh-CN" b="0" i="0" dirty="0" smtClean="0">
                        <a:solidFill>
                          <a:prstClr val="white"/>
                        </a:solidFill>
                        <a:latin typeface="Cambria Math" panose="02040503050406030204" pitchFamily="18" charset="0"/>
                      </a:rPr>
                      <m:t>conf</m:t>
                    </m:r>
                  </m:oMath>
                </a14:m>
                <a:r>
                  <a:rPr lang="en-US" altLang="zh-CN" dirty="0" smtClean="0"/>
                  <a:t>)</a:t>
                </a:r>
                <a:r>
                  <a:rPr lang="zh-CN" altLang="zh-CN" dirty="0" smtClean="0"/>
                  <a:t>的关联规则，称为强规则。</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13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48</a:t>
            </a:fld>
            <a:endParaRPr lang="zh-CN" altLang="en-US">
              <a:solidFill>
                <a:prstClr val="white">
                  <a:tint val="75000"/>
                </a:prstClr>
              </a:solidFill>
            </a:endParaRPr>
          </a:p>
        </p:txBody>
      </p:sp>
    </p:spTree>
    <p:extLst>
      <p:ext uri="{BB962C8B-B14F-4D97-AF65-F5344CB8AC3E}">
        <p14:creationId xmlns:p14="http://schemas.microsoft.com/office/powerpoint/2010/main" xmlns="" val="3465764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关联规则</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dirty="0" smtClean="0"/>
                  <a:t>关联规则挖掘的任务就是要挖掘出数据库</a:t>
                </a:r>
                <a14:m>
                  <m:oMath xmlns:m="http://schemas.openxmlformats.org/officeDocument/2006/math">
                    <m:r>
                      <a:rPr lang="en-US" altLang="zh-CN" b="0" i="1" smtClean="0">
                        <a:latin typeface="Cambria Math" panose="02040503050406030204" pitchFamily="18" charset="0"/>
                      </a:rPr>
                      <m:t>𝐷</m:t>
                    </m:r>
                  </m:oMath>
                </a14:m>
                <a:r>
                  <a:rPr lang="en-US" altLang="zh-CN" dirty="0" smtClean="0"/>
                  <a:t/>
                </a:r>
                <a:r>
                  <a:rPr lang="zh-CN" altLang="zh-CN" dirty="0" smtClean="0"/>
                  <a:t>中所有的强规则。强规则</a:t>
                </a:r>
                <a:r>
                  <a:rPr lang="en-US" altLang="zh-CN" dirty="0" smtClean="0"/>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zh-CN" altLang="zh-CN" dirty="0" smtClean="0"/>
                  <a:t>对应的项目集</a:t>
                </a:r>
                <a14:m>
                  <m:oMath xmlns:m="http://schemas.openxmlformats.org/officeDocument/2006/math">
                    <m:r>
                      <a:rPr lang="zh-CN" altLang="en-US" b="0" i="1" smtClean="0">
                        <a:solidFill>
                          <a:prstClr val="white"/>
                        </a:solidFill>
                        <a:latin typeface="Cambria Math" panose="02040503050406030204" pitchFamily="18" charset="0"/>
                      </a:rPr>
                      <m:t>（</m:t>
                    </m:r>
                    <m:r>
                      <a:rPr lang="en-US" altLang="zh-CN" i="1">
                        <a:solidFill>
                          <a:prstClr val="white"/>
                        </a:solidFill>
                        <a:latin typeface="Cambria Math" panose="02040503050406030204" pitchFamily="18" charset="0"/>
                      </a:rPr>
                      <m:t>𝑋</m:t>
                    </m:r>
                    <m:r>
                      <a:rPr lang="en-US" altLang="zh-CN" i="1" smtClean="0">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zh-CN" altLang="en-US" dirty="0" smtClean="0"/>
                  <a:t>）</a:t>
                </a:r>
                <a:r>
                  <a:rPr lang="zh-CN" altLang="zh-CN" dirty="0" smtClean="0"/>
                  <a:t>必定是频繁项集，频繁项集</a:t>
                </a:r>
                <a14:m>
                  <m:oMath xmlns:m="http://schemas.openxmlformats.org/officeDocument/2006/math">
                    <m:r>
                      <a:rPr lang="zh-CN" altLang="en-US" i="1">
                        <a:solidFill>
                          <a:prstClr val="white"/>
                        </a:solidFill>
                        <a:latin typeface="Cambria Math" panose="02040503050406030204" pitchFamily="18" charset="0"/>
                      </a:rPr>
                      <m:t>（</m:t>
                    </m:r>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zh-CN" altLang="en-US" dirty="0">
                    <a:solidFill>
                      <a:prstClr val="white"/>
                    </a:solidFill>
                  </a:rPr>
                  <a:t>）</a:t>
                </a:r>
                <a:r>
                  <a:rPr lang="en-US" altLang="zh-CN" dirty="0" smtClean="0"/>
                  <a:t/>
                </a:r>
                <a:r>
                  <a:rPr lang="zh-CN" altLang="zh-CN" dirty="0" smtClean="0"/>
                  <a:t>导出的关联规则</a:t>
                </a:r>
                <a14:m>
                  <m:oMath xmlns:m="http://schemas.openxmlformats.org/officeDocument/2006/math">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en-US" altLang="zh-CN" dirty="0" smtClean="0"/>
                  <a:t/>
                </a:r>
                <a:r>
                  <a:rPr lang="zh-CN" altLang="zh-CN" dirty="0" smtClean="0"/>
                  <a:t>的置信度可以以频繁项集</a:t>
                </a:r>
                <a14:m>
                  <m:oMath xmlns:m="http://schemas.openxmlformats.org/officeDocument/2006/math">
                    <m:r>
                      <a:rPr lang="en-US" altLang="zh-CN" i="1">
                        <a:solidFill>
                          <a:prstClr val="white"/>
                        </a:solidFill>
                        <a:latin typeface="Cambria Math" panose="02040503050406030204" pitchFamily="18" charset="0"/>
                      </a:rPr>
                      <m:t>𝑋</m:t>
                    </m:r>
                  </m:oMath>
                </a14:m>
                <a:r>
                  <a:rPr lang="en-US" altLang="zh-CN" dirty="0" smtClean="0"/>
                  <a:t/>
                </a:r>
                <a:r>
                  <a:rPr lang="zh-CN" altLang="zh-CN" dirty="0" smtClean="0"/>
                  <a:t>和</a:t>
                </a:r>
                <a:r>
                  <a:rPr lang="en-US" altLang="zh-CN" dirty="0" smtClean="0"/>
                  <a:t/>
                </a:r>
                <a14:m>
                  <m:oMath xmlns:m="http://schemas.openxmlformats.org/officeDocument/2006/math">
                    <m:r>
                      <a:rPr lang="zh-CN" altLang="en-US" i="1">
                        <a:solidFill>
                          <a:prstClr val="white"/>
                        </a:solidFill>
                        <a:latin typeface="Cambria Math" panose="02040503050406030204" pitchFamily="18" charset="0"/>
                      </a:rPr>
                      <m:t>（</m:t>
                    </m:r>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zh-CN" altLang="en-US" dirty="0">
                    <a:solidFill>
                      <a:prstClr val="white"/>
                    </a:solidFill>
                  </a:rPr>
                  <a:t>）</a:t>
                </a:r>
                <a:r>
                  <a:rPr lang="zh-CN" altLang="zh-CN" dirty="0" smtClean="0"/>
                  <a:t>的支持度计算。因此，可以把关联规则挖掘划分为以下两个子问题：</a:t>
                </a:r>
              </a:p>
              <a:p>
                <a:r>
                  <a:rPr lang="zh-CN" altLang="zh-CN" dirty="0" smtClean="0"/>
                  <a:t>（</a:t>
                </a:r>
                <a:r>
                  <a:rPr lang="en-US" altLang="zh-CN" dirty="0" smtClean="0"/>
                  <a:t>1</a:t>
                </a:r>
                <a:r>
                  <a:rPr lang="zh-CN" altLang="zh-CN" dirty="0" smtClean="0"/>
                  <a:t>）根据最小支持度找出数据集中的所有频繁项集。</a:t>
                </a:r>
              </a:p>
              <a:p>
                <a:r>
                  <a:rPr lang="zh-CN" altLang="zh-CN" dirty="0" smtClean="0"/>
                  <a:t>（</a:t>
                </a:r>
                <a:r>
                  <a:rPr lang="en-US" altLang="zh-CN" dirty="0" smtClean="0"/>
                  <a:t>2</a:t>
                </a:r>
                <a:r>
                  <a:rPr lang="zh-CN" altLang="zh-CN" dirty="0" smtClean="0"/>
                  <a:t>）根据频繁项目集和最小置信度产生关联规则。</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424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49</a:t>
            </a:fld>
            <a:endParaRPr lang="zh-CN" altLang="en-US">
              <a:solidFill>
                <a:prstClr val="white">
                  <a:tint val="75000"/>
                </a:prstClr>
              </a:solidFill>
            </a:endParaRPr>
          </a:p>
        </p:txBody>
      </p:sp>
    </p:spTree>
    <p:extLst>
      <p:ext uri="{BB962C8B-B14F-4D97-AF65-F5344CB8AC3E}">
        <p14:creationId xmlns:p14="http://schemas.microsoft.com/office/powerpoint/2010/main" xmlns="" val="313694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网络流量</a:t>
            </a:r>
            <a:r>
              <a:rPr lang="zh-CN" altLang="en-US" dirty="0" smtClean="0"/>
              <a:t>分类</a:t>
            </a:r>
            <a:endParaRPr lang="zh-CN" altLang="en-US" dirty="0"/>
          </a:p>
        </p:txBody>
      </p:sp>
      <p:sp>
        <p:nvSpPr>
          <p:cNvPr id="3" name="竖排文字占位符 2"/>
          <p:cNvSpPr>
            <a:spLocks noGrp="1"/>
          </p:cNvSpPr>
          <p:nvPr>
            <p:ph type="body" orient="vert" idx="1"/>
          </p:nvPr>
        </p:nvSpPr>
        <p:spPr>
          <a:xfrm>
            <a:off x="4526280" y="1520828"/>
            <a:ext cx="6332220" cy="4449666"/>
          </a:xfrm>
        </p:spPr>
        <p:txBody>
          <a:bodyPr>
            <a:normAutofit/>
          </a:bodyPr>
          <a:lstStyle/>
          <a:p>
            <a:r>
              <a:rPr lang="zh-CN" altLang="en-US" dirty="0"/>
              <a:t>基于端口号映射、基于有效载荷分析、基于机器学习</a:t>
            </a:r>
            <a:r>
              <a:rPr lang="zh-CN" altLang="en-US" dirty="0" smtClean="0"/>
              <a:t>等</a:t>
            </a:r>
            <a:endParaRPr lang="en-US" altLang="zh-CN" dirty="0" smtClean="0"/>
          </a:p>
          <a:p>
            <a:pPr marL="0" indent="0">
              <a:buNone/>
            </a:pPr>
            <a:r>
              <a:rPr lang="zh-CN" altLang="en-US" dirty="0" smtClean="0"/>
              <a:t>                             </a:t>
            </a:r>
            <a:r>
              <a:rPr lang="zh-CN" altLang="en-US" sz="2000" dirty="0" smtClean="0"/>
              <a:t>采用</a:t>
            </a:r>
            <a:r>
              <a:rPr lang="zh-CN" altLang="en-US" sz="2000" dirty="0"/>
              <a:t>动态端口、协议加密</a:t>
            </a:r>
          </a:p>
          <a:p>
            <a:pPr marL="0" indent="0">
              <a:buNone/>
            </a:pPr>
            <a:r>
              <a:rPr lang="zh-CN" altLang="en-US" dirty="0" smtClean="0"/>
              <a:t>         传统方法达不到满意效果</a:t>
            </a:r>
            <a:endParaRPr lang="en-US" altLang="zh-CN" dirty="0"/>
          </a:p>
          <a:p>
            <a:pPr marL="0" indent="0">
              <a:buNone/>
            </a:pPr>
            <a:endParaRPr lang="en-US" altLang="zh-CN" dirty="0"/>
          </a:p>
          <a:p>
            <a:r>
              <a:rPr lang="zh-CN" altLang="en-US" dirty="0"/>
              <a:t>查看数据包的</a:t>
            </a:r>
            <a:r>
              <a:rPr lang="zh-CN" altLang="en-US" dirty="0" smtClean="0"/>
              <a:t>内容（涉及隐私）</a:t>
            </a:r>
            <a:endParaRPr lang="zh-CN" altLang="en-US" dirty="0"/>
          </a:p>
        </p:txBody>
      </p:sp>
      <p:sp>
        <p:nvSpPr>
          <p:cNvPr id="4" name="竖排文字占位符 3"/>
          <p:cNvSpPr>
            <a:spLocks noGrp="1"/>
          </p:cNvSpPr>
          <p:nvPr>
            <p:ph type="body" orient="vert" idx="13"/>
          </p:nvPr>
        </p:nvSpPr>
        <p:spPr>
          <a:xfrm>
            <a:off x="1474694" y="1607579"/>
            <a:ext cx="2779059" cy="4276164"/>
          </a:xfrm>
        </p:spPr>
        <p:txBody>
          <a:bodyPr>
            <a:normAutofit/>
          </a:bodyPr>
          <a:lstStyle/>
          <a:p>
            <a:pPr marL="0" indent="0">
              <a:buNone/>
            </a:pPr>
            <a:endParaRPr lang="en-US" altLang="zh-CN" u="sng" dirty="0"/>
          </a:p>
          <a:p>
            <a:pPr marL="0" indent="0">
              <a:buNone/>
            </a:pPr>
            <a:r>
              <a:rPr lang="zh-CN" altLang="en-US" u="sng" dirty="0" smtClean="0"/>
              <a:t>目前流</a:t>
            </a:r>
            <a:r>
              <a:rPr lang="zh-CN" altLang="en-US" u="sng" dirty="0"/>
              <a:t>分类</a:t>
            </a:r>
            <a:r>
              <a:rPr lang="zh-CN" altLang="en-US" u="sng" dirty="0" smtClean="0"/>
              <a:t>算法</a:t>
            </a:r>
            <a:endParaRPr lang="en-US" altLang="zh-CN" u="sng" dirty="0" smtClean="0"/>
          </a:p>
          <a:p>
            <a:pPr marL="0" indent="0">
              <a:buNone/>
            </a:pPr>
            <a:endParaRPr lang="en-US" altLang="zh-CN" u="sng" dirty="0"/>
          </a:p>
          <a:p>
            <a:pPr marL="0" indent="0">
              <a:buNone/>
            </a:pPr>
            <a:endParaRPr lang="en-US" altLang="zh-CN" u="sng" dirty="0"/>
          </a:p>
          <a:p>
            <a:pPr marL="0" indent="0">
              <a:buNone/>
            </a:pPr>
            <a:r>
              <a:rPr lang="zh-CN" altLang="en-US" u="sng" dirty="0"/>
              <a:t>可靠的流量分类</a:t>
            </a:r>
          </a:p>
        </p:txBody>
      </p:sp>
      <p:sp>
        <p:nvSpPr>
          <p:cNvPr id="5" name="Date Placeholder 4"/>
          <p:cNvSpPr>
            <a:spLocks noGrp="1"/>
          </p:cNvSpPr>
          <p:nvPr>
            <p:ph type="dt" sz="half" idx="10"/>
          </p:nvPr>
        </p:nvSpPr>
        <p:spPr/>
        <p:txBody>
          <a:bodyPr/>
          <a:lstStyle/>
          <a:p>
            <a:fld id="{878AF3C3-9317-4851-8C02-25674C5C6639}"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p>
        </p:txBody>
      </p:sp>
      <p:sp>
        <p:nvSpPr>
          <p:cNvPr id="9" name="下箭头 8"/>
          <p:cNvSpPr/>
          <p:nvPr/>
        </p:nvSpPr>
        <p:spPr>
          <a:xfrm>
            <a:off x="6468035" y="2820548"/>
            <a:ext cx="430306" cy="50432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乘号 9"/>
          <p:cNvSpPr/>
          <p:nvPr/>
        </p:nvSpPr>
        <p:spPr>
          <a:xfrm>
            <a:off x="9278470" y="4814047"/>
            <a:ext cx="645459" cy="578224"/>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8853502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关联规则</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normAutofit fontScale="85000" lnSpcReduction="10000"/>
              </a:bodyPr>
              <a:lstStyle/>
              <a:p>
                <a:r>
                  <a:rPr lang="zh-CN" altLang="zh-CN" dirty="0" smtClean="0"/>
                  <a:t>使用</a:t>
                </a:r>
                <a:r>
                  <a:rPr lang="en-US" altLang="zh-CN" dirty="0" smtClean="0"/>
                  <a:t>Apriori</a:t>
                </a:r>
                <a:r>
                  <a:rPr lang="zh-CN" altLang="zh-CN" dirty="0" smtClean="0"/>
                  <a:t>算法搜索关联规则。</a:t>
                </a:r>
              </a:p>
              <a:p>
                <a:r>
                  <a:rPr lang="zh-CN" altLang="en-US" dirty="0" smtClean="0"/>
                  <a:t>采用</a:t>
                </a:r>
                <a:r>
                  <a:rPr lang="zh-CN" altLang="zh-CN" dirty="0" smtClean="0"/>
                  <a:t>逐层搜索迭代的方法，通过</a:t>
                </a:r>
                <a:r>
                  <a:rPr lang="en-US" altLang="zh-CN" dirty="0" smtClean="0"/>
                  <a:t/>
                </a:r>
                <a14:m>
                  <m:oMath xmlns:m="http://schemas.openxmlformats.org/officeDocument/2006/math">
                    <m:r>
                      <a:rPr lang="en-US" altLang="zh-CN" b="0" i="1" smtClean="0">
                        <a:latin typeface="Cambria Math" panose="02040503050406030204" pitchFamily="18" charset="0"/>
                      </a:rPr>
                      <m:t>𝑘</m:t>
                    </m:r>
                  </m:oMath>
                </a14:m>
                <a:r>
                  <a:rPr lang="zh-CN" altLang="zh-CN" dirty="0" smtClean="0"/>
                  <a:t>项集生成</a:t>
                </a:r>
                <a:r>
                  <a:rPr lang="en-US" altLang="zh-CN" dirty="0" smtClean="0"/>
                  <a:t/>
                </a:r>
                <a14:m>
                  <m:oMath xmlns:m="http://schemas.openxmlformats.org/officeDocument/2006/math">
                    <m:r>
                      <a:rPr lang="en-US" altLang="zh-CN" i="1">
                        <a:solidFill>
                          <a:prstClr val="white"/>
                        </a:solidFill>
                        <a:latin typeface="Cambria Math" panose="02040503050406030204" pitchFamily="18" charset="0"/>
                      </a:rPr>
                      <m:t>𝑘</m:t>
                    </m:r>
                  </m:oMath>
                </a14:m>
                <a:r>
                  <a:rPr lang="en-US" altLang="zh-CN" dirty="0" smtClean="0"/>
                  <a:t>+1</a:t>
                </a:r>
                <a:r>
                  <a:rPr lang="zh-CN" altLang="zh-CN" dirty="0" smtClean="0"/>
                  <a:t>项集。</a:t>
                </a:r>
                <a:endParaRPr lang="en-US" altLang="zh-CN" dirty="0" smtClean="0"/>
              </a:p>
              <a:p>
                <a:r>
                  <a:rPr lang="zh-CN" altLang="zh-CN" dirty="0" smtClean="0"/>
                  <a:t>算法主要包括两个步骤：</a:t>
                </a:r>
              </a:p>
              <a:p>
                <a:r>
                  <a:rPr lang="zh-CN" altLang="zh-CN" b="1" dirty="0" smtClean="0"/>
                  <a:t>连接步</a:t>
                </a:r>
                <a:r>
                  <a:rPr lang="zh-CN" altLang="zh-CN" dirty="0" smtClean="0"/>
                  <a:t>：连接</a:t>
                </a:r>
                <a14:m>
                  <m:oMath xmlns:m="http://schemas.openxmlformats.org/officeDocument/2006/math">
                    <m:r>
                      <a:rPr lang="en-US" altLang="zh-CN" i="1" smtClean="0">
                        <a:solidFill>
                          <a:prstClr val="white"/>
                        </a:solidFill>
                        <a:latin typeface="Cambria Math" panose="02040503050406030204" pitchFamily="18" charset="0"/>
                      </a:rPr>
                      <m:t>𝑘</m:t>
                    </m:r>
                  </m:oMath>
                </a14:m>
                <a:r>
                  <a:rPr lang="en-US" altLang="zh-CN" dirty="0" smtClean="0"/>
                  <a:t>-1 </a:t>
                </a:r>
                <a:r>
                  <a:rPr lang="zh-CN" altLang="zh-CN" dirty="0" smtClean="0"/>
                  <a:t>频繁项集生成</a:t>
                </a:r>
                <a:r>
                  <a:rPr lang="en-US" altLang="zh-CN" dirty="0" smtClean="0"/>
                  <a:t/>
                </a:r>
                <a:r>
                  <a:rPr lang="zh-CN" altLang="zh-CN" dirty="0" smtClean="0"/>
                  <a:t>项候选集，可以连接的条件是两个</a:t>
                </a:r>
                <a:r>
                  <a:rPr lang="zh-CN" altLang="en-US" dirty="0"/>
                  <a:t>𝑘</a:t>
                </a:r>
                <a:r>
                  <a:rPr lang="en-US" altLang="zh-CN" dirty="0"/>
                  <a:t>-1  </a:t>
                </a:r>
                <a:r>
                  <a:rPr lang="zh-CN" altLang="zh-CN" dirty="0" smtClean="0"/>
                  <a:t>项的前</a:t>
                </a:r>
                <a:r>
                  <a:rPr lang="zh-CN" altLang="en-US" dirty="0"/>
                  <a:t>𝑘</a:t>
                </a:r>
                <a:r>
                  <a:rPr lang="en-US" altLang="zh-CN" dirty="0" smtClean="0"/>
                  <a:t>-2</a:t>
                </a:r>
                <a:r>
                  <a:rPr lang="zh-CN" altLang="zh-CN" dirty="0" smtClean="0"/>
                  <a:t>项相等并且第一个</a:t>
                </a:r>
                <a:r>
                  <a:rPr lang="zh-CN" altLang="en-US" dirty="0"/>
                  <a:t>𝑘</a:t>
                </a:r>
                <a:r>
                  <a:rPr lang="en-US" altLang="zh-CN" dirty="0"/>
                  <a:t>-</a:t>
                </a:r>
                <a:r>
                  <a:rPr lang="en-US" altLang="zh-CN" dirty="0" smtClean="0"/>
                  <a:t>1</a:t>
                </a:r>
                <a:r>
                  <a:rPr lang="zh-CN" altLang="zh-CN" dirty="0" smtClean="0"/>
                  <a:t>项集的第</a:t>
                </a:r>
                <a:r>
                  <a:rPr lang="en-US" altLang="zh-CN" dirty="0" smtClean="0"/>
                  <a:t/>
                </a:r>
                <a14:m>
                  <m:oMath xmlns:m="http://schemas.openxmlformats.org/officeDocument/2006/math">
                    <m:r>
                      <a:rPr lang="en-US" altLang="zh-CN" i="1">
                        <a:solidFill>
                          <a:prstClr val="white"/>
                        </a:solidFill>
                        <a:latin typeface="Cambria Math" panose="02040503050406030204" pitchFamily="18" charset="0"/>
                      </a:rPr>
                      <m:t>𝑘</m:t>
                    </m:r>
                  </m:oMath>
                </a14:m>
                <a:r>
                  <a:rPr lang="en-US" altLang="zh-CN" dirty="0">
                    <a:solidFill>
                      <a:prstClr val="white"/>
                    </a:solidFill>
                  </a:rPr>
                  <a:t>-1</a:t>
                </a:r>
                <a:r>
                  <a:rPr lang="zh-CN" altLang="zh-CN" dirty="0" smtClean="0"/>
                  <a:t>项比第二个</a:t>
                </a:r>
                <a14:m>
                  <m:oMath xmlns:m="http://schemas.openxmlformats.org/officeDocument/2006/math">
                    <m:r>
                      <a:rPr lang="en-US" altLang="zh-CN" i="1">
                        <a:solidFill>
                          <a:prstClr val="white"/>
                        </a:solidFill>
                        <a:latin typeface="Cambria Math" panose="02040503050406030204" pitchFamily="18" charset="0"/>
                      </a:rPr>
                      <m:t>𝑘</m:t>
                    </m:r>
                  </m:oMath>
                </a14:m>
                <a:r>
                  <a:rPr lang="en-US" altLang="zh-CN" dirty="0">
                    <a:solidFill>
                      <a:prstClr val="white"/>
                    </a:solidFill>
                  </a:rPr>
                  <a:t>-1</a:t>
                </a:r>
                <a:r>
                  <a:rPr lang="en-US" altLang="zh-CN" dirty="0" smtClean="0"/>
                  <a:t/>
                </a:r>
                <a:r>
                  <a:rPr lang="zh-CN" altLang="zh-CN" dirty="0" smtClean="0"/>
                  <a:t>项集的第</a:t>
                </a:r>
                <a14:m>
                  <m:oMath xmlns:m="http://schemas.openxmlformats.org/officeDocument/2006/math">
                    <m:r>
                      <a:rPr lang="en-US" altLang="zh-CN" sz="2600" i="1">
                        <a:solidFill>
                          <a:prstClr val="white"/>
                        </a:solidFill>
                        <a:latin typeface="Cambria Math" panose="02040503050406030204" pitchFamily="18" charset="0"/>
                      </a:rPr>
                      <m:t>𝑘</m:t>
                    </m:r>
                  </m:oMath>
                </a14:m>
                <a:r>
                  <a:rPr lang="en-US" altLang="zh-CN" sz="2600" dirty="0">
                    <a:solidFill>
                      <a:prstClr val="white"/>
                    </a:solidFill>
                  </a:rPr>
                  <a:t>-</a:t>
                </a:r>
                <a:r>
                  <a:rPr lang="en-US" altLang="zh-CN" sz="2600" dirty="0" smtClean="0">
                    <a:solidFill>
                      <a:prstClr val="white"/>
                    </a:solidFill>
                  </a:rPr>
                  <a:t>1</a:t>
                </a:r>
                <a:r>
                  <a:rPr lang="zh-CN" altLang="zh-CN" dirty="0" smtClean="0"/>
                  <a:t>项小。</a:t>
                </a:r>
                <a:endParaRPr lang="en-US" altLang="zh-CN" dirty="0" smtClean="0"/>
              </a:p>
              <a:p>
                <a:r>
                  <a:rPr lang="zh-CN" altLang="zh-CN" b="1" dirty="0" smtClean="0"/>
                  <a:t>剪枝步</a:t>
                </a:r>
                <a:r>
                  <a:rPr lang="zh-CN" altLang="zh-CN" dirty="0" smtClean="0"/>
                  <a:t>：扫描交易数据库，累加</a:t>
                </a:r>
                <a:r>
                  <a:rPr lang="en-US" altLang="zh-CN" dirty="0" smtClean="0"/>
                  <a:t/>
                </a:r>
                <a14:m>
                  <m:oMath xmlns:m="http://schemas.openxmlformats.org/officeDocument/2006/math">
                    <m:r>
                      <a:rPr lang="en-US" altLang="zh-CN" i="1">
                        <a:solidFill>
                          <a:prstClr val="white"/>
                        </a:solidFill>
                        <a:latin typeface="Cambria Math" panose="02040503050406030204" pitchFamily="18" charset="0"/>
                      </a:rPr>
                      <m:t>𝑘</m:t>
                    </m:r>
                  </m:oMath>
                </a14:m>
                <a:r>
                  <a:rPr lang="zh-CN" altLang="zh-CN" dirty="0" smtClean="0"/>
                  <a:t>项候选集在交易数据库中出现的次数。对于一条交易记录和一个候选项集，若交易记录包含该候选项集，则该候选项集出现的次数就加</a:t>
                </a:r>
                <a:r>
                  <a:rPr lang="en-US" altLang="zh-CN" dirty="0" smtClean="0"/>
                  <a:t>1</a:t>
                </a:r>
                <a:r>
                  <a:rPr lang="zh-CN" altLang="zh-CN" dirty="0" smtClean="0"/>
                  <a:t>。最后根据给定的最小支持度阈值生成</a:t>
                </a:r>
                <a:r>
                  <a:rPr lang="en-US" altLang="zh-CN" dirty="0" smtClean="0"/>
                  <a:t/>
                </a:r>
                <a:r>
                  <a:rPr lang="zh-CN" altLang="zh-CN" dirty="0" smtClean="0"/>
                  <a:t>项频繁集。</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588" r="-52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50</a:t>
            </a:fld>
            <a:endParaRPr lang="zh-CN" altLang="en-US">
              <a:solidFill>
                <a:prstClr val="white">
                  <a:tint val="75000"/>
                </a:prstClr>
              </a:solidFill>
            </a:endParaRPr>
          </a:p>
        </p:txBody>
      </p:sp>
    </p:spTree>
    <p:extLst>
      <p:ext uri="{BB962C8B-B14F-4D97-AF65-F5344CB8AC3E}">
        <p14:creationId xmlns:p14="http://schemas.microsoft.com/office/powerpoint/2010/main" xmlns="" val="2371868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关联规则</a:t>
            </a:r>
            <a:endParaRPr lang="zh-CN" altLang="en-US" dirty="0"/>
          </a:p>
        </p:txBody>
      </p:sp>
      <p:sp>
        <p:nvSpPr>
          <p:cNvPr id="3" name="竖排文字占位符 2"/>
          <p:cNvSpPr>
            <a:spLocks noGrp="1"/>
          </p:cNvSpPr>
          <p:nvPr>
            <p:ph type="body" orient="vert" idx="1"/>
          </p:nvPr>
        </p:nvSpPr>
        <p:spPr/>
        <p:txBody>
          <a:bodyPr>
            <a:normAutofit lnSpcReduction="10000"/>
          </a:bodyPr>
          <a:lstStyle/>
          <a:p>
            <a:r>
              <a:rPr lang="zh-CN" altLang="zh-CN" dirty="0" smtClean="0"/>
              <a:t>算法有如下特点：</a:t>
            </a:r>
          </a:p>
          <a:p>
            <a:r>
              <a:rPr lang="zh-CN" altLang="zh-CN" dirty="0" smtClean="0"/>
              <a:t>（</a:t>
            </a:r>
            <a:r>
              <a:rPr lang="en-US" altLang="zh-CN" dirty="0" smtClean="0"/>
              <a:t>1</a:t>
            </a:r>
            <a:r>
              <a:rPr lang="zh-CN" altLang="zh-CN" dirty="0" smtClean="0"/>
              <a:t>）</a:t>
            </a:r>
            <a:r>
              <a:rPr lang="en-US" altLang="zh-CN" dirty="0" smtClean="0"/>
              <a:t>Apriori</a:t>
            </a:r>
            <a:r>
              <a:rPr lang="zh-CN" altLang="zh-CN" dirty="0" smtClean="0"/>
              <a:t>算法需多次扫描数据库，所以其改进的一个方向是减少数据库扫描的次数；</a:t>
            </a:r>
          </a:p>
          <a:p>
            <a:r>
              <a:rPr lang="zh-CN" altLang="zh-CN" dirty="0" smtClean="0"/>
              <a:t>（</a:t>
            </a:r>
            <a:r>
              <a:rPr lang="en-US" altLang="zh-CN" dirty="0" smtClean="0"/>
              <a:t>2</a:t>
            </a:r>
            <a:r>
              <a:rPr lang="zh-CN" altLang="zh-CN" dirty="0" smtClean="0"/>
              <a:t>）</a:t>
            </a:r>
            <a:r>
              <a:rPr lang="en-US" altLang="zh-CN" dirty="0" smtClean="0"/>
              <a:t>Apriori</a:t>
            </a:r>
            <a:r>
              <a:rPr lang="zh-CN" altLang="zh-CN" dirty="0" smtClean="0"/>
              <a:t>算法产生大量的候选项目集，这些频繁项目集的存储和计数的开销很大。所以，其改进的另一个方向是减少候选项目集的个数。</a:t>
            </a:r>
          </a:p>
          <a:p>
            <a:r>
              <a:rPr lang="zh-CN" altLang="zh-CN" dirty="0" smtClean="0"/>
              <a:t>（</a:t>
            </a:r>
            <a:r>
              <a:rPr lang="en-US" altLang="zh-CN" dirty="0" smtClean="0"/>
              <a:t>3</a:t>
            </a:r>
            <a:r>
              <a:rPr lang="zh-CN" altLang="zh-CN" dirty="0" smtClean="0"/>
              <a:t>）</a:t>
            </a:r>
            <a:r>
              <a:rPr lang="en-US" altLang="zh-CN" dirty="0" smtClean="0"/>
              <a:t>Apriori</a:t>
            </a:r>
            <a:r>
              <a:rPr lang="zh-CN" altLang="zh-CN" dirty="0" smtClean="0"/>
              <a:t>算法主要操作是支持度计数，可采用一些技巧来改进支持度计数。</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51</a:t>
            </a:fld>
            <a:endParaRPr lang="zh-CN" altLang="en-US">
              <a:solidFill>
                <a:prstClr val="white">
                  <a:tint val="75000"/>
                </a:prstClr>
              </a:solidFill>
            </a:endParaRPr>
          </a:p>
        </p:txBody>
      </p:sp>
    </p:spTree>
    <p:extLst>
      <p:ext uri="{BB962C8B-B14F-4D97-AF65-F5344CB8AC3E}">
        <p14:creationId xmlns:p14="http://schemas.microsoft.com/office/powerpoint/2010/main" xmlns="" val="2861263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数据挖掘技术在流量分析中的应用</a:t>
            </a:r>
            <a:endParaRPr lang="zh-CN" altLang="en-US" dirty="0"/>
          </a:p>
        </p:txBody>
      </p:sp>
      <p:sp>
        <p:nvSpPr>
          <p:cNvPr id="3" name="竖排文字占位符 2"/>
          <p:cNvSpPr>
            <a:spLocks noGrp="1"/>
          </p:cNvSpPr>
          <p:nvPr>
            <p:ph type="body" orient="vert" idx="1"/>
          </p:nvPr>
        </p:nvSpPr>
        <p:spPr/>
        <p:txBody>
          <a:bodyPr/>
          <a:lstStyle/>
          <a:p>
            <a:r>
              <a:rPr lang="en-US" altLang="zh-CN" b="1" dirty="0" smtClean="0"/>
              <a:t>2</a:t>
            </a:r>
            <a:r>
              <a:rPr lang="zh-CN" altLang="zh-CN" b="1" dirty="0" smtClean="0"/>
              <a:t>．聚类</a:t>
            </a:r>
            <a:endParaRPr lang="en-US" altLang="zh-CN" b="1" dirty="0" smtClean="0"/>
          </a:p>
          <a:p>
            <a:r>
              <a:rPr lang="zh-CN" altLang="zh-CN" b="1" dirty="0" smtClean="0"/>
              <a:t>（</a:t>
            </a:r>
            <a:r>
              <a:rPr lang="en-US" altLang="zh-CN" b="1" dirty="0" smtClean="0"/>
              <a:t>1</a:t>
            </a:r>
            <a:r>
              <a:rPr lang="zh-CN" altLang="zh-CN" b="1" dirty="0" smtClean="0"/>
              <a:t>）</a:t>
            </a:r>
            <a:r>
              <a:rPr lang="en-US" altLang="zh-CN" b="1" dirty="0" smtClean="0"/>
              <a:t>k-means</a:t>
            </a:r>
            <a:r>
              <a:rPr lang="zh-CN" altLang="zh-CN" b="1" dirty="0" smtClean="0"/>
              <a:t>，</a:t>
            </a:r>
            <a:r>
              <a:rPr lang="en-US" altLang="zh-CN" b="1" dirty="0" smtClean="0"/>
              <a:t>K</a:t>
            </a:r>
            <a:r>
              <a:rPr lang="zh-CN" altLang="zh-CN" b="1" dirty="0" smtClean="0"/>
              <a:t>均值</a:t>
            </a:r>
            <a:endParaRPr lang="zh-CN" altLang="zh-CN" dirty="0" smtClean="0"/>
          </a:p>
          <a:p>
            <a:r>
              <a:rPr lang="en-US" altLang="zh-CN" dirty="0" smtClean="0"/>
              <a:t>K-means</a:t>
            </a:r>
            <a:r>
              <a:rPr lang="zh-CN" altLang="zh-CN" dirty="0" smtClean="0"/>
              <a:t>算法是很典型的基于距离</a:t>
            </a:r>
            <a:r>
              <a:rPr lang="zh-CN" altLang="zh-CN" dirty="0" smtClean="0"/>
              <a:t>的</a:t>
            </a:r>
            <a:r>
              <a:rPr lang="zh-CN" altLang="en-US" dirty="0" smtClean="0"/>
              <a:t>聚类</a:t>
            </a:r>
            <a:r>
              <a:rPr lang="zh-CN" altLang="zh-CN" dirty="0" smtClean="0"/>
              <a:t>算法</a:t>
            </a:r>
            <a:r>
              <a:rPr lang="zh-CN" altLang="zh-CN" dirty="0" smtClean="0"/>
              <a:t>，采用距离作为相似性的评价指标，即认为两个对象的距离越近，其相似度就越大。该算法认为簇是由距离靠近的对象组成的，因此把获得紧凑且独立的簇作为最终目标。</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52</a:t>
            </a:fld>
            <a:endParaRPr lang="zh-CN" altLang="en-US">
              <a:solidFill>
                <a:prstClr val="white">
                  <a:tint val="75000"/>
                </a:prstClr>
              </a:solidFill>
            </a:endParaRPr>
          </a:p>
        </p:txBody>
      </p:sp>
    </p:spTree>
    <p:extLst>
      <p:ext uri="{BB962C8B-B14F-4D97-AF65-F5344CB8AC3E}">
        <p14:creationId xmlns:p14="http://schemas.microsoft.com/office/powerpoint/2010/main" xmlns="" val="3749654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dirty="0" smtClean="0"/>
                  <a:t>目标问题训练样本数据集</a:t>
                </a:r>
                <a:r>
                  <a:rPr lang="en-US" altLang="zh-CN" dirty="0" smtClean="0"/>
                  <a:t/>
                </a:r>
                <a14:m>
                  <m:oMath xmlns:m="http://schemas.openxmlformats.org/officeDocument/2006/math">
                    <m:r>
                      <a:rPr lang="en-US" altLang="zh-CN" b="0" i="1" smtClean="0">
                        <a:latin typeface="Cambria Math" panose="02040503050406030204" pitchFamily="18" charset="0"/>
                      </a:rPr>
                      <m:t>𝐷</m:t>
                    </m:r>
                  </m:oMath>
                </a14:m>
                <a:r>
                  <a:rPr lang="zh-CN" altLang="zh-CN" dirty="0" smtClean="0"/>
                  <a:t>有</a:t>
                </a:r>
                <a:r>
                  <a:rPr lang="en-US" altLang="zh-CN" dirty="0" smtClean="0"/>
                  <a:t/>
                </a:r>
                <a14:m>
                  <m:oMath xmlns:m="http://schemas.openxmlformats.org/officeDocument/2006/math">
                    <m:r>
                      <m:rPr>
                        <m:sty m:val="p"/>
                      </m:rPr>
                      <a:rPr lang="en-US" altLang="zh-CN" dirty="0">
                        <a:latin typeface="Cambria Math" panose="02040503050406030204" pitchFamily="18" charset="0"/>
                      </a:rPr>
                      <m:t>n</m:t>
                    </m:r>
                  </m:oMath>
                </a14:m>
                <a:r>
                  <a:rPr lang="zh-CN" altLang="zh-CN" dirty="0" smtClean="0"/>
                  <a:t>个样本</a:t>
                </a:r>
                <a:r>
                  <a:rPr lang="en-US" altLang="zh-CN" dirty="0" smtClean="0"/>
                  <a:t/>
                </a:r>
                <a14:m>
                  <m:oMath xmlns:m="http://schemas.openxmlformats.org/officeDocument/2006/math">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a:rPr>
                        </m:ctrlPr>
                      </m:sSubPr>
                      <m:e>
                        <m:r>
                          <a:rPr lang="en-US" altLang="zh-CN" i="1">
                            <a:solidFill>
                              <a:prstClr val="white"/>
                            </a:solidFill>
                            <a:latin typeface="Cambria Math" panose="02040503050406030204" pitchFamily="18" charset="0"/>
                          </a:rPr>
                          <m:t>𝑥</m:t>
                        </m:r>
                      </m:e>
                      <m:sub>
                        <m:r>
                          <a:rPr lang="en-US" altLang="zh-CN" i="1">
                            <a:solidFill>
                              <a:prstClr val="white"/>
                            </a:solidFill>
                            <a:latin typeface="Cambria Math" panose="02040503050406030204" pitchFamily="18" charset="0"/>
                          </a:rPr>
                          <m:t>1</m:t>
                        </m:r>
                      </m:sub>
                    </m:sSub>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a:rPr>
                        </m:ctrlPr>
                      </m:sSubPr>
                      <m:e>
                        <m:r>
                          <a:rPr lang="en-US" altLang="zh-CN" i="1">
                            <a:solidFill>
                              <a:prstClr val="white"/>
                            </a:solidFill>
                            <a:latin typeface="Cambria Math" panose="02040503050406030204" pitchFamily="18" charset="0"/>
                          </a:rPr>
                          <m:t>𝑥</m:t>
                        </m:r>
                      </m:e>
                      <m:sub>
                        <m:r>
                          <a:rPr lang="en-US" altLang="zh-CN" i="1">
                            <a:solidFill>
                              <a:prstClr val="white"/>
                            </a:solidFill>
                            <a:latin typeface="Cambria Math" panose="02040503050406030204" pitchFamily="18" charset="0"/>
                          </a:rPr>
                          <m:t>2</m:t>
                        </m:r>
                      </m:sub>
                    </m:sSub>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a:rPr>
                        </m:ctrlPr>
                      </m:sSubPr>
                      <m:e>
                        <m:r>
                          <a:rPr lang="en-US" altLang="zh-CN" i="1">
                            <a:solidFill>
                              <a:prstClr val="white"/>
                            </a:solidFill>
                            <a:latin typeface="Cambria Math" panose="02040503050406030204" pitchFamily="18" charset="0"/>
                          </a:rPr>
                          <m:t>𝑥</m:t>
                        </m:r>
                      </m:e>
                      <m:sub>
                        <m:r>
                          <a:rPr lang="en-US" altLang="zh-CN" i="1">
                            <a:solidFill>
                              <a:prstClr val="white"/>
                            </a:solidFill>
                            <a:latin typeface="Cambria Math" panose="02040503050406030204" pitchFamily="18" charset="0"/>
                          </a:rPr>
                          <m:t>𝑛</m:t>
                        </m:r>
                      </m:sub>
                    </m:sSub>
                    <m:r>
                      <a:rPr lang="en-US" altLang="zh-CN" i="1">
                        <a:solidFill>
                          <a:prstClr val="white"/>
                        </a:solidFill>
                        <a:latin typeface="Cambria Math" panose="02040503050406030204" pitchFamily="18" charset="0"/>
                      </a:rPr>
                      <m:t>} </m:t>
                    </m:r>
                  </m:oMath>
                </a14:m>
                <a:r>
                  <a:rPr lang="zh-CN" altLang="zh-CN" dirty="0" smtClean="0"/>
                  <a:t>，每个样本由</a:t>
                </a:r>
                <a:r>
                  <a:rPr lang="en-US" altLang="zh-CN" dirty="0" smtClean="0"/>
                  <a:t/>
                </a:r>
                <a14:m>
                  <m:oMath xmlns:m="http://schemas.openxmlformats.org/officeDocument/2006/math">
                    <m:r>
                      <a:rPr lang="en-US" altLang="zh-CN" b="0" i="1" smtClean="0">
                        <a:latin typeface="Cambria Math" panose="02040503050406030204" pitchFamily="18" charset="0"/>
                      </a:rPr>
                      <m:t>𝑚</m:t>
                    </m:r>
                  </m:oMath>
                </a14:m>
                <a:r>
                  <a:rPr lang="zh-CN" altLang="zh-CN" dirty="0" smtClean="0"/>
                  <a:t>个特征</a:t>
                </a:r>
                <a:r>
                  <a:rPr lang="en-US" altLang="zh-CN" dirty="0" smtClean="0"/>
                  <a:t/>
                </a:r>
                <a14:m>
                  <m:oMath xmlns:m="http://schemas.openxmlformats.org/officeDocument/2006/math">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1</m:t>
                        </m:r>
                      </m:sub>
                    </m:sSub>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2</m:t>
                        </m:r>
                      </m:sub>
                    </m:sSub>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𝑚</m:t>
                        </m:r>
                      </m:sub>
                    </m:sSub>
                    <m:r>
                      <a:rPr lang="en-US" altLang="zh-CN" i="1">
                        <a:solidFill>
                          <a:prstClr val="white"/>
                        </a:solidFill>
                        <a:latin typeface="Cambria Math" panose="02040503050406030204" pitchFamily="18" charset="0"/>
                      </a:rPr>
                      <m:t>}</m:t>
                    </m:r>
                  </m:oMath>
                </a14:m>
                <a:r>
                  <a:rPr lang="zh-CN" altLang="zh-CN" dirty="0" smtClean="0"/>
                  <a:t>决定，</a:t>
                </a:r>
                <a:r>
                  <a:rPr lang="en-US" altLang="zh-CN" dirty="0" smtClean="0"/>
                  <a:t>K-Means</a:t>
                </a:r>
                <a:r>
                  <a:rPr lang="zh-CN" altLang="zh-CN" dirty="0" smtClean="0"/>
                  <a:t>方法将</a:t>
                </a:r>
                <a:r>
                  <a:rPr lang="en-US" altLang="zh-CN" dirty="0" smtClean="0"/>
                  <a:t/>
                </a:r>
                <a14:m>
                  <m:oMath xmlns:m="http://schemas.openxmlformats.org/officeDocument/2006/math">
                    <m:r>
                      <a:rPr lang="en-US" altLang="zh-CN" b="0" i="1" smtClean="0">
                        <a:latin typeface="Cambria Math" panose="02040503050406030204" pitchFamily="18" charset="0"/>
                      </a:rPr>
                      <m:t>𝑛</m:t>
                    </m:r>
                  </m:oMath>
                </a14:m>
                <a:r>
                  <a:rPr lang="zh-CN" altLang="zh-CN" dirty="0" smtClean="0"/>
                  <a:t>个样本按相似程度划分成</a:t>
                </a:r>
                <a14:m>
                  <m:oMath xmlns:m="http://schemas.openxmlformats.org/officeDocument/2006/math">
                    <m:r>
                      <a:rPr lang="en-US" altLang="zh-CN" b="0" i="1" smtClean="0">
                        <a:latin typeface="Cambria Math" panose="02040503050406030204" pitchFamily="18" charset="0"/>
                      </a:rPr>
                      <m:t>𝐾</m:t>
                    </m:r>
                  </m:oMath>
                </a14:m>
                <a:r>
                  <a:rPr lang="zh-CN" altLang="zh-CN" dirty="0" smtClean="0"/>
                  <a:t>个子集</a:t>
                </a:r>
                <a14:m>
                  <m:oMath xmlns:m="http://schemas.openxmlformats.org/officeDocument/2006/math">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a:rPr>
                        </m:ctrlPr>
                      </m:sSubPr>
                      <m:e>
                        <m:r>
                          <a:rPr lang="en-US" altLang="zh-CN" b="0" i="1" smtClean="0">
                            <a:solidFill>
                              <a:prstClr val="white"/>
                            </a:solidFill>
                            <a:latin typeface="Cambria Math" panose="02040503050406030204" pitchFamily="18" charset="0"/>
                          </a:rPr>
                          <m:t>𝐷</m:t>
                        </m:r>
                      </m:e>
                      <m:sub>
                        <m:r>
                          <a:rPr lang="en-US" altLang="zh-CN" i="1">
                            <a:solidFill>
                              <a:prstClr val="white"/>
                            </a:solidFill>
                            <a:latin typeface="Cambria Math" panose="02040503050406030204" pitchFamily="18" charset="0"/>
                          </a:rPr>
                          <m:t>1</m:t>
                        </m:r>
                      </m:sub>
                    </m:sSub>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a:rPr>
                        </m:ctrlPr>
                      </m:sSubPr>
                      <m:e>
                        <m:r>
                          <a:rPr lang="en-US" altLang="zh-CN" b="0" i="1" smtClean="0">
                            <a:solidFill>
                              <a:prstClr val="white"/>
                            </a:solidFill>
                            <a:latin typeface="Cambria Math" panose="02040503050406030204" pitchFamily="18" charset="0"/>
                          </a:rPr>
                          <m:t>𝐷</m:t>
                        </m:r>
                      </m:e>
                      <m:sub>
                        <m:r>
                          <a:rPr lang="en-US" altLang="zh-CN" i="1">
                            <a:solidFill>
                              <a:prstClr val="white"/>
                            </a:solidFill>
                            <a:latin typeface="Cambria Math" panose="02040503050406030204" pitchFamily="18" charset="0"/>
                          </a:rPr>
                          <m:t>2</m:t>
                        </m:r>
                      </m:sub>
                    </m:sSub>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a:rPr>
                        </m:ctrlPr>
                      </m:sSubPr>
                      <m:e>
                        <m:r>
                          <a:rPr lang="en-US" altLang="zh-CN" b="0" i="1" smtClean="0">
                            <a:solidFill>
                              <a:prstClr val="white"/>
                            </a:solidFill>
                            <a:latin typeface="Cambria Math" panose="02040503050406030204" pitchFamily="18" charset="0"/>
                          </a:rPr>
                          <m:t>𝐷</m:t>
                        </m:r>
                      </m:e>
                      <m:sub>
                        <m:r>
                          <a:rPr lang="en-US" altLang="zh-CN" b="0" i="1" smtClean="0">
                            <a:solidFill>
                              <a:prstClr val="white"/>
                            </a:solidFill>
                            <a:latin typeface="Cambria Math" panose="02040503050406030204" pitchFamily="18" charset="0"/>
                          </a:rPr>
                          <m:t>𝑘</m:t>
                        </m:r>
                      </m:sub>
                    </m:sSub>
                    <m:r>
                      <a:rPr lang="en-US" altLang="zh-CN" i="1">
                        <a:solidFill>
                          <a:prstClr val="white"/>
                        </a:solidFill>
                        <a:latin typeface="Cambria Math" panose="02040503050406030204" pitchFamily="18" charset="0"/>
                      </a:rPr>
                      <m:t>}</m:t>
                    </m:r>
                  </m:oMath>
                </a14:m>
                <a:r>
                  <a:rPr lang="en-US" altLang="zh-CN" dirty="0" smtClean="0"/>
                  <a:t/>
                </a:r>
                <a:r>
                  <a:rPr lang="zh-CN" altLang="zh-CN" dirty="0" smtClean="0"/>
                  <a:t>，</a:t>
                </a:r>
                <a14:m>
                  <m:oMath xmlns:m="http://schemas.openxmlformats.org/officeDocument/2006/math">
                    <m:sSub>
                      <m:sSubPr>
                        <m:ctrlPr>
                          <a:rPr lang="en-US" altLang="zh-CN" i="1" dirty="0" smtClean="0">
                            <a:latin typeface="Cambria Math"/>
                          </a:rPr>
                        </m:ctrlPr>
                      </m:sSubPr>
                      <m:e>
                        <m:r>
                          <a:rPr lang="zh-CN" altLang="en-US" i="1" dirty="0" smtClean="0">
                            <a:latin typeface="Cambria Math" panose="02040503050406030204" pitchFamily="18" charset="0"/>
                          </a:rPr>
                          <m:t>𝜇</m:t>
                        </m:r>
                      </m:e>
                      <m:sub>
                        <m:r>
                          <a:rPr lang="en-US" altLang="zh-CN" b="0" i="1" dirty="0" smtClean="0">
                            <a:latin typeface="Cambria Math" panose="02040503050406030204" pitchFamily="18" charset="0"/>
                          </a:rPr>
                          <m:t>𝑖</m:t>
                        </m:r>
                      </m:sub>
                    </m:sSub>
                  </m:oMath>
                </a14:m>
                <a:r>
                  <a:rPr lang="zh-CN" altLang="zh-CN" dirty="0" smtClean="0"/>
                  <a:t> 为</a:t>
                </a:r>
                <a14:m>
                  <m:oMath xmlns:m="http://schemas.openxmlformats.org/officeDocument/2006/math">
                    <m:sSub>
                      <m:sSubPr>
                        <m:ctrlPr>
                          <a:rPr lang="en-US" altLang="zh-CN" i="1" dirty="0">
                            <a:solidFill>
                              <a:prstClr val="white"/>
                            </a:solidFill>
                            <a:latin typeface="Cambria Math"/>
                          </a:rPr>
                        </m:ctrlPr>
                      </m:sSubPr>
                      <m:e>
                        <m:r>
                          <a:rPr lang="en-US" altLang="zh-CN" b="0" i="1" dirty="0" smtClean="0">
                            <a:solidFill>
                              <a:prstClr val="white"/>
                            </a:solidFill>
                            <a:latin typeface="Cambria Math" panose="02040503050406030204" pitchFamily="18" charset="0"/>
                          </a:rPr>
                          <m:t>𝐷</m:t>
                        </m:r>
                      </m:e>
                      <m:sub>
                        <m:r>
                          <a:rPr lang="en-US" altLang="zh-CN" i="1" dirty="0">
                            <a:solidFill>
                              <a:prstClr val="white"/>
                            </a:solidFill>
                            <a:latin typeface="Cambria Math" panose="02040503050406030204" pitchFamily="18" charset="0"/>
                          </a:rPr>
                          <m:t>𝑖</m:t>
                        </m:r>
                      </m:sub>
                    </m:sSub>
                  </m:oMath>
                </a14:m>
                <a:r>
                  <a:rPr lang="en-US" altLang="zh-CN" dirty="0" smtClean="0"/>
                  <a:t/>
                </a:r>
                <a:r>
                  <a:rPr lang="zh-CN" altLang="zh-CN" dirty="0" smtClean="0"/>
                  <a:t>的均值，使得</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98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53</a:t>
            </a:fld>
            <a:endParaRPr lang="zh-CN" altLang="en-US">
              <a:solidFill>
                <a:prstClr val="white">
                  <a:tint val="75000"/>
                </a:prstClr>
              </a:solidFill>
            </a:endParaRPr>
          </a:p>
        </p:txBody>
      </p:sp>
      <p:pic>
        <p:nvPicPr>
          <p:cNvPr id="7" name="图片 6"/>
          <p:cNvPicPr>
            <a:picLocks noChangeAspect="1"/>
          </p:cNvPicPr>
          <p:nvPr/>
        </p:nvPicPr>
        <p:blipFill>
          <a:blip r:embed="rId3"/>
          <a:stretch>
            <a:fillRect/>
          </a:stretch>
        </p:blipFill>
        <p:spPr>
          <a:xfrm>
            <a:off x="4181516" y="3749529"/>
            <a:ext cx="3870663" cy="742628"/>
          </a:xfrm>
          <a:prstGeom prst="rect">
            <a:avLst/>
          </a:prstGeom>
          <a:solidFill>
            <a:schemeClr val="tx1"/>
          </a:solidFill>
        </p:spPr>
      </p:pic>
    </p:spTree>
    <p:extLst>
      <p:ext uri="{BB962C8B-B14F-4D97-AF65-F5344CB8AC3E}">
        <p14:creationId xmlns:p14="http://schemas.microsoft.com/office/powerpoint/2010/main" xmlns="" val="2032021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normAutofit fontScale="92500"/>
              </a:bodyPr>
              <a:lstStyle/>
              <a:p>
                <a:r>
                  <a:rPr lang="en-US" altLang="zh-CN" dirty="0" smtClean="0"/>
                  <a:t>K-Means </a:t>
                </a:r>
                <a:r>
                  <a:rPr lang="zh-CN" altLang="zh-CN" dirty="0" smtClean="0"/>
                  <a:t>算法的步骤如下</a:t>
                </a:r>
                <a:r>
                  <a:rPr lang="en-US" altLang="zh-CN" dirty="0" smtClean="0"/>
                  <a:t>:</a:t>
                </a:r>
              </a:p>
              <a:p>
                <a:r>
                  <a:rPr lang="en-US" altLang="zh-CN" dirty="0" smtClean="0"/>
                  <a:t>1</a:t>
                </a:r>
                <a:r>
                  <a:rPr lang="zh-CN" altLang="zh-CN" dirty="0" smtClean="0"/>
                  <a:t>）从训练数据集的</a:t>
                </a:r>
                <a14:m>
                  <m:oMath xmlns:m="http://schemas.openxmlformats.org/officeDocument/2006/math">
                    <m:r>
                      <a:rPr lang="en-US" altLang="zh-CN" sz="2000" i="1">
                        <a:solidFill>
                          <a:prstClr val="white"/>
                        </a:solidFill>
                        <a:latin typeface="Cambria Math" panose="02040503050406030204" pitchFamily="18" charset="0"/>
                      </a:rPr>
                      <m:t>𝑛</m:t>
                    </m:r>
                  </m:oMath>
                </a14:m>
                <a:r>
                  <a:rPr lang="en-US" altLang="zh-CN" dirty="0" smtClean="0"/>
                  <a:t/>
                </a:r>
                <a:r>
                  <a:rPr lang="zh-CN" altLang="zh-CN" dirty="0" smtClean="0"/>
                  <a:t>个样本中抽样选择</a:t>
                </a:r>
                <a:r>
                  <a:rPr lang="en-US" altLang="zh-CN" dirty="0" smtClean="0"/>
                  <a:t/>
                </a:r>
                <a14:m>
                  <m:oMath xmlns:m="http://schemas.openxmlformats.org/officeDocument/2006/math">
                    <m:r>
                      <a:rPr lang="en-US" altLang="zh-CN" b="0" i="1" smtClean="0">
                        <a:latin typeface="Cambria Math" panose="02040503050406030204" pitchFamily="18" charset="0"/>
                      </a:rPr>
                      <m:t>𝐾</m:t>
                    </m:r>
                  </m:oMath>
                </a14:m>
                <a:r>
                  <a:rPr lang="zh-CN" altLang="zh-CN" dirty="0" smtClean="0"/>
                  <a:t>个样本作为</a:t>
                </a:r>
                <a:r>
                  <a:rPr lang="en-US" altLang="zh-CN" dirty="0" smtClean="0"/>
                  <a:t/>
                </a:r>
                <a14:m>
                  <m:oMath xmlns:m="http://schemas.openxmlformats.org/officeDocument/2006/math">
                    <m:r>
                      <a:rPr lang="en-US" altLang="zh-CN" b="0" i="1" smtClean="0">
                        <a:latin typeface="Cambria Math" panose="02040503050406030204" pitchFamily="18" charset="0"/>
                      </a:rPr>
                      <m:t>𝐾</m:t>
                    </m:r>
                  </m:oMath>
                </a14:m>
                <a:r>
                  <a:rPr lang="zh-CN" altLang="zh-CN" dirty="0" smtClean="0"/>
                  <a:t>个聚类的类心；</a:t>
                </a:r>
              </a:p>
              <a:p>
                <a:r>
                  <a:rPr lang="en-US" altLang="zh-CN" dirty="0" smtClean="0"/>
                  <a:t>2</a:t>
                </a:r>
                <a:r>
                  <a:rPr lang="zh-CN" altLang="zh-CN" dirty="0" smtClean="0"/>
                  <a:t>）对训练数据集中的剩余样本，逐一计算它与上述</a:t>
                </a:r>
                <a:r>
                  <a:rPr lang="en-US" altLang="zh-CN" dirty="0" smtClean="0"/>
                  <a:t/>
                </a:r>
                <a14:m>
                  <m:oMath xmlns:m="http://schemas.openxmlformats.org/officeDocument/2006/math">
                    <m:r>
                      <a:rPr lang="en-US" altLang="zh-CN" i="1">
                        <a:solidFill>
                          <a:prstClr val="white"/>
                        </a:solidFill>
                        <a:latin typeface="Cambria Math" panose="02040503050406030204" pitchFamily="18" charset="0"/>
                      </a:rPr>
                      <m:t>𝐾</m:t>
                    </m:r>
                  </m:oMath>
                </a14:m>
                <a:r>
                  <a:rPr lang="zh-CN" altLang="zh-CN" dirty="0" smtClean="0"/>
                  <a:t>个类心的相似性，将其划分到与之最相似的那个类心所代表的聚类；</a:t>
                </a:r>
              </a:p>
              <a:p>
                <a:r>
                  <a:rPr lang="en-US" altLang="zh-CN" dirty="0" smtClean="0"/>
                  <a:t>3</a:t>
                </a:r>
                <a:r>
                  <a:rPr lang="zh-CN" altLang="zh-CN" dirty="0" smtClean="0"/>
                  <a:t>）对</a:t>
                </a:r>
                <a14:m>
                  <m:oMath xmlns:m="http://schemas.openxmlformats.org/officeDocument/2006/math">
                    <m:r>
                      <a:rPr lang="en-US" altLang="zh-CN" i="1">
                        <a:solidFill>
                          <a:prstClr val="white"/>
                        </a:solidFill>
                        <a:latin typeface="Cambria Math" panose="02040503050406030204" pitchFamily="18" charset="0"/>
                      </a:rPr>
                      <m:t>𝐾</m:t>
                    </m:r>
                  </m:oMath>
                </a14:m>
                <a:r>
                  <a:rPr lang="en-US" altLang="zh-CN" dirty="0" smtClean="0"/>
                  <a:t/>
                </a:r>
                <a:r>
                  <a:rPr lang="zh-CN" altLang="zh-CN" dirty="0" smtClean="0"/>
                  <a:t>个聚类，重新计算其类心；</a:t>
                </a:r>
              </a:p>
              <a:p>
                <a:r>
                  <a:rPr lang="en-US" altLang="zh-CN" dirty="0" smtClean="0"/>
                  <a:t>4</a:t>
                </a:r>
                <a:r>
                  <a:rPr lang="zh-CN" altLang="zh-CN" dirty="0" smtClean="0"/>
                  <a:t>）重复步骤</a:t>
                </a:r>
                <a:r>
                  <a:rPr lang="en-US" altLang="zh-CN" dirty="0" smtClean="0"/>
                  <a:t>1</a:t>
                </a:r>
                <a:r>
                  <a:rPr lang="zh-CN" altLang="zh-CN" dirty="0" smtClean="0"/>
                  <a:t>）</a:t>
                </a:r>
                <a:r>
                  <a:rPr lang="en-US" altLang="zh-CN" dirty="0" smtClean="0"/>
                  <a:t>-</a:t>
                </a:r>
                <a:r>
                  <a:rPr lang="zh-CN" altLang="zh-CN" dirty="0" smtClean="0"/>
                  <a:t>步骤</a:t>
                </a:r>
                <a:r>
                  <a:rPr lang="en-US" altLang="zh-CN" dirty="0" smtClean="0"/>
                  <a:t>3</a:t>
                </a:r>
                <a:r>
                  <a:rPr lang="zh-CN" altLang="zh-CN" dirty="0" smtClean="0"/>
                  <a:t>）， 直至算法收敛（如均方差满足设定的阈值）。</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718" r="-254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54</a:t>
            </a:fld>
            <a:endParaRPr lang="zh-CN" altLang="en-US">
              <a:solidFill>
                <a:prstClr val="white">
                  <a:tint val="75000"/>
                </a:prstClr>
              </a:solidFill>
            </a:endParaRPr>
          </a:p>
        </p:txBody>
      </p:sp>
    </p:spTree>
    <p:extLst>
      <p:ext uri="{BB962C8B-B14F-4D97-AF65-F5344CB8AC3E}">
        <p14:creationId xmlns:p14="http://schemas.microsoft.com/office/powerpoint/2010/main" xmlns="" val="4160310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p:sp>
        <p:nvSpPr>
          <p:cNvPr id="3" name="竖排文字占位符 2"/>
          <p:cNvSpPr>
            <a:spLocks noGrp="1"/>
          </p:cNvSpPr>
          <p:nvPr>
            <p:ph type="body" orient="vert" idx="1"/>
          </p:nvPr>
        </p:nvSpPr>
        <p:spPr/>
        <p:txBody>
          <a:bodyPr>
            <a:normAutofit lnSpcReduction="10000"/>
          </a:bodyPr>
          <a:lstStyle/>
          <a:p>
            <a:r>
              <a:rPr lang="zh-CN" altLang="zh-CN" dirty="0" smtClean="0"/>
              <a:t>聚类算法的性能</a:t>
            </a:r>
            <a:endParaRPr lang="en-US" altLang="zh-CN" dirty="0" smtClean="0"/>
          </a:p>
          <a:p>
            <a:r>
              <a:rPr lang="zh-CN" altLang="zh-CN" dirty="0" smtClean="0"/>
              <a:t>聚类特征数用于度量聚类样本的特征数目，维度越少则算法训练和运行时间越短、性能越高。</a:t>
            </a:r>
            <a:endParaRPr lang="en-US" altLang="zh-CN" dirty="0" smtClean="0"/>
          </a:p>
          <a:p>
            <a:r>
              <a:rPr lang="zh-CN" altLang="zh-CN" dirty="0" smtClean="0"/>
              <a:t>聚类数目用于度量算法最终生成的聚类数目，数目越接近于样本类别数，则越易于理解，越易于避免可能的过适应。</a:t>
            </a:r>
            <a:endParaRPr lang="en-US" altLang="zh-CN" dirty="0" smtClean="0"/>
          </a:p>
          <a:p>
            <a:r>
              <a:rPr lang="zh-CN" altLang="zh-CN" dirty="0" smtClean="0"/>
              <a:t>聚类凝聚度包括类内凝聚度和类间分离度，类内凝聚度度量同一个聚类内部各样本的相似程度，越凝聚越好；类间分离度度量分属不同聚类的样本的相异程度，越分离越好。</a:t>
            </a:r>
            <a:r>
              <a:rPr lang="en-US" altLang="zh-CN" dirty="0" smtClean="0"/>
              <a:t>                        </a:t>
            </a:r>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55</a:t>
            </a:fld>
            <a:endParaRPr lang="zh-CN" altLang="en-US">
              <a:solidFill>
                <a:prstClr val="white">
                  <a:tint val="75000"/>
                </a:prstClr>
              </a:solidFill>
            </a:endParaRPr>
          </a:p>
        </p:txBody>
      </p:sp>
    </p:spTree>
    <p:extLst>
      <p:ext uri="{BB962C8B-B14F-4D97-AF65-F5344CB8AC3E}">
        <p14:creationId xmlns:p14="http://schemas.microsoft.com/office/powerpoint/2010/main" xmlns="" val="3760539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b="1" dirty="0" smtClean="0"/>
                  <a:t>（</a:t>
                </a:r>
                <a:r>
                  <a:rPr lang="en-US" altLang="zh-CN" b="1" dirty="0" smtClean="0"/>
                  <a:t>2</a:t>
                </a:r>
                <a:r>
                  <a:rPr lang="zh-CN" altLang="zh-CN" b="1" dirty="0" smtClean="0"/>
                  <a:t>）</a:t>
                </a:r>
                <a:r>
                  <a:rPr lang="en-US" altLang="zh-CN" b="1" dirty="0" smtClean="0"/>
                  <a:t>K-medoids</a:t>
                </a:r>
                <a:r>
                  <a:rPr lang="zh-CN" altLang="zh-CN" b="1" dirty="0" smtClean="0"/>
                  <a:t>，</a:t>
                </a:r>
                <a:r>
                  <a:rPr lang="en-US" altLang="zh-CN" b="1" dirty="0" smtClean="0"/>
                  <a:t>k-</a:t>
                </a:r>
                <a:r>
                  <a:rPr lang="zh-CN" altLang="zh-CN" b="1" dirty="0" smtClean="0"/>
                  <a:t>中心点</a:t>
                </a:r>
                <a:endParaRPr lang="zh-CN" altLang="zh-CN" dirty="0" smtClean="0"/>
              </a:p>
              <a:p>
                <a:r>
                  <a:rPr lang="en-US" altLang="zh-CN" dirty="0" smtClean="0"/>
                  <a:t>K-medoids</a:t>
                </a:r>
                <a:r>
                  <a:rPr lang="zh-CN" altLang="zh-CN" dirty="0" smtClean="0"/>
                  <a:t>聚类算法的基本策略是：首先通过任意为每个聚类找到一个代表对象，确定</a:t>
                </a:r>
                <a:r>
                  <a:rPr lang="en-US" altLang="zh-CN" dirty="0" smtClean="0"/>
                  <a:t/>
                </a:r>
                <a14:m>
                  <m:oMath xmlns:m="http://schemas.openxmlformats.org/officeDocument/2006/math">
                    <m:r>
                      <a:rPr lang="en-US" altLang="zh-CN" sz="2000" i="1">
                        <a:solidFill>
                          <a:prstClr val="white"/>
                        </a:solidFill>
                        <a:latin typeface="Cambria Math" panose="02040503050406030204" pitchFamily="18" charset="0"/>
                      </a:rPr>
                      <m:t>𝑛</m:t>
                    </m:r>
                  </m:oMath>
                </a14:m>
                <a:r>
                  <a:rPr lang="zh-CN" altLang="zh-CN" dirty="0" smtClean="0"/>
                  <a:t>个数据对象的</a:t>
                </a:r>
                <a14:m>
                  <m:oMath xmlns:m="http://schemas.openxmlformats.org/officeDocument/2006/math">
                    <m:r>
                      <a:rPr lang="en-US" altLang="zh-CN" b="0" i="1" smtClean="0">
                        <a:latin typeface="Cambria Math" panose="02040503050406030204" pitchFamily="18" charset="0"/>
                      </a:rPr>
                      <m:t>𝑘</m:t>
                    </m:r>
                  </m:oMath>
                </a14:m>
                <a:r>
                  <a:rPr lang="en-US" altLang="zh-CN" dirty="0" smtClean="0"/>
                  <a:t/>
                </a:r>
                <a:r>
                  <a:rPr lang="zh-CN" altLang="zh-CN" dirty="0" smtClean="0"/>
                  <a:t>个聚类。其他对象则根据它们与这些聚类代表的距离分别将它们归属到各相应聚类中。而如果替换一个聚类代表能够改善所获聚类质量的话，那么就可以用一个新对象替换老聚类对象。</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56</a:t>
            </a:fld>
            <a:endParaRPr lang="zh-CN" altLang="en-US">
              <a:solidFill>
                <a:prstClr val="white">
                  <a:tint val="75000"/>
                </a:prstClr>
              </a:solidFill>
            </a:endParaRPr>
          </a:p>
        </p:txBody>
      </p:sp>
    </p:spTree>
    <p:extLst>
      <p:ext uri="{BB962C8B-B14F-4D97-AF65-F5344CB8AC3E}">
        <p14:creationId xmlns:p14="http://schemas.microsoft.com/office/powerpoint/2010/main" xmlns="" val="3047251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normAutofit fontScale="85000" lnSpcReduction="20000"/>
              </a:bodyPr>
              <a:lstStyle/>
              <a:p>
                <a:r>
                  <a:rPr lang="en-US" altLang="zh-CN" dirty="0" smtClean="0"/>
                  <a:t>K-medoids</a:t>
                </a:r>
                <a:r>
                  <a:rPr lang="zh-CN" altLang="zh-CN" dirty="0" smtClean="0"/>
                  <a:t>聚类算法具体步骤</a:t>
                </a:r>
                <a:r>
                  <a:rPr lang="zh-CN" altLang="en-US" dirty="0" smtClean="0"/>
                  <a:t>：</a:t>
                </a:r>
                <a:endParaRPr lang="en-US" altLang="zh-CN" dirty="0" smtClean="0"/>
              </a:p>
              <a:p>
                <a:r>
                  <a:rPr lang="zh-CN" altLang="zh-CN" dirty="0" smtClean="0"/>
                  <a:t>输入：聚类个数</a:t>
                </a:r>
                <a14:m>
                  <m:oMath xmlns:m="http://schemas.openxmlformats.org/officeDocument/2006/math">
                    <m:r>
                      <a:rPr lang="en-US" altLang="zh-CN" b="0" i="1" smtClean="0">
                        <a:latin typeface="Cambria Math" panose="02040503050406030204" pitchFamily="18" charset="0"/>
                      </a:rPr>
                      <m:t>𝑘</m:t>
                    </m:r>
                  </m:oMath>
                </a14:m>
                <a:r>
                  <a:rPr lang="en-US" altLang="zh-CN" dirty="0" smtClean="0"/>
                  <a:t/>
                </a:r>
                <a:r>
                  <a:rPr lang="zh-CN" altLang="zh-CN" dirty="0" smtClean="0"/>
                  <a:t>，以及包含</a:t>
                </a:r>
                <a14:m>
                  <m:oMath xmlns:m="http://schemas.openxmlformats.org/officeDocument/2006/math">
                    <m:r>
                      <a:rPr lang="en-US" altLang="zh-CN" b="0" i="1" smtClean="0">
                        <a:latin typeface="Cambria Math" panose="02040503050406030204" pitchFamily="18" charset="0"/>
                      </a:rPr>
                      <m:t>𝑛</m:t>
                    </m:r>
                  </m:oMath>
                </a14:m>
                <a:r>
                  <a:rPr lang="en-US" altLang="zh-CN" dirty="0" smtClean="0"/>
                  <a:t/>
                </a:r>
                <a:r>
                  <a:rPr lang="zh-CN" altLang="zh-CN" dirty="0" smtClean="0"/>
                  <a:t>个数据对象的数据库。</a:t>
                </a:r>
              </a:p>
              <a:p>
                <a:r>
                  <a:rPr lang="zh-CN" altLang="zh-CN" dirty="0" smtClean="0"/>
                  <a:t>输出：满足基于各聚类中心对象的方差最小标准的</a:t>
                </a:r>
                <a14:m>
                  <m:oMath xmlns:m="http://schemas.openxmlformats.org/officeDocument/2006/math">
                    <m:r>
                      <a:rPr lang="en-US" altLang="zh-CN" i="1">
                        <a:solidFill>
                          <a:prstClr val="white"/>
                        </a:solidFill>
                        <a:latin typeface="Cambria Math" panose="02040503050406030204" pitchFamily="18" charset="0"/>
                      </a:rPr>
                      <m:t>𝑘</m:t>
                    </m:r>
                  </m:oMath>
                </a14:m>
                <a:r>
                  <a:rPr lang="en-US" altLang="zh-CN" dirty="0" smtClean="0"/>
                  <a:t/>
                </a:r>
                <a:r>
                  <a:rPr lang="zh-CN" altLang="zh-CN" dirty="0" smtClean="0"/>
                  <a:t>个聚类。</a:t>
                </a:r>
              </a:p>
              <a:p>
                <a:r>
                  <a:rPr lang="en-US" altLang="zh-CN" dirty="0" smtClean="0"/>
                  <a:t>1</a:t>
                </a:r>
                <a:r>
                  <a:rPr lang="zh-CN" altLang="zh-CN" dirty="0" smtClean="0"/>
                  <a:t>）从</a:t>
                </a:r>
                <a14:m>
                  <m:oMath xmlns:m="http://schemas.openxmlformats.org/officeDocument/2006/math">
                    <m:r>
                      <a:rPr lang="en-US" altLang="zh-CN" i="1">
                        <a:solidFill>
                          <a:prstClr val="white"/>
                        </a:solidFill>
                        <a:latin typeface="Cambria Math" panose="02040503050406030204" pitchFamily="18" charset="0"/>
                      </a:rPr>
                      <m:t>𝑛</m:t>
                    </m:r>
                  </m:oMath>
                </a14:m>
                <a:r>
                  <a:rPr lang="en-US" altLang="zh-CN" dirty="0" smtClean="0"/>
                  <a:t/>
                </a:r>
                <a:r>
                  <a:rPr lang="zh-CN" altLang="zh-CN" dirty="0" smtClean="0"/>
                  <a:t>个数据对象任意选择</a:t>
                </a:r>
                <a14:m>
                  <m:oMath xmlns:m="http://schemas.openxmlformats.org/officeDocument/2006/math">
                    <m:r>
                      <a:rPr lang="en-US" altLang="zh-CN" i="1">
                        <a:solidFill>
                          <a:prstClr val="white"/>
                        </a:solidFill>
                        <a:latin typeface="Cambria Math" panose="02040503050406030204" pitchFamily="18" charset="0"/>
                      </a:rPr>
                      <m:t>𝑘</m:t>
                    </m:r>
                  </m:oMath>
                </a14:m>
                <a:r>
                  <a:rPr lang="en-US" altLang="zh-CN" dirty="0" smtClean="0"/>
                  <a:t/>
                </a:r>
                <a:r>
                  <a:rPr lang="zh-CN" altLang="zh-CN" dirty="0" smtClean="0"/>
                  <a:t>个对象作为初始聚类代表。</a:t>
                </a:r>
              </a:p>
              <a:p>
                <a:r>
                  <a:rPr lang="en-US" altLang="zh-CN" dirty="0" smtClean="0"/>
                  <a:t>2</a:t>
                </a:r>
                <a:r>
                  <a:rPr lang="zh-CN" altLang="zh-CN" dirty="0" smtClean="0"/>
                  <a:t>）循环</a:t>
                </a:r>
                <a:r>
                  <a:rPr lang="en-US" altLang="zh-CN" dirty="0" smtClean="0"/>
                  <a:t>3</a:t>
                </a:r>
                <a:r>
                  <a:rPr lang="zh-CN" altLang="zh-CN" dirty="0" smtClean="0"/>
                  <a:t>）到</a:t>
                </a:r>
                <a:r>
                  <a:rPr lang="en-US" altLang="zh-CN" dirty="0" smtClean="0"/>
                  <a:t>5</a:t>
                </a:r>
                <a:r>
                  <a:rPr lang="zh-CN" altLang="zh-CN" dirty="0" smtClean="0"/>
                  <a:t>）直到每个聚类不再发生变化为止；</a:t>
                </a:r>
              </a:p>
              <a:p>
                <a:r>
                  <a:rPr lang="en-US" altLang="zh-CN" dirty="0" smtClean="0"/>
                  <a:t>3</a:t>
                </a:r>
                <a:r>
                  <a:rPr lang="zh-CN" altLang="zh-CN" dirty="0" smtClean="0"/>
                  <a:t>）依据每个聚类的中心代表对象，以及各对象与这些中心对象间距离，并根据最小距离重新对相应对象进行划分。</a:t>
                </a:r>
              </a:p>
              <a:p>
                <a:r>
                  <a:rPr lang="en-US" altLang="zh-CN" dirty="0" smtClean="0"/>
                  <a:t>4</a:t>
                </a:r>
                <a:r>
                  <a:rPr lang="zh-CN" altLang="zh-CN" dirty="0" smtClean="0"/>
                  <a:t>）任意选择一个非中心对象</a:t>
                </a:r>
                <a:r>
                  <a:rPr lang="en-US" altLang="zh-CN" dirty="0" smtClean="0"/>
                  <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𝑟𝑎𝑛𝑑𝑜𝑚</m:t>
                        </m:r>
                      </m:sub>
                    </m:sSub>
                  </m:oMath>
                </a14:m>
                <a:r>
                  <a:rPr lang="zh-CN" altLang="zh-CN" dirty="0" smtClean="0"/>
                  <a:t>，计算其与中心对象</a:t>
                </a:r>
                <a14:m>
                  <m:oMath xmlns:m="http://schemas.openxmlformats.org/officeDocument/2006/math">
                    <m:sSub>
                      <m:sSubPr>
                        <m:ctrlPr>
                          <a:rPr lang="en-US" altLang="zh-CN" i="1">
                            <a:solidFill>
                              <a:prstClr val="white"/>
                            </a:solidFill>
                            <a:latin typeface="Cambria Math"/>
                          </a:rPr>
                        </m:ctrlPr>
                      </m:sSubPr>
                      <m:e>
                        <m:r>
                          <a:rPr lang="en-US" altLang="zh-CN" i="1">
                            <a:solidFill>
                              <a:prstClr val="white"/>
                            </a:solidFill>
                            <a:latin typeface="Cambria Math" panose="02040503050406030204" pitchFamily="18" charset="0"/>
                          </a:rPr>
                          <m:t>𝑜</m:t>
                        </m:r>
                      </m:e>
                      <m:sub>
                        <m:r>
                          <a:rPr lang="en-US" altLang="zh-CN" b="0" i="1" smtClean="0">
                            <a:solidFill>
                              <a:prstClr val="white"/>
                            </a:solidFill>
                            <a:latin typeface="Cambria Math" panose="02040503050406030204" pitchFamily="18" charset="0"/>
                          </a:rPr>
                          <m:t>𝑗</m:t>
                        </m:r>
                      </m:sub>
                    </m:sSub>
                  </m:oMath>
                </a14:m>
                <a:r>
                  <a:rPr lang="en-US" altLang="zh-CN" dirty="0" smtClean="0"/>
                  <a:t/>
                </a:r>
                <a:r>
                  <a:rPr lang="zh-CN" altLang="zh-CN" dirty="0" smtClean="0"/>
                  <a:t>交换的整个成本</a:t>
                </a:r>
                <a:r>
                  <a:rPr lang="en-US" altLang="zh-CN" dirty="0" smtClean="0"/>
                  <a:t/>
                </a:r>
                <a14:m>
                  <m:oMath xmlns:m="http://schemas.openxmlformats.org/officeDocument/2006/math">
                    <m:r>
                      <a:rPr lang="en-US" altLang="zh-CN" b="0" i="1" smtClean="0">
                        <a:latin typeface="Cambria Math" panose="02040503050406030204" pitchFamily="18" charset="0"/>
                      </a:rPr>
                      <m:t>𝑆</m:t>
                    </m:r>
                  </m:oMath>
                </a14:m>
                <a:endParaRPr lang="zh-CN" altLang="zh-CN" dirty="0" smtClean="0"/>
              </a:p>
              <a:p>
                <a:pPr lvl="0"/>
                <a:r>
                  <a:rPr lang="en-US" altLang="zh-CN" dirty="0" smtClean="0"/>
                  <a:t>5</a:t>
                </a:r>
                <a:r>
                  <a:rPr lang="zh-CN" altLang="zh-CN" dirty="0" smtClean="0"/>
                  <a:t>）若为</a:t>
                </a:r>
                <a14:m>
                  <m:oMath xmlns:m="http://schemas.openxmlformats.org/officeDocument/2006/math">
                    <m:r>
                      <a:rPr lang="en-US" altLang="zh-CN" i="1">
                        <a:solidFill>
                          <a:prstClr val="white"/>
                        </a:solidFill>
                        <a:latin typeface="Cambria Math" panose="02040503050406030204" pitchFamily="18" charset="0"/>
                      </a:rPr>
                      <m:t>𝑆</m:t>
                    </m:r>
                  </m:oMath>
                </a14:m>
                <a:r>
                  <a:rPr lang="en-US" altLang="zh-CN" dirty="0" smtClean="0"/>
                  <a:t/>
                </a:r>
                <a:r>
                  <a:rPr lang="zh-CN" altLang="zh-CN" dirty="0" smtClean="0"/>
                  <a:t>负值则交换</a:t>
                </a:r>
                <a:r>
                  <a:rPr lang="en-US" altLang="zh-CN" dirty="0" smtClean="0"/>
                  <a:t> ,</a:t>
                </a:r>
                <a:r>
                  <a:rPr lang="zh-CN" altLang="zh-CN" dirty="0" smtClean="0"/>
                  <a:t>以构成新聚类的</a:t>
                </a:r>
                <a:r>
                  <a:rPr lang="en-US" altLang="zh-CN" dirty="0" smtClean="0"/>
                  <a:t/>
                </a:r>
                <a14:m>
                  <m:oMath xmlns:m="http://schemas.openxmlformats.org/officeDocument/2006/math">
                    <m:r>
                      <a:rPr lang="en-US" altLang="zh-CN" i="1">
                        <a:solidFill>
                          <a:prstClr val="white"/>
                        </a:solidFill>
                        <a:latin typeface="Cambria Math" panose="02040503050406030204" pitchFamily="18" charset="0"/>
                      </a:rPr>
                      <m:t>𝑘</m:t>
                    </m:r>
                  </m:oMath>
                </a14:m>
                <a:r>
                  <a:rPr lang="zh-CN" altLang="zh-CN" dirty="0" smtClean="0"/>
                  <a:t>个中心对象。</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588" b="-26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57</a:t>
            </a:fld>
            <a:endParaRPr lang="zh-CN" altLang="en-US">
              <a:solidFill>
                <a:prstClr val="white">
                  <a:tint val="75000"/>
                </a:prstClr>
              </a:solidFill>
            </a:endParaRPr>
          </a:p>
        </p:txBody>
      </p:sp>
    </p:spTree>
    <p:extLst>
      <p:ext uri="{BB962C8B-B14F-4D97-AF65-F5344CB8AC3E}">
        <p14:creationId xmlns:p14="http://schemas.microsoft.com/office/powerpoint/2010/main" xmlns="" val="3546421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p:sp>
        <p:nvSpPr>
          <p:cNvPr id="3" name="竖排文字占位符 2"/>
          <p:cNvSpPr>
            <a:spLocks noGrp="1"/>
          </p:cNvSpPr>
          <p:nvPr>
            <p:ph type="body" orient="vert" idx="1"/>
          </p:nvPr>
        </p:nvSpPr>
        <p:spPr/>
        <p:txBody>
          <a:bodyPr/>
          <a:lstStyle/>
          <a:p>
            <a:r>
              <a:rPr lang="zh-CN" altLang="zh-CN" b="1" dirty="0" smtClean="0"/>
              <a:t>（</a:t>
            </a:r>
            <a:r>
              <a:rPr lang="en-US" altLang="zh-CN" b="1" dirty="0" smtClean="0"/>
              <a:t>3</a:t>
            </a:r>
            <a:r>
              <a:rPr lang="zh-CN" altLang="zh-CN" b="1" dirty="0" smtClean="0"/>
              <a:t>）</a:t>
            </a:r>
            <a:r>
              <a:rPr lang="en-US" altLang="zh-CN" b="1" dirty="0" smtClean="0"/>
              <a:t>DBSCAN(Density-Based Spatial Clustering of Applications with Noise)</a:t>
            </a:r>
            <a:r>
              <a:rPr lang="zh-CN" altLang="zh-CN" b="1" dirty="0" smtClean="0"/>
              <a:t>，基于密度的聚类</a:t>
            </a:r>
            <a:endParaRPr lang="zh-CN" altLang="zh-CN" dirty="0" smtClean="0"/>
          </a:p>
          <a:p>
            <a:r>
              <a:rPr lang="zh-CN" altLang="zh-CN" dirty="0" smtClean="0"/>
              <a:t>把目标的密度作为考虑聚类的因素。</a:t>
            </a:r>
            <a:endParaRPr lang="en-US" altLang="zh-CN" dirty="0" smtClean="0"/>
          </a:p>
          <a:p>
            <a:r>
              <a:rPr lang="zh-CN" altLang="zh-CN" dirty="0" smtClean="0"/>
              <a:t>基于密度聚类算法的代表。它将具有足够高密度的区域划分成簇，并可以在带有“噪声”的空间数据库中发现任意形状的聚类。它定义簇为密度相连的点的最大集合。</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58</a:t>
            </a:fld>
            <a:endParaRPr lang="zh-CN" altLang="en-US">
              <a:solidFill>
                <a:prstClr val="white">
                  <a:tint val="75000"/>
                </a:prstClr>
              </a:solidFill>
            </a:endParaRPr>
          </a:p>
        </p:txBody>
      </p:sp>
    </p:spTree>
    <p:extLst>
      <p:ext uri="{BB962C8B-B14F-4D97-AF65-F5344CB8AC3E}">
        <p14:creationId xmlns:p14="http://schemas.microsoft.com/office/powerpoint/2010/main" xmlns="" val="4111018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dirty="0" smtClean="0"/>
                  <a:t>给定对象半径</a:t>
                </a:r>
                <a:r>
                  <a:rPr lang="zh-CN" altLang="en-US" dirty="0"/>
                  <a:t>𝑒</a:t>
                </a:r>
                <a:r>
                  <a:rPr lang="zh-CN" altLang="zh-CN" dirty="0" smtClean="0"/>
                  <a:t>内的区域称为该对象的</a:t>
                </a:r>
                <a:r>
                  <a:rPr lang="zh-CN" altLang="en-US" dirty="0"/>
                  <a:t>𝑒</a:t>
                </a:r>
                <a:r>
                  <a:rPr lang="zh-CN" altLang="zh-CN" dirty="0" smtClean="0"/>
                  <a:t>邻域。如果一个对象的</a:t>
                </a:r>
                <a:r>
                  <a:rPr lang="zh-CN" altLang="en-US" dirty="0"/>
                  <a:t>𝑒</a:t>
                </a:r>
                <a:r>
                  <a:rPr lang="zh-CN" altLang="zh-CN" dirty="0" smtClean="0"/>
                  <a:t>邻域至少包含最小数目</a:t>
                </a:r>
                <a14:m>
                  <m:oMath xmlns:m="http://schemas.openxmlformats.org/officeDocument/2006/math">
                    <m:r>
                      <a:rPr lang="en-US" altLang="zh-CN" b="0" i="1" smtClean="0">
                        <a:latin typeface="Cambria Math" panose="02040503050406030204" pitchFamily="18" charset="0"/>
                      </a:rPr>
                      <m:t>𝑀𝑖𝑛𝑃𝑡𝑠</m:t>
                    </m:r>
                  </m:oMath>
                </a14:m>
                <a:r>
                  <a:rPr lang="zh-CN" altLang="zh-CN" dirty="0" smtClean="0"/>
                  <a:t>个对象，则称该对象为核心对象。</a:t>
                </a:r>
                <a:endParaRPr lang="en-US" altLang="zh-CN" dirty="0" smtClean="0"/>
              </a:p>
              <a:p>
                <a:r>
                  <a:rPr lang="en-US" altLang="zh-CN" dirty="0" smtClean="0"/>
                  <a:t>DBSCAN</a:t>
                </a:r>
                <a:r>
                  <a:rPr lang="zh-CN" altLang="zh-CN" dirty="0" smtClean="0"/>
                  <a:t>通过检查数据库中每个点的</a:t>
                </a:r>
                <a14:m>
                  <m:oMath xmlns:m="http://schemas.openxmlformats.org/officeDocument/2006/math">
                    <m:r>
                      <a:rPr lang="en-US" altLang="zh-CN" b="0" i="1" smtClean="0">
                        <a:latin typeface="Cambria Math" panose="02040503050406030204" pitchFamily="18" charset="0"/>
                      </a:rPr>
                      <m:t>𝑒</m:t>
                    </m:r>
                  </m:oMath>
                </a14:m>
                <a:r>
                  <a:rPr lang="zh-CN" altLang="zh-CN" dirty="0" smtClean="0"/>
                  <a:t>邻域来寻找聚类。如果一个点的</a:t>
                </a:r>
                <a14:m>
                  <m:oMath xmlns:m="http://schemas.openxmlformats.org/officeDocument/2006/math">
                    <m:r>
                      <a:rPr lang="en-US" altLang="zh-CN" i="1">
                        <a:solidFill>
                          <a:prstClr val="white"/>
                        </a:solidFill>
                        <a:latin typeface="Cambria Math" panose="02040503050406030204" pitchFamily="18" charset="0"/>
                      </a:rPr>
                      <m:t>𝑒</m:t>
                    </m:r>
                  </m:oMath>
                </a14:m>
                <a:r>
                  <a:rPr lang="en-US" altLang="zh-CN" dirty="0" smtClean="0"/>
                  <a:t/>
                </a:r>
                <a:r>
                  <a:rPr lang="zh-CN" altLang="zh-CN" dirty="0" smtClean="0"/>
                  <a:t>邻域包含多于</a:t>
                </a:r>
                <a14:m>
                  <m:oMath xmlns:m="http://schemas.openxmlformats.org/officeDocument/2006/math">
                    <m:r>
                      <a:rPr lang="en-US" altLang="zh-CN" i="1">
                        <a:solidFill>
                          <a:prstClr val="white"/>
                        </a:solidFill>
                        <a:latin typeface="Cambria Math" panose="02040503050406030204" pitchFamily="18" charset="0"/>
                      </a:rPr>
                      <m:t>𝑀𝑖𝑛𝑃𝑡𝑠</m:t>
                    </m:r>
                  </m:oMath>
                </a14:m>
                <a:r>
                  <a:rPr lang="en-US" altLang="zh-CN" dirty="0" smtClean="0"/>
                  <a:t/>
                </a:r>
                <a:r>
                  <a:rPr lang="zh-CN" altLang="zh-CN" dirty="0" smtClean="0"/>
                  <a:t>个点</a:t>
                </a:r>
                <a:endParaRPr lang="en-US" altLang="zh-CN" dirty="0"/>
              </a:p>
              <a:p>
                <a:pPr marL="0" indent="0" algn="ctr">
                  <a:buNone/>
                </a:pPr>
                <a:r>
                  <a:rPr lang="zh-CN" altLang="zh-CN" dirty="0" smtClean="0"/>
                  <a:t>创建一个以</a:t>
                </a:r>
                <a14:m>
                  <m:oMath xmlns:m="http://schemas.openxmlformats.org/officeDocument/2006/math">
                    <m:r>
                      <a:rPr lang="en-US" altLang="zh-CN" i="1">
                        <a:solidFill>
                          <a:prstClr val="white"/>
                        </a:solidFill>
                        <a:latin typeface="Cambria Math" panose="02040503050406030204" pitchFamily="18" charset="0"/>
                      </a:rPr>
                      <m:t>𝑃</m:t>
                    </m:r>
                  </m:oMath>
                </a14:m>
                <a:r>
                  <a:rPr lang="en-US" altLang="zh-CN" dirty="0" smtClean="0"/>
                  <a:t/>
                </a:r>
                <a:r>
                  <a:rPr lang="zh-CN" altLang="zh-CN" dirty="0" smtClean="0"/>
                  <a:t>作为核心对象的新簇</a:t>
                </a:r>
                <a:endParaRPr lang="en-US" altLang="zh-CN" dirty="0" smtClean="0"/>
              </a:p>
              <a:p>
                <a:pPr marL="0" indent="0" algn="ctr">
                  <a:buNone/>
                </a:pPr>
                <a:r>
                  <a:rPr lang="en-US" altLang="zh-CN" dirty="0" smtClean="0"/>
                  <a:t>DBSCAN</a:t>
                </a:r>
                <a:r>
                  <a:rPr lang="zh-CN" altLang="zh-CN" dirty="0" smtClean="0"/>
                  <a:t>反复地寻找从这些核心对象直接密度可达的对象并加入该簇，直到没有新的点可以被添加</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59</a:t>
            </a:fld>
            <a:endParaRPr lang="zh-CN" altLang="en-US">
              <a:solidFill>
                <a:prstClr val="white">
                  <a:tint val="75000"/>
                </a:prstClr>
              </a:solidFill>
            </a:endParaRPr>
          </a:p>
        </p:txBody>
      </p:sp>
      <p:cxnSp>
        <p:nvCxnSpPr>
          <p:cNvPr id="8" name="直接箭头连接符 7"/>
          <p:cNvCxnSpPr/>
          <p:nvPr/>
        </p:nvCxnSpPr>
        <p:spPr>
          <a:xfrm>
            <a:off x="3739487" y="3903260"/>
            <a:ext cx="0" cy="504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8681114" y="4287672"/>
            <a:ext cx="0" cy="504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2314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网络流量的分类</a:t>
            </a:r>
            <a:endParaRPr lang="zh-CN" altLang="en-US" dirty="0"/>
          </a:p>
        </p:txBody>
      </p:sp>
      <p:sp>
        <p:nvSpPr>
          <p:cNvPr id="3" name="竖排文字占位符 2"/>
          <p:cNvSpPr>
            <a:spLocks noGrp="1"/>
          </p:cNvSpPr>
          <p:nvPr>
            <p:ph type="body" orient="vert" idx="1"/>
          </p:nvPr>
        </p:nvSpPr>
        <p:spPr/>
        <p:txBody>
          <a:bodyPr>
            <a:normAutofit fontScale="92500"/>
          </a:bodyPr>
          <a:lstStyle/>
          <a:p>
            <a:r>
              <a:rPr lang="zh-CN" altLang="en-US" sz="2800" b="1" dirty="0"/>
              <a:t>在线</a:t>
            </a:r>
            <a:r>
              <a:rPr lang="zh-CN" altLang="en-US" sz="2800" b="1" dirty="0" smtClean="0"/>
              <a:t>检测</a:t>
            </a:r>
            <a:r>
              <a:rPr lang="zh-CN" altLang="en-US" dirty="0" smtClean="0"/>
              <a:t>是在</a:t>
            </a:r>
            <a:r>
              <a:rPr lang="zh-CN" altLang="en-US" dirty="0"/>
              <a:t>运行着的网络链路上实时采集包追踪数据或</a:t>
            </a:r>
            <a:r>
              <a:rPr lang="en-US" altLang="zh-CN" dirty="0"/>
              <a:t>IP</a:t>
            </a:r>
            <a:r>
              <a:rPr lang="zh-CN" altLang="en-US" dirty="0"/>
              <a:t>数据流</a:t>
            </a:r>
          </a:p>
          <a:p>
            <a:r>
              <a:rPr lang="zh-CN" altLang="en-US" dirty="0" smtClean="0"/>
              <a:t>较小</a:t>
            </a:r>
            <a:r>
              <a:rPr lang="zh-CN" altLang="en-US" dirty="0"/>
              <a:t>空间复杂性和较低的</a:t>
            </a:r>
            <a:r>
              <a:rPr lang="zh-CN" altLang="en-US" dirty="0" smtClean="0"/>
              <a:t>计算复杂性</a:t>
            </a:r>
            <a:endParaRPr lang="en-US" altLang="zh-CN" dirty="0" smtClean="0"/>
          </a:p>
          <a:p>
            <a:r>
              <a:rPr lang="zh-CN" altLang="en-US" dirty="0"/>
              <a:t>如何设计在线检测算法以适应高带宽主干网络链路的检测</a:t>
            </a:r>
            <a:r>
              <a:rPr lang="zh-CN" altLang="en-US" dirty="0" smtClean="0"/>
              <a:t>需求  </a:t>
            </a:r>
            <a:r>
              <a:rPr lang="en-US" altLang="zh-CN" b="1" dirty="0" smtClean="0"/>
              <a:t>!</a:t>
            </a:r>
          </a:p>
          <a:p>
            <a:r>
              <a:rPr lang="zh-CN" altLang="en-US" dirty="0"/>
              <a:t>基于特征</a:t>
            </a:r>
            <a:r>
              <a:rPr lang="en-US" altLang="zh-CN" dirty="0"/>
              <a:t>/</a:t>
            </a:r>
            <a:r>
              <a:rPr lang="zh-CN" altLang="en-US" dirty="0"/>
              <a:t>行为的检测</a:t>
            </a:r>
            <a:r>
              <a:rPr lang="zh-CN" altLang="en-US" dirty="0" smtClean="0"/>
              <a:t>技术       入侵</a:t>
            </a:r>
            <a:r>
              <a:rPr lang="zh-CN" altLang="en-US" dirty="0"/>
              <a:t>检测工具</a:t>
            </a:r>
            <a:endParaRPr lang="en-US" altLang="zh-CN" dirty="0" smtClean="0"/>
          </a:p>
          <a:p>
            <a:r>
              <a:rPr lang="zh-CN" altLang="en-US" dirty="0" smtClean="0"/>
              <a:t>基于</a:t>
            </a:r>
            <a:r>
              <a:rPr lang="zh-CN" altLang="en-US" dirty="0"/>
              <a:t>采样、哈希、概略、包分类</a:t>
            </a:r>
            <a:r>
              <a:rPr lang="zh-CN" altLang="en-US" dirty="0" smtClean="0"/>
              <a:t>等</a:t>
            </a:r>
            <a:endParaRPr lang="zh-CN" altLang="en-US" dirty="0"/>
          </a:p>
        </p:txBody>
      </p:sp>
      <p:sp>
        <p:nvSpPr>
          <p:cNvPr id="4" name="竖排文字占位符 3"/>
          <p:cNvSpPr>
            <a:spLocks noGrp="1"/>
          </p:cNvSpPr>
          <p:nvPr>
            <p:ph type="body" orient="vert" idx="13"/>
          </p:nvPr>
        </p:nvSpPr>
        <p:spPr>
          <a:xfrm>
            <a:off x="1196788" y="1520828"/>
            <a:ext cx="2933252" cy="4637700"/>
          </a:xfrm>
        </p:spPr>
        <p:txBody>
          <a:bodyPr>
            <a:normAutofit/>
          </a:bodyPr>
          <a:lstStyle/>
          <a:p>
            <a:pPr marL="0" indent="0">
              <a:buNone/>
            </a:pPr>
            <a:endParaRPr lang="en-US" altLang="zh-CN" sz="2400" dirty="0" smtClean="0"/>
          </a:p>
          <a:p>
            <a:pPr marL="0" indent="0">
              <a:buNone/>
            </a:pPr>
            <a:endParaRPr lang="en-US" altLang="zh-CN" sz="2400" dirty="0" smtClean="0"/>
          </a:p>
          <a:p>
            <a:r>
              <a:rPr lang="zh-CN" altLang="en-US" sz="2400" dirty="0" smtClean="0"/>
              <a:t>在线</a:t>
            </a:r>
            <a:r>
              <a:rPr lang="zh-CN" altLang="en-US" sz="2400" dirty="0"/>
              <a:t>和离线</a:t>
            </a:r>
            <a:r>
              <a:rPr lang="zh-CN" altLang="en-US" sz="2400" dirty="0" smtClean="0"/>
              <a:t>分析</a:t>
            </a:r>
            <a:endParaRPr lang="en-US" altLang="zh-CN" sz="2400" dirty="0" smtClean="0"/>
          </a:p>
          <a:p>
            <a:endParaRPr lang="en-US" altLang="zh-CN" sz="2400" dirty="0" smtClean="0"/>
          </a:p>
        </p:txBody>
      </p:sp>
      <p:sp>
        <p:nvSpPr>
          <p:cNvPr id="5" name="Date Placeholder 4"/>
          <p:cNvSpPr>
            <a:spLocks noGrp="1"/>
          </p:cNvSpPr>
          <p:nvPr>
            <p:ph type="dt" sz="half" idx="10"/>
          </p:nvPr>
        </p:nvSpPr>
        <p:spPr/>
        <p:txBody>
          <a:bodyPr/>
          <a:lstStyle/>
          <a:p>
            <a:fld id="{08602278-4D86-41D6-BAD7-413648618BF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p>
        </p:txBody>
      </p:sp>
      <p:sp>
        <p:nvSpPr>
          <p:cNvPr id="11" name="右箭头 10"/>
          <p:cNvSpPr/>
          <p:nvPr/>
        </p:nvSpPr>
        <p:spPr>
          <a:xfrm>
            <a:off x="8157882" y="4639235"/>
            <a:ext cx="403412" cy="3361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5306620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p:sp>
        <p:nvSpPr>
          <p:cNvPr id="3" name="竖排文字占位符 2"/>
          <p:cNvSpPr>
            <a:spLocks noGrp="1"/>
          </p:cNvSpPr>
          <p:nvPr>
            <p:ph type="body" orient="vert" idx="1"/>
          </p:nvPr>
        </p:nvSpPr>
        <p:spPr/>
        <p:txBody>
          <a:bodyPr/>
          <a:lstStyle/>
          <a:p>
            <a:r>
              <a:rPr lang="zh-CN" altLang="zh-CN" b="1" dirty="0" smtClean="0"/>
              <a:t>（</a:t>
            </a:r>
            <a:r>
              <a:rPr lang="en-US" altLang="zh-CN" b="1" dirty="0" smtClean="0"/>
              <a:t>4</a:t>
            </a:r>
            <a:r>
              <a:rPr lang="zh-CN" altLang="zh-CN" b="1" dirty="0" smtClean="0"/>
              <a:t>）</a:t>
            </a:r>
            <a:r>
              <a:rPr lang="en-US" altLang="zh-CN" b="1" dirty="0" smtClean="0"/>
              <a:t>SNN(Shared Nearest Neighbor)</a:t>
            </a:r>
            <a:r>
              <a:rPr lang="zh-CN" altLang="zh-CN" b="1" dirty="0" smtClean="0"/>
              <a:t>，共享最近邻算法</a:t>
            </a:r>
            <a:endParaRPr lang="zh-CN" altLang="zh-CN" dirty="0" smtClean="0"/>
          </a:p>
          <a:p>
            <a:r>
              <a:rPr lang="en-US" altLang="zh-CN" dirty="0" smtClean="0"/>
              <a:t>SNN</a:t>
            </a:r>
            <a:r>
              <a:rPr lang="zh-CN" altLang="zh-CN" dirty="0" smtClean="0"/>
              <a:t>是一种基于共享最近邻的聚类算法，它通过使用数据点间共享最近邻的个数作为相似度来处理变密度簇的问题，从而可以在含有噪音并且高维的数据集中发现大小不同、形状不同、密度不同的空间聚类。</a:t>
            </a:r>
            <a:endParaRPr lang="en-US" altLang="zh-CN" dirty="0" smtClean="0"/>
          </a:p>
          <a:p>
            <a:r>
              <a:rPr lang="zh-CN" altLang="zh-CN" dirty="0" smtClean="0"/>
              <a:t>当处理大规模和高维的数据集时算法变得代价昂贵</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60</a:t>
            </a:fld>
            <a:endParaRPr lang="zh-CN" altLang="en-US">
              <a:solidFill>
                <a:prstClr val="white">
                  <a:tint val="75000"/>
                </a:prstClr>
              </a:solidFill>
            </a:endParaRPr>
          </a:p>
        </p:txBody>
      </p:sp>
    </p:spTree>
    <p:extLst>
      <p:ext uri="{BB962C8B-B14F-4D97-AF65-F5344CB8AC3E}">
        <p14:creationId xmlns:p14="http://schemas.microsoft.com/office/powerpoint/2010/main" xmlns="" val="498273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normAutofit fontScale="85000" lnSpcReduction="20000"/>
              </a:bodyPr>
              <a:lstStyle/>
              <a:p>
                <a:r>
                  <a:rPr lang="zh-CN" altLang="zh-CN" b="1" dirty="0" smtClean="0"/>
                  <a:t>（</a:t>
                </a:r>
                <a:r>
                  <a:rPr lang="en-US" altLang="zh-CN" b="1" dirty="0" smtClean="0"/>
                  <a:t>5</a:t>
                </a:r>
                <a:r>
                  <a:rPr lang="zh-CN" altLang="zh-CN" b="1" dirty="0" smtClean="0"/>
                  <a:t>）</a:t>
                </a:r>
                <a:r>
                  <a:rPr lang="en-US" altLang="zh-CN" b="1" dirty="0" smtClean="0"/>
                  <a:t>CURE(Clustering Using Representatives)</a:t>
                </a:r>
                <a:endParaRPr lang="zh-CN" altLang="zh-CN" dirty="0" smtClean="0"/>
              </a:p>
              <a:p>
                <a:r>
                  <a:rPr lang="en-US" altLang="zh-CN" dirty="0" smtClean="0"/>
                  <a:t>CURE</a:t>
                </a:r>
                <a:r>
                  <a:rPr lang="zh-CN" altLang="zh-CN" dirty="0" smtClean="0"/>
                  <a:t>算法的核心步骤：</a:t>
                </a:r>
                <a:endParaRPr lang="en-US" altLang="zh-CN" dirty="0" smtClean="0"/>
              </a:p>
              <a:p>
                <a:pPr fontAlgn="ctr"/>
                <a:r>
                  <a:rPr lang="en-US" altLang="zh-CN" dirty="0" smtClean="0"/>
                  <a:t>1</a:t>
                </a:r>
                <a:r>
                  <a:rPr lang="zh-CN" altLang="zh-CN" dirty="0" smtClean="0"/>
                  <a:t>）从源数据对象中抽取一个随机样本</a:t>
                </a:r>
                <a:r>
                  <a:rPr lang="en-US" altLang="zh-CN" dirty="0" smtClean="0"/>
                  <a:t/>
                </a:r>
                <a14:m>
                  <m:oMath xmlns:m="http://schemas.openxmlformats.org/officeDocument/2006/math">
                    <m:r>
                      <a:rPr lang="en-US" altLang="zh-CN" b="0" i="1" smtClean="0">
                        <a:latin typeface="Cambria Math" panose="02040503050406030204" pitchFamily="18" charset="0"/>
                      </a:rPr>
                      <m:t>𝑆</m:t>
                    </m:r>
                  </m:oMath>
                </a14:m>
                <a:endParaRPr lang="zh-CN" altLang="zh-CN" dirty="0" smtClean="0"/>
              </a:p>
              <a:p>
                <a:pPr lvl="0" fontAlgn="ctr"/>
                <a:r>
                  <a:rPr lang="en-US" altLang="zh-CN" dirty="0" smtClean="0"/>
                  <a:t>2</a:t>
                </a:r>
                <a:r>
                  <a:rPr lang="zh-CN" altLang="zh-CN" dirty="0" smtClean="0"/>
                  <a:t>）将样本</a:t>
                </a:r>
                <a:r>
                  <a:rPr lang="en-US" altLang="zh-CN" dirty="0" smtClean="0"/>
                  <a:t/>
                </a:r>
                <a14:m>
                  <m:oMath xmlns:m="http://schemas.openxmlformats.org/officeDocument/2006/math">
                    <m:r>
                      <a:rPr lang="en-US" altLang="zh-CN" i="1">
                        <a:solidFill>
                          <a:prstClr val="white"/>
                        </a:solidFill>
                        <a:latin typeface="Cambria Math" panose="02040503050406030204" pitchFamily="18" charset="0"/>
                      </a:rPr>
                      <m:t>𝑆</m:t>
                    </m:r>
                  </m:oMath>
                </a14:m>
                <a:r>
                  <a:rPr lang="zh-CN" altLang="zh-CN" dirty="0" smtClean="0"/>
                  <a:t>分割为一组划分</a:t>
                </a:r>
              </a:p>
              <a:p>
                <a:pPr fontAlgn="ctr"/>
                <a:r>
                  <a:rPr lang="en-US" altLang="zh-CN" dirty="0" smtClean="0"/>
                  <a:t>3</a:t>
                </a:r>
                <a:r>
                  <a:rPr lang="zh-CN" altLang="zh-CN" dirty="0" smtClean="0"/>
                  <a:t>）对每个划分局部地聚类</a:t>
                </a:r>
              </a:p>
              <a:p>
                <a:pPr fontAlgn="ctr"/>
                <a:r>
                  <a:rPr lang="en-US" altLang="zh-CN" dirty="0" smtClean="0"/>
                  <a:t>4</a:t>
                </a:r>
                <a:r>
                  <a:rPr lang="zh-CN" altLang="zh-CN" dirty="0" smtClean="0"/>
                  <a:t>）通过随机取样剔除孤立点</a:t>
                </a:r>
                <a:r>
                  <a:rPr lang="en-US" altLang="zh-CN" dirty="0" smtClean="0"/>
                  <a:t>,</a:t>
                </a:r>
                <a:r>
                  <a:rPr lang="zh-CN" altLang="zh-CN" dirty="0" smtClean="0"/>
                  <a:t>如果一个簇增长的太慢，就去掉它</a:t>
                </a:r>
              </a:p>
              <a:p>
                <a:pPr fontAlgn="ctr"/>
                <a:r>
                  <a:rPr lang="en-US" altLang="zh-CN" dirty="0" smtClean="0"/>
                  <a:t>5</a:t>
                </a:r>
                <a:r>
                  <a:rPr lang="zh-CN" altLang="zh-CN" dirty="0" smtClean="0"/>
                  <a:t>）对局部的簇进行聚类。落在每个新形成的簇中的代表点根据用户定义的一个收缩因子</a:t>
                </a:r>
                <a:r>
                  <a:rPr lang="en-US" altLang="zh-CN" dirty="0" smtClean="0"/>
                  <a:t/>
                </a:r>
                <a:r>
                  <a:rPr lang="zh-CN" altLang="zh-CN" dirty="0" smtClean="0"/>
                  <a:t>收缩或向簇中心移动。这些点代表捕捉到了簇的形状</a:t>
                </a:r>
              </a:p>
              <a:p>
                <a:pPr fontAlgn="ctr"/>
                <a:r>
                  <a:rPr lang="en-US" altLang="zh-CN" dirty="0" smtClean="0"/>
                  <a:t>6</a:t>
                </a:r>
                <a:r>
                  <a:rPr lang="zh-CN" altLang="zh-CN" dirty="0" smtClean="0"/>
                  <a:t>）用相应的簇标签来标记数据</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588" b="-39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61</a:t>
            </a:fld>
            <a:endParaRPr lang="zh-CN" altLang="en-US">
              <a:solidFill>
                <a:prstClr val="white">
                  <a:tint val="75000"/>
                </a:prstClr>
              </a:solidFill>
            </a:endParaRPr>
          </a:p>
        </p:txBody>
      </p:sp>
    </p:spTree>
    <p:extLst>
      <p:ext uri="{BB962C8B-B14F-4D97-AF65-F5344CB8AC3E}">
        <p14:creationId xmlns:p14="http://schemas.microsoft.com/office/powerpoint/2010/main" xmlns="" val="26978233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数据挖掘技术在流量分析中的应用</a:t>
            </a:r>
            <a:endParaRPr lang="zh-CN" altLang="en-US" dirty="0"/>
          </a:p>
        </p:txBody>
      </p:sp>
      <p:sp>
        <p:nvSpPr>
          <p:cNvPr id="3" name="竖排文字占位符 2"/>
          <p:cNvSpPr>
            <a:spLocks noGrp="1"/>
          </p:cNvSpPr>
          <p:nvPr>
            <p:ph type="body" orient="vert" idx="1"/>
          </p:nvPr>
        </p:nvSpPr>
        <p:spPr/>
        <p:txBody>
          <a:bodyPr>
            <a:normAutofit fontScale="92500"/>
          </a:bodyPr>
          <a:lstStyle/>
          <a:p>
            <a:r>
              <a:rPr lang="en-US" altLang="zh-CN" b="1" dirty="0" smtClean="0"/>
              <a:t>3</a:t>
            </a:r>
            <a:r>
              <a:rPr lang="zh-CN" altLang="zh-CN" b="1" dirty="0" smtClean="0"/>
              <a:t>．分类</a:t>
            </a:r>
            <a:endParaRPr lang="en-US" altLang="zh-CN" b="1" dirty="0" smtClean="0"/>
          </a:p>
          <a:p>
            <a:r>
              <a:rPr lang="zh-CN" altLang="zh-CN" dirty="0" smtClean="0"/>
              <a:t>分类任务就是通过学习得到一个目标函数</a:t>
            </a:r>
            <a:r>
              <a:rPr lang="en-US" altLang="zh-CN" dirty="0" smtClean="0"/>
              <a:t>f</a:t>
            </a:r>
            <a:r>
              <a:rPr lang="zh-CN" altLang="zh-CN" dirty="0" smtClean="0"/>
              <a:t>，把每个属性集</a:t>
            </a:r>
            <a:r>
              <a:rPr lang="en-US" altLang="zh-CN" dirty="0" smtClean="0"/>
              <a:t>x</a:t>
            </a:r>
            <a:r>
              <a:rPr lang="zh-CN" altLang="zh-CN" dirty="0" smtClean="0"/>
              <a:t>映射到一个预先定义的类标号</a:t>
            </a:r>
            <a:r>
              <a:rPr lang="en-US" altLang="zh-CN" dirty="0" smtClean="0"/>
              <a:t>y</a:t>
            </a:r>
          </a:p>
          <a:p>
            <a:r>
              <a:rPr lang="zh-CN" altLang="zh-CN" dirty="0" smtClean="0"/>
              <a:t>目标函数也称为分类模型</a:t>
            </a:r>
            <a:r>
              <a:rPr lang="en-US" altLang="zh-CN" dirty="0" smtClean="0"/>
              <a:t>(classification Model)</a:t>
            </a:r>
            <a:r>
              <a:rPr lang="zh-CN" altLang="zh-CN" dirty="0" smtClean="0"/>
              <a:t>。分类模型可以用于以下目的。</a:t>
            </a:r>
          </a:p>
          <a:p>
            <a:r>
              <a:rPr lang="zh-CN" altLang="zh-CN" b="1" dirty="0" smtClean="0"/>
              <a:t>描述性建模：</a:t>
            </a:r>
            <a:r>
              <a:rPr lang="zh-CN" altLang="zh-CN" dirty="0" smtClean="0"/>
              <a:t>分类模型可以作为解释性的工具，用于区分不同类中的对象。</a:t>
            </a:r>
          </a:p>
          <a:p>
            <a:r>
              <a:rPr lang="zh-CN" altLang="zh-CN" b="1" dirty="0" smtClean="0"/>
              <a:t>预测性建模：</a:t>
            </a:r>
            <a:r>
              <a:rPr lang="zh-CN" altLang="zh-CN" dirty="0" smtClean="0"/>
              <a:t>分类模型还可以用于预测未知记录的类标号。</a:t>
            </a:r>
          </a:p>
          <a:p>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62</a:t>
            </a:fld>
            <a:endParaRPr lang="zh-CN" altLang="en-US">
              <a:solidFill>
                <a:prstClr val="white">
                  <a:tint val="75000"/>
                </a:prstClr>
              </a:solidFill>
            </a:endParaRPr>
          </a:p>
        </p:txBody>
      </p:sp>
    </p:spTree>
    <p:extLst>
      <p:ext uri="{BB962C8B-B14F-4D97-AF65-F5344CB8AC3E}">
        <p14:creationId xmlns:p14="http://schemas.microsoft.com/office/powerpoint/2010/main" xmlns="" val="1767204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分类</a:t>
            </a:r>
            <a:endParaRPr lang="zh-CN" altLang="en-US" dirty="0"/>
          </a:p>
        </p:txBody>
      </p:sp>
      <p:sp>
        <p:nvSpPr>
          <p:cNvPr id="3" name="竖排文字占位符 2"/>
          <p:cNvSpPr>
            <a:spLocks noGrp="1"/>
          </p:cNvSpPr>
          <p:nvPr>
            <p:ph type="body" orient="vert" idx="1"/>
          </p:nvPr>
        </p:nvSpPr>
        <p:spPr/>
        <p:txBody>
          <a:bodyPr/>
          <a:lstStyle/>
          <a:p>
            <a:r>
              <a:rPr lang="zh-CN" altLang="zh-CN" dirty="0" smtClean="0"/>
              <a:t>分类器的任务：根据输入属性集</a:t>
            </a:r>
            <a:r>
              <a:rPr lang="en-US" altLang="zh-CN" dirty="0" smtClean="0"/>
              <a:t>x</a:t>
            </a:r>
            <a:r>
              <a:rPr lang="zh-CN" altLang="zh-CN" dirty="0" smtClean="0"/>
              <a:t>确定类标号</a:t>
            </a:r>
            <a:r>
              <a:rPr lang="en-US" altLang="zh-CN" dirty="0" smtClean="0"/>
              <a:t>y</a:t>
            </a:r>
            <a:endParaRPr lang="zh-CN" altLang="zh-CN" b="1" dirty="0" smtClean="0"/>
          </a:p>
          <a:p>
            <a:endParaRPr lang="en-US" altLang="zh-CN" dirty="0" smtClean="0"/>
          </a:p>
          <a:p>
            <a:endParaRPr lang="en-US" altLang="zh-CN" dirty="0" smtClean="0"/>
          </a:p>
          <a:p>
            <a:endParaRPr lang="en-US" altLang="zh-CN" dirty="0" smtClean="0"/>
          </a:p>
          <a:p>
            <a:pPr>
              <a:buNone/>
            </a:pP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63</a:t>
            </a:fld>
            <a:endParaRPr lang="zh-CN" altLang="en-US">
              <a:solidFill>
                <a:prstClr val="white">
                  <a:tint val="75000"/>
                </a:prstClr>
              </a:solidFill>
            </a:endParaRPr>
          </a:p>
        </p:txBody>
      </p:sp>
      <p:sp>
        <p:nvSpPr>
          <p:cNvPr id="2253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prstClr val="white"/>
              </a:solidFill>
            </a:endParaRPr>
          </a:p>
        </p:txBody>
      </p:sp>
      <p:graphicFrame>
        <p:nvGraphicFramePr>
          <p:cNvPr id="22529" name="Object 1"/>
          <p:cNvGraphicFramePr>
            <a:graphicFrameLocks noChangeAspect="1"/>
          </p:cNvGraphicFramePr>
          <p:nvPr/>
        </p:nvGraphicFramePr>
        <p:xfrm>
          <a:off x="1564639" y="2717800"/>
          <a:ext cx="9121775" cy="825500"/>
        </p:xfrm>
        <a:graphic>
          <a:graphicData uri="http://schemas.openxmlformats.org/presentationml/2006/ole">
            <p:oleObj spid="_x0000_s9242" r:id="rId3" imgW="4210733" imgH="376733" progId="Visio.Drawing.11">
              <p:embed/>
            </p:oleObj>
          </a:graphicData>
        </a:graphic>
      </p:graphicFrame>
    </p:spTree>
    <p:extLst>
      <p:ext uri="{BB962C8B-B14F-4D97-AF65-F5344CB8AC3E}">
        <p14:creationId xmlns:p14="http://schemas.microsoft.com/office/powerpoint/2010/main" xmlns="" val="75798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分类</a:t>
            </a:r>
            <a:endParaRPr lang="zh-CN" altLang="en-US" dirty="0"/>
          </a:p>
        </p:txBody>
      </p:sp>
      <p:sp>
        <p:nvSpPr>
          <p:cNvPr id="3" name="竖排文字占位符 2"/>
          <p:cNvSpPr>
            <a:spLocks noGrp="1"/>
          </p:cNvSpPr>
          <p:nvPr>
            <p:ph type="body" orient="vert" idx="1"/>
          </p:nvPr>
        </p:nvSpPr>
        <p:spPr/>
        <p:txBody>
          <a:bodyPr/>
          <a:lstStyle/>
          <a:p>
            <a:r>
              <a:rPr lang="zh-CN" altLang="zh-CN" dirty="0" smtClean="0"/>
              <a:t>分类的技术一般分成两步：</a:t>
            </a:r>
            <a:endParaRPr lang="en-US" altLang="zh-CN" dirty="0" smtClean="0"/>
          </a:p>
          <a:p>
            <a:r>
              <a:rPr lang="en-US" altLang="zh-CN" dirty="0" smtClean="0"/>
              <a:t>1</a:t>
            </a:r>
            <a:r>
              <a:rPr lang="zh-CN" altLang="zh-CN" dirty="0" smtClean="0"/>
              <a:t>．建立模型，由训练数据建立分类模型；</a:t>
            </a:r>
            <a:endParaRPr lang="en-US" altLang="zh-CN" dirty="0" smtClean="0"/>
          </a:p>
          <a:p>
            <a:r>
              <a:rPr lang="en-US" altLang="zh-CN" dirty="0" smtClean="0"/>
              <a:t>2</a:t>
            </a:r>
            <a:r>
              <a:rPr lang="zh-CN" altLang="zh-CN" dirty="0" smtClean="0"/>
              <a:t>．用模型进行分类，把模型应用于测试样例。</a:t>
            </a:r>
            <a:endParaRPr lang="en-US" altLang="zh-CN" dirty="0" smtClean="0"/>
          </a:p>
          <a:p>
            <a:r>
              <a:rPr lang="zh-CN" altLang="zh-CN" dirty="0" smtClean="0"/>
              <a:t>重点介绍</a:t>
            </a:r>
            <a:r>
              <a:rPr lang="zh-CN" altLang="zh-CN" u="sng" dirty="0" smtClean="0"/>
              <a:t>决策树</a:t>
            </a:r>
            <a:r>
              <a:rPr lang="zh-CN" altLang="zh-CN" dirty="0" smtClean="0"/>
              <a:t>和</a:t>
            </a:r>
            <a:r>
              <a:rPr lang="zh-CN" altLang="zh-CN" u="sng" dirty="0" smtClean="0"/>
              <a:t>贝叶斯</a:t>
            </a:r>
            <a:r>
              <a:rPr lang="zh-CN" altLang="zh-CN" dirty="0" smtClean="0"/>
              <a:t>分类</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64</a:t>
            </a:fld>
            <a:endParaRPr lang="zh-CN" altLang="en-US">
              <a:solidFill>
                <a:prstClr val="white">
                  <a:tint val="75000"/>
                </a:prstClr>
              </a:solidFill>
            </a:endParaRPr>
          </a:p>
        </p:txBody>
      </p:sp>
    </p:spTree>
    <p:extLst>
      <p:ext uri="{BB962C8B-B14F-4D97-AF65-F5344CB8AC3E}">
        <p14:creationId xmlns:p14="http://schemas.microsoft.com/office/powerpoint/2010/main" xmlns="" val="8887404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决策树</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sz="2800" b="1" dirty="0" smtClean="0"/>
              <a:t>决策树</a:t>
            </a:r>
            <a:r>
              <a:rPr lang="zh-CN" altLang="zh-CN" dirty="0" smtClean="0"/>
              <a:t>是一种由结点和有向边组成的层次结构。树中包含</a:t>
            </a:r>
            <a:r>
              <a:rPr lang="en-US" altLang="zh-CN" dirty="0" smtClean="0"/>
              <a:t>3</a:t>
            </a:r>
            <a:r>
              <a:rPr lang="zh-CN" altLang="zh-CN" dirty="0" smtClean="0"/>
              <a:t>种类型的结点：</a:t>
            </a:r>
          </a:p>
          <a:p>
            <a:r>
              <a:rPr lang="zh-CN" altLang="zh-CN" dirty="0" smtClean="0"/>
              <a:t>根节点：没有入边，但有零条或多条出边。</a:t>
            </a:r>
          </a:p>
          <a:p>
            <a:r>
              <a:rPr lang="zh-CN" altLang="zh-CN" dirty="0" smtClean="0"/>
              <a:t>内部结点：恰有一条入边和两条或多条出边。</a:t>
            </a:r>
          </a:p>
          <a:p>
            <a:r>
              <a:rPr lang="zh-CN" altLang="zh-CN" dirty="0" smtClean="0"/>
              <a:t>叶节点：恰有一条入边，但没有出边。</a:t>
            </a:r>
          </a:p>
          <a:p>
            <a:r>
              <a:rPr lang="zh-CN" altLang="zh-CN" dirty="0" smtClean="0"/>
              <a:t>在决策树中，每个叶节点都赋予一个类标号。非终结点包含属性测试条件，用以分开具有不同特征的记录。</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65</a:t>
            </a:fld>
            <a:endParaRPr lang="zh-CN" altLang="en-US">
              <a:solidFill>
                <a:prstClr val="white">
                  <a:tint val="75000"/>
                </a:prstClr>
              </a:solidFill>
            </a:endParaRPr>
          </a:p>
        </p:txBody>
      </p:sp>
    </p:spTree>
    <p:extLst>
      <p:ext uri="{BB962C8B-B14F-4D97-AF65-F5344CB8AC3E}">
        <p14:creationId xmlns:p14="http://schemas.microsoft.com/office/powerpoint/2010/main" xmlns="" val="1035926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决策树</a:t>
            </a:r>
            <a:br>
              <a:rPr lang="zh-CN" altLang="zh-CN" dirty="0" smtClean="0"/>
            </a:br>
            <a:endParaRPr lang="zh-CN" altLang="en-US" dirty="0"/>
          </a:p>
        </p:txBody>
      </p:sp>
      <p:sp>
        <p:nvSpPr>
          <p:cNvPr id="3" name="竖排文字占位符 2"/>
          <p:cNvSpPr>
            <a:spLocks noGrp="1"/>
          </p:cNvSpPr>
          <p:nvPr>
            <p:ph type="body" orient="vert" idx="1"/>
          </p:nvPr>
        </p:nvSpPr>
        <p:spPr/>
        <p:txBody>
          <a:bodyPr>
            <a:normAutofit/>
          </a:bodyPr>
          <a:lstStyle/>
          <a:p>
            <a:pPr marL="0" indent="0">
              <a:buNone/>
            </a:pPr>
            <a:r>
              <a:rPr lang="zh-CN" altLang="zh-CN" dirty="0" smtClean="0"/>
              <a:t>①</a:t>
            </a:r>
            <a:r>
              <a:rPr lang="en-US" altLang="zh-CN" dirty="0" smtClean="0"/>
              <a:t>Gini</a:t>
            </a:r>
            <a:r>
              <a:rPr lang="zh-CN" altLang="zh-CN" dirty="0" smtClean="0"/>
              <a:t>指标：</a:t>
            </a:r>
          </a:p>
          <a:p>
            <a:pPr marL="0" indent="0">
              <a:buNone/>
            </a:pPr>
            <a:r>
              <a:rPr lang="zh-CN" altLang="zh-CN" dirty="0" smtClean="0"/>
              <a:t>衡量决策树划分纯度的一种指标，越大，说明不纯度越高，则包含的信息越大，越低，则包含信息越少，越不可取</a:t>
            </a:r>
            <a:r>
              <a:rPr lang="en-US" altLang="zh-CN" dirty="0" smtClean="0"/>
              <a:t>  </a:t>
            </a:r>
          </a:p>
          <a:p>
            <a:pPr marL="0" indent="0">
              <a:buNone/>
            </a:pPr>
            <a:r>
              <a:rPr lang="en-US" altLang="zh-CN" dirty="0" smtClean="0"/>
              <a:t>                                                                         </a:t>
            </a:r>
            <a:endParaRPr lang="zh-CN" altLang="zh-CN" dirty="0" smtClean="0"/>
          </a:p>
          <a:p>
            <a:pPr marL="0" indent="0">
              <a:buNone/>
            </a:pPr>
            <a:r>
              <a:rPr lang="zh-CN" altLang="zh-CN" dirty="0" smtClean="0"/>
              <a:t>②</a:t>
            </a:r>
            <a:r>
              <a:rPr lang="en-US" altLang="zh-CN" dirty="0" smtClean="0"/>
              <a:t>Entropy</a:t>
            </a:r>
            <a:r>
              <a:rPr lang="zh-CN" altLang="zh-CN" dirty="0" smtClean="0"/>
              <a:t>（熵）</a:t>
            </a:r>
          </a:p>
          <a:p>
            <a:r>
              <a:rPr lang="zh-CN" altLang="zh-CN" dirty="0" smtClean="0"/>
              <a:t>不纯度的最佳评估方法是平均信息量，也就是信息熵</a:t>
            </a:r>
            <a:r>
              <a:rPr lang="en-US" altLang="zh-CN" dirty="0" smtClean="0"/>
              <a:t>(Entropy)</a:t>
            </a:r>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66</a:t>
            </a:fld>
            <a:endParaRPr lang="zh-CN" altLang="en-US">
              <a:solidFill>
                <a:prstClr val="white">
                  <a:tint val="75000"/>
                </a:prstClr>
              </a:solidFill>
            </a:endParaRPr>
          </a:p>
        </p:txBody>
      </p:sp>
      <p:pic>
        <p:nvPicPr>
          <p:cNvPr id="7" name="图片 6"/>
          <p:cNvPicPr>
            <a:picLocks noChangeAspect="1"/>
          </p:cNvPicPr>
          <p:nvPr/>
        </p:nvPicPr>
        <p:blipFill>
          <a:blip r:embed="rId2"/>
          <a:stretch>
            <a:fillRect/>
          </a:stretch>
        </p:blipFill>
        <p:spPr>
          <a:xfrm>
            <a:off x="5461744" y="3475875"/>
            <a:ext cx="2135184" cy="659395"/>
          </a:xfrm>
          <a:prstGeom prst="rect">
            <a:avLst/>
          </a:prstGeom>
          <a:solidFill>
            <a:schemeClr val="tx1"/>
          </a:solidFill>
        </p:spPr>
      </p:pic>
      <p:pic>
        <p:nvPicPr>
          <p:cNvPr id="8" name="图片 7"/>
          <p:cNvPicPr>
            <a:picLocks noChangeAspect="1"/>
          </p:cNvPicPr>
          <p:nvPr/>
        </p:nvPicPr>
        <p:blipFill>
          <a:blip r:embed="rId3"/>
          <a:stretch>
            <a:fillRect/>
          </a:stretch>
        </p:blipFill>
        <p:spPr>
          <a:xfrm>
            <a:off x="5232157" y="5614903"/>
            <a:ext cx="2364771" cy="543625"/>
          </a:xfrm>
          <a:prstGeom prst="rect">
            <a:avLst/>
          </a:prstGeom>
          <a:solidFill>
            <a:schemeClr val="tx1"/>
          </a:solidFill>
        </p:spPr>
      </p:pic>
    </p:spTree>
    <p:extLst>
      <p:ext uri="{BB962C8B-B14F-4D97-AF65-F5344CB8AC3E}">
        <p14:creationId xmlns:p14="http://schemas.microsoft.com/office/powerpoint/2010/main" xmlns="" val="38555809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决策树</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③信息增益</a:t>
            </a:r>
          </a:p>
          <a:p>
            <a:r>
              <a:rPr lang="zh-CN" altLang="zh-CN" dirty="0" smtClean="0"/>
              <a:t>为了确定测试条件的效果，需要比较父结点（划分前）的不纯程度和子女结点（划分后）的不纯程度，差越大，测试条件的效果就越好。</a:t>
            </a:r>
            <a:endParaRPr lang="en-US" altLang="zh-CN" dirty="0" smtClean="0"/>
          </a:p>
          <a:p>
            <a:endParaRPr lang="en-US" altLang="zh-CN" dirty="0" smtClean="0"/>
          </a:p>
          <a:p>
            <a:r>
              <a:rPr lang="zh-CN" altLang="zh-CN" dirty="0" smtClean="0"/>
              <a:t>当选择熵</a:t>
            </a:r>
            <a:r>
              <a:rPr lang="en-US" altLang="zh-CN" dirty="0" smtClean="0"/>
              <a:t>(entropy) </a:t>
            </a:r>
            <a:r>
              <a:rPr lang="zh-CN" altLang="zh-CN" dirty="0" smtClean="0"/>
              <a:t>作为不纯性度量时，熵的差就是信息增益</a:t>
            </a:r>
            <a:r>
              <a:rPr lang="en-US" altLang="zh-CN" dirty="0" smtClean="0"/>
              <a:t>(information gain)</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67</a:t>
            </a:fld>
            <a:endParaRPr lang="zh-CN" altLang="en-US">
              <a:solidFill>
                <a:prstClr val="white">
                  <a:tint val="75000"/>
                </a:prstClr>
              </a:solidFill>
            </a:endParaRPr>
          </a:p>
        </p:txBody>
      </p:sp>
      <p:pic>
        <p:nvPicPr>
          <p:cNvPr id="7" name="图片 6"/>
          <p:cNvPicPr>
            <a:picLocks noChangeAspect="1"/>
          </p:cNvPicPr>
          <p:nvPr/>
        </p:nvPicPr>
        <p:blipFill>
          <a:blip r:embed="rId2"/>
          <a:stretch>
            <a:fillRect/>
          </a:stretch>
        </p:blipFill>
        <p:spPr>
          <a:xfrm>
            <a:off x="4622496" y="3839678"/>
            <a:ext cx="2634187" cy="654650"/>
          </a:xfrm>
          <a:prstGeom prst="rect">
            <a:avLst/>
          </a:prstGeom>
          <a:solidFill>
            <a:schemeClr val="tx1"/>
          </a:solidFill>
        </p:spPr>
      </p:pic>
    </p:spTree>
    <p:extLst>
      <p:ext uri="{BB962C8B-B14F-4D97-AF65-F5344CB8AC3E}">
        <p14:creationId xmlns:p14="http://schemas.microsoft.com/office/powerpoint/2010/main" xmlns="" val="3235271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6245" y="472684"/>
            <a:ext cx="9334500" cy="1325563"/>
          </a:xfrm>
        </p:spPr>
        <p:txBody>
          <a:bodyPr/>
          <a:lstStyle/>
          <a:p>
            <a:r>
              <a:rPr lang="zh-CN" altLang="zh-CN" dirty="0" smtClean="0"/>
              <a:t>决策树</a:t>
            </a:r>
            <a:br>
              <a:rPr lang="zh-CN" altLang="zh-CN" dirty="0" smtClean="0"/>
            </a:b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dirty="0" smtClean="0"/>
                  <a:t>④信息增益率</a:t>
                </a:r>
                <a:endParaRPr lang="en-US" altLang="zh-CN" dirty="0" smtClean="0"/>
              </a:p>
              <a:p>
                <a:endParaRPr lang="en-US" altLang="zh-CN" dirty="0"/>
              </a:p>
              <a:p>
                <a:endParaRPr lang="en-US" altLang="zh-CN" dirty="0" smtClean="0"/>
              </a:p>
              <a:p>
                <a:endParaRPr lang="zh-CN" altLang="zh-CN" dirty="0" smtClean="0"/>
              </a:p>
              <a:p>
                <a:r>
                  <a:rPr lang="zh-CN" altLang="zh-CN" dirty="0" smtClean="0"/>
                  <a:t>其中，划分信息</a:t>
                </a:r>
                <a:r>
                  <a:rPr lang="en-US" altLang="zh-CN" dirty="0" smtClean="0"/>
                  <a:t/>
                </a:r>
                <a:r>
                  <a:rPr lang="zh-CN" altLang="zh-CN" dirty="0" smtClean="0"/>
                  <a:t>，</a:t>
                </a:r>
                <a14:m>
                  <m:oMath xmlns:m="http://schemas.openxmlformats.org/officeDocument/2006/math">
                    <m:r>
                      <a:rPr lang="en-US" altLang="zh-CN" b="0" i="1" smtClean="0">
                        <a:latin typeface="Cambria Math" panose="02040503050406030204" pitchFamily="18" charset="0"/>
                      </a:rPr>
                      <m:t>𝑘</m:t>
                    </m:r>
                  </m:oMath>
                </a14:m>
                <a:r>
                  <a:rPr lang="en-US" altLang="zh-CN" dirty="0" smtClean="0"/>
                  <a:t/>
                </a:r>
                <a:r>
                  <a:rPr lang="zh-CN" altLang="zh-CN" dirty="0" smtClean="0"/>
                  <a:t>是划分的总数。</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68</a:t>
            </a:fld>
            <a:endParaRPr lang="zh-CN" altLang="en-US">
              <a:solidFill>
                <a:prstClr val="white">
                  <a:tint val="75000"/>
                </a:prstClr>
              </a:solidFill>
            </a:endParaRPr>
          </a:p>
        </p:txBody>
      </p:sp>
      <p:pic>
        <p:nvPicPr>
          <p:cNvPr id="7" name="图片 6"/>
          <p:cNvPicPr>
            <a:picLocks noChangeAspect="1"/>
          </p:cNvPicPr>
          <p:nvPr/>
        </p:nvPicPr>
        <p:blipFill>
          <a:blip r:embed="rId3"/>
          <a:stretch>
            <a:fillRect/>
          </a:stretch>
        </p:blipFill>
        <p:spPr>
          <a:xfrm>
            <a:off x="3876679" y="2492020"/>
            <a:ext cx="2810724" cy="944403"/>
          </a:xfrm>
          <a:prstGeom prst="rect">
            <a:avLst/>
          </a:prstGeom>
          <a:solidFill>
            <a:schemeClr val="tx1"/>
          </a:solidFill>
        </p:spPr>
      </p:pic>
      <p:pic>
        <p:nvPicPr>
          <p:cNvPr id="8" name="图片 7"/>
          <p:cNvPicPr>
            <a:picLocks noChangeAspect="1"/>
          </p:cNvPicPr>
          <p:nvPr/>
        </p:nvPicPr>
        <p:blipFill>
          <a:blip r:embed="rId4"/>
          <a:stretch>
            <a:fillRect/>
          </a:stretch>
        </p:blipFill>
        <p:spPr>
          <a:xfrm>
            <a:off x="4129585" y="4333184"/>
            <a:ext cx="2818907" cy="464291"/>
          </a:xfrm>
          <a:prstGeom prst="rect">
            <a:avLst/>
          </a:prstGeom>
          <a:solidFill>
            <a:schemeClr val="tx1"/>
          </a:solidFill>
        </p:spPr>
      </p:pic>
    </p:spTree>
    <p:extLst>
      <p:ext uri="{BB962C8B-B14F-4D97-AF65-F5344CB8AC3E}">
        <p14:creationId xmlns:p14="http://schemas.microsoft.com/office/powerpoint/2010/main" xmlns="" val="4800855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552583"/>
            <a:ext cx="9334500" cy="1325563"/>
          </a:xfrm>
        </p:spPr>
        <p:txBody>
          <a:bodyPr/>
          <a:lstStyle/>
          <a:p>
            <a:r>
              <a:rPr lang="zh-CN" altLang="zh-CN" dirty="0" smtClean="0"/>
              <a:t>决策树</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en-US" altLang="zh-CN" dirty="0" smtClean="0"/>
              <a:t>Gini</a:t>
            </a:r>
            <a:r>
              <a:rPr lang="zh-CN" altLang="zh-CN" dirty="0" smtClean="0"/>
              <a:t>指标和信息熵的计算实例</a:t>
            </a:r>
            <a:endParaRPr lang="en-US" altLang="zh-CN" dirty="0" smtClean="0"/>
          </a:p>
          <a:p>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69</a:t>
            </a:fld>
            <a:endParaRPr lang="zh-CN" altLang="en-US">
              <a:solidFill>
                <a:prstClr val="white">
                  <a:tint val="75000"/>
                </a:prstClr>
              </a:solidFill>
            </a:endParaRPr>
          </a:p>
        </p:txBody>
      </p:sp>
      <p:sp>
        <p:nvSpPr>
          <p:cNvPr id="65552"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66700" fontAlgn="base">
              <a:spcBef>
                <a:spcPct val="0"/>
              </a:spcBef>
              <a:spcAft>
                <a:spcPct val="0"/>
              </a:spcAft>
            </a:pPr>
            <a:endParaRPr lang="zh-CN" altLang="zh-CN" smtClean="0">
              <a:solidFill>
                <a:prstClr val="white"/>
              </a:solidFill>
              <a:latin typeface="Arial" pitchFamily="34" charset="0"/>
              <a:cs typeface="宋体" pitchFamily="2" charset="-122"/>
            </a:endParaRPr>
          </a:p>
        </p:txBody>
      </p:sp>
      <p:sp>
        <p:nvSpPr>
          <p:cNvPr id="65553" name="Rectangle 17"/>
          <p:cNvSpPr>
            <a:spLocks noChangeArrowheads="1"/>
          </p:cNvSpPr>
          <p:nvPr/>
        </p:nvSpPr>
        <p:spPr bwMode="auto">
          <a:xfrm>
            <a:off x="0" y="45720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66700" fontAlgn="base">
              <a:spcBef>
                <a:spcPct val="0"/>
              </a:spcBef>
              <a:spcAft>
                <a:spcPct val="0"/>
              </a:spcAft>
            </a:pPr>
            <a:endParaRPr lang="zh-CN" altLang="zh-CN" smtClean="0">
              <a:solidFill>
                <a:prstClr val="white"/>
              </a:solidFill>
              <a:latin typeface="Arial" pitchFamily="34" charset="0"/>
              <a:cs typeface="宋体" pitchFamily="2" charset="-122"/>
            </a:endParaRPr>
          </a:p>
        </p:txBody>
      </p:sp>
      <p:pic>
        <p:nvPicPr>
          <p:cNvPr id="13" name="图片 12"/>
          <p:cNvPicPr>
            <a:picLocks noChangeAspect="1"/>
          </p:cNvPicPr>
          <p:nvPr/>
        </p:nvPicPr>
        <p:blipFill>
          <a:blip r:embed="rId2"/>
          <a:stretch>
            <a:fillRect/>
          </a:stretch>
        </p:blipFill>
        <p:spPr>
          <a:xfrm>
            <a:off x="1704975" y="2482284"/>
            <a:ext cx="5329232" cy="1168568"/>
          </a:xfrm>
          <a:prstGeom prst="rect">
            <a:avLst/>
          </a:prstGeom>
          <a:solidFill>
            <a:schemeClr val="tx1"/>
          </a:solidFill>
        </p:spPr>
      </p:pic>
      <p:pic>
        <p:nvPicPr>
          <p:cNvPr id="14" name="图片 13"/>
          <p:cNvPicPr>
            <a:picLocks noChangeAspect="1"/>
          </p:cNvPicPr>
          <p:nvPr/>
        </p:nvPicPr>
        <p:blipFill>
          <a:blip r:embed="rId3"/>
          <a:stretch>
            <a:fillRect/>
          </a:stretch>
        </p:blipFill>
        <p:spPr>
          <a:xfrm>
            <a:off x="1704975" y="3657519"/>
            <a:ext cx="5329232" cy="1168568"/>
          </a:xfrm>
          <a:prstGeom prst="rect">
            <a:avLst/>
          </a:prstGeom>
          <a:solidFill>
            <a:schemeClr val="tx1"/>
          </a:solidFill>
        </p:spPr>
      </p:pic>
      <p:pic>
        <p:nvPicPr>
          <p:cNvPr id="15" name="图片 14"/>
          <p:cNvPicPr>
            <a:picLocks noChangeAspect="1"/>
          </p:cNvPicPr>
          <p:nvPr/>
        </p:nvPicPr>
        <p:blipFill>
          <a:blip r:embed="rId4"/>
          <a:stretch>
            <a:fillRect/>
          </a:stretch>
        </p:blipFill>
        <p:spPr>
          <a:xfrm>
            <a:off x="1700710" y="4832754"/>
            <a:ext cx="5329232" cy="1168568"/>
          </a:xfrm>
          <a:prstGeom prst="rect">
            <a:avLst/>
          </a:prstGeom>
          <a:solidFill>
            <a:schemeClr val="tx1"/>
          </a:solidFill>
        </p:spPr>
      </p:pic>
      <p:sp>
        <p:nvSpPr>
          <p:cNvPr id="16" name="右箭头 15"/>
          <p:cNvSpPr/>
          <p:nvPr/>
        </p:nvSpPr>
        <p:spPr>
          <a:xfrm>
            <a:off x="7478973" y="3507475"/>
            <a:ext cx="674427" cy="734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378587" y="3533291"/>
            <a:ext cx="3085531" cy="70851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均衡分布的结点</a:t>
            </a:r>
            <a:r>
              <a:rPr lang="en-US" altLang="zh-CN" sz="2000" dirty="0" err="1">
                <a:latin typeface="微软雅黑" panose="020B0503020204020204" pitchFamily="34" charset="-122"/>
                <a:ea typeface="微软雅黑" panose="020B0503020204020204" pitchFamily="34" charset="-122"/>
              </a:rPr>
              <a:t>Gini</a:t>
            </a:r>
            <a:r>
              <a:rPr lang="zh-CN" altLang="en-US" sz="2000" dirty="0">
                <a:latin typeface="微软雅黑" panose="020B0503020204020204" pitchFamily="34" charset="-122"/>
                <a:ea typeface="微软雅黑" panose="020B0503020204020204" pitchFamily="34" charset="-122"/>
              </a:rPr>
              <a:t>指标最高，有最高的不纯度</a:t>
            </a:r>
          </a:p>
        </p:txBody>
      </p:sp>
    </p:spTree>
    <p:extLst>
      <p:ext uri="{BB962C8B-B14F-4D97-AF65-F5344CB8AC3E}">
        <p14:creationId xmlns:p14="http://schemas.microsoft.com/office/powerpoint/2010/main" xmlns="" val="256915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网络流量的分类</a:t>
            </a:r>
          </a:p>
        </p:txBody>
      </p:sp>
      <p:sp>
        <p:nvSpPr>
          <p:cNvPr id="3" name="竖排文字占位符 2"/>
          <p:cNvSpPr>
            <a:spLocks noGrp="1"/>
          </p:cNvSpPr>
          <p:nvPr>
            <p:ph type="body" orient="vert" idx="1"/>
          </p:nvPr>
        </p:nvSpPr>
        <p:spPr/>
        <p:txBody>
          <a:bodyPr/>
          <a:lstStyle/>
          <a:p>
            <a:r>
              <a:rPr lang="zh-CN" altLang="en-US" sz="3200" b="1" dirty="0"/>
              <a:t>离线检测</a:t>
            </a:r>
            <a:r>
              <a:rPr lang="zh-CN" altLang="en-US" sz="2800" dirty="0"/>
              <a:t>是指对网络流量数据进行离线分析，检测网络异常及对网络进行性能分析和预测</a:t>
            </a:r>
            <a:r>
              <a:rPr lang="zh-CN" altLang="en-US" sz="2800" dirty="0" smtClean="0"/>
              <a:t>。</a:t>
            </a:r>
            <a:endParaRPr lang="en-US" altLang="zh-CN" sz="2800" dirty="0" smtClean="0"/>
          </a:p>
          <a:p>
            <a:r>
              <a:rPr lang="zh-CN" altLang="en-US" dirty="0"/>
              <a:t>数据分析和处理的时间周期比较</a:t>
            </a:r>
            <a:r>
              <a:rPr lang="zh-CN" altLang="en-US" dirty="0" smtClean="0"/>
              <a:t>长</a:t>
            </a:r>
            <a:endParaRPr lang="en-US" altLang="zh-CN" dirty="0" smtClean="0"/>
          </a:p>
          <a:p>
            <a:pPr marL="0" indent="0">
              <a:buNone/>
            </a:pPr>
            <a:r>
              <a:rPr lang="zh-CN" altLang="en-US" dirty="0" smtClean="0"/>
              <a:t>                     </a:t>
            </a:r>
            <a:r>
              <a:rPr lang="zh-CN" altLang="en-US" sz="2000" dirty="0" smtClean="0"/>
              <a:t>网络管理</a:t>
            </a:r>
            <a:r>
              <a:rPr lang="zh-CN" altLang="en-US" sz="2000" dirty="0"/>
              <a:t>及安全分析和预测方面</a:t>
            </a:r>
            <a:endParaRPr lang="en-US" altLang="zh-CN" sz="2000" dirty="0" smtClean="0"/>
          </a:p>
          <a:p>
            <a:r>
              <a:rPr lang="zh-CN" altLang="en-US" dirty="0"/>
              <a:t>统计分析技术及流挖掘技术实现</a:t>
            </a:r>
          </a:p>
        </p:txBody>
      </p:sp>
      <p:sp>
        <p:nvSpPr>
          <p:cNvPr id="4" name="竖排文字占位符 3"/>
          <p:cNvSpPr>
            <a:spLocks noGrp="1"/>
          </p:cNvSpPr>
          <p:nvPr>
            <p:ph type="body" orient="vert" idx="13"/>
          </p:nvPr>
        </p:nvSpPr>
        <p:spPr>
          <a:xfrm>
            <a:off x="1183341" y="1514161"/>
            <a:ext cx="2946699" cy="4637700"/>
          </a:xfrm>
        </p:spPr>
        <p:txBody>
          <a:bodyPr>
            <a:normAutofit/>
          </a:bodyPr>
          <a:lstStyle/>
          <a:p>
            <a:endParaRPr lang="en-US" altLang="zh-CN" dirty="0" smtClean="0"/>
          </a:p>
          <a:p>
            <a:endParaRPr lang="en-US" altLang="zh-CN" dirty="0"/>
          </a:p>
          <a:p>
            <a:r>
              <a:rPr lang="zh-CN" altLang="en-US" dirty="0" smtClean="0"/>
              <a:t>在线</a:t>
            </a:r>
            <a:r>
              <a:rPr lang="zh-CN" altLang="en-US" dirty="0"/>
              <a:t>和离线分析</a:t>
            </a:r>
          </a:p>
        </p:txBody>
      </p:sp>
      <p:sp>
        <p:nvSpPr>
          <p:cNvPr id="5" name="Date Placeholder 4"/>
          <p:cNvSpPr>
            <a:spLocks noGrp="1"/>
          </p:cNvSpPr>
          <p:nvPr>
            <p:ph type="dt" sz="half" idx="10"/>
          </p:nvPr>
        </p:nvSpPr>
        <p:spPr/>
        <p:txBody>
          <a:bodyPr/>
          <a:lstStyle/>
          <a:p>
            <a:fld id="{0D30EA57-871D-41B5-A7AB-77AE2F81207E}"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p>
        </p:txBody>
      </p:sp>
      <p:sp>
        <p:nvSpPr>
          <p:cNvPr id="8" name="圆角矩形标注 7"/>
          <p:cNvSpPr/>
          <p:nvPr/>
        </p:nvSpPr>
        <p:spPr>
          <a:xfrm>
            <a:off x="9029700" y="2978242"/>
            <a:ext cx="1828800" cy="672353"/>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067800" y="2978242"/>
            <a:ext cx="1963270" cy="646331"/>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常基于定时采集的</a:t>
            </a:r>
            <a:r>
              <a:rPr lang="en-US" altLang="zh-CN" dirty="0">
                <a:solidFill>
                  <a:schemeClr val="bg1"/>
                </a:solidFill>
                <a:latin typeface="微软雅黑" panose="020B0503020204020204" pitchFamily="34" charset="-122"/>
                <a:ea typeface="微软雅黑" panose="020B0503020204020204" pitchFamily="34" charset="-122"/>
              </a:rPr>
              <a:t>SNMP</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rot="16200000">
            <a:off x="5148589" y="4366686"/>
            <a:ext cx="469433" cy="518205"/>
          </a:xfrm>
          <a:prstGeom prst="rect">
            <a:avLst/>
          </a:prstGeom>
        </p:spPr>
      </p:pic>
    </p:spTree>
    <p:extLst>
      <p:ext uri="{BB962C8B-B14F-4D97-AF65-F5344CB8AC3E}">
        <p14:creationId xmlns:p14="http://schemas.microsoft.com/office/powerpoint/2010/main" xmlns="" val="34947896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99317"/>
            <a:ext cx="9334500" cy="1325563"/>
          </a:xfrm>
        </p:spPr>
        <p:txBody>
          <a:bodyPr/>
          <a:lstStyle/>
          <a:p>
            <a:r>
              <a:rPr lang="zh-CN" altLang="zh-CN" dirty="0" smtClean="0"/>
              <a:t>决策树</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决策树算法的学习过程</a:t>
            </a:r>
            <a:r>
              <a:rPr lang="en-US" altLang="zh-CN" dirty="0" smtClean="0"/>
              <a:t>=</a:t>
            </a:r>
            <a:r>
              <a:rPr lang="zh-CN" altLang="zh-CN" dirty="0" smtClean="0"/>
              <a:t>树构造</a:t>
            </a:r>
            <a:r>
              <a:rPr lang="en-US" altLang="zh-CN" dirty="0" smtClean="0"/>
              <a:t>+</a:t>
            </a:r>
            <a:r>
              <a:rPr lang="zh-CN" altLang="zh-CN" dirty="0" smtClean="0"/>
              <a:t>树剪枝</a:t>
            </a:r>
            <a:endParaRPr lang="en-US" altLang="zh-CN" dirty="0" smtClean="0"/>
          </a:p>
          <a:p>
            <a:r>
              <a:rPr lang="zh-CN" altLang="en-US" dirty="0" smtClean="0"/>
              <a:t>树构造：</a:t>
            </a:r>
            <a:r>
              <a:rPr lang="zh-CN" altLang="zh-CN" dirty="0" smtClean="0"/>
              <a:t>决策树采用自顶向下的递归方式进行构造，从根结点开始在每个结点上按照给定标准选择测试属性，然后按照相应属性的所有可能取值向下建立分支，划分训练样本，直到每个结点上的所有样本都划分到同一类或某一个结点上的样本数量低于给定值为止。</a:t>
            </a:r>
            <a:endParaRPr lang="en-US" altLang="zh-CN" dirty="0" smtClean="0"/>
          </a:p>
          <a:p>
            <a:r>
              <a:rPr lang="zh-CN" altLang="zh-CN" dirty="0" smtClean="0"/>
              <a:t>树剪枝</a:t>
            </a:r>
            <a:r>
              <a:rPr lang="zh-CN" altLang="en-US" dirty="0" smtClean="0"/>
              <a:t>：</a:t>
            </a:r>
            <a:r>
              <a:rPr lang="zh-CN" altLang="zh-CN" dirty="0" smtClean="0"/>
              <a:t>许多分支可能是训练数据中的噪声或孤立点。剪枝的过程就是去掉这种分支，剪枝主要有先剪枝和后剪枝或两者相结合。</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70</a:t>
            </a:fld>
            <a:endParaRPr lang="zh-CN" altLang="en-US">
              <a:solidFill>
                <a:prstClr val="white">
                  <a:tint val="75000"/>
                </a:prstClr>
              </a:solidFill>
            </a:endParaRPr>
          </a:p>
        </p:txBody>
      </p:sp>
    </p:spTree>
    <p:extLst>
      <p:ext uri="{BB962C8B-B14F-4D97-AF65-F5344CB8AC3E}">
        <p14:creationId xmlns:p14="http://schemas.microsoft.com/office/powerpoint/2010/main" xmlns="" val="34896711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ID3</a:t>
            </a:r>
            <a:endParaRPr lang="zh-CN" altLang="en-US" dirty="0"/>
          </a:p>
        </p:txBody>
      </p:sp>
      <p:sp>
        <p:nvSpPr>
          <p:cNvPr id="3" name="竖排文字占位符 2"/>
          <p:cNvSpPr>
            <a:spLocks noGrp="1"/>
          </p:cNvSpPr>
          <p:nvPr>
            <p:ph type="body" orient="vert" idx="1"/>
          </p:nvPr>
        </p:nvSpPr>
        <p:spPr/>
        <p:txBody>
          <a:bodyPr/>
          <a:lstStyle/>
          <a:p>
            <a:r>
              <a:rPr lang="zh-CN" altLang="zh-CN" dirty="0" smtClean="0"/>
              <a:t>典型的决策树算法有</a:t>
            </a:r>
            <a:r>
              <a:rPr lang="en-US" altLang="zh-CN" dirty="0" smtClean="0"/>
              <a:t>ID3</a:t>
            </a:r>
            <a:r>
              <a:rPr lang="zh-CN" altLang="zh-CN" dirty="0" smtClean="0"/>
              <a:t>，</a:t>
            </a:r>
            <a:r>
              <a:rPr lang="en-US" altLang="zh-CN" dirty="0" smtClean="0"/>
              <a:t>C4.5</a:t>
            </a:r>
            <a:r>
              <a:rPr lang="zh-CN" altLang="zh-CN" dirty="0" smtClean="0"/>
              <a:t>和</a:t>
            </a:r>
            <a:r>
              <a:rPr lang="en-US" altLang="zh-CN" dirty="0" smtClean="0"/>
              <a:t>CART</a:t>
            </a:r>
          </a:p>
          <a:p>
            <a:r>
              <a:rPr lang="en-US" altLang="zh-CN" dirty="0" smtClean="0"/>
              <a:t>ID3</a:t>
            </a:r>
            <a:r>
              <a:rPr lang="zh-CN" altLang="zh-CN" dirty="0" smtClean="0"/>
              <a:t>算法</a:t>
            </a:r>
            <a:r>
              <a:rPr lang="zh-CN" altLang="en-US" dirty="0" smtClean="0"/>
              <a:t>：</a:t>
            </a:r>
            <a:r>
              <a:rPr lang="en-US" altLang="zh-CN" dirty="0" smtClean="0"/>
              <a:t>	</a:t>
            </a:r>
            <a:r>
              <a:rPr lang="zh-CN" altLang="zh-CN" dirty="0" smtClean="0"/>
              <a:t>核心是用贪心算法来根据“信息熵”分类</a:t>
            </a:r>
            <a:endParaRPr lang="en-US" altLang="zh-CN" dirty="0"/>
          </a:p>
          <a:p>
            <a:pPr marL="0" indent="0">
              <a:buNone/>
            </a:pPr>
            <a:r>
              <a:rPr lang="en-US" altLang="zh-CN" dirty="0" smtClean="0"/>
              <a:t>                </a:t>
            </a:r>
            <a:r>
              <a:rPr lang="zh-CN" altLang="zh-CN" dirty="0" smtClean="0"/>
              <a:t>信息熵的有效减少量</a:t>
            </a:r>
            <a:r>
              <a:rPr lang="en-US" altLang="zh-CN" dirty="0" smtClean="0"/>
              <a:t>        </a:t>
            </a:r>
            <a:r>
              <a:rPr lang="zh-CN" altLang="en-US" dirty="0" smtClean="0"/>
              <a:t>信息增益</a:t>
            </a:r>
            <a:endParaRPr lang="en-US" altLang="zh-CN" dirty="0" smtClean="0"/>
          </a:p>
          <a:p>
            <a:r>
              <a:rPr lang="zh-CN" altLang="zh-CN" dirty="0" smtClean="0"/>
              <a:t>缺陷在于它偏向于选择具有更多取值的属性作为节点分裂属性，而实际上属性值较多的属性不一定是最优的分类属性。</a:t>
            </a:r>
            <a:endParaRPr lang="en-US" altLang="zh-CN" dirty="0" smtClean="0"/>
          </a:p>
          <a:p>
            <a:r>
              <a:rPr lang="zh-CN" altLang="en-US" dirty="0" smtClean="0"/>
              <a:t>存在</a:t>
            </a:r>
            <a:r>
              <a:rPr lang="zh-CN" altLang="zh-CN" dirty="0" smtClean="0"/>
              <a:t>分类偏向于取值数量，只能处理离散数据等问题</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71</a:t>
            </a:fld>
            <a:endParaRPr lang="zh-CN" altLang="en-US">
              <a:solidFill>
                <a:prstClr val="white">
                  <a:tint val="75000"/>
                </a:prstClr>
              </a:solidFill>
            </a:endParaRPr>
          </a:p>
        </p:txBody>
      </p:sp>
      <p:sp>
        <p:nvSpPr>
          <p:cNvPr id="7" name="右箭头 6"/>
          <p:cNvSpPr/>
          <p:nvPr/>
        </p:nvSpPr>
        <p:spPr>
          <a:xfrm>
            <a:off x="6027761" y="3098042"/>
            <a:ext cx="382137" cy="27295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9717119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C4.5</a:t>
            </a:r>
            <a:r>
              <a:rPr lang="zh-CN" altLang="zh-CN" dirty="0" smtClean="0"/>
              <a:t>算法</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en-US" altLang="zh-CN" dirty="0" smtClean="0"/>
              <a:t>ID3</a:t>
            </a:r>
            <a:r>
              <a:rPr lang="zh-CN" altLang="zh-CN" dirty="0" smtClean="0"/>
              <a:t>的一个改进</a:t>
            </a:r>
            <a:endParaRPr lang="en-US" altLang="zh-CN" dirty="0" smtClean="0"/>
          </a:p>
          <a:p>
            <a:r>
              <a:rPr lang="zh-CN" altLang="zh-CN" dirty="0" smtClean="0"/>
              <a:t>通过离散化连续值属性的取值空间，改进了属性只能取离散值的缺点</a:t>
            </a:r>
            <a:endParaRPr lang="en-US" altLang="zh-CN" dirty="0" smtClean="0"/>
          </a:p>
          <a:p>
            <a:r>
              <a:rPr lang="zh-CN" altLang="zh-CN" dirty="0" smtClean="0"/>
              <a:t>将属性选择标准由信息增益调整为信息增益率，改进了信息增益选择属性时偏向分类取值更多的属性这一不足</a:t>
            </a:r>
            <a:endParaRPr lang="en-US" altLang="zh-CN" dirty="0" smtClean="0"/>
          </a:p>
          <a:p>
            <a:r>
              <a:rPr lang="zh-CN" altLang="zh-CN" dirty="0" smtClean="0"/>
              <a:t>在模型建立过程中较少依赖样本的分布。</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72</a:t>
            </a:fld>
            <a:endParaRPr lang="zh-CN" altLang="en-US">
              <a:solidFill>
                <a:prstClr val="white">
                  <a:tint val="75000"/>
                </a:prstClr>
              </a:solidFill>
            </a:endParaRPr>
          </a:p>
        </p:txBody>
      </p:sp>
    </p:spTree>
    <p:extLst>
      <p:ext uri="{BB962C8B-B14F-4D97-AF65-F5344CB8AC3E}">
        <p14:creationId xmlns:p14="http://schemas.microsoft.com/office/powerpoint/2010/main" xmlns="" val="2249756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C4.5</a:t>
            </a:r>
            <a:r>
              <a:rPr lang="zh-CN" altLang="zh-CN" dirty="0" smtClean="0"/>
              <a:t>算法</a:t>
            </a:r>
            <a:br>
              <a:rPr lang="zh-CN" altLang="zh-CN" dirty="0" smtClean="0"/>
            </a:b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pPr fontAlgn="ctr"/>
                <a:r>
                  <a:rPr lang="zh-CN" altLang="zh-CN" dirty="0" smtClean="0"/>
                  <a:t>设目标问题训练样本数据集</a:t>
                </a:r>
                <a:r>
                  <a:rPr lang="en-US" altLang="zh-CN" dirty="0" smtClean="0"/>
                  <a:t/>
                </a:r>
                <a14:m>
                  <m:oMath xmlns:m="http://schemas.openxmlformats.org/officeDocument/2006/math">
                    <m:r>
                      <a:rPr lang="en-US" altLang="zh-CN" b="0" i="1" smtClean="0">
                        <a:latin typeface="Cambria Math" panose="02040503050406030204" pitchFamily="18" charset="0"/>
                      </a:rPr>
                      <m:t>𝐷</m:t>
                    </m:r>
                  </m:oMath>
                </a14:m>
                <a:r>
                  <a:rPr lang="zh-CN" altLang="zh-CN" dirty="0" smtClean="0"/>
                  <a:t>有</a:t>
                </a:r>
                <a:r>
                  <a:rPr lang="en-US" altLang="zh-CN" dirty="0" smtClean="0"/>
                  <a:t/>
                </a:r>
                <a14:m>
                  <m:oMath xmlns:m="http://schemas.openxmlformats.org/officeDocument/2006/math">
                    <m:r>
                      <a:rPr lang="en-US" altLang="zh-CN" b="0" i="1" smtClean="0">
                        <a:latin typeface="Cambria Math" panose="02040503050406030204" pitchFamily="18" charset="0"/>
                      </a:rPr>
                      <m:t>𝑛</m:t>
                    </m:r>
                  </m:oMath>
                </a14:m>
                <a:r>
                  <a:rPr lang="zh-CN" altLang="zh-CN" dirty="0" smtClean="0"/>
                  <a:t>个样本</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zh-CN" dirty="0" smtClean="0"/>
                  <a:t>，每个样本由</a:t>
                </a:r>
                <a14:m>
                  <m:oMath xmlns:m="http://schemas.openxmlformats.org/officeDocument/2006/math">
                    <m:r>
                      <a:rPr lang="en-US" altLang="zh-CN" b="0" i="1" smtClean="0">
                        <a:latin typeface="Cambria Math" panose="02040503050406030204" pitchFamily="18" charset="0"/>
                      </a:rPr>
                      <m:t>𝑚</m:t>
                    </m:r>
                  </m:oMath>
                </a14:m>
                <a:r>
                  <a:rPr lang="en-US" altLang="zh-CN" dirty="0" smtClean="0"/>
                  <a:t/>
                </a:r>
                <a:r>
                  <a:rPr lang="zh-CN" altLang="zh-CN" dirty="0" smtClean="0"/>
                  <a:t>个属性</a:t>
                </a:r>
                <a14:m>
                  <m:oMath xmlns:m="http://schemas.openxmlformats.org/officeDocument/2006/math">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a:rPr>
                        </m:ctrlPr>
                      </m:sSubPr>
                      <m:e>
                        <m:r>
                          <a:rPr lang="en-US" altLang="zh-CN" b="0" i="1" smtClean="0">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1</m:t>
                        </m:r>
                      </m:sub>
                    </m:sSub>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a:rPr>
                        </m:ctrlPr>
                      </m:sSubPr>
                      <m:e>
                        <m:r>
                          <a:rPr lang="en-US" altLang="zh-CN" b="0" i="1" smtClean="0">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2</m:t>
                        </m:r>
                      </m:sub>
                    </m:sSub>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a:rPr>
                        </m:ctrlPr>
                      </m:sSubPr>
                      <m:e>
                        <m:r>
                          <a:rPr lang="en-US" altLang="zh-CN" b="0" i="1" smtClean="0">
                            <a:solidFill>
                              <a:prstClr val="white"/>
                            </a:solidFill>
                            <a:latin typeface="Cambria Math" panose="02040503050406030204" pitchFamily="18" charset="0"/>
                          </a:rPr>
                          <m:t>𝐴</m:t>
                        </m:r>
                      </m:e>
                      <m:sub>
                        <m:r>
                          <a:rPr lang="en-US" altLang="zh-CN" b="0" i="1" smtClean="0">
                            <a:solidFill>
                              <a:prstClr val="white"/>
                            </a:solidFill>
                            <a:latin typeface="Cambria Math" panose="02040503050406030204" pitchFamily="18" charset="0"/>
                          </a:rPr>
                          <m:t>𝑚</m:t>
                        </m:r>
                      </m:sub>
                    </m:sSub>
                    <m:r>
                      <a:rPr lang="en-US" altLang="zh-CN" i="1">
                        <a:solidFill>
                          <a:prstClr val="white"/>
                        </a:solidFill>
                        <a:latin typeface="Cambria Math" panose="02040503050406030204" pitchFamily="18" charset="0"/>
                      </a:rPr>
                      <m:t>}</m:t>
                    </m:r>
                  </m:oMath>
                </a14:m>
                <a:r>
                  <a:rPr lang="en-US" altLang="zh-CN" dirty="0" smtClean="0"/>
                  <a:t/>
                </a:r>
                <a:r>
                  <a:rPr lang="zh-CN" altLang="zh-CN" dirty="0" smtClean="0"/>
                  <a:t>决定，其中</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𝑚</m:t>
                        </m:r>
                      </m:sub>
                    </m:sSub>
                  </m:oMath>
                </a14:m>
                <a:r>
                  <a:rPr lang="zh-CN" altLang="zh-CN" dirty="0" smtClean="0"/>
                  <a:t>为分类类别属性，</a:t>
                </a:r>
                <a14:m>
                  <m:oMath xmlns:m="http://schemas.openxmlformats.org/officeDocument/2006/math">
                    <m:sSub>
                      <m:sSubPr>
                        <m:ctrlPr>
                          <a:rPr lang="en-US" altLang="zh-CN" i="1">
                            <a:solidFill>
                              <a:prstClr val="white"/>
                            </a:solidFill>
                            <a:latin typeface="Cambria Math"/>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𝑚</m:t>
                        </m:r>
                      </m:sub>
                    </m:sSub>
                  </m:oMath>
                </a14:m>
                <a:r>
                  <a:rPr lang="zh-CN" altLang="zh-CN" dirty="0" smtClean="0"/>
                  <a:t>有</a:t>
                </a:r>
                <a:r>
                  <a:rPr lang="en-US" altLang="zh-CN" dirty="0" smtClean="0"/>
                  <a:t/>
                </a:r>
                <a14:m>
                  <m:oMath xmlns:m="http://schemas.openxmlformats.org/officeDocument/2006/math">
                    <m:r>
                      <a:rPr lang="en-US" altLang="zh-CN" b="0" i="1" smtClean="0">
                        <a:latin typeface="Cambria Math" panose="02040503050406030204" pitchFamily="18" charset="0"/>
                      </a:rPr>
                      <m:t>𝑘</m:t>
                    </m:r>
                  </m:oMath>
                </a14:m>
                <a:r>
                  <a:rPr lang="zh-CN" altLang="zh-CN" dirty="0" smtClean="0"/>
                  <a:t>个不同取值</a:t>
                </a:r>
                <a:r>
                  <a:rPr lang="en-US" altLang="zh-CN" dirty="0" smtClean="0"/>
                  <a:t/>
                </a:r>
                <a:r>
                  <a:rPr lang="zh-CN" altLang="zh-CN" dirty="0" smtClean="0"/>
                  <a:t>。根据</a:t>
                </a:r>
                <a14:m>
                  <m:oMath xmlns:m="http://schemas.openxmlformats.org/officeDocument/2006/math">
                    <m:sSub>
                      <m:sSubPr>
                        <m:ctrlPr>
                          <a:rPr lang="en-US" altLang="zh-CN" i="1">
                            <a:solidFill>
                              <a:prstClr val="white"/>
                            </a:solidFill>
                            <a:latin typeface="Cambria Math"/>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𝑚</m:t>
                        </m:r>
                      </m:sub>
                    </m:sSub>
                  </m:oMath>
                </a14:m>
                <a:r>
                  <a:rPr lang="zh-CN" altLang="zh-CN" dirty="0" smtClean="0"/>
                  <a:t>不同取值，将</a:t>
                </a:r>
                <a14:m>
                  <m:oMath xmlns:m="http://schemas.openxmlformats.org/officeDocument/2006/math">
                    <m:r>
                      <a:rPr lang="en-US" altLang="zh-CN" i="1">
                        <a:solidFill>
                          <a:prstClr val="white"/>
                        </a:solidFill>
                        <a:latin typeface="Cambria Math" panose="02040503050406030204" pitchFamily="18" charset="0"/>
                      </a:rPr>
                      <m:t>𝐷</m:t>
                    </m:r>
                  </m:oMath>
                </a14:m>
                <a:r>
                  <a:rPr lang="zh-CN" altLang="zh-CN" dirty="0" smtClean="0"/>
                  <a:t>划分为</a:t>
                </a:r>
                <a:r>
                  <a:rPr lang="zh-CN" altLang="en-US" dirty="0"/>
                  <a:t>𝑘</a:t>
                </a:r>
                <a:r>
                  <a:rPr lang="zh-CN" altLang="zh-CN" dirty="0" smtClean="0"/>
                  <a:t>个子集</a:t>
                </a:r>
                <a:r>
                  <a:rPr lang="en-US" altLang="zh-CN" dirty="0" smtClean="0"/>
                  <a:t/>
                </a:r>
              </a:p>
              <a:p>
                <a:pPr fontAlgn="ctr"/>
                <a:r>
                  <a:rPr lang="zh-CN" altLang="zh-CN" dirty="0" smtClean="0"/>
                  <a:t>样本数据集</a:t>
                </a:r>
                <a14:m>
                  <m:oMath xmlns:m="http://schemas.openxmlformats.org/officeDocument/2006/math">
                    <m:r>
                      <a:rPr lang="en-US" altLang="zh-CN" i="1">
                        <a:solidFill>
                          <a:prstClr val="white"/>
                        </a:solidFill>
                        <a:latin typeface="Cambria Math" panose="02040503050406030204" pitchFamily="18" charset="0"/>
                      </a:rPr>
                      <m:t>𝐷</m:t>
                    </m:r>
                  </m:oMath>
                </a14:m>
                <a:r>
                  <a:rPr lang="zh-CN" altLang="zh-CN" dirty="0" smtClean="0"/>
                  <a:t>对</a:t>
                </a:r>
                <a:r>
                  <a:rPr lang="en-US" altLang="zh-CN" dirty="0" smtClean="0"/>
                  <a:t/>
                </a:r>
                <a14:m>
                  <m:oMath xmlns:m="http://schemas.openxmlformats.org/officeDocument/2006/math">
                    <m:r>
                      <a:rPr lang="en-US" altLang="zh-CN" i="1">
                        <a:solidFill>
                          <a:prstClr val="white"/>
                        </a:solidFill>
                        <a:latin typeface="Cambria Math" panose="02040503050406030204" pitchFamily="18" charset="0"/>
                      </a:rPr>
                      <m:t>𝑘</m:t>
                    </m:r>
                  </m:oMath>
                </a14:m>
                <a:r>
                  <a:rPr lang="zh-CN" altLang="zh-CN" dirty="0" smtClean="0"/>
                  <a:t>个分类的信息期望</a:t>
                </a:r>
                <a:r>
                  <a:rPr lang="en-US" altLang="zh-CN" dirty="0" smtClean="0"/>
                  <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r>
                  <a:rPr lang="zh-CN" altLang="zh-CN" dirty="0" smtClean="0"/>
                  <a:t>的定义</a:t>
                </a:r>
                <a:endParaRPr lang="en-US" altLang="zh-CN" dirty="0" smtClean="0"/>
              </a:p>
              <a:p>
                <a:pPr marL="0" indent="0" fontAlgn="ctr">
                  <a:buNone/>
                </a:pPr>
                <a:endParaRPr lang="en-US" altLang="zh-CN" dirty="0" smtClean="0"/>
              </a:p>
              <a:p>
                <a:pPr fontAlgn="ct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73</a:t>
            </a:fld>
            <a:endParaRPr lang="zh-CN" altLang="en-US">
              <a:solidFill>
                <a:prstClr val="white">
                  <a:tint val="75000"/>
                </a:prstClr>
              </a:solidFill>
            </a:endParaRPr>
          </a:p>
        </p:txBody>
      </p:sp>
      <p:pic>
        <p:nvPicPr>
          <p:cNvPr id="7" name="图片 6"/>
          <p:cNvPicPr>
            <a:picLocks noChangeAspect="1"/>
          </p:cNvPicPr>
          <p:nvPr/>
        </p:nvPicPr>
        <p:blipFill>
          <a:blip r:embed="rId3"/>
          <a:stretch>
            <a:fillRect/>
          </a:stretch>
        </p:blipFill>
        <p:spPr>
          <a:xfrm>
            <a:off x="4605410" y="4357417"/>
            <a:ext cx="2873564" cy="664958"/>
          </a:xfrm>
          <a:prstGeom prst="rect">
            <a:avLst/>
          </a:prstGeom>
          <a:solidFill>
            <a:schemeClr val="tx1"/>
          </a:solidFill>
        </p:spPr>
      </p:pic>
    </p:spTree>
    <p:extLst>
      <p:ext uri="{BB962C8B-B14F-4D97-AF65-F5344CB8AC3E}">
        <p14:creationId xmlns:p14="http://schemas.microsoft.com/office/powerpoint/2010/main" xmlns="" val="3585978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C4.5</a:t>
            </a:r>
            <a:r>
              <a:rPr lang="zh-CN" altLang="zh-CN" dirty="0" smtClean="0"/>
              <a:t>算法</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a:xfrm>
                <a:off x="1382327" y="1683117"/>
                <a:ext cx="9496995" cy="4468744"/>
              </a:xfrm>
            </p:spPr>
            <p:txBody>
              <a:bodyPr>
                <a:normAutofit fontScale="92500"/>
              </a:bodyPr>
              <a:lstStyle/>
              <a:p>
                <a:pPr fontAlgn="ctr"/>
                <a:r>
                  <a:rPr lang="zh-CN" altLang="zh-CN" dirty="0" smtClean="0"/>
                  <a:t>设属性</a:t>
                </a:r>
                <a:r>
                  <a:rPr lang="en-US" altLang="zh-CN" dirty="0" smtClean="0"/>
                  <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𝑢</m:t>
                        </m:r>
                      </m:sub>
                    </m:sSub>
                  </m:oMath>
                </a14:m>
                <a:r>
                  <a:rPr lang="zh-CN" altLang="zh-CN" dirty="0" smtClean="0"/>
                  <a:t>存在</a:t>
                </a:r>
                <a:r>
                  <a:rPr lang="en-US" altLang="zh-CN" dirty="0" smtClean="0"/>
                  <a:t/>
                </a:r>
                <a14:m>
                  <m:oMath xmlns:m="http://schemas.openxmlformats.org/officeDocument/2006/math">
                    <m:r>
                      <a:rPr lang="en-US" altLang="zh-CN" b="0" i="1" smtClean="0">
                        <a:latin typeface="Cambria Math" panose="02040503050406030204" pitchFamily="18" charset="0"/>
                      </a:rPr>
                      <m:t>𝑙</m:t>
                    </m:r>
                  </m:oMath>
                </a14:m>
                <a:r>
                  <a:rPr lang="zh-CN" altLang="zh-CN" dirty="0" smtClean="0"/>
                  <a:t>个不同取值，利用这</a:t>
                </a:r>
                <a14:m>
                  <m:oMath xmlns:m="http://schemas.openxmlformats.org/officeDocument/2006/math">
                    <m:r>
                      <a:rPr lang="en-US" altLang="zh-CN" i="1">
                        <a:solidFill>
                          <a:prstClr val="white"/>
                        </a:solidFill>
                        <a:latin typeface="Cambria Math" panose="02040503050406030204" pitchFamily="18" charset="0"/>
                      </a:rPr>
                      <m:t>𝑙</m:t>
                    </m:r>
                  </m:oMath>
                </a14:m>
                <a:r>
                  <a:rPr lang="en-US" altLang="zh-CN" dirty="0" smtClean="0"/>
                  <a:t/>
                </a:r>
                <a:r>
                  <a:rPr lang="zh-CN" altLang="zh-CN" dirty="0" smtClean="0"/>
                  <a:t>个取值，可以将</a:t>
                </a:r>
                <a14:m>
                  <m:oMath xmlns:m="http://schemas.openxmlformats.org/officeDocument/2006/math">
                    <m:r>
                      <a:rPr lang="en-US" altLang="zh-CN" b="0" i="1" smtClean="0">
                        <a:latin typeface="Cambria Math" panose="02040503050406030204" pitchFamily="18" charset="0"/>
                      </a:rPr>
                      <m:t>𝑘</m:t>
                    </m:r>
                  </m:oMath>
                </a14:m>
                <a:r>
                  <a:rPr lang="en-US" altLang="zh-CN" dirty="0" smtClean="0"/>
                  <a:t/>
                </a:r>
                <a:r>
                  <a:rPr lang="zh-CN" altLang="zh-CN" dirty="0" smtClean="0"/>
                  <a:t>个子集</a:t>
                </a:r>
                <a:r>
                  <a:rPr lang="en-US" altLang="zh-CN" dirty="0" smtClean="0"/>
                  <a:t/>
                </a:r>
                <a:r>
                  <a:rPr lang="zh-CN" altLang="zh-CN" dirty="0" smtClean="0"/>
                  <a:t>进一步划分为</a:t>
                </a:r>
                <a:r>
                  <a:rPr lang="en-US" altLang="zh-CN" dirty="0" smtClean="0"/>
                  <a:t/>
                </a:r>
                <a14:m>
                  <m:oMath xmlns:m="http://schemas.openxmlformats.org/officeDocument/2006/math">
                    <m:r>
                      <a:rPr lang="en-US" altLang="zh-CN" i="1">
                        <a:solidFill>
                          <a:prstClr val="white"/>
                        </a:solidFill>
                        <a:latin typeface="Cambria Math" panose="02040503050406030204" pitchFamily="18" charset="0"/>
                      </a:rPr>
                      <m:t>𝑙</m:t>
                    </m:r>
                    <m:r>
                      <a:rPr lang="en-US" altLang="zh-CN" i="1" smtClean="0">
                        <a:solidFill>
                          <a:prstClr val="white"/>
                        </a:solidFill>
                        <a:latin typeface="Cambria Math" panose="02040503050406030204" pitchFamily="18" charset="0"/>
                        <a:ea typeface="Cambria Math" panose="02040503050406030204" pitchFamily="18" charset="0"/>
                      </a:rPr>
                      <m:t>×</m:t>
                    </m:r>
                    <m:r>
                      <a:rPr lang="en-US" altLang="zh-CN" b="0" i="1" smtClean="0">
                        <a:solidFill>
                          <a:prstClr val="white"/>
                        </a:solidFill>
                        <a:latin typeface="Cambria Math" panose="02040503050406030204" pitchFamily="18" charset="0"/>
                        <a:ea typeface="Cambria Math" panose="02040503050406030204" pitchFamily="18" charset="0"/>
                      </a:rPr>
                      <m:t>𝑘</m:t>
                    </m:r>
                  </m:oMath>
                </a14:m>
                <a:r>
                  <a:rPr lang="zh-CN" altLang="zh-CN" dirty="0" smtClean="0"/>
                  <a:t>子集</a:t>
                </a:r>
                <a14:m>
                  <m:oMath xmlns:m="http://schemas.openxmlformats.org/officeDocument/2006/math">
                    <m:r>
                      <a:rPr lang="en-US" altLang="zh-CN" b="0" i="1" dirty="0" smtClean="0">
                        <a:latin typeface="Cambria Math" panose="02040503050406030204" pitchFamily="18" charset="0"/>
                      </a:rPr>
                      <m:t>𝐷</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𝑞</m:t>
                    </m:r>
                    <m:r>
                      <a:rPr lang="en-US" altLang="zh-CN" b="0" i="1" dirty="0" smtClean="0">
                        <a:latin typeface="Cambria Math" panose="02040503050406030204" pitchFamily="18" charset="0"/>
                      </a:rPr>
                      <m:t>)</m:t>
                    </m:r>
                  </m:oMath>
                </a14:m>
                <a:r>
                  <a:rPr lang="zh-CN" altLang="zh-CN" dirty="0" smtClean="0"/>
                  <a:t>，其中</a:t>
                </a:r>
                <a:r>
                  <a:rPr lang="en-US" altLang="zh-CN" dirty="0" smtClean="0"/>
                  <a:t/>
                </a:r>
              </a:p>
              <a:p>
                <a:pPr marL="0" indent="0" fontAlgn="ctr">
                  <a:buNone/>
                </a:pPr>
                <a:endParaRPr lang="en-US" altLang="zh-CN" dirty="0" smtClean="0"/>
              </a:p>
              <a:p>
                <a:pPr marL="0" indent="0" fontAlgn="ctr">
                  <a:buNone/>
                </a:pPr>
                <a:r>
                  <a:rPr lang="en-US" altLang="zh-CN" dirty="0" smtClean="0"/>
                  <a:t/>
                </a:r>
                <a:r>
                  <a:rPr lang="zh-CN" altLang="zh-CN" dirty="0" smtClean="0"/>
                  <a:t>则属性</a:t>
                </a:r>
                <a14:m>
                  <m:oMath xmlns:m="http://schemas.openxmlformats.org/officeDocument/2006/math">
                    <m:sSub>
                      <m:sSubPr>
                        <m:ctrlPr>
                          <a:rPr lang="en-US" altLang="zh-CN" i="1">
                            <a:solidFill>
                              <a:prstClr val="white"/>
                            </a:solidFill>
                            <a:latin typeface="Cambria Math"/>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𝑢</m:t>
                        </m:r>
                      </m:sub>
                    </m:sSub>
                  </m:oMath>
                </a14:m>
                <a:r>
                  <a:rPr lang="en-US" altLang="zh-CN" dirty="0" smtClean="0"/>
                  <a:t/>
                </a:r>
                <a:r>
                  <a:rPr lang="zh-CN" altLang="zh-CN" dirty="0" smtClean="0"/>
                  <a:t>对每个取值</a:t>
                </a:r>
                <a:r>
                  <a:rPr lang="en-US" altLang="zh-CN" dirty="0" smtClean="0"/>
                  <a:t/>
                </a:r>
                <a14:m>
                  <m:oMath xmlns:m="http://schemas.openxmlformats.org/officeDocument/2006/math">
                    <m:sSub>
                      <m:sSubPr>
                        <m:ctrlPr>
                          <a:rPr lang="en-US" altLang="zh-CN" i="1" smtClean="0">
                            <a:latin typeface="Cambria Math"/>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𝑞</m:t>
                        </m:r>
                      </m:sub>
                    </m:sSub>
                  </m:oMath>
                </a14:m>
                <a:r>
                  <a:rPr lang="zh-CN" altLang="zh-CN" dirty="0" smtClean="0"/>
                  <a:t>的信息期望的</a:t>
                </a:r>
                <a:r>
                  <a:rPr lang="zh-CN" altLang="en-US" dirty="0"/>
                  <a:t>定义</a:t>
                </a:r>
                <a:r>
                  <a:rPr lang="zh-CN" altLang="en-US" dirty="0" smtClean="0"/>
                  <a:t>为：</a:t>
                </a:r>
                <a:endParaRPr lang="en-US" altLang="zh-CN" dirty="0" smtClean="0"/>
              </a:p>
              <a:p>
                <a:pPr fontAlgn="ctr"/>
                <a:endParaRPr lang="zh-CN" altLang="zh-CN" dirty="0" smtClean="0"/>
              </a:p>
              <a:p>
                <a:pPr fontAlgn="ctr"/>
                <a14:m>
                  <m:oMath xmlns:m="http://schemas.openxmlformats.org/officeDocument/2006/math">
                    <m:sSub>
                      <m:sSubPr>
                        <m:ctrlPr>
                          <a:rPr lang="en-US" altLang="zh-CN" i="1">
                            <a:solidFill>
                              <a:prstClr val="white"/>
                            </a:solidFill>
                            <a:latin typeface="Cambria Math"/>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𝑢</m:t>
                        </m:r>
                      </m:sub>
                    </m:sSub>
                  </m:oMath>
                </a14:m>
                <a:r>
                  <a:rPr lang="zh-CN" altLang="zh-CN" dirty="0" smtClean="0"/>
                  <a:t>信息熵</a:t>
                </a:r>
                <a:r>
                  <a:rPr lang="en-US" altLang="zh-CN" dirty="0" smtClean="0"/>
                  <a:t>(Information Entropy) </a:t>
                </a:r>
                <a:r>
                  <a:rPr lang="zh-CN" altLang="zh-CN" dirty="0" smtClean="0"/>
                  <a:t>和信息增益</a:t>
                </a:r>
                <a:r>
                  <a:rPr lang="en-US" altLang="zh-CN" dirty="0" smtClean="0"/>
                  <a:t/>
                </a:r>
                <a:r>
                  <a:rPr lang="zh-CN" altLang="zh-CN" dirty="0" smtClean="0"/>
                  <a:t>分别用如下公式计算：</a:t>
                </a:r>
              </a:p>
              <a:p>
                <a:pPr marL="0" indent="0">
                  <a:buNone/>
                </a:pPr>
                <a:r>
                  <a:rPr lang="en-US" altLang="zh-CN" dirty="0" smtClean="0"/>
                  <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xfrm>
                <a:off x="1382327" y="1683117"/>
                <a:ext cx="9496995" cy="4468744"/>
              </a:xfrm>
              <a:blipFill rotWithShape="0">
                <a:blip r:embed="rId2"/>
                <a:stretch>
                  <a:fillRect l="-77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74</a:t>
            </a:fld>
            <a:endParaRPr lang="zh-CN" altLang="en-US">
              <a:solidFill>
                <a:prstClr val="white">
                  <a:tint val="75000"/>
                </a:prstClr>
              </a:solidFill>
            </a:endParaRPr>
          </a:p>
        </p:txBody>
      </p:sp>
      <p:pic>
        <p:nvPicPr>
          <p:cNvPr id="8" name="图片 7"/>
          <p:cNvPicPr>
            <a:picLocks noChangeAspect="1"/>
          </p:cNvPicPr>
          <p:nvPr/>
        </p:nvPicPr>
        <p:blipFill>
          <a:blip r:embed="rId3"/>
          <a:stretch>
            <a:fillRect/>
          </a:stretch>
        </p:blipFill>
        <p:spPr>
          <a:xfrm>
            <a:off x="4474583" y="4144026"/>
            <a:ext cx="3467278" cy="539355"/>
          </a:xfrm>
          <a:prstGeom prst="rect">
            <a:avLst/>
          </a:prstGeom>
          <a:solidFill>
            <a:schemeClr val="tx1"/>
          </a:solidFill>
        </p:spPr>
      </p:pic>
      <p:pic>
        <p:nvPicPr>
          <p:cNvPr id="9" name="图片 8"/>
          <p:cNvPicPr>
            <a:picLocks noChangeAspect="1"/>
          </p:cNvPicPr>
          <p:nvPr/>
        </p:nvPicPr>
        <p:blipFill>
          <a:blip r:embed="rId4"/>
          <a:stretch>
            <a:fillRect/>
          </a:stretch>
        </p:blipFill>
        <p:spPr>
          <a:xfrm>
            <a:off x="5362060" y="2461195"/>
            <a:ext cx="4396920" cy="338225"/>
          </a:xfrm>
          <a:prstGeom prst="rect">
            <a:avLst/>
          </a:prstGeom>
          <a:solidFill>
            <a:schemeClr val="tx1"/>
          </a:solidFill>
        </p:spPr>
      </p:pic>
      <p:pic>
        <p:nvPicPr>
          <p:cNvPr id="10" name="图片 9"/>
          <p:cNvPicPr>
            <a:picLocks noChangeAspect="1"/>
          </p:cNvPicPr>
          <p:nvPr/>
        </p:nvPicPr>
        <p:blipFill>
          <a:blip r:embed="rId5"/>
          <a:stretch>
            <a:fillRect/>
          </a:stretch>
        </p:blipFill>
        <p:spPr>
          <a:xfrm>
            <a:off x="5362060" y="3046295"/>
            <a:ext cx="2845275" cy="316142"/>
          </a:xfrm>
          <a:prstGeom prst="rect">
            <a:avLst/>
          </a:prstGeom>
          <a:solidFill>
            <a:schemeClr val="tx1"/>
          </a:solidFill>
        </p:spPr>
      </p:pic>
      <p:pic>
        <p:nvPicPr>
          <p:cNvPr id="11" name="图片 10"/>
          <p:cNvPicPr>
            <a:picLocks noChangeAspect="1"/>
          </p:cNvPicPr>
          <p:nvPr/>
        </p:nvPicPr>
        <p:blipFill>
          <a:blip r:embed="rId6"/>
          <a:stretch>
            <a:fillRect/>
          </a:stretch>
        </p:blipFill>
        <p:spPr>
          <a:xfrm>
            <a:off x="2560296" y="5515356"/>
            <a:ext cx="2920881" cy="421420"/>
          </a:xfrm>
          <a:prstGeom prst="rect">
            <a:avLst/>
          </a:prstGeom>
          <a:solidFill>
            <a:schemeClr val="tx1"/>
          </a:solidFill>
        </p:spPr>
      </p:pic>
      <p:pic>
        <p:nvPicPr>
          <p:cNvPr id="12" name="图片 11"/>
          <p:cNvPicPr>
            <a:picLocks noChangeAspect="1"/>
          </p:cNvPicPr>
          <p:nvPr/>
        </p:nvPicPr>
        <p:blipFill>
          <a:blip r:embed="rId7"/>
          <a:stretch>
            <a:fillRect/>
          </a:stretch>
        </p:blipFill>
        <p:spPr>
          <a:xfrm>
            <a:off x="6487917" y="5515356"/>
            <a:ext cx="3210822" cy="421420"/>
          </a:xfrm>
          <a:prstGeom prst="rect">
            <a:avLst/>
          </a:prstGeom>
          <a:solidFill>
            <a:schemeClr val="tx1"/>
          </a:solidFill>
        </p:spPr>
      </p:pic>
    </p:spTree>
    <p:extLst>
      <p:ext uri="{BB962C8B-B14F-4D97-AF65-F5344CB8AC3E}">
        <p14:creationId xmlns:p14="http://schemas.microsoft.com/office/powerpoint/2010/main" xmlns="" val="25012342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C4.5</a:t>
            </a:r>
            <a:r>
              <a:rPr lang="zh-CN" altLang="zh-CN" dirty="0" smtClean="0"/>
              <a:t>算法</a:t>
            </a: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pPr fontAlgn="ctr"/>
                <a:r>
                  <a:rPr lang="en-US" altLang="zh-CN" dirty="0" smtClean="0"/>
                  <a:t>C4.5</a:t>
                </a:r>
                <a:r>
                  <a:rPr lang="zh-CN" altLang="zh-CN" dirty="0" smtClean="0"/>
                  <a:t>算法引入信息增益率</a:t>
                </a:r>
                <a:r>
                  <a:rPr lang="en-US" altLang="zh-CN" dirty="0" smtClean="0"/>
                  <a:t/>
                </a:r>
                <a:r>
                  <a:rPr lang="zh-CN" altLang="zh-CN" dirty="0" smtClean="0"/>
                  <a:t>，通过公式计算：</a:t>
                </a:r>
              </a:p>
              <a:p>
                <a:r>
                  <a:rPr lang="en-US" altLang="zh-CN" dirty="0" smtClean="0"/>
                  <a:t/>
                </a:r>
                <a:endParaRPr lang="zh-CN" altLang="zh-CN" dirty="0" smtClean="0"/>
              </a:p>
              <a:p>
                <a:r>
                  <a:rPr lang="zh-CN" altLang="zh-CN" dirty="0" smtClean="0"/>
                  <a:t>每次将所有属性</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zh-CN" dirty="0" smtClean="0"/>
                  <a:t>的信息增益率</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en-US" altLang="zh-CN" dirty="0" smtClean="0"/>
                  <a:t/>
                </a:r>
                <a:r>
                  <a:rPr lang="zh-CN" altLang="zh-CN" dirty="0" smtClean="0"/>
                  <a:t>进行比较，选择其中最大值作为根结点，下次再对剩余属性运用同样的选择算法建立根结点的分支结点，由此生成完整的决策树。</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13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75</a:t>
            </a:fld>
            <a:endParaRPr lang="zh-CN" altLang="en-US">
              <a:solidFill>
                <a:prstClr val="white">
                  <a:tint val="75000"/>
                </a:prstClr>
              </a:solidFill>
            </a:endParaRPr>
          </a:p>
        </p:txBody>
      </p:sp>
      <p:pic>
        <p:nvPicPr>
          <p:cNvPr id="7" name="图片 6"/>
          <p:cNvPicPr>
            <a:picLocks noChangeAspect="1"/>
          </p:cNvPicPr>
          <p:nvPr/>
        </p:nvPicPr>
        <p:blipFill>
          <a:blip r:embed="rId3"/>
          <a:stretch>
            <a:fillRect/>
          </a:stretch>
        </p:blipFill>
        <p:spPr>
          <a:xfrm>
            <a:off x="4802570" y="2429301"/>
            <a:ext cx="2952883" cy="336017"/>
          </a:xfrm>
          <a:prstGeom prst="rect">
            <a:avLst/>
          </a:prstGeom>
          <a:solidFill>
            <a:schemeClr val="tx1"/>
          </a:solidFill>
        </p:spPr>
      </p:pic>
    </p:spTree>
    <p:extLst>
      <p:ext uri="{BB962C8B-B14F-4D97-AF65-F5344CB8AC3E}">
        <p14:creationId xmlns:p14="http://schemas.microsoft.com/office/powerpoint/2010/main" xmlns="" val="6185155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CART</a:t>
            </a:r>
            <a:endParaRPr lang="zh-CN" altLang="en-US" dirty="0"/>
          </a:p>
        </p:txBody>
      </p:sp>
      <p:sp>
        <p:nvSpPr>
          <p:cNvPr id="3" name="竖排文字占位符 2"/>
          <p:cNvSpPr>
            <a:spLocks noGrp="1"/>
          </p:cNvSpPr>
          <p:nvPr>
            <p:ph type="body" orient="vert" idx="1"/>
          </p:nvPr>
        </p:nvSpPr>
        <p:spPr/>
        <p:txBody>
          <a:bodyPr>
            <a:normAutofit fontScale="92500"/>
          </a:bodyPr>
          <a:lstStyle/>
          <a:p>
            <a:pPr marL="0" indent="0">
              <a:buNone/>
            </a:pPr>
            <a:r>
              <a:rPr lang="zh-CN" altLang="zh-CN" dirty="0" smtClean="0"/>
              <a:t>构造树的阶段</a:t>
            </a:r>
            <a:r>
              <a:rPr lang="zh-CN" altLang="en-US" dirty="0" smtClean="0"/>
              <a:t>：</a:t>
            </a:r>
            <a:endParaRPr lang="en-US" altLang="zh-CN" dirty="0" smtClean="0"/>
          </a:p>
          <a:p>
            <a:r>
              <a:rPr lang="zh-CN" altLang="zh-CN" dirty="0" smtClean="0"/>
              <a:t>将</a:t>
            </a:r>
            <a:r>
              <a:rPr lang="en-US" altLang="zh-CN" dirty="0" smtClean="0"/>
              <a:t>Gini</a:t>
            </a:r>
            <a:r>
              <a:rPr lang="zh-CN" altLang="zh-CN" dirty="0" smtClean="0"/>
              <a:t>指数作为选择测试属性的标准，将训练数据划分为不相连的子集。</a:t>
            </a:r>
            <a:endParaRPr lang="en-US" altLang="zh-CN" dirty="0" smtClean="0"/>
          </a:p>
          <a:p>
            <a:r>
              <a:rPr lang="zh-CN" altLang="zh-CN" dirty="0" smtClean="0"/>
              <a:t>从包括所有训练数据的根节点开始，为求最能减少误差指标的分叉，做一次穷尽搜索。一旦确定最佳分叉，数据集相应地划分成不相连的子集，这些子集用源于根节点的子节点表示。</a:t>
            </a:r>
            <a:endParaRPr lang="en-US" altLang="zh-CN" dirty="0" smtClean="0"/>
          </a:p>
          <a:p>
            <a:r>
              <a:rPr lang="zh-CN" altLang="zh-CN" dirty="0" smtClean="0"/>
              <a:t>再对子节点实施同样的划分。当与一个节点有关的误差值小于某个值时，或当进一步划分树，误差的减少不超过某个阈值时，这个递归过程终止。</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76</a:t>
            </a:fld>
            <a:endParaRPr lang="zh-CN" altLang="en-US">
              <a:solidFill>
                <a:prstClr val="white">
                  <a:tint val="75000"/>
                </a:prstClr>
              </a:solidFill>
            </a:endParaRPr>
          </a:p>
        </p:txBody>
      </p:sp>
    </p:spTree>
    <p:extLst>
      <p:ext uri="{BB962C8B-B14F-4D97-AF65-F5344CB8AC3E}">
        <p14:creationId xmlns:p14="http://schemas.microsoft.com/office/powerpoint/2010/main" xmlns="" val="11568476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CART</a:t>
            </a:r>
            <a:endParaRPr lang="zh-CN" altLang="en-US" dirty="0"/>
          </a:p>
        </p:txBody>
      </p:sp>
      <p:sp>
        <p:nvSpPr>
          <p:cNvPr id="3" name="竖排文字占位符 2"/>
          <p:cNvSpPr>
            <a:spLocks noGrp="1"/>
          </p:cNvSpPr>
          <p:nvPr>
            <p:ph type="body" orient="vert" idx="1"/>
          </p:nvPr>
        </p:nvSpPr>
        <p:spPr/>
        <p:txBody>
          <a:bodyPr/>
          <a:lstStyle/>
          <a:p>
            <a:r>
              <a:rPr lang="zh-CN" altLang="zh-CN" dirty="0" smtClean="0"/>
              <a:t>递归树的生成</a:t>
            </a:r>
            <a:r>
              <a:rPr lang="zh-CN" altLang="en-US" dirty="0" smtClean="0"/>
              <a:t>：</a:t>
            </a:r>
            <a:endParaRPr lang="en-US" altLang="zh-CN" dirty="0" smtClean="0"/>
          </a:p>
          <a:p>
            <a:r>
              <a:rPr lang="zh-CN" altLang="zh-CN" dirty="0" smtClean="0"/>
              <a:t>对于一个递归树，节点误差指标常取为拟合节点数据集的局部模型的平方误差或残差：</a:t>
            </a:r>
          </a:p>
          <a:p>
            <a:r>
              <a:rPr lang="en-US" altLang="zh-CN" dirty="0" smtClean="0"/>
              <a:t>                   </a:t>
            </a:r>
            <a:endParaRPr lang="zh-CN" altLang="zh-CN" dirty="0" smtClean="0"/>
          </a:p>
          <a:p>
            <a:pPr fontAlgn="ctr"/>
            <a:r>
              <a:rPr lang="zh-CN" altLang="zh-CN" dirty="0" smtClean="0"/>
              <a:t>把</a:t>
            </a:r>
            <a:r>
              <a:rPr lang="zh-CN" altLang="zh-CN" dirty="0" smtClean="0"/>
              <a:t>节点</a:t>
            </a:r>
            <a:r>
              <a:rPr lang="en-US" altLang="zh-CN" dirty="0" smtClean="0"/>
              <a:t>   </a:t>
            </a:r>
            <a:r>
              <a:rPr lang="zh-CN" altLang="zh-CN" dirty="0" smtClean="0"/>
              <a:t>分解</a:t>
            </a:r>
            <a:r>
              <a:rPr lang="zh-CN" altLang="zh-CN" dirty="0" smtClean="0"/>
              <a:t>成</a:t>
            </a:r>
            <a:r>
              <a:rPr lang="en-US" altLang="zh-CN" dirty="0" smtClean="0"/>
              <a:t> </a:t>
            </a:r>
            <a:r>
              <a:rPr lang="en-US" altLang="zh-CN" dirty="0" smtClean="0"/>
              <a:t>  </a:t>
            </a:r>
            <a:r>
              <a:rPr lang="zh-CN" altLang="zh-CN" dirty="0" smtClean="0"/>
              <a:t>和</a:t>
            </a:r>
            <a:r>
              <a:rPr lang="en-US" altLang="zh-CN" dirty="0" smtClean="0"/>
              <a:t>   </a:t>
            </a:r>
            <a:r>
              <a:rPr lang="zh-CN" altLang="zh-CN" dirty="0" smtClean="0"/>
              <a:t>的</a:t>
            </a:r>
            <a:r>
              <a:rPr lang="zh-CN" altLang="zh-CN" dirty="0" smtClean="0"/>
              <a:t>任意分叉</a:t>
            </a:r>
            <a:r>
              <a:rPr lang="en-US" altLang="zh-CN" dirty="0" smtClean="0"/>
              <a:t> </a:t>
            </a:r>
            <a:r>
              <a:rPr lang="en-US" altLang="zh-CN" dirty="0" smtClean="0"/>
              <a:t> </a:t>
            </a:r>
            <a:r>
              <a:rPr lang="zh-CN" altLang="zh-CN" dirty="0" smtClean="0"/>
              <a:t>，</a:t>
            </a:r>
            <a:r>
              <a:rPr lang="zh-CN" altLang="zh-CN" dirty="0" smtClean="0"/>
              <a:t>误差测度的变化可表示为：</a:t>
            </a:r>
          </a:p>
          <a:p>
            <a:r>
              <a:rPr lang="en-US" altLang="zh-CN" dirty="0" smtClean="0"/>
              <a:t>                      </a:t>
            </a:r>
            <a:endParaRPr lang="zh-CN" altLang="zh-CN" dirty="0" smtClean="0"/>
          </a:p>
          <a:p>
            <a:r>
              <a:rPr lang="zh-CN" altLang="zh-CN" dirty="0" smtClean="0"/>
              <a:t>最好的分叉</a:t>
            </a:r>
            <a:r>
              <a:rPr lang="en-US" altLang="zh-CN" dirty="0" smtClean="0"/>
              <a:t> </a:t>
            </a:r>
            <a:r>
              <a:rPr lang="en-US" altLang="zh-CN" dirty="0" smtClean="0"/>
              <a:t>  </a:t>
            </a:r>
            <a:r>
              <a:rPr lang="zh-CN" altLang="zh-CN" dirty="0" smtClean="0"/>
              <a:t>为</a:t>
            </a:r>
            <a:r>
              <a:rPr lang="zh-CN" altLang="zh-CN" dirty="0" smtClean="0"/>
              <a:t>误差测度降低最多的分叉</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77</a:t>
            </a:fld>
            <a:endParaRPr lang="zh-CN" altLang="en-US">
              <a:solidFill>
                <a:prstClr val="white">
                  <a:tint val="75000"/>
                </a:prstClr>
              </a:solidFill>
            </a:endParaRPr>
          </a:p>
        </p:txBody>
      </p:sp>
      <p:pic>
        <p:nvPicPr>
          <p:cNvPr id="7" name="图片 6"/>
          <p:cNvPicPr>
            <a:picLocks noChangeAspect="1"/>
          </p:cNvPicPr>
          <p:nvPr/>
        </p:nvPicPr>
        <p:blipFill>
          <a:blip r:embed="rId2"/>
          <a:stretch>
            <a:fillRect/>
          </a:stretch>
        </p:blipFill>
        <p:spPr>
          <a:xfrm>
            <a:off x="4905614" y="3274704"/>
            <a:ext cx="2732582" cy="683145"/>
          </a:xfrm>
          <a:prstGeom prst="rect">
            <a:avLst/>
          </a:prstGeom>
          <a:solidFill>
            <a:schemeClr val="tx1"/>
          </a:solidFill>
        </p:spPr>
      </p:pic>
      <p:pic>
        <p:nvPicPr>
          <p:cNvPr id="8" name="图片 7"/>
          <p:cNvPicPr>
            <a:picLocks noChangeAspect="1"/>
          </p:cNvPicPr>
          <p:nvPr/>
        </p:nvPicPr>
        <p:blipFill>
          <a:blip r:embed="rId3"/>
          <a:stretch>
            <a:fillRect/>
          </a:stretch>
        </p:blipFill>
        <p:spPr>
          <a:xfrm>
            <a:off x="4754729" y="5022375"/>
            <a:ext cx="3034351" cy="395785"/>
          </a:xfrm>
          <a:prstGeom prst="rect">
            <a:avLst/>
          </a:prstGeom>
          <a:solidFill>
            <a:schemeClr val="tx1"/>
          </a:solidFill>
        </p:spPr>
      </p:pic>
      <p:pic>
        <p:nvPicPr>
          <p:cNvPr id="9" name="图片 8"/>
          <p:cNvPicPr>
            <a:picLocks noChangeAspect="1"/>
          </p:cNvPicPr>
          <p:nvPr/>
        </p:nvPicPr>
        <p:blipFill>
          <a:blip r:embed="rId4"/>
          <a:stretch>
            <a:fillRect/>
          </a:stretch>
        </p:blipFill>
        <p:spPr>
          <a:xfrm>
            <a:off x="7461528" y="5547742"/>
            <a:ext cx="2719696" cy="449875"/>
          </a:xfrm>
          <a:prstGeom prst="rect">
            <a:avLst/>
          </a:prstGeom>
          <a:solidFill>
            <a:schemeClr val="tx1"/>
          </a:solidFill>
        </p:spPr>
      </p:pic>
      <p:pic>
        <p:nvPicPr>
          <p:cNvPr id="139267" name="Picture 3"/>
          <p:cNvPicPr>
            <a:picLocks noChangeAspect="1" noChangeArrowheads="1"/>
          </p:cNvPicPr>
          <p:nvPr/>
        </p:nvPicPr>
        <p:blipFill>
          <a:blip r:embed="rId5"/>
          <a:srcRect/>
          <a:stretch>
            <a:fillRect/>
          </a:stretch>
        </p:blipFill>
        <p:spPr bwMode="auto">
          <a:xfrm>
            <a:off x="2790272" y="4380930"/>
            <a:ext cx="225881" cy="259763"/>
          </a:xfrm>
          <a:prstGeom prst="rect">
            <a:avLst/>
          </a:prstGeom>
          <a:noFill/>
          <a:ln w="9525">
            <a:noFill/>
            <a:miter lim="800000"/>
            <a:headEnd/>
            <a:tailEnd/>
          </a:ln>
          <a:effectLst/>
        </p:spPr>
      </p:pic>
      <p:pic>
        <p:nvPicPr>
          <p:cNvPr id="139268" name="Picture 4"/>
          <p:cNvPicPr>
            <a:picLocks noChangeAspect="1" noChangeArrowheads="1"/>
          </p:cNvPicPr>
          <p:nvPr/>
        </p:nvPicPr>
        <p:blipFill>
          <a:blip r:embed="rId6"/>
          <a:srcRect/>
          <a:stretch>
            <a:fillRect/>
          </a:stretch>
        </p:blipFill>
        <p:spPr bwMode="auto">
          <a:xfrm>
            <a:off x="3925011" y="4373184"/>
            <a:ext cx="247650" cy="295275"/>
          </a:xfrm>
          <a:prstGeom prst="rect">
            <a:avLst/>
          </a:prstGeom>
          <a:noFill/>
          <a:ln w="9525">
            <a:noFill/>
            <a:miter lim="800000"/>
            <a:headEnd/>
            <a:tailEnd/>
          </a:ln>
          <a:effectLst/>
        </p:spPr>
      </p:pic>
      <p:pic>
        <p:nvPicPr>
          <p:cNvPr id="139269" name="Picture 5"/>
          <p:cNvPicPr>
            <a:picLocks noChangeAspect="1" noChangeArrowheads="1"/>
          </p:cNvPicPr>
          <p:nvPr/>
        </p:nvPicPr>
        <p:blipFill>
          <a:blip r:embed="rId7"/>
          <a:srcRect/>
          <a:stretch>
            <a:fillRect/>
          </a:stretch>
        </p:blipFill>
        <p:spPr bwMode="auto">
          <a:xfrm>
            <a:off x="4531556" y="4363130"/>
            <a:ext cx="190569" cy="310928"/>
          </a:xfrm>
          <a:prstGeom prst="rect">
            <a:avLst/>
          </a:prstGeom>
          <a:noFill/>
          <a:ln w="9525">
            <a:noFill/>
            <a:miter lim="800000"/>
            <a:headEnd/>
            <a:tailEnd/>
          </a:ln>
          <a:effectLst/>
        </p:spPr>
      </p:pic>
      <p:pic>
        <p:nvPicPr>
          <p:cNvPr id="139270" name="Picture 6"/>
          <p:cNvPicPr>
            <a:picLocks noChangeAspect="1" noChangeArrowheads="1"/>
          </p:cNvPicPr>
          <p:nvPr/>
        </p:nvPicPr>
        <p:blipFill>
          <a:blip r:embed="rId8"/>
          <a:srcRect/>
          <a:stretch>
            <a:fillRect/>
          </a:stretch>
        </p:blipFill>
        <p:spPr bwMode="auto">
          <a:xfrm>
            <a:off x="6278468" y="4361453"/>
            <a:ext cx="258810" cy="299675"/>
          </a:xfrm>
          <a:prstGeom prst="rect">
            <a:avLst/>
          </a:prstGeom>
          <a:noFill/>
          <a:ln w="9525">
            <a:noFill/>
            <a:miter lim="800000"/>
            <a:headEnd/>
            <a:tailEnd/>
          </a:ln>
          <a:effectLst/>
        </p:spPr>
      </p:pic>
      <p:pic>
        <p:nvPicPr>
          <p:cNvPr id="139271" name="Picture 7"/>
          <p:cNvPicPr>
            <a:picLocks noChangeAspect="1" noChangeArrowheads="1"/>
          </p:cNvPicPr>
          <p:nvPr/>
        </p:nvPicPr>
        <p:blipFill>
          <a:blip r:embed="rId9"/>
          <a:srcRect/>
          <a:stretch>
            <a:fillRect/>
          </a:stretch>
        </p:blipFill>
        <p:spPr bwMode="auto">
          <a:xfrm>
            <a:off x="3351805" y="5650172"/>
            <a:ext cx="278264" cy="288966"/>
          </a:xfrm>
          <a:prstGeom prst="rect">
            <a:avLst/>
          </a:prstGeom>
          <a:noFill/>
          <a:ln w="9525">
            <a:noFill/>
            <a:miter lim="800000"/>
            <a:headEnd/>
            <a:tailEnd/>
          </a:ln>
          <a:effectLst/>
        </p:spPr>
      </p:pic>
    </p:spTree>
    <p:extLst>
      <p:ext uri="{BB962C8B-B14F-4D97-AF65-F5344CB8AC3E}">
        <p14:creationId xmlns:p14="http://schemas.microsoft.com/office/powerpoint/2010/main" xmlns="" val="10652412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CART</a:t>
            </a:r>
            <a:endParaRPr lang="zh-CN" altLang="en-US" dirty="0"/>
          </a:p>
        </p:txBody>
      </p:sp>
      <p:sp>
        <p:nvSpPr>
          <p:cNvPr id="3" name="竖排文字占位符 2"/>
          <p:cNvSpPr>
            <a:spLocks noGrp="1"/>
          </p:cNvSpPr>
          <p:nvPr>
            <p:ph type="body" orient="vert" idx="1"/>
          </p:nvPr>
        </p:nvSpPr>
        <p:spPr/>
        <p:txBody>
          <a:bodyPr/>
          <a:lstStyle/>
          <a:p>
            <a:r>
              <a:rPr lang="zh-CN" altLang="zh-CN" dirty="0" smtClean="0"/>
              <a:t>树剪枝阶段：</a:t>
            </a:r>
            <a:endParaRPr lang="en-US" altLang="zh-CN" dirty="0" smtClean="0"/>
          </a:p>
          <a:p>
            <a:r>
              <a:rPr lang="zh-CN" altLang="zh-CN" dirty="0" smtClean="0"/>
              <a:t>基于最小代价复杂性或最弱子树收缩原理是</a:t>
            </a:r>
            <a:r>
              <a:rPr lang="en-US" altLang="zh-CN" dirty="0" smtClean="0"/>
              <a:t>CART</a:t>
            </a:r>
            <a:r>
              <a:rPr lang="zh-CN" altLang="zh-CN" dirty="0" smtClean="0"/>
              <a:t>算法运用的最有效的方法之一</a:t>
            </a:r>
            <a:endParaRPr lang="en-US" altLang="zh-CN" dirty="0" smtClean="0"/>
          </a:p>
          <a:p>
            <a:r>
              <a:rPr lang="zh-CN" altLang="zh-CN" dirty="0" smtClean="0"/>
              <a:t>第一步是产生一棵充分张开的</a:t>
            </a:r>
            <a:r>
              <a:rPr lang="zh-CN" altLang="zh-CN" dirty="0" smtClean="0"/>
              <a:t>树</a:t>
            </a:r>
            <a:r>
              <a:rPr lang="en-US" altLang="zh-CN" dirty="0" smtClean="0"/>
              <a:t>   </a:t>
            </a:r>
            <a:r>
              <a:rPr lang="zh-CN" altLang="zh-CN" dirty="0" smtClean="0"/>
              <a:t>，</a:t>
            </a:r>
            <a:r>
              <a:rPr lang="zh-CN" altLang="zh-CN" dirty="0" smtClean="0"/>
              <a:t>这棵树拟合训练数据相当好，但规模较大，因此要寻找其中的最弱子树进行剪枝。考虑训练误差测度和终节点数目，即考虑树的复杂性指标，就可以找到最弱子树。</a:t>
            </a:r>
          </a:p>
          <a:p>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78</a:t>
            </a:fld>
            <a:endParaRPr lang="zh-CN" altLang="en-US">
              <a:solidFill>
                <a:prstClr val="white">
                  <a:tint val="75000"/>
                </a:prstClr>
              </a:solidFill>
            </a:endParaRPr>
          </a:p>
        </p:txBody>
      </p:sp>
      <p:pic>
        <p:nvPicPr>
          <p:cNvPr id="138241" name="Picture 1"/>
          <p:cNvPicPr>
            <a:picLocks noChangeAspect="1" noChangeArrowheads="1"/>
          </p:cNvPicPr>
          <p:nvPr/>
        </p:nvPicPr>
        <p:blipFill>
          <a:blip r:embed="rId2"/>
          <a:srcRect/>
          <a:stretch>
            <a:fillRect/>
          </a:stretch>
        </p:blipFill>
        <p:spPr bwMode="auto">
          <a:xfrm>
            <a:off x="6097210" y="3627319"/>
            <a:ext cx="352425" cy="285750"/>
          </a:xfrm>
          <a:prstGeom prst="rect">
            <a:avLst/>
          </a:prstGeom>
          <a:noFill/>
          <a:ln w="9525">
            <a:noFill/>
            <a:miter lim="800000"/>
            <a:headEnd/>
            <a:tailEnd/>
          </a:ln>
          <a:effectLst/>
        </p:spPr>
      </p:pic>
    </p:spTree>
    <p:extLst>
      <p:ext uri="{BB962C8B-B14F-4D97-AF65-F5344CB8AC3E}">
        <p14:creationId xmlns:p14="http://schemas.microsoft.com/office/powerpoint/2010/main" xmlns="" val="33463844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K-</a:t>
            </a:r>
            <a:r>
              <a:rPr lang="zh-CN" altLang="zh-CN" dirty="0" smtClean="0"/>
              <a:t>最近邻分类</a:t>
            </a:r>
            <a:br>
              <a:rPr lang="zh-CN" altLang="zh-CN" dirty="0" smtClean="0"/>
            </a:b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dirty="0" smtClean="0"/>
                  <a:t>核心思想是：</a:t>
                </a:r>
                <a:r>
                  <a:rPr lang="en-US" altLang="zh-CN" dirty="0" smtClean="0"/>
                  <a:t/>
                </a:r>
                <a14:m>
                  <m:oMath xmlns:m="http://schemas.openxmlformats.org/officeDocument/2006/math">
                    <m:r>
                      <a:rPr lang="en-US" altLang="zh-CN" b="0" i="1" smtClean="0">
                        <a:latin typeface="Cambria Math" panose="02040503050406030204" pitchFamily="18" charset="0"/>
                      </a:rPr>
                      <m:t>𝑛</m:t>
                    </m:r>
                  </m:oMath>
                </a14:m>
                <a:r>
                  <a:rPr lang="zh-CN" altLang="zh-CN" dirty="0" smtClean="0"/>
                  <a:t>维特征空间</a:t>
                </a:r>
                <a:r>
                  <a:rPr lang="en-US" altLang="zh-CN" dirty="0" smtClean="0"/>
                  <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𝑛</m:t>
                        </m:r>
                      </m:sup>
                    </m:sSup>
                  </m:oMath>
                </a14:m>
                <a:r>
                  <a:rPr lang="zh-CN" altLang="zh-CN" dirty="0" smtClean="0"/>
                  <a:t>中，样本</a:t>
                </a:r>
                <a14:m>
                  <m:oMath xmlns:m="http://schemas.openxmlformats.org/officeDocument/2006/math">
                    <m:r>
                      <a:rPr lang="en-US" altLang="zh-CN" sz="1900" i="1">
                        <a:solidFill>
                          <a:prstClr val="white"/>
                        </a:solidFill>
                        <a:latin typeface="Cambria Math" panose="02040503050406030204" pitchFamily="18" charset="0"/>
                      </a:rPr>
                      <m:t>𝑥</m:t>
                    </m:r>
                  </m:oMath>
                </a14:m>
                <a:r>
                  <a:rPr lang="zh-CN" altLang="zh-CN" dirty="0" smtClean="0"/>
                  <a:t>与特征空间中</a:t>
                </a:r>
                <a:r>
                  <a:rPr lang="zh-CN" altLang="en-US" dirty="0"/>
                  <a:t>𝑘</a:t>
                </a:r>
                <a:r>
                  <a:rPr lang="zh-CN" altLang="zh-CN" dirty="0" smtClean="0"/>
                  <a:t>个最相似的已分类样本（又称邻居）中的大多数属于同一类</a:t>
                </a:r>
                <a:endParaRPr lang="en-US" altLang="zh-CN" dirty="0" smtClean="0"/>
              </a:p>
              <a:p>
                <a:r>
                  <a:rPr lang="zh-CN" altLang="zh-CN" dirty="0" smtClean="0"/>
                  <a:t>计算两个样本间的距离</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79</a:t>
            </a:fld>
            <a:endParaRPr lang="zh-CN" altLang="en-US">
              <a:solidFill>
                <a:prstClr val="white">
                  <a:tint val="75000"/>
                </a:prstClr>
              </a:solidFill>
            </a:endParaRPr>
          </a:p>
        </p:txBody>
      </p:sp>
    </p:spTree>
    <p:extLst>
      <p:ext uri="{BB962C8B-B14F-4D97-AF65-F5344CB8AC3E}">
        <p14:creationId xmlns:p14="http://schemas.microsoft.com/office/powerpoint/2010/main" xmlns="" val="279545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网络流量的分类</a:t>
            </a:r>
          </a:p>
        </p:txBody>
      </p:sp>
      <p:sp>
        <p:nvSpPr>
          <p:cNvPr id="3" name="竖排文字占位符 2"/>
          <p:cNvSpPr>
            <a:spLocks noGrp="1"/>
          </p:cNvSpPr>
          <p:nvPr>
            <p:ph type="body" orient="vert" idx="1"/>
          </p:nvPr>
        </p:nvSpPr>
        <p:spPr/>
        <p:txBody>
          <a:bodyPr>
            <a:normAutofit lnSpcReduction="10000"/>
          </a:bodyPr>
          <a:lstStyle/>
          <a:p>
            <a:r>
              <a:rPr lang="zh-CN" altLang="en-US" sz="2800" b="1" dirty="0"/>
              <a:t>基于</a:t>
            </a:r>
            <a:r>
              <a:rPr lang="zh-CN" altLang="en-US" sz="2800" b="1" dirty="0" smtClean="0"/>
              <a:t>流</a:t>
            </a:r>
            <a:r>
              <a:rPr lang="en-US" altLang="zh-CN" dirty="0" smtClean="0"/>
              <a:t>:</a:t>
            </a:r>
            <a:r>
              <a:rPr lang="zh-CN" altLang="en-US" dirty="0" smtClean="0"/>
              <a:t>输入</a:t>
            </a:r>
            <a:r>
              <a:rPr lang="zh-CN" altLang="en-US" dirty="0"/>
              <a:t>的数据流进行预处理，每个数据包生成一个五元组，存入数据组，再使用相关算法分析，得出分析结果，以报告或者图表的方法显示</a:t>
            </a:r>
            <a:r>
              <a:rPr lang="zh-CN" altLang="en-US" dirty="0" smtClean="0"/>
              <a:t>出来</a:t>
            </a:r>
            <a:endParaRPr lang="en-US" altLang="zh-CN" dirty="0" smtClean="0"/>
          </a:p>
          <a:p>
            <a:r>
              <a:rPr lang="zh-CN" altLang="en-US" sz="2800" b="1" dirty="0" smtClean="0"/>
              <a:t>流</a:t>
            </a:r>
            <a:r>
              <a:rPr lang="en-US" altLang="zh-CN" sz="2800" b="1" dirty="0" smtClean="0"/>
              <a:t>(Flow):</a:t>
            </a:r>
            <a:r>
              <a:rPr lang="zh-CN" altLang="en-US" sz="2800" b="1" dirty="0" smtClean="0"/>
              <a:t> </a:t>
            </a:r>
            <a:r>
              <a:rPr lang="zh-CN" altLang="en-US" dirty="0" smtClean="0"/>
              <a:t>在</a:t>
            </a:r>
            <a:r>
              <a:rPr lang="zh-CN" altLang="en-US" dirty="0"/>
              <a:t>同一组特定源地址和目标地址、源端口和目的端口之间传输的，有固定协议类型，有开始和结束时间的数据包的</a:t>
            </a:r>
            <a:r>
              <a:rPr lang="zh-CN" altLang="en-US" dirty="0" smtClean="0"/>
              <a:t>集合</a:t>
            </a:r>
            <a:endParaRPr lang="zh-CN" altLang="en-US" dirty="0"/>
          </a:p>
        </p:txBody>
      </p:sp>
      <p:sp>
        <p:nvSpPr>
          <p:cNvPr id="4" name="竖排文字占位符 3"/>
          <p:cNvSpPr>
            <a:spLocks noGrp="1"/>
          </p:cNvSpPr>
          <p:nvPr>
            <p:ph type="body" orient="vert" idx="13"/>
          </p:nvPr>
        </p:nvSpPr>
        <p:spPr>
          <a:xfrm>
            <a:off x="1524000" y="2083775"/>
            <a:ext cx="2606040" cy="4637700"/>
          </a:xfrm>
        </p:spPr>
        <p:txBody>
          <a:bodyPr/>
          <a:lstStyle/>
          <a:p>
            <a:r>
              <a:rPr lang="zh-CN" altLang="en-US" dirty="0"/>
              <a:t>基于流的分析</a:t>
            </a:r>
            <a:r>
              <a:rPr lang="zh-CN" altLang="en-US" dirty="0" smtClean="0"/>
              <a:t>方法</a:t>
            </a:r>
            <a:endParaRPr lang="en-US" altLang="zh-CN" dirty="0" smtClean="0"/>
          </a:p>
          <a:p>
            <a:r>
              <a:rPr lang="zh-CN" altLang="en-US" dirty="0" smtClean="0"/>
              <a:t>基于</a:t>
            </a:r>
            <a:r>
              <a:rPr lang="zh-CN" altLang="en-US" dirty="0"/>
              <a:t>非流的分析方法</a:t>
            </a:r>
          </a:p>
        </p:txBody>
      </p:sp>
      <p:sp>
        <p:nvSpPr>
          <p:cNvPr id="5" name="Date Placeholder 4"/>
          <p:cNvSpPr>
            <a:spLocks noGrp="1"/>
          </p:cNvSpPr>
          <p:nvPr>
            <p:ph type="dt" sz="half" idx="10"/>
          </p:nvPr>
        </p:nvSpPr>
        <p:spPr/>
        <p:txBody>
          <a:bodyPr/>
          <a:lstStyle/>
          <a:p>
            <a:fld id="{D3B1201D-44F4-49EC-AEDD-3CA7D2FDB055}"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p>
        </p:txBody>
      </p:sp>
    </p:spTree>
    <p:extLst>
      <p:ext uri="{BB962C8B-B14F-4D97-AF65-F5344CB8AC3E}">
        <p14:creationId xmlns:p14="http://schemas.microsoft.com/office/powerpoint/2010/main" xmlns="" val="41574761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K-</a:t>
            </a:r>
            <a:r>
              <a:rPr lang="zh-CN" altLang="zh-CN" dirty="0" smtClean="0"/>
              <a:t>最近邻分类</a:t>
            </a:r>
            <a:br>
              <a:rPr lang="zh-CN" altLang="zh-CN" dirty="0" smtClean="0"/>
            </a:b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a:solidFill>
                <a:schemeClr val="bg1">
                  <a:tint val="95000"/>
                  <a:satMod val="170000"/>
                </a:schemeClr>
              </a:solidFill>
            </p:spPr>
            <p:txBody>
              <a:bodyPr>
                <a:normAutofit fontScale="77500" lnSpcReduction="20000"/>
              </a:bodyPr>
              <a:lstStyle/>
              <a:p>
                <a:pPr fontAlgn="ctr"/>
                <a:r>
                  <a:rPr lang="zh-CN" altLang="zh-CN" dirty="0" smtClean="0"/>
                  <a:t>欧氏空间中常用距离定义如下：</a:t>
                </a:r>
              </a:p>
              <a:p>
                <a:r>
                  <a:rPr lang="zh-CN" altLang="zh-CN" dirty="0" smtClean="0"/>
                  <a:t>欧几里得距离</a:t>
                </a:r>
                <a:r>
                  <a:rPr lang="en-US" altLang="zh-CN" dirty="0" smtClean="0"/>
                  <a:t>(Euclidean distance) </a:t>
                </a:r>
                <a:r>
                  <a:rPr lang="zh-CN" altLang="zh-CN" dirty="0" smtClean="0"/>
                  <a:t>，又称欧氏距离，</a:t>
                </a:r>
                <a:r>
                  <a:rPr lang="en-US" altLang="zh-CN" dirty="0" smtClean="0"/>
                  <a:t/>
                </a:r>
                <a14:m>
                  <m:oMath xmlns:m="http://schemas.openxmlformats.org/officeDocument/2006/math">
                    <m:r>
                      <a:rPr lang="en-US" altLang="zh-CN" b="0" i="1" smtClean="0">
                        <a:latin typeface="Cambria Math" panose="02040503050406030204" pitchFamily="18" charset="0"/>
                      </a:rPr>
                      <m:t>𝑥</m:t>
                    </m:r>
                  </m:oMath>
                </a14:m>
                <a:r>
                  <a:rPr lang="zh-CN" altLang="zh-CN" dirty="0" smtClean="0"/>
                  <a:t>和</a:t>
                </a:r>
                <a14:m>
                  <m:oMath xmlns:m="http://schemas.openxmlformats.org/officeDocument/2006/math">
                    <m:r>
                      <a:rPr lang="en-US" altLang="zh-CN" b="0" i="1" dirty="0" smtClean="0">
                        <a:latin typeface="Cambria Math" panose="02040503050406030204" pitchFamily="18" charset="0"/>
                      </a:rPr>
                      <m:t>𝑦</m:t>
                    </m:r>
                  </m:oMath>
                </a14:m>
                <a:r>
                  <a:rPr lang="zh-CN" altLang="zh-CN" dirty="0" smtClean="0"/>
                  <a:t>的欧氏距离为：</a:t>
                </a:r>
              </a:p>
              <a:p>
                <a:pPr latinLnBrk="1"/>
                <a:r>
                  <a:rPr lang="en-US" altLang="zh-CN" dirty="0" smtClean="0"/>
                  <a:t/>
                </a:r>
                <a:endParaRPr lang="zh-CN" altLang="zh-CN" dirty="0" smtClean="0"/>
              </a:p>
              <a:p>
                <a:r>
                  <a:rPr lang="zh-CN" altLang="zh-CN" dirty="0" smtClean="0"/>
                  <a:t>切比雪夫距离</a:t>
                </a:r>
                <a:r>
                  <a:rPr lang="en-US" altLang="zh-CN" dirty="0" smtClean="0"/>
                  <a:t>(Chebyshev distance) </a:t>
                </a:r>
                <a:r>
                  <a:rPr lang="zh-CN" altLang="zh-CN" dirty="0" smtClean="0"/>
                  <a:t>，</a:t>
                </a:r>
                <a:r>
                  <a:rPr lang="en-US" altLang="zh-CN" sz="2500" dirty="0">
                    <a:solidFill>
                      <a:prstClr val="white"/>
                    </a:solidFill>
                  </a:rPr>
                  <a:t/>
                </a:r>
                <a14:m>
                  <m:oMath xmlns:m="http://schemas.openxmlformats.org/officeDocument/2006/math">
                    <m:r>
                      <a:rPr lang="en-US" altLang="zh-CN" sz="2500" i="1">
                        <a:solidFill>
                          <a:prstClr val="white"/>
                        </a:solidFill>
                        <a:latin typeface="Cambria Math" panose="02040503050406030204" pitchFamily="18" charset="0"/>
                      </a:rPr>
                      <m:t>𝑥</m:t>
                    </m:r>
                  </m:oMath>
                </a14:m>
                <a:r>
                  <a:rPr lang="zh-CN" altLang="zh-CN" dirty="0" smtClean="0"/>
                  <a:t>和</a:t>
                </a:r>
                <a:r>
                  <a:rPr lang="en-US" altLang="zh-CN" dirty="0" smtClean="0"/>
                  <a:t/>
                </a:r>
                <a14:m>
                  <m:oMath xmlns:m="http://schemas.openxmlformats.org/officeDocument/2006/math">
                    <m:r>
                      <a:rPr lang="en-US" altLang="zh-CN" sz="2500" i="1" dirty="0">
                        <a:solidFill>
                          <a:prstClr val="white"/>
                        </a:solidFill>
                        <a:latin typeface="Cambria Math" panose="02040503050406030204" pitchFamily="18" charset="0"/>
                      </a:rPr>
                      <m:t>𝑦</m:t>
                    </m:r>
                  </m:oMath>
                </a14:m>
                <a:r>
                  <a:rPr lang="zh-CN" altLang="zh-CN" dirty="0" smtClean="0"/>
                  <a:t>的切比雪夫距离为：</a:t>
                </a:r>
              </a:p>
              <a:p>
                <a:pPr latinLnBrk="1"/>
                <a:r>
                  <a:rPr lang="en-US" altLang="zh-CN" dirty="0" smtClean="0"/>
                  <a:t/>
                </a:r>
                <a:endParaRPr lang="zh-CN" altLang="zh-CN" dirty="0" smtClean="0"/>
              </a:p>
              <a:p>
                <a:r>
                  <a:rPr lang="zh-CN" altLang="zh-CN" dirty="0" smtClean="0"/>
                  <a:t>曼哈顿距离</a:t>
                </a:r>
                <a:r>
                  <a:rPr lang="en-US" altLang="zh-CN" dirty="0" smtClean="0"/>
                  <a:t>(Manhattan distance) </a:t>
                </a:r>
                <a:r>
                  <a:rPr lang="zh-CN" altLang="zh-CN" dirty="0" smtClean="0"/>
                  <a:t>，又称绝对值距离，</a:t>
                </a:r>
                <a:r>
                  <a:rPr lang="zh-CN" altLang="en-US" dirty="0"/>
                  <a:t>𝑥</a:t>
                </a:r>
                <a:r>
                  <a:rPr lang="zh-CN" altLang="zh-CN" dirty="0" smtClean="0"/>
                  <a:t>和</a:t>
                </a:r>
                <a14:m>
                  <m:oMath xmlns:m="http://schemas.openxmlformats.org/officeDocument/2006/math">
                    <m:r>
                      <a:rPr lang="en-US" altLang="zh-CN" i="1" dirty="0">
                        <a:solidFill>
                          <a:prstClr val="white"/>
                        </a:solidFill>
                        <a:latin typeface="Cambria Math" panose="02040503050406030204" pitchFamily="18" charset="0"/>
                      </a:rPr>
                      <m:t>𝑦</m:t>
                    </m:r>
                  </m:oMath>
                </a14:m>
                <a:r>
                  <a:rPr lang="zh-CN" altLang="zh-CN" dirty="0" smtClean="0"/>
                  <a:t>的曼哈顿距离为：</a:t>
                </a:r>
                <a:endParaRPr lang="en-US" altLang="zh-CN" dirty="0" smtClean="0"/>
              </a:p>
              <a:p>
                <a:endParaRPr lang="zh-CN" altLang="zh-CN" dirty="0" smtClean="0"/>
              </a:p>
              <a:p>
                <a:r>
                  <a:rPr lang="zh-CN" altLang="zh-CN" dirty="0" smtClean="0"/>
                  <a:t>闵可夫斯基距离</a:t>
                </a:r>
                <a:r>
                  <a:rPr lang="en-US" altLang="zh-CN" dirty="0" smtClean="0"/>
                  <a:t>(Mikowski distance) </a:t>
                </a:r>
                <a:r>
                  <a:rPr lang="zh-CN" altLang="zh-CN" dirty="0" smtClean="0"/>
                  <a:t>又称闵氏距离，</a:t>
                </a:r>
                <a14:m>
                  <m:oMath xmlns:m="http://schemas.openxmlformats.org/officeDocument/2006/math">
                    <m:r>
                      <a:rPr lang="en-US" altLang="zh-CN" sz="2500" i="1">
                        <a:solidFill>
                          <a:prstClr val="white"/>
                        </a:solidFill>
                        <a:latin typeface="Cambria Math" panose="02040503050406030204" pitchFamily="18" charset="0"/>
                      </a:rPr>
                      <m:t>𝑥</m:t>
                    </m:r>
                  </m:oMath>
                </a14:m>
                <a:r>
                  <a:rPr lang="zh-CN" altLang="zh-CN" dirty="0" smtClean="0"/>
                  <a:t>和</a:t>
                </a:r>
                <a:r>
                  <a:rPr lang="zh-CN" altLang="en-US" dirty="0" smtClean="0"/>
                  <a:t>𝑦</a:t>
                </a:r>
                <a:r>
                  <a:rPr lang="zh-CN" altLang="zh-CN" dirty="0" smtClean="0"/>
                  <a:t>的闵氏距离为：</a:t>
                </a:r>
              </a:p>
              <a:p>
                <a:r>
                  <a:rPr lang="en-US" altLang="zh-CN" dirty="0" smtClean="0"/>
                  <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45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80</a:t>
            </a:fld>
            <a:endParaRPr lang="zh-CN" altLang="en-US">
              <a:solidFill>
                <a:prstClr val="white">
                  <a:tint val="75000"/>
                </a:prstClr>
              </a:solidFill>
            </a:endParaRPr>
          </a:p>
        </p:txBody>
      </p:sp>
      <p:pic>
        <p:nvPicPr>
          <p:cNvPr id="7" name="图片 6"/>
          <p:cNvPicPr>
            <a:picLocks noChangeAspect="1"/>
          </p:cNvPicPr>
          <p:nvPr/>
        </p:nvPicPr>
        <p:blipFill>
          <a:blip r:embed="rId3"/>
          <a:stretch>
            <a:fillRect/>
          </a:stretch>
        </p:blipFill>
        <p:spPr>
          <a:xfrm>
            <a:off x="4696011" y="2562812"/>
            <a:ext cx="2158229" cy="412400"/>
          </a:xfrm>
          <a:prstGeom prst="rect">
            <a:avLst/>
          </a:prstGeom>
          <a:solidFill>
            <a:schemeClr val="tx1"/>
          </a:solidFill>
        </p:spPr>
      </p:pic>
      <p:pic>
        <p:nvPicPr>
          <p:cNvPr id="8" name="图片 7"/>
          <p:cNvPicPr>
            <a:picLocks noChangeAspect="1"/>
          </p:cNvPicPr>
          <p:nvPr/>
        </p:nvPicPr>
        <p:blipFill>
          <a:blip r:embed="rId4"/>
          <a:stretch>
            <a:fillRect/>
          </a:stretch>
        </p:blipFill>
        <p:spPr>
          <a:xfrm>
            <a:off x="4696011" y="3632584"/>
            <a:ext cx="2325819" cy="414187"/>
          </a:xfrm>
          <a:prstGeom prst="rect">
            <a:avLst/>
          </a:prstGeom>
          <a:solidFill>
            <a:schemeClr val="tx1"/>
          </a:solidFill>
        </p:spPr>
      </p:pic>
      <p:pic>
        <p:nvPicPr>
          <p:cNvPr id="10" name="图片 9"/>
          <p:cNvPicPr>
            <a:picLocks noChangeAspect="1"/>
          </p:cNvPicPr>
          <p:nvPr/>
        </p:nvPicPr>
        <p:blipFill>
          <a:blip r:embed="rId5"/>
          <a:stretch>
            <a:fillRect/>
          </a:stretch>
        </p:blipFill>
        <p:spPr>
          <a:xfrm>
            <a:off x="4713701" y="4626591"/>
            <a:ext cx="2178387" cy="432588"/>
          </a:xfrm>
          <a:prstGeom prst="rect">
            <a:avLst/>
          </a:prstGeom>
          <a:solidFill>
            <a:schemeClr val="tx1"/>
          </a:solidFill>
        </p:spPr>
      </p:pic>
      <p:pic>
        <p:nvPicPr>
          <p:cNvPr id="11" name="图片 10"/>
          <p:cNvPicPr>
            <a:picLocks noChangeAspect="1"/>
          </p:cNvPicPr>
          <p:nvPr/>
        </p:nvPicPr>
        <p:blipFill>
          <a:blip r:embed="rId6"/>
          <a:stretch>
            <a:fillRect/>
          </a:stretch>
        </p:blipFill>
        <p:spPr>
          <a:xfrm>
            <a:off x="4713958" y="5656729"/>
            <a:ext cx="2266897" cy="375581"/>
          </a:xfrm>
          <a:prstGeom prst="rect">
            <a:avLst/>
          </a:prstGeom>
          <a:solidFill>
            <a:schemeClr val="tx1"/>
          </a:solidFill>
        </p:spPr>
      </p:pic>
    </p:spTree>
    <p:extLst>
      <p:ext uri="{BB962C8B-B14F-4D97-AF65-F5344CB8AC3E}">
        <p14:creationId xmlns:p14="http://schemas.microsoft.com/office/powerpoint/2010/main" xmlns="" val="26989220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K-</a:t>
            </a:r>
            <a:r>
              <a:rPr lang="zh-CN" altLang="zh-CN" dirty="0" smtClean="0"/>
              <a:t>最近邻分类</a:t>
            </a:r>
            <a:br>
              <a:rPr lang="zh-CN" altLang="zh-CN" dirty="0" smtClean="0"/>
            </a:b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dirty="0" smtClean="0"/>
                  <a:t>在向量空间，经常使用余弦相似度来度量两个向量之间的相似程度，余弦相似度已普遍用于文本相似性比较。</a:t>
                </a:r>
                <a:endParaRPr lang="en-US" altLang="zh-CN" dirty="0" smtClean="0"/>
              </a:p>
              <a:p>
                <a:endParaRPr lang="en-US" altLang="zh-CN" dirty="0" smtClean="0"/>
              </a:p>
              <a:p>
                <a:endParaRPr lang="en-US" altLang="zh-CN" dirty="0" smtClean="0"/>
              </a:p>
              <a:p>
                <a:r>
                  <a:rPr lang="en-US" altLang="zh-CN" dirty="0"/>
                  <a:t>K-NN</a:t>
                </a:r>
                <a:r>
                  <a:rPr lang="zh-CN" altLang="en-US" dirty="0"/>
                  <a:t>算法的弱点是严重依赖样本库</a:t>
                </a:r>
                <a:r>
                  <a:rPr lang="zh-CN" altLang="en-US" dirty="0" smtClean="0"/>
                  <a:t>，受 </a:t>
                </a:r>
                <a14:m>
                  <m:oMath xmlns:m="http://schemas.openxmlformats.org/officeDocument/2006/math">
                    <m:r>
                      <a:rPr lang="en-US" altLang="zh-CN" b="0" i="1" smtClean="0">
                        <a:latin typeface="Cambria Math" panose="02040503050406030204" pitchFamily="18" charset="0"/>
                      </a:rPr>
                      <m:t>𝑘</m:t>
                    </m:r>
                  </m:oMath>
                </a14:m>
                <a:r>
                  <a:rPr lang="zh-CN" altLang="en-US" dirty="0" smtClean="0"/>
                  <a:t>的</a:t>
                </a:r>
                <a:r>
                  <a:rPr lang="zh-CN" altLang="en-US" dirty="0"/>
                  <a:t>取值大小</a:t>
                </a:r>
                <a:r>
                  <a:rPr lang="zh-CN" altLang="en-US" dirty="0" smtClean="0"/>
                  <a:t>影响</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339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81</a:t>
            </a:fld>
            <a:endParaRPr lang="zh-CN" altLang="en-US">
              <a:solidFill>
                <a:prstClr val="white">
                  <a:tint val="75000"/>
                </a:prstClr>
              </a:solidFill>
            </a:endParaRPr>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prstClr val="white"/>
              </a:solidFill>
            </a:endParaRPr>
          </a:p>
        </p:txBody>
      </p:sp>
      <p:pic>
        <p:nvPicPr>
          <p:cNvPr id="7" name="图片 6"/>
          <p:cNvPicPr>
            <a:picLocks noChangeAspect="1"/>
          </p:cNvPicPr>
          <p:nvPr/>
        </p:nvPicPr>
        <p:blipFill>
          <a:blip r:embed="rId3"/>
          <a:stretch>
            <a:fillRect/>
          </a:stretch>
        </p:blipFill>
        <p:spPr>
          <a:xfrm>
            <a:off x="3830191" y="2876264"/>
            <a:ext cx="4058215" cy="862770"/>
          </a:xfrm>
          <a:prstGeom prst="rect">
            <a:avLst/>
          </a:prstGeom>
          <a:solidFill>
            <a:schemeClr val="tx1"/>
          </a:solidFill>
        </p:spPr>
      </p:pic>
    </p:spTree>
    <p:extLst>
      <p:ext uri="{BB962C8B-B14F-4D97-AF65-F5344CB8AC3E}">
        <p14:creationId xmlns:p14="http://schemas.microsoft.com/office/powerpoint/2010/main" xmlns="" val="4170917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贝叶斯分类</a:t>
            </a:r>
            <a:br>
              <a:rPr lang="zh-CN" altLang="zh-CN" dirty="0" smtClean="0"/>
            </a:br>
            <a:endParaRPr lang="zh-CN" altLang="en-US" dirty="0"/>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normAutofit fontScale="92500" lnSpcReduction="20000"/>
              </a:bodyPr>
              <a:lstStyle/>
              <a:p>
                <a:r>
                  <a:rPr lang="zh-CN" altLang="zh-CN" b="1" dirty="0" smtClean="0"/>
                  <a:t>贝叶斯定理：</a:t>
                </a:r>
                <a:endParaRPr lang="zh-CN" altLang="zh-CN" dirty="0" smtClean="0"/>
              </a:p>
              <a:p>
                <a:r>
                  <a:rPr lang="zh-CN" altLang="zh-CN" dirty="0" smtClean="0"/>
                  <a:t>设随机事件</a:t>
                </a:r>
                <a:r>
                  <a:rPr lang="en-US" altLang="zh-CN" dirty="0" smtClean="0"/>
                  <a:t>A</a:t>
                </a:r>
                <a:r>
                  <a:rPr lang="zh-CN" altLang="zh-CN" dirty="0" smtClean="0"/>
                  <a:t>发生的概率为</a:t>
                </a:r>
                <a:r>
                  <a:rPr lang="en-US" altLang="zh-CN" dirty="0" smtClean="0"/>
                  <a:t>P(A) </a:t>
                </a:r>
                <a:r>
                  <a:rPr lang="zh-CN" altLang="zh-CN" dirty="0" smtClean="0"/>
                  <a:t>。我们又称</a:t>
                </a:r>
                <a:r>
                  <a:rPr lang="en-US" altLang="zh-CN" dirty="0" smtClean="0"/>
                  <a:t>P(A)</a:t>
                </a:r>
                <a:r>
                  <a:rPr lang="zh-CN" altLang="zh-CN" dirty="0" smtClean="0"/>
                  <a:t>为</a:t>
                </a:r>
                <a:r>
                  <a:rPr lang="en-US" altLang="zh-CN" dirty="0" smtClean="0"/>
                  <a:t>A</a:t>
                </a:r>
                <a:r>
                  <a:rPr lang="zh-CN" altLang="zh-CN" dirty="0" smtClean="0"/>
                  <a:t>的先验概率</a:t>
                </a:r>
                <a:endParaRPr lang="en-US" altLang="zh-CN" dirty="0" smtClean="0"/>
              </a:p>
              <a:p>
                <a:pPr marL="0" indent="0">
                  <a:buNone/>
                </a:pPr>
                <a:r>
                  <a:rPr lang="en-US" altLang="zh-CN" dirty="0" smtClean="0"/>
                  <a:t/>
                </a:r>
              </a:p>
              <a:p>
                <a:pPr marL="0" indent="0">
                  <a:buNone/>
                </a:pPr>
                <a:r>
                  <a:rPr lang="en-US" altLang="zh-CN" dirty="0" smtClean="0"/>
                  <a:t/>
                </a:r>
                <a:endParaRPr lang="zh-CN" altLang="zh-CN" dirty="0" smtClean="0"/>
              </a:p>
              <a:p>
                <a:r>
                  <a:rPr lang="zh-CN" altLang="zh-CN" dirty="0" smtClean="0"/>
                  <a:t>贝叶斯公式是在已知</a:t>
                </a:r>
                <a:r>
                  <a:rPr lang="en-US" altLang="zh-CN" dirty="0" smtClean="0"/>
                  <a:t>3</a:t>
                </a:r>
                <a:r>
                  <a:rPr lang="zh-CN" altLang="zh-CN" dirty="0" smtClean="0"/>
                  <a:t>个概率的情况下推出第四个概率。</a:t>
                </a:r>
              </a:p>
              <a:p>
                <a:r>
                  <a:rPr lang="zh-CN" altLang="zh-CN" dirty="0" smtClean="0"/>
                  <a:t>对于</a:t>
                </a:r>
                <a14:m>
                  <m:oMath xmlns:m="http://schemas.openxmlformats.org/officeDocument/2006/math">
                    <m:r>
                      <a:rPr lang="en-US" altLang="zh-CN" b="0" i="1" smtClean="0">
                        <a:latin typeface="Cambria Math" panose="02040503050406030204" pitchFamily="18" charset="0"/>
                      </a:rPr>
                      <m:t>𝑁</m:t>
                    </m:r>
                  </m:oMath>
                </a14:m>
                <a:r>
                  <a:rPr lang="en-US" altLang="zh-CN" dirty="0" smtClean="0"/>
                  <a:t/>
                </a:r>
                <a:r>
                  <a:rPr lang="zh-CN" altLang="zh-CN" dirty="0" smtClean="0"/>
                  <a:t>个独立事件</a:t>
                </a:r>
                <a:r>
                  <a:rPr lang="en-US" altLang="zh-CN" dirty="0"/>
                  <a:t>,</a:t>
                </a:r>
                <a:r>
                  <a:rPr lang="zh-CN" altLang="zh-CN" dirty="0" smtClean="0"/>
                  <a:t>每一个事件</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en-US" altLang="zh-CN" dirty="0" smtClean="0"/>
                  <a:t/>
                </a:r>
                <a:r>
                  <a:rPr lang="zh-CN" altLang="zh-CN" dirty="0" smtClean="0"/>
                  <a:t>的贝叶斯定理用以下公式描述</a:t>
                </a:r>
                <a:endParaRPr lang="en-US" altLang="zh-CN" dirty="0" smtClean="0"/>
              </a:p>
              <a:p>
                <a:endParaRPr lang="zh-CN" altLang="zh-CN" dirty="0" smtClean="0"/>
              </a:p>
              <a:p>
                <a:pPr marL="0" indent="0">
                  <a:buNone/>
                </a:pPr>
                <a:r>
                  <a:rPr lang="en-US" altLang="zh-CN" dirty="0" smtClean="0"/>
                  <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71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82</a:t>
            </a:fld>
            <a:endParaRPr lang="zh-CN" altLang="en-US">
              <a:solidFill>
                <a:prstClr val="white">
                  <a:tint val="75000"/>
                </a:prstClr>
              </a:solidFill>
            </a:endParaRPr>
          </a:p>
        </p:txBody>
      </p:sp>
      <p:pic>
        <p:nvPicPr>
          <p:cNvPr id="10" name="图片 9"/>
          <p:cNvPicPr>
            <a:picLocks noChangeAspect="1"/>
          </p:cNvPicPr>
          <p:nvPr/>
        </p:nvPicPr>
        <p:blipFill>
          <a:blip r:embed="rId3"/>
          <a:stretch>
            <a:fillRect/>
          </a:stretch>
        </p:blipFill>
        <p:spPr>
          <a:xfrm>
            <a:off x="4287736" y="2903361"/>
            <a:ext cx="3073744" cy="617762"/>
          </a:xfrm>
          <a:prstGeom prst="rect">
            <a:avLst/>
          </a:prstGeom>
          <a:solidFill>
            <a:schemeClr val="tx1"/>
          </a:solidFill>
        </p:spPr>
      </p:pic>
      <p:pic>
        <p:nvPicPr>
          <p:cNvPr id="11" name="图片 10"/>
          <p:cNvPicPr>
            <a:picLocks noChangeAspect="1"/>
          </p:cNvPicPr>
          <p:nvPr/>
        </p:nvPicPr>
        <p:blipFill>
          <a:blip r:embed="rId4"/>
          <a:stretch>
            <a:fillRect/>
          </a:stretch>
        </p:blipFill>
        <p:spPr>
          <a:xfrm>
            <a:off x="4407907" y="5067428"/>
            <a:ext cx="2645906" cy="705575"/>
          </a:xfrm>
          <a:prstGeom prst="rect">
            <a:avLst/>
          </a:prstGeom>
          <a:solidFill>
            <a:schemeClr val="tx1"/>
          </a:solidFill>
        </p:spPr>
      </p:pic>
    </p:spTree>
    <p:extLst>
      <p:ext uri="{BB962C8B-B14F-4D97-AF65-F5344CB8AC3E}">
        <p14:creationId xmlns:p14="http://schemas.microsoft.com/office/powerpoint/2010/main" xmlns="" val="4181260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贝叶斯分类</a:t>
            </a:r>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p:txBody>
              <a:bodyPr/>
              <a:lstStyle/>
              <a:p>
                <a:r>
                  <a:rPr lang="zh-CN" altLang="zh-CN" dirty="0" smtClean="0"/>
                  <a:t>在网络流量分类问题中</a:t>
                </a:r>
                <a:r>
                  <a:rPr lang="en-US" altLang="zh-CN" dirty="0" smtClean="0"/>
                  <a:t>,</a:t>
                </a:r>
                <a:r>
                  <a:rPr lang="zh-CN" altLang="zh-CN" dirty="0" smtClean="0"/>
                  <a:t>设输入变量</a:t>
                </a:r>
                <a14:m>
                  <m:oMath xmlns:m="http://schemas.openxmlformats.org/officeDocument/2006/math">
                    <m:r>
                      <a:rPr lang="en-US" altLang="zh-CN" b="0" i="1" smtClean="0">
                        <a:latin typeface="Cambria Math" panose="02040503050406030204" pitchFamily="18" charset="0"/>
                      </a:rPr>
                      <m:t>𝑋</m:t>
                    </m:r>
                  </m:oMath>
                </a14:m>
                <a:r>
                  <a:rPr lang="zh-CN" altLang="zh-CN" dirty="0" smtClean="0"/>
                  <a:t>为</a:t>
                </a:r>
                <a:r>
                  <a:rPr lang="en-US" altLang="zh-CN" dirty="0" smtClean="0"/>
                  <a:t>n</a:t>
                </a:r>
                <a:r>
                  <a:rPr lang="zh-CN" altLang="zh-CN" dirty="0" smtClean="0"/>
                  <a:t>维特征向量</a:t>
                </a:r>
                <a14:m>
                  <m:oMath xmlns:m="http://schemas.openxmlformats.org/officeDocument/2006/math">
                    <m:d>
                      <m:dPr>
                        <m:begChr m:val="（"/>
                        <m:endChr m:val="）"/>
                        <m:ctrlPr>
                          <a:rPr lang="zh-CN" altLang="en-US" i="1" dirty="0" smtClean="0">
                            <a:latin typeface="Cambria Math"/>
                          </a:rPr>
                        </m:ctrlPr>
                      </m:dPr>
                      <m:e>
                        <m:sSup>
                          <m:sSupPr>
                            <m:ctrlPr>
                              <a:rPr lang="en-US" altLang="zh-CN" i="1" dirty="0" smtClean="0">
                                <a:latin typeface="Cambria Math"/>
                              </a:rPr>
                            </m:ctrlPr>
                          </m:sSupPr>
                          <m:e>
                            <m:r>
                              <a:rPr lang="en-US" altLang="zh-CN" b="0" i="1" dirty="0" smtClean="0">
                                <a:latin typeface="Cambria Math" panose="02040503050406030204" pitchFamily="18" charset="0"/>
                              </a:rPr>
                              <m:t>𝑋</m:t>
                            </m:r>
                          </m:e>
                          <m:sup>
                            <m:d>
                              <m:dPr>
                                <m:ctrlPr>
                                  <a:rPr lang="en-US" altLang="zh-CN" b="0" i="1" dirty="0" smtClean="0">
                                    <a:latin typeface="Cambria Math"/>
                                  </a:rPr>
                                </m:ctrlPr>
                              </m:dPr>
                              <m:e>
                                <m:r>
                                  <a:rPr lang="en-US" altLang="zh-CN" b="0" i="1" dirty="0" smtClean="0">
                                    <a:latin typeface="Cambria Math" panose="02040503050406030204" pitchFamily="18" charset="0"/>
                                  </a:rPr>
                                  <m:t>1</m:t>
                                </m:r>
                              </m:e>
                            </m:d>
                          </m:sup>
                        </m:sSup>
                        <m:r>
                          <a:rPr lang="en-US" altLang="zh-CN" b="0" i="1" dirty="0" smtClean="0">
                            <a:latin typeface="Cambria Math" panose="02040503050406030204" pitchFamily="18" charset="0"/>
                          </a:rPr>
                          <m:t>,</m:t>
                        </m:r>
                        <m:sSup>
                          <m:sSupPr>
                            <m:ctrlPr>
                              <a:rPr lang="en-US" altLang="zh-CN" b="0" i="1" dirty="0" smtClean="0">
                                <a:latin typeface="Cambria Math"/>
                              </a:rPr>
                            </m:ctrlPr>
                          </m:sSupPr>
                          <m:e>
                            <m:r>
                              <a:rPr lang="en-US" altLang="zh-CN" b="0" i="1" dirty="0" smtClean="0">
                                <a:latin typeface="Cambria Math" panose="02040503050406030204" pitchFamily="18" charset="0"/>
                              </a:rPr>
                              <m:t>𝑋</m:t>
                            </m:r>
                          </m:e>
                          <m:sup>
                            <m:d>
                              <m:dPr>
                                <m:ctrlPr>
                                  <a:rPr lang="en-US" altLang="zh-CN" b="0" i="1" dirty="0" smtClean="0">
                                    <a:latin typeface="Cambria Math"/>
                                  </a:rPr>
                                </m:ctrlPr>
                              </m:dPr>
                              <m:e>
                                <m:r>
                                  <a:rPr lang="en-US" altLang="zh-CN" b="0" i="1" dirty="0" smtClean="0">
                                    <a:latin typeface="Cambria Math" panose="02040503050406030204" pitchFamily="18" charset="0"/>
                                  </a:rPr>
                                  <m:t>2</m:t>
                                </m:r>
                              </m:e>
                            </m:d>
                          </m:sup>
                        </m:sSup>
                        <m:r>
                          <a:rPr lang="en-US" altLang="zh-CN" b="0" i="1" dirty="0" smtClean="0">
                            <a:latin typeface="Cambria Math" panose="02040503050406030204" pitchFamily="18" charset="0"/>
                          </a:rPr>
                          <m:t>,…</m:t>
                        </m:r>
                        <m:sSup>
                          <m:sSupPr>
                            <m:ctrlPr>
                              <a:rPr lang="en-US" altLang="zh-CN" b="0" i="1" dirty="0" smtClean="0">
                                <a:latin typeface="Cambria Math"/>
                              </a:rPr>
                            </m:ctrlPr>
                          </m:sSupPr>
                          <m:e>
                            <m:r>
                              <a:rPr lang="en-US" altLang="zh-CN" b="0" i="1" dirty="0" smtClean="0">
                                <a:latin typeface="Cambria Math" panose="02040503050406030204" pitchFamily="18" charset="0"/>
                              </a:rPr>
                              <m:t>𝑋</m:t>
                            </m:r>
                          </m:e>
                          <m:sup>
                            <m:d>
                              <m:dPr>
                                <m:ctrlPr>
                                  <a:rPr lang="en-US" altLang="zh-CN" b="0" i="1" dirty="0" smtClean="0">
                                    <a:latin typeface="Cambria Math"/>
                                  </a:rPr>
                                </m:ctrlPr>
                              </m:dPr>
                              <m:e>
                                <m:r>
                                  <a:rPr lang="en-US" altLang="zh-CN" b="0" i="1" dirty="0" smtClean="0">
                                    <a:latin typeface="Cambria Math" panose="02040503050406030204" pitchFamily="18" charset="0"/>
                                  </a:rPr>
                                  <m:t>𝑛</m:t>
                                </m:r>
                              </m:e>
                            </m:d>
                          </m:sup>
                        </m:sSup>
                      </m:e>
                    </m:d>
                    <m:r>
                      <a:rPr lang="en-US" altLang="zh-CN" b="0" i="0" dirty="0" smtClean="0">
                        <a:latin typeface="Cambria Math" panose="02040503050406030204" pitchFamily="18" charset="0"/>
                      </a:rPr>
                      <m:t>,</m:t>
                    </m:r>
                  </m:oMath>
                </a14:m>
                <a:r>
                  <a:rPr lang="zh-CN" altLang="zh-CN" dirty="0" smtClean="0"/>
                  <a:t>输出变量</a:t>
                </a:r>
                <a14:m>
                  <m:oMath xmlns:m="http://schemas.openxmlformats.org/officeDocument/2006/math">
                    <m:r>
                      <a:rPr lang="en-US" altLang="zh-CN" b="0" i="1" dirty="0" smtClean="0">
                        <a:latin typeface="Cambria Math" panose="02040503050406030204" pitchFamily="18" charset="0"/>
                      </a:rPr>
                      <m:t>𝑌</m:t>
                    </m:r>
                  </m:oMath>
                </a14:m>
                <a:r>
                  <a:rPr lang="zh-CN" altLang="zh-CN" dirty="0" smtClean="0"/>
                  <a:t>为一维的类标记</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en-US" altLang="zh-CN" dirty="0" smtClean="0"/>
                  <a:t/>
                </a:r>
                <a:r>
                  <a:rPr lang="en-US" altLang="zh-CN" dirty="0"/>
                  <a:t>,</a:t>
                </a:r>
                <a:r>
                  <a:rPr lang="zh-CN" altLang="zh-CN" dirty="0" smtClean="0"/>
                  <a:t>若存在已标注的训练数据集</a:t>
                </a:r>
                <a:r>
                  <a:rPr lang="en-US" altLang="zh-CN" dirty="0" smtClean="0"/>
                  <a:t/>
                </a:r>
                <a:r>
                  <a:rPr lang="zh-CN" altLang="zh-CN" dirty="0" smtClean="0"/>
                  <a:t>，则对每个类</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0" smtClean="0">
                        <a:latin typeface="Cambria Math" panose="02040503050406030204" pitchFamily="18" charset="0"/>
                      </a:rPr>
                      <m:t>,</m:t>
                    </m:r>
                  </m:oMath>
                </a14:m>
                <a:r>
                  <a:rPr lang="zh-CN" altLang="zh-CN" dirty="0" smtClean="0"/>
                  <a:t>可以利用训练数据集计算得到</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zh-CN" altLang="zh-CN" dirty="0" smtClean="0"/>
                  <a:t>和条件概率分布</a:t>
                </a:r>
                <a14:m>
                  <m:oMath xmlns:m="http://schemas.openxmlformats.org/officeDocument/2006/math">
                    <m:r>
                      <a:rPr lang="en-US" altLang="zh-CN" sz="2000" i="1" smtClean="0">
                        <a:solidFill>
                          <a:prstClr val="white"/>
                        </a:solidFill>
                        <a:latin typeface="Cambria Math" panose="02040503050406030204" pitchFamily="18" charset="0"/>
                      </a:rPr>
                      <m:t>𝑃</m:t>
                    </m:r>
                    <m:r>
                      <a:rPr lang="en-US" altLang="zh-CN" sz="2000" i="1" smtClean="0">
                        <a:solidFill>
                          <a:prstClr val="white"/>
                        </a:solidFill>
                        <a:latin typeface="Cambria Math" panose="02040503050406030204" pitchFamily="18" charset="0"/>
                      </a:rPr>
                      <m:t>(</m:t>
                    </m:r>
                    <m:r>
                      <a:rPr lang="en-US" altLang="zh-CN" sz="2000" i="1" smtClean="0">
                        <a:solidFill>
                          <a:prstClr val="white"/>
                        </a:solidFill>
                        <a:latin typeface="Cambria Math" panose="02040503050406030204" pitchFamily="18" charset="0"/>
                      </a:rPr>
                      <m:t>𝑋</m:t>
                    </m:r>
                    <m:r>
                      <a:rPr lang="en-US" altLang="zh-CN" sz="2000" i="1" smtClean="0">
                        <a:solidFill>
                          <a:prstClr val="white"/>
                        </a:solidFill>
                        <a:latin typeface="Cambria Math" panose="02040503050406030204" pitchFamily="18" charset="0"/>
                      </a:rPr>
                      <m:t>=</m:t>
                    </m:r>
                    <m:sSub>
                      <m:sSubPr>
                        <m:ctrlPr>
                          <a:rPr lang="en-US" altLang="zh-CN" sz="2000" i="1">
                            <a:solidFill>
                              <a:prstClr val="white"/>
                            </a:solidFill>
                            <a:latin typeface="Cambria Math"/>
                          </a:rPr>
                        </m:ctrlPr>
                      </m:sSubPr>
                      <m:e>
                        <m:r>
                          <a:rPr lang="en-US" altLang="zh-CN" sz="2000" i="1">
                            <a:solidFill>
                              <a:prstClr val="white"/>
                            </a:solidFill>
                            <a:latin typeface="Cambria Math" panose="02040503050406030204" pitchFamily="18" charset="0"/>
                          </a:rPr>
                          <m:t>𝑥</m:t>
                        </m:r>
                      </m:e>
                      <m:sub>
                        <m:r>
                          <a:rPr lang="en-US" altLang="zh-CN" sz="2000" i="1">
                            <a:solidFill>
                              <a:prstClr val="white"/>
                            </a:solidFill>
                            <a:latin typeface="Cambria Math" panose="02040503050406030204" pitchFamily="18" charset="0"/>
                          </a:rPr>
                          <m:t>𝑖</m:t>
                        </m:r>
                      </m:sub>
                    </m:sSub>
                    <m:r>
                      <a:rPr lang="en-US" altLang="zh-CN" sz="2000" i="1">
                        <a:solidFill>
                          <a:prstClr val="white"/>
                        </a:solidFill>
                        <a:latin typeface="Cambria Math" panose="02040503050406030204" pitchFamily="18" charset="0"/>
                      </a:rPr>
                      <m:t>|</m:t>
                    </m:r>
                    <m:r>
                      <a:rPr lang="en-US" altLang="zh-CN" sz="2000" i="1">
                        <a:solidFill>
                          <a:prstClr val="white"/>
                        </a:solidFill>
                        <a:latin typeface="Cambria Math" panose="02040503050406030204" pitchFamily="18" charset="0"/>
                      </a:rPr>
                      <m:t>𝑌</m:t>
                    </m:r>
                    <m:r>
                      <a:rPr lang="en-US" altLang="zh-CN" sz="2000" i="1">
                        <a:solidFill>
                          <a:prstClr val="white"/>
                        </a:solidFill>
                        <a:latin typeface="Cambria Math" panose="02040503050406030204" pitchFamily="18" charset="0"/>
                      </a:rPr>
                      <m:t>=</m:t>
                    </m:r>
                    <m:sSub>
                      <m:sSubPr>
                        <m:ctrlPr>
                          <a:rPr lang="en-US" altLang="zh-CN" sz="2000" i="1">
                            <a:solidFill>
                              <a:prstClr val="white"/>
                            </a:solidFill>
                            <a:latin typeface="Cambria Math"/>
                          </a:rPr>
                        </m:ctrlPr>
                      </m:sSubPr>
                      <m:e>
                        <m:r>
                          <a:rPr lang="en-US" altLang="zh-CN" sz="2000" i="1">
                            <a:solidFill>
                              <a:prstClr val="white"/>
                            </a:solidFill>
                            <a:latin typeface="Cambria Math" panose="02040503050406030204" pitchFamily="18" charset="0"/>
                          </a:rPr>
                          <m:t>𝐶</m:t>
                        </m:r>
                      </m:e>
                      <m:sub>
                        <m:r>
                          <a:rPr lang="en-US" altLang="zh-CN" sz="2000" i="1">
                            <a:solidFill>
                              <a:prstClr val="white"/>
                            </a:solidFill>
                            <a:latin typeface="Cambria Math" panose="02040503050406030204" pitchFamily="18" charset="0"/>
                          </a:rPr>
                          <m:t>𝑗</m:t>
                        </m:r>
                      </m:sub>
                    </m:sSub>
                    <m:r>
                      <a:rPr lang="en-US" altLang="zh-CN" sz="2000" i="1">
                        <a:solidFill>
                          <a:prstClr val="white"/>
                        </a:solidFill>
                        <a:latin typeface="Cambria Math" panose="02040503050406030204" pitchFamily="18" charset="0"/>
                      </a:rPr>
                      <m:t>)</m:t>
                    </m:r>
                  </m:oMath>
                </a14:m>
                <a:r>
                  <a:rPr lang="en-US" altLang="zh-CN" dirty="0" smtClean="0"/>
                  <a:t/>
                </a:r>
                <a:r>
                  <a:rPr lang="zh-CN" altLang="zh-CN" dirty="0" smtClean="0"/>
                  <a:t>，从而可以利用贝叶斯定理得到联合概率分布</a:t>
                </a:r>
                <a:r>
                  <a:rPr lang="en-US" altLang="zh-CN" dirty="0" smtClean="0"/>
                  <a:t/>
                </a:r>
                <a14:m>
                  <m:oMath xmlns:m="http://schemas.openxmlformats.org/officeDocument/2006/math">
                    <m:r>
                      <a:rPr lang="en-US" altLang="zh-CN" sz="2000" i="1">
                        <a:solidFill>
                          <a:prstClr val="white"/>
                        </a:solidFill>
                        <a:latin typeface="Cambria Math" panose="02040503050406030204" pitchFamily="18" charset="0"/>
                      </a:rPr>
                      <m:t>𝑃</m:t>
                    </m:r>
                    <m:r>
                      <a:rPr lang="en-US" altLang="zh-CN" sz="2000" i="1">
                        <a:solidFill>
                          <a:prstClr val="white"/>
                        </a:solidFill>
                        <a:latin typeface="Cambria Math" panose="02040503050406030204" pitchFamily="18" charset="0"/>
                      </a:rPr>
                      <m:t>(</m:t>
                    </m:r>
                    <m:r>
                      <a:rPr lang="en-US" altLang="zh-CN" sz="2000" i="1">
                        <a:solidFill>
                          <a:prstClr val="white"/>
                        </a:solidFill>
                        <a:latin typeface="Cambria Math" panose="02040503050406030204" pitchFamily="18" charset="0"/>
                      </a:rPr>
                      <m:t>𝑋</m:t>
                    </m:r>
                    <m:r>
                      <a:rPr lang="en-US" altLang="zh-CN" sz="2000" b="0" i="1" smtClean="0">
                        <a:solidFill>
                          <a:prstClr val="white"/>
                        </a:solidFill>
                        <a:latin typeface="Cambria Math" panose="02040503050406030204" pitchFamily="18" charset="0"/>
                      </a:rPr>
                      <m:t>,</m:t>
                    </m:r>
                    <m:r>
                      <a:rPr lang="en-US" altLang="zh-CN" sz="2000" i="1">
                        <a:solidFill>
                          <a:prstClr val="white"/>
                        </a:solidFill>
                        <a:latin typeface="Cambria Math" panose="02040503050406030204" pitchFamily="18" charset="0"/>
                      </a:rPr>
                      <m:t>𝑌</m:t>
                    </m:r>
                    <m:r>
                      <a:rPr lang="en-US" altLang="zh-CN" sz="2000" i="1">
                        <a:solidFill>
                          <a:prstClr val="white"/>
                        </a:solidFill>
                        <a:latin typeface="Cambria Math" panose="02040503050406030204" pitchFamily="18" charset="0"/>
                      </a:rPr>
                      <m:t>)</m:t>
                    </m:r>
                  </m:oMath>
                </a14:m>
                <a:r>
                  <a:rPr lang="en-US" altLang="zh-CN" dirty="0">
                    <a:solidFill>
                      <a:prstClr val="white"/>
                    </a:solidFill>
                  </a:rPr>
                  <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52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83</a:t>
            </a:fld>
            <a:endParaRPr lang="zh-CN" altLang="en-US">
              <a:solidFill>
                <a:prstClr val="white">
                  <a:tint val="75000"/>
                </a:prstClr>
              </a:solidFill>
            </a:endParaRPr>
          </a:p>
        </p:txBody>
      </p:sp>
    </p:spTree>
    <p:extLst>
      <p:ext uri="{BB962C8B-B14F-4D97-AF65-F5344CB8AC3E}">
        <p14:creationId xmlns:p14="http://schemas.microsoft.com/office/powerpoint/2010/main" xmlns="" val="40600003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朴素贝叶斯</a:t>
            </a:r>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a:xfrm>
                <a:off x="1580029" y="1627212"/>
                <a:ext cx="9334500" cy="4637700"/>
              </a:xfrm>
            </p:spPr>
            <p:txBody>
              <a:bodyPr>
                <a:normAutofit/>
              </a:bodyPr>
              <a:lstStyle/>
              <a:p>
                <a:r>
                  <a:rPr lang="zh-CN" altLang="zh-CN" sz="2000" dirty="0" smtClean="0"/>
                  <a:t>利用贝叶斯定理计算条件概率</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sSub>
                      <m:sSubPr>
                        <m:ctrlPr>
                          <a:rPr lang="en-US" altLang="zh-CN" sz="2000" b="0" i="1" smtClean="0">
                            <a:latin typeface="Cambria Math"/>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sSub>
                      <m:sSubPr>
                        <m:ctrlPr>
                          <a:rPr lang="en-US" altLang="zh-CN" sz="2000" b="0" i="1" smtClean="0">
                            <a:latin typeface="Cambria Math"/>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oMath>
                </a14:m>
                <a:r>
                  <a:rPr lang="zh-CN" altLang="zh-CN" sz="2000" dirty="0" smtClean="0"/>
                  <a:t>时，对输入变量的特征做出了独立性假设有</a:t>
                </a:r>
              </a:p>
              <a:p>
                <a:pPr marL="0" indent="0">
                  <a:buNone/>
                </a:pPr>
                <a:r>
                  <a:rPr lang="en-US" altLang="zh-CN" dirty="0" smtClean="0"/>
                  <a:t/>
                </a:r>
                <a:endParaRPr lang="zh-CN" altLang="zh-CN" dirty="0" smtClean="0"/>
              </a:p>
              <a:p>
                <a:r>
                  <a:rPr lang="zh-CN" altLang="zh-CN" sz="2000" dirty="0" smtClean="0"/>
                  <a:t>朴素贝叶斯方法在利用训练数据集的实例学习时，对于输入</a:t>
                </a:r>
                <a:r>
                  <a:rPr lang="en-US" altLang="zh-CN" sz="2000" dirty="0" smtClean="0"/>
                  <a:t/>
                </a:r>
                <a14:m>
                  <m:oMath xmlns:m="http://schemas.openxmlformats.org/officeDocument/2006/math">
                    <m:r>
                      <a:rPr lang="en-US" altLang="zh-CN" sz="2000" b="0" i="1" smtClean="0">
                        <a:latin typeface="Cambria Math" panose="02040503050406030204" pitchFamily="18" charset="0"/>
                      </a:rPr>
                      <m:t>𝑥</m:t>
                    </m:r>
                  </m:oMath>
                </a14:m>
                <a:r>
                  <a:rPr lang="zh-CN" altLang="zh-CN" sz="2000" dirty="0" smtClean="0"/>
                  <a:t>，要让</a:t>
                </a:r>
                <a:r>
                  <a:rPr lang="zh-CN" altLang="en-US" sz="2000" dirty="0"/>
                  <a:t>分类到后验概率 </a:t>
                </a:r>
                <a14:m>
                  <m:oMath xmlns:m="http://schemas.openxmlformats.org/officeDocument/2006/math">
                    <m:r>
                      <a:rPr lang="en-US" altLang="zh-CN" sz="2000" i="1">
                        <a:solidFill>
                          <a:prstClr val="white"/>
                        </a:solidFill>
                        <a:latin typeface="Cambria Math" panose="02040503050406030204" pitchFamily="18" charset="0"/>
                      </a:rPr>
                      <m:t>𝑃</m:t>
                    </m:r>
                    <m:r>
                      <a:rPr lang="en-US" altLang="zh-CN" sz="2000" i="1">
                        <a:solidFill>
                          <a:prstClr val="white"/>
                        </a:solidFill>
                        <a:latin typeface="Cambria Math" panose="02040503050406030204" pitchFamily="18" charset="0"/>
                      </a:rPr>
                      <m:t>(</m:t>
                    </m:r>
                    <m:r>
                      <a:rPr lang="en-US" altLang="zh-CN" sz="2000" i="1">
                        <a:solidFill>
                          <a:prstClr val="white"/>
                        </a:solidFill>
                        <a:latin typeface="Cambria Math" panose="02040503050406030204" pitchFamily="18" charset="0"/>
                      </a:rPr>
                      <m:t>𝑌</m:t>
                    </m:r>
                    <m:r>
                      <a:rPr lang="en-US" altLang="zh-CN" sz="2000" i="1">
                        <a:solidFill>
                          <a:prstClr val="white"/>
                        </a:solidFill>
                        <a:latin typeface="Cambria Math" panose="02040503050406030204" pitchFamily="18" charset="0"/>
                      </a:rPr>
                      <m:t>=</m:t>
                    </m:r>
                    <m:sSub>
                      <m:sSubPr>
                        <m:ctrlPr>
                          <a:rPr lang="en-US" altLang="zh-CN" sz="2000" i="1">
                            <a:solidFill>
                              <a:prstClr val="white"/>
                            </a:solidFill>
                            <a:latin typeface="Cambria Math"/>
                          </a:rPr>
                        </m:ctrlPr>
                      </m:sSubPr>
                      <m:e>
                        <m:r>
                          <a:rPr lang="en-US" altLang="zh-CN" sz="2000" i="1">
                            <a:solidFill>
                              <a:prstClr val="white"/>
                            </a:solidFill>
                            <a:latin typeface="Cambria Math" panose="02040503050406030204" pitchFamily="18" charset="0"/>
                          </a:rPr>
                          <m:t>𝐶</m:t>
                        </m:r>
                      </m:e>
                      <m:sub>
                        <m:r>
                          <a:rPr lang="en-US" altLang="zh-CN" sz="2000" i="1">
                            <a:solidFill>
                              <a:prstClr val="white"/>
                            </a:solidFill>
                            <a:latin typeface="Cambria Math" panose="02040503050406030204" pitchFamily="18" charset="0"/>
                          </a:rPr>
                          <m:t>𝑗</m:t>
                        </m:r>
                      </m:sub>
                    </m:sSub>
                    <m:r>
                      <a:rPr lang="en-US" altLang="zh-CN" sz="2000" b="0" i="1" smtClean="0">
                        <a:solidFill>
                          <a:prstClr val="white"/>
                        </a:solidFill>
                        <a:latin typeface="Cambria Math" panose="02040503050406030204" pitchFamily="18" charset="0"/>
                      </a:rPr>
                      <m:t>|</m:t>
                    </m:r>
                    <m:r>
                      <a:rPr lang="en-US" altLang="zh-CN" sz="2000" i="1">
                        <a:solidFill>
                          <a:prstClr val="white"/>
                        </a:solidFill>
                        <a:latin typeface="Cambria Math" panose="02040503050406030204" pitchFamily="18" charset="0"/>
                      </a:rPr>
                      <m:t>𝑋</m:t>
                    </m:r>
                    <m:r>
                      <a:rPr lang="en-US" altLang="zh-CN" sz="2000" i="1">
                        <a:solidFill>
                          <a:prstClr val="white"/>
                        </a:solidFill>
                        <a:latin typeface="Cambria Math" panose="02040503050406030204" pitchFamily="18" charset="0"/>
                      </a:rPr>
                      <m:t>=</m:t>
                    </m:r>
                    <m:sSub>
                      <m:sSubPr>
                        <m:ctrlPr>
                          <a:rPr lang="en-US" altLang="zh-CN" sz="2000" i="1">
                            <a:solidFill>
                              <a:prstClr val="white"/>
                            </a:solidFill>
                            <a:latin typeface="Cambria Math"/>
                          </a:rPr>
                        </m:ctrlPr>
                      </m:sSubPr>
                      <m:e>
                        <m:r>
                          <a:rPr lang="en-US" altLang="zh-CN" sz="2000" i="1">
                            <a:solidFill>
                              <a:prstClr val="white"/>
                            </a:solidFill>
                            <a:latin typeface="Cambria Math" panose="02040503050406030204" pitchFamily="18" charset="0"/>
                          </a:rPr>
                          <m:t>𝑥</m:t>
                        </m:r>
                      </m:e>
                      <m:sub>
                        <m:r>
                          <a:rPr lang="en-US" altLang="zh-CN" sz="2000" i="1">
                            <a:solidFill>
                              <a:prstClr val="white"/>
                            </a:solidFill>
                            <a:latin typeface="Cambria Math" panose="02040503050406030204" pitchFamily="18" charset="0"/>
                          </a:rPr>
                          <m:t>𝑖</m:t>
                        </m:r>
                      </m:sub>
                    </m:sSub>
                  </m:oMath>
                </a14:m>
                <a:r>
                  <a:rPr lang="en-US" altLang="zh-CN" sz="2000" dirty="0" smtClean="0"/>
                  <a:t>)</a:t>
                </a:r>
                <a:r>
                  <a:rPr lang="zh-CN" altLang="zh-CN" sz="2000" dirty="0" smtClean="0"/>
                  <a:t> 的值最大化的类，此时朴素贝叶斯分类器可以表示为公式</a:t>
                </a:r>
              </a:p>
              <a:p>
                <a:pPr marL="0" indent="0">
                  <a:buNone/>
                </a:pPr>
                <a:r>
                  <a:rPr lang="en-US" altLang="zh-CN" dirty="0" smtClean="0"/>
                  <a:t/>
                </a:r>
                <a:endParaRPr lang="zh-CN" altLang="zh-CN" dirty="0" smtClean="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xfrm>
                <a:off x="1580029" y="1627212"/>
                <a:ext cx="9334500" cy="4637700"/>
              </a:xfrm>
              <a:blipFill rotWithShape="0">
                <a:blip r:embed="rId3"/>
                <a:stretch>
                  <a:fillRect l="-588" r="-32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84</a:t>
            </a:fld>
            <a:endParaRPr lang="zh-CN" altLang="en-US">
              <a:solidFill>
                <a:prstClr val="white">
                  <a:tint val="75000"/>
                </a:prstClr>
              </a:solidFill>
            </a:endParaRPr>
          </a:p>
        </p:txBody>
      </p:sp>
      <p:sp>
        <p:nvSpPr>
          <p:cNvPr id="7" name="Rectangle 2"/>
          <p:cNvSpPr>
            <a:spLocks noChangeArrowheads="1"/>
          </p:cNvSpPr>
          <p:nvPr/>
        </p:nvSpPr>
        <p:spPr bwMode="auto">
          <a:xfrm>
            <a:off x="-134471" y="188598"/>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3910244480"/>
              </p:ext>
            </p:extLst>
          </p:nvPr>
        </p:nvGraphicFramePr>
        <p:xfrm>
          <a:off x="3701409" y="5045656"/>
          <a:ext cx="5057867" cy="750026"/>
        </p:xfrm>
        <a:graphic>
          <a:graphicData uri="http://schemas.openxmlformats.org/presentationml/2006/ole">
            <p:oleObj spid="_x0000_s13359" r:id="rId4" imgW="2501900" imgH="368300" progId="Equation.DSMT4">
              <p:embed/>
            </p:oleObj>
          </a:graphicData>
        </a:graphic>
      </p:graphicFrame>
      <p:sp>
        <p:nvSpPr>
          <p:cNvPr id="14" name="Rectangle 7"/>
          <p:cNvSpPr>
            <a:spLocks noChangeArrowheads="1"/>
          </p:cNvSpPr>
          <p:nvPr/>
        </p:nvSpPr>
        <p:spPr bwMode="auto">
          <a:xfrm>
            <a:off x="285750" y="-91438"/>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6" name="图片 15"/>
          <p:cNvPicPr>
            <a:picLocks noChangeAspect="1"/>
          </p:cNvPicPr>
          <p:nvPr/>
        </p:nvPicPr>
        <p:blipFill>
          <a:blip r:embed="rId5"/>
          <a:stretch>
            <a:fillRect/>
          </a:stretch>
        </p:blipFill>
        <p:spPr>
          <a:xfrm>
            <a:off x="4016133" y="2619423"/>
            <a:ext cx="4350234" cy="666702"/>
          </a:xfrm>
          <a:prstGeom prst="rect">
            <a:avLst/>
          </a:prstGeom>
          <a:solidFill>
            <a:schemeClr val="tx1"/>
          </a:solidFill>
        </p:spPr>
      </p:pic>
    </p:spTree>
    <p:extLst>
      <p:ext uri="{BB962C8B-B14F-4D97-AF65-F5344CB8AC3E}">
        <p14:creationId xmlns:p14="http://schemas.microsoft.com/office/powerpoint/2010/main" xmlns="" val="7109960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贝叶斯信念网络</a:t>
            </a:r>
          </a:p>
        </p:txBody>
      </p:sp>
      <p:sp>
        <p:nvSpPr>
          <p:cNvPr id="3" name="竖排文字占位符 2"/>
          <p:cNvSpPr>
            <a:spLocks noGrp="1"/>
          </p:cNvSpPr>
          <p:nvPr>
            <p:ph type="body" orient="vert" idx="1"/>
          </p:nvPr>
        </p:nvSpPr>
        <p:spPr/>
        <p:txBody>
          <a:bodyPr/>
          <a:lstStyle/>
          <a:p>
            <a:r>
              <a:rPr lang="zh-CN" altLang="zh-CN" dirty="0" smtClean="0"/>
              <a:t>针对关联性和不确定性问题</a:t>
            </a:r>
            <a:endParaRPr lang="en-US" altLang="zh-CN" dirty="0" smtClean="0"/>
          </a:p>
          <a:p>
            <a:r>
              <a:rPr lang="zh-CN" altLang="zh-CN" dirty="0" smtClean="0"/>
              <a:t>一个有向无环图，图中结点表示随机变量，结点之间的连线（边）表示随机变量间的条件依赖，边被赋予一个权值，表示随机变量之间的依赖强度。由于权值表示的是不确定性，因此通常是用概率值度量，这个概率又称为信念</a:t>
            </a:r>
            <a:r>
              <a:rPr lang="en-US" altLang="zh-CN" dirty="0" smtClean="0"/>
              <a:t>(Belief)</a:t>
            </a:r>
            <a:r>
              <a:rPr lang="zh-CN" altLang="zh-CN" dirty="0" smtClean="0"/>
              <a:t>，贝叶斯网络因此又称为贝叶斯信念网络</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85</a:t>
            </a:fld>
            <a:endParaRPr lang="zh-CN" altLang="en-US">
              <a:solidFill>
                <a:prstClr val="white">
                  <a:tint val="75000"/>
                </a:prstClr>
              </a:solidFill>
            </a:endParaRPr>
          </a:p>
        </p:txBody>
      </p:sp>
    </p:spTree>
    <p:extLst>
      <p:ext uri="{BB962C8B-B14F-4D97-AF65-F5344CB8AC3E}">
        <p14:creationId xmlns:p14="http://schemas.microsoft.com/office/powerpoint/2010/main" xmlns="" val="37144096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贝叶斯信念网络</a:t>
            </a:r>
          </a:p>
        </p:txBody>
      </p:sp>
      <mc:AlternateContent xmlns:mc="http://schemas.openxmlformats.org/markup-compatibility/2006">
        <mc:Choice xmlns:a14="http://schemas.microsoft.com/office/drawing/2010/main" xmlns="" Requires="a14">
          <p:sp>
            <p:nvSpPr>
              <p:cNvPr id="3" name="竖排文字占位符 2"/>
              <p:cNvSpPr>
                <a:spLocks noGrp="1"/>
              </p:cNvSpPr>
              <p:nvPr>
                <p:ph type="body" orient="vert" idx="1"/>
              </p:nvPr>
            </p:nvSpPr>
            <p:spPr>
              <a:xfrm>
                <a:off x="1395412" y="1709426"/>
                <a:ext cx="9334500" cy="4637700"/>
              </a:xfrm>
            </p:spPr>
            <p:txBody>
              <a:bodyPr/>
              <a:lstStyle/>
              <a:p>
                <a:r>
                  <a:rPr lang="zh-CN" altLang="zh-CN" dirty="0" smtClean="0"/>
                  <a:t>设</a:t>
                </a:r>
                <a:r>
                  <a:rPr lang="en-US" altLang="zh-CN" dirty="0" smtClean="0"/>
                  <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zh-CN" altLang="en-US" b="0" i="1" smtClean="0">
                        <a:latin typeface="Cambria Math" panose="02040503050406030204" pitchFamily="18" charset="0"/>
                      </a:rPr>
                      <m:t>）</m:t>
                    </m:r>
                  </m:oMath>
                </a14:m>
                <a:r>
                  <a:rPr lang="zh-CN" altLang="zh-CN" dirty="0" smtClean="0"/>
                  <a:t>是一个有向无环图，对</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en-US" altLang="zh-CN" dirty="0" smtClean="0"/>
                  <a:t/>
                </a:r>
                <a:r>
                  <a:rPr lang="zh-CN" altLang="zh-CN" dirty="0" smtClean="0"/>
                  <a:t>，设</a:t>
                </a:r>
                <a14:m>
                  <m:oMath xmlns:m="http://schemas.openxmlformats.org/officeDocument/2006/math">
                    <m:r>
                      <a:rPr lang="en-US" altLang="zh-CN" b="0" i="1" smtClean="0">
                        <a:latin typeface="Cambria Math" panose="02040503050406030204" pitchFamily="18" charset="0"/>
                      </a:rPr>
                      <m:t>𝑝𝑎</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en-US" altLang="zh-CN" dirty="0" smtClean="0"/>
                  <a:t/>
                </a:r>
                <a:r>
                  <a:rPr lang="zh-CN" altLang="zh-CN" dirty="0" smtClean="0"/>
                  <a:t>是</a:t>
                </a:r>
                <a:r>
                  <a:rPr lang="en-US" altLang="zh-CN" dirty="0" smtClean="0"/>
                  <a:t/>
                </a:r>
                <a:r>
                  <a:rPr lang="zh-CN" altLang="zh-CN" dirty="0" smtClean="0"/>
                  <a:t>的父结点，</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en-US" altLang="zh-CN" dirty="0" smtClean="0"/>
                  <a:t/>
                </a:r>
                <a:r>
                  <a:rPr lang="zh-CN" altLang="zh-CN" dirty="0" smtClean="0"/>
                  <a:t>，如果公式成立，则</a:t>
                </a:r>
                <a:r>
                  <a:rPr lang="en-US" altLang="zh-CN" dirty="0" smtClean="0"/>
                  <a:t/>
                </a:r>
                <a14:m>
                  <m:oMath xmlns:m="http://schemas.openxmlformats.org/officeDocument/2006/math">
                    <m:r>
                      <a:rPr lang="en-US" altLang="zh-CN" b="0" i="1" smtClean="0">
                        <a:latin typeface="Cambria Math" panose="02040503050406030204" pitchFamily="18" charset="0"/>
                      </a:rPr>
                      <m:t>𝑋</m:t>
                    </m:r>
                  </m:oMath>
                </a14:m>
                <a:r>
                  <a:rPr lang="zh-CN" altLang="zh-CN" dirty="0" smtClean="0"/>
                  <a:t>为贝叶斯网络</a:t>
                </a:r>
                <a:endParaRPr lang="en-US" altLang="zh-CN" dirty="0" smtClean="0"/>
              </a:p>
              <a:p>
                <a:endParaRPr lang="en-US" altLang="zh-CN" dirty="0" smtClean="0"/>
              </a:p>
              <a:p>
                <a:pPr marL="0" indent="0">
                  <a:buNone/>
                </a:pP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xfrm>
                <a:off x="1395412" y="1709426"/>
                <a:ext cx="9334500" cy="4637700"/>
              </a:xfrm>
              <a:blipFill rotWithShape="0">
                <a:blip r:embed="rId3"/>
                <a:stretch>
                  <a:fillRect l="-914" r="-13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86</a:t>
            </a:fld>
            <a:endParaRPr lang="zh-CN" altLang="en-US">
              <a:solidFill>
                <a:prstClr val="white">
                  <a:tint val="75000"/>
                </a:prstClr>
              </a:solidFill>
            </a:endParaRPr>
          </a:p>
        </p:txBody>
      </p:sp>
      <p:sp>
        <p:nvSpPr>
          <p:cNvPr id="7" name="Rectangle 2"/>
          <p:cNvSpPr>
            <a:spLocks noChangeArrowheads="1"/>
          </p:cNvSpPr>
          <p:nvPr/>
        </p:nvSpPr>
        <p:spPr bwMode="auto">
          <a:xfrm>
            <a:off x="-128588" y="188598"/>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2583163498"/>
              </p:ext>
            </p:extLst>
          </p:nvPr>
        </p:nvGraphicFramePr>
        <p:xfrm>
          <a:off x="2209800" y="3469680"/>
          <a:ext cx="7767918" cy="873051"/>
        </p:xfrm>
        <a:graphic>
          <a:graphicData uri="http://schemas.openxmlformats.org/presentationml/2006/ole">
            <p:oleObj spid="_x0000_s12314" r:id="rId4" imgW="3302000" imgH="368300" progId="Equation.DSMT4">
              <p:embed/>
            </p:oleObj>
          </a:graphicData>
        </a:graphic>
      </p:graphicFrame>
    </p:spTree>
    <p:extLst>
      <p:ext uri="{BB962C8B-B14F-4D97-AF65-F5344CB8AC3E}">
        <p14:creationId xmlns:p14="http://schemas.microsoft.com/office/powerpoint/2010/main" xmlns="" val="31944133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其他的流量分析方法</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基于统计的方法</a:t>
            </a:r>
            <a:endParaRPr lang="en-US" altLang="zh-CN" dirty="0" smtClean="0"/>
          </a:p>
          <a:p>
            <a:r>
              <a:rPr lang="zh-CN" altLang="zh-CN" dirty="0" smtClean="0"/>
              <a:t>基于信息论的方法</a:t>
            </a:r>
            <a:endParaRPr lang="en-US" altLang="zh-CN" dirty="0" smtClean="0"/>
          </a:p>
          <a:p>
            <a:r>
              <a:rPr lang="zh-CN" altLang="zh-CN" dirty="0" smtClean="0"/>
              <a:t>基于</a:t>
            </a:r>
            <a:r>
              <a:rPr lang="en-US" altLang="zh-CN" dirty="0" smtClean="0"/>
              <a:t>EM</a:t>
            </a:r>
            <a:r>
              <a:rPr lang="zh-CN" altLang="zh-CN" dirty="0" smtClean="0"/>
              <a:t>的方法</a:t>
            </a:r>
            <a:endParaRPr lang="en-US" altLang="zh-CN" dirty="0"/>
          </a:p>
          <a:p>
            <a:r>
              <a:rPr lang="zh-CN" altLang="zh-CN" dirty="0" smtClean="0"/>
              <a:t>数据挖掘技术进行流量分析</a:t>
            </a:r>
            <a:endParaRPr lang="en-US" altLang="zh-CN" dirty="0" smtClean="0"/>
          </a:p>
          <a:p>
            <a:pPr marL="0" indent="0">
              <a:buNone/>
            </a:pPr>
            <a:r>
              <a:rPr lang="en-US" altLang="zh-CN" dirty="0"/>
              <a:t> </a:t>
            </a:r>
            <a:r>
              <a:rPr lang="en-US" altLang="zh-CN" dirty="0" smtClean="0"/>
              <a:t>                  </a:t>
            </a:r>
            <a:r>
              <a:rPr lang="zh-CN" altLang="zh-CN" dirty="0" smtClean="0"/>
              <a:t>难点高维数据如何降维，如何评价特征选择结果</a:t>
            </a:r>
            <a:r>
              <a:rPr lang="en-US" altLang="zh-CN" dirty="0" smtClean="0"/>
              <a:t>…</a:t>
            </a:r>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87</a:t>
            </a:fld>
            <a:endParaRPr lang="zh-CN" altLang="en-US">
              <a:solidFill>
                <a:prstClr val="white">
                  <a:tint val="75000"/>
                </a:prstClr>
              </a:solidFill>
            </a:endParaRPr>
          </a:p>
        </p:txBody>
      </p:sp>
      <p:sp>
        <p:nvSpPr>
          <p:cNvPr id="7" name="右箭头 6"/>
          <p:cNvSpPr/>
          <p:nvPr/>
        </p:nvSpPr>
        <p:spPr>
          <a:xfrm>
            <a:off x="2407024" y="4329955"/>
            <a:ext cx="537882" cy="41685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5075155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竖排文字占位符 2"/>
          <p:cNvSpPr>
            <a:spLocks noGrp="1"/>
          </p:cNvSpPr>
          <p:nvPr>
            <p:ph type="body" orient="vert" idx="1"/>
          </p:nvPr>
        </p:nvSpPr>
        <p:spPr/>
        <p:txBody>
          <a:bodyPr>
            <a:normAutofit/>
          </a:bodyPr>
          <a:lstStyle/>
          <a:p>
            <a:r>
              <a:rPr lang="zh-CN" altLang="zh-CN" sz="2000" dirty="0" smtClean="0"/>
              <a:t>本章介绍流量分析的概念，流量分析的目的，方法及现状，介绍了流量采集的方法，目前主流的流量分析模型及方法。传统的流量分析方法包括基于端口的方法、基于特征码的方法，基于传输层的方法，统计特征的流量识别方法等，这些方法都有各自不同的缺点</a:t>
            </a:r>
            <a:endParaRPr lang="en-US" altLang="zh-CN" sz="2000" dirty="0" smtClean="0"/>
          </a:p>
          <a:p>
            <a:r>
              <a:rPr lang="zh-CN" altLang="zh-CN" sz="2000" dirty="0" smtClean="0"/>
              <a:t>本章主要介绍了使用数据挖掘来进行流量分析的相关方法，包括关联规则，聚类和分类。关联规则方法主要介绍了</a:t>
            </a:r>
            <a:r>
              <a:rPr lang="en-US" altLang="zh-CN" sz="2000" dirty="0" err="1" smtClean="0">
                <a:latin typeface="Arial" panose="020B0604020202020204" pitchFamily="34" charset="0"/>
                <a:cs typeface="Arial" panose="020B0604020202020204" pitchFamily="34" charset="0"/>
              </a:rPr>
              <a:t>Apriori</a:t>
            </a:r>
            <a:r>
              <a:rPr lang="zh-CN" altLang="zh-CN" sz="2000" dirty="0" smtClean="0"/>
              <a:t>算法；聚类算法主要介绍了</a:t>
            </a:r>
            <a:r>
              <a:rPr lang="en-US" altLang="zh-CN" sz="2000" dirty="0" smtClean="0"/>
              <a:t>K-</a:t>
            </a:r>
            <a:r>
              <a:rPr lang="zh-CN" altLang="zh-CN" sz="2000" dirty="0" smtClean="0"/>
              <a:t>均值、</a:t>
            </a:r>
            <a:r>
              <a:rPr lang="en-US" altLang="zh-CN" sz="2000" dirty="0" smtClean="0"/>
              <a:t>K-</a:t>
            </a:r>
            <a:r>
              <a:rPr lang="zh-CN" altLang="zh-CN" sz="2000" dirty="0" smtClean="0"/>
              <a:t>中心点、</a:t>
            </a:r>
            <a:r>
              <a:rPr lang="en-US" altLang="zh-CN" sz="2000" dirty="0" smtClean="0">
                <a:latin typeface="Arial" panose="020B0604020202020204" pitchFamily="34" charset="0"/>
                <a:cs typeface="Arial" panose="020B0604020202020204" pitchFamily="34" charset="0"/>
              </a:rPr>
              <a:t>DBSCAN</a:t>
            </a:r>
            <a:r>
              <a:rPr lang="zh-CN" altLang="zh-CN" sz="2000" dirty="0" smtClean="0">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SNN</a:t>
            </a:r>
            <a:r>
              <a:rPr lang="zh-CN" altLang="zh-CN" sz="2000" dirty="0" smtClean="0">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CURE</a:t>
            </a:r>
            <a:r>
              <a:rPr lang="zh-CN" altLang="zh-CN" sz="2000" dirty="0" smtClean="0"/>
              <a:t>等算法；分类算法主要介绍了决策树、</a:t>
            </a:r>
            <a:r>
              <a:rPr lang="en-US" altLang="zh-CN" sz="2000" dirty="0" smtClean="0">
                <a:latin typeface="Arial" panose="020B0604020202020204" pitchFamily="34" charset="0"/>
                <a:cs typeface="Arial" panose="020B0604020202020204" pitchFamily="34" charset="0"/>
              </a:rPr>
              <a:t>KNN</a:t>
            </a:r>
            <a:r>
              <a:rPr lang="zh-CN" altLang="zh-CN" sz="2000" dirty="0" smtClean="0"/>
              <a:t>、贝叶斯分类等</a:t>
            </a:r>
            <a:endParaRPr lang="zh-CN" altLang="en-US" sz="2000"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dirty="0"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88</a:t>
            </a:fld>
            <a:endParaRPr lang="zh-CN" altLang="en-US">
              <a:solidFill>
                <a:prstClr val="white">
                  <a:tint val="75000"/>
                </a:prstClr>
              </a:solidFill>
            </a:endParaRPr>
          </a:p>
        </p:txBody>
      </p:sp>
    </p:spTree>
    <p:extLst>
      <p:ext uri="{BB962C8B-B14F-4D97-AF65-F5344CB8AC3E}">
        <p14:creationId xmlns:p14="http://schemas.microsoft.com/office/powerpoint/2010/main" xmlns="" val="530704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a:normAutofit/>
          </a:bodyPr>
          <a:lstStyle/>
          <a:p>
            <a:pPr marL="0" indent="0" algn="ctr">
              <a:buNone/>
            </a:pPr>
            <a:endParaRPr lang="en-US" sz="4000" b="1" dirty="0" smtClean="0"/>
          </a:p>
          <a:p>
            <a:pPr marL="0" indent="0" algn="ctr">
              <a:buNone/>
            </a:pPr>
            <a:r>
              <a:rPr lang="en-US" sz="4400" b="1" dirty="0" smtClean="0">
                <a:latin typeface="Arial" panose="020B0604020202020204" pitchFamily="34" charset="0"/>
                <a:cs typeface="Arial" panose="020B0604020202020204" pitchFamily="34" charset="0"/>
              </a:rPr>
              <a:t>Thanks</a:t>
            </a:r>
            <a:r>
              <a:rPr lang="en-US" sz="4000" b="1" dirty="0" smtClean="0"/>
              <a:t>!</a:t>
            </a:r>
            <a:endParaRPr lang="en-US" sz="4000" b="1" dirty="0"/>
          </a:p>
        </p:txBody>
      </p:sp>
      <p:sp>
        <p:nvSpPr>
          <p:cNvPr id="4" name="Date Placeholder 3"/>
          <p:cNvSpPr>
            <a:spLocks noGrp="1"/>
          </p:cNvSpPr>
          <p:nvPr>
            <p:ph type="dt" sz="half" idx="10"/>
          </p:nvPr>
        </p:nvSpPr>
        <p:spPr/>
        <p:txBody>
          <a:bodyPr/>
          <a:lstStyle/>
          <a:p>
            <a:fld id="{1662AA79-68FD-4039-B07F-0227505DDF91}"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89</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r>
              <a:rPr lang="zh-CN" altLang="en-US" dirty="0">
                <a:solidFill>
                  <a:prstClr val="white">
                    <a:tint val="75000"/>
                  </a:prstClr>
                </a:solidFill>
              </a:rPr>
              <a:t>第六章 网络流量分析</a:t>
            </a:r>
          </a:p>
          <a:p>
            <a:endParaRPr lang="zh-CN" altLang="en-US" dirty="0">
              <a:solidFill>
                <a:prstClr val="white">
                  <a:tint val="75000"/>
                </a:prstClr>
              </a:solidFill>
            </a:endParaRPr>
          </a:p>
        </p:txBody>
      </p:sp>
    </p:spTree>
    <p:extLst>
      <p:ext uri="{BB962C8B-B14F-4D97-AF65-F5344CB8AC3E}">
        <p14:creationId xmlns:p14="http://schemas.microsoft.com/office/powerpoint/2010/main" xmlns="" val="1295109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网络流量</a:t>
            </a:r>
            <a:r>
              <a:rPr lang="zh-CN" altLang="en-US" dirty="0" smtClean="0"/>
              <a:t>分析</a:t>
            </a:r>
            <a:r>
              <a:rPr lang="zh-CN" altLang="en-US" dirty="0"/>
              <a:t>目的</a:t>
            </a:r>
          </a:p>
        </p:txBody>
      </p:sp>
      <p:sp>
        <p:nvSpPr>
          <p:cNvPr id="3" name="竖排文字占位符 2"/>
          <p:cNvSpPr>
            <a:spLocks noGrp="1"/>
          </p:cNvSpPr>
          <p:nvPr>
            <p:ph type="body" orient="vert" idx="1"/>
          </p:nvPr>
        </p:nvSpPr>
        <p:spPr/>
        <p:txBody>
          <a:bodyPr/>
          <a:lstStyle/>
          <a:p>
            <a:r>
              <a:rPr lang="zh-CN" altLang="en-US" dirty="0"/>
              <a:t>帮助运营商了解网络流量的分布，带宽的使用情况，方便进行维护和计费等</a:t>
            </a:r>
          </a:p>
          <a:p>
            <a:r>
              <a:rPr lang="zh-CN" altLang="en-US" dirty="0" smtClean="0"/>
              <a:t>帮助</a:t>
            </a:r>
            <a:r>
              <a:rPr lang="zh-CN" altLang="en-US" dirty="0"/>
              <a:t>网络管理员了解网络流量分布，合理规划和升级网络，对应用进行管理</a:t>
            </a:r>
          </a:p>
          <a:p>
            <a:r>
              <a:rPr lang="zh-CN" altLang="en-US" dirty="0" smtClean="0"/>
              <a:t>识别</a:t>
            </a:r>
            <a:r>
              <a:rPr lang="zh-CN" altLang="en-US" dirty="0"/>
              <a:t>网络上的安全威胁（异常，恶意行为）和未知应用等</a:t>
            </a:r>
          </a:p>
          <a:p>
            <a:endParaRPr lang="zh-CN" altLang="en-US" dirty="0"/>
          </a:p>
        </p:txBody>
      </p:sp>
      <p:sp>
        <p:nvSpPr>
          <p:cNvPr id="5" name="Date Placeholder 4"/>
          <p:cNvSpPr>
            <a:spLocks noGrp="1"/>
          </p:cNvSpPr>
          <p:nvPr>
            <p:ph type="dt" sz="half" idx="10"/>
          </p:nvPr>
        </p:nvSpPr>
        <p:spPr/>
        <p:txBody>
          <a:bodyPr/>
          <a:lstStyle/>
          <a:p>
            <a:fld id="{DF2FF4CC-AECA-4B40-9752-3B3F61FEAEF2}" type="datetime1">
              <a:rPr lang="zh-CN" altLang="en-US" smtClean="0">
                <a:solidFill>
                  <a:prstClr val="white">
                    <a:tint val="75000"/>
                  </a:prstClr>
                </a:solidFill>
              </a:rPr>
              <a:pPr/>
              <a:t>2016/7/23</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9</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p>
        </p:txBody>
      </p:sp>
      <p:pic>
        <p:nvPicPr>
          <p:cNvPr id="10" name="图片 9"/>
          <p:cNvPicPr>
            <a:picLocks noChangeAspect="1"/>
          </p:cNvPicPr>
          <p:nvPr/>
        </p:nvPicPr>
        <p:blipFill>
          <a:blip r:embed="rId2"/>
          <a:stretch>
            <a:fillRect/>
          </a:stretch>
        </p:blipFill>
        <p:spPr>
          <a:xfrm>
            <a:off x="1167135" y="2358221"/>
            <a:ext cx="2871465" cy="2962913"/>
          </a:xfrm>
          <a:prstGeom prst="rect">
            <a:avLst/>
          </a:prstGeom>
        </p:spPr>
      </p:pic>
    </p:spTree>
    <p:extLst>
      <p:ext uri="{BB962C8B-B14F-4D97-AF65-F5344CB8AC3E}">
        <p14:creationId xmlns:p14="http://schemas.microsoft.com/office/powerpoint/2010/main" xmlns="" val="4073173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4597</Words>
  <Application>Microsoft Office PowerPoint</Application>
  <PresentationFormat>自定义</PresentationFormat>
  <Paragraphs>736</Paragraphs>
  <Slides>89</Slides>
  <Notes>0</Notes>
  <HiddenSlides>0</HiddenSlides>
  <MMClips>0</MMClips>
  <ScaleCrop>false</ScaleCrop>
  <HeadingPairs>
    <vt:vector size="6" baseType="variant">
      <vt:variant>
        <vt:lpstr>主题</vt:lpstr>
      </vt:variant>
      <vt:variant>
        <vt:i4>5</vt:i4>
      </vt:variant>
      <vt:variant>
        <vt:lpstr>嵌入 OLE 服务器</vt:lpstr>
      </vt:variant>
      <vt:variant>
        <vt:i4>2</vt:i4>
      </vt:variant>
      <vt:variant>
        <vt:lpstr>幻灯片标题</vt:lpstr>
      </vt:variant>
      <vt:variant>
        <vt:i4>89</vt:i4>
      </vt:variant>
    </vt:vector>
  </HeadingPairs>
  <TitlesOfParts>
    <vt:vector size="96" baseType="lpstr">
      <vt:lpstr>1_Office 主题</vt:lpstr>
      <vt:lpstr>Office 主题</vt:lpstr>
      <vt:lpstr>2_Office 主题</vt:lpstr>
      <vt:lpstr>3_Office 主题</vt:lpstr>
      <vt:lpstr>4_Office 主题</vt:lpstr>
      <vt:lpstr>Microsoft Visio 绘图</vt:lpstr>
      <vt:lpstr>MathType 6.0 Equation</vt:lpstr>
      <vt:lpstr>第六章 网络流量分析</vt:lpstr>
      <vt:lpstr>目录</vt:lpstr>
      <vt:lpstr>流量分析介绍 </vt:lpstr>
      <vt:lpstr>网络流量分析</vt:lpstr>
      <vt:lpstr>网络流量分类</vt:lpstr>
      <vt:lpstr>网络流量的分类</vt:lpstr>
      <vt:lpstr>网络流量的分类</vt:lpstr>
      <vt:lpstr>网络流量的分类</vt:lpstr>
      <vt:lpstr>网络流量分析目的</vt:lpstr>
      <vt:lpstr>网络流量分析现状 </vt:lpstr>
      <vt:lpstr>网络流量分析流程</vt:lpstr>
      <vt:lpstr>网络流量的采集方法 </vt:lpstr>
      <vt:lpstr>流量采集方法</vt:lpstr>
      <vt:lpstr>流量采集方法</vt:lpstr>
      <vt:lpstr>网络流量数据集</vt:lpstr>
      <vt:lpstr>常用的网络流量分析模型及方法</vt:lpstr>
      <vt:lpstr>流量分析模型</vt:lpstr>
      <vt:lpstr>流量分析模型</vt:lpstr>
      <vt:lpstr> 常用的流量分析方法 </vt:lpstr>
      <vt:lpstr>基于端口的方法</vt:lpstr>
      <vt:lpstr>基于端口的方法</vt:lpstr>
      <vt:lpstr>基于端口的方法</vt:lpstr>
      <vt:lpstr>常见端口列表</vt:lpstr>
      <vt:lpstr>基于端口的方法遇到的问题</vt:lpstr>
      <vt:lpstr>基于特征码的方法</vt:lpstr>
      <vt:lpstr>基于特征码的方法</vt:lpstr>
      <vt:lpstr>基于特征码的方法</vt:lpstr>
      <vt:lpstr> 基于传输层的流量识别技术 </vt:lpstr>
      <vt:lpstr>利用统计特征的流量识别技术</vt:lpstr>
      <vt:lpstr>利用统计特征的流量识别技术</vt:lpstr>
      <vt:lpstr>数据挖掘方法在流量分析中的应用</vt:lpstr>
      <vt:lpstr>数据预处理</vt:lpstr>
      <vt:lpstr>数据清洗</vt:lpstr>
      <vt:lpstr>数据清洗</vt:lpstr>
      <vt:lpstr>数据变换</vt:lpstr>
      <vt:lpstr>规范化</vt:lpstr>
      <vt:lpstr>规范化</vt:lpstr>
      <vt:lpstr>规范化</vt:lpstr>
      <vt:lpstr>离散化</vt:lpstr>
      <vt:lpstr>离散化</vt:lpstr>
      <vt:lpstr>离散化</vt:lpstr>
      <vt:lpstr>离散化</vt:lpstr>
      <vt:lpstr>数据归约</vt:lpstr>
      <vt:lpstr>数据归约</vt:lpstr>
      <vt:lpstr> 数据挖掘技术在流量分析中的应用 </vt:lpstr>
      <vt:lpstr>关联规则</vt:lpstr>
      <vt:lpstr>关联规则</vt:lpstr>
      <vt:lpstr>关联规则</vt:lpstr>
      <vt:lpstr>关联规则</vt:lpstr>
      <vt:lpstr>关联规则</vt:lpstr>
      <vt:lpstr>关联规则</vt:lpstr>
      <vt:lpstr>数据挖掘技术在流量分析中的应用</vt:lpstr>
      <vt:lpstr>聚类</vt:lpstr>
      <vt:lpstr>聚类</vt:lpstr>
      <vt:lpstr>聚类</vt:lpstr>
      <vt:lpstr>聚类</vt:lpstr>
      <vt:lpstr>聚类</vt:lpstr>
      <vt:lpstr>聚类</vt:lpstr>
      <vt:lpstr>聚类</vt:lpstr>
      <vt:lpstr>聚类</vt:lpstr>
      <vt:lpstr>聚类</vt:lpstr>
      <vt:lpstr>数据挖掘技术在流量分析中的应用</vt:lpstr>
      <vt:lpstr>分类</vt:lpstr>
      <vt:lpstr>分类</vt:lpstr>
      <vt:lpstr> 决策树 </vt:lpstr>
      <vt:lpstr> 决策树 </vt:lpstr>
      <vt:lpstr> 决策树 </vt:lpstr>
      <vt:lpstr>决策树 </vt:lpstr>
      <vt:lpstr>决策树 </vt:lpstr>
      <vt:lpstr>决策树 </vt:lpstr>
      <vt:lpstr>ID3</vt:lpstr>
      <vt:lpstr> C4.5算法 </vt:lpstr>
      <vt:lpstr> C4.5算法 </vt:lpstr>
      <vt:lpstr>C4.5算法</vt:lpstr>
      <vt:lpstr>C4.5算法</vt:lpstr>
      <vt:lpstr>CART</vt:lpstr>
      <vt:lpstr>CART</vt:lpstr>
      <vt:lpstr>CART</vt:lpstr>
      <vt:lpstr> K-最近邻分类 </vt:lpstr>
      <vt:lpstr> K-最近邻分类 </vt:lpstr>
      <vt:lpstr> K-最近邻分类 </vt:lpstr>
      <vt:lpstr> 贝叶斯分类 </vt:lpstr>
      <vt:lpstr>贝叶斯分类</vt:lpstr>
      <vt:lpstr>朴素贝叶斯</vt:lpstr>
      <vt:lpstr>贝叶斯信念网络</vt:lpstr>
      <vt:lpstr>贝叶斯信念网络</vt:lpstr>
      <vt:lpstr> 其他的流量分析方法 </vt:lpstr>
      <vt:lpstr>本章小结</vt:lpstr>
      <vt:lpstr>幻灯片 89</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zjd</cp:lastModifiedBy>
  <cp:revision>70</cp:revision>
  <dcterms:created xsi:type="dcterms:W3CDTF">2016-07-16T12:07:46Z</dcterms:created>
  <dcterms:modified xsi:type="dcterms:W3CDTF">2016-07-23T10:18:54Z</dcterms:modified>
</cp:coreProperties>
</file>