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9" r:id="rId3"/>
    <p:sldId id="260" r:id="rId4"/>
    <p:sldId id="262" r:id="rId5"/>
    <p:sldId id="285" r:id="rId6"/>
    <p:sldId id="263" r:id="rId7"/>
    <p:sldId id="286" r:id="rId8"/>
    <p:sldId id="287" r:id="rId9"/>
    <p:sldId id="288" r:id="rId10"/>
    <p:sldId id="290" r:id="rId11"/>
    <p:sldId id="289" r:id="rId12"/>
    <p:sldId id="291" r:id="rId13"/>
    <p:sldId id="292" r:id="rId14"/>
    <p:sldId id="293" r:id="rId15"/>
    <p:sldId id="294" r:id="rId16"/>
    <p:sldId id="295" r:id="rId17"/>
    <p:sldId id="273" r:id="rId18"/>
    <p:sldId id="296" r:id="rId19"/>
    <p:sldId id="298" r:id="rId20"/>
    <p:sldId id="297" r:id="rId21"/>
    <p:sldId id="299" r:id="rId22"/>
    <p:sldId id="300" r:id="rId23"/>
    <p:sldId id="301" r:id="rId24"/>
    <p:sldId id="302" r:id="rId25"/>
    <p:sldId id="303" r:id="rId26"/>
    <p:sldId id="304" r:id="rId27"/>
    <p:sldId id="306" r:id="rId28"/>
    <p:sldId id="305" r:id="rId29"/>
    <p:sldId id="307" r:id="rId30"/>
    <p:sldId id="308" r:id="rId31"/>
    <p:sldId id="316" r:id="rId32"/>
    <p:sldId id="315" r:id="rId33"/>
    <p:sldId id="309" r:id="rId34"/>
    <p:sldId id="310" r:id="rId35"/>
    <p:sldId id="317" r:id="rId36"/>
    <p:sldId id="274" r:id="rId37"/>
    <p:sldId id="311" r:id="rId38"/>
    <p:sldId id="312" r:id="rId39"/>
    <p:sldId id="318" r:id="rId40"/>
    <p:sldId id="319" r:id="rId41"/>
    <p:sldId id="313" r:id="rId42"/>
    <p:sldId id="320" r:id="rId43"/>
    <p:sldId id="321" r:id="rId44"/>
    <p:sldId id="322" r:id="rId45"/>
    <p:sldId id="323" r:id="rId46"/>
    <p:sldId id="324" r:id="rId47"/>
    <p:sldId id="325" r:id="rId48"/>
    <p:sldId id="314" r:id="rId49"/>
    <p:sldId id="326" r:id="rId50"/>
    <p:sldId id="327" r:id="rId51"/>
    <p:sldId id="28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26" autoAdjust="0"/>
  </p:normalViewPr>
  <p:slideViewPr>
    <p:cSldViewPr snapToGrid="0">
      <p:cViewPr varScale="1">
        <p:scale>
          <a:sx n="85" d="100"/>
          <a:sy n="85" d="100"/>
        </p:scale>
        <p:origin x="-30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17" Type="http://schemas.openxmlformats.org/officeDocument/2006/relationships/image" Target="../media/image17.wmf"/><Relationship Id="rId2" Type="http://schemas.openxmlformats.org/officeDocument/2006/relationships/image" Target="../media/image2.wmf"/><Relationship Id="rId16" Type="http://schemas.openxmlformats.org/officeDocument/2006/relationships/image" Target="../media/image16.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81.wmf"/><Relationship Id="rId3" Type="http://schemas.openxmlformats.org/officeDocument/2006/relationships/image" Target="../media/image71.wmf"/><Relationship Id="rId7" Type="http://schemas.openxmlformats.org/officeDocument/2006/relationships/image" Target="../media/image75.wmf"/><Relationship Id="rId12" Type="http://schemas.openxmlformats.org/officeDocument/2006/relationships/image" Target="../media/image80.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79.wmf"/><Relationship Id="rId5" Type="http://schemas.openxmlformats.org/officeDocument/2006/relationships/image" Target="../media/image73.wmf"/><Relationship Id="rId10" Type="http://schemas.openxmlformats.org/officeDocument/2006/relationships/image" Target="../media/image78.wmf"/><Relationship Id="rId4" Type="http://schemas.openxmlformats.org/officeDocument/2006/relationships/image" Target="../media/image72.wmf"/><Relationship Id="rId9" Type="http://schemas.openxmlformats.org/officeDocument/2006/relationships/image" Target="../media/image77.wmf"/><Relationship Id="rId14"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18.wmf"/><Relationship Id="rId7" Type="http://schemas.openxmlformats.org/officeDocument/2006/relationships/image" Target="../media/image122.wmf"/><Relationship Id="rId12" Type="http://schemas.openxmlformats.org/officeDocument/2006/relationships/image" Target="../media/image127.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11" Type="http://schemas.openxmlformats.org/officeDocument/2006/relationships/image" Target="../media/image126.wmf"/><Relationship Id="rId5" Type="http://schemas.openxmlformats.org/officeDocument/2006/relationships/image" Target="../media/image120.wmf"/><Relationship Id="rId10" Type="http://schemas.openxmlformats.org/officeDocument/2006/relationships/image" Target="../media/image125.wmf"/><Relationship Id="rId4" Type="http://schemas.openxmlformats.org/officeDocument/2006/relationships/image" Target="../media/image119.wmf"/><Relationship Id="rId9" Type="http://schemas.openxmlformats.org/officeDocument/2006/relationships/image" Target="../media/image12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11" Type="http://schemas.openxmlformats.org/officeDocument/2006/relationships/image" Target="../media/image142.wmf"/><Relationship Id="rId5" Type="http://schemas.openxmlformats.org/officeDocument/2006/relationships/image" Target="../media/image136.wmf"/><Relationship Id="rId10" Type="http://schemas.openxmlformats.org/officeDocument/2006/relationships/image" Target="../media/image141.wmf"/><Relationship Id="rId4" Type="http://schemas.openxmlformats.org/officeDocument/2006/relationships/image" Target="../media/image135.wmf"/><Relationship Id="rId9" Type="http://schemas.openxmlformats.org/officeDocument/2006/relationships/image" Target="../media/image14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5" Type="http://schemas.openxmlformats.org/officeDocument/2006/relationships/image" Target="../media/image150.wmf"/><Relationship Id="rId4" Type="http://schemas.openxmlformats.org/officeDocument/2006/relationships/image" Target="../media/image14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image" Target="../media/image163.wmf"/><Relationship Id="rId3" Type="http://schemas.openxmlformats.org/officeDocument/2006/relationships/image" Target="../media/image153.wmf"/><Relationship Id="rId7" Type="http://schemas.openxmlformats.org/officeDocument/2006/relationships/image" Target="../media/image157.wmf"/><Relationship Id="rId12" Type="http://schemas.openxmlformats.org/officeDocument/2006/relationships/image" Target="../media/image162.wmf"/><Relationship Id="rId2" Type="http://schemas.openxmlformats.org/officeDocument/2006/relationships/image" Target="../media/image152.wmf"/><Relationship Id="rId16" Type="http://schemas.openxmlformats.org/officeDocument/2006/relationships/image" Target="../media/image166.wmf"/><Relationship Id="rId1" Type="http://schemas.openxmlformats.org/officeDocument/2006/relationships/image" Target="../media/image151.wmf"/><Relationship Id="rId6" Type="http://schemas.openxmlformats.org/officeDocument/2006/relationships/image" Target="../media/image156.wmf"/><Relationship Id="rId11" Type="http://schemas.openxmlformats.org/officeDocument/2006/relationships/image" Target="../media/image161.wmf"/><Relationship Id="rId5" Type="http://schemas.openxmlformats.org/officeDocument/2006/relationships/image" Target="../media/image155.wmf"/><Relationship Id="rId15" Type="http://schemas.openxmlformats.org/officeDocument/2006/relationships/image" Target="../media/image165.wmf"/><Relationship Id="rId10" Type="http://schemas.openxmlformats.org/officeDocument/2006/relationships/image" Target="../media/image160.wmf"/><Relationship Id="rId4" Type="http://schemas.openxmlformats.org/officeDocument/2006/relationships/image" Target="../media/image154.wmf"/><Relationship Id="rId9" Type="http://schemas.openxmlformats.org/officeDocument/2006/relationships/image" Target="../media/image159.wmf"/><Relationship Id="rId14" Type="http://schemas.openxmlformats.org/officeDocument/2006/relationships/image" Target="../media/image16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5" Type="http://schemas.openxmlformats.org/officeDocument/2006/relationships/image" Target="../media/image185.wmf"/><Relationship Id="rId4" Type="http://schemas.openxmlformats.org/officeDocument/2006/relationships/image" Target="../media/image184.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image" Target="../media/image198.wmf"/><Relationship Id="rId3" Type="http://schemas.openxmlformats.org/officeDocument/2006/relationships/image" Target="../media/image188.wmf"/><Relationship Id="rId7" Type="http://schemas.openxmlformats.org/officeDocument/2006/relationships/image" Target="../media/image192.wmf"/><Relationship Id="rId12" Type="http://schemas.openxmlformats.org/officeDocument/2006/relationships/image" Target="../media/image197.wmf"/><Relationship Id="rId2" Type="http://schemas.openxmlformats.org/officeDocument/2006/relationships/image" Target="../media/image187.wmf"/><Relationship Id="rId1" Type="http://schemas.openxmlformats.org/officeDocument/2006/relationships/image" Target="../media/image186.wmf"/><Relationship Id="rId6" Type="http://schemas.openxmlformats.org/officeDocument/2006/relationships/image" Target="../media/image191.wmf"/><Relationship Id="rId11" Type="http://schemas.openxmlformats.org/officeDocument/2006/relationships/image" Target="../media/image196.wmf"/><Relationship Id="rId5" Type="http://schemas.openxmlformats.org/officeDocument/2006/relationships/image" Target="../media/image190.wmf"/><Relationship Id="rId10" Type="http://schemas.openxmlformats.org/officeDocument/2006/relationships/image" Target="../media/image195.wmf"/><Relationship Id="rId4" Type="http://schemas.openxmlformats.org/officeDocument/2006/relationships/image" Target="../media/image189.wmf"/><Relationship Id="rId9" Type="http://schemas.openxmlformats.org/officeDocument/2006/relationships/image" Target="../media/image19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10" Type="http://schemas.openxmlformats.org/officeDocument/2006/relationships/image" Target="../media/image215.wmf"/><Relationship Id="rId4" Type="http://schemas.openxmlformats.org/officeDocument/2006/relationships/image" Target="../media/image209.wmf"/><Relationship Id="rId9" Type="http://schemas.openxmlformats.org/officeDocument/2006/relationships/image" Target="../media/image2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B0277F-E08E-4CD4-B87B-573D0367EF03}" type="datetimeFigureOut">
              <a:rPr lang="en-US" smtClean="0"/>
              <a:t>7/20/2016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4DB76-6097-4C79-AE94-A2E045C600DC}" type="slidenum">
              <a:rPr lang="en-US" smtClean="0"/>
              <a:t>‹#›</a:t>
            </a:fld>
            <a:endParaRPr lang="en-US"/>
          </a:p>
        </p:txBody>
      </p:sp>
    </p:spTree>
    <p:extLst>
      <p:ext uri="{BB962C8B-B14F-4D97-AF65-F5344CB8AC3E}">
        <p14:creationId xmlns:p14="http://schemas.microsoft.com/office/powerpoint/2010/main" val="144509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44DB76-6097-4C79-AE94-A2E045C600DC}" type="slidenum">
              <a:rPr lang="en-US" smtClean="0"/>
              <a:t>25</a:t>
            </a:fld>
            <a:endParaRPr lang="en-US"/>
          </a:p>
        </p:txBody>
      </p:sp>
    </p:spTree>
    <p:extLst>
      <p:ext uri="{BB962C8B-B14F-4D97-AF65-F5344CB8AC3E}">
        <p14:creationId xmlns:p14="http://schemas.microsoft.com/office/powerpoint/2010/main" val="3440970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44DB76-6097-4C79-AE94-A2E045C600DC}" type="slidenum">
              <a:rPr lang="en-US" smtClean="0"/>
              <a:t>30</a:t>
            </a:fld>
            <a:endParaRPr lang="en-US"/>
          </a:p>
        </p:txBody>
      </p:sp>
    </p:spTree>
    <p:extLst>
      <p:ext uri="{BB962C8B-B14F-4D97-AF65-F5344CB8AC3E}">
        <p14:creationId xmlns:p14="http://schemas.microsoft.com/office/powerpoint/2010/main" val="120197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44DB76-6097-4C79-AE94-A2E045C600DC}" type="slidenum">
              <a:rPr lang="en-US" smtClean="0"/>
              <a:t>46</a:t>
            </a:fld>
            <a:endParaRPr lang="en-US"/>
          </a:p>
        </p:txBody>
      </p:sp>
    </p:spTree>
    <p:extLst>
      <p:ext uri="{BB962C8B-B14F-4D97-AF65-F5344CB8AC3E}">
        <p14:creationId xmlns:p14="http://schemas.microsoft.com/office/powerpoint/2010/main" val="140307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CE645DAD-2F0E-40D7-8D05-9C637E701BFE}" type="datetimeFigureOut">
              <a:rPr lang="zh-CN" altLang="en-US" smtClean="0"/>
              <a:pPr/>
              <a:t>2016/7/20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18E40CBC-6FC8-4ADF-A762-F94D5FF03D5A}" type="slidenum">
              <a:rPr lang="zh-CN" altLang="en-US" smtClean="0"/>
              <a:pPr/>
              <a:t>‹#›</a:t>
            </a:fld>
            <a:endParaRPr lang="zh-CN" altLang="en-US"/>
          </a:p>
        </p:txBody>
      </p:sp>
    </p:spTree>
    <p:extLst>
      <p:ext uri="{BB962C8B-B14F-4D97-AF65-F5344CB8AC3E}">
        <p14:creationId xmlns:p14="http://schemas.microsoft.com/office/powerpoint/2010/main" val="4354765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581448"/>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4294967295" orient="horz" pos="2160">
          <p15:clr>
            <a:srgbClr val="FBAE40"/>
          </p15:clr>
        </p15:guide>
        <p15:guide id="4294967295"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958244"/>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257300" indent="-3429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anose="020B0503020204020204" pitchFamily="34" charset="-122"/>
                <a:ea typeface="微软雅黑" panose="020B0503020204020204"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val="29582194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249308"/>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4294967295" orient="horz" pos="2160">
          <p15:clr>
            <a:srgbClr val="FBAE40"/>
          </p15:clr>
        </p15:guide>
        <p15:guide id="4294967295"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35782064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22577760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7981232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3219894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24567122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8931440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645DAD-2F0E-40D7-8D05-9C637E701BFE}" type="datetimeFigureOut">
              <a:rPr lang="zh-CN" altLang="en-US" smtClean="0"/>
              <a:t>2016/7/20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13990767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45DAD-2F0E-40D7-8D05-9C637E701BFE}" type="datetimeFigureOut">
              <a:rPr lang="zh-CN" altLang="en-US" smtClean="0"/>
              <a:t>2016/7/20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592217156"/>
      </p:ext>
    </p:extLst>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 id="2147483658" r:id="rId11"/>
    <p:sldLayoutId id="214748365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oleObject" Target="../embeddings/oleObject30.bin"/><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3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1.xml"/><Relationship Id="rId1" Type="http://schemas.openxmlformats.org/officeDocument/2006/relationships/vmlDrawing" Target="../drawings/vmlDrawing9.vml"/><Relationship Id="rId5" Type="http://schemas.openxmlformats.org/officeDocument/2006/relationships/image" Target="../media/image37.png"/><Relationship Id="rId4" Type="http://schemas.openxmlformats.org/officeDocument/2006/relationships/image" Target="../media/image3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1.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36.bin"/><Relationship Id="rId4" Type="http://schemas.openxmlformats.org/officeDocument/2006/relationships/image" Target="../media/image3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image" Target="../media/image42.wmf"/><Relationship Id="rId5" Type="http://schemas.openxmlformats.org/officeDocument/2006/relationships/oleObject" Target="../embeddings/oleObject39.bin"/><Relationship Id="rId4" Type="http://schemas.openxmlformats.org/officeDocument/2006/relationships/image" Target="../media/image4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1.xml"/><Relationship Id="rId1" Type="http://schemas.openxmlformats.org/officeDocument/2006/relationships/vmlDrawing" Target="../drawings/vmlDrawing12.vml"/><Relationship Id="rId6" Type="http://schemas.openxmlformats.org/officeDocument/2006/relationships/image" Target="../media/image44.wmf"/><Relationship Id="rId5" Type="http://schemas.openxmlformats.org/officeDocument/2006/relationships/oleObject" Target="../embeddings/oleObject42.bin"/><Relationship Id="rId4" Type="http://schemas.openxmlformats.org/officeDocument/2006/relationships/image" Target="../media/image4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1.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45.bin"/><Relationship Id="rId4" Type="http://schemas.openxmlformats.org/officeDocument/2006/relationships/image" Target="../media/image46.wmf"/></Relationships>
</file>

<file path=ppt/slides/_rels/slide2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2.wmf"/><Relationship Id="rId2" Type="http://schemas.openxmlformats.org/officeDocument/2006/relationships/slideLayout" Target="../slideLayouts/slideLayout11.xml"/><Relationship Id="rId1" Type="http://schemas.openxmlformats.org/officeDocument/2006/relationships/vmlDrawing" Target="../drawings/vmlDrawing14.vml"/><Relationship Id="rId6" Type="http://schemas.openxmlformats.org/officeDocument/2006/relationships/image" Target="../media/image49.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9.bin"/></Relationships>
</file>

<file path=ppt/slides/_rels/slide23.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1.xml"/><Relationship Id="rId1" Type="http://schemas.openxmlformats.org/officeDocument/2006/relationships/vmlDrawing" Target="../drawings/vmlDrawing15.vml"/><Relationship Id="rId6" Type="http://schemas.openxmlformats.org/officeDocument/2006/relationships/image" Target="../media/image54.wmf"/><Relationship Id="rId5" Type="http://schemas.openxmlformats.org/officeDocument/2006/relationships/oleObject" Target="../embeddings/oleObject52.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4.bin"/></Relationships>
</file>

<file path=ppt/slides/_rels/slide24.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0.bin"/><Relationship Id="rId18" Type="http://schemas.openxmlformats.org/officeDocument/2006/relationships/image" Target="../media/image64.wmf"/><Relationship Id="rId3" Type="http://schemas.openxmlformats.org/officeDocument/2006/relationships/oleObject" Target="../embeddings/oleObject55.bin"/><Relationship Id="rId21" Type="http://schemas.openxmlformats.org/officeDocument/2006/relationships/oleObject" Target="../embeddings/oleObject65.bin"/><Relationship Id="rId7" Type="http://schemas.openxmlformats.org/officeDocument/2006/relationships/oleObject" Target="../embeddings/oleObject57.bin"/><Relationship Id="rId12" Type="http://schemas.openxmlformats.org/officeDocument/2006/relationships/image" Target="../media/image61.wmf"/><Relationship Id="rId17" Type="http://schemas.openxmlformats.org/officeDocument/2006/relationships/oleObject" Target="../embeddings/oleObject62.bin"/><Relationship Id="rId2" Type="http://schemas.openxmlformats.org/officeDocument/2006/relationships/slideLayout" Target="../slideLayouts/slideLayout11.xml"/><Relationship Id="rId16" Type="http://schemas.openxmlformats.org/officeDocument/2006/relationships/image" Target="../media/image63.wmf"/><Relationship Id="rId20" Type="http://schemas.openxmlformats.org/officeDocument/2006/relationships/oleObject" Target="../embeddings/oleObject64.bin"/><Relationship Id="rId1" Type="http://schemas.openxmlformats.org/officeDocument/2006/relationships/vmlDrawing" Target="../drawings/vmlDrawing16.vml"/><Relationship Id="rId6" Type="http://schemas.openxmlformats.org/officeDocument/2006/relationships/image" Target="../media/image58.wmf"/><Relationship Id="rId11" Type="http://schemas.openxmlformats.org/officeDocument/2006/relationships/oleObject" Target="../embeddings/oleObject59.bin"/><Relationship Id="rId24" Type="http://schemas.openxmlformats.org/officeDocument/2006/relationships/oleObject" Target="../embeddings/oleObject67.bin"/><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6.bin"/><Relationship Id="rId10" Type="http://schemas.openxmlformats.org/officeDocument/2006/relationships/image" Target="../media/image60.wmf"/><Relationship Id="rId19" Type="http://schemas.openxmlformats.org/officeDocument/2006/relationships/oleObject" Target="../embeddings/oleObject63.bin"/><Relationship Id="rId4" Type="http://schemas.openxmlformats.org/officeDocument/2006/relationships/image" Target="../media/image57.wmf"/><Relationship Id="rId9" Type="http://schemas.openxmlformats.org/officeDocument/2006/relationships/oleObject" Target="../embeddings/oleObject58.bin"/><Relationship Id="rId14" Type="http://schemas.openxmlformats.org/officeDocument/2006/relationships/image" Target="../media/image62.wmf"/><Relationship Id="rId22" Type="http://schemas.openxmlformats.org/officeDocument/2006/relationships/image" Target="../media/image6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1.xml"/><Relationship Id="rId7" Type="http://schemas.openxmlformats.org/officeDocument/2006/relationships/image" Target="../media/image67.wmf"/><Relationship Id="rId2" Type="http://schemas.openxmlformats.org/officeDocument/2006/relationships/slideLayout" Target="../slideLayouts/slideLayout11.xml"/><Relationship Id="rId1" Type="http://schemas.openxmlformats.org/officeDocument/2006/relationships/vmlDrawing" Target="../drawings/vmlDrawing17.vml"/><Relationship Id="rId6" Type="http://schemas.openxmlformats.org/officeDocument/2006/relationships/oleObject" Target="../embeddings/oleObject69.bin"/><Relationship Id="rId5" Type="http://schemas.openxmlformats.org/officeDocument/2006/relationships/image" Target="../media/image66.wmf"/><Relationship Id="rId4" Type="http://schemas.openxmlformats.org/officeDocument/2006/relationships/oleObject" Target="../embeddings/oleObject68.bin"/><Relationship Id="rId9" Type="http://schemas.openxmlformats.org/officeDocument/2006/relationships/image" Target="../media/image68.wmf"/></Relationships>
</file>

<file path=ppt/slides/_rels/slide2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6.bin"/><Relationship Id="rId18" Type="http://schemas.openxmlformats.org/officeDocument/2006/relationships/oleObject" Target="../embeddings/oleObject79.bin"/><Relationship Id="rId26" Type="http://schemas.openxmlformats.org/officeDocument/2006/relationships/oleObject" Target="../embeddings/oleObject83.bin"/><Relationship Id="rId3" Type="http://schemas.openxmlformats.org/officeDocument/2006/relationships/oleObject" Target="../embeddings/oleObject71.bin"/><Relationship Id="rId21" Type="http://schemas.openxmlformats.org/officeDocument/2006/relationships/image" Target="../media/image77.wmf"/><Relationship Id="rId34" Type="http://schemas.openxmlformats.org/officeDocument/2006/relationships/oleObject" Target="../embeddings/oleObject88.bin"/><Relationship Id="rId7" Type="http://schemas.openxmlformats.org/officeDocument/2006/relationships/oleObject" Target="../embeddings/oleObject73.bin"/><Relationship Id="rId12" Type="http://schemas.openxmlformats.org/officeDocument/2006/relationships/image" Target="../media/image73.wmf"/><Relationship Id="rId17" Type="http://schemas.openxmlformats.org/officeDocument/2006/relationships/image" Target="../media/image75.wmf"/><Relationship Id="rId25" Type="http://schemas.openxmlformats.org/officeDocument/2006/relationships/image" Target="../media/image79.wmf"/><Relationship Id="rId33" Type="http://schemas.openxmlformats.org/officeDocument/2006/relationships/oleObject" Target="../embeddings/oleObject87.bin"/><Relationship Id="rId2" Type="http://schemas.openxmlformats.org/officeDocument/2006/relationships/slideLayout" Target="../slideLayouts/slideLayout11.xml"/><Relationship Id="rId16" Type="http://schemas.openxmlformats.org/officeDocument/2006/relationships/oleObject" Target="../embeddings/oleObject78.bin"/><Relationship Id="rId20" Type="http://schemas.openxmlformats.org/officeDocument/2006/relationships/oleObject" Target="../embeddings/oleObject80.bin"/><Relationship Id="rId29" Type="http://schemas.openxmlformats.org/officeDocument/2006/relationships/image" Target="../media/image81.wmf"/><Relationship Id="rId1" Type="http://schemas.openxmlformats.org/officeDocument/2006/relationships/vmlDrawing" Target="../drawings/vmlDrawing18.vml"/><Relationship Id="rId6" Type="http://schemas.openxmlformats.org/officeDocument/2006/relationships/image" Target="../media/image70.wmf"/><Relationship Id="rId11" Type="http://schemas.openxmlformats.org/officeDocument/2006/relationships/oleObject" Target="../embeddings/oleObject75.bin"/><Relationship Id="rId24" Type="http://schemas.openxmlformats.org/officeDocument/2006/relationships/oleObject" Target="../embeddings/oleObject82.bin"/><Relationship Id="rId32" Type="http://schemas.openxmlformats.org/officeDocument/2006/relationships/image" Target="../media/image82.wmf"/><Relationship Id="rId5" Type="http://schemas.openxmlformats.org/officeDocument/2006/relationships/oleObject" Target="../embeddings/oleObject72.bin"/><Relationship Id="rId15" Type="http://schemas.openxmlformats.org/officeDocument/2006/relationships/image" Target="../media/image74.wmf"/><Relationship Id="rId23" Type="http://schemas.openxmlformats.org/officeDocument/2006/relationships/image" Target="../media/image78.wmf"/><Relationship Id="rId28" Type="http://schemas.openxmlformats.org/officeDocument/2006/relationships/oleObject" Target="../embeddings/oleObject84.bin"/><Relationship Id="rId36" Type="http://schemas.openxmlformats.org/officeDocument/2006/relationships/oleObject" Target="../embeddings/oleObject90.bin"/><Relationship Id="rId10" Type="http://schemas.openxmlformats.org/officeDocument/2006/relationships/image" Target="../media/image72.wmf"/><Relationship Id="rId19" Type="http://schemas.openxmlformats.org/officeDocument/2006/relationships/image" Target="../media/image76.wmf"/><Relationship Id="rId31" Type="http://schemas.openxmlformats.org/officeDocument/2006/relationships/oleObject" Target="../embeddings/oleObject86.bin"/><Relationship Id="rId4" Type="http://schemas.openxmlformats.org/officeDocument/2006/relationships/image" Target="../media/image69.wmf"/><Relationship Id="rId9" Type="http://schemas.openxmlformats.org/officeDocument/2006/relationships/oleObject" Target="../embeddings/oleObject74.bin"/><Relationship Id="rId14" Type="http://schemas.openxmlformats.org/officeDocument/2006/relationships/oleObject" Target="../embeddings/oleObject77.bin"/><Relationship Id="rId22" Type="http://schemas.openxmlformats.org/officeDocument/2006/relationships/oleObject" Target="../embeddings/oleObject81.bin"/><Relationship Id="rId27" Type="http://schemas.openxmlformats.org/officeDocument/2006/relationships/image" Target="../media/image80.wmf"/><Relationship Id="rId30" Type="http://schemas.openxmlformats.org/officeDocument/2006/relationships/oleObject" Target="../embeddings/oleObject85.bin"/><Relationship Id="rId35" Type="http://schemas.openxmlformats.org/officeDocument/2006/relationships/oleObject" Target="../embeddings/oleObject8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87.wmf"/><Relationship Id="rId18" Type="http://schemas.openxmlformats.org/officeDocument/2006/relationships/image" Target="../media/image89.wmf"/><Relationship Id="rId3" Type="http://schemas.openxmlformats.org/officeDocument/2006/relationships/notesSlide" Target="../notesSlides/notesSlide2.xml"/><Relationship Id="rId7" Type="http://schemas.openxmlformats.org/officeDocument/2006/relationships/image" Target="../media/image84.wmf"/><Relationship Id="rId12" Type="http://schemas.openxmlformats.org/officeDocument/2006/relationships/oleObject" Target="../embeddings/oleObject95.bin"/><Relationship Id="rId17" Type="http://schemas.openxmlformats.org/officeDocument/2006/relationships/oleObject" Target="../embeddings/oleObject97.bin"/><Relationship Id="rId2" Type="http://schemas.openxmlformats.org/officeDocument/2006/relationships/slideLayout" Target="../slideLayouts/slideLayout11.xml"/><Relationship Id="rId16" Type="http://schemas.openxmlformats.org/officeDocument/2006/relationships/image" Target="../media/image90.png"/><Relationship Id="rId1" Type="http://schemas.openxmlformats.org/officeDocument/2006/relationships/vmlDrawing" Target="../drawings/vmlDrawing19.vml"/><Relationship Id="rId6" Type="http://schemas.openxmlformats.org/officeDocument/2006/relationships/oleObject" Target="../embeddings/oleObject92.bin"/><Relationship Id="rId11" Type="http://schemas.openxmlformats.org/officeDocument/2006/relationships/image" Target="../media/image86.wmf"/><Relationship Id="rId5" Type="http://schemas.openxmlformats.org/officeDocument/2006/relationships/image" Target="../media/image83.wmf"/><Relationship Id="rId15" Type="http://schemas.openxmlformats.org/officeDocument/2006/relationships/image" Target="../media/image88.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85.wmf"/><Relationship Id="rId14" Type="http://schemas.openxmlformats.org/officeDocument/2006/relationships/oleObject" Target="../embeddings/oleObject96.bin"/></Relationships>
</file>

<file path=ppt/slides/_rels/slide31.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03.bin"/><Relationship Id="rId18" Type="http://schemas.openxmlformats.org/officeDocument/2006/relationships/image" Target="../media/image98.w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95.wmf"/><Relationship Id="rId17" Type="http://schemas.openxmlformats.org/officeDocument/2006/relationships/oleObject" Target="../embeddings/oleObject105.bin"/><Relationship Id="rId2" Type="http://schemas.openxmlformats.org/officeDocument/2006/relationships/slideLayout" Target="../slideLayouts/slideLayout11.xml"/><Relationship Id="rId16" Type="http://schemas.openxmlformats.org/officeDocument/2006/relationships/image" Target="../media/image97.wmf"/><Relationship Id="rId20" Type="http://schemas.openxmlformats.org/officeDocument/2006/relationships/image" Target="../media/image99.wmf"/><Relationship Id="rId1" Type="http://schemas.openxmlformats.org/officeDocument/2006/relationships/vmlDrawing" Target="../drawings/vmlDrawing20.vml"/><Relationship Id="rId6" Type="http://schemas.openxmlformats.org/officeDocument/2006/relationships/image" Target="../media/image92.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94.wmf"/><Relationship Id="rId19" Type="http://schemas.openxmlformats.org/officeDocument/2006/relationships/oleObject" Target="../embeddings/oleObject106.bin"/><Relationship Id="rId4" Type="http://schemas.openxmlformats.org/officeDocument/2006/relationships/image" Target="../media/image91.wmf"/><Relationship Id="rId9" Type="http://schemas.openxmlformats.org/officeDocument/2006/relationships/oleObject" Target="../embeddings/oleObject101.bin"/><Relationship Id="rId14" Type="http://schemas.openxmlformats.org/officeDocument/2006/relationships/image" Target="../media/image96.wmf"/><Relationship Id="rId22" Type="http://schemas.openxmlformats.org/officeDocument/2006/relationships/image" Target="../media/image100.wmf"/></Relationships>
</file>

<file path=ppt/slides/_rels/slide32.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06.png"/><Relationship Id="rId2" Type="http://schemas.openxmlformats.org/officeDocument/2006/relationships/slideLayout" Target="../slideLayouts/slideLayout11.xml"/><Relationship Id="rId1" Type="http://schemas.openxmlformats.org/officeDocument/2006/relationships/vmlDrawing" Target="../drawings/vmlDrawing21.vml"/><Relationship Id="rId6" Type="http://schemas.openxmlformats.org/officeDocument/2006/relationships/image" Target="../media/image102.wmf"/><Relationship Id="rId11" Type="http://schemas.openxmlformats.org/officeDocument/2006/relationships/image" Target="../media/image105.png"/><Relationship Id="rId5" Type="http://schemas.openxmlformats.org/officeDocument/2006/relationships/oleObject" Target="../embeddings/oleObject109.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111.bin"/></Relationships>
</file>

<file path=ppt/slides/_rels/slide3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17.bin"/><Relationship Id="rId18" Type="http://schemas.openxmlformats.org/officeDocument/2006/relationships/image" Target="../media/image115.wmf"/><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12.wmf"/><Relationship Id="rId17" Type="http://schemas.openxmlformats.org/officeDocument/2006/relationships/oleObject" Target="../embeddings/oleObject119.bin"/><Relationship Id="rId2" Type="http://schemas.openxmlformats.org/officeDocument/2006/relationships/slideLayout" Target="../slideLayouts/slideLayout11.xml"/><Relationship Id="rId16" Type="http://schemas.openxmlformats.org/officeDocument/2006/relationships/image" Target="../media/image114.wmf"/><Relationship Id="rId1" Type="http://schemas.openxmlformats.org/officeDocument/2006/relationships/vmlDrawing" Target="../drawings/vmlDrawing22.vml"/><Relationship Id="rId6" Type="http://schemas.openxmlformats.org/officeDocument/2006/relationships/image" Target="../media/image109.w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15.bin"/><Relationship Id="rId14" Type="http://schemas.openxmlformats.org/officeDocument/2006/relationships/image" Target="../media/image113.wmf"/></Relationships>
</file>

<file path=ppt/slides/_rels/slide35.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25.bin"/><Relationship Id="rId18" Type="http://schemas.openxmlformats.org/officeDocument/2006/relationships/image" Target="../media/image123.wmf"/><Relationship Id="rId26" Type="http://schemas.openxmlformats.org/officeDocument/2006/relationships/image" Target="../media/image127.wmf"/><Relationship Id="rId3" Type="http://schemas.openxmlformats.org/officeDocument/2006/relationships/oleObject" Target="../embeddings/oleObject120.bin"/><Relationship Id="rId21" Type="http://schemas.openxmlformats.org/officeDocument/2006/relationships/oleObject" Target="../embeddings/oleObject129.bin"/><Relationship Id="rId7" Type="http://schemas.openxmlformats.org/officeDocument/2006/relationships/oleObject" Target="../embeddings/oleObject122.bin"/><Relationship Id="rId12" Type="http://schemas.openxmlformats.org/officeDocument/2006/relationships/image" Target="../media/image120.wmf"/><Relationship Id="rId17" Type="http://schemas.openxmlformats.org/officeDocument/2006/relationships/oleObject" Target="../embeddings/oleObject127.bin"/><Relationship Id="rId25" Type="http://schemas.openxmlformats.org/officeDocument/2006/relationships/oleObject" Target="../embeddings/oleObject131.bin"/><Relationship Id="rId2" Type="http://schemas.openxmlformats.org/officeDocument/2006/relationships/slideLayout" Target="../slideLayouts/slideLayout11.xml"/><Relationship Id="rId16" Type="http://schemas.openxmlformats.org/officeDocument/2006/relationships/image" Target="../media/image122.wmf"/><Relationship Id="rId20" Type="http://schemas.openxmlformats.org/officeDocument/2006/relationships/image" Target="../media/image124.wmf"/><Relationship Id="rId1" Type="http://schemas.openxmlformats.org/officeDocument/2006/relationships/vmlDrawing" Target="../drawings/vmlDrawing23.vml"/><Relationship Id="rId6" Type="http://schemas.openxmlformats.org/officeDocument/2006/relationships/image" Target="../media/image117.wmf"/><Relationship Id="rId11" Type="http://schemas.openxmlformats.org/officeDocument/2006/relationships/oleObject" Target="../embeddings/oleObject124.bin"/><Relationship Id="rId24" Type="http://schemas.openxmlformats.org/officeDocument/2006/relationships/image" Target="../media/image126.wmf"/><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oleObject" Target="../embeddings/oleObject130.bin"/><Relationship Id="rId10" Type="http://schemas.openxmlformats.org/officeDocument/2006/relationships/image" Target="../media/image119.wmf"/><Relationship Id="rId19" Type="http://schemas.openxmlformats.org/officeDocument/2006/relationships/oleObject" Target="../embeddings/oleObject128.bin"/><Relationship Id="rId4" Type="http://schemas.openxmlformats.org/officeDocument/2006/relationships/image" Target="../media/image116.wmf"/><Relationship Id="rId9" Type="http://schemas.openxmlformats.org/officeDocument/2006/relationships/oleObject" Target="../embeddings/oleObject123.bin"/><Relationship Id="rId14" Type="http://schemas.openxmlformats.org/officeDocument/2006/relationships/image" Target="../media/image121.wmf"/><Relationship Id="rId22" Type="http://schemas.openxmlformats.org/officeDocument/2006/relationships/image" Target="../media/image12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10.xml"/><Relationship Id="rId1" Type="http://schemas.openxmlformats.org/officeDocument/2006/relationships/vmlDrawing" Target="../drawings/vmlDrawing24.vml"/><Relationship Id="rId6" Type="http://schemas.openxmlformats.org/officeDocument/2006/relationships/image" Target="../media/image129.wmf"/><Relationship Id="rId5" Type="http://schemas.openxmlformats.org/officeDocument/2006/relationships/oleObject" Target="../embeddings/oleObject133.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35.bin"/></Relationships>
</file>

<file path=ppt/slides/_rels/slide38.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41.bin"/><Relationship Id="rId18" Type="http://schemas.openxmlformats.org/officeDocument/2006/relationships/image" Target="../media/image139.wmf"/><Relationship Id="rId3" Type="http://schemas.openxmlformats.org/officeDocument/2006/relationships/oleObject" Target="../embeddings/oleObject136.bin"/><Relationship Id="rId21" Type="http://schemas.openxmlformats.org/officeDocument/2006/relationships/oleObject" Target="../embeddings/oleObject145.bin"/><Relationship Id="rId7" Type="http://schemas.openxmlformats.org/officeDocument/2006/relationships/oleObject" Target="../embeddings/oleObject138.bin"/><Relationship Id="rId12" Type="http://schemas.openxmlformats.org/officeDocument/2006/relationships/image" Target="../media/image136.wmf"/><Relationship Id="rId17" Type="http://schemas.openxmlformats.org/officeDocument/2006/relationships/oleObject" Target="../embeddings/oleObject143.bin"/><Relationship Id="rId2" Type="http://schemas.openxmlformats.org/officeDocument/2006/relationships/slideLayout" Target="../slideLayouts/slideLayout11.xml"/><Relationship Id="rId16" Type="http://schemas.openxmlformats.org/officeDocument/2006/relationships/image" Target="../media/image138.wmf"/><Relationship Id="rId20" Type="http://schemas.openxmlformats.org/officeDocument/2006/relationships/image" Target="../media/image140.wmf"/><Relationship Id="rId1" Type="http://schemas.openxmlformats.org/officeDocument/2006/relationships/vmlDrawing" Target="../drawings/vmlDrawing25.vml"/><Relationship Id="rId6" Type="http://schemas.openxmlformats.org/officeDocument/2006/relationships/image" Target="../media/image133.wmf"/><Relationship Id="rId11" Type="http://schemas.openxmlformats.org/officeDocument/2006/relationships/oleObject" Target="../embeddings/oleObject140.bin"/><Relationship Id="rId24" Type="http://schemas.openxmlformats.org/officeDocument/2006/relationships/image" Target="../media/image142.wmf"/><Relationship Id="rId5" Type="http://schemas.openxmlformats.org/officeDocument/2006/relationships/oleObject" Target="../embeddings/oleObject137.bin"/><Relationship Id="rId15" Type="http://schemas.openxmlformats.org/officeDocument/2006/relationships/oleObject" Target="../embeddings/oleObject142.bin"/><Relationship Id="rId23" Type="http://schemas.openxmlformats.org/officeDocument/2006/relationships/oleObject" Target="../embeddings/oleObject146.bin"/><Relationship Id="rId10" Type="http://schemas.openxmlformats.org/officeDocument/2006/relationships/image" Target="../media/image135.wmf"/><Relationship Id="rId19" Type="http://schemas.openxmlformats.org/officeDocument/2006/relationships/oleObject" Target="../embeddings/oleObject144.bin"/><Relationship Id="rId4" Type="http://schemas.openxmlformats.org/officeDocument/2006/relationships/image" Target="../media/image132.wmf"/><Relationship Id="rId9" Type="http://schemas.openxmlformats.org/officeDocument/2006/relationships/oleObject" Target="../embeddings/oleObject139.bin"/><Relationship Id="rId14" Type="http://schemas.openxmlformats.org/officeDocument/2006/relationships/image" Target="../media/image137.wmf"/><Relationship Id="rId22" Type="http://schemas.openxmlformats.org/officeDocument/2006/relationships/image" Target="../media/image141.wmf"/></Relationships>
</file>

<file path=ppt/slides/_rels/slide39.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11.xml"/><Relationship Id="rId1" Type="http://schemas.openxmlformats.org/officeDocument/2006/relationships/vmlDrawing" Target="../drawings/vmlDrawing26.vml"/><Relationship Id="rId6" Type="http://schemas.openxmlformats.org/officeDocument/2006/relationships/image" Target="../media/image144.wmf"/><Relationship Id="rId5" Type="http://schemas.openxmlformats.org/officeDocument/2006/relationships/oleObject" Target="../embeddings/oleObject148.bin"/><Relationship Id="rId4" Type="http://schemas.openxmlformats.org/officeDocument/2006/relationships/image" Target="../media/image143.wmf"/></Relationships>
</file>

<file path=ppt/slides/_rels/slide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50.wmf"/><Relationship Id="rId2" Type="http://schemas.openxmlformats.org/officeDocument/2006/relationships/slideLayout" Target="../slideLayouts/slideLayout11.xml"/><Relationship Id="rId1" Type="http://schemas.openxmlformats.org/officeDocument/2006/relationships/vmlDrawing" Target="../drawings/vmlDrawing27.vml"/><Relationship Id="rId6" Type="http://schemas.openxmlformats.org/officeDocument/2006/relationships/image" Target="../media/image147.w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53.bin"/></Relationships>
</file>

<file path=ppt/slides/_rels/slide43.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60.bin"/><Relationship Id="rId18" Type="http://schemas.openxmlformats.org/officeDocument/2006/relationships/image" Target="../media/image158.wmf"/><Relationship Id="rId26" Type="http://schemas.openxmlformats.org/officeDocument/2006/relationships/image" Target="../media/image162.wmf"/><Relationship Id="rId3" Type="http://schemas.openxmlformats.org/officeDocument/2006/relationships/oleObject" Target="../embeddings/oleObject155.bin"/><Relationship Id="rId21" Type="http://schemas.openxmlformats.org/officeDocument/2006/relationships/oleObject" Target="../embeddings/oleObject164.bin"/><Relationship Id="rId34" Type="http://schemas.openxmlformats.org/officeDocument/2006/relationships/image" Target="../media/image166.wmf"/><Relationship Id="rId7" Type="http://schemas.openxmlformats.org/officeDocument/2006/relationships/oleObject" Target="../embeddings/oleObject157.bin"/><Relationship Id="rId12" Type="http://schemas.openxmlformats.org/officeDocument/2006/relationships/image" Target="../media/image155.wmf"/><Relationship Id="rId17" Type="http://schemas.openxmlformats.org/officeDocument/2006/relationships/oleObject" Target="../embeddings/oleObject162.bin"/><Relationship Id="rId25" Type="http://schemas.openxmlformats.org/officeDocument/2006/relationships/oleObject" Target="../embeddings/oleObject166.bin"/><Relationship Id="rId33" Type="http://schemas.openxmlformats.org/officeDocument/2006/relationships/oleObject" Target="../embeddings/oleObject170.bin"/><Relationship Id="rId2" Type="http://schemas.openxmlformats.org/officeDocument/2006/relationships/slideLayout" Target="../slideLayouts/slideLayout11.xml"/><Relationship Id="rId16" Type="http://schemas.openxmlformats.org/officeDocument/2006/relationships/image" Target="../media/image157.wmf"/><Relationship Id="rId20" Type="http://schemas.openxmlformats.org/officeDocument/2006/relationships/image" Target="../media/image159.wmf"/><Relationship Id="rId29" Type="http://schemas.openxmlformats.org/officeDocument/2006/relationships/oleObject" Target="../embeddings/oleObject168.bin"/><Relationship Id="rId1" Type="http://schemas.openxmlformats.org/officeDocument/2006/relationships/vmlDrawing" Target="../drawings/vmlDrawing28.vml"/><Relationship Id="rId6" Type="http://schemas.openxmlformats.org/officeDocument/2006/relationships/image" Target="../media/image152.wmf"/><Relationship Id="rId11" Type="http://schemas.openxmlformats.org/officeDocument/2006/relationships/oleObject" Target="../embeddings/oleObject159.bin"/><Relationship Id="rId24" Type="http://schemas.openxmlformats.org/officeDocument/2006/relationships/image" Target="../media/image161.wmf"/><Relationship Id="rId32" Type="http://schemas.openxmlformats.org/officeDocument/2006/relationships/image" Target="../media/image165.wmf"/><Relationship Id="rId5" Type="http://schemas.openxmlformats.org/officeDocument/2006/relationships/oleObject" Target="../embeddings/oleObject156.bin"/><Relationship Id="rId15" Type="http://schemas.openxmlformats.org/officeDocument/2006/relationships/oleObject" Target="../embeddings/oleObject161.bin"/><Relationship Id="rId23" Type="http://schemas.openxmlformats.org/officeDocument/2006/relationships/oleObject" Target="../embeddings/oleObject165.bin"/><Relationship Id="rId28" Type="http://schemas.openxmlformats.org/officeDocument/2006/relationships/image" Target="../media/image163.wmf"/><Relationship Id="rId10" Type="http://schemas.openxmlformats.org/officeDocument/2006/relationships/image" Target="../media/image154.wmf"/><Relationship Id="rId19" Type="http://schemas.openxmlformats.org/officeDocument/2006/relationships/oleObject" Target="../embeddings/oleObject163.bin"/><Relationship Id="rId31" Type="http://schemas.openxmlformats.org/officeDocument/2006/relationships/oleObject" Target="../embeddings/oleObject169.bin"/><Relationship Id="rId4" Type="http://schemas.openxmlformats.org/officeDocument/2006/relationships/image" Target="../media/image151.wmf"/><Relationship Id="rId9" Type="http://schemas.openxmlformats.org/officeDocument/2006/relationships/oleObject" Target="../embeddings/oleObject158.bin"/><Relationship Id="rId14" Type="http://schemas.openxmlformats.org/officeDocument/2006/relationships/image" Target="../media/image156.wmf"/><Relationship Id="rId22" Type="http://schemas.openxmlformats.org/officeDocument/2006/relationships/image" Target="../media/image160.wmf"/><Relationship Id="rId27" Type="http://schemas.openxmlformats.org/officeDocument/2006/relationships/oleObject" Target="../embeddings/oleObject167.bin"/><Relationship Id="rId30" Type="http://schemas.openxmlformats.org/officeDocument/2006/relationships/image" Target="../media/image164.wmf"/></Relationships>
</file>

<file path=ppt/slides/_rels/slide44.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71.wmf"/><Relationship Id="rId2" Type="http://schemas.openxmlformats.org/officeDocument/2006/relationships/slideLayout" Target="../slideLayouts/slideLayout11.xml"/><Relationship Id="rId1" Type="http://schemas.openxmlformats.org/officeDocument/2006/relationships/vmlDrawing" Target="../drawings/vmlDrawing29.vml"/><Relationship Id="rId6" Type="http://schemas.openxmlformats.org/officeDocument/2006/relationships/image" Target="../media/image168.wmf"/><Relationship Id="rId11" Type="http://schemas.openxmlformats.org/officeDocument/2006/relationships/oleObject" Target="../embeddings/oleObject175.bin"/><Relationship Id="rId5" Type="http://schemas.openxmlformats.org/officeDocument/2006/relationships/oleObject" Target="../embeddings/oleObject172.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74.bin"/><Relationship Id="rId14" Type="http://schemas.openxmlformats.org/officeDocument/2006/relationships/image" Target="../media/image172.wmf"/></Relationships>
</file>

<file path=ppt/slides/_rels/slide45.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82.bin"/><Relationship Id="rId18" Type="http://schemas.openxmlformats.org/officeDocument/2006/relationships/image" Target="../media/image180.wmf"/><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77.wmf"/><Relationship Id="rId17" Type="http://schemas.openxmlformats.org/officeDocument/2006/relationships/oleObject" Target="../embeddings/oleObject184.bin"/><Relationship Id="rId2" Type="http://schemas.openxmlformats.org/officeDocument/2006/relationships/slideLayout" Target="../slideLayouts/slideLayout11.xml"/><Relationship Id="rId16" Type="http://schemas.openxmlformats.org/officeDocument/2006/relationships/image" Target="../media/image179.wmf"/><Relationship Id="rId1" Type="http://schemas.openxmlformats.org/officeDocument/2006/relationships/vmlDrawing" Target="../drawings/vmlDrawing30.vml"/><Relationship Id="rId6" Type="http://schemas.openxmlformats.org/officeDocument/2006/relationships/image" Target="../media/image174.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80.bin"/><Relationship Id="rId14" Type="http://schemas.openxmlformats.org/officeDocument/2006/relationships/image" Target="../media/image178.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image" Target="../media/image185.wmf"/><Relationship Id="rId3" Type="http://schemas.openxmlformats.org/officeDocument/2006/relationships/notesSlide" Target="../notesSlides/notesSlide3.xml"/><Relationship Id="rId7" Type="http://schemas.openxmlformats.org/officeDocument/2006/relationships/image" Target="../media/image182.wmf"/><Relationship Id="rId12" Type="http://schemas.openxmlformats.org/officeDocument/2006/relationships/oleObject" Target="../embeddings/oleObject189.bin"/><Relationship Id="rId2" Type="http://schemas.openxmlformats.org/officeDocument/2006/relationships/slideLayout" Target="../slideLayouts/slideLayout11.xml"/><Relationship Id="rId1" Type="http://schemas.openxmlformats.org/officeDocument/2006/relationships/vmlDrawing" Target="../drawings/vmlDrawing31.vml"/><Relationship Id="rId6" Type="http://schemas.openxmlformats.org/officeDocument/2006/relationships/oleObject" Target="../embeddings/oleObject186.bin"/><Relationship Id="rId11" Type="http://schemas.openxmlformats.org/officeDocument/2006/relationships/image" Target="../media/image184.wmf"/><Relationship Id="rId5" Type="http://schemas.openxmlformats.org/officeDocument/2006/relationships/image" Target="../media/image181.wmf"/><Relationship Id="rId10" Type="http://schemas.openxmlformats.org/officeDocument/2006/relationships/oleObject" Target="../embeddings/oleObject188.bin"/><Relationship Id="rId4" Type="http://schemas.openxmlformats.org/officeDocument/2006/relationships/oleObject" Target="../embeddings/oleObject185.bin"/><Relationship Id="rId9" Type="http://schemas.openxmlformats.org/officeDocument/2006/relationships/image" Target="../media/image183.wmf"/></Relationships>
</file>

<file path=ppt/slides/_rels/slide47.x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oleObject" Target="../embeddings/oleObject195.bin"/><Relationship Id="rId18" Type="http://schemas.openxmlformats.org/officeDocument/2006/relationships/image" Target="../media/image193.wmf"/><Relationship Id="rId26" Type="http://schemas.openxmlformats.org/officeDocument/2006/relationships/image" Target="../media/image197.wmf"/><Relationship Id="rId3" Type="http://schemas.openxmlformats.org/officeDocument/2006/relationships/oleObject" Target="../embeddings/oleObject190.bin"/><Relationship Id="rId21" Type="http://schemas.openxmlformats.org/officeDocument/2006/relationships/oleObject" Target="../embeddings/oleObject199.bin"/><Relationship Id="rId7" Type="http://schemas.openxmlformats.org/officeDocument/2006/relationships/oleObject" Target="../embeddings/oleObject192.bin"/><Relationship Id="rId12" Type="http://schemas.openxmlformats.org/officeDocument/2006/relationships/image" Target="../media/image190.wmf"/><Relationship Id="rId17" Type="http://schemas.openxmlformats.org/officeDocument/2006/relationships/oleObject" Target="../embeddings/oleObject197.bin"/><Relationship Id="rId25" Type="http://schemas.openxmlformats.org/officeDocument/2006/relationships/oleObject" Target="../embeddings/oleObject201.bin"/><Relationship Id="rId2" Type="http://schemas.openxmlformats.org/officeDocument/2006/relationships/slideLayout" Target="../slideLayouts/slideLayout11.xml"/><Relationship Id="rId16" Type="http://schemas.openxmlformats.org/officeDocument/2006/relationships/image" Target="../media/image192.wmf"/><Relationship Id="rId20" Type="http://schemas.openxmlformats.org/officeDocument/2006/relationships/image" Target="../media/image194.wmf"/><Relationship Id="rId1" Type="http://schemas.openxmlformats.org/officeDocument/2006/relationships/vmlDrawing" Target="../drawings/vmlDrawing32.vml"/><Relationship Id="rId6" Type="http://schemas.openxmlformats.org/officeDocument/2006/relationships/image" Target="../media/image187.wmf"/><Relationship Id="rId11" Type="http://schemas.openxmlformats.org/officeDocument/2006/relationships/oleObject" Target="../embeddings/oleObject194.bin"/><Relationship Id="rId24" Type="http://schemas.openxmlformats.org/officeDocument/2006/relationships/image" Target="../media/image196.wmf"/><Relationship Id="rId5" Type="http://schemas.openxmlformats.org/officeDocument/2006/relationships/oleObject" Target="../embeddings/oleObject191.bin"/><Relationship Id="rId15" Type="http://schemas.openxmlformats.org/officeDocument/2006/relationships/oleObject" Target="../embeddings/oleObject196.bin"/><Relationship Id="rId23" Type="http://schemas.openxmlformats.org/officeDocument/2006/relationships/oleObject" Target="../embeddings/oleObject200.bin"/><Relationship Id="rId28" Type="http://schemas.openxmlformats.org/officeDocument/2006/relationships/image" Target="../media/image198.wmf"/><Relationship Id="rId10" Type="http://schemas.openxmlformats.org/officeDocument/2006/relationships/image" Target="../media/image189.wmf"/><Relationship Id="rId19" Type="http://schemas.openxmlformats.org/officeDocument/2006/relationships/oleObject" Target="../embeddings/oleObject198.bin"/><Relationship Id="rId4" Type="http://schemas.openxmlformats.org/officeDocument/2006/relationships/image" Target="../media/image186.wmf"/><Relationship Id="rId9" Type="http://schemas.openxmlformats.org/officeDocument/2006/relationships/oleObject" Target="../embeddings/oleObject193.bin"/><Relationship Id="rId14" Type="http://schemas.openxmlformats.org/officeDocument/2006/relationships/image" Target="../media/image191.wmf"/><Relationship Id="rId22" Type="http://schemas.openxmlformats.org/officeDocument/2006/relationships/image" Target="../media/image195.wmf"/><Relationship Id="rId27" Type="http://schemas.openxmlformats.org/officeDocument/2006/relationships/oleObject" Target="../embeddings/oleObject202.bin"/></Relationships>
</file>

<file path=ppt/slides/_rels/slide48.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08.bin"/><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203.wmf"/><Relationship Id="rId2" Type="http://schemas.openxmlformats.org/officeDocument/2006/relationships/slideLayout" Target="../slideLayouts/slideLayout11.xml"/><Relationship Id="rId16" Type="http://schemas.openxmlformats.org/officeDocument/2006/relationships/image" Target="../media/image205.wmf"/><Relationship Id="rId1" Type="http://schemas.openxmlformats.org/officeDocument/2006/relationships/vmlDrawing" Target="../drawings/vmlDrawing33.vml"/><Relationship Id="rId6" Type="http://schemas.openxmlformats.org/officeDocument/2006/relationships/image" Target="../media/image200.wmf"/><Relationship Id="rId11" Type="http://schemas.openxmlformats.org/officeDocument/2006/relationships/oleObject" Target="../embeddings/oleObject207.bin"/><Relationship Id="rId5" Type="http://schemas.openxmlformats.org/officeDocument/2006/relationships/oleObject" Target="../embeddings/oleObject204.bin"/><Relationship Id="rId15" Type="http://schemas.openxmlformats.org/officeDocument/2006/relationships/oleObject" Target="../embeddings/oleObject209.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206.bin"/><Relationship Id="rId14" Type="http://schemas.openxmlformats.org/officeDocument/2006/relationships/image" Target="../media/image204.wmf"/></Relationships>
</file>

<file path=ppt/slides/_rels/slide49.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15.bin"/><Relationship Id="rId18" Type="http://schemas.openxmlformats.org/officeDocument/2006/relationships/image" Target="../media/image213.wmf"/><Relationship Id="rId3" Type="http://schemas.openxmlformats.org/officeDocument/2006/relationships/oleObject" Target="../embeddings/oleObject210.bin"/><Relationship Id="rId21" Type="http://schemas.openxmlformats.org/officeDocument/2006/relationships/oleObject" Target="../embeddings/oleObject219.bin"/><Relationship Id="rId7" Type="http://schemas.openxmlformats.org/officeDocument/2006/relationships/oleObject" Target="../embeddings/oleObject212.bin"/><Relationship Id="rId12" Type="http://schemas.openxmlformats.org/officeDocument/2006/relationships/image" Target="../media/image210.wmf"/><Relationship Id="rId17" Type="http://schemas.openxmlformats.org/officeDocument/2006/relationships/oleObject" Target="../embeddings/oleObject217.bin"/><Relationship Id="rId2" Type="http://schemas.openxmlformats.org/officeDocument/2006/relationships/slideLayout" Target="../slideLayouts/slideLayout11.xml"/><Relationship Id="rId16" Type="http://schemas.openxmlformats.org/officeDocument/2006/relationships/image" Target="../media/image212.wmf"/><Relationship Id="rId20" Type="http://schemas.openxmlformats.org/officeDocument/2006/relationships/image" Target="../media/image214.wmf"/><Relationship Id="rId1" Type="http://schemas.openxmlformats.org/officeDocument/2006/relationships/vmlDrawing" Target="../drawings/vmlDrawing34.vml"/><Relationship Id="rId6" Type="http://schemas.openxmlformats.org/officeDocument/2006/relationships/image" Target="../media/image207.w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209.wmf"/><Relationship Id="rId19" Type="http://schemas.openxmlformats.org/officeDocument/2006/relationships/oleObject" Target="../embeddings/oleObject218.bin"/><Relationship Id="rId4" Type="http://schemas.openxmlformats.org/officeDocument/2006/relationships/image" Target="../media/image206.wmf"/><Relationship Id="rId9" Type="http://schemas.openxmlformats.org/officeDocument/2006/relationships/oleObject" Target="../embeddings/oleObject213.bin"/><Relationship Id="rId14" Type="http://schemas.openxmlformats.org/officeDocument/2006/relationships/image" Target="../media/image211.wmf"/><Relationship Id="rId22" Type="http://schemas.openxmlformats.org/officeDocument/2006/relationships/image" Target="../media/image21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5.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image" Target="../media/image9.wmf"/><Relationship Id="rId34" Type="http://schemas.openxmlformats.org/officeDocument/2006/relationships/image" Target="../media/image19.png"/><Relationship Id="rId7" Type="http://schemas.openxmlformats.org/officeDocument/2006/relationships/oleObject" Target="../embeddings/oleObject3.bin"/><Relationship Id="rId12" Type="http://schemas.openxmlformats.org/officeDocument/2006/relationships/oleObject" Target="../embeddings/oleObject5.bin"/><Relationship Id="rId17" Type="http://schemas.openxmlformats.org/officeDocument/2006/relationships/image" Target="../media/image7.wmf"/><Relationship Id="rId25" Type="http://schemas.openxmlformats.org/officeDocument/2006/relationships/image" Target="../media/image11.wmf"/><Relationship Id="rId33" Type="http://schemas.openxmlformats.org/officeDocument/2006/relationships/image" Target="../media/image15.wmf"/><Relationship Id="rId38" Type="http://schemas.openxmlformats.org/officeDocument/2006/relationships/image" Target="../media/image17.wmf"/><Relationship Id="rId2" Type="http://schemas.openxmlformats.org/officeDocument/2006/relationships/slideLayout" Target="../slideLayouts/slideLayout11.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18.png"/><Relationship Id="rId24" Type="http://schemas.openxmlformats.org/officeDocument/2006/relationships/oleObject" Target="../embeddings/oleObject11.bin"/><Relationship Id="rId32" Type="http://schemas.openxmlformats.org/officeDocument/2006/relationships/oleObject" Target="../embeddings/oleObject15.bin"/><Relationship Id="rId37" Type="http://schemas.openxmlformats.org/officeDocument/2006/relationships/oleObject" Target="../embeddings/oleObject17.bin"/><Relationship Id="rId5" Type="http://schemas.openxmlformats.org/officeDocument/2006/relationships/oleObject" Target="../embeddings/oleObject2.bin"/><Relationship Id="rId15" Type="http://schemas.openxmlformats.org/officeDocument/2006/relationships/image" Target="../media/image6.wmf"/><Relationship Id="rId23" Type="http://schemas.openxmlformats.org/officeDocument/2006/relationships/image" Target="../media/image10.wmf"/><Relationship Id="rId28" Type="http://schemas.openxmlformats.org/officeDocument/2006/relationships/oleObject" Target="../embeddings/oleObject13.bin"/><Relationship Id="rId36" Type="http://schemas.openxmlformats.org/officeDocument/2006/relationships/image" Target="../media/image16.wmf"/><Relationship Id="rId10" Type="http://schemas.openxmlformats.org/officeDocument/2006/relationships/image" Target="../media/image4.wmf"/><Relationship Id="rId19" Type="http://schemas.openxmlformats.org/officeDocument/2006/relationships/image" Target="../media/image8.wmf"/><Relationship Id="rId31" Type="http://schemas.openxmlformats.org/officeDocument/2006/relationships/image" Target="../media/image1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2.wmf"/><Relationship Id="rId30" Type="http://schemas.openxmlformats.org/officeDocument/2006/relationships/oleObject" Target="../embeddings/oleObject14.bin"/><Relationship Id="rId35"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第七章 网络安全态势评估</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35577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a:t>
            </a:r>
            <a:r>
              <a:rPr lang="en-US" altLang="zh-CN" i="1" dirty="0" smtClean="0"/>
              <a:t>w</a:t>
            </a:r>
            <a:r>
              <a:rPr lang="zh-CN" altLang="en-US" dirty="0" smtClean="0"/>
              <a:t>和</a:t>
            </a:r>
            <a:r>
              <a:rPr lang="en-US" altLang="zh-CN" i="1" dirty="0" smtClean="0"/>
              <a:t>b</a:t>
            </a:r>
            <a:r>
              <a:rPr lang="zh-CN" altLang="en-US" dirty="0" smtClean="0"/>
              <a:t>求偏导数</a:t>
            </a:r>
            <a:endParaRPr lang="en-US" dirty="0"/>
          </a:p>
        </p:txBody>
      </p:sp>
      <p:grpSp>
        <p:nvGrpSpPr>
          <p:cNvPr id="4" name="Group 3"/>
          <p:cNvGrpSpPr/>
          <p:nvPr/>
        </p:nvGrpSpPr>
        <p:grpSpPr>
          <a:xfrm>
            <a:off x="2115019" y="1456892"/>
            <a:ext cx="7735991" cy="4700628"/>
            <a:chOff x="2115019" y="6990426"/>
            <a:chExt cx="7735991" cy="4700628"/>
          </a:xfrm>
        </p:grpSpPr>
        <p:sp>
          <p:nvSpPr>
            <p:cNvPr id="5" name="Rectangle 4"/>
            <p:cNvSpPr/>
            <p:nvPr/>
          </p:nvSpPr>
          <p:spPr>
            <a:xfrm>
              <a:off x="2115019" y="6990426"/>
              <a:ext cx="7735991" cy="2708434"/>
            </a:xfrm>
            <a:prstGeom prst="rect">
              <a:avLst/>
            </a:prstGeom>
          </p:spPr>
          <p:txBody>
            <a:bodyPr wrap="square">
              <a:spAutoFit/>
            </a:bodyPr>
            <a:lstStyle/>
            <a:p>
              <a:r>
                <a:rPr lang="zh-CN" altLang="en-US" sz="1700" dirty="0" smtClean="0">
                  <a:latin typeface="微软雅黑" panose="020B0503020204020204" pitchFamily="34" charset="-122"/>
                  <a:ea typeface="微软雅黑" panose="020B0503020204020204" pitchFamily="34" charset="-122"/>
                </a:rPr>
                <a:t>对</a:t>
              </a:r>
              <a:r>
                <a:rPr lang="en-US" altLang="zh-CN" sz="1700" i="1" dirty="0" smtClean="0">
                  <a:latin typeface="微软雅黑" panose="020B0503020204020204" pitchFamily="34" charset="-122"/>
                  <a:ea typeface="微软雅黑" panose="020B0503020204020204" pitchFamily="34" charset="-122"/>
                </a:rPr>
                <a:t>w</a:t>
              </a:r>
              <a:r>
                <a:rPr lang="zh-CN" altLang="en-US" sz="1700" dirty="0" smtClean="0">
                  <a:latin typeface="微软雅黑" panose="020B0503020204020204" pitchFamily="34" charset="-122"/>
                  <a:ea typeface="微软雅黑" panose="020B0503020204020204" pitchFamily="34" charset="-122"/>
                </a:rPr>
                <a:t>和</a:t>
              </a:r>
              <a:r>
                <a:rPr lang="en-US" altLang="zh-CN" sz="1700" i="1" dirty="0">
                  <a:latin typeface="微软雅黑" panose="020B0503020204020204" pitchFamily="34" charset="-122"/>
                  <a:ea typeface="微软雅黑" panose="020B0503020204020204" pitchFamily="34" charset="-122"/>
                </a:rPr>
                <a:t>b</a:t>
              </a:r>
              <a:r>
                <a:rPr lang="zh-CN" altLang="en-US" sz="1700" dirty="0" smtClean="0">
                  <a:latin typeface="微软雅黑" panose="020B0503020204020204" pitchFamily="34" charset="-122"/>
                  <a:ea typeface="微软雅黑" panose="020B0503020204020204" pitchFamily="34" charset="-122"/>
                </a:rPr>
                <a:t>求</a:t>
              </a:r>
              <a:r>
                <a:rPr lang="zh-CN" altLang="en-US" sz="1700" dirty="0">
                  <a:latin typeface="微软雅黑" panose="020B0503020204020204" pitchFamily="34" charset="-122"/>
                  <a:ea typeface="微软雅黑" panose="020B0503020204020204" pitchFamily="34" charset="-122"/>
                </a:rPr>
                <a:t>偏导</a:t>
              </a:r>
              <a:r>
                <a:rPr lang="zh-CN" altLang="en-US" sz="1700" dirty="0" smtClean="0">
                  <a:latin typeface="微软雅黑" panose="020B0503020204020204" pitchFamily="34" charset="-122"/>
                  <a:ea typeface="微软雅黑" panose="020B0503020204020204" pitchFamily="34" charset="-122"/>
                </a:rPr>
                <a:t>，有                                    将</a:t>
              </a:r>
              <a:r>
                <a:rPr lang="zh-CN" altLang="en-US" sz="1700" dirty="0">
                  <a:latin typeface="微软雅黑" panose="020B0503020204020204" pitchFamily="34" charset="-122"/>
                  <a:ea typeface="微软雅黑" panose="020B0503020204020204" pitchFamily="34" charset="-122"/>
                </a:rPr>
                <a:t>偏导数置</a:t>
              </a:r>
              <a:r>
                <a:rPr lang="en-US" altLang="zh-CN" sz="1700" dirty="0">
                  <a:latin typeface="微软雅黑" panose="020B0503020204020204" pitchFamily="34" charset="-122"/>
                  <a:ea typeface="微软雅黑" panose="020B0503020204020204" pitchFamily="34" charset="-122"/>
                </a:rPr>
                <a:t>0</a:t>
              </a:r>
              <a:r>
                <a:rPr lang="zh-CN" altLang="en-US" sz="1700" dirty="0">
                  <a:latin typeface="微软雅黑" panose="020B0503020204020204" pitchFamily="34" charset="-122"/>
                  <a:ea typeface="微软雅黑" panose="020B0503020204020204" pitchFamily="34" charset="-122"/>
                </a:rPr>
                <a:t>，有</a:t>
              </a:r>
              <a:endParaRPr lang="en-US" altLang="zh-CN" sz="1700" dirty="0">
                <a:latin typeface="微软雅黑" panose="020B0503020204020204" pitchFamily="34" charset="-122"/>
                <a:ea typeface="微软雅黑" panose="020B0503020204020204" pitchFamily="34" charset="-122"/>
              </a:endParaRPr>
            </a:p>
            <a:p>
              <a:r>
                <a:rPr lang="zh-CN" altLang="en-US" sz="1700" dirty="0" smtClean="0">
                  <a:latin typeface="微软雅黑" panose="020B0503020204020204" pitchFamily="34" charset="-122"/>
                  <a:ea typeface="微软雅黑" panose="020B0503020204020204" pitchFamily="34" charset="-122"/>
                </a:rPr>
                <a:t>                                        </a:t>
              </a:r>
              <a:endParaRPr lang="en-US" altLang="zh-CN" sz="1700" dirty="0" smtClean="0">
                <a:latin typeface="微软雅黑" panose="020B0503020204020204" pitchFamily="34" charset="-122"/>
                <a:ea typeface="微软雅黑" panose="020B0503020204020204" pitchFamily="34" charset="-122"/>
              </a:endParaRPr>
            </a:p>
            <a:p>
              <a:endParaRPr lang="en-US" altLang="zh-CN" sz="1700" dirty="0">
                <a:latin typeface="微软雅黑" panose="020B0503020204020204" pitchFamily="34" charset="-122"/>
                <a:ea typeface="微软雅黑" panose="020B0503020204020204" pitchFamily="34" charset="-122"/>
              </a:endParaRPr>
            </a:p>
            <a:p>
              <a:endParaRPr lang="en-US" altLang="zh-CN" sz="1700" dirty="0">
                <a:latin typeface="微软雅黑" panose="020B0503020204020204" pitchFamily="34" charset="-122"/>
                <a:ea typeface="微软雅黑" panose="020B0503020204020204" pitchFamily="34" charset="-122"/>
              </a:endParaRPr>
            </a:p>
            <a:p>
              <a:endParaRPr lang="en-US" altLang="zh-CN" sz="1700" dirty="0">
                <a:latin typeface="微软雅黑" panose="020B0503020204020204" pitchFamily="34" charset="-122"/>
                <a:ea typeface="微软雅黑" panose="020B0503020204020204" pitchFamily="34" charset="-122"/>
              </a:endParaRPr>
            </a:p>
            <a:p>
              <a:endParaRPr lang="en-US" altLang="zh-CN" sz="1700" dirty="0" smtClean="0">
                <a:latin typeface="微软雅黑" panose="020B0503020204020204" pitchFamily="34" charset="-122"/>
                <a:ea typeface="微软雅黑" panose="020B0503020204020204" pitchFamily="34" charset="-122"/>
              </a:endParaRPr>
            </a:p>
            <a:p>
              <a:r>
                <a:rPr lang="zh-CN" altLang="en-US" sz="1700" dirty="0" smtClean="0">
                  <a:latin typeface="微软雅黑" panose="020B0503020204020204" pitchFamily="34" charset="-122"/>
                  <a:ea typeface="微软雅黑" panose="020B0503020204020204" pitchFamily="34" charset="-122"/>
                </a:rPr>
                <a:t>将结果代回原目标方程</a:t>
              </a:r>
              <a:endParaRPr lang="en-US" altLang="zh-CN" sz="1700" dirty="0" smtClean="0">
                <a:latin typeface="微软雅黑" panose="020B0503020204020204" pitchFamily="34" charset="-122"/>
                <a:ea typeface="微软雅黑" panose="020B0503020204020204" pitchFamily="34" charset="-122"/>
              </a:endParaRPr>
            </a:p>
            <a:p>
              <a:endParaRPr lang="en-US" altLang="zh-CN" sz="1700" dirty="0" smtClean="0">
                <a:latin typeface="微软雅黑" panose="020B0503020204020204" pitchFamily="34" charset="-122"/>
                <a:ea typeface="微软雅黑" panose="020B0503020204020204" pitchFamily="34" charset="-122"/>
              </a:endParaRPr>
            </a:p>
            <a:p>
              <a:endParaRPr lang="en-US" altLang="zh-CN" sz="1700" dirty="0" smtClean="0">
                <a:latin typeface="微软雅黑" panose="020B0503020204020204" pitchFamily="34" charset="-122"/>
                <a:ea typeface="微软雅黑" panose="020B0503020204020204" pitchFamily="34" charset="-122"/>
              </a:endParaRPr>
            </a:p>
            <a:p>
              <a:endParaRPr lang="en-US" sz="1700" dirty="0">
                <a:latin typeface="微软雅黑" panose="020B0503020204020204" pitchFamily="34" charset="-122"/>
                <a:ea typeface="微软雅黑" panose="020B0503020204020204" pitchFamily="34" charset="-12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446091812"/>
                </p:ext>
              </p:extLst>
            </p:nvPr>
          </p:nvGraphicFramePr>
          <p:xfrm>
            <a:off x="4127451" y="7087992"/>
            <a:ext cx="1745448" cy="947142"/>
          </p:xfrm>
          <a:graphic>
            <a:graphicData uri="http://schemas.openxmlformats.org/presentationml/2006/ole">
              <mc:AlternateContent xmlns:mc="http://schemas.openxmlformats.org/markup-compatibility/2006">
                <mc:Choice xmlns:v="urn:schemas-microsoft-com:vml" Requires="v">
                  <p:oleObj spid="_x0000_s3335" name="Equation" r:id="rId3" imgW="1638000" imgH="888840" progId="Equation.3">
                    <p:embed/>
                  </p:oleObj>
                </mc:Choice>
                <mc:Fallback>
                  <p:oleObj name="Equation" r:id="rId3" imgW="1638000" imgH="888840" progId="Equation.3">
                    <p:embed/>
                    <p:pic>
                      <p:nvPicPr>
                        <p:cNvPr id="0" name=""/>
                        <p:cNvPicPr/>
                        <p:nvPr/>
                      </p:nvPicPr>
                      <p:blipFill>
                        <a:blip r:embed="rId4"/>
                        <a:stretch>
                          <a:fillRect/>
                        </a:stretch>
                      </p:blipFill>
                      <p:spPr>
                        <a:xfrm>
                          <a:off x="4127451" y="7087992"/>
                          <a:ext cx="1745448" cy="947142"/>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3202250"/>
                </p:ext>
              </p:extLst>
            </p:nvPr>
          </p:nvGraphicFramePr>
          <p:xfrm>
            <a:off x="8234214" y="7154522"/>
            <a:ext cx="1145455" cy="1252841"/>
          </p:xfrm>
          <a:graphic>
            <a:graphicData uri="http://schemas.openxmlformats.org/presentationml/2006/ole">
              <mc:AlternateContent xmlns:mc="http://schemas.openxmlformats.org/markup-compatibility/2006">
                <mc:Choice xmlns:v="urn:schemas-microsoft-com:vml" Requires="v">
                  <p:oleObj spid="_x0000_s3336" name="Equation" r:id="rId5" imgW="812520" imgH="888840" progId="Equation.3">
                    <p:embed/>
                  </p:oleObj>
                </mc:Choice>
                <mc:Fallback>
                  <p:oleObj name="Equation" r:id="rId5" imgW="812520" imgH="888840" progId="Equation.3">
                    <p:embed/>
                    <p:pic>
                      <p:nvPicPr>
                        <p:cNvPr id="0" name=""/>
                        <p:cNvPicPr/>
                        <p:nvPr/>
                      </p:nvPicPr>
                      <p:blipFill>
                        <a:blip r:embed="rId6"/>
                        <a:stretch>
                          <a:fillRect/>
                        </a:stretch>
                      </p:blipFill>
                      <p:spPr>
                        <a:xfrm>
                          <a:off x="8234214" y="7154522"/>
                          <a:ext cx="1145455" cy="1252841"/>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71853709"/>
                </p:ext>
              </p:extLst>
            </p:nvPr>
          </p:nvGraphicFramePr>
          <p:xfrm>
            <a:off x="4541444" y="8847841"/>
            <a:ext cx="5143500" cy="2843213"/>
          </p:xfrm>
          <a:graphic>
            <a:graphicData uri="http://schemas.openxmlformats.org/presentationml/2006/ole">
              <mc:AlternateContent xmlns:mc="http://schemas.openxmlformats.org/markup-compatibility/2006">
                <mc:Choice xmlns:v="urn:schemas-microsoft-com:vml" Requires="v">
                  <p:oleObj spid="_x0000_s3337" name="Equation" r:id="rId7" imgW="3213000" imgH="1777680" progId="Equation.3">
                    <p:embed/>
                  </p:oleObj>
                </mc:Choice>
                <mc:Fallback>
                  <p:oleObj name="Equation" r:id="rId7" imgW="3213000" imgH="1777680" progId="Equation.3">
                    <p:embed/>
                    <p:pic>
                      <p:nvPicPr>
                        <p:cNvPr id="0" name=""/>
                        <p:cNvPicPr/>
                        <p:nvPr/>
                      </p:nvPicPr>
                      <p:blipFill>
                        <a:blip r:embed="rId8"/>
                        <a:stretch>
                          <a:fillRect/>
                        </a:stretch>
                      </p:blipFill>
                      <p:spPr>
                        <a:xfrm>
                          <a:off x="4541444" y="8847841"/>
                          <a:ext cx="5143500" cy="2843213"/>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3093949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对偶问题</a:t>
            </a:r>
            <a:endParaRPr lang="en-US" dirty="0"/>
          </a:p>
        </p:txBody>
      </p:sp>
      <p:sp>
        <p:nvSpPr>
          <p:cNvPr id="3" name="Vertical Text Placeholder 2"/>
          <p:cNvSpPr>
            <a:spLocks noGrp="1"/>
          </p:cNvSpPr>
          <p:nvPr>
            <p:ph type="body" orient="vert" idx="1"/>
          </p:nvPr>
        </p:nvSpPr>
        <p:spPr/>
        <p:txBody>
          <a:bodyPr>
            <a:normAutofit fontScale="92500"/>
          </a:bodyPr>
          <a:lstStyle/>
          <a:p>
            <a:r>
              <a:rPr lang="zh-CN" altLang="en-US" dirty="0" smtClean="0"/>
              <a:t>将求解结果代回对偶问题，得到新的对偶问题表达形式</a:t>
            </a:r>
            <a:endParaRPr lang="en-US" altLang="zh-CN" dirty="0" smtClean="0"/>
          </a:p>
          <a:p>
            <a:endParaRPr lang="en-US" altLang="zh-CN" dirty="0"/>
          </a:p>
          <a:p>
            <a:endParaRPr lang="en-US" altLang="zh-CN" dirty="0" smtClean="0"/>
          </a:p>
          <a:p>
            <a:endParaRPr lang="en-US" altLang="zh-CN" dirty="0"/>
          </a:p>
          <a:p>
            <a:r>
              <a:rPr lang="zh-CN" altLang="en-US" dirty="0" smtClean="0"/>
              <a:t>这样</a:t>
            </a:r>
            <a:r>
              <a:rPr lang="en-US" altLang="zh-CN" dirty="0" smtClean="0"/>
              <a:t>x</a:t>
            </a:r>
            <a:r>
              <a:rPr lang="en-US" altLang="zh-CN" baseline="-25000" dirty="0" smtClean="0"/>
              <a:t>i</a:t>
            </a:r>
            <a:r>
              <a:rPr lang="zh-CN" altLang="en-US" baseline="-25000" dirty="0" smtClean="0"/>
              <a:t>，</a:t>
            </a:r>
            <a:r>
              <a:rPr lang="en-US" altLang="zh-CN" dirty="0"/>
              <a:t> </a:t>
            </a:r>
            <a:r>
              <a:rPr lang="en-US" altLang="zh-CN" dirty="0" err="1" smtClean="0"/>
              <a:t>y</a:t>
            </a:r>
            <a:r>
              <a:rPr lang="en-US" altLang="zh-CN" baseline="-25000" dirty="0" err="1" smtClean="0"/>
              <a:t>i</a:t>
            </a:r>
            <a:r>
              <a:rPr lang="zh-CN" altLang="en-US" dirty="0" smtClean="0"/>
              <a:t>均为训练样本给定的已知量，因此，最终寻找间隔最大化问题被转变为</a:t>
            </a:r>
            <a:r>
              <a:rPr lang="zh-CN" altLang="en-US" dirty="0" smtClean="0">
                <a:solidFill>
                  <a:srgbClr val="FFFF00"/>
                </a:solidFill>
              </a:rPr>
              <a:t>求解</a:t>
            </a:r>
            <a:r>
              <a:rPr lang="en-US" altLang="zh-CN" dirty="0" err="1" smtClean="0">
                <a:solidFill>
                  <a:srgbClr val="FFFF00"/>
                </a:solidFill>
              </a:rPr>
              <a:t>a</a:t>
            </a:r>
            <a:r>
              <a:rPr lang="en-US" altLang="zh-CN" baseline="-25000" dirty="0" err="1" smtClean="0">
                <a:solidFill>
                  <a:srgbClr val="FFFF00"/>
                </a:solidFill>
              </a:rPr>
              <a:t>i</a:t>
            </a:r>
            <a:r>
              <a:rPr lang="zh-CN" altLang="en-US" dirty="0" smtClean="0">
                <a:solidFill>
                  <a:srgbClr val="FFFF00"/>
                </a:solidFill>
              </a:rPr>
              <a:t>（拉格朗日乘子）</a:t>
            </a:r>
            <a:r>
              <a:rPr lang="zh-CN" altLang="en-US" dirty="0" smtClean="0"/>
              <a:t>使得目标函数最大化的过程。</a:t>
            </a:r>
            <a:endParaRPr lang="en-US" altLang="zh-CN" dirty="0" smtClean="0"/>
          </a:p>
          <a:p>
            <a:r>
              <a:rPr lang="zh-CN" altLang="en-US" i="1" u="sng" dirty="0"/>
              <a:t>二</a:t>
            </a:r>
            <a:r>
              <a:rPr lang="zh-CN" altLang="en-US" i="1" u="sng" dirty="0" smtClean="0"/>
              <a:t>次凸优化的性质保证这样的最优解是存在的。</a:t>
            </a:r>
            <a:endParaRPr lang="en-US" altLang="zh-CN" i="1" u="sng"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99749268"/>
              </p:ext>
            </p:extLst>
          </p:nvPr>
        </p:nvGraphicFramePr>
        <p:xfrm>
          <a:off x="4003380" y="2214889"/>
          <a:ext cx="3782058" cy="1791501"/>
        </p:xfrm>
        <a:graphic>
          <a:graphicData uri="http://schemas.openxmlformats.org/presentationml/2006/ole">
            <mc:AlternateContent xmlns:mc="http://schemas.openxmlformats.org/markup-compatibility/2006">
              <mc:Choice xmlns:v="urn:schemas-microsoft-com:vml" Requires="v">
                <p:oleObj spid="_x0000_s4185" name="Equation" r:id="rId3" imgW="2412720" imgH="1143000" progId="Equation.3">
                  <p:embed/>
                </p:oleObj>
              </mc:Choice>
              <mc:Fallback>
                <p:oleObj name="Equation" r:id="rId3" imgW="2412720" imgH="1143000" progId="Equation.3">
                  <p:embed/>
                  <p:pic>
                    <p:nvPicPr>
                      <p:cNvPr id="0" name=""/>
                      <p:cNvPicPr/>
                      <p:nvPr/>
                    </p:nvPicPr>
                    <p:blipFill>
                      <a:blip r:embed="rId4"/>
                      <a:stretch>
                        <a:fillRect/>
                      </a:stretch>
                    </p:blipFill>
                    <p:spPr>
                      <a:xfrm>
                        <a:off x="4003380" y="2214889"/>
                        <a:ext cx="3782058" cy="1791501"/>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022293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a:t>
            </a:r>
            <a:r>
              <a:rPr lang="zh-CN" altLang="en-US" dirty="0" smtClean="0"/>
              <a:t>约束</a:t>
            </a:r>
            <a:endParaRPr lang="en-US" dirty="0"/>
          </a:p>
        </p:txBody>
      </p:sp>
      <p:sp>
        <p:nvSpPr>
          <p:cNvPr id="3" name="Vertical Text Placeholder 2"/>
          <p:cNvSpPr>
            <a:spLocks noGrp="1"/>
          </p:cNvSpPr>
          <p:nvPr>
            <p:ph type="body" orient="vert" idx="1"/>
          </p:nvPr>
        </p:nvSpPr>
        <p:spPr>
          <a:xfrm>
            <a:off x="1524000" y="1778491"/>
            <a:ext cx="9334500" cy="4351338"/>
          </a:xfrm>
        </p:spPr>
        <p:txBody>
          <a:bodyPr/>
          <a:lstStyle/>
          <a:p>
            <a:r>
              <a:rPr lang="zh-CN" altLang="en-US" dirty="0"/>
              <a:t>依</a:t>
            </a:r>
            <a:r>
              <a:rPr lang="zh-CN" altLang="en-US" dirty="0" smtClean="0"/>
              <a:t>据</a:t>
            </a:r>
            <a:r>
              <a:rPr lang="en-US" altLang="zh-CN" dirty="0" smtClean="0"/>
              <a:t>KKT</a:t>
            </a:r>
            <a:r>
              <a:rPr lang="zh-CN" altLang="en-US" dirty="0" smtClean="0"/>
              <a:t>（</a:t>
            </a:r>
            <a:r>
              <a:rPr lang="en-US" altLang="zh-CN" dirty="0" err="1" smtClean="0"/>
              <a:t>Karush</a:t>
            </a:r>
            <a:r>
              <a:rPr lang="en-US" altLang="zh-CN" dirty="0" smtClean="0"/>
              <a:t>-Kuhn-</a:t>
            </a:r>
            <a:r>
              <a:rPr lang="en-US" altLang="zh-CN" dirty="0" err="1" smtClean="0"/>
              <a:t>Kucter</a:t>
            </a:r>
            <a:r>
              <a:rPr lang="zh-CN" altLang="en-US" dirty="0" smtClean="0"/>
              <a:t>）条件， 只有当</a:t>
            </a:r>
            <a:endParaRPr lang="en-US" altLang="zh-CN" dirty="0" smtClean="0"/>
          </a:p>
          <a:p>
            <a:pPr marL="0" indent="0">
              <a:buNone/>
            </a:pPr>
            <a:endParaRPr lang="en-US" altLang="zh-CN" dirty="0" smtClean="0"/>
          </a:p>
          <a:p>
            <a:pPr marL="0" indent="0">
              <a:buNone/>
            </a:pPr>
            <a:r>
              <a:rPr lang="zh-CN" altLang="en-US" dirty="0" smtClean="0"/>
              <a:t>时，取得最优解。对于非支持向量而言，一定可以确定</a:t>
            </a:r>
            <a:endParaRPr lang="en-US" altLang="zh-CN" dirty="0" smtClean="0"/>
          </a:p>
          <a:p>
            <a:pPr marL="0" indent="0">
              <a:buNone/>
            </a:pPr>
            <a:endParaRPr lang="en-US" altLang="zh-CN" dirty="0" smtClean="0"/>
          </a:p>
          <a:p>
            <a:pPr marL="0" indent="0">
              <a:spcBef>
                <a:spcPts val="0"/>
              </a:spcBef>
              <a:buNone/>
            </a:pPr>
            <a:r>
              <a:rPr lang="zh-CN" altLang="en-US" dirty="0" smtClean="0"/>
              <a:t>不为</a:t>
            </a:r>
            <a:r>
              <a:rPr lang="en-US" altLang="zh-CN" dirty="0" smtClean="0"/>
              <a:t>0</a:t>
            </a:r>
            <a:r>
              <a:rPr lang="zh-CN" altLang="en-US" dirty="0" smtClean="0"/>
              <a:t>。因此，对于非支持向量样本，其对应的拉格朗日乘子必为零，才能满足等式约束。</a:t>
            </a:r>
            <a:endParaRPr lang="en-US" altLang="zh-CN" dirty="0" smtClean="0"/>
          </a:p>
          <a:p>
            <a:pPr marL="0" indent="0">
              <a:spcBef>
                <a:spcPts val="0"/>
              </a:spcBef>
              <a:buNone/>
            </a:pPr>
            <a:r>
              <a:rPr lang="zh-CN" altLang="en-US" dirty="0"/>
              <a:t>总而言</a:t>
            </a:r>
            <a:r>
              <a:rPr lang="zh-CN" altLang="en-US" dirty="0" smtClean="0"/>
              <a:t>之，除支持向量对应的拉格朗日乘子不为</a:t>
            </a:r>
            <a:r>
              <a:rPr lang="en-US" altLang="zh-CN" dirty="0" smtClean="0"/>
              <a:t>0</a:t>
            </a:r>
            <a:r>
              <a:rPr lang="zh-CN" altLang="en-US" dirty="0" smtClean="0"/>
              <a:t>外，其他均为</a:t>
            </a:r>
            <a:r>
              <a:rPr lang="en-US" altLang="zh-CN" dirty="0" smtClean="0"/>
              <a:t>0</a:t>
            </a:r>
            <a:r>
              <a:rPr lang="zh-CN" alt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66159562"/>
              </p:ext>
            </p:extLst>
          </p:nvPr>
        </p:nvGraphicFramePr>
        <p:xfrm>
          <a:off x="4286250" y="2426876"/>
          <a:ext cx="3344863" cy="542925"/>
        </p:xfrm>
        <a:graphic>
          <a:graphicData uri="http://schemas.openxmlformats.org/presentationml/2006/ole">
            <mc:AlternateContent xmlns:mc="http://schemas.openxmlformats.org/markup-compatibility/2006">
              <mc:Choice xmlns:v="urn:schemas-microsoft-com:vml" Requires="v">
                <p:oleObj spid="_x0000_s5296" name="Equation" r:id="rId3" imgW="1409400" imgH="228600" progId="Equation.3">
                  <p:embed/>
                </p:oleObj>
              </mc:Choice>
              <mc:Fallback>
                <p:oleObj name="Equation" r:id="rId3" imgW="1409400" imgH="228600" progId="Equation.3">
                  <p:embed/>
                  <p:pic>
                    <p:nvPicPr>
                      <p:cNvPr id="0" name=""/>
                      <p:cNvPicPr/>
                      <p:nvPr/>
                    </p:nvPicPr>
                    <p:blipFill>
                      <a:blip r:embed="rId4"/>
                      <a:stretch>
                        <a:fillRect/>
                      </a:stretch>
                    </p:blipFill>
                    <p:spPr>
                      <a:xfrm>
                        <a:off x="4286250" y="2426876"/>
                        <a:ext cx="3344863" cy="542925"/>
                      </a:xfrm>
                      <a:prstGeom prst="rect">
                        <a:avLst/>
                      </a:prstGeom>
                      <a:solidFill>
                        <a:schemeClr val="tx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88876126"/>
              </p:ext>
            </p:extLst>
          </p:nvPr>
        </p:nvGraphicFramePr>
        <p:xfrm>
          <a:off x="4941609" y="3849852"/>
          <a:ext cx="2109640" cy="506314"/>
        </p:xfrm>
        <a:graphic>
          <a:graphicData uri="http://schemas.openxmlformats.org/presentationml/2006/ole">
            <mc:AlternateContent xmlns:mc="http://schemas.openxmlformats.org/markup-compatibility/2006">
              <mc:Choice xmlns:v="urn:schemas-microsoft-com:vml" Requires="v">
                <p:oleObj spid="_x0000_s5297" name="Equation" r:id="rId5" imgW="952200" imgH="228600" progId="Equation.3">
                  <p:embed/>
                </p:oleObj>
              </mc:Choice>
              <mc:Fallback>
                <p:oleObj name="Equation" r:id="rId5" imgW="952200" imgH="228600" progId="Equation.3">
                  <p:embed/>
                  <p:pic>
                    <p:nvPicPr>
                      <p:cNvPr id="0" name=""/>
                      <p:cNvPicPr/>
                      <p:nvPr/>
                    </p:nvPicPr>
                    <p:blipFill>
                      <a:blip r:embed="rId6"/>
                      <a:stretch>
                        <a:fillRect/>
                      </a:stretch>
                    </p:blipFill>
                    <p:spPr>
                      <a:xfrm>
                        <a:off x="4941609" y="3849852"/>
                        <a:ext cx="2109640" cy="50631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98416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求得最优</a:t>
            </a:r>
            <a:r>
              <a:rPr lang="en-US" altLang="zh-CN" i="1" dirty="0" smtClean="0"/>
              <a:t>w</a:t>
            </a:r>
            <a:r>
              <a:rPr lang="zh-CN" altLang="en-US" dirty="0" smtClean="0"/>
              <a:t>和</a:t>
            </a:r>
            <a:r>
              <a:rPr lang="en-US" altLang="zh-CN" i="1" dirty="0" smtClean="0"/>
              <a:t>b</a:t>
            </a:r>
            <a:endParaRPr lang="en-US" i="1" dirty="0"/>
          </a:p>
        </p:txBody>
      </p:sp>
      <p:sp>
        <p:nvSpPr>
          <p:cNvPr id="3" name="Vertical Text Placeholder 2"/>
          <p:cNvSpPr>
            <a:spLocks noGrp="1"/>
          </p:cNvSpPr>
          <p:nvPr>
            <p:ph type="body" orient="vert" idx="1"/>
          </p:nvPr>
        </p:nvSpPr>
        <p:spPr/>
        <p:txBody>
          <a:bodyPr/>
          <a:lstStyle/>
          <a:p>
            <a:r>
              <a:rPr lang="zh-CN" altLang="en-US" dirty="0" smtClean="0"/>
              <a:t>通过求解拉格朗日乘子</a:t>
            </a:r>
            <a:r>
              <a:rPr lang="en-US" altLang="zh-CN" dirty="0" err="1" smtClean="0"/>
              <a:t>a</a:t>
            </a:r>
            <a:r>
              <a:rPr lang="en-US" altLang="zh-CN" baseline="-25000" dirty="0" err="1" smtClean="0"/>
              <a:t>i</a:t>
            </a:r>
            <a:r>
              <a:rPr lang="zh-CN" altLang="en-US" dirty="0" smtClean="0"/>
              <a:t>的最优解，代入</a:t>
            </a:r>
            <a:endParaRPr lang="en-US" altLang="zh-CN" dirty="0" smtClean="0"/>
          </a:p>
          <a:p>
            <a:endParaRPr lang="en-US" dirty="0"/>
          </a:p>
          <a:p>
            <a:pPr marL="0" indent="0">
              <a:buNone/>
            </a:pPr>
            <a:r>
              <a:rPr lang="zh-CN" altLang="en-US" dirty="0" smtClean="0"/>
              <a:t>    和</a:t>
            </a:r>
            <a:endParaRPr lang="en-US" altLang="zh-CN" dirty="0" smtClean="0"/>
          </a:p>
          <a:p>
            <a:pPr marL="0" indent="0">
              <a:buNone/>
            </a:pPr>
            <a:endParaRPr lang="en-US" altLang="zh-CN" dirty="0"/>
          </a:p>
          <a:p>
            <a:pPr marL="0" indent="0">
              <a:buNone/>
            </a:pPr>
            <a:r>
              <a:rPr lang="zh-CN" altLang="en-US" dirty="0" smtClean="0"/>
              <a:t>    即可</a:t>
            </a:r>
            <a:r>
              <a:rPr lang="zh-CN" altLang="en-US" dirty="0"/>
              <a:t>求得最优</a:t>
            </a:r>
            <a:r>
              <a:rPr lang="en-US" altLang="zh-CN" i="1" dirty="0"/>
              <a:t>w</a:t>
            </a:r>
            <a:r>
              <a:rPr lang="zh-CN" altLang="en-US" dirty="0"/>
              <a:t>和</a:t>
            </a:r>
            <a:r>
              <a:rPr lang="en-US" altLang="zh-CN" i="1" dirty="0" smtClean="0"/>
              <a:t>b</a:t>
            </a:r>
            <a:r>
              <a:rPr lang="zh-CN" altLang="en-US" dirty="0" smtClean="0"/>
              <a:t>。</a:t>
            </a:r>
            <a:endParaRPr lang="en-US" altLang="zh-CN" dirty="0" smtClean="0"/>
          </a:p>
          <a:p>
            <a:pPr marL="0" indent="0">
              <a:buNone/>
            </a:pPr>
            <a:r>
              <a:rPr lang="zh-CN" altLang="en-US" dirty="0"/>
              <a:t>从</a:t>
            </a:r>
            <a:r>
              <a:rPr lang="zh-CN" altLang="en-US" dirty="0" smtClean="0"/>
              <a:t>而，找到了</a:t>
            </a:r>
            <a:r>
              <a:rPr lang="zh-CN" altLang="en-US" dirty="0" smtClean="0">
                <a:solidFill>
                  <a:srgbClr val="FFFF00"/>
                </a:solidFill>
              </a:rPr>
              <a:t>最优超平面</a:t>
            </a:r>
            <a:r>
              <a:rPr lang="zh-CN" altLang="en-US" dirty="0" smtClean="0"/>
              <a:t>，建立了</a:t>
            </a:r>
            <a:r>
              <a:rPr lang="en-US" altLang="zh-CN" dirty="0" smtClean="0"/>
              <a:t>SVM</a:t>
            </a:r>
            <a:r>
              <a:rPr lang="zh-CN" altLang="en-US" dirty="0" smtClean="0"/>
              <a:t>分类模型（参数为</a:t>
            </a:r>
            <a:r>
              <a:rPr lang="en-US" altLang="zh-CN" i="1" dirty="0"/>
              <a:t>w</a:t>
            </a:r>
            <a:r>
              <a:rPr lang="zh-CN" altLang="en-US" dirty="0"/>
              <a:t>和</a:t>
            </a:r>
            <a:r>
              <a:rPr lang="en-US" altLang="zh-CN" i="1" dirty="0"/>
              <a:t>b </a:t>
            </a:r>
            <a:r>
              <a:rPr lang="zh-CN" altLang="en-US" dirty="0" smtClean="0"/>
              <a:t>）。</a:t>
            </a:r>
            <a:endParaRPr lang="en-US" altLang="zh-CN" dirty="0" smtClean="0"/>
          </a:p>
          <a:p>
            <a:pPr marL="0" indent="0">
              <a:buNone/>
            </a:pPr>
            <a:endParaRPr lang="en-US" altLang="zh-CN"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47141719"/>
              </p:ext>
            </p:extLst>
          </p:nvPr>
        </p:nvGraphicFramePr>
        <p:xfrm>
          <a:off x="5607834" y="2513928"/>
          <a:ext cx="1311439" cy="685983"/>
        </p:xfrm>
        <a:graphic>
          <a:graphicData uri="http://schemas.openxmlformats.org/presentationml/2006/ole">
            <mc:AlternateContent xmlns:mc="http://schemas.openxmlformats.org/markup-compatibility/2006">
              <mc:Choice xmlns:v="urn:schemas-microsoft-com:vml" Requires="v">
                <p:oleObj spid="_x0000_s6318" name="Equation" r:id="rId3" imgW="825480" imgH="431640" progId="Equation.3">
                  <p:embed/>
                </p:oleObj>
              </mc:Choice>
              <mc:Fallback>
                <p:oleObj name="Equation" r:id="rId3" imgW="825480" imgH="431640" progId="Equation.3">
                  <p:embed/>
                  <p:pic>
                    <p:nvPicPr>
                      <p:cNvPr id="0" name=""/>
                      <p:cNvPicPr/>
                      <p:nvPr/>
                    </p:nvPicPr>
                    <p:blipFill>
                      <a:blip r:embed="rId4"/>
                      <a:stretch>
                        <a:fillRect/>
                      </a:stretch>
                    </p:blipFill>
                    <p:spPr>
                      <a:xfrm>
                        <a:off x="5607834" y="2513928"/>
                        <a:ext cx="1311439" cy="685983"/>
                      </a:xfrm>
                      <a:prstGeom prst="rect">
                        <a:avLst/>
                      </a:prstGeom>
                      <a:solidFill>
                        <a:schemeClr val="tx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24859971"/>
              </p:ext>
            </p:extLst>
          </p:nvPr>
        </p:nvGraphicFramePr>
        <p:xfrm>
          <a:off x="5281105" y="3831588"/>
          <a:ext cx="2554060" cy="410474"/>
        </p:xfrm>
        <a:graphic>
          <a:graphicData uri="http://schemas.openxmlformats.org/presentationml/2006/ole">
            <mc:AlternateContent xmlns:mc="http://schemas.openxmlformats.org/markup-compatibility/2006">
              <mc:Choice xmlns:v="urn:schemas-microsoft-com:vml" Requires="v">
                <p:oleObj spid="_x0000_s6319" name="Equation" r:id="rId5" imgW="1422360" imgH="228600" progId="Equation.3">
                  <p:embed/>
                </p:oleObj>
              </mc:Choice>
              <mc:Fallback>
                <p:oleObj name="Equation" r:id="rId5" imgW="1422360" imgH="228600" progId="Equation.3">
                  <p:embed/>
                  <p:pic>
                    <p:nvPicPr>
                      <p:cNvPr id="0" name=""/>
                      <p:cNvPicPr/>
                      <p:nvPr/>
                    </p:nvPicPr>
                    <p:blipFill>
                      <a:blip r:embed="rId6"/>
                      <a:stretch>
                        <a:fillRect/>
                      </a:stretch>
                    </p:blipFill>
                    <p:spPr>
                      <a:xfrm>
                        <a:off x="5281105" y="3831588"/>
                        <a:ext cx="2554060" cy="41047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340425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u="sng" dirty="0"/>
              <a:t>评价指标体系的建立及实现</a:t>
            </a:r>
            <a:endParaRPr lang="en-US" dirty="0"/>
          </a:p>
        </p:txBody>
      </p:sp>
      <p:sp>
        <p:nvSpPr>
          <p:cNvPr id="3" name="Vertical Text Placeholder 2"/>
          <p:cNvSpPr>
            <a:spLocks noGrp="1"/>
          </p:cNvSpPr>
          <p:nvPr>
            <p:ph type="body" orient="vert" idx="1"/>
          </p:nvPr>
        </p:nvSpPr>
        <p:spPr/>
        <p:txBody>
          <a:bodyPr>
            <a:normAutofit/>
          </a:bodyPr>
          <a:lstStyle/>
          <a:p>
            <a:r>
              <a:rPr lang="zh-CN" altLang="en-US" dirty="0" smtClean="0"/>
              <a:t>样本类别预测</a:t>
            </a:r>
            <a:endParaRPr lang="en-US" altLang="zh-CN" dirty="0" smtClean="0"/>
          </a:p>
          <a:p>
            <a:pPr lvl="1"/>
            <a:r>
              <a:rPr lang="zh-CN" altLang="en-US" dirty="0"/>
              <a:t>对</a:t>
            </a:r>
            <a:r>
              <a:rPr lang="zh-CN" altLang="en-US" dirty="0" smtClean="0"/>
              <a:t>于新来的样本（</a:t>
            </a:r>
            <a:r>
              <a:rPr lang="en-US" altLang="zh-CN" dirty="0" err="1" smtClean="0"/>
              <a:t>x,y</a:t>
            </a:r>
            <a:r>
              <a:rPr lang="zh-CN" altLang="en-US" dirty="0" smtClean="0"/>
              <a:t>），通过判别函数去判定新样本类别</a:t>
            </a:r>
            <a:endParaRPr lang="en-US" altLang="zh-CN" dirty="0" smtClean="0"/>
          </a:p>
          <a:p>
            <a:pPr marL="457200" lvl="1" indent="0">
              <a:buNone/>
            </a:pPr>
            <a:endParaRPr lang="en-US" altLang="zh-CN" dirty="0"/>
          </a:p>
          <a:p>
            <a:pPr lvl="1"/>
            <a:r>
              <a:rPr lang="en-US" altLang="zh-CN" dirty="0" smtClean="0"/>
              <a:t>             </a:t>
            </a:r>
          </a:p>
          <a:p>
            <a:pPr lvl="1"/>
            <a:r>
              <a:rPr lang="zh-CN" altLang="en-US" dirty="0" smtClean="0"/>
              <a:t>           表</a:t>
            </a:r>
            <a:r>
              <a:rPr lang="zh-CN" altLang="en-US" dirty="0"/>
              <a:t>示新样本与支持向量做内积运算，通过判别函数的符号进行分类，</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&lt;0</a:t>
            </a:r>
            <a:r>
              <a:rPr lang="zh-CN" altLang="en-US" dirty="0">
                <a:latin typeface="Times New Roman" panose="02020603050405020304" pitchFamily="18" charset="0"/>
                <a:cs typeface="Times New Roman" panose="02020603050405020304" pitchFamily="18" charset="0"/>
              </a:rPr>
              <a:t>， 样本被划分为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类；否则被分为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类。</a:t>
            </a:r>
            <a:endParaRPr lang="en-US" altLang="zh-CN" dirty="0" smtClean="0"/>
          </a:p>
          <a:p>
            <a:pPr lvl="1"/>
            <a:endParaRPr lang="en-US" altLang="zh-CN" dirty="0" smtClean="0"/>
          </a:p>
        </p:txBody>
      </p:sp>
      <p:sp>
        <p:nvSpPr>
          <p:cNvPr id="4" name="Vertical Text Placeholder 3"/>
          <p:cNvSpPr>
            <a:spLocks noGrp="1"/>
          </p:cNvSpPr>
          <p:nvPr>
            <p:ph type="body" orient="vert" idx="13"/>
          </p:nvPr>
        </p:nvSpPr>
        <p:spPr/>
        <p:txBody>
          <a:bodyPr/>
          <a:lstStyle/>
          <a:p>
            <a:r>
              <a:rPr lang="zh-CN" altLang="en-US" dirty="0" smtClean="0"/>
              <a:t>分类判别函数</a:t>
            </a:r>
            <a:endParaRPr lang="en-US" altLang="zh-CN" dirty="0" smtClean="0"/>
          </a:p>
          <a:p>
            <a:r>
              <a:rPr lang="en-US" altLang="zh-CN" dirty="0" smtClean="0"/>
              <a:t>SVM</a:t>
            </a:r>
            <a:r>
              <a:rPr lang="zh-CN" altLang="en-US" dirty="0" smtClean="0"/>
              <a:t>多分类问题</a:t>
            </a:r>
            <a:endParaRPr lang="en-US" altLang="zh-CN" dirty="0" smtClean="0"/>
          </a:p>
          <a:p>
            <a:r>
              <a:rPr lang="zh-CN" altLang="en-US" dirty="0"/>
              <a:t>基于</a:t>
            </a:r>
            <a:r>
              <a:rPr lang="en-US" dirty="0"/>
              <a:t>SVM</a:t>
            </a:r>
            <a:r>
              <a:rPr lang="zh-CN" altLang="en-US" dirty="0" smtClean="0"/>
              <a:t>的网络态</a:t>
            </a:r>
            <a:r>
              <a:rPr lang="zh-CN" altLang="en-US" dirty="0"/>
              <a:t>势分类模型</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28713927"/>
              </p:ext>
            </p:extLst>
          </p:nvPr>
        </p:nvGraphicFramePr>
        <p:xfrm>
          <a:off x="6299020" y="3139878"/>
          <a:ext cx="3106737" cy="668338"/>
        </p:xfrm>
        <a:graphic>
          <a:graphicData uri="http://schemas.openxmlformats.org/presentationml/2006/ole">
            <mc:AlternateContent xmlns:mc="http://schemas.openxmlformats.org/markup-compatibility/2006">
              <mc:Choice xmlns:v="urn:schemas-microsoft-com:vml" Requires="v">
                <p:oleObj spid="_x0000_s7337" name="Equation" r:id="rId3" imgW="2006280" imgH="431640" progId="Equation.3">
                  <p:embed/>
                </p:oleObj>
              </mc:Choice>
              <mc:Fallback>
                <p:oleObj name="Equation" r:id="rId3" imgW="2006280" imgH="431640" progId="Equation.3">
                  <p:embed/>
                  <p:pic>
                    <p:nvPicPr>
                      <p:cNvPr id="0" name=""/>
                      <p:cNvPicPr/>
                      <p:nvPr/>
                    </p:nvPicPr>
                    <p:blipFill>
                      <a:blip r:embed="rId4"/>
                      <a:stretch>
                        <a:fillRect/>
                      </a:stretch>
                    </p:blipFill>
                    <p:spPr>
                      <a:xfrm>
                        <a:off x="6299020" y="3139878"/>
                        <a:ext cx="3106737" cy="668338"/>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19980628"/>
              </p:ext>
            </p:extLst>
          </p:nvPr>
        </p:nvGraphicFramePr>
        <p:xfrm>
          <a:off x="5260156" y="4265748"/>
          <a:ext cx="800100" cy="342900"/>
        </p:xfrm>
        <a:graphic>
          <a:graphicData uri="http://schemas.openxmlformats.org/presentationml/2006/ole">
            <mc:AlternateContent xmlns:mc="http://schemas.openxmlformats.org/markup-compatibility/2006">
              <mc:Choice xmlns:v="urn:schemas-microsoft-com:vml" Requires="v">
                <p:oleObj spid="_x0000_s7338" name="Equation" r:id="rId5" imgW="533160" imgH="228600" progId="Equation.3">
                  <p:embed/>
                </p:oleObj>
              </mc:Choice>
              <mc:Fallback>
                <p:oleObj name="Equation" r:id="rId5" imgW="533160" imgH="228600" progId="Equation.3">
                  <p:embed/>
                  <p:pic>
                    <p:nvPicPr>
                      <p:cNvPr id="0" name=""/>
                      <p:cNvPicPr/>
                      <p:nvPr/>
                    </p:nvPicPr>
                    <p:blipFill>
                      <a:blip r:embed="rId6"/>
                      <a:stretch>
                        <a:fillRect/>
                      </a:stretch>
                    </p:blipFill>
                    <p:spPr>
                      <a:xfrm>
                        <a:off x="5260156" y="4265748"/>
                        <a:ext cx="800100" cy="3429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786643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SVM</a:t>
            </a:r>
            <a:r>
              <a:rPr lang="zh-CN" altLang="en-US" dirty="0"/>
              <a:t>多分类问题</a:t>
            </a:r>
            <a:endParaRPr lang="en-US" dirty="0"/>
          </a:p>
        </p:txBody>
      </p:sp>
      <p:sp>
        <p:nvSpPr>
          <p:cNvPr id="3" name="Vertical Text Placeholder 2"/>
          <p:cNvSpPr>
            <a:spLocks noGrp="1"/>
          </p:cNvSpPr>
          <p:nvPr>
            <p:ph type="body" orient="vert" idx="1"/>
          </p:nvPr>
        </p:nvSpPr>
        <p:spPr/>
        <p:txBody>
          <a:bodyPr/>
          <a:lstStyle/>
          <a:p>
            <a:r>
              <a:rPr lang="en-US" dirty="0" smtClean="0"/>
              <a:t>SVM</a:t>
            </a:r>
            <a:r>
              <a:rPr lang="zh-CN" altLang="en-US" dirty="0" smtClean="0"/>
              <a:t>通过寻找最优超平面处理二分类问题。</a:t>
            </a:r>
            <a:endParaRPr lang="en-US" altLang="zh-CN" dirty="0" smtClean="0"/>
          </a:p>
          <a:p>
            <a:r>
              <a:rPr lang="zh-CN" altLang="en-US" dirty="0"/>
              <a:t>面对多分类问题就需要构造</a:t>
            </a:r>
            <a:r>
              <a:rPr lang="zh-CN" altLang="en-US" dirty="0" smtClean="0"/>
              <a:t>多</a:t>
            </a:r>
            <a:r>
              <a:rPr lang="en-US" dirty="0" smtClean="0"/>
              <a:t>SVM</a:t>
            </a:r>
            <a:r>
              <a:rPr lang="zh-CN" altLang="en-US" dirty="0"/>
              <a:t>分类器</a:t>
            </a:r>
            <a:r>
              <a:rPr lang="zh-CN" altLang="en-US" dirty="0" smtClean="0"/>
              <a:t>。即在类别之间建立两两二分类器。</a:t>
            </a:r>
            <a:endParaRPr lang="en-US" altLang="zh-CN" dirty="0" smtClean="0"/>
          </a:p>
          <a:p>
            <a:r>
              <a:rPr lang="zh-CN" altLang="en-US" dirty="0" smtClean="0"/>
              <a:t>在</a:t>
            </a:r>
            <a:r>
              <a:rPr lang="en-US" dirty="0"/>
              <a:t>M</a:t>
            </a:r>
            <a:r>
              <a:rPr lang="zh-CN" altLang="en-US" dirty="0"/>
              <a:t>个类中，建立起任意两个类之间的分类器，共需</a:t>
            </a:r>
            <a:r>
              <a:rPr lang="zh-CN" altLang="en-US" dirty="0" smtClean="0"/>
              <a:t>要         个</a:t>
            </a:r>
            <a:r>
              <a:rPr lang="zh-CN" altLang="en-US" dirty="0"/>
              <a: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42426446"/>
              </p:ext>
            </p:extLst>
          </p:nvPr>
        </p:nvGraphicFramePr>
        <p:xfrm>
          <a:off x="9228513" y="3852733"/>
          <a:ext cx="673100" cy="393700"/>
        </p:xfrm>
        <a:graphic>
          <a:graphicData uri="http://schemas.openxmlformats.org/presentationml/2006/ole">
            <mc:AlternateContent xmlns:mc="http://schemas.openxmlformats.org/markup-compatibility/2006">
              <mc:Choice xmlns:v="urn:schemas-microsoft-com:vml" Requires="v">
                <p:oleObj spid="_x0000_s8274" name="Equation" r:id="rId3" imgW="672840" imgH="393480" progId="Equation.3">
                  <p:embed/>
                </p:oleObj>
              </mc:Choice>
              <mc:Fallback>
                <p:oleObj name="Equation" r:id="rId3" imgW="672840" imgH="393480" progId="Equation.3">
                  <p:embed/>
                  <p:pic>
                    <p:nvPicPr>
                      <p:cNvPr id="0" name=""/>
                      <p:cNvPicPr/>
                      <p:nvPr/>
                    </p:nvPicPr>
                    <p:blipFill>
                      <a:blip r:embed="rId4"/>
                      <a:stretch>
                        <a:fillRect/>
                      </a:stretch>
                    </p:blipFill>
                    <p:spPr>
                      <a:xfrm>
                        <a:off x="9228513" y="3852733"/>
                        <a:ext cx="673100" cy="3937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268842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a:t>
            </a:r>
            <a:r>
              <a:rPr lang="en-US" dirty="0"/>
              <a:t>SVM</a:t>
            </a:r>
            <a:r>
              <a:rPr lang="zh-CN" altLang="en-US" dirty="0"/>
              <a:t>的网络态势分类模</a:t>
            </a:r>
            <a:r>
              <a:rPr lang="zh-CN" altLang="en-US" dirty="0" smtClean="0"/>
              <a:t>型</a:t>
            </a:r>
            <a:endParaRPr lang="en-US" dirty="0"/>
          </a:p>
        </p:txBody>
      </p:sp>
      <p:sp>
        <p:nvSpPr>
          <p:cNvPr id="4" name="Vertical Text Placeholder 3"/>
          <p:cNvSpPr>
            <a:spLocks noGrp="1"/>
          </p:cNvSpPr>
          <p:nvPr>
            <p:ph type="body" orient="vert" idx="1"/>
          </p:nvPr>
        </p:nvSpPr>
        <p:spPr/>
        <p:txBody>
          <a:bodyPr>
            <a:normAutofit lnSpcReduction="10000"/>
          </a:bodyPr>
          <a:lstStyle/>
          <a:p>
            <a:r>
              <a:rPr lang="zh-CN" altLang="en-US" b="1" dirty="0" smtClean="0"/>
              <a:t>建立</a:t>
            </a:r>
            <a:r>
              <a:rPr lang="en-US" altLang="zh-CN" b="1" dirty="0" smtClean="0"/>
              <a:t>12</a:t>
            </a:r>
            <a:r>
              <a:rPr lang="zh-CN" altLang="en-US" b="1" dirty="0" smtClean="0"/>
              <a:t>维输入向量</a:t>
            </a:r>
            <a:r>
              <a:rPr lang="en-US" altLang="zh-CN" b="1" dirty="0" smtClean="0"/>
              <a:t>	</a:t>
            </a:r>
          </a:p>
          <a:p>
            <a:pPr lvl="1"/>
            <a:r>
              <a:rPr lang="en-US" dirty="0" smtClean="0"/>
              <a:t>CPU</a:t>
            </a:r>
            <a:r>
              <a:rPr lang="zh-CN" altLang="en-US" dirty="0"/>
              <a:t>占用率、内存占用率、端口流量、丢包率、网络可用带宽、平均往返时延、传输率、吞吐率、服务请求率、服务响应率、出错率以及响应时</a:t>
            </a:r>
            <a:r>
              <a:rPr lang="zh-CN" altLang="en-US" dirty="0" smtClean="0"/>
              <a:t>间</a:t>
            </a:r>
            <a:endParaRPr lang="en-US" altLang="zh-CN" dirty="0" smtClean="0"/>
          </a:p>
          <a:p>
            <a:r>
              <a:rPr lang="zh-CN" altLang="en-US" b="1" dirty="0"/>
              <a:t>建</a:t>
            </a:r>
            <a:r>
              <a:rPr lang="zh-CN" altLang="en-US" b="1" dirty="0" smtClean="0"/>
              <a:t>立五种输出类别</a:t>
            </a:r>
            <a:endParaRPr lang="en-US" altLang="zh-CN" b="1" dirty="0" smtClean="0"/>
          </a:p>
          <a:p>
            <a:pPr lvl="1"/>
            <a:r>
              <a:rPr lang="zh-CN" altLang="en-US" dirty="0"/>
              <a:t>将网络的安全态势划分成五个警示等级，依次由高到底的标示出整个网络安全状态。</a:t>
            </a:r>
            <a:endParaRPr lang="en-US" dirty="0"/>
          </a:p>
          <a:p>
            <a:r>
              <a:rPr lang="zh-CN" altLang="en-US" b="1" dirty="0" smtClean="0"/>
              <a:t>建立输入向量到输出类别的多</a:t>
            </a:r>
            <a:r>
              <a:rPr lang="en-US" altLang="zh-CN" b="1" dirty="0" smtClean="0"/>
              <a:t>SVM</a:t>
            </a:r>
            <a:r>
              <a:rPr lang="zh-CN" altLang="en-US" b="1" dirty="0"/>
              <a:t>分类</a:t>
            </a:r>
            <a:r>
              <a:rPr lang="zh-CN" altLang="en-US" b="1" dirty="0" smtClean="0"/>
              <a:t>器</a:t>
            </a:r>
            <a:endParaRPr lang="en-US" altLang="zh-CN" b="1" dirty="0" smtClean="0"/>
          </a:p>
          <a:p>
            <a:pPr lvl="1"/>
            <a:r>
              <a:rPr lang="zh-CN" altLang="en-US" dirty="0" smtClean="0"/>
              <a:t>以完成网络台式等级预测</a:t>
            </a:r>
            <a:endParaRPr lang="en-US" dirty="0"/>
          </a:p>
        </p:txBody>
      </p:sp>
      <p:sp>
        <p:nvSpPr>
          <p:cNvPr id="5" name="Vertical Text Placeholder 4"/>
          <p:cNvSpPr>
            <a:spLocks noGrp="1"/>
          </p:cNvSpPr>
          <p:nvPr>
            <p:ph type="body" orient="vert" idx="13"/>
          </p:nvPr>
        </p:nvSpPr>
        <p:spPr/>
        <p:txBody>
          <a:bodyPr/>
          <a:lstStyle/>
          <a:p>
            <a:r>
              <a:rPr lang="zh-CN" altLang="en-US" dirty="0"/>
              <a:t>网络安全评</a:t>
            </a:r>
            <a:r>
              <a:rPr lang="zh-CN" altLang="en-US" dirty="0" smtClean="0"/>
              <a:t>估指标</a:t>
            </a:r>
            <a:endParaRPr lang="en-US" altLang="zh-CN" dirty="0" smtClean="0"/>
          </a:p>
          <a:p>
            <a:r>
              <a:rPr lang="zh-CN" altLang="en-US" dirty="0"/>
              <a:t>警示等级</a:t>
            </a:r>
            <a:endParaRPr lang="en-US" dirty="0"/>
          </a:p>
        </p:txBody>
      </p:sp>
      <p:grpSp>
        <p:nvGrpSpPr>
          <p:cNvPr id="10" name="Group 9"/>
          <p:cNvGrpSpPr/>
          <p:nvPr/>
        </p:nvGrpSpPr>
        <p:grpSpPr>
          <a:xfrm>
            <a:off x="4526280" y="7183204"/>
            <a:ext cx="5862058" cy="5228760"/>
            <a:chOff x="4526280" y="7016655"/>
            <a:chExt cx="6332220" cy="6385144"/>
          </a:xfrm>
        </p:grpSpPr>
        <p:sp>
          <p:nvSpPr>
            <p:cNvPr id="6" name="Vertical Text Placeholder 3"/>
            <p:cNvSpPr txBox="1">
              <a:spLocks/>
            </p:cNvSpPr>
            <p:nvPr/>
          </p:nvSpPr>
          <p:spPr>
            <a:xfrm>
              <a:off x="4526280" y="7016655"/>
              <a:ext cx="6332220" cy="46377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构造</a:t>
              </a:r>
              <a:r>
                <a:rPr lang="en-US" altLang="zh-CN" b="1" dirty="0" smtClean="0"/>
                <a:t>5</a:t>
              </a:r>
              <a:r>
                <a:rPr lang="zh-CN" altLang="en-US" b="1" dirty="0" smtClean="0"/>
                <a:t>个二分类器</a:t>
              </a:r>
              <a:r>
                <a:rPr lang="en-US" dirty="0"/>
                <a:t>SVM1</a:t>
              </a:r>
              <a:r>
                <a:rPr lang="zh-CN" altLang="en-US" dirty="0"/>
                <a:t>、</a:t>
              </a:r>
              <a:r>
                <a:rPr lang="en-US" dirty="0"/>
                <a:t>SVM2</a:t>
              </a:r>
              <a:r>
                <a:rPr lang="zh-CN" altLang="en-US" dirty="0"/>
                <a:t>、</a:t>
              </a:r>
              <a:r>
                <a:rPr lang="en-US" dirty="0"/>
                <a:t>SVM3</a:t>
              </a:r>
              <a:r>
                <a:rPr lang="zh-CN" altLang="en-US" dirty="0"/>
                <a:t>、</a:t>
              </a:r>
              <a:r>
                <a:rPr lang="en-US" dirty="0"/>
                <a:t>SVM4</a:t>
              </a:r>
              <a:r>
                <a:rPr lang="zh-CN" altLang="en-US" dirty="0"/>
                <a:t>、</a:t>
              </a:r>
              <a:r>
                <a:rPr lang="en-US" dirty="0" smtClean="0"/>
                <a:t>SVM5</a:t>
              </a:r>
              <a:r>
                <a:rPr lang="zh-CN" altLang="en-US" dirty="0" smtClean="0"/>
                <a:t>，</a:t>
              </a:r>
              <a:r>
                <a:rPr lang="zh-CN" altLang="en-US" dirty="0"/>
                <a:t>决策函数</a:t>
              </a:r>
              <a:r>
                <a:rPr lang="zh-CN" altLang="en-US" dirty="0" smtClean="0"/>
                <a:t>为</a:t>
              </a:r>
              <a:endParaRPr lang="en-US" altLang="zh-CN" dirty="0" smtClean="0"/>
            </a:p>
            <a:p>
              <a:endParaRPr lang="en-US" dirty="0"/>
            </a:p>
            <a:p>
              <a:r>
                <a:rPr lang="zh-CN" altLang="en-US" dirty="0"/>
                <a:t>对于待测样本</a:t>
              </a:r>
              <a:r>
                <a:rPr lang="en-US" i="1" dirty="0"/>
                <a:t>x</a:t>
              </a:r>
              <a:r>
                <a:rPr lang="zh-CN" altLang="en-US" dirty="0"/>
                <a:t>，将其依次输入</a:t>
              </a:r>
              <a:r>
                <a:rPr lang="en-US" dirty="0"/>
                <a:t>SVM1</a:t>
              </a:r>
              <a:r>
                <a:rPr lang="zh-CN" altLang="en-US" dirty="0"/>
                <a:t>、</a:t>
              </a:r>
              <a:r>
                <a:rPr lang="en-US" dirty="0"/>
                <a:t>SVM2</a:t>
              </a:r>
              <a:r>
                <a:rPr lang="zh-CN" altLang="en-US" dirty="0"/>
                <a:t>、</a:t>
              </a:r>
              <a:r>
                <a:rPr lang="en-US" dirty="0"/>
                <a:t>SVM3</a:t>
              </a:r>
              <a:r>
                <a:rPr lang="zh-CN" altLang="en-US" dirty="0"/>
                <a:t>，</a:t>
              </a:r>
              <a:r>
                <a:rPr lang="en-US" dirty="0"/>
                <a:t>SVM4</a:t>
              </a:r>
              <a:r>
                <a:rPr lang="zh-CN" altLang="en-US" dirty="0"/>
                <a:t>、</a:t>
              </a:r>
              <a:r>
                <a:rPr lang="en-US" dirty="0"/>
                <a:t>SVM5</a:t>
              </a:r>
              <a:r>
                <a:rPr lang="zh-CN" altLang="en-US" dirty="0"/>
                <a:t>，依次得</a:t>
              </a:r>
              <a:r>
                <a:rPr lang="zh-CN" altLang="en-US" dirty="0" smtClean="0"/>
                <a:t>到</a:t>
              </a:r>
              <a:r>
                <a:rPr lang="en-US" altLang="zh-CN" i="1" dirty="0" smtClean="0">
                  <a:latin typeface="Times New Roman" panose="02020603050405020304" pitchFamily="18" charset="0"/>
                  <a:cs typeface="Times New Roman" panose="02020603050405020304" pitchFamily="18" charset="0"/>
                </a:rPr>
                <a:t>f</a:t>
              </a:r>
              <a:r>
                <a:rPr lang="en-US" altLang="zh-CN" i="1" baseline="-25000" dirty="0" smtClean="0">
                  <a:latin typeface="Times New Roman" panose="02020603050405020304" pitchFamily="18" charset="0"/>
                  <a:cs typeface="Times New Roman" panose="02020603050405020304" pitchFamily="18" charset="0"/>
                </a:rPr>
                <a:t>i</a:t>
              </a:r>
              <a:r>
                <a:rPr lang="en-US" dirty="0" smtClean="0"/>
                <a:t>  </a:t>
              </a:r>
              <a:r>
                <a:rPr lang="zh-CN" altLang="en-US" dirty="0"/>
                <a:t>（其</a:t>
              </a:r>
              <a:r>
                <a:rPr lang="zh-CN" altLang="en-US" dirty="0" smtClean="0"/>
                <a:t>中</a:t>
              </a:r>
              <a:r>
                <a:rPr lang="en-US" altLang="zh-CN" i="1"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=1,2,…5</a:t>
              </a:r>
              <a:r>
                <a:rPr lang="en-US" dirty="0" smtClean="0"/>
                <a:t> </a:t>
              </a:r>
              <a:r>
                <a:rPr lang="zh-CN" altLang="en-US" dirty="0" smtClean="0"/>
                <a:t>），</a:t>
              </a:r>
              <a:r>
                <a:rPr lang="en-US" altLang="zh-CN" dirty="0" smtClean="0"/>
                <a:t>max(</a:t>
              </a:r>
              <a:r>
                <a:rPr lang="en-US" altLang="zh-CN" i="1" dirty="0">
                  <a:latin typeface="Times New Roman" panose="02020603050405020304" pitchFamily="18" charset="0"/>
                  <a:cs typeface="Times New Roman" panose="02020603050405020304" pitchFamily="18" charset="0"/>
                </a:rPr>
                <a:t>f</a:t>
              </a:r>
              <a:r>
                <a:rPr lang="en-US" altLang="zh-CN" i="1" baseline="-25000" dirty="0">
                  <a:latin typeface="Times New Roman" panose="02020603050405020304" pitchFamily="18" charset="0"/>
                  <a:cs typeface="Times New Roman" panose="02020603050405020304" pitchFamily="18" charset="0"/>
                </a:rPr>
                <a:t>i</a:t>
              </a:r>
              <a:r>
                <a:rPr lang="en-US" dirty="0"/>
                <a:t> </a:t>
              </a:r>
              <a:r>
                <a:rPr lang="en-US" altLang="zh-CN" dirty="0" smtClean="0"/>
                <a:t>)</a:t>
              </a:r>
              <a:r>
                <a:rPr lang="en-US" dirty="0" smtClean="0"/>
                <a:t> </a:t>
              </a:r>
              <a:r>
                <a:rPr lang="zh-CN" altLang="en-US" dirty="0"/>
                <a:t>为最终的评价结果</a:t>
              </a:r>
              <a:r>
                <a:rPr lang="zh-CN" altLang="en-US" dirty="0" smtClean="0"/>
                <a:t>。</a:t>
              </a:r>
              <a:endParaRPr lang="en-US" altLang="zh-CN" dirty="0" smtClean="0"/>
            </a:p>
            <a:p>
              <a:endParaRPr lang="en-US" dirty="0"/>
            </a:p>
            <a:p>
              <a:r>
                <a:rPr lang="en-US" altLang="zh-CN" b="1" dirty="0" smtClean="0"/>
                <a:t>	</a:t>
              </a:r>
            </a:p>
            <a:p>
              <a:pPr lvl="1"/>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099882648"/>
                </p:ext>
              </p:extLst>
            </p:nvPr>
          </p:nvGraphicFramePr>
          <p:xfrm>
            <a:off x="5399496" y="8031632"/>
            <a:ext cx="4585787" cy="663234"/>
          </p:xfrm>
          <a:graphic>
            <a:graphicData uri="http://schemas.openxmlformats.org/presentationml/2006/ole">
              <mc:AlternateContent xmlns:mc="http://schemas.openxmlformats.org/markup-compatibility/2006">
                <mc:Choice xmlns:v="urn:schemas-microsoft-com:vml" Requires="v">
                  <p:oleObj spid="_x0000_s9299" name="Equation" r:id="rId3" imgW="3073320" imgH="444240" progId="Equation.3">
                    <p:embed/>
                  </p:oleObj>
                </mc:Choice>
                <mc:Fallback>
                  <p:oleObj name="Equation" r:id="rId3" imgW="3073320" imgH="444240" progId="Equation.3">
                    <p:embed/>
                    <p:pic>
                      <p:nvPicPr>
                        <p:cNvPr id="0" name=""/>
                        <p:cNvPicPr/>
                        <p:nvPr/>
                      </p:nvPicPr>
                      <p:blipFill>
                        <a:blip r:embed="rId4"/>
                        <a:stretch>
                          <a:fillRect/>
                        </a:stretch>
                      </p:blipFill>
                      <p:spPr>
                        <a:xfrm>
                          <a:off x="5399496" y="8031632"/>
                          <a:ext cx="4585787" cy="663234"/>
                        </a:xfrm>
                        <a:prstGeom prst="rect">
                          <a:avLst/>
                        </a:prstGeom>
                        <a:solidFill>
                          <a:schemeClr val="tx1"/>
                        </a:solidFill>
                      </p:spPr>
                    </p:pic>
                  </p:oleObj>
                </mc:Fallback>
              </mc:AlternateContent>
            </a:graphicData>
          </a:graphic>
        </p:graphicFrame>
        <p:grpSp>
          <p:nvGrpSpPr>
            <p:cNvPr id="9" name="Group 8"/>
            <p:cNvGrpSpPr/>
            <p:nvPr/>
          </p:nvGrpSpPr>
          <p:grpSpPr>
            <a:xfrm>
              <a:off x="5944552" y="10412773"/>
              <a:ext cx="3495675" cy="2989026"/>
              <a:chOff x="5944552" y="10412773"/>
              <a:chExt cx="3495675" cy="2989026"/>
            </a:xfrm>
          </p:grpSpPr>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4552" y="10412773"/>
                <a:ext cx="34956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112299" y="13078634"/>
                <a:ext cx="2922595" cy="323165"/>
              </a:xfrm>
              <a:prstGeom prst="rect">
                <a:avLst/>
              </a:prstGeom>
            </p:spPr>
            <p:txBody>
              <a:bodyPr wrap="none">
                <a:spAutoFit/>
              </a:bodyPr>
              <a:lstStyle/>
              <a:p>
                <a:r>
                  <a:rPr lang="zh-CN" altLang="en-US" sz="1500" dirty="0">
                    <a:latin typeface="微软雅黑" panose="020B0503020204020204" pitchFamily="34" charset="-122"/>
                    <a:ea typeface="微软雅黑" panose="020B0503020204020204" pitchFamily="34" charset="-122"/>
                  </a:rPr>
                  <a:t>图</a:t>
                </a:r>
                <a:r>
                  <a:rPr lang="en-US" sz="1500" dirty="0">
                    <a:latin typeface="微软雅黑" panose="020B0503020204020204" pitchFamily="34" charset="-122"/>
                    <a:ea typeface="微软雅黑" panose="020B0503020204020204" pitchFamily="34" charset="-122"/>
                  </a:rPr>
                  <a:t>7.2  </a:t>
                </a:r>
                <a:r>
                  <a:rPr lang="zh-CN" altLang="en-US" sz="1500" dirty="0">
                    <a:latin typeface="微软雅黑" panose="020B0503020204020204" pitchFamily="34" charset="-122"/>
                    <a:ea typeface="微软雅黑" panose="020B0503020204020204" pitchFamily="34" charset="-122"/>
                  </a:rPr>
                  <a:t>基于</a:t>
                </a:r>
                <a:r>
                  <a:rPr lang="en-US" sz="1500" dirty="0">
                    <a:latin typeface="微软雅黑" panose="020B0503020204020204" pitchFamily="34" charset="-122"/>
                    <a:ea typeface="微软雅黑" panose="020B0503020204020204" pitchFamily="34" charset="-122"/>
                  </a:rPr>
                  <a:t>SVM</a:t>
                </a:r>
                <a:r>
                  <a:rPr lang="zh-CN" altLang="en-US" sz="1500" dirty="0">
                    <a:latin typeface="微软雅黑" panose="020B0503020204020204" pitchFamily="34" charset="-122"/>
                    <a:ea typeface="微软雅黑" panose="020B0503020204020204" pitchFamily="34" charset="-122"/>
                  </a:rPr>
                  <a:t>的态势分类模型</a:t>
                </a:r>
                <a:endParaRPr lang="en-US" sz="1500" b="1" dirty="0">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53899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1" nodeType="clickEffect">
                                  <p:stCondLst>
                                    <p:cond delay="0"/>
                                  </p:stCondLst>
                                  <p:childTnLst>
                                    <p:anim calcmode="lin" valueType="num">
                                      <p:cBhvr additive="base">
                                        <p:cTn id="6" dur="4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7" dur="400"/>
                                        <p:tgtEl>
                                          <p:spTgt spid="4">
                                            <p:txEl>
                                              <p:pRg st="0" end="0"/>
                                            </p:txEl>
                                          </p:spTgt>
                                        </p:tgtEl>
                                        <p:attrNameLst>
                                          <p:attrName>ppt_y</p:attrName>
                                        </p:attrNameLst>
                                      </p:cBhvr>
                                      <p:tavLst>
                                        <p:tav tm="0">
                                          <p:val>
                                            <p:strVal val="ppt_y"/>
                                          </p:val>
                                        </p:tav>
                                        <p:tav tm="100000">
                                          <p:val>
                                            <p:strVal val="0-ppt_h/2"/>
                                          </p:val>
                                        </p:tav>
                                      </p:tavLst>
                                    </p:anim>
                                    <p:set>
                                      <p:cBhvr>
                                        <p:cTn id="8" dur="1" fill="hold">
                                          <p:stCondLst>
                                            <p:cond delay="399"/>
                                          </p:stCondLst>
                                        </p:cTn>
                                        <p:tgtEl>
                                          <p:spTgt spid="4">
                                            <p:txEl>
                                              <p:pRg st="0" end="0"/>
                                            </p:txEl>
                                          </p:spTgt>
                                        </p:tgtEl>
                                        <p:attrNameLst>
                                          <p:attrName>style.visibility</p:attrName>
                                        </p:attrNameLst>
                                      </p:cBhvr>
                                      <p:to>
                                        <p:strVal val="hidden"/>
                                      </p:to>
                                    </p:set>
                                  </p:childTnLst>
                                </p:cTn>
                              </p:par>
                              <p:par>
                                <p:cTn id="9" presetID="2" presetClass="exit" presetSubtype="1" fill="hold" grpId="1" nodeType="withEffect">
                                  <p:stCondLst>
                                    <p:cond delay="0"/>
                                  </p:stCondLst>
                                  <p:childTnLst>
                                    <p:anim calcmode="lin" valueType="num">
                                      <p:cBhvr additive="base">
                                        <p:cTn id="10" dur="4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1" dur="400"/>
                                        <p:tgtEl>
                                          <p:spTgt spid="4">
                                            <p:txEl>
                                              <p:pRg st="1" end="1"/>
                                            </p:txEl>
                                          </p:spTgt>
                                        </p:tgtEl>
                                        <p:attrNameLst>
                                          <p:attrName>ppt_y</p:attrName>
                                        </p:attrNameLst>
                                      </p:cBhvr>
                                      <p:tavLst>
                                        <p:tav tm="0">
                                          <p:val>
                                            <p:strVal val="ppt_y"/>
                                          </p:val>
                                        </p:tav>
                                        <p:tav tm="100000">
                                          <p:val>
                                            <p:strVal val="0-ppt_h/2"/>
                                          </p:val>
                                        </p:tav>
                                      </p:tavLst>
                                    </p:anim>
                                    <p:set>
                                      <p:cBhvr>
                                        <p:cTn id="12" dur="1" fill="hold">
                                          <p:stCondLst>
                                            <p:cond delay="399"/>
                                          </p:stCondLst>
                                        </p:cTn>
                                        <p:tgtEl>
                                          <p:spTgt spid="4">
                                            <p:txEl>
                                              <p:pRg st="1" end="1"/>
                                            </p:txEl>
                                          </p:spTgt>
                                        </p:tgtEl>
                                        <p:attrNameLst>
                                          <p:attrName>style.visibility</p:attrName>
                                        </p:attrNameLst>
                                      </p:cBhvr>
                                      <p:to>
                                        <p:strVal val="hidden"/>
                                      </p:to>
                                    </p:set>
                                  </p:childTnLst>
                                </p:cTn>
                              </p:par>
                              <p:par>
                                <p:cTn id="13" presetID="2" presetClass="exit" presetSubtype="1" fill="hold" grpId="1" nodeType="withEffect">
                                  <p:stCondLst>
                                    <p:cond delay="0"/>
                                  </p:stCondLst>
                                  <p:childTnLst>
                                    <p:anim calcmode="lin" valueType="num">
                                      <p:cBhvr additive="base">
                                        <p:cTn id="14" dur="4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400"/>
                                        <p:tgtEl>
                                          <p:spTgt spid="4">
                                            <p:txEl>
                                              <p:pRg st="2" end="2"/>
                                            </p:txEl>
                                          </p:spTgt>
                                        </p:tgtEl>
                                        <p:attrNameLst>
                                          <p:attrName>ppt_y</p:attrName>
                                        </p:attrNameLst>
                                      </p:cBhvr>
                                      <p:tavLst>
                                        <p:tav tm="0">
                                          <p:val>
                                            <p:strVal val="ppt_y"/>
                                          </p:val>
                                        </p:tav>
                                        <p:tav tm="100000">
                                          <p:val>
                                            <p:strVal val="0-ppt_h/2"/>
                                          </p:val>
                                        </p:tav>
                                      </p:tavLst>
                                    </p:anim>
                                    <p:set>
                                      <p:cBhvr>
                                        <p:cTn id="16" dur="1" fill="hold">
                                          <p:stCondLst>
                                            <p:cond delay="399"/>
                                          </p:stCondLst>
                                        </p:cTn>
                                        <p:tgtEl>
                                          <p:spTgt spid="4">
                                            <p:txEl>
                                              <p:pRg st="2" end="2"/>
                                            </p:txEl>
                                          </p:spTgt>
                                        </p:tgtEl>
                                        <p:attrNameLst>
                                          <p:attrName>style.visibility</p:attrName>
                                        </p:attrNameLst>
                                      </p:cBhvr>
                                      <p:to>
                                        <p:strVal val="hidden"/>
                                      </p:to>
                                    </p:set>
                                  </p:childTnLst>
                                </p:cTn>
                              </p:par>
                              <p:par>
                                <p:cTn id="17" presetID="2" presetClass="exit" presetSubtype="1" fill="hold" grpId="1" nodeType="withEffect">
                                  <p:stCondLst>
                                    <p:cond delay="0"/>
                                  </p:stCondLst>
                                  <p:childTnLst>
                                    <p:anim calcmode="lin" valueType="num">
                                      <p:cBhvr additive="base">
                                        <p:cTn id="18" dur="400"/>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9" dur="400"/>
                                        <p:tgtEl>
                                          <p:spTgt spid="4">
                                            <p:txEl>
                                              <p:pRg st="3" end="3"/>
                                            </p:txEl>
                                          </p:spTgt>
                                        </p:tgtEl>
                                        <p:attrNameLst>
                                          <p:attrName>ppt_y</p:attrName>
                                        </p:attrNameLst>
                                      </p:cBhvr>
                                      <p:tavLst>
                                        <p:tav tm="0">
                                          <p:val>
                                            <p:strVal val="ppt_y"/>
                                          </p:val>
                                        </p:tav>
                                        <p:tav tm="100000">
                                          <p:val>
                                            <p:strVal val="0-ppt_h/2"/>
                                          </p:val>
                                        </p:tav>
                                      </p:tavLst>
                                    </p:anim>
                                    <p:set>
                                      <p:cBhvr>
                                        <p:cTn id="20" dur="1" fill="hold">
                                          <p:stCondLst>
                                            <p:cond delay="399"/>
                                          </p:stCondLst>
                                        </p:cTn>
                                        <p:tgtEl>
                                          <p:spTgt spid="4">
                                            <p:txEl>
                                              <p:pRg st="3" end="3"/>
                                            </p:txEl>
                                          </p:spTgt>
                                        </p:tgtEl>
                                        <p:attrNameLst>
                                          <p:attrName>style.visibility</p:attrName>
                                        </p:attrNameLst>
                                      </p:cBhvr>
                                      <p:to>
                                        <p:strVal val="hidden"/>
                                      </p:to>
                                    </p:set>
                                  </p:childTnLst>
                                </p:cTn>
                              </p:par>
                              <p:par>
                                <p:cTn id="21" presetID="2" presetClass="exit" presetSubtype="1" fill="hold" grpId="1" nodeType="withEffect">
                                  <p:stCondLst>
                                    <p:cond delay="0"/>
                                  </p:stCondLst>
                                  <p:childTnLst>
                                    <p:anim calcmode="lin" valueType="num">
                                      <p:cBhvr additive="base">
                                        <p:cTn id="22" dur="400"/>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3" dur="400"/>
                                        <p:tgtEl>
                                          <p:spTgt spid="4">
                                            <p:txEl>
                                              <p:pRg st="4" end="4"/>
                                            </p:txEl>
                                          </p:spTgt>
                                        </p:tgtEl>
                                        <p:attrNameLst>
                                          <p:attrName>ppt_y</p:attrName>
                                        </p:attrNameLst>
                                      </p:cBhvr>
                                      <p:tavLst>
                                        <p:tav tm="0">
                                          <p:val>
                                            <p:strVal val="ppt_y"/>
                                          </p:val>
                                        </p:tav>
                                        <p:tav tm="100000">
                                          <p:val>
                                            <p:strVal val="0-ppt_h/2"/>
                                          </p:val>
                                        </p:tav>
                                      </p:tavLst>
                                    </p:anim>
                                    <p:set>
                                      <p:cBhvr>
                                        <p:cTn id="24" dur="1" fill="hold">
                                          <p:stCondLst>
                                            <p:cond delay="399"/>
                                          </p:stCondLst>
                                        </p:cTn>
                                        <p:tgtEl>
                                          <p:spTgt spid="4">
                                            <p:txEl>
                                              <p:pRg st="4" end="4"/>
                                            </p:txEl>
                                          </p:spTgt>
                                        </p:tgtEl>
                                        <p:attrNameLst>
                                          <p:attrName>style.visibility</p:attrName>
                                        </p:attrNameLst>
                                      </p:cBhvr>
                                      <p:to>
                                        <p:strVal val="hidden"/>
                                      </p:to>
                                    </p:set>
                                  </p:childTnLst>
                                </p:cTn>
                              </p:par>
                              <p:par>
                                <p:cTn id="25" presetID="2" presetClass="exit" presetSubtype="1" fill="hold" grpId="1" nodeType="withEffect">
                                  <p:stCondLst>
                                    <p:cond delay="0"/>
                                  </p:stCondLst>
                                  <p:childTnLst>
                                    <p:anim calcmode="lin" valueType="num">
                                      <p:cBhvr additive="base">
                                        <p:cTn id="26" dur="400"/>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7" dur="400"/>
                                        <p:tgtEl>
                                          <p:spTgt spid="4">
                                            <p:txEl>
                                              <p:pRg st="5" end="5"/>
                                            </p:txEl>
                                          </p:spTgt>
                                        </p:tgtEl>
                                        <p:attrNameLst>
                                          <p:attrName>ppt_y</p:attrName>
                                        </p:attrNameLst>
                                      </p:cBhvr>
                                      <p:tavLst>
                                        <p:tav tm="0">
                                          <p:val>
                                            <p:strVal val="ppt_y"/>
                                          </p:val>
                                        </p:tav>
                                        <p:tav tm="100000">
                                          <p:val>
                                            <p:strVal val="0-ppt_h/2"/>
                                          </p:val>
                                        </p:tav>
                                      </p:tavLst>
                                    </p:anim>
                                    <p:set>
                                      <p:cBhvr>
                                        <p:cTn id="28" dur="1" fill="hold">
                                          <p:stCondLst>
                                            <p:cond delay="399"/>
                                          </p:stCondLst>
                                        </p:cTn>
                                        <p:tgtEl>
                                          <p:spTgt spid="4">
                                            <p:txEl>
                                              <p:pRg st="5" end="5"/>
                                            </p:txEl>
                                          </p:spTgt>
                                        </p:tgtEl>
                                        <p:attrNameLst>
                                          <p:attrName>style.visibility</p:attrName>
                                        </p:attrNameLst>
                                      </p:cBhvr>
                                      <p:to>
                                        <p:strVal val="hidden"/>
                                      </p:to>
                                    </p:set>
                                  </p:childTnLst>
                                </p:cTn>
                              </p:par>
                              <p:par>
                                <p:cTn id="29" presetID="64" presetClass="path" presetSubtype="0" accel="50000" decel="50000" fill="hold" nodeType="withEffect">
                                  <p:stCondLst>
                                    <p:cond delay="0"/>
                                  </p:stCondLst>
                                  <p:childTnLst>
                                    <p:animMotion origin="layout" path="M -0.00078 0.05899 L 0.00143 -0.85103 " pathEditMode="relative" rAng="0" ptsTypes="AA">
                                      <p:cBhvr>
                                        <p:cTn id="30" dur="400" fill="hold"/>
                                        <p:tgtEl>
                                          <p:spTgt spid="10"/>
                                        </p:tgtEl>
                                        <p:attrNameLst>
                                          <p:attrName>ppt_x</p:attrName>
                                          <p:attrName>ppt_y</p:attrName>
                                        </p:attrNameLst>
                                      </p:cBhvr>
                                      <p:rCtr x="104" y="-455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zh-CN" altLang="en-US" dirty="0"/>
              <a:t>贝叶斯网络概述</a:t>
            </a:r>
            <a:r>
              <a:rPr lang="zh-CN" altLang="en-US" dirty="0" smtClean="0"/>
              <a:t/>
            </a:r>
            <a:br>
              <a:rPr lang="zh-CN" altLang="en-US" dirty="0" smtClean="0"/>
            </a:br>
            <a:endParaRPr lang="zh-CN" altLang="en-US" dirty="0"/>
          </a:p>
        </p:txBody>
      </p:sp>
      <p:sp>
        <p:nvSpPr>
          <p:cNvPr id="3" name="竖排文字占位符 2"/>
          <p:cNvSpPr>
            <a:spLocks noGrp="1"/>
          </p:cNvSpPr>
          <p:nvPr>
            <p:ph type="body" orient="vert" idx="1"/>
          </p:nvPr>
        </p:nvSpPr>
        <p:spPr/>
        <p:txBody>
          <a:bodyPr>
            <a:normAutofit fontScale="92500" lnSpcReduction="10000"/>
          </a:bodyPr>
          <a:lstStyle/>
          <a:p>
            <a:r>
              <a:rPr lang="zh-CN" altLang="en-US" b="1" dirty="0"/>
              <a:t>贝叶斯网络</a:t>
            </a:r>
            <a:r>
              <a:rPr lang="zh-CN" altLang="en-US" dirty="0"/>
              <a:t>（</a:t>
            </a:r>
            <a:r>
              <a:rPr lang="en-US" dirty="0"/>
              <a:t>Bayesian network</a:t>
            </a:r>
            <a:r>
              <a:rPr lang="zh-CN" altLang="en-US" dirty="0"/>
              <a:t>）是一种概率</a:t>
            </a:r>
            <a:r>
              <a:rPr lang="zh-CN" altLang="en-US" dirty="0" smtClean="0"/>
              <a:t>图型</a:t>
            </a:r>
            <a:r>
              <a:rPr lang="zh-CN" altLang="en-US" dirty="0"/>
              <a:t>模型</a:t>
            </a:r>
            <a:r>
              <a:rPr lang="zh-CN" altLang="en-US" dirty="0" smtClean="0"/>
              <a:t>。</a:t>
            </a:r>
            <a:endParaRPr lang="en-US" altLang="zh-CN" dirty="0" smtClean="0"/>
          </a:p>
          <a:p>
            <a:r>
              <a:rPr lang="zh-CN" altLang="en-US" dirty="0" smtClean="0"/>
              <a:t>作为</a:t>
            </a:r>
            <a:r>
              <a:rPr lang="zh-CN" altLang="en-US" dirty="0"/>
              <a:t>一种强有力的不确定性推理方法，贝叶斯网络巧妙的利用了</a:t>
            </a:r>
            <a:r>
              <a:rPr lang="zh-CN" altLang="en-US" i="1" u="sng" dirty="0"/>
              <a:t>先验信息</a:t>
            </a:r>
            <a:r>
              <a:rPr lang="zh-CN" altLang="en-US" dirty="0"/>
              <a:t>和</a:t>
            </a:r>
            <a:r>
              <a:rPr lang="zh-CN" altLang="en-US" i="1" u="sng" dirty="0"/>
              <a:t>样本数据</a:t>
            </a:r>
            <a:r>
              <a:rPr lang="zh-CN" altLang="en-US" dirty="0"/>
              <a:t>，能够避免对数据的过拟合，最终将每个变量相互之间的因果关系用简明的</a:t>
            </a:r>
            <a:r>
              <a:rPr lang="zh-CN" altLang="en-US" i="1" u="sng" dirty="0"/>
              <a:t>图模型</a:t>
            </a:r>
            <a:r>
              <a:rPr lang="zh-CN" altLang="en-US" dirty="0"/>
              <a:t>清晰的表达出来，并结合专家知识可以进行定性分析和定量分析，使得推理出来的的结果更具有可信性，也容易理解和</a:t>
            </a:r>
            <a:r>
              <a:rPr lang="zh-CN" altLang="en-US" dirty="0" smtClean="0"/>
              <a:t>接受。</a:t>
            </a:r>
            <a:endParaRPr lang="zh-CN" altLang="en-US" dirty="0"/>
          </a:p>
        </p:txBody>
      </p:sp>
      <p:sp>
        <p:nvSpPr>
          <p:cNvPr id="4" name="竖排文字占位符 3"/>
          <p:cNvSpPr>
            <a:spLocks noGrp="1"/>
          </p:cNvSpPr>
          <p:nvPr>
            <p:ph type="body" orient="vert" idx="13"/>
          </p:nvPr>
        </p:nvSpPr>
        <p:spPr>
          <a:xfrm>
            <a:off x="1383324" y="1825625"/>
            <a:ext cx="2930770" cy="4351338"/>
          </a:xfrm>
          <a:noFill/>
        </p:spPr>
        <p:txBody>
          <a:bodyPr>
            <a:normAutofit fontScale="77500" lnSpcReduction="20000"/>
          </a:bodyPr>
          <a:lstStyle/>
          <a:p>
            <a:pPr marL="514350" indent="-514350">
              <a:buFont typeface="+mj-lt"/>
              <a:buAutoNum type="arabicPeriod"/>
            </a:pPr>
            <a:r>
              <a:rPr lang="zh-CN" altLang="en-US" u="sng" dirty="0" smtClean="0"/>
              <a:t>贝叶斯网络基础知识</a:t>
            </a:r>
          </a:p>
          <a:p>
            <a:pPr marL="514350" indent="-514350">
              <a:buFont typeface="+mj-lt"/>
              <a:buAutoNum type="arabicPeriod"/>
            </a:pPr>
            <a:r>
              <a:rPr lang="zh-CN" altLang="en-US" u="sng" dirty="0" smtClean="0"/>
              <a:t>表示与构成</a:t>
            </a:r>
            <a:endParaRPr lang="en-US" altLang="zh-CN" u="sng" dirty="0" smtClean="0"/>
          </a:p>
          <a:p>
            <a:pPr marL="514350" indent="-514350">
              <a:buFont typeface="+mj-lt"/>
              <a:buAutoNum type="arabicPeriod"/>
            </a:pPr>
            <a:r>
              <a:rPr lang="zh-CN" altLang="en-US" u="sng" dirty="0" smtClean="0"/>
              <a:t>特点</a:t>
            </a:r>
            <a:endParaRPr lang="en-US" altLang="zh-CN" u="sng" dirty="0" smtClean="0"/>
          </a:p>
          <a:p>
            <a:pPr marL="514350" indent="-514350">
              <a:buFont typeface="+mj-lt"/>
              <a:buAutoNum type="arabicPeriod"/>
            </a:pPr>
            <a:r>
              <a:rPr lang="zh-CN" altLang="en-US" u="sng" dirty="0" smtClean="0"/>
              <a:t>贝叶斯网络构建</a:t>
            </a:r>
            <a:endParaRPr lang="en-US" altLang="zh-CN" u="sng" dirty="0" smtClean="0"/>
          </a:p>
          <a:p>
            <a:pPr marL="514350" indent="-514350">
              <a:buFont typeface="+mj-lt"/>
              <a:buAutoNum type="arabicPeriod"/>
            </a:pPr>
            <a:r>
              <a:rPr lang="zh-CN" altLang="en-US" dirty="0" smtClean="0"/>
              <a:t>基于贝叶斯网络的网络态势评估模型</a:t>
            </a:r>
            <a:endParaRPr lang="zh-CN" altLang="en-US" u="sng" dirty="0"/>
          </a:p>
        </p:txBody>
      </p:sp>
    </p:spTree>
    <p:extLst>
      <p:ext uri="{BB962C8B-B14F-4D97-AF65-F5344CB8AC3E}">
        <p14:creationId xmlns:p14="http://schemas.microsoft.com/office/powerpoint/2010/main" val="4247775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贝叶斯网络基础知识</a:t>
            </a:r>
            <a:endParaRPr lang="en-US" dirty="0"/>
          </a:p>
        </p:txBody>
      </p:sp>
      <p:sp>
        <p:nvSpPr>
          <p:cNvPr id="3" name="Vertical Text Placeholder 2"/>
          <p:cNvSpPr>
            <a:spLocks noGrp="1"/>
          </p:cNvSpPr>
          <p:nvPr>
            <p:ph type="body" orient="vert" idx="1"/>
          </p:nvPr>
        </p:nvSpPr>
        <p:spPr/>
        <p:txBody>
          <a:bodyPr>
            <a:normAutofit/>
          </a:bodyPr>
          <a:lstStyle/>
          <a:p>
            <a:pPr marL="0" indent="0">
              <a:buNone/>
            </a:pPr>
            <a:r>
              <a:rPr lang="zh-CN" altLang="en-US" sz="2800" b="1" dirty="0"/>
              <a:t>条件概率公</a:t>
            </a:r>
            <a:r>
              <a:rPr lang="zh-CN" altLang="en-US" sz="2800" b="1" dirty="0" smtClean="0"/>
              <a:t>式</a:t>
            </a:r>
            <a:endParaRPr lang="en-US" altLang="zh-CN" sz="2800" b="1" dirty="0" smtClean="0"/>
          </a:p>
          <a:p>
            <a:pPr marL="0" indent="0">
              <a:buNone/>
            </a:pPr>
            <a:r>
              <a:rPr lang="zh-CN" altLang="en-US" dirty="0"/>
              <a:t>设基本事件</a:t>
            </a:r>
            <a:r>
              <a:rPr lang="en-US" dirty="0"/>
              <a:t> </a:t>
            </a:r>
            <a:r>
              <a:rPr lang="en-US" dirty="0" smtClean="0"/>
              <a:t>     </a:t>
            </a:r>
            <a:r>
              <a:rPr lang="zh-CN" altLang="en-US" dirty="0" smtClean="0"/>
              <a:t>，</a:t>
            </a:r>
            <a:r>
              <a:rPr lang="zh-CN" altLang="en-US" dirty="0"/>
              <a:t>有</a:t>
            </a:r>
            <a:r>
              <a:rPr lang="en-US" dirty="0"/>
              <a:t> </a:t>
            </a:r>
            <a:r>
              <a:rPr lang="en-US" dirty="0" smtClean="0"/>
              <a:t>        </a:t>
            </a:r>
            <a:r>
              <a:rPr lang="zh-CN" altLang="en-US" dirty="0" smtClean="0"/>
              <a:t>，</a:t>
            </a:r>
            <a:r>
              <a:rPr lang="zh-CN" altLang="en-US" dirty="0"/>
              <a:t>则</a:t>
            </a:r>
            <a:endParaRPr lang="en-US" dirty="0"/>
          </a:p>
          <a:p>
            <a:pPr marL="0" indent="0">
              <a:buNone/>
            </a:pPr>
            <a:r>
              <a:rPr lang="en-US" dirty="0"/>
              <a:t>                       </a:t>
            </a:r>
          </a:p>
          <a:p>
            <a:pPr marL="0" indent="0">
              <a:buNone/>
            </a:pPr>
            <a:r>
              <a:rPr lang="zh-CN" altLang="en-US" dirty="0"/>
              <a:t>为事</a:t>
            </a:r>
            <a:r>
              <a:rPr lang="zh-CN" altLang="en-US" dirty="0" smtClean="0"/>
              <a:t>件</a:t>
            </a:r>
            <a:r>
              <a:rPr lang="en-US" altLang="zh-CN" dirty="0"/>
              <a:t>A</a:t>
            </a:r>
            <a:r>
              <a:rPr lang="zh-CN" altLang="en-US" dirty="0" smtClean="0"/>
              <a:t>发</a:t>
            </a:r>
            <a:r>
              <a:rPr lang="zh-CN" altLang="en-US" dirty="0"/>
              <a:t>生的条件下事</a:t>
            </a:r>
            <a:r>
              <a:rPr lang="zh-CN" altLang="en-US" dirty="0" smtClean="0"/>
              <a:t>件</a:t>
            </a:r>
            <a:r>
              <a:rPr lang="en-US" altLang="zh-CN" dirty="0"/>
              <a:t>B</a:t>
            </a:r>
            <a:r>
              <a:rPr lang="zh-CN" altLang="en-US" dirty="0" smtClean="0"/>
              <a:t>发</a:t>
            </a:r>
            <a:r>
              <a:rPr lang="zh-CN" altLang="en-US" dirty="0"/>
              <a:t>生的条件概率。</a:t>
            </a:r>
            <a:endParaRPr lang="en-US" dirty="0"/>
          </a:p>
        </p:txBody>
      </p:sp>
      <p:sp>
        <p:nvSpPr>
          <p:cNvPr id="4" name="Vertical Text Placeholder 3"/>
          <p:cNvSpPr>
            <a:spLocks noGrp="1"/>
          </p:cNvSpPr>
          <p:nvPr>
            <p:ph type="body" orient="vert" idx="13"/>
          </p:nvPr>
        </p:nvSpPr>
        <p:spPr/>
        <p:txBody>
          <a:bodyPr>
            <a:normAutofit/>
          </a:bodyPr>
          <a:lstStyle/>
          <a:p>
            <a:r>
              <a:rPr lang="zh-CN" altLang="en-US" dirty="0"/>
              <a:t>概率</a:t>
            </a:r>
            <a:r>
              <a:rPr lang="zh-CN" altLang="en-US" dirty="0" smtClean="0"/>
              <a:t>论</a:t>
            </a:r>
            <a:endParaRPr lang="en-US" altLang="zh-CN" dirty="0" smtClean="0"/>
          </a:p>
          <a:p>
            <a:pPr lvl="1"/>
            <a:r>
              <a:rPr lang="zh-CN" altLang="en-US" dirty="0" smtClean="0"/>
              <a:t>条件概率</a:t>
            </a:r>
            <a:endParaRPr lang="en-US" altLang="zh-CN" dirty="0" smtClean="0"/>
          </a:p>
          <a:p>
            <a:pPr lvl="1"/>
            <a:r>
              <a:rPr lang="zh-CN" altLang="en-US" dirty="0"/>
              <a:t>先</a:t>
            </a:r>
            <a:r>
              <a:rPr lang="zh-CN" altLang="en-US" dirty="0" smtClean="0"/>
              <a:t>验</a:t>
            </a:r>
            <a:r>
              <a:rPr lang="zh-CN" altLang="en-US" dirty="0"/>
              <a:t>概率</a:t>
            </a:r>
            <a:endParaRPr lang="en-US" altLang="zh-CN" dirty="0" smtClean="0"/>
          </a:p>
          <a:p>
            <a:pPr lvl="1"/>
            <a:r>
              <a:rPr lang="zh-CN" altLang="en-US" dirty="0" smtClean="0"/>
              <a:t>后</a:t>
            </a:r>
            <a:r>
              <a:rPr lang="zh-CN" altLang="en-US" dirty="0"/>
              <a:t>验概率</a:t>
            </a:r>
            <a:endParaRPr lang="en-US" altLang="zh-CN" dirty="0"/>
          </a:p>
          <a:p>
            <a:pPr lvl="1"/>
            <a:r>
              <a:rPr lang="zh-CN" altLang="en-US" dirty="0"/>
              <a:t>联合概率</a:t>
            </a:r>
            <a:endParaRPr lang="en-US" altLang="zh-CN" dirty="0"/>
          </a:p>
          <a:p>
            <a:pPr lvl="1"/>
            <a:r>
              <a:rPr lang="zh-CN" altLang="en-US" dirty="0"/>
              <a:t>全概率</a:t>
            </a:r>
            <a:endParaRPr lang="en-US" altLang="zh-CN" dirty="0"/>
          </a:p>
          <a:p>
            <a:pPr lvl="1"/>
            <a:r>
              <a:rPr lang="zh-CN" altLang="en-US" dirty="0"/>
              <a:t>贝叶斯概率</a:t>
            </a:r>
            <a:endParaRPr lang="en-US" altLang="zh-CN" dirty="0"/>
          </a:p>
          <a:p>
            <a:pPr lvl="1"/>
            <a:r>
              <a:rPr lang="zh-CN" altLang="en-US" dirty="0"/>
              <a:t>贝叶斯公式</a:t>
            </a:r>
            <a:endParaRPr lang="en-US" altLang="zh-CN" dirty="0"/>
          </a:p>
          <a:p>
            <a:pPr lvl="1"/>
            <a:r>
              <a:rPr lang="zh-CN" altLang="en-US" dirty="0"/>
              <a:t>条件独立公式</a:t>
            </a:r>
            <a:endParaRPr lang="en-US" altLang="zh-CN" dirty="0"/>
          </a:p>
          <a:p>
            <a:endParaRPr lang="en-US" altLang="zh-CN"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2490150832"/>
              </p:ext>
            </p:extLst>
          </p:nvPr>
        </p:nvGraphicFramePr>
        <p:xfrm>
          <a:off x="6818992" y="2967491"/>
          <a:ext cx="1421493" cy="551874"/>
        </p:xfrm>
        <a:graphic>
          <a:graphicData uri="http://schemas.openxmlformats.org/presentationml/2006/ole">
            <mc:AlternateContent xmlns:mc="http://schemas.openxmlformats.org/markup-compatibility/2006">
              <mc:Choice xmlns:v="urn:schemas-microsoft-com:vml" Requires="v">
                <p:oleObj spid="_x0000_s10462" name="Equation" r:id="rId3" imgW="1079280" imgH="419040" progId="Equation.3">
                  <p:embed/>
                </p:oleObj>
              </mc:Choice>
              <mc:Fallback>
                <p:oleObj name="Equation" r:id="rId3" imgW="1079280" imgH="419040" progId="Equation.3">
                  <p:embed/>
                  <p:pic>
                    <p:nvPicPr>
                      <p:cNvPr id="0" name=""/>
                      <p:cNvPicPr/>
                      <p:nvPr/>
                    </p:nvPicPr>
                    <p:blipFill>
                      <a:blip r:embed="rId4"/>
                      <a:stretch>
                        <a:fillRect/>
                      </a:stretch>
                    </p:blipFill>
                    <p:spPr>
                      <a:xfrm>
                        <a:off x="6818992" y="2967491"/>
                        <a:ext cx="1421493" cy="551874"/>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406559096"/>
              </p:ext>
            </p:extLst>
          </p:nvPr>
        </p:nvGraphicFramePr>
        <p:xfrm>
          <a:off x="6204857" y="2509383"/>
          <a:ext cx="402772" cy="268515"/>
        </p:xfrm>
        <a:graphic>
          <a:graphicData uri="http://schemas.openxmlformats.org/presentationml/2006/ole">
            <mc:AlternateContent xmlns:mc="http://schemas.openxmlformats.org/markup-compatibility/2006">
              <mc:Choice xmlns:v="urn:schemas-microsoft-com:vml" Requires="v">
                <p:oleObj spid="_x0000_s10463" name="Equation" r:id="rId5" imgW="304560" imgH="203040" progId="Equation.3">
                  <p:embed/>
                </p:oleObj>
              </mc:Choice>
              <mc:Fallback>
                <p:oleObj name="Equation" r:id="rId5" imgW="304560" imgH="203040" progId="Equation.3">
                  <p:embed/>
                  <p:pic>
                    <p:nvPicPr>
                      <p:cNvPr id="0" name=""/>
                      <p:cNvPicPr/>
                      <p:nvPr/>
                    </p:nvPicPr>
                    <p:blipFill>
                      <a:blip r:embed="rId6"/>
                      <a:stretch>
                        <a:fillRect/>
                      </a:stretch>
                    </p:blipFill>
                    <p:spPr>
                      <a:xfrm>
                        <a:off x="6204857" y="2509383"/>
                        <a:ext cx="402772" cy="268515"/>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52754807"/>
              </p:ext>
            </p:extLst>
          </p:nvPr>
        </p:nvGraphicFramePr>
        <p:xfrm>
          <a:off x="7306128" y="2509385"/>
          <a:ext cx="828702" cy="288244"/>
        </p:xfrm>
        <a:graphic>
          <a:graphicData uri="http://schemas.openxmlformats.org/presentationml/2006/ole">
            <mc:AlternateContent xmlns:mc="http://schemas.openxmlformats.org/markup-compatibility/2006">
              <mc:Choice xmlns:v="urn:schemas-microsoft-com:vml" Requires="v">
                <p:oleObj spid="_x0000_s10464" name="Equation" r:id="rId7" imgW="583920" imgH="203040" progId="Equation.3">
                  <p:embed/>
                </p:oleObj>
              </mc:Choice>
              <mc:Fallback>
                <p:oleObj name="Equation" r:id="rId7" imgW="583920" imgH="203040" progId="Equation.3">
                  <p:embed/>
                  <p:pic>
                    <p:nvPicPr>
                      <p:cNvPr id="0" name=""/>
                      <p:cNvPicPr/>
                      <p:nvPr/>
                    </p:nvPicPr>
                    <p:blipFill>
                      <a:blip r:embed="rId8"/>
                      <a:stretch>
                        <a:fillRect/>
                      </a:stretch>
                    </p:blipFill>
                    <p:spPr>
                      <a:xfrm>
                        <a:off x="7306128" y="2509385"/>
                        <a:ext cx="828702" cy="28824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83916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1" end="1"/>
                                            </p:txEl>
                                          </p:spTgt>
                                        </p:tgtEl>
                                        <p:attrNameLst>
                                          <p:attrName>style.color</p:attrName>
                                        </p:attrNameLst>
                                      </p:cBhvr>
                                      <p:to>
                                        <p:clrVal>
                                          <a:schemeClr val="accent2"/>
                                        </p:clrVal>
                                      </p:to>
                                    </p:set>
                                    <p:set>
                                      <p:cBhvr>
                                        <p:cTn id="7" dur="500" fill="hold"/>
                                        <p:tgtEl>
                                          <p:spTgt spid="4">
                                            <p:txEl>
                                              <p:pRg st="1" end="1"/>
                                            </p:txEl>
                                          </p:spTgt>
                                        </p:tgtEl>
                                        <p:attrNameLst>
                                          <p:attrName>fillcolor</p:attrName>
                                        </p:attrNameLst>
                                      </p:cBhvr>
                                      <p:to>
                                        <p:clrVal>
                                          <a:schemeClr val="accent2"/>
                                        </p:clrVal>
                                      </p:to>
                                    </p:set>
                                    <p:set>
                                      <p:cBhvr>
                                        <p:cTn id="8" dur="500" fill="hold"/>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贝叶斯网络基础知识</a:t>
            </a:r>
            <a:endParaRPr lang="en-US" dirty="0"/>
          </a:p>
        </p:txBody>
      </p:sp>
      <p:sp>
        <p:nvSpPr>
          <p:cNvPr id="3" name="Vertical Text Placeholder 2"/>
          <p:cNvSpPr>
            <a:spLocks noGrp="1"/>
          </p:cNvSpPr>
          <p:nvPr>
            <p:ph type="body" orient="vert" idx="1"/>
          </p:nvPr>
        </p:nvSpPr>
        <p:spPr/>
        <p:txBody>
          <a:bodyPr>
            <a:normAutofit/>
          </a:bodyPr>
          <a:lstStyle/>
          <a:p>
            <a:pPr marL="0" indent="0">
              <a:buNone/>
            </a:pPr>
            <a:r>
              <a:rPr lang="zh-CN" altLang="en-US" sz="2800" b="1" dirty="0"/>
              <a:t>先验概率</a:t>
            </a:r>
            <a:endParaRPr lang="en-US" altLang="zh-CN" sz="2800" b="1" dirty="0"/>
          </a:p>
          <a:p>
            <a:pPr marL="0" indent="0">
              <a:buNone/>
            </a:pPr>
            <a:r>
              <a:rPr lang="zh-CN" altLang="en-US" dirty="0" smtClean="0"/>
              <a:t>设</a:t>
            </a:r>
            <a:r>
              <a:rPr lang="zh-CN" altLang="en-US" dirty="0"/>
              <a:t>基本事</a:t>
            </a:r>
            <a:r>
              <a:rPr lang="zh-CN" altLang="en-US" dirty="0" smtClean="0"/>
              <a:t>件              为样本空间</a:t>
            </a:r>
            <a:r>
              <a:rPr lang="en-US" altLang="zh-CN" i="1" dirty="0" smtClean="0"/>
              <a:t>S</a:t>
            </a:r>
            <a:r>
              <a:rPr lang="zh-CN" altLang="en-US" dirty="0" smtClean="0"/>
              <a:t>中的事件，</a:t>
            </a:r>
            <a:endParaRPr lang="en-US" dirty="0" smtClean="0"/>
          </a:p>
          <a:p>
            <a:pPr marL="0" indent="0">
              <a:buNone/>
            </a:pPr>
            <a:r>
              <a:rPr lang="zh-CN" altLang="en-US" dirty="0" smtClean="0"/>
              <a:t>       为</a:t>
            </a:r>
            <a:r>
              <a:rPr lang="zh-CN" altLang="en-US" dirty="0"/>
              <a:t>根据先验知识估计的概率，我们称</a:t>
            </a:r>
            <a:r>
              <a:rPr lang="en-US" dirty="0"/>
              <a:t> </a:t>
            </a:r>
            <a:r>
              <a:rPr lang="en-US" dirty="0" smtClean="0"/>
              <a:t>    </a:t>
            </a:r>
            <a:r>
              <a:rPr lang="zh-CN" altLang="en-US" dirty="0" smtClean="0"/>
              <a:t>为</a:t>
            </a:r>
            <a:r>
              <a:rPr lang="zh-CN" altLang="en-US" dirty="0"/>
              <a:t>先验概率</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贝</a:t>
            </a:r>
            <a:r>
              <a:rPr lang="zh-CN" altLang="en-US" dirty="0"/>
              <a:t>叶斯理论重视对先验知识的收集和加工，形成先验分布，能够提高统计推断的准确性</a:t>
            </a:r>
            <a:r>
              <a:rPr lang="zh-CN" altLang="en-US" dirty="0" smtClean="0"/>
              <a:t>。</a:t>
            </a:r>
            <a:endParaRPr lang="en-US" altLang="zh-CN" dirty="0" smtClean="0"/>
          </a:p>
          <a:p>
            <a:pPr marL="0" indent="0">
              <a:buNone/>
            </a:pPr>
            <a:endParaRPr lang="en-US" dirty="0"/>
          </a:p>
        </p:txBody>
      </p:sp>
      <p:sp>
        <p:nvSpPr>
          <p:cNvPr id="4" name="Vertical Text Placeholder 3"/>
          <p:cNvSpPr>
            <a:spLocks noGrp="1"/>
          </p:cNvSpPr>
          <p:nvPr>
            <p:ph type="body" orient="vert" idx="13"/>
          </p:nvPr>
        </p:nvSpPr>
        <p:spPr/>
        <p:txBody>
          <a:bodyPr/>
          <a:lstStyle/>
          <a:p>
            <a:r>
              <a:rPr lang="zh-CN" altLang="en-US" dirty="0"/>
              <a:t>概率论</a:t>
            </a:r>
            <a:endParaRPr lang="en-US" altLang="zh-CN" dirty="0"/>
          </a:p>
          <a:p>
            <a:pPr lvl="1"/>
            <a:r>
              <a:rPr lang="zh-CN" altLang="en-US" dirty="0"/>
              <a:t>条件概率</a:t>
            </a:r>
            <a:endParaRPr lang="en-US" altLang="zh-CN" dirty="0"/>
          </a:p>
          <a:p>
            <a:pPr lvl="1"/>
            <a:r>
              <a:rPr lang="zh-CN" altLang="en-US" dirty="0"/>
              <a:t>先</a:t>
            </a:r>
            <a:r>
              <a:rPr lang="zh-CN" altLang="en-US" dirty="0" smtClean="0"/>
              <a:t>验概率</a:t>
            </a:r>
            <a:endParaRPr lang="en-US" altLang="zh-CN" dirty="0"/>
          </a:p>
          <a:p>
            <a:pPr lvl="1"/>
            <a:r>
              <a:rPr lang="zh-CN" altLang="en-US" dirty="0"/>
              <a:t>后验概率</a:t>
            </a:r>
            <a:endParaRPr lang="en-US" altLang="zh-CN" dirty="0"/>
          </a:p>
          <a:p>
            <a:pPr lvl="1"/>
            <a:r>
              <a:rPr lang="zh-CN" altLang="en-US" dirty="0"/>
              <a:t>联合概率</a:t>
            </a:r>
            <a:endParaRPr lang="en-US" altLang="zh-CN" dirty="0"/>
          </a:p>
          <a:p>
            <a:pPr lvl="1"/>
            <a:r>
              <a:rPr lang="zh-CN" altLang="en-US" dirty="0"/>
              <a:t>全概率</a:t>
            </a:r>
            <a:endParaRPr lang="en-US" altLang="zh-CN" dirty="0"/>
          </a:p>
          <a:p>
            <a:pPr lvl="1"/>
            <a:r>
              <a:rPr lang="zh-CN" altLang="en-US" dirty="0"/>
              <a:t>贝叶斯概率</a:t>
            </a:r>
            <a:endParaRPr lang="en-US" altLang="zh-CN" dirty="0"/>
          </a:p>
          <a:p>
            <a:pPr lvl="1"/>
            <a:r>
              <a:rPr lang="zh-CN" altLang="en-US" dirty="0"/>
              <a:t>贝叶斯公式</a:t>
            </a:r>
            <a:endParaRPr lang="en-US" altLang="zh-CN" dirty="0"/>
          </a:p>
          <a:p>
            <a:pPr lvl="1"/>
            <a:r>
              <a:rPr lang="zh-CN" altLang="en-US" dirty="0"/>
              <a:t>条件独立公式</a:t>
            </a:r>
            <a:endParaRPr lang="en-US" altLang="zh-CN" dirty="0"/>
          </a:p>
          <a:p>
            <a:endParaRPr lang="en-US" altLang="zh-CN" dirty="0"/>
          </a:p>
        </p:txBody>
      </p:sp>
      <p:grpSp>
        <p:nvGrpSpPr>
          <p:cNvPr id="11" name="Group 10"/>
          <p:cNvGrpSpPr/>
          <p:nvPr/>
        </p:nvGrpSpPr>
        <p:grpSpPr>
          <a:xfrm>
            <a:off x="4582206" y="2485798"/>
            <a:ext cx="6182405" cy="1026658"/>
            <a:chOff x="4582206" y="2485798"/>
            <a:chExt cx="6182405" cy="1026658"/>
          </a:xfrm>
        </p:grpSpPr>
        <p:graphicFrame>
          <p:nvGraphicFramePr>
            <p:cNvPr id="6" name="Object 5"/>
            <p:cNvGraphicFramePr>
              <a:graphicFrameLocks noChangeAspect="1"/>
            </p:cNvGraphicFramePr>
            <p:nvPr>
              <p:extLst>
                <p:ext uri="{D42A27DB-BD31-4B8C-83A1-F6EECF244321}">
                  <p14:modId xmlns:p14="http://schemas.microsoft.com/office/powerpoint/2010/main" val="1468238630"/>
                </p:ext>
              </p:extLst>
            </p:nvPr>
          </p:nvGraphicFramePr>
          <p:xfrm>
            <a:off x="6243864" y="2485798"/>
            <a:ext cx="1060450" cy="323527"/>
          </p:xfrm>
          <a:graphic>
            <a:graphicData uri="http://schemas.openxmlformats.org/presentationml/2006/ole">
              <mc:AlternateContent xmlns:mc="http://schemas.openxmlformats.org/markup-compatibility/2006">
                <mc:Choice xmlns:v="urn:schemas-microsoft-com:vml" Requires="v">
                  <p:oleObj spid="_x0000_s12519" name="Equation" r:id="rId3" imgW="749160" imgH="228600" progId="Equation.3">
                    <p:embed/>
                  </p:oleObj>
                </mc:Choice>
                <mc:Fallback>
                  <p:oleObj name="Equation" r:id="rId3" imgW="749160" imgH="228600" progId="Equation.3">
                    <p:embed/>
                    <p:pic>
                      <p:nvPicPr>
                        <p:cNvPr id="0" name=""/>
                        <p:cNvPicPr/>
                        <p:nvPr/>
                      </p:nvPicPr>
                      <p:blipFill>
                        <a:blip r:embed="rId4"/>
                        <a:stretch>
                          <a:fillRect/>
                        </a:stretch>
                      </p:blipFill>
                      <p:spPr>
                        <a:xfrm>
                          <a:off x="6243864" y="2485798"/>
                          <a:ext cx="1060450" cy="323527"/>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01175383"/>
                </p:ext>
              </p:extLst>
            </p:nvPr>
          </p:nvGraphicFramePr>
          <p:xfrm>
            <a:off x="4582206" y="3177494"/>
            <a:ext cx="609600" cy="334962"/>
          </p:xfrm>
          <a:graphic>
            <a:graphicData uri="http://schemas.openxmlformats.org/presentationml/2006/ole">
              <mc:AlternateContent xmlns:mc="http://schemas.openxmlformats.org/markup-compatibility/2006">
                <mc:Choice xmlns:v="urn:schemas-microsoft-com:vml" Requires="v">
                  <p:oleObj spid="_x0000_s12520" name="Equation" r:id="rId5" imgW="393480" imgH="215640" progId="Equation.3">
                    <p:embed/>
                  </p:oleObj>
                </mc:Choice>
                <mc:Fallback>
                  <p:oleObj name="Equation" r:id="rId5" imgW="39348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2206" y="3177494"/>
                          <a:ext cx="609600" cy="3349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75330504"/>
                </p:ext>
              </p:extLst>
            </p:nvPr>
          </p:nvGraphicFramePr>
          <p:xfrm>
            <a:off x="10155011" y="3156403"/>
            <a:ext cx="609600" cy="334963"/>
          </p:xfrm>
          <a:graphic>
            <a:graphicData uri="http://schemas.openxmlformats.org/presentationml/2006/ole">
              <mc:AlternateContent xmlns:mc="http://schemas.openxmlformats.org/markup-compatibility/2006">
                <mc:Choice xmlns:v="urn:schemas-microsoft-com:vml" Requires="v">
                  <p:oleObj spid="_x0000_s12521" name="Equation" r:id="rId7" imgW="393359" imgH="215713" progId="Equation.3">
                    <p:embed/>
                  </p:oleObj>
                </mc:Choice>
                <mc:Fallback>
                  <p:oleObj name="Equation" r:id="rId7" imgW="393359" imgH="2157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55011" y="3156403"/>
                          <a:ext cx="609600" cy="334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Rectangle 11"/>
          <p:cNvSpPr/>
          <p:nvPr/>
        </p:nvSpPr>
        <p:spPr>
          <a:xfrm>
            <a:off x="4713513" y="7122663"/>
            <a:ext cx="6096000" cy="2677656"/>
          </a:xfrm>
          <a:prstGeom prst="rect">
            <a:avLst/>
          </a:prstGeom>
        </p:spPr>
        <p:txBody>
          <a:bodyPr>
            <a:spAutoFit/>
          </a:bodyPr>
          <a:lstStyle/>
          <a:p>
            <a:r>
              <a:rPr lang="zh-CN" altLang="en-US" sz="2400" dirty="0" smtClean="0">
                <a:latin typeface="微软雅黑" panose="020B0503020204020204" pitchFamily="34" charset="-122"/>
                <a:ea typeface="微软雅黑" panose="020B0503020204020204" pitchFamily="34" charset="-122"/>
              </a:rPr>
              <a:t>当</a:t>
            </a:r>
            <a:r>
              <a:rPr lang="zh-CN" altLang="en-US" sz="2400" dirty="0">
                <a:latin typeface="微软雅黑" panose="020B0503020204020204" pitchFamily="34" charset="-122"/>
                <a:ea typeface="微软雅黑" panose="020B0503020204020204" pitchFamily="34" charset="-122"/>
              </a:rPr>
              <a:t>历史资料不全或没有的时候，只能凭借主观经验获</a:t>
            </a:r>
            <a:r>
              <a:rPr lang="zh-CN" altLang="en-US" sz="2400" dirty="0" smtClean="0">
                <a:latin typeface="微软雅黑" panose="020B0503020204020204" pitchFamily="34" charset="-122"/>
                <a:ea typeface="微软雅黑" panose="020B0503020204020204" pitchFamily="34" charset="-122"/>
              </a:rPr>
              <a:t>得</a:t>
            </a:r>
            <a:r>
              <a:rPr lang="zh-CN" altLang="en-US" sz="2400" dirty="0">
                <a:latin typeface="微软雅黑" panose="020B0503020204020204" pitchFamily="34" charset="-122"/>
                <a:ea typeface="微软雅黑" panose="020B0503020204020204" pitchFamily="34" charset="-122"/>
              </a:rPr>
              <a:t>先验</a:t>
            </a:r>
            <a:r>
              <a:rPr lang="zh-CN" altLang="en-US" sz="2400" dirty="0" smtClean="0">
                <a:latin typeface="微软雅黑" panose="020B0503020204020204" pitchFamily="34" charset="-122"/>
                <a:ea typeface="微软雅黑" panose="020B0503020204020204" pitchFamily="34" charset="-122"/>
              </a:rPr>
              <a:t>概</a:t>
            </a:r>
            <a:r>
              <a:rPr lang="zh-CN" altLang="en-US" sz="2400" dirty="0">
                <a:latin typeface="微软雅黑" panose="020B0503020204020204" pitchFamily="34" charset="-122"/>
                <a:ea typeface="微软雅黑" panose="020B0503020204020204" pitchFamily="34" charset="-122"/>
              </a:rPr>
              <a:t>率</a:t>
            </a:r>
            <a:r>
              <a:rPr lang="zh-CN" altLang="en-US" sz="2400" dirty="0" smtClean="0">
                <a:latin typeface="微软雅黑" panose="020B0503020204020204" pitchFamily="34" charset="-122"/>
                <a:ea typeface="微软雅黑" panose="020B0503020204020204" pitchFamily="34" charset="-122"/>
              </a:rPr>
              <a:t>。这一类叫做</a:t>
            </a:r>
            <a:r>
              <a:rPr lang="zh-CN" altLang="en-US" sz="2400" dirty="0" smtClean="0">
                <a:solidFill>
                  <a:srgbClr val="FFFF00"/>
                </a:solidFill>
                <a:latin typeface="微软雅黑" panose="020B0503020204020204" pitchFamily="34" charset="-122"/>
                <a:ea typeface="微软雅黑" panose="020B0503020204020204" pitchFamily="34" charset="-122"/>
              </a:rPr>
              <a:t>主观先验概率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但需要注意的是，这些主观判断并不是随意的，而是需要对所观察的事件有较为透彻的了解和丰富经验的，或者是这一行的专家做出的判断，该主观判断要能够符合实际。</a:t>
            </a:r>
            <a:endParaRPr 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02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2" end="2"/>
                                            </p:txEl>
                                          </p:spTgt>
                                        </p:tgtEl>
                                        <p:attrNameLst>
                                          <p:attrName>style.color</p:attrName>
                                        </p:attrNameLst>
                                      </p:cBhvr>
                                      <p:to>
                                        <p:clrVal>
                                          <a:schemeClr val="accent2"/>
                                        </p:clrVal>
                                      </p:to>
                                    </p:set>
                                    <p:set>
                                      <p:cBhvr>
                                        <p:cTn id="7" dur="500" fill="hold"/>
                                        <p:tgtEl>
                                          <p:spTgt spid="4">
                                            <p:txEl>
                                              <p:pRg st="2" end="2"/>
                                            </p:txEl>
                                          </p:spTgt>
                                        </p:tgtEl>
                                        <p:attrNameLst>
                                          <p:attrName>fillcolor</p:attrName>
                                        </p:attrNameLst>
                                      </p:cBhvr>
                                      <p:to>
                                        <p:clrVal>
                                          <a:schemeClr val="accent2"/>
                                        </p:clrVal>
                                      </p:to>
                                    </p:set>
                                    <p:set>
                                      <p:cBhvr>
                                        <p:cTn id="8" dur="500" fill="hold"/>
                                        <p:tgtEl>
                                          <p:spTgt spid="4">
                                            <p:txEl>
                                              <p:pRg st="2" end="2"/>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0-ppt_h/2"/>
                                          </p:val>
                                        </p:tav>
                                      </p:tavLst>
                                    </p:anim>
                                    <p:set>
                                      <p:cBhvr>
                                        <p:cTn id="14" dur="1" fill="hold">
                                          <p:stCondLst>
                                            <p:cond delay="499"/>
                                          </p:stCondLst>
                                        </p:cTn>
                                        <p:tgtEl>
                                          <p:spTgt spid="11"/>
                                        </p:tgtEl>
                                        <p:attrNameLst>
                                          <p:attrName>style.visibility</p:attrName>
                                        </p:attrNameLst>
                                      </p:cBhvr>
                                      <p:to>
                                        <p:strVal val="hidden"/>
                                      </p:to>
                                    </p:set>
                                  </p:childTnLst>
                                </p:cTn>
                              </p:par>
                              <p:par>
                                <p:cTn id="15" presetID="2" presetClass="exit" presetSubtype="1" fill="hold" nodeType="with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par>
                                <p:cTn id="19" presetID="2" presetClass="exit" presetSubtype="1" fill="hold" nodeType="withEffect">
                                  <p:stCondLst>
                                    <p:cond delay="0"/>
                                  </p:stCondLst>
                                  <p:childTnLst>
                                    <p:anim calcmode="lin" valueType="num">
                                      <p:cBhvr additive="base">
                                        <p:cTn id="2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2" end="2"/>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2" end="2"/>
                                            </p:txEl>
                                          </p:spTgt>
                                        </p:tgtEl>
                                        <p:attrNameLst>
                                          <p:attrName>style.visibility</p:attrName>
                                        </p:attrNameLst>
                                      </p:cBhvr>
                                      <p:to>
                                        <p:strVal val="hidden"/>
                                      </p:to>
                                    </p:set>
                                  </p:childTnLst>
                                </p:cTn>
                              </p:par>
                              <p:par>
                                <p:cTn id="23" presetID="2" presetClass="exit" presetSubtype="1" fill="hold" nodeType="withEffect">
                                  <p:stCondLst>
                                    <p:cond delay="0"/>
                                  </p:stCondLst>
                                  <p:childTnLst>
                                    <p:anim calcmode="lin" valueType="num">
                                      <p:cBhvr additive="base">
                                        <p:cTn id="2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3" end="3"/>
                                            </p:txEl>
                                          </p:spTgt>
                                        </p:tgtEl>
                                        <p:attrNameLst>
                                          <p:attrName>ppt_y</p:attrName>
                                        </p:attrNameLst>
                                      </p:cBhvr>
                                      <p:tavLst>
                                        <p:tav tm="0">
                                          <p:val>
                                            <p:strVal val="ppt_y"/>
                                          </p:val>
                                        </p:tav>
                                        <p:tav tm="100000">
                                          <p:val>
                                            <p:strVal val="0-ppt_h/2"/>
                                          </p:val>
                                        </p:tav>
                                      </p:tavLst>
                                    </p:anim>
                                    <p:set>
                                      <p:cBhvr>
                                        <p:cTn id="26" dur="1" fill="hold">
                                          <p:stCondLst>
                                            <p:cond delay="499"/>
                                          </p:stCondLst>
                                        </p:cTn>
                                        <p:tgtEl>
                                          <p:spTgt spid="3">
                                            <p:txEl>
                                              <p:pRg st="3" end="3"/>
                                            </p:txEl>
                                          </p:spTgt>
                                        </p:tgtEl>
                                        <p:attrNameLst>
                                          <p:attrName>style.visibility</p:attrName>
                                        </p:attrNameLst>
                                      </p:cBhvr>
                                      <p:to>
                                        <p:strVal val="hidden"/>
                                      </p:to>
                                    </p:set>
                                  </p:childTnLst>
                                </p:cTn>
                              </p:par>
                              <p:par>
                                <p:cTn id="27" presetID="64" presetClass="path" presetSubtype="0" accel="50000" decel="50000" fill="hold" grpId="0" nodeType="withEffect">
                                  <p:stCondLst>
                                    <p:cond delay="0"/>
                                  </p:stCondLst>
                                  <p:childTnLst>
                                    <p:animMotion origin="layout" path="M 1.45833E-6 3.7037E-6 L 0.00716 -0.6801 " pathEditMode="relative" rAng="0" ptsTypes="AA">
                                      <p:cBhvr>
                                        <p:cTn id="28" dur="500" fill="hold"/>
                                        <p:tgtEl>
                                          <p:spTgt spid="12"/>
                                        </p:tgtEl>
                                        <p:attrNameLst>
                                          <p:attrName>ppt_x</p:attrName>
                                          <p:attrName>ppt_y</p:attrName>
                                        </p:attrNameLst>
                                      </p:cBhvr>
                                      <p:rCtr x="352" y="-340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网络安全态势</a:t>
            </a:r>
          </a:p>
        </p:txBody>
      </p:sp>
      <p:sp>
        <p:nvSpPr>
          <p:cNvPr id="3" name="竖排文字占位符 2"/>
          <p:cNvSpPr>
            <a:spLocks noGrp="1"/>
          </p:cNvSpPr>
          <p:nvPr>
            <p:ph type="body" orient="vert" idx="1"/>
          </p:nvPr>
        </p:nvSpPr>
        <p:spPr>
          <a:xfrm>
            <a:off x="4383151" y="1405980"/>
            <a:ext cx="6493658" cy="5217844"/>
          </a:xfrm>
        </p:spPr>
        <p:txBody>
          <a:bodyPr>
            <a:normAutofit fontScale="62500" lnSpcReduction="20000"/>
          </a:bodyPr>
          <a:lstStyle/>
          <a:p>
            <a:r>
              <a:rPr lang="en-US" altLang="zh-CN" dirty="0" smtClean="0"/>
              <a:t>Tim Bass</a:t>
            </a:r>
            <a:r>
              <a:rPr lang="zh-CN" altLang="en-US" dirty="0" smtClean="0"/>
              <a:t>在</a:t>
            </a:r>
            <a:r>
              <a:rPr lang="en-US" altLang="zh-CN" dirty="0" smtClean="0"/>
              <a:t>1999</a:t>
            </a:r>
            <a:r>
              <a:rPr lang="zh-CN" altLang="en-US" dirty="0" smtClean="0"/>
              <a:t>年首次提出了</a:t>
            </a:r>
            <a:r>
              <a:rPr lang="zh-CN" altLang="en-US" sz="2600" b="1" dirty="0" smtClean="0"/>
              <a:t>网络态势感知概念</a:t>
            </a:r>
            <a:r>
              <a:rPr lang="zh-CN" altLang="en-US" dirty="0" smtClean="0"/>
              <a:t>，它是利用态势感知技术全局的分析网络环境、快速判断当前形式、对未来进行预测、做出及时</a:t>
            </a:r>
            <a:r>
              <a:rPr lang="zh-CN" altLang="en-US" smtClean="0"/>
              <a:t>响应</a:t>
            </a:r>
            <a:r>
              <a:rPr lang="zh-CN" altLang="en-US" smtClean="0"/>
              <a:t>等一系列</a:t>
            </a:r>
            <a:r>
              <a:rPr lang="zh-CN" altLang="en-US" dirty="0" smtClean="0"/>
              <a:t>的过程。</a:t>
            </a:r>
            <a:endParaRPr lang="en-US" altLang="zh-CN" dirty="0" smtClean="0"/>
          </a:p>
          <a:p>
            <a:r>
              <a:rPr lang="zh-CN" altLang="en-US" sz="2600" b="1" dirty="0"/>
              <a:t>态势</a:t>
            </a:r>
            <a:r>
              <a:rPr lang="zh-CN" altLang="en-US" dirty="0"/>
              <a:t>是指围绕终端设备、通信环境、用户行为等众多因素所构成的整个网络的状态及其变化趋势，具有全局性、多变性、复杂性、不确定性、扩散性等</a:t>
            </a:r>
            <a:r>
              <a:rPr lang="zh-CN" altLang="en-US" dirty="0" smtClean="0"/>
              <a:t>特点。</a:t>
            </a:r>
            <a:endParaRPr lang="en-US" altLang="zh-CN" dirty="0" smtClean="0"/>
          </a:p>
          <a:p>
            <a:pPr marL="971550" lvl="1" indent="-514350">
              <a:buFont typeface="+mj-lt"/>
              <a:buAutoNum type="romanUcPeriod"/>
            </a:pPr>
            <a:r>
              <a:rPr lang="zh-CN" altLang="en-US" dirty="0" smtClean="0"/>
              <a:t>来源</a:t>
            </a:r>
            <a:endParaRPr lang="en-US" altLang="zh-CN" dirty="0" smtClean="0"/>
          </a:p>
          <a:p>
            <a:pPr lvl="2"/>
            <a:r>
              <a:rPr lang="zh-CN" altLang="en-US" dirty="0" smtClean="0"/>
              <a:t>网络</a:t>
            </a:r>
            <a:r>
              <a:rPr lang="zh-CN" altLang="en-US" dirty="0"/>
              <a:t>中的网络管理设</a:t>
            </a:r>
            <a:r>
              <a:rPr lang="zh-CN" altLang="en-US" dirty="0" smtClean="0"/>
              <a:t>备</a:t>
            </a:r>
            <a:endParaRPr lang="en-US" altLang="zh-CN" dirty="0" smtClean="0"/>
          </a:p>
          <a:p>
            <a:pPr lvl="2"/>
            <a:r>
              <a:rPr lang="zh-CN" altLang="en-US" dirty="0" smtClean="0"/>
              <a:t>网</a:t>
            </a:r>
            <a:r>
              <a:rPr lang="zh-CN" altLang="en-US" dirty="0"/>
              <a:t>络安全设</a:t>
            </a:r>
            <a:r>
              <a:rPr lang="zh-CN" altLang="en-US" dirty="0" smtClean="0"/>
              <a:t>备</a:t>
            </a:r>
            <a:endParaRPr lang="en-US" altLang="zh-CN" dirty="0" smtClean="0"/>
          </a:p>
          <a:p>
            <a:pPr lvl="2"/>
            <a:r>
              <a:rPr lang="zh-CN" altLang="en-US" dirty="0" smtClean="0"/>
              <a:t>网</a:t>
            </a:r>
            <a:r>
              <a:rPr lang="zh-CN" altLang="en-US" dirty="0"/>
              <a:t>络监管</a:t>
            </a:r>
            <a:r>
              <a:rPr lang="zh-CN" altLang="en-US" dirty="0" smtClean="0"/>
              <a:t>设备</a:t>
            </a:r>
            <a:endParaRPr lang="en-US" altLang="zh-CN" dirty="0" smtClean="0"/>
          </a:p>
          <a:p>
            <a:pPr marL="971550" lvl="1" indent="-514350">
              <a:buFont typeface="+mj-lt"/>
              <a:buAutoNum type="romanUcPeriod"/>
            </a:pPr>
            <a:r>
              <a:rPr lang="zh-CN" altLang="en-US" dirty="0"/>
              <a:t>任</a:t>
            </a:r>
            <a:r>
              <a:rPr lang="zh-CN" altLang="en-US" dirty="0" smtClean="0"/>
              <a:t>务</a:t>
            </a:r>
            <a:endParaRPr lang="en-US" altLang="zh-CN" dirty="0" smtClean="0"/>
          </a:p>
          <a:p>
            <a:pPr lvl="2"/>
            <a:r>
              <a:rPr lang="zh-CN" altLang="en-US" dirty="0" smtClean="0"/>
              <a:t>数据</a:t>
            </a:r>
            <a:r>
              <a:rPr lang="zh-CN" altLang="en-US" dirty="0"/>
              <a:t>融合和再加</a:t>
            </a:r>
            <a:r>
              <a:rPr lang="zh-CN" altLang="en-US" dirty="0" smtClean="0"/>
              <a:t>工</a:t>
            </a:r>
            <a:endParaRPr lang="en-US" altLang="zh-CN" dirty="0" smtClean="0"/>
          </a:p>
          <a:p>
            <a:pPr lvl="2"/>
            <a:r>
              <a:rPr lang="zh-CN" altLang="en-US" dirty="0"/>
              <a:t>通过如趋势图、饼状图、柱状图、表格等多种表达方式展</a:t>
            </a:r>
            <a:r>
              <a:rPr lang="zh-CN" altLang="en-US" dirty="0" smtClean="0"/>
              <a:t>现</a:t>
            </a:r>
            <a:endParaRPr lang="en-US" altLang="zh-CN" dirty="0" smtClean="0"/>
          </a:p>
          <a:p>
            <a:pPr lvl="2"/>
            <a:r>
              <a:rPr lang="zh-CN" altLang="en-US" dirty="0"/>
              <a:t>对恶意的网络行为进行识</a:t>
            </a:r>
            <a:r>
              <a:rPr lang="zh-CN" altLang="en-US" dirty="0" smtClean="0"/>
              <a:t>别</a:t>
            </a:r>
            <a:endParaRPr lang="en-US" altLang="zh-CN" dirty="0" smtClean="0"/>
          </a:p>
          <a:p>
            <a:pPr lvl="2"/>
            <a:r>
              <a:rPr lang="zh-CN" altLang="en-US" dirty="0" smtClean="0"/>
              <a:t>对</a:t>
            </a:r>
            <a:r>
              <a:rPr lang="zh-CN" altLang="en-US" dirty="0"/>
              <a:t>网络威胁进行判断和预</a:t>
            </a:r>
            <a:r>
              <a:rPr lang="zh-CN" altLang="en-US" dirty="0" smtClean="0"/>
              <a:t>警</a:t>
            </a:r>
            <a:endParaRPr lang="en-US" altLang="zh-CN" dirty="0" smtClean="0"/>
          </a:p>
          <a:p>
            <a:pPr lvl="2"/>
            <a:r>
              <a:rPr lang="zh-CN" altLang="en-US" dirty="0" smtClean="0"/>
              <a:t>执</a:t>
            </a:r>
            <a:r>
              <a:rPr lang="zh-CN" altLang="en-US" dirty="0"/>
              <a:t>行相应的防御策</a:t>
            </a:r>
            <a:r>
              <a:rPr lang="zh-CN" altLang="en-US" dirty="0" smtClean="0"/>
              <a:t>略</a:t>
            </a:r>
            <a:endParaRPr lang="en-US" altLang="zh-CN" dirty="0" smtClean="0"/>
          </a:p>
        </p:txBody>
      </p:sp>
      <p:sp>
        <p:nvSpPr>
          <p:cNvPr id="4" name="竖排文字占位符 3"/>
          <p:cNvSpPr>
            <a:spLocks noGrp="1"/>
          </p:cNvSpPr>
          <p:nvPr>
            <p:ph type="body" orient="vert" idx="13"/>
          </p:nvPr>
        </p:nvSpPr>
        <p:spPr/>
        <p:txBody>
          <a:bodyPr/>
          <a:lstStyle/>
          <a:p>
            <a:r>
              <a:rPr lang="zh-CN" altLang="en-US" dirty="0"/>
              <a:t>网络态势感知概</a:t>
            </a:r>
            <a:r>
              <a:rPr lang="zh-CN" altLang="en-US" dirty="0" smtClean="0"/>
              <a:t>念</a:t>
            </a:r>
            <a:endParaRPr lang="en-US" altLang="zh-CN" u="sng" dirty="0"/>
          </a:p>
          <a:p>
            <a:r>
              <a:rPr lang="zh-CN" altLang="en-US" dirty="0"/>
              <a:t>态势</a:t>
            </a:r>
            <a:endParaRPr lang="zh-CN" altLang="en-US" u="sng" dirty="0"/>
          </a:p>
        </p:txBody>
      </p:sp>
    </p:spTree>
    <p:extLst>
      <p:ext uri="{BB962C8B-B14F-4D97-AF65-F5344CB8AC3E}">
        <p14:creationId xmlns:p14="http://schemas.microsoft.com/office/powerpoint/2010/main" val="4033169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贝叶斯网络基础知识</a:t>
            </a:r>
            <a:endParaRPr lang="en-US" dirty="0"/>
          </a:p>
        </p:txBody>
      </p:sp>
      <p:sp>
        <p:nvSpPr>
          <p:cNvPr id="3" name="Vertical Text Placeholder 2"/>
          <p:cNvSpPr>
            <a:spLocks noGrp="1"/>
          </p:cNvSpPr>
          <p:nvPr>
            <p:ph type="body" orient="vert" idx="1"/>
          </p:nvPr>
        </p:nvSpPr>
        <p:spPr/>
        <p:txBody>
          <a:bodyPr>
            <a:normAutofit/>
          </a:bodyPr>
          <a:lstStyle/>
          <a:p>
            <a:pPr marL="0" indent="0">
              <a:buNone/>
            </a:pPr>
            <a:r>
              <a:rPr lang="zh-CN" altLang="en-US" dirty="0"/>
              <a:t>设基本事件              为样本空间</a:t>
            </a:r>
            <a:r>
              <a:rPr lang="en-US" altLang="zh-CN" i="1" dirty="0"/>
              <a:t>S</a:t>
            </a:r>
            <a:r>
              <a:rPr lang="zh-CN" altLang="en-US" dirty="0"/>
              <a:t>中的事件</a:t>
            </a:r>
            <a:r>
              <a:rPr lang="zh-CN" altLang="en-US" dirty="0" smtClean="0"/>
              <a:t>，则事件</a:t>
            </a:r>
            <a:r>
              <a:rPr lang="en-US" altLang="zh-CN" dirty="0" smtClean="0"/>
              <a:t>A</a:t>
            </a:r>
            <a:r>
              <a:rPr lang="zh-CN" altLang="en-US" dirty="0" smtClean="0"/>
              <a:t>发生的情况下，   发生的概率          </a:t>
            </a:r>
            <a:endParaRPr lang="en-US" altLang="zh-CN" dirty="0" smtClean="0"/>
          </a:p>
          <a:p>
            <a:pPr marL="0" indent="0">
              <a:buNone/>
            </a:pPr>
            <a:r>
              <a:rPr lang="zh-CN" altLang="en-US" dirty="0"/>
              <a:t>称</a:t>
            </a:r>
            <a:r>
              <a:rPr lang="zh-CN" altLang="en-US" dirty="0" smtClean="0"/>
              <a:t>为</a:t>
            </a:r>
            <a:r>
              <a:rPr lang="zh-CN" altLang="en-US" dirty="0" smtClean="0">
                <a:solidFill>
                  <a:srgbClr val="FFFF00"/>
                </a:solidFill>
              </a:rPr>
              <a:t>后验概率</a:t>
            </a:r>
            <a:r>
              <a:rPr lang="zh-CN" altLang="en-US" dirty="0" smtClean="0"/>
              <a:t>。</a:t>
            </a:r>
            <a:endParaRPr lang="en-US" altLang="zh-CN" dirty="0" smtClean="0"/>
          </a:p>
          <a:p>
            <a:pPr marL="0" indent="0">
              <a:buNone/>
            </a:pPr>
            <a:r>
              <a:rPr lang="zh-CN" altLang="en-US" dirty="0" smtClean="0"/>
              <a:t>       它</a:t>
            </a:r>
            <a:r>
              <a:rPr lang="zh-CN" altLang="en-US" dirty="0"/>
              <a:t>是在先验概率基础上经过修正后更符合实际的概率，即得到附加信息之后再更新的概率，反应了人们在抽样后对事件认识的调整。</a:t>
            </a:r>
            <a:endParaRPr lang="en-US" dirty="0"/>
          </a:p>
          <a:p>
            <a:pPr marL="0" indent="0">
              <a:buNone/>
            </a:pPr>
            <a:r>
              <a:rPr lang="en-US" dirty="0" smtClean="0"/>
              <a:t>                 </a:t>
            </a:r>
            <a:endParaRPr lang="en-US" dirty="0"/>
          </a:p>
        </p:txBody>
      </p:sp>
      <p:sp>
        <p:nvSpPr>
          <p:cNvPr id="4" name="Vertical Text Placeholder 3"/>
          <p:cNvSpPr>
            <a:spLocks noGrp="1"/>
          </p:cNvSpPr>
          <p:nvPr>
            <p:ph type="body" orient="vert" idx="13"/>
          </p:nvPr>
        </p:nvSpPr>
        <p:spPr/>
        <p:txBody>
          <a:bodyPr/>
          <a:lstStyle/>
          <a:p>
            <a:r>
              <a:rPr lang="zh-CN" altLang="en-US" dirty="0"/>
              <a:t>概率论</a:t>
            </a:r>
            <a:endParaRPr lang="en-US" altLang="zh-CN" dirty="0"/>
          </a:p>
          <a:p>
            <a:pPr lvl="1"/>
            <a:r>
              <a:rPr lang="zh-CN" altLang="en-US" dirty="0"/>
              <a:t>条件概率</a:t>
            </a:r>
            <a:endParaRPr lang="en-US" altLang="zh-CN" dirty="0"/>
          </a:p>
          <a:p>
            <a:pPr lvl="1"/>
            <a:r>
              <a:rPr lang="zh-CN" altLang="en-US" dirty="0"/>
              <a:t>先验概率</a:t>
            </a:r>
            <a:endParaRPr lang="en-US" altLang="zh-CN" dirty="0"/>
          </a:p>
          <a:p>
            <a:pPr lvl="1"/>
            <a:r>
              <a:rPr lang="zh-CN" altLang="en-US" dirty="0"/>
              <a:t>后验概率</a:t>
            </a:r>
            <a:endParaRPr lang="en-US" altLang="zh-CN" dirty="0"/>
          </a:p>
          <a:p>
            <a:pPr lvl="1"/>
            <a:r>
              <a:rPr lang="zh-CN" altLang="en-US" dirty="0"/>
              <a:t>联合概率</a:t>
            </a:r>
            <a:endParaRPr lang="en-US" altLang="zh-CN" dirty="0"/>
          </a:p>
          <a:p>
            <a:pPr lvl="1"/>
            <a:r>
              <a:rPr lang="zh-CN" altLang="en-US" dirty="0"/>
              <a:t>全概率</a:t>
            </a:r>
            <a:endParaRPr lang="en-US" altLang="zh-CN" dirty="0"/>
          </a:p>
          <a:p>
            <a:pPr lvl="1"/>
            <a:r>
              <a:rPr lang="zh-CN" altLang="en-US" dirty="0"/>
              <a:t>贝叶斯概率</a:t>
            </a:r>
            <a:endParaRPr lang="en-US" altLang="zh-CN" dirty="0"/>
          </a:p>
          <a:p>
            <a:pPr lvl="1"/>
            <a:r>
              <a:rPr lang="zh-CN" altLang="en-US" dirty="0"/>
              <a:t>贝叶斯公式</a:t>
            </a:r>
            <a:endParaRPr lang="en-US" altLang="zh-CN" dirty="0"/>
          </a:p>
          <a:p>
            <a:pPr lvl="1"/>
            <a:r>
              <a:rPr lang="zh-CN" altLang="en-US" dirty="0"/>
              <a:t>条件独立公式</a:t>
            </a:r>
            <a:endParaRPr lang="en-US" altLang="zh-CN" dirty="0"/>
          </a:p>
          <a:p>
            <a:endParaRPr lang="en-US" altLang="zh-CN" dirty="0"/>
          </a:p>
        </p:txBody>
      </p:sp>
      <p:graphicFrame>
        <p:nvGraphicFramePr>
          <p:cNvPr id="6" name="Object 5"/>
          <p:cNvGraphicFramePr>
            <a:graphicFrameLocks noChangeAspect="1"/>
          </p:cNvGraphicFramePr>
          <p:nvPr>
            <p:extLst>
              <p:ext uri="{D42A27DB-BD31-4B8C-83A1-F6EECF244321}">
                <p14:modId xmlns:p14="http://schemas.microsoft.com/office/powerpoint/2010/main" val="983979670"/>
              </p:ext>
            </p:extLst>
          </p:nvPr>
        </p:nvGraphicFramePr>
        <p:xfrm>
          <a:off x="6221866" y="1713140"/>
          <a:ext cx="1060450" cy="323850"/>
        </p:xfrm>
        <a:graphic>
          <a:graphicData uri="http://schemas.openxmlformats.org/presentationml/2006/ole">
            <mc:AlternateContent xmlns:mc="http://schemas.openxmlformats.org/markup-compatibility/2006">
              <mc:Choice xmlns:v="urn:schemas-microsoft-com:vml" Requires="v">
                <p:oleObj spid="_x0000_s11475" name="Equation" r:id="rId3" imgW="749160" imgH="228600" progId="Equation.3">
                  <p:embed/>
                </p:oleObj>
              </mc:Choice>
              <mc:Fallback>
                <p:oleObj name="Equation" r:id="rId3" imgW="74916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866" y="1713140"/>
                        <a:ext cx="1060450" cy="323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29089846"/>
              </p:ext>
            </p:extLst>
          </p:nvPr>
        </p:nvGraphicFramePr>
        <p:xfrm>
          <a:off x="7864021" y="2268084"/>
          <a:ext cx="256722" cy="355461"/>
        </p:xfrm>
        <a:graphic>
          <a:graphicData uri="http://schemas.openxmlformats.org/presentationml/2006/ole">
            <mc:AlternateContent xmlns:mc="http://schemas.openxmlformats.org/markup-compatibility/2006">
              <mc:Choice xmlns:v="urn:schemas-microsoft-com:vml" Requires="v">
                <p:oleObj spid="_x0000_s11476" name="Equation" r:id="rId5" imgW="164880" imgH="228600" progId="Equation.3">
                  <p:embed/>
                </p:oleObj>
              </mc:Choice>
              <mc:Fallback>
                <p:oleObj name="Equation" r:id="rId5" imgW="164880" imgH="228600" progId="Equation.3">
                  <p:embed/>
                  <p:pic>
                    <p:nvPicPr>
                      <p:cNvPr id="0" name=""/>
                      <p:cNvPicPr/>
                      <p:nvPr/>
                    </p:nvPicPr>
                    <p:blipFill>
                      <a:blip r:embed="rId6"/>
                      <a:stretch>
                        <a:fillRect/>
                      </a:stretch>
                    </p:blipFill>
                    <p:spPr>
                      <a:xfrm>
                        <a:off x="7864021" y="2268084"/>
                        <a:ext cx="256722" cy="355461"/>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18153938"/>
              </p:ext>
            </p:extLst>
          </p:nvPr>
        </p:nvGraphicFramePr>
        <p:xfrm>
          <a:off x="9765391" y="2266270"/>
          <a:ext cx="761093" cy="371265"/>
        </p:xfrm>
        <a:graphic>
          <a:graphicData uri="http://schemas.openxmlformats.org/presentationml/2006/ole">
            <mc:AlternateContent xmlns:mc="http://schemas.openxmlformats.org/markup-compatibility/2006">
              <mc:Choice xmlns:v="urn:schemas-microsoft-com:vml" Requires="v">
                <p:oleObj spid="_x0000_s11477" name="Equation" r:id="rId7" imgW="520560" imgH="253800" progId="Equation.3">
                  <p:embed/>
                </p:oleObj>
              </mc:Choice>
              <mc:Fallback>
                <p:oleObj name="Equation" r:id="rId7" imgW="520560" imgH="253800" progId="Equation.3">
                  <p:embed/>
                  <p:pic>
                    <p:nvPicPr>
                      <p:cNvPr id="0" name=""/>
                      <p:cNvPicPr/>
                      <p:nvPr/>
                    </p:nvPicPr>
                    <p:blipFill>
                      <a:blip r:embed="rId8"/>
                      <a:stretch>
                        <a:fillRect/>
                      </a:stretch>
                    </p:blipFill>
                    <p:spPr>
                      <a:xfrm>
                        <a:off x="9765391" y="2266270"/>
                        <a:ext cx="761093" cy="37126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65528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3" end="3"/>
                                            </p:txEl>
                                          </p:spTgt>
                                        </p:tgtEl>
                                        <p:attrNameLst>
                                          <p:attrName>style.color</p:attrName>
                                        </p:attrNameLst>
                                      </p:cBhvr>
                                      <p:to>
                                        <p:clrVal>
                                          <a:schemeClr val="accent2"/>
                                        </p:clrVal>
                                      </p:to>
                                    </p:set>
                                    <p:set>
                                      <p:cBhvr>
                                        <p:cTn id="7" dur="500" fill="hold"/>
                                        <p:tgtEl>
                                          <p:spTgt spid="4">
                                            <p:txEl>
                                              <p:pRg st="3" end="3"/>
                                            </p:txEl>
                                          </p:spTgt>
                                        </p:tgtEl>
                                        <p:attrNameLst>
                                          <p:attrName>fillcolor</p:attrName>
                                        </p:attrNameLst>
                                      </p:cBhvr>
                                      <p:to>
                                        <p:clrVal>
                                          <a:schemeClr val="accent2"/>
                                        </p:clrVal>
                                      </p:to>
                                    </p:set>
                                    <p:set>
                                      <p:cBhvr>
                                        <p:cTn id="8"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贝叶斯网络基础知识</a:t>
            </a:r>
            <a:endParaRPr lang="en-US" dirty="0"/>
          </a:p>
        </p:txBody>
      </p:sp>
      <p:sp>
        <p:nvSpPr>
          <p:cNvPr id="3" name="Vertical Text Placeholder 2"/>
          <p:cNvSpPr>
            <a:spLocks noGrp="1"/>
          </p:cNvSpPr>
          <p:nvPr>
            <p:ph type="body" orient="vert" idx="1"/>
          </p:nvPr>
        </p:nvSpPr>
        <p:spPr/>
        <p:txBody>
          <a:bodyPr>
            <a:normAutofit/>
          </a:bodyPr>
          <a:lstStyle/>
          <a:p>
            <a:pPr marL="0" indent="0">
              <a:buNone/>
            </a:pPr>
            <a:r>
              <a:rPr lang="zh-CN" altLang="en-US" dirty="0" smtClean="0"/>
              <a:t>设</a:t>
            </a:r>
            <a:r>
              <a:rPr lang="en-US" altLang="zh-CN" dirty="0" smtClean="0"/>
              <a:t>A</a:t>
            </a:r>
            <a:r>
              <a:rPr lang="zh-CN" altLang="en-US" dirty="0" smtClean="0"/>
              <a:t>、</a:t>
            </a:r>
            <a:r>
              <a:rPr lang="en-US" altLang="zh-CN" dirty="0" smtClean="0"/>
              <a:t>B</a:t>
            </a:r>
            <a:r>
              <a:rPr lang="zh-CN" altLang="en-US" dirty="0" smtClean="0"/>
              <a:t>为两个事件，且           ，</a:t>
            </a:r>
            <a:r>
              <a:rPr lang="zh-CN" altLang="en-US" dirty="0"/>
              <a:t>则它们的联合概率</a:t>
            </a:r>
            <a:r>
              <a:rPr lang="zh-CN" altLang="en-US" dirty="0" smtClean="0"/>
              <a:t>为</a:t>
            </a:r>
            <a:endParaRPr lang="en-US" altLang="zh-CN" dirty="0" smtClean="0"/>
          </a:p>
          <a:p>
            <a:pPr marL="0" indent="0">
              <a:buNone/>
            </a:pPr>
            <a:endParaRPr lang="en-US" dirty="0"/>
          </a:p>
          <a:p>
            <a:pPr marL="0" indent="0">
              <a:buNone/>
            </a:pPr>
            <a:r>
              <a:rPr lang="zh-CN" altLang="en-US" dirty="0"/>
              <a:t>联合概率是指两个任意事件的乘积的概率，或称之为</a:t>
            </a:r>
            <a:r>
              <a:rPr lang="zh-CN" altLang="en-US" dirty="0">
                <a:solidFill>
                  <a:srgbClr val="FFFF00"/>
                </a:solidFill>
              </a:rPr>
              <a:t>交事件</a:t>
            </a:r>
            <a:r>
              <a:rPr lang="zh-CN" altLang="en-US" dirty="0"/>
              <a:t>的概率，也是乘法公式。</a:t>
            </a:r>
            <a:endParaRPr lang="en-US" dirty="0"/>
          </a:p>
          <a:p>
            <a:pPr marL="0" indent="0">
              <a:buNone/>
            </a:pPr>
            <a:endParaRPr lang="en-US" dirty="0"/>
          </a:p>
        </p:txBody>
      </p:sp>
      <p:sp>
        <p:nvSpPr>
          <p:cNvPr id="4" name="Vertical Text Placeholder 3"/>
          <p:cNvSpPr>
            <a:spLocks noGrp="1"/>
          </p:cNvSpPr>
          <p:nvPr>
            <p:ph type="body" orient="vert" idx="13"/>
          </p:nvPr>
        </p:nvSpPr>
        <p:spPr/>
        <p:txBody>
          <a:bodyPr/>
          <a:lstStyle/>
          <a:p>
            <a:r>
              <a:rPr lang="zh-CN" altLang="en-US" dirty="0"/>
              <a:t>概率论</a:t>
            </a:r>
            <a:endParaRPr lang="en-US" altLang="zh-CN" dirty="0"/>
          </a:p>
          <a:p>
            <a:pPr lvl="1"/>
            <a:r>
              <a:rPr lang="zh-CN" altLang="en-US" dirty="0"/>
              <a:t>条件概率</a:t>
            </a:r>
            <a:endParaRPr lang="en-US" altLang="zh-CN" dirty="0"/>
          </a:p>
          <a:p>
            <a:pPr lvl="1"/>
            <a:r>
              <a:rPr lang="zh-CN" altLang="en-US" dirty="0"/>
              <a:t>先</a:t>
            </a:r>
            <a:r>
              <a:rPr lang="zh-CN" altLang="en-US" dirty="0" smtClean="0"/>
              <a:t>验概率</a:t>
            </a:r>
            <a:endParaRPr lang="en-US" altLang="zh-CN" dirty="0"/>
          </a:p>
          <a:p>
            <a:pPr lvl="1"/>
            <a:r>
              <a:rPr lang="zh-CN" altLang="en-US" dirty="0"/>
              <a:t>后验概率</a:t>
            </a:r>
            <a:endParaRPr lang="en-US" altLang="zh-CN" dirty="0"/>
          </a:p>
          <a:p>
            <a:pPr lvl="1"/>
            <a:r>
              <a:rPr lang="zh-CN" altLang="en-US" dirty="0"/>
              <a:t>联合概率</a:t>
            </a:r>
            <a:endParaRPr lang="en-US" altLang="zh-CN" dirty="0"/>
          </a:p>
          <a:p>
            <a:pPr lvl="1"/>
            <a:r>
              <a:rPr lang="zh-CN" altLang="en-US" dirty="0"/>
              <a:t>全概率</a:t>
            </a:r>
            <a:endParaRPr lang="en-US" altLang="zh-CN" dirty="0"/>
          </a:p>
          <a:p>
            <a:pPr lvl="1"/>
            <a:r>
              <a:rPr lang="zh-CN" altLang="en-US" dirty="0"/>
              <a:t>贝叶斯概率</a:t>
            </a:r>
            <a:endParaRPr lang="en-US" altLang="zh-CN" dirty="0"/>
          </a:p>
          <a:p>
            <a:pPr lvl="1"/>
            <a:r>
              <a:rPr lang="zh-CN" altLang="en-US" dirty="0"/>
              <a:t>贝叶斯公式</a:t>
            </a:r>
            <a:endParaRPr lang="en-US" altLang="zh-CN" dirty="0"/>
          </a:p>
          <a:p>
            <a:pPr lvl="1"/>
            <a:r>
              <a:rPr lang="zh-CN" altLang="en-US" dirty="0"/>
              <a:t>条件独立公式</a:t>
            </a:r>
            <a:endParaRPr lang="en-US" altLang="zh-CN" dirty="0"/>
          </a:p>
          <a:p>
            <a:endParaRPr lang="en-US" altLang="zh-CN" dirty="0"/>
          </a:p>
        </p:txBody>
      </p:sp>
      <p:graphicFrame>
        <p:nvGraphicFramePr>
          <p:cNvPr id="6" name="Object 5"/>
          <p:cNvGraphicFramePr>
            <a:graphicFrameLocks noChangeAspect="1"/>
          </p:cNvGraphicFramePr>
          <p:nvPr>
            <p:extLst>
              <p:ext uri="{D42A27DB-BD31-4B8C-83A1-F6EECF244321}">
                <p14:modId xmlns:p14="http://schemas.microsoft.com/office/powerpoint/2010/main" val="904836680"/>
              </p:ext>
            </p:extLst>
          </p:nvPr>
        </p:nvGraphicFramePr>
        <p:xfrm>
          <a:off x="7861300" y="1747383"/>
          <a:ext cx="836386" cy="290917"/>
        </p:xfrm>
        <a:graphic>
          <a:graphicData uri="http://schemas.openxmlformats.org/presentationml/2006/ole">
            <mc:AlternateContent xmlns:mc="http://schemas.openxmlformats.org/markup-compatibility/2006">
              <mc:Choice xmlns:v="urn:schemas-microsoft-com:vml" Requires="v">
                <p:oleObj spid="_x0000_s13445" name="Equation" r:id="rId3" imgW="583920" imgH="203040" progId="Equation.3">
                  <p:embed/>
                </p:oleObj>
              </mc:Choice>
              <mc:Fallback>
                <p:oleObj name="Equation" r:id="rId3" imgW="583920" imgH="203040" progId="Equation.3">
                  <p:embed/>
                  <p:pic>
                    <p:nvPicPr>
                      <p:cNvPr id="0" name=""/>
                      <p:cNvPicPr/>
                      <p:nvPr/>
                    </p:nvPicPr>
                    <p:blipFill>
                      <a:blip r:embed="rId4"/>
                      <a:stretch>
                        <a:fillRect/>
                      </a:stretch>
                    </p:blipFill>
                    <p:spPr>
                      <a:xfrm>
                        <a:off x="7861300" y="1747383"/>
                        <a:ext cx="836386" cy="290917"/>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72312062"/>
              </p:ext>
            </p:extLst>
          </p:nvPr>
        </p:nvGraphicFramePr>
        <p:xfrm>
          <a:off x="6184900" y="2560184"/>
          <a:ext cx="2774044" cy="523404"/>
        </p:xfrm>
        <a:graphic>
          <a:graphicData uri="http://schemas.openxmlformats.org/presentationml/2006/ole">
            <mc:AlternateContent xmlns:mc="http://schemas.openxmlformats.org/markup-compatibility/2006">
              <mc:Choice xmlns:v="urn:schemas-microsoft-com:vml" Requires="v">
                <p:oleObj spid="_x0000_s13446" name="Equation" r:id="rId5" imgW="1346040" imgH="253800" progId="Equation.3">
                  <p:embed/>
                </p:oleObj>
              </mc:Choice>
              <mc:Fallback>
                <p:oleObj name="Equation" r:id="rId5" imgW="1346040" imgH="253800" progId="Equation.3">
                  <p:embed/>
                  <p:pic>
                    <p:nvPicPr>
                      <p:cNvPr id="0" name=""/>
                      <p:cNvPicPr/>
                      <p:nvPr/>
                    </p:nvPicPr>
                    <p:blipFill>
                      <a:blip r:embed="rId6"/>
                      <a:stretch>
                        <a:fillRect/>
                      </a:stretch>
                    </p:blipFill>
                    <p:spPr>
                      <a:xfrm>
                        <a:off x="6184900" y="2560184"/>
                        <a:ext cx="2774044" cy="52340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69470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4" end="4"/>
                                            </p:txEl>
                                          </p:spTgt>
                                        </p:tgtEl>
                                        <p:attrNameLst>
                                          <p:attrName>style.color</p:attrName>
                                        </p:attrNameLst>
                                      </p:cBhvr>
                                      <p:to>
                                        <p:clrVal>
                                          <a:schemeClr val="accent2"/>
                                        </p:clrVal>
                                      </p:to>
                                    </p:set>
                                    <p:set>
                                      <p:cBhvr>
                                        <p:cTn id="7" dur="500" fill="hold"/>
                                        <p:tgtEl>
                                          <p:spTgt spid="4">
                                            <p:txEl>
                                              <p:pRg st="4" end="4"/>
                                            </p:txEl>
                                          </p:spTgt>
                                        </p:tgtEl>
                                        <p:attrNameLst>
                                          <p:attrName>fillcolor</p:attrName>
                                        </p:attrNameLst>
                                      </p:cBhvr>
                                      <p:to>
                                        <p:clrVal>
                                          <a:schemeClr val="accent2"/>
                                        </p:clrVal>
                                      </p:to>
                                    </p:set>
                                    <p:set>
                                      <p:cBhvr>
                                        <p:cTn id="8" dur="500" fill="hold"/>
                                        <p:tgtEl>
                                          <p:spTgt spid="4">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贝叶斯网络基础知识</a:t>
            </a:r>
            <a:endParaRPr lang="en-US" dirty="0"/>
          </a:p>
        </p:txBody>
      </p:sp>
      <p:sp>
        <p:nvSpPr>
          <p:cNvPr id="3" name="Vertical Text Placeholder 2"/>
          <p:cNvSpPr>
            <a:spLocks noGrp="1"/>
          </p:cNvSpPr>
          <p:nvPr>
            <p:ph type="body" orient="vert" idx="1"/>
          </p:nvPr>
        </p:nvSpPr>
        <p:spPr/>
        <p:txBody>
          <a:bodyPr/>
          <a:lstStyle/>
          <a:p>
            <a:pPr marL="0" indent="0">
              <a:buNone/>
            </a:pPr>
            <a:r>
              <a:rPr lang="zh-CN" altLang="en-US" dirty="0">
                <a:solidFill>
                  <a:srgbClr val="FFFF00"/>
                </a:solidFill>
              </a:rPr>
              <a:t>全概率</a:t>
            </a:r>
            <a:r>
              <a:rPr lang="zh-CN" altLang="en-US" dirty="0"/>
              <a:t>公</a:t>
            </a:r>
            <a:r>
              <a:rPr lang="zh-CN" altLang="en-US" dirty="0" smtClean="0"/>
              <a:t>式是</a:t>
            </a:r>
            <a:r>
              <a:rPr lang="zh-CN" altLang="en-US" dirty="0"/>
              <a:t>概率论中的重要公式。若影响事</a:t>
            </a:r>
            <a:r>
              <a:rPr lang="zh-CN" altLang="en-US" dirty="0" smtClean="0"/>
              <a:t>件</a:t>
            </a:r>
            <a:r>
              <a:rPr lang="en-US" altLang="zh-CN" dirty="0"/>
              <a:t>A</a:t>
            </a:r>
            <a:r>
              <a:rPr lang="zh-CN" altLang="en-US" dirty="0" smtClean="0"/>
              <a:t>的</a:t>
            </a:r>
            <a:r>
              <a:rPr lang="zh-CN" altLang="en-US" dirty="0"/>
              <a:t>所有因</a:t>
            </a:r>
            <a:r>
              <a:rPr lang="zh-CN" altLang="en-US" dirty="0" smtClean="0"/>
              <a:t>素             满足                 </a:t>
            </a:r>
            <a:r>
              <a:rPr lang="en-US" altLang="zh-CN" dirty="0" smtClean="0"/>
              <a:t>,</a:t>
            </a:r>
            <a:r>
              <a:rPr lang="zh-CN" altLang="en-US" dirty="0" smtClean="0"/>
              <a:t>并且                   </a:t>
            </a:r>
            <a:endParaRPr lang="en-US" altLang="zh-CN" dirty="0" smtClean="0"/>
          </a:p>
          <a:p>
            <a:pPr marL="0" indent="0">
              <a:buNone/>
            </a:pPr>
            <a:r>
              <a:rPr lang="en-US" dirty="0"/>
              <a:t> </a:t>
            </a:r>
            <a:r>
              <a:rPr lang="en-US" dirty="0" smtClean="0"/>
              <a:t>           </a:t>
            </a:r>
            <a:r>
              <a:rPr lang="zh-CN" altLang="en-US" dirty="0" smtClean="0"/>
              <a:t>，               ，则必有</a:t>
            </a:r>
            <a:endParaRPr lang="en-US" dirty="0"/>
          </a:p>
          <a:p>
            <a:pPr marL="0" indent="0">
              <a:buNone/>
            </a:pPr>
            <a:endParaRPr lang="en-US" dirty="0"/>
          </a:p>
        </p:txBody>
      </p:sp>
      <p:sp>
        <p:nvSpPr>
          <p:cNvPr id="4" name="Vertical Text Placeholder 3"/>
          <p:cNvSpPr>
            <a:spLocks noGrp="1"/>
          </p:cNvSpPr>
          <p:nvPr>
            <p:ph type="body" orient="vert" idx="13"/>
          </p:nvPr>
        </p:nvSpPr>
        <p:spPr/>
        <p:txBody>
          <a:bodyPr/>
          <a:lstStyle/>
          <a:p>
            <a:r>
              <a:rPr lang="zh-CN" altLang="en-US" dirty="0"/>
              <a:t>概率论</a:t>
            </a:r>
            <a:endParaRPr lang="en-US" altLang="zh-CN" dirty="0"/>
          </a:p>
          <a:p>
            <a:pPr lvl="1"/>
            <a:r>
              <a:rPr lang="zh-CN" altLang="en-US" dirty="0"/>
              <a:t>条件概率</a:t>
            </a:r>
            <a:endParaRPr lang="en-US" altLang="zh-CN" dirty="0"/>
          </a:p>
          <a:p>
            <a:pPr lvl="1"/>
            <a:r>
              <a:rPr lang="zh-CN" altLang="en-US" dirty="0"/>
              <a:t>先验概率</a:t>
            </a:r>
            <a:endParaRPr lang="en-US" altLang="zh-CN" dirty="0"/>
          </a:p>
          <a:p>
            <a:pPr lvl="1"/>
            <a:r>
              <a:rPr lang="zh-CN" altLang="en-US" dirty="0"/>
              <a:t>后验概率</a:t>
            </a:r>
            <a:endParaRPr lang="en-US" altLang="zh-CN" dirty="0"/>
          </a:p>
          <a:p>
            <a:pPr lvl="1"/>
            <a:r>
              <a:rPr lang="zh-CN" altLang="en-US" dirty="0"/>
              <a:t>联合概率</a:t>
            </a:r>
            <a:endParaRPr lang="en-US" altLang="zh-CN" dirty="0"/>
          </a:p>
          <a:p>
            <a:pPr lvl="1"/>
            <a:r>
              <a:rPr lang="zh-CN" altLang="en-US" dirty="0"/>
              <a:t>全概率</a:t>
            </a:r>
            <a:endParaRPr lang="en-US" altLang="zh-CN" dirty="0"/>
          </a:p>
          <a:p>
            <a:pPr lvl="1"/>
            <a:r>
              <a:rPr lang="zh-CN" altLang="en-US" dirty="0"/>
              <a:t>贝叶斯概率</a:t>
            </a:r>
            <a:endParaRPr lang="en-US" altLang="zh-CN" dirty="0"/>
          </a:p>
          <a:p>
            <a:pPr lvl="1"/>
            <a:r>
              <a:rPr lang="zh-CN" altLang="en-US" dirty="0"/>
              <a:t>贝叶斯公式</a:t>
            </a:r>
            <a:endParaRPr lang="en-US" altLang="zh-CN" dirty="0"/>
          </a:p>
          <a:p>
            <a:pPr lvl="1"/>
            <a:r>
              <a:rPr lang="zh-CN" altLang="en-US" dirty="0"/>
              <a:t>条件独立公式</a:t>
            </a:r>
            <a:endParaRPr lang="en-US" altLang="zh-CN" dirty="0"/>
          </a:p>
          <a:p>
            <a:endParaRPr lang="en-US" altLang="zh-CN" dirty="0"/>
          </a:p>
        </p:txBody>
      </p:sp>
      <p:grpSp>
        <p:nvGrpSpPr>
          <p:cNvPr id="11" name="Group 10"/>
          <p:cNvGrpSpPr/>
          <p:nvPr/>
        </p:nvGrpSpPr>
        <p:grpSpPr>
          <a:xfrm>
            <a:off x="4652735" y="2289855"/>
            <a:ext cx="5307693" cy="2167913"/>
            <a:chOff x="4652735" y="2289855"/>
            <a:chExt cx="5307693" cy="2167913"/>
          </a:xfrm>
        </p:grpSpPr>
        <p:graphicFrame>
          <p:nvGraphicFramePr>
            <p:cNvPr id="6" name="Object 5"/>
            <p:cNvGraphicFramePr>
              <a:graphicFrameLocks noChangeAspect="1"/>
            </p:cNvGraphicFramePr>
            <p:nvPr>
              <p:extLst>
                <p:ext uri="{D42A27DB-BD31-4B8C-83A1-F6EECF244321}">
                  <p14:modId xmlns:p14="http://schemas.microsoft.com/office/powerpoint/2010/main" val="368589580"/>
                </p:ext>
              </p:extLst>
            </p:nvPr>
          </p:nvGraphicFramePr>
          <p:xfrm>
            <a:off x="6735534" y="2289855"/>
            <a:ext cx="1069521" cy="337743"/>
          </p:xfrm>
          <a:graphic>
            <a:graphicData uri="http://schemas.openxmlformats.org/presentationml/2006/ole">
              <mc:AlternateContent xmlns:mc="http://schemas.openxmlformats.org/markup-compatibility/2006">
                <mc:Choice xmlns:v="urn:schemas-microsoft-com:vml" Requires="v">
                  <p:oleObj spid="_x0000_s14652" name="Equation" r:id="rId3" imgW="723600" imgH="228600" progId="Equation.3">
                    <p:embed/>
                  </p:oleObj>
                </mc:Choice>
                <mc:Fallback>
                  <p:oleObj name="Equation" r:id="rId3" imgW="723600" imgH="228600" progId="Equation.3">
                    <p:embed/>
                    <p:pic>
                      <p:nvPicPr>
                        <p:cNvPr id="0" name=""/>
                        <p:cNvPicPr/>
                        <p:nvPr/>
                      </p:nvPicPr>
                      <p:blipFill>
                        <a:blip r:embed="rId4"/>
                        <a:stretch>
                          <a:fillRect/>
                        </a:stretch>
                      </p:blipFill>
                      <p:spPr>
                        <a:xfrm>
                          <a:off x="6735534" y="2289855"/>
                          <a:ext cx="1069521" cy="337743"/>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20359271"/>
                </p:ext>
              </p:extLst>
            </p:nvPr>
          </p:nvGraphicFramePr>
          <p:xfrm>
            <a:off x="8477249" y="2294392"/>
            <a:ext cx="1483179" cy="347906"/>
          </p:xfrm>
          <a:graphic>
            <a:graphicData uri="http://schemas.openxmlformats.org/presentationml/2006/ole">
              <mc:AlternateContent xmlns:mc="http://schemas.openxmlformats.org/markup-compatibility/2006">
                <mc:Choice xmlns:v="urn:schemas-microsoft-com:vml" Requires="v">
                  <p:oleObj spid="_x0000_s14653" name="Equation" r:id="rId5" imgW="1028520" imgH="241200" progId="Equation.3">
                    <p:embed/>
                  </p:oleObj>
                </mc:Choice>
                <mc:Fallback>
                  <p:oleObj name="Equation" r:id="rId5" imgW="1028520" imgH="241200" progId="Equation.3">
                    <p:embed/>
                    <p:pic>
                      <p:nvPicPr>
                        <p:cNvPr id="0" name=""/>
                        <p:cNvPicPr/>
                        <p:nvPr/>
                      </p:nvPicPr>
                      <p:blipFill>
                        <a:blip r:embed="rId6"/>
                        <a:stretch>
                          <a:fillRect/>
                        </a:stretch>
                      </p:blipFill>
                      <p:spPr>
                        <a:xfrm>
                          <a:off x="8477249" y="2294392"/>
                          <a:ext cx="1483179" cy="347906"/>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93726233"/>
                </p:ext>
              </p:extLst>
            </p:nvPr>
          </p:nvGraphicFramePr>
          <p:xfrm>
            <a:off x="4652735" y="2812369"/>
            <a:ext cx="942521" cy="346232"/>
          </p:xfrm>
          <a:graphic>
            <a:graphicData uri="http://schemas.openxmlformats.org/presentationml/2006/ole">
              <mc:AlternateContent xmlns:mc="http://schemas.openxmlformats.org/markup-compatibility/2006">
                <mc:Choice xmlns:v="urn:schemas-microsoft-com:vml" Requires="v">
                  <p:oleObj spid="_x0000_s14654" name="Equation" r:id="rId7" imgW="622080" imgH="228600" progId="Equation.3">
                    <p:embed/>
                  </p:oleObj>
                </mc:Choice>
                <mc:Fallback>
                  <p:oleObj name="Equation" r:id="rId7" imgW="622080" imgH="228600" progId="Equation.3">
                    <p:embed/>
                    <p:pic>
                      <p:nvPicPr>
                        <p:cNvPr id="0" name=""/>
                        <p:cNvPicPr/>
                        <p:nvPr/>
                      </p:nvPicPr>
                      <p:blipFill>
                        <a:blip r:embed="rId8"/>
                        <a:stretch>
                          <a:fillRect/>
                        </a:stretch>
                      </p:blipFill>
                      <p:spPr>
                        <a:xfrm>
                          <a:off x="4652735" y="2812369"/>
                          <a:ext cx="942521" cy="346232"/>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87794888"/>
                </p:ext>
              </p:extLst>
            </p:nvPr>
          </p:nvGraphicFramePr>
          <p:xfrm>
            <a:off x="6184900" y="2900817"/>
            <a:ext cx="1130300" cy="334781"/>
          </p:xfrm>
          <a:graphic>
            <a:graphicData uri="http://schemas.openxmlformats.org/presentationml/2006/ole">
              <mc:AlternateContent xmlns:mc="http://schemas.openxmlformats.org/markup-compatibility/2006">
                <mc:Choice xmlns:v="urn:schemas-microsoft-com:vml" Requires="v">
                  <p:oleObj spid="_x0000_s14655" name="Equation" r:id="rId9" imgW="685800" imgH="203040" progId="Equation.3">
                    <p:embed/>
                  </p:oleObj>
                </mc:Choice>
                <mc:Fallback>
                  <p:oleObj name="Equation" r:id="rId9" imgW="685800" imgH="203040" progId="Equation.3">
                    <p:embed/>
                    <p:pic>
                      <p:nvPicPr>
                        <p:cNvPr id="0" name=""/>
                        <p:cNvPicPr/>
                        <p:nvPr/>
                      </p:nvPicPr>
                      <p:blipFill>
                        <a:blip r:embed="rId10"/>
                        <a:stretch>
                          <a:fillRect/>
                        </a:stretch>
                      </p:blipFill>
                      <p:spPr>
                        <a:xfrm>
                          <a:off x="6184900" y="2900817"/>
                          <a:ext cx="1130300" cy="334781"/>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13421500"/>
                </p:ext>
              </p:extLst>
            </p:nvPr>
          </p:nvGraphicFramePr>
          <p:xfrm>
            <a:off x="6258380" y="3666898"/>
            <a:ext cx="2526392" cy="790870"/>
          </p:xfrm>
          <a:graphic>
            <a:graphicData uri="http://schemas.openxmlformats.org/presentationml/2006/ole">
              <mc:AlternateContent xmlns:mc="http://schemas.openxmlformats.org/markup-compatibility/2006">
                <mc:Choice xmlns:v="urn:schemas-microsoft-com:vml" Requires="v">
                  <p:oleObj spid="_x0000_s14656" name="Equation" r:id="rId11" imgW="1460160" imgH="457200" progId="Equation.3">
                    <p:embed/>
                  </p:oleObj>
                </mc:Choice>
                <mc:Fallback>
                  <p:oleObj name="Equation" r:id="rId11" imgW="1460160" imgH="457200" progId="Equation.3">
                    <p:embed/>
                    <p:pic>
                      <p:nvPicPr>
                        <p:cNvPr id="0" name=""/>
                        <p:cNvPicPr/>
                        <p:nvPr/>
                      </p:nvPicPr>
                      <p:blipFill>
                        <a:blip r:embed="rId12"/>
                        <a:stretch>
                          <a:fillRect/>
                        </a:stretch>
                      </p:blipFill>
                      <p:spPr>
                        <a:xfrm>
                          <a:off x="6258380" y="3666898"/>
                          <a:ext cx="2526392" cy="79087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30762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5" end="5"/>
                                            </p:txEl>
                                          </p:spTgt>
                                        </p:tgtEl>
                                        <p:attrNameLst>
                                          <p:attrName>style.color</p:attrName>
                                        </p:attrNameLst>
                                      </p:cBhvr>
                                      <p:to>
                                        <p:clrVal>
                                          <a:schemeClr val="accent2"/>
                                        </p:clrVal>
                                      </p:to>
                                    </p:set>
                                    <p:set>
                                      <p:cBhvr>
                                        <p:cTn id="7" dur="500" fill="hold"/>
                                        <p:tgtEl>
                                          <p:spTgt spid="4">
                                            <p:txEl>
                                              <p:pRg st="5" end="5"/>
                                            </p:txEl>
                                          </p:spTgt>
                                        </p:tgtEl>
                                        <p:attrNameLst>
                                          <p:attrName>fillcolor</p:attrName>
                                        </p:attrNameLst>
                                      </p:cBhvr>
                                      <p:to>
                                        <p:clrVal>
                                          <a:schemeClr val="accent2"/>
                                        </p:clrVal>
                                      </p:to>
                                    </p:set>
                                    <p:set>
                                      <p:cBhvr>
                                        <p:cTn id="8" dur="500" fill="hold"/>
                                        <p:tgtEl>
                                          <p:spTgt spid="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贝叶斯网络基础知识</a:t>
            </a:r>
            <a:endParaRPr lang="en-US" dirty="0"/>
          </a:p>
        </p:txBody>
      </p:sp>
      <p:sp>
        <p:nvSpPr>
          <p:cNvPr id="3" name="Vertical Text Placeholder 2"/>
          <p:cNvSpPr>
            <a:spLocks noGrp="1"/>
          </p:cNvSpPr>
          <p:nvPr>
            <p:ph type="body" orient="vert" idx="1"/>
          </p:nvPr>
        </p:nvSpPr>
        <p:spPr/>
        <p:txBody>
          <a:bodyPr>
            <a:normAutofit fontScale="85000" lnSpcReduction="10000"/>
          </a:bodyPr>
          <a:lstStyle/>
          <a:p>
            <a:pPr marL="0" indent="0">
              <a:buNone/>
            </a:pPr>
            <a:r>
              <a:rPr lang="zh-CN" altLang="en-US" dirty="0">
                <a:solidFill>
                  <a:srgbClr val="FFFF00"/>
                </a:solidFill>
              </a:rPr>
              <a:t>贝叶斯概</a:t>
            </a:r>
            <a:r>
              <a:rPr lang="zh-CN" altLang="en-US" dirty="0" smtClean="0">
                <a:solidFill>
                  <a:srgbClr val="FFFF00"/>
                </a:solidFill>
              </a:rPr>
              <a:t>率</a:t>
            </a:r>
            <a:endParaRPr lang="en-US" altLang="zh-CN" dirty="0" smtClean="0">
              <a:solidFill>
                <a:srgbClr val="FFFF00"/>
              </a:solidFill>
            </a:endParaRPr>
          </a:p>
          <a:p>
            <a:pPr marL="0" indent="0">
              <a:buNone/>
            </a:pPr>
            <a:r>
              <a:rPr lang="zh-CN" altLang="en-US" dirty="0" smtClean="0"/>
              <a:t>根</a:t>
            </a:r>
            <a:r>
              <a:rPr lang="zh-CN" altLang="en-US" dirty="0"/>
              <a:t>据先验知识及现有数据，来预测出某未知事件发生的可能性，或对某事件发生可能性的相信程度</a:t>
            </a:r>
            <a:r>
              <a:rPr lang="zh-CN" altLang="en-US" dirty="0" smtClean="0"/>
              <a:t>。</a:t>
            </a:r>
            <a:endParaRPr lang="en-US" altLang="zh-CN" dirty="0" smtClean="0"/>
          </a:p>
          <a:p>
            <a:pPr marL="0" indent="0">
              <a:buNone/>
            </a:pPr>
            <a:r>
              <a:rPr lang="zh-CN" altLang="en-US" dirty="0">
                <a:solidFill>
                  <a:srgbClr val="FFFF00"/>
                </a:solidFill>
              </a:rPr>
              <a:t>贝叶斯公</a:t>
            </a:r>
            <a:r>
              <a:rPr lang="zh-CN" altLang="en-US" dirty="0" smtClean="0">
                <a:solidFill>
                  <a:srgbClr val="FFFF00"/>
                </a:solidFill>
              </a:rPr>
              <a:t>式</a:t>
            </a:r>
            <a:r>
              <a:rPr lang="zh-CN" altLang="en-US" dirty="0" smtClean="0"/>
              <a:t>或</a:t>
            </a:r>
            <a:r>
              <a:rPr lang="zh-CN" altLang="en-US" dirty="0"/>
              <a:t>称为后验概率公式。设先验概率为</a:t>
            </a:r>
            <a:r>
              <a:rPr lang="en-US" dirty="0"/>
              <a:t> </a:t>
            </a:r>
            <a:r>
              <a:rPr lang="en-US" dirty="0" smtClean="0"/>
              <a:t>      </a:t>
            </a:r>
            <a:r>
              <a:rPr lang="zh-CN" altLang="en-US" dirty="0" smtClean="0"/>
              <a:t>，</a:t>
            </a:r>
            <a:r>
              <a:rPr lang="zh-CN" altLang="en-US" dirty="0"/>
              <a:t>调查所获得的新附加信息为</a:t>
            </a:r>
            <a:r>
              <a:rPr lang="en-US" dirty="0"/>
              <a:t> </a:t>
            </a:r>
            <a:r>
              <a:rPr lang="en-US" dirty="0" smtClean="0"/>
              <a:t>       </a:t>
            </a:r>
            <a:r>
              <a:rPr lang="zh-CN" altLang="en-US" dirty="0" smtClean="0"/>
              <a:t>，</a:t>
            </a:r>
            <a:r>
              <a:rPr lang="zh-CN" altLang="en-US" dirty="0"/>
              <a:t>其</a:t>
            </a:r>
            <a:r>
              <a:rPr lang="zh-CN" altLang="en-US" dirty="0" smtClean="0"/>
              <a:t>中  </a:t>
            </a:r>
            <a:r>
              <a:rPr lang="en-US" dirty="0" smtClean="0"/>
              <a:t>          ,  </a:t>
            </a:r>
            <a:r>
              <a:rPr lang="zh-CN" altLang="en-US" dirty="0" smtClean="0"/>
              <a:t>则</a:t>
            </a:r>
            <a:r>
              <a:rPr lang="zh-CN" altLang="en-US" dirty="0"/>
              <a:t>后验概率</a:t>
            </a:r>
            <a:r>
              <a:rPr lang="zh-CN" altLang="en-US" dirty="0" smtClean="0"/>
              <a:t>为</a:t>
            </a:r>
            <a:endParaRPr lang="en-US" altLang="zh-CN" dirty="0" smtClean="0"/>
          </a:p>
          <a:p>
            <a:pPr marL="0" indent="0">
              <a:buNone/>
            </a:pPr>
            <a:endParaRPr lang="en-US" altLang="zh-CN" dirty="0"/>
          </a:p>
          <a:p>
            <a:pPr marL="0" indent="0">
              <a:buNone/>
            </a:pPr>
            <a:endParaRPr lang="en-US" altLang="zh-CN" dirty="0" smtClean="0"/>
          </a:p>
          <a:p>
            <a:pPr marL="0" indent="0">
              <a:buNone/>
            </a:pPr>
            <a:r>
              <a:rPr lang="en-US" dirty="0" smtClean="0"/>
              <a:t> </a:t>
            </a:r>
            <a:endParaRPr lang="en-US" dirty="0"/>
          </a:p>
          <a:p>
            <a:pPr marL="0" indent="0">
              <a:buNone/>
            </a:pPr>
            <a:endParaRPr lang="en-US" dirty="0"/>
          </a:p>
        </p:txBody>
      </p:sp>
      <p:sp>
        <p:nvSpPr>
          <p:cNvPr id="4" name="Vertical Text Placeholder 3"/>
          <p:cNvSpPr>
            <a:spLocks noGrp="1"/>
          </p:cNvSpPr>
          <p:nvPr>
            <p:ph type="body" orient="vert" idx="13"/>
          </p:nvPr>
        </p:nvSpPr>
        <p:spPr/>
        <p:txBody>
          <a:bodyPr/>
          <a:lstStyle/>
          <a:p>
            <a:r>
              <a:rPr lang="zh-CN" altLang="en-US" dirty="0" smtClean="0"/>
              <a:t>概率论</a:t>
            </a:r>
            <a:endParaRPr lang="en-US" altLang="zh-CN" dirty="0" smtClean="0"/>
          </a:p>
          <a:p>
            <a:pPr lvl="1"/>
            <a:r>
              <a:rPr lang="zh-CN" altLang="en-US" dirty="0" smtClean="0"/>
              <a:t>条件概率</a:t>
            </a:r>
            <a:endParaRPr lang="en-US" altLang="zh-CN" dirty="0" smtClean="0"/>
          </a:p>
          <a:p>
            <a:pPr lvl="1"/>
            <a:r>
              <a:rPr lang="zh-CN" altLang="en-US" dirty="0" smtClean="0"/>
              <a:t>先验概率</a:t>
            </a:r>
            <a:endParaRPr lang="en-US" altLang="zh-CN" dirty="0" smtClean="0"/>
          </a:p>
          <a:p>
            <a:pPr lvl="1"/>
            <a:r>
              <a:rPr lang="zh-CN" altLang="en-US" dirty="0" smtClean="0"/>
              <a:t>后验概率</a:t>
            </a:r>
            <a:endParaRPr lang="en-US" altLang="zh-CN" dirty="0" smtClean="0"/>
          </a:p>
          <a:p>
            <a:pPr lvl="1"/>
            <a:r>
              <a:rPr lang="zh-CN" altLang="en-US" dirty="0" smtClean="0"/>
              <a:t>联合概率</a:t>
            </a:r>
            <a:endParaRPr lang="en-US" altLang="zh-CN" dirty="0" smtClean="0"/>
          </a:p>
          <a:p>
            <a:pPr lvl="1"/>
            <a:r>
              <a:rPr lang="zh-CN" altLang="en-US" dirty="0" smtClean="0"/>
              <a:t>全概率</a:t>
            </a:r>
            <a:endParaRPr lang="en-US" altLang="zh-CN" dirty="0" smtClean="0"/>
          </a:p>
          <a:p>
            <a:pPr lvl="1"/>
            <a:r>
              <a:rPr lang="zh-CN" altLang="en-US" dirty="0" smtClean="0"/>
              <a:t>贝叶斯概率</a:t>
            </a:r>
            <a:endParaRPr lang="en-US" altLang="zh-CN" dirty="0" smtClean="0"/>
          </a:p>
          <a:p>
            <a:pPr lvl="1"/>
            <a:r>
              <a:rPr lang="zh-CN" altLang="en-US" dirty="0" smtClean="0"/>
              <a:t>贝叶斯公式</a:t>
            </a:r>
            <a:endParaRPr lang="en-US" altLang="zh-CN" dirty="0" smtClean="0"/>
          </a:p>
          <a:p>
            <a:pPr lvl="1"/>
            <a:r>
              <a:rPr lang="zh-CN" altLang="en-US" dirty="0" smtClean="0"/>
              <a:t>条件独立公式</a:t>
            </a:r>
            <a:endParaRPr lang="en-US" altLang="zh-CN" dirty="0" smtClean="0"/>
          </a:p>
          <a:p>
            <a:endParaRPr lang="en-US" altLang="zh-CN" dirty="0"/>
          </a:p>
        </p:txBody>
      </p:sp>
      <p:grpSp>
        <p:nvGrpSpPr>
          <p:cNvPr id="10" name="Group 9"/>
          <p:cNvGrpSpPr/>
          <p:nvPr/>
        </p:nvGrpSpPr>
        <p:grpSpPr>
          <a:xfrm>
            <a:off x="6524171" y="3156176"/>
            <a:ext cx="3958773" cy="2123396"/>
            <a:chOff x="6524171" y="3156176"/>
            <a:chExt cx="3958773" cy="2123396"/>
          </a:xfrm>
        </p:grpSpPr>
        <p:graphicFrame>
          <p:nvGraphicFramePr>
            <p:cNvPr id="6" name="Object 5"/>
            <p:cNvGraphicFramePr>
              <a:graphicFrameLocks noChangeAspect="1"/>
            </p:cNvGraphicFramePr>
            <p:nvPr>
              <p:extLst>
                <p:ext uri="{D42A27DB-BD31-4B8C-83A1-F6EECF244321}">
                  <p14:modId xmlns:p14="http://schemas.microsoft.com/office/powerpoint/2010/main" val="879635555"/>
                </p:ext>
              </p:extLst>
            </p:nvPr>
          </p:nvGraphicFramePr>
          <p:xfrm>
            <a:off x="9894208" y="3156176"/>
            <a:ext cx="588736" cy="322855"/>
          </p:xfrm>
          <a:graphic>
            <a:graphicData uri="http://schemas.openxmlformats.org/presentationml/2006/ole">
              <mc:AlternateContent xmlns:mc="http://schemas.openxmlformats.org/markup-compatibility/2006">
                <mc:Choice xmlns:v="urn:schemas-microsoft-com:vml" Requires="v">
                  <p:oleObj spid="_x0000_s15618" name="Equation" r:id="rId3" imgW="393480" imgH="215640" progId="Equation.3">
                    <p:embed/>
                  </p:oleObj>
                </mc:Choice>
                <mc:Fallback>
                  <p:oleObj name="Equation" r:id="rId3" imgW="393480" imgH="215640" progId="Equation.3">
                    <p:embed/>
                    <p:pic>
                      <p:nvPicPr>
                        <p:cNvPr id="0" name=""/>
                        <p:cNvPicPr/>
                        <p:nvPr/>
                      </p:nvPicPr>
                      <p:blipFill>
                        <a:blip r:embed="rId4"/>
                        <a:stretch>
                          <a:fillRect/>
                        </a:stretch>
                      </p:blipFill>
                      <p:spPr>
                        <a:xfrm>
                          <a:off x="9894208" y="3156176"/>
                          <a:ext cx="588736" cy="322855"/>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1261984"/>
                </p:ext>
              </p:extLst>
            </p:nvPr>
          </p:nvGraphicFramePr>
          <p:xfrm>
            <a:off x="7649029" y="3605213"/>
            <a:ext cx="649060" cy="324530"/>
          </p:xfrm>
          <a:graphic>
            <a:graphicData uri="http://schemas.openxmlformats.org/presentationml/2006/ole">
              <mc:AlternateContent xmlns:mc="http://schemas.openxmlformats.org/markup-compatibility/2006">
                <mc:Choice xmlns:v="urn:schemas-microsoft-com:vml" Requires="v">
                  <p:oleObj spid="_x0000_s15619" name="Equation" r:id="rId5" imgW="507960" imgH="253800" progId="Equation.3">
                    <p:embed/>
                  </p:oleObj>
                </mc:Choice>
                <mc:Fallback>
                  <p:oleObj name="Equation" r:id="rId5" imgW="507960" imgH="253800" progId="Equation.3">
                    <p:embed/>
                    <p:pic>
                      <p:nvPicPr>
                        <p:cNvPr id="0" name=""/>
                        <p:cNvPicPr/>
                        <p:nvPr/>
                      </p:nvPicPr>
                      <p:blipFill>
                        <a:blip r:embed="rId6"/>
                        <a:stretch>
                          <a:fillRect/>
                        </a:stretch>
                      </p:blipFill>
                      <p:spPr>
                        <a:xfrm>
                          <a:off x="7649029" y="3605213"/>
                          <a:ext cx="649060" cy="324530"/>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95988724"/>
                </p:ext>
              </p:extLst>
            </p:nvPr>
          </p:nvGraphicFramePr>
          <p:xfrm>
            <a:off x="9078231" y="3619728"/>
            <a:ext cx="1039813" cy="307975"/>
          </p:xfrm>
          <a:graphic>
            <a:graphicData uri="http://schemas.openxmlformats.org/presentationml/2006/ole">
              <mc:AlternateContent xmlns:mc="http://schemas.openxmlformats.org/markup-compatibility/2006">
                <mc:Choice xmlns:v="urn:schemas-microsoft-com:vml" Requires="v">
                  <p:oleObj spid="_x0000_s15620" name="Equation" r:id="rId7" imgW="685800" imgH="203040" progId="Equation.3">
                    <p:embed/>
                  </p:oleObj>
                </mc:Choice>
                <mc:Fallback>
                  <p:oleObj name="Equation" r:id="rId7" imgW="685800" imgH="203040" progId="Equation.3">
                    <p:embed/>
                    <p:pic>
                      <p:nvPicPr>
                        <p:cNvPr id="0" name=""/>
                        <p:cNvPicPr/>
                        <p:nvPr/>
                      </p:nvPicPr>
                      <p:blipFill>
                        <a:blip r:embed="rId8"/>
                        <a:stretch>
                          <a:fillRect/>
                        </a:stretch>
                      </p:blipFill>
                      <p:spPr>
                        <a:xfrm>
                          <a:off x="9078231" y="3619728"/>
                          <a:ext cx="1039813" cy="307975"/>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197821798"/>
                </p:ext>
              </p:extLst>
            </p:nvPr>
          </p:nvGraphicFramePr>
          <p:xfrm>
            <a:off x="6524171" y="4453392"/>
            <a:ext cx="2965774" cy="826180"/>
          </p:xfrm>
          <a:graphic>
            <a:graphicData uri="http://schemas.openxmlformats.org/presentationml/2006/ole">
              <mc:AlternateContent xmlns:mc="http://schemas.openxmlformats.org/markup-compatibility/2006">
                <mc:Choice xmlns:v="urn:schemas-microsoft-com:vml" Requires="v">
                  <p:oleObj spid="_x0000_s15621" name="Equation" r:id="rId9" imgW="1777680" imgH="495000" progId="Equation.3">
                    <p:embed/>
                  </p:oleObj>
                </mc:Choice>
                <mc:Fallback>
                  <p:oleObj name="Equation" r:id="rId9" imgW="1777680" imgH="495000" progId="Equation.3">
                    <p:embed/>
                    <p:pic>
                      <p:nvPicPr>
                        <p:cNvPr id="0" name=""/>
                        <p:cNvPicPr/>
                        <p:nvPr/>
                      </p:nvPicPr>
                      <p:blipFill>
                        <a:blip r:embed="rId10"/>
                        <a:stretch>
                          <a:fillRect/>
                        </a:stretch>
                      </p:blipFill>
                      <p:spPr>
                        <a:xfrm>
                          <a:off x="6524171" y="4453392"/>
                          <a:ext cx="2965774" cy="82618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369470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6" end="6"/>
                                            </p:txEl>
                                          </p:spTgt>
                                        </p:tgtEl>
                                        <p:attrNameLst>
                                          <p:attrName>style.color</p:attrName>
                                        </p:attrNameLst>
                                      </p:cBhvr>
                                      <p:to>
                                        <p:clrVal>
                                          <a:schemeClr val="accent2"/>
                                        </p:clrVal>
                                      </p:to>
                                    </p:set>
                                    <p:set>
                                      <p:cBhvr>
                                        <p:cTn id="7" dur="500" fill="hold"/>
                                        <p:tgtEl>
                                          <p:spTgt spid="4">
                                            <p:txEl>
                                              <p:pRg st="6" end="6"/>
                                            </p:txEl>
                                          </p:spTgt>
                                        </p:tgtEl>
                                        <p:attrNameLst>
                                          <p:attrName>fillcolor</p:attrName>
                                        </p:attrNameLst>
                                      </p:cBhvr>
                                      <p:to>
                                        <p:clrVal>
                                          <a:schemeClr val="accent2"/>
                                        </p:clrVal>
                                      </p:to>
                                    </p:set>
                                    <p:set>
                                      <p:cBhvr>
                                        <p:cTn id="8" dur="500" fill="hold"/>
                                        <p:tgtEl>
                                          <p:spTgt spid="4">
                                            <p:txEl>
                                              <p:pRg st="6" end="6"/>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4">
                                            <p:txEl>
                                              <p:pRg st="7" end="7"/>
                                            </p:txEl>
                                          </p:spTgt>
                                        </p:tgtEl>
                                        <p:attrNameLst>
                                          <p:attrName>style.color</p:attrName>
                                        </p:attrNameLst>
                                      </p:cBhvr>
                                      <p:to>
                                        <p:clrVal>
                                          <a:schemeClr val="accent2"/>
                                        </p:clrVal>
                                      </p:to>
                                    </p:set>
                                    <p:set>
                                      <p:cBhvr>
                                        <p:cTn id="11" dur="500" fill="hold"/>
                                        <p:tgtEl>
                                          <p:spTgt spid="4">
                                            <p:txEl>
                                              <p:pRg st="7" end="7"/>
                                            </p:txEl>
                                          </p:spTgt>
                                        </p:tgtEl>
                                        <p:attrNameLst>
                                          <p:attrName>fillcolor</p:attrName>
                                        </p:attrNameLst>
                                      </p:cBhvr>
                                      <p:to>
                                        <p:clrVal>
                                          <a:schemeClr val="accent2"/>
                                        </p:clrVal>
                                      </p:to>
                                    </p:set>
                                    <p:set>
                                      <p:cBhvr>
                                        <p:cTn id="12" dur="500" fill="hold"/>
                                        <p:tgtEl>
                                          <p:spTgt spid="4">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贝叶斯网络基础知识</a:t>
            </a:r>
            <a:endParaRPr lang="en-US" dirty="0"/>
          </a:p>
        </p:txBody>
      </p:sp>
      <p:sp>
        <p:nvSpPr>
          <p:cNvPr id="3" name="Vertical Text Placeholder 2"/>
          <p:cNvSpPr>
            <a:spLocks noGrp="1"/>
          </p:cNvSpPr>
          <p:nvPr>
            <p:ph type="body" orient="vert" idx="1"/>
          </p:nvPr>
        </p:nvSpPr>
        <p:spPr/>
        <p:txBody>
          <a:bodyPr/>
          <a:lstStyle/>
          <a:p>
            <a:pPr marL="0" indent="0">
              <a:buNone/>
            </a:pPr>
            <a:r>
              <a:rPr lang="zh-CN" altLang="en-US" dirty="0">
                <a:solidFill>
                  <a:srgbClr val="FFFF00"/>
                </a:solidFill>
              </a:rPr>
              <a:t>条件独立公</a:t>
            </a:r>
            <a:r>
              <a:rPr lang="zh-CN" altLang="en-US" dirty="0" smtClean="0">
                <a:solidFill>
                  <a:srgbClr val="FFFF00"/>
                </a:solidFill>
              </a:rPr>
              <a:t>式</a:t>
            </a:r>
            <a:endParaRPr lang="en-US" altLang="zh-CN" dirty="0" smtClean="0">
              <a:solidFill>
                <a:srgbClr val="FFFF00"/>
              </a:solidFill>
            </a:endParaRPr>
          </a:p>
          <a:p>
            <a:pPr marL="0" indent="0">
              <a:buNone/>
            </a:pPr>
            <a:r>
              <a:rPr lang="zh-CN" altLang="en-US" dirty="0" smtClean="0"/>
              <a:t>对</a:t>
            </a:r>
            <a:r>
              <a:rPr lang="zh-CN" altLang="en-US" dirty="0"/>
              <a:t>概率模</a:t>
            </a:r>
            <a:r>
              <a:rPr lang="zh-CN" altLang="en-US" dirty="0" smtClean="0"/>
              <a:t>式</a:t>
            </a:r>
            <a:r>
              <a:rPr lang="en-US" altLang="zh-CN" dirty="0" smtClean="0"/>
              <a:t>M, A</a:t>
            </a:r>
            <a:r>
              <a:rPr lang="zh-CN" altLang="en-US" dirty="0" smtClean="0"/>
              <a:t>、</a:t>
            </a:r>
            <a:r>
              <a:rPr lang="en-US" altLang="zh-CN" dirty="0" smtClean="0"/>
              <a:t>B</a:t>
            </a:r>
            <a:r>
              <a:rPr lang="zh-CN" altLang="en-US" dirty="0" smtClean="0"/>
              <a:t>和</a:t>
            </a:r>
            <a:r>
              <a:rPr lang="en-US" altLang="zh-CN" dirty="0" smtClean="0"/>
              <a:t>C</a:t>
            </a:r>
            <a:r>
              <a:rPr lang="zh-CN" altLang="en-US" dirty="0" smtClean="0"/>
              <a:t>是</a:t>
            </a:r>
            <a:r>
              <a:rPr lang="en-US" altLang="zh-CN" dirty="0" smtClean="0"/>
              <a:t>U</a:t>
            </a:r>
            <a:r>
              <a:rPr lang="zh-CN" altLang="en-US" dirty="0" smtClean="0"/>
              <a:t>的</a:t>
            </a:r>
            <a:r>
              <a:rPr lang="zh-CN" altLang="en-US" dirty="0"/>
              <a:t>三个互不相交的变量子集，如果对</a:t>
            </a:r>
            <a:r>
              <a:rPr lang="en-US" dirty="0"/>
              <a:t> </a:t>
            </a:r>
            <a:r>
              <a:rPr lang="en-US" dirty="0" smtClean="0"/>
              <a:t>                                  ,</a:t>
            </a:r>
            <a:r>
              <a:rPr lang="zh-CN" altLang="en-US" dirty="0"/>
              <a:t>都有</a:t>
            </a:r>
            <a:r>
              <a:rPr lang="en-US" dirty="0"/>
              <a:t> </a:t>
            </a:r>
            <a:r>
              <a:rPr lang="en-US" dirty="0" smtClean="0"/>
              <a:t>                   </a:t>
            </a:r>
            <a:r>
              <a:rPr lang="zh-CN" altLang="en-US" dirty="0" smtClean="0"/>
              <a:t>，其中</a:t>
            </a:r>
            <a:r>
              <a:rPr lang="en-US" altLang="zh-CN" dirty="0"/>
              <a:t> </a:t>
            </a:r>
            <a:r>
              <a:rPr lang="en-US" altLang="zh-CN" dirty="0" smtClean="0"/>
              <a:t>          </a:t>
            </a:r>
            <a:r>
              <a:rPr lang="zh-CN" altLang="en-US" dirty="0" smtClean="0"/>
              <a:t>，</a:t>
            </a:r>
            <a:r>
              <a:rPr lang="zh-CN" altLang="en-US" dirty="0"/>
              <a:t>称给</a:t>
            </a:r>
            <a:r>
              <a:rPr lang="zh-CN" altLang="en-US" dirty="0" smtClean="0"/>
              <a:t>定</a:t>
            </a:r>
            <a:r>
              <a:rPr lang="en-US" altLang="zh-CN" dirty="0"/>
              <a:t>C</a:t>
            </a:r>
            <a:r>
              <a:rPr lang="zh-CN" altLang="en-US" dirty="0" smtClean="0"/>
              <a:t>时，</a:t>
            </a:r>
            <a:r>
              <a:rPr lang="en-US" dirty="0" smtClean="0"/>
              <a:t> </a:t>
            </a:r>
            <a:r>
              <a:rPr lang="en-US" altLang="zh-CN" dirty="0" smtClean="0"/>
              <a:t>A</a:t>
            </a:r>
            <a:r>
              <a:rPr lang="zh-CN" altLang="en-US" dirty="0" smtClean="0"/>
              <a:t>和</a:t>
            </a:r>
            <a:r>
              <a:rPr lang="en-US" altLang="zh-CN" dirty="0" smtClean="0"/>
              <a:t>B</a:t>
            </a:r>
            <a:r>
              <a:rPr lang="zh-CN" altLang="en-US" dirty="0" smtClean="0"/>
              <a:t>条</a:t>
            </a:r>
            <a:r>
              <a:rPr lang="zh-CN" altLang="en-US" dirty="0"/>
              <a:t>件独立，记为</a:t>
            </a:r>
            <a:r>
              <a:rPr lang="en-US" dirty="0"/>
              <a:t> </a:t>
            </a:r>
            <a:r>
              <a:rPr lang="en-US" dirty="0" smtClean="0"/>
              <a:t>              </a:t>
            </a:r>
            <a:r>
              <a:rPr lang="zh-CN" altLang="en-US" dirty="0" smtClean="0"/>
              <a:t>。</a:t>
            </a:r>
            <a:endParaRPr lang="en-US" altLang="zh-CN" dirty="0" smtClean="0"/>
          </a:p>
          <a:p>
            <a:pPr marL="0" indent="0">
              <a:buNone/>
            </a:pPr>
            <a:r>
              <a:rPr lang="zh-CN" altLang="en-US" dirty="0"/>
              <a:t>条件独立性在某些文献中定义为</a:t>
            </a:r>
            <a:r>
              <a:rPr lang="en-US" dirty="0"/>
              <a:t> </a:t>
            </a:r>
          </a:p>
        </p:txBody>
      </p:sp>
      <p:sp>
        <p:nvSpPr>
          <p:cNvPr id="4" name="Vertical Text Placeholder 3"/>
          <p:cNvSpPr>
            <a:spLocks noGrp="1"/>
          </p:cNvSpPr>
          <p:nvPr>
            <p:ph type="body" orient="vert" idx="13"/>
          </p:nvPr>
        </p:nvSpPr>
        <p:spPr/>
        <p:txBody>
          <a:bodyPr/>
          <a:lstStyle/>
          <a:p>
            <a:r>
              <a:rPr lang="zh-CN" altLang="en-US" dirty="0"/>
              <a:t>概率论</a:t>
            </a:r>
            <a:endParaRPr lang="en-US" altLang="zh-CN" dirty="0"/>
          </a:p>
          <a:p>
            <a:pPr lvl="1"/>
            <a:r>
              <a:rPr lang="zh-CN" altLang="en-US" dirty="0"/>
              <a:t>条件概率</a:t>
            </a:r>
            <a:endParaRPr lang="en-US" altLang="zh-CN" dirty="0"/>
          </a:p>
          <a:p>
            <a:pPr lvl="1"/>
            <a:r>
              <a:rPr lang="zh-CN" altLang="en-US" dirty="0"/>
              <a:t>先验概率</a:t>
            </a:r>
            <a:endParaRPr lang="en-US" altLang="zh-CN" dirty="0"/>
          </a:p>
          <a:p>
            <a:pPr lvl="1"/>
            <a:r>
              <a:rPr lang="zh-CN" altLang="en-US" dirty="0"/>
              <a:t>后验概率</a:t>
            </a:r>
            <a:endParaRPr lang="en-US" altLang="zh-CN" dirty="0"/>
          </a:p>
          <a:p>
            <a:pPr lvl="1"/>
            <a:r>
              <a:rPr lang="zh-CN" altLang="en-US" dirty="0"/>
              <a:t>联合概率</a:t>
            </a:r>
            <a:endParaRPr lang="en-US" altLang="zh-CN" dirty="0"/>
          </a:p>
          <a:p>
            <a:pPr lvl="1"/>
            <a:r>
              <a:rPr lang="zh-CN" altLang="en-US" dirty="0"/>
              <a:t>全概率</a:t>
            </a:r>
            <a:endParaRPr lang="en-US" altLang="zh-CN" dirty="0"/>
          </a:p>
          <a:p>
            <a:pPr lvl="1"/>
            <a:r>
              <a:rPr lang="zh-CN" altLang="en-US" dirty="0"/>
              <a:t>贝叶斯概率</a:t>
            </a:r>
            <a:endParaRPr lang="en-US" altLang="zh-CN" dirty="0"/>
          </a:p>
          <a:p>
            <a:pPr lvl="1"/>
            <a:r>
              <a:rPr lang="zh-CN" altLang="en-US" dirty="0"/>
              <a:t>贝叶斯公式</a:t>
            </a:r>
            <a:endParaRPr lang="en-US" altLang="zh-CN" dirty="0"/>
          </a:p>
          <a:p>
            <a:pPr lvl="1"/>
            <a:r>
              <a:rPr lang="zh-CN" altLang="en-US" dirty="0"/>
              <a:t>条件独立公式</a:t>
            </a:r>
            <a:endParaRPr lang="en-US" altLang="zh-CN" dirty="0"/>
          </a:p>
          <a:p>
            <a:endParaRPr lang="en-US" altLang="zh-CN" dirty="0"/>
          </a:p>
        </p:txBody>
      </p:sp>
      <p:graphicFrame>
        <p:nvGraphicFramePr>
          <p:cNvPr id="6" name="Object 5"/>
          <p:cNvGraphicFramePr>
            <a:graphicFrameLocks noChangeAspect="1"/>
          </p:cNvGraphicFramePr>
          <p:nvPr>
            <p:extLst>
              <p:ext uri="{D42A27DB-BD31-4B8C-83A1-F6EECF244321}">
                <p14:modId xmlns:p14="http://schemas.microsoft.com/office/powerpoint/2010/main" val="2174083911"/>
              </p:ext>
            </p:extLst>
          </p:nvPr>
        </p:nvGraphicFramePr>
        <p:xfrm>
          <a:off x="7497535" y="2873149"/>
          <a:ext cx="3001449" cy="436108"/>
        </p:xfrm>
        <a:graphic>
          <a:graphicData uri="http://schemas.openxmlformats.org/presentationml/2006/ole">
            <mc:AlternateContent xmlns:mc="http://schemas.openxmlformats.org/markup-compatibility/2006">
              <mc:Choice xmlns:v="urn:schemas-microsoft-com:vml" Requires="v">
                <p:oleObj spid="_x0000_s17226" name="Equation" r:id="rId3" imgW="1485720" imgH="215640" progId="Equation.3">
                  <p:embed/>
                </p:oleObj>
              </mc:Choice>
              <mc:Fallback>
                <p:oleObj name="Equation" r:id="rId3" imgW="1485720" imgH="215640" progId="Equation.3">
                  <p:embed/>
                  <p:pic>
                    <p:nvPicPr>
                      <p:cNvPr id="0" name=""/>
                      <p:cNvPicPr/>
                      <p:nvPr/>
                    </p:nvPicPr>
                    <p:blipFill>
                      <a:blip r:embed="rId4"/>
                      <a:stretch>
                        <a:fillRect/>
                      </a:stretch>
                    </p:blipFill>
                    <p:spPr>
                      <a:xfrm>
                        <a:off x="7497535" y="2873149"/>
                        <a:ext cx="3001449" cy="436108"/>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78940500"/>
              </p:ext>
            </p:extLst>
          </p:nvPr>
        </p:nvGraphicFramePr>
        <p:xfrm>
          <a:off x="5290457" y="3485469"/>
          <a:ext cx="1698171" cy="404326"/>
        </p:xfrm>
        <a:graphic>
          <a:graphicData uri="http://schemas.openxmlformats.org/presentationml/2006/ole">
            <mc:AlternateContent xmlns:mc="http://schemas.openxmlformats.org/markup-compatibility/2006">
              <mc:Choice xmlns:v="urn:schemas-microsoft-com:vml" Requires="v">
                <p:oleObj spid="_x0000_s17227" name="Equation" r:id="rId5" imgW="1066680" imgH="253800" progId="Equation.3">
                  <p:embed/>
                </p:oleObj>
              </mc:Choice>
              <mc:Fallback>
                <p:oleObj name="Equation" r:id="rId5" imgW="1066680" imgH="253800" progId="Equation.3">
                  <p:embed/>
                  <p:pic>
                    <p:nvPicPr>
                      <p:cNvPr id="0" name=""/>
                      <p:cNvPicPr/>
                      <p:nvPr/>
                    </p:nvPicPr>
                    <p:blipFill>
                      <a:blip r:embed="rId6"/>
                      <a:stretch>
                        <a:fillRect/>
                      </a:stretch>
                    </p:blipFill>
                    <p:spPr>
                      <a:xfrm>
                        <a:off x="5290457" y="3485469"/>
                        <a:ext cx="1698171" cy="404326"/>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97173357"/>
              </p:ext>
            </p:extLst>
          </p:nvPr>
        </p:nvGraphicFramePr>
        <p:xfrm>
          <a:off x="7984670" y="3504520"/>
          <a:ext cx="1050471" cy="330704"/>
        </p:xfrm>
        <a:graphic>
          <a:graphicData uri="http://schemas.openxmlformats.org/presentationml/2006/ole">
            <mc:AlternateContent xmlns:mc="http://schemas.openxmlformats.org/markup-compatibility/2006">
              <mc:Choice xmlns:v="urn:schemas-microsoft-com:vml" Requires="v">
                <p:oleObj spid="_x0000_s17228" name="Equation" r:id="rId7" imgW="685800" imgH="215640" progId="Equation.3">
                  <p:embed/>
                </p:oleObj>
              </mc:Choice>
              <mc:Fallback>
                <p:oleObj name="Equation" r:id="rId7" imgW="685800" imgH="215640" progId="Equation.3">
                  <p:embed/>
                  <p:pic>
                    <p:nvPicPr>
                      <p:cNvPr id="0" name=""/>
                      <p:cNvPicPr/>
                      <p:nvPr/>
                    </p:nvPicPr>
                    <p:blipFill>
                      <a:blip r:embed="rId8"/>
                      <a:stretch>
                        <a:fillRect/>
                      </a:stretch>
                    </p:blipFill>
                    <p:spPr>
                      <a:xfrm>
                        <a:off x="7984670" y="3504520"/>
                        <a:ext cx="1050471" cy="330704"/>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68485953"/>
              </p:ext>
            </p:extLst>
          </p:nvPr>
        </p:nvGraphicFramePr>
        <p:xfrm>
          <a:off x="7502071" y="3988027"/>
          <a:ext cx="1293586" cy="401458"/>
        </p:xfrm>
        <a:graphic>
          <a:graphicData uri="http://schemas.openxmlformats.org/presentationml/2006/ole">
            <mc:AlternateContent xmlns:mc="http://schemas.openxmlformats.org/markup-compatibility/2006">
              <mc:Choice xmlns:v="urn:schemas-microsoft-com:vml" Requires="v">
                <p:oleObj spid="_x0000_s17229" name="Equation" r:id="rId9" imgW="736560" imgH="228600" progId="Equation.3">
                  <p:embed/>
                </p:oleObj>
              </mc:Choice>
              <mc:Fallback>
                <p:oleObj name="Equation" r:id="rId9" imgW="736560" imgH="228600" progId="Equation.3">
                  <p:embed/>
                  <p:pic>
                    <p:nvPicPr>
                      <p:cNvPr id="0" name=""/>
                      <p:cNvPicPr/>
                      <p:nvPr/>
                    </p:nvPicPr>
                    <p:blipFill>
                      <a:blip r:embed="rId10"/>
                      <a:stretch>
                        <a:fillRect/>
                      </a:stretch>
                    </p:blipFill>
                    <p:spPr>
                      <a:xfrm>
                        <a:off x="7502071" y="3988027"/>
                        <a:ext cx="1293586" cy="401458"/>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99399159"/>
              </p:ext>
            </p:extLst>
          </p:nvPr>
        </p:nvGraphicFramePr>
        <p:xfrm>
          <a:off x="7294336" y="5227184"/>
          <a:ext cx="2383064" cy="421781"/>
        </p:xfrm>
        <a:graphic>
          <a:graphicData uri="http://schemas.openxmlformats.org/presentationml/2006/ole">
            <mc:AlternateContent xmlns:mc="http://schemas.openxmlformats.org/markup-compatibility/2006">
              <mc:Choice xmlns:v="urn:schemas-microsoft-com:vml" Requires="v">
                <p:oleObj spid="_x0000_s17230" name="Equation" r:id="rId11" imgW="1434960" imgH="253800" progId="Equation.3">
                  <p:embed/>
                </p:oleObj>
              </mc:Choice>
              <mc:Fallback>
                <p:oleObj name="Equation" r:id="rId11" imgW="1434960" imgH="253800" progId="Equation.3">
                  <p:embed/>
                  <p:pic>
                    <p:nvPicPr>
                      <p:cNvPr id="0" name=""/>
                      <p:cNvPicPr/>
                      <p:nvPr/>
                    </p:nvPicPr>
                    <p:blipFill>
                      <a:blip r:embed="rId12"/>
                      <a:stretch>
                        <a:fillRect/>
                      </a:stretch>
                    </p:blipFill>
                    <p:spPr>
                      <a:xfrm>
                        <a:off x="7294336" y="5227184"/>
                        <a:ext cx="2383064" cy="421781"/>
                      </a:xfrm>
                      <a:prstGeom prst="rect">
                        <a:avLst/>
                      </a:prstGeom>
                      <a:solidFill>
                        <a:schemeClr val="tx1"/>
                      </a:solidFill>
                    </p:spPr>
                  </p:pic>
                </p:oleObj>
              </mc:Fallback>
            </mc:AlternateContent>
          </a:graphicData>
        </a:graphic>
      </p:graphicFrame>
      <p:grpSp>
        <p:nvGrpSpPr>
          <p:cNvPr id="29" name="Group 28"/>
          <p:cNvGrpSpPr/>
          <p:nvPr/>
        </p:nvGrpSpPr>
        <p:grpSpPr>
          <a:xfrm>
            <a:off x="4266131" y="7043448"/>
            <a:ext cx="7860544" cy="2339102"/>
            <a:chOff x="4266131" y="7043448"/>
            <a:chExt cx="7860544" cy="2339102"/>
          </a:xfrm>
        </p:grpSpPr>
        <p:sp>
          <p:nvSpPr>
            <p:cNvPr id="17" name="Rectangle 16"/>
            <p:cNvSpPr/>
            <p:nvPr/>
          </p:nvSpPr>
          <p:spPr>
            <a:xfrm>
              <a:off x="4266131" y="7043448"/>
              <a:ext cx="7860544" cy="2339102"/>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对于概率模式</a:t>
              </a:r>
              <a:r>
                <a:rPr lang="en-US" altLang="zh-CN" sz="2000" dirty="0" smtClean="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随</a:t>
              </a:r>
              <a:r>
                <a:rPr lang="zh-CN" altLang="en-US" sz="2000" dirty="0" smtClean="0">
                  <a:latin typeface="微软雅黑" panose="020B0503020204020204" pitchFamily="34" charset="-122"/>
                  <a:ea typeface="微软雅黑" panose="020B0503020204020204" pitchFamily="34" charset="-122"/>
                </a:rPr>
                <a:t>机变量之间的依赖关系如下</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绝对依赖</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不成立，而且对任意的</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也</a:t>
              </a:r>
              <a:r>
                <a:rPr lang="zh-CN" altLang="en-US" sz="2000" dirty="0">
                  <a:latin typeface="微软雅黑" panose="020B0503020204020204" pitchFamily="34" charset="-122"/>
                  <a:ea typeface="微软雅黑" panose="020B0503020204020204" pitchFamily="34" charset="-122"/>
                </a:rPr>
                <a:t>不成</a:t>
              </a:r>
              <a:r>
                <a:rPr lang="zh-CN" altLang="en-US" sz="2000" dirty="0" smtClean="0">
                  <a:latin typeface="微软雅黑" panose="020B0503020204020204" pitchFamily="34" charset="-122"/>
                  <a:ea typeface="微软雅黑" panose="020B0503020204020204" pitchFamily="34" charset="-122"/>
                </a:rPr>
                <a:t>立；</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条</a:t>
              </a:r>
              <a:r>
                <a:rPr lang="zh-CN" altLang="en-US" sz="2000" dirty="0" smtClean="0">
                  <a:latin typeface="微软雅黑" panose="020B0503020204020204" pitchFamily="34" charset="-122"/>
                  <a:ea typeface="微软雅黑" panose="020B0503020204020204" pitchFamily="34" charset="-122"/>
                </a:rPr>
                <a:t>件依赖</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成</a:t>
              </a:r>
              <a:r>
                <a:rPr lang="zh-CN" altLang="en-US" sz="2000" dirty="0">
                  <a:latin typeface="微软雅黑" panose="020B0503020204020204" pitchFamily="34" charset="-122"/>
                  <a:ea typeface="微软雅黑" panose="020B0503020204020204" pitchFamily="34" charset="-122"/>
                </a:rPr>
                <a:t>立</a:t>
              </a:r>
              <a:r>
                <a:rPr lang="zh-CN" altLang="en-US" sz="2000" dirty="0" smtClean="0">
                  <a:latin typeface="微软雅黑" panose="020B0503020204020204" pitchFamily="34" charset="-122"/>
                  <a:ea typeface="微软雅黑" panose="020B0503020204020204" pitchFamily="34" charset="-122"/>
                </a:rPr>
                <a:t>，但存在</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使              不成立；</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绝</a:t>
              </a:r>
              <a:r>
                <a:rPr lang="zh-CN" altLang="en-US" sz="2000" dirty="0" smtClean="0">
                  <a:latin typeface="微软雅黑" panose="020B0503020204020204" pitchFamily="34" charset="-122"/>
                  <a:ea typeface="微软雅黑" panose="020B0503020204020204" pitchFamily="34" charset="-122"/>
                </a:rPr>
                <a:t>对独立</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成</a:t>
              </a:r>
              <a:r>
                <a:rPr lang="zh-CN" altLang="en-US" sz="2000" dirty="0">
                  <a:latin typeface="微软雅黑" panose="020B0503020204020204" pitchFamily="34" charset="-122"/>
                  <a:ea typeface="微软雅黑" panose="020B0503020204020204" pitchFamily="34" charset="-122"/>
                </a:rPr>
                <a:t>立</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而且对任意的</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都成立；</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条</a:t>
              </a:r>
              <a:r>
                <a:rPr lang="zh-CN" altLang="en-US" sz="2000" dirty="0" smtClean="0">
                  <a:latin typeface="微软雅黑" panose="020B0503020204020204" pitchFamily="34" charset="-122"/>
                  <a:ea typeface="微软雅黑" panose="020B0503020204020204" pitchFamily="34" charset="-122"/>
                </a:rPr>
                <a:t>件独立</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不成立</a:t>
              </a:r>
              <a:r>
                <a:rPr lang="zh-CN" altLang="en-US" sz="24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但存在</a:t>
              </a:r>
              <a:r>
                <a:rPr 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使               成立。</a:t>
              </a:r>
              <a:endParaRPr lang="en-US" sz="2000" dirty="0">
                <a:latin typeface="微软雅黑" panose="020B0503020204020204" pitchFamily="34" charset="-122"/>
                <a:ea typeface="微软雅黑" panose="020B0503020204020204" pitchFamily="34" charset="-122"/>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110538776"/>
                </p:ext>
              </p:extLst>
            </p:nvPr>
          </p:nvGraphicFramePr>
          <p:xfrm>
            <a:off x="5468242" y="7525890"/>
            <a:ext cx="986987" cy="317246"/>
          </p:xfrm>
          <a:graphic>
            <a:graphicData uri="http://schemas.openxmlformats.org/presentationml/2006/ole">
              <mc:AlternateContent xmlns:mc="http://schemas.openxmlformats.org/markup-compatibility/2006">
                <mc:Choice xmlns:v="urn:schemas-microsoft-com:vml" Requires="v">
                  <p:oleObj spid="_x0000_s17231" name="Equation" r:id="rId13" imgW="711000" imgH="228600" progId="Equation.3">
                    <p:embed/>
                  </p:oleObj>
                </mc:Choice>
                <mc:Fallback>
                  <p:oleObj name="Equation" r:id="rId13" imgW="711000" imgH="228600" progId="Equation.3">
                    <p:embed/>
                    <p:pic>
                      <p:nvPicPr>
                        <p:cNvPr id="0" name=""/>
                        <p:cNvPicPr/>
                        <p:nvPr/>
                      </p:nvPicPr>
                      <p:blipFill>
                        <a:blip r:embed="rId14"/>
                        <a:stretch>
                          <a:fillRect/>
                        </a:stretch>
                      </p:blipFill>
                      <p:spPr>
                        <a:xfrm>
                          <a:off x="5468242" y="7525890"/>
                          <a:ext cx="986987" cy="317246"/>
                        </a:xfrm>
                        <a:prstGeom prst="rect">
                          <a:avLst/>
                        </a:prstGeom>
                        <a:solidFill>
                          <a:schemeClr val="tx1"/>
                        </a:solidFill>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16102368"/>
                </p:ext>
              </p:extLst>
            </p:nvPr>
          </p:nvGraphicFramePr>
          <p:xfrm>
            <a:off x="9298202" y="7514997"/>
            <a:ext cx="934644" cy="290062"/>
          </p:xfrm>
          <a:graphic>
            <a:graphicData uri="http://schemas.openxmlformats.org/presentationml/2006/ole">
              <mc:AlternateContent xmlns:mc="http://schemas.openxmlformats.org/markup-compatibility/2006">
                <mc:Choice xmlns:v="urn:schemas-microsoft-com:vml" Requires="v">
                  <p:oleObj spid="_x0000_s17232" name="Equation" r:id="rId15" imgW="736560" imgH="228600" progId="Equation.3">
                    <p:embed/>
                  </p:oleObj>
                </mc:Choice>
                <mc:Fallback>
                  <p:oleObj name="Equation" r:id="rId15" imgW="736560" imgH="228600" progId="Equation.3">
                    <p:embed/>
                    <p:pic>
                      <p:nvPicPr>
                        <p:cNvPr id="0" name=""/>
                        <p:cNvPicPr/>
                        <p:nvPr/>
                      </p:nvPicPr>
                      <p:blipFill>
                        <a:blip r:embed="rId16"/>
                        <a:stretch>
                          <a:fillRect/>
                        </a:stretch>
                      </p:blipFill>
                      <p:spPr>
                        <a:xfrm>
                          <a:off x="9298202" y="7514997"/>
                          <a:ext cx="934644" cy="290062"/>
                        </a:xfrm>
                        <a:prstGeom prst="rect">
                          <a:avLst/>
                        </a:prstGeom>
                        <a:solidFill>
                          <a:schemeClr val="tx1"/>
                        </a:solidFill>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664928728"/>
                </p:ext>
              </p:extLst>
            </p:nvPr>
          </p:nvGraphicFramePr>
          <p:xfrm>
            <a:off x="5467803" y="8008082"/>
            <a:ext cx="987425" cy="317500"/>
          </p:xfrm>
          <a:graphic>
            <a:graphicData uri="http://schemas.openxmlformats.org/presentationml/2006/ole">
              <mc:AlternateContent xmlns:mc="http://schemas.openxmlformats.org/markup-compatibility/2006">
                <mc:Choice xmlns:v="urn:schemas-microsoft-com:vml" Requires="v">
                  <p:oleObj spid="_x0000_s17233" name="Equation" r:id="rId17" imgW="711000" imgH="228600" progId="Equation.3">
                    <p:embed/>
                  </p:oleObj>
                </mc:Choice>
                <mc:Fallback>
                  <p:oleObj name="Equation" r:id="rId17" imgW="711000" imgH="2286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67803" y="8008082"/>
                          <a:ext cx="987425" cy="317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223181021"/>
                </p:ext>
              </p:extLst>
            </p:nvPr>
          </p:nvGraphicFramePr>
          <p:xfrm>
            <a:off x="5478681" y="8408096"/>
            <a:ext cx="987425" cy="317500"/>
          </p:xfrm>
          <a:graphic>
            <a:graphicData uri="http://schemas.openxmlformats.org/presentationml/2006/ole">
              <mc:AlternateContent xmlns:mc="http://schemas.openxmlformats.org/markup-compatibility/2006">
                <mc:Choice xmlns:v="urn:schemas-microsoft-com:vml" Requires="v">
                  <p:oleObj spid="_x0000_s17234" name="Equation" r:id="rId19" imgW="711000" imgH="228600" progId="Equation.3">
                    <p:embed/>
                  </p:oleObj>
                </mc:Choice>
                <mc:Fallback>
                  <p:oleObj name="Equation" r:id="rId19" imgW="711000" imgH="2286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78681" y="8408096"/>
                          <a:ext cx="987425" cy="317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550135410"/>
                </p:ext>
              </p:extLst>
            </p:nvPr>
          </p:nvGraphicFramePr>
          <p:xfrm>
            <a:off x="5500460" y="8985027"/>
            <a:ext cx="987425" cy="317500"/>
          </p:xfrm>
          <a:graphic>
            <a:graphicData uri="http://schemas.openxmlformats.org/presentationml/2006/ole">
              <mc:AlternateContent xmlns:mc="http://schemas.openxmlformats.org/markup-compatibility/2006">
                <mc:Choice xmlns:v="urn:schemas-microsoft-com:vml" Requires="v">
                  <p:oleObj spid="_x0000_s17235" name="Equation" r:id="rId20" imgW="711000" imgH="228600" progId="Equation.3">
                    <p:embed/>
                  </p:oleObj>
                </mc:Choice>
                <mc:Fallback>
                  <p:oleObj name="Equation" r:id="rId20" imgW="711000" imgH="2286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00460" y="8985027"/>
                          <a:ext cx="987425" cy="317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045061225"/>
                </p:ext>
              </p:extLst>
            </p:nvPr>
          </p:nvGraphicFramePr>
          <p:xfrm>
            <a:off x="8525103" y="7963407"/>
            <a:ext cx="935037" cy="290513"/>
          </p:xfrm>
          <a:graphic>
            <a:graphicData uri="http://schemas.openxmlformats.org/presentationml/2006/ole">
              <mc:AlternateContent xmlns:mc="http://schemas.openxmlformats.org/markup-compatibility/2006">
                <mc:Choice xmlns:v="urn:schemas-microsoft-com:vml" Requires="v">
                  <p:oleObj spid="_x0000_s17236" name="Equation" r:id="rId21" imgW="736560" imgH="228600" progId="Equation.3">
                    <p:embed/>
                  </p:oleObj>
                </mc:Choice>
                <mc:Fallback>
                  <p:oleObj name="Equation" r:id="rId21" imgW="736560" imgH="228600" progId="Equation.3">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525103" y="7963407"/>
                          <a:ext cx="935037" cy="2905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576862313"/>
                </p:ext>
              </p:extLst>
            </p:nvPr>
          </p:nvGraphicFramePr>
          <p:xfrm>
            <a:off x="9014732" y="8409214"/>
            <a:ext cx="935038" cy="290513"/>
          </p:xfrm>
          <a:graphic>
            <a:graphicData uri="http://schemas.openxmlformats.org/presentationml/2006/ole">
              <mc:AlternateContent xmlns:mc="http://schemas.openxmlformats.org/markup-compatibility/2006">
                <mc:Choice xmlns:v="urn:schemas-microsoft-com:vml" Requires="v">
                  <p:oleObj spid="_x0000_s17237" name="Equation" r:id="rId23" imgW="736600" imgH="228600" progId="Equation.3">
                    <p:embed/>
                  </p:oleObj>
                </mc:Choice>
                <mc:Fallback>
                  <p:oleObj name="Equation" r:id="rId23" imgW="736600" imgH="22860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014732" y="8409214"/>
                          <a:ext cx="935038" cy="2905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080016306"/>
                </p:ext>
              </p:extLst>
            </p:nvPr>
          </p:nvGraphicFramePr>
          <p:xfrm>
            <a:off x="9080047" y="8942614"/>
            <a:ext cx="935038" cy="290513"/>
          </p:xfrm>
          <a:graphic>
            <a:graphicData uri="http://schemas.openxmlformats.org/presentationml/2006/ole">
              <mc:AlternateContent xmlns:mc="http://schemas.openxmlformats.org/markup-compatibility/2006">
                <mc:Choice xmlns:v="urn:schemas-microsoft-com:vml" Requires="v">
                  <p:oleObj spid="_x0000_s17238" name="Equation" r:id="rId24" imgW="736600" imgH="228600" progId="Equation.3">
                    <p:embed/>
                  </p:oleObj>
                </mc:Choice>
                <mc:Fallback>
                  <p:oleObj name="Equation" r:id="rId24" imgW="736600" imgH="22860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080047" y="8942614"/>
                          <a:ext cx="935038" cy="2905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0762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8" end="8"/>
                                            </p:txEl>
                                          </p:spTgt>
                                        </p:tgtEl>
                                        <p:attrNameLst>
                                          <p:attrName>style.color</p:attrName>
                                        </p:attrNameLst>
                                      </p:cBhvr>
                                      <p:to>
                                        <p:clrVal>
                                          <a:schemeClr val="accent2"/>
                                        </p:clrVal>
                                      </p:to>
                                    </p:set>
                                    <p:set>
                                      <p:cBhvr>
                                        <p:cTn id="7" dur="500" fill="hold"/>
                                        <p:tgtEl>
                                          <p:spTgt spid="4">
                                            <p:txEl>
                                              <p:pRg st="8" end="8"/>
                                            </p:txEl>
                                          </p:spTgt>
                                        </p:tgtEl>
                                        <p:attrNameLst>
                                          <p:attrName>fillcolor</p:attrName>
                                        </p:attrNameLst>
                                      </p:cBhvr>
                                      <p:to>
                                        <p:clrVal>
                                          <a:schemeClr val="accent2"/>
                                        </p:clrVal>
                                      </p:to>
                                    </p:set>
                                    <p:set>
                                      <p:cBhvr>
                                        <p:cTn id="8" dur="500" fill="hold"/>
                                        <p:tgtEl>
                                          <p:spTgt spid="4">
                                            <p:txEl>
                                              <p:pRg st="8" end="8"/>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grpId="0" nodeType="click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0-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par>
                                <p:cTn id="15" presetID="2" presetClass="exit" presetSubtype="1" fill="hold" grpId="0" nodeType="with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2" end="2"/>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2" end="2"/>
                                            </p:txEl>
                                          </p:spTgt>
                                        </p:tgtEl>
                                        <p:attrNameLst>
                                          <p:attrName>style.visibility</p:attrName>
                                        </p:attrNameLst>
                                      </p:cBhvr>
                                      <p:to>
                                        <p:strVal val="hidden"/>
                                      </p:to>
                                    </p:set>
                                  </p:childTnLst>
                                </p:cTn>
                              </p:par>
                              <p:par>
                                <p:cTn id="23" presetID="2" presetClass="exit" presetSubtype="1" fill="hold" nodeType="with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0-ppt_h/2"/>
                                          </p:val>
                                        </p:tav>
                                      </p:tavLst>
                                    </p:anim>
                                    <p:set>
                                      <p:cBhvr>
                                        <p:cTn id="26" dur="1" fill="hold">
                                          <p:stCondLst>
                                            <p:cond delay="499"/>
                                          </p:stCondLst>
                                        </p:cTn>
                                        <p:tgtEl>
                                          <p:spTgt spid="6"/>
                                        </p:tgtEl>
                                        <p:attrNameLst>
                                          <p:attrName>style.visibility</p:attrName>
                                        </p:attrNameLst>
                                      </p:cBhvr>
                                      <p:to>
                                        <p:strVal val="hidden"/>
                                      </p:to>
                                    </p:set>
                                  </p:childTnLst>
                                </p:cTn>
                              </p:par>
                              <p:par>
                                <p:cTn id="27" presetID="2" presetClass="exit" presetSubtype="1" fill="hold" nodeType="withEffect">
                                  <p:stCondLst>
                                    <p:cond delay="0"/>
                                  </p:stCondLst>
                                  <p:childTnLst>
                                    <p:anim calcmode="lin" valueType="num">
                                      <p:cBhvr additive="base">
                                        <p:cTn id="28" dur="500"/>
                                        <p:tgtEl>
                                          <p:spTgt spid="7"/>
                                        </p:tgtEl>
                                        <p:attrNameLst>
                                          <p:attrName>ppt_x</p:attrName>
                                        </p:attrNameLst>
                                      </p:cBhvr>
                                      <p:tavLst>
                                        <p:tav tm="0">
                                          <p:val>
                                            <p:strVal val="ppt_x"/>
                                          </p:val>
                                        </p:tav>
                                        <p:tav tm="100000">
                                          <p:val>
                                            <p:strVal val="ppt_x"/>
                                          </p:val>
                                        </p:tav>
                                      </p:tavLst>
                                    </p:anim>
                                    <p:anim calcmode="lin" valueType="num">
                                      <p:cBhvr additive="base">
                                        <p:cTn id="29" dur="500"/>
                                        <p:tgtEl>
                                          <p:spTgt spid="7"/>
                                        </p:tgtEl>
                                        <p:attrNameLst>
                                          <p:attrName>ppt_y</p:attrName>
                                        </p:attrNameLst>
                                      </p:cBhvr>
                                      <p:tavLst>
                                        <p:tav tm="0">
                                          <p:val>
                                            <p:strVal val="ppt_y"/>
                                          </p:val>
                                        </p:tav>
                                        <p:tav tm="100000">
                                          <p:val>
                                            <p:strVal val="0-ppt_h/2"/>
                                          </p:val>
                                        </p:tav>
                                      </p:tavLst>
                                    </p:anim>
                                    <p:set>
                                      <p:cBhvr>
                                        <p:cTn id="30" dur="1" fill="hold">
                                          <p:stCondLst>
                                            <p:cond delay="499"/>
                                          </p:stCondLst>
                                        </p:cTn>
                                        <p:tgtEl>
                                          <p:spTgt spid="7"/>
                                        </p:tgtEl>
                                        <p:attrNameLst>
                                          <p:attrName>style.visibility</p:attrName>
                                        </p:attrNameLst>
                                      </p:cBhvr>
                                      <p:to>
                                        <p:strVal val="hidden"/>
                                      </p:to>
                                    </p:set>
                                  </p:childTnLst>
                                </p:cTn>
                              </p:par>
                              <p:par>
                                <p:cTn id="31" presetID="2" presetClass="exit" presetSubtype="1" fill="hold"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ppt_x"/>
                                          </p:val>
                                        </p:tav>
                                      </p:tavLst>
                                    </p:anim>
                                    <p:anim calcmode="lin" valueType="num">
                                      <p:cBhvr additive="base">
                                        <p:cTn id="33" dur="500"/>
                                        <p:tgtEl>
                                          <p:spTgt spid="8"/>
                                        </p:tgtEl>
                                        <p:attrNameLst>
                                          <p:attrName>ppt_y</p:attrName>
                                        </p:attrNameLst>
                                      </p:cBhvr>
                                      <p:tavLst>
                                        <p:tav tm="0">
                                          <p:val>
                                            <p:strVal val="ppt_y"/>
                                          </p:val>
                                        </p:tav>
                                        <p:tav tm="100000">
                                          <p:val>
                                            <p:strVal val="0-ppt_h/2"/>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1" fill="hold" nodeType="with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0-ppt_h/2"/>
                                          </p:val>
                                        </p:tav>
                                      </p:tavLst>
                                    </p:anim>
                                    <p:set>
                                      <p:cBhvr>
                                        <p:cTn id="38" dur="1" fill="hold">
                                          <p:stCondLst>
                                            <p:cond delay="499"/>
                                          </p:stCondLst>
                                        </p:cTn>
                                        <p:tgtEl>
                                          <p:spTgt spid="9"/>
                                        </p:tgtEl>
                                        <p:attrNameLst>
                                          <p:attrName>style.visibility</p:attrName>
                                        </p:attrNameLst>
                                      </p:cBhvr>
                                      <p:to>
                                        <p:strVal val="hidden"/>
                                      </p:to>
                                    </p:set>
                                  </p:childTnLst>
                                </p:cTn>
                              </p:par>
                              <p:par>
                                <p:cTn id="39" presetID="2" presetClass="exit" presetSubtype="1" fill="hold" nodeType="withEffect">
                                  <p:stCondLst>
                                    <p:cond delay="0"/>
                                  </p:stCondLst>
                                  <p:childTnLst>
                                    <p:anim calcmode="lin" valueType="num">
                                      <p:cBhvr additive="base">
                                        <p:cTn id="40" dur="500"/>
                                        <p:tgtEl>
                                          <p:spTgt spid="10"/>
                                        </p:tgtEl>
                                        <p:attrNameLst>
                                          <p:attrName>ppt_x</p:attrName>
                                        </p:attrNameLst>
                                      </p:cBhvr>
                                      <p:tavLst>
                                        <p:tav tm="0">
                                          <p:val>
                                            <p:strVal val="ppt_x"/>
                                          </p:val>
                                        </p:tav>
                                        <p:tav tm="100000">
                                          <p:val>
                                            <p:strVal val="ppt_x"/>
                                          </p:val>
                                        </p:tav>
                                      </p:tavLst>
                                    </p:anim>
                                    <p:anim calcmode="lin" valueType="num">
                                      <p:cBhvr additive="base">
                                        <p:cTn id="41" dur="500"/>
                                        <p:tgtEl>
                                          <p:spTgt spid="10"/>
                                        </p:tgtEl>
                                        <p:attrNameLst>
                                          <p:attrName>ppt_y</p:attrName>
                                        </p:attrNameLst>
                                      </p:cBhvr>
                                      <p:tavLst>
                                        <p:tav tm="0">
                                          <p:val>
                                            <p:strVal val="ppt_y"/>
                                          </p:val>
                                        </p:tav>
                                        <p:tav tm="100000">
                                          <p:val>
                                            <p:strVal val="0-ppt_h/2"/>
                                          </p:val>
                                        </p:tav>
                                      </p:tavLst>
                                    </p:anim>
                                    <p:set>
                                      <p:cBhvr>
                                        <p:cTn id="42" dur="1" fill="hold">
                                          <p:stCondLst>
                                            <p:cond delay="499"/>
                                          </p:stCondLst>
                                        </p:cTn>
                                        <p:tgtEl>
                                          <p:spTgt spid="10"/>
                                        </p:tgtEl>
                                        <p:attrNameLst>
                                          <p:attrName>style.visibility</p:attrName>
                                        </p:attrNameLst>
                                      </p:cBhvr>
                                      <p:to>
                                        <p:strVal val="hidden"/>
                                      </p:to>
                                    </p:set>
                                  </p:childTnLst>
                                </p:cTn>
                              </p:par>
                              <p:par>
                                <p:cTn id="43" presetID="64" presetClass="path" presetSubtype="0" accel="50000" decel="50000" fill="hold" nodeType="withEffect">
                                  <p:stCondLst>
                                    <p:cond delay="0"/>
                                  </p:stCondLst>
                                  <p:childTnLst>
                                    <p:animMotion origin="layout" path="M 0.01549 -3.7037E-6 L 0.01822 -0.72639 " pathEditMode="relative" rAng="0" ptsTypes="AA">
                                      <p:cBhvr>
                                        <p:cTn id="44" dur="500" fill="hold"/>
                                        <p:tgtEl>
                                          <p:spTgt spid="29"/>
                                        </p:tgtEl>
                                        <p:attrNameLst>
                                          <p:attrName>ppt_x</p:attrName>
                                          <p:attrName>ppt_y</p:attrName>
                                        </p:attrNameLst>
                                      </p:cBhvr>
                                      <p:rCtr x="130" y="-363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贝叶斯网络基础知识</a:t>
            </a:r>
            <a:endParaRPr lang="en-US" dirty="0"/>
          </a:p>
        </p:txBody>
      </p:sp>
      <p:sp>
        <p:nvSpPr>
          <p:cNvPr id="3" name="Vertical Text Placeholder 2"/>
          <p:cNvSpPr>
            <a:spLocks noGrp="1"/>
          </p:cNvSpPr>
          <p:nvPr>
            <p:ph type="body" orient="vert" idx="1"/>
          </p:nvPr>
        </p:nvSpPr>
        <p:spPr/>
        <p:txBody>
          <a:bodyPr>
            <a:normAutofit/>
          </a:bodyPr>
          <a:lstStyle/>
          <a:p>
            <a:pPr marL="0" indent="0">
              <a:buNone/>
            </a:pPr>
            <a:r>
              <a:rPr lang="zh-CN" altLang="en-US" dirty="0">
                <a:solidFill>
                  <a:srgbClr val="FFFF00"/>
                </a:solidFill>
              </a:rPr>
              <a:t>有向</a:t>
            </a:r>
            <a:r>
              <a:rPr lang="zh-CN" altLang="en-US" dirty="0" smtClean="0">
                <a:solidFill>
                  <a:srgbClr val="FFFF00"/>
                </a:solidFill>
              </a:rPr>
              <a:t>图</a:t>
            </a:r>
            <a:r>
              <a:rPr lang="en-US" altLang="zh-CN" dirty="0" smtClean="0">
                <a:solidFill>
                  <a:srgbClr val="FFFF00"/>
                </a:solidFill>
              </a:rPr>
              <a:t>G</a:t>
            </a:r>
            <a:r>
              <a:rPr lang="zh-CN" altLang="en-US" dirty="0" smtClean="0"/>
              <a:t>：</a:t>
            </a:r>
            <a:r>
              <a:rPr lang="zh-CN" altLang="en-US" dirty="0"/>
              <a:t>是由结点</a:t>
            </a:r>
            <a:r>
              <a:rPr lang="zh-CN" altLang="en-US" dirty="0" smtClean="0"/>
              <a:t>集</a:t>
            </a:r>
            <a:r>
              <a:rPr lang="en-US" altLang="zh-CN" dirty="0"/>
              <a:t>V</a:t>
            </a:r>
            <a:r>
              <a:rPr lang="zh-CN" altLang="en-US" dirty="0" smtClean="0"/>
              <a:t>，</a:t>
            </a:r>
            <a:r>
              <a:rPr lang="zh-CN" altLang="en-US" dirty="0"/>
              <a:t>边</a:t>
            </a:r>
            <a:r>
              <a:rPr lang="zh-CN" altLang="en-US" dirty="0" smtClean="0"/>
              <a:t>集</a:t>
            </a:r>
            <a:r>
              <a:rPr lang="en-US" altLang="zh-CN" dirty="0"/>
              <a:t>E</a:t>
            </a:r>
            <a:r>
              <a:rPr lang="zh-CN" altLang="en-US" dirty="0" smtClean="0"/>
              <a:t>表</a:t>
            </a:r>
            <a:r>
              <a:rPr lang="zh-CN" altLang="en-US" dirty="0"/>
              <a:t>示的二元</a:t>
            </a:r>
            <a:r>
              <a:rPr lang="zh-CN" altLang="en-US" dirty="0" smtClean="0"/>
              <a:t>组</a:t>
            </a:r>
            <a:endParaRPr lang="en-US" altLang="zh-CN" dirty="0" smtClean="0"/>
          </a:p>
          <a:p>
            <a:pPr marL="0" indent="0">
              <a:buNone/>
            </a:pPr>
            <a:r>
              <a:rPr lang="zh-CN" altLang="en-US" dirty="0" smtClean="0"/>
              <a:t>            ，若</a:t>
            </a:r>
            <a:r>
              <a:rPr lang="en-US" dirty="0" smtClean="0"/>
              <a:t>            </a:t>
            </a:r>
            <a:r>
              <a:rPr lang="zh-CN" altLang="en-US" dirty="0" smtClean="0"/>
              <a:t>表</a:t>
            </a:r>
            <a:r>
              <a:rPr lang="zh-CN" altLang="en-US" dirty="0"/>
              <a:t>示从结</a:t>
            </a:r>
            <a:r>
              <a:rPr lang="zh-CN" altLang="en-US" dirty="0" smtClean="0"/>
              <a:t>点</a:t>
            </a:r>
            <a:r>
              <a:rPr lang="en-US" altLang="zh-CN" dirty="0" smtClean="0"/>
              <a:t>x</a:t>
            </a:r>
            <a:r>
              <a:rPr lang="zh-CN" altLang="en-US" dirty="0" smtClean="0"/>
              <a:t>到</a:t>
            </a:r>
            <a:r>
              <a:rPr lang="zh-CN" altLang="en-US" dirty="0"/>
              <a:t>结</a:t>
            </a:r>
            <a:r>
              <a:rPr lang="zh-CN" altLang="en-US" dirty="0" smtClean="0"/>
              <a:t>点</a:t>
            </a:r>
            <a:r>
              <a:rPr lang="en-US" altLang="zh-CN" dirty="0"/>
              <a:t>y</a:t>
            </a:r>
            <a:r>
              <a:rPr lang="zh-CN" altLang="en-US" dirty="0" smtClean="0"/>
              <a:t>有</a:t>
            </a:r>
            <a:r>
              <a:rPr lang="zh-CN" altLang="en-US" dirty="0"/>
              <a:t>一条有向边。称节</a:t>
            </a:r>
            <a:r>
              <a:rPr lang="zh-CN" altLang="en-US" dirty="0" smtClean="0"/>
              <a:t>点</a:t>
            </a:r>
            <a:r>
              <a:rPr lang="en-US" altLang="zh-CN" dirty="0"/>
              <a:t>x</a:t>
            </a:r>
            <a:r>
              <a:rPr lang="zh-CN" altLang="en-US" dirty="0" smtClean="0"/>
              <a:t>为</a:t>
            </a:r>
            <a:r>
              <a:rPr lang="en-US" altLang="zh-CN" dirty="0"/>
              <a:t>y</a:t>
            </a:r>
            <a:r>
              <a:rPr lang="zh-CN" altLang="en-US" dirty="0" smtClean="0"/>
              <a:t>的</a:t>
            </a:r>
            <a:r>
              <a:rPr lang="zh-CN" altLang="en-US" dirty="0"/>
              <a:t>父节点，节</a:t>
            </a:r>
            <a:r>
              <a:rPr lang="zh-CN" altLang="en-US" dirty="0" smtClean="0"/>
              <a:t>点</a:t>
            </a:r>
            <a:r>
              <a:rPr lang="en-US" altLang="zh-CN" dirty="0"/>
              <a:t>y</a:t>
            </a:r>
            <a:r>
              <a:rPr lang="zh-CN" altLang="en-US" dirty="0" smtClean="0"/>
              <a:t>为</a:t>
            </a:r>
            <a:r>
              <a:rPr lang="en-US" altLang="zh-CN" dirty="0"/>
              <a:t>x</a:t>
            </a:r>
            <a:r>
              <a:rPr lang="zh-CN" altLang="en-US" dirty="0" smtClean="0"/>
              <a:t>的</a:t>
            </a:r>
            <a:r>
              <a:rPr lang="zh-CN" altLang="en-US" dirty="0"/>
              <a:t>子节点。通过父节点和子节点的递归定义，可定义祖先和后继</a:t>
            </a:r>
            <a:r>
              <a:rPr lang="zh-CN" altLang="en-US" dirty="0" smtClean="0"/>
              <a:t>。</a:t>
            </a:r>
            <a:endParaRPr lang="en-US" altLang="zh-CN" dirty="0" smtClean="0"/>
          </a:p>
          <a:p>
            <a:pPr marL="0" indent="0">
              <a:buNone/>
            </a:pPr>
            <a:r>
              <a:rPr lang="zh-CN" altLang="en-US" dirty="0" smtClean="0">
                <a:solidFill>
                  <a:srgbClr val="FFFF00"/>
                </a:solidFill>
              </a:rPr>
              <a:t>根</a:t>
            </a:r>
            <a:r>
              <a:rPr lang="zh-CN" altLang="en-US" dirty="0">
                <a:solidFill>
                  <a:srgbClr val="FFFF00"/>
                </a:solidFill>
              </a:rPr>
              <a:t>节点</a:t>
            </a:r>
            <a:r>
              <a:rPr lang="zh-CN" altLang="en-US" dirty="0"/>
              <a:t>：</a:t>
            </a:r>
            <a:r>
              <a:rPr lang="zh-CN" altLang="en-US" dirty="0" smtClean="0"/>
              <a:t>无</a:t>
            </a:r>
            <a:r>
              <a:rPr lang="zh-CN" altLang="en-US" dirty="0"/>
              <a:t>任何父节点的节点。</a:t>
            </a:r>
            <a:endParaRPr lang="en-US" altLang="zh-CN" dirty="0" smtClean="0"/>
          </a:p>
          <a:p>
            <a:pPr marL="0" indent="0">
              <a:buNone/>
            </a:pPr>
            <a:endParaRPr lang="en-US" dirty="0"/>
          </a:p>
        </p:txBody>
      </p:sp>
      <p:sp>
        <p:nvSpPr>
          <p:cNvPr id="4" name="Vertical Text Placeholder 3"/>
          <p:cNvSpPr>
            <a:spLocks noGrp="1"/>
          </p:cNvSpPr>
          <p:nvPr>
            <p:ph type="body" orient="vert" idx="13"/>
          </p:nvPr>
        </p:nvSpPr>
        <p:spPr/>
        <p:txBody>
          <a:bodyPr/>
          <a:lstStyle/>
          <a:p>
            <a:r>
              <a:rPr lang="zh-CN" altLang="en-US" dirty="0"/>
              <a:t>图</a:t>
            </a:r>
            <a:r>
              <a:rPr lang="zh-CN" altLang="en-US" dirty="0" smtClean="0"/>
              <a:t>论</a:t>
            </a:r>
            <a:endParaRPr lang="en-US" altLang="zh-CN" dirty="0" smtClean="0"/>
          </a:p>
          <a:p>
            <a:pPr lvl="1"/>
            <a:r>
              <a:rPr lang="zh-CN" altLang="en-US" dirty="0"/>
              <a:t>有向</a:t>
            </a:r>
            <a:r>
              <a:rPr lang="zh-CN" altLang="en-US" dirty="0" smtClean="0"/>
              <a:t>图</a:t>
            </a:r>
            <a:endParaRPr lang="en-US" altLang="zh-CN" dirty="0" smtClean="0"/>
          </a:p>
          <a:p>
            <a:pPr lvl="1"/>
            <a:r>
              <a:rPr lang="en-US" altLang="zh-CN" dirty="0" smtClean="0"/>
              <a:t>Chains</a:t>
            </a:r>
          </a:p>
          <a:p>
            <a:pPr lvl="1"/>
            <a:r>
              <a:rPr lang="zh-CN" altLang="en-US" dirty="0"/>
              <a:t>汇聚节点</a:t>
            </a:r>
            <a:endParaRPr lang="en-US" altLang="zh-CN" dirty="0" smtClean="0"/>
          </a:p>
          <a:p>
            <a:pPr marL="914400" lvl="2" indent="0">
              <a:buNone/>
            </a:pPr>
            <a:endParaRPr lang="en-US" altLang="zh-CN" dirty="0"/>
          </a:p>
          <a:p>
            <a:pPr lvl="1"/>
            <a:endParaRPr lang="en-US" altLang="zh-CN" dirty="0"/>
          </a:p>
          <a:p>
            <a:endParaRPr lang="en-US" altLang="zh-CN" dirty="0"/>
          </a:p>
        </p:txBody>
      </p:sp>
      <p:graphicFrame>
        <p:nvGraphicFramePr>
          <p:cNvPr id="6" name="Object 5"/>
          <p:cNvGraphicFramePr>
            <a:graphicFrameLocks noChangeAspect="1"/>
          </p:cNvGraphicFramePr>
          <p:nvPr>
            <p:extLst>
              <p:ext uri="{D42A27DB-BD31-4B8C-83A1-F6EECF244321}">
                <p14:modId xmlns:p14="http://schemas.microsoft.com/office/powerpoint/2010/main" val="271929300"/>
              </p:ext>
            </p:extLst>
          </p:nvPr>
        </p:nvGraphicFramePr>
        <p:xfrm>
          <a:off x="4587420" y="2437719"/>
          <a:ext cx="1051379" cy="293008"/>
        </p:xfrm>
        <a:graphic>
          <a:graphicData uri="http://schemas.openxmlformats.org/presentationml/2006/ole">
            <mc:AlternateContent xmlns:mc="http://schemas.openxmlformats.org/markup-compatibility/2006">
              <mc:Choice xmlns:v="urn:schemas-microsoft-com:vml" Requires="v">
                <p:oleObj spid="_x0000_s17601" name="Equation" r:id="rId4" imgW="774360" imgH="215640" progId="Equation.3">
                  <p:embed/>
                </p:oleObj>
              </mc:Choice>
              <mc:Fallback>
                <p:oleObj name="Equation" r:id="rId4" imgW="774360" imgH="215640" progId="Equation.3">
                  <p:embed/>
                  <p:pic>
                    <p:nvPicPr>
                      <p:cNvPr id="0" name=""/>
                      <p:cNvPicPr/>
                      <p:nvPr/>
                    </p:nvPicPr>
                    <p:blipFill>
                      <a:blip r:embed="rId5"/>
                      <a:stretch>
                        <a:fillRect/>
                      </a:stretch>
                    </p:blipFill>
                    <p:spPr>
                      <a:xfrm>
                        <a:off x="4587420" y="2437719"/>
                        <a:ext cx="1051379" cy="293008"/>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93687418"/>
              </p:ext>
            </p:extLst>
          </p:nvPr>
        </p:nvGraphicFramePr>
        <p:xfrm>
          <a:off x="6422570" y="2415948"/>
          <a:ext cx="816429" cy="289152"/>
        </p:xfrm>
        <a:graphic>
          <a:graphicData uri="http://schemas.openxmlformats.org/presentationml/2006/ole">
            <mc:AlternateContent xmlns:mc="http://schemas.openxmlformats.org/markup-compatibility/2006">
              <mc:Choice xmlns:v="urn:schemas-microsoft-com:vml" Requires="v">
                <p:oleObj spid="_x0000_s17602" name="Equation" r:id="rId6" imgW="609480" imgH="215640" progId="Equation.3">
                  <p:embed/>
                </p:oleObj>
              </mc:Choice>
              <mc:Fallback>
                <p:oleObj name="Equation" r:id="rId6" imgW="609480" imgH="215640" progId="Equation.3">
                  <p:embed/>
                  <p:pic>
                    <p:nvPicPr>
                      <p:cNvPr id="0" name=""/>
                      <p:cNvPicPr/>
                      <p:nvPr/>
                    </p:nvPicPr>
                    <p:blipFill>
                      <a:blip r:embed="rId7"/>
                      <a:stretch>
                        <a:fillRect/>
                      </a:stretch>
                    </p:blipFill>
                    <p:spPr>
                      <a:xfrm>
                        <a:off x="6422570" y="2415948"/>
                        <a:ext cx="816429" cy="289152"/>
                      </a:xfrm>
                      <a:prstGeom prst="rect">
                        <a:avLst/>
                      </a:prstGeom>
                      <a:solidFill>
                        <a:schemeClr val="tx1"/>
                      </a:solidFill>
                    </p:spPr>
                  </p:pic>
                </p:oleObj>
              </mc:Fallback>
            </mc:AlternateContent>
          </a:graphicData>
        </a:graphic>
      </p:graphicFrame>
      <p:grpSp>
        <p:nvGrpSpPr>
          <p:cNvPr id="10" name="Group 9"/>
          <p:cNvGrpSpPr/>
          <p:nvPr/>
        </p:nvGrpSpPr>
        <p:grpSpPr>
          <a:xfrm>
            <a:off x="4702629" y="6995049"/>
            <a:ext cx="6455228" cy="3046988"/>
            <a:chOff x="4702629" y="6995049"/>
            <a:chExt cx="6455228" cy="3046988"/>
          </a:xfrm>
        </p:grpSpPr>
        <p:sp>
          <p:nvSpPr>
            <p:cNvPr id="8" name="Rectangle 7"/>
            <p:cNvSpPr/>
            <p:nvPr/>
          </p:nvSpPr>
          <p:spPr>
            <a:xfrm>
              <a:off x="4702629" y="6995049"/>
              <a:ext cx="6455228" cy="3046988"/>
            </a:xfrm>
            <a:prstGeom prst="rect">
              <a:avLst/>
            </a:prstGeom>
          </p:spPr>
          <p:txBody>
            <a:bodyPr wrap="square">
              <a:spAutoFit/>
            </a:bodyPr>
            <a:lstStyle/>
            <a:p>
              <a:r>
                <a:rPr lang="en-US" altLang="zh-CN" sz="2400" dirty="0">
                  <a:solidFill>
                    <a:srgbClr val="FFFF00"/>
                  </a:solidFill>
                  <a:latin typeface="微软雅黑" panose="020B0503020204020204" pitchFamily="34" charset="-122"/>
                  <a:ea typeface="微软雅黑" panose="020B0503020204020204" pitchFamily="34" charset="-122"/>
                </a:rPr>
                <a:t>Chains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在连接两个结点的路径中，若不考虑路径中边的方向，称这种路径为</a:t>
              </a:r>
              <a:r>
                <a:rPr lang="en-US" altLang="zh-CN" sz="2400" dirty="0">
                  <a:latin typeface="微软雅黑" panose="020B0503020204020204" pitchFamily="34" charset="-122"/>
                  <a:ea typeface="微软雅黑" panose="020B0503020204020204" pitchFamily="34" charset="-122"/>
                </a:rPr>
                <a:t>adjacency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path</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chains</a:t>
              </a:r>
              <a:r>
                <a:rPr lang="zh-CN" altLang="en-US" sz="2400" dirty="0">
                  <a:latin typeface="微软雅黑" panose="020B0503020204020204" pitchFamily="34" charset="-122"/>
                  <a:ea typeface="微软雅黑" panose="020B0503020204020204" pitchFamily="34" charset="-122"/>
                </a:rPr>
                <a:t>。这个定义对有向图、无向图和混合图都是适用的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solidFill>
                    <a:srgbClr val="FFFF00"/>
                  </a:solidFill>
                  <a:latin typeface="微软雅黑" panose="020B0503020204020204" pitchFamily="34" charset="-122"/>
                  <a:ea typeface="微软雅黑" panose="020B0503020204020204" pitchFamily="34" charset="-122"/>
                </a:rPr>
                <a:t>汇聚节点</a:t>
              </a:r>
              <a:r>
                <a:rPr lang="zh-CN" altLang="en-US" sz="2400" dirty="0">
                  <a:latin typeface="微软雅黑" panose="020B0503020204020204" pitchFamily="34" charset="-122"/>
                  <a:ea typeface="微软雅黑" panose="020B0503020204020204" pitchFamily="34" charset="-122"/>
                </a:rPr>
                <a:t>：对于邻接路径中的任何一个结</a:t>
              </a:r>
              <a:r>
                <a:rPr lang="zh-CN" altLang="en-US" sz="2400" dirty="0" smtClean="0">
                  <a:latin typeface="微软雅黑" panose="020B0503020204020204" pitchFamily="34" charset="-122"/>
                  <a:ea typeface="微软雅黑" panose="020B0503020204020204" pitchFamily="34" charset="-122"/>
                </a:rPr>
                <a:t>点</a:t>
              </a:r>
              <a:r>
                <a:rPr lang="en-US" altLang="zh-CN" sz="2400" dirty="0" smtClean="0">
                  <a:latin typeface="微软雅黑" panose="020B0503020204020204" pitchFamily="34" charset="-122"/>
                  <a:ea typeface="微软雅黑" panose="020B0503020204020204" pitchFamily="34" charset="-122"/>
                </a:rPr>
                <a:t>v</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如果有</a:t>
              </a:r>
              <a:r>
                <a:rPr lang="en-US" sz="2400" dirty="0">
                  <a:latin typeface="微软雅黑" panose="020B0503020204020204" pitchFamily="34" charset="-122"/>
                  <a:ea typeface="微软雅黑" panose="020B0503020204020204" pitchFamily="34" charset="-122"/>
                </a:rPr>
                <a:t> </a:t>
              </a:r>
              <a:r>
                <a:rPr lang="en-US" sz="2400" dirty="0" smtClean="0">
                  <a:latin typeface="微软雅黑" panose="020B0503020204020204" pitchFamily="34" charset="-122"/>
                  <a:ea typeface="微软雅黑" panose="020B0503020204020204" pitchFamily="34" charset="-122"/>
                </a:rPr>
                <a:t>                         </a:t>
              </a: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则称</a:t>
              </a:r>
              <a:r>
                <a:rPr lang="en-US" altLang="zh-CN" sz="2400" dirty="0">
                  <a:latin typeface="微软雅黑" panose="020B0503020204020204" pitchFamily="34" charset="-122"/>
                  <a:ea typeface="微软雅黑" panose="020B0503020204020204" pitchFamily="34" charset="-122"/>
                </a:rPr>
                <a:t>v</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汇聚节点或碰撞节点</a:t>
              </a:r>
              <a:r>
                <a:rPr lang="en-US"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collider</a:t>
              </a:r>
              <a:r>
                <a:rPr lang="en-US"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899790578"/>
                </p:ext>
              </p:extLst>
            </p:nvPr>
          </p:nvGraphicFramePr>
          <p:xfrm>
            <a:off x="6545036" y="9067800"/>
            <a:ext cx="2539094" cy="388870"/>
          </p:xfrm>
          <a:graphic>
            <a:graphicData uri="http://schemas.openxmlformats.org/presentationml/2006/ole">
              <mc:AlternateContent xmlns:mc="http://schemas.openxmlformats.org/markup-compatibility/2006">
                <mc:Choice xmlns:v="urn:schemas-microsoft-com:vml" Requires="v">
                  <p:oleObj spid="_x0000_s17603" name="Equation" r:id="rId8" imgW="1409400" imgH="215640" progId="Equation.3">
                    <p:embed/>
                  </p:oleObj>
                </mc:Choice>
                <mc:Fallback>
                  <p:oleObj name="Equation" r:id="rId8" imgW="1409400" imgH="215640" progId="Equation.3">
                    <p:embed/>
                    <p:pic>
                      <p:nvPicPr>
                        <p:cNvPr id="0" name=""/>
                        <p:cNvPicPr/>
                        <p:nvPr/>
                      </p:nvPicPr>
                      <p:blipFill>
                        <a:blip r:embed="rId9"/>
                        <a:stretch>
                          <a:fillRect/>
                        </a:stretch>
                      </p:blipFill>
                      <p:spPr>
                        <a:xfrm>
                          <a:off x="6545036" y="9067800"/>
                          <a:ext cx="2539094" cy="38887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369470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1" end="1"/>
                                            </p:txEl>
                                          </p:spTgt>
                                        </p:tgtEl>
                                        <p:attrNameLst>
                                          <p:attrName>style.color</p:attrName>
                                        </p:attrNameLst>
                                      </p:cBhvr>
                                      <p:to>
                                        <p:clrVal>
                                          <a:schemeClr val="accent2"/>
                                        </p:clrVal>
                                      </p:to>
                                    </p:set>
                                    <p:set>
                                      <p:cBhvr>
                                        <p:cTn id="7" dur="500" fill="hold"/>
                                        <p:tgtEl>
                                          <p:spTgt spid="4">
                                            <p:txEl>
                                              <p:pRg st="1" end="1"/>
                                            </p:txEl>
                                          </p:spTgt>
                                        </p:tgtEl>
                                        <p:attrNameLst>
                                          <p:attrName>fillcolor</p:attrName>
                                        </p:attrNameLst>
                                      </p:cBhvr>
                                      <p:to>
                                        <p:clrVal>
                                          <a:schemeClr val="accent2"/>
                                        </p:clrVal>
                                      </p:to>
                                    </p:set>
                                    <p:set>
                                      <p:cBhvr>
                                        <p:cTn id="8" dur="500" fill="hold"/>
                                        <p:tgtEl>
                                          <p:spTgt spid="4">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0-ppt_h/2"/>
                                          </p:val>
                                        </p:tav>
                                      </p:tavLst>
                                    </p:anim>
                                    <p:set>
                                      <p:cBhvr>
                                        <p:cTn id="14" dur="1" fill="hold">
                                          <p:stCondLst>
                                            <p:cond delay="499"/>
                                          </p:stCondLst>
                                        </p:cTn>
                                        <p:tgtEl>
                                          <p:spTgt spid="7"/>
                                        </p:tgtEl>
                                        <p:attrNameLst>
                                          <p:attrName>style.visibility</p:attrName>
                                        </p:attrNameLst>
                                      </p:cBhvr>
                                      <p:to>
                                        <p:strVal val="hidden"/>
                                      </p:to>
                                    </p:set>
                                  </p:childTnLst>
                                </p:cTn>
                              </p:par>
                              <p:par>
                                <p:cTn id="15" presetID="2" presetClass="exit" presetSubtype="1" fill="hold" nodeType="with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0-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0" end="0"/>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0" end="0"/>
                                            </p:txEl>
                                          </p:spTgt>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1" end="1"/>
                                            </p:txEl>
                                          </p:spTgt>
                                        </p:tgtEl>
                                        <p:attrNameLst>
                                          <p:attrName>ppt_y</p:attrName>
                                        </p:attrNameLst>
                                      </p:cBhvr>
                                      <p:tavLst>
                                        <p:tav tm="0">
                                          <p:val>
                                            <p:strVal val="ppt_y"/>
                                          </p:val>
                                        </p:tav>
                                        <p:tav tm="100000">
                                          <p:val>
                                            <p:strVal val="0-ppt_h/2"/>
                                          </p:val>
                                        </p:tav>
                                      </p:tavLst>
                                    </p:anim>
                                    <p:set>
                                      <p:cBhvr>
                                        <p:cTn id="26" dur="1" fill="hold">
                                          <p:stCondLst>
                                            <p:cond delay="499"/>
                                          </p:stCondLst>
                                        </p:cTn>
                                        <p:tgtEl>
                                          <p:spTgt spid="3">
                                            <p:txEl>
                                              <p:pRg st="1" end="1"/>
                                            </p:txEl>
                                          </p:spTgt>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2" end="2"/>
                                            </p:txEl>
                                          </p:spTgt>
                                        </p:tgtEl>
                                        <p:attrNameLst>
                                          <p:attrName>ppt_y</p:attrName>
                                        </p:attrNameLst>
                                      </p:cBhvr>
                                      <p:tavLst>
                                        <p:tav tm="0">
                                          <p:val>
                                            <p:strVal val="ppt_y"/>
                                          </p:val>
                                        </p:tav>
                                        <p:tav tm="100000">
                                          <p:val>
                                            <p:strVal val="0-ppt_h/2"/>
                                          </p:val>
                                        </p:tav>
                                      </p:tavLst>
                                    </p:anim>
                                    <p:set>
                                      <p:cBhvr>
                                        <p:cTn id="30" dur="1" fill="hold">
                                          <p:stCondLst>
                                            <p:cond delay="499"/>
                                          </p:stCondLst>
                                        </p:cTn>
                                        <p:tgtEl>
                                          <p:spTgt spid="3">
                                            <p:txEl>
                                              <p:pRg st="2" end="2"/>
                                            </p:txEl>
                                          </p:spTgt>
                                        </p:tgtEl>
                                        <p:attrNameLst>
                                          <p:attrName>style.visibility</p:attrName>
                                        </p:attrNameLst>
                                      </p:cBhvr>
                                      <p:to>
                                        <p:strVal val="hidden"/>
                                      </p:to>
                                    </p:set>
                                  </p:childTnLst>
                                </p:cTn>
                              </p:par>
                              <p:par>
                                <p:cTn id="31" presetID="64" presetClass="path" presetSubtype="0" accel="50000" decel="50000" fill="hold" nodeType="withEffect">
                                  <p:stCondLst>
                                    <p:cond delay="0"/>
                                  </p:stCondLst>
                                  <p:childTnLst>
                                    <p:animMotion origin="layout" path="M -6.25E-7 3.7037E-7 L -0.00807 -0.76273 " pathEditMode="relative" rAng="0" ptsTypes="AA">
                                      <p:cBhvr>
                                        <p:cTn id="32" dur="500" fill="hold"/>
                                        <p:tgtEl>
                                          <p:spTgt spid="10"/>
                                        </p:tgtEl>
                                        <p:attrNameLst>
                                          <p:attrName>ppt_x</p:attrName>
                                          <p:attrName>ppt_y</p:attrName>
                                        </p:attrNameLst>
                                      </p:cBhvr>
                                      <p:rCtr x="-404" y="-38148"/>
                                    </p:animMotion>
                                  </p:childTnLst>
                                </p:cTn>
                              </p:par>
                              <p:par>
                                <p:cTn id="33" presetID="16" presetClass="emph" presetSubtype="0" fill="hold" nodeType="withEffect">
                                  <p:stCondLst>
                                    <p:cond delay="0"/>
                                  </p:stCondLst>
                                  <p:iterate type="lt">
                                    <p:tmPct val="4000"/>
                                  </p:iterate>
                                  <p:childTnLst>
                                    <p:set>
                                      <p:cBhvr override="childStyle">
                                        <p:cTn id="34" dur="500" fill="hold"/>
                                        <p:tgtEl>
                                          <p:spTgt spid="4">
                                            <p:txEl>
                                              <p:pRg st="3" end="3"/>
                                            </p:txEl>
                                          </p:spTgt>
                                        </p:tgtEl>
                                        <p:attrNameLst>
                                          <p:attrName>style.color</p:attrName>
                                        </p:attrNameLst>
                                      </p:cBhvr>
                                      <p:to>
                                        <p:clrVal>
                                          <a:schemeClr val="accent2"/>
                                        </p:clrVal>
                                      </p:to>
                                    </p:set>
                                    <p:set>
                                      <p:cBhvr>
                                        <p:cTn id="35" dur="500" fill="hold"/>
                                        <p:tgtEl>
                                          <p:spTgt spid="4">
                                            <p:txEl>
                                              <p:pRg st="3" end="3"/>
                                            </p:txEl>
                                          </p:spTgt>
                                        </p:tgtEl>
                                        <p:attrNameLst>
                                          <p:attrName>fillcolor</p:attrName>
                                        </p:attrNameLst>
                                      </p:cBhvr>
                                      <p:to>
                                        <p:clrVal>
                                          <a:schemeClr val="accent2"/>
                                        </p:clrVal>
                                      </p:to>
                                    </p:set>
                                    <p:set>
                                      <p:cBhvr>
                                        <p:cTn id="36" dur="500" fill="hold"/>
                                        <p:tgtEl>
                                          <p:spTgt spid="4">
                                            <p:txEl>
                                              <p:pRg st="3" end="3"/>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4">
                                            <p:txEl>
                                              <p:pRg st="2" end="2"/>
                                            </p:txEl>
                                          </p:spTgt>
                                        </p:tgtEl>
                                        <p:attrNameLst>
                                          <p:attrName>style.color</p:attrName>
                                        </p:attrNameLst>
                                      </p:cBhvr>
                                      <p:to>
                                        <p:clrVal>
                                          <a:schemeClr val="accent2"/>
                                        </p:clrVal>
                                      </p:to>
                                    </p:set>
                                    <p:set>
                                      <p:cBhvr>
                                        <p:cTn id="39" dur="500" fill="hold"/>
                                        <p:tgtEl>
                                          <p:spTgt spid="4">
                                            <p:txEl>
                                              <p:pRg st="2" end="2"/>
                                            </p:txEl>
                                          </p:spTgt>
                                        </p:tgtEl>
                                        <p:attrNameLst>
                                          <p:attrName>fillcolor</p:attrName>
                                        </p:attrNameLst>
                                      </p:cBhvr>
                                      <p:to>
                                        <p:clrVal>
                                          <a:schemeClr val="accent2"/>
                                        </p:clrVal>
                                      </p:to>
                                    </p:set>
                                    <p:set>
                                      <p:cBhvr>
                                        <p:cTn id="40" dur="500" fill="hold"/>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表示与构成</a:t>
            </a:r>
            <a:endParaRPr lang="en-US" dirty="0"/>
          </a:p>
        </p:txBody>
      </p:sp>
      <p:sp>
        <p:nvSpPr>
          <p:cNvPr id="3" name="Vertical Text Placeholder 2"/>
          <p:cNvSpPr>
            <a:spLocks noGrp="1"/>
          </p:cNvSpPr>
          <p:nvPr>
            <p:ph type="body" orient="vert" idx="1"/>
          </p:nvPr>
        </p:nvSpPr>
        <p:spPr/>
        <p:txBody>
          <a:bodyPr>
            <a:normAutofit fontScale="77500" lnSpcReduction="20000"/>
          </a:bodyPr>
          <a:lstStyle/>
          <a:p>
            <a:pPr marL="0" indent="0">
              <a:buNone/>
            </a:pPr>
            <a:r>
              <a:rPr lang="zh-CN" altLang="en-US" dirty="0"/>
              <a:t>贝叶斯网络描述了随机变量</a:t>
            </a:r>
            <a:r>
              <a:rPr lang="en-US" dirty="0"/>
              <a:t> </a:t>
            </a:r>
            <a:r>
              <a:rPr lang="en-US" dirty="0" smtClean="0"/>
              <a:t>              </a:t>
            </a:r>
            <a:r>
              <a:rPr lang="zh-CN" altLang="en-US" dirty="0" smtClean="0"/>
              <a:t>所遵</a:t>
            </a:r>
            <a:r>
              <a:rPr lang="zh-CN" altLang="en-US" dirty="0"/>
              <a:t>从的联合概率分布，表达了变量之间概率依赖关系，它可以表</a:t>
            </a:r>
            <a:r>
              <a:rPr lang="zh-CN" altLang="en-US" dirty="0" smtClean="0"/>
              <a:t>示为           ，由结</a:t>
            </a:r>
            <a:r>
              <a:rPr lang="zh-CN" altLang="en-US" dirty="0"/>
              <a:t>构图</a:t>
            </a:r>
            <a:r>
              <a:rPr lang="en-US" dirty="0"/>
              <a:t>G</a:t>
            </a:r>
            <a:r>
              <a:rPr lang="zh-CN" altLang="en-US" dirty="0"/>
              <a:t>和局部概率分布</a:t>
            </a:r>
            <a:r>
              <a:rPr lang="en-US" dirty="0"/>
              <a:t> </a:t>
            </a:r>
            <a:r>
              <a:rPr lang="en-US" dirty="0" smtClean="0"/>
              <a:t>  </a:t>
            </a:r>
            <a:r>
              <a:rPr lang="zh-CN" altLang="en-US" dirty="0" smtClean="0"/>
              <a:t>构</a:t>
            </a:r>
            <a:r>
              <a:rPr lang="zh-CN" altLang="en-US" dirty="0"/>
              <a:t>成</a:t>
            </a:r>
            <a:r>
              <a:rPr lang="zh-CN" altLang="en-US" dirty="0" smtClean="0"/>
              <a:t>：</a:t>
            </a:r>
            <a:endParaRPr lang="en-US" altLang="zh-CN" dirty="0" smtClean="0"/>
          </a:p>
          <a:p>
            <a:pPr marL="457200" lvl="0" indent="-457200">
              <a:buFont typeface="+mj-lt"/>
              <a:buAutoNum type="arabicParenR"/>
            </a:pPr>
            <a:r>
              <a:rPr lang="en-US" dirty="0"/>
              <a:t>G</a:t>
            </a:r>
            <a:r>
              <a:rPr lang="zh-CN" altLang="en-US" dirty="0"/>
              <a:t>：是一个</a:t>
            </a:r>
            <a:r>
              <a:rPr lang="zh-CN" altLang="en-US" dirty="0">
                <a:solidFill>
                  <a:srgbClr val="FFFF00"/>
                </a:solidFill>
              </a:rPr>
              <a:t>有向无环图</a:t>
            </a:r>
            <a:r>
              <a:rPr lang="en-US" dirty="0"/>
              <a:t>DAG</a:t>
            </a:r>
            <a:r>
              <a:rPr lang="zh-CN" altLang="en-US" dirty="0"/>
              <a:t>，每个节点对应随机变</a:t>
            </a:r>
            <a:r>
              <a:rPr lang="zh-CN" altLang="en-US" dirty="0" smtClean="0"/>
              <a:t>量                                                            </a:t>
            </a:r>
            <a:r>
              <a:rPr lang="en-US" dirty="0" smtClean="0"/>
              <a:t>                           </a:t>
            </a:r>
            <a:r>
              <a:rPr lang="zh-CN" altLang="en-US" dirty="0"/>
              <a:t> </a:t>
            </a:r>
            <a:r>
              <a:rPr lang="zh-CN" altLang="en-US" dirty="0" smtClean="0"/>
              <a:t>                         边        ，有向边表</a:t>
            </a:r>
            <a:r>
              <a:rPr lang="zh-CN" altLang="en-US" dirty="0"/>
              <a:t>示变量间的直接依赖关系，体现了领域知识定性方面的特征。在有向无环图</a:t>
            </a:r>
            <a:r>
              <a:rPr lang="en-US" dirty="0"/>
              <a:t>G</a:t>
            </a:r>
            <a:r>
              <a:rPr lang="zh-CN" altLang="en-US" dirty="0"/>
              <a:t>中，给定</a:t>
            </a:r>
            <a:r>
              <a:rPr lang="en-US" dirty="0"/>
              <a:t> </a:t>
            </a:r>
            <a:r>
              <a:rPr lang="en-US" dirty="0" smtClean="0"/>
              <a:t>   </a:t>
            </a:r>
            <a:r>
              <a:rPr lang="zh-CN" altLang="en-US" dirty="0" smtClean="0"/>
              <a:t>的</a:t>
            </a:r>
            <a:r>
              <a:rPr lang="zh-CN" altLang="en-US" dirty="0"/>
              <a:t>父结点，每个</a:t>
            </a:r>
            <a:r>
              <a:rPr lang="en-US" dirty="0"/>
              <a:t> </a:t>
            </a:r>
            <a:r>
              <a:rPr lang="en-US" dirty="0" smtClean="0"/>
              <a:t>    </a:t>
            </a:r>
            <a:r>
              <a:rPr lang="zh-CN" altLang="en-US" dirty="0" smtClean="0"/>
              <a:t>独</a:t>
            </a:r>
            <a:r>
              <a:rPr lang="zh-CN" altLang="en-US" dirty="0"/>
              <a:t>立于它的非后继结</a:t>
            </a:r>
            <a:r>
              <a:rPr lang="zh-CN" altLang="en-US" dirty="0" smtClean="0"/>
              <a:t>点。</a:t>
            </a:r>
            <a:endParaRPr lang="en-US" dirty="0"/>
          </a:p>
          <a:p>
            <a:pPr marL="457200" lvl="0" indent="-457200">
              <a:buFont typeface="+mj-lt"/>
              <a:buAutoNum type="arabicParenR"/>
            </a:pPr>
            <a:r>
              <a:rPr lang="zh-CN" altLang="en-US" dirty="0"/>
              <a:t>：是与每个变量</a:t>
            </a:r>
            <a:r>
              <a:rPr lang="en-US" dirty="0"/>
              <a:t> </a:t>
            </a:r>
            <a:r>
              <a:rPr lang="en-US" dirty="0" smtClean="0"/>
              <a:t>  </a:t>
            </a:r>
            <a:r>
              <a:rPr lang="zh-CN" altLang="en-US" dirty="0" smtClean="0"/>
              <a:t>关</a:t>
            </a:r>
            <a:r>
              <a:rPr lang="zh-CN" altLang="en-US" dirty="0"/>
              <a:t>联的</a:t>
            </a:r>
            <a:r>
              <a:rPr lang="zh-CN" altLang="en-US" dirty="0">
                <a:solidFill>
                  <a:srgbClr val="FFFF00"/>
                </a:solidFill>
              </a:rPr>
              <a:t>局部概率分布</a:t>
            </a:r>
            <a:r>
              <a:rPr lang="zh-CN" altLang="en-US" dirty="0"/>
              <a:t>的集合，</a:t>
            </a:r>
            <a:r>
              <a:rPr lang="en-US" dirty="0"/>
              <a:t> </a:t>
            </a:r>
            <a:r>
              <a:rPr lang="en-US" dirty="0" smtClean="0"/>
              <a:t> </a:t>
            </a:r>
            <a:r>
              <a:rPr lang="zh-CN" altLang="en-US" dirty="0" smtClean="0"/>
              <a:t>中</a:t>
            </a:r>
            <a:r>
              <a:rPr lang="zh-CN" altLang="en-US" dirty="0"/>
              <a:t>的元素是给定每个变量</a:t>
            </a:r>
            <a:r>
              <a:rPr lang="en-US" dirty="0"/>
              <a:t> </a:t>
            </a:r>
            <a:r>
              <a:rPr lang="en-US" dirty="0" smtClean="0"/>
              <a:t>   </a:t>
            </a:r>
            <a:r>
              <a:rPr lang="zh-CN" altLang="en-US" dirty="0" smtClean="0"/>
              <a:t>的</a:t>
            </a:r>
            <a:r>
              <a:rPr lang="zh-CN" altLang="en-US" dirty="0"/>
              <a:t>父节点，该节点取不同值的条件概</a:t>
            </a:r>
            <a:r>
              <a:rPr lang="zh-CN" altLang="en-US" dirty="0" smtClean="0"/>
              <a:t>率表                        ，</a:t>
            </a:r>
            <a:r>
              <a:rPr lang="zh-CN" altLang="en-US" dirty="0"/>
              <a:t>其中，</a:t>
            </a:r>
            <a:r>
              <a:rPr lang="en-US" dirty="0"/>
              <a:t> </a:t>
            </a:r>
            <a:r>
              <a:rPr lang="en-US" dirty="0" smtClean="0"/>
              <a:t>          </a:t>
            </a:r>
            <a:r>
              <a:rPr lang="zh-CN" altLang="en-US" dirty="0" smtClean="0"/>
              <a:t>表</a:t>
            </a:r>
            <a:r>
              <a:rPr lang="zh-CN" altLang="en-US" dirty="0"/>
              <a:t>示图</a:t>
            </a:r>
            <a:r>
              <a:rPr lang="en-US" dirty="0"/>
              <a:t>G</a:t>
            </a:r>
            <a:r>
              <a:rPr lang="zh-CN" altLang="en-US" dirty="0"/>
              <a:t>中</a:t>
            </a:r>
            <a:r>
              <a:rPr lang="en-US" dirty="0"/>
              <a:t> </a:t>
            </a:r>
            <a:r>
              <a:rPr lang="en-US" dirty="0" smtClean="0"/>
              <a:t>   </a:t>
            </a:r>
            <a:r>
              <a:rPr lang="zh-CN" altLang="en-US" dirty="0" smtClean="0"/>
              <a:t>的</a:t>
            </a:r>
            <a:r>
              <a:rPr lang="zh-CN" altLang="en-US" dirty="0"/>
              <a:t>父节点集。体现了领域知识定量方面的特</a:t>
            </a:r>
            <a:r>
              <a:rPr lang="zh-CN" altLang="en-US" dirty="0" smtClean="0"/>
              <a:t>征。</a:t>
            </a:r>
            <a:endParaRPr lang="en-US" dirty="0"/>
          </a:p>
          <a:p>
            <a:pPr marL="0" indent="0">
              <a:buNone/>
            </a:pPr>
            <a:endParaRPr lang="en-US" dirty="0"/>
          </a:p>
        </p:txBody>
      </p:sp>
      <p:sp>
        <p:nvSpPr>
          <p:cNvPr id="4" name="Vertical Text Placeholder 3"/>
          <p:cNvSpPr>
            <a:spLocks noGrp="1"/>
          </p:cNvSpPr>
          <p:nvPr>
            <p:ph type="body" orient="vert" idx="13"/>
          </p:nvPr>
        </p:nvSpPr>
        <p:spPr/>
        <p:txBody>
          <a:bodyPr/>
          <a:lstStyle/>
          <a:p>
            <a:r>
              <a:rPr lang="zh-CN" altLang="en-US" dirty="0"/>
              <a:t>贝叶斯网</a:t>
            </a:r>
            <a:r>
              <a:rPr lang="zh-CN" altLang="en-US" dirty="0" smtClean="0"/>
              <a:t>络</a:t>
            </a:r>
            <a:endParaRPr lang="en-US" altLang="zh-CN" dirty="0" smtClean="0"/>
          </a:p>
          <a:p>
            <a:pPr lvl="1"/>
            <a:r>
              <a:rPr lang="en-US" altLang="zh-CN" dirty="0" smtClean="0"/>
              <a:t>DAG</a:t>
            </a:r>
          </a:p>
          <a:p>
            <a:pPr lvl="1"/>
            <a:r>
              <a:rPr lang="zh-CN" altLang="en-US" dirty="0" smtClean="0"/>
              <a:t>局</a:t>
            </a:r>
            <a:r>
              <a:rPr lang="zh-CN" altLang="en-US" dirty="0"/>
              <a:t>部概</a:t>
            </a:r>
            <a:r>
              <a:rPr lang="zh-CN" altLang="en-US" dirty="0" smtClean="0"/>
              <a:t>率分布</a:t>
            </a:r>
            <a:endParaRPr lang="en-US" altLang="zh-CN" dirty="0" smtClean="0"/>
          </a:p>
          <a:p>
            <a:pPr lvl="1"/>
            <a:r>
              <a:rPr lang="zh-CN" altLang="en-US" dirty="0"/>
              <a:t>链式规则</a:t>
            </a:r>
            <a:endParaRPr lang="en-US" altLang="zh-CN" dirty="0"/>
          </a:p>
        </p:txBody>
      </p:sp>
      <p:grpSp>
        <p:nvGrpSpPr>
          <p:cNvPr id="59" name="Group 58"/>
          <p:cNvGrpSpPr/>
          <p:nvPr/>
        </p:nvGrpSpPr>
        <p:grpSpPr>
          <a:xfrm>
            <a:off x="4680857" y="7065610"/>
            <a:ext cx="6912429" cy="4179333"/>
            <a:chOff x="4680857" y="7065610"/>
            <a:chExt cx="6912429" cy="4179333"/>
          </a:xfrm>
        </p:grpSpPr>
        <p:grpSp>
          <p:nvGrpSpPr>
            <p:cNvPr id="58" name="Group 57"/>
            <p:cNvGrpSpPr/>
            <p:nvPr/>
          </p:nvGrpSpPr>
          <p:grpSpPr>
            <a:xfrm>
              <a:off x="4680857" y="7065610"/>
              <a:ext cx="6912429" cy="4093428"/>
              <a:chOff x="4680857" y="7065610"/>
              <a:chExt cx="6912429" cy="4093428"/>
            </a:xfrm>
          </p:grpSpPr>
          <p:sp>
            <p:nvSpPr>
              <p:cNvPr id="26" name="Rectangle 25"/>
              <p:cNvSpPr/>
              <p:nvPr/>
            </p:nvSpPr>
            <p:spPr>
              <a:xfrm>
                <a:off x="4680857" y="7065610"/>
                <a:ext cx="6912429" cy="4093428"/>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由</a:t>
                </a:r>
                <a:r>
                  <a:rPr lang="zh-CN" altLang="en-US" sz="2000" dirty="0">
                    <a:solidFill>
                      <a:srgbClr val="FFFF00"/>
                    </a:solidFill>
                    <a:latin typeface="微软雅黑" panose="020B0503020204020204" pitchFamily="34" charset="-122"/>
                    <a:ea typeface="微软雅黑" panose="020B0503020204020204" pitchFamily="34" charset="-122"/>
                  </a:rPr>
                  <a:t>链式规</a:t>
                </a:r>
                <a:r>
                  <a:rPr lang="zh-CN" altLang="en-US" sz="2000" dirty="0" smtClean="0">
                    <a:solidFill>
                      <a:srgbClr val="FFFF00"/>
                    </a:solidFill>
                    <a:latin typeface="微软雅黑" panose="020B0503020204020204" pitchFamily="34" charset="-122"/>
                    <a:ea typeface="微软雅黑" panose="020B0503020204020204" pitchFamily="34" charset="-122"/>
                  </a:rPr>
                  <a:t>则</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于任一 </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可</a:t>
                </a:r>
                <a:r>
                  <a:rPr lang="zh-CN" altLang="en-US" sz="2000" dirty="0">
                    <a:latin typeface="微软雅黑" panose="020B0503020204020204" pitchFamily="34" charset="-122"/>
                    <a:ea typeface="微软雅黑" panose="020B0503020204020204" pitchFamily="34" charset="-122"/>
                  </a:rPr>
                  <a:t>找到与 </a:t>
                </a:r>
                <a:r>
                  <a:rPr lang="zh-CN" altLang="en-US" sz="2000" dirty="0" smtClean="0">
                    <a:latin typeface="微软雅黑" panose="020B0503020204020204" pitchFamily="34" charset="-122"/>
                    <a:ea typeface="微软雅黑" panose="020B0503020204020204" pitchFamily="34" charset="-122"/>
                  </a:rPr>
                  <a:t>   都</a:t>
                </a:r>
                <a:r>
                  <a:rPr lang="zh-CN" altLang="en-US" sz="2000" dirty="0">
                    <a:latin typeface="微软雅黑" panose="020B0503020204020204" pitchFamily="34" charset="-122"/>
                    <a:ea typeface="微软雅黑" panose="020B0503020204020204" pitchFamily="34" charset="-122"/>
                  </a:rPr>
                  <a:t>不独立的最小</a:t>
                </a:r>
                <a:r>
                  <a:rPr lang="zh-CN" altLang="en-US" sz="2000" dirty="0" smtClean="0">
                    <a:latin typeface="微软雅黑" panose="020B0503020204020204" pitchFamily="34" charset="-122"/>
                    <a:ea typeface="微软雅黑" panose="020B0503020204020204" pitchFamily="34" charset="-122"/>
                  </a:rPr>
                  <a:t>子集</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有</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因</a:t>
                </a:r>
                <a:r>
                  <a:rPr lang="zh-CN" altLang="en-US" sz="2000" dirty="0">
                    <a:latin typeface="微软雅黑" panose="020B0503020204020204" pitchFamily="34" charset="-122"/>
                    <a:ea typeface="微软雅黑" panose="020B0503020204020204" pitchFamily="34" charset="-122"/>
                  </a:rPr>
                  <a:t>此，当这些变量元组 </a:t>
                </a:r>
                <a:r>
                  <a:rPr lang="zh-CN" altLang="en-US" sz="2000" dirty="0" smtClean="0">
                    <a:latin typeface="微软雅黑" panose="020B0503020204020204" pitchFamily="34" charset="-122"/>
                    <a:ea typeface="微软雅黑" panose="020B0503020204020204" pitchFamily="34" charset="-122"/>
                  </a:rPr>
                  <a:t>            被</a:t>
                </a:r>
                <a:r>
                  <a:rPr lang="zh-CN" altLang="en-US" sz="2000" dirty="0">
                    <a:latin typeface="微软雅黑" panose="020B0503020204020204" pitchFamily="34" charset="-122"/>
                    <a:ea typeface="微软雅黑" panose="020B0503020204020204" pitchFamily="34" charset="-122"/>
                  </a:rPr>
                  <a:t>赋予具体值后，其联合概率分布可以由下面公式表</a:t>
                </a:r>
                <a:r>
                  <a:rPr lang="zh-CN" altLang="en-US" sz="2000" dirty="0" smtClean="0">
                    <a:latin typeface="微软雅黑" panose="020B0503020204020204" pitchFamily="34" charset="-122"/>
                    <a:ea typeface="微软雅黑" panose="020B0503020204020204" pitchFamily="34" charset="-122"/>
                  </a:rPr>
                  <a:t>示</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endParaRPr lang="en-US" sz="2000" dirty="0">
                  <a:latin typeface="微软雅黑" panose="020B0503020204020204" pitchFamily="34" charset="-122"/>
                  <a:ea typeface="微软雅黑" panose="020B0503020204020204" pitchFamily="34" charset="-122"/>
                </a:endParaRPr>
              </a:p>
            </p:txBody>
          </p:sp>
          <p:grpSp>
            <p:nvGrpSpPr>
              <p:cNvPr id="56" name="Group 55"/>
              <p:cNvGrpSpPr/>
              <p:nvPr/>
            </p:nvGrpSpPr>
            <p:grpSpPr>
              <a:xfrm>
                <a:off x="4757057" y="7491602"/>
                <a:ext cx="4960153" cy="2653884"/>
                <a:chOff x="4757057" y="7491602"/>
                <a:chExt cx="4960153" cy="2653884"/>
              </a:xfrm>
            </p:grpSpPr>
            <p:graphicFrame>
              <p:nvGraphicFramePr>
                <p:cNvPr id="14" name="Object 13"/>
                <p:cNvGraphicFramePr>
                  <a:graphicFrameLocks noChangeAspect="1"/>
                </p:cNvGraphicFramePr>
                <p:nvPr>
                  <p:extLst>
                    <p:ext uri="{D42A27DB-BD31-4B8C-83A1-F6EECF244321}">
                      <p14:modId xmlns:p14="http://schemas.microsoft.com/office/powerpoint/2010/main" val="1194750569"/>
                    </p:ext>
                  </p:extLst>
                </p:nvPr>
              </p:nvGraphicFramePr>
              <p:xfrm>
                <a:off x="6208486" y="7491602"/>
                <a:ext cx="3508724" cy="596483"/>
              </p:xfrm>
              <a:graphic>
                <a:graphicData uri="http://schemas.openxmlformats.org/presentationml/2006/ole">
                  <mc:AlternateContent xmlns:mc="http://schemas.openxmlformats.org/markup-compatibility/2006">
                    <mc:Choice xmlns:v="urn:schemas-microsoft-com:vml" Requires="v">
                      <p:oleObj spid="_x0000_s41146" name="Equation" r:id="rId3" imgW="2539800" imgH="431640" progId="Equation.3">
                        <p:embed/>
                      </p:oleObj>
                    </mc:Choice>
                    <mc:Fallback>
                      <p:oleObj name="Equation" r:id="rId3" imgW="2539800" imgH="431640" progId="Equation.3">
                        <p:embed/>
                        <p:pic>
                          <p:nvPicPr>
                            <p:cNvPr id="0" name=""/>
                            <p:cNvPicPr/>
                            <p:nvPr/>
                          </p:nvPicPr>
                          <p:blipFill>
                            <a:blip r:embed="rId4"/>
                            <a:stretch>
                              <a:fillRect/>
                            </a:stretch>
                          </p:blipFill>
                          <p:spPr>
                            <a:xfrm>
                              <a:off x="6208486" y="7491602"/>
                              <a:ext cx="3508724" cy="596483"/>
                            </a:xfrm>
                            <a:prstGeom prst="rect">
                              <a:avLst/>
                            </a:prstGeom>
                            <a:solidFill>
                              <a:schemeClr val="tx1"/>
                            </a:solid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513534113"/>
                    </p:ext>
                  </p:extLst>
                </p:nvPr>
              </p:nvGraphicFramePr>
              <p:xfrm>
                <a:off x="4757057" y="8998024"/>
                <a:ext cx="1992086" cy="239050"/>
              </p:xfrm>
              <a:graphic>
                <a:graphicData uri="http://schemas.openxmlformats.org/presentationml/2006/ole">
                  <mc:AlternateContent xmlns:mc="http://schemas.openxmlformats.org/markup-compatibility/2006">
                    <mc:Choice xmlns:v="urn:schemas-microsoft-com:vml" Requires="v">
                      <p:oleObj spid="_x0000_s41147" name="Equation" r:id="rId5" imgW="1904760" imgH="228600" progId="Equation.3">
                        <p:embed/>
                      </p:oleObj>
                    </mc:Choice>
                    <mc:Fallback>
                      <p:oleObj name="Equation" r:id="rId5" imgW="1904760" imgH="228600" progId="Equation.3">
                        <p:embed/>
                        <p:pic>
                          <p:nvPicPr>
                            <p:cNvPr id="0" name=""/>
                            <p:cNvPicPr/>
                            <p:nvPr/>
                          </p:nvPicPr>
                          <p:blipFill>
                            <a:blip r:embed="rId6"/>
                            <a:stretch>
                              <a:fillRect/>
                            </a:stretch>
                          </p:blipFill>
                          <p:spPr>
                            <a:xfrm>
                              <a:off x="4757057" y="8998024"/>
                              <a:ext cx="1992086" cy="239050"/>
                            </a:xfrm>
                            <a:prstGeom prst="rect">
                              <a:avLst/>
                            </a:prstGeom>
                            <a:solidFill>
                              <a:schemeClr val="tx1"/>
                            </a:solidFill>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116961215"/>
                    </p:ext>
                  </p:extLst>
                </p:nvPr>
              </p:nvGraphicFramePr>
              <p:xfrm>
                <a:off x="5965370" y="9409113"/>
                <a:ext cx="3690259" cy="345962"/>
              </p:xfrm>
              <a:graphic>
                <a:graphicData uri="http://schemas.openxmlformats.org/presentationml/2006/ole">
                  <mc:AlternateContent xmlns:mc="http://schemas.openxmlformats.org/markup-compatibility/2006">
                    <mc:Choice xmlns:v="urn:schemas-microsoft-com:vml" Requires="v">
                      <p:oleObj spid="_x0000_s41148" name="Equation" r:id="rId7" imgW="2438280" imgH="228600" progId="Equation.3">
                        <p:embed/>
                      </p:oleObj>
                    </mc:Choice>
                    <mc:Fallback>
                      <p:oleObj name="Equation" r:id="rId7" imgW="2438280" imgH="228600" progId="Equation.3">
                        <p:embed/>
                        <p:pic>
                          <p:nvPicPr>
                            <p:cNvPr id="0" name=""/>
                            <p:cNvPicPr/>
                            <p:nvPr/>
                          </p:nvPicPr>
                          <p:blipFill>
                            <a:blip r:embed="rId8"/>
                            <a:stretch>
                              <a:fillRect/>
                            </a:stretch>
                          </p:blipFill>
                          <p:spPr>
                            <a:xfrm>
                              <a:off x="5965370" y="9409113"/>
                              <a:ext cx="3690259" cy="345962"/>
                            </a:xfrm>
                            <a:prstGeom prst="rect">
                              <a:avLst/>
                            </a:prstGeom>
                            <a:solidFill>
                              <a:schemeClr val="tx1"/>
                            </a:solidFill>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336851897"/>
                    </p:ext>
                  </p:extLst>
                </p:nvPr>
              </p:nvGraphicFramePr>
              <p:xfrm>
                <a:off x="7286170" y="9888084"/>
                <a:ext cx="958107" cy="257402"/>
              </p:xfrm>
              <a:graphic>
                <a:graphicData uri="http://schemas.openxmlformats.org/presentationml/2006/ole">
                  <mc:AlternateContent xmlns:mc="http://schemas.openxmlformats.org/markup-compatibility/2006">
                    <mc:Choice xmlns:v="urn:schemas-microsoft-com:vml" Requires="v">
                      <p:oleObj spid="_x0000_s41149" name="Equation" r:id="rId9" imgW="850680" imgH="228600" progId="Equation.3">
                        <p:embed/>
                      </p:oleObj>
                    </mc:Choice>
                    <mc:Fallback>
                      <p:oleObj name="Equation" r:id="rId9" imgW="850680" imgH="228600" progId="Equation.3">
                        <p:embed/>
                        <p:pic>
                          <p:nvPicPr>
                            <p:cNvPr id="0" name=""/>
                            <p:cNvPicPr/>
                            <p:nvPr/>
                          </p:nvPicPr>
                          <p:blipFill>
                            <a:blip r:embed="rId10"/>
                            <a:stretch>
                              <a:fillRect/>
                            </a:stretch>
                          </p:blipFill>
                          <p:spPr>
                            <a:xfrm>
                              <a:off x="7286170" y="9888084"/>
                              <a:ext cx="958107" cy="257402"/>
                            </a:xfrm>
                            <a:prstGeom prst="rect">
                              <a:avLst/>
                            </a:prstGeom>
                            <a:solidFill>
                              <a:schemeClr val="tx1"/>
                            </a:solidFill>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2756900367"/>
                    </p:ext>
                  </p:extLst>
                </p:nvPr>
              </p:nvGraphicFramePr>
              <p:xfrm>
                <a:off x="5832472" y="8647270"/>
                <a:ext cx="222250" cy="249237"/>
              </p:xfrm>
              <a:graphic>
                <a:graphicData uri="http://schemas.openxmlformats.org/presentationml/2006/ole">
                  <mc:AlternateContent xmlns:mc="http://schemas.openxmlformats.org/markup-compatibility/2006">
                    <mc:Choice xmlns:v="urn:schemas-microsoft-com:vml" Requires="v">
                      <p:oleObj spid="_x0000_s41150" name="Equation" r:id="rId11" imgW="203112" imgH="228501" progId="Equation.3">
                        <p:embed/>
                      </p:oleObj>
                    </mc:Choice>
                    <mc:Fallback>
                      <p:oleObj name="Equation" r:id="rId11" imgW="203112" imgH="228501"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32472" y="8647270"/>
                              <a:ext cx="222250" cy="249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746546251"/>
                    </p:ext>
                  </p:extLst>
                </p:nvPr>
              </p:nvGraphicFramePr>
              <p:xfrm>
                <a:off x="7200443" y="8679928"/>
                <a:ext cx="222250" cy="249237"/>
              </p:xfrm>
              <a:graphic>
                <a:graphicData uri="http://schemas.openxmlformats.org/presentationml/2006/ole">
                  <mc:AlternateContent xmlns:mc="http://schemas.openxmlformats.org/markup-compatibility/2006">
                    <mc:Choice xmlns:v="urn:schemas-microsoft-com:vml" Requires="v">
                      <p:oleObj spid="_x0000_s41151" name="Equation" r:id="rId13" imgW="203112" imgH="228501" progId="Equation.3">
                        <p:embed/>
                      </p:oleObj>
                    </mc:Choice>
                    <mc:Fallback>
                      <p:oleObj name="Equation" r:id="rId13" imgW="203112" imgH="228501"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00443" y="8679928"/>
                              <a:ext cx="222250" cy="249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18" name="Object 17"/>
            <p:cNvGraphicFramePr>
              <a:graphicFrameLocks noChangeAspect="1"/>
            </p:cNvGraphicFramePr>
            <p:nvPr>
              <p:extLst>
                <p:ext uri="{D42A27DB-BD31-4B8C-83A1-F6EECF244321}">
                  <p14:modId xmlns:p14="http://schemas.microsoft.com/office/powerpoint/2010/main" val="2054445100"/>
                </p:ext>
              </p:extLst>
            </p:nvPr>
          </p:nvGraphicFramePr>
          <p:xfrm>
            <a:off x="5332184" y="10592027"/>
            <a:ext cx="5453768" cy="652916"/>
          </p:xfrm>
          <a:graphic>
            <a:graphicData uri="http://schemas.openxmlformats.org/presentationml/2006/ole">
              <mc:AlternateContent xmlns:mc="http://schemas.openxmlformats.org/markup-compatibility/2006">
                <mc:Choice xmlns:v="urn:schemas-microsoft-com:vml" Requires="v">
                  <p:oleObj spid="_x0000_s41152" name="Equation" r:id="rId14" imgW="3606480" imgH="431640" progId="Equation.3">
                    <p:embed/>
                  </p:oleObj>
                </mc:Choice>
                <mc:Fallback>
                  <p:oleObj name="Equation" r:id="rId14" imgW="3606480" imgH="431640" progId="Equation.3">
                    <p:embed/>
                    <p:pic>
                      <p:nvPicPr>
                        <p:cNvPr id="0" name=""/>
                        <p:cNvPicPr/>
                        <p:nvPr/>
                      </p:nvPicPr>
                      <p:blipFill>
                        <a:blip r:embed="rId15"/>
                        <a:stretch>
                          <a:fillRect/>
                        </a:stretch>
                      </p:blipFill>
                      <p:spPr>
                        <a:xfrm>
                          <a:off x="5332184" y="10592027"/>
                          <a:ext cx="5453768" cy="652916"/>
                        </a:xfrm>
                        <a:prstGeom prst="rect">
                          <a:avLst/>
                        </a:prstGeom>
                        <a:solidFill>
                          <a:schemeClr val="tx1"/>
                        </a:solidFill>
                      </p:spPr>
                    </p:pic>
                  </p:oleObj>
                </mc:Fallback>
              </mc:AlternateContent>
            </a:graphicData>
          </a:graphic>
        </p:graphicFrame>
      </p:grpSp>
      <p:grpSp>
        <p:nvGrpSpPr>
          <p:cNvPr id="57" name="Group 56"/>
          <p:cNvGrpSpPr/>
          <p:nvPr/>
        </p:nvGrpSpPr>
        <p:grpSpPr>
          <a:xfrm>
            <a:off x="4913539" y="1647597"/>
            <a:ext cx="5888719" cy="4277181"/>
            <a:chOff x="4913539" y="1647597"/>
            <a:chExt cx="5888719" cy="4277181"/>
          </a:xfrm>
        </p:grpSpPr>
        <p:graphicFrame>
          <p:nvGraphicFramePr>
            <p:cNvPr id="6" name="Object 5"/>
            <p:cNvGraphicFramePr>
              <a:graphicFrameLocks noChangeAspect="1"/>
            </p:cNvGraphicFramePr>
            <p:nvPr>
              <p:extLst>
                <p:ext uri="{D42A27DB-BD31-4B8C-83A1-F6EECF244321}">
                  <p14:modId xmlns:p14="http://schemas.microsoft.com/office/powerpoint/2010/main" val="2031731168"/>
                </p:ext>
              </p:extLst>
            </p:nvPr>
          </p:nvGraphicFramePr>
          <p:xfrm>
            <a:off x="7542894" y="1647597"/>
            <a:ext cx="1003300" cy="228600"/>
          </p:xfrm>
          <a:graphic>
            <a:graphicData uri="http://schemas.openxmlformats.org/presentationml/2006/ole">
              <mc:AlternateContent xmlns:mc="http://schemas.openxmlformats.org/markup-compatibility/2006">
                <mc:Choice xmlns:v="urn:schemas-microsoft-com:vml" Requires="v">
                  <p:oleObj spid="_x0000_s41153" name="Equation" r:id="rId16" imgW="1002960" imgH="228600" progId="Equation.3">
                    <p:embed/>
                  </p:oleObj>
                </mc:Choice>
                <mc:Fallback>
                  <p:oleObj name="Equation" r:id="rId16" imgW="1002960" imgH="228600" progId="Equation.3">
                    <p:embed/>
                    <p:pic>
                      <p:nvPicPr>
                        <p:cNvPr id="0" name=""/>
                        <p:cNvPicPr/>
                        <p:nvPr/>
                      </p:nvPicPr>
                      <p:blipFill>
                        <a:blip r:embed="rId17"/>
                        <a:stretch>
                          <a:fillRect/>
                        </a:stretch>
                      </p:blipFill>
                      <p:spPr>
                        <a:xfrm>
                          <a:off x="7542894" y="1647597"/>
                          <a:ext cx="1003300" cy="228600"/>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97473255"/>
                </p:ext>
              </p:extLst>
            </p:nvPr>
          </p:nvGraphicFramePr>
          <p:xfrm>
            <a:off x="9860642" y="2019524"/>
            <a:ext cx="863858" cy="222931"/>
          </p:xfrm>
          <a:graphic>
            <a:graphicData uri="http://schemas.openxmlformats.org/presentationml/2006/ole">
              <mc:AlternateContent xmlns:mc="http://schemas.openxmlformats.org/markup-compatibility/2006">
                <mc:Choice xmlns:v="urn:schemas-microsoft-com:vml" Requires="v">
                  <p:oleObj spid="_x0000_s41154" name="Equation" r:id="rId18" imgW="787320" imgH="203040" progId="Equation.3">
                    <p:embed/>
                  </p:oleObj>
                </mc:Choice>
                <mc:Fallback>
                  <p:oleObj name="Equation" r:id="rId18" imgW="787320" imgH="203040" progId="Equation.3">
                    <p:embed/>
                    <p:pic>
                      <p:nvPicPr>
                        <p:cNvPr id="0" name=""/>
                        <p:cNvPicPr/>
                        <p:nvPr/>
                      </p:nvPicPr>
                      <p:blipFill>
                        <a:blip r:embed="rId19"/>
                        <a:stretch>
                          <a:fillRect/>
                        </a:stretch>
                      </p:blipFill>
                      <p:spPr>
                        <a:xfrm>
                          <a:off x="9860642" y="2019524"/>
                          <a:ext cx="863858" cy="222931"/>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71007360"/>
                </p:ext>
              </p:extLst>
            </p:nvPr>
          </p:nvGraphicFramePr>
          <p:xfrm>
            <a:off x="7439478" y="2413226"/>
            <a:ext cx="215431" cy="232003"/>
          </p:xfrm>
          <a:graphic>
            <a:graphicData uri="http://schemas.openxmlformats.org/presentationml/2006/ole">
              <mc:AlternateContent xmlns:mc="http://schemas.openxmlformats.org/markup-compatibility/2006">
                <mc:Choice xmlns:v="urn:schemas-microsoft-com:vml" Requires="v">
                  <p:oleObj spid="_x0000_s41155" name="Equation" r:id="rId20" imgW="164880" imgH="177480" progId="Equation.3">
                    <p:embed/>
                  </p:oleObj>
                </mc:Choice>
                <mc:Fallback>
                  <p:oleObj name="Equation" r:id="rId20" imgW="164880" imgH="177480" progId="Equation.3">
                    <p:embed/>
                    <p:pic>
                      <p:nvPicPr>
                        <p:cNvPr id="0" name=""/>
                        <p:cNvPicPr/>
                        <p:nvPr/>
                      </p:nvPicPr>
                      <p:blipFill>
                        <a:blip r:embed="rId21"/>
                        <a:stretch>
                          <a:fillRect/>
                        </a:stretch>
                      </p:blipFill>
                      <p:spPr>
                        <a:xfrm>
                          <a:off x="7439478" y="2413226"/>
                          <a:ext cx="215431" cy="232003"/>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83784308"/>
                </p:ext>
              </p:extLst>
            </p:nvPr>
          </p:nvGraphicFramePr>
          <p:xfrm>
            <a:off x="4926697" y="3265715"/>
            <a:ext cx="1006020" cy="262440"/>
          </p:xfrm>
          <a:graphic>
            <a:graphicData uri="http://schemas.openxmlformats.org/presentationml/2006/ole">
              <mc:AlternateContent xmlns:mc="http://schemas.openxmlformats.org/markup-compatibility/2006">
                <mc:Choice xmlns:v="urn:schemas-microsoft-com:vml" Requires="v">
                  <p:oleObj spid="_x0000_s41156" name="Equation" r:id="rId22" imgW="876240" imgH="228600" progId="Equation.3">
                    <p:embed/>
                  </p:oleObj>
                </mc:Choice>
                <mc:Fallback>
                  <p:oleObj name="Equation" r:id="rId22" imgW="876240" imgH="228600" progId="Equation.3">
                    <p:embed/>
                    <p:pic>
                      <p:nvPicPr>
                        <p:cNvPr id="0" name=""/>
                        <p:cNvPicPr/>
                        <p:nvPr/>
                      </p:nvPicPr>
                      <p:blipFill>
                        <a:blip r:embed="rId23"/>
                        <a:stretch>
                          <a:fillRect/>
                        </a:stretch>
                      </p:blipFill>
                      <p:spPr>
                        <a:xfrm>
                          <a:off x="4926697" y="3265715"/>
                          <a:ext cx="1006020" cy="262440"/>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564987826"/>
                </p:ext>
              </p:extLst>
            </p:nvPr>
          </p:nvGraphicFramePr>
          <p:xfrm>
            <a:off x="10599058" y="3672343"/>
            <a:ext cx="203200" cy="228600"/>
          </p:xfrm>
          <a:graphic>
            <a:graphicData uri="http://schemas.openxmlformats.org/presentationml/2006/ole">
              <mc:AlternateContent xmlns:mc="http://schemas.openxmlformats.org/markup-compatibility/2006">
                <mc:Choice xmlns:v="urn:schemas-microsoft-com:vml" Requires="v">
                  <p:oleObj spid="_x0000_s41157" name="Equation" r:id="rId24" imgW="203040" imgH="228600" progId="Equation.3">
                    <p:embed/>
                  </p:oleObj>
                </mc:Choice>
                <mc:Fallback>
                  <p:oleObj name="Equation" r:id="rId24" imgW="203040" imgH="228600" progId="Equation.3">
                    <p:embed/>
                    <p:pic>
                      <p:nvPicPr>
                        <p:cNvPr id="0" name=""/>
                        <p:cNvPicPr/>
                        <p:nvPr/>
                      </p:nvPicPr>
                      <p:blipFill>
                        <a:blip r:embed="rId25"/>
                        <a:stretch>
                          <a:fillRect/>
                        </a:stretch>
                      </p:blipFill>
                      <p:spPr>
                        <a:xfrm>
                          <a:off x="10599058" y="3672343"/>
                          <a:ext cx="203200" cy="228600"/>
                        </a:xfrm>
                        <a:prstGeom prst="rect">
                          <a:avLst/>
                        </a:prstGeom>
                        <a:solidFill>
                          <a:schemeClr val="tx1"/>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835804305"/>
                </p:ext>
              </p:extLst>
            </p:nvPr>
          </p:nvGraphicFramePr>
          <p:xfrm>
            <a:off x="6317343" y="5283427"/>
            <a:ext cx="1658813" cy="257402"/>
          </p:xfrm>
          <a:graphic>
            <a:graphicData uri="http://schemas.openxmlformats.org/presentationml/2006/ole">
              <mc:AlternateContent xmlns:mc="http://schemas.openxmlformats.org/markup-compatibility/2006">
                <mc:Choice xmlns:v="urn:schemas-microsoft-com:vml" Requires="v">
                  <p:oleObj spid="_x0000_s41158" name="Equation" r:id="rId26" imgW="1473120" imgH="228600" progId="Equation.3">
                    <p:embed/>
                  </p:oleObj>
                </mc:Choice>
                <mc:Fallback>
                  <p:oleObj name="Equation" r:id="rId26" imgW="1473120" imgH="228600" progId="Equation.3">
                    <p:embed/>
                    <p:pic>
                      <p:nvPicPr>
                        <p:cNvPr id="0" name=""/>
                        <p:cNvPicPr/>
                        <p:nvPr/>
                      </p:nvPicPr>
                      <p:blipFill>
                        <a:blip r:embed="rId27"/>
                        <a:stretch>
                          <a:fillRect/>
                        </a:stretch>
                      </p:blipFill>
                      <p:spPr>
                        <a:xfrm>
                          <a:off x="6317343" y="5283427"/>
                          <a:ext cx="1658813" cy="257402"/>
                        </a:xfrm>
                        <a:prstGeom prst="rect">
                          <a:avLst/>
                        </a:prstGeom>
                        <a:solidFill>
                          <a:schemeClr val="tx1"/>
                        </a:solid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65298642"/>
                </p:ext>
              </p:extLst>
            </p:nvPr>
          </p:nvGraphicFramePr>
          <p:xfrm>
            <a:off x="8889093" y="5305197"/>
            <a:ext cx="820963" cy="250463"/>
          </p:xfrm>
          <a:graphic>
            <a:graphicData uri="http://schemas.openxmlformats.org/presentationml/2006/ole">
              <mc:AlternateContent xmlns:mc="http://schemas.openxmlformats.org/markup-compatibility/2006">
                <mc:Choice xmlns:v="urn:schemas-microsoft-com:vml" Requires="v">
                  <p:oleObj spid="_x0000_s41159" name="Equation" r:id="rId28" imgW="749160" imgH="228600" progId="Equation.3">
                    <p:embed/>
                  </p:oleObj>
                </mc:Choice>
                <mc:Fallback>
                  <p:oleObj name="Equation" r:id="rId28" imgW="749160" imgH="228600" progId="Equation.3">
                    <p:embed/>
                    <p:pic>
                      <p:nvPicPr>
                        <p:cNvPr id="0" name=""/>
                        <p:cNvPicPr/>
                        <p:nvPr/>
                      </p:nvPicPr>
                      <p:blipFill>
                        <a:blip r:embed="rId29"/>
                        <a:stretch>
                          <a:fillRect/>
                        </a:stretch>
                      </p:blipFill>
                      <p:spPr>
                        <a:xfrm>
                          <a:off x="8889093" y="5305197"/>
                          <a:ext cx="820963" cy="250463"/>
                        </a:xfrm>
                        <a:prstGeom prst="rect">
                          <a:avLst/>
                        </a:prstGeom>
                        <a:solidFill>
                          <a:schemeClr val="tx1"/>
                        </a:solidFill>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24752767"/>
                </p:ext>
              </p:extLst>
            </p:nvPr>
          </p:nvGraphicFramePr>
          <p:xfrm>
            <a:off x="6799262" y="4031568"/>
            <a:ext cx="238479" cy="268289"/>
          </p:xfrm>
          <a:graphic>
            <a:graphicData uri="http://schemas.openxmlformats.org/presentationml/2006/ole">
              <mc:AlternateContent xmlns:mc="http://schemas.openxmlformats.org/markup-compatibility/2006">
                <mc:Choice xmlns:v="urn:schemas-microsoft-com:vml" Requires="v">
                  <p:oleObj spid="_x0000_s41160" name="Equation" r:id="rId30" imgW="203040" imgH="228600" progId="Equation.3">
                    <p:embed/>
                  </p:oleObj>
                </mc:Choice>
                <mc:Fallback>
                  <p:oleObj name="Equation" r:id="rId30" imgW="20304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9262" y="4031568"/>
                          <a:ext cx="238479" cy="268289"/>
                        </a:xfrm>
                        <a:prstGeom prst="rect">
                          <a:avLst/>
                        </a:prstGeom>
                        <a:solidFill>
                          <a:schemeClr val="tx1"/>
                        </a:solidFill>
                        <a:ln>
                          <a:noFill/>
                        </a:ln>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185265678"/>
                </p:ext>
              </p:extLst>
            </p:nvPr>
          </p:nvGraphicFramePr>
          <p:xfrm>
            <a:off x="4913539" y="4557486"/>
            <a:ext cx="215900" cy="231775"/>
          </p:xfrm>
          <a:graphic>
            <a:graphicData uri="http://schemas.openxmlformats.org/presentationml/2006/ole">
              <mc:AlternateContent xmlns:mc="http://schemas.openxmlformats.org/markup-compatibility/2006">
                <mc:Choice xmlns:v="urn:schemas-microsoft-com:vml" Requires="v">
                  <p:oleObj spid="_x0000_s41161" name="Equation" r:id="rId31" imgW="164880" imgH="177480" progId="Equation.3">
                    <p:embed/>
                  </p:oleObj>
                </mc:Choice>
                <mc:Fallback>
                  <p:oleObj name="Equation" r:id="rId31" imgW="164880" imgH="177480" progId="Equation.3">
                    <p:embed/>
                    <p:pic>
                      <p:nvPicPr>
                        <p:cNvPr id="0" name="Object 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13539" y="4557486"/>
                          <a:ext cx="215900" cy="2317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694317975"/>
                </p:ext>
              </p:extLst>
            </p:nvPr>
          </p:nvGraphicFramePr>
          <p:xfrm>
            <a:off x="6744154" y="4543425"/>
            <a:ext cx="222250" cy="249238"/>
          </p:xfrm>
          <a:graphic>
            <a:graphicData uri="http://schemas.openxmlformats.org/presentationml/2006/ole">
              <mc:AlternateContent xmlns:mc="http://schemas.openxmlformats.org/markup-compatibility/2006">
                <mc:Choice xmlns:v="urn:schemas-microsoft-com:vml" Requires="v">
                  <p:oleObj spid="_x0000_s41162" name="Equation" r:id="rId33" imgW="203112" imgH="228501" progId="Equation.3">
                    <p:embed/>
                  </p:oleObj>
                </mc:Choice>
                <mc:Fallback>
                  <p:oleObj name="Equation" r:id="rId33" imgW="203112" imgH="228501"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44154" y="4543425"/>
                          <a:ext cx="222250" cy="24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35525428"/>
                </p:ext>
              </p:extLst>
            </p:nvPr>
          </p:nvGraphicFramePr>
          <p:xfrm>
            <a:off x="10040484" y="4546827"/>
            <a:ext cx="215900" cy="231775"/>
          </p:xfrm>
          <a:graphic>
            <a:graphicData uri="http://schemas.openxmlformats.org/presentationml/2006/ole">
              <mc:AlternateContent xmlns:mc="http://schemas.openxmlformats.org/markup-compatibility/2006">
                <mc:Choice xmlns:v="urn:schemas-microsoft-com:vml" Requires="v">
                  <p:oleObj spid="_x0000_s41163" name="Equation" r:id="rId34" imgW="164814" imgH="177492" progId="Equation.3">
                    <p:embed/>
                  </p:oleObj>
                </mc:Choice>
                <mc:Fallback>
                  <p:oleObj name="Equation" r:id="rId34" imgW="164814" imgH="177492" progId="Equation.3">
                    <p:embed/>
                    <p:pic>
                      <p:nvPicPr>
                        <p:cNvPr id="0" name="Object 1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040484" y="4546827"/>
                          <a:ext cx="215900" cy="2317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675572143"/>
                </p:ext>
              </p:extLst>
            </p:nvPr>
          </p:nvGraphicFramePr>
          <p:xfrm>
            <a:off x="7255329" y="4902654"/>
            <a:ext cx="222250" cy="249238"/>
          </p:xfrm>
          <a:graphic>
            <a:graphicData uri="http://schemas.openxmlformats.org/presentationml/2006/ole">
              <mc:AlternateContent xmlns:mc="http://schemas.openxmlformats.org/markup-compatibility/2006">
                <mc:Choice xmlns:v="urn:schemas-microsoft-com:vml" Requires="v">
                  <p:oleObj spid="_x0000_s41164" name="Equation" r:id="rId35" imgW="203112" imgH="228501" progId="Equation.3">
                    <p:embed/>
                  </p:oleObj>
                </mc:Choice>
                <mc:Fallback>
                  <p:oleObj name="Equation" r:id="rId35" imgW="203112" imgH="228501"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55329" y="4902654"/>
                          <a:ext cx="222250" cy="24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098481461"/>
                </p:ext>
              </p:extLst>
            </p:nvPr>
          </p:nvGraphicFramePr>
          <p:xfrm>
            <a:off x="5350328" y="5675540"/>
            <a:ext cx="222250" cy="249238"/>
          </p:xfrm>
          <a:graphic>
            <a:graphicData uri="http://schemas.openxmlformats.org/presentationml/2006/ole">
              <mc:AlternateContent xmlns:mc="http://schemas.openxmlformats.org/markup-compatibility/2006">
                <mc:Choice xmlns:v="urn:schemas-microsoft-com:vml" Requires="v">
                  <p:oleObj spid="_x0000_s41165" name="Equation" r:id="rId36" imgW="203112" imgH="228501" progId="Equation.3">
                    <p:embed/>
                  </p:oleObj>
                </mc:Choice>
                <mc:Fallback>
                  <p:oleObj name="Equation" r:id="rId36" imgW="203112" imgH="228501"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0328" y="5675540"/>
                          <a:ext cx="222250" cy="24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0762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1" end="1"/>
                                            </p:txEl>
                                          </p:spTgt>
                                        </p:tgtEl>
                                        <p:attrNameLst>
                                          <p:attrName>style.color</p:attrName>
                                        </p:attrNameLst>
                                      </p:cBhvr>
                                      <p:to>
                                        <p:clrVal>
                                          <a:schemeClr val="accent2"/>
                                        </p:clrVal>
                                      </p:to>
                                    </p:set>
                                    <p:set>
                                      <p:cBhvr>
                                        <p:cTn id="7" dur="500" fill="hold"/>
                                        <p:tgtEl>
                                          <p:spTgt spid="4">
                                            <p:txEl>
                                              <p:pRg st="1" end="1"/>
                                            </p:txEl>
                                          </p:spTgt>
                                        </p:tgtEl>
                                        <p:attrNameLst>
                                          <p:attrName>fillcolor</p:attrName>
                                        </p:attrNameLst>
                                      </p:cBhvr>
                                      <p:to>
                                        <p:clrVal>
                                          <a:schemeClr val="accent2"/>
                                        </p:clrVal>
                                      </p:to>
                                    </p:set>
                                    <p:set>
                                      <p:cBhvr>
                                        <p:cTn id="8" dur="500" fill="hold"/>
                                        <p:tgtEl>
                                          <p:spTgt spid="4">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4">
                                            <p:txEl>
                                              <p:pRg st="2" end="2"/>
                                            </p:txEl>
                                          </p:spTgt>
                                        </p:tgtEl>
                                        <p:attrNameLst>
                                          <p:attrName>style.color</p:attrName>
                                        </p:attrNameLst>
                                      </p:cBhvr>
                                      <p:to>
                                        <p:clrVal>
                                          <a:schemeClr val="accent2"/>
                                        </p:clrVal>
                                      </p:to>
                                    </p:set>
                                    <p:set>
                                      <p:cBhvr>
                                        <p:cTn id="11" dur="500" fill="hold"/>
                                        <p:tgtEl>
                                          <p:spTgt spid="4">
                                            <p:txEl>
                                              <p:pRg st="2" end="2"/>
                                            </p:txEl>
                                          </p:spTgt>
                                        </p:tgtEl>
                                        <p:attrNameLst>
                                          <p:attrName>fillcolor</p:attrName>
                                        </p:attrNameLst>
                                      </p:cBhvr>
                                      <p:to>
                                        <p:clrVal>
                                          <a:schemeClr val="accent2"/>
                                        </p:clrVal>
                                      </p:to>
                                    </p:set>
                                    <p:set>
                                      <p:cBhvr>
                                        <p:cTn id="12" dur="500" fill="hold"/>
                                        <p:tgtEl>
                                          <p:spTgt spid="4">
                                            <p:txEl>
                                              <p:pRg st="2" end="2"/>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grpId="0" nodeType="clickEffect">
                                  <p:stCondLst>
                                    <p:cond delay="0"/>
                                  </p:stCondLst>
                                  <p:childTnLst>
                                    <p:anim calcmode="lin" valueType="num">
                                      <p:cBhvr additive="base">
                                        <p:cTn id="1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1" end="1"/>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1" end="1"/>
                                            </p:txEl>
                                          </p:spTgt>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2" end="2"/>
                                            </p:txEl>
                                          </p:spTgt>
                                        </p:tgtEl>
                                        <p:attrNameLst>
                                          <p:attrName>ppt_y</p:attrName>
                                        </p:attrNameLst>
                                      </p:cBhvr>
                                      <p:tavLst>
                                        <p:tav tm="0">
                                          <p:val>
                                            <p:strVal val="ppt_y"/>
                                          </p:val>
                                        </p:tav>
                                        <p:tav tm="100000">
                                          <p:val>
                                            <p:strVal val="0-ppt_h/2"/>
                                          </p:val>
                                        </p:tav>
                                      </p:tavLst>
                                    </p:anim>
                                    <p:set>
                                      <p:cBhvr>
                                        <p:cTn id="26" dur="1" fill="hold">
                                          <p:stCondLst>
                                            <p:cond delay="499"/>
                                          </p:stCondLst>
                                        </p:cTn>
                                        <p:tgtEl>
                                          <p:spTgt spid="3">
                                            <p:txEl>
                                              <p:pRg st="2" end="2"/>
                                            </p:txEl>
                                          </p:spTgt>
                                        </p:tgtEl>
                                        <p:attrNameLst>
                                          <p:attrName>style.visibility</p:attrName>
                                        </p:attrNameLst>
                                      </p:cBhvr>
                                      <p:to>
                                        <p:strVal val="hidden"/>
                                      </p:to>
                                    </p:set>
                                  </p:childTnLst>
                                </p:cTn>
                              </p:par>
                              <p:par>
                                <p:cTn id="27" presetID="2" presetClass="exit" presetSubtype="1" fill="hold" nodeType="withEffect">
                                  <p:stCondLst>
                                    <p:cond delay="0"/>
                                  </p:stCondLst>
                                  <p:childTnLst>
                                    <p:anim calcmode="lin" valueType="num">
                                      <p:cBhvr additive="base">
                                        <p:cTn id="28" dur="500"/>
                                        <p:tgtEl>
                                          <p:spTgt spid="57"/>
                                        </p:tgtEl>
                                        <p:attrNameLst>
                                          <p:attrName>ppt_x</p:attrName>
                                        </p:attrNameLst>
                                      </p:cBhvr>
                                      <p:tavLst>
                                        <p:tav tm="0">
                                          <p:val>
                                            <p:strVal val="ppt_x"/>
                                          </p:val>
                                        </p:tav>
                                        <p:tav tm="100000">
                                          <p:val>
                                            <p:strVal val="ppt_x"/>
                                          </p:val>
                                        </p:tav>
                                      </p:tavLst>
                                    </p:anim>
                                    <p:anim calcmode="lin" valueType="num">
                                      <p:cBhvr additive="base">
                                        <p:cTn id="29" dur="500"/>
                                        <p:tgtEl>
                                          <p:spTgt spid="57"/>
                                        </p:tgtEl>
                                        <p:attrNameLst>
                                          <p:attrName>ppt_y</p:attrName>
                                        </p:attrNameLst>
                                      </p:cBhvr>
                                      <p:tavLst>
                                        <p:tav tm="0">
                                          <p:val>
                                            <p:strVal val="ppt_y"/>
                                          </p:val>
                                        </p:tav>
                                        <p:tav tm="100000">
                                          <p:val>
                                            <p:strVal val="0-ppt_h/2"/>
                                          </p:val>
                                        </p:tav>
                                      </p:tavLst>
                                    </p:anim>
                                    <p:set>
                                      <p:cBhvr>
                                        <p:cTn id="30" dur="1" fill="hold">
                                          <p:stCondLst>
                                            <p:cond delay="499"/>
                                          </p:stCondLst>
                                        </p:cTn>
                                        <p:tgtEl>
                                          <p:spTgt spid="57"/>
                                        </p:tgtEl>
                                        <p:attrNameLst>
                                          <p:attrName>style.visibility</p:attrName>
                                        </p:attrNameLst>
                                      </p:cBhvr>
                                      <p:to>
                                        <p:strVal val="hidden"/>
                                      </p:to>
                                    </p:set>
                                  </p:childTnLst>
                                </p:cTn>
                              </p:par>
                              <p:par>
                                <p:cTn id="31" presetID="64" presetClass="path" presetSubtype="0" accel="50000" decel="50000" fill="hold" nodeType="withEffect">
                                  <p:stCondLst>
                                    <p:cond delay="0"/>
                                  </p:stCondLst>
                                  <p:childTnLst>
                                    <p:animMotion origin="layout" path="M 2.08333E-6 -3.7037E-6 L -0.00443 -0.83402 " pathEditMode="relative" rAng="0" ptsTypes="AA">
                                      <p:cBhvr>
                                        <p:cTn id="32" dur="500" fill="hold"/>
                                        <p:tgtEl>
                                          <p:spTgt spid="59"/>
                                        </p:tgtEl>
                                        <p:attrNameLst>
                                          <p:attrName>ppt_x</p:attrName>
                                          <p:attrName>ppt_y</p:attrName>
                                        </p:attrNameLst>
                                      </p:cBhvr>
                                      <p:rCtr x="-221" y="-41713"/>
                                    </p:animMotion>
                                  </p:childTnLst>
                                </p:cTn>
                              </p:par>
                              <p:par>
                                <p:cTn id="33" presetID="16" presetClass="emph" presetSubtype="0" fill="hold" nodeType="withEffect">
                                  <p:stCondLst>
                                    <p:cond delay="0"/>
                                  </p:stCondLst>
                                  <p:iterate type="lt">
                                    <p:tmPct val="4000"/>
                                  </p:iterate>
                                  <p:childTnLst>
                                    <p:set>
                                      <p:cBhvr override="childStyle">
                                        <p:cTn id="34" dur="500" fill="hold"/>
                                        <p:tgtEl>
                                          <p:spTgt spid="4">
                                            <p:txEl>
                                              <p:pRg st="3" end="3"/>
                                            </p:txEl>
                                          </p:spTgt>
                                        </p:tgtEl>
                                        <p:attrNameLst>
                                          <p:attrName>style.color</p:attrName>
                                        </p:attrNameLst>
                                      </p:cBhvr>
                                      <p:to>
                                        <p:clrVal>
                                          <a:schemeClr val="accent2"/>
                                        </p:clrVal>
                                      </p:to>
                                    </p:set>
                                    <p:set>
                                      <p:cBhvr>
                                        <p:cTn id="35" dur="500" fill="hold"/>
                                        <p:tgtEl>
                                          <p:spTgt spid="4">
                                            <p:txEl>
                                              <p:pRg st="3" end="3"/>
                                            </p:txEl>
                                          </p:spTgt>
                                        </p:tgtEl>
                                        <p:attrNameLst>
                                          <p:attrName>fillcolor</p:attrName>
                                        </p:attrNameLst>
                                      </p:cBhvr>
                                      <p:to>
                                        <p:clrVal>
                                          <a:schemeClr val="accent2"/>
                                        </p:clrVal>
                                      </p:to>
                                    </p:set>
                                    <p:set>
                                      <p:cBhvr>
                                        <p:cTn id="36"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特点</a:t>
            </a:r>
            <a:endParaRPr lang="en-US" dirty="0"/>
          </a:p>
        </p:txBody>
      </p:sp>
      <p:sp>
        <p:nvSpPr>
          <p:cNvPr id="3" name="Vertical Text Placeholder 2"/>
          <p:cNvSpPr>
            <a:spLocks noGrp="1"/>
          </p:cNvSpPr>
          <p:nvPr>
            <p:ph type="body" orient="vert" idx="1"/>
          </p:nvPr>
        </p:nvSpPr>
        <p:spPr/>
        <p:txBody>
          <a:bodyPr>
            <a:normAutofit fontScale="92500" lnSpcReduction="10000"/>
          </a:bodyPr>
          <a:lstStyle/>
          <a:p>
            <a:pPr marL="457200" indent="-457200">
              <a:buFont typeface="+mj-lt"/>
              <a:buAutoNum type="arabicPeriod"/>
            </a:pPr>
            <a:r>
              <a:rPr lang="zh-CN" altLang="en-US" dirty="0"/>
              <a:t>能够方便地可视</a:t>
            </a:r>
            <a:r>
              <a:rPr lang="zh-CN" altLang="en-US" dirty="0" smtClean="0"/>
              <a:t>化节</a:t>
            </a:r>
            <a:r>
              <a:rPr lang="zh-CN" altLang="en-US" dirty="0"/>
              <a:t>点变量之间的因果关系，也能够更好的进行因果推理。 </a:t>
            </a:r>
            <a:endParaRPr lang="en-US" altLang="zh-CN" dirty="0" smtClean="0"/>
          </a:p>
          <a:p>
            <a:pPr marL="457200" lvl="0" indent="-457200">
              <a:buFont typeface="+mj-lt"/>
              <a:buAutoNum type="arabicPeriod"/>
            </a:pPr>
            <a:r>
              <a:rPr lang="zh-CN" altLang="en-US" dirty="0"/>
              <a:t>具有强大的不确定性问题推理能力，可以高效地在不完整的，不确定，不精确的信息条件下进行学习和推理</a:t>
            </a:r>
            <a:r>
              <a:rPr lang="zh-CN" altLang="en-US" dirty="0" smtClean="0"/>
              <a:t>。</a:t>
            </a:r>
            <a:endParaRPr lang="en-US" altLang="zh-CN" dirty="0" smtClean="0"/>
          </a:p>
          <a:p>
            <a:pPr marL="457200" indent="-457200">
              <a:buFont typeface="+mj-lt"/>
              <a:buAutoNum type="arabicPeriod"/>
            </a:pPr>
            <a:r>
              <a:rPr lang="zh-CN" altLang="en-US" dirty="0"/>
              <a:t>能够有效地进行多源信息融合。通过汇聚多节点数据的方式将多种推理信息纳入网络结构中进行信息加工再造，高效地将相关信息按照关联关系进行融合。</a:t>
            </a:r>
            <a:endParaRPr lang="en-US" dirty="0"/>
          </a:p>
          <a:p>
            <a:pPr marL="457200" lvl="0" indent="-457200">
              <a:buFont typeface="+mj-lt"/>
              <a:buAutoNum type="arabicPeriod"/>
            </a:pPr>
            <a:endParaRPr lang="en-US" dirty="0"/>
          </a:p>
          <a:p>
            <a:pPr marL="457200" indent="-457200">
              <a:buFont typeface="+mj-lt"/>
              <a:buAutoNum type="arabicPeriod"/>
            </a:pPr>
            <a:endParaRPr lang="en-US" dirty="0"/>
          </a:p>
        </p:txBody>
      </p:sp>
      <p:sp>
        <p:nvSpPr>
          <p:cNvPr id="4" name="Vertical Text Placeholder 3"/>
          <p:cNvSpPr>
            <a:spLocks noGrp="1"/>
          </p:cNvSpPr>
          <p:nvPr>
            <p:ph type="body" orient="vert" idx="13"/>
          </p:nvPr>
        </p:nvSpPr>
        <p:spPr/>
        <p:txBody>
          <a:bodyPr/>
          <a:lstStyle/>
          <a:p>
            <a:r>
              <a:rPr lang="zh-CN" altLang="en-US" dirty="0"/>
              <a:t>贝叶斯网络</a:t>
            </a:r>
            <a:endParaRPr lang="en-US" altLang="zh-CN" dirty="0"/>
          </a:p>
        </p:txBody>
      </p:sp>
    </p:spTree>
    <p:extLst>
      <p:ext uri="{BB962C8B-B14F-4D97-AF65-F5344CB8AC3E}">
        <p14:creationId xmlns:p14="http://schemas.microsoft.com/office/powerpoint/2010/main" val="3039515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贝叶斯网络建造</a:t>
            </a:r>
            <a:endParaRPr lang="en-US" dirty="0"/>
          </a:p>
        </p:txBody>
      </p:sp>
      <p:sp>
        <p:nvSpPr>
          <p:cNvPr id="5" name="Vertical Text Placeholder 4"/>
          <p:cNvSpPr>
            <a:spLocks noGrp="1"/>
          </p:cNvSpPr>
          <p:nvPr>
            <p:ph type="body" orient="vert" idx="1"/>
          </p:nvPr>
        </p:nvSpPr>
        <p:spPr/>
        <p:txBody>
          <a:bodyPr>
            <a:normAutofit fontScale="85000" lnSpcReduction="10000"/>
          </a:bodyPr>
          <a:lstStyle/>
          <a:p>
            <a:r>
              <a:rPr lang="zh-CN" altLang="en-US" dirty="0"/>
              <a:t>在建造贝叶斯网络模型的步骤中，首先需相关领域的专家的参与构建，模型还需要反复修改、不断完善，在构建好网络中的节点后还需要进行概率估计。贝叶斯网络的结构和参数确定方式为：</a:t>
            </a:r>
            <a:endParaRPr lang="en-US" dirty="0"/>
          </a:p>
          <a:p>
            <a:pPr marL="971550" lvl="1" indent="-514350">
              <a:buFont typeface="+mj-lt"/>
              <a:buAutoNum type="romanUcPeriod"/>
            </a:pPr>
            <a:r>
              <a:rPr lang="zh-CN" altLang="en-US" i="1" u="sng" dirty="0"/>
              <a:t>变量不多，变量之间关系不复杂</a:t>
            </a:r>
            <a:r>
              <a:rPr lang="zh-CN" altLang="en-US" dirty="0"/>
              <a:t>的应用领域情况下，可由该领域的专家根据经验知识确定出贝叶斯网络的结构和参数，早期的贝叶斯网络构造大多采用这种方</a:t>
            </a:r>
            <a:r>
              <a:rPr lang="zh-CN" altLang="en-US" dirty="0" smtClean="0"/>
              <a:t>式；</a:t>
            </a:r>
            <a:endParaRPr lang="en-US" dirty="0"/>
          </a:p>
          <a:p>
            <a:pPr marL="971550" lvl="1" indent="-514350">
              <a:buFont typeface="+mj-lt"/>
              <a:buAutoNum type="romanUcPeriod"/>
            </a:pPr>
            <a:r>
              <a:rPr lang="zh-CN" altLang="en-US" i="1" u="sng" dirty="0"/>
              <a:t>领域变量之间的依赖关系比较明显，但对领域变量之间依赖关系的依赖程度不是特别清楚</a:t>
            </a:r>
            <a:r>
              <a:rPr lang="zh-CN" altLang="en-US" dirty="0"/>
              <a:t>的情况下，可由领域专家根据经验知识确定贝叶斯网络的结构，而网络的参数通过机器学习算法从大量训练数据中学习得</a:t>
            </a:r>
            <a:r>
              <a:rPr lang="zh-CN" altLang="en-US" dirty="0" smtClean="0"/>
              <a:t>到。</a:t>
            </a:r>
            <a:endParaRPr lang="en-US" dirty="0"/>
          </a:p>
          <a:p>
            <a:pPr marL="971550" lvl="1" indent="-514350">
              <a:buFont typeface="+mj-lt"/>
              <a:buAutoNum type="romanUcPeriod"/>
            </a:pPr>
            <a:r>
              <a:rPr lang="zh-CN" altLang="en-US" i="1" u="sng" dirty="0"/>
              <a:t>领域数据量大，变量复杂，变量之间的依赖关系不明显，领域知识难以完全掌握</a:t>
            </a:r>
            <a:r>
              <a:rPr lang="zh-CN" altLang="en-US" dirty="0"/>
              <a:t>的情况下，则结构和参数需要通过机器学习算法从大量训练数据中学习得到，这种方法是由数据驱动</a:t>
            </a:r>
            <a:r>
              <a:rPr lang="zh-CN" altLang="en-US" dirty="0" smtClean="0"/>
              <a:t>的。</a:t>
            </a:r>
            <a:endParaRPr lang="en-US" dirty="0"/>
          </a:p>
          <a:p>
            <a:endParaRPr lang="en-US" dirty="0"/>
          </a:p>
        </p:txBody>
      </p:sp>
    </p:spTree>
    <p:extLst>
      <p:ext uri="{BB962C8B-B14F-4D97-AF65-F5344CB8AC3E}">
        <p14:creationId xmlns:p14="http://schemas.microsoft.com/office/powerpoint/2010/main" val="3039515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基于贝叶斯网络的网络态势评估模型</a:t>
            </a:r>
            <a:endParaRPr lang="en-US" dirty="0"/>
          </a:p>
        </p:txBody>
      </p:sp>
      <p:sp>
        <p:nvSpPr>
          <p:cNvPr id="3" name="Vertical Text Placeholder 2"/>
          <p:cNvSpPr>
            <a:spLocks noGrp="1"/>
          </p:cNvSpPr>
          <p:nvPr>
            <p:ph type="body" orient="vert" idx="1"/>
          </p:nvPr>
        </p:nvSpPr>
        <p:spPr/>
        <p:txBody>
          <a:bodyPr>
            <a:normAutofit fontScale="92500"/>
          </a:bodyPr>
          <a:lstStyle/>
          <a:p>
            <a:r>
              <a:rPr lang="zh-CN" altLang="en-US" dirty="0" smtClean="0"/>
              <a:t>      在</a:t>
            </a:r>
            <a:r>
              <a:rPr lang="zh-CN" altLang="en-US" dirty="0"/>
              <a:t>网络安全态势评估中，对于潜在威胁的严重程度及危害性难以把握，容易导致模糊的语言来进行评价</a:t>
            </a:r>
            <a:r>
              <a:rPr lang="zh-CN" altLang="en-US" dirty="0" smtClean="0"/>
              <a:t>。</a:t>
            </a:r>
            <a:endParaRPr lang="en-US" altLang="zh-CN" dirty="0" smtClean="0"/>
          </a:p>
          <a:p>
            <a:r>
              <a:rPr lang="zh-CN" altLang="en-US" dirty="0" smtClean="0"/>
              <a:t>      由</a:t>
            </a:r>
            <a:r>
              <a:rPr lang="zh-CN" altLang="en-US" dirty="0"/>
              <a:t>于网络安全态势评估过程中的不确定信息难于量化处理，可以引入</a:t>
            </a:r>
            <a:r>
              <a:rPr lang="zh-CN" altLang="en-US" dirty="0">
                <a:solidFill>
                  <a:srgbClr val="FFFF00"/>
                </a:solidFill>
              </a:rPr>
              <a:t>动态贝叶斯网络算法</a:t>
            </a:r>
            <a:r>
              <a:rPr lang="zh-CN" altLang="en-US" dirty="0" smtClean="0"/>
              <a:t>。</a:t>
            </a:r>
            <a:endParaRPr lang="en-US" altLang="zh-CN" dirty="0" smtClean="0"/>
          </a:p>
          <a:p>
            <a:r>
              <a:rPr lang="zh-CN" altLang="en-US" dirty="0" smtClean="0"/>
              <a:t>      主</a:t>
            </a:r>
            <a:r>
              <a:rPr lang="zh-CN" altLang="en-US" dirty="0"/>
              <a:t>要研究目的是得到软硬件资产、所受到的威胁、系统脆弱性、用户行为等多种风险因素以及它们之间的关系。</a:t>
            </a:r>
            <a:endParaRPr lang="en-US" dirty="0"/>
          </a:p>
        </p:txBody>
      </p:sp>
      <p:sp>
        <p:nvSpPr>
          <p:cNvPr id="4" name="Vertical Text Placeholder 3"/>
          <p:cNvSpPr>
            <a:spLocks noGrp="1"/>
          </p:cNvSpPr>
          <p:nvPr>
            <p:ph type="body" orient="vert" idx="13"/>
          </p:nvPr>
        </p:nvSpPr>
        <p:spPr/>
        <p:txBody>
          <a:bodyPr/>
          <a:lstStyle/>
          <a:p>
            <a:r>
              <a:rPr lang="zh-CN" altLang="en-US" dirty="0"/>
              <a:t>建立模</a:t>
            </a:r>
            <a:r>
              <a:rPr lang="zh-CN" altLang="en-US" dirty="0" smtClean="0"/>
              <a:t>型</a:t>
            </a:r>
            <a:endParaRPr lang="en-US" altLang="zh-CN" dirty="0" smtClean="0"/>
          </a:p>
          <a:p>
            <a:r>
              <a:rPr lang="zh-CN" altLang="en-US" dirty="0"/>
              <a:t>风险评估指标提</a:t>
            </a:r>
            <a:r>
              <a:rPr lang="zh-CN" altLang="en-US" dirty="0" smtClean="0"/>
              <a:t>取</a:t>
            </a:r>
            <a:endParaRPr lang="en-US" altLang="zh-CN" dirty="0" smtClean="0"/>
          </a:p>
          <a:p>
            <a:r>
              <a:rPr lang="zh-CN" altLang="en-US" dirty="0"/>
              <a:t>网络安全风险评估模型推理</a:t>
            </a:r>
            <a:endParaRPr lang="en-US" dirty="0"/>
          </a:p>
          <a:p>
            <a:endParaRPr lang="en-US" dirty="0"/>
          </a:p>
        </p:txBody>
      </p:sp>
    </p:spTree>
    <p:extLst>
      <p:ext uri="{BB962C8B-B14F-4D97-AF65-F5344CB8AC3E}">
        <p14:creationId xmlns:p14="http://schemas.microsoft.com/office/powerpoint/2010/main" val="2196419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a:t>
            </a:r>
            <a:r>
              <a:rPr lang="zh-CN" altLang="en-US" dirty="0" smtClean="0"/>
              <a:t>究现状</a:t>
            </a:r>
            <a:endParaRPr lang="zh-CN" altLang="en-US" dirty="0"/>
          </a:p>
        </p:txBody>
      </p:sp>
      <p:sp>
        <p:nvSpPr>
          <p:cNvPr id="3" name="竖排文字占位符 2"/>
          <p:cNvSpPr>
            <a:spLocks noGrp="1"/>
          </p:cNvSpPr>
          <p:nvPr>
            <p:ph type="body" orient="vert" idx="1"/>
          </p:nvPr>
        </p:nvSpPr>
        <p:spPr/>
        <p:txBody>
          <a:bodyPr>
            <a:normAutofit fontScale="77500" lnSpcReduction="20000"/>
          </a:bodyPr>
          <a:lstStyle/>
          <a:p>
            <a:r>
              <a:rPr lang="zh-CN" altLang="en-US" dirty="0"/>
              <a:t>美国国防部高级计划署 </a:t>
            </a:r>
            <a:r>
              <a:rPr lang="en-US" altLang="zh-CN" dirty="0"/>
              <a:t>(DARPA)</a:t>
            </a:r>
            <a:r>
              <a:rPr lang="zh-CN" altLang="en-US" dirty="0"/>
              <a:t>及其资助的兰德公司、卡内基梅隆大学的 </a:t>
            </a:r>
            <a:r>
              <a:rPr lang="en-US" altLang="zh-CN" dirty="0"/>
              <a:t>CERT(Computer Emergency Response Team)</a:t>
            </a:r>
            <a:r>
              <a:rPr lang="zh-CN" altLang="en-US" dirty="0"/>
              <a:t>、普渡大学、麻省理工学院的 </a:t>
            </a:r>
            <a:r>
              <a:rPr lang="en-US" altLang="zh-CN" dirty="0"/>
              <a:t>Lincoln </a:t>
            </a:r>
            <a:r>
              <a:rPr lang="zh-CN" altLang="en-US" dirty="0"/>
              <a:t>实验室等都在具体应用方面开展了研</a:t>
            </a:r>
            <a:r>
              <a:rPr lang="zh-CN" altLang="en-US" dirty="0" smtClean="0"/>
              <a:t>究。</a:t>
            </a:r>
            <a:r>
              <a:rPr lang="zh-CN" altLang="en-US" dirty="0"/>
              <a:t>通过建立和部署网络安全态势系统，能够实时动态的掌握网络的全局运行状况，对已经或即将出现的安全问题进行及时响应和预测</a:t>
            </a:r>
            <a:r>
              <a:rPr lang="zh-CN" altLang="en-US" dirty="0" smtClean="0"/>
              <a:t>。</a:t>
            </a:r>
            <a:endParaRPr lang="en-US" altLang="zh-CN" dirty="0" smtClean="0"/>
          </a:p>
          <a:p>
            <a:r>
              <a:rPr lang="zh-CN" altLang="en-US" dirty="0"/>
              <a:t>在本章介绍几种将</a:t>
            </a:r>
            <a:r>
              <a:rPr lang="zh-CN" altLang="en-US" i="1" u="sng" dirty="0"/>
              <a:t>支持向量机方法</a:t>
            </a:r>
            <a:r>
              <a:rPr lang="zh-CN" altLang="en-US" dirty="0"/>
              <a:t>、</a:t>
            </a:r>
            <a:r>
              <a:rPr lang="zh-CN" altLang="en-US" i="1" u="sng" dirty="0"/>
              <a:t>贝叶斯网络方法</a:t>
            </a:r>
            <a:r>
              <a:rPr lang="zh-CN" altLang="en-US" dirty="0"/>
              <a:t>、</a:t>
            </a:r>
            <a:r>
              <a:rPr lang="zh-CN" altLang="en-US" i="1" u="sng" dirty="0"/>
              <a:t>隐马尔科夫方法</a:t>
            </a:r>
            <a:r>
              <a:rPr lang="zh-CN" altLang="en-US" dirty="0"/>
              <a:t>等引入到网络安全态势评估中的过</a:t>
            </a:r>
            <a:r>
              <a:rPr lang="zh-CN" altLang="en-US" dirty="0" smtClean="0"/>
              <a:t>程。</a:t>
            </a:r>
            <a:r>
              <a:rPr lang="zh-CN" altLang="en-US" dirty="0"/>
              <a:t>这些对知识表示和进行概率推理的优秀算法和框架应用于网络安全态势感知这一领域，具有广阔的发展前景。</a:t>
            </a:r>
          </a:p>
        </p:txBody>
      </p:sp>
      <p:sp>
        <p:nvSpPr>
          <p:cNvPr id="4" name="竖排文字占位符 3"/>
          <p:cNvSpPr>
            <a:spLocks noGrp="1"/>
          </p:cNvSpPr>
          <p:nvPr>
            <p:ph type="body" orient="vert" idx="13"/>
          </p:nvPr>
        </p:nvSpPr>
        <p:spPr/>
        <p:txBody>
          <a:bodyPr/>
          <a:lstStyle/>
          <a:p>
            <a:r>
              <a:rPr lang="en-US" dirty="0" smtClean="0"/>
              <a:t>DARPA</a:t>
            </a:r>
          </a:p>
          <a:p>
            <a:r>
              <a:rPr lang="en-US" dirty="0" smtClean="0"/>
              <a:t>CERT</a:t>
            </a:r>
          </a:p>
          <a:p>
            <a:r>
              <a:rPr lang="en-US" dirty="0"/>
              <a:t>Lincoln </a:t>
            </a:r>
            <a:r>
              <a:rPr lang="zh-CN" altLang="en-US" dirty="0"/>
              <a:t>实验</a:t>
            </a:r>
            <a:r>
              <a:rPr lang="zh-CN" altLang="en-US" dirty="0" smtClean="0"/>
              <a:t>室</a:t>
            </a:r>
            <a:r>
              <a:rPr lang="zh-CN" altLang="en-US" dirty="0"/>
              <a:t>等</a:t>
            </a:r>
            <a:endParaRPr lang="zh-CN" altLang="en-US" u="sng" dirty="0"/>
          </a:p>
        </p:txBody>
      </p:sp>
    </p:spTree>
    <p:extLst>
      <p:ext uri="{BB962C8B-B14F-4D97-AF65-F5344CB8AC3E}">
        <p14:creationId xmlns:p14="http://schemas.microsoft.com/office/powerpoint/2010/main" val="3305142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建立模型</a:t>
            </a:r>
            <a:endParaRPr lang="en-US" dirty="0"/>
          </a:p>
        </p:txBody>
      </p:sp>
      <p:sp>
        <p:nvSpPr>
          <p:cNvPr id="5" name="Vertical Text Placeholder 4"/>
          <p:cNvSpPr>
            <a:spLocks noGrp="1"/>
          </p:cNvSpPr>
          <p:nvPr>
            <p:ph type="body" orient="vert" idx="1"/>
          </p:nvPr>
        </p:nvSpPr>
        <p:spPr>
          <a:xfrm>
            <a:off x="4526280" y="1520828"/>
            <a:ext cx="6332220" cy="4520743"/>
          </a:xfrm>
        </p:spPr>
        <p:txBody>
          <a:bodyPr>
            <a:normAutofit fontScale="70000" lnSpcReduction="20000"/>
          </a:bodyPr>
          <a:lstStyle/>
          <a:p>
            <a:r>
              <a:rPr lang="zh-CN" altLang="en-US" dirty="0"/>
              <a:t>静态网络安全风险评估模型 </a:t>
            </a:r>
            <a:r>
              <a:rPr lang="zh-CN" altLang="en-US" dirty="0" smtClean="0"/>
              <a:t>    由</a:t>
            </a:r>
            <a:r>
              <a:rPr lang="zh-CN" altLang="en-US" dirty="0"/>
              <a:t>三元</a:t>
            </a:r>
            <a:r>
              <a:rPr lang="zh-CN" altLang="en-US" dirty="0" smtClean="0"/>
              <a:t>组              构</a:t>
            </a:r>
            <a:r>
              <a:rPr lang="zh-CN" altLang="en-US" dirty="0"/>
              <a:t>成，属于有向无环图，其</a:t>
            </a:r>
            <a:r>
              <a:rPr lang="zh-CN" altLang="en-US" dirty="0" smtClean="0"/>
              <a:t>中</a:t>
            </a:r>
            <a:endParaRPr lang="en-US" altLang="zh-CN" dirty="0"/>
          </a:p>
          <a:p>
            <a:r>
              <a:rPr lang="en-US" dirty="0" smtClean="0"/>
              <a:t>(</a:t>
            </a:r>
            <a:r>
              <a:rPr lang="en-US" dirty="0"/>
              <a:t>1) </a:t>
            </a:r>
            <a:r>
              <a:rPr lang="en-US" dirty="0" smtClean="0"/>
              <a:t>               </a:t>
            </a:r>
            <a:r>
              <a:rPr lang="zh-CN" altLang="en-US" dirty="0" smtClean="0"/>
              <a:t>为</a:t>
            </a:r>
            <a:r>
              <a:rPr lang="zh-CN" altLang="en-US" dirty="0"/>
              <a:t>有限非空集合，</a:t>
            </a:r>
            <a:r>
              <a:rPr lang="en-US" dirty="0"/>
              <a:t>V</a:t>
            </a:r>
            <a:r>
              <a:rPr lang="zh-CN" altLang="en-US" dirty="0"/>
              <a:t>称为结点集</a:t>
            </a:r>
            <a:r>
              <a:rPr lang="en-US" dirty="0"/>
              <a:t>(Nodal Set)</a:t>
            </a:r>
            <a:r>
              <a:rPr lang="zh-CN" altLang="en-US" dirty="0"/>
              <a:t>。</a:t>
            </a:r>
            <a:r>
              <a:rPr lang="en-US" dirty="0"/>
              <a:t> </a:t>
            </a:r>
            <a:r>
              <a:rPr lang="en-US" dirty="0" smtClean="0"/>
              <a:t> </a:t>
            </a:r>
            <a:r>
              <a:rPr lang="zh-CN" altLang="en-US" dirty="0" smtClean="0"/>
              <a:t>代</a:t>
            </a:r>
            <a:r>
              <a:rPr lang="zh-CN" altLang="en-US" dirty="0"/>
              <a:t>表隐含结点，</a:t>
            </a:r>
            <a:r>
              <a:rPr lang="en-US" dirty="0"/>
              <a:t> </a:t>
            </a:r>
            <a:r>
              <a:rPr lang="en-US" dirty="0" smtClean="0"/>
              <a:t>   </a:t>
            </a:r>
            <a:r>
              <a:rPr lang="zh-CN" altLang="en-US" dirty="0" smtClean="0"/>
              <a:t>代</a:t>
            </a:r>
            <a:r>
              <a:rPr lang="zh-CN" altLang="en-US" dirty="0"/>
              <a:t>表观测结点。</a:t>
            </a:r>
            <a:endParaRPr lang="en-US" dirty="0"/>
          </a:p>
          <a:p>
            <a:r>
              <a:rPr lang="en-US" dirty="0"/>
              <a:t>(2) </a:t>
            </a:r>
            <a:r>
              <a:rPr lang="en-US" i="1" dirty="0"/>
              <a:t>θ</a:t>
            </a:r>
            <a:r>
              <a:rPr lang="zh-CN" altLang="en-US" dirty="0"/>
              <a:t>是条件概率表，反映了各节点之间因果关系的强弱。</a:t>
            </a:r>
            <a:endParaRPr lang="en-US" dirty="0"/>
          </a:p>
          <a:p>
            <a:r>
              <a:rPr lang="en-US" dirty="0"/>
              <a:t>(3) E</a:t>
            </a:r>
            <a:r>
              <a:rPr lang="zh-CN" altLang="en-US" dirty="0"/>
              <a:t>是有限集合，称为边集</a:t>
            </a:r>
            <a:r>
              <a:rPr lang="en-US" dirty="0"/>
              <a:t>(Frontier Set)</a:t>
            </a:r>
            <a:r>
              <a:rPr lang="zh-CN" altLang="en-US" dirty="0"/>
              <a:t>。</a:t>
            </a:r>
            <a:r>
              <a:rPr lang="en-US" dirty="0"/>
              <a:t>E</a:t>
            </a:r>
            <a:r>
              <a:rPr lang="zh-CN" altLang="en-US" dirty="0"/>
              <a:t>中的每个元素都有</a:t>
            </a:r>
            <a:r>
              <a:rPr lang="en-US" dirty="0"/>
              <a:t>V</a:t>
            </a:r>
            <a:r>
              <a:rPr lang="zh-CN" altLang="en-US" dirty="0"/>
              <a:t>中的结点与之对应，称之为边</a:t>
            </a:r>
            <a:r>
              <a:rPr lang="en-US" dirty="0"/>
              <a:t>(Edge)</a:t>
            </a:r>
            <a:r>
              <a:rPr lang="zh-CN" altLang="en-US" dirty="0"/>
              <a:t>。</a:t>
            </a:r>
            <a:endParaRPr lang="en-US" dirty="0"/>
          </a:p>
          <a:p>
            <a:r>
              <a:rPr lang="en-US" dirty="0"/>
              <a:t>(4) </a:t>
            </a:r>
            <a:r>
              <a:rPr lang="zh-CN" altLang="en-US" dirty="0"/>
              <a:t>有向边、端点：若图中的边</a:t>
            </a:r>
            <a:r>
              <a:rPr lang="en-US" i="1" dirty="0">
                <a:latin typeface="Times New Roman" panose="02020603050405020304" pitchFamily="18" charset="0"/>
                <a:cs typeface="Times New Roman" panose="02020603050405020304" pitchFamily="18" charset="0"/>
              </a:rPr>
              <a:t>e</a:t>
            </a:r>
            <a:r>
              <a:rPr lang="zh-CN" altLang="en-US" dirty="0"/>
              <a:t>所对应的结点偶对是有序的，记为</a:t>
            </a:r>
            <a:r>
              <a:rPr lang="en-US" dirty="0"/>
              <a:t> </a:t>
            </a:r>
            <a:r>
              <a:rPr lang="en-US" dirty="0" smtClean="0"/>
              <a:t>         </a:t>
            </a:r>
            <a:r>
              <a:rPr lang="zh-CN" altLang="en-US" dirty="0" smtClean="0"/>
              <a:t>，</a:t>
            </a:r>
            <a:r>
              <a:rPr lang="zh-CN" altLang="en-US" dirty="0"/>
              <a:t>则</a:t>
            </a:r>
            <a:r>
              <a:rPr lang="zh-CN" altLang="en-US" dirty="0" smtClean="0"/>
              <a:t>称</a:t>
            </a:r>
            <a:r>
              <a:rPr lang="en-US" altLang="zh-CN" i="1" dirty="0" smtClean="0">
                <a:latin typeface="Times New Roman" panose="02020603050405020304" pitchFamily="18" charset="0"/>
                <a:cs typeface="Times New Roman" panose="02020603050405020304" pitchFamily="18" charset="0"/>
              </a:rPr>
              <a:t>e</a:t>
            </a:r>
            <a:r>
              <a:rPr lang="en-US" dirty="0" smtClean="0"/>
              <a:t> </a:t>
            </a:r>
            <a:r>
              <a:rPr lang="zh-CN" altLang="en-US" dirty="0" smtClean="0"/>
              <a:t>是</a:t>
            </a:r>
            <a:r>
              <a:rPr lang="zh-CN" altLang="en-US" dirty="0"/>
              <a:t>有向边</a:t>
            </a:r>
            <a:r>
              <a:rPr lang="zh-CN" altLang="en-US" dirty="0" smtClean="0"/>
              <a:t>，</a:t>
            </a:r>
            <a:r>
              <a:rPr lang="en-US" altLang="zh-CN" i="1" dirty="0">
                <a:latin typeface="Times New Roman" panose="02020603050405020304" pitchFamily="18" charset="0"/>
                <a:cs typeface="Times New Roman" panose="02020603050405020304" pitchFamily="18" charset="0"/>
              </a:rPr>
              <a:t>a</a:t>
            </a:r>
            <a:r>
              <a:rPr lang="zh-CN" altLang="en-US" dirty="0" smtClean="0"/>
              <a:t>、</a:t>
            </a:r>
            <a:r>
              <a:rPr lang="en-US" altLang="zh-CN" i="1" dirty="0" smtClean="0">
                <a:latin typeface="Times New Roman" panose="02020603050405020304" pitchFamily="18" charset="0"/>
                <a:cs typeface="Times New Roman" panose="02020603050405020304" pitchFamily="18" charset="0"/>
              </a:rPr>
              <a:t>b</a:t>
            </a:r>
            <a:r>
              <a:rPr lang="zh-CN" altLang="en-US" dirty="0" smtClean="0"/>
              <a:t>分</a:t>
            </a:r>
            <a:r>
              <a:rPr lang="zh-CN" altLang="en-US" dirty="0"/>
              <a:t>别称为有向边的始点和终点。</a:t>
            </a:r>
            <a:r>
              <a:rPr lang="zh-CN" altLang="en-US" dirty="0" smtClean="0"/>
              <a:t>称</a:t>
            </a:r>
            <a:r>
              <a:rPr lang="en-US" altLang="zh-CN" i="1" dirty="0">
                <a:latin typeface="Times New Roman" panose="02020603050405020304" pitchFamily="18" charset="0"/>
                <a:cs typeface="Times New Roman" panose="02020603050405020304" pitchFamily="18" charset="0"/>
              </a:rPr>
              <a:t>e</a:t>
            </a:r>
            <a:r>
              <a:rPr lang="zh-CN" altLang="en-US" dirty="0" smtClean="0"/>
              <a:t>是</a:t>
            </a:r>
            <a:r>
              <a:rPr lang="zh-CN" altLang="en-US" dirty="0"/>
              <a:t>关联于结</a:t>
            </a:r>
            <a:r>
              <a:rPr lang="zh-CN" altLang="en-US" dirty="0" smtClean="0"/>
              <a:t>点</a:t>
            </a:r>
            <a:r>
              <a:rPr lang="en-US" altLang="zh-CN" i="1" dirty="0" smtClean="0">
                <a:latin typeface="Times New Roman" panose="02020603050405020304" pitchFamily="18" charset="0"/>
                <a:cs typeface="Times New Roman" panose="02020603050405020304" pitchFamily="18" charset="0"/>
              </a:rPr>
              <a:t>a</a:t>
            </a:r>
            <a:r>
              <a:rPr lang="zh-CN" altLang="en-US" dirty="0" smtClean="0"/>
              <a:t>和</a:t>
            </a:r>
            <a:r>
              <a:rPr lang="zh-CN" altLang="en-US" dirty="0"/>
              <a:t>结</a:t>
            </a:r>
            <a:r>
              <a:rPr lang="zh-CN" altLang="en-US" dirty="0" smtClean="0"/>
              <a:t>点</a:t>
            </a:r>
            <a:r>
              <a:rPr lang="en-US" altLang="zh-CN" i="1" dirty="0" smtClean="0">
                <a:latin typeface="Times New Roman" panose="02020603050405020304" pitchFamily="18" charset="0"/>
                <a:cs typeface="Times New Roman" panose="02020603050405020304" pitchFamily="18" charset="0"/>
              </a:rPr>
              <a:t>b</a:t>
            </a:r>
            <a:r>
              <a:rPr lang="zh-CN" altLang="en-US" dirty="0" smtClean="0"/>
              <a:t>的</a:t>
            </a:r>
            <a:r>
              <a:rPr lang="zh-CN" altLang="en-US" dirty="0"/>
              <a:t>，称结</a:t>
            </a:r>
            <a:r>
              <a:rPr lang="zh-CN" altLang="en-US" dirty="0" smtClean="0"/>
              <a:t>点</a:t>
            </a:r>
            <a:r>
              <a:rPr lang="en-US" altLang="zh-CN" i="1" dirty="0">
                <a:latin typeface="Times New Roman" panose="02020603050405020304" pitchFamily="18" charset="0"/>
                <a:cs typeface="Times New Roman" panose="02020603050405020304" pitchFamily="18" charset="0"/>
              </a:rPr>
              <a:t>a</a:t>
            </a:r>
            <a:r>
              <a:rPr lang="zh-CN" altLang="en-US" dirty="0" smtClean="0"/>
              <a:t>和</a:t>
            </a:r>
            <a:r>
              <a:rPr lang="zh-CN" altLang="en-US" dirty="0"/>
              <a:t>结</a:t>
            </a:r>
            <a:r>
              <a:rPr lang="zh-CN" altLang="en-US" dirty="0" smtClean="0"/>
              <a:t>点</a:t>
            </a:r>
            <a:r>
              <a:rPr lang="en-US" altLang="zh-CN" i="1" dirty="0">
                <a:latin typeface="Times New Roman" panose="02020603050405020304" pitchFamily="18" charset="0"/>
                <a:cs typeface="Times New Roman" panose="02020603050405020304" pitchFamily="18" charset="0"/>
              </a:rPr>
              <a:t>b</a:t>
            </a:r>
            <a:r>
              <a:rPr lang="zh-CN" altLang="en-US" dirty="0" smtClean="0"/>
              <a:t>是</a:t>
            </a:r>
            <a:r>
              <a:rPr lang="zh-CN" altLang="en-US" dirty="0"/>
              <a:t>邻接的</a:t>
            </a:r>
            <a:r>
              <a:rPr lang="zh-CN" altLang="en-US" dirty="0" smtClean="0"/>
              <a:t>。</a:t>
            </a:r>
            <a:endParaRPr lang="en-US" dirty="0"/>
          </a:p>
          <a:p>
            <a:endParaRPr lang="en-US" dirty="0"/>
          </a:p>
        </p:txBody>
      </p:sp>
      <p:sp>
        <p:nvSpPr>
          <p:cNvPr id="13" name="Vertical Text Placeholder 12"/>
          <p:cNvSpPr>
            <a:spLocks noGrp="1"/>
          </p:cNvSpPr>
          <p:nvPr>
            <p:ph type="body" orient="vert" idx="13"/>
          </p:nvPr>
        </p:nvSpPr>
        <p:spPr/>
        <p:txBody>
          <a:bodyPr/>
          <a:lstStyle/>
          <a:p>
            <a:r>
              <a:rPr lang="zh-CN" altLang="en-US" dirty="0"/>
              <a:t>静</a:t>
            </a:r>
            <a:r>
              <a:rPr lang="zh-CN" altLang="en-US" dirty="0" smtClean="0"/>
              <a:t>态评</a:t>
            </a:r>
            <a:r>
              <a:rPr lang="zh-CN" altLang="en-US" dirty="0"/>
              <a:t>估模</a:t>
            </a:r>
            <a:r>
              <a:rPr lang="zh-CN" altLang="en-US" dirty="0" smtClean="0"/>
              <a:t>型</a:t>
            </a:r>
            <a:endParaRPr lang="en-US" altLang="zh-CN" dirty="0" smtClean="0"/>
          </a:p>
          <a:p>
            <a:r>
              <a:rPr lang="zh-CN" altLang="en-US" dirty="0"/>
              <a:t>转移模</a:t>
            </a:r>
            <a:r>
              <a:rPr lang="zh-CN" altLang="en-US" dirty="0" smtClean="0"/>
              <a:t>型</a:t>
            </a:r>
            <a:endParaRPr lang="en-US" altLang="zh-CN" dirty="0" smtClean="0"/>
          </a:p>
          <a:p>
            <a:r>
              <a:rPr lang="zh-CN" altLang="en-US" dirty="0"/>
              <a:t>动态评估模型</a:t>
            </a:r>
            <a:endParaRPr lang="en-US" dirty="0"/>
          </a:p>
        </p:txBody>
      </p:sp>
      <p:grpSp>
        <p:nvGrpSpPr>
          <p:cNvPr id="14" name="Group 13"/>
          <p:cNvGrpSpPr/>
          <p:nvPr/>
        </p:nvGrpSpPr>
        <p:grpSpPr>
          <a:xfrm>
            <a:off x="5181600" y="1593170"/>
            <a:ext cx="5436811" cy="3482825"/>
            <a:chOff x="5181600" y="1593170"/>
            <a:chExt cx="5436811" cy="3482825"/>
          </a:xfrm>
        </p:grpSpPr>
        <p:graphicFrame>
          <p:nvGraphicFramePr>
            <p:cNvPr id="6" name="Object 5"/>
            <p:cNvGraphicFramePr>
              <a:graphicFrameLocks noChangeAspect="1"/>
            </p:cNvGraphicFramePr>
            <p:nvPr>
              <p:extLst>
                <p:ext uri="{D42A27DB-BD31-4B8C-83A1-F6EECF244321}">
                  <p14:modId xmlns:p14="http://schemas.microsoft.com/office/powerpoint/2010/main" val="3195121713"/>
                </p:ext>
              </p:extLst>
            </p:nvPr>
          </p:nvGraphicFramePr>
          <p:xfrm>
            <a:off x="7481209" y="1593170"/>
            <a:ext cx="222250" cy="266700"/>
          </p:xfrm>
          <a:graphic>
            <a:graphicData uri="http://schemas.openxmlformats.org/presentationml/2006/ole">
              <mc:AlternateContent xmlns:mc="http://schemas.openxmlformats.org/markup-compatibility/2006">
                <mc:Choice xmlns:v="urn:schemas-microsoft-com:vml" Requires="v">
                  <p:oleObj spid="_x0000_s19795" name="Equation" r:id="rId4" imgW="190440" imgH="228600" progId="Equation.3">
                    <p:embed/>
                  </p:oleObj>
                </mc:Choice>
                <mc:Fallback>
                  <p:oleObj name="Equation" r:id="rId4" imgW="190440" imgH="228600" progId="Equation.3">
                    <p:embed/>
                    <p:pic>
                      <p:nvPicPr>
                        <p:cNvPr id="0" name=""/>
                        <p:cNvPicPr/>
                        <p:nvPr/>
                      </p:nvPicPr>
                      <p:blipFill>
                        <a:blip r:embed="rId5"/>
                        <a:stretch>
                          <a:fillRect/>
                        </a:stretch>
                      </p:blipFill>
                      <p:spPr>
                        <a:xfrm>
                          <a:off x="7481209" y="1593170"/>
                          <a:ext cx="222250" cy="266700"/>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45767118"/>
                </p:ext>
              </p:extLst>
            </p:nvPr>
          </p:nvGraphicFramePr>
          <p:xfrm>
            <a:off x="8681357" y="1627643"/>
            <a:ext cx="800099" cy="237067"/>
          </p:xfrm>
          <a:graphic>
            <a:graphicData uri="http://schemas.openxmlformats.org/presentationml/2006/ole">
              <mc:AlternateContent xmlns:mc="http://schemas.openxmlformats.org/markup-compatibility/2006">
                <mc:Choice xmlns:v="urn:schemas-microsoft-com:vml" Requires="v">
                  <p:oleObj spid="_x0000_s19796" name="Equation" r:id="rId6" imgW="685800" imgH="203040" progId="Equation.3">
                    <p:embed/>
                  </p:oleObj>
                </mc:Choice>
                <mc:Fallback>
                  <p:oleObj name="Equation" r:id="rId6" imgW="685800" imgH="203040" progId="Equation.3">
                    <p:embed/>
                    <p:pic>
                      <p:nvPicPr>
                        <p:cNvPr id="0" name=""/>
                        <p:cNvPicPr/>
                        <p:nvPr/>
                      </p:nvPicPr>
                      <p:blipFill>
                        <a:blip r:embed="rId7"/>
                        <a:stretch>
                          <a:fillRect/>
                        </a:stretch>
                      </p:blipFill>
                      <p:spPr>
                        <a:xfrm>
                          <a:off x="8681357" y="1627643"/>
                          <a:ext cx="800099" cy="237067"/>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1753959"/>
                </p:ext>
              </p:extLst>
            </p:nvPr>
          </p:nvGraphicFramePr>
          <p:xfrm>
            <a:off x="5181600" y="2435907"/>
            <a:ext cx="888997" cy="281516"/>
          </p:xfrm>
          <a:graphic>
            <a:graphicData uri="http://schemas.openxmlformats.org/presentationml/2006/ole">
              <mc:AlternateContent xmlns:mc="http://schemas.openxmlformats.org/markup-compatibility/2006">
                <mc:Choice xmlns:v="urn:schemas-microsoft-com:vml" Requires="v">
                  <p:oleObj spid="_x0000_s19797" name="Equation" r:id="rId8" imgW="761760" imgH="241200" progId="Equation.3">
                    <p:embed/>
                  </p:oleObj>
                </mc:Choice>
                <mc:Fallback>
                  <p:oleObj name="Equation" r:id="rId8" imgW="761760" imgH="241200" progId="Equation.3">
                    <p:embed/>
                    <p:pic>
                      <p:nvPicPr>
                        <p:cNvPr id="0" name=""/>
                        <p:cNvPicPr/>
                        <p:nvPr/>
                      </p:nvPicPr>
                      <p:blipFill>
                        <a:blip r:embed="rId9"/>
                        <a:stretch>
                          <a:fillRect/>
                        </a:stretch>
                      </p:blipFill>
                      <p:spPr>
                        <a:xfrm>
                          <a:off x="5181600" y="2435907"/>
                          <a:ext cx="888997" cy="281516"/>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84028416"/>
                </p:ext>
              </p:extLst>
            </p:nvPr>
          </p:nvGraphicFramePr>
          <p:xfrm>
            <a:off x="10381344" y="2398713"/>
            <a:ext cx="237067" cy="266700"/>
          </p:xfrm>
          <a:graphic>
            <a:graphicData uri="http://schemas.openxmlformats.org/presentationml/2006/ole">
              <mc:AlternateContent xmlns:mc="http://schemas.openxmlformats.org/markup-compatibility/2006">
                <mc:Choice xmlns:v="urn:schemas-microsoft-com:vml" Requires="v">
                  <p:oleObj spid="_x0000_s19798" name="Equation" r:id="rId10" imgW="203040" imgH="228600" progId="Equation.3">
                    <p:embed/>
                  </p:oleObj>
                </mc:Choice>
                <mc:Fallback>
                  <p:oleObj name="Equation" r:id="rId10" imgW="203040" imgH="228600" progId="Equation.3">
                    <p:embed/>
                    <p:pic>
                      <p:nvPicPr>
                        <p:cNvPr id="0" name=""/>
                        <p:cNvPicPr/>
                        <p:nvPr/>
                      </p:nvPicPr>
                      <p:blipFill>
                        <a:blip r:embed="rId11"/>
                        <a:stretch>
                          <a:fillRect/>
                        </a:stretch>
                      </p:blipFill>
                      <p:spPr>
                        <a:xfrm>
                          <a:off x="10381344" y="2398713"/>
                          <a:ext cx="237067" cy="266700"/>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09626404"/>
                </p:ext>
              </p:extLst>
            </p:nvPr>
          </p:nvGraphicFramePr>
          <p:xfrm>
            <a:off x="6396264" y="2757940"/>
            <a:ext cx="162983" cy="266701"/>
          </p:xfrm>
          <a:graphic>
            <a:graphicData uri="http://schemas.openxmlformats.org/presentationml/2006/ole">
              <mc:AlternateContent xmlns:mc="http://schemas.openxmlformats.org/markup-compatibility/2006">
                <mc:Choice xmlns:v="urn:schemas-microsoft-com:vml" Requires="v">
                  <p:oleObj spid="_x0000_s19799" name="Equation" r:id="rId12" imgW="139680" imgH="228600" progId="Equation.3">
                    <p:embed/>
                  </p:oleObj>
                </mc:Choice>
                <mc:Fallback>
                  <p:oleObj name="Equation" r:id="rId12" imgW="139680" imgH="228600" progId="Equation.3">
                    <p:embed/>
                    <p:pic>
                      <p:nvPicPr>
                        <p:cNvPr id="0" name=""/>
                        <p:cNvPicPr/>
                        <p:nvPr/>
                      </p:nvPicPr>
                      <p:blipFill>
                        <a:blip r:embed="rId13"/>
                        <a:stretch>
                          <a:fillRect/>
                        </a:stretch>
                      </p:blipFill>
                      <p:spPr>
                        <a:xfrm>
                          <a:off x="6396264" y="2757940"/>
                          <a:ext cx="162983" cy="266701"/>
                        </a:xfrm>
                        <a:prstGeom prst="rect">
                          <a:avLst/>
                        </a:prstGeom>
                        <a:solidFill>
                          <a:schemeClr val="tx1"/>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9626086"/>
                </p:ext>
              </p:extLst>
            </p:nvPr>
          </p:nvGraphicFramePr>
          <p:xfrm>
            <a:off x="5336721" y="4838928"/>
            <a:ext cx="577850" cy="237067"/>
          </p:xfrm>
          <a:graphic>
            <a:graphicData uri="http://schemas.openxmlformats.org/presentationml/2006/ole">
              <mc:AlternateContent xmlns:mc="http://schemas.openxmlformats.org/markup-compatibility/2006">
                <mc:Choice xmlns:v="urn:schemas-microsoft-com:vml" Requires="v">
                  <p:oleObj spid="_x0000_s19800" name="Equation" r:id="rId14" imgW="495000" imgH="203040" progId="Equation.3">
                    <p:embed/>
                  </p:oleObj>
                </mc:Choice>
                <mc:Fallback>
                  <p:oleObj name="Equation" r:id="rId14" imgW="495000" imgH="203040" progId="Equation.3">
                    <p:embed/>
                    <p:pic>
                      <p:nvPicPr>
                        <p:cNvPr id="0" name=""/>
                        <p:cNvPicPr/>
                        <p:nvPr/>
                      </p:nvPicPr>
                      <p:blipFill>
                        <a:blip r:embed="rId15"/>
                        <a:stretch>
                          <a:fillRect/>
                        </a:stretch>
                      </p:blipFill>
                      <p:spPr>
                        <a:xfrm>
                          <a:off x="5336721" y="4838928"/>
                          <a:ext cx="577850" cy="237067"/>
                        </a:xfrm>
                        <a:prstGeom prst="rect">
                          <a:avLst/>
                        </a:prstGeom>
                        <a:solidFill>
                          <a:schemeClr val="tx1"/>
                        </a:solidFill>
                      </p:spPr>
                    </p:pic>
                  </p:oleObj>
                </mc:Fallback>
              </mc:AlternateContent>
            </a:graphicData>
          </a:graphic>
        </p:graphicFrame>
      </p:grpSp>
      <p:grpSp>
        <p:nvGrpSpPr>
          <p:cNvPr id="19" name="Group 18"/>
          <p:cNvGrpSpPr/>
          <p:nvPr/>
        </p:nvGrpSpPr>
        <p:grpSpPr>
          <a:xfrm>
            <a:off x="4582886" y="7405693"/>
            <a:ext cx="6096000" cy="2754601"/>
            <a:chOff x="4582886" y="7405693"/>
            <a:chExt cx="6096000" cy="2754601"/>
          </a:xfrm>
        </p:grpSpPr>
        <p:grpSp>
          <p:nvGrpSpPr>
            <p:cNvPr id="18" name="Group 17"/>
            <p:cNvGrpSpPr/>
            <p:nvPr/>
          </p:nvGrpSpPr>
          <p:grpSpPr>
            <a:xfrm>
              <a:off x="4582886" y="7405693"/>
              <a:ext cx="6096000" cy="2754601"/>
              <a:chOff x="4582886" y="7405693"/>
              <a:chExt cx="6096000" cy="2754601"/>
            </a:xfrm>
          </p:grpSpPr>
          <p:sp>
            <p:nvSpPr>
              <p:cNvPr id="15" name="Rectangle 14"/>
              <p:cNvSpPr/>
              <p:nvPr/>
            </p:nvSpPr>
            <p:spPr>
              <a:xfrm>
                <a:off x="4582886" y="7405693"/>
                <a:ext cx="6096000" cy="2446824"/>
              </a:xfrm>
              <a:prstGeom prst="rect">
                <a:avLst/>
              </a:prstGeom>
            </p:spPr>
            <p:txBody>
              <a:bodyPr>
                <a:spAutoFit/>
              </a:bodyPr>
              <a:lstStyle/>
              <a:p>
                <a:r>
                  <a:rPr lang="en-US" sz="1700" dirty="0">
                    <a:latin typeface="微软雅黑" panose="020B0503020204020204" pitchFamily="34" charset="-122"/>
                    <a:ea typeface="微软雅黑" panose="020B0503020204020204" pitchFamily="34" charset="-122"/>
                  </a:rPr>
                  <a:t>(5)</a:t>
                </a:r>
                <a:r>
                  <a:rPr lang="zh-CN" altLang="en-US" sz="1700" dirty="0">
                    <a:latin typeface="微软雅黑" panose="020B0503020204020204" pitchFamily="34" charset="-122"/>
                    <a:ea typeface="微软雅黑" panose="020B0503020204020204" pitchFamily="34" charset="-122"/>
                  </a:rPr>
                  <a:t>有向图</a:t>
                </a:r>
                <a:r>
                  <a:rPr lang="en-US" sz="1700" dirty="0">
                    <a:latin typeface="微软雅黑" panose="020B0503020204020204" pitchFamily="34" charset="-122"/>
                    <a:ea typeface="微软雅黑" panose="020B0503020204020204" pitchFamily="34" charset="-122"/>
                  </a:rPr>
                  <a:t> </a:t>
                </a:r>
                <a:r>
                  <a:rPr lang="en-US" sz="1700" dirty="0" smtClean="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其中</a:t>
                </a:r>
                <a:r>
                  <a:rPr lang="en-US" sz="1700" dirty="0">
                    <a:latin typeface="微软雅黑" panose="020B0503020204020204" pitchFamily="34" charset="-122"/>
                    <a:ea typeface="微软雅黑" panose="020B0503020204020204" pitchFamily="34" charset="-122"/>
                  </a:rPr>
                  <a:t>V</a:t>
                </a:r>
                <a:r>
                  <a:rPr lang="zh-CN" altLang="en-US" sz="1700" dirty="0">
                    <a:latin typeface="微软雅黑" panose="020B0503020204020204" pitchFamily="34" charset="-122"/>
                    <a:ea typeface="微软雅黑" panose="020B0503020204020204" pitchFamily="34" charset="-122"/>
                  </a:rPr>
                  <a:t>中的元素称为顶点或结点，静态网络安全风险评估模型如下图</a:t>
                </a:r>
                <a:r>
                  <a:rPr lang="zh-CN" altLang="en-US" sz="1700" dirty="0" smtClean="0">
                    <a:latin typeface="微软雅黑" panose="020B0503020204020204" pitchFamily="34" charset="-122"/>
                    <a:ea typeface="微软雅黑" panose="020B0503020204020204" pitchFamily="34" charset="-122"/>
                  </a:rPr>
                  <a:t>。</a:t>
                </a:r>
                <a:endParaRPr lang="en-US" altLang="zh-CN" sz="1700" dirty="0" smtClean="0">
                  <a:latin typeface="微软雅黑" panose="020B0503020204020204" pitchFamily="34" charset="-122"/>
                  <a:ea typeface="微软雅黑" panose="020B0503020204020204" pitchFamily="34" charset="-122"/>
                </a:endParaRPr>
              </a:p>
              <a:p>
                <a:endParaRPr lang="en-US" altLang="zh-CN" sz="1700" dirty="0">
                  <a:latin typeface="微软雅黑" panose="020B0503020204020204" pitchFamily="34" charset="-122"/>
                  <a:ea typeface="微软雅黑" panose="020B0503020204020204" pitchFamily="34" charset="-122"/>
                </a:endParaRPr>
              </a:p>
              <a:p>
                <a:endParaRPr lang="en-US" altLang="zh-CN" sz="1700" dirty="0" smtClean="0">
                  <a:latin typeface="微软雅黑" panose="020B0503020204020204" pitchFamily="34" charset="-122"/>
                  <a:ea typeface="微软雅黑" panose="020B0503020204020204" pitchFamily="34" charset="-122"/>
                </a:endParaRPr>
              </a:p>
              <a:p>
                <a:endParaRPr lang="en-US" altLang="zh-CN" sz="1700" dirty="0">
                  <a:latin typeface="微软雅黑" panose="020B0503020204020204" pitchFamily="34" charset="-122"/>
                  <a:ea typeface="微软雅黑" panose="020B0503020204020204" pitchFamily="34" charset="-122"/>
                </a:endParaRPr>
              </a:p>
              <a:p>
                <a:endParaRPr lang="en-US" altLang="zh-CN" sz="1700" dirty="0" smtClean="0">
                  <a:latin typeface="微软雅黑" panose="020B0503020204020204" pitchFamily="34" charset="-122"/>
                  <a:ea typeface="微软雅黑" panose="020B0503020204020204" pitchFamily="34" charset="-122"/>
                </a:endParaRPr>
              </a:p>
              <a:p>
                <a:endParaRPr lang="en-US" altLang="zh-CN" sz="1700" dirty="0">
                  <a:latin typeface="微软雅黑" panose="020B0503020204020204" pitchFamily="34" charset="-122"/>
                  <a:ea typeface="微软雅黑" panose="020B0503020204020204" pitchFamily="34" charset="-122"/>
                </a:endParaRPr>
              </a:p>
              <a:p>
                <a:endParaRPr lang="en-US" altLang="zh-CN" sz="1700" dirty="0" smtClean="0">
                  <a:latin typeface="微软雅黑" panose="020B0503020204020204" pitchFamily="34" charset="-122"/>
                  <a:ea typeface="微软雅黑" panose="020B0503020204020204" pitchFamily="34" charset="-122"/>
                </a:endParaRPr>
              </a:p>
              <a:p>
                <a:r>
                  <a:rPr lang="en-US" altLang="zh-CN" sz="1700" dirty="0" smtClean="0">
                    <a:latin typeface="微软雅黑" panose="020B0503020204020204" pitchFamily="34" charset="-122"/>
                    <a:ea typeface="微软雅黑" panose="020B0503020204020204" pitchFamily="34" charset="-122"/>
                  </a:rPr>
                  <a:t> 	 </a:t>
                </a:r>
              </a:p>
            </p:txBody>
          </p:sp>
          <p:grpSp>
            <p:nvGrpSpPr>
              <p:cNvPr id="17" name="Group 16"/>
              <p:cNvGrpSpPr/>
              <p:nvPr/>
            </p:nvGrpSpPr>
            <p:grpSpPr>
              <a:xfrm>
                <a:off x="6262006" y="8044316"/>
                <a:ext cx="3535141" cy="2115978"/>
                <a:chOff x="6262006" y="8044316"/>
                <a:chExt cx="3535141" cy="2115978"/>
              </a:xfrm>
            </p:grpSpPr>
            <p:pic>
              <p:nvPicPr>
                <p:cNvPr id="19465"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62006" y="8044316"/>
                  <a:ext cx="3350079" cy="177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760032" y="9852517"/>
                  <a:ext cx="303711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静态网络安全风险评估模型</a:t>
                  </a:r>
                  <a:endParaRPr lang="en-US" sz="1400" dirty="0">
                    <a:latin typeface="微软雅黑" panose="020B0503020204020204" pitchFamily="34" charset="-122"/>
                    <a:ea typeface="微软雅黑" panose="020B0503020204020204" pitchFamily="34" charset="-122"/>
                  </a:endParaRPr>
                </a:p>
              </p:txBody>
            </p:sp>
          </p:grpSp>
        </p:grpSp>
        <p:graphicFrame>
          <p:nvGraphicFramePr>
            <p:cNvPr id="12" name="Object 11"/>
            <p:cNvGraphicFramePr>
              <a:graphicFrameLocks noChangeAspect="1"/>
            </p:cNvGraphicFramePr>
            <p:nvPr>
              <p:extLst>
                <p:ext uri="{D42A27DB-BD31-4B8C-83A1-F6EECF244321}">
                  <p14:modId xmlns:p14="http://schemas.microsoft.com/office/powerpoint/2010/main" val="2397988075"/>
                </p:ext>
              </p:extLst>
            </p:nvPr>
          </p:nvGraphicFramePr>
          <p:xfrm>
            <a:off x="5633358" y="7476402"/>
            <a:ext cx="800099" cy="237067"/>
          </p:xfrm>
          <a:graphic>
            <a:graphicData uri="http://schemas.openxmlformats.org/presentationml/2006/ole">
              <mc:AlternateContent xmlns:mc="http://schemas.openxmlformats.org/markup-compatibility/2006">
                <mc:Choice xmlns:v="urn:schemas-microsoft-com:vml" Requires="v">
                  <p:oleObj spid="_x0000_s19801" name="Equation" r:id="rId17" imgW="685800" imgH="203040" progId="Equation.3">
                    <p:embed/>
                  </p:oleObj>
                </mc:Choice>
                <mc:Fallback>
                  <p:oleObj name="Equation" r:id="rId17" imgW="685800" imgH="203040" progId="Equation.3">
                    <p:embed/>
                    <p:pic>
                      <p:nvPicPr>
                        <p:cNvPr id="0" name=""/>
                        <p:cNvPicPr/>
                        <p:nvPr/>
                      </p:nvPicPr>
                      <p:blipFill>
                        <a:blip r:embed="rId18"/>
                        <a:stretch>
                          <a:fillRect/>
                        </a:stretch>
                      </p:blipFill>
                      <p:spPr>
                        <a:xfrm>
                          <a:off x="5633358" y="7476402"/>
                          <a:ext cx="800099" cy="237067"/>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15303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13">
                                            <p:txEl>
                                              <p:pRg st="0" end="0"/>
                                            </p:txEl>
                                          </p:spTgt>
                                        </p:tgtEl>
                                        <p:attrNameLst>
                                          <p:attrName>style.color</p:attrName>
                                        </p:attrNameLst>
                                      </p:cBhvr>
                                      <p:to>
                                        <p:clrVal>
                                          <a:schemeClr val="accent2"/>
                                        </p:clrVal>
                                      </p:to>
                                    </p:set>
                                    <p:set>
                                      <p:cBhvr>
                                        <p:cTn id="7" dur="500" fill="hold"/>
                                        <p:tgtEl>
                                          <p:spTgt spid="13">
                                            <p:txEl>
                                              <p:pRg st="0" end="0"/>
                                            </p:txEl>
                                          </p:spTgt>
                                        </p:tgtEl>
                                        <p:attrNameLst>
                                          <p:attrName>fillcolor</p:attrName>
                                        </p:attrNameLst>
                                      </p:cBhvr>
                                      <p:to>
                                        <p:clrVal>
                                          <a:schemeClr val="accent2"/>
                                        </p:clrVal>
                                      </p:to>
                                    </p:set>
                                    <p:set>
                                      <p:cBhvr>
                                        <p:cTn id="8" dur="500" fill="hold"/>
                                        <p:tgtEl>
                                          <p:spTgt spid="1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14"/>
                                        </p:tgtEl>
                                        <p:attrNameLst>
                                          <p:attrName>ppt_x</p:attrName>
                                        </p:attrNameLst>
                                      </p:cBhvr>
                                      <p:tavLst>
                                        <p:tav tm="0">
                                          <p:val>
                                            <p:strVal val="ppt_x"/>
                                          </p:val>
                                        </p:tav>
                                        <p:tav tm="100000">
                                          <p:val>
                                            <p:strVal val="ppt_x"/>
                                          </p:val>
                                        </p:tav>
                                      </p:tavLst>
                                    </p:anim>
                                    <p:anim calcmode="lin" valueType="num">
                                      <p:cBhvr additive="base">
                                        <p:cTn id="13" dur="500"/>
                                        <p:tgtEl>
                                          <p:spTgt spid="14"/>
                                        </p:tgtEl>
                                        <p:attrNameLst>
                                          <p:attrName>ppt_y</p:attrName>
                                        </p:attrNameLst>
                                      </p:cBhvr>
                                      <p:tavLst>
                                        <p:tav tm="0">
                                          <p:val>
                                            <p:strVal val="ppt_y"/>
                                          </p:val>
                                        </p:tav>
                                        <p:tav tm="100000">
                                          <p:val>
                                            <p:strVal val="0-ppt_h/2"/>
                                          </p:val>
                                        </p:tav>
                                      </p:tavLst>
                                    </p:anim>
                                    <p:set>
                                      <p:cBhvr>
                                        <p:cTn id="14" dur="1" fill="hold">
                                          <p:stCondLst>
                                            <p:cond delay="499"/>
                                          </p:stCondLst>
                                        </p:cTn>
                                        <p:tgtEl>
                                          <p:spTgt spid="14"/>
                                        </p:tgtEl>
                                        <p:attrNameLst>
                                          <p:attrName>style.visibility</p:attrName>
                                        </p:attrNameLst>
                                      </p:cBhvr>
                                      <p:to>
                                        <p:strVal val="hidden"/>
                                      </p:to>
                                    </p:set>
                                  </p:childTnLst>
                                </p:cTn>
                              </p:par>
                              <p:par>
                                <p:cTn id="15" presetID="2" presetClass="exit" presetSubtype="1" fill="hold" grpId="0" nodeType="withEffect">
                                  <p:stCondLst>
                                    <p:cond delay="0"/>
                                  </p:stCondLst>
                                  <p:childTnLst>
                                    <p:anim calcmode="lin" valueType="num">
                                      <p:cBhvr additive="base">
                                        <p:cTn id="16" dur="500"/>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5">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5">
                                            <p:txEl>
                                              <p:pRg st="0" end="0"/>
                                            </p:txEl>
                                          </p:spTgt>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5">
                                            <p:txEl>
                                              <p:pRg st="1" end="1"/>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5">
                                            <p:txEl>
                                              <p:pRg st="1" end="1"/>
                                            </p:txEl>
                                          </p:spTgt>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p:tgtEl>
                                          <p:spTgt spid="5">
                                            <p:txEl>
                                              <p:pRg st="2" end="2"/>
                                            </p:txEl>
                                          </p:spTgt>
                                        </p:tgtEl>
                                        <p:attrNameLst>
                                          <p:attrName>ppt_y</p:attrName>
                                        </p:attrNameLst>
                                      </p:cBhvr>
                                      <p:tavLst>
                                        <p:tav tm="0">
                                          <p:val>
                                            <p:strVal val="ppt_y"/>
                                          </p:val>
                                        </p:tav>
                                        <p:tav tm="100000">
                                          <p:val>
                                            <p:strVal val="0-ppt_h/2"/>
                                          </p:val>
                                        </p:tav>
                                      </p:tavLst>
                                    </p:anim>
                                    <p:set>
                                      <p:cBhvr>
                                        <p:cTn id="26" dur="1" fill="hold">
                                          <p:stCondLst>
                                            <p:cond delay="499"/>
                                          </p:stCondLst>
                                        </p:cTn>
                                        <p:tgtEl>
                                          <p:spTgt spid="5">
                                            <p:txEl>
                                              <p:pRg st="2" end="2"/>
                                            </p:txEl>
                                          </p:spTgt>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9" dur="500"/>
                                        <p:tgtEl>
                                          <p:spTgt spid="5">
                                            <p:txEl>
                                              <p:pRg st="3" end="3"/>
                                            </p:txEl>
                                          </p:spTgt>
                                        </p:tgtEl>
                                        <p:attrNameLst>
                                          <p:attrName>ppt_y</p:attrName>
                                        </p:attrNameLst>
                                      </p:cBhvr>
                                      <p:tavLst>
                                        <p:tav tm="0">
                                          <p:val>
                                            <p:strVal val="ppt_y"/>
                                          </p:val>
                                        </p:tav>
                                        <p:tav tm="100000">
                                          <p:val>
                                            <p:strVal val="0-ppt_h/2"/>
                                          </p:val>
                                        </p:tav>
                                      </p:tavLst>
                                    </p:anim>
                                    <p:set>
                                      <p:cBhvr>
                                        <p:cTn id="30" dur="1" fill="hold">
                                          <p:stCondLst>
                                            <p:cond delay="499"/>
                                          </p:stCondLst>
                                        </p:cTn>
                                        <p:tgtEl>
                                          <p:spTgt spid="5">
                                            <p:txEl>
                                              <p:pRg st="3" end="3"/>
                                            </p:txEl>
                                          </p:spTgt>
                                        </p:tgtEl>
                                        <p:attrNameLst>
                                          <p:attrName>style.visibility</p:attrName>
                                        </p:attrNameLst>
                                      </p:cBhvr>
                                      <p:to>
                                        <p:strVal val="hidden"/>
                                      </p:to>
                                    </p:set>
                                  </p:childTnLst>
                                </p:cTn>
                              </p:par>
                              <p:par>
                                <p:cTn id="31" presetID="2" presetClass="exit" presetSubtype="1" fill="hold" grpId="0" nodeType="withEffect">
                                  <p:stCondLst>
                                    <p:cond delay="0"/>
                                  </p:stCondLst>
                                  <p:childTnLst>
                                    <p:anim calcmode="lin" valueType="num">
                                      <p:cBhvr additive="base">
                                        <p:cTn id="32" dur="500"/>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3" dur="500"/>
                                        <p:tgtEl>
                                          <p:spTgt spid="5">
                                            <p:txEl>
                                              <p:pRg st="4" end="4"/>
                                            </p:txEl>
                                          </p:spTgt>
                                        </p:tgtEl>
                                        <p:attrNameLst>
                                          <p:attrName>ppt_y</p:attrName>
                                        </p:attrNameLst>
                                      </p:cBhvr>
                                      <p:tavLst>
                                        <p:tav tm="0">
                                          <p:val>
                                            <p:strVal val="ppt_y"/>
                                          </p:val>
                                        </p:tav>
                                        <p:tav tm="100000">
                                          <p:val>
                                            <p:strVal val="0-ppt_h/2"/>
                                          </p:val>
                                        </p:tav>
                                      </p:tavLst>
                                    </p:anim>
                                    <p:set>
                                      <p:cBhvr>
                                        <p:cTn id="34" dur="1" fill="hold">
                                          <p:stCondLst>
                                            <p:cond delay="499"/>
                                          </p:stCondLst>
                                        </p:cTn>
                                        <p:tgtEl>
                                          <p:spTgt spid="5">
                                            <p:txEl>
                                              <p:pRg st="4" end="4"/>
                                            </p:txEl>
                                          </p:spTgt>
                                        </p:tgtEl>
                                        <p:attrNameLst>
                                          <p:attrName>style.visibility</p:attrName>
                                        </p:attrNameLst>
                                      </p:cBhvr>
                                      <p:to>
                                        <p:strVal val="hidden"/>
                                      </p:to>
                                    </p:set>
                                  </p:childTnLst>
                                </p:cTn>
                              </p:par>
                              <p:par>
                                <p:cTn id="35" presetID="64" presetClass="path" presetSubtype="0" accel="50000" decel="50000" fill="hold" nodeType="withEffect">
                                  <p:stCondLst>
                                    <p:cond delay="0"/>
                                  </p:stCondLst>
                                  <p:childTnLst>
                                    <p:animMotion origin="layout" path="M -1.45833E-6 4.44444E-6 L 0.02318 -0.75787 " pathEditMode="relative" rAng="0" ptsTypes="AA">
                                      <p:cBhvr>
                                        <p:cTn id="36" dur="500" fill="hold"/>
                                        <p:tgtEl>
                                          <p:spTgt spid="19"/>
                                        </p:tgtEl>
                                        <p:attrNameLst>
                                          <p:attrName>ppt_x</p:attrName>
                                          <p:attrName>ppt_y</p:attrName>
                                        </p:attrNameLst>
                                      </p:cBhvr>
                                      <p:rCtr x="1159" y="-37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建</a:t>
            </a:r>
            <a:r>
              <a:rPr lang="zh-CN" altLang="en-US" dirty="0" smtClean="0"/>
              <a:t>立模型</a:t>
            </a:r>
            <a:endParaRPr lang="en-US" dirty="0"/>
          </a:p>
        </p:txBody>
      </p:sp>
      <p:sp>
        <p:nvSpPr>
          <p:cNvPr id="3" name="Vertical Text Placeholder 2"/>
          <p:cNvSpPr>
            <a:spLocks noGrp="1"/>
          </p:cNvSpPr>
          <p:nvPr>
            <p:ph type="body" orient="vert" idx="1"/>
          </p:nvPr>
        </p:nvSpPr>
        <p:spPr/>
        <p:txBody>
          <a:bodyPr>
            <a:normAutofit fontScale="77500" lnSpcReduction="20000"/>
          </a:bodyPr>
          <a:lstStyle/>
          <a:p>
            <a:r>
              <a:rPr lang="zh-CN" altLang="en-US" dirty="0"/>
              <a:t>一个转移模</a:t>
            </a:r>
            <a:r>
              <a:rPr lang="zh-CN" altLang="en-US" dirty="0" smtClean="0"/>
              <a:t>型       是</a:t>
            </a:r>
            <a:r>
              <a:rPr lang="zh-CN" altLang="en-US" dirty="0"/>
              <a:t>一个静态网络安全风险评估模型的片段定义</a:t>
            </a:r>
            <a:r>
              <a:rPr lang="zh-CN" altLang="en-US" dirty="0" smtClean="0"/>
              <a:t>为                 ，</a:t>
            </a:r>
            <a:r>
              <a:rPr lang="en-US" dirty="0"/>
              <a:t> V</a:t>
            </a:r>
            <a:r>
              <a:rPr lang="zh-CN" altLang="en-US" dirty="0"/>
              <a:t>中的结点包括</a:t>
            </a:r>
            <a:r>
              <a:rPr lang="en-US" dirty="0"/>
              <a:t> </a:t>
            </a:r>
            <a:r>
              <a:rPr lang="en-US" dirty="0" smtClean="0"/>
              <a:t>        </a:t>
            </a:r>
            <a:r>
              <a:rPr lang="zh-CN" altLang="en-US" dirty="0" smtClean="0"/>
              <a:t>，   表示当前时</a:t>
            </a:r>
            <a:r>
              <a:rPr lang="zh-CN" altLang="en-US" dirty="0"/>
              <a:t>刻的状</a:t>
            </a:r>
            <a:r>
              <a:rPr lang="zh-CN" altLang="en-US" dirty="0" smtClean="0"/>
              <a:t>态</a:t>
            </a:r>
            <a:r>
              <a:rPr lang="en-US" altLang="zh-CN" dirty="0" smtClean="0"/>
              <a:t>,     </a:t>
            </a:r>
            <a:r>
              <a:rPr lang="zh-CN" altLang="en-US" dirty="0" smtClean="0"/>
              <a:t>代</a:t>
            </a:r>
            <a:r>
              <a:rPr lang="zh-CN" altLang="en-US" dirty="0"/>
              <a:t>表下一时刻的状态，</a:t>
            </a:r>
            <a:r>
              <a:rPr lang="en-US" i="1" dirty="0"/>
              <a:t>β</a:t>
            </a:r>
            <a:r>
              <a:rPr lang="zh-CN" altLang="en-US" dirty="0"/>
              <a:t>代表根节</a:t>
            </a:r>
            <a:r>
              <a:rPr lang="zh-CN" altLang="en-US" dirty="0" smtClean="0"/>
              <a:t>点     相</a:t>
            </a:r>
            <a:r>
              <a:rPr lang="zh-CN" altLang="en-US" dirty="0"/>
              <a:t>邻时刻的转移概</a:t>
            </a:r>
            <a:r>
              <a:rPr lang="zh-CN" altLang="en-US" dirty="0" smtClean="0"/>
              <a:t>率</a:t>
            </a:r>
            <a:r>
              <a:rPr lang="en-US" altLang="zh-CN" dirty="0" smtClean="0"/>
              <a:t>,    </a:t>
            </a:r>
            <a:r>
              <a:rPr lang="zh-CN" altLang="en-US" dirty="0" smtClean="0"/>
              <a:t>中</a:t>
            </a:r>
            <a:r>
              <a:rPr lang="zh-CN" altLang="en-US" dirty="0"/>
              <a:t>的结点没有父结</a:t>
            </a:r>
            <a:r>
              <a:rPr lang="zh-CN" altLang="en-US" dirty="0" smtClean="0"/>
              <a:t>点，   中</a:t>
            </a:r>
            <a:r>
              <a:rPr lang="zh-CN" altLang="en-US" dirty="0"/>
              <a:t>的结点具有条件概率分</a:t>
            </a:r>
            <a:r>
              <a:rPr lang="zh-CN" altLang="en-US" dirty="0" smtClean="0"/>
              <a:t>布                      ：</a:t>
            </a:r>
            <a:endParaRPr lang="en-US" altLang="zh-CN" dirty="0" smtClean="0"/>
          </a:p>
          <a:p>
            <a:endParaRPr lang="en-US" dirty="0" smtClean="0"/>
          </a:p>
          <a:p>
            <a:endParaRPr lang="en-US" altLang="zh-CN" dirty="0" smtClean="0"/>
          </a:p>
          <a:p>
            <a:pPr marL="0" indent="0">
              <a:buNone/>
            </a:pPr>
            <a:endParaRPr lang="en-US" altLang="zh-CN" dirty="0" smtClean="0"/>
          </a:p>
          <a:p>
            <a:endParaRPr lang="en-US" altLang="zh-CN" dirty="0" smtClean="0"/>
          </a:p>
          <a:p>
            <a:r>
              <a:rPr lang="en-US" dirty="0" smtClean="0"/>
              <a:t> </a:t>
            </a:r>
            <a:endParaRPr lang="en-US" dirty="0"/>
          </a:p>
          <a:p>
            <a:endParaRPr lang="en-US" dirty="0" smtClean="0"/>
          </a:p>
          <a:p>
            <a:endParaRPr lang="en-US" dirty="0"/>
          </a:p>
          <a:p>
            <a:endParaRPr lang="en-US" dirty="0" smtClean="0"/>
          </a:p>
          <a:p>
            <a:endParaRPr lang="en-US" dirty="0"/>
          </a:p>
          <a:p>
            <a:endParaRPr lang="en-US" dirty="0"/>
          </a:p>
        </p:txBody>
      </p:sp>
      <p:sp>
        <p:nvSpPr>
          <p:cNvPr id="4" name="Vertical Text Placeholder 3"/>
          <p:cNvSpPr>
            <a:spLocks noGrp="1"/>
          </p:cNvSpPr>
          <p:nvPr>
            <p:ph type="body" orient="vert" idx="13"/>
          </p:nvPr>
        </p:nvSpPr>
        <p:spPr/>
        <p:txBody>
          <a:bodyPr/>
          <a:lstStyle/>
          <a:p>
            <a:r>
              <a:rPr lang="zh-CN" altLang="en-US" dirty="0"/>
              <a:t>静态评估模型</a:t>
            </a:r>
            <a:endParaRPr lang="en-US" altLang="zh-CN" dirty="0"/>
          </a:p>
          <a:p>
            <a:r>
              <a:rPr lang="zh-CN" altLang="en-US" dirty="0"/>
              <a:t>转移模</a:t>
            </a:r>
            <a:r>
              <a:rPr lang="zh-CN" altLang="en-US" dirty="0" smtClean="0"/>
              <a:t>型</a:t>
            </a:r>
            <a:endParaRPr lang="en-US" altLang="zh-CN" dirty="0"/>
          </a:p>
          <a:p>
            <a:r>
              <a:rPr lang="zh-CN" altLang="en-US" dirty="0"/>
              <a:t>动态评估模型</a:t>
            </a:r>
            <a:endParaRPr lang="en-US" dirty="0"/>
          </a:p>
        </p:txBody>
      </p:sp>
      <p:grpSp>
        <p:nvGrpSpPr>
          <p:cNvPr id="15" name="Group 14"/>
          <p:cNvGrpSpPr/>
          <p:nvPr/>
        </p:nvGrpSpPr>
        <p:grpSpPr>
          <a:xfrm>
            <a:off x="5123543" y="1632177"/>
            <a:ext cx="5441043" cy="2776535"/>
            <a:chOff x="5123543" y="1632177"/>
            <a:chExt cx="5441043" cy="2776535"/>
          </a:xfrm>
        </p:grpSpPr>
        <p:graphicFrame>
          <p:nvGraphicFramePr>
            <p:cNvPr id="5" name="Object 4"/>
            <p:cNvGraphicFramePr>
              <a:graphicFrameLocks noChangeAspect="1"/>
            </p:cNvGraphicFramePr>
            <p:nvPr>
              <p:extLst>
                <p:ext uri="{D42A27DB-BD31-4B8C-83A1-F6EECF244321}">
                  <p14:modId xmlns:p14="http://schemas.microsoft.com/office/powerpoint/2010/main" val="103180787"/>
                </p:ext>
              </p:extLst>
            </p:nvPr>
          </p:nvGraphicFramePr>
          <p:xfrm>
            <a:off x="6371772" y="1632177"/>
            <a:ext cx="311631" cy="264886"/>
          </p:xfrm>
          <a:graphic>
            <a:graphicData uri="http://schemas.openxmlformats.org/presentationml/2006/ole">
              <mc:AlternateContent xmlns:mc="http://schemas.openxmlformats.org/markup-compatibility/2006">
                <mc:Choice xmlns:v="urn:schemas-microsoft-com:vml" Requires="v">
                  <p:oleObj spid="_x0000_s20946" name="Equation" r:id="rId3" imgW="253800" imgH="215640" progId="Equation.3">
                    <p:embed/>
                  </p:oleObj>
                </mc:Choice>
                <mc:Fallback>
                  <p:oleObj name="Equation" r:id="rId3" imgW="253800" imgH="215640" progId="Equation.3">
                    <p:embed/>
                    <p:pic>
                      <p:nvPicPr>
                        <p:cNvPr id="0" name=""/>
                        <p:cNvPicPr/>
                        <p:nvPr/>
                      </p:nvPicPr>
                      <p:blipFill>
                        <a:blip r:embed="rId4"/>
                        <a:stretch>
                          <a:fillRect/>
                        </a:stretch>
                      </p:blipFill>
                      <p:spPr>
                        <a:xfrm>
                          <a:off x="6371772" y="1632177"/>
                          <a:ext cx="311631" cy="264886"/>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54620960"/>
                </p:ext>
              </p:extLst>
            </p:nvPr>
          </p:nvGraphicFramePr>
          <p:xfrm>
            <a:off x="6094185" y="2013177"/>
            <a:ext cx="1153033" cy="264886"/>
          </p:xfrm>
          <a:graphic>
            <a:graphicData uri="http://schemas.openxmlformats.org/presentationml/2006/ole">
              <mc:AlternateContent xmlns:mc="http://schemas.openxmlformats.org/markup-compatibility/2006">
                <mc:Choice xmlns:v="urn:schemas-microsoft-com:vml" Requires="v">
                  <p:oleObj spid="_x0000_s20947" name="Equation" r:id="rId5" imgW="939600" imgH="215640" progId="Equation.3">
                    <p:embed/>
                  </p:oleObj>
                </mc:Choice>
                <mc:Fallback>
                  <p:oleObj name="Equation" r:id="rId5" imgW="939600" imgH="215640" progId="Equation.3">
                    <p:embed/>
                    <p:pic>
                      <p:nvPicPr>
                        <p:cNvPr id="0" name=""/>
                        <p:cNvPicPr/>
                        <p:nvPr/>
                      </p:nvPicPr>
                      <p:blipFill>
                        <a:blip r:embed="rId6"/>
                        <a:stretch>
                          <a:fillRect/>
                        </a:stretch>
                      </p:blipFill>
                      <p:spPr>
                        <a:xfrm>
                          <a:off x="6094185" y="2013177"/>
                          <a:ext cx="1153033" cy="264886"/>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21658157"/>
                </p:ext>
              </p:extLst>
            </p:nvPr>
          </p:nvGraphicFramePr>
          <p:xfrm>
            <a:off x="9201150" y="2047648"/>
            <a:ext cx="607680" cy="233723"/>
          </p:xfrm>
          <a:graphic>
            <a:graphicData uri="http://schemas.openxmlformats.org/presentationml/2006/ole">
              <mc:AlternateContent xmlns:mc="http://schemas.openxmlformats.org/markup-compatibility/2006">
                <mc:Choice xmlns:v="urn:schemas-microsoft-com:vml" Requires="v">
                  <p:oleObj spid="_x0000_s20948" name="Equation" r:id="rId7" imgW="495000" imgH="190440" progId="Equation.3">
                    <p:embed/>
                  </p:oleObj>
                </mc:Choice>
                <mc:Fallback>
                  <p:oleObj name="Equation" r:id="rId7" imgW="495000" imgH="190440" progId="Equation.3">
                    <p:embed/>
                    <p:pic>
                      <p:nvPicPr>
                        <p:cNvPr id="0" name=""/>
                        <p:cNvPicPr/>
                        <p:nvPr/>
                      </p:nvPicPr>
                      <p:blipFill>
                        <a:blip r:embed="rId8"/>
                        <a:stretch>
                          <a:fillRect/>
                        </a:stretch>
                      </p:blipFill>
                      <p:spPr>
                        <a:xfrm>
                          <a:off x="9201150" y="2047648"/>
                          <a:ext cx="607680" cy="233723"/>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31472804"/>
                </p:ext>
              </p:extLst>
            </p:nvPr>
          </p:nvGraphicFramePr>
          <p:xfrm>
            <a:off x="6876142" y="2363333"/>
            <a:ext cx="249305" cy="233723"/>
          </p:xfrm>
          <a:graphic>
            <a:graphicData uri="http://schemas.openxmlformats.org/presentationml/2006/ole">
              <mc:AlternateContent xmlns:mc="http://schemas.openxmlformats.org/markup-compatibility/2006">
                <mc:Choice xmlns:v="urn:schemas-microsoft-com:vml" Requires="v">
                  <p:oleObj spid="_x0000_s20949" name="Equation" r:id="rId9" imgW="203040" imgH="190440" progId="Equation.3">
                    <p:embed/>
                  </p:oleObj>
                </mc:Choice>
                <mc:Fallback>
                  <p:oleObj name="Equation" r:id="rId9" imgW="203040" imgH="190440" progId="Equation.3">
                    <p:embed/>
                    <p:pic>
                      <p:nvPicPr>
                        <p:cNvPr id="0" name=""/>
                        <p:cNvPicPr/>
                        <p:nvPr/>
                      </p:nvPicPr>
                      <p:blipFill>
                        <a:blip r:embed="rId10"/>
                        <a:stretch>
                          <a:fillRect/>
                        </a:stretch>
                      </p:blipFill>
                      <p:spPr>
                        <a:xfrm>
                          <a:off x="6876142" y="2363333"/>
                          <a:ext cx="249305" cy="233723"/>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0297344"/>
                </p:ext>
              </p:extLst>
            </p:nvPr>
          </p:nvGraphicFramePr>
          <p:xfrm>
            <a:off x="10056586" y="2038578"/>
            <a:ext cx="218142" cy="202560"/>
          </p:xfrm>
          <a:graphic>
            <a:graphicData uri="http://schemas.openxmlformats.org/presentationml/2006/ole">
              <mc:AlternateContent xmlns:mc="http://schemas.openxmlformats.org/markup-compatibility/2006">
                <mc:Choice xmlns:v="urn:schemas-microsoft-com:vml" Requires="v">
                  <p:oleObj spid="_x0000_s20950" name="Equation" r:id="rId11" imgW="177480" imgH="164880" progId="Equation.3">
                    <p:embed/>
                  </p:oleObj>
                </mc:Choice>
                <mc:Fallback>
                  <p:oleObj name="Equation" r:id="rId11" imgW="177480" imgH="164880" progId="Equation.3">
                    <p:embed/>
                    <p:pic>
                      <p:nvPicPr>
                        <p:cNvPr id="0" name=""/>
                        <p:cNvPicPr/>
                        <p:nvPr/>
                      </p:nvPicPr>
                      <p:blipFill>
                        <a:blip r:embed="rId12"/>
                        <a:stretch>
                          <a:fillRect/>
                        </a:stretch>
                      </p:blipFill>
                      <p:spPr>
                        <a:xfrm>
                          <a:off x="10056586" y="2038578"/>
                          <a:ext cx="218142" cy="202560"/>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97601602"/>
                </p:ext>
              </p:extLst>
            </p:nvPr>
          </p:nvGraphicFramePr>
          <p:xfrm>
            <a:off x="5123543" y="2753404"/>
            <a:ext cx="249304" cy="264886"/>
          </p:xfrm>
          <a:graphic>
            <a:graphicData uri="http://schemas.openxmlformats.org/presentationml/2006/ole">
              <mc:AlternateContent xmlns:mc="http://schemas.openxmlformats.org/markup-compatibility/2006">
                <mc:Choice xmlns:v="urn:schemas-microsoft-com:vml" Requires="v">
                  <p:oleObj spid="_x0000_s20951" name="Equation" r:id="rId13" imgW="203040" imgH="215640" progId="Equation.3">
                    <p:embed/>
                  </p:oleObj>
                </mc:Choice>
                <mc:Fallback>
                  <p:oleObj name="Equation" r:id="rId13" imgW="203040" imgH="215640" progId="Equation.3">
                    <p:embed/>
                    <p:pic>
                      <p:nvPicPr>
                        <p:cNvPr id="0" name=""/>
                        <p:cNvPicPr/>
                        <p:nvPr/>
                      </p:nvPicPr>
                      <p:blipFill>
                        <a:blip r:embed="rId14"/>
                        <a:stretch>
                          <a:fillRect/>
                        </a:stretch>
                      </p:blipFill>
                      <p:spPr>
                        <a:xfrm>
                          <a:off x="5123543" y="2753404"/>
                          <a:ext cx="249304" cy="264886"/>
                        </a:xfrm>
                        <a:prstGeom prst="rect">
                          <a:avLst/>
                        </a:prstGeom>
                        <a:solidFill>
                          <a:schemeClr val="tx1"/>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66225761"/>
                </p:ext>
              </p:extLst>
            </p:nvPr>
          </p:nvGraphicFramePr>
          <p:xfrm>
            <a:off x="7778749" y="3128055"/>
            <a:ext cx="1480243" cy="280467"/>
          </p:xfrm>
          <a:graphic>
            <a:graphicData uri="http://schemas.openxmlformats.org/presentationml/2006/ole">
              <mc:AlternateContent xmlns:mc="http://schemas.openxmlformats.org/markup-compatibility/2006">
                <mc:Choice xmlns:v="urn:schemas-microsoft-com:vml" Requires="v">
                  <p:oleObj spid="_x0000_s20952" name="Equation" r:id="rId15" imgW="1206360" imgH="228600" progId="Equation.3">
                    <p:embed/>
                  </p:oleObj>
                </mc:Choice>
                <mc:Fallback>
                  <p:oleObj name="Equation" r:id="rId15" imgW="1206360" imgH="228600" progId="Equation.3">
                    <p:embed/>
                    <p:pic>
                      <p:nvPicPr>
                        <p:cNvPr id="0" name=""/>
                        <p:cNvPicPr/>
                        <p:nvPr/>
                      </p:nvPicPr>
                      <p:blipFill>
                        <a:blip r:embed="rId16"/>
                        <a:stretch>
                          <a:fillRect/>
                        </a:stretch>
                      </p:blipFill>
                      <p:spPr>
                        <a:xfrm>
                          <a:off x="7778749" y="3128055"/>
                          <a:ext cx="1480243" cy="280467"/>
                        </a:xfrm>
                        <a:prstGeom prst="rect">
                          <a:avLst/>
                        </a:prstGeom>
                        <a:solidFill>
                          <a:schemeClr val="tx1"/>
                        </a:solid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435456776"/>
                </p:ext>
              </p:extLst>
            </p:nvPr>
          </p:nvGraphicFramePr>
          <p:xfrm>
            <a:off x="6137727" y="3878941"/>
            <a:ext cx="3022811" cy="529771"/>
          </p:xfrm>
          <a:graphic>
            <a:graphicData uri="http://schemas.openxmlformats.org/presentationml/2006/ole">
              <mc:AlternateContent xmlns:mc="http://schemas.openxmlformats.org/markup-compatibility/2006">
                <mc:Choice xmlns:v="urn:schemas-microsoft-com:vml" Requires="v">
                  <p:oleObj spid="_x0000_s20953" name="Equation" r:id="rId17" imgW="2463480" imgH="431640" progId="Equation.3">
                    <p:embed/>
                  </p:oleObj>
                </mc:Choice>
                <mc:Fallback>
                  <p:oleObj name="Equation" r:id="rId17" imgW="2463480" imgH="431640" progId="Equation.3">
                    <p:embed/>
                    <p:pic>
                      <p:nvPicPr>
                        <p:cNvPr id="0" name=""/>
                        <p:cNvPicPr/>
                        <p:nvPr/>
                      </p:nvPicPr>
                      <p:blipFill>
                        <a:blip r:embed="rId18"/>
                        <a:stretch>
                          <a:fillRect/>
                        </a:stretch>
                      </p:blipFill>
                      <p:spPr>
                        <a:xfrm>
                          <a:off x="6137727" y="3878941"/>
                          <a:ext cx="3022811" cy="529771"/>
                        </a:xfrm>
                        <a:prstGeom prst="rect">
                          <a:avLst/>
                        </a:prstGeom>
                        <a:solidFill>
                          <a:schemeClr val="tx1"/>
                        </a:solid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012993326"/>
                </p:ext>
              </p:extLst>
            </p:nvPr>
          </p:nvGraphicFramePr>
          <p:xfrm>
            <a:off x="7683727" y="2800350"/>
            <a:ext cx="217487" cy="203200"/>
          </p:xfrm>
          <a:graphic>
            <a:graphicData uri="http://schemas.openxmlformats.org/presentationml/2006/ole">
              <mc:AlternateContent xmlns:mc="http://schemas.openxmlformats.org/markup-compatibility/2006">
                <mc:Choice xmlns:v="urn:schemas-microsoft-com:vml" Requires="v">
                  <p:oleObj spid="_x0000_s20954" name="Equation" r:id="rId19" imgW="177480" imgH="164880" progId="Equation.3">
                    <p:embed/>
                  </p:oleObj>
                </mc:Choice>
                <mc:Fallback>
                  <p:oleObj name="Equation" r:id="rId19" imgW="177480" imgH="164880" progId="Equation.3">
                    <p:embed/>
                    <p:pic>
                      <p:nvPicPr>
                        <p:cNvPr id="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3727" y="2800350"/>
                          <a:ext cx="217487" cy="203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291284089"/>
                </p:ext>
              </p:extLst>
            </p:nvPr>
          </p:nvGraphicFramePr>
          <p:xfrm>
            <a:off x="10315349" y="2788331"/>
            <a:ext cx="249237" cy="233362"/>
          </p:xfrm>
          <a:graphic>
            <a:graphicData uri="http://schemas.openxmlformats.org/presentationml/2006/ole">
              <mc:AlternateContent xmlns:mc="http://schemas.openxmlformats.org/markup-compatibility/2006">
                <mc:Choice xmlns:v="urn:schemas-microsoft-com:vml" Requires="v">
                  <p:oleObj spid="_x0000_s20955" name="Equation" r:id="rId21" imgW="203040" imgH="190440" progId="Equation.3">
                    <p:embed/>
                  </p:oleObj>
                </mc:Choice>
                <mc:Fallback>
                  <p:oleObj name="Equation" r:id="rId21" imgW="203040" imgH="190440"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315349" y="2788331"/>
                          <a:ext cx="249237" cy="2333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3735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1" end="1"/>
                                            </p:txEl>
                                          </p:spTgt>
                                        </p:tgtEl>
                                        <p:attrNameLst>
                                          <p:attrName>style.color</p:attrName>
                                        </p:attrNameLst>
                                      </p:cBhvr>
                                      <p:to>
                                        <p:clrVal>
                                          <a:schemeClr val="accent2"/>
                                        </p:clrVal>
                                      </p:to>
                                    </p:set>
                                    <p:set>
                                      <p:cBhvr>
                                        <p:cTn id="7" dur="500" fill="hold"/>
                                        <p:tgtEl>
                                          <p:spTgt spid="4">
                                            <p:txEl>
                                              <p:pRg st="1" end="1"/>
                                            </p:txEl>
                                          </p:spTgt>
                                        </p:tgtEl>
                                        <p:attrNameLst>
                                          <p:attrName>fillcolor</p:attrName>
                                        </p:attrNameLst>
                                      </p:cBhvr>
                                      <p:to>
                                        <p:clrVal>
                                          <a:schemeClr val="accent2"/>
                                        </p:clrVal>
                                      </p:to>
                                    </p:set>
                                    <p:set>
                                      <p:cBhvr>
                                        <p:cTn id="8" dur="500" fill="hold"/>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建立模型</a:t>
            </a:r>
            <a:endParaRPr lang="en-US" dirty="0"/>
          </a:p>
        </p:txBody>
      </p:sp>
      <p:sp>
        <p:nvSpPr>
          <p:cNvPr id="3" name="Vertical Text Placeholder 2"/>
          <p:cNvSpPr>
            <a:spLocks noGrp="1"/>
          </p:cNvSpPr>
          <p:nvPr>
            <p:ph type="body" orient="vert" idx="1"/>
          </p:nvPr>
        </p:nvSpPr>
        <p:spPr>
          <a:xfrm>
            <a:off x="4526280" y="1520828"/>
            <a:ext cx="6816634" cy="4637700"/>
          </a:xfrm>
        </p:spPr>
        <p:txBody>
          <a:bodyPr/>
          <a:lstStyle/>
          <a:p>
            <a:r>
              <a:rPr lang="zh-CN" altLang="en-US" dirty="0"/>
              <a:t>风险评估系统可以表示为一个三元</a:t>
            </a:r>
            <a:r>
              <a:rPr lang="zh-CN" altLang="en-US" dirty="0" smtClean="0"/>
              <a:t>组  </a:t>
            </a:r>
            <a:r>
              <a:rPr lang="en-US" dirty="0" smtClean="0"/>
              <a:t>           </a:t>
            </a:r>
            <a:r>
              <a:rPr lang="zh-CN" altLang="en-US" dirty="0" smtClean="0"/>
              <a:t>，</a:t>
            </a:r>
            <a:r>
              <a:rPr lang="en-US" dirty="0" smtClean="0"/>
              <a:t>        </a:t>
            </a:r>
            <a:r>
              <a:rPr lang="zh-CN" altLang="en-US" dirty="0" smtClean="0"/>
              <a:t>为系统初始模</a:t>
            </a:r>
            <a:r>
              <a:rPr lang="zh-CN" altLang="en-US" dirty="0"/>
              <a:t>型，</a:t>
            </a:r>
            <a:r>
              <a:rPr lang="en-US" dirty="0"/>
              <a:t> </a:t>
            </a:r>
            <a:r>
              <a:rPr lang="en-US" dirty="0" smtClean="0"/>
              <a:t>    </a:t>
            </a:r>
            <a:r>
              <a:rPr lang="zh-CN" altLang="en-US" dirty="0" smtClean="0"/>
              <a:t>为</a:t>
            </a:r>
            <a:r>
              <a:rPr lang="zh-CN" altLang="en-US" dirty="0"/>
              <a:t>系统的转移模型，</a:t>
            </a:r>
            <a:r>
              <a:rPr lang="en-US" dirty="0"/>
              <a:t> </a:t>
            </a:r>
            <a:r>
              <a:rPr lang="en-US" dirty="0" smtClean="0"/>
              <a:t>  </a:t>
            </a:r>
            <a:r>
              <a:rPr lang="zh-CN" altLang="en-US" dirty="0" smtClean="0"/>
              <a:t>为</a:t>
            </a:r>
            <a:r>
              <a:rPr lang="zh-CN" altLang="en-US" dirty="0"/>
              <a:t>时间片长度。</a:t>
            </a:r>
            <a:endParaRPr lang="en-US" dirty="0"/>
          </a:p>
          <a:p>
            <a:endParaRPr lang="en-US" dirty="0"/>
          </a:p>
        </p:txBody>
      </p:sp>
      <p:sp>
        <p:nvSpPr>
          <p:cNvPr id="4" name="Vertical Text Placeholder 3"/>
          <p:cNvSpPr>
            <a:spLocks noGrp="1"/>
          </p:cNvSpPr>
          <p:nvPr>
            <p:ph type="body" orient="vert" idx="13"/>
          </p:nvPr>
        </p:nvSpPr>
        <p:spPr/>
        <p:txBody>
          <a:bodyPr/>
          <a:lstStyle/>
          <a:p>
            <a:r>
              <a:rPr lang="zh-CN" altLang="en-US" dirty="0"/>
              <a:t>静态评估模型</a:t>
            </a:r>
            <a:endParaRPr lang="en-US" altLang="zh-CN" dirty="0"/>
          </a:p>
          <a:p>
            <a:r>
              <a:rPr lang="zh-CN" altLang="en-US" dirty="0"/>
              <a:t>转移模型</a:t>
            </a:r>
            <a:endParaRPr lang="en-US" altLang="zh-CN" dirty="0"/>
          </a:p>
          <a:p>
            <a:r>
              <a:rPr lang="zh-CN" altLang="en-US" dirty="0"/>
              <a:t>动态评估模型</a:t>
            </a:r>
            <a:endParaRPr lang="en-US" dirty="0"/>
          </a:p>
          <a:p>
            <a:endParaRPr lang="en-US" dirty="0"/>
          </a:p>
        </p:txBody>
      </p:sp>
      <p:grpSp>
        <p:nvGrpSpPr>
          <p:cNvPr id="10" name="Group 9"/>
          <p:cNvGrpSpPr/>
          <p:nvPr/>
        </p:nvGrpSpPr>
        <p:grpSpPr>
          <a:xfrm>
            <a:off x="4552950" y="1734684"/>
            <a:ext cx="6371361" cy="861456"/>
            <a:chOff x="4552950" y="1734684"/>
            <a:chExt cx="6371361" cy="861456"/>
          </a:xfrm>
        </p:grpSpPr>
        <p:graphicFrame>
          <p:nvGraphicFramePr>
            <p:cNvPr id="6" name="Object 5"/>
            <p:cNvGraphicFramePr>
              <a:graphicFrameLocks noChangeAspect="1"/>
            </p:cNvGraphicFramePr>
            <p:nvPr>
              <p:extLst>
                <p:ext uri="{D42A27DB-BD31-4B8C-83A1-F6EECF244321}">
                  <p14:modId xmlns:p14="http://schemas.microsoft.com/office/powerpoint/2010/main" val="745114866"/>
                </p:ext>
              </p:extLst>
            </p:nvPr>
          </p:nvGraphicFramePr>
          <p:xfrm>
            <a:off x="9812564" y="1734684"/>
            <a:ext cx="1111747" cy="328056"/>
          </p:xfrm>
          <a:graphic>
            <a:graphicData uri="http://schemas.openxmlformats.org/presentationml/2006/ole">
              <mc:AlternateContent xmlns:mc="http://schemas.openxmlformats.org/markup-compatibility/2006">
                <mc:Choice xmlns:v="urn:schemas-microsoft-com:vml" Requires="v">
                  <p:oleObj spid="_x0000_s21684" name="Equation" r:id="rId3" imgW="774360" imgH="228600" progId="Equation.3">
                    <p:embed/>
                  </p:oleObj>
                </mc:Choice>
                <mc:Fallback>
                  <p:oleObj name="Equation" r:id="rId3" imgW="774360" imgH="228600" progId="Equation.3">
                    <p:embed/>
                    <p:pic>
                      <p:nvPicPr>
                        <p:cNvPr id="0" name=""/>
                        <p:cNvPicPr/>
                        <p:nvPr/>
                      </p:nvPicPr>
                      <p:blipFill>
                        <a:blip r:embed="rId4"/>
                        <a:stretch>
                          <a:fillRect/>
                        </a:stretch>
                      </p:blipFill>
                      <p:spPr>
                        <a:xfrm>
                          <a:off x="9812564" y="1734684"/>
                          <a:ext cx="1111747" cy="328056"/>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91371248"/>
                </p:ext>
              </p:extLst>
            </p:nvPr>
          </p:nvGraphicFramePr>
          <p:xfrm>
            <a:off x="4552950" y="2268084"/>
            <a:ext cx="273380" cy="328056"/>
          </p:xfrm>
          <a:graphic>
            <a:graphicData uri="http://schemas.openxmlformats.org/presentationml/2006/ole">
              <mc:AlternateContent xmlns:mc="http://schemas.openxmlformats.org/markup-compatibility/2006">
                <mc:Choice xmlns:v="urn:schemas-microsoft-com:vml" Requires="v">
                  <p:oleObj spid="_x0000_s21685" name="Equation" r:id="rId5" imgW="190440" imgH="228600" progId="Equation.3">
                    <p:embed/>
                  </p:oleObj>
                </mc:Choice>
                <mc:Fallback>
                  <p:oleObj name="Equation" r:id="rId5" imgW="190440" imgH="228600" progId="Equation.3">
                    <p:embed/>
                    <p:pic>
                      <p:nvPicPr>
                        <p:cNvPr id="0" name=""/>
                        <p:cNvPicPr/>
                        <p:nvPr/>
                      </p:nvPicPr>
                      <p:blipFill>
                        <a:blip r:embed="rId6"/>
                        <a:stretch>
                          <a:fillRect/>
                        </a:stretch>
                      </p:blipFill>
                      <p:spPr>
                        <a:xfrm>
                          <a:off x="4552950" y="2268084"/>
                          <a:ext cx="273380" cy="328056"/>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54809431"/>
                </p:ext>
              </p:extLst>
            </p:nvPr>
          </p:nvGraphicFramePr>
          <p:xfrm>
            <a:off x="7286172" y="2263549"/>
            <a:ext cx="364507" cy="309831"/>
          </p:xfrm>
          <a:graphic>
            <a:graphicData uri="http://schemas.openxmlformats.org/presentationml/2006/ole">
              <mc:AlternateContent xmlns:mc="http://schemas.openxmlformats.org/markup-compatibility/2006">
                <mc:Choice xmlns:v="urn:schemas-microsoft-com:vml" Requires="v">
                  <p:oleObj spid="_x0000_s21686" name="Equation" r:id="rId7" imgW="253800" imgH="215640" progId="Equation.3">
                    <p:embed/>
                  </p:oleObj>
                </mc:Choice>
                <mc:Fallback>
                  <p:oleObj name="Equation" r:id="rId7" imgW="253800" imgH="215640" progId="Equation.3">
                    <p:embed/>
                    <p:pic>
                      <p:nvPicPr>
                        <p:cNvPr id="0" name=""/>
                        <p:cNvPicPr/>
                        <p:nvPr/>
                      </p:nvPicPr>
                      <p:blipFill>
                        <a:blip r:embed="rId8"/>
                        <a:stretch>
                          <a:fillRect/>
                        </a:stretch>
                      </p:blipFill>
                      <p:spPr>
                        <a:xfrm>
                          <a:off x="7286172" y="2263549"/>
                          <a:ext cx="364507" cy="309831"/>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8869079"/>
                </p:ext>
              </p:extLst>
            </p:nvPr>
          </p:nvGraphicFramePr>
          <p:xfrm>
            <a:off x="10521949" y="2299834"/>
            <a:ext cx="200479" cy="236930"/>
          </p:xfrm>
          <a:graphic>
            <a:graphicData uri="http://schemas.openxmlformats.org/presentationml/2006/ole">
              <mc:AlternateContent xmlns:mc="http://schemas.openxmlformats.org/markup-compatibility/2006">
                <mc:Choice xmlns:v="urn:schemas-microsoft-com:vml" Requires="v">
                  <p:oleObj spid="_x0000_s21687" name="Equation" r:id="rId9" imgW="139680" imgH="164880" progId="Equation.3">
                    <p:embed/>
                  </p:oleObj>
                </mc:Choice>
                <mc:Fallback>
                  <p:oleObj name="Equation" r:id="rId9" imgW="139680" imgH="164880" progId="Equation.3">
                    <p:embed/>
                    <p:pic>
                      <p:nvPicPr>
                        <p:cNvPr id="0" name=""/>
                        <p:cNvPicPr/>
                        <p:nvPr/>
                      </p:nvPicPr>
                      <p:blipFill>
                        <a:blip r:embed="rId10"/>
                        <a:stretch>
                          <a:fillRect/>
                        </a:stretch>
                      </p:blipFill>
                      <p:spPr>
                        <a:xfrm>
                          <a:off x="10521949" y="2299834"/>
                          <a:ext cx="200479" cy="236930"/>
                        </a:xfrm>
                        <a:prstGeom prst="rect">
                          <a:avLst/>
                        </a:prstGeom>
                        <a:solidFill>
                          <a:schemeClr val="tx1"/>
                        </a:solidFill>
                      </p:spPr>
                    </p:pic>
                  </p:oleObj>
                </mc:Fallback>
              </mc:AlternateContent>
            </a:graphicData>
          </a:graphic>
        </p:graphicFrame>
      </p:grpSp>
      <p:grpSp>
        <p:nvGrpSpPr>
          <p:cNvPr id="11" name="Group 10"/>
          <p:cNvGrpSpPr/>
          <p:nvPr/>
        </p:nvGrpSpPr>
        <p:grpSpPr>
          <a:xfrm>
            <a:off x="5325835" y="6858000"/>
            <a:ext cx="5268913" cy="3650636"/>
            <a:chOff x="5321072" y="7010400"/>
            <a:chExt cx="5268913" cy="3650636"/>
          </a:xfrm>
        </p:grpSpPr>
        <p:pic>
          <p:nvPicPr>
            <p:cNvPr id="2150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25835" y="7010400"/>
              <a:ext cx="52641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1072" y="8814253"/>
              <a:ext cx="5268913"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651175" y="10353259"/>
              <a:ext cx="303711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动态</a:t>
              </a:r>
              <a:r>
                <a:rPr lang="zh-CN" altLang="en-US" sz="1400" dirty="0">
                  <a:latin typeface="微软雅黑" panose="020B0503020204020204" pitchFamily="34" charset="-122"/>
                  <a:ea typeface="微软雅黑" panose="020B0503020204020204" pitchFamily="34" charset="-122"/>
                </a:rPr>
                <a:t>网络安全风险评估模型</a:t>
              </a:r>
              <a:endParaRPr lang="en-US" sz="1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8610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2" end="2"/>
                                            </p:txEl>
                                          </p:spTgt>
                                        </p:tgtEl>
                                        <p:attrNameLst>
                                          <p:attrName>style.color</p:attrName>
                                        </p:attrNameLst>
                                      </p:cBhvr>
                                      <p:to>
                                        <p:clrVal>
                                          <a:schemeClr val="accent2"/>
                                        </p:clrVal>
                                      </p:to>
                                    </p:set>
                                    <p:set>
                                      <p:cBhvr>
                                        <p:cTn id="7" dur="500" fill="hold"/>
                                        <p:tgtEl>
                                          <p:spTgt spid="4">
                                            <p:txEl>
                                              <p:pRg st="2" end="2"/>
                                            </p:txEl>
                                          </p:spTgt>
                                        </p:tgtEl>
                                        <p:attrNameLst>
                                          <p:attrName>fillcolor</p:attrName>
                                        </p:attrNameLst>
                                      </p:cBhvr>
                                      <p:to>
                                        <p:clrVal>
                                          <a:schemeClr val="accent2"/>
                                        </p:clrVal>
                                      </p:to>
                                    </p:set>
                                    <p:set>
                                      <p:cBhvr>
                                        <p:cTn id="8" dur="500" fill="hold"/>
                                        <p:tgtEl>
                                          <p:spTgt spid="4">
                                            <p:txEl>
                                              <p:pRg st="2" end="2"/>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0-ppt_h/2"/>
                                          </p:val>
                                        </p:tav>
                                      </p:tavLst>
                                    </p:anim>
                                    <p:set>
                                      <p:cBhvr>
                                        <p:cTn id="14" dur="1" fill="hold">
                                          <p:stCondLst>
                                            <p:cond delay="499"/>
                                          </p:stCondLst>
                                        </p:cTn>
                                        <p:tgtEl>
                                          <p:spTgt spid="10"/>
                                        </p:tgtEl>
                                        <p:attrNameLst>
                                          <p:attrName>style.visibility</p:attrName>
                                        </p:attrNameLst>
                                      </p:cBhvr>
                                      <p:to>
                                        <p:strVal val="hidden"/>
                                      </p:to>
                                    </p:set>
                                  </p:childTnLst>
                                </p:cTn>
                              </p:par>
                              <p:par>
                                <p:cTn id="15" presetID="2" presetClass="exit" presetSubtype="1" fill="hold" grpId="0" nodeType="withEffect">
                                  <p:stCondLst>
                                    <p:cond delay="0"/>
                                  </p:stCondLst>
                                  <p:childTnLst>
                                    <p:anim calcmode="lin" valueType="num">
                                      <p:cBhvr additive="base">
                                        <p:cTn id="1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64" presetClass="path" presetSubtype="0" accel="50000" decel="50000" fill="hold" nodeType="withEffect">
                                  <p:stCondLst>
                                    <p:cond delay="0"/>
                                  </p:stCondLst>
                                  <p:childTnLst>
                                    <p:animMotion origin="layout" path="M -4.58333E-6 -3.7037E-6 L 0.00092 -0.7118 " pathEditMode="relative" rAng="0" ptsTypes="AA">
                                      <p:cBhvr>
                                        <p:cTn id="20" dur="500" fill="hold"/>
                                        <p:tgtEl>
                                          <p:spTgt spid="11"/>
                                        </p:tgtEl>
                                        <p:attrNameLst>
                                          <p:attrName>ppt_x</p:attrName>
                                          <p:attrName>ppt_y</p:attrName>
                                        </p:attrNameLst>
                                      </p:cBhvr>
                                      <p:rCtr x="39" y="-3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风险评估指标提取</a:t>
            </a:r>
            <a:endParaRPr lang="en-US" dirty="0"/>
          </a:p>
        </p:txBody>
      </p:sp>
      <p:sp>
        <p:nvSpPr>
          <p:cNvPr id="5" name="Vertical Text Placeholder 4"/>
          <p:cNvSpPr>
            <a:spLocks noGrp="1"/>
          </p:cNvSpPr>
          <p:nvPr>
            <p:ph type="body" orient="vert" idx="1"/>
          </p:nvPr>
        </p:nvSpPr>
        <p:spPr/>
        <p:txBody>
          <a:bodyPr/>
          <a:lstStyle/>
          <a:p>
            <a:r>
              <a:rPr lang="zh-CN" altLang="en-US" sz="2000" dirty="0" smtClean="0"/>
              <a:t>网</a:t>
            </a:r>
            <a:r>
              <a:rPr lang="zh-CN" altLang="en-US" sz="2000" dirty="0"/>
              <a:t>络态势评估指标由资产指标、威胁性指标、脆弱性指标的安全性指标等三项大指标，还可细分为各子类安全指标</a:t>
            </a:r>
            <a:r>
              <a:rPr lang="zh-CN" altLang="en-US" sz="2000" dirty="0" smtClean="0"/>
              <a:t>。下图构</a:t>
            </a:r>
            <a:r>
              <a:rPr lang="zh-CN" altLang="en-US" sz="2000" dirty="0"/>
              <a:t>建了风险评估指标识别图</a:t>
            </a:r>
            <a:r>
              <a:rPr lang="zh-CN" altLang="en-US" sz="2000" dirty="0" smtClean="0"/>
              <a:t>。</a:t>
            </a:r>
            <a:endParaRPr lang="en-US" altLang="zh-CN" sz="20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864" y="2558144"/>
            <a:ext cx="5971050" cy="333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807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网络安全风险评估模型推理</a:t>
            </a:r>
            <a:endParaRPr lang="en-US" dirty="0"/>
          </a:p>
        </p:txBody>
      </p:sp>
      <p:sp>
        <p:nvSpPr>
          <p:cNvPr id="3" name="Vertical Text Placeholder 2"/>
          <p:cNvSpPr>
            <a:spLocks noGrp="1"/>
          </p:cNvSpPr>
          <p:nvPr>
            <p:ph type="body" orient="vert" idx="1"/>
          </p:nvPr>
        </p:nvSpPr>
        <p:spPr/>
        <p:txBody>
          <a:bodyPr>
            <a:normAutofit fontScale="77500" lnSpcReduction="20000"/>
          </a:bodyPr>
          <a:lstStyle/>
          <a:p>
            <a:r>
              <a:rPr lang="zh-CN" altLang="en-US" dirty="0"/>
              <a:t>网络安全风险评估模</a:t>
            </a:r>
            <a:r>
              <a:rPr lang="zh-CN" altLang="en-US" dirty="0" smtClean="0"/>
              <a:t>型包含</a:t>
            </a:r>
            <a:r>
              <a:rPr lang="zh-CN" altLang="en-US" i="1" u="sng" dirty="0" smtClean="0"/>
              <a:t>观察节点</a:t>
            </a:r>
            <a:r>
              <a:rPr lang="en-US" altLang="zh-CN" dirty="0" smtClean="0"/>
              <a:t>(</a:t>
            </a:r>
            <a:r>
              <a:rPr lang="zh-CN" altLang="en-US" dirty="0"/>
              <a:t>其节点状态能够直接得到</a:t>
            </a:r>
            <a:r>
              <a:rPr lang="en-US" altLang="zh-CN" dirty="0" smtClean="0"/>
              <a:t>)</a:t>
            </a:r>
            <a:r>
              <a:rPr lang="zh-CN" altLang="en-US" dirty="0" smtClean="0"/>
              <a:t>和</a:t>
            </a:r>
            <a:r>
              <a:rPr lang="zh-CN" altLang="en-US" i="1" u="sng" dirty="0" smtClean="0"/>
              <a:t>隐含节点</a:t>
            </a:r>
            <a:r>
              <a:rPr lang="en-US" altLang="zh-CN" dirty="0" smtClean="0"/>
              <a:t>(</a:t>
            </a:r>
            <a:r>
              <a:rPr lang="zh-CN" altLang="en-US" dirty="0"/>
              <a:t>其状态必须经过推理得到</a:t>
            </a:r>
            <a:r>
              <a:rPr lang="en-US" altLang="zh-CN" dirty="0" smtClean="0"/>
              <a:t>)</a:t>
            </a:r>
            <a:r>
              <a:rPr lang="zh-CN" altLang="en-US" dirty="0" smtClean="0"/>
              <a:t>两种节点。</a:t>
            </a:r>
            <a:endParaRPr lang="en-US" altLang="zh-CN" dirty="0" smtClean="0"/>
          </a:p>
          <a:p>
            <a:r>
              <a:rPr lang="zh-CN" altLang="en-US" i="1" u="sng" dirty="0"/>
              <a:t>结构图</a:t>
            </a:r>
            <a:r>
              <a:rPr lang="en-US" dirty="0"/>
              <a:t>G</a:t>
            </a:r>
            <a:r>
              <a:rPr lang="zh-CN" altLang="en-US" dirty="0"/>
              <a:t>表达了各个评估指标之间的因果关系；</a:t>
            </a:r>
            <a:r>
              <a:rPr lang="zh-CN" altLang="en-US" sz="2500" i="1" u="sng" dirty="0"/>
              <a:t>局部概率</a:t>
            </a:r>
            <a:r>
              <a:rPr lang="zh-CN" altLang="en-US" dirty="0"/>
              <a:t>分布</a:t>
            </a:r>
            <a:r>
              <a:rPr lang="en-US" dirty="0"/>
              <a:t> </a:t>
            </a:r>
            <a:r>
              <a:rPr lang="en-US" dirty="0" smtClean="0"/>
              <a:t>    </a:t>
            </a:r>
            <a:r>
              <a:rPr lang="zh-CN" altLang="en-US" dirty="0" smtClean="0"/>
              <a:t>表</a:t>
            </a:r>
            <a:r>
              <a:rPr lang="zh-CN" altLang="en-US" dirty="0"/>
              <a:t>达了各个评估指标之间联系的强弱，用条</a:t>
            </a:r>
            <a:r>
              <a:rPr lang="zh-CN" altLang="en-US" dirty="0" smtClean="0"/>
              <a:t>件概</a:t>
            </a:r>
            <a:r>
              <a:rPr lang="zh-CN" altLang="en-US" dirty="0"/>
              <a:t>率表</a:t>
            </a:r>
            <a:r>
              <a:rPr lang="zh-CN" altLang="en-US" dirty="0" smtClean="0"/>
              <a:t>示。已知    可以得到    ，推理的目标是通过观</a:t>
            </a:r>
            <a:r>
              <a:rPr lang="zh-CN" altLang="en-US" dirty="0"/>
              <a:t>察</a:t>
            </a:r>
            <a:r>
              <a:rPr lang="zh-CN" altLang="en-US" dirty="0" smtClean="0"/>
              <a:t>量</a:t>
            </a:r>
            <a:r>
              <a:rPr lang="en-US" altLang="zh-CN" dirty="0" smtClean="0"/>
              <a:t>    </a:t>
            </a:r>
            <a:r>
              <a:rPr lang="zh-CN" altLang="en-US" dirty="0" smtClean="0"/>
              <a:t>得</a:t>
            </a:r>
            <a:r>
              <a:rPr lang="zh-CN" altLang="en-US" dirty="0"/>
              <a:t>到所需要的相应概率。在网络安全风险评估模</a:t>
            </a:r>
            <a:r>
              <a:rPr lang="zh-CN" altLang="en-US" dirty="0" smtClean="0"/>
              <a:t>型中，</a:t>
            </a:r>
            <a:r>
              <a:rPr lang="zh-CN" altLang="en-US" dirty="0"/>
              <a:t>感兴趣的结点</a:t>
            </a:r>
            <a:r>
              <a:rPr lang="zh-CN" altLang="en-US" dirty="0" smtClean="0"/>
              <a:t>是                ，</a:t>
            </a:r>
            <a:r>
              <a:rPr lang="zh-CN" altLang="en-US" dirty="0"/>
              <a:t>目标是通过</a:t>
            </a:r>
            <a:r>
              <a:rPr lang="zh-CN" altLang="en-US" i="1" u="sng" dirty="0"/>
              <a:t>观测变量</a:t>
            </a:r>
            <a:r>
              <a:rPr lang="en-US" dirty="0"/>
              <a:t> </a:t>
            </a:r>
            <a:r>
              <a:rPr lang="en-US" dirty="0" smtClean="0"/>
              <a:t>                  h           </a:t>
            </a:r>
            <a:r>
              <a:rPr lang="zh-CN" altLang="en-US" dirty="0" smtClean="0"/>
              <a:t>的状态，</a:t>
            </a:r>
            <a:r>
              <a:rPr lang="zh-CN" altLang="en-US" dirty="0"/>
              <a:t>准确推理出</a:t>
            </a:r>
            <a:r>
              <a:rPr lang="zh-CN" altLang="en-US" i="1" u="sng" dirty="0"/>
              <a:t>隐含结点</a:t>
            </a:r>
            <a:r>
              <a:rPr lang="zh-CN" altLang="en-US" dirty="0"/>
              <a:t>的概率</a:t>
            </a:r>
            <a:r>
              <a:rPr lang="zh-CN" altLang="en-US" dirty="0" smtClean="0"/>
              <a:t>。</a:t>
            </a:r>
            <a:endParaRPr lang="en-US" altLang="zh-CN" dirty="0" smtClean="0"/>
          </a:p>
          <a:p>
            <a:endParaRPr lang="en-US" altLang="zh-CN" dirty="0"/>
          </a:p>
          <a:p>
            <a:pPr marL="0" indent="0">
              <a:buNone/>
            </a:pPr>
            <a:r>
              <a:rPr lang="en-US" altLang="zh-CN" dirty="0" smtClean="0"/>
              <a:t> </a:t>
            </a:r>
          </a:p>
          <a:p>
            <a:endParaRPr lang="en-US" altLang="zh-CN" dirty="0" smtClean="0"/>
          </a:p>
          <a:p>
            <a:endParaRPr lang="en-US" dirty="0"/>
          </a:p>
          <a:p>
            <a:endParaRPr lang="en-US" dirty="0"/>
          </a:p>
        </p:txBody>
      </p:sp>
      <p:sp>
        <p:nvSpPr>
          <p:cNvPr id="4" name="Vertical Text Placeholder 3"/>
          <p:cNvSpPr>
            <a:spLocks noGrp="1"/>
          </p:cNvSpPr>
          <p:nvPr>
            <p:ph type="body" orient="vert" idx="13"/>
          </p:nvPr>
        </p:nvSpPr>
        <p:spPr/>
        <p:txBody>
          <a:bodyPr/>
          <a:lstStyle/>
          <a:p>
            <a:r>
              <a:rPr lang="zh-CN" altLang="en-US" dirty="0"/>
              <a:t>静态风险评</a:t>
            </a:r>
            <a:r>
              <a:rPr lang="zh-CN" altLang="en-US" dirty="0" smtClean="0"/>
              <a:t>估</a:t>
            </a:r>
            <a:endParaRPr lang="en-US" altLang="zh-CN" dirty="0" smtClean="0"/>
          </a:p>
          <a:p>
            <a:r>
              <a:rPr lang="zh-CN" altLang="en-US" dirty="0"/>
              <a:t>动</a:t>
            </a:r>
            <a:r>
              <a:rPr lang="zh-CN" altLang="en-US" dirty="0" smtClean="0"/>
              <a:t>态风险评估</a:t>
            </a:r>
            <a:endParaRPr lang="en-US" dirty="0"/>
          </a:p>
        </p:txBody>
      </p:sp>
      <p:grpSp>
        <p:nvGrpSpPr>
          <p:cNvPr id="12" name="Group 11"/>
          <p:cNvGrpSpPr/>
          <p:nvPr/>
        </p:nvGrpSpPr>
        <p:grpSpPr>
          <a:xfrm>
            <a:off x="4829627" y="2881313"/>
            <a:ext cx="3275684" cy="1799544"/>
            <a:chOff x="4829627" y="2881313"/>
            <a:chExt cx="3275684" cy="1799544"/>
          </a:xfrm>
        </p:grpSpPr>
        <p:graphicFrame>
          <p:nvGraphicFramePr>
            <p:cNvPr id="5" name="Object 4"/>
            <p:cNvGraphicFramePr>
              <a:graphicFrameLocks noChangeAspect="1"/>
            </p:cNvGraphicFramePr>
            <p:nvPr>
              <p:extLst>
                <p:ext uri="{D42A27DB-BD31-4B8C-83A1-F6EECF244321}">
                  <p14:modId xmlns:p14="http://schemas.microsoft.com/office/powerpoint/2010/main" val="3471099030"/>
                </p:ext>
              </p:extLst>
            </p:nvPr>
          </p:nvGraphicFramePr>
          <p:xfrm>
            <a:off x="5599793" y="2881313"/>
            <a:ext cx="245836" cy="264746"/>
          </p:xfrm>
          <a:graphic>
            <a:graphicData uri="http://schemas.openxmlformats.org/presentationml/2006/ole">
              <mc:AlternateContent xmlns:mc="http://schemas.openxmlformats.org/markup-compatibility/2006">
                <mc:Choice xmlns:v="urn:schemas-microsoft-com:vml" Requires="v">
                  <p:oleObj spid="_x0000_s23892" name="Equation" r:id="rId3" imgW="164880" imgH="177480" progId="Equation.3">
                    <p:embed/>
                  </p:oleObj>
                </mc:Choice>
                <mc:Fallback>
                  <p:oleObj name="Equation" r:id="rId3" imgW="164880" imgH="177480" progId="Equation.3">
                    <p:embed/>
                    <p:pic>
                      <p:nvPicPr>
                        <p:cNvPr id="0" name=""/>
                        <p:cNvPicPr/>
                        <p:nvPr/>
                      </p:nvPicPr>
                      <p:blipFill>
                        <a:blip r:embed="rId4"/>
                        <a:stretch>
                          <a:fillRect/>
                        </a:stretch>
                      </p:blipFill>
                      <p:spPr>
                        <a:xfrm>
                          <a:off x="5599793" y="2881313"/>
                          <a:ext cx="245836" cy="264746"/>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47586622"/>
                </p:ext>
              </p:extLst>
            </p:nvPr>
          </p:nvGraphicFramePr>
          <p:xfrm>
            <a:off x="6564085" y="3258684"/>
            <a:ext cx="171601" cy="257402"/>
          </p:xfrm>
          <a:graphic>
            <a:graphicData uri="http://schemas.openxmlformats.org/presentationml/2006/ole">
              <mc:AlternateContent xmlns:mc="http://schemas.openxmlformats.org/markup-compatibility/2006">
                <mc:Choice xmlns:v="urn:schemas-microsoft-com:vml" Requires="v">
                  <p:oleObj spid="_x0000_s23893" name="Equation" r:id="rId5" imgW="152280" imgH="228600" progId="Equation.3">
                    <p:embed/>
                  </p:oleObj>
                </mc:Choice>
                <mc:Fallback>
                  <p:oleObj name="Equation" r:id="rId5" imgW="152280" imgH="228600" progId="Equation.3">
                    <p:embed/>
                    <p:pic>
                      <p:nvPicPr>
                        <p:cNvPr id="0" name=""/>
                        <p:cNvPicPr/>
                        <p:nvPr/>
                      </p:nvPicPr>
                      <p:blipFill>
                        <a:blip r:embed="rId6"/>
                        <a:stretch>
                          <a:fillRect/>
                        </a:stretch>
                      </p:blipFill>
                      <p:spPr>
                        <a:xfrm>
                          <a:off x="6564085" y="3258684"/>
                          <a:ext cx="171601" cy="257402"/>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18979122"/>
                </p:ext>
              </p:extLst>
            </p:nvPr>
          </p:nvGraphicFramePr>
          <p:xfrm>
            <a:off x="7812315" y="3269570"/>
            <a:ext cx="228802" cy="257402"/>
          </p:xfrm>
          <a:graphic>
            <a:graphicData uri="http://schemas.openxmlformats.org/presentationml/2006/ole">
              <mc:AlternateContent xmlns:mc="http://schemas.openxmlformats.org/markup-compatibility/2006">
                <mc:Choice xmlns:v="urn:schemas-microsoft-com:vml" Requires="v">
                  <p:oleObj spid="_x0000_s23894" name="Equation" r:id="rId7" imgW="203040" imgH="228600" progId="Equation.3">
                    <p:embed/>
                  </p:oleObj>
                </mc:Choice>
                <mc:Fallback>
                  <p:oleObj name="Equation" r:id="rId7" imgW="203040" imgH="228600" progId="Equation.3">
                    <p:embed/>
                    <p:pic>
                      <p:nvPicPr>
                        <p:cNvPr id="0" name=""/>
                        <p:cNvPicPr/>
                        <p:nvPr/>
                      </p:nvPicPr>
                      <p:blipFill>
                        <a:blip r:embed="rId8"/>
                        <a:stretch>
                          <a:fillRect/>
                        </a:stretch>
                      </p:blipFill>
                      <p:spPr>
                        <a:xfrm>
                          <a:off x="7812315" y="3269570"/>
                          <a:ext cx="228802" cy="257402"/>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54040722"/>
                </p:ext>
              </p:extLst>
            </p:nvPr>
          </p:nvGraphicFramePr>
          <p:xfrm>
            <a:off x="5117181" y="3650570"/>
            <a:ext cx="243102" cy="257402"/>
          </p:xfrm>
          <a:graphic>
            <a:graphicData uri="http://schemas.openxmlformats.org/presentationml/2006/ole">
              <mc:AlternateContent xmlns:mc="http://schemas.openxmlformats.org/markup-compatibility/2006">
                <mc:Choice xmlns:v="urn:schemas-microsoft-com:vml" Requires="v">
                  <p:oleObj spid="_x0000_s23895" name="Equation" r:id="rId9" imgW="215640" imgH="228600" progId="Equation.3">
                    <p:embed/>
                  </p:oleObj>
                </mc:Choice>
                <mc:Fallback>
                  <p:oleObj name="Equation" r:id="rId9" imgW="215640" imgH="228600" progId="Equation.3">
                    <p:embed/>
                    <p:pic>
                      <p:nvPicPr>
                        <p:cNvPr id="0" name=""/>
                        <p:cNvPicPr/>
                        <p:nvPr/>
                      </p:nvPicPr>
                      <p:blipFill>
                        <a:blip r:embed="rId10"/>
                        <a:stretch>
                          <a:fillRect/>
                        </a:stretch>
                      </p:blipFill>
                      <p:spPr>
                        <a:xfrm>
                          <a:off x="5117181" y="3650570"/>
                          <a:ext cx="243102" cy="257402"/>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5440147"/>
                </p:ext>
              </p:extLst>
            </p:nvPr>
          </p:nvGraphicFramePr>
          <p:xfrm>
            <a:off x="7075703" y="4009798"/>
            <a:ext cx="1029608" cy="257402"/>
          </p:xfrm>
          <a:graphic>
            <a:graphicData uri="http://schemas.openxmlformats.org/presentationml/2006/ole">
              <mc:AlternateContent xmlns:mc="http://schemas.openxmlformats.org/markup-compatibility/2006">
                <mc:Choice xmlns:v="urn:schemas-microsoft-com:vml" Requires="v">
                  <p:oleObj spid="_x0000_s23896" name="Equation" r:id="rId11" imgW="914400" imgH="228600" progId="Equation.3">
                    <p:embed/>
                  </p:oleObj>
                </mc:Choice>
                <mc:Fallback>
                  <p:oleObj name="Equation" r:id="rId11" imgW="914400" imgH="228600" progId="Equation.3">
                    <p:embed/>
                    <p:pic>
                      <p:nvPicPr>
                        <p:cNvPr id="0" name=""/>
                        <p:cNvPicPr/>
                        <p:nvPr/>
                      </p:nvPicPr>
                      <p:blipFill>
                        <a:blip r:embed="rId12"/>
                        <a:stretch>
                          <a:fillRect/>
                        </a:stretch>
                      </p:blipFill>
                      <p:spPr>
                        <a:xfrm>
                          <a:off x="7075703" y="4009798"/>
                          <a:ext cx="1029608" cy="257402"/>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35418598"/>
                </p:ext>
              </p:extLst>
            </p:nvPr>
          </p:nvGraphicFramePr>
          <p:xfrm>
            <a:off x="4829627" y="4423455"/>
            <a:ext cx="915207" cy="257402"/>
          </p:xfrm>
          <a:graphic>
            <a:graphicData uri="http://schemas.openxmlformats.org/presentationml/2006/ole">
              <mc:AlternateContent xmlns:mc="http://schemas.openxmlformats.org/markup-compatibility/2006">
                <mc:Choice xmlns:v="urn:schemas-microsoft-com:vml" Requires="v">
                  <p:oleObj spid="_x0000_s23897" name="Equation" r:id="rId13" imgW="812520" imgH="228600" progId="Equation.3">
                    <p:embed/>
                  </p:oleObj>
                </mc:Choice>
                <mc:Fallback>
                  <p:oleObj name="Equation" r:id="rId13" imgW="812520" imgH="228600" progId="Equation.3">
                    <p:embed/>
                    <p:pic>
                      <p:nvPicPr>
                        <p:cNvPr id="0" name=""/>
                        <p:cNvPicPr/>
                        <p:nvPr/>
                      </p:nvPicPr>
                      <p:blipFill>
                        <a:blip r:embed="rId14"/>
                        <a:stretch>
                          <a:fillRect/>
                        </a:stretch>
                      </p:blipFill>
                      <p:spPr>
                        <a:xfrm>
                          <a:off x="4829627" y="4423455"/>
                          <a:ext cx="915207" cy="257402"/>
                        </a:xfrm>
                        <a:prstGeom prst="rect">
                          <a:avLst/>
                        </a:prstGeom>
                        <a:solidFill>
                          <a:schemeClr val="tx1"/>
                        </a:solidFill>
                      </p:spPr>
                    </p:pic>
                  </p:oleObj>
                </mc:Fallback>
              </mc:AlternateContent>
            </a:graphicData>
          </a:graphic>
        </p:graphicFrame>
      </p:grpSp>
      <p:grpSp>
        <p:nvGrpSpPr>
          <p:cNvPr id="19" name="Group 18"/>
          <p:cNvGrpSpPr/>
          <p:nvPr/>
        </p:nvGrpSpPr>
        <p:grpSpPr>
          <a:xfrm>
            <a:off x="4615543" y="6956362"/>
            <a:ext cx="6542314" cy="2938752"/>
            <a:chOff x="4615543" y="6956362"/>
            <a:chExt cx="6542314" cy="2938752"/>
          </a:xfrm>
        </p:grpSpPr>
        <p:grpSp>
          <p:nvGrpSpPr>
            <p:cNvPr id="17" name="Group 16"/>
            <p:cNvGrpSpPr/>
            <p:nvPr/>
          </p:nvGrpSpPr>
          <p:grpSpPr>
            <a:xfrm>
              <a:off x="4615543" y="6956362"/>
              <a:ext cx="6542314" cy="2938752"/>
              <a:chOff x="4615543" y="6956362"/>
              <a:chExt cx="6542314" cy="2938752"/>
            </a:xfrm>
          </p:grpSpPr>
          <p:sp>
            <p:nvSpPr>
              <p:cNvPr id="13" name="Rectangle 12"/>
              <p:cNvSpPr/>
              <p:nvPr/>
            </p:nvSpPr>
            <p:spPr>
              <a:xfrm>
                <a:off x="4615543" y="6956362"/>
                <a:ext cx="6542314" cy="2723823"/>
              </a:xfrm>
              <a:prstGeom prst="rect">
                <a:avLst/>
              </a:prstGeom>
            </p:spPr>
            <p:txBody>
              <a:bodyPr wrap="square">
                <a:spAutoFit/>
              </a:bodyPr>
              <a:lstStyle/>
              <a:p>
                <a:r>
                  <a:rPr lang="zh-CN" altLang="en-US" sz="1900" dirty="0">
                    <a:latin typeface="微软雅黑" panose="020B0503020204020204" pitchFamily="34" charset="-122"/>
                    <a:ea typeface="微软雅黑" panose="020B0503020204020204" pitchFamily="34" charset="-122"/>
                  </a:rPr>
                  <a:t>静态网络安全风险评估模型中具有</a:t>
                </a:r>
                <a:r>
                  <a:rPr lang="en-US" altLang="zh-CN" sz="1900" dirty="0">
                    <a:latin typeface="微软雅黑" panose="020B0503020204020204" pitchFamily="34" charset="-122"/>
                    <a:ea typeface="微软雅黑" panose="020B0503020204020204" pitchFamily="34" charset="-122"/>
                  </a:rPr>
                  <a:t>4</a:t>
                </a:r>
                <a:r>
                  <a:rPr lang="zh-CN" altLang="en-US" sz="1900" dirty="0">
                    <a:latin typeface="微软雅黑" panose="020B0503020204020204" pitchFamily="34" charset="-122"/>
                    <a:ea typeface="微软雅黑" panose="020B0503020204020204" pitchFamily="34" charset="-122"/>
                  </a:rPr>
                  <a:t>个隐藏结点（</a:t>
                </a:r>
                <a:r>
                  <a:rPr lang="en-US" altLang="zh-CN" sz="1900" dirty="0">
                    <a:latin typeface="微软雅黑" panose="020B0503020204020204" pitchFamily="34" charset="-122"/>
                    <a:ea typeface="微软雅黑" panose="020B0503020204020204" pitchFamily="34" charset="-122"/>
                  </a:rPr>
                  <a:t>hidden</a:t>
                </a:r>
                <a:r>
                  <a:rPr lang="zh-CN" altLang="en-US" sz="1900" dirty="0">
                    <a:latin typeface="微软雅黑" panose="020B0503020204020204" pitchFamily="34" charset="-122"/>
                    <a:ea typeface="微软雅黑" panose="020B0503020204020204" pitchFamily="34" charset="-122"/>
                  </a:rPr>
                  <a:t>），并假设含有</a:t>
                </a:r>
                <a:r>
                  <a:rPr lang="en-US" altLang="zh-CN" sz="1900" dirty="0">
                    <a:latin typeface="微软雅黑" panose="020B0503020204020204" pitchFamily="34" charset="-122"/>
                    <a:ea typeface="微软雅黑" panose="020B0503020204020204" pitchFamily="34" charset="-122"/>
                  </a:rPr>
                  <a:t>r</a:t>
                </a:r>
                <a:r>
                  <a:rPr lang="zh-CN" altLang="en-US" sz="1900" dirty="0">
                    <a:latin typeface="微软雅黑" panose="020B0503020204020204" pitchFamily="34" charset="-122"/>
                    <a:ea typeface="微软雅黑" panose="020B0503020204020204" pitchFamily="34" charset="-122"/>
                  </a:rPr>
                  <a:t>个观测结点（</a:t>
                </a:r>
                <a:r>
                  <a:rPr lang="en-US" altLang="zh-CN" sz="1900" dirty="0">
                    <a:latin typeface="微软雅黑" panose="020B0503020204020204" pitchFamily="34" charset="-122"/>
                    <a:ea typeface="微软雅黑" panose="020B0503020204020204" pitchFamily="34" charset="-122"/>
                  </a:rPr>
                  <a:t>observed</a:t>
                </a:r>
                <a:r>
                  <a:rPr lang="zh-CN" altLang="en-US" sz="1900" dirty="0">
                    <a:latin typeface="微软雅黑" panose="020B0503020204020204" pitchFamily="34" charset="-122"/>
                    <a:ea typeface="微软雅黑" panose="020B0503020204020204" pitchFamily="34" charset="-122"/>
                  </a:rPr>
                  <a:t>），推理的本质是计</a:t>
                </a:r>
                <a:r>
                  <a:rPr lang="zh-CN" altLang="en-US" sz="1900" dirty="0" smtClean="0">
                    <a:latin typeface="微软雅黑" panose="020B0503020204020204" pitchFamily="34" charset="-122"/>
                    <a:ea typeface="微软雅黑" panose="020B0503020204020204" pitchFamily="34" charset="-122"/>
                  </a:rPr>
                  <a:t>算</a:t>
                </a:r>
                <a:endParaRPr lang="en-US" altLang="zh-CN" sz="1900" dirty="0" smtClean="0">
                  <a:latin typeface="微软雅黑" panose="020B0503020204020204" pitchFamily="34" charset="-122"/>
                  <a:ea typeface="微软雅黑" panose="020B0503020204020204" pitchFamily="34" charset="-122"/>
                </a:endParaRPr>
              </a:p>
              <a:p>
                <a:endParaRPr lang="en-US" altLang="zh-CN" sz="1900" dirty="0">
                  <a:latin typeface="微软雅黑" panose="020B0503020204020204" pitchFamily="34" charset="-122"/>
                  <a:ea typeface="微软雅黑" panose="020B0503020204020204" pitchFamily="34" charset="-122"/>
                </a:endParaRPr>
              </a:p>
              <a:p>
                <a:endParaRPr lang="en-US" altLang="zh-CN" sz="1900" dirty="0" smtClean="0">
                  <a:latin typeface="微软雅黑" panose="020B0503020204020204" pitchFamily="34" charset="-122"/>
                  <a:ea typeface="微软雅黑" panose="020B0503020204020204" pitchFamily="34" charset="-122"/>
                </a:endParaRPr>
              </a:p>
              <a:p>
                <a:endParaRPr lang="en-US" altLang="zh-CN" sz="1900" dirty="0">
                  <a:latin typeface="微软雅黑" panose="020B0503020204020204" pitchFamily="34" charset="-122"/>
                  <a:ea typeface="微软雅黑" panose="020B0503020204020204" pitchFamily="34" charset="-122"/>
                </a:endParaRPr>
              </a:p>
              <a:p>
                <a:endParaRPr lang="en-US" altLang="zh-CN" sz="1900" dirty="0" smtClean="0">
                  <a:latin typeface="微软雅黑" panose="020B0503020204020204" pitchFamily="34" charset="-122"/>
                  <a:ea typeface="微软雅黑" panose="020B0503020204020204" pitchFamily="34" charset="-122"/>
                </a:endParaRPr>
              </a:p>
              <a:p>
                <a:r>
                  <a:rPr lang="zh-CN" altLang="en-US" sz="1900" dirty="0">
                    <a:latin typeface="微软雅黑" panose="020B0503020204020204" pitchFamily="34" charset="-122"/>
                    <a:ea typeface="微软雅黑" panose="020B0503020204020204" pitchFamily="34" charset="-122"/>
                  </a:rPr>
                  <a:t>上式可以得到风险概率公</a:t>
                </a:r>
                <a:r>
                  <a:rPr lang="zh-CN" altLang="en-US" sz="1900" dirty="0" smtClean="0">
                    <a:latin typeface="微软雅黑" panose="020B0503020204020204" pitchFamily="34" charset="-122"/>
                    <a:ea typeface="微软雅黑" panose="020B0503020204020204" pitchFamily="34" charset="-122"/>
                  </a:rPr>
                  <a:t>式</a:t>
                </a:r>
                <a:endParaRPr lang="en-US" altLang="zh-CN" sz="1900" dirty="0" smtClean="0">
                  <a:latin typeface="微软雅黑" panose="020B0503020204020204" pitchFamily="34" charset="-122"/>
                  <a:ea typeface="微软雅黑" panose="020B0503020204020204" pitchFamily="34" charset="-122"/>
                </a:endParaRPr>
              </a:p>
              <a:p>
                <a:endParaRPr lang="en-US" altLang="zh-CN" sz="1900" dirty="0" smtClean="0">
                  <a:latin typeface="微软雅黑" panose="020B0503020204020204" pitchFamily="34" charset="-122"/>
                  <a:ea typeface="微软雅黑" panose="020B0503020204020204" pitchFamily="34" charset="-122"/>
                </a:endParaRPr>
              </a:p>
              <a:p>
                <a:endParaRPr lang="en-US" sz="1900" dirty="0">
                  <a:latin typeface="微软雅黑" panose="020B0503020204020204" pitchFamily="34" charset="-122"/>
                  <a:ea typeface="微软雅黑" panose="020B0503020204020204" pitchFamily="34" charset="-122"/>
                </a:endParaRPr>
              </a:p>
            </p:txBody>
          </p:sp>
          <p:grpSp>
            <p:nvGrpSpPr>
              <p:cNvPr id="16" name="Group 15"/>
              <p:cNvGrpSpPr/>
              <p:nvPr/>
            </p:nvGrpSpPr>
            <p:grpSpPr>
              <a:xfrm>
                <a:off x="4817352" y="7676469"/>
                <a:ext cx="6138696" cy="2218645"/>
                <a:chOff x="4817352" y="7676469"/>
                <a:chExt cx="6138696" cy="2218645"/>
              </a:xfrm>
            </p:grpSpPr>
            <p:graphicFrame>
              <p:nvGraphicFramePr>
                <p:cNvPr id="14" name="Object 13"/>
                <p:cNvGraphicFramePr>
                  <a:graphicFrameLocks noChangeAspect="1"/>
                </p:cNvGraphicFramePr>
                <p:nvPr>
                  <p:extLst>
                    <p:ext uri="{D42A27DB-BD31-4B8C-83A1-F6EECF244321}">
                      <p14:modId xmlns:p14="http://schemas.microsoft.com/office/powerpoint/2010/main" val="3403026689"/>
                    </p:ext>
                  </p:extLst>
                </p:nvPr>
              </p:nvGraphicFramePr>
              <p:xfrm>
                <a:off x="4817352" y="7676469"/>
                <a:ext cx="6138696" cy="890588"/>
              </p:xfrm>
              <a:graphic>
                <a:graphicData uri="http://schemas.openxmlformats.org/presentationml/2006/ole">
                  <mc:AlternateContent xmlns:mc="http://schemas.openxmlformats.org/markup-compatibility/2006">
                    <mc:Choice xmlns:v="urn:schemas-microsoft-com:vml" Requires="v">
                      <p:oleObj spid="_x0000_s23898" name="Equation" r:id="rId15" imgW="4902120" imgH="711000" progId="Equation.3">
                        <p:embed/>
                      </p:oleObj>
                    </mc:Choice>
                    <mc:Fallback>
                      <p:oleObj name="Equation" r:id="rId15" imgW="4902120" imgH="711000" progId="Equation.3">
                        <p:embed/>
                        <p:pic>
                          <p:nvPicPr>
                            <p:cNvPr id="0" name=""/>
                            <p:cNvPicPr/>
                            <p:nvPr/>
                          </p:nvPicPr>
                          <p:blipFill>
                            <a:blip r:embed="rId16"/>
                            <a:stretch>
                              <a:fillRect/>
                            </a:stretch>
                          </p:blipFill>
                          <p:spPr>
                            <a:xfrm>
                              <a:off x="4817352" y="7676469"/>
                              <a:ext cx="6138696" cy="890588"/>
                            </a:xfrm>
                            <a:prstGeom prst="rect">
                              <a:avLst/>
                            </a:prstGeom>
                            <a:solidFill>
                              <a:schemeClr val="tx1"/>
                            </a:solid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557951938"/>
                    </p:ext>
                  </p:extLst>
                </p:nvPr>
              </p:nvGraphicFramePr>
              <p:xfrm>
                <a:off x="6222093" y="9152392"/>
                <a:ext cx="3091794" cy="742722"/>
              </p:xfrm>
              <a:graphic>
                <a:graphicData uri="http://schemas.openxmlformats.org/presentationml/2006/ole">
                  <mc:AlternateContent xmlns:mc="http://schemas.openxmlformats.org/markup-compatibility/2006">
                    <mc:Choice xmlns:v="urn:schemas-microsoft-com:vml" Requires="v">
                      <p:oleObj spid="_x0000_s23899" name="Equation" r:id="rId17" imgW="2273040" imgH="545760" progId="Equation.3">
                        <p:embed/>
                      </p:oleObj>
                    </mc:Choice>
                    <mc:Fallback>
                      <p:oleObj name="Equation" r:id="rId17" imgW="2273040" imgH="545760" progId="Equation.3">
                        <p:embed/>
                        <p:pic>
                          <p:nvPicPr>
                            <p:cNvPr id="0" name=""/>
                            <p:cNvPicPr/>
                            <p:nvPr/>
                          </p:nvPicPr>
                          <p:blipFill>
                            <a:blip r:embed="rId18"/>
                            <a:stretch>
                              <a:fillRect/>
                            </a:stretch>
                          </p:blipFill>
                          <p:spPr>
                            <a:xfrm>
                              <a:off x="6222093" y="9152392"/>
                              <a:ext cx="3091794" cy="742722"/>
                            </a:xfrm>
                            <a:prstGeom prst="rect">
                              <a:avLst/>
                            </a:prstGeom>
                            <a:solidFill>
                              <a:schemeClr val="tx1"/>
                            </a:solidFill>
                          </p:spPr>
                        </p:pic>
                      </p:oleObj>
                    </mc:Fallback>
                  </mc:AlternateContent>
                </a:graphicData>
              </a:graphic>
            </p:graphicFrame>
          </p:grpSp>
        </p:grpSp>
        <p:sp>
          <p:nvSpPr>
            <p:cNvPr id="18" name="TextBox 17"/>
            <p:cNvSpPr txBox="1"/>
            <p:nvPr/>
          </p:nvSpPr>
          <p:spPr>
            <a:xfrm>
              <a:off x="9503228" y="9310853"/>
              <a:ext cx="925286" cy="369332"/>
            </a:xfrm>
            <a:prstGeom prst="rect">
              <a:avLst/>
            </a:prstGeom>
            <a:noFill/>
          </p:spPr>
          <p:txBody>
            <a:bodyPr wrap="square" rtlCol="0">
              <a:spAutoFit/>
            </a:bodyPr>
            <a:lstStyle/>
            <a:p>
              <a:r>
                <a:rPr lang="en-US" dirty="0" smtClean="0"/>
                <a:t>(7-21</a:t>
              </a:r>
              <a:r>
                <a:rPr lang="en-US" dirty="0"/>
                <a:t>)</a:t>
              </a:r>
            </a:p>
          </p:txBody>
        </p:sp>
      </p:grpSp>
    </p:spTree>
    <p:extLst>
      <p:ext uri="{BB962C8B-B14F-4D97-AF65-F5344CB8AC3E}">
        <p14:creationId xmlns:p14="http://schemas.microsoft.com/office/powerpoint/2010/main" val="195826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1" end="1"/>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3" end="3"/>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par>
                                <p:cTn id="21" presetID="16" presetClass="emph" presetSubtype="0" fill="hold" nodeType="withEffect">
                                  <p:stCondLst>
                                    <p:cond delay="0"/>
                                  </p:stCondLst>
                                  <p:iterate type="lt">
                                    <p:tmPct val="4000"/>
                                  </p:iterate>
                                  <p:childTnLst>
                                    <p:set>
                                      <p:cBhvr override="childStyle">
                                        <p:cTn id="22" dur="500" fill="hold"/>
                                        <p:tgtEl>
                                          <p:spTgt spid="4">
                                            <p:txEl>
                                              <p:pRg st="0" end="0"/>
                                            </p:txEl>
                                          </p:spTgt>
                                        </p:tgtEl>
                                        <p:attrNameLst>
                                          <p:attrName>style.color</p:attrName>
                                        </p:attrNameLst>
                                      </p:cBhvr>
                                      <p:to>
                                        <p:clrVal>
                                          <a:schemeClr val="accent2"/>
                                        </p:clrVal>
                                      </p:to>
                                    </p:set>
                                    <p:set>
                                      <p:cBhvr>
                                        <p:cTn id="23" dur="500" fill="hold"/>
                                        <p:tgtEl>
                                          <p:spTgt spid="4">
                                            <p:txEl>
                                              <p:pRg st="0" end="0"/>
                                            </p:txEl>
                                          </p:spTgt>
                                        </p:tgtEl>
                                        <p:attrNameLst>
                                          <p:attrName>fillcolor</p:attrName>
                                        </p:attrNameLst>
                                      </p:cBhvr>
                                      <p:to>
                                        <p:clrVal>
                                          <a:schemeClr val="accent2"/>
                                        </p:clrVal>
                                      </p:to>
                                    </p:set>
                                    <p:set>
                                      <p:cBhvr>
                                        <p:cTn id="24" dur="500" fill="hold"/>
                                        <p:tgtEl>
                                          <p:spTgt spid="4">
                                            <p:txEl>
                                              <p:pRg st="0" end="0"/>
                                            </p:txEl>
                                          </p:spTgt>
                                        </p:tgtEl>
                                        <p:attrNameLst>
                                          <p:attrName>fill.type</p:attrName>
                                        </p:attrNameLst>
                                      </p:cBhvr>
                                      <p:to>
                                        <p:strVal val="solid"/>
                                      </p:to>
                                    </p:set>
                                  </p:childTnLst>
                                </p:cTn>
                              </p:par>
                              <p:par>
                                <p:cTn id="25" presetID="64" presetClass="path" presetSubtype="0" accel="50000" decel="50000" fill="hold" nodeType="withEffect">
                                  <p:stCondLst>
                                    <p:cond delay="0"/>
                                  </p:stCondLst>
                                  <p:childTnLst>
                                    <p:animMotion origin="layout" path="M 5E-6 -2.22222E-6 L 0.01342 -0.70092 " pathEditMode="relative" rAng="0" ptsTypes="AA">
                                      <p:cBhvr>
                                        <p:cTn id="26" dur="500" fill="hold"/>
                                        <p:tgtEl>
                                          <p:spTgt spid="19"/>
                                        </p:tgtEl>
                                        <p:attrNameLst>
                                          <p:attrName>ppt_x</p:attrName>
                                          <p:attrName>ppt_y</p:attrName>
                                        </p:attrNameLst>
                                      </p:cBhvr>
                                      <p:rCtr x="664" y="-3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网络安全风险评估模型推理</a:t>
            </a:r>
            <a:endParaRPr lang="en-US" dirty="0"/>
          </a:p>
        </p:txBody>
      </p:sp>
      <p:sp>
        <p:nvSpPr>
          <p:cNvPr id="3" name="Vertical Text Placeholder 2"/>
          <p:cNvSpPr>
            <a:spLocks noGrp="1"/>
          </p:cNvSpPr>
          <p:nvPr>
            <p:ph type="body" orient="vert" idx="1"/>
          </p:nvPr>
        </p:nvSpPr>
        <p:spPr/>
        <p:txBody>
          <a:bodyPr/>
          <a:lstStyle/>
          <a:p>
            <a:r>
              <a:rPr lang="zh-CN" altLang="en-US" dirty="0"/>
              <a:t>用 </a:t>
            </a:r>
            <a:r>
              <a:rPr lang="zh-CN" altLang="en-US" dirty="0" smtClean="0"/>
              <a:t>   </a:t>
            </a:r>
            <a:r>
              <a:rPr lang="en-US" altLang="zh-CN" dirty="0" smtClean="0"/>
              <a:t>,  </a:t>
            </a:r>
            <a:r>
              <a:rPr lang="zh-CN" altLang="en-US" dirty="0" smtClean="0"/>
              <a:t>  分</a:t>
            </a:r>
            <a:r>
              <a:rPr lang="zh-CN" altLang="en-US" dirty="0"/>
              <a:t>别表示</a:t>
            </a:r>
            <a:r>
              <a:rPr lang="en-US" altLang="zh-CN" dirty="0"/>
              <a:t>1</a:t>
            </a:r>
            <a:r>
              <a:rPr lang="zh-CN" altLang="en-US" dirty="0"/>
              <a:t>：</a:t>
            </a:r>
            <a:r>
              <a:rPr lang="en-US" altLang="zh-CN" dirty="0"/>
              <a:t>t</a:t>
            </a:r>
            <a:r>
              <a:rPr lang="zh-CN" altLang="en-US" dirty="0"/>
              <a:t>的隐含序列和观测序列，用 </a:t>
            </a:r>
            <a:r>
              <a:rPr lang="zh-CN" altLang="en-US" dirty="0" smtClean="0"/>
              <a:t>  表</a:t>
            </a:r>
            <a:r>
              <a:rPr lang="zh-CN" altLang="en-US" dirty="0"/>
              <a:t>示</a:t>
            </a:r>
            <a:r>
              <a:rPr lang="en-US" altLang="zh-CN" dirty="0"/>
              <a:t>t</a:t>
            </a:r>
            <a:r>
              <a:rPr lang="zh-CN" altLang="en-US" dirty="0"/>
              <a:t>时刻隐含变量的值， </a:t>
            </a:r>
            <a:r>
              <a:rPr lang="zh-CN" altLang="en-US" dirty="0" smtClean="0"/>
              <a:t>  表</a:t>
            </a:r>
            <a:r>
              <a:rPr lang="zh-CN" altLang="en-US" dirty="0"/>
              <a:t>示</a:t>
            </a:r>
            <a:r>
              <a:rPr lang="en-US" altLang="zh-CN" dirty="0"/>
              <a:t>t</a:t>
            </a:r>
            <a:r>
              <a:rPr lang="zh-CN" altLang="en-US" dirty="0"/>
              <a:t>时刻观测变量的值， </a:t>
            </a:r>
            <a:r>
              <a:rPr lang="zh-CN" altLang="en-US" dirty="0" smtClean="0"/>
              <a:t>  表</a:t>
            </a:r>
            <a:r>
              <a:rPr lang="zh-CN" altLang="en-US" dirty="0"/>
              <a:t>示</a:t>
            </a:r>
            <a:r>
              <a:rPr lang="en-US" altLang="zh-CN" dirty="0"/>
              <a:t>t</a:t>
            </a:r>
            <a:r>
              <a:rPr lang="zh-CN" altLang="en-US" dirty="0"/>
              <a:t>时刻第</a:t>
            </a:r>
            <a:r>
              <a:rPr lang="en-US" altLang="zh-CN" dirty="0" err="1"/>
              <a:t>i</a:t>
            </a:r>
            <a:r>
              <a:rPr lang="zh-CN" altLang="en-US" dirty="0"/>
              <a:t>个隐含变量的状态值， </a:t>
            </a:r>
            <a:r>
              <a:rPr lang="zh-CN" altLang="en-US" dirty="0" smtClean="0"/>
              <a:t>  表</a:t>
            </a:r>
            <a:r>
              <a:rPr lang="zh-CN" altLang="en-US" dirty="0"/>
              <a:t>示</a:t>
            </a:r>
            <a:r>
              <a:rPr lang="en-US" altLang="zh-CN" dirty="0"/>
              <a:t>t</a:t>
            </a:r>
            <a:r>
              <a:rPr lang="zh-CN" altLang="en-US" dirty="0"/>
              <a:t>时刻第</a:t>
            </a:r>
            <a:r>
              <a:rPr lang="en-US" altLang="zh-CN" dirty="0"/>
              <a:t>j</a:t>
            </a:r>
            <a:r>
              <a:rPr lang="zh-CN" altLang="en-US" dirty="0"/>
              <a:t>个观测变量的状态值</a:t>
            </a:r>
            <a:r>
              <a:rPr lang="zh-CN" altLang="en-US" dirty="0" smtClean="0"/>
              <a:t>。</a:t>
            </a:r>
            <a:endParaRPr lang="en-US" altLang="zh-CN" dirty="0" smtClean="0"/>
          </a:p>
          <a:p>
            <a:r>
              <a:rPr lang="zh-CN" altLang="en-US" dirty="0"/>
              <a:t>离散静态评估模型随着时间推移就得到</a:t>
            </a:r>
            <a:r>
              <a:rPr lang="en-US" i="1" u="sng" dirty="0"/>
              <a:t>T</a:t>
            </a:r>
            <a:r>
              <a:rPr lang="zh-CN" altLang="en-US" i="1" u="sng" dirty="0"/>
              <a:t>个时间片组成的动态评估模型</a:t>
            </a:r>
            <a:r>
              <a:rPr lang="zh-CN" altLang="en-US" dirty="0"/>
              <a:t>，每一个时间片中都有</a:t>
            </a:r>
            <a:r>
              <a:rPr lang="en-US" dirty="0"/>
              <a:t>4</a:t>
            </a:r>
            <a:r>
              <a:rPr lang="zh-CN" altLang="en-US" dirty="0"/>
              <a:t>个隐藏结点和</a:t>
            </a:r>
            <a:r>
              <a:rPr lang="en-US" i="1" dirty="0"/>
              <a:t>r</a:t>
            </a:r>
            <a:r>
              <a:rPr lang="zh-CN" altLang="en-US" dirty="0"/>
              <a:t>个观测结点。</a:t>
            </a:r>
            <a:endParaRPr lang="en-US" dirty="0"/>
          </a:p>
          <a:p>
            <a:endParaRPr lang="en-US" dirty="0"/>
          </a:p>
        </p:txBody>
      </p:sp>
      <p:sp>
        <p:nvSpPr>
          <p:cNvPr id="4" name="Vertical Text Placeholder 3"/>
          <p:cNvSpPr>
            <a:spLocks noGrp="1"/>
          </p:cNvSpPr>
          <p:nvPr>
            <p:ph type="body" orient="vert" idx="13"/>
          </p:nvPr>
        </p:nvSpPr>
        <p:spPr/>
        <p:txBody>
          <a:bodyPr/>
          <a:lstStyle/>
          <a:p>
            <a:r>
              <a:rPr lang="zh-CN" altLang="en-US" dirty="0"/>
              <a:t>静态风险评估</a:t>
            </a:r>
            <a:endParaRPr lang="en-US" altLang="zh-CN" dirty="0"/>
          </a:p>
          <a:p>
            <a:r>
              <a:rPr lang="zh-CN" altLang="en-US" dirty="0"/>
              <a:t>动态风险评估</a:t>
            </a:r>
            <a:endParaRPr lang="en-US" dirty="0"/>
          </a:p>
          <a:p>
            <a:endParaRPr lang="en-US" dirty="0"/>
          </a:p>
        </p:txBody>
      </p:sp>
      <p:grpSp>
        <p:nvGrpSpPr>
          <p:cNvPr id="11" name="Group 10"/>
          <p:cNvGrpSpPr/>
          <p:nvPr/>
        </p:nvGrpSpPr>
        <p:grpSpPr>
          <a:xfrm>
            <a:off x="5215165" y="1775505"/>
            <a:ext cx="4472369" cy="1924051"/>
            <a:chOff x="5215165" y="1775505"/>
            <a:chExt cx="4472369" cy="1924051"/>
          </a:xfrm>
        </p:grpSpPr>
        <p:graphicFrame>
          <p:nvGraphicFramePr>
            <p:cNvPr id="5" name="Object 4"/>
            <p:cNvGraphicFramePr>
              <a:graphicFrameLocks noChangeAspect="1"/>
            </p:cNvGraphicFramePr>
            <p:nvPr>
              <p:extLst>
                <p:ext uri="{D42A27DB-BD31-4B8C-83A1-F6EECF244321}">
                  <p14:modId xmlns:p14="http://schemas.microsoft.com/office/powerpoint/2010/main" val="3266489046"/>
                </p:ext>
              </p:extLst>
            </p:nvPr>
          </p:nvGraphicFramePr>
          <p:xfrm>
            <a:off x="5215165" y="1775505"/>
            <a:ext cx="257794" cy="227465"/>
          </p:xfrm>
          <a:graphic>
            <a:graphicData uri="http://schemas.openxmlformats.org/presentationml/2006/ole">
              <mc:AlternateContent xmlns:mc="http://schemas.openxmlformats.org/markup-compatibility/2006">
                <mc:Choice xmlns:v="urn:schemas-microsoft-com:vml" Requires="v">
                  <p:oleObj spid="_x0000_s25062" name="Equation" r:id="rId3" imgW="215640" imgH="190440" progId="Equation.3">
                    <p:embed/>
                  </p:oleObj>
                </mc:Choice>
                <mc:Fallback>
                  <p:oleObj name="Equation" r:id="rId3" imgW="215640" imgH="190440" progId="Equation.3">
                    <p:embed/>
                    <p:pic>
                      <p:nvPicPr>
                        <p:cNvPr id="0" name=""/>
                        <p:cNvPicPr/>
                        <p:nvPr/>
                      </p:nvPicPr>
                      <p:blipFill>
                        <a:blip r:embed="rId4"/>
                        <a:stretch>
                          <a:fillRect/>
                        </a:stretch>
                      </p:blipFill>
                      <p:spPr>
                        <a:xfrm>
                          <a:off x="5215165" y="1775505"/>
                          <a:ext cx="257794" cy="227465"/>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59013962"/>
                </p:ext>
              </p:extLst>
            </p:nvPr>
          </p:nvGraphicFramePr>
          <p:xfrm>
            <a:off x="5636985" y="1786390"/>
            <a:ext cx="212301" cy="227465"/>
          </p:xfrm>
          <a:graphic>
            <a:graphicData uri="http://schemas.openxmlformats.org/presentationml/2006/ole">
              <mc:AlternateContent xmlns:mc="http://schemas.openxmlformats.org/markup-compatibility/2006">
                <mc:Choice xmlns:v="urn:schemas-microsoft-com:vml" Requires="v">
                  <p:oleObj spid="_x0000_s25063" name="Equation" r:id="rId5" imgW="177480" imgH="190440" progId="Equation.3">
                    <p:embed/>
                  </p:oleObj>
                </mc:Choice>
                <mc:Fallback>
                  <p:oleObj name="Equation" r:id="rId5" imgW="177480" imgH="190440" progId="Equation.3">
                    <p:embed/>
                    <p:pic>
                      <p:nvPicPr>
                        <p:cNvPr id="0" name=""/>
                        <p:cNvPicPr/>
                        <p:nvPr/>
                      </p:nvPicPr>
                      <p:blipFill>
                        <a:blip r:embed="rId6"/>
                        <a:stretch>
                          <a:fillRect/>
                        </a:stretch>
                      </p:blipFill>
                      <p:spPr>
                        <a:xfrm>
                          <a:off x="5636985" y="1786390"/>
                          <a:ext cx="212301" cy="227465"/>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95248893"/>
                </p:ext>
              </p:extLst>
            </p:nvPr>
          </p:nvGraphicFramePr>
          <p:xfrm>
            <a:off x="5773963" y="2302555"/>
            <a:ext cx="234199" cy="288245"/>
          </p:xfrm>
          <a:graphic>
            <a:graphicData uri="http://schemas.openxmlformats.org/presentationml/2006/ole">
              <mc:AlternateContent xmlns:mc="http://schemas.openxmlformats.org/markup-compatibility/2006">
                <mc:Choice xmlns:v="urn:schemas-microsoft-com:vml" Requires="v">
                  <p:oleObj spid="_x0000_s25064" name="Equation" r:id="rId7" imgW="164880" imgH="203040" progId="Equation.3">
                    <p:embed/>
                  </p:oleObj>
                </mc:Choice>
                <mc:Fallback>
                  <p:oleObj name="Equation" r:id="rId7" imgW="164880" imgH="203040" progId="Equation.3">
                    <p:embed/>
                    <p:pic>
                      <p:nvPicPr>
                        <p:cNvPr id="0" name=""/>
                        <p:cNvPicPr/>
                        <p:nvPr/>
                      </p:nvPicPr>
                      <p:blipFill>
                        <a:blip r:embed="rId8"/>
                        <a:stretch>
                          <a:fillRect/>
                        </a:stretch>
                      </p:blipFill>
                      <p:spPr>
                        <a:xfrm>
                          <a:off x="5773963" y="2302555"/>
                          <a:ext cx="234199" cy="288245"/>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23350345"/>
                </p:ext>
              </p:extLst>
            </p:nvPr>
          </p:nvGraphicFramePr>
          <p:xfrm>
            <a:off x="9453335" y="2257198"/>
            <a:ext cx="234199" cy="324276"/>
          </p:xfrm>
          <a:graphic>
            <a:graphicData uri="http://schemas.openxmlformats.org/presentationml/2006/ole">
              <mc:AlternateContent xmlns:mc="http://schemas.openxmlformats.org/markup-compatibility/2006">
                <mc:Choice xmlns:v="urn:schemas-microsoft-com:vml" Requires="v">
                  <p:oleObj spid="_x0000_s25065" name="Equation" r:id="rId9" imgW="164880" imgH="228600" progId="Equation.3">
                    <p:embed/>
                  </p:oleObj>
                </mc:Choice>
                <mc:Fallback>
                  <p:oleObj name="Equation" r:id="rId9" imgW="164880" imgH="228600" progId="Equation.3">
                    <p:embed/>
                    <p:pic>
                      <p:nvPicPr>
                        <p:cNvPr id="0" name=""/>
                        <p:cNvPicPr/>
                        <p:nvPr/>
                      </p:nvPicPr>
                      <p:blipFill>
                        <a:blip r:embed="rId10"/>
                        <a:stretch>
                          <a:fillRect/>
                        </a:stretch>
                      </p:blipFill>
                      <p:spPr>
                        <a:xfrm>
                          <a:off x="9453335" y="2257198"/>
                          <a:ext cx="234199" cy="324276"/>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76986647"/>
                </p:ext>
              </p:extLst>
            </p:nvPr>
          </p:nvGraphicFramePr>
          <p:xfrm>
            <a:off x="7591879" y="2806020"/>
            <a:ext cx="224064" cy="327478"/>
          </p:xfrm>
          <a:graphic>
            <a:graphicData uri="http://schemas.openxmlformats.org/presentationml/2006/ole">
              <mc:AlternateContent xmlns:mc="http://schemas.openxmlformats.org/markup-compatibility/2006">
                <mc:Choice xmlns:v="urn:schemas-microsoft-com:vml" Requires="v">
                  <p:oleObj spid="_x0000_s25066" name="Equation" r:id="rId11" imgW="164880" imgH="241200" progId="Equation.3">
                    <p:embed/>
                  </p:oleObj>
                </mc:Choice>
                <mc:Fallback>
                  <p:oleObj name="Equation" r:id="rId11" imgW="164880" imgH="241200" progId="Equation.3">
                    <p:embed/>
                    <p:pic>
                      <p:nvPicPr>
                        <p:cNvPr id="0" name=""/>
                        <p:cNvPicPr/>
                        <p:nvPr/>
                      </p:nvPicPr>
                      <p:blipFill>
                        <a:blip r:embed="rId12"/>
                        <a:stretch>
                          <a:fillRect/>
                        </a:stretch>
                      </p:blipFill>
                      <p:spPr>
                        <a:xfrm>
                          <a:off x="7591879" y="2806020"/>
                          <a:ext cx="224064" cy="327478"/>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564367158"/>
                </p:ext>
              </p:extLst>
            </p:nvPr>
          </p:nvGraphicFramePr>
          <p:xfrm>
            <a:off x="6943272" y="3354842"/>
            <a:ext cx="241300" cy="344714"/>
          </p:xfrm>
          <a:graphic>
            <a:graphicData uri="http://schemas.openxmlformats.org/presentationml/2006/ole">
              <mc:AlternateContent xmlns:mc="http://schemas.openxmlformats.org/markup-compatibility/2006">
                <mc:Choice xmlns:v="urn:schemas-microsoft-com:vml" Requires="v">
                  <p:oleObj spid="_x0000_s25067" name="Equation" r:id="rId13" imgW="177480" imgH="253800" progId="Equation.3">
                    <p:embed/>
                  </p:oleObj>
                </mc:Choice>
                <mc:Fallback>
                  <p:oleObj name="Equation" r:id="rId13" imgW="177480" imgH="253800" progId="Equation.3">
                    <p:embed/>
                    <p:pic>
                      <p:nvPicPr>
                        <p:cNvPr id="0" name=""/>
                        <p:cNvPicPr/>
                        <p:nvPr/>
                      </p:nvPicPr>
                      <p:blipFill>
                        <a:blip r:embed="rId14"/>
                        <a:stretch>
                          <a:fillRect/>
                        </a:stretch>
                      </p:blipFill>
                      <p:spPr>
                        <a:xfrm>
                          <a:off x="6943272" y="3354842"/>
                          <a:ext cx="241300" cy="344714"/>
                        </a:xfrm>
                        <a:prstGeom prst="rect">
                          <a:avLst/>
                        </a:prstGeom>
                        <a:solidFill>
                          <a:schemeClr val="tx1"/>
                        </a:solidFill>
                      </p:spPr>
                    </p:pic>
                  </p:oleObj>
                </mc:Fallback>
              </mc:AlternateContent>
            </a:graphicData>
          </a:graphic>
        </p:graphicFrame>
      </p:grpSp>
      <p:grpSp>
        <p:nvGrpSpPr>
          <p:cNvPr id="22" name="Group 21"/>
          <p:cNvGrpSpPr/>
          <p:nvPr/>
        </p:nvGrpSpPr>
        <p:grpSpPr>
          <a:xfrm>
            <a:off x="4680857" y="6984164"/>
            <a:ext cx="6096000" cy="4893647"/>
            <a:chOff x="4680857" y="6984164"/>
            <a:chExt cx="6096000" cy="4893647"/>
          </a:xfrm>
        </p:grpSpPr>
        <p:sp>
          <p:nvSpPr>
            <p:cNvPr id="12" name="Rectangle 11"/>
            <p:cNvSpPr/>
            <p:nvPr/>
          </p:nvSpPr>
          <p:spPr>
            <a:xfrm>
              <a:off x="4680857" y="6984164"/>
              <a:ext cx="6096000" cy="4893647"/>
            </a:xfrm>
            <a:prstGeom prst="rect">
              <a:avLst/>
            </a:prstGeom>
          </p:spPr>
          <p:txBody>
            <a:bodyPr>
              <a:spAutoFit/>
            </a:bodyPr>
            <a:lstStyle/>
            <a:p>
              <a:r>
                <a:rPr lang="zh-CN" altLang="en-US" sz="2400" dirty="0">
                  <a:latin typeface="微软雅黑" panose="020B0503020204020204" pitchFamily="34" charset="-122"/>
                  <a:ea typeface="微软雅黑" panose="020B0503020204020204" pitchFamily="34" charset="-122"/>
                </a:rPr>
                <a:t>对这个动态的风险评估模型进行推理，就是计算在所有的观测变量处于某一个观测状态的条件下，隐含结点的联合分布，计算如</a:t>
              </a:r>
              <a:r>
                <a:rPr lang="zh-CN" altLang="en-US" sz="2400" dirty="0" smtClean="0">
                  <a:latin typeface="微软雅黑" panose="020B0503020204020204" pitchFamily="34" charset="-122"/>
                  <a:ea typeface="微软雅黑" panose="020B0503020204020204" pitchFamily="34" charset="-122"/>
                </a:rPr>
                <a:t>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由于网络安全风险评估模型本身符合条件独立性假设，因此</a:t>
              </a:r>
              <a:r>
                <a:rPr lang="zh-CN" altLang="en-US" sz="2400" dirty="0" smtClean="0">
                  <a:latin typeface="微软雅黑" panose="020B0503020204020204" pitchFamily="34" charset="-122"/>
                  <a:ea typeface="微软雅黑" panose="020B0503020204020204" pitchFamily="34" charset="-122"/>
                </a:rPr>
                <a:t>有</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sz="2400" dirty="0">
                <a:latin typeface="微软雅黑" panose="020B0503020204020204" pitchFamily="34" charset="-122"/>
                <a:ea typeface="微软雅黑" panose="020B0503020204020204" pitchFamily="34" charset="-122"/>
              </a:endParaRPr>
            </a:p>
          </p:txBody>
        </p:sp>
        <p:grpSp>
          <p:nvGrpSpPr>
            <p:cNvPr id="16" name="Group 15"/>
            <p:cNvGrpSpPr/>
            <p:nvPr/>
          </p:nvGrpSpPr>
          <p:grpSpPr>
            <a:xfrm>
              <a:off x="4680857" y="8222569"/>
              <a:ext cx="6096000" cy="1171801"/>
              <a:chOff x="4680857" y="8222569"/>
              <a:chExt cx="6096000" cy="1171801"/>
            </a:xfrm>
          </p:grpSpPr>
          <p:graphicFrame>
            <p:nvGraphicFramePr>
              <p:cNvPr id="13" name="Object 12"/>
              <p:cNvGraphicFramePr>
                <a:graphicFrameLocks noChangeAspect="1"/>
              </p:cNvGraphicFramePr>
              <p:nvPr>
                <p:extLst>
                  <p:ext uri="{D42A27DB-BD31-4B8C-83A1-F6EECF244321}">
                    <p14:modId xmlns:p14="http://schemas.microsoft.com/office/powerpoint/2010/main" val="408333630"/>
                  </p:ext>
                </p:extLst>
              </p:nvPr>
            </p:nvGraphicFramePr>
            <p:xfrm>
              <a:off x="4680857" y="8222569"/>
              <a:ext cx="5024541" cy="1171801"/>
            </p:xfrm>
            <a:graphic>
              <a:graphicData uri="http://schemas.openxmlformats.org/presentationml/2006/ole">
                <mc:AlternateContent xmlns:mc="http://schemas.openxmlformats.org/markup-compatibility/2006">
                  <mc:Choice xmlns:v="urn:schemas-microsoft-com:vml" Requires="v">
                    <p:oleObj spid="_x0000_s25068" name="Equation" r:id="rId15" imgW="3593880" imgH="838080" progId="Equation.3">
                      <p:embed/>
                    </p:oleObj>
                  </mc:Choice>
                  <mc:Fallback>
                    <p:oleObj name="Equation" r:id="rId15" imgW="3593880" imgH="838080" progId="Equation.3">
                      <p:embed/>
                      <p:pic>
                        <p:nvPicPr>
                          <p:cNvPr id="0" name=""/>
                          <p:cNvPicPr/>
                          <p:nvPr/>
                        </p:nvPicPr>
                        <p:blipFill>
                          <a:blip r:embed="rId16"/>
                          <a:stretch>
                            <a:fillRect/>
                          </a:stretch>
                        </p:blipFill>
                        <p:spPr>
                          <a:xfrm>
                            <a:off x="4680857" y="8222569"/>
                            <a:ext cx="5024541" cy="1171801"/>
                          </a:xfrm>
                          <a:prstGeom prst="rect">
                            <a:avLst/>
                          </a:prstGeom>
                          <a:solidFill>
                            <a:schemeClr val="tx1"/>
                          </a:solidFill>
                        </p:spPr>
                      </p:pic>
                    </p:oleObj>
                  </mc:Fallback>
                </mc:AlternateContent>
              </a:graphicData>
            </a:graphic>
          </p:graphicFrame>
          <p:sp>
            <p:nvSpPr>
              <p:cNvPr id="15" name="TextBox 14"/>
              <p:cNvSpPr txBox="1"/>
              <p:nvPr/>
            </p:nvSpPr>
            <p:spPr>
              <a:xfrm>
                <a:off x="9851571" y="8690367"/>
                <a:ext cx="925286" cy="369332"/>
              </a:xfrm>
              <a:prstGeom prst="rect">
                <a:avLst/>
              </a:prstGeom>
              <a:noFill/>
            </p:spPr>
            <p:txBody>
              <a:bodyPr wrap="square" rtlCol="0">
                <a:spAutoFit/>
              </a:bodyPr>
              <a:lstStyle/>
              <a:p>
                <a:r>
                  <a:rPr lang="en-US" dirty="0" smtClean="0"/>
                  <a:t>(7-22)</a:t>
                </a:r>
                <a:endParaRPr lang="en-US" dirty="0"/>
              </a:p>
            </p:txBody>
          </p:sp>
        </p:grpSp>
        <p:grpSp>
          <p:nvGrpSpPr>
            <p:cNvPr id="18" name="Group 17"/>
            <p:cNvGrpSpPr/>
            <p:nvPr/>
          </p:nvGrpSpPr>
          <p:grpSpPr>
            <a:xfrm>
              <a:off x="4821464" y="10448698"/>
              <a:ext cx="5607050" cy="828901"/>
              <a:chOff x="4821464" y="10448698"/>
              <a:chExt cx="5607050" cy="828901"/>
            </a:xfrm>
          </p:grpSpPr>
          <p:graphicFrame>
            <p:nvGraphicFramePr>
              <p:cNvPr id="14" name="Object 13"/>
              <p:cNvGraphicFramePr>
                <a:graphicFrameLocks noChangeAspect="1"/>
              </p:cNvGraphicFramePr>
              <p:nvPr>
                <p:extLst>
                  <p:ext uri="{D42A27DB-BD31-4B8C-83A1-F6EECF244321}">
                    <p14:modId xmlns:p14="http://schemas.microsoft.com/office/powerpoint/2010/main" val="102396029"/>
                  </p:ext>
                </p:extLst>
              </p:nvPr>
            </p:nvGraphicFramePr>
            <p:xfrm>
              <a:off x="4821464" y="10448698"/>
              <a:ext cx="4472612" cy="828901"/>
            </p:xfrm>
            <a:graphic>
              <a:graphicData uri="http://schemas.openxmlformats.org/presentationml/2006/ole">
                <mc:AlternateContent xmlns:mc="http://schemas.openxmlformats.org/markup-compatibility/2006">
                  <mc:Choice xmlns:v="urn:schemas-microsoft-com:vml" Requires="v">
                    <p:oleObj spid="_x0000_s25069" name="Equation" r:id="rId17" imgW="3288960" imgH="609480" progId="Equation.3">
                      <p:embed/>
                    </p:oleObj>
                  </mc:Choice>
                  <mc:Fallback>
                    <p:oleObj name="Equation" r:id="rId17" imgW="3288960" imgH="609480" progId="Equation.3">
                      <p:embed/>
                      <p:pic>
                        <p:nvPicPr>
                          <p:cNvPr id="0" name=""/>
                          <p:cNvPicPr/>
                          <p:nvPr/>
                        </p:nvPicPr>
                        <p:blipFill>
                          <a:blip r:embed="rId18"/>
                          <a:stretch>
                            <a:fillRect/>
                          </a:stretch>
                        </p:blipFill>
                        <p:spPr>
                          <a:xfrm>
                            <a:off x="4821464" y="10448698"/>
                            <a:ext cx="4472612" cy="828901"/>
                          </a:xfrm>
                          <a:prstGeom prst="rect">
                            <a:avLst/>
                          </a:prstGeom>
                          <a:solidFill>
                            <a:schemeClr val="tx1"/>
                          </a:solidFill>
                        </p:spPr>
                      </p:pic>
                    </p:oleObj>
                  </mc:Fallback>
                </mc:AlternateContent>
              </a:graphicData>
            </a:graphic>
          </p:graphicFrame>
          <p:sp>
            <p:nvSpPr>
              <p:cNvPr id="17" name="TextBox 16"/>
              <p:cNvSpPr txBox="1"/>
              <p:nvPr/>
            </p:nvSpPr>
            <p:spPr>
              <a:xfrm>
                <a:off x="9503228" y="10617139"/>
                <a:ext cx="925286" cy="369332"/>
              </a:xfrm>
              <a:prstGeom prst="rect">
                <a:avLst/>
              </a:prstGeom>
              <a:noFill/>
            </p:spPr>
            <p:txBody>
              <a:bodyPr wrap="square" rtlCol="0">
                <a:spAutoFit/>
              </a:bodyPr>
              <a:lstStyle/>
              <a:p>
                <a:r>
                  <a:rPr lang="en-US" dirty="0" smtClean="0"/>
                  <a:t>(7-23)</a:t>
                </a:r>
                <a:endParaRPr lang="en-US" dirty="0"/>
              </a:p>
            </p:txBody>
          </p:sp>
        </p:grpSp>
      </p:grpSp>
      <p:grpSp>
        <p:nvGrpSpPr>
          <p:cNvPr id="35" name="Group 34"/>
          <p:cNvGrpSpPr/>
          <p:nvPr/>
        </p:nvGrpSpPr>
        <p:grpSpPr>
          <a:xfrm>
            <a:off x="402772" y="11746353"/>
            <a:ext cx="6389914" cy="5324535"/>
            <a:chOff x="402772" y="11746353"/>
            <a:chExt cx="6389914" cy="5324535"/>
          </a:xfrm>
        </p:grpSpPr>
        <p:grpSp>
          <p:nvGrpSpPr>
            <p:cNvPr id="28" name="Group 27"/>
            <p:cNvGrpSpPr/>
            <p:nvPr/>
          </p:nvGrpSpPr>
          <p:grpSpPr>
            <a:xfrm>
              <a:off x="402772" y="11746353"/>
              <a:ext cx="6389914" cy="5324535"/>
              <a:chOff x="402772" y="11746353"/>
              <a:chExt cx="6128658" cy="5324535"/>
            </a:xfrm>
          </p:grpSpPr>
          <p:grpSp>
            <p:nvGrpSpPr>
              <p:cNvPr id="27" name="Group 26"/>
              <p:cNvGrpSpPr/>
              <p:nvPr/>
            </p:nvGrpSpPr>
            <p:grpSpPr>
              <a:xfrm>
                <a:off x="402772" y="11746353"/>
                <a:ext cx="6096000" cy="5324535"/>
                <a:chOff x="0" y="7490038"/>
                <a:chExt cx="6096000" cy="5324535"/>
              </a:xfrm>
            </p:grpSpPr>
            <p:sp>
              <p:nvSpPr>
                <p:cNvPr id="24" name="Rectangle 23"/>
                <p:cNvSpPr/>
                <p:nvPr/>
              </p:nvSpPr>
              <p:spPr>
                <a:xfrm>
                  <a:off x="0" y="7490038"/>
                  <a:ext cx="6096000" cy="5324535"/>
                </a:xfrm>
                <a:prstGeom prst="rect">
                  <a:avLst/>
                </a:prstGeom>
              </p:spPr>
              <p:txBody>
                <a:bodyPr>
                  <a:spAutoFit/>
                </a:bodyPr>
                <a:lstStyle/>
                <a:p>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(7-22)</a:t>
                  </a:r>
                  <a:r>
                    <a:rPr lang="zh-CN" altLang="en-US" sz="2000" dirty="0">
                      <a:latin typeface="微软雅黑" panose="020B0503020204020204" pitchFamily="34" charset="-122"/>
                      <a:ea typeface="微软雅黑" panose="020B0503020204020204" pitchFamily="34" charset="-122"/>
                    </a:rPr>
                    <a:t>式代入</a:t>
                  </a:r>
                  <a:r>
                    <a:rPr lang="en-US" altLang="zh-CN" sz="2000" dirty="0">
                      <a:latin typeface="微软雅黑" panose="020B0503020204020204" pitchFamily="34" charset="-122"/>
                      <a:ea typeface="微软雅黑" panose="020B0503020204020204" pitchFamily="34" charset="-122"/>
                    </a:rPr>
                    <a:t>(7-21)</a:t>
                  </a:r>
                  <a:r>
                    <a:rPr lang="zh-CN" altLang="en-US" sz="2000" dirty="0">
                      <a:latin typeface="微软雅黑" panose="020B0503020204020204" pitchFamily="34" charset="-122"/>
                      <a:ea typeface="微软雅黑" panose="020B0503020204020204" pitchFamily="34" charset="-122"/>
                    </a:rPr>
                    <a:t>，得到公式</a:t>
                  </a:r>
                  <a:r>
                    <a:rPr lang="en-US" altLang="zh-CN" sz="2000" dirty="0">
                      <a:latin typeface="微软雅黑" panose="020B0503020204020204" pitchFamily="34" charset="-122"/>
                      <a:ea typeface="微软雅黑" panose="020B0503020204020204" pitchFamily="34" charset="-122"/>
                    </a:rPr>
                    <a:t>(7-23)</a:t>
                  </a:r>
                  <a:r>
                    <a:rPr lang="zh-CN" altLang="en-US" sz="2000" dirty="0">
                      <a:latin typeface="微软雅黑" panose="020B0503020204020204" pitchFamily="34" charset="-122"/>
                      <a:ea typeface="微软雅黑" panose="020B0503020204020204" pitchFamily="34" charset="-122"/>
                    </a:rPr>
                    <a:t>如</a:t>
                  </a:r>
                  <a:r>
                    <a:rPr lang="zh-CN" altLang="en-US" sz="2000" dirty="0" smtClean="0">
                      <a:latin typeface="微软雅黑" panose="020B0503020204020204" pitchFamily="34" charset="-122"/>
                      <a:ea typeface="微软雅黑" panose="020B0503020204020204" pitchFamily="34" charset="-122"/>
                    </a:rPr>
                    <a:t>下</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由</a:t>
                  </a:r>
                  <a:r>
                    <a:rPr lang="en-US" sz="2000" dirty="0">
                      <a:latin typeface="微软雅黑" panose="020B0503020204020204" pitchFamily="34" charset="-122"/>
                      <a:ea typeface="微软雅黑" panose="020B0503020204020204" pitchFamily="34" charset="-122"/>
                    </a:rPr>
                    <a:t>(7-23)</a:t>
                  </a:r>
                  <a:r>
                    <a:rPr lang="zh-CN" altLang="en-US" sz="2000" dirty="0">
                      <a:latin typeface="微软雅黑" panose="020B0503020204020204" pitchFamily="34" charset="-122"/>
                      <a:ea typeface="微软雅黑" panose="020B0503020204020204" pitchFamily="34" charset="-122"/>
                    </a:rPr>
                    <a:t>式可导出</a:t>
                  </a:r>
                  <a:r>
                    <a:rPr lang="en-US"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个时间片内风险的联合概率分布</a:t>
                  </a:r>
                  <a:r>
                    <a:rPr lang="zh-CN" altLang="en-US" sz="2000" dirty="0" smtClean="0">
                      <a:latin typeface="微软雅黑" panose="020B0503020204020204" pitchFamily="34" charset="-122"/>
                      <a:ea typeface="微软雅黑" panose="020B0503020204020204" pitchFamily="34" charset="-122"/>
                    </a:rPr>
                    <a:t>为</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以</a:t>
                  </a:r>
                  <a:r>
                    <a:rPr lang="zh-CN" altLang="en-US" sz="2000" dirty="0">
                      <a:latin typeface="微软雅黑" panose="020B0503020204020204" pitchFamily="34" charset="-122"/>
                      <a:ea typeface="微软雅黑" panose="020B0503020204020204" pitchFamily="34" charset="-122"/>
                    </a:rPr>
                    <a:t>初始时刻为例，计算初始时刻风险的概率如下</a:t>
                  </a:r>
                  <a:r>
                    <a:rPr lang="zh-CN" altLang="en-US" sz="2000" dirty="0" smtClean="0">
                      <a:latin typeface="微软雅黑" panose="020B0503020204020204" pitchFamily="34" charset="-122"/>
                      <a:ea typeface="微软雅黑" panose="020B0503020204020204" pitchFamily="34" charset="-122"/>
                    </a:rPr>
                    <a:t>式所</a:t>
                  </a:r>
                  <a:r>
                    <a:rPr lang="zh-CN" altLang="en-US" sz="2000" dirty="0">
                      <a:latin typeface="微软雅黑" panose="020B0503020204020204" pitchFamily="34" charset="-122"/>
                      <a:ea typeface="微软雅黑" panose="020B0503020204020204" pitchFamily="34" charset="-122"/>
                    </a:rPr>
                    <a:t>示</a:t>
                  </a:r>
                  <a:endParaRPr lang="en-US"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a:t>
                  </a:r>
                  <a:r>
                    <a:rPr lang="zh-CN" altLang="en-US" sz="2000" dirty="0" smtClean="0">
                      <a:latin typeface="微软雅黑" panose="020B0503020204020204" pitchFamily="34" charset="-122"/>
                      <a:ea typeface="微软雅黑" panose="020B0503020204020204" pitchFamily="34" charset="-122"/>
                    </a:rPr>
                    <a:t>中， </a:t>
                  </a:r>
                  <a:endParaRPr lang="en-US" altLang="zh-CN" sz="2000" dirty="0">
                    <a:latin typeface="微软雅黑" panose="020B0503020204020204" pitchFamily="34" charset="-122"/>
                    <a:ea typeface="微软雅黑" panose="020B0503020204020204" pitchFamily="34" charset="-122"/>
                  </a:endParaRPr>
                </a:p>
              </p:txBody>
            </p:sp>
            <p:graphicFrame>
              <p:nvGraphicFramePr>
                <p:cNvPr id="25" name="Object 24"/>
                <p:cNvGraphicFramePr>
                  <a:graphicFrameLocks noChangeAspect="1"/>
                </p:cNvGraphicFramePr>
                <p:nvPr>
                  <p:extLst>
                    <p:ext uri="{D42A27DB-BD31-4B8C-83A1-F6EECF244321}">
                      <p14:modId xmlns:p14="http://schemas.microsoft.com/office/powerpoint/2010/main" val="871502092"/>
                    </p:ext>
                  </p:extLst>
                </p:nvPr>
              </p:nvGraphicFramePr>
              <p:xfrm>
                <a:off x="35619" y="7921977"/>
                <a:ext cx="5167749" cy="1322387"/>
              </p:xfrm>
              <a:graphic>
                <a:graphicData uri="http://schemas.openxmlformats.org/presentationml/2006/ole">
                  <mc:AlternateContent xmlns:mc="http://schemas.openxmlformats.org/markup-compatibility/2006">
                    <mc:Choice xmlns:v="urn:schemas-microsoft-com:vml" Requires="v">
                      <p:oleObj spid="_x0000_s25070" name="Equation" r:id="rId19" imgW="3771720" imgH="965160" progId="Equation.3">
                        <p:embed/>
                      </p:oleObj>
                    </mc:Choice>
                    <mc:Fallback>
                      <p:oleObj name="Equation" r:id="rId19" imgW="3771720" imgH="965160" progId="Equation.3">
                        <p:embed/>
                        <p:pic>
                          <p:nvPicPr>
                            <p:cNvPr id="0" name=""/>
                            <p:cNvPicPr/>
                            <p:nvPr/>
                          </p:nvPicPr>
                          <p:blipFill>
                            <a:blip r:embed="rId20"/>
                            <a:stretch>
                              <a:fillRect/>
                            </a:stretch>
                          </p:blipFill>
                          <p:spPr>
                            <a:xfrm>
                              <a:off x="35619" y="7921977"/>
                              <a:ext cx="5167749" cy="1322387"/>
                            </a:xfrm>
                            <a:prstGeom prst="rect">
                              <a:avLst/>
                            </a:prstGeom>
                            <a:solidFill>
                              <a:schemeClr val="tx1"/>
                            </a:solidFill>
                          </p:spPr>
                        </p:pic>
                      </p:oleObj>
                    </mc:Fallback>
                  </mc:AlternateContent>
                </a:graphicData>
              </a:graphic>
            </p:graphicFrame>
          </p:grpSp>
          <p:sp>
            <p:nvSpPr>
              <p:cNvPr id="26" name="TextBox 25"/>
              <p:cNvSpPr txBox="1"/>
              <p:nvPr/>
            </p:nvSpPr>
            <p:spPr>
              <a:xfrm>
                <a:off x="5606144" y="12640707"/>
                <a:ext cx="925286" cy="369332"/>
              </a:xfrm>
              <a:prstGeom prst="rect">
                <a:avLst/>
              </a:prstGeom>
              <a:noFill/>
            </p:spPr>
            <p:txBody>
              <a:bodyPr wrap="square" rtlCol="0">
                <a:spAutoFit/>
              </a:bodyPr>
              <a:lstStyle/>
              <a:p>
                <a:r>
                  <a:rPr lang="en-US" dirty="0" smtClean="0"/>
                  <a:t>(7-24)</a:t>
                </a:r>
                <a:endParaRPr lang="en-US" dirty="0"/>
              </a:p>
            </p:txBody>
          </p:sp>
        </p:grpSp>
        <p:graphicFrame>
          <p:nvGraphicFramePr>
            <p:cNvPr id="30" name="Object 29"/>
            <p:cNvGraphicFramePr>
              <a:graphicFrameLocks noChangeAspect="1"/>
            </p:cNvGraphicFramePr>
            <p:nvPr>
              <p:extLst>
                <p:ext uri="{D42A27DB-BD31-4B8C-83A1-F6EECF244321}">
                  <p14:modId xmlns:p14="http://schemas.microsoft.com/office/powerpoint/2010/main" val="2668655490"/>
                </p:ext>
              </p:extLst>
            </p:nvPr>
          </p:nvGraphicFramePr>
          <p:xfrm>
            <a:off x="544345" y="14016550"/>
            <a:ext cx="4963827" cy="1204458"/>
          </p:xfrm>
          <a:graphic>
            <a:graphicData uri="http://schemas.openxmlformats.org/presentationml/2006/ole">
              <mc:AlternateContent xmlns:mc="http://schemas.openxmlformats.org/markup-compatibility/2006">
                <mc:Choice xmlns:v="urn:schemas-microsoft-com:vml" Requires="v">
                  <p:oleObj spid="_x0000_s25071" name="Equation" r:id="rId21" imgW="3454200" imgH="838080" progId="Equation.3">
                    <p:embed/>
                  </p:oleObj>
                </mc:Choice>
                <mc:Fallback>
                  <p:oleObj name="Equation" r:id="rId21" imgW="3454200" imgH="838080" progId="Equation.3">
                    <p:embed/>
                    <p:pic>
                      <p:nvPicPr>
                        <p:cNvPr id="0" name=""/>
                        <p:cNvPicPr/>
                        <p:nvPr/>
                      </p:nvPicPr>
                      <p:blipFill>
                        <a:blip r:embed="rId22"/>
                        <a:stretch>
                          <a:fillRect/>
                        </a:stretch>
                      </p:blipFill>
                      <p:spPr>
                        <a:xfrm>
                          <a:off x="544345" y="14016550"/>
                          <a:ext cx="4963827" cy="1204458"/>
                        </a:xfrm>
                        <a:prstGeom prst="rect">
                          <a:avLst/>
                        </a:prstGeom>
                        <a:solidFill>
                          <a:schemeClr val="tx1"/>
                        </a:solidFill>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3499509746"/>
                </p:ext>
              </p:extLst>
            </p:nvPr>
          </p:nvGraphicFramePr>
          <p:xfrm>
            <a:off x="1410310" y="15768589"/>
            <a:ext cx="4340787" cy="820737"/>
          </p:xfrm>
          <a:graphic>
            <a:graphicData uri="http://schemas.openxmlformats.org/presentationml/2006/ole">
              <mc:AlternateContent xmlns:mc="http://schemas.openxmlformats.org/markup-compatibility/2006">
                <mc:Choice xmlns:v="urn:schemas-microsoft-com:vml" Requires="v">
                  <p:oleObj spid="_x0000_s25072" name="Equation" r:id="rId23" imgW="3022560" imgH="571320" progId="Equation.3">
                    <p:embed/>
                  </p:oleObj>
                </mc:Choice>
                <mc:Fallback>
                  <p:oleObj name="Equation" r:id="rId23" imgW="3022560" imgH="571320" progId="Equation.3">
                    <p:embed/>
                    <p:pic>
                      <p:nvPicPr>
                        <p:cNvPr id="0" name=""/>
                        <p:cNvPicPr/>
                        <p:nvPr/>
                      </p:nvPicPr>
                      <p:blipFill>
                        <a:blip r:embed="rId24"/>
                        <a:stretch>
                          <a:fillRect/>
                        </a:stretch>
                      </p:blipFill>
                      <p:spPr>
                        <a:xfrm>
                          <a:off x="1410310" y="15768589"/>
                          <a:ext cx="4340787" cy="820737"/>
                        </a:xfrm>
                        <a:prstGeom prst="rect">
                          <a:avLst/>
                        </a:prstGeom>
                        <a:solidFill>
                          <a:schemeClr val="tx1"/>
                        </a:solidFill>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3569724094"/>
                </p:ext>
              </p:extLst>
            </p:nvPr>
          </p:nvGraphicFramePr>
          <p:xfrm>
            <a:off x="1224332" y="16660813"/>
            <a:ext cx="4223968" cy="310016"/>
          </p:xfrm>
          <a:graphic>
            <a:graphicData uri="http://schemas.openxmlformats.org/presentationml/2006/ole">
              <mc:AlternateContent xmlns:mc="http://schemas.openxmlformats.org/markup-compatibility/2006">
                <mc:Choice xmlns:v="urn:schemas-microsoft-com:vml" Requires="v">
                  <p:oleObj spid="_x0000_s25073" name="Equation" r:id="rId25" imgW="2768400" imgH="203040" progId="Equation.3">
                    <p:embed/>
                  </p:oleObj>
                </mc:Choice>
                <mc:Fallback>
                  <p:oleObj name="Equation" r:id="rId25" imgW="2768400" imgH="203040" progId="Equation.3">
                    <p:embed/>
                    <p:pic>
                      <p:nvPicPr>
                        <p:cNvPr id="0" name=""/>
                        <p:cNvPicPr/>
                        <p:nvPr/>
                      </p:nvPicPr>
                      <p:blipFill>
                        <a:blip r:embed="rId26"/>
                        <a:stretch>
                          <a:fillRect/>
                        </a:stretch>
                      </p:blipFill>
                      <p:spPr>
                        <a:xfrm>
                          <a:off x="1224332" y="16660813"/>
                          <a:ext cx="4223968" cy="310016"/>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159288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1" end="1"/>
                                            </p:txEl>
                                          </p:spTgt>
                                        </p:tgtEl>
                                        <p:attrNameLst>
                                          <p:attrName>style.color</p:attrName>
                                        </p:attrNameLst>
                                      </p:cBhvr>
                                      <p:to>
                                        <p:clrVal>
                                          <a:schemeClr val="accent2"/>
                                        </p:clrVal>
                                      </p:to>
                                    </p:set>
                                    <p:set>
                                      <p:cBhvr>
                                        <p:cTn id="7" dur="500" fill="hold"/>
                                        <p:tgtEl>
                                          <p:spTgt spid="4">
                                            <p:txEl>
                                              <p:pRg st="1" end="1"/>
                                            </p:txEl>
                                          </p:spTgt>
                                        </p:tgtEl>
                                        <p:attrNameLst>
                                          <p:attrName>fillcolor</p:attrName>
                                        </p:attrNameLst>
                                      </p:cBhvr>
                                      <p:to>
                                        <p:clrVal>
                                          <a:schemeClr val="accent2"/>
                                        </p:clrVal>
                                      </p:to>
                                    </p:set>
                                    <p:set>
                                      <p:cBhvr>
                                        <p:cTn id="8" dur="500" fill="hold"/>
                                        <p:tgtEl>
                                          <p:spTgt spid="4">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0-ppt_h/2"/>
                                          </p:val>
                                        </p:tav>
                                      </p:tavLst>
                                    </p:anim>
                                    <p:set>
                                      <p:cBhvr>
                                        <p:cTn id="14" dur="1" fill="hold">
                                          <p:stCondLst>
                                            <p:cond delay="499"/>
                                          </p:stCondLst>
                                        </p:cTn>
                                        <p:tgtEl>
                                          <p:spTgt spid="11"/>
                                        </p:tgtEl>
                                        <p:attrNameLst>
                                          <p:attrName>style.visibility</p:attrName>
                                        </p:attrNameLst>
                                      </p:cBhvr>
                                      <p:to>
                                        <p:strVal val="hidden"/>
                                      </p:to>
                                    </p:set>
                                  </p:childTnLst>
                                </p:cTn>
                              </p:par>
                              <p:par>
                                <p:cTn id="15" presetID="2" presetClass="exit" presetSubtype="1" fill="hold" grpId="0" nodeType="withEffect">
                                  <p:stCondLst>
                                    <p:cond delay="0"/>
                                  </p:stCondLst>
                                  <p:childTnLst>
                                    <p:anim calcmode="lin" valueType="num">
                                      <p:cBhvr additive="base">
                                        <p:cTn id="1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1" end="1"/>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1" end="1"/>
                                            </p:txEl>
                                          </p:spTgt>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4.375E-6 0 L 0.01524 -0.79606 " pathEditMode="relative" rAng="0" ptsTypes="AA">
                                      <p:cBhvr>
                                        <p:cTn id="24" dur="500" fill="hold"/>
                                        <p:tgtEl>
                                          <p:spTgt spid="22"/>
                                        </p:tgtEl>
                                        <p:attrNameLst>
                                          <p:attrName>ppt_x</p:attrName>
                                          <p:attrName>ppt_y</p:attrName>
                                        </p:attrNameLst>
                                      </p:cBhvr>
                                      <p:rCtr x="755" y="-39815"/>
                                    </p:animMotion>
                                  </p:childTnLst>
                                </p:cTn>
                              </p:par>
                            </p:childTnLst>
                          </p:cTn>
                        </p:par>
                      </p:childTnLst>
                    </p:cTn>
                  </p:par>
                  <p:par>
                    <p:cTn id="25" fill="hold">
                      <p:stCondLst>
                        <p:cond delay="indefinite"/>
                      </p:stCondLst>
                      <p:childTnLst>
                        <p:par>
                          <p:cTn id="26" fill="hold">
                            <p:stCondLst>
                              <p:cond delay="0"/>
                            </p:stCondLst>
                            <p:childTnLst>
                              <p:par>
                                <p:cTn id="27" presetID="2" presetClass="exit" presetSubtype="1" fill="hold" nodeType="clickEffect">
                                  <p:stCondLst>
                                    <p:cond delay="0"/>
                                  </p:stCondLst>
                                  <p:childTnLst>
                                    <p:anim calcmode="lin" valueType="num">
                                      <p:cBhvr additive="base">
                                        <p:cTn id="28" dur="500"/>
                                        <p:tgtEl>
                                          <p:spTgt spid="22"/>
                                        </p:tgtEl>
                                        <p:attrNameLst>
                                          <p:attrName>ppt_x</p:attrName>
                                        </p:attrNameLst>
                                      </p:cBhvr>
                                      <p:tavLst>
                                        <p:tav tm="0">
                                          <p:val>
                                            <p:strVal val="ppt_x"/>
                                          </p:val>
                                        </p:tav>
                                        <p:tav tm="100000">
                                          <p:val>
                                            <p:strVal val="ppt_x"/>
                                          </p:val>
                                        </p:tav>
                                      </p:tavLst>
                                    </p:anim>
                                    <p:anim calcmode="lin" valueType="num">
                                      <p:cBhvr additive="base">
                                        <p:cTn id="29" dur="500"/>
                                        <p:tgtEl>
                                          <p:spTgt spid="22"/>
                                        </p:tgtEl>
                                        <p:attrNameLst>
                                          <p:attrName>ppt_y</p:attrName>
                                        </p:attrNameLst>
                                      </p:cBhvr>
                                      <p:tavLst>
                                        <p:tav tm="0">
                                          <p:val>
                                            <p:strVal val="ppt_y"/>
                                          </p:val>
                                        </p:tav>
                                        <p:tav tm="100000">
                                          <p:val>
                                            <p:strVal val="0-ppt_h/2"/>
                                          </p:val>
                                        </p:tav>
                                      </p:tavLst>
                                    </p:anim>
                                    <p:set>
                                      <p:cBhvr>
                                        <p:cTn id="30" dur="1" fill="hold">
                                          <p:stCondLst>
                                            <p:cond delay="499"/>
                                          </p:stCondLst>
                                        </p:cTn>
                                        <p:tgtEl>
                                          <p:spTgt spid="22"/>
                                        </p:tgtEl>
                                        <p:attrNameLst>
                                          <p:attrName>style.visibility</p:attrName>
                                        </p:attrNameLst>
                                      </p:cBhvr>
                                      <p:to>
                                        <p:strVal val="hidden"/>
                                      </p:to>
                                    </p:set>
                                  </p:childTnLst>
                                </p:cTn>
                              </p:par>
                              <p:par>
                                <p:cTn id="31" presetID="64" presetClass="path" presetSubtype="0" accel="50000" decel="50000" fill="hold" nodeType="withEffect">
                                  <p:stCondLst>
                                    <p:cond delay="0"/>
                                  </p:stCondLst>
                                  <p:childTnLst>
                                    <p:animMotion origin="layout" path="M -2.08333E-6 4.07407E-6 L 0.37136 -1.51528 " pathEditMode="relative" rAng="0" ptsTypes="AA">
                                      <p:cBhvr>
                                        <p:cTn id="32" dur="500" fill="hold"/>
                                        <p:tgtEl>
                                          <p:spTgt spid="35"/>
                                        </p:tgtEl>
                                        <p:attrNameLst>
                                          <p:attrName>ppt_x</p:attrName>
                                          <p:attrName>ppt_y</p:attrName>
                                        </p:attrNameLst>
                                      </p:cBhvr>
                                      <p:rCtr x="18568" y="-7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zh-CN" altLang="en-US" dirty="0"/>
              <a:t>隐马尔可夫方法</a:t>
            </a:r>
            <a:r>
              <a:rPr lang="zh-CN" altLang="en-US" dirty="0" smtClean="0"/>
              <a:t/>
            </a:r>
            <a:br>
              <a:rPr lang="zh-CN" altLang="en-US" dirty="0" smtClean="0"/>
            </a:br>
            <a:endParaRPr lang="zh-CN" altLang="en-US" dirty="0"/>
          </a:p>
        </p:txBody>
      </p:sp>
      <p:sp>
        <p:nvSpPr>
          <p:cNvPr id="3" name="竖排文字占位符 2"/>
          <p:cNvSpPr>
            <a:spLocks noGrp="1"/>
          </p:cNvSpPr>
          <p:nvPr>
            <p:ph type="body" orient="vert" idx="1"/>
          </p:nvPr>
        </p:nvSpPr>
        <p:spPr/>
        <p:txBody>
          <a:bodyPr>
            <a:normAutofit fontScale="92500" lnSpcReduction="20000"/>
          </a:bodyPr>
          <a:lstStyle/>
          <a:p>
            <a:r>
              <a:rPr lang="zh-CN" altLang="en-US" sz="2800" b="1" dirty="0"/>
              <a:t>马尔科夫过程</a:t>
            </a:r>
            <a:r>
              <a:rPr lang="en-US" dirty="0"/>
              <a:t>(Markov process)</a:t>
            </a:r>
            <a:r>
              <a:rPr lang="zh-CN" altLang="en-US" dirty="0"/>
              <a:t>是一种随机过程。</a:t>
            </a:r>
            <a:r>
              <a:rPr lang="en-US" dirty="0"/>
              <a:t>1907</a:t>
            </a:r>
            <a:r>
              <a:rPr lang="zh-CN" altLang="en-US" dirty="0"/>
              <a:t>年俄国数学家</a:t>
            </a:r>
            <a:r>
              <a:rPr lang="en-US" dirty="0"/>
              <a:t>A.A.</a:t>
            </a:r>
            <a:r>
              <a:rPr lang="zh-CN" altLang="en-US" dirty="0"/>
              <a:t>马尔可夫于提出了马尔科夫链概念，在此基础上发展成为了马尔科夫过程</a:t>
            </a:r>
            <a:r>
              <a:rPr lang="zh-CN" altLang="en-US" dirty="0" smtClean="0"/>
              <a:t>。</a:t>
            </a:r>
            <a:endParaRPr lang="en-US" altLang="zh-CN" dirty="0" smtClean="0"/>
          </a:p>
          <a:p>
            <a:pPr lvl="1"/>
            <a:r>
              <a:rPr lang="zh-CN" altLang="en-US" dirty="0" smtClean="0"/>
              <a:t>马</a:t>
            </a:r>
            <a:r>
              <a:rPr lang="zh-CN" altLang="en-US" dirty="0"/>
              <a:t>尔可夫过程的最大特点是：</a:t>
            </a:r>
            <a:r>
              <a:rPr lang="zh-CN" altLang="en-US" i="1" u="sng" dirty="0">
                <a:solidFill>
                  <a:srgbClr val="FFFF00"/>
                </a:solidFill>
              </a:rPr>
              <a:t>在已知目前状态的条件下它未来的变化状态不依赖于它的过去状态</a:t>
            </a:r>
            <a:r>
              <a:rPr lang="zh-CN" altLang="en-US" dirty="0" smtClean="0"/>
              <a:t>。</a:t>
            </a:r>
            <a:endParaRPr lang="en-US" altLang="zh-CN" dirty="0" smtClean="0"/>
          </a:p>
          <a:p>
            <a:pPr lvl="1"/>
            <a:r>
              <a:rPr lang="zh-CN" altLang="en-US" dirty="0"/>
              <a:t>举</a:t>
            </a:r>
            <a:r>
              <a:rPr lang="zh-CN" altLang="en-US" dirty="0" smtClean="0"/>
              <a:t>例</a:t>
            </a:r>
            <a:endParaRPr lang="en-US" altLang="zh-CN" dirty="0" smtClean="0"/>
          </a:p>
          <a:p>
            <a:pPr lvl="2"/>
            <a:r>
              <a:rPr lang="zh-CN" altLang="en-US" dirty="0"/>
              <a:t>如液体中微粒所作的布朗运</a:t>
            </a:r>
            <a:r>
              <a:rPr lang="zh-CN" altLang="en-US" dirty="0" smtClean="0"/>
              <a:t>动</a:t>
            </a:r>
            <a:endParaRPr lang="en-US" altLang="zh-CN" dirty="0" smtClean="0"/>
          </a:p>
          <a:p>
            <a:pPr lvl="2"/>
            <a:r>
              <a:rPr lang="zh-CN" altLang="en-US" dirty="0" smtClean="0"/>
              <a:t>传</a:t>
            </a:r>
            <a:r>
              <a:rPr lang="zh-CN" altLang="en-US" dirty="0"/>
              <a:t>染病受感染的人</a:t>
            </a:r>
            <a:r>
              <a:rPr lang="zh-CN" altLang="en-US" dirty="0" smtClean="0"/>
              <a:t>数</a:t>
            </a:r>
            <a:endParaRPr lang="en-US" altLang="zh-CN" dirty="0" smtClean="0"/>
          </a:p>
          <a:p>
            <a:pPr lvl="2"/>
            <a:r>
              <a:rPr lang="zh-CN" altLang="en-US" dirty="0" smtClean="0"/>
              <a:t>车</a:t>
            </a:r>
            <a:r>
              <a:rPr lang="zh-CN" altLang="en-US" dirty="0"/>
              <a:t>站的候车人数</a:t>
            </a:r>
            <a:r>
              <a:rPr lang="zh-CN" altLang="en-US" dirty="0" smtClean="0"/>
              <a:t>等</a:t>
            </a:r>
            <a:r>
              <a:rPr lang="en-US" altLang="zh-CN" dirty="0" smtClean="0"/>
              <a:t>	</a:t>
            </a:r>
          </a:p>
          <a:p>
            <a:pPr lvl="2"/>
            <a:endParaRPr lang="zh-CN" altLang="en-US" dirty="0"/>
          </a:p>
        </p:txBody>
      </p:sp>
      <p:sp>
        <p:nvSpPr>
          <p:cNvPr id="4" name="竖排文字占位符 3"/>
          <p:cNvSpPr>
            <a:spLocks noGrp="1"/>
          </p:cNvSpPr>
          <p:nvPr>
            <p:ph type="body" orient="vert" idx="13"/>
          </p:nvPr>
        </p:nvSpPr>
        <p:spPr>
          <a:xfrm>
            <a:off x="1383324" y="1825625"/>
            <a:ext cx="2930770" cy="4351338"/>
          </a:xfrm>
          <a:noFill/>
        </p:spPr>
        <p:txBody>
          <a:bodyPr>
            <a:normAutofit fontScale="85000" lnSpcReduction="10000"/>
          </a:bodyPr>
          <a:lstStyle/>
          <a:p>
            <a:pPr marL="514350" indent="-514350">
              <a:buFont typeface="+mj-lt"/>
              <a:buAutoNum type="arabicPeriod"/>
            </a:pPr>
            <a:r>
              <a:rPr lang="en-US" dirty="0"/>
              <a:t>HMM</a:t>
            </a:r>
            <a:r>
              <a:rPr lang="zh-CN" altLang="en-US" dirty="0"/>
              <a:t>模型概述</a:t>
            </a:r>
            <a:endParaRPr lang="zh-CN" altLang="en-US" u="sng" dirty="0" smtClean="0"/>
          </a:p>
          <a:p>
            <a:pPr marL="514350" indent="-514350">
              <a:buFont typeface="+mj-lt"/>
              <a:buAutoNum type="arabicPeriod"/>
            </a:pPr>
            <a:r>
              <a:rPr lang="zh-CN" altLang="en-US" dirty="0"/>
              <a:t>隐马尔可夫模型概念</a:t>
            </a:r>
            <a:endParaRPr lang="zh-CN" altLang="en-US" u="sng" dirty="0" smtClean="0"/>
          </a:p>
          <a:p>
            <a:pPr marL="514350" indent="-514350">
              <a:buFont typeface="+mj-lt"/>
              <a:buAutoNum type="arabicPeriod"/>
            </a:pPr>
            <a:r>
              <a:rPr lang="en-US" dirty="0"/>
              <a:t>HMM</a:t>
            </a:r>
            <a:r>
              <a:rPr lang="zh-CN" altLang="en-US" dirty="0"/>
              <a:t>的基本算</a:t>
            </a:r>
            <a:r>
              <a:rPr lang="zh-CN" altLang="en-US" dirty="0" smtClean="0"/>
              <a:t>法</a:t>
            </a:r>
            <a:endParaRPr lang="en-US" altLang="zh-CN" dirty="0" smtClean="0"/>
          </a:p>
          <a:p>
            <a:pPr marL="514350" indent="-514350">
              <a:buFont typeface="+mj-lt"/>
              <a:buAutoNum type="arabicPeriod"/>
            </a:pPr>
            <a:r>
              <a:rPr lang="zh-CN" altLang="en-US" dirty="0"/>
              <a:t>建立网络态势评估模型</a:t>
            </a:r>
            <a:endParaRPr lang="zh-CN" altLang="en-US" u="sng" dirty="0"/>
          </a:p>
        </p:txBody>
      </p:sp>
      <p:sp>
        <p:nvSpPr>
          <p:cNvPr id="6" name="竖排文字占位符 2"/>
          <p:cNvSpPr txBox="1">
            <a:spLocks/>
          </p:cNvSpPr>
          <p:nvPr/>
        </p:nvSpPr>
        <p:spPr>
          <a:xfrm>
            <a:off x="4515395" y="7050771"/>
            <a:ext cx="6332220" cy="463770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b="1" dirty="0" smtClean="0"/>
              <a:t>隐马尔科夫过程</a:t>
            </a:r>
            <a:r>
              <a:rPr lang="en-US" dirty="0"/>
              <a:t>(Hidden Markov </a:t>
            </a:r>
            <a:r>
              <a:rPr lang="en-US" dirty="0" err="1"/>
              <a:t>Model，HMM</a:t>
            </a:r>
            <a:r>
              <a:rPr lang="en-US" dirty="0" smtClean="0"/>
              <a:t>)</a:t>
            </a:r>
            <a:r>
              <a:rPr lang="zh-CN" altLang="en-US" dirty="0"/>
              <a:t> 最初由 </a:t>
            </a:r>
            <a:r>
              <a:rPr lang="en-US" altLang="zh-CN" dirty="0"/>
              <a:t>L. E. Baum </a:t>
            </a:r>
            <a:r>
              <a:rPr lang="zh-CN" altLang="en-US" dirty="0" smtClean="0"/>
              <a:t>等</a:t>
            </a:r>
            <a:r>
              <a:rPr lang="zh-CN" altLang="en-US" dirty="0"/>
              <a:t>人用来描述</a:t>
            </a:r>
            <a:r>
              <a:rPr lang="zh-CN" altLang="en-US" i="1" u="sng" dirty="0"/>
              <a:t>含有隐含未知参数</a:t>
            </a:r>
            <a:r>
              <a:rPr lang="zh-CN" altLang="en-US" dirty="0"/>
              <a:t>的马尔可夫过程，从可观察的参数中确定与之关联的隐含参</a:t>
            </a:r>
            <a:r>
              <a:rPr lang="zh-CN" altLang="en-US" dirty="0" smtClean="0"/>
              <a:t>数（</a:t>
            </a:r>
            <a:r>
              <a:rPr lang="en-US" altLang="zh-CN" dirty="0" smtClean="0"/>
              <a:t>hidden parameter</a:t>
            </a:r>
            <a:r>
              <a:rPr lang="zh-CN" altLang="en-US" dirty="0" smtClean="0"/>
              <a:t>）。</a:t>
            </a:r>
            <a:endParaRPr lang="en-US" altLang="zh-CN" dirty="0" smtClean="0"/>
          </a:p>
          <a:p>
            <a:pPr lvl="1"/>
            <a:r>
              <a:rPr lang="zh-CN" altLang="en-US" dirty="0"/>
              <a:t>应</a:t>
            </a:r>
            <a:r>
              <a:rPr lang="zh-CN" altLang="en-US" dirty="0" smtClean="0"/>
              <a:t>用领域</a:t>
            </a:r>
            <a:endParaRPr lang="en-US" altLang="zh-CN" dirty="0" smtClean="0"/>
          </a:p>
          <a:p>
            <a:pPr lvl="2"/>
            <a:r>
              <a:rPr lang="zh-CN" altLang="en-US" dirty="0" smtClean="0"/>
              <a:t>自</a:t>
            </a:r>
            <a:r>
              <a:rPr lang="zh-CN" altLang="en-US" dirty="0"/>
              <a:t>然语言处</a:t>
            </a:r>
            <a:r>
              <a:rPr lang="zh-CN" altLang="en-US" dirty="0" smtClean="0"/>
              <a:t>理</a:t>
            </a:r>
            <a:endParaRPr lang="en-US" altLang="zh-CN" dirty="0" smtClean="0"/>
          </a:p>
          <a:p>
            <a:pPr lvl="2"/>
            <a:r>
              <a:rPr lang="zh-CN" altLang="en-US" dirty="0" smtClean="0"/>
              <a:t>计</a:t>
            </a:r>
            <a:r>
              <a:rPr lang="zh-CN" altLang="en-US" dirty="0"/>
              <a:t>算机视</a:t>
            </a:r>
            <a:r>
              <a:rPr lang="zh-CN" altLang="en-US" dirty="0" smtClean="0"/>
              <a:t>觉</a:t>
            </a:r>
            <a:endParaRPr lang="en-US" altLang="zh-CN" dirty="0" smtClean="0"/>
          </a:p>
          <a:p>
            <a:pPr lvl="2"/>
            <a:r>
              <a:rPr lang="zh-CN" altLang="en-US" dirty="0" smtClean="0"/>
              <a:t>故</a:t>
            </a:r>
            <a:r>
              <a:rPr lang="zh-CN" altLang="en-US" dirty="0"/>
              <a:t>障分</a:t>
            </a:r>
            <a:r>
              <a:rPr lang="zh-CN" altLang="en-US" dirty="0" smtClean="0"/>
              <a:t>析</a:t>
            </a:r>
            <a:endParaRPr lang="en-US" altLang="zh-CN" dirty="0" smtClean="0"/>
          </a:p>
          <a:p>
            <a:pPr lvl="2"/>
            <a:r>
              <a:rPr lang="zh-CN" altLang="en-US" dirty="0" smtClean="0"/>
              <a:t>生</a:t>
            </a:r>
            <a:r>
              <a:rPr lang="zh-CN" altLang="en-US" dirty="0"/>
              <a:t>物信息处</a:t>
            </a:r>
            <a:r>
              <a:rPr lang="zh-CN" altLang="en-US" dirty="0" smtClean="0"/>
              <a:t>理</a:t>
            </a:r>
            <a:endParaRPr lang="en-US" altLang="zh-CN" dirty="0" smtClean="0"/>
          </a:p>
          <a:p>
            <a:pPr lvl="2"/>
            <a:r>
              <a:rPr lang="zh-CN" altLang="en-US" dirty="0" smtClean="0"/>
              <a:t>语</a:t>
            </a:r>
            <a:r>
              <a:rPr lang="zh-CN" altLang="en-US" dirty="0"/>
              <a:t>音识别</a:t>
            </a:r>
            <a:endParaRPr lang="en-US" altLang="zh-CN" dirty="0" smtClean="0"/>
          </a:p>
          <a:p>
            <a:pPr lvl="2"/>
            <a:endParaRPr lang="zh-CN" altLang="en-US" dirty="0"/>
          </a:p>
        </p:txBody>
      </p:sp>
    </p:spTree>
    <p:extLst>
      <p:ext uri="{BB962C8B-B14F-4D97-AF65-F5344CB8AC3E}">
        <p14:creationId xmlns:p14="http://schemas.microsoft.com/office/powerpoint/2010/main" val="424777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0-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1" end="1"/>
                                            </p:txEl>
                                          </p:spTgt>
                                        </p:tgtEl>
                                        <p:attrNameLst>
                                          <p:attrName>ppt_y</p:attrName>
                                        </p:attrNameLst>
                                      </p:cBhvr>
                                      <p:tavLst>
                                        <p:tav tm="0">
                                          <p:val>
                                            <p:strVal val="ppt_y"/>
                                          </p:val>
                                        </p:tav>
                                        <p:tav tm="100000">
                                          <p:val>
                                            <p:strVal val="0-ppt_h/2"/>
                                          </p:val>
                                        </p:tav>
                                      </p:tavLst>
                                    </p:anim>
                                    <p:set>
                                      <p:cBhvr>
                                        <p:cTn id="12" dur="1" fill="hold">
                                          <p:stCondLst>
                                            <p:cond delay="499"/>
                                          </p:stCondLst>
                                        </p:cTn>
                                        <p:tgtEl>
                                          <p:spTgt spid="3">
                                            <p:txEl>
                                              <p:pRg st="1" end="1"/>
                                            </p:txEl>
                                          </p:spTgt>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2" end="2"/>
                                            </p:txEl>
                                          </p:spTgt>
                                        </p:tgtEl>
                                        <p:attrNameLst>
                                          <p:attrName>ppt_y</p:attrName>
                                        </p:attrNameLst>
                                      </p:cBhvr>
                                      <p:tavLst>
                                        <p:tav tm="0">
                                          <p:val>
                                            <p:strVal val="ppt_y"/>
                                          </p:val>
                                        </p:tav>
                                        <p:tav tm="100000">
                                          <p:val>
                                            <p:strVal val="0-ppt_h/2"/>
                                          </p:val>
                                        </p:tav>
                                      </p:tavLst>
                                    </p:anim>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3" end="3"/>
                                            </p:txEl>
                                          </p:spTgt>
                                        </p:tgtEl>
                                        <p:attrNameLst>
                                          <p:attrName>ppt_y</p:attrName>
                                        </p:attrNameLst>
                                      </p:cBhvr>
                                      <p:tavLst>
                                        <p:tav tm="0">
                                          <p:val>
                                            <p:strVal val="ppt_y"/>
                                          </p:val>
                                        </p:tav>
                                        <p:tav tm="100000">
                                          <p:val>
                                            <p:strVal val="0-ppt_h/2"/>
                                          </p:val>
                                        </p:tav>
                                      </p:tavLst>
                                    </p:anim>
                                    <p:set>
                                      <p:cBhvr>
                                        <p:cTn id="20" dur="1" fill="hold">
                                          <p:stCondLst>
                                            <p:cond delay="499"/>
                                          </p:stCondLst>
                                        </p:cTn>
                                        <p:tgtEl>
                                          <p:spTgt spid="3">
                                            <p:txEl>
                                              <p:pRg st="3" end="3"/>
                                            </p:txEl>
                                          </p:spTgt>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4" end="4"/>
                                            </p:txEl>
                                          </p:spTgt>
                                        </p:tgtEl>
                                        <p:attrNameLst>
                                          <p:attrName>ppt_y</p:attrName>
                                        </p:attrNameLst>
                                      </p:cBhvr>
                                      <p:tavLst>
                                        <p:tav tm="0">
                                          <p:val>
                                            <p:strVal val="ppt_y"/>
                                          </p:val>
                                        </p:tav>
                                        <p:tav tm="100000">
                                          <p:val>
                                            <p:strVal val="0-ppt_h/2"/>
                                          </p:val>
                                        </p:tav>
                                      </p:tavLst>
                                    </p:anim>
                                    <p:set>
                                      <p:cBhvr>
                                        <p:cTn id="24" dur="1" fill="hold">
                                          <p:stCondLst>
                                            <p:cond delay="499"/>
                                          </p:stCondLst>
                                        </p:cTn>
                                        <p:tgtEl>
                                          <p:spTgt spid="3">
                                            <p:txEl>
                                              <p:pRg st="4" end="4"/>
                                            </p:txEl>
                                          </p:spTgt>
                                        </p:tgtEl>
                                        <p:attrNameLst>
                                          <p:attrName>style.visibility</p:attrName>
                                        </p:attrNameLst>
                                      </p:cBhvr>
                                      <p:to>
                                        <p:strVal val="hidden"/>
                                      </p:to>
                                    </p:set>
                                  </p:childTnLst>
                                </p:cTn>
                              </p:par>
                              <p:par>
                                <p:cTn id="25" presetID="2" presetClass="exit" presetSubtype="1" fill="hold" grpId="0" nodeType="withEffect">
                                  <p:stCondLst>
                                    <p:cond delay="0"/>
                                  </p:stCondLst>
                                  <p:childTnLst>
                                    <p:anim calcmode="lin" valueType="num">
                                      <p:cBhvr additive="base">
                                        <p:cTn id="26"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5" end="5"/>
                                            </p:txEl>
                                          </p:spTgt>
                                        </p:tgtEl>
                                        <p:attrNameLst>
                                          <p:attrName>ppt_y</p:attrName>
                                        </p:attrNameLst>
                                      </p:cBhvr>
                                      <p:tavLst>
                                        <p:tav tm="0">
                                          <p:val>
                                            <p:strVal val="ppt_y"/>
                                          </p:val>
                                        </p:tav>
                                        <p:tav tm="100000">
                                          <p:val>
                                            <p:strVal val="0-ppt_h/2"/>
                                          </p:val>
                                        </p:tav>
                                      </p:tavLst>
                                    </p:anim>
                                    <p:set>
                                      <p:cBhvr>
                                        <p:cTn id="28" dur="1" fill="hold">
                                          <p:stCondLst>
                                            <p:cond delay="499"/>
                                          </p:stCondLst>
                                        </p:cTn>
                                        <p:tgtEl>
                                          <p:spTgt spid="3">
                                            <p:txEl>
                                              <p:pRg st="5" end="5"/>
                                            </p:txEl>
                                          </p:spTgt>
                                        </p:tgtEl>
                                        <p:attrNameLst>
                                          <p:attrName>style.visibility</p:attrName>
                                        </p:attrNameLst>
                                      </p:cBhvr>
                                      <p:to>
                                        <p:strVal val="hidden"/>
                                      </p:to>
                                    </p:set>
                                  </p:childTnLst>
                                </p:cTn>
                              </p:par>
                              <p:par>
                                <p:cTn id="29" presetID="64" presetClass="path" presetSubtype="0" accel="50000" decel="50000" fill="hold" grpId="0" nodeType="withEffect">
                                  <p:stCondLst>
                                    <p:cond delay="0"/>
                                  </p:stCondLst>
                                  <p:childTnLst>
                                    <p:animMotion origin="layout" path="M 0.01693 -0.57615 L 0.01693 -0.82615 " pathEditMode="relative" rAng="0" ptsTypes="AA">
                                      <p:cBhvr>
                                        <p:cTn id="30" dur="500" fill="hold"/>
                                        <p:tgtEl>
                                          <p:spTgt spid="6"/>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a:t>
            </a:r>
            <a:r>
              <a:rPr lang="zh-CN" altLang="en-US" dirty="0"/>
              <a:t>模型概</a:t>
            </a:r>
            <a:r>
              <a:rPr lang="zh-CN" altLang="en-US" dirty="0" smtClean="0"/>
              <a:t>述</a:t>
            </a:r>
            <a:endParaRPr lang="en-US" dirty="0"/>
          </a:p>
        </p:txBody>
      </p:sp>
      <p:sp>
        <p:nvSpPr>
          <p:cNvPr id="5" name="Vertical Text Placeholder 4"/>
          <p:cNvSpPr>
            <a:spLocks noGrp="1"/>
          </p:cNvSpPr>
          <p:nvPr>
            <p:ph type="body" orient="vert" idx="1"/>
          </p:nvPr>
        </p:nvSpPr>
        <p:spPr/>
        <p:txBody>
          <a:bodyPr>
            <a:normAutofit fontScale="85000" lnSpcReduction="20000"/>
          </a:bodyPr>
          <a:lstStyle/>
          <a:p>
            <a:r>
              <a:rPr lang="zh-CN" altLang="en-US" dirty="0"/>
              <a:t>设系统</a:t>
            </a:r>
            <a:r>
              <a:rPr lang="zh-CN" altLang="en-US" dirty="0" smtClean="0"/>
              <a:t>有</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t>，</a:t>
            </a:r>
            <a:r>
              <a:rPr lang="en-US" altLang="zh-CN" dirty="0"/>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2</a:t>
            </a:r>
            <a:r>
              <a:rPr lang="en-US" altLang="zh-CN" baseline="-25000" dirty="0" smtClean="0"/>
              <a:t> </a:t>
            </a:r>
            <a:r>
              <a:rPr lang="zh-CN" altLang="en-US" dirty="0" smtClean="0"/>
              <a:t>，</a:t>
            </a:r>
            <a:r>
              <a:rPr lang="en-US" altLang="zh-CN" dirty="0"/>
              <a:t>···</a:t>
            </a:r>
            <a:r>
              <a:rPr lang="zh-CN" altLang="en-US" dirty="0" smtClean="0"/>
              <a:t>，</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n</a:t>
            </a:r>
            <a:r>
              <a:rPr lang="zh-CN" altLang="en-US" dirty="0" smtClean="0"/>
              <a:t> </a:t>
            </a:r>
            <a:r>
              <a:rPr lang="zh-CN" altLang="en-US" dirty="0"/>
              <a:t>状态，系统可以从某一状态转换为另一状态。</a:t>
            </a:r>
            <a:r>
              <a:rPr lang="zh-CN" altLang="en-US" dirty="0" smtClean="0"/>
              <a:t>设</a:t>
            </a:r>
            <a:r>
              <a:rPr lang="en-US" altLang="zh-CN" i="1" dirty="0" err="1" smtClean="0">
                <a:latin typeface="Times New Roman" panose="02020603050405020304" pitchFamily="18" charset="0"/>
                <a:cs typeface="Times New Roman" panose="02020603050405020304" pitchFamily="18" charset="0"/>
              </a:rPr>
              <a:t>q</a:t>
            </a:r>
            <a:r>
              <a:rPr lang="en-US" altLang="zh-CN" baseline="-25000" dirty="0" err="1" smtClean="0">
                <a:latin typeface="Times New Roman" panose="02020603050405020304" pitchFamily="18" charset="0"/>
                <a:cs typeface="Times New Roman" panose="02020603050405020304" pitchFamily="18" charset="0"/>
              </a:rPr>
              <a:t>t</a:t>
            </a:r>
            <a:r>
              <a:rPr lang="zh-CN" altLang="en-US" dirty="0" smtClean="0"/>
              <a:t>为</a:t>
            </a:r>
            <a:r>
              <a:rPr lang="zh-CN" altLang="en-US" dirty="0"/>
              <a:t>系统</a:t>
            </a:r>
            <a:r>
              <a:rPr lang="zh-CN" altLang="en-US" dirty="0" smtClean="0"/>
              <a:t>在</a:t>
            </a:r>
            <a:r>
              <a:rPr lang="en-US" altLang="zh-CN" dirty="0" smtClean="0">
                <a:latin typeface="Times New Roman" panose="02020603050405020304" pitchFamily="18" charset="0"/>
                <a:cs typeface="Times New Roman" panose="02020603050405020304" pitchFamily="18" charset="0"/>
              </a:rPr>
              <a:t>t</a:t>
            </a:r>
            <a:r>
              <a:rPr lang="zh-CN" altLang="en-US" dirty="0" smtClean="0"/>
              <a:t>时</a:t>
            </a:r>
            <a:r>
              <a:rPr lang="zh-CN" altLang="en-US" dirty="0"/>
              <a:t>刻的状态，</a:t>
            </a:r>
            <a:r>
              <a:rPr lang="en-US" altLang="zh-CN" dirty="0">
                <a:latin typeface="Times New Roman" panose="02020603050405020304" pitchFamily="18" charset="0"/>
                <a:cs typeface="Times New Roman" panose="02020603050405020304" pitchFamily="18" charset="0"/>
              </a:rPr>
              <a:t>t</a:t>
            </a:r>
            <a:r>
              <a:rPr lang="zh-CN" altLang="en-US" dirty="0"/>
              <a:t>时刻处于状</a:t>
            </a:r>
            <a:r>
              <a:rPr lang="zh-CN" altLang="en-US" dirty="0" smtClean="0"/>
              <a:t>态</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t</a:t>
            </a:r>
            <a:r>
              <a:rPr lang="zh-CN" altLang="en-US" dirty="0" smtClean="0"/>
              <a:t>的</a:t>
            </a:r>
            <a:r>
              <a:rPr lang="zh-CN" altLang="en-US" dirty="0"/>
              <a:t>概率跟系统在时</a:t>
            </a:r>
            <a:r>
              <a:rPr lang="zh-CN" altLang="en-US" dirty="0" smtClean="0"/>
              <a:t>刻</a:t>
            </a:r>
            <a:r>
              <a:rPr lang="en-US" altLang="zh-CN" dirty="0" smtClean="0">
                <a:latin typeface="Times New Roman" panose="02020603050405020304" pitchFamily="18" charset="0"/>
                <a:cs typeface="Times New Roman" panose="02020603050405020304" pitchFamily="18" charset="0"/>
              </a:rPr>
              <a:t>1,2,…,t-1</a:t>
            </a:r>
            <a:r>
              <a:rPr lang="zh-CN" altLang="en-US" dirty="0" smtClean="0"/>
              <a:t>的</a:t>
            </a:r>
            <a:r>
              <a:rPr lang="zh-CN" altLang="en-US" dirty="0"/>
              <a:t>状态有关，概率</a:t>
            </a:r>
            <a:r>
              <a:rPr lang="zh-CN" altLang="en-US" dirty="0" smtClean="0"/>
              <a:t>为</a:t>
            </a:r>
            <a:endParaRPr lang="zh-CN" altLang="en-US" dirty="0"/>
          </a:p>
          <a:p>
            <a:pPr marL="0" indent="0">
              <a:buNone/>
            </a:pPr>
            <a:r>
              <a:rPr lang="zh-CN" altLang="en-US" dirty="0"/>
              <a:t> </a:t>
            </a:r>
          </a:p>
          <a:p>
            <a:pPr marL="0" indent="0">
              <a:buNone/>
            </a:pPr>
            <a:r>
              <a:rPr lang="zh-CN" altLang="en-US" dirty="0"/>
              <a:t>如果系统</a:t>
            </a:r>
            <a:r>
              <a:rPr lang="zh-CN" altLang="en-US" dirty="0" smtClean="0"/>
              <a:t>在</a:t>
            </a:r>
            <a:r>
              <a:rPr lang="en-US" altLang="zh-CN" dirty="0">
                <a:latin typeface="Times New Roman" panose="02020603050405020304" pitchFamily="18" charset="0"/>
                <a:cs typeface="Times New Roman" panose="02020603050405020304" pitchFamily="18" charset="0"/>
              </a:rPr>
              <a:t>t</a:t>
            </a:r>
            <a:r>
              <a:rPr lang="zh-CN" altLang="en-US" dirty="0" smtClean="0"/>
              <a:t>时</a:t>
            </a:r>
            <a:r>
              <a:rPr lang="zh-CN" altLang="en-US" dirty="0"/>
              <a:t>刻的状态只</a:t>
            </a:r>
            <a:r>
              <a:rPr lang="zh-CN" altLang="en-US" dirty="0" smtClean="0"/>
              <a:t>与</a:t>
            </a:r>
            <a:r>
              <a:rPr lang="en-US" altLang="zh-CN" dirty="0" smtClean="0">
                <a:latin typeface="Times New Roman" panose="02020603050405020304" pitchFamily="18" charset="0"/>
                <a:cs typeface="Times New Roman" panose="02020603050405020304" pitchFamily="18" charset="0"/>
              </a:rPr>
              <a:t>t-1</a:t>
            </a:r>
            <a:r>
              <a:rPr lang="zh-CN" altLang="en-US" dirty="0" smtClean="0"/>
              <a:t>时</a:t>
            </a:r>
            <a:r>
              <a:rPr lang="zh-CN" altLang="en-US" dirty="0"/>
              <a:t>间的状态相关，则为离散的马</a:t>
            </a:r>
            <a:r>
              <a:rPr lang="zh-CN" altLang="en-US" dirty="0" smtClean="0"/>
              <a:t>尔可夫</a:t>
            </a:r>
            <a:r>
              <a:rPr lang="zh-CN" altLang="en-US" dirty="0"/>
              <a:t>过</a:t>
            </a:r>
            <a:r>
              <a:rPr lang="zh-CN" altLang="en-US" dirty="0" smtClean="0"/>
              <a:t>程</a:t>
            </a:r>
            <a:endParaRPr lang="en-US" altLang="zh-CN" dirty="0" smtClean="0"/>
          </a:p>
          <a:p>
            <a:pPr marL="0" indent="0">
              <a:buNone/>
            </a:pPr>
            <a:endParaRPr lang="zh-CN" altLang="en-US" dirty="0"/>
          </a:p>
          <a:p>
            <a:pPr marL="0" indent="0">
              <a:buNone/>
            </a:pPr>
            <a:r>
              <a:rPr lang="zh-CN" altLang="en-US" dirty="0" smtClean="0"/>
              <a:t>若</a:t>
            </a:r>
            <a:r>
              <a:rPr lang="zh-CN" altLang="en-US" dirty="0"/>
              <a:t>只考虑独立于时间</a:t>
            </a:r>
            <a:r>
              <a:rPr lang="en-US" altLang="zh-CN" dirty="0"/>
              <a:t>t</a:t>
            </a:r>
            <a:r>
              <a:rPr lang="zh-CN" altLang="en-US" dirty="0"/>
              <a:t>的随机过</a:t>
            </a:r>
            <a:r>
              <a:rPr lang="zh-CN" altLang="en-US" dirty="0" smtClean="0"/>
              <a:t>程</a:t>
            </a:r>
            <a:endParaRPr lang="zh-CN" altLang="en-US" dirty="0"/>
          </a:p>
          <a:p>
            <a:pPr marL="0" indent="0">
              <a:buNone/>
            </a:pPr>
            <a:r>
              <a:rPr lang="zh-CN" altLang="en-US" dirty="0"/>
              <a:t> </a:t>
            </a:r>
          </a:p>
          <a:p>
            <a:pPr marL="0" indent="0">
              <a:buNone/>
            </a:pPr>
            <a:r>
              <a:rPr lang="zh-CN" altLang="en-US" dirty="0"/>
              <a:t>其</a:t>
            </a:r>
            <a:r>
              <a:rPr lang="zh-CN" altLang="en-US" dirty="0" smtClean="0"/>
              <a:t>中</a:t>
            </a:r>
            <a:r>
              <a:rPr lang="en-US" altLang="zh-CN" i="1" dirty="0" err="1" smtClean="0">
                <a:latin typeface="Times New Roman" panose="02020603050405020304" pitchFamily="18" charset="0"/>
                <a:cs typeface="Times New Roman" panose="02020603050405020304" pitchFamily="18" charset="0"/>
              </a:rPr>
              <a:t>a</a:t>
            </a:r>
            <a:r>
              <a:rPr lang="en-US" altLang="zh-CN" baseline="-25000" dirty="0" err="1" smtClean="0">
                <a:latin typeface="Times New Roman" panose="02020603050405020304" pitchFamily="18" charset="0"/>
                <a:cs typeface="Times New Roman" panose="02020603050405020304" pitchFamily="18" charset="0"/>
              </a:rPr>
              <a:t>i,j</a:t>
            </a:r>
            <a:r>
              <a:rPr lang="zh-CN" altLang="en-US" dirty="0" smtClean="0"/>
              <a:t> </a:t>
            </a:r>
            <a:r>
              <a:rPr lang="en-US" altLang="zh-CN" dirty="0"/>
              <a:t>&gt;=0 ,  </a:t>
            </a:r>
            <a:r>
              <a:rPr lang="en-US" altLang="zh-CN" dirty="0" smtClean="0"/>
              <a:t>          ,</a:t>
            </a:r>
            <a:r>
              <a:rPr lang="zh-CN" altLang="en-US" dirty="0" smtClean="0"/>
              <a:t>则</a:t>
            </a:r>
            <a:r>
              <a:rPr lang="zh-CN" altLang="en-US" dirty="0"/>
              <a:t>为马尔可夫模型。</a:t>
            </a:r>
          </a:p>
          <a:p>
            <a:endParaRPr lang="en-US" dirty="0"/>
          </a:p>
        </p:txBody>
      </p:sp>
      <p:grpSp>
        <p:nvGrpSpPr>
          <p:cNvPr id="10" name="Group 9"/>
          <p:cNvGrpSpPr/>
          <p:nvPr/>
        </p:nvGrpSpPr>
        <p:grpSpPr>
          <a:xfrm>
            <a:off x="3194049" y="2631847"/>
            <a:ext cx="5492751" cy="3319496"/>
            <a:chOff x="3194049" y="2631847"/>
            <a:chExt cx="5492751" cy="3319496"/>
          </a:xfrm>
        </p:grpSpPr>
        <p:graphicFrame>
          <p:nvGraphicFramePr>
            <p:cNvPr id="6" name="Object 5"/>
            <p:cNvGraphicFramePr>
              <a:graphicFrameLocks noChangeAspect="1"/>
            </p:cNvGraphicFramePr>
            <p:nvPr>
              <p:extLst>
                <p:ext uri="{D42A27DB-BD31-4B8C-83A1-F6EECF244321}">
                  <p14:modId xmlns:p14="http://schemas.microsoft.com/office/powerpoint/2010/main" val="3488780584"/>
                </p:ext>
              </p:extLst>
            </p:nvPr>
          </p:nvGraphicFramePr>
          <p:xfrm>
            <a:off x="4251778" y="2631847"/>
            <a:ext cx="2862091" cy="350837"/>
          </p:xfrm>
          <a:graphic>
            <a:graphicData uri="http://schemas.openxmlformats.org/presentationml/2006/ole">
              <mc:AlternateContent xmlns:mc="http://schemas.openxmlformats.org/markup-compatibility/2006">
                <mc:Choice xmlns:v="urn:schemas-microsoft-com:vml" Requires="v">
                  <p:oleObj spid="_x0000_s25746" name="Equation" r:id="rId3" imgW="1968480" imgH="241200" progId="Equation.3">
                    <p:embed/>
                  </p:oleObj>
                </mc:Choice>
                <mc:Fallback>
                  <p:oleObj name="Equation" r:id="rId3" imgW="1968480" imgH="241200" progId="Equation.3">
                    <p:embed/>
                    <p:pic>
                      <p:nvPicPr>
                        <p:cNvPr id="0" name=""/>
                        <p:cNvPicPr/>
                        <p:nvPr/>
                      </p:nvPicPr>
                      <p:blipFill>
                        <a:blip r:embed="rId4"/>
                        <a:stretch>
                          <a:fillRect/>
                        </a:stretch>
                      </p:blipFill>
                      <p:spPr>
                        <a:xfrm>
                          <a:off x="4251778" y="2631847"/>
                          <a:ext cx="2862091" cy="350837"/>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68730638"/>
                </p:ext>
              </p:extLst>
            </p:nvPr>
          </p:nvGraphicFramePr>
          <p:xfrm>
            <a:off x="3866243" y="3927249"/>
            <a:ext cx="4820557" cy="349582"/>
          </p:xfrm>
          <a:graphic>
            <a:graphicData uri="http://schemas.openxmlformats.org/presentationml/2006/ole">
              <mc:AlternateContent xmlns:mc="http://schemas.openxmlformats.org/markup-compatibility/2006">
                <mc:Choice xmlns:v="urn:schemas-microsoft-com:vml" Requires="v">
                  <p:oleObj spid="_x0000_s25747" name="Equation" r:id="rId5" imgW="3327120" imgH="241200" progId="Equation.3">
                    <p:embed/>
                  </p:oleObj>
                </mc:Choice>
                <mc:Fallback>
                  <p:oleObj name="Equation" r:id="rId5" imgW="3327120" imgH="241200" progId="Equation.3">
                    <p:embed/>
                    <p:pic>
                      <p:nvPicPr>
                        <p:cNvPr id="0" name=""/>
                        <p:cNvPicPr/>
                        <p:nvPr/>
                      </p:nvPicPr>
                      <p:blipFill>
                        <a:blip r:embed="rId6"/>
                        <a:stretch>
                          <a:fillRect/>
                        </a:stretch>
                      </p:blipFill>
                      <p:spPr>
                        <a:xfrm>
                          <a:off x="3866243" y="3927249"/>
                          <a:ext cx="4820557" cy="349582"/>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88917555"/>
                </p:ext>
              </p:extLst>
            </p:nvPr>
          </p:nvGraphicFramePr>
          <p:xfrm>
            <a:off x="4920343" y="4961392"/>
            <a:ext cx="2808076" cy="296408"/>
          </p:xfrm>
          <a:graphic>
            <a:graphicData uri="http://schemas.openxmlformats.org/presentationml/2006/ole">
              <mc:AlternateContent xmlns:mc="http://schemas.openxmlformats.org/markup-compatibility/2006">
                <mc:Choice xmlns:v="urn:schemas-microsoft-com:vml" Requires="v">
                  <p:oleObj spid="_x0000_s25748" name="Equation" r:id="rId7" imgW="2286000" imgH="241200" progId="Equation.3">
                    <p:embed/>
                  </p:oleObj>
                </mc:Choice>
                <mc:Fallback>
                  <p:oleObj name="Equation" r:id="rId7" imgW="2286000" imgH="241200" progId="Equation.3">
                    <p:embed/>
                    <p:pic>
                      <p:nvPicPr>
                        <p:cNvPr id="0" name=""/>
                        <p:cNvPicPr/>
                        <p:nvPr/>
                      </p:nvPicPr>
                      <p:blipFill>
                        <a:blip r:embed="rId8"/>
                        <a:stretch>
                          <a:fillRect/>
                        </a:stretch>
                      </p:blipFill>
                      <p:spPr>
                        <a:xfrm>
                          <a:off x="4920343" y="4961392"/>
                          <a:ext cx="2808076" cy="296408"/>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32165873"/>
                </p:ext>
              </p:extLst>
            </p:nvPr>
          </p:nvGraphicFramePr>
          <p:xfrm>
            <a:off x="3194049" y="5425848"/>
            <a:ext cx="735693" cy="525495"/>
          </p:xfrm>
          <a:graphic>
            <a:graphicData uri="http://schemas.openxmlformats.org/presentationml/2006/ole">
              <mc:AlternateContent xmlns:mc="http://schemas.openxmlformats.org/markup-compatibility/2006">
                <mc:Choice xmlns:v="urn:schemas-microsoft-com:vml" Requires="v">
                  <p:oleObj spid="_x0000_s25749" name="Equation" r:id="rId9" imgW="622080" imgH="444240" progId="Equation.3">
                    <p:embed/>
                  </p:oleObj>
                </mc:Choice>
                <mc:Fallback>
                  <p:oleObj name="Equation" r:id="rId9" imgW="622080" imgH="444240" progId="Equation.3">
                    <p:embed/>
                    <p:pic>
                      <p:nvPicPr>
                        <p:cNvPr id="0" name=""/>
                        <p:cNvPicPr/>
                        <p:nvPr/>
                      </p:nvPicPr>
                      <p:blipFill>
                        <a:blip r:embed="rId10"/>
                        <a:stretch>
                          <a:fillRect/>
                        </a:stretch>
                      </p:blipFill>
                      <p:spPr>
                        <a:xfrm>
                          <a:off x="3194049" y="5425848"/>
                          <a:ext cx="735693" cy="525495"/>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1855503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230"/>
            <a:ext cx="9334500" cy="1325563"/>
          </a:xfrm>
        </p:spPr>
        <p:txBody>
          <a:bodyPr/>
          <a:lstStyle/>
          <a:p>
            <a:r>
              <a:rPr lang="en-US" altLang="zh-CN" dirty="0" smtClean="0"/>
              <a:t>HMM</a:t>
            </a:r>
            <a:r>
              <a:rPr lang="zh-CN" altLang="en-US" dirty="0" smtClean="0"/>
              <a:t>模</a:t>
            </a:r>
            <a:r>
              <a:rPr lang="zh-CN" altLang="en-US" dirty="0"/>
              <a:t>型概念</a:t>
            </a:r>
            <a:endParaRPr lang="en-US" dirty="0"/>
          </a:p>
        </p:txBody>
      </p:sp>
      <p:sp>
        <p:nvSpPr>
          <p:cNvPr id="3" name="Vertical Text Placeholder 2"/>
          <p:cNvSpPr>
            <a:spLocks noGrp="1"/>
          </p:cNvSpPr>
          <p:nvPr>
            <p:ph type="body" orient="vert" idx="1"/>
          </p:nvPr>
        </p:nvSpPr>
        <p:spPr/>
        <p:txBody>
          <a:bodyPr>
            <a:normAutofit lnSpcReduction="10000"/>
          </a:bodyPr>
          <a:lstStyle/>
          <a:p>
            <a:r>
              <a:rPr lang="zh-CN" altLang="en-US" dirty="0"/>
              <a:t>在</a:t>
            </a:r>
            <a:r>
              <a:rPr lang="en-US" altLang="zh-CN" dirty="0"/>
              <a:t>HMM</a:t>
            </a:r>
            <a:r>
              <a:rPr lang="zh-CN" altLang="en-US" dirty="0"/>
              <a:t>中观察到的事件是状态的随机函数，其中状态转移过程是隐蔽的马尔可夫链，而可观察的事件的随机过程是隐蔽的状态转换过程的随机函</a:t>
            </a:r>
            <a:r>
              <a:rPr lang="zh-CN" altLang="en-US" dirty="0" smtClean="0"/>
              <a:t>数。</a:t>
            </a:r>
            <a:endParaRPr lang="zh-CN" altLang="en-US" dirty="0"/>
          </a:p>
          <a:p>
            <a:r>
              <a:rPr lang="zh-CN" altLang="en-US" dirty="0" smtClean="0"/>
              <a:t>一</a:t>
            </a:r>
            <a:r>
              <a:rPr lang="zh-CN" altLang="en-US" dirty="0"/>
              <a:t>个</a:t>
            </a:r>
            <a:r>
              <a:rPr lang="en-US" altLang="zh-CN" dirty="0"/>
              <a:t>HMM</a:t>
            </a:r>
            <a:r>
              <a:rPr lang="zh-CN" altLang="en-US" dirty="0"/>
              <a:t>可表达为 </a:t>
            </a:r>
            <a:r>
              <a:rPr lang="zh-CN" altLang="en-US" dirty="0" smtClean="0"/>
              <a:t>                 ，</a:t>
            </a:r>
            <a:r>
              <a:rPr lang="zh-CN" altLang="en-US" dirty="0"/>
              <a:t>其参数含义如</a:t>
            </a:r>
            <a:r>
              <a:rPr lang="zh-CN" altLang="en-US" dirty="0" smtClean="0"/>
              <a:t>下</a:t>
            </a:r>
            <a:endParaRPr lang="en-US" altLang="zh-CN" dirty="0" smtClean="0"/>
          </a:p>
          <a:p>
            <a:pPr marL="914400" lvl="1" indent="-457200">
              <a:buFont typeface="+mj-lt"/>
              <a:buAutoNum type="arabicParenR"/>
            </a:pPr>
            <a:r>
              <a:rPr lang="en-US" altLang="zh-CN" dirty="0" smtClean="0">
                <a:latin typeface="Times New Roman" panose="02020603050405020304" pitchFamily="18" charset="0"/>
                <a:cs typeface="Times New Roman" panose="02020603050405020304" pitchFamily="18" charset="0"/>
              </a:rPr>
              <a:t>N</a:t>
            </a:r>
            <a:r>
              <a:rPr lang="en-US" altLang="zh-CN" dirty="0" smtClean="0"/>
              <a:t>: </a:t>
            </a:r>
            <a:r>
              <a:rPr lang="zh-CN" altLang="en-US" dirty="0" smtClean="0"/>
              <a:t>模</a:t>
            </a:r>
            <a:r>
              <a:rPr lang="zh-CN" altLang="en-US" dirty="0"/>
              <a:t>型中状态的数目。状态的集合 </a:t>
            </a:r>
            <a:r>
              <a:rPr lang="zh-CN" altLang="en-US" dirty="0" smtClean="0"/>
              <a:t>                 。记</a:t>
            </a:r>
            <a:r>
              <a:rPr lang="en-US" altLang="zh-CN" dirty="0">
                <a:latin typeface="Times New Roman" panose="02020603050405020304" pitchFamily="18" charset="0"/>
                <a:cs typeface="Times New Roman" panose="02020603050405020304" pitchFamily="18" charset="0"/>
              </a:rPr>
              <a:t>N</a:t>
            </a:r>
            <a:r>
              <a:rPr lang="zh-CN" altLang="en-US" dirty="0" smtClean="0"/>
              <a:t>个</a:t>
            </a:r>
            <a:r>
              <a:rPr lang="zh-CN" altLang="en-US" dirty="0"/>
              <a:t>状态为 </a:t>
            </a:r>
            <a:r>
              <a:rPr lang="zh-CN" altLang="en-US" dirty="0" smtClean="0"/>
              <a:t>           ，记</a:t>
            </a:r>
            <a:r>
              <a:rPr lang="en-US" altLang="zh-CN" dirty="0" smtClean="0">
                <a:latin typeface="Times New Roman" panose="02020603050405020304" pitchFamily="18" charset="0"/>
                <a:cs typeface="Times New Roman" panose="02020603050405020304" pitchFamily="18" charset="0"/>
              </a:rPr>
              <a:t>t</a:t>
            </a:r>
            <a:r>
              <a:rPr lang="zh-CN" altLang="en-US" dirty="0" smtClean="0"/>
              <a:t>时</a:t>
            </a:r>
            <a:r>
              <a:rPr lang="zh-CN" altLang="en-US" dirty="0"/>
              <a:t>刻马尔可夫链所处状态</a:t>
            </a:r>
            <a:r>
              <a:rPr lang="zh-CN" altLang="en-US" dirty="0" smtClean="0"/>
              <a:t>为</a:t>
            </a:r>
            <a:r>
              <a:rPr lang="en-US" altLang="zh-CN" i="1" dirty="0" err="1" smtClean="0">
                <a:latin typeface="Times New Roman" panose="02020603050405020304" pitchFamily="18" charset="0"/>
                <a:cs typeface="Times New Roman" panose="02020603050405020304" pitchFamily="18" charset="0"/>
              </a:rPr>
              <a:t>q</a:t>
            </a:r>
            <a:r>
              <a:rPr lang="en-US" altLang="zh-CN" i="1" baseline="-25000" dirty="0" err="1" smtClean="0">
                <a:latin typeface="Times New Roman" panose="02020603050405020304" pitchFamily="18" charset="0"/>
                <a:cs typeface="Times New Roman" panose="02020603050405020304" pitchFamily="18" charset="0"/>
              </a:rPr>
              <a:t>t</a:t>
            </a:r>
            <a:r>
              <a:rPr lang="zh-CN" altLang="en-US" dirty="0" smtClean="0"/>
              <a:t>，</a:t>
            </a:r>
            <a:r>
              <a:rPr lang="zh-CN" altLang="en-US" dirty="0"/>
              <a:t>显然 </a:t>
            </a:r>
            <a:r>
              <a:rPr lang="zh-CN" altLang="en-US" dirty="0" smtClean="0"/>
              <a:t>                。</a:t>
            </a:r>
            <a:endParaRPr lang="zh-CN" altLang="en-US" dirty="0"/>
          </a:p>
          <a:p>
            <a:endParaRPr lang="en-US" dirty="0"/>
          </a:p>
        </p:txBody>
      </p:sp>
      <p:sp>
        <p:nvSpPr>
          <p:cNvPr id="4" name="Vertical Text Placeholder 3"/>
          <p:cNvSpPr>
            <a:spLocks noGrp="1"/>
          </p:cNvSpPr>
          <p:nvPr>
            <p:ph type="body" orient="vert" idx="13"/>
          </p:nvPr>
        </p:nvSpPr>
        <p:spPr/>
        <p:txBody>
          <a:bodyPr/>
          <a:lstStyle/>
          <a:p>
            <a:r>
              <a:rPr lang="zh-CN" altLang="en-US" dirty="0" smtClean="0"/>
              <a:t>概念</a:t>
            </a:r>
            <a:endParaRPr lang="en-US" altLang="zh-CN" dirty="0" smtClean="0"/>
          </a:p>
          <a:p>
            <a:r>
              <a:rPr lang="zh-CN" altLang="en-US" dirty="0"/>
              <a:t>假</a:t>
            </a:r>
            <a:r>
              <a:rPr lang="zh-CN" altLang="en-US" dirty="0" smtClean="0"/>
              <a:t>设</a:t>
            </a:r>
            <a:endParaRPr lang="en-US" altLang="zh-CN" dirty="0" smtClean="0"/>
          </a:p>
          <a:p>
            <a:r>
              <a:rPr lang="zh-CN" altLang="en-US" dirty="0"/>
              <a:t>过程</a:t>
            </a:r>
            <a:endParaRPr lang="en-US" dirty="0"/>
          </a:p>
        </p:txBody>
      </p:sp>
      <p:grpSp>
        <p:nvGrpSpPr>
          <p:cNvPr id="9" name="Group 8"/>
          <p:cNvGrpSpPr/>
          <p:nvPr/>
        </p:nvGrpSpPr>
        <p:grpSpPr>
          <a:xfrm>
            <a:off x="6975021" y="3885519"/>
            <a:ext cx="3736522" cy="2177822"/>
            <a:chOff x="6975021" y="3885519"/>
            <a:chExt cx="3736522" cy="2177822"/>
          </a:xfrm>
        </p:grpSpPr>
        <p:graphicFrame>
          <p:nvGraphicFramePr>
            <p:cNvPr id="5" name="Object 4"/>
            <p:cNvGraphicFramePr>
              <a:graphicFrameLocks noChangeAspect="1"/>
            </p:cNvGraphicFramePr>
            <p:nvPr>
              <p:extLst>
                <p:ext uri="{D42A27DB-BD31-4B8C-83A1-F6EECF244321}">
                  <p14:modId xmlns:p14="http://schemas.microsoft.com/office/powerpoint/2010/main" val="19997153"/>
                </p:ext>
              </p:extLst>
            </p:nvPr>
          </p:nvGraphicFramePr>
          <p:xfrm>
            <a:off x="7536541" y="3885519"/>
            <a:ext cx="1535365" cy="283709"/>
          </p:xfrm>
          <a:graphic>
            <a:graphicData uri="http://schemas.openxmlformats.org/presentationml/2006/ole">
              <mc:AlternateContent xmlns:mc="http://schemas.openxmlformats.org/markup-compatibility/2006">
                <mc:Choice xmlns:v="urn:schemas-microsoft-com:vml" Requires="v">
                  <p:oleObj spid="_x0000_s28049" name="Equation" r:id="rId3" imgW="1168200" imgH="215640" progId="Equation.3">
                    <p:embed/>
                  </p:oleObj>
                </mc:Choice>
                <mc:Fallback>
                  <p:oleObj name="Equation" r:id="rId3" imgW="1168200" imgH="215640" progId="Equation.3">
                    <p:embed/>
                    <p:pic>
                      <p:nvPicPr>
                        <p:cNvPr id="0" name=""/>
                        <p:cNvPicPr/>
                        <p:nvPr/>
                      </p:nvPicPr>
                      <p:blipFill>
                        <a:blip r:embed="rId4"/>
                        <a:stretch>
                          <a:fillRect/>
                        </a:stretch>
                      </p:blipFill>
                      <p:spPr>
                        <a:xfrm>
                          <a:off x="7536541" y="3885519"/>
                          <a:ext cx="1535365" cy="283709"/>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83373867"/>
                </p:ext>
              </p:extLst>
            </p:nvPr>
          </p:nvGraphicFramePr>
          <p:xfrm>
            <a:off x="9427936" y="4945970"/>
            <a:ext cx="1283607" cy="259606"/>
          </p:xfrm>
          <a:graphic>
            <a:graphicData uri="http://schemas.openxmlformats.org/presentationml/2006/ole">
              <mc:AlternateContent xmlns:mc="http://schemas.openxmlformats.org/markup-compatibility/2006">
                <mc:Choice xmlns:v="urn:schemas-microsoft-com:vml" Requires="v">
                  <p:oleObj spid="_x0000_s28050" name="Equation" r:id="rId5" imgW="1130040" imgH="228600" progId="Equation.3">
                    <p:embed/>
                  </p:oleObj>
                </mc:Choice>
                <mc:Fallback>
                  <p:oleObj name="Equation" r:id="rId5" imgW="1130040" imgH="228600" progId="Equation.3">
                    <p:embed/>
                    <p:pic>
                      <p:nvPicPr>
                        <p:cNvPr id="0" name=""/>
                        <p:cNvPicPr/>
                        <p:nvPr/>
                      </p:nvPicPr>
                      <p:blipFill>
                        <a:blip r:embed="rId6"/>
                        <a:stretch>
                          <a:fillRect/>
                        </a:stretch>
                      </p:blipFill>
                      <p:spPr>
                        <a:xfrm>
                          <a:off x="9427936" y="4945970"/>
                          <a:ext cx="1283607" cy="259606"/>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34361675"/>
                </p:ext>
              </p:extLst>
            </p:nvPr>
          </p:nvGraphicFramePr>
          <p:xfrm>
            <a:off x="6975021" y="5305199"/>
            <a:ext cx="861220" cy="344488"/>
          </p:xfrm>
          <a:graphic>
            <a:graphicData uri="http://schemas.openxmlformats.org/presentationml/2006/ole">
              <mc:AlternateContent xmlns:mc="http://schemas.openxmlformats.org/markup-compatibility/2006">
                <mc:Choice xmlns:v="urn:schemas-microsoft-com:vml" Requires="v">
                  <p:oleObj spid="_x0000_s28051" name="Equation" r:id="rId7" imgW="571320" imgH="228600" progId="Equation.3">
                    <p:embed/>
                  </p:oleObj>
                </mc:Choice>
                <mc:Fallback>
                  <p:oleObj name="Equation" r:id="rId7" imgW="571320" imgH="228600" progId="Equation.3">
                    <p:embed/>
                    <p:pic>
                      <p:nvPicPr>
                        <p:cNvPr id="0" name=""/>
                        <p:cNvPicPr/>
                        <p:nvPr/>
                      </p:nvPicPr>
                      <p:blipFill>
                        <a:blip r:embed="rId8"/>
                        <a:stretch>
                          <a:fillRect/>
                        </a:stretch>
                      </p:blipFill>
                      <p:spPr>
                        <a:xfrm>
                          <a:off x="6975021" y="5305199"/>
                          <a:ext cx="861220" cy="344488"/>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59425085"/>
                </p:ext>
              </p:extLst>
            </p:nvPr>
          </p:nvGraphicFramePr>
          <p:xfrm>
            <a:off x="7291612" y="5784168"/>
            <a:ext cx="1147711" cy="279173"/>
          </p:xfrm>
          <a:graphic>
            <a:graphicData uri="http://schemas.openxmlformats.org/presentationml/2006/ole">
              <mc:AlternateContent xmlns:mc="http://schemas.openxmlformats.org/markup-compatibility/2006">
                <mc:Choice xmlns:v="urn:schemas-microsoft-com:vml" Requires="v">
                  <p:oleObj spid="_x0000_s28052" name="Equation" r:id="rId9" imgW="939600" imgH="228600" progId="Equation.3">
                    <p:embed/>
                  </p:oleObj>
                </mc:Choice>
                <mc:Fallback>
                  <p:oleObj name="Equation" r:id="rId9" imgW="939600" imgH="228600" progId="Equation.3">
                    <p:embed/>
                    <p:pic>
                      <p:nvPicPr>
                        <p:cNvPr id="0" name=""/>
                        <p:cNvPicPr/>
                        <p:nvPr/>
                      </p:nvPicPr>
                      <p:blipFill>
                        <a:blip r:embed="rId10"/>
                        <a:stretch>
                          <a:fillRect/>
                        </a:stretch>
                      </p:blipFill>
                      <p:spPr>
                        <a:xfrm>
                          <a:off x="7291612" y="5784168"/>
                          <a:ext cx="1147711" cy="279173"/>
                        </a:xfrm>
                        <a:prstGeom prst="rect">
                          <a:avLst/>
                        </a:prstGeom>
                        <a:solidFill>
                          <a:schemeClr val="tx1"/>
                        </a:solidFill>
                      </p:spPr>
                    </p:pic>
                  </p:oleObj>
                </mc:Fallback>
              </mc:AlternateContent>
            </a:graphicData>
          </a:graphic>
        </p:graphicFrame>
      </p:grpSp>
      <p:sp>
        <p:nvSpPr>
          <p:cNvPr id="17" name="Rectangle 1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2"/>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3"/>
          <p:cNvSpPr>
            <a:spLocks noChangeArrowheads="1"/>
          </p:cNvSpPr>
          <p:nvPr/>
        </p:nvSpPr>
        <p:spPr bwMode="auto">
          <a:xfrm>
            <a:off x="0" y="866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16"/>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7"/>
          <p:cNvSpPr>
            <a:spLocks noChangeArrowheads="1"/>
          </p:cNvSpPr>
          <p:nvPr/>
        </p:nvSpPr>
        <p:spPr bwMode="auto">
          <a:xfrm>
            <a:off x="15240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8"/>
          <p:cNvSpPr>
            <a:spLocks noChangeArrowheads="1"/>
          </p:cNvSpPr>
          <p:nvPr/>
        </p:nvSpPr>
        <p:spPr bwMode="auto">
          <a:xfrm>
            <a:off x="152400" y="1019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9" name="Group 28"/>
          <p:cNvGrpSpPr/>
          <p:nvPr/>
        </p:nvGrpSpPr>
        <p:grpSpPr>
          <a:xfrm>
            <a:off x="4526280" y="7061656"/>
            <a:ext cx="6332220" cy="5007587"/>
            <a:chOff x="4526280" y="7061656"/>
            <a:chExt cx="6332220" cy="5007587"/>
          </a:xfrm>
        </p:grpSpPr>
        <p:sp>
          <p:nvSpPr>
            <p:cNvPr id="10" name="Vertical Text Placeholder 2"/>
            <p:cNvSpPr txBox="1">
              <a:spLocks/>
            </p:cNvSpPr>
            <p:nvPr/>
          </p:nvSpPr>
          <p:spPr>
            <a:xfrm>
              <a:off x="4526280" y="7061656"/>
              <a:ext cx="6332220" cy="46377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arenR" startAt="2"/>
              </a:pPr>
              <a:r>
                <a:rPr lang="en-US" altLang="zh-CN" dirty="0" smtClean="0">
                  <a:latin typeface="Times New Roman" panose="02020603050405020304" pitchFamily="18" charset="0"/>
                  <a:cs typeface="Times New Roman" panose="02020603050405020304" pitchFamily="18" charset="0"/>
                </a:rPr>
                <a:t>M</a:t>
              </a:r>
              <a:r>
                <a:rPr lang="en-US" altLang="zh-CN" dirty="0" smtClean="0"/>
                <a:t>: </a:t>
              </a:r>
              <a:r>
                <a:rPr lang="zh-CN" altLang="en-US" dirty="0" smtClean="0"/>
                <a:t>每</a:t>
              </a:r>
              <a:r>
                <a:rPr lang="zh-CN" altLang="en-US" dirty="0"/>
                <a:t>个状态对应的可能的观察值数目。观测符号集</a:t>
              </a:r>
              <a:r>
                <a:rPr lang="zh-CN" altLang="en-US" dirty="0" smtClean="0"/>
                <a:t>合                    。</a:t>
              </a:r>
              <a:endParaRPr lang="en-US" altLang="zh-CN" dirty="0" smtClean="0"/>
            </a:p>
            <a:p>
              <a:pPr marL="914400" lvl="1" indent="-457200">
                <a:buFont typeface="+mj-lt"/>
                <a:buAutoNum type="arabicParenR" startAt="2"/>
              </a:pPr>
              <a:r>
                <a:rPr lang="en-US" altLang="zh-CN" dirty="0">
                  <a:latin typeface="Times New Roman" panose="02020603050405020304" pitchFamily="18" charset="0"/>
                  <a:cs typeface="Times New Roman" panose="02020603050405020304" pitchFamily="18" charset="0"/>
                </a:rPr>
                <a:t>T</a:t>
              </a:r>
              <a:r>
                <a:rPr lang="en-US" altLang="zh-CN" dirty="0" smtClean="0"/>
                <a:t>:</a:t>
              </a:r>
              <a:r>
                <a:rPr lang="zh-CN" altLang="en-US" dirty="0"/>
                <a:t>观测序列的长度值，有观测序</a:t>
              </a:r>
              <a:r>
                <a:rPr lang="zh-CN" altLang="en-US" dirty="0" smtClean="0"/>
                <a:t>列                   </a:t>
              </a:r>
              <a:r>
                <a:rPr lang="en-US" altLang="zh-CN" dirty="0" smtClean="0"/>
                <a:t>,</a:t>
              </a:r>
            </a:p>
            <a:p>
              <a:pPr marL="457200" lvl="1" indent="0">
                <a:buNone/>
              </a:pPr>
              <a:r>
                <a:rPr lang="zh-CN" altLang="en-US" dirty="0" smtClean="0"/>
                <a:t>令</a:t>
              </a:r>
              <a:r>
                <a:rPr lang="en-US" altLang="zh-CN" sz="2400" i="1" dirty="0" smtClean="0">
                  <a:solidFill>
                    <a:prstClr val="white"/>
                  </a:solidFill>
                  <a:latin typeface="Times New Roman" panose="02020603050405020304" pitchFamily="18" charset="0"/>
                  <a:cs typeface="Times New Roman" panose="02020603050405020304" pitchFamily="18" charset="0"/>
                </a:rPr>
                <a:t>t</a:t>
              </a:r>
              <a:r>
                <a:rPr lang="zh-CN" altLang="en-US" dirty="0" smtClean="0"/>
                <a:t>时</a:t>
              </a:r>
              <a:r>
                <a:rPr lang="zh-CN" altLang="en-US" dirty="0"/>
                <a:t>刻观察到的观察值</a:t>
              </a:r>
              <a:r>
                <a:rPr lang="zh-CN" altLang="en-US" dirty="0" smtClean="0"/>
                <a:t>为</a:t>
              </a:r>
              <a:r>
                <a:rPr lang="en-US" altLang="zh-CN" dirty="0" err="1" smtClean="0">
                  <a:latin typeface="Times New Roman" panose="02020603050405020304" pitchFamily="18" charset="0"/>
                  <a:cs typeface="Times New Roman" panose="02020603050405020304" pitchFamily="18" charset="0"/>
                </a:rPr>
                <a:t>o</a:t>
              </a:r>
              <a:r>
                <a:rPr lang="en-US" altLang="zh-CN" baseline="-25000" dirty="0" err="1" smtClean="0">
                  <a:latin typeface="Times New Roman" panose="02020603050405020304" pitchFamily="18" charset="0"/>
                  <a:cs typeface="Times New Roman" panose="02020603050405020304" pitchFamily="18" charset="0"/>
                </a:rPr>
                <a:t>t</a:t>
              </a:r>
              <a:r>
                <a:rPr lang="zh-CN" altLang="en-US" dirty="0" smtClean="0"/>
                <a:t>，其中                  。                    </a:t>
              </a:r>
              <a:endParaRPr lang="en-US" altLang="zh-CN" dirty="0" smtClean="0"/>
            </a:p>
            <a:p>
              <a:pPr marL="914400" lvl="1" indent="-457200">
                <a:buFont typeface="+mj-lt"/>
                <a:buAutoNum type="arabicParenR" startAt="4"/>
              </a:pPr>
              <a:r>
                <a:rPr lang="el-GR" altLang="zh-CN" dirty="0" smtClean="0">
                  <a:latin typeface="Times New Roman" panose="02020603050405020304" pitchFamily="18" charset="0"/>
                  <a:cs typeface="Times New Roman" panose="02020603050405020304" pitchFamily="18" charset="0"/>
                </a:rPr>
                <a:t>π</a:t>
              </a:r>
              <a:r>
                <a:rPr lang="en-US" altLang="zh-CN" dirty="0" smtClean="0"/>
                <a:t>: </a:t>
              </a:r>
              <a:r>
                <a:rPr lang="zh-CN" altLang="en-US" dirty="0" smtClean="0"/>
                <a:t>初</a:t>
              </a:r>
              <a:r>
                <a:rPr lang="zh-CN" altLang="en-US" dirty="0"/>
                <a:t>始状态概</a:t>
              </a:r>
              <a:r>
                <a:rPr lang="zh-CN" altLang="en-US" dirty="0" smtClean="0"/>
                <a:t>率                 ，有</a:t>
              </a:r>
              <a:endParaRPr lang="en-US" altLang="zh-CN" dirty="0" smtClean="0"/>
            </a:p>
            <a:p>
              <a:pPr marL="457200" lvl="1" indent="0">
                <a:buNone/>
              </a:pPr>
              <a:endParaRPr lang="en-US" altLang="zh-CN" dirty="0" smtClean="0"/>
            </a:p>
            <a:p>
              <a:pPr marL="914400" lvl="1" indent="-457200">
                <a:buFont typeface="+mj-lt"/>
                <a:buAutoNum type="arabicParenR" startAt="5"/>
              </a:pPr>
              <a:r>
                <a:rPr lang="en-US" altLang="zh-CN" dirty="0" smtClean="0">
                  <a:latin typeface="Times New Roman" panose="02020603050405020304" pitchFamily="18" charset="0"/>
                  <a:cs typeface="Times New Roman" panose="02020603050405020304" pitchFamily="18" charset="0"/>
                </a:rPr>
                <a:t>A</a:t>
              </a:r>
              <a:r>
                <a:rPr lang="en-US" altLang="zh-CN" dirty="0" smtClean="0"/>
                <a:t>:</a:t>
              </a:r>
              <a:r>
                <a:rPr lang="zh-CN" altLang="en-US" dirty="0"/>
                <a:t>是与时间无关的状态转移概率矩</a:t>
              </a:r>
              <a:r>
                <a:rPr lang="zh-CN" altLang="en-US" dirty="0" smtClean="0"/>
                <a:t>阵</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a</a:t>
              </a:r>
              <a:r>
                <a:rPr lang="en-US" altLang="zh-CN" baseline="-25000" dirty="0" err="1" smtClean="0">
                  <a:latin typeface="Times New Roman" panose="02020603050405020304" pitchFamily="18" charset="0"/>
                  <a:cs typeface="Times New Roman" panose="02020603050405020304" pitchFamily="18" charset="0"/>
                </a:rPr>
                <a:t>ij</a:t>
              </a:r>
              <a:r>
                <a:rPr lang="en-US" altLang="zh-CN" dirty="0" smtClean="0">
                  <a:latin typeface="Times New Roman" panose="02020603050405020304" pitchFamily="18" charset="0"/>
                  <a:cs typeface="Times New Roman" panose="02020603050405020304" pitchFamily="18" charset="0"/>
                </a:rPr>
                <a:t>)</a:t>
              </a:r>
              <a:r>
                <a:rPr lang="en-US" altLang="zh-CN" baseline="-25000" dirty="0" smtClean="0">
                  <a:latin typeface="Times New Roman" panose="02020603050405020304" pitchFamily="18" charset="0"/>
                  <a:cs typeface="Times New Roman" panose="02020603050405020304" pitchFamily="18" charset="0"/>
                </a:rPr>
                <a:t>N×N</a:t>
              </a:r>
              <a:endParaRPr lang="en-US" dirty="0"/>
            </a:p>
            <a:p>
              <a:pPr marL="914400" lvl="1" indent="-457200">
                <a:buFont typeface="+mj-lt"/>
                <a:buAutoNum type="arabicParenR" startAt="5"/>
              </a:pPr>
              <a:endParaRPr lang="en-US" altLang="zh-CN" dirty="0" smtClean="0"/>
            </a:p>
            <a:p>
              <a:pPr marL="914400" lvl="1" indent="-457200">
                <a:buFont typeface="+mj-lt"/>
                <a:buAutoNum type="arabicParenR" startAt="5"/>
              </a:pPr>
              <a:r>
                <a:rPr lang="en-US" altLang="zh-CN" dirty="0">
                  <a:latin typeface="Times New Roman" panose="02020603050405020304" pitchFamily="18" charset="0"/>
                  <a:cs typeface="Times New Roman" panose="02020603050405020304" pitchFamily="18" charset="0"/>
                </a:rPr>
                <a:t>B</a:t>
              </a:r>
              <a:r>
                <a:rPr lang="en-US" altLang="zh-CN" dirty="0" smtClean="0"/>
                <a:t>: </a:t>
              </a:r>
              <a:r>
                <a:rPr lang="zh-CN" altLang="en-US" dirty="0" smtClean="0"/>
                <a:t>为</a:t>
              </a:r>
              <a:r>
                <a:rPr lang="zh-CN" altLang="en-US" dirty="0"/>
                <a:t>观察值概率矩</a:t>
              </a:r>
              <a:r>
                <a:rPr lang="zh-CN" altLang="en-US" dirty="0" smtClean="0"/>
                <a:t>阵</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b</a:t>
              </a:r>
              <a:r>
                <a:rPr lang="en-US" altLang="zh-CN" baseline="-25000" dirty="0" err="1" smtClean="0">
                  <a:latin typeface="Times New Roman" panose="02020603050405020304" pitchFamily="18" charset="0"/>
                  <a:cs typeface="Times New Roman" panose="02020603050405020304" pitchFamily="18" charset="0"/>
                </a:rPr>
                <a:t>jk</a:t>
              </a:r>
              <a:r>
                <a:rPr lang="en-US" altLang="zh-CN" dirty="0" smtClean="0">
                  <a:latin typeface="Times New Roman" panose="02020603050405020304" pitchFamily="18" charset="0"/>
                  <a:cs typeface="Times New Roman" panose="02020603050405020304" pitchFamily="18" charset="0"/>
                </a:rPr>
                <a:t>)</a:t>
              </a:r>
              <a:r>
                <a:rPr lang="en-US" altLang="zh-CN" baseline="-25000" dirty="0" smtClean="0">
                  <a:latin typeface="Times New Roman" panose="02020603050405020304" pitchFamily="18" charset="0"/>
                  <a:cs typeface="Times New Roman" panose="02020603050405020304" pitchFamily="18" charset="0"/>
                </a:rPr>
                <a:t>N×N</a:t>
              </a:r>
              <a:endParaRPr lang="zh-CN" altLang="en-US" dirty="0" smtClean="0"/>
            </a:p>
            <a:p>
              <a:endParaRPr lang="en-US" dirty="0"/>
            </a:p>
          </p:txBody>
        </p:sp>
        <p:grpSp>
          <p:nvGrpSpPr>
            <p:cNvPr id="28" name="Group 27"/>
            <p:cNvGrpSpPr/>
            <p:nvPr/>
          </p:nvGrpSpPr>
          <p:grpSpPr>
            <a:xfrm>
              <a:off x="6271874" y="7641089"/>
              <a:ext cx="4436278" cy="4428154"/>
              <a:chOff x="6271874" y="7641089"/>
              <a:chExt cx="4436278" cy="4428154"/>
            </a:xfrm>
          </p:grpSpPr>
          <p:graphicFrame>
            <p:nvGraphicFramePr>
              <p:cNvPr id="11" name="Object 10"/>
              <p:cNvGraphicFramePr>
                <a:graphicFrameLocks noChangeAspect="1"/>
              </p:cNvGraphicFramePr>
              <p:nvPr>
                <p:extLst>
                  <p:ext uri="{D42A27DB-BD31-4B8C-83A1-F6EECF244321}">
                    <p14:modId xmlns:p14="http://schemas.microsoft.com/office/powerpoint/2010/main" val="3395998110"/>
                  </p:ext>
                </p:extLst>
              </p:nvPr>
            </p:nvGraphicFramePr>
            <p:xfrm>
              <a:off x="6271874" y="7641089"/>
              <a:ext cx="1420516" cy="277572"/>
            </p:xfrm>
            <a:graphic>
              <a:graphicData uri="http://schemas.openxmlformats.org/presentationml/2006/ole">
                <mc:AlternateContent xmlns:mc="http://schemas.openxmlformats.org/markup-compatibility/2006">
                  <mc:Choice xmlns:v="urn:schemas-microsoft-com:vml" Requires="v">
                    <p:oleObj spid="_x0000_s28053" name="Equation" r:id="rId11" imgW="1104840" imgH="215640" progId="Equation.3">
                      <p:embed/>
                    </p:oleObj>
                  </mc:Choice>
                  <mc:Fallback>
                    <p:oleObj name="Equation" r:id="rId11" imgW="1104840" imgH="215640" progId="Equation.3">
                      <p:embed/>
                      <p:pic>
                        <p:nvPicPr>
                          <p:cNvPr id="0" name=""/>
                          <p:cNvPicPr/>
                          <p:nvPr/>
                        </p:nvPicPr>
                        <p:blipFill>
                          <a:blip r:embed="rId12"/>
                          <a:stretch>
                            <a:fillRect/>
                          </a:stretch>
                        </p:blipFill>
                        <p:spPr>
                          <a:xfrm>
                            <a:off x="6271874" y="7641089"/>
                            <a:ext cx="1420516" cy="277572"/>
                          </a:xfrm>
                          <a:prstGeom prst="rect">
                            <a:avLst/>
                          </a:prstGeom>
                          <a:solidFill>
                            <a:schemeClr val="tx1"/>
                          </a:solid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43521200"/>
                  </p:ext>
                </p:extLst>
              </p:nvPr>
            </p:nvGraphicFramePr>
            <p:xfrm>
              <a:off x="9319988" y="8120060"/>
              <a:ext cx="1388164" cy="251051"/>
            </p:xfrm>
            <a:graphic>
              <a:graphicData uri="http://schemas.openxmlformats.org/presentationml/2006/ole">
                <mc:AlternateContent xmlns:mc="http://schemas.openxmlformats.org/markup-compatibility/2006">
                  <mc:Choice xmlns:v="urn:schemas-microsoft-com:vml" Requires="v">
                    <p:oleObj spid="_x0000_s28054" name="Equation" r:id="rId13" imgW="1193760" imgH="215640" progId="Equation.3">
                      <p:embed/>
                    </p:oleObj>
                  </mc:Choice>
                  <mc:Fallback>
                    <p:oleObj name="Equation" r:id="rId13" imgW="1193760" imgH="215640" progId="Equation.3">
                      <p:embed/>
                      <p:pic>
                        <p:nvPicPr>
                          <p:cNvPr id="0" name=""/>
                          <p:cNvPicPr/>
                          <p:nvPr/>
                        </p:nvPicPr>
                        <p:blipFill>
                          <a:blip r:embed="rId14"/>
                          <a:stretch>
                            <a:fillRect/>
                          </a:stretch>
                        </p:blipFill>
                        <p:spPr>
                          <a:xfrm>
                            <a:off x="9319988" y="8120060"/>
                            <a:ext cx="1388164" cy="251051"/>
                          </a:xfrm>
                          <a:prstGeom prst="rect">
                            <a:avLst/>
                          </a:prstGeom>
                          <a:solidFill>
                            <a:schemeClr val="tx1"/>
                          </a:solid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52056742"/>
                  </p:ext>
                </p:extLst>
              </p:nvPr>
            </p:nvGraphicFramePr>
            <p:xfrm>
              <a:off x="8863693" y="8668883"/>
              <a:ext cx="1314450" cy="315468"/>
            </p:xfrm>
            <a:graphic>
              <a:graphicData uri="http://schemas.openxmlformats.org/presentationml/2006/ole">
                <mc:AlternateContent xmlns:mc="http://schemas.openxmlformats.org/markup-compatibility/2006">
                  <mc:Choice xmlns:v="urn:schemas-microsoft-com:vml" Requires="v">
                    <p:oleObj spid="_x0000_s28055" name="Equation" r:id="rId15" imgW="952200" imgH="228600" progId="Equation.3">
                      <p:embed/>
                    </p:oleObj>
                  </mc:Choice>
                  <mc:Fallback>
                    <p:oleObj name="Equation" r:id="rId15" imgW="952200" imgH="228600" progId="Equation.3">
                      <p:embed/>
                      <p:pic>
                        <p:nvPicPr>
                          <p:cNvPr id="0" name=""/>
                          <p:cNvPicPr/>
                          <p:nvPr/>
                        </p:nvPicPr>
                        <p:blipFill>
                          <a:blip r:embed="rId16"/>
                          <a:stretch>
                            <a:fillRect/>
                          </a:stretch>
                        </p:blipFill>
                        <p:spPr>
                          <a:xfrm>
                            <a:off x="8863693" y="8668883"/>
                            <a:ext cx="1314450" cy="315468"/>
                          </a:xfrm>
                          <a:prstGeom prst="rect">
                            <a:avLst/>
                          </a:prstGeom>
                          <a:solidFill>
                            <a:schemeClr val="tx1"/>
                          </a:solidFill>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27516714"/>
                  </p:ext>
                </p:extLst>
              </p:nvPr>
            </p:nvGraphicFramePr>
            <p:xfrm>
              <a:off x="7350576" y="9197375"/>
              <a:ext cx="1163221" cy="279173"/>
            </p:xfrm>
            <a:graphic>
              <a:graphicData uri="http://schemas.openxmlformats.org/presentationml/2006/ole">
                <mc:AlternateContent xmlns:mc="http://schemas.openxmlformats.org/markup-compatibility/2006">
                  <mc:Choice xmlns:v="urn:schemas-microsoft-com:vml" Requires="v">
                    <p:oleObj spid="_x0000_s28056" name="Equation" r:id="rId17" imgW="952200" imgH="228600" progId="Equation.3">
                      <p:embed/>
                    </p:oleObj>
                  </mc:Choice>
                  <mc:Fallback>
                    <p:oleObj name="Equation" r:id="rId17" imgW="952200" imgH="228600" progId="Equation.3">
                      <p:embed/>
                      <p:pic>
                        <p:nvPicPr>
                          <p:cNvPr id="0" name=""/>
                          <p:cNvPicPr/>
                          <p:nvPr/>
                        </p:nvPicPr>
                        <p:blipFill>
                          <a:blip r:embed="rId18"/>
                          <a:stretch>
                            <a:fillRect/>
                          </a:stretch>
                        </p:blipFill>
                        <p:spPr>
                          <a:xfrm>
                            <a:off x="7350576" y="9197375"/>
                            <a:ext cx="1163221" cy="279173"/>
                          </a:xfrm>
                          <a:prstGeom prst="rect">
                            <a:avLst/>
                          </a:prstGeom>
                          <a:solidFill>
                            <a:schemeClr val="tx1"/>
                          </a:solidFill>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905339276"/>
                  </p:ext>
                </p:extLst>
              </p:nvPr>
            </p:nvGraphicFramePr>
            <p:xfrm>
              <a:off x="6738549" y="9703024"/>
              <a:ext cx="1907682" cy="279173"/>
            </p:xfrm>
            <a:graphic>
              <a:graphicData uri="http://schemas.openxmlformats.org/presentationml/2006/ole">
                <mc:AlternateContent xmlns:mc="http://schemas.openxmlformats.org/markup-compatibility/2006">
                  <mc:Choice xmlns:v="urn:schemas-microsoft-com:vml" Requires="v">
                    <p:oleObj spid="_x0000_s28057" name="Equation" r:id="rId19" imgW="1562040" imgH="228600" progId="Equation.3">
                      <p:embed/>
                    </p:oleObj>
                  </mc:Choice>
                  <mc:Fallback>
                    <p:oleObj name="Equation" r:id="rId19" imgW="1562040" imgH="228600" progId="Equation.3">
                      <p:embed/>
                      <p:pic>
                        <p:nvPicPr>
                          <p:cNvPr id="0" name=""/>
                          <p:cNvPicPr/>
                          <p:nvPr/>
                        </p:nvPicPr>
                        <p:blipFill>
                          <a:blip r:embed="rId20"/>
                          <a:stretch>
                            <a:fillRect/>
                          </a:stretch>
                        </p:blipFill>
                        <p:spPr>
                          <a:xfrm>
                            <a:off x="6738549" y="9703024"/>
                            <a:ext cx="1907682" cy="279173"/>
                          </a:xfrm>
                          <a:prstGeom prst="rect">
                            <a:avLst/>
                          </a:prstGeom>
                          <a:solidFill>
                            <a:schemeClr val="tx1"/>
                          </a:solidFill>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2559457473"/>
                  </p:ext>
                </p:extLst>
              </p:nvPr>
            </p:nvGraphicFramePr>
            <p:xfrm>
              <a:off x="6389914" y="10593842"/>
              <a:ext cx="2807185" cy="324530"/>
            </p:xfrm>
            <a:graphic>
              <a:graphicData uri="http://schemas.openxmlformats.org/presentationml/2006/ole">
                <mc:AlternateContent xmlns:mc="http://schemas.openxmlformats.org/markup-compatibility/2006">
                  <mc:Choice xmlns:v="urn:schemas-microsoft-com:vml" Requires="v">
                    <p:oleObj spid="_x0000_s28058" name="Equation" r:id="rId21" imgW="2197080" imgH="253800" progId="Equation.3">
                      <p:embed/>
                    </p:oleObj>
                  </mc:Choice>
                  <mc:Fallback>
                    <p:oleObj name="Equation" r:id="rId21" imgW="2197080" imgH="253800" progId="Equation.3">
                      <p:embed/>
                      <p:pic>
                        <p:nvPicPr>
                          <p:cNvPr id="0" name=""/>
                          <p:cNvPicPr/>
                          <p:nvPr/>
                        </p:nvPicPr>
                        <p:blipFill>
                          <a:blip r:embed="rId22"/>
                          <a:stretch>
                            <a:fillRect/>
                          </a:stretch>
                        </p:blipFill>
                        <p:spPr>
                          <a:xfrm>
                            <a:off x="6389914" y="10593842"/>
                            <a:ext cx="2807185" cy="324530"/>
                          </a:xfrm>
                          <a:prstGeom prst="rect">
                            <a:avLst/>
                          </a:prstGeom>
                          <a:solidFill>
                            <a:schemeClr val="tx1"/>
                          </a:solidFill>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4276291273"/>
                  </p:ext>
                </p:extLst>
              </p:nvPr>
            </p:nvGraphicFramePr>
            <p:xfrm>
              <a:off x="6288133" y="11699356"/>
              <a:ext cx="3429861" cy="369887"/>
            </p:xfrm>
            <a:graphic>
              <a:graphicData uri="http://schemas.openxmlformats.org/presentationml/2006/ole">
                <mc:AlternateContent xmlns:mc="http://schemas.openxmlformats.org/markup-compatibility/2006">
                  <mc:Choice xmlns:v="urn:schemas-microsoft-com:vml" Requires="v">
                    <p:oleObj spid="_x0000_s28059" name="Equation" r:id="rId23" imgW="2590560" imgH="279360" progId="Equation.3">
                      <p:embed/>
                    </p:oleObj>
                  </mc:Choice>
                  <mc:Fallback>
                    <p:oleObj name="Equation" r:id="rId23" imgW="2590560" imgH="279360" progId="Equation.3">
                      <p:embed/>
                      <p:pic>
                        <p:nvPicPr>
                          <p:cNvPr id="0" name=""/>
                          <p:cNvPicPr/>
                          <p:nvPr/>
                        </p:nvPicPr>
                        <p:blipFill>
                          <a:blip r:embed="rId24"/>
                          <a:stretch>
                            <a:fillRect/>
                          </a:stretch>
                        </p:blipFill>
                        <p:spPr>
                          <a:xfrm>
                            <a:off x="6288133" y="11699356"/>
                            <a:ext cx="3429861" cy="369887"/>
                          </a:xfrm>
                          <a:prstGeom prst="rect">
                            <a:avLst/>
                          </a:prstGeom>
                          <a:solidFill>
                            <a:schemeClr val="tx1"/>
                          </a:solidFill>
                        </p:spPr>
                      </p:pic>
                    </p:oleObj>
                  </mc:Fallback>
                </mc:AlternateContent>
              </a:graphicData>
            </a:graphic>
          </p:graphicFrame>
        </p:grpSp>
      </p:grpSp>
    </p:spTree>
    <p:extLst>
      <p:ext uri="{BB962C8B-B14F-4D97-AF65-F5344CB8AC3E}">
        <p14:creationId xmlns:p14="http://schemas.microsoft.com/office/powerpoint/2010/main" val="317691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0-ppt_h/2"/>
                                          </p:val>
                                        </p:tav>
                                      </p:tavLst>
                                    </p:anim>
                                    <p:set>
                                      <p:cBhvr>
                                        <p:cTn id="14" dur="1" fill="hold">
                                          <p:stCondLst>
                                            <p:cond delay="499"/>
                                          </p:stCondLst>
                                        </p:cTn>
                                        <p:tgtEl>
                                          <p:spTgt spid="9"/>
                                        </p:tgtEl>
                                        <p:attrNameLst>
                                          <p:attrName>style.visibility</p:attrName>
                                        </p:attrNameLst>
                                      </p:cBhvr>
                                      <p:to>
                                        <p:strVal val="hidden"/>
                                      </p:to>
                                    </p:set>
                                  </p:childTnLst>
                                </p:cTn>
                              </p:par>
                              <p:par>
                                <p:cTn id="15" presetID="2" presetClass="exit" presetSubtype="1" fill="hold" grpId="0" nodeType="withEffect">
                                  <p:stCondLst>
                                    <p:cond delay="0"/>
                                  </p:stCondLst>
                                  <p:childTnLst>
                                    <p:anim calcmode="lin" valueType="num">
                                      <p:cBhvr additive="base">
                                        <p:cTn id="1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1" end="1"/>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1" end="1"/>
                                            </p:txEl>
                                          </p:spTgt>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2" end="2"/>
                                            </p:txEl>
                                          </p:spTgt>
                                        </p:tgtEl>
                                        <p:attrNameLst>
                                          <p:attrName>ppt_y</p:attrName>
                                        </p:attrNameLst>
                                      </p:cBhvr>
                                      <p:tavLst>
                                        <p:tav tm="0">
                                          <p:val>
                                            <p:strVal val="ppt_y"/>
                                          </p:val>
                                        </p:tav>
                                        <p:tav tm="100000">
                                          <p:val>
                                            <p:strVal val="0-ppt_h/2"/>
                                          </p:val>
                                        </p:tav>
                                      </p:tavLst>
                                    </p:anim>
                                    <p:set>
                                      <p:cBhvr>
                                        <p:cTn id="26" dur="1" fill="hold">
                                          <p:stCondLst>
                                            <p:cond delay="499"/>
                                          </p:stCondLst>
                                        </p:cTn>
                                        <p:tgtEl>
                                          <p:spTgt spid="3">
                                            <p:txEl>
                                              <p:pRg st="2" end="2"/>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6.25E-7 4.07407E-6 L 0.00612 -0.84352 " pathEditMode="relative" rAng="0" ptsTypes="AA">
                                      <p:cBhvr>
                                        <p:cTn id="28" dur="500" fill="hold"/>
                                        <p:tgtEl>
                                          <p:spTgt spid="29"/>
                                        </p:tgtEl>
                                        <p:attrNameLst>
                                          <p:attrName>ppt_x</p:attrName>
                                          <p:attrName>ppt_y</p:attrName>
                                        </p:attrNameLst>
                                      </p:cBhvr>
                                      <p:rCtr x="299" y="-42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HMM</a:t>
            </a:r>
            <a:r>
              <a:rPr lang="zh-CN" altLang="en-US" dirty="0"/>
              <a:t>模型概念</a:t>
            </a:r>
            <a:endParaRPr lang="en-US" dirty="0"/>
          </a:p>
        </p:txBody>
      </p:sp>
      <p:sp>
        <p:nvSpPr>
          <p:cNvPr id="3" name="Vertical Text Placeholder 2"/>
          <p:cNvSpPr>
            <a:spLocks noGrp="1"/>
          </p:cNvSpPr>
          <p:nvPr>
            <p:ph type="body" orient="vert" idx="1"/>
          </p:nvPr>
        </p:nvSpPr>
        <p:spPr/>
        <p:txBody>
          <a:bodyPr>
            <a:normAutofit fontScale="70000" lnSpcReduction="20000"/>
          </a:bodyPr>
          <a:lstStyle/>
          <a:p>
            <a:r>
              <a:rPr lang="en-US" dirty="0"/>
              <a:t>HMM</a:t>
            </a:r>
            <a:r>
              <a:rPr lang="zh-CN" altLang="en-US" dirty="0"/>
              <a:t>模型的假</a:t>
            </a:r>
            <a:r>
              <a:rPr lang="zh-CN" altLang="en-US" dirty="0" smtClean="0"/>
              <a:t>设</a:t>
            </a:r>
            <a:endParaRPr lang="en-US" altLang="zh-CN" dirty="0" smtClean="0"/>
          </a:p>
          <a:p>
            <a:pPr lvl="1"/>
            <a:r>
              <a:rPr lang="zh-CN" altLang="en-US" dirty="0"/>
              <a:t>假设</a:t>
            </a:r>
            <a:r>
              <a:rPr lang="en-US" dirty="0"/>
              <a:t>1</a:t>
            </a:r>
            <a:r>
              <a:rPr lang="zh-CN" altLang="en-US" dirty="0"/>
              <a:t>：有限历史假</a:t>
            </a:r>
            <a:r>
              <a:rPr lang="zh-CN" altLang="en-US" dirty="0" smtClean="0"/>
              <a:t>设</a:t>
            </a:r>
            <a:endParaRPr lang="en-US" altLang="zh-CN" dirty="0" smtClean="0"/>
          </a:p>
          <a:p>
            <a:pPr marL="457200" lvl="1" indent="0">
              <a:buNone/>
            </a:pPr>
            <a:endParaRPr lang="en-US" altLang="zh-CN" dirty="0" smtClean="0"/>
          </a:p>
          <a:p>
            <a:pPr lvl="1"/>
            <a:r>
              <a:rPr lang="zh-CN" altLang="en-US" dirty="0"/>
              <a:t>假设</a:t>
            </a:r>
            <a:r>
              <a:rPr lang="en-US" dirty="0"/>
              <a:t>2</a:t>
            </a:r>
            <a:r>
              <a:rPr lang="zh-CN" altLang="en-US" dirty="0"/>
              <a:t>：齐次性假设</a:t>
            </a:r>
            <a:r>
              <a:rPr lang="en-US" dirty="0"/>
              <a:t>(</a:t>
            </a:r>
            <a:r>
              <a:rPr lang="zh-CN" altLang="en-US" dirty="0"/>
              <a:t>状态与具体时间无关</a:t>
            </a:r>
            <a:r>
              <a:rPr lang="en-US" dirty="0" smtClean="0"/>
              <a:t>) 	</a:t>
            </a:r>
          </a:p>
          <a:p>
            <a:pPr marL="457200" lvl="1" indent="0">
              <a:buNone/>
            </a:pPr>
            <a:r>
              <a:rPr lang="en-US" dirty="0"/>
              <a:t> </a:t>
            </a:r>
            <a:r>
              <a:rPr lang="en-US" dirty="0" smtClean="0"/>
              <a:t>                                                 </a:t>
            </a:r>
            <a:r>
              <a:rPr lang="zh-CN" altLang="en-US" dirty="0" smtClean="0"/>
              <a:t>对于任意 </a:t>
            </a:r>
            <a:r>
              <a:rPr lang="en-US" altLang="zh-CN" i="1" dirty="0" err="1" smtClean="0">
                <a:latin typeface="Times New Roman" panose="02020603050405020304" pitchFamily="18" charset="0"/>
                <a:cs typeface="Times New Roman" panose="02020603050405020304" pitchFamily="18" charset="0"/>
              </a:rPr>
              <a:t>i</a:t>
            </a:r>
            <a:r>
              <a:rPr lang="en-US" altLang="zh-CN" i="1" dirty="0" smtClean="0">
                <a:latin typeface="Times New Roman" panose="02020603050405020304" pitchFamily="18" charset="0"/>
                <a:cs typeface="Times New Roman" panose="02020603050405020304" pitchFamily="18" charset="0"/>
              </a:rPr>
              <a:t>, j</a:t>
            </a:r>
            <a:r>
              <a:rPr lang="zh-CN" altLang="en-US" dirty="0" smtClean="0"/>
              <a:t>成立</a:t>
            </a:r>
            <a:endParaRPr lang="en-US" dirty="0"/>
          </a:p>
          <a:p>
            <a:pPr lvl="1"/>
            <a:r>
              <a:rPr lang="zh-CN" altLang="en-US" dirty="0"/>
              <a:t>假设</a:t>
            </a:r>
            <a:r>
              <a:rPr lang="en-US" dirty="0"/>
              <a:t>3</a:t>
            </a:r>
            <a:r>
              <a:rPr lang="zh-CN" altLang="en-US" dirty="0"/>
              <a:t>：输出独立性假设</a:t>
            </a:r>
            <a:r>
              <a:rPr lang="en-US" dirty="0"/>
              <a:t>(</a:t>
            </a:r>
            <a:r>
              <a:rPr lang="zh-CN" altLang="en-US" dirty="0"/>
              <a:t>输出仅与当前状态有关</a:t>
            </a:r>
            <a:r>
              <a:rPr lang="en-US" dirty="0" smtClean="0"/>
              <a:t>)</a:t>
            </a:r>
          </a:p>
          <a:p>
            <a:pPr lvl="1"/>
            <a:endParaRPr lang="en-US" dirty="0"/>
          </a:p>
          <a:p>
            <a:r>
              <a:rPr lang="zh-CN" altLang="en-US" dirty="0"/>
              <a:t>假设一个</a:t>
            </a:r>
            <a:r>
              <a:rPr lang="en-US" dirty="0"/>
              <a:t>HMM</a:t>
            </a:r>
            <a:r>
              <a:rPr lang="zh-CN" altLang="en-US" dirty="0"/>
              <a:t>模型</a:t>
            </a:r>
            <a:r>
              <a:rPr lang="zh-CN" altLang="en-US" dirty="0" smtClean="0"/>
              <a:t>从</a:t>
            </a:r>
            <a:r>
              <a:rPr lang="en-US" altLang="zh-CN" dirty="0" smtClean="0">
                <a:latin typeface="Times New Roman" panose="02020603050405020304" pitchFamily="18" charset="0"/>
                <a:cs typeface="Times New Roman" panose="02020603050405020304" pitchFamily="18" charset="0"/>
              </a:rPr>
              <a:t>n=1</a:t>
            </a:r>
            <a:r>
              <a:rPr lang="zh-CN" altLang="en-US" dirty="0" smtClean="0"/>
              <a:t>时</a:t>
            </a:r>
            <a:r>
              <a:rPr lang="zh-CN" altLang="en-US" dirty="0"/>
              <a:t>刻开始运行，</a:t>
            </a:r>
            <a:r>
              <a:rPr lang="zh-CN" altLang="en-US" dirty="0" smtClean="0"/>
              <a:t>在</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dirty="0" smtClean="0"/>
              <a:t> </a:t>
            </a:r>
            <a:r>
              <a:rPr lang="zh-CN" altLang="en-US" dirty="0"/>
              <a:t>诸时刻所给出</a:t>
            </a:r>
            <a:r>
              <a:rPr lang="zh-CN" altLang="en-US" dirty="0" smtClean="0"/>
              <a:t>的</a:t>
            </a:r>
            <a:r>
              <a:rPr lang="en-US" altLang="zh-CN" dirty="0">
                <a:latin typeface="Times New Roman" panose="02020603050405020304" pitchFamily="18" charset="0"/>
                <a:cs typeface="Times New Roman" panose="02020603050405020304" pitchFamily="18" charset="0"/>
              </a:rPr>
              <a:t>N</a:t>
            </a:r>
            <a:r>
              <a:rPr lang="zh-CN" altLang="en-US" dirty="0" smtClean="0"/>
              <a:t>个</a:t>
            </a:r>
            <a:r>
              <a:rPr lang="zh-CN" altLang="en-US" dirty="0"/>
              <a:t>随机矢</a:t>
            </a:r>
            <a:r>
              <a:rPr lang="zh-CN" altLang="en-US" dirty="0" smtClean="0"/>
              <a:t>量</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n</a:t>
            </a:r>
            <a:r>
              <a:rPr lang="zh-CN" altLang="en-US" dirty="0" smtClean="0"/>
              <a:t>构</a:t>
            </a:r>
            <a:r>
              <a:rPr lang="zh-CN" altLang="en-US" dirty="0"/>
              <a:t>成一个广</a:t>
            </a:r>
            <a:r>
              <a:rPr lang="zh-CN" altLang="en-US" dirty="0" smtClean="0"/>
              <a:t>义</a:t>
            </a:r>
            <a:r>
              <a:rPr lang="en-US" altLang="zh-CN" dirty="0">
                <a:latin typeface="Times New Roman" panose="02020603050405020304" pitchFamily="18" charset="0"/>
                <a:cs typeface="Times New Roman" panose="02020603050405020304" pitchFamily="18" charset="0"/>
              </a:rPr>
              <a:t>N</a:t>
            </a:r>
            <a:r>
              <a:rPr lang="zh-CN" altLang="en-US" dirty="0" smtClean="0"/>
              <a:t>维</a:t>
            </a:r>
            <a:r>
              <a:rPr lang="zh-CN" altLang="en-US" dirty="0"/>
              <a:t>行向量即矩</a:t>
            </a:r>
            <a:r>
              <a:rPr lang="zh-CN" altLang="en-US" dirty="0" smtClean="0"/>
              <a:t>阵</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y</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y</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a:t>
            </a:r>
            <a:r>
              <a:rPr lang="zh-CN" altLang="en-US" dirty="0" smtClean="0"/>
              <a:t>。</a:t>
            </a:r>
            <a:r>
              <a:rPr lang="zh-CN" altLang="en-US" dirty="0"/>
              <a:t>在</a:t>
            </a:r>
            <a:r>
              <a:rPr lang="en-US" dirty="0"/>
              <a:t>HMM</a:t>
            </a:r>
            <a:r>
              <a:rPr lang="zh-CN" altLang="en-US" dirty="0"/>
              <a:t>模型中，每次运行过程中所得到的马尔可夫</a:t>
            </a:r>
            <a:r>
              <a:rPr lang="zh-CN" altLang="en-US" dirty="0" smtClean="0"/>
              <a:t>链</a:t>
            </a:r>
            <a:r>
              <a:rPr lang="en-US" altLang="zh-CN" i="1" dirty="0">
                <a:latin typeface="Times New Roman" panose="02020603050405020304" pitchFamily="18" charset="0"/>
                <a:cs typeface="Times New Roman" panose="02020603050405020304" pitchFamily="18" charset="0"/>
              </a:rPr>
              <a:t>X</a:t>
            </a:r>
            <a:r>
              <a:rPr lang="zh-CN" altLang="en-US" dirty="0" smtClean="0"/>
              <a:t>对</a:t>
            </a:r>
            <a:r>
              <a:rPr lang="zh-CN" altLang="en-US" dirty="0"/>
              <a:t>外界而言是看不见的，我们能够观测到值的只</a:t>
            </a:r>
            <a:r>
              <a:rPr lang="zh-CN" altLang="en-US" dirty="0" smtClean="0"/>
              <a:t>是</a:t>
            </a:r>
            <a:r>
              <a:rPr lang="en-US" altLang="zh-CN" i="1" dirty="0">
                <a:latin typeface="Times New Roman" panose="02020603050405020304" pitchFamily="18" charset="0"/>
                <a:cs typeface="Times New Roman" panose="02020603050405020304" pitchFamily="18" charset="0"/>
              </a:rPr>
              <a:t>Y</a:t>
            </a:r>
            <a:r>
              <a:rPr lang="zh-CN" altLang="en-US" dirty="0" smtClean="0"/>
              <a:t>；</a:t>
            </a:r>
            <a:r>
              <a:rPr lang="zh-CN" altLang="en-US" dirty="0"/>
              <a:t>也即使是说，</a:t>
            </a:r>
            <a:r>
              <a:rPr lang="en-US" dirty="0"/>
              <a:t>HMM</a:t>
            </a:r>
            <a:r>
              <a:rPr lang="zh-CN" altLang="en-US" dirty="0"/>
              <a:t>模型的状态必须通过观察序列的随机过程才能表现出来</a:t>
            </a:r>
            <a:endParaRPr lang="en-US" dirty="0"/>
          </a:p>
          <a:p>
            <a:endParaRPr lang="en-US" dirty="0"/>
          </a:p>
        </p:txBody>
      </p:sp>
      <p:sp>
        <p:nvSpPr>
          <p:cNvPr id="4" name="Vertical Text Placeholder 3"/>
          <p:cNvSpPr>
            <a:spLocks noGrp="1"/>
          </p:cNvSpPr>
          <p:nvPr>
            <p:ph type="body" orient="vert" idx="13"/>
          </p:nvPr>
        </p:nvSpPr>
        <p:spPr/>
        <p:txBody>
          <a:bodyPr/>
          <a:lstStyle/>
          <a:p>
            <a:r>
              <a:rPr lang="zh-CN" altLang="en-US" dirty="0" smtClean="0"/>
              <a:t>概念</a:t>
            </a:r>
            <a:endParaRPr lang="en-US" altLang="zh-CN" dirty="0" smtClean="0"/>
          </a:p>
          <a:p>
            <a:r>
              <a:rPr lang="zh-CN" altLang="en-US" dirty="0" smtClean="0"/>
              <a:t>假设</a:t>
            </a:r>
            <a:endParaRPr lang="en-US" altLang="zh-CN" dirty="0" smtClean="0"/>
          </a:p>
          <a:p>
            <a:r>
              <a:rPr lang="zh-CN" altLang="en-US" dirty="0" smtClean="0"/>
              <a:t>过程</a:t>
            </a:r>
            <a:endParaRPr lang="en-US" dirty="0" smtClean="0"/>
          </a:p>
          <a:p>
            <a:endParaRPr lang="en-US" dirty="0"/>
          </a:p>
        </p:txBody>
      </p:sp>
      <p:grpSp>
        <p:nvGrpSpPr>
          <p:cNvPr id="8" name="Group 7"/>
          <p:cNvGrpSpPr/>
          <p:nvPr/>
        </p:nvGrpSpPr>
        <p:grpSpPr>
          <a:xfrm>
            <a:off x="5947229" y="2244498"/>
            <a:ext cx="3381929" cy="1785050"/>
            <a:chOff x="5947229" y="2244498"/>
            <a:chExt cx="3381929" cy="1785050"/>
          </a:xfrm>
        </p:grpSpPr>
        <p:graphicFrame>
          <p:nvGraphicFramePr>
            <p:cNvPr id="5" name="Object 4"/>
            <p:cNvGraphicFramePr>
              <a:graphicFrameLocks noChangeAspect="1"/>
            </p:cNvGraphicFramePr>
            <p:nvPr>
              <p:extLst>
                <p:ext uri="{D42A27DB-BD31-4B8C-83A1-F6EECF244321}">
                  <p14:modId xmlns:p14="http://schemas.microsoft.com/office/powerpoint/2010/main" val="1609418137"/>
                </p:ext>
              </p:extLst>
            </p:nvPr>
          </p:nvGraphicFramePr>
          <p:xfrm>
            <a:off x="6773636" y="2244498"/>
            <a:ext cx="2007145" cy="326365"/>
          </p:xfrm>
          <a:graphic>
            <a:graphicData uri="http://schemas.openxmlformats.org/presentationml/2006/ole">
              <mc:AlternateContent xmlns:mc="http://schemas.openxmlformats.org/markup-compatibility/2006">
                <mc:Choice xmlns:v="urn:schemas-microsoft-com:vml" Requires="v">
                  <p:oleObj spid="_x0000_s31842" name="Equation" r:id="rId3" imgW="1562040" imgH="253800" progId="Equation.3">
                    <p:embed/>
                  </p:oleObj>
                </mc:Choice>
                <mc:Fallback>
                  <p:oleObj name="Equation" r:id="rId3" imgW="1562040" imgH="253800" progId="Equation.3">
                    <p:embed/>
                    <p:pic>
                      <p:nvPicPr>
                        <p:cNvPr id="0" name=""/>
                        <p:cNvPicPr/>
                        <p:nvPr/>
                      </p:nvPicPr>
                      <p:blipFill>
                        <a:blip r:embed="rId4"/>
                        <a:stretch>
                          <a:fillRect/>
                        </a:stretch>
                      </p:blipFill>
                      <p:spPr>
                        <a:xfrm>
                          <a:off x="6773636" y="2244498"/>
                          <a:ext cx="2007145" cy="326365"/>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91847910"/>
                </p:ext>
              </p:extLst>
            </p:nvPr>
          </p:nvGraphicFramePr>
          <p:xfrm>
            <a:off x="5947229" y="2950255"/>
            <a:ext cx="1697096" cy="359001"/>
          </p:xfrm>
          <a:graphic>
            <a:graphicData uri="http://schemas.openxmlformats.org/presentationml/2006/ole">
              <mc:AlternateContent xmlns:mc="http://schemas.openxmlformats.org/markup-compatibility/2006">
                <mc:Choice xmlns:v="urn:schemas-microsoft-com:vml" Requires="v">
                  <p:oleObj spid="_x0000_s31843" name="Equation" r:id="rId5" imgW="1320480" imgH="279360" progId="Equation.3">
                    <p:embed/>
                  </p:oleObj>
                </mc:Choice>
                <mc:Fallback>
                  <p:oleObj name="Equation" r:id="rId5" imgW="1320480" imgH="279360" progId="Equation.3">
                    <p:embed/>
                    <p:pic>
                      <p:nvPicPr>
                        <p:cNvPr id="0" name=""/>
                        <p:cNvPicPr/>
                        <p:nvPr/>
                      </p:nvPicPr>
                      <p:blipFill>
                        <a:blip r:embed="rId6"/>
                        <a:stretch>
                          <a:fillRect/>
                        </a:stretch>
                      </p:blipFill>
                      <p:spPr>
                        <a:xfrm>
                          <a:off x="5947229" y="2950255"/>
                          <a:ext cx="1697096" cy="359001"/>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19493996"/>
                </p:ext>
              </p:extLst>
            </p:nvPr>
          </p:nvGraphicFramePr>
          <p:xfrm>
            <a:off x="6620328" y="3703183"/>
            <a:ext cx="2708830" cy="326365"/>
          </p:xfrm>
          <a:graphic>
            <a:graphicData uri="http://schemas.openxmlformats.org/presentationml/2006/ole">
              <mc:AlternateContent xmlns:mc="http://schemas.openxmlformats.org/markup-compatibility/2006">
                <mc:Choice xmlns:v="urn:schemas-microsoft-com:vml" Requires="v">
                  <p:oleObj spid="_x0000_s31844" name="Equation" r:id="rId7" imgW="2108160" imgH="253800" progId="Equation.3">
                    <p:embed/>
                  </p:oleObj>
                </mc:Choice>
                <mc:Fallback>
                  <p:oleObj name="Equation" r:id="rId7" imgW="2108160" imgH="253800" progId="Equation.3">
                    <p:embed/>
                    <p:pic>
                      <p:nvPicPr>
                        <p:cNvPr id="0" name=""/>
                        <p:cNvPicPr/>
                        <p:nvPr/>
                      </p:nvPicPr>
                      <p:blipFill>
                        <a:blip r:embed="rId8"/>
                        <a:stretch>
                          <a:fillRect/>
                        </a:stretch>
                      </p:blipFill>
                      <p:spPr>
                        <a:xfrm>
                          <a:off x="6620328" y="3703183"/>
                          <a:ext cx="2708830" cy="326365"/>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105899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1" end="1"/>
                                            </p:txEl>
                                          </p:spTgt>
                                        </p:tgtEl>
                                        <p:attrNameLst>
                                          <p:attrName>style.color</p:attrName>
                                        </p:attrNameLst>
                                      </p:cBhvr>
                                      <p:to>
                                        <p:clrVal>
                                          <a:schemeClr val="accent2"/>
                                        </p:clrVal>
                                      </p:to>
                                    </p:set>
                                    <p:set>
                                      <p:cBhvr>
                                        <p:cTn id="7" dur="500" fill="hold"/>
                                        <p:tgtEl>
                                          <p:spTgt spid="4">
                                            <p:txEl>
                                              <p:pRg st="1" end="1"/>
                                            </p:txEl>
                                          </p:spTgt>
                                        </p:tgtEl>
                                        <p:attrNameLst>
                                          <p:attrName>fillcolor</p:attrName>
                                        </p:attrNameLst>
                                      </p:cBhvr>
                                      <p:to>
                                        <p:clrVal>
                                          <a:schemeClr val="accent2"/>
                                        </p:clrVal>
                                      </p:to>
                                    </p:set>
                                    <p:set>
                                      <p:cBhvr>
                                        <p:cTn id="8" dur="500" fill="hold"/>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a:bodyPr>
          <a:lstStyle/>
          <a:p>
            <a:pPr lvl="1"/>
            <a:r>
              <a:rPr lang="zh-CN" altLang="en-US" sz="2800" dirty="0" smtClean="0"/>
              <a:t> </a:t>
            </a:r>
            <a:r>
              <a:rPr lang="en-US" altLang="zh-CN" sz="2800" dirty="0"/>
              <a:t> </a:t>
            </a:r>
            <a:r>
              <a:rPr lang="zh-CN" altLang="en-US" sz="2800" dirty="0">
                <a:hlinkClick r:id="rId2" action="ppaction://hlinksldjump"/>
              </a:rPr>
              <a:t>支</a:t>
            </a:r>
            <a:r>
              <a:rPr lang="zh-CN" altLang="en-US" sz="2800" dirty="0" smtClean="0">
                <a:hlinkClick r:id="rId2" action="ppaction://hlinksldjump"/>
              </a:rPr>
              <a:t>持向量机方法</a:t>
            </a:r>
            <a:endParaRPr lang="en-US" altLang="zh-CN" sz="2800" dirty="0" smtClean="0"/>
          </a:p>
          <a:p>
            <a:pPr lvl="1"/>
            <a:r>
              <a:rPr lang="en-US" altLang="zh-CN" sz="2800" dirty="0"/>
              <a:t> </a:t>
            </a:r>
            <a:r>
              <a:rPr lang="en-US" altLang="zh-CN" sz="2800" dirty="0" smtClean="0">
                <a:hlinkClick r:id="rId3" action="ppaction://hlinksldjump"/>
              </a:rPr>
              <a:t> </a:t>
            </a:r>
            <a:r>
              <a:rPr lang="zh-CN" altLang="en-US" sz="2800" dirty="0" smtClean="0">
                <a:hlinkClick r:id="rId3" action="ppaction://hlinksldjump"/>
              </a:rPr>
              <a:t>贝叶斯网络概述</a:t>
            </a:r>
            <a:endParaRPr lang="en-US" altLang="zh-CN" sz="2800" dirty="0" smtClean="0"/>
          </a:p>
          <a:p>
            <a:pPr lvl="1"/>
            <a:r>
              <a:rPr lang="zh-CN" altLang="en-US" sz="2800" dirty="0" smtClean="0"/>
              <a:t>  </a:t>
            </a:r>
            <a:r>
              <a:rPr lang="zh-CN" altLang="en-US" sz="2800" dirty="0" smtClean="0">
                <a:hlinkClick r:id="rId4" action="ppaction://hlinksldjump"/>
              </a:rPr>
              <a:t>隐</a:t>
            </a:r>
            <a:r>
              <a:rPr lang="zh-CN" altLang="en-US" sz="2800" dirty="0">
                <a:hlinkClick r:id="rId4" action="ppaction://hlinksldjump"/>
              </a:rPr>
              <a:t>马</a:t>
            </a:r>
            <a:r>
              <a:rPr lang="zh-CN" altLang="en-US" sz="2800" dirty="0" smtClean="0">
                <a:hlinkClick r:id="rId4" action="ppaction://hlinksldjump"/>
              </a:rPr>
              <a:t>尔可夫方法	</a:t>
            </a:r>
            <a:endParaRPr lang="en-US" altLang="zh-CN" sz="2800" dirty="0" smtClean="0"/>
          </a:p>
          <a:p>
            <a:pPr marL="0" indent="0">
              <a:buNone/>
            </a:pPr>
            <a:endParaRPr lang="zh-CN" altLang="en-US" sz="2800" dirty="0" smtClean="0"/>
          </a:p>
          <a:p>
            <a:endParaRPr lang="zh-CN" altLang="en-US" sz="2800" dirty="0"/>
          </a:p>
        </p:txBody>
      </p:sp>
    </p:spTree>
    <p:extLst>
      <p:ext uri="{BB962C8B-B14F-4D97-AF65-F5344CB8AC3E}">
        <p14:creationId xmlns:p14="http://schemas.microsoft.com/office/powerpoint/2010/main" val="2162214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HMM</a:t>
            </a:r>
            <a:r>
              <a:rPr lang="zh-CN" altLang="en-US" dirty="0"/>
              <a:t>模型概念</a:t>
            </a:r>
            <a:endParaRPr lang="en-US" dirty="0"/>
          </a:p>
        </p:txBody>
      </p:sp>
      <p:sp>
        <p:nvSpPr>
          <p:cNvPr id="3" name="Vertical Text Placeholder 2"/>
          <p:cNvSpPr>
            <a:spLocks noGrp="1"/>
          </p:cNvSpPr>
          <p:nvPr>
            <p:ph type="body" orient="vert" idx="1"/>
          </p:nvPr>
        </p:nvSpPr>
        <p:spPr/>
        <p:txBody>
          <a:bodyPr>
            <a:normAutofit lnSpcReduction="10000"/>
          </a:bodyPr>
          <a:lstStyle/>
          <a:p>
            <a:pPr marL="457200" lvl="0" indent="-457200">
              <a:buFont typeface="+mj-lt"/>
              <a:buAutoNum type="arabicPeriod"/>
            </a:pPr>
            <a:r>
              <a:rPr lang="zh-CN" altLang="en-US" dirty="0"/>
              <a:t>根据初始状态分布概</a:t>
            </a:r>
            <a:r>
              <a:rPr lang="zh-CN" altLang="en-US" dirty="0" smtClean="0"/>
              <a:t>率</a:t>
            </a:r>
            <a:r>
              <a:rPr lang="el-GR" altLang="zh-CN" dirty="0">
                <a:latin typeface="Times New Roman" panose="02020603050405020304" pitchFamily="18" charset="0"/>
                <a:cs typeface="Times New Roman" panose="02020603050405020304" pitchFamily="18" charset="0"/>
              </a:rPr>
              <a:t>π </a:t>
            </a:r>
            <a:r>
              <a:rPr lang="zh-CN" altLang="en-US" dirty="0" smtClean="0"/>
              <a:t>，</a:t>
            </a:r>
            <a:r>
              <a:rPr lang="zh-CN" altLang="en-US" dirty="0"/>
              <a:t>设定初始状</a:t>
            </a:r>
            <a:r>
              <a:rPr lang="zh-CN" altLang="en-US" dirty="0" smtClean="0"/>
              <a:t>态</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=1</a:t>
            </a:r>
            <a:r>
              <a:rPr lang="zh-CN" altLang="en-US" dirty="0" smtClean="0"/>
              <a:t>，</a:t>
            </a:r>
            <a:r>
              <a:rPr lang="zh-CN" altLang="en-US" dirty="0"/>
              <a:t>令</a:t>
            </a:r>
            <a:r>
              <a:rPr lang="en-US" dirty="0"/>
              <a:t> </a:t>
            </a:r>
            <a:r>
              <a:rPr lang="zh-CN" altLang="en-US" dirty="0"/>
              <a:t>。</a:t>
            </a:r>
            <a:endParaRPr lang="en-US" dirty="0"/>
          </a:p>
          <a:p>
            <a:pPr marL="457200" lvl="0" indent="-457200">
              <a:buFont typeface="+mj-lt"/>
              <a:buAutoNum type="arabicPeriod"/>
            </a:pPr>
            <a:r>
              <a:rPr lang="zh-CN" altLang="en-US" dirty="0"/>
              <a:t>根</a:t>
            </a:r>
            <a:r>
              <a:rPr lang="zh-CN" altLang="en-US" dirty="0" smtClean="0"/>
              <a:t>据</a:t>
            </a:r>
            <a:r>
              <a:rPr lang="en-US" altLang="zh-CN" dirty="0">
                <a:latin typeface="Times New Roman" panose="02020603050405020304" pitchFamily="18" charset="0"/>
                <a:cs typeface="Times New Roman" panose="02020603050405020304" pitchFamily="18" charset="0"/>
              </a:rPr>
              <a:t>B</a:t>
            </a:r>
            <a:r>
              <a:rPr lang="zh-CN" altLang="en-US" dirty="0" smtClean="0"/>
              <a:t>，</a:t>
            </a:r>
            <a:r>
              <a:rPr lang="zh-CN" altLang="en-US" dirty="0"/>
              <a:t>得</a:t>
            </a:r>
            <a:r>
              <a:rPr lang="zh-CN" altLang="en-US" dirty="0" smtClean="0"/>
              <a:t>出</a:t>
            </a:r>
            <a:r>
              <a:rPr lang="en-US" altLang="zh-CN" dirty="0">
                <a:latin typeface="Times New Roman" panose="02020603050405020304" pitchFamily="18" charset="0"/>
                <a:cs typeface="Times New Roman" panose="02020603050405020304" pitchFamily="18" charset="0"/>
              </a:rPr>
              <a:t>S</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a:t>
            </a:r>
            <a:r>
              <a:rPr lang="zh-CN" altLang="en-US" dirty="0" smtClean="0"/>
              <a:t>状</a:t>
            </a:r>
            <a:r>
              <a:rPr lang="zh-CN" altLang="en-US" dirty="0"/>
              <a:t>态下输出的概率分</a:t>
            </a:r>
            <a:r>
              <a:rPr lang="zh-CN" altLang="en-US" dirty="0" smtClean="0"/>
              <a:t>布</a:t>
            </a:r>
            <a:r>
              <a:rPr lang="en-US" altLang="zh-CN"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baseline="-25000" dirty="0" smtClean="0"/>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a:t>
            </a:r>
            <a:r>
              <a:rPr lang="zh-CN" altLang="en-US" baseline="-25000" dirty="0" smtClean="0"/>
              <a:t>时</a:t>
            </a:r>
            <a:r>
              <a:rPr lang="en-US" altLang="zh-CN" baseline="-25000" dirty="0" smtClean="0"/>
              <a:t>)</a:t>
            </a:r>
            <a:r>
              <a:rPr lang="en-US" dirty="0" smtClean="0"/>
              <a:t> </a:t>
            </a:r>
            <a:r>
              <a:rPr lang="zh-CN" altLang="en-US" dirty="0"/>
              <a:t>。</a:t>
            </a:r>
            <a:endParaRPr lang="en-US" dirty="0"/>
          </a:p>
          <a:p>
            <a:pPr marL="457200" lvl="0" indent="-457200">
              <a:buFont typeface="+mj-lt"/>
              <a:buAutoNum type="arabicPeriod"/>
            </a:pPr>
            <a:r>
              <a:rPr lang="zh-CN" altLang="en-US" dirty="0"/>
              <a:t>根</a:t>
            </a:r>
            <a:r>
              <a:rPr lang="zh-CN" altLang="en-US" dirty="0" smtClean="0"/>
              <a:t>据</a:t>
            </a:r>
            <a:r>
              <a:rPr lang="en-US" altLang="zh-CN" i="1" dirty="0">
                <a:latin typeface="Times New Roman" panose="02020603050405020304" pitchFamily="18" charset="0"/>
                <a:cs typeface="Times New Roman" panose="02020603050405020304" pitchFamily="18" charset="0"/>
              </a:rPr>
              <a:t>A</a:t>
            </a:r>
            <a:r>
              <a:rPr lang="zh-CN" altLang="en-US" dirty="0" smtClean="0"/>
              <a:t>，由</a:t>
            </a:r>
            <a:r>
              <a:rPr lang="en-US" altLang="zh-CN" i="1" dirty="0">
                <a:latin typeface="Times New Roman" panose="02020603050405020304" pitchFamily="18" charset="0"/>
                <a:cs typeface="Times New Roman" panose="02020603050405020304" pitchFamily="18" charset="0"/>
              </a:rPr>
              <a:t>n</a:t>
            </a:r>
            <a:r>
              <a:rPr lang="zh-CN" altLang="en-US" dirty="0" smtClean="0"/>
              <a:t>时</a:t>
            </a:r>
            <a:r>
              <a:rPr lang="zh-CN" altLang="en-US" dirty="0"/>
              <a:t>刻</a:t>
            </a:r>
            <a:r>
              <a:rPr lang="zh-CN" altLang="en-US" dirty="0" smtClean="0"/>
              <a:t>的</a:t>
            </a:r>
            <a:r>
              <a:rPr lang="en-US" altLang="zh-CN" dirty="0" smtClean="0">
                <a:latin typeface="Times New Roman" panose="02020603050405020304" pitchFamily="18" charset="0"/>
                <a:cs typeface="Times New Roman" panose="02020603050405020304" pitchFamily="18" charset="0"/>
              </a:rPr>
              <a:t>S</a:t>
            </a:r>
            <a:r>
              <a:rPr lang="en-US" altLang="zh-CN" i="1" baseline="-25000" dirty="0" smtClean="0">
                <a:latin typeface="Times New Roman" panose="02020603050405020304" pitchFamily="18" charset="0"/>
                <a:cs typeface="Times New Roman" panose="02020603050405020304" pitchFamily="18" charset="0"/>
              </a:rPr>
              <a:t>i</a:t>
            </a:r>
            <a:r>
              <a:rPr lang="zh-CN" altLang="en-US" dirty="0" smtClean="0"/>
              <a:t>状</a:t>
            </a:r>
            <a:r>
              <a:rPr lang="zh-CN" altLang="en-US" dirty="0"/>
              <a:t>态转移</a:t>
            </a:r>
            <a:r>
              <a:rPr lang="zh-CN" altLang="en-US" dirty="0" smtClean="0"/>
              <a:t>到</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a:t>
            </a:r>
            <a:r>
              <a:rPr lang="zh-CN" altLang="en-US" dirty="0" smtClean="0"/>
              <a:t>时为</a:t>
            </a:r>
            <a:r>
              <a:rPr lang="en-US" altLang="zh-CN" dirty="0" err="1" smtClean="0">
                <a:latin typeface="Times New Roman" panose="02020603050405020304" pitchFamily="18" charset="0"/>
                <a:cs typeface="Times New Roman" panose="02020603050405020304" pitchFamily="18" charset="0"/>
              </a:rPr>
              <a:t>S</a:t>
            </a:r>
            <a:r>
              <a:rPr lang="en-US" altLang="zh-CN" i="1" baseline="-25000" dirty="0" err="1" smtClean="0">
                <a:latin typeface="Times New Roman" panose="02020603050405020304" pitchFamily="18" charset="0"/>
                <a:cs typeface="Times New Roman" panose="02020603050405020304" pitchFamily="18" charset="0"/>
              </a:rPr>
              <a:t>j</a:t>
            </a:r>
            <a:r>
              <a:rPr lang="en-US" dirty="0" smtClean="0"/>
              <a:t> </a:t>
            </a:r>
            <a:r>
              <a:rPr lang="zh-CN" altLang="en-US" dirty="0"/>
              <a:t>状态的转移概率分布，来得到下一个状态，并</a:t>
            </a:r>
            <a:r>
              <a:rPr lang="zh-CN" altLang="en-US" dirty="0" smtClean="0"/>
              <a:t>置</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 </a:t>
            </a:r>
            <a:r>
              <a:rPr lang="zh-CN" altLang="en-US" dirty="0" smtClean="0"/>
              <a:t>。</a:t>
            </a:r>
            <a:endParaRPr lang="en-US" dirty="0"/>
          </a:p>
          <a:p>
            <a:pPr marL="457200" lvl="0" indent="-457200">
              <a:buFont typeface="+mj-lt"/>
              <a:buAutoNum type="arabicPeriod"/>
            </a:pPr>
            <a:r>
              <a:rPr lang="zh-CN" altLang="en-US" dirty="0"/>
              <a:t>如</a:t>
            </a:r>
            <a:r>
              <a:rPr lang="zh-CN" altLang="en-US" dirty="0" smtClean="0"/>
              <a:t>果</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&lt;</a:t>
            </a:r>
            <a:r>
              <a:rPr lang="en-US" altLang="zh-CN" i="1" dirty="0">
                <a:latin typeface="Times New Roman" panose="02020603050405020304" pitchFamily="18" charset="0"/>
                <a:cs typeface="Times New Roman" panose="02020603050405020304" pitchFamily="18" charset="0"/>
              </a:rPr>
              <a:t>N</a:t>
            </a:r>
            <a:r>
              <a:rPr lang="en-US" dirty="0" smtClean="0"/>
              <a:t> </a:t>
            </a:r>
            <a:r>
              <a:rPr lang="zh-CN" altLang="en-US" dirty="0"/>
              <a:t>，则回到</a:t>
            </a:r>
            <a:r>
              <a:rPr lang="zh-CN" altLang="en-US" dirty="0" smtClean="0"/>
              <a:t>第</a:t>
            </a:r>
            <a:r>
              <a:rPr lang="en-US" altLang="zh-CN" dirty="0"/>
              <a:t>2</a:t>
            </a:r>
            <a:r>
              <a:rPr lang="zh-CN" altLang="en-US" dirty="0" smtClean="0"/>
              <a:t>步</a:t>
            </a:r>
            <a:r>
              <a:rPr lang="zh-CN" altLang="en-US" dirty="0"/>
              <a:t>，否则结束。</a:t>
            </a:r>
            <a:endParaRPr lang="en-US" dirty="0"/>
          </a:p>
          <a:p>
            <a:endParaRPr lang="en-US" dirty="0"/>
          </a:p>
        </p:txBody>
      </p:sp>
      <p:sp>
        <p:nvSpPr>
          <p:cNvPr id="4" name="Vertical Text Placeholder 3"/>
          <p:cNvSpPr>
            <a:spLocks noGrp="1"/>
          </p:cNvSpPr>
          <p:nvPr>
            <p:ph type="body" orient="vert" idx="13"/>
          </p:nvPr>
        </p:nvSpPr>
        <p:spPr/>
        <p:txBody>
          <a:bodyPr/>
          <a:lstStyle/>
          <a:p>
            <a:r>
              <a:rPr lang="zh-CN" altLang="en-US" dirty="0"/>
              <a:t>概念</a:t>
            </a:r>
            <a:endParaRPr lang="en-US" altLang="zh-CN" dirty="0"/>
          </a:p>
          <a:p>
            <a:r>
              <a:rPr lang="zh-CN" altLang="en-US" dirty="0"/>
              <a:t>假设</a:t>
            </a:r>
            <a:endParaRPr lang="en-US" altLang="zh-CN" dirty="0"/>
          </a:p>
          <a:p>
            <a:r>
              <a:rPr lang="zh-CN" altLang="en-US" dirty="0"/>
              <a:t>过程</a:t>
            </a:r>
            <a:endParaRPr lang="en-US" dirty="0"/>
          </a:p>
          <a:p>
            <a:endParaRPr lang="en-US" dirty="0"/>
          </a:p>
        </p:txBody>
      </p:sp>
    </p:spTree>
    <p:extLst>
      <p:ext uri="{BB962C8B-B14F-4D97-AF65-F5344CB8AC3E}">
        <p14:creationId xmlns:p14="http://schemas.microsoft.com/office/powerpoint/2010/main" val="339809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2" end="2"/>
                                            </p:txEl>
                                          </p:spTgt>
                                        </p:tgtEl>
                                        <p:attrNameLst>
                                          <p:attrName>style.color</p:attrName>
                                        </p:attrNameLst>
                                      </p:cBhvr>
                                      <p:to>
                                        <p:clrVal>
                                          <a:schemeClr val="accent2"/>
                                        </p:clrVal>
                                      </p:to>
                                    </p:set>
                                    <p:set>
                                      <p:cBhvr>
                                        <p:cTn id="7" dur="500" fill="hold"/>
                                        <p:tgtEl>
                                          <p:spTgt spid="4">
                                            <p:txEl>
                                              <p:pRg st="2" end="2"/>
                                            </p:txEl>
                                          </p:spTgt>
                                        </p:tgtEl>
                                        <p:attrNameLst>
                                          <p:attrName>fillcolor</p:attrName>
                                        </p:attrNameLst>
                                      </p:cBhvr>
                                      <p:to>
                                        <p:clrVal>
                                          <a:schemeClr val="accent2"/>
                                        </p:clrVal>
                                      </p:to>
                                    </p:set>
                                    <p:set>
                                      <p:cBhvr>
                                        <p:cTn id="8" dur="500" fill="hold"/>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230"/>
            <a:ext cx="9334500" cy="1325563"/>
          </a:xfrm>
        </p:spPr>
        <p:txBody>
          <a:bodyPr/>
          <a:lstStyle/>
          <a:p>
            <a:r>
              <a:rPr lang="en-US" dirty="0"/>
              <a:t>HMM</a:t>
            </a:r>
            <a:r>
              <a:rPr lang="zh-CN" altLang="en-US" dirty="0"/>
              <a:t>的基本算法</a:t>
            </a:r>
            <a:endParaRPr lang="en-US" dirty="0"/>
          </a:p>
        </p:txBody>
      </p:sp>
      <p:sp>
        <p:nvSpPr>
          <p:cNvPr id="3" name="Vertical Text Placeholder 2"/>
          <p:cNvSpPr>
            <a:spLocks noGrp="1"/>
          </p:cNvSpPr>
          <p:nvPr>
            <p:ph type="body" orient="vert" idx="1"/>
          </p:nvPr>
        </p:nvSpPr>
        <p:spPr/>
        <p:txBody>
          <a:bodyPr/>
          <a:lstStyle/>
          <a:p>
            <a:r>
              <a:rPr lang="en-US" dirty="0"/>
              <a:t>HMM </a:t>
            </a:r>
            <a:r>
              <a:rPr lang="zh-CN" altLang="en-US" dirty="0"/>
              <a:t>用</a:t>
            </a:r>
            <a:r>
              <a:rPr lang="zh-CN" altLang="en-US" dirty="0" smtClean="0"/>
              <a:t>于识</a:t>
            </a:r>
            <a:r>
              <a:rPr lang="zh-CN" altLang="en-US" dirty="0"/>
              <a:t>别时，需要解决三个问</a:t>
            </a:r>
            <a:r>
              <a:rPr lang="zh-CN" altLang="en-US" dirty="0" smtClean="0"/>
              <a:t>题</a:t>
            </a:r>
            <a:endParaRPr lang="en-US" altLang="zh-CN" dirty="0" smtClean="0"/>
          </a:p>
          <a:p>
            <a:pPr marL="914400" lvl="1" indent="-457200">
              <a:buFont typeface="+mj-lt"/>
              <a:buAutoNum type="arabicParenR"/>
            </a:pPr>
            <a:r>
              <a:rPr lang="zh-CN" altLang="en-US" dirty="0"/>
              <a:t>给定观测序</a:t>
            </a:r>
            <a:r>
              <a:rPr lang="zh-CN" altLang="en-US" dirty="0" smtClean="0"/>
              <a:t>列</a:t>
            </a:r>
            <a:r>
              <a:rPr lang="en-US" altLang="zh-CN" i="1" dirty="0" smtClean="0">
                <a:latin typeface="Times New Roman" panose="02020603050405020304" pitchFamily="18" charset="0"/>
                <a:cs typeface="Times New Roman" panose="02020603050405020304" pitchFamily="18" charset="0"/>
              </a:rPr>
              <a:t>O</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o</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o</a:t>
            </a:r>
            <a:r>
              <a:rPr lang="en-US" altLang="zh-CN" baseline="-25000" dirty="0" smtClean="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o</a:t>
            </a:r>
            <a:r>
              <a:rPr lang="en-US" altLang="zh-CN" i="1" baseline="-25000" dirty="0" err="1"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t>
            </a:r>
            <a:r>
              <a:rPr lang="zh-CN" altLang="en-US" dirty="0" smtClean="0"/>
              <a:t>及</a:t>
            </a:r>
            <a:r>
              <a:rPr lang="zh-CN" altLang="en-US" dirty="0"/>
              <a:t>模</a:t>
            </a:r>
            <a:r>
              <a:rPr lang="zh-CN" altLang="en-US" dirty="0" smtClean="0"/>
              <a:t>型</a:t>
            </a:r>
            <a:r>
              <a:rPr lang="el-GR"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π</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a:t>
            </a:r>
            <a:r>
              <a:rPr lang="zh-CN" altLang="en-US" dirty="0" smtClean="0"/>
              <a:t>，</a:t>
            </a:r>
            <a:r>
              <a:rPr lang="zh-CN" altLang="en-US" dirty="0"/>
              <a:t>计算</a:t>
            </a:r>
            <a:r>
              <a:rPr lang="zh-CN" altLang="en-US" dirty="0" smtClean="0"/>
              <a:t>出</a:t>
            </a:r>
            <a:r>
              <a:rPr lang="en-US" altLang="zh-CN" i="1" dirty="0" smtClean="0">
                <a:latin typeface="Times New Roman" panose="02020603050405020304" pitchFamily="18" charset="0"/>
                <a:cs typeface="Times New Roman" panose="02020603050405020304" pitchFamily="18" charset="0"/>
              </a:rPr>
              <a:t>O</a:t>
            </a:r>
            <a:r>
              <a:rPr lang="el-GR" altLang="zh-CN" i="1" dirty="0">
                <a:latin typeface="Times New Roman" panose="02020603050405020304" pitchFamily="18" charset="0"/>
                <a:cs typeface="Times New Roman" panose="02020603050405020304" pitchFamily="18" charset="0"/>
              </a:rPr>
              <a:t> </a:t>
            </a:r>
            <a:r>
              <a:rPr lang="zh-CN" altLang="en-US" dirty="0" smtClean="0"/>
              <a:t>序</a:t>
            </a:r>
            <a:r>
              <a:rPr lang="zh-CN" altLang="en-US" dirty="0"/>
              <a:t>列出现的概</a:t>
            </a:r>
            <a:r>
              <a:rPr lang="zh-CN" altLang="en-US" dirty="0" smtClean="0"/>
              <a:t>率</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O|</a:t>
            </a:r>
            <a:r>
              <a:rPr lang="el-GR" altLang="zh-CN" i="1" dirty="0" smtClean="0">
                <a:latin typeface="Times New Roman" panose="02020603050405020304" pitchFamily="18" charset="0"/>
                <a:cs typeface="Times New Roman" panose="02020603050405020304" pitchFamily="18" charset="0"/>
              </a:rPr>
              <a:t>λ</a:t>
            </a:r>
            <a:r>
              <a:rPr lang="en-US" altLang="zh-CN" dirty="0" smtClean="0">
                <a:latin typeface="Times New Roman" panose="02020603050405020304" pitchFamily="18" charset="0"/>
                <a:cs typeface="Times New Roman" panose="02020603050405020304" pitchFamily="18" charset="0"/>
              </a:rPr>
              <a:t>)</a:t>
            </a:r>
            <a:r>
              <a:rPr lang="en-US" dirty="0" smtClean="0"/>
              <a:t>;</a:t>
            </a:r>
            <a:endParaRPr lang="en-US" dirty="0"/>
          </a:p>
          <a:p>
            <a:pPr marL="914400" lvl="1" indent="-457200">
              <a:buFont typeface="+mj-lt"/>
              <a:buAutoNum type="arabicParenR"/>
            </a:pPr>
            <a:r>
              <a:rPr lang="zh-CN" altLang="en-US" dirty="0"/>
              <a:t>给定观测</a:t>
            </a:r>
            <a:r>
              <a:rPr lang="zh-CN" altLang="en-US" dirty="0" smtClean="0"/>
              <a:t>序</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o</a:t>
            </a:r>
            <a:r>
              <a:rPr lang="en-US" altLang="zh-CN" i="1" baseline="-25000" dirty="0" err="1">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zh-CN" altLang="en-US" dirty="0"/>
              <a:t>及模型</a:t>
            </a:r>
            <a:r>
              <a:rPr lang="el-GR"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π</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zh-CN" altLang="en-US" dirty="0"/>
              <a:t>，</a:t>
            </a:r>
            <a:r>
              <a:rPr lang="zh-CN" altLang="en-US" dirty="0" smtClean="0"/>
              <a:t>计</a:t>
            </a:r>
            <a:r>
              <a:rPr lang="zh-CN" altLang="en-US" dirty="0"/>
              <a:t>算出产生</a:t>
            </a:r>
            <a:r>
              <a:rPr lang="zh-CN" altLang="en-US" dirty="0" smtClean="0"/>
              <a:t>此</a:t>
            </a:r>
            <a:r>
              <a:rPr lang="en-US" altLang="zh-CN" i="1" dirty="0">
                <a:latin typeface="Times New Roman" panose="02020603050405020304" pitchFamily="18" charset="0"/>
                <a:cs typeface="Times New Roman" panose="02020603050405020304" pitchFamily="18" charset="0"/>
              </a:rPr>
              <a:t>O</a:t>
            </a:r>
            <a:r>
              <a:rPr lang="zh-CN" altLang="en-US" dirty="0" smtClean="0"/>
              <a:t>时</a:t>
            </a:r>
            <a:r>
              <a:rPr lang="zh-CN" altLang="en-US" dirty="0"/>
              <a:t>最可能经历的状</a:t>
            </a:r>
            <a:r>
              <a:rPr lang="zh-CN" altLang="en-US" dirty="0" smtClean="0"/>
              <a:t>态</a:t>
            </a:r>
            <a:r>
              <a:rPr lang="en-US" altLang="zh-CN" i="1" dirty="0" smtClean="0">
                <a:latin typeface="Times New Roman" panose="02020603050405020304" pitchFamily="18" charset="0"/>
                <a:cs typeface="Times New Roman" panose="02020603050405020304" pitchFamily="18" charset="0"/>
              </a:rPr>
              <a:t>S</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o</a:t>
            </a:r>
            <a:r>
              <a:rPr lang="en-US" altLang="zh-CN" i="1" baseline="-25000" dirty="0" err="1">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zh-CN" altLang="en-US" dirty="0" smtClean="0"/>
              <a:t>。</a:t>
            </a:r>
            <a:r>
              <a:rPr lang="zh-CN" altLang="en-US" dirty="0"/>
              <a:t>这是一个识别问题，对于给定</a:t>
            </a:r>
            <a:r>
              <a:rPr lang="zh-CN" altLang="en-US" dirty="0" smtClean="0"/>
              <a:t>的</a:t>
            </a:r>
            <a:r>
              <a:rPr lang="en-US" altLang="zh-CN" i="1" dirty="0">
                <a:latin typeface="Times New Roman" panose="02020603050405020304" pitchFamily="18" charset="0"/>
                <a:cs typeface="Times New Roman" panose="02020603050405020304" pitchFamily="18" charset="0"/>
              </a:rPr>
              <a:t>O</a:t>
            </a:r>
            <a:r>
              <a:rPr lang="zh-CN" altLang="en-US" dirty="0" smtClean="0"/>
              <a:t>输</a:t>
            </a:r>
            <a:r>
              <a:rPr lang="zh-CN" altLang="en-US" dirty="0"/>
              <a:t>出所有可能的路径中概率最大的路径</a:t>
            </a:r>
            <a:r>
              <a:rPr lang="zh-CN" altLang="en-US" dirty="0" smtClean="0"/>
              <a:t>。</a:t>
            </a:r>
            <a:endParaRPr lang="en-US" dirty="0"/>
          </a:p>
          <a:p>
            <a:pPr marL="800100" lvl="1" indent="-342900">
              <a:buFont typeface="+mj-lt"/>
              <a:buAutoNum type="arabicParenR"/>
            </a:pPr>
            <a:r>
              <a:rPr lang="zh-CN" altLang="en-US" dirty="0"/>
              <a:t>根据模型的若干输</a:t>
            </a:r>
            <a:r>
              <a:rPr lang="zh-CN" altLang="en-US" dirty="0" smtClean="0"/>
              <a:t>出</a:t>
            </a:r>
            <a:r>
              <a:rPr lang="en-US" altLang="zh-CN" i="1" dirty="0">
                <a:latin typeface="Times New Roman" panose="02020603050405020304" pitchFamily="18" charset="0"/>
                <a:cs typeface="Times New Roman" panose="02020603050405020304" pitchFamily="18" charset="0"/>
              </a:rPr>
              <a:t>O</a:t>
            </a:r>
            <a:r>
              <a:rPr lang="zh-CN" altLang="en-US" dirty="0" smtClean="0"/>
              <a:t>进</a:t>
            </a:r>
            <a:r>
              <a:rPr lang="zh-CN" altLang="en-US" dirty="0"/>
              <a:t>行反复修正模型的参</a:t>
            </a:r>
            <a:r>
              <a:rPr lang="zh-CN" altLang="en-US" dirty="0" smtClean="0"/>
              <a:t>数，</a:t>
            </a:r>
            <a:r>
              <a:rPr lang="zh-CN" altLang="en-US" dirty="0"/>
              <a:t>优化模型参</a:t>
            </a:r>
            <a:r>
              <a:rPr lang="zh-CN" altLang="en-US" dirty="0" smtClean="0"/>
              <a:t>数</a:t>
            </a:r>
            <a:r>
              <a:rPr lang="el-GR"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π</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zh-CN" altLang="en-US" dirty="0" smtClean="0"/>
              <a:t>，使</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O|</a:t>
            </a:r>
            <a:r>
              <a:rPr lang="el-GR" altLang="zh-CN" i="1" dirty="0" smtClean="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en-US" dirty="0" smtClean="0"/>
              <a:t>最</a:t>
            </a:r>
            <a:r>
              <a:rPr lang="zh-CN" altLang="en-US" dirty="0"/>
              <a:t>大。</a:t>
            </a:r>
            <a:endParaRPr lang="en-US" dirty="0"/>
          </a:p>
        </p:txBody>
      </p:sp>
      <p:sp>
        <p:nvSpPr>
          <p:cNvPr id="4" name="Vertical Text Placeholder 3"/>
          <p:cNvSpPr>
            <a:spLocks noGrp="1"/>
          </p:cNvSpPr>
          <p:nvPr>
            <p:ph type="body" orient="vert" idx="13"/>
          </p:nvPr>
        </p:nvSpPr>
        <p:spPr/>
        <p:txBody>
          <a:bodyPr>
            <a:normAutofit/>
          </a:bodyPr>
          <a:lstStyle/>
          <a:p>
            <a:r>
              <a:rPr lang="en-US" dirty="0" smtClean="0"/>
              <a:t>HMM</a:t>
            </a:r>
            <a:r>
              <a:rPr lang="zh-CN" altLang="en-US" dirty="0" smtClean="0"/>
              <a:t>需解决的三个问题</a:t>
            </a:r>
            <a:endParaRPr lang="en-US" altLang="zh-CN" dirty="0" smtClean="0"/>
          </a:p>
          <a:p>
            <a:pPr lvl="1"/>
            <a:r>
              <a:rPr lang="zh-CN" altLang="en-US" dirty="0"/>
              <a:t>解</a:t>
            </a:r>
            <a:r>
              <a:rPr lang="zh-CN" altLang="en-US" dirty="0" smtClean="0"/>
              <a:t>决问题</a:t>
            </a:r>
            <a:r>
              <a:rPr lang="en-US" altLang="zh-CN" dirty="0" smtClean="0"/>
              <a:t>1</a:t>
            </a:r>
          </a:p>
          <a:p>
            <a:pPr marL="914400" lvl="2" indent="-182880"/>
            <a:r>
              <a:rPr lang="zh-CN" altLang="en-US" sz="1600" b="1" dirty="0"/>
              <a:t>前向</a:t>
            </a:r>
            <a:r>
              <a:rPr lang="en-US" sz="1600" b="1" dirty="0"/>
              <a:t>-</a:t>
            </a:r>
            <a:r>
              <a:rPr lang="zh-CN" altLang="en-US" sz="1600" b="1" dirty="0"/>
              <a:t>后向算</a:t>
            </a:r>
            <a:r>
              <a:rPr lang="zh-CN" altLang="en-US" sz="1600" b="1" dirty="0" smtClean="0"/>
              <a:t>法</a:t>
            </a:r>
            <a:endParaRPr lang="en-US" altLang="zh-CN" sz="1600" b="1" dirty="0" smtClean="0"/>
          </a:p>
          <a:p>
            <a:pPr marL="914400" lvl="2" indent="-182880"/>
            <a:r>
              <a:rPr lang="zh-CN" altLang="en-US" sz="1600" b="1" dirty="0"/>
              <a:t>后向算</a:t>
            </a:r>
            <a:r>
              <a:rPr lang="zh-CN" altLang="en-US" sz="1600" b="1" dirty="0" smtClean="0"/>
              <a:t>法</a:t>
            </a:r>
            <a:endParaRPr lang="en-US" altLang="zh-CN" sz="1600" b="1" dirty="0" smtClean="0"/>
          </a:p>
          <a:p>
            <a:pPr lvl="1"/>
            <a:r>
              <a:rPr lang="zh-CN" altLang="en-US" dirty="0"/>
              <a:t>解决问题</a:t>
            </a:r>
            <a:r>
              <a:rPr lang="en-US" altLang="zh-CN" dirty="0"/>
              <a:t>2</a:t>
            </a:r>
          </a:p>
          <a:p>
            <a:pPr marL="914400" lvl="2" indent="-182880"/>
            <a:r>
              <a:rPr lang="en-US" sz="1600" b="1" dirty="0"/>
              <a:t>Viterbi</a:t>
            </a:r>
            <a:r>
              <a:rPr lang="zh-CN" altLang="en-US" sz="1600" b="1" dirty="0"/>
              <a:t>算法</a:t>
            </a:r>
            <a:endParaRPr lang="en-US" altLang="zh-CN" sz="1600" b="1" dirty="0"/>
          </a:p>
          <a:p>
            <a:pPr lvl="1"/>
            <a:r>
              <a:rPr lang="zh-CN" altLang="en-US" dirty="0" smtClean="0"/>
              <a:t>解决问题</a:t>
            </a:r>
            <a:r>
              <a:rPr lang="en-US" altLang="zh-CN" dirty="0" smtClean="0"/>
              <a:t>3</a:t>
            </a:r>
          </a:p>
          <a:p>
            <a:pPr marL="914400" lvl="2" indent="-182880"/>
            <a:r>
              <a:rPr lang="en-US" sz="1600" b="1" dirty="0"/>
              <a:t>Baum-Welch</a:t>
            </a:r>
            <a:r>
              <a:rPr lang="zh-CN" altLang="en-US" sz="1600" b="1" dirty="0"/>
              <a:t>算法</a:t>
            </a:r>
            <a:endParaRPr lang="en-US" sz="1600" b="1" dirty="0"/>
          </a:p>
        </p:txBody>
      </p:sp>
    </p:spTree>
    <p:extLst>
      <p:ext uri="{BB962C8B-B14F-4D97-AF65-F5344CB8AC3E}">
        <p14:creationId xmlns:p14="http://schemas.microsoft.com/office/powerpoint/2010/main" val="31769136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a:t>
            </a:r>
            <a:r>
              <a:rPr lang="zh-CN" altLang="en-US" dirty="0"/>
              <a:t>的基本算法</a:t>
            </a:r>
            <a:endParaRPr lang="en-US" dirty="0"/>
          </a:p>
        </p:txBody>
      </p:sp>
      <p:sp>
        <p:nvSpPr>
          <p:cNvPr id="3" name="Vertical Text Placeholder 2"/>
          <p:cNvSpPr>
            <a:spLocks noGrp="1"/>
          </p:cNvSpPr>
          <p:nvPr>
            <p:ph type="body" orient="vert" idx="1"/>
          </p:nvPr>
        </p:nvSpPr>
        <p:spPr/>
        <p:txBody>
          <a:bodyPr>
            <a:normAutofit/>
          </a:bodyPr>
          <a:lstStyle/>
          <a:p>
            <a:r>
              <a:rPr lang="zh-CN" altLang="en-US" dirty="0">
                <a:solidFill>
                  <a:srgbClr val="FFFF00"/>
                </a:solidFill>
              </a:rPr>
              <a:t>给定观测序列</a:t>
            </a:r>
            <a:r>
              <a:rPr lang="en-US" altLang="zh-CN" i="1" dirty="0">
                <a:solidFill>
                  <a:srgbClr val="FFFF00"/>
                </a:solidFill>
                <a:latin typeface="Times New Roman" panose="02020603050405020304" pitchFamily="18" charset="0"/>
                <a:cs typeface="Times New Roman" panose="02020603050405020304" pitchFamily="18" charset="0"/>
              </a:rPr>
              <a:t>O</a:t>
            </a:r>
            <a:r>
              <a:rPr lang="en-US" altLang="zh-CN" dirty="0">
                <a:solidFill>
                  <a:srgbClr val="FFFF00"/>
                </a:solidFill>
                <a:latin typeface="Times New Roman" panose="02020603050405020304" pitchFamily="18" charset="0"/>
                <a:cs typeface="Times New Roman" panose="02020603050405020304" pitchFamily="18" charset="0"/>
              </a:rPr>
              <a:t>=(</a:t>
            </a:r>
            <a:r>
              <a:rPr lang="en-US" altLang="zh-CN" i="1" dirty="0">
                <a:solidFill>
                  <a:srgbClr val="FFFF00"/>
                </a:solidFill>
                <a:latin typeface="Times New Roman" panose="02020603050405020304" pitchFamily="18" charset="0"/>
                <a:cs typeface="Times New Roman" panose="02020603050405020304" pitchFamily="18" charset="0"/>
              </a:rPr>
              <a:t>o</a:t>
            </a:r>
            <a:r>
              <a:rPr lang="en-US" altLang="zh-CN" baseline="-25000" dirty="0">
                <a:solidFill>
                  <a:srgbClr val="FFFF00"/>
                </a:solidFill>
                <a:latin typeface="Times New Roman" panose="02020603050405020304" pitchFamily="18" charset="0"/>
                <a:cs typeface="Times New Roman" panose="02020603050405020304" pitchFamily="18" charset="0"/>
              </a:rPr>
              <a:t>1</a:t>
            </a:r>
            <a:r>
              <a:rPr lang="en-US" altLang="zh-CN" dirty="0">
                <a:solidFill>
                  <a:srgbClr val="FFFF00"/>
                </a:solidFill>
                <a:latin typeface="Times New Roman" panose="02020603050405020304" pitchFamily="18" charset="0"/>
                <a:cs typeface="Times New Roman" panose="02020603050405020304" pitchFamily="18" charset="0"/>
              </a:rPr>
              <a:t>, </a:t>
            </a:r>
            <a:r>
              <a:rPr lang="en-US" altLang="zh-CN" i="1" dirty="0">
                <a:solidFill>
                  <a:srgbClr val="FFFF00"/>
                </a:solidFill>
                <a:latin typeface="Times New Roman" panose="02020603050405020304" pitchFamily="18" charset="0"/>
                <a:cs typeface="Times New Roman" panose="02020603050405020304" pitchFamily="18" charset="0"/>
              </a:rPr>
              <a:t>o</a:t>
            </a:r>
            <a:r>
              <a:rPr lang="en-US" altLang="zh-CN" baseline="-25000" dirty="0">
                <a:solidFill>
                  <a:srgbClr val="FFFF00"/>
                </a:solidFill>
                <a:latin typeface="Times New Roman" panose="02020603050405020304" pitchFamily="18" charset="0"/>
                <a:cs typeface="Times New Roman" panose="02020603050405020304" pitchFamily="18" charset="0"/>
              </a:rPr>
              <a:t>2,…,</a:t>
            </a:r>
            <a:r>
              <a:rPr lang="en-US" altLang="zh-CN" dirty="0">
                <a:solidFill>
                  <a:srgbClr val="FFFF00"/>
                </a:solidFill>
                <a:latin typeface="Times New Roman" panose="02020603050405020304" pitchFamily="18" charset="0"/>
                <a:cs typeface="Times New Roman" panose="02020603050405020304" pitchFamily="18" charset="0"/>
              </a:rPr>
              <a:t> </a:t>
            </a:r>
            <a:r>
              <a:rPr lang="en-US" altLang="zh-CN" i="1" dirty="0" err="1">
                <a:solidFill>
                  <a:srgbClr val="FFFF00"/>
                </a:solidFill>
                <a:latin typeface="Times New Roman" panose="02020603050405020304" pitchFamily="18" charset="0"/>
                <a:cs typeface="Times New Roman" panose="02020603050405020304" pitchFamily="18" charset="0"/>
              </a:rPr>
              <a:t>o</a:t>
            </a:r>
            <a:r>
              <a:rPr lang="en-US" altLang="zh-CN" i="1" baseline="-25000" dirty="0" err="1">
                <a:solidFill>
                  <a:srgbClr val="FFFF00"/>
                </a:solidFill>
                <a:latin typeface="Times New Roman" panose="02020603050405020304" pitchFamily="18" charset="0"/>
                <a:cs typeface="Times New Roman" panose="02020603050405020304" pitchFamily="18" charset="0"/>
              </a:rPr>
              <a:t>T</a:t>
            </a:r>
            <a:r>
              <a:rPr lang="en-US" altLang="zh-CN" dirty="0">
                <a:solidFill>
                  <a:srgbClr val="FFFF00"/>
                </a:solidFill>
                <a:latin typeface="Times New Roman" panose="02020603050405020304" pitchFamily="18" charset="0"/>
                <a:cs typeface="Times New Roman" panose="02020603050405020304" pitchFamily="18" charset="0"/>
              </a:rPr>
              <a:t>)</a:t>
            </a:r>
            <a:r>
              <a:rPr lang="zh-CN" altLang="en-US" dirty="0">
                <a:solidFill>
                  <a:srgbClr val="FFFF00"/>
                </a:solidFill>
              </a:rPr>
              <a:t>及模型</a:t>
            </a:r>
            <a:r>
              <a:rPr lang="el-GR" altLang="zh-CN" i="1" dirty="0">
                <a:solidFill>
                  <a:srgbClr val="FFFF00"/>
                </a:solidFill>
                <a:latin typeface="Times New Roman" panose="02020603050405020304" pitchFamily="18" charset="0"/>
                <a:cs typeface="Times New Roman" panose="02020603050405020304" pitchFamily="18" charset="0"/>
              </a:rPr>
              <a:t>λ</a:t>
            </a:r>
            <a:r>
              <a:rPr lang="en-US" altLang="zh-CN" dirty="0">
                <a:solidFill>
                  <a:srgbClr val="FFFF00"/>
                </a:solidFill>
                <a:latin typeface="Times New Roman" panose="02020603050405020304" pitchFamily="18" charset="0"/>
                <a:cs typeface="Times New Roman" panose="02020603050405020304" pitchFamily="18" charset="0"/>
              </a:rPr>
              <a:t>=</a:t>
            </a:r>
            <a:r>
              <a:rPr lang="zh-CN" altLang="en-US" dirty="0">
                <a:solidFill>
                  <a:srgbClr val="FFFF00"/>
                </a:solidFill>
                <a:latin typeface="Times New Roman" panose="02020603050405020304" pitchFamily="18" charset="0"/>
                <a:cs typeface="Times New Roman" panose="02020603050405020304" pitchFamily="18" charset="0"/>
              </a:rPr>
              <a:t>（</a:t>
            </a:r>
            <a:r>
              <a:rPr lang="el-GR" altLang="zh-CN" i="1" dirty="0">
                <a:solidFill>
                  <a:srgbClr val="FFFF00"/>
                </a:solidFill>
                <a:latin typeface="Times New Roman" panose="02020603050405020304" pitchFamily="18" charset="0"/>
                <a:cs typeface="Times New Roman" panose="02020603050405020304" pitchFamily="18" charset="0"/>
              </a:rPr>
              <a:t>π</a:t>
            </a:r>
            <a:r>
              <a:rPr lang="en-US" altLang="zh-CN" dirty="0">
                <a:solidFill>
                  <a:srgbClr val="FFFF00"/>
                </a:solidFill>
                <a:latin typeface="Times New Roman" panose="02020603050405020304" pitchFamily="18" charset="0"/>
                <a:cs typeface="Times New Roman" panose="02020603050405020304" pitchFamily="18" charset="0"/>
              </a:rPr>
              <a:t>,</a:t>
            </a:r>
            <a:r>
              <a:rPr lang="en-US" altLang="zh-CN" i="1" dirty="0">
                <a:solidFill>
                  <a:srgbClr val="FFFF00"/>
                </a:solidFill>
                <a:latin typeface="Times New Roman" panose="02020603050405020304" pitchFamily="18" charset="0"/>
                <a:cs typeface="Times New Roman" panose="02020603050405020304" pitchFamily="18" charset="0"/>
              </a:rPr>
              <a:t>A</a:t>
            </a:r>
            <a:r>
              <a:rPr lang="en-US" altLang="zh-CN" dirty="0">
                <a:solidFill>
                  <a:srgbClr val="FFFF00"/>
                </a:solidFill>
                <a:latin typeface="Times New Roman" panose="02020603050405020304" pitchFamily="18" charset="0"/>
                <a:cs typeface="Times New Roman" panose="02020603050405020304" pitchFamily="18" charset="0"/>
              </a:rPr>
              <a:t>,</a:t>
            </a:r>
            <a:r>
              <a:rPr lang="en-US" altLang="zh-CN" i="1" dirty="0">
                <a:solidFill>
                  <a:srgbClr val="FFFF00"/>
                </a:solidFill>
                <a:latin typeface="Times New Roman" panose="02020603050405020304" pitchFamily="18" charset="0"/>
                <a:cs typeface="Times New Roman" panose="02020603050405020304" pitchFamily="18" charset="0"/>
              </a:rPr>
              <a:t>B</a:t>
            </a:r>
            <a:r>
              <a:rPr lang="zh-CN" altLang="en-US" dirty="0" smtClean="0">
                <a:solidFill>
                  <a:srgbClr val="FFFF00"/>
                </a:solidFill>
                <a:latin typeface="Times New Roman" panose="02020603050405020304" pitchFamily="18" charset="0"/>
                <a:cs typeface="Times New Roman" panose="02020603050405020304" pitchFamily="18" charset="0"/>
              </a:rPr>
              <a:t>）</a:t>
            </a:r>
            <a:r>
              <a:rPr lang="zh-CN" altLang="en-US" dirty="0" smtClean="0">
                <a:solidFill>
                  <a:srgbClr val="FFFF00"/>
                </a:solidFill>
              </a:rPr>
              <a:t>，</a:t>
            </a:r>
            <a:r>
              <a:rPr lang="zh-CN" altLang="en-US" dirty="0">
                <a:solidFill>
                  <a:srgbClr val="FFFF00"/>
                </a:solidFill>
              </a:rPr>
              <a:t>计算出</a:t>
            </a:r>
            <a:r>
              <a:rPr lang="en-US" altLang="zh-CN" i="1" dirty="0">
                <a:solidFill>
                  <a:srgbClr val="FFFF00"/>
                </a:solidFill>
                <a:latin typeface="Times New Roman" panose="02020603050405020304" pitchFamily="18" charset="0"/>
                <a:cs typeface="Times New Roman" panose="02020603050405020304" pitchFamily="18" charset="0"/>
              </a:rPr>
              <a:t>O</a:t>
            </a:r>
            <a:r>
              <a:rPr lang="el-GR" altLang="zh-CN" i="1" dirty="0">
                <a:solidFill>
                  <a:srgbClr val="FFFF00"/>
                </a:solidFill>
                <a:latin typeface="Times New Roman" panose="02020603050405020304" pitchFamily="18" charset="0"/>
                <a:cs typeface="Times New Roman" panose="02020603050405020304" pitchFamily="18" charset="0"/>
              </a:rPr>
              <a:t> </a:t>
            </a:r>
            <a:r>
              <a:rPr lang="zh-CN" altLang="en-US" dirty="0">
                <a:solidFill>
                  <a:srgbClr val="FFFF00"/>
                </a:solidFill>
              </a:rPr>
              <a:t>序列出现的概率</a:t>
            </a:r>
            <a:r>
              <a:rPr lang="en-US" altLang="zh-CN" i="1" dirty="0">
                <a:solidFill>
                  <a:srgbClr val="FFFF00"/>
                </a:solidFill>
                <a:latin typeface="Times New Roman" panose="02020603050405020304" pitchFamily="18" charset="0"/>
                <a:cs typeface="Times New Roman" panose="02020603050405020304" pitchFamily="18" charset="0"/>
              </a:rPr>
              <a:t>P</a:t>
            </a:r>
            <a:r>
              <a:rPr lang="en-US" altLang="zh-CN" dirty="0">
                <a:solidFill>
                  <a:srgbClr val="FFFF00"/>
                </a:solidFill>
                <a:latin typeface="Times New Roman" panose="02020603050405020304" pitchFamily="18" charset="0"/>
                <a:cs typeface="Times New Roman" panose="02020603050405020304" pitchFamily="18" charset="0"/>
              </a:rPr>
              <a:t>(</a:t>
            </a:r>
            <a:r>
              <a:rPr lang="en-US" altLang="zh-CN" i="1" dirty="0">
                <a:solidFill>
                  <a:srgbClr val="FFFF00"/>
                </a:solidFill>
                <a:latin typeface="Times New Roman" panose="02020603050405020304" pitchFamily="18" charset="0"/>
                <a:cs typeface="Times New Roman" panose="02020603050405020304" pitchFamily="18" charset="0"/>
              </a:rPr>
              <a:t>O|</a:t>
            </a:r>
            <a:r>
              <a:rPr lang="el-GR" altLang="zh-CN" i="1" dirty="0">
                <a:solidFill>
                  <a:srgbClr val="FFFF00"/>
                </a:solidFill>
                <a:latin typeface="Times New Roman" panose="02020603050405020304" pitchFamily="18" charset="0"/>
                <a:cs typeface="Times New Roman" panose="02020603050405020304" pitchFamily="18" charset="0"/>
              </a:rPr>
              <a:t>λ</a:t>
            </a:r>
            <a:r>
              <a:rPr lang="en-US" altLang="zh-CN" dirty="0" smtClean="0">
                <a:solidFill>
                  <a:srgbClr val="FFFF00"/>
                </a:solidFill>
                <a:latin typeface="Times New Roman" panose="02020603050405020304" pitchFamily="18" charset="0"/>
                <a:cs typeface="Times New Roman" panose="02020603050405020304" pitchFamily="18" charset="0"/>
              </a:rPr>
              <a:t>)</a:t>
            </a:r>
            <a:r>
              <a:rPr lang="en-US" dirty="0" smtClean="0">
                <a:solidFill>
                  <a:srgbClr val="FFFF00"/>
                </a:solidFill>
              </a:rPr>
              <a:t>;</a:t>
            </a:r>
          </a:p>
          <a:p>
            <a:r>
              <a:rPr lang="zh-CN" altLang="en-US" dirty="0"/>
              <a:t>前</a:t>
            </a:r>
            <a:r>
              <a:rPr lang="zh-CN" altLang="en-US" dirty="0" smtClean="0"/>
              <a:t>向</a:t>
            </a:r>
            <a:r>
              <a:rPr lang="en-US" altLang="zh-CN" dirty="0" smtClean="0"/>
              <a:t>-</a:t>
            </a:r>
            <a:r>
              <a:rPr lang="zh-CN" altLang="en-US" dirty="0" smtClean="0"/>
              <a:t>后向算法的核</a:t>
            </a:r>
            <a:r>
              <a:rPr lang="zh-CN" altLang="en-US" dirty="0"/>
              <a:t>心思想是对于</a:t>
            </a:r>
            <a:r>
              <a:rPr lang="en-US" dirty="0"/>
              <a:t>HMM</a:t>
            </a:r>
            <a:r>
              <a:rPr lang="zh-CN" altLang="en-US" dirty="0"/>
              <a:t>的参数先进行一个初始估计，通过给定的数据评估这些参数的价值并减少错误来不断修、调整正这些</a:t>
            </a:r>
            <a:r>
              <a:rPr lang="en-US" dirty="0"/>
              <a:t>HMM</a:t>
            </a:r>
            <a:r>
              <a:rPr lang="zh-CN" altLang="en-US" dirty="0"/>
              <a:t>参数。</a:t>
            </a:r>
            <a:endParaRPr lang="en-US" dirty="0"/>
          </a:p>
          <a:p>
            <a:endParaRPr lang="en-US" dirty="0"/>
          </a:p>
        </p:txBody>
      </p:sp>
      <p:sp>
        <p:nvSpPr>
          <p:cNvPr id="4" name="Vertical Text Placeholder 3"/>
          <p:cNvSpPr>
            <a:spLocks noGrp="1"/>
          </p:cNvSpPr>
          <p:nvPr>
            <p:ph type="body" orient="vert" idx="13"/>
          </p:nvPr>
        </p:nvSpPr>
        <p:spPr/>
        <p:txBody>
          <a:bodyPr/>
          <a:lstStyle/>
          <a:p>
            <a:r>
              <a:rPr lang="zh-CN" altLang="en-US" dirty="0" smtClean="0"/>
              <a:t>解决问题</a:t>
            </a:r>
            <a:r>
              <a:rPr lang="en-US" altLang="zh-CN" dirty="0" smtClean="0"/>
              <a:t>1</a:t>
            </a:r>
          </a:p>
          <a:p>
            <a:pPr marL="457200" lvl="1" indent="-182880"/>
            <a:r>
              <a:rPr lang="zh-CN" altLang="en-US" b="1" dirty="0" smtClean="0"/>
              <a:t>前</a:t>
            </a:r>
            <a:r>
              <a:rPr lang="zh-CN" altLang="en-US" b="1" dirty="0"/>
              <a:t>向</a:t>
            </a:r>
            <a:r>
              <a:rPr lang="en-US" b="1" dirty="0"/>
              <a:t>-</a:t>
            </a:r>
            <a:r>
              <a:rPr lang="zh-CN" altLang="en-US" b="1" dirty="0"/>
              <a:t>后向算</a:t>
            </a:r>
            <a:r>
              <a:rPr lang="zh-CN" altLang="en-US" b="1" dirty="0" smtClean="0"/>
              <a:t>法</a:t>
            </a:r>
            <a:endParaRPr lang="en-US" altLang="zh-CN" b="1" dirty="0"/>
          </a:p>
          <a:p>
            <a:r>
              <a:rPr lang="zh-CN" altLang="en-US" dirty="0"/>
              <a:t>解决问题</a:t>
            </a:r>
            <a:r>
              <a:rPr lang="en-US" altLang="zh-CN" dirty="0"/>
              <a:t>2</a:t>
            </a:r>
          </a:p>
          <a:p>
            <a:pPr marL="457200" lvl="1" indent="-182880"/>
            <a:r>
              <a:rPr lang="en-US" b="1" dirty="0"/>
              <a:t>Viterbi</a:t>
            </a:r>
            <a:r>
              <a:rPr lang="zh-CN" altLang="en-US" b="1" dirty="0"/>
              <a:t>算法</a:t>
            </a:r>
            <a:endParaRPr lang="en-US" altLang="zh-CN" b="1" dirty="0"/>
          </a:p>
          <a:p>
            <a:r>
              <a:rPr lang="zh-CN" altLang="en-US" dirty="0"/>
              <a:t>解决问题</a:t>
            </a:r>
            <a:r>
              <a:rPr lang="en-US" altLang="zh-CN" dirty="0"/>
              <a:t>3</a:t>
            </a:r>
          </a:p>
          <a:p>
            <a:pPr marL="457200" lvl="1" indent="-182880"/>
            <a:r>
              <a:rPr lang="en-US" b="1" dirty="0"/>
              <a:t>Baum-Welch</a:t>
            </a:r>
            <a:r>
              <a:rPr lang="zh-CN" altLang="en-US" b="1" dirty="0"/>
              <a:t>算</a:t>
            </a:r>
            <a:r>
              <a:rPr lang="zh-CN" altLang="en-US" b="1" dirty="0" smtClean="0"/>
              <a:t>法</a:t>
            </a:r>
            <a:endParaRPr lang="en-US" dirty="0"/>
          </a:p>
        </p:txBody>
      </p:sp>
      <p:grpSp>
        <p:nvGrpSpPr>
          <p:cNvPr id="12" name="Group 11"/>
          <p:cNvGrpSpPr/>
          <p:nvPr/>
        </p:nvGrpSpPr>
        <p:grpSpPr>
          <a:xfrm>
            <a:off x="4613366" y="6985455"/>
            <a:ext cx="6332220" cy="5075915"/>
            <a:chOff x="4613366" y="6985455"/>
            <a:chExt cx="6332220" cy="5075915"/>
          </a:xfrm>
        </p:grpSpPr>
        <p:sp>
          <p:nvSpPr>
            <p:cNvPr id="5" name="Vertical Text Placeholder 2"/>
            <p:cNvSpPr txBox="1">
              <a:spLocks/>
            </p:cNvSpPr>
            <p:nvPr/>
          </p:nvSpPr>
          <p:spPr>
            <a:xfrm>
              <a:off x="4613366" y="6985455"/>
              <a:ext cx="6332220" cy="507591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b="1" dirty="0">
                  <a:solidFill>
                    <a:srgbClr val="FFFF00"/>
                  </a:solidFill>
                </a:rPr>
                <a:t>前</a:t>
              </a:r>
              <a:r>
                <a:rPr lang="zh-CN" altLang="en-US" b="1" dirty="0" smtClean="0">
                  <a:solidFill>
                    <a:srgbClr val="FFFF00"/>
                  </a:solidFill>
                </a:rPr>
                <a:t>向算法</a:t>
              </a:r>
              <a:endParaRPr lang="en-US" altLang="zh-CN" b="1" dirty="0" smtClean="0">
                <a:solidFill>
                  <a:srgbClr val="FFFF00"/>
                </a:solidFill>
              </a:endParaRPr>
            </a:p>
            <a:p>
              <a:pPr marL="0" indent="0">
                <a:lnSpc>
                  <a:spcPct val="100000"/>
                </a:lnSpc>
                <a:buNone/>
              </a:pPr>
              <a:r>
                <a:rPr lang="zh-CN" altLang="en-US" sz="2000" dirty="0"/>
                <a:t>对</a:t>
              </a:r>
              <a:r>
                <a:rPr lang="zh-CN" altLang="en-US" sz="2000" dirty="0" smtClean="0"/>
                <a:t>于一个固定状态序列</a:t>
              </a:r>
              <a:r>
                <a:rPr lang="en-US" altLang="zh-CN" sz="2000" i="1"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q</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q</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baseline="-25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q</a:t>
              </a:r>
              <a:r>
                <a:rPr lang="en-US" altLang="zh-CN" sz="2000" i="1" baseline="-25000" dirty="0" err="1" smtClean="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有</a:t>
              </a:r>
              <a:endParaRPr lang="en-US" altLang="zh-CN" sz="2000" dirty="0" smtClean="0">
                <a:latin typeface="Times New Roman" panose="02020603050405020304" pitchFamily="18" charset="0"/>
                <a:cs typeface="Times New Roman" panose="02020603050405020304" pitchFamily="18" charset="0"/>
              </a:endParaRPr>
            </a:p>
            <a:p>
              <a:pPr>
                <a:lnSpc>
                  <a:spcPct val="100000"/>
                </a:lnSpc>
              </a:pPr>
              <a:endParaRPr lang="en-US" sz="2000" dirty="0" smtClean="0"/>
            </a:p>
            <a:p>
              <a:pPr marL="0" indent="0">
                <a:lnSpc>
                  <a:spcPct val="100000"/>
                </a:lnSpc>
                <a:buNone/>
              </a:pPr>
              <a:endParaRPr lang="en-US" altLang="zh-CN" sz="2000" dirty="0" smtClean="0"/>
            </a:p>
            <a:p>
              <a:pPr marL="0" indent="0">
                <a:lnSpc>
                  <a:spcPct val="100000"/>
                </a:lnSpc>
                <a:buNone/>
              </a:pPr>
              <a:r>
                <a:rPr lang="zh-CN" altLang="en-US" sz="2000" dirty="0" smtClean="0"/>
                <a:t>其中          表示</a:t>
              </a:r>
              <a:r>
                <a:rPr lang="en-US" altLang="zh-CN" sz="2000" i="1" dirty="0" err="1" smtClean="0">
                  <a:latin typeface="Times New Roman" panose="02020603050405020304" pitchFamily="18" charset="0"/>
                  <a:cs typeface="Times New Roman" panose="02020603050405020304" pitchFamily="18" charset="0"/>
                </a:rPr>
                <a:t>q</a:t>
              </a:r>
              <a:r>
                <a:rPr lang="en-US" altLang="zh-CN" sz="2000" i="1" baseline="-25000" dirty="0" err="1"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状态下观测到</a:t>
              </a:r>
              <a:r>
                <a:rPr lang="en-US" altLang="zh-CN" sz="2000" i="1" dirty="0" err="1" smtClean="0">
                  <a:latin typeface="Times New Roman" panose="02020603050405020304" pitchFamily="18" charset="0"/>
                  <a:cs typeface="Times New Roman" panose="02020603050405020304" pitchFamily="18" charset="0"/>
                </a:rPr>
                <a:t>o</a:t>
              </a:r>
              <a:r>
                <a:rPr lang="en-US" altLang="zh-CN" sz="2000" i="1" baseline="-25000" dirty="0" err="1"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的概率。</a:t>
              </a:r>
              <a:endParaRPr lang="en-US" altLang="zh-CN" sz="2000" dirty="0" smtClean="0">
                <a:latin typeface="Times New Roman" panose="02020603050405020304" pitchFamily="18" charset="0"/>
                <a:cs typeface="Times New Roman" panose="02020603050405020304" pitchFamily="18" charset="0"/>
              </a:endParaRPr>
            </a:p>
            <a:p>
              <a:pPr marL="0" indent="0">
                <a:lnSpc>
                  <a:spcPct val="100000"/>
                </a:lnSpc>
                <a:buNone/>
              </a:pPr>
              <a:endParaRPr lang="en-US" altLang="zh-CN" sz="2000" dirty="0" smtClean="0">
                <a:latin typeface="Times New Roman" panose="02020603050405020304" pitchFamily="18" charset="0"/>
                <a:cs typeface="Times New Roman" panose="02020603050405020304" pitchFamily="18" charset="0"/>
              </a:endParaRPr>
            </a:p>
            <a:p>
              <a:pPr marL="0" indent="0">
                <a:lnSpc>
                  <a:spcPct val="100000"/>
                </a:lnSpc>
                <a:buNone/>
              </a:pPr>
              <a:endParaRPr lang="en-US" altLang="zh-CN" sz="2000" dirty="0" smtClean="0">
                <a:latin typeface="Times New Roman" panose="02020603050405020304" pitchFamily="18" charset="0"/>
                <a:cs typeface="Times New Roman" panose="02020603050405020304" pitchFamily="18" charset="0"/>
              </a:endParaRPr>
            </a:p>
            <a:p>
              <a:pPr marL="0" indent="0">
                <a:lnSpc>
                  <a:spcPct val="100000"/>
                </a:lnSpc>
                <a:buNone/>
              </a:pPr>
              <a:r>
                <a:rPr lang="zh-CN" altLang="en-US" sz="2000" dirty="0" smtClean="0">
                  <a:latin typeface="Times New Roman" panose="02020603050405020304" pitchFamily="18" charset="0"/>
                  <a:cs typeface="Times New Roman" panose="02020603050405020304" pitchFamily="18" charset="0"/>
                </a:rPr>
                <a:t>对于给定的</a:t>
              </a:r>
              <a:r>
                <a:rPr lang="el-GR" altLang="zh-CN" sz="2000" i="1" dirty="0" smtClean="0">
                  <a:latin typeface="Times New Roman" panose="02020603050405020304" pitchFamily="18" charset="0"/>
                  <a:cs typeface="Times New Roman" panose="02020603050405020304" pitchFamily="18" charset="0"/>
                </a:rPr>
                <a:t>λ</a:t>
              </a:r>
              <a:r>
                <a:rPr lang="en-US" altLang="zh-CN" sz="2000" i="1"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产生</a:t>
              </a:r>
              <a:r>
                <a:rPr lang="en-US" altLang="zh-CN" sz="2000" i="1" dirty="0" smtClean="0">
                  <a:latin typeface="Times New Roman" panose="02020603050405020304" pitchFamily="18" charset="0"/>
                  <a:cs typeface="Times New Roman" panose="02020603050405020304" pitchFamily="18" charset="0"/>
                </a:rPr>
                <a:t>Q</a:t>
              </a:r>
              <a:r>
                <a:rPr lang="zh-CN" altLang="en-US" sz="2000" dirty="0"/>
                <a:t>的概</a:t>
              </a:r>
              <a:r>
                <a:rPr lang="zh-CN" altLang="en-US" sz="2000" dirty="0" smtClean="0"/>
                <a:t>率</a:t>
              </a:r>
              <a:endParaRPr lang="en-US" altLang="zh-CN" sz="2000" dirty="0" smtClean="0"/>
            </a:p>
            <a:p>
              <a:pPr marL="0" indent="0">
                <a:lnSpc>
                  <a:spcPct val="100000"/>
                </a:lnSpc>
                <a:buNone/>
              </a:pPr>
              <a:endParaRPr lang="en-US" altLang="zh-CN" sz="2000" dirty="0" smtClean="0"/>
            </a:p>
            <a:p>
              <a:pPr marL="0" indent="0">
                <a:lnSpc>
                  <a:spcPct val="100000"/>
                </a:lnSpc>
                <a:buNone/>
              </a:pPr>
              <a:endParaRPr lang="en-US" altLang="zh-CN" sz="2000" dirty="0" smtClean="0"/>
            </a:p>
            <a:p>
              <a:pPr marL="0" indent="0">
                <a:lnSpc>
                  <a:spcPct val="100000"/>
                </a:lnSpc>
                <a:buNone/>
              </a:pPr>
              <a:r>
                <a:rPr lang="zh-CN" altLang="en-US" sz="2000" dirty="0" smtClean="0"/>
                <a:t>因</a:t>
              </a:r>
              <a:r>
                <a:rPr lang="zh-CN" altLang="en-US" sz="2000" dirty="0"/>
                <a:t>此</a:t>
              </a:r>
              <a:r>
                <a:rPr lang="zh-CN" altLang="en-US" sz="2000" dirty="0" smtClean="0"/>
                <a:t>，所求概率为</a:t>
              </a:r>
              <a:endParaRPr lang="en-US" altLang="zh-CN" sz="2000" dirty="0" smtClean="0"/>
            </a:p>
            <a:p>
              <a:pPr marL="0" indent="0">
                <a:lnSpc>
                  <a:spcPct val="100000"/>
                </a:lnSpc>
                <a:buNone/>
              </a:pPr>
              <a:endParaRPr lang="en-US" sz="2000" baseline="-25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baseline="-25000" dirty="0" smtClean="0">
                <a:latin typeface="Times New Roman" panose="02020603050405020304" pitchFamily="18" charset="0"/>
                <a:cs typeface="Times New Roman" panose="02020603050405020304" pitchFamily="18" charset="0"/>
              </a:endParaRPr>
            </a:p>
            <a:p>
              <a:pPr marL="0" indent="0">
                <a:lnSpc>
                  <a:spcPct val="100000"/>
                </a:lnSpc>
                <a:buNone/>
              </a:pPr>
              <a:endParaRPr lang="en-US" altLang="zh-CN" sz="2000" dirty="0" smtClean="0"/>
            </a:p>
            <a:p>
              <a:pPr marL="0" indent="0">
                <a:lnSpc>
                  <a:spcPct val="100000"/>
                </a:lnSpc>
                <a:buNone/>
              </a:pPr>
              <a:r>
                <a:rPr lang="zh-CN" altLang="en-US" sz="2000" dirty="0" smtClean="0"/>
                <a:t>由</a:t>
              </a:r>
              <a:r>
                <a:rPr lang="zh-CN" altLang="en-US" sz="2000" dirty="0"/>
                <a:t>此可以看见其计算复杂度非常大，</a:t>
              </a:r>
              <a:r>
                <a:rPr lang="zh-CN" altLang="en-US" sz="2000" dirty="0" smtClean="0"/>
                <a:t>为</a:t>
              </a:r>
              <a:r>
                <a:rPr lang="en-US" altLang="zh-CN" sz="2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TN</a:t>
              </a:r>
              <a:r>
                <a:rPr lang="en-US" altLang="zh-CN" sz="2000" i="1" baseline="30000" dirty="0" smtClean="0">
                  <a:latin typeface="Times New Roman" panose="02020603050405020304" pitchFamily="18" charset="0"/>
                  <a:cs typeface="Times New Roman" panose="02020603050405020304" pitchFamily="18" charset="0"/>
                </a:rPr>
                <a:t>T</a:t>
              </a:r>
              <a:endParaRPr lang="en-US" sz="2000" i="1" baseline="-25000"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5167991" y="7700052"/>
              <a:ext cx="5371173" cy="3740833"/>
              <a:chOff x="5167991" y="7700052"/>
              <a:chExt cx="5371173" cy="3740833"/>
            </a:xfrm>
          </p:grpSpPr>
          <p:graphicFrame>
            <p:nvGraphicFramePr>
              <p:cNvPr id="6" name="Object 5"/>
              <p:cNvGraphicFramePr>
                <a:graphicFrameLocks noChangeAspect="1"/>
              </p:cNvGraphicFramePr>
              <p:nvPr>
                <p:extLst>
                  <p:ext uri="{D42A27DB-BD31-4B8C-83A1-F6EECF244321}">
                    <p14:modId xmlns:p14="http://schemas.microsoft.com/office/powerpoint/2010/main" val="1886750751"/>
                  </p:ext>
                </p:extLst>
              </p:nvPr>
            </p:nvGraphicFramePr>
            <p:xfrm>
              <a:off x="5540042" y="7700052"/>
              <a:ext cx="4478868" cy="562201"/>
            </p:xfrm>
            <a:graphic>
              <a:graphicData uri="http://schemas.openxmlformats.org/presentationml/2006/ole">
                <mc:AlternateContent xmlns:mc="http://schemas.openxmlformats.org/markup-compatibility/2006">
                  <mc:Choice xmlns:v="urn:schemas-microsoft-com:vml" Requires="v">
                    <p:oleObj spid="_x0000_s32938" name="Equation" r:id="rId3" imgW="3035160" imgH="380880" progId="Equation.3">
                      <p:embed/>
                    </p:oleObj>
                  </mc:Choice>
                  <mc:Fallback>
                    <p:oleObj name="Equation" r:id="rId3" imgW="3035160" imgH="380880" progId="Equation.3">
                      <p:embed/>
                      <p:pic>
                        <p:nvPicPr>
                          <p:cNvPr id="0" name=""/>
                          <p:cNvPicPr/>
                          <p:nvPr/>
                        </p:nvPicPr>
                        <p:blipFill>
                          <a:blip r:embed="rId4"/>
                          <a:stretch>
                            <a:fillRect/>
                          </a:stretch>
                        </p:blipFill>
                        <p:spPr>
                          <a:xfrm>
                            <a:off x="5540042" y="7700052"/>
                            <a:ext cx="4478868" cy="562201"/>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35327321"/>
                  </p:ext>
                </p:extLst>
              </p:nvPr>
            </p:nvGraphicFramePr>
            <p:xfrm>
              <a:off x="5167991" y="8314898"/>
              <a:ext cx="570300" cy="328355"/>
            </p:xfrm>
            <a:graphic>
              <a:graphicData uri="http://schemas.openxmlformats.org/presentationml/2006/ole">
                <mc:AlternateContent xmlns:mc="http://schemas.openxmlformats.org/markup-compatibility/2006">
                  <mc:Choice xmlns:v="urn:schemas-microsoft-com:vml" Requires="v">
                    <p:oleObj spid="_x0000_s32939" name="Equation" r:id="rId5" imgW="419040" imgH="241200" progId="Equation.3">
                      <p:embed/>
                    </p:oleObj>
                  </mc:Choice>
                  <mc:Fallback>
                    <p:oleObj name="Equation" r:id="rId5" imgW="419040" imgH="241200" progId="Equation.3">
                      <p:embed/>
                      <p:pic>
                        <p:nvPicPr>
                          <p:cNvPr id="0" name=""/>
                          <p:cNvPicPr/>
                          <p:nvPr/>
                        </p:nvPicPr>
                        <p:blipFill>
                          <a:blip r:embed="rId6"/>
                          <a:stretch>
                            <a:fillRect/>
                          </a:stretch>
                        </p:blipFill>
                        <p:spPr>
                          <a:xfrm>
                            <a:off x="5167991" y="8314898"/>
                            <a:ext cx="570300" cy="328355"/>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0927146"/>
                  </p:ext>
                </p:extLst>
              </p:nvPr>
            </p:nvGraphicFramePr>
            <p:xfrm>
              <a:off x="7115447" y="8661853"/>
              <a:ext cx="2798468" cy="469673"/>
            </p:xfrm>
            <a:graphic>
              <a:graphicData uri="http://schemas.openxmlformats.org/presentationml/2006/ole">
                <mc:AlternateContent xmlns:mc="http://schemas.openxmlformats.org/markup-compatibility/2006">
                  <mc:Choice xmlns:v="urn:schemas-microsoft-com:vml" Requires="v">
                    <p:oleObj spid="_x0000_s32940" name="Equation" r:id="rId7" imgW="1815840" imgH="304560" progId="Equation.3">
                      <p:embed/>
                    </p:oleObj>
                  </mc:Choice>
                  <mc:Fallback>
                    <p:oleObj name="Equation" r:id="rId7" imgW="1815840" imgH="304560" progId="Equation.3">
                      <p:embed/>
                      <p:pic>
                        <p:nvPicPr>
                          <p:cNvPr id="0" name=""/>
                          <p:cNvPicPr/>
                          <p:nvPr/>
                        </p:nvPicPr>
                        <p:blipFill>
                          <a:blip r:embed="rId8"/>
                          <a:stretch>
                            <a:fillRect/>
                          </a:stretch>
                        </p:blipFill>
                        <p:spPr>
                          <a:xfrm>
                            <a:off x="7115447" y="8661853"/>
                            <a:ext cx="2798468" cy="469673"/>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81820560"/>
                  </p:ext>
                </p:extLst>
              </p:nvPr>
            </p:nvGraphicFramePr>
            <p:xfrm>
              <a:off x="6691992" y="9722984"/>
              <a:ext cx="2901893" cy="411616"/>
            </p:xfrm>
            <a:graphic>
              <a:graphicData uri="http://schemas.openxmlformats.org/presentationml/2006/ole">
                <mc:AlternateContent xmlns:mc="http://schemas.openxmlformats.org/markup-compatibility/2006">
                  <mc:Choice xmlns:v="urn:schemas-microsoft-com:vml" Requires="v">
                    <p:oleObj spid="_x0000_s32941" name="Equation" r:id="rId9" imgW="1790640" imgH="253800" progId="Equation.3">
                      <p:embed/>
                    </p:oleObj>
                  </mc:Choice>
                  <mc:Fallback>
                    <p:oleObj name="Equation" r:id="rId9" imgW="1790640" imgH="253800" progId="Equation.3">
                      <p:embed/>
                      <p:pic>
                        <p:nvPicPr>
                          <p:cNvPr id="0" name=""/>
                          <p:cNvPicPr/>
                          <p:nvPr/>
                        </p:nvPicPr>
                        <p:blipFill>
                          <a:blip r:embed="rId10"/>
                          <a:stretch>
                            <a:fillRect/>
                          </a:stretch>
                        </p:blipFill>
                        <p:spPr>
                          <a:xfrm>
                            <a:off x="6691992" y="9722984"/>
                            <a:ext cx="2901893" cy="411616"/>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33410840"/>
                  </p:ext>
                </p:extLst>
              </p:nvPr>
            </p:nvGraphicFramePr>
            <p:xfrm>
              <a:off x="6647541" y="10515827"/>
              <a:ext cx="3891623" cy="925058"/>
            </p:xfrm>
            <a:graphic>
              <a:graphicData uri="http://schemas.openxmlformats.org/presentationml/2006/ole">
                <mc:AlternateContent xmlns:mc="http://schemas.openxmlformats.org/markup-compatibility/2006">
                  <mc:Choice xmlns:v="urn:schemas-microsoft-com:vml" Requires="v">
                    <p:oleObj spid="_x0000_s32942" name="Equation" r:id="rId11" imgW="3098520" imgH="736560" progId="Equation.3">
                      <p:embed/>
                    </p:oleObj>
                  </mc:Choice>
                  <mc:Fallback>
                    <p:oleObj name="Equation" r:id="rId11" imgW="3098520" imgH="736560" progId="Equation.3">
                      <p:embed/>
                      <p:pic>
                        <p:nvPicPr>
                          <p:cNvPr id="0" name=""/>
                          <p:cNvPicPr/>
                          <p:nvPr/>
                        </p:nvPicPr>
                        <p:blipFill>
                          <a:blip r:embed="rId12"/>
                          <a:stretch>
                            <a:fillRect/>
                          </a:stretch>
                        </p:blipFill>
                        <p:spPr>
                          <a:xfrm>
                            <a:off x="6647541" y="10515827"/>
                            <a:ext cx="3891623" cy="925058"/>
                          </a:xfrm>
                          <a:prstGeom prst="rect">
                            <a:avLst/>
                          </a:prstGeom>
                          <a:solidFill>
                            <a:schemeClr val="tx1"/>
                          </a:solidFill>
                        </p:spPr>
                      </p:pic>
                    </p:oleObj>
                  </mc:Fallback>
                </mc:AlternateContent>
              </a:graphicData>
            </a:graphic>
          </p:graphicFrame>
        </p:grpSp>
      </p:grpSp>
    </p:spTree>
    <p:extLst>
      <p:ext uri="{BB962C8B-B14F-4D97-AF65-F5344CB8AC3E}">
        <p14:creationId xmlns:p14="http://schemas.microsoft.com/office/powerpoint/2010/main" val="312722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4">
                                            <p:txEl>
                                              <p:pRg st="1" end="1"/>
                                            </p:txEl>
                                          </p:spTgt>
                                        </p:tgtEl>
                                        <p:attrNameLst>
                                          <p:attrName>style.color</p:attrName>
                                        </p:attrNameLst>
                                      </p:cBhvr>
                                      <p:to>
                                        <p:clrVal>
                                          <a:schemeClr val="accent2"/>
                                        </p:clrVal>
                                      </p:to>
                                    </p:set>
                                    <p:set>
                                      <p:cBhvr>
                                        <p:cTn id="11" dur="500" fill="hold"/>
                                        <p:tgtEl>
                                          <p:spTgt spid="4">
                                            <p:txEl>
                                              <p:pRg st="1" end="1"/>
                                            </p:txEl>
                                          </p:spTgt>
                                        </p:tgtEl>
                                        <p:attrNameLst>
                                          <p:attrName>fillcolor</p:attrName>
                                        </p:attrNameLst>
                                      </p:cBhvr>
                                      <p:to>
                                        <p:clrVal>
                                          <a:schemeClr val="accent2"/>
                                        </p:clrVal>
                                      </p:to>
                                    </p:set>
                                    <p:set>
                                      <p:cBhvr>
                                        <p:cTn id="12" dur="500" fill="hold"/>
                                        <p:tgtEl>
                                          <p:spTgt spid="4">
                                            <p:txEl>
                                              <p:pRg st="1" end="1"/>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grpId="0" nodeType="clickEffect">
                                  <p:stCondLst>
                                    <p:cond delay="0"/>
                                  </p:stCondLst>
                                  <p:childTnLst>
                                    <p:anim calcmode="lin" valueType="num">
                                      <p:cBhvr additive="base">
                                        <p:cTn id="1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1" end="1"/>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1" end="1"/>
                                            </p:txEl>
                                          </p:spTgt>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8.33333E-7 2.59259E-6 L 0.02149 -0.81019 " pathEditMode="relative" rAng="0" ptsTypes="AA">
                                      <p:cBhvr>
                                        <p:cTn id="24" dur="500" fill="hold"/>
                                        <p:tgtEl>
                                          <p:spTgt spid="12"/>
                                        </p:tgtEl>
                                        <p:attrNameLst>
                                          <p:attrName>ppt_x</p:attrName>
                                          <p:attrName>ppt_y</p:attrName>
                                        </p:attrNameLst>
                                      </p:cBhvr>
                                      <p:rCtr x="1068" y="-40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a:t>
            </a:r>
            <a:r>
              <a:rPr lang="zh-CN" altLang="en-US" dirty="0"/>
              <a:t>的基本算法</a:t>
            </a:r>
            <a:endParaRPr lang="en-US" dirty="0"/>
          </a:p>
        </p:txBody>
      </p:sp>
      <p:sp>
        <p:nvSpPr>
          <p:cNvPr id="3" name="Vertical Text Placeholder 2"/>
          <p:cNvSpPr>
            <a:spLocks noGrp="1"/>
          </p:cNvSpPr>
          <p:nvPr>
            <p:ph type="body" orient="vert" idx="1"/>
          </p:nvPr>
        </p:nvSpPr>
        <p:spPr/>
        <p:txBody>
          <a:bodyPr>
            <a:normAutofit fontScale="55000" lnSpcReduction="20000"/>
          </a:bodyPr>
          <a:lstStyle/>
          <a:p>
            <a:r>
              <a:rPr lang="zh-CN" altLang="en-US" b="1" dirty="0" smtClean="0"/>
              <a:t>简化复杂度</a:t>
            </a:r>
            <a:endParaRPr lang="en-US" altLang="zh-CN" b="1" dirty="0" smtClean="0"/>
          </a:p>
          <a:p>
            <a:pPr lvl="1"/>
            <a:r>
              <a:rPr lang="zh-CN" altLang="en-US" dirty="0"/>
              <a:t>定</a:t>
            </a:r>
            <a:r>
              <a:rPr lang="zh-CN" altLang="en-US" dirty="0" smtClean="0"/>
              <a:t>义</a:t>
            </a:r>
            <a:r>
              <a:rPr lang="zh-CN" altLang="en-US" b="1" dirty="0" smtClean="0"/>
              <a:t>前向变量       ，</a:t>
            </a:r>
            <a:r>
              <a:rPr lang="zh-CN" altLang="en-US" dirty="0"/>
              <a:t>表示输</a:t>
            </a:r>
            <a:r>
              <a:rPr lang="zh-CN" altLang="en-US" dirty="0" smtClean="0"/>
              <a:t>出</a:t>
            </a:r>
            <a:r>
              <a:rPr lang="en-US" altLang="zh-CN" i="1" dirty="0">
                <a:latin typeface="Times New Roman" panose="02020603050405020304" pitchFamily="18" charset="0"/>
                <a:cs typeface="Times New Roman" panose="02020603050405020304" pitchFamily="18" charset="0"/>
              </a:rPr>
              <a:t>o</a:t>
            </a:r>
            <a:r>
              <a:rPr lang="zh-CN" altLang="en-US" dirty="0" smtClean="0"/>
              <a:t>序</a:t>
            </a:r>
            <a:r>
              <a:rPr lang="zh-CN" altLang="en-US" dirty="0"/>
              <a:t>列</a:t>
            </a:r>
            <a:r>
              <a:rPr lang="zh-CN" altLang="en-US" dirty="0" smtClean="0"/>
              <a:t>在</a:t>
            </a:r>
            <a:r>
              <a:rPr lang="en-US" altLang="zh-CN" i="1" dirty="0">
                <a:latin typeface="Times New Roman" panose="02020603050405020304" pitchFamily="18" charset="0"/>
                <a:cs typeface="Times New Roman" panose="02020603050405020304" pitchFamily="18" charset="0"/>
              </a:rPr>
              <a:t>t</a:t>
            </a:r>
            <a:r>
              <a:rPr lang="zh-CN" altLang="en-US" dirty="0" smtClean="0"/>
              <a:t>时</a:t>
            </a:r>
            <a:r>
              <a:rPr lang="zh-CN" altLang="en-US" dirty="0"/>
              <a:t>刻处于状</a:t>
            </a:r>
            <a:r>
              <a:rPr lang="zh-CN" altLang="en-US" dirty="0" smtClean="0"/>
              <a:t>态</a:t>
            </a:r>
            <a:r>
              <a:rPr lang="en-US" altLang="zh-CN" i="1" dirty="0" err="1" smtClean="0">
                <a:latin typeface="Times New Roman" panose="02020603050405020304" pitchFamily="18" charset="0"/>
                <a:cs typeface="Times New Roman" panose="02020603050405020304" pitchFamily="18" charset="0"/>
              </a:rPr>
              <a:t>i</a:t>
            </a:r>
            <a:r>
              <a:rPr lang="en-US" dirty="0" smtClean="0"/>
              <a:t> </a:t>
            </a:r>
            <a:r>
              <a:rPr lang="zh-CN" altLang="en-US" dirty="0"/>
              <a:t>的输出概</a:t>
            </a:r>
            <a:r>
              <a:rPr lang="zh-CN" altLang="en-US" dirty="0" smtClean="0"/>
              <a:t>率。</a:t>
            </a:r>
            <a:endParaRPr lang="en-US" altLang="zh-CN" dirty="0" smtClean="0"/>
          </a:p>
          <a:p>
            <a:pPr lvl="1"/>
            <a:endParaRPr lang="en-US" altLang="zh-CN" dirty="0"/>
          </a:p>
          <a:p>
            <a:pPr lvl="1"/>
            <a:endParaRPr lang="en-US" altLang="zh-CN" dirty="0" smtClean="0"/>
          </a:p>
          <a:p>
            <a:pPr lvl="1"/>
            <a:r>
              <a:rPr lang="zh-CN" altLang="en-US" b="1" dirty="0"/>
              <a:t>前向变</a:t>
            </a:r>
            <a:r>
              <a:rPr lang="zh-CN" altLang="en-US" b="1" dirty="0" smtClean="0"/>
              <a:t>量</a:t>
            </a:r>
            <a:r>
              <a:rPr lang="zh-CN" altLang="en-US" dirty="0" smtClean="0"/>
              <a:t>的性质</a:t>
            </a:r>
            <a:endParaRPr lang="en-US" altLang="zh-CN" dirty="0" smtClean="0"/>
          </a:p>
          <a:p>
            <a:pPr lvl="2"/>
            <a:r>
              <a:rPr lang="zh-CN" altLang="en-US" dirty="0"/>
              <a:t>初</a:t>
            </a:r>
            <a:r>
              <a:rPr lang="zh-CN" altLang="en-US" dirty="0" smtClean="0"/>
              <a:t>值</a:t>
            </a:r>
            <a:endParaRPr lang="en-US" altLang="zh-CN" dirty="0" smtClean="0"/>
          </a:p>
          <a:p>
            <a:pPr lvl="2"/>
            <a:endParaRPr lang="en-US" altLang="zh-CN" dirty="0"/>
          </a:p>
          <a:p>
            <a:pPr lvl="2"/>
            <a:r>
              <a:rPr lang="zh-CN" altLang="en-US" dirty="0"/>
              <a:t>递</a:t>
            </a:r>
            <a:r>
              <a:rPr lang="zh-CN" altLang="en-US" dirty="0" smtClean="0"/>
              <a:t>推    根据</a:t>
            </a:r>
            <a:endParaRPr lang="en-US" altLang="zh-CN" dirty="0" smtClean="0"/>
          </a:p>
          <a:p>
            <a:pPr lvl="2"/>
            <a:endParaRPr lang="en-US" altLang="zh-CN" dirty="0" smtClean="0"/>
          </a:p>
          <a:p>
            <a:pPr lvl="2"/>
            <a:endParaRPr lang="en-US" altLang="zh-CN" dirty="0"/>
          </a:p>
          <a:p>
            <a:pPr marL="914400" lvl="2" indent="0">
              <a:buNone/>
            </a:pPr>
            <a:endParaRPr lang="en-US" altLang="zh-CN" dirty="0" smtClean="0"/>
          </a:p>
          <a:p>
            <a:pPr lvl="2"/>
            <a:r>
              <a:rPr lang="zh-CN" altLang="en-US" dirty="0"/>
              <a:t>最</a:t>
            </a:r>
            <a:r>
              <a:rPr lang="zh-CN" altLang="en-US" dirty="0" smtClean="0"/>
              <a:t>后有</a:t>
            </a:r>
            <a:endParaRPr lang="en-US" altLang="zh-CN" dirty="0" smtClean="0"/>
          </a:p>
          <a:p>
            <a:pPr lvl="2"/>
            <a:endParaRPr lang="en-US" altLang="zh-CN" dirty="0"/>
          </a:p>
          <a:p>
            <a:pPr lvl="2"/>
            <a:endParaRPr lang="en-US" altLang="zh-CN" dirty="0" smtClean="0"/>
          </a:p>
          <a:p>
            <a:pPr lvl="2"/>
            <a:r>
              <a:rPr lang="zh-CN" altLang="en-US" dirty="0"/>
              <a:t>通过该方法可以简化计算复杂度，原因在于，每一</a:t>
            </a:r>
            <a:r>
              <a:rPr lang="zh-CN" altLang="en-US" dirty="0" smtClean="0"/>
              <a:t>次      </a:t>
            </a:r>
            <a:r>
              <a:rPr lang="en-US" dirty="0" smtClean="0"/>
              <a:t>     </a:t>
            </a:r>
            <a:r>
              <a:rPr lang="zh-CN" altLang="en-US" dirty="0" smtClean="0"/>
              <a:t>，</a:t>
            </a:r>
            <a:r>
              <a:rPr lang="zh-CN" altLang="en-US" dirty="0"/>
              <a:t>都可以</a:t>
            </a:r>
            <a:r>
              <a:rPr lang="zh-CN" altLang="en-US" dirty="0" smtClean="0"/>
              <a:t>用  </a:t>
            </a:r>
            <a:r>
              <a:rPr lang="en-US" dirty="0" smtClean="0"/>
              <a:t>            </a:t>
            </a:r>
            <a:r>
              <a:rPr lang="zh-CN" altLang="en-US" dirty="0" smtClean="0"/>
              <a:t>来</a:t>
            </a:r>
            <a:r>
              <a:rPr lang="zh-CN" altLang="en-US" dirty="0"/>
              <a:t>计算，不用重复计</a:t>
            </a:r>
            <a:r>
              <a:rPr lang="zh-CN" altLang="en-US" dirty="0" smtClean="0"/>
              <a:t>算</a:t>
            </a:r>
            <a:r>
              <a:rPr lang="zh-CN" altLang="en-US" dirty="0"/>
              <a:t>。</a:t>
            </a:r>
            <a:endParaRPr lang="en-US" dirty="0"/>
          </a:p>
        </p:txBody>
      </p:sp>
      <p:sp>
        <p:nvSpPr>
          <p:cNvPr id="4" name="Vertical Text Placeholder 3"/>
          <p:cNvSpPr>
            <a:spLocks noGrp="1"/>
          </p:cNvSpPr>
          <p:nvPr>
            <p:ph type="body" orient="vert" idx="13"/>
          </p:nvPr>
        </p:nvSpPr>
        <p:spPr/>
        <p:txBody>
          <a:bodyPr/>
          <a:lstStyle/>
          <a:p>
            <a:r>
              <a:rPr lang="zh-CN" altLang="en-US" dirty="0"/>
              <a:t>解决问题</a:t>
            </a:r>
            <a:r>
              <a:rPr lang="en-US" altLang="zh-CN" dirty="0"/>
              <a:t>1</a:t>
            </a:r>
          </a:p>
          <a:p>
            <a:pPr marL="457200" lvl="1" indent="-182880"/>
            <a:r>
              <a:rPr lang="zh-CN" altLang="en-US" b="1" dirty="0"/>
              <a:t>前向</a:t>
            </a:r>
            <a:r>
              <a:rPr lang="en-US" b="1" dirty="0"/>
              <a:t>-</a:t>
            </a:r>
            <a:r>
              <a:rPr lang="zh-CN" altLang="en-US" b="1" dirty="0"/>
              <a:t>后向算法</a:t>
            </a:r>
            <a:endParaRPr lang="en-US" altLang="zh-CN" b="1" dirty="0"/>
          </a:p>
          <a:p>
            <a:r>
              <a:rPr lang="zh-CN" altLang="en-US" dirty="0"/>
              <a:t>解决问题</a:t>
            </a:r>
            <a:r>
              <a:rPr lang="en-US" altLang="zh-CN" dirty="0"/>
              <a:t>2</a:t>
            </a:r>
          </a:p>
          <a:p>
            <a:pPr marL="457200" lvl="1" indent="-182880"/>
            <a:r>
              <a:rPr lang="en-US" b="1" dirty="0"/>
              <a:t>Viterbi</a:t>
            </a:r>
            <a:r>
              <a:rPr lang="zh-CN" altLang="en-US" b="1" dirty="0"/>
              <a:t>算法</a:t>
            </a:r>
            <a:endParaRPr lang="en-US" altLang="zh-CN" b="1" dirty="0"/>
          </a:p>
          <a:p>
            <a:r>
              <a:rPr lang="zh-CN" altLang="en-US" dirty="0"/>
              <a:t>解决问题</a:t>
            </a:r>
            <a:r>
              <a:rPr lang="en-US" altLang="zh-CN" dirty="0"/>
              <a:t>3</a:t>
            </a:r>
          </a:p>
          <a:p>
            <a:pPr marL="457200" lvl="1" indent="-182880"/>
            <a:r>
              <a:rPr lang="en-US" b="1" dirty="0"/>
              <a:t>Baum-Welch</a:t>
            </a:r>
            <a:r>
              <a:rPr lang="zh-CN" altLang="en-US" b="1" dirty="0"/>
              <a:t>算法</a:t>
            </a:r>
            <a:endParaRPr lang="en-US" dirty="0"/>
          </a:p>
          <a:p>
            <a:endParaRPr lang="en-US" dirty="0"/>
          </a:p>
        </p:txBody>
      </p:sp>
      <p:grpSp>
        <p:nvGrpSpPr>
          <p:cNvPr id="14" name="Group 13"/>
          <p:cNvGrpSpPr/>
          <p:nvPr/>
        </p:nvGrpSpPr>
        <p:grpSpPr>
          <a:xfrm>
            <a:off x="6125935" y="1897971"/>
            <a:ext cx="4117522" cy="3743423"/>
            <a:chOff x="6125935" y="1897971"/>
            <a:chExt cx="4117522" cy="3743423"/>
          </a:xfrm>
        </p:grpSpPr>
        <p:graphicFrame>
          <p:nvGraphicFramePr>
            <p:cNvPr id="5" name="Object 4"/>
            <p:cNvGraphicFramePr>
              <a:graphicFrameLocks noChangeAspect="1"/>
            </p:cNvGraphicFramePr>
            <p:nvPr>
              <p:extLst>
                <p:ext uri="{D42A27DB-BD31-4B8C-83A1-F6EECF244321}">
                  <p14:modId xmlns:p14="http://schemas.microsoft.com/office/powerpoint/2010/main" val="1958552523"/>
                </p:ext>
              </p:extLst>
            </p:nvPr>
          </p:nvGraphicFramePr>
          <p:xfrm>
            <a:off x="6154964" y="1897971"/>
            <a:ext cx="317500" cy="228600"/>
          </p:xfrm>
          <a:graphic>
            <a:graphicData uri="http://schemas.openxmlformats.org/presentationml/2006/ole">
              <mc:AlternateContent xmlns:mc="http://schemas.openxmlformats.org/markup-compatibility/2006">
                <mc:Choice xmlns:v="urn:schemas-microsoft-com:vml" Requires="v">
                  <p:oleObj spid="_x0000_s34288" name="Equation" r:id="rId3" imgW="317160" imgH="228600" progId="Equation.3">
                    <p:embed/>
                  </p:oleObj>
                </mc:Choice>
                <mc:Fallback>
                  <p:oleObj name="Equation" r:id="rId3" imgW="317160" imgH="228600" progId="Equation.3">
                    <p:embed/>
                    <p:pic>
                      <p:nvPicPr>
                        <p:cNvPr id="0" name=""/>
                        <p:cNvPicPr/>
                        <p:nvPr/>
                      </p:nvPicPr>
                      <p:blipFill>
                        <a:blip r:embed="rId4"/>
                        <a:stretch>
                          <a:fillRect/>
                        </a:stretch>
                      </p:blipFill>
                      <p:spPr>
                        <a:xfrm>
                          <a:off x="6154964" y="1897971"/>
                          <a:ext cx="317500" cy="228600"/>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91768543"/>
                </p:ext>
              </p:extLst>
            </p:nvPr>
          </p:nvGraphicFramePr>
          <p:xfrm>
            <a:off x="7075712" y="2244499"/>
            <a:ext cx="2258237" cy="313644"/>
          </p:xfrm>
          <a:graphic>
            <a:graphicData uri="http://schemas.openxmlformats.org/presentationml/2006/ole">
              <mc:AlternateContent xmlns:mc="http://schemas.openxmlformats.org/markup-compatibility/2006">
                <mc:Choice xmlns:v="urn:schemas-microsoft-com:vml" Requires="v">
                  <p:oleObj spid="_x0000_s34289" name="Equation" r:id="rId5" imgW="1828800" imgH="253800" progId="Equation.3">
                    <p:embed/>
                  </p:oleObj>
                </mc:Choice>
                <mc:Fallback>
                  <p:oleObj name="Equation" r:id="rId5" imgW="1828800" imgH="253800" progId="Equation.3">
                    <p:embed/>
                    <p:pic>
                      <p:nvPicPr>
                        <p:cNvPr id="0" name=""/>
                        <p:cNvPicPr/>
                        <p:nvPr/>
                      </p:nvPicPr>
                      <p:blipFill>
                        <a:blip r:embed="rId6"/>
                        <a:stretch>
                          <a:fillRect/>
                        </a:stretch>
                      </p:blipFill>
                      <p:spPr>
                        <a:xfrm>
                          <a:off x="7075712" y="2244499"/>
                          <a:ext cx="2258237" cy="313644"/>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38208072"/>
                </p:ext>
              </p:extLst>
            </p:nvPr>
          </p:nvGraphicFramePr>
          <p:xfrm>
            <a:off x="6191250" y="3040969"/>
            <a:ext cx="2931330" cy="279174"/>
          </p:xfrm>
          <a:graphic>
            <a:graphicData uri="http://schemas.openxmlformats.org/presentationml/2006/ole">
              <mc:AlternateContent xmlns:mc="http://schemas.openxmlformats.org/markup-compatibility/2006">
                <mc:Choice xmlns:v="urn:schemas-microsoft-com:vml" Requires="v">
                  <p:oleObj spid="_x0000_s34290" name="Equation" r:id="rId7" imgW="2400120" imgH="228600" progId="Equation.3">
                    <p:embed/>
                  </p:oleObj>
                </mc:Choice>
                <mc:Fallback>
                  <p:oleObj name="Equation" r:id="rId7" imgW="2400120" imgH="228600" progId="Equation.3">
                    <p:embed/>
                    <p:pic>
                      <p:nvPicPr>
                        <p:cNvPr id="0" name=""/>
                        <p:cNvPicPr/>
                        <p:nvPr/>
                      </p:nvPicPr>
                      <p:blipFill>
                        <a:blip r:embed="rId8"/>
                        <a:stretch>
                          <a:fillRect/>
                        </a:stretch>
                      </p:blipFill>
                      <p:spPr>
                        <a:xfrm>
                          <a:off x="6191250" y="3040969"/>
                          <a:ext cx="2931330" cy="279174"/>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74400087"/>
                </p:ext>
              </p:extLst>
            </p:nvPr>
          </p:nvGraphicFramePr>
          <p:xfrm>
            <a:off x="6465207" y="3529013"/>
            <a:ext cx="1765300" cy="254000"/>
          </p:xfrm>
          <a:graphic>
            <a:graphicData uri="http://schemas.openxmlformats.org/presentationml/2006/ole">
              <mc:AlternateContent xmlns:mc="http://schemas.openxmlformats.org/markup-compatibility/2006">
                <mc:Choice xmlns:v="urn:schemas-microsoft-com:vml" Requires="v">
                  <p:oleObj spid="_x0000_s34291" name="Equation" r:id="rId9" imgW="1765080" imgH="253800" progId="Equation.3">
                    <p:embed/>
                  </p:oleObj>
                </mc:Choice>
                <mc:Fallback>
                  <p:oleObj name="Equation" r:id="rId9" imgW="1765080" imgH="253800" progId="Equation.3">
                    <p:embed/>
                    <p:pic>
                      <p:nvPicPr>
                        <p:cNvPr id="0" name=""/>
                        <p:cNvPicPr/>
                        <p:nvPr/>
                      </p:nvPicPr>
                      <p:blipFill>
                        <a:blip r:embed="rId10"/>
                        <a:stretch>
                          <a:fillRect/>
                        </a:stretch>
                      </p:blipFill>
                      <p:spPr>
                        <a:xfrm>
                          <a:off x="6465207" y="3529013"/>
                          <a:ext cx="1765300" cy="254000"/>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06285263"/>
                </p:ext>
              </p:extLst>
            </p:nvPr>
          </p:nvGraphicFramePr>
          <p:xfrm>
            <a:off x="6125935" y="3917271"/>
            <a:ext cx="3700320" cy="534986"/>
          </p:xfrm>
          <a:graphic>
            <a:graphicData uri="http://schemas.openxmlformats.org/presentationml/2006/ole">
              <mc:AlternateContent xmlns:mc="http://schemas.openxmlformats.org/markup-compatibility/2006">
                <mc:Choice xmlns:v="urn:schemas-microsoft-com:vml" Requires="v">
                  <p:oleObj spid="_x0000_s34292" name="Equation" r:id="rId11" imgW="3162240" imgH="457200" progId="Equation.3">
                    <p:embed/>
                  </p:oleObj>
                </mc:Choice>
                <mc:Fallback>
                  <p:oleObj name="Equation" r:id="rId11" imgW="3162240" imgH="457200" progId="Equation.3">
                    <p:embed/>
                    <p:pic>
                      <p:nvPicPr>
                        <p:cNvPr id="0" name=""/>
                        <p:cNvPicPr/>
                        <p:nvPr/>
                      </p:nvPicPr>
                      <p:blipFill>
                        <a:blip r:embed="rId12"/>
                        <a:stretch>
                          <a:fillRect/>
                        </a:stretch>
                      </p:blipFill>
                      <p:spPr>
                        <a:xfrm>
                          <a:off x="6125935" y="3917271"/>
                          <a:ext cx="3700320" cy="534986"/>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6818164"/>
                </p:ext>
              </p:extLst>
            </p:nvPr>
          </p:nvGraphicFramePr>
          <p:xfrm>
            <a:off x="6355442" y="4583113"/>
            <a:ext cx="1092200" cy="431800"/>
          </p:xfrm>
          <a:graphic>
            <a:graphicData uri="http://schemas.openxmlformats.org/presentationml/2006/ole">
              <mc:AlternateContent xmlns:mc="http://schemas.openxmlformats.org/markup-compatibility/2006">
                <mc:Choice xmlns:v="urn:schemas-microsoft-com:vml" Requires="v">
                  <p:oleObj spid="_x0000_s34293" name="Equation" r:id="rId13" imgW="1091880" imgH="431640" progId="Equation.3">
                    <p:embed/>
                  </p:oleObj>
                </mc:Choice>
                <mc:Fallback>
                  <p:oleObj name="Equation" r:id="rId13" imgW="1091880" imgH="431640" progId="Equation.3">
                    <p:embed/>
                    <p:pic>
                      <p:nvPicPr>
                        <p:cNvPr id="0" name=""/>
                        <p:cNvPicPr/>
                        <p:nvPr/>
                      </p:nvPicPr>
                      <p:blipFill>
                        <a:blip r:embed="rId14"/>
                        <a:stretch>
                          <a:fillRect/>
                        </a:stretch>
                      </p:blipFill>
                      <p:spPr>
                        <a:xfrm>
                          <a:off x="6355442" y="4583113"/>
                          <a:ext cx="1092200" cy="431800"/>
                        </a:xfrm>
                        <a:prstGeom prst="rect">
                          <a:avLst/>
                        </a:prstGeom>
                        <a:solidFill>
                          <a:schemeClr val="tx1"/>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567979617"/>
                </p:ext>
              </p:extLst>
            </p:nvPr>
          </p:nvGraphicFramePr>
          <p:xfrm>
            <a:off x="7771491" y="4635726"/>
            <a:ext cx="1655537" cy="436625"/>
          </p:xfrm>
          <a:graphic>
            <a:graphicData uri="http://schemas.openxmlformats.org/presentationml/2006/ole">
              <mc:AlternateContent xmlns:mc="http://schemas.openxmlformats.org/markup-compatibility/2006">
                <mc:Choice xmlns:v="urn:schemas-microsoft-com:vml" Requires="v">
                  <p:oleObj spid="_x0000_s34294" name="Equation" r:id="rId15" imgW="1155600" imgH="304560" progId="Equation.3">
                    <p:embed/>
                  </p:oleObj>
                </mc:Choice>
                <mc:Fallback>
                  <p:oleObj name="Equation" r:id="rId15" imgW="1155600" imgH="304560" progId="Equation.3">
                    <p:embed/>
                    <p:pic>
                      <p:nvPicPr>
                        <p:cNvPr id="0" name=""/>
                        <p:cNvPicPr/>
                        <p:nvPr/>
                      </p:nvPicPr>
                      <p:blipFill>
                        <a:blip r:embed="rId16"/>
                        <a:stretch>
                          <a:fillRect/>
                        </a:stretch>
                      </p:blipFill>
                      <p:spPr>
                        <a:xfrm>
                          <a:off x="7771491" y="4635726"/>
                          <a:ext cx="1655537" cy="436625"/>
                        </a:xfrm>
                        <a:prstGeom prst="rect">
                          <a:avLst/>
                        </a:prstGeom>
                        <a:solidFill>
                          <a:schemeClr val="tx1"/>
                        </a:solid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164510522"/>
                </p:ext>
              </p:extLst>
            </p:nvPr>
          </p:nvGraphicFramePr>
          <p:xfrm>
            <a:off x="8745765" y="5359626"/>
            <a:ext cx="365577" cy="263215"/>
          </p:xfrm>
          <a:graphic>
            <a:graphicData uri="http://schemas.openxmlformats.org/presentationml/2006/ole">
              <mc:AlternateContent xmlns:mc="http://schemas.openxmlformats.org/markup-compatibility/2006">
                <mc:Choice xmlns:v="urn:schemas-microsoft-com:vml" Requires="v">
                  <p:oleObj spid="_x0000_s34295" name="Equation" r:id="rId17" imgW="317160" imgH="228600" progId="Equation.3">
                    <p:embed/>
                  </p:oleObj>
                </mc:Choice>
                <mc:Fallback>
                  <p:oleObj name="Equation" r:id="rId17" imgW="317160" imgH="228600" progId="Equation.3">
                    <p:embed/>
                    <p:pic>
                      <p:nvPicPr>
                        <p:cNvPr id="0" name=""/>
                        <p:cNvPicPr/>
                        <p:nvPr/>
                      </p:nvPicPr>
                      <p:blipFill>
                        <a:blip r:embed="rId18"/>
                        <a:stretch>
                          <a:fillRect/>
                        </a:stretch>
                      </p:blipFill>
                      <p:spPr>
                        <a:xfrm>
                          <a:off x="8745765" y="5359626"/>
                          <a:ext cx="365577" cy="263215"/>
                        </a:xfrm>
                        <a:prstGeom prst="rect">
                          <a:avLst/>
                        </a:prstGeom>
                        <a:solidFill>
                          <a:schemeClr val="tx1"/>
                        </a:solid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220351809"/>
                </p:ext>
              </p:extLst>
            </p:nvPr>
          </p:nvGraphicFramePr>
          <p:xfrm>
            <a:off x="9796467" y="5381851"/>
            <a:ext cx="446990" cy="259543"/>
          </p:xfrm>
          <a:graphic>
            <a:graphicData uri="http://schemas.openxmlformats.org/presentationml/2006/ole">
              <mc:AlternateContent xmlns:mc="http://schemas.openxmlformats.org/markup-compatibility/2006">
                <mc:Choice xmlns:v="urn:schemas-microsoft-com:vml" Requires="v">
                  <p:oleObj spid="_x0000_s34296" name="Equation" r:id="rId19" imgW="393480" imgH="228600" progId="Equation.3">
                    <p:embed/>
                  </p:oleObj>
                </mc:Choice>
                <mc:Fallback>
                  <p:oleObj name="Equation" r:id="rId19" imgW="393480" imgH="228600" progId="Equation.3">
                    <p:embed/>
                    <p:pic>
                      <p:nvPicPr>
                        <p:cNvPr id="0" name=""/>
                        <p:cNvPicPr/>
                        <p:nvPr/>
                      </p:nvPicPr>
                      <p:blipFill>
                        <a:blip r:embed="rId20"/>
                        <a:stretch>
                          <a:fillRect/>
                        </a:stretch>
                      </p:blipFill>
                      <p:spPr>
                        <a:xfrm>
                          <a:off x="9796467" y="5381851"/>
                          <a:ext cx="446990" cy="259543"/>
                        </a:xfrm>
                        <a:prstGeom prst="rect">
                          <a:avLst/>
                        </a:prstGeom>
                        <a:solidFill>
                          <a:schemeClr val="tx1"/>
                        </a:solidFill>
                      </p:spPr>
                    </p:pic>
                  </p:oleObj>
                </mc:Fallback>
              </mc:AlternateContent>
            </a:graphicData>
          </a:graphic>
        </p:graphicFrame>
      </p:grpSp>
      <p:grpSp>
        <p:nvGrpSpPr>
          <p:cNvPr id="27" name="Group 26"/>
          <p:cNvGrpSpPr/>
          <p:nvPr/>
        </p:nvGrpSpPr>
        <p:grpSpPr>
          <a:xfrm>
            <a:off x="4604656" y="6959377"/>
            <a:ext cx="6749143" cy="5098832"/>
            <a:chOff x="4604656" y="6959377"/>
            <a:chExt cx="6749143" cy="5098832"/>
          </a:xfrm>
        </p:grpSpPr>
        <p:sp>
          <p:nvSpPr>
            <p:cNvPr id="15" name="Rectangle 14"/>
            <p:cNvSpPr/>
            <p:nvPr/>
          </p:nvSpPr>
          <p:spPr>
            <a:xfrm>
              <a:off x="4604656" y="6959377"/>
              <a:ext cx="6749143" cy="5098832"/>
            </a:xfrm>
            <a:prstGeom prst="rect">
              <a:avLst/>
            </a:prstGeom>
          </p:spPr>
          <p:txBody>
            <a:bodyPr wrap="square">
              <a:spAutoFit/>
            </a:bodyPr>
            <a:lstStyle/>
            <a:p>
              <a:pPr>
                <a:lnSpc>
                  <a:spcPts val="2500"/>
                </a:lnSpc>
              </a:pPr>
              <a:r>
                <a:rPr lang="zh-CN" altLang="en-US" i="1" u="sng" dirty="0">
                  <a:latin typeface="微软雅黑" panose="020B0503020204020204" pitchFamily="34" charset="-122"/>
                  <a:ea typeface="微软雅黑" panose="020B0503020204020204" pitchFamily="34" charset="-122"/>
                </a:rPr>
                <a:t>前向算法是按输出观察值序列的时间，从前往后顺序的递推计算输出概</a:t>
              </a:r>
              <a:r>
                <a:rPr lang="zh-CN" altLang="en-US" i="1" u="sng" dirty="0" smtClean="0">
                  <a:latin typeface="微软雅黑" panose="020B0503020204020204" pitchFamily="34" charset="-122"/>
                  <a:ea typeface="微软雅黑" panose="020B0503020204020204" pitchFamily="34" charset="-122"/>
                </a:rPr>
                <a:t>率</a:t>
              </a:r>
              <a:r>
                <a:rPr lang="zh-CN" altLang="en-US" dirty="0" smtClean="0">
                  <a:latin typeface="微软雅黑" panose="020B0503020204020204" pitchFamily="34" charset="-122"/>
                  <a:ea typeface="微软雅黑" panose="020B0503020204020204" pitchFamily="34" charset="-122"/>
                </a:rPr>
                <a:t>，其中</a:t>
              </a:r>
              <a:endParaRPr lang="en-US" altLang="zh-CN" dirty="0" smtClean="0">
                <a:latin typeface="微软雅黑" panose="020B0503020204020204" pitchFamily="34" charset="-122"/>
                <a:ea typeface="微软雅黑" panose="020B0503020204020204" pitchFamily="34" charset="-122"/>
              </a:endParaRPr>
            </a:p>
            <a:p>
              <a:pPr>
                <a:lnSpc>
                  <a:spcPts val="2500"/>
                </a:lnSpc>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为</a:t>
              </a:r>
              <a:r>
                <a:rPr lang="zh-CN" altLang="en-US" dirty="0">
                  <a:latin typeface="微软雅黑" panose="020B0503020204020204" pitchFamily="34" charset="-122"/>
                  <a:ea typeface="微软雅黑" panose="020B0503020204020204" pitchFamily="34" charset="-122"/>
                </a:rPr>
                <a:t>输出的观察序列</a:t>
              </a:r>
            </a:p>
            <a:p>
              <a:pPr>
                <a:lnSpc>
                  <a:spcPts val="2500"/>
                </a:lnSpc>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为</a:t>
              </a:r>
              <a:r>
                <a:rPr lang="zh-CN" altLang="en-US" dirty="0">
                  <a:latin typeface="微软雅黑" panose="020B0503020204020204" pitchFamily="34" charset="-122"/>
                  <a:ea typeface="微软雅黑" panose="020B0503020204020204" pitchFamily="34" charset="-122"/>
                </a:rPr>
                <a:t>给定模</a:t>
              </a:r>
              <a:r>
                <a:rPr lang="zh-CN" altLang="en-US" dirty="0" smtClean="0">
                  <a:latin typeface="微软雅黑" panose="020B0503020204020204" pitchFamily="34" charset="-122"/>
                  <a:ea typeface="微软雅黑" panose="020B0503020204020204" pitchFamily="34" charset="-122"/>
                </a:rPr>
                <a:t>型</a:t>
              </a:r>
              <a:r>
                <a:rPr lang="el-GR" altLang="zh-CN" i="1" dirty="0">
                  <a:latin typeface="Times New Roman" panose="02020603050405020304" pitchFamily="18" charset="0"/>
                  <a:cs typeface="Times New Roman" panose="02020603050405020304" pitchFamily="18" charset="0"/>
                </a:rPr>
                <a:t>λ</a:t>
              </a:r>
              <a:r>
                <a:rPr lang="zh-CN" altLang="en-US" dirty="0" smtClean="0">
                  <a:latin typeface="微软雅黑" panose="020B0503020204020204" pitchFamily="34" charset="-122"/>
                  <a:ea typeface="微软雅黑" panose="020B0503020204020204" pitchFamily="34" charset="-122"/>
                </a:rPr>
                <a:t>时</a:t>
              </a:r>
              <a:r>
                <a:rPr lang="zh-CN" altLang="en-US" dirty="0">
                  <a:latin typeface="微软雅黑" panose="020B0503020204020204" pitchFamily="34" charset="-122"/>
                  <a:ea typeface="微软雅黑" panose="020B0503020204020204" pitchFamily="34" charset="-122"/>
                </a:rPr>
                <a:t>，输出序</a:t>
              </a:r>
              <a:r>
                <a:rPr lang="zh-CN" altLang="en-US" dirty="0" smtClean="0">
                  <a:latin typeface="微软雅黑" panose="020B0503020204020204" pitchFamily="34" charset="-122"/>
                  <a:ea typeface="微软雅黑" panose="020B0503020204020204" pitchFamily="34" charset="-122"/>
                </a:rPr>
                <a:t>列</a:t>
              </a:r>
              <a:r>
                <a:rPr lang="en-US" altLang="zh-CN" i="1" dirty="0" smtClean="0">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概率</a:t>
              </a:r>
            </a:p>
            <a:p>
              <a:pPr>
                <a:lnSpc>
                  <a:spcPts val="2500"/>
                </a:lnSpc>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a:t>
              </a:r>
              <a:r>
                <a:rPr lang="en-US" altLang="zh-CN" i="1" dirty="0" err="1"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ij</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从状</a:t>
              </a:r>
              <a:r>
                <a:rPr lang="zh-CN" altLang="en-US" dirty="0" smtClean="0">
                  <a:latin typeface="微软雅黑" panose="020B0503020204020204" pitchFamily="34" charset="-122"/>
                  <a:ea typeface="微软雅黑" panose="020B0503020204020204" pitchFamily="34" charset="-122"/>
                </a:rPr>
                <a:t>态</a:t>
              </a:r>
              <a:r>
                <a:rPr lang="en-US" altLang="zh-CN" i="1" dirty="0" smtClean="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smtClean="0">
                  <a:latin typeface="微软雅黑" panose="020B0503020204020204" pitchFamily="34" charset="-122"/>
                  <a:ea typeface="微软雅黑" panose="020B0503020204020204" pitchFamily="34" charset="-122"/>
                </a:rPr>
                <a:t>开</a:t>
              </a:r>
              <a:r>
                <a:rPr lang="zh-CN" altLang="en-US" dirty="0">
                  <a:latin typeface="微软雅黑" panose="020B0503020204020204" pitchFamily="34" charset="-122"/>
                  <a:ea typeface="微软雅黑" panose="020B0503020204020204" pitchFamily="34" charset="-122"/>
                </a:rPr>
                <a:t>始直到状</a:t>
              </a:r>
              <a:r>
                <a:rPr lang="zh-CN" altLang="en-US" dirty="0" smtClean="0">
                  <a:latin typeface="微软雅黑" panose="020B0503020204020204" pitchFamily="34" charset="-122"/>
                  <a:ea typeface="微软雅黑" panose="020B0503020204020204" pitchFamily="34" charset="-122"/>
                </a:rPr>
                <a:t>态</a:t>
              </a:r>
              <a:r>
                <a:rPr lang="en-US" altLang="zh-CN" i="1"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转移概率</a:t>
              </a:r>
            </a:p>
            <a:p>
              <a:pPr>
                <a:lnSpc>
                  <a:spcPts val="2500"/>
                </a:lnSpc>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a:t>
              </a:r>
              <a:r>
                <a:rPr lang="en-US" altLang="zh-CN" i="1" dirty="0" err="1" smtClean="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从状</a:t>
              </a:r>
              <a:r>
                <a:rPr lang="zh-CN" altLang="en-US" dirty="0" smtClean="0">
                  <a:latin typeface="微软雅黑" panose="020B0503020204020204" pitchFamily="34" charset="-122"/>
                  <a:ea typeface="微软雅黑" panose="020B0503020204020204" pitchFamily="34" charset="-122"/>
                </a:rPr>
                <a:t>态</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a:latin typeface="微软雅黑" panose="020B0503020204020204" pitchFamily="34" charset="-122"/>
                  <a:ea typeface="微软雅黑" panose="020B0503020204020204" pitchFamily="34" charset="-122"/>
                </a:rPr>
                <a:t>开始直到状态</a:t>
              </a:r>
              <a:r>
                <a:rPr lang="en-US" altLang="zh-CN" i="1"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dirty="0" smtClean="0">
                  <a:latin typeface="微软雅黑" panose="020B0503020204020204" pitchFamily="34" charset="-122"/>
                  <a:ea typeface="微软雅黑" panose="020B0503020204020204" pitchFamily="34" charset="-122"/>
                </a:rPr>
                <a:t>发</a:t>
              </a:r>
              <a:r>
                <a:rPr lang="zh-CN" altLang="en-US" dirty="0">
                  <a:latin typeface="微软雅黑" panose="020B0503020204020204" pitchFamily="34" charset="-122"/>
                  <a:ea typeface="微软雅黑" panose="020B0503020204020204" pitchFamily="34" charset="-122"/>
                </a:rPr>
                <a:t>生转移时输</a:t>
              </a:r>
              <a:r>
                <a:rPr lang="zh-CN" altLang="en-US" dirty="0" smtClean="0">
                  <a:latin typeface="微软雅黑" panose="020B0503020204020204" pitchFamily="34" charset="-122"/>
                  <a:ea typeface="微软雅黑" panose="020B0503020204020204" pitchFamily="34" charset="-122"/>
                </a:rPr>
                <a:t>出</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概率</a:t>
              </a:r>
            </a:p>
            <a:p>
              <a:pPr>
                <a:lnSpc>
                  <a:spcPts val="2500"/>
                </a:lnSpc>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为</a:t>
              </a:r>
              <a:r>
                <a:rPr lang="zh-CN" altLang="en-US" dirty="0">
                  <a:latin typeface="微软雅黑" panose="020B0503020204020204" pitchFamily="34" charset="-122"/>
                  <a:ea typeface="微软雅黑" panose="020B0503020204020204" pitchFamily="34" charset="-122"/>
                </a:rPr>
                <a:t>前向概率。即输出序列 </a:t>
              </a:r>
              <a:r>
                <a:rPr lang="zh-CN" altLang="en-US" dirty="0" smtClean="0">
                  <a:latin typeface="微软雅黑" panose="020B0503020204020204" pitchFamily="34" charset="-122"/>
                  <a:ea typeface="微软雅黑" panose="020B0503020204020204" pitchFamily="34" charset="-122"/>
                </a:rPr>
                <a:t>              并</a:t>
              </a:r>
              <a:r>
                <a:rPr lang="zh-CN" altLang="en-US" dirty="0">
                  <a:latin typeface="微软雅黑" panose="020B0503020204020204" pitchFamily="34" charset="-122"/>
                  <a:ea typeface="微软雅黑" panose="020B0503020204020204" pitchFamily="34" charset="-122"/>
                </a:rPr>
                <a:t>且到达状</a:t>
              </a:r>
              <a:r>
                <a:rPr lang="zh-CN" altLang="en-US" dirty="0" smtClean="0">
                  <a:latin typeface="微软雅黑" panose="020B0503020204020204" pitchFamily="34" charset="-122"/>
                  <a:ea typeface="微软雅黑" panose="020B0503020204020204" pitchFamily="34" charset="-122"/>
                </a:rPr>
                <a:t>态</a:t>
              </a:r>
              <a:r>
                <a:rPr lang="en-US" altLang="zh-CN" i="1"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概</a:t>
              </a:r>
              <a:r>
                <a:rPr lang="zh-CN" altLang="en-US" dirty="0" smtClean="0">
                  <a:latin typeface="微软雅黑" panose="020B0503020204020204" pitchFamily="34" charset="-122"/>
                  <a:ea typeface="微软雅黑" panose="020B0503020204020204" pitchFamily="34" charset="-122"/>
                </a:rPr>
                <a:t>率</a:t>
              </a:r>
              <a:endParaRPr lang="en-US" altLang="zh-CN" dirty="0" smtClean="0">
                <a:latin typeface="微软雅黑" panose="020B0503020204020204" pitchFamily="34" charset="-122"/>
                <a:ea typeface="微软雅黑" panose="020B0503020204020204" pitchFamily="34" charset="-122"/>
              </a:endParaRPr>
            </a:p>
            <a:p>
              <a:pPr>
                <a:lnSpc>
                  <a:spcPts val="2500"/>
                </a:lnSpc>
              </a:pPr>
              <a:endParaRPr lang="en-US" altLang="zh-CN" dirty="0">
                <a:latin typeface="微软雅黑" panose="020B0503020204020204" pitchFamily="34" charset="-122"/>
                <a:ea typeface="微软雅黑" panose="020B0503020204020204" pitchFamily="34" charset="-122"/>
              </a:endParaRPr>
            </a:p>
            <a:p>
              <a:pPr>
                <a:lnSpc>
                  <a:spcPts val="2500"/>
                </a:lnSpc>
              </a:pPr>
              <a:r>
                <a:rPr lang="zh-CN" altLang="en-US" dirty="0">
                  <a:latin typeface="微软雅黑" panose="020B0503020204020204" pitchFamily="34" charset="-122"/>
                  <a:ea typeface="微软雅黑" panose="020B0503020204020204" pitchFamily="34" charset="-122"/>
                </a:rPr>
                <a:t>由上面符号的定义，则 可有下面的递推公式计算得到：</a:t>
              </a: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）初始化        </a:t>
              </a:r>
              <a:r>
                <a:rPr lang="zh-CN" altLang="en-US" dirty="0" smtClean="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）递推公式         </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）最后结果 </a:t>
              </a:r>
              <a:endParaRPr lang="en-US" altLang="zh-CN" dirty="0" smtClean="0">
                <a:latin typeface="微软雅黑" panose="020B0503020204020204" pitchFamily="34" charset="-122"/>
                <a:ea typeface="微软雅黑" panose="020B0503020204020204" pitchFamily="34" charset="-122"/>
              </a:endParaRPr>
            </a:p>
            <a:p>
              <a:pPr>
                <a:lnSpc>
                  <a:spcPts val="2500"/>
                </a:lnSpc>
              </a:pPr>
              <a:endParaRPr lang="zh-CN" altLang="en-US" dirty="0" smtClean="0">
                <a:latin typeface="微软雅黑" panose="020B0503020204020204" pitchFamily="34" charset="-122"/>
                <a:ea typeface="微软雅黑" panose="020B0503020204020204" pitchFamily="34" charset="-122"/>
              </a:endParaRPr>
            </a:p>
            <a:p>
              <a:endParaRPr lang="en-US" dirty="0" smtClean="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grpSp>
          <p:nvGrpSpPr>
            <p:cNvPr id="26" name="Group 25"/>
            <p:cNvGrpSpPr/>
            <p:nvPr/>
          </p:nvGrpSpPr>
          <p:grpSpPr>
            <a:xfrm>
              <a:off x="4964793" y="7656340"/>
              <a:ext cx="5582056" cy="3430713"/>
              <a:chOff x="4964793" y="7656340"/>
              <a:chExt cx="5582056" cy="3430713"/>
            </a:xfrm>
          </p:grpSpPr>
          <p:grpSp>
            <p:nvGrpSpPr>
              <p:cNvPr id="22" name="Group 21"/>
              <p:cNvGrpSpPr/>
              <p:nvPr/>
            </p:nvGrpSpPr>
            <p:grpSpPr>
              <a:xfrm>
                <a:off x="4964793" y="7656340"/>
                <a:ext cx="3979635" cy="1605816"/>
                <a:chOff x="4964793" y="7656340"/>
                <a:chExt cx="3979635" cy="1605816"/>
              </a:xfrm>
            </p:grpSpPr>
            <p:graphicFrame>
              <p:nvGraphicFramePr>
                <p:cNvPr id="16" name="Object 15"/>
                <p:cNvGraphicFramePr>
                  <a:graphicFrameLocks noChangeAspect="1"/>
                </p:cNvGraphicFramePr>
                <p:nvPr>
                  <p:extLst>
                    <p:ext uri="{D42A27DB-BD31-4B8C-83A1-F6EECF244321}">
                      <p14:modId xmlns:p14="http://schemas.microsoft.com/office/powerpoint/2010/main" val="4249656322"/>
                    </p:ext>
                  </p:extLst>
                </p:nvPr>
              </p:nvGraphicFramePr>
              <p:xfrm>
                <a:off x="4973863" y="7656340"/>
                <a:ext cx="1449901" cy="312004"/>
              </p:xfrm>
              <a:graphic>
                <a:graphicData uri="http://schemas.openxmlformats.org/presentationml/2006/ole">
                  <mc:AlternateContent xmlns:mc="http://schemas.openxmlformats.org/markup-compatibility/2006">
                    <mc:Choice xmlns:v="urn:schemas-microsoft-com:vml" Requires="v">
                      <p:oleObj spid="_x0000_s34297" name="Equation" r:id="rId21" imgW="1002960" imgH="215640" progId="Equation.3">
                        <p:embed/>
                      </p:oleObj>
                    </mc:Choice>
                    <mc:Fallback>
                      <p:oleObj name="Equation" r:id="rId21" imgW="1002960" imgH="215640" progId="Equation.3">
                        <p:embed/>
                        <p:pic>
                          <p:nvPicPr>
                            <p:cNvPr id="0" name=""/>
                            <p:cNvPicPr/>
                            <p:nvPr/>
                          </p:nvPicPr>
                          <p:blipFill>
                            <a:blip r:embed="rId22"/>
                            <a:stretch>
                              <a:fillRect/>
                            </a:stretch>
                          </p:blipFill>
                          <p:spPr>
                            <a:xfrm>
                              <a:off x="4973863" y="7656340"/>
                              <a:ext cx="1449901" cy="312004"/>
                            </a:xfrm>
                            <a:prstGeom prst="rect">
                              <a:avLst/>
                            </a:prstGeom>
                            <a:solidFill>
                              <a:schemeClr val="tx1"/>
                            </a:solidFill>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561537077"/>
                    </p:ext>
                  </p:extLst>
                </p:nvPr>
              </p:nvGraphicFramePr>
              <p:xfrm>
                <a:off x="4980210" y="8010557"/>
                <a:ext cx="670920" cy="255588"/>
              </p:xfrm>
              <a:graphic>
                <a:graphicData uri="http://schemas.openxmlformats.org/presentationml/2006/ole">
                  <mc:AlternateContent xmlns:mc="http://schemas.openxmlformats.org/markup-compatibility/2006">
                    <mc:Choice xmlns:v="urn:schemas-microsoft-com:vml" Requires="v">
                      <p:oleObj spid="_x0000_s34298" name="Equation" r:id="rId23" imgW="533160" imgH="203040" progId="Equation.3">
                        <p:embed/>
                      </p:oleObj>
                    </mc:Choice>
                    <mc:Fallback>
                      <p:oleObj name="Equation" r:id="rId23" imgW="533160" imgH="203040" progId="Equation.3">
                        <p:embed/>
                        <p:pic>
                          <p:nvPicPr>
                            <p:cNvPr id="0" name=""/>
                            <p:cNvPicPr/>
                            <p:nvPr/>
                          </p:nvPicPr>
                          <p:blipFill>
                            <a:blip r:embed="rId24"/>
                            <a:stretch>
                              <a:fillRect/>
                            </a:stretch>
                          </p:blipFill>
                          <p:spPr>
                            <a:xfrm>
                              <a:off x="4980210" y="8010557"/>
                              <a:ext cx="670920" cy="255588"/>
                            </a:xfrm>
                            <a:prstGeom prst="rect">
                              <a:avLst/>
                            </a:prstGeom>
                            <a:solidFill>
                              <a:schemeClr val="tx1"/>
                            </a:solidFill>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972475727"/>
                    </p:ext>
                  </p:extLst>
                </p:nvPr>
              </p:nvGraphicFramePr>
              <p:xfrm>
                <a:off x="4964793" y="8951913"/>
                <a:ext cx="499836" cy="310243"/>
              </p:xfrm>
              <a:graphic>
                <a:graphicData uri="http://schemas.openxmlformats.org/presentationml/2006/ole">
                  <mc:AlternateContent xmlns:mc="http://schemas.openxmlformats.org/markup-compatibility/2006">
                    <mc:Choice xmlns:v="urn:schemas-microsoft-com:vml" Requires="v">
                      <p:oleObj spid="_x0000_s34299" name="Equation" r:id="rId25" imgW="368280" imgH="228600" progId="Equation.3">
                        <p:embed/>
                      </p:oleObj>
                    </mc:Choice>
                    <mc:Fallback>
                      <p:oleObj name="Equation" r:id="rId25" imgW="368280" imgH="228600" progId="Equation.3">
                        <p:embed/>
                        <p:pic>
                          <p:nvPicPr>
                            <p:cNvPr id="0" name=""/>
                            <p:cNvPicPr/>
                            <p:nvPr/>
                          </p:nvPicPr>
                          <p:blipFill>
                            <a:blip r:embed="rId26"/>
                            <a:stretch>
                              <a:fillRect/>
                            </a:stretch>
                          </p:blipFill>
                          <p:spPr>
                            <a:xfrm>
                              <a:off x="4964793" y="8951913"/>
                              <a:ext cx="499836" cy="310243"/>
                            </a:xfrm>
                            <a:prstGeom prst="rect">
                              <a:avLst/>
                            </a:prstGeom>
                            <a:solidFill>
                              <a:schemeClr val="tx1"/>
                            </a:solidFill>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022923010"/>
                    </p:ext>
                  </p:extLst>
                </p:nvPr>
              </p:nvGraphicFramePr>
              <p:xfrm>
                <a:off x="7979227" y="8941026"/>
                <a:ext cx="965201" cy="310243"/>
              </p:xfrm>
              <a:graphic>
                <a:graphicData uri="http://schemas.openxmlformats.org/presentationml/2006/ole">
                  <mc:AlternateContent xmlns:mc="http://schemas.openxmlformats.org/markup-compatibility/2006">
                    <mc:Choice xmlns:v="urn:schemas-microsoft-com:vml" Requires="v">
                      <p:oleObj spid="_x0000_s34300" name="Equation" r:id="rId27" imgW="711000" imgH="228600" progId="Equation.3">
                        <p:embed/>
                      </p:oleObj>
                    </mc:Choice>
                    <mc:Fallback>
                      <p:oleObj name="Equation" r:id="rId27" imgW="711000" imgH="228600" progId="Equation.3">
                        <p:embed/>
                        <p:pic>
                          <p:nvPicPr>
                            <p:cNvPr id="0" name=""/>
                            <p:cNvPicPr/>
                            <p:nvPr/>
                          </p:nvPicPr>
                          <p:blipFill>
                            <a:blip r:embed="rId28"/>
                            <a:stretch>
                              <a:fillRect/>
                            </a:stretch>
                          </p:blipFill>
                          <p:spPr>
                            <a:xfrm>
                              <a:off x="7979227" y="8941026"/>
                              <a:ext cx="965201" cy="310243"/>
                            </a:xfrm>
                            <a:prstGeom prst="rect">
                              <a:avLst/>
                            </a:prstGeom>
                            <a:solidFill>
                              <a:schemeClr val="tx1"/>
                            </a:solidFill>
                          </p:spPr>
                        </p:pic>
                      </p:oleObj>
                    </mc:Fallback>
                  </mc:AlternateContent>
                </a:graphicData>
              </a:graphic>
            </p:graphicFrame>
          </p:grpSp>
          <p:graphicFrame>
            <p:nvGraphicFramePr>
              <p:cNvPr id="23" name="Object 22"/>
              <p:cNvGraphicFramePr>
                <a:graphicFrameLocks noChangeAspect="1"/>
              </p:cNvGraphicFramePr>
              <p:nvPr>
                <p:extLst>
                  <p:ext uri="{D42A27DB-BD31-4B8C-83A1-F6EECF244321}">
                    <p14:modId xmlns:p14="http://schemas.microsoft.com/office/powerpoint/2010/main" val="1273013392"/>
                  </p:ext>
                </p:extLst>
              </p:nvPr>
            </p:nvGraphicFramePr>
            <p:xfrm>
              <a:off x="6117771" y="9920740"/>
              <a:ext cx="2233384" cy="279173"/>
            </p:xfrm>
            <a:graphic>
              <a:graphicData uri="http://schemas.openxmlformats.org/presentationml/2006/ole">
                <mc:AlternateContent xmlns:mc="http://schemas.openxmlformats.org/markup-compatibility/2006">
                  <mc:Choice xmlns:v="urn:schemas-microsoft-com:vml" Requires="v">
                    <p:oleObj spid="_x0000_s34301" name="Equation" r:id="rId29" imgW="1828800" imgH="228600" progId="Equation.3">
                      <p:embed/>
                    </p:oleObj>
                  </mc:Choice>
                  <mc:Fallback>
                    <p:oleObj name="Equation" r:id="rId29" imgW="1828800" imgH="228600" progId="Equation.3">
                      <p:embed/>
                      <p:pic>
                        <p:nvPicPr>
                          <p:cNvPr id="0" name=""/>
                          <p:cNvPicPr/>
                          <p:nvPr/>
                        </p:nvPicPr>
                        <p:blipFill>
                          <a:blip r:embed="rId30"/>
                          <a:stretch>
                            <a:fillRect/>
                          </a:stretch>
                        </p:blipFill>
                        <p:spPr>
                          <a:xfrm>
                            <a:off x="6117771" y="9920740"/>
                            <a:ext cx="2233384" cy="279173"/>
                          </a:xfrm>
                          <a:prstGeom prst="rect">
                            <a:avLst/>
                          </a:prstGeom>
                          <a:solidFill>
                            <a:schemeClr val="tx1"/>
                          </a:solidFill>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625123629"/>
                  </p:ext>
                </p:extLst>
              </p:nvPr>
            </p:nvGraphicFramePr>
            <p:xfrm>
              <a:off x="6357257" y="10293944"/>
              <a:ext cx="4189592" cy="428481"/>
            </p:xfrm>
            <a:graphic>
              <a:graphicData uri="http://schemas.openxmlformats.org/presentationml/2006/ole">
                <mc:AlternateContent xmlns:mc="http://schemas.openxmlformats.org/markup-compatibility/2006">
                  <mc:Choice xmlns:v="urn:schemas-microsoft-com:vml" Requires="v">
                    <p:oleObj spid="_x0000_s34302" name="Equation" r:id="rId31" imgW="3352680" imgH="342720" progId="Equation.3">
                      <p:embed/>
                    </p:oleObj>
                  </mc:Choice>
                  <mc:Fallback>
                    <p:oleObj name="Equation" r:id="rId31" imgW="3352680" imgH="342720" progId="Equation.3">
                      <p:embed/>
                      <p:pic>
                        <p:nvPicPr>
                          <p:cNvPr id="0" name=""/>
                          <p:cNvPicPr/>
                          <p:nvPr/>
                        </p:nvPicPr>
                        <p:blipFill>
                          <a:blip r:embed="rId32"/>
                          <a:stretch>
                            <a:fillRect/>
                          </a:stretch>
                        </p:blipFill>
                        <p:spPr>
                          <a:xfrm>
                            <a:off x="6357257" y="10293944"/>
                            <a:ext cx="4189592" cy="428481"/>
                          </a:xfrm>
                          <a:prstGeom prst="rect">
                            <a:avLst/>
                          </a:prstGeom>
                          <a:solidFill>
                            <a:schemeClr val="tx1"/>
                          </a:solidFill>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016028421"/>
                  </p:ext>
                </p:extLst>
              </p:nvPr>
            </p:nvGraphicFramePr>
            <p:xfrm>
              <a:off x="6638470" y="10803345"/>
              <a:ext cx="1435229" cy="283708"/>
            </p:xfrm>
            <a:graphic>
              <a:graphicData uri="http://schemas.openxmlformats.org/presentationml/2006/ole">
                <mc:AlternateContent xmlns:mc="http://schemas.openxmlformats.org/markup-compatibility/2006">
                  <mc:Choice xmlns:v="urn:schemas-microsoft-com:vml" Requires="v">
                    <p:oleObj spid="_x0000_s34303" name="Equation" r:id="rId33" imgW="1091880" imgH="215640" progId="Equation.3">
                      <p:embed/>
                    </p:oleObj>
                  </mc:Choice>
                  <mc:Fallback>
                    <p:oleObj name="Equation" r:id="rId33" imgW="1091880" imgH="215640" progId="Equation.3">
                      <p:embed/>
                      <p:pic>
                        <p:nvPicPr>
                          <p:cNvPr id="0" name=""/>
                          <p:cNvPicPr/>
                          <p:nvPr/>
                        </p:nvPicPr>
                        <p:blipFill>
                          <a:blip r:embed="rId34"/>
                          <a:stretch>
                            <a:fillRect/>
                          </a:stretch>
                        </p:blipFill>
                        <p:spPr>
                          <a:xfrm>
                            <a:off x="6638470" y="10803345"/>
                            <a:ext cx="1435229" cy="283708"/>
                          </a:xfrm>
                          <a:prstGeom prst="rect">
                            <a:avLst/>
                          </a:prstGeom>
                          <a:solidFill>
                            <a:schemeClr val="tx1"/>
                          </a:solidFill>
                        </p:spPr>
                      </p:pic>
                    </p:oleObj>
                  </mc:Fallback>
                </mc:AlternateContent>
              </a:graphicData>
            </a:graphic>
          </p:graphicFrame>
        </p:grpSp>
      </p:grpSp>
    </p:spTree>
    <p:extLst>
      <p:ext uri="{BB962C8B-B14F-4D97-AF65-F5344CB8AC3E}">
        <p14:creationId xmlns:p14="http://schemas.microsoft.com/office/powerpoint/2010/main" val="121248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4">
                                            <p:txEl>
                                              <p:pRg st="1" end="1"/>
                                            </p:txEl>
                                          </p:spTgt>
                                        </p:tgtEl>
                                        <p:attrNameLst>
                                          <p:attrName>style.color</p:attrName>
                                        </p:attrNameLst>
                                      </p:cBhvr>
                                      <p:to>
                                        <p:clrVal>
                                          <a:schemeClr val="accent2"/>
                                        </p:clrVal>
                                      </p:to>
                                    </p:set>
                                    <p:set>
                                      <p:cBhvr>
                                        <p:cTn id="11" dur="500" fill="hold"/>
                                        <p:tgtEl>
                                          <p:spTgt spid="4">
                                            <p:txEl>
                                              <p:pRg st="1" end="1"/>
                                            </p:txEl>
                                          </p:spTgt>
                                        </p:tgtEl>
                                        <p:attrNameLst>
                                          <p:attrName>fillcolor</p:attrName>
                                        </p:attrNameLst>
                                      </p:cBhvr>
                                      <p:to>
                                        <p:clrVal>
                                          <a:schemeClr val="accent2"/>
                                        </p:clrVal>
                                      </p:to>
                                    </p:set>
                                    <p:set>
                                      <p:cBhvr>
                                        <p:cTn id="12" dur="500" fill="hold"/>
                                        <p:tgtEl>
                                          <p:spTgt spid="4">
                                            <p:txEl>
                                              <p:pRg st="1" end="1"/>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nodeType="click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ppt_x"/>
                                          </p:val>
                                        </p:tav>
                                      </p:tavLst>
                                    </p:anim>
                                    <p:anim calcmode="lin" valueType="num">
                                      <p:cBhvr additive="base">
                                        <p:cTn id="17" dur="500"/>
                                        <p:tgtEl>
                                          <p:spTgt spid="14"/>
                                        </p:tgtEl>
                                        <p:attrNameLst>
                                          <p:attrName>ppt_y</p:attrName>
                                        </p:attrNameLst>
                                      </p:cBhvr>
                                      <p:tavLst>
                                        <p:tav tm="0">
                                          <p:val>
                                            <p:strVal val="ppt_y"/>
                                          </p:val>
                                        </p:tav>
                                        <p:tav tm="100000">
                                          <p:val>
                                            <p:strVal val="0-ppt_h/2"/>
                                          </p:val>
                                        </p:tav>
                                      </p:tavLst>
                                    </p:anim>
                                    <p:set>
                                      <p:cBhvr>
                                        <p:cTn id="18" dur="1" fill="hold">
                                          <p:stCondLst>
                                            <p:cond delay="499"/>
                                          </p:stCondLst>
                                        </p:cTn>
                                        <p:tgtEl>
                                          <p:spTgt spid="14"/>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0" end="0"/>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0" end="0"/>
                                            </p:txEl>
                                          </p:spTgt>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1" end="1"/>
                                            </p:txEl>
                                          </p:spTgt>
                                        </p:tgtEl>
                                        <p:attrNameLst>
                                          <p:attrName>ppt_y</p:attrName>
                                        </p:attrNameLst>
                                      </p:cBhvr>
                                      <p:tavLst>
                                        <p:tav tm="0">
                                          <p:val>
                                            <p:strVal val="ppt_y"/>
                                          </p:val>
                                        </p:tav>
                                        <p:tav tm="100000">
                                          <p:val>
                                            <p:strVal val="0-ppt_h/2"/>
                                          </p:val>
                                        </p:tav>
                                      </p:tavLst>
                                    </p:anim>
                                    <p:set>
                                      <p:cBhvr>
                                        <p:cTn id="26" dur="1" fill="hold">
                                          <p:stCondLst>
                                            <p:cond delay="499"/>
                                          </p:stCondLst>
                                        </p:cTn>
                                        <p:tgtEl>
                                          <p:spTgt spid="3">
                                            <p:txEl>
                                              <p:pRg st="1" end="1"/>
                                            </p:txEl>
                                          </p:spTgt>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4" end="4"/>
                                            </p:txEl>
                                          </p:spTgt>
                                        </p:tgtEl>
                                        <p:attrNameLst>
                                          <p:attrName>ppt_y</p:attrName>
                                        </p:attrNameLst>
                                      </p:cBhvr>
                                      <p:tavLst>
                                        <p:tav tm="0">
                                          <p:val>
                                            <p:strVal val="ppt_y"/>
                                          </p:val>
                                        </p:tav>
                                        <p:tav tm="100000">
                                          <p:val>
                                            <p:strVal val="0-ppt_h/2"/>
                                          </p:val>
                                        </p:tav>
                                      </p:tavLst>
                                    </p:anim>
                                    <p:set>
                                      <p:cBhvr>
                                        <p:cTn id="30" dur="1" fill="hold">
                                          <p:stCondLst>
                                            <p:cond delay="499"/>
                                          </p:stCondLst>
                                        </p:cTn>
                                        <p:tgtEl>
                                          <p:spTgt spid="3">
                                            <p:txEl>
                                              <p:pRg st="4" end="4"/>
                                            </p:txEl>
                                          </p:spTgt>
                                        </p:tgtEl>
                                        <p:attrNameLst>
                                          <p:attrName>style.visibility</p:attrName>
                                        </p:attrNameLst>
                                      </p:cBhvr>
                                      <p:to>
                                        <p:strVal val="hidden"/>
                                      </p:to>
                                    </p:set>
                                  </p:childTnLst>
                                </p:cTn>
                              </p:par>
                              <p:par>
                                <p:cTn id="31" presetID="2" presetClass="exit" presetSubtype="1" fill="hold" grpId="0" nodeType="withEffect">
                                  <p:stCondLst>
                                    <p:cond delay="0"/>
                                  </p:stCondLst>
                                  <p:childTnLst>
                                    <p:anim calcmode="lin" valueType="num">
                                      <p:cBhvr additive="base">
                                        <p:cTn id="32"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p:tgtEl>
                                          <p:spTgt spid="3">
                                            <p:txEl>
                                              <p:pRg st="5" end="5"/>
                                            </p:txEl>
                                          </p:spTgt>
                                        </p:tgtEl>
                                        <p:attrNameLst>
                                          <p:attrName>ppt_y</p:attrName>
                                        </p:attrNameLst>
                                      </p:cBhvr>
                                      <p:tavLst>
                                        <p:tav tm="0">
                                          <p:val>
                                            <p:strVal val="ppt_y"/>
                                          </p:val>
                                        </p:tav>
                                        <p:tav tm="100000">
                                          <p:val>
                                            <p:strVal val="0-ppt_h/2"/>
                                          </p:val>
                                        </p:tav>
                                      </p:tavLst>
                                    </p:anim>
                                    <p:set>
                                      <p:cBhvr>
                                        <p:cTn id="34" dur="1" fill="hold">
                                          <p:stCondLst>
                                            <p:cond delay="499"/>
                                          </p:stCondLst>
                                        </p:cTn>
                                        <p:tgtEl>
                                          <p:spTgt spid="3">
                                            <p:txEl>
                                              <p:pRg st="5" end="5"/>
                                            </p:txEl>
                                          </p:spTgt>
                                        </p:tgtEl>
                                        <p:attrNameLst>
                                          <p:attrName>style.visibility</p:attrName>
                                        </p:attrNameLst>
                                      </p:cBhvr>
                                      <p:to>
                                        <p:strVal val="hidden"/>
                                      </p:to>
                                    </p:set>
                                  </p:childTnLst>
                                </p:cTn>
                              </p:par>
                              <p:par>
                                <p:cTn id="35" presetID="2" presetClass="exit" presetSubtype="1" fill="hold" grpId="0" nodeType="withEffect">
                                  <p:stCondLst>
                                    <p:cond delay="0"/>
                                  </p:stCondLst>
                                  <p:childTnLst>
                                    <p:anim calcmode="lin" valueType="num">
                                      <p:cBhvr additive="base">
                                        <p:cTn id="36" dur="500"/>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7" end="7"/>
                                            </p:txEl>
                                          </p:spTgt>
                                        </p:tgtEl>
                                        <p:attrNameLst>
                                          <p:attrName>ppt_y</p:attrName>
                                        </p:attrNameLst>
                                      </p:cBhvr>
                                      <p:tavLst>
                                        <p:tav tm="0">
                                          <p:val>
                                            <p:strVal val="ppt_y"/>
                                          </p:val>
                                        </p:tav>
                                        <p:tav tm="100000">
                                          <p:val>
                                            <p:strVal val="0-ppt_h/2"/>
                                          </p:val>
                                        </p:tav>
                                      </p:tavLst>
                                    </p:anim>
                                    <p:set>
                                      <p:cBhvr>
                                        <p:cTn id="38" dur="1" fill="hold">
                                          <p:stCondLst>
                                            <p:cond delay="499"/>
                                          </p:stCondLst>
                                        </p:cTn>
                                        <p:tgtEl>
                                          <p:spTgt spid="3">
                                            <p:txEl>
                                              <p:pRg st="7" end="7"/>
                                            </p:txEl>
                                          </p:spTgt>
                                        </p:tgtEl>
                                        <p:attrNameLst>
                                          <p:attrName>style.visibility</p:attrName>
                                        </p:attrNameLst>
                                      </p:cBhvr>
                                      <p:to>
                                        <p:strVal val="hidden"/>
                                      </p:to>
                                    </p:set>
                                  </p:childTnLst>
                                </p:cTn>
                              </p:par>
                              <p:par>
                                <p:cTn id="39" presetID="2" presetClass="exit" presetSubtype="1" fill="hold" grpId="0" nodeType="withEffect">
                                  <p:stCondLst>
                                    <p:cond delay="0"/>
                                  </p:stCondLst>
                                  <p:childTnLst>
                                    <p:anim calcmode="lin" valueType="num">
                                      <p:cBhvr additive="base">
                                        <p:cTn id="40" dur="500"/>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1" dur="500"/>
                                        <p:tgtEl>
                                          <p:spTgt spid="3">
                                            <p:txEl>
                                              <p:pRg st="11" end="11"/>
                                            </p:txEl>
                                          </p:spTgt>
                                        </p:tgtEl>
                                        <p:attrNameLst>
                                          <p:attrName>ppt_y</p:attrName>
                                        </p:attrNameLst>
                                      </p:cBhvr>
                                      <p:tavLst>
                                        <p:tav tm="0">
                                          <p:val>
                                            <p:strVal val="ppt_y"/>
                                          </p:val>
                                        </p:tav>
                                        <p:tav tm="100000">
                                          <p:val>
                                            <p:strVal val="0-ppt_h/2"/>
                                          </p:val>
                                        </p:tav>
                                      </p:tavLst>
                                    </p:anim>
                                    <p:set>
                                      <p:cBhvr>
                                        <p:cTn id="42" dur="1" fill="hold">
                                          <p:stCondLst>
                                            <p:cond delay="499"/>
                                          </p:stCondLst>
                                        </p:cTn>
                                        <p:tgtEl>
                                          <p:spTgt spid="3">
                                            <p:txEl>
                                              <p:pRg st="11" end="11"/>
                                            </p:txEl>
                                          </p:spTgt>
                                        </p:tgtEl>
                                        <p:attrNameLst>
                                          <p:attrName>style.visibility</p:attrName>
                                        </p:attrNameLst>
                                      </p:cBhvr>
                                      <p:to>
                                        <p:strVal val="hidden"/>
                                      </p:to>
                                    </p:set>
                                  </p:childTnLst>
                                </p:cTn>
                              </p:par>
                              <p:par>
                                <p:cTn id="43" presetID="2" presetClass="exit" presetSubtype="1" fill="hold" grpId="0" nodeType="withEffect">
                                  <p:stCondLst>
                                    <p:cond delay="0"/>
                                  </p:stCondLst>
                                  <p:childTnLst>
                                    <p:anim calcmode="lin" valueType="num">
                                      <p:cBhvr additive="base">
                                        <p:cTn id="44" dur="500"/>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5" dur="500"/>
                                        <p:tgtEl>
                                          <p:spTgt spid="3">
                                            <p:txEl>
                                              <p:pRg st="14" end="14"/>
                                            </p:txEl>
                                          </p:spTgt>
                                        </p:tgtEl>
                                        <p:attrNameLst>
                                          <p:attrName>ppt_y</p:attrName>
                                        </p:attrNameLst>
                                      </p:cBhvr>
                                      <p:tavLst>
                                        <p:tav tm="0">
                                          <p:val>
                                            <p:strVal val="ppt_y"/>
                                          </p:val>
                                        </p:tav>
                                        <p:tav tm="100000">
                                          <p:val>
                                            <p:strVal val="0-ppt_h/2"/>
                                          </p:val>
                                        </p:tav>
                                      </p:tavLst>
                                    </p:anim>
                                    <p:set>
                                      <p:cBhvr>
                                        <p:cTn id="46" dur="1" fill="hold">
                                          <p:stCondLst>
                                            <p:cond delay="499"/>
                                          </p:stCondLst>
                                        </p:cTn>
                                        <p:tgtEl>
                                          <p:spTgt spid="3">
                                            <p:txEl>
                                              <p:pRg st="14" end="14"/>
                                            </p:txEl>
                                          </p:spTgt>
                                        </p:tgtEl>
                                        <p:attrNameLst>
                                          <p:attrName>style.visibility</p:attrName>
                                        </p:attrNameLst>
                                      </p:cBhvr>
                                      <p:to>
                                        <p:strVal val="hidden"/>
                                      </p:to>
                                    </p:set>
                                  </p:childTnLst>
                                </p:cTn>
                              </p:par>
                              <p:par>
                                <p:cTn id="47" presetID="64" presetClass="path" presetSubtype="0" accel="50000" decel="50000" fill="hold" nodeType="withEffect">
                                  <p:stCondLst>
                                    <p:cond delay="0"/>
                                  </p:stCondLst>
                                  <p:childTnLst>
                                    <p:animMotion origin="layout" path="M 2.91667E-6 -4.07407E-6 L 0.00547 -0.81365 " pathEditMode="relative" rAng="0" ptsTypes="AA">
                                      <p:cBhvr>
                                        <p:cTn id="48" dur="500" fill="hold"/>
                                        <p:tgtEl>
                                          <p:spTgt spid="27"/>
                                        </p:tgtEl>
                                        <p:attrNameLst>
                                          <p:attrName>ppt_x</p:attrName>
                                          <p:attrName>ppt_y</p:attrName>
                                        </p:attrNameLst>
                                      </p:cBhvr>
                                      <p:rCtr x="273" y="-40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a:t>
            </a:r>
            <a:r>
              <a:rPr lang="zh-CN" altLang="en-US" dirty="0"/>
              <a:t>的基本算法</a:t>
            </a:r>
            <a:endParaRPr lang="en-US" dirty="0"/>
          </a:p>
        </p:txBody>
      </p:sp>
      <p:sp>
        <p:nvSpPr>
          <p:cNvPr id="3" name="Vertical Text Placeholder 2"/>
          <p:cNvSpPr>
            <a:spLocks noGrp="1"/>
          </p:cNvSpPr>
          <p:nvPr>
            <p:ph type="body" orient="vert" idx="1"/>
          </p:nvPr>
        </p:nvSpPr>
        <p:spPr/>
        <p:txBody>
          <a:bodyPr>
            <a:normAutofit fontScale="92500" lnSpcReduction="20000"/>
          </a:bodyPr>
          <a:lstStyle/>
          <a:p>
            <a:r>
              <a:rPr lang="zh-CN" altLang="en-US" dirty="0"/>
              <a:t>利用前向递推算法计算</a:t>
            </a:r>
            <a:r>
              <a:rPr lang="en-US" dirty="0"/>
              <a:t>HMM</a:t>
            </a:r>
            <a:r>
              <a:rPr lang="zh-CN" altLang="en-US" dirty="0"/>
              <a:t>模型</a:t>
            </a:r>
            <a:r>
              <a:rPr lang="zh-CN" altLang="en-US" dirty="0" smtClean="0"/>
              <a:t>在</a:t>
            </a:r>
            <a:r>
              <a:rPr lang="el-GR"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π</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zh-CN" altLang="en-US" dirty="0" smtClean="0"/>
              <a:t>条</a:t>
            </a:r>
            <a:r>
              <a:rPr lang="zh-CN" altLang="en-US" dirty="0"/>
              <a:t>件下，输出观察符号序</a:t>
            </a:r>
            <a:r>
              <a:rPr lang="zh-CN" altLang="en-US" dirty="0" smtClean="0"/>
              <a:t>列</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o</a:t>
            </a:r>
            <a:r>
              <a:rPr lang="en-US" altLang="zh-CN" i="1" baseline="-25000" dirty="0" err="1">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zh-CN" altLang="en-US" dirty="0" smtClean="0"/>
              <a:t>的</a:t>
            </a:r>
            <a:r>
              <a:rPr lang="zh-CN" altLang="en-US" dirty="0"/>
              <a:t>概</a:t>
            </a:r>
            <a:r>
              <a:rPr lang="zh-CN" altLang="en-US" dirty="0" smtClean="0"/>
              <a:t>率</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l-GR"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a:t>
            </a:r>
            <a:r>
              <a:rPr lang="zh-CN" altLang="en-US" dirty="0" smtClean="0"/>
              <a:t>，</a:t>
            </a:r>
            <a:r>
              <a:rPr lang="zh-CN" altLang="en-US" dirty="0"/>
              <a:t>其计算过程</a:t>
            </a:r>
            <a:r>
              <a:rPr lang="zh-CN" altLang="en-US" dirty="0" smtClean="0"/>
              <a:t>为</a:t>
            </a:r>
            <a:endParaRPr lang="en-US" altLang="zh-CN" dirty="0" smtClean="0"/>
          </a:p>
          <a:p>
            <a:pPr marL="914400" lvl="1" indent="-457200">
              <a:buFont typeface="+mj-lt"/>
              <a:buAutoNum type="alphaUcPeriod"/>
            </a:pPr>
            <a:r>
              <a:rPr lang="zh-CN" altLang="en-US" dirty="0"/>
              <a:t>对每个状态赋予数组变</a:t>
            </a:r>
            <a:r>
              <a:rPr lang="zh-CN" altLang="en-US" dirty="0" smtClean="0"/>
              <a:t>量</a:t>
            </a:r>
            <a:r>
              <a:rPr lang="el-GR" altLang="zh-CN" i="1" dirty="0" smtClean="0">
                <a:latin typeface="Times New Roman" panose="02020603050405020304" pitchFamily="18" charset="0"/>
                <a:cs typeface="Times New Roman" panose="02020603050405020304" pitchFamily="18" charset="0"/>
              </a:rPr>
              <a:t>α</a:t>
            </a:r>
            <a:r>
              <a:rPr lang="en-US" altLang="zh-CN" i="1" baseline="-25000"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rPr>
              <a:t>)</a:t>
            </a:r>
            <a:r>
              <a:rPr lang="zh-CN" altLang="en-US" dirty="0" smtClean="0"/>
              <a:t>，</a:t>
            </a:r>
            <a:r>
              <a:rPr lang="zh-CN" altLang="en-US" dirty="0"/>
              <a:t>初始化状</a:t>
            </a:r>
            <a:r>
              <a:rPr lang="zh-CN" altLang="en-US" dirty="0" smtClean="0"/>
              <a:t>态</a:t>
            </a:r>
            <a:r>
              <a:rPr lang="en-US" altLang="zh-CN" i="1"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t>的</a:t>
            </a:r>
            <a:r>
              <a:rPr lang="zh-CN" altLang="en-US" dirty="0"/>
              <a:t>数组变</a:t>
            </a:r>
            <a:r>
              <a:rPr lang="zh-CN" altLang="en-US" dirty="0" smtClean="0"/>
              <a:t>量</a:t>
            </a:r>
            <a:r>
              <a:rPr lang="el-GR" altLang="zh-CN" i="1" dirty="0" smtClean="0">
                <a:latin typeface="Times New Roman" panose="02020603050405020304" pitchFamily="18" charset="0"/>
                <a:cs typeface="Times New Roman" panose="02020603050405020304" pitchFamily="18" charset="0"/>
              </a:rPr>
              <a:t>α</a:t>
            </a:r>
            <a:r>
              <a:rPr lang="en-US" altLang="zh-CN"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r>
              <a:rPr lang="zh-CN" altLang="en-US" dirty="0" smtClean="0"/>
              <a:t>为</a:t>
            </a:r>
            <a:r>
              <a:rPr lang="en-US" dirty="0"/>
              <a:t>1</a:t>
            </a:r>
            <a:r>
              <a:rPr lang="zh-CN" altLang="en-US" dirty="0"/>
              <a:t>，其它状态数组变</a:t>
            </a:r>
            <a:r>
              <a:rPr lang="zh-CN" altLang="en-US" dirty="0" smtClean="0"/>
              <a:t>量</a:t>
            </a:r>
            <a:r>
              <a:rPr lang="el-GR" altLang="zh-CN" i="1" dirty="0" smtClean="0">
                <a:latin typeface="Times New Roman" panose="02020603050405020304" pitchFamily="18" charset="0"/>
                <a:cs typeface="Times New Roman" panose="02020603050405020304" pitchFamily="18" charset="0"/>
              </a:rPr>
              <a:t>α</a:t>
            </a:r>
            <a:r>
              <a:rPr lang="en-US" altLang="zh-CN"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zh-CN" altLang="en-US" dirty="0" smtClean="0"/>
              <a:t>为</a:t>
            </a:r>
            <a:r>
              <a:rPr lang="en-US" dirty="0"/>
              <a:t>0</a:t>
            </a:r>
            <a:r>
              <a:rPr lang="zh-CN" altLang="en-US" dirty="0" smtClean="0"/>
              <a:t>；</a:t>
            </a:r>
            <a:endParaRPr lang="en-US" altLang="zh-CN" dirty="0" smtClean="0"/>
          </a:p>
          <a:p>
            <a:pPr marL="914400" lvl="1" indent="-457200">
              <a:buFont typeface="+mj-lt"/>
              <a:buAutoNum type="alphaUcPeriod"/>
            </a:pPr>
            <a:r>
              <a:rPr lang="zh-CN" altLang="en-US" dirty="0"/>
              <a:t>计</a:t>
            </a:r>
            <a:r>
              <a:rPr lang="zh-CN" altLang="en-US" dirty="0" smtClean="0"/>
              <a:t>算</a:t>
            </a:r>
            <a:r>
              <a:rPr lang="en-US" altLang="zh-CN" i="1" dirty="0" err="1" smtClean="0">
                <a:latin typeface="Times New Roman" panose="02020603050405020304" pitchFamily="18" charset="0"/>
                <a:cs typeface="Times New Roman" panose="02020603050405020304" pitchFamily="18" charset="0"/>
              </a:rPr>
              <a:t>t</a:t>
            </a:r>
            <a:r>
              <a:rPr lang="en-US" dirty="0" err="1" smtClean="0"/>
              <a:t>时刻</a:t>
            </a:r>
            <a:r>
              <a:rPr lang="zh-CN" altLang="en-US" dirty="0"/>
              <a:t>输出的观察</a:t>
            </a:r>
            <a:r>
              <a:rPr lang="zh-CN" altLang="en-US" dirty="0" smtClean="0"/>
              <a:t>值</a:t>
            </a:r>
            <a:r>
              <a:rPr lang="en-US" altLang="zh-CN" i="1" dirty="0" err="1" smtClean="0">
                <a:latin typeface="Times New Roman" panose="02020603050405020304" pitchFamily="18" charset="0"/>
                <a:cs typeface="Times New Roman" panose="02020603050405020304" pitchFamily="18" charset="0"/>
              </a:rPr>
              <a:t>o</a:t>
            </a:r>
            <a:r>
              <a:rPr lang="en-US" altLang="zh-CN" i="1" baseline="-25000" dirty="0" err="1" smtClean="0">
                <a:latin typeface="Times New Roman" panose="02020603050405020304" pitchFamily="18" charset="0"/>
                <a:cs typeface="Times New Roman" panose="02020603050405020304" pitchFamily="18" charset="0"/>
              </a:rPr>
              <a:t>t</a:t>
            </a:r>
            <a:r>
              <a:rPr lang="zh-CN" altLang="en-US" dirty="0" smtClean="0"/>
              <a:t>的</a:t>
            </a:r>
            <a:r>
              <a:rPr lang="zh-CN" altLang="en-US" dirty="0"/>
              <a:t>概率</a:t>
            </a:r>
            <a:r>
              <a:rPr lang="zh-CN" altLang="en-US" dirty="0" smtClean="0"/>
              <a:t>为</a:t>
            </a:r>
            <a:r>
              <a:rPr lang="el-GR" altLang="zh-CN" i="1" dirty="0">
                <a:latin typeface="Times New Roman" panose="02020603050405020304" pitchFamily="18" charset="0"/>
                <a:cs typeface="Times New Roman" panose="02020603050405020304" pitchFamily="18" charset="0"/>
              </a:rPr>
              <a:t>α</a:t>
            </a:r>
            <a:r>
              <a:rPr lang="en-US" altLang="zh-CN" i="1" baseline="-25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rPr>
              <a:t>)</a:t>
            </a:r>
          </a:p>
          <a:p>
            <a:pPr marL="914400" lvl="1" indent="-457200">
              <a:buFont typeface="+mj-lt"/>
              <a:buAutoNum type="alphaUcPeriod"/>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lphaUcPeriod"/>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altLang="zh-CN" dirty="0" smtClean="0"/>
          </a:p>
          <a:p>
            <a:pPr marL="457200" lvl="1" indent="0">
              <a:buNone/>
            </a:pPr>
            <a:r>
              <a:rPr lang="zh-CN" altLang="en-US" dirty="0" smtClean="0"/>
              <a:t>当</a:t>
            </a:r>
            <a:r>
              <a:rPr lang="zh-CN" altLang="en-US" dirty="0"/>
              <a:t>状态</a:t>
            </a:r>
            <a:r>
              <a:rPr lang="en-US" i="1" dirty="0"/>
              <a:t>S</a:t>
            </a:r>
            <a:r>
              <a:rPr lang="en-US" i="1" baseline="-25000" dirty="0"/>
              <a:t>i</a:t>
            </a:r>
            <a:r>
              <a:rPr lang="zh-CN" altLang="en-US" dirty="0"/>
              <a:t>到状态</a:t>
            </a:r>
            <a:r>
              <a:rPr lang="en-US" i="1" dirty="0" err="1"/>
              <a:t>S</a:t>
            </a:r>
            <a:r>
              <a:rPr lang="en-US" i="1" baseline="-25000" dirty="0" err="1"/>
              <a:t>j</a:t>
            </a:r>
            <a:r>
              <a:rPr lang="zh-CN" altLang="en-US" dirty="0"/>
              <a:t>没有转移</a:t>
            </a:r>
            <a:r>
              <a:rPr lang="zh-CN" altLang="en-US" dirty="0" smtClean="0"/>
              <a:t>时，</a:t>
            </a:r>
            <a:r>
              <a:rPr lang="en-US" altLang="zh-CN" i="1" dirty="0" err="1" smtClean="0">
                <a:latin typeface="Times New Roman" panose="02020603050405020304" pitchFamily="18" charset="0"/>
                <a:cs typeface="Times New Roman" panose="02020603050405020304" pitchFamily="18" charset="0"/>
              </a:rPr>
              <a:t>a</a:t>
            </a:r>
            <a:r>
              <a:rPr lang="en-US" altLang="zh-CN" i="1" baseline="-25000" dirty="0" err="1" smtClean="0">
                <a:latin typeface="Times New Roman" panose="02020603050405020304" pitchFamily="18" charset="0"/>
                <a:cs typeface="Times New Roman" panose="02020603050405020304" pitchFamily="18" charset="0"/>
              </a:rPr>
              <a:t>ij</a:t>
            </a:r>
            <a:r>
              <a:rPr lang="en-US" altLang="zh-CN"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4" name="Vertical Text Placeholder 3"/>
          <p:cNvSpPr>
            <a:spLocks noGrp="1"/>
          </p:cNvSpPr>
          <p:nvPr>
            <p:ph type="body" orient="vert" idx="13"/>
          </p:nvPr>
        </p:nvSpPr>
        <p:spPr/>
        <p:txBody>
          <a:bodyPr/>
          <a:lstStyle/>
          <a:p>
            <a:r>
              <a:rPr lang="zh-CN" altLang="en-US" dirty="0"/>
              <a:t>解决问题</a:t>
            </a:r>
            <a:r>
              <a:rPr lang="en-US" altLang="zh-CN" dirty="0"/>
              <a:t>1</a:t>
            </a:r>
          </a:p>
          <a:p>
            <a:pPr marL="457200" lvl="1" indent="-182880"/>
            <a:r>
              <a:rPr lang="zh-CN" altLang="en-US" b="1" dirty="0"/>
              <a:t>前向</a:t>
            </a:r>
            <a:r>
              <a:rPr lang="en-US" b="1" dirty="0"/>
              <a:t>-</a:t>
            </a:r>
            <a:r>
              <a:rPr lang="zh-CN" altLang="en-US" b="1" dirty="0"/>
              <a:t>后向算法</a:t>
            </a:r>
            <a:endParaRPr lang="en-US" altLang="zh-CN" b="1" dirty="0"/>
          </a:p>
          <a:p>
            <a:r>
              <a:rPr lang="zh-CN" altLang="en-US" dirty="0"/>
              <a:t>解决问题</a:t>
            </a:r>
            <a:r>
              <a:rPr lang="en-US" altLang="zh-CN" dirty="0"/>
              <a:t>2</a:t>
            </a:r>
          </a:p>
          <a:p>
            <a:pPr marL="457200" lvl="1" indent="-182880"/>
            <a:r>
              <a:rPr lang="en-US" b="1" dirty="0"/>
              <a:t>Viterbi</a:t>
            </a:r>
            <a:r>
              <a:rPr lang="zh-CN" altLang="en-US" b="1" dirty="0"/>
              <a:t>算法</a:t>
            </a:r>
            <a:endParaRPr lang="en-US" altLang="zh-CN" b="1" dirty="0"/>
          </a:p>
          <a:p>
            <a:r>
              <a:rPr lang="zh-CN" altLang="en-US" dirty="0"/>
              <a:t>解决问题</a:t>
            </a:r>
            <a:r>
              <a:rPr lang="en-US" altLang="zh-CN" dirty="0"/>
              <a:t>3</a:t>
            </a:r>
          </a:p>
          <a:p>
            <a:pPr marL="457200" lvl="1" indent="-182880"/>
            <a:r>
              <a:rPr lang="en-US" b="1" dirty="0"/>
              <a:t>Baum-Welch</a:t>
            </a:r>
            <a:r>
              <a:rPr lang="zh-CN" altLang="en-US" b="1" dirty="0"/>
              <a:t>算法</a:t>
            </a:r>
            <a:endParaRPr lang="en-US" dirty="0"/>
          </a:p>
          <a:p>
            <a:endParaRPr lang="en-US" dirty="0"/>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131950671"/>
              </p:ext>
            </p:extLst>
          </p:nvPr>
        </p:nvGraphicFramePr>
        <p:xfrm>
          <a:off x="4830537" y="4408940"/>
          <a:ext cx="6379338" cy="914173"/>
        </p:xfrm>
        <a:graphic>
          <a:graphicData uri="http://schemas.openxmlformats.org/presentationml/2006/ole">
            <mc:AlternateContent xmlns:mc="http://schemas.openxmlformats.org/markup-compatibility/2006">
              <mc:Choice xmlns:v="urn:schemas-microsoft-com:vml" Requires="v">
                <p:oleObj spid="_x0000_s34987" name="Equation" r:id="rId3" imgW="4076640" imgH="583920" progId="Equation.3">
                  <p:embed/>
                </p:oleObj>
              </mc:Choice>
              <mc:Fallback>
                <p:oleObj name="Equation" r:id="rId3" imgW="4076640" imgH="583920" progId="Equation.3">
                  <p:embed/>
                  <p:pic>
                    <p:nvPicPr>
                      <p:cNvPr id="0" name=""/>
                      <p:cNvPicPr/>
                      <p:nvPr/>
                    </p:nvPicPr>
                    <p:blipFill>
                      <a:blip r:embed="rId4"/>
                      <a:stretch>
                        <a:fillRect/>
                      </a:stretch>
                    </p:blipFill>
                    <p:spPr>
                      <a:xfrm>
                        <a:off x="4830537" y="4408940"/>
                        <a:ext cx="6379338" cy="914173"/>
                      </a:xfrm>
                      <a:prstGeom prst="rect">
                        <a:avLst/>
                      </a:prstGeom>
                      <a:solidFill>
                        <a:schemeClr val="tx1"/>
                      </a:solidFill>
                    </p:spPr>
                  </p:pic>
                </p:oleObj>
              </mc:Fallback>
            </mc:AlternateContent>
          </a:graphicData>
        </a:graphic>
      </p:graphicFrame>
      <p:grpSp>
        <p:nvGrpSpPr>
          <p:cNvPr id="14" name="Group 13"/>
          <p:cNvGrpSpPr/>
          <p:nvPr/>
        </p:nvGrpSpPr>
        <p:grpSpPr>
          <a:xfrm>
            <a:off x="4778829" y="7141420"/>
            <a:ext cx="6623678" cy="5539978"/>
            <a:chOff x="4778829" y="7141420"/>
            <a:chExt cx="6623678" cy="5539978"/>
          </a:xfrm>
        </p:grpSpPr>
        <p:grpSp>
          <p:nvGrpSpPr>
            <p:cNvPr id="13" name="Group 12"/>
            <p:cNvGrpSpPr/>
            <p:nvPr/>
          </p:nvGrpSpPr>
          <p:grpSpPr>
            <a:xfrm>
              <a:off x="4778829" y="7141420"/>
              <a:ext cx="6623678" cy="5539978"/>
              <a:chOff x="4778829" y="7141420"/>
              <a:chExt cx="6623678" cy="5539978"/>
            </a:xfrm>
          </p:grpSpPr>
          <p:sp>
            <p:nvSpPr>
              <p:cNvPr id="7" name="Rectangle 6"/>
              <p:cNvSpPr/>
              <p:nvPr/>
            </p:nvSpPr>
            <p:spPr>
              <a:xfrm>
                <a:off x="4778829" y="7141420"/>
                <a:ext cx="6455228" cy="5539978"/>
              </a:xfrm>
              <a:prstGeom prst="rect">
                <a:avLst/>
              </a:prstGeom>
            </p:spPr>
            <p:txBody>
              <a:bodyPr wrap="square">
                <a:spAutoFit/>
              </a:bodyPr>
              <a:lstStyle/>
              <a:p>
                <a:pPr marL="342900" indent="-342900">
                  <a:lnSpc>
                    <a:spcPct val="150000"/>
                  </a:lnSpc>
                  <a:buFont typeface="+mj-lt"/>
                  <a:buAutoNum type="alphaUcPeriod" startAt="3"/>
                </a:pPr>
                <a:r>
                  <a:rPr lang="zh-CN" altLang="en-US" sz="1900" dirty="0">
                    <a:latin typeface="微软雅黑" panose="020B0503020204020204" pitchFamily="34" charset="-122"/>
                    <a:ea typeface="微软雅黑" panose="020B0503020204020204" pitchFamily="34" charset="-122"/>
                  </a:rPr>
                  <a:t>当</a:t>
                </a:r>
                <a:r>
                  <a:rPr lang="en-US" altLang="zh-CN" sz="1900" dirty="0">
                    <a:latin typeface="微软雅黑" panose="020B0503020204020204" pitchFamily="34" charset="-122"/>
                    <a:ea typeface="微软雅黑" panose="020B0503020204020204" pitchFamily="34" charset="-122"/>
                  </a:rPr>
                  <a:t>t ≠T</a:t>
                </a:r>
                <a:r>
                  <a:rPr lang="zh-CN" altLang="en-US" sz="1900" dirty="0">
                    <a:latin typeface="微软雅黑" panose="020B0503020204020204" pitchFamily="34" charset="-122"/>
                    <a:ea typeface="微软雅黑" panose="020B0503020204020204" pitchFamily="34" charset="-122"/>
                  </a:rPr>
                  <a:t>时转到</a:t>
                </a:r>
                <a:r>
                  <a:rPr lang="en-US" altLang="zh-CN" sz="1900" dirty="0">
                    <a:latin typeface="微软雅黑" panose="020B0503020204020204" pitchFamily="34" charset="-122"/>
                    <a:ea typeface="微软雅黑" panose="020B0503020204020204" pitchFamily="34" charset="-122"/>
                  </a:rPr>
                  <a:t>B</a:t>
                </a:r>
                <a:r>
                  <a:rPr lang="zh-CN" altLang="en-US" sz="1900" dirty="0">
                    <a:latin typeface="微软雅黑" panose="020B0503020204020204" pitchFamily="34" charset="-122"/>
                    <a:ea typeface="微软雅黑" panose="020B0503020204020204" pitchFamily="34" charset="-122"/>
                  </a:rPr>
                  <a:t>，否则继续下一</a:t>
                </a:r>
                <a:r>
                  <a:rPr lang="zh-CN" altLang="en-US" sz="1900" dirty="0" smtClean="0">
                    <a:latin typeface="微软雅黑" panose="020B0503020204020204" pitchFamily="34" charset="-122"/>
                    <a:ea typeface="微软雅黑" panose="020B0503020204020204" pitchFamily="34" charset="-122"/>
                  </a:rPr>
                  <a:t>步</a:t>
                </a:r>
                <a:endParaRPr lang="en-US" altLang="zh-CN" sz="1900" dirty="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lphaUcPeriod" startAt="3"/>
                </a:pPr>
                <a:r>
                  <a:rPr lang="zh-CN" altLang="en-US" sz="1900" dirty="0">
                    <a:latin typeface="微软雅黑" panose="020B0503020204020204" pitchFamily="34" charset="-122"/>
                    <a:ea typeface="微软雅黑" panose="020B0503020204020204" pitchFamily="34" charset="-122"/>
                  </a:rPr>
                  <a:t>获</a:t>
                </a:r>
                <a:r>
                  <a:rPr lang="zh-CN" altLang="en-US" sz="1900" dirty="0" smtClean="0">
                    <a:latin typeface="微软雅黑" panose="020B0503020204020204" pitchFamily="34" charset="-122"/>
                    <a:ea typeface="微软雅黑" panose="020B0503020204020204" pitchFamily="34" charset="-122"/>
                  </a:rPr>
                  <a:t>得</a:t>
                </a:r>
                <a:r>
                  <a:rPr lang="el-GR" altLang="zh-CN" sz="2000" i="1" dirty="0" smtClean="0">
                    <a:latin typeface="Times New Roman" panose="02020603050405020304" pitchFamily="18" charset="0"/>
                    <a:cs typeface="Times New Roman" panose="02020603050405020304" pitchFamily="18" charset="0"/>
                  </a:rPr>
                  <a:t>α</a:t>
                </a:r>
                <a:r>
                  <a:rPr lang="en-US" altLang="zh-CN" sz="2000" i="1" baseline="-25000" dirty="0" smtClean="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a:t>
                </a:r>
                <a:r>
                  <a:rPr lang="zh-CN" altLang="en-US" sz="1900" dirty="0" smtClean="0">
                    <a:latin typeface="微软雅黑" panose="020B0503020204020204" pitchFamily="34" charset="-122"/>
                    <a:ea typeface="微软雅黑" panose="020B0503020204020204" pitchFamily="34" charset="-122"/>
                  </a:rPr>
                  <a:t>的</a:t>
                </a:r>
                <a:r>
                  <a:rPr lang="zh-CN" altLang="en-US" sz="1900" dirty="0">
                    <a:latin typeface="微软雅黑" panose="020B0503020204020204" pitchFamily="34" charset="-122"/>
                    <a:ea typeface="微软雅黑" panose="020B0503020204020204" pitchFamily="34" charset="-122"/>
                  </a:rPr>
                  <a:t>值，</a:t>
                </a:r>
                <a:r>
                  <a:rPr lang="zh-CN" altLang="en-US" sz="1900" dirty="0" smtClean="0">
                    <a:latin typeface="微软雅黑" panose="020B0503020204020204" pitchFamily="34" charset="-122"/>
                    <a:ea typeface="微软雅黑" panose="020B0503020204020204" pitchFamily="34" charset="-122"/>
                  </a:rPr>
                  <a:t>有</a:t>
                </a:r>
                <a:r>
                  <a:rPr lang="en-US" altLang="zh-CN" sz="2000" i="1"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O|</a:t>
                </a:r>
                <a:r>
                  <a:rPr lang="el-GR" altLang="zh-CN" sz="2000" i="1" dirty="0">
                    <a:latin typeface="Times New Roman" panose="02020603050405020304" pitchFamily="18" charset="0"/>
                    <a:cs typeface="Times New Roman" panose="02020603050405020304" pitchFamily="18" charset="0"/>
                  </a:rPr>
                  <a:t>λ</a:t>
                </a:r>
                <a:r>
                  <a:rPr lang="en-US" altLang="zh-CN" sz="2000" dirty="0" smtClean="0">
                    <a:latin typeface="Times New Roman" panose="02020603050405020304" pitchFamily="18" charset="0"/>
                    <a:cs typeface="Times New Roman" panose="02020603050405020304" pitchFamily="18" charset="0"/>
                  </a:rPr>
                  <a:t>)=</a:t>
                </a:r>
                <a:r>
                  <a:rPr lang="el-GR" altLang="zh-CN" sz="2000" i="1" dirty="0">
                    <a:latin typeface="Times New Roman" panose="02020603050405020304" pitchFamily="18" charset="0"/>
                    <a:cs typeface="Times New Roman" panose="02020603050405020304" pitchFamily="18" charset="0"/>
                  </a:rPr>
                  <a:t> α</a:t>
                </a:r>
                <a:r>
                  <a:rPr lang="en-US" altLang="zh-CN" sz="2000" i="1" baseline="-25000"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mj-lt"/>
                  <a:buAutoNum type="alphaUcPeriod" startAt="3"/>
                </a:pP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UcPeriod" startAt="3"/>
                </a:pP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zh-CN" altLang="en-US" sz="1900" dirty="0" smtClean="0">
                    <a:latin typeface="微软雅黑" panose="020B0503020204020204" pitchFamily="34" charset="-122"/>
                    <a:ea typeface="微软雅黑" panose="020B0503020204020204" pitchFamily="34" charset="-122"/>
                  </a:rPr>
                  <a:t>          表</a:t>
                </a:r>
                <a:r>
                  <a:rPr lang="zh-CN" altLang="en-US" sz="1900" dirty="0">
                    <a:latin typeface="微软雅黑" panose="020B0503020204020204" pitchFamily="34" charset="-122"/>
                    <a:ea typeface="微软雅黑" panose="020B0503020204020204" pitchFamily="34" charset="-122"/>
                  </a:rPr>
                  <a:t>示</a:t>
                </a:r>
                <a:r>
                  <a:rPr lang="en-US" altLang="zh-CN" sz="19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900" dirty="0">
                    <a:latin typeface="微软雅黑" panose="020B0503020204020204" pitchFamily="34" charset="-122"/>
                    <a:ea typeface="微软雅黑" panose="020B0503020204020204" pitchFamily="34" charset="-122"/>
                  </a:rPr>
                  <a:t>时刻的观测符号序</a:t>
                </a:r>
                <a:r>
                  <a:rPr lang="zh-CN" altLang="en-US" sz="1900" dirty="0" smtClean="0">
                    <a:latin typeface="微软雅黑" panose="020B0503020204020204" pitchFamily="34" charset="-122"/>
                    <a:ea typeface="微软雅黑" panose="020B0503020204020204" pitchFamily="34" charset="-122"/>
                  </a:rPr>
                  <a:t>列</a:t>
                </a:r>
                <a:r>
                  <a:rPr lang="en-US" altLang="zh-CN" sz="1900" dirty="0" smtClean="0">
                    <a:latin typeface="微软雅黑" panose="020B0503020204020204" pitchFamily="34" charset="-122"/>
                    <a:ea typeface="微软雅黑" panose="020B0503020204020204" pitchFamily="34" charset="-122"/>
                  </a:rPr>
                  <a:t>{</a:t>
                </a:r>
                <a:r>
                  <a:rPr lang="en-US" altLang="zh-CN" sz="2000" i="1" dirty="0">
                    <a:latin typeface="Times New Roman" panose="02020603050405020304" pitchFamily="18" charset="0"/>
                    <a:cs typeface="Times New Roman" panose="02020603050405020304" pitchFamily="18" charset="0"/>
                  </a:rPr>
                  <a:t>O</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O</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baseline="-25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O</a:t>
                </a:r>
                <a:r>
                  <a:rPr lang="en-US" altLang="zh-CN" sz="2000" i="1" baseline="-25000" dirty="0" err="1" smtClean="0">
                    <a:latin typeface="Times New Roman" panose="02020603050405020304" pitchFamily="18" charset="0"/>
                    <a:cs typeface="Times New Roman" panose="02020603050405020304" pitchFamily="18" charset="0"/>
                  </a:rPr>
                  <a:t>t</a:t>
                </a:r>
                <a:r>
                  <a:rPr lang="en-US" altLang="zh-CN" sz="1900" dirty="0" smtClean="0">
                    <a:latin typeface="微软雅黑" panose="020B0503020204020204" pitchFamily="34" charset="-122"/>
                    <a:ea typeface="微软雅黑" panose="020B0503020204020204" pitchFamily="34" charset="-122"/>
                  </a:rPr>
                  <a:t>}</a:t>
                </a:r>
                <a:r>
                  <a:rPr lang="zh-CN" altLang="en-US" sz="1900" dirty="0" smtClean="0">
                    <a:latin typeface="微软雅黑" panose="020B0503020204020204" pitchFamily="34" charset="-122"/>
                    <a:ea typeface="微软雅黑" panose="020B0503020204020204" pitchFamily="34" charset="-122"/>
                  </a:rPr>
                  <a:t>，并</a:t>
                </a:r>
                <a:r>
                  <a:rPr lang="en-US" sz="2000" dirty="0" err="1" smtClean="0">
                    <a:latin typeface="微软雅黑" panose="020B0503020204020204" pitchFamily="34" charset="-122"/>
                    <a:ea typeface="微软雅黑" panose="020B0503020204020204" pitchFamily="34" charset="-122"/>
                  </a:rPr>
                  <a:t>由</a:t>
                </a:r>
                <a:r>
                  <a:rPr lang="en-US" sz="19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sz="2000" dirty="0" err="1" smtClean="0">
                    <a:latin typeface="微软雅黑" panose="020B0503020204020204" pitchFamily="34" charset="-122"/>
                    <a:ea typeface="微软雅黑" panose="020B0503020204020204" pitchFamily="34" charset="-122"/>
                  </a:rPr>
                  <a:t>时刻</a:t>
                </a:r>
                <a:r>
                  <a:rPr lang="en-US" sz="2000" i="1" dirty="0"/>
                  <a:t> S</a:t>
                </a:r>
                <a:r>
                  <a:rPr lang="en-US" sz="2000" i="1" baseline="-25000" dirty="0"/>
                  <a:t>i</a:t>
                </a:r>
                <a:r>
                  <a:rPr lang="zh-CN" altLang="en-US" sz="2000" dirty="0" smtClean="0">
                    <a:latin typeface="微软雅黑" panose="020B0503020204020204" pitchFamily="34" charset="-122"/>
                    <a:ea typeface="微软雅黑" panose="020B0503020204020204" pitchFamily="34" charset="-122"/>
                  </a:rPr>
                  <a:t>转</a:t>
                </a:r>
                <a:r>
                  <a:rPr lang="zh-CN" altLang="en-US" sz="2000" dirty="0">
                    <a:latin typeface="微软雅黑" panose="020B0503020204020204" pitchFamily="34" charset="-122"/>
                    <a:ea typeface="微软雅黑" panose="020B0503020204020204" pitchFamily="34" charset="-122"/>
                  </a:rPr>
                  <a:t>移到</a:t>
                </a:r>
                <a:r>
                  <a:rPr lang="en-US" sz="1900" dirty="0">
                    <a:latin typeface="Times New Roman" panose="02020603050405020304" pitchFamily="18" charset="0"/>
                    <a:ea typeface="微软雅黑" panose="020B0503020204020204" pitchFamily="34" charset="-122"/>
                    <a:cs typeface="Times New Roman" panose="02020603050405020304" pitchFamily="18" charset="0"/>
                  </a:rPr>
                  <a:t>t+1</a:t>
                </a:r>
                <a:r>
                  <a:rPr lang="zh-CN" altLang="en-US" sz="2000" dirty="0">
                    <a:latin typeface="微软雅黑" panose="020B0503020204020204" pitchFamily="34" charset="-122"/>
                    <a:ea typeface="微软雅黑" panose="020B0503020204020204" pitchFamily="34" charset="-122"/>
                  </a:rPr>
                  <a:t>时刻</a:t>
                </a:r>
                <a:r>
                  <a:rPr lang="zh-CN" altLang="en-US" sz="2000" dirty="0" smtClean="0">
                    <a:latin typeface="微软雅黑" panose="020B0503020204020204" pitchFamily="34" charset="-122"/>
                    <a:ea typeface="微软雅黑" panose="020B0503020204020204" pitchFamily="34" charset="-122"/>
                  </a:rPr>
                  <a:t>的状态</a:t>
                </a:r>
                <a:r>
                  <a:rPr lang="en-US" sz="2000" i="1" dirty="0" err="1" smtClean="0"/>
                  <a:t>S</a:t>
                </a:r>
                <a:r>
                  <a:rPr lang="en-US" sz="2000" i="1" baseline="-25000" dirty="0" err="1" smtClean="0"/>
                  <a:t>j</a:t>
                </a:r>
                <a:r>
                  <a:rPr lang="zh-CN" altLang="en-US" sz="2000" dirty="0" smtClean="0">
                    <a:latin typeface="微软雅黑" panose="020B0503020204020204" pitchFamily="34" charset="-122"/>
                    <a:ea typeface="微软雅黑" panose="020B0503020204020204" pitchFamily="34" charset="-122"/>
                  </a:rPr>
                  <a:t>发</a:t>
                </a:r>
                <a:r>
                  <a:rPr lang="zh-CN" altLang="en-US" sz="2000" dirty="0">
                    <a:latin typeface="微软雅黑" panose="020B0503020204020204" pitchFamily="34" charset="-122"/>
                    <a:ea typeface="微软雅黑" panose="020B0503020204020204" pitchFamily="34" charset="-122"/>
                  </a:rPr>
                  <a:t>生的概率</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1900" dirty="0" smtClean="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表示</a:t>
                </a:r>
                <a:r>
                  <a:rPr lang="zh-CN" altLang="en-US" sz="1900" dirty="0" smtClean="0">
                    <a:latin typeface="微软雅黑" panose="020B0503020204020204" pitchFamily="34" charset="-122"/>
                    <a:ea typeface="微软雅黑" panose="020B0503020204020204" pitchFamily="34" charset="-122"/>
                  </a:rPr>
                  <a:t>观</a:t>
                </a:r>
                <a:r>
                  <a:rPr lang="zh-CN" altLang="en-US" sz="1900" dirty="0">
                    <a:latin typeface="微软雅黑" panose="020B0503020204020204" pitchFamily="34" charset="-122"/>
                    <a:ea typeface="微软雅黑" panose="020B0503020204020204" pitchFamily="34" charset="-122"/>
                  </a:rPr>
                  <a:t>测到的符号序</a:t>
                </a:r>
                <a:r>
                  <a:rPr lang="zh-CN" altLang="en-US" sz="1900" dirty="0" smtClean="0">
                    <a:latin typeface="微软雅黑" panose="020B0503020204020204" pitchFamily="34" charset="-122"/>
                    <a:ea typeface="微软雅黑" panose="020B0503020204020204" pitchFamily="34" charset="-122"/>
                  </a:rPr>
                  <a:t>列</a:t>
                </a:r>
                <a:r>
                  <a:rPr lang="en-US" altLang="zh-CN" sz="2000" dirty="0">
                    <a:latin typeface="微软雅黑" panose="020B0503020204020204" pitchFamily="34" charset="-122"/>
                    <a:ea typeface="微软雅黑" panose="020B0503020204020204" pitchFamily="34" charset="-122"/>
                  </a:rPr>
                  <a:t>{</a:t>
                </a:r>
                <a:r>
                  <a:rPr lang="en-US" altLang="zh-CN" sz="2000" i="1" dirty="0">
                    <a:latin typeface="Times New Roman" panose="02020603050405020304" pitchFamily="18" charset="0"/>
                    <a:cs typeface="Times New Roman" panose="02020603050405020304" pitchFamily="18" charset="0"/>
                  </a:rPr>
                  <a:t>O</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O</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O</a:t>
                </a:r>
                <a:r>
                  <a:rPr lang="en-US" altLang="zh-CN" sz="2000" i="1" baseline="-25000" dirty="0" err="1">
                    <a:latin typeface="Times New Roman" panose="02020603050405020304" pitchFamily="18" charset="0"/>
                    <a:cs typeface="Times New Roman" panose="02020603050405020304" pitchFamily="18" charset="0"/>
                  </a:rPr>
                  <a:t>t</a:t>
                </a:r>
                <a:r>
                  <a:rPr lang="en-US" altLang="zh-CN" sz="2000" dirty="0">
                    <a:latin typeface="微软雅黑" panose="020B0503020204020204" pitchFamily="34" charset="-122"/>
                    <a:ea typeface="微软雅黑" panose="020B0503020204020204" pitchFamily="34" charset="-122"/>
                  </a:rPr>
                  <a:t>}</a:t>
                </a:r>
                <a:r>
                  <a:rPr lang="zh-CN" altLang="en-US" sz="1900" dirty="0" smtClean="0">
                    <a:latin typeface="微软雅黑" panose="020B0503020204020204" pitchFamily="34" charset="-122"/>
                    <a:ea typeface="微软雅黑" panose="020B0503020204020204" pitchFamily="34" charset="-122"/>
                  </a:rPr>
                  <a:t>在</a:t>
                </a:r>
                <a:r>
                  <a:rPr lang="en-US" altLang="zh-CN" sz="1900" dirty="0">
                    <a:latin typeface="Times New Roman" panose="02020603050405020304" pitchFamily="18" charset="0"/>
                    <a:ea typeface="微软雅黑" panose="020B0503020204020204" pitchFamily="34" charset="-122"/>
                    <a:cs typeface="Times New Roman" panose="02020603050405020304" pitchFamily="18" charset="0"/>
                  </a:rPr>
                  <a:t>t+1</a:t>
                </a:r>
                <a:r>
                  <a:rPr lang="zh-CN" altLang="en-US" sz="1900" dirty="0">
                    <a:latin typeface="微软雅黑" panose="020B0503020204020204" pitchFamily="34" charset="-122"/>
                    <a:ea typeface="微软雅黑" panose="020B0503020204020204" pitchFamily="34" charset="-122"/>
                  </a:rPr>
                  <a:t>时刻处</a:t>
                </a:r>
                <a:r>
                  <a:rPr lang="zh-CN" altLang="en-US" sz="1900" dirty="0" smtClean="0">
                    <a:latin typeface="微软雅黑" panose="020B0503020204020204" pitchFamily="34" charset="-122"/>
                    <a:ea typeface="微软雅黑" panose="020B0503020204020204" pitchFamily="34" charset="-122"/>
                  </a:rPr>
                  <a:t>于</a:t>
                </a:r>
                <a:r>
                  <a:rPr lang="zh-CN" altLang="en-US" sz="2000" dirty="0">
                    <a:latin typeface="微软雅黑" panose="020B0503020204020204" pitchFamily="34" charset="-122"/>
                    <a:ea typeface="微软雅黑" panose="020B0503020204020204" pitchFamily="34" charset="-122"/>
                  </a:rPr>
                  <a:t>状态</a:t>
                </a:r>
                <a:r>
                  <a:rPr lang="en-US" sz="2000" i="1" dirty="0" err="1"/>
                  <a:t>S</a:t>
                </a:r>
                <a:r>
                  <a:rPr lang="en-US" sz="2000" i="1" baseline="-25000" dirty="0" err="1"/>
                  <a:t>j</a:t>
                </a:r>
                <a:r>
                  <a:rPr lang="zh-CN" altLang="en-US" sz="1900" dirty="0" smtClean="0">
                    <a:latin typeface="微软雅黑" panose="020B0503020204020204" pitchFamily="34" charset="-122"/>
                    <a:ea typeface="微软雅黑" panose="020B0503020204020204" pitchFamily="34" charset="-122"/>
                  </a:rPr>
                  <a:t>发</a:t>
                </a:r>
                <a:r>
                  <a:rPr lang="zh-CN" altLang="en-US" sz="1900" dirty="0">
                    <a:latin typeface="微软雅黑" panose="020B0503020204020204" pitchFamily="34" charset="-122"/>
                    <a:ea typeface="微软雅黑" panose="020B0503020204020204" pitchFamily="34" charset="-122"/>
                  </a:rPr>
                  <a:t>生的概率</a:t>
                </a:r>
                <a:r>
                  <a:rPr lang="zh-CN" altLang="en-US" sz="1900" dirty="0" smtClean="0">
                    <a:latin typeface="微软雅黑" panose="020B0503020204020204" pitchFamily="34" charset="-122"/>
                    <a:ea typeface="微软雅黑" panose="020B0503020204020204" pitchFamily="34" charset="-122"/>
                  </a:rPr>
                  <a:t>；</a:t>
                </a:r>
                <a:endParaRPr lang="en-US" altLang="zh-CN" sz="1900" dirty="0" smtClean="0">
                  <a:latin typeface="微软雅黑" panose="020B0503020204020204" pitchFamily="34" charset="-122"/>
                  <a:ea typeface="微软雅黑" panose="020B0503020204020204" pitchFamily="34" charset="-122"/>
                </a:endParaRPr>
              </a:p>
              <a:p>
                <a:pPr>
                  <a:lnSpc>
                    <a:spcPct val="150000"/>
                  </a:lnSpc>
                </a:pPr>
                <a:r>
                  <a:rPr lang="zh-CN" altLang="en-US" sz="1900" dirty="0" smtClean="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表示</a:t>
                </a:r>
                <a:r>
                  <a:rPr lang="zh-CN" altLang="en-US" sz="1900" dirty="0" smtClean="0">
                    <a:latin typeface="微软雅黑" panose="020B0503020204020204" pitchFamily="34" charset="-122"/>
                    <a:ea typeface="微软雅黑" panose="020B0503020204020204" pitchFamily="34" charset="-122"/>
                  </a:rPr>
                  <a:t>给</a:t>
                </a:r>
                <a:r>
                  <a:rPr lang="zh-CN" altLang="en-US" sz="1900" dirty="0">
                    <a:latin typeface="微软雅黑" panose="020B0503020204020204" pitchFamily="34" charset="-122"/>
                    <a:ea typeface="微软雅黑" panose="020B0503020204020204" pitchFamily="34" charset="-122"/>
                  </a:rPr>
                  <a:t>定模型下，产生</a:t>
                </a:r>
                <a:r>
                  <a:rPr lang="en-US" altLang="zh-CN" sz="1900" dirty="0">
                    <a:latin typeface="Times New Roman" panose="02020603050405020304" pitchFamily="18" charset="0"/>
                    <a:ea typeface="微软雅黑" panose="020B0503020204020204" pitchFamily="34" charset="-122"/>
                    <a:cs typeface="Times New Roman" panose="02020603050405020304" pitchFamily="18" charset="0"/>
                  </a:rPr>
                  <a:t>t+1</a:t>
                </a:r>
                <a:r>
                  <a:rPr lang="zh-CN" altLang="en-US" sz="1900" dirty="0">
                    <a:latin typeface="微软雅黑" panose="020B0503020204020204" pitchFamily="34" charset="-122"/>
                    <a:ea typeface="微软雅黑" panose="020B0503020204020204" pitchFamily="34" charset="-122"/>
                  </a:rPr>
                  <a:t>以前的部分观测符号序列</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包括</a:t>
                </a:r>
                <a:r>
                  <a:rPr lang="en-US" altLang="zh-CN" sz="1900" dirty="0">
                    <a:latin typeface="Times New Roman" panose="02020603050405020304" pitchFamily="18" charset="0"/>
                    <a:ea typeface="微软雅黑" panose="020B0503020204020204" pitchFamily="34" charset="-122"/>
                    <a:cs typeface="Times New Roman" panose="02020603050405020304" pitchFamily="18" charset="0"/>
                  </a:rPr>
                  <a:t>t+1</a:t>
                </a:r>
                <a:r>
                  <a:rPr lang="zh-CN" altLang="en-US" sz="1900" dirty="0">
                    <a:latin typeface="微软雅黑" panose="020B0503020204020204" pitchFamily="34" charset="-122"/>
                    <a:ea typeface="微软雅黑" panose="020B0503020204020204" pitchFamily="34" charset="-122"/>
                  </a:rPr>
                  <a:t>在内</a:t>
                </a:r>
                <a:r>
                  <a:rPr lang="en-US" altLang="zh-CN" sz="19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i="1" dirty="0">
                    <a:latin typeface="Times New Roman" panose="02020603050405020304" pitchFamily="18" charset="0"/>
                    <a:cs typeface="Times New Roman" panose="02020603050405020304" pitchFamily="18" charset="0"/>
                  </a:rPr>
                  <a:t>O</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O</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O</a:t>
                </a:r>
                <a:r>
                  <a:rPr lang="en-US" altLang="zh-CN" sz="2000" i="1" baseline="-25000" dirty="0" err="1" smtClean="0">
                    <a:latin typeface="Times New Roman" panose="02020603050405020304" pitchFamily="18" charset="0"/>
                    <a:cs typeface="Times New Roman" panose="02020603050405020304" pitchFamily="18" charset="0"/>
                  </a:rPr>
                  <a:t>t</a:t>
                </a:r>
                <a:r>
                  <a:rPr lang="en-US" altLang="zh-CN" sz="2000" i="1" baseline="-25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 O</a:t>
                </a:r>
                <a:r>
                  <a:rPr lang="en-US" altLang="zh-CN" sz="2000" i="1" baseline="-25000" dirty="0" smtClean="0">
                    <a:latin typeface="Times New Roman" panose="02020603050405020304" pitchFamily="18" charset="0"/>
                    <a:cs typeface="Times New Roman" panose="02020603050405020304" pitchFamily="18" charset="0"/>
                  </a:rPr>
                  <a:t>t+1</a:t>
                </a:r>
                <a:r>
                  <a:rPr lang="en-US" altLang="zh-CN" sz="2000" dirty="0" smtClean="0">
                    <a:latin typeface="微软雅黑" panose="020B0503020204020204" pitchFamily="34" charset="-122"/>
                    <a:ea typeface="微软雅黑" panose="020B0503020204020204" pitchFamily="34" charset="-122"/>
                  </a:rPr>
                  <a:t>},</a:t>
                </a:r>
                <a:r>
                  <a:rPr lang="zh-CN" altLang="en-US" sz="1900" dirty="0" smtClean="0">
                    <a:latin typeface="微软雅黑" panose="020B0503020204020204" pitchFamily="34" charset="-122"/>
                    <a:ea typeface="微软雅黑" panose="020B0503020204020204" pitchFamily="34" charset="-122"/>
                  </a:rPr>
                  <a:t>且</a:t>
                </a:r>
                <a:r>
                  <a:rPr lang="zh-CN" altLang="en-US" sz="1900" dirty="0">
                    <a:latin typeface="微软雅黑" panose="020B0503020204020204" pitchFamily="34" charset="-122"/>
                    <a:ea typeface="微软雅黑" panose="020B0503020204020204" pitchFamily="34" charset="-122"/>
                  </a:rPr>
                  <a:t>时刻又处于状</a:t>
                </a:r>
                <a:r>
                  <a:rPr lang="zh-CN" altLang="en-US" sz="1900" dirty="0" smtClean="0">
                    <a:latin typeface="微软雅黑" panose="020B0503020204020204" pitchFamily="34" charset="-122"/>
                    <a:ea typeface="微软雅黑" panose="020B0503020204020204" pitchFamily="34" charset="-122"/>
                  </a:rPr>
                  <a:t>态</a:t>
                </a:r>
                <a:r>
                  <a:rPr lang="en-US" sz="2000" i="1" dirty="0" err="1"/>
                  <a:t>S</a:t>
                </a:r>
                <a:r>
                  <a:rPr lang="en-US" sz="2000" i="1" baseline="-25000" dirty="0" err="1"/>
                  <a:t>j</a:t>
                </a:r>
                <a:r>
                  <a:rPr lang="zh-CN" altLang="en-US" sz="1900" dirty="0" smtClean="0">
                    <a:latin typeface="微软雅黑" panose="020B0503020204020204" pitchFamily="34" charset="-122"/>
                    <a:ea typeface="微软雅黑" panose="020B0503020204020204" pitchFamily="34" charset="-122"/>
                  </a:rPr>
                  <a:t>的</a:t>
                </a:r>
                <a:r>
                  <a:rPr lang="zh-CN" altLang="en-US" sz="1900" dirty="0">
                    <a:latin typeface="微软雅黑" panose="020B0503020204020204" pitchFamily="34" charset="-122"/>
                    <a:ea typeface="微软雅黑" panose="020B0503020204020204" pitchFamily="34" charset="-122"/>
                  </a:rPr>
                  <a:t>概</a:t>
                </a:r>
                <a:r>
                  <a:rPr lang="zh-CN" altLang="en-US" sz="1900" dirty="0" smtClean="0">
                    <a:latin typeface="微软雅黑" panose="020B0503020204020204" pitchFamily="34" charset="-122"/>
                    <a:ea typeface="微软雅黑" panose="020B0503020204020204" pitchFamily="34" charset="-122"/>
                  </a:rPr>
                  <a:t>率。</a:t>
                </a:r>
                <a:endParaRPr lang="en-US" altLang="zh-CN" sz="1900" dirty="0" smtClean="0">
                  <a:latin typeface="微软雅黑" panose="020B0503020204020204" pitchFamily="34" charset="-122"/>
                  <a:ea typeface="微软雅黑" panose="020B0503020204020204" pitchFamily="34" charset="-122"/>
                </a:endParaRPr>
              </a:p>
              <a:p>
                <a:pPr>
                  <a:lnSpc>
                    <a:spcPct val="150000"/>
                  </a:lnSpc>
                </a:pPr>
                <a:r>
                  <a:rPr 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将所有的</a:t>
                </a:r>
                <a:r>
                  <a:rPr lang="en-US" altLang="zh-CN" i="1" dirty="0" err="1" smtClean="0">
                    <a:latin typeface="Times New Roman" panose="02020603050405020304" pitchFamily="18" charset="0"/>
                    <a:cs typeface="Times New Roman" panose="02020603050405020304" pitchFamily="18" charset="0"/>
                  </a:rPr>
                  <a:t>a</a:t>
                </a:r>
                <a:r>
                  <a:rPr lang="en-US" altLang="zh-CN" i="1" baseline="-25000" dirty="0" err="1"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 </a:t>
                </a:r>
                <a:r>
                  <a:rPr lang="zh-CN" altLang="en-US" sz="1900" dirty="0">
                    <a:latin typeface="微软雅黑" panose="020B0503020204020204" pitchFamily="34" charset="-122"/>
                    <a:ea typeface="微软雅黑" panose="020B0503020204020204" pitchFamily="34" charset="-122"/>
                  </a:rPr>
                  <a:t>对</a:t>
                </a:r>
                <a:r>
                  <a:rPr lang="en-US" altLang="zh-CN" i="1" dirty="0" err="1" smtClean="0">
                    <a:latin typeface="Times New Roman" panose="02020603050405020304" pitchFamily="18" charset="0"/>
                    <a:cs typeface="Times New Roman" panose="02020603050405020304" pitchFamily="18" charset="0"/>
                  </a:rPr>
                  <a:t>i</a:t>
                </a:r>
                <a:r>
                  <a:rPr lang="zh-CN" altLang="en-US" sz="1900" dirty="0">
                    <a:latin typeface="微软雅黑" panose="020B0503020204020204" pitchFamily="34" charset="-122"/>
                    <a:ea typeface="微软雅黑" panose="020B0503020204020204" pitchFamily="34" charset="-122"/>
                  </a:rPr>
                  <a:t>求和</a:t>
                </a:r>
                <a:endParaRPr lang="en-US" sz="1900" dirty="0">
                  <a:latin typeface="微软雅黑" panose="020B0503020204020204" pitchFamily="34" charset="-122"/>
                  <a:ea typeface="微软雅黑" panose="020B0503020204020204" pitchFamily="34" charset="-122"/>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995204791"/>
                  </p:ext>
                </p:extLst>
              </p:nvPr>
            </p:nvGraphicFramePr>
            <p:xfrm>
              <a:off x="4884056" y="8106591"/>
              <a:ext cx="6518451" cy="914173"/>
            </p:xfrm>
            <a:graphic>
              <a:graphicData uri="http://schemas.openxmlformats.org/presentationml/2006/ole">
                <mc:AlternateContent xmlns:mc="http://schemas.openxmlformats.org/markup-compatibility/2006">
                  <mc:Choice xmlns:v="urn:schemas-microsoft-com:vml" Requires="v">
                    <p:oleObj spid="_x0000_s34988" name="Equation" r:id="rId5" imgW="4165560" imgH="583920" progId="Equation.3">
                      <p:embed/>
                    </p:oleObj>
                  </mc:Choice>
                  <mc:Fallback>
                    <p:oleObj name="Equation" r:id="rId5" imgW="4165560" imgH="583920" progId="Equation.3">
                      <p:embed/>
                      <p:pic>
                        <p:nvPicPr>
                          <p:cNvPr id="0" name=""/>
                          <p:cNvPicPr/>
                          <p:nvPr/>
                        </p:nvPicPr>
                        <p:blipFill>
                          <a:blip r:embed="rId6"/>
                          <a:stretch>
                            <a:fillRect/>
                          </a:stretch>
                        </p:blipFill>
                        <p:spPr>
                          <a:xfrm>
                            <a:off x="4884056" y="8106591"/>
                            <a:ext cx="6518451" cy="914173"/>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49437781"/>
                  </p:ext>
                </p:extLst>
              </p:nvPr>
            </p:nvGraphicFramePr>
            <p:xfrm>
              <a:off x="4952998" y="9074821"/>
              <a:ext cx="557303" cy="294132"/>
            </p:xfrm>
            <a:graphic>
              <a:graphicData uri="http://schemas.openxmlformats.org/presentationml/2006/ole">
                <mc:AlternateContent xmlns:mc="http://schemas.openxmlformats.org/markup-compatibility/2006">
                  <mc:Choice xmlns:v="urn:schemas-microsoft-com:vml" Requires="v">
                    <p:oleObj spid="_x0000_s34989" name="Equation" r:id="rId7" imgW="457200" imgH="241200" progId="Equation.3">
                      <p:embed/>
                    </p:oleObj>
                  </mc:Choice>
                  <mc:Fallback>
                    <p:oleObj name="Equation" r:id="rId7" imgW="457200" imgH="241200" progId="Equation.3">
                      <p:embed/>
                      <p:pic>
                        <p:nvPicPr>
                          <p:cNvPr id="0" name=""/>
                          <p:cNvPicPr/>
                          <p:nvPr/>
                        </p:nvPicPr>
                        <p:blipFill>
                          <a:blip r:embed="rId8"/>
                          <a:stretch>
                            <a:fillRect/>
                          </a:stretch>
                        </p:blipFill>
                        <p:spPr>
                          <a:xfrm>
                            <a:off x="4952998" y="9074821"/>
                            <a:ext cx="557303" cy="294132"/>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08214928"/>
                  </p:ext>
                </p:extLst>
              </p:nvPr>
            </p:nvGraphicFramePr>
            <p:xfrm>
              <a:off x="4931229" y="9950677"/>
              <a:ext cx="820473" cy="417977"/>
            </p:xfrm>
            <a:graphic>
              <a:graphicData uri="http://schemas.openxmlformats.org/presentationml/2006/ole">
                <mc:AlternateContent xmlns:mc="http://schemas.openxmlformats.org/markup-compatibility/2006">
                  <mc:Choice xmlns:v="urn:schemas-microsoft-com:vml" Requires="v">
                    <p:oleObj spid="_x0000_s34990" name="Equation" r:id="rId9" imgW="672840" imgH="342720" progId="Equation.3">
                      <p:embed/>
                    </p:oleObj>
                  </mc:Choice>
                  <mc:Fallback>
                    <p:oleObj name="Equation" r:id="rId9" imgW="672840" imgH="342720" progId="Equation.3">
                      <p:embed/>
                      <p:pic>
                        <p:nvPicPr>
                          <p:cNvPr id="0" name=""/>
                          <p:cNvPicPr/>
                          <p:nvPr/>
                        </p:nvPicPr>
                        <p:blipFill>
                          <a:blip r:embed="rId10"/>
                          <a:stretch>
                            <a:fillRect/>
                          </a:stretch>
                        </p:blipFill>
                        <p:spPr>
                          <a:xfrm>
                            <a:off x="4931229" y="9950677"/>
                            <a:ext cx="820473" cy="417977"/>
                          </a:xfrm>
                          <a:prstGeom prst="rect">
                            <a:avLst/>
                          </a:prstGeom>
                          <a:solidFill>
                            <a:schemeClr val="tx1"/>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22988863"/>
                  </p:ext>
                </p:extLst>
              </p:nvPr>
            </p:nvGraphicFramePr>
            <p:xfrm>
              <a:off x="4920342" y="10865077"/>
              <a:ext cx="2043443" cy="417977"/>
            </p:xfrm>
            <a:graphic>
              <a:graphicData uri="http://schemas.openxmlformats.org/presentationml/2006/ole">
                <mc:AlternateContent xmlns:mc="http://schemas.openxmlformats.org/markup-compatibility/2006">
                  <mc:Choice xmlns:v="urn:schemas-microsoft-com:vml" Requires="v">
                    <p:oleObj spid="_x0000_s34991" name="Equation" r:id="rId11" imgW="1676160" imgH="342720" progId="Equation.3">
                      <p:embed/>
                    </p:oleObj>
                  </mc:Choice>
                  <mc:Fallback>
                    <p:oleObj name="Equation" r:id="rId11" imgW="1676160" imgH="342720" progId="Equation.3">
                      <p:embed/>
                      <p:pic>
                        <p:nvPicPr>
                          <p:cNvPr id="0" name=""/>
                          <p:cNvPicPr/>
                          <p:nvPr/>
                        </p:nvPicPr>
                        <p:blipFill>
                          <a:blip r:embed="rId12"/>
                          <a:stretch>
                            <a:fillRect/>
                          </a:stretch>
                        </p:blipFill>
                        <p:spPr>
                          <a:xfrm>
                            <a:off x="4920342" y="10865077"/>
                            <a:ext cx="2043443" cy="417977"/>
                          </a:xfrm>
                          <a:prstGeom prst="rect">
                            <a:avLst/>
                          </a:prstGeom>
                          <a:solidFill>
                            <a:schemeClr val="tx1"/>
                          </a:solidFill>
                        </p:spPr>
                      </p:pic>
                    </p:oleObj>
                  </mc:Fallback>
                </mc:AlternateContent>
              </a:graphicData>
            </a:graphic>
          </p:graphicFrame>
        </p:grpSp>
        <p:graphicFrame>
          <p:nvGraphicFramePr>
            <p:cNvPr id="12" name="Object 11"/>
            <p:cNvGraphicFramePr>
              <a:graphicFrameLocks noChangeAspect="1"/>
            </p:cNvGraphicFramePr>
            <p:nvPr>
              <p:extLst>
                <p:ext uri="{D42A27DB-BD31-4B8C-83A1-F6EECF244321}">
                  <p14:modId xmlns:p14="http://schemas.microsoft.com/office/powerpoint/2010/main" val="1021991867"/>
                </p:ext>
              </p:extLst>
            </p:nvPr>
          </p:nvGraphicFramePr>
          <p:xfrm>
            <a:off x="4928507" y="12155056"/>
            <a:ext cx="1439700" cy="526342"/>
          </p:xfrm>
          <a:graphic>
            <a:graphicData uri="http://schemas.openxmlformats.org/presentationml/2006/ole">
              <mc:AlternateContent xmlns:mc="http://schemas.openxmlformats.org/markup-compatibility/2006">
                <mc:Choice xmlns:v="urn:schemas-microsoft-com:vml" Requires="v">
                  <p:oleObj spid="_x0000_s34992" name="Equation" r:id="rId13" imgW="1180800" imgH="431640" progId="Equation.3">
                    <p:embed/>
                  </p:oleObj>
                </mc:Choice>
                <mc:Fallback>
                  <p:oleObj name="Equation" r:id="rId13" imgW="1180800" imgH="431640" progId="Equation.3">
                    <p:embed/>
                    <p:pic>
                      <p:nvPicPr>
                        <p:cNvPr id="0" name=""/>
                        <p:cNvPicPr/>
                        <p:nvPr/>
                      </p:nvPicPr>
                      <p:blipFill>
                        <a:blip r:embed="rId14"/>
                        <a:stretch>
                          <a:fillRect/>
                        </a:stretch>
                      </p:blipFill>
                      <p:spPr>
                        <a:xfrm>
                          <a:off x="4928507" y="12155056"/>
                          <a:ext cx="1439700" cy="526342"/>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27011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4">
                                            <p:txEl>
                                              <p:pRg st="1" end="1"/>
                                            </p:txEl>
                                          </p:spTgt>
                                        </p:tgtEl>
                                        <p:attrNameLst>
                                          <p:attrName>style.color</p:attrName>
                                        </p:attrNameLst>
                                      </p:cBhvr>
                                      <p:to>
                                        <p:clrVal>
                                          <a:schemeClr val="accent2"/>
                                        </p:clrVal>
                                      </p:to>
                                    </p:set>
                                    <p:set>
                                      <p:cBhvr>
                                        <p:cTn id="11" dur="500" fill="hold"/>
                                        <p:tgtEl>
                                          <p:spTgt spid="4">
                                            <p:txEl>
                                              <p:pRg st="1" end="1"/>
                                            </p:txEl>
                                          </p:spTgt>
                                        </p:tgtEl>
                                        <p:attrNameLst>
                                          <p:attrName>fillcolor</p:attrName>
                                        </p:attrNameLst>
                                      </p:cBhvr>
                                      <p:to>
                                        <p:clrVal>
                                          <a:schemeClr val="accent2"/>
                                        </p:clrVal>
                                      </p:to>
                                    </p:set>
                                    <p:set>
                                      <p:cBhvr>
                                        <p:cTn id="12" dur="500" fill="hold"/>
                                        <p:tgtEl>
                                          <p:spTgt spid="4">
                                            <p:txEl>
                                              <p:pRg st="1" end="1"/>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0-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0" end="0"/>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0" end="0"/>
                                            </p:txEl>
                                          </p:spTgt>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1" end="1"/>
                                            </p:txEl>
                                          </p:spTgt>
                                        </p:tgtEl>
                                        <p:attrNameLst>
                                          <p:attrName>ppt_y</p:attrName>
                                        </p:attrNameLst>
                                      </p:cBhvr>
                                      <p:tavLst>
                                        <p:tav tm="0">
                                          <p:val>
                                            <p:strVal val="ppt_y"/>
                                          </p:val>
                                        </p:tav>
                                        <p:tav tm="100000">
                                          <p:val>
                                            <p:strVal val="0-ppt_h/2"/>
                                          </p:val>
                                        </p:tav>
                                      </p:tavLst>
                                    </p:anim>
                                    <p:set>
                                      <p:cBhvr>
                                        <p:cTn id="26" dur="1" fill="hold">
                                          <p:stCondLst>
                                            <p:cond delay="499"/>
                                          </p:stCondLst>
                                        </p:cTn>
                                        <p:tgtEl>
                                          <p:spTgt spid="3">
                                            <p:txEl>
                                              <p:pRg st="1" end="1"/>
                                            </p:txEl>
                                          </p:spTgt>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2" end="2"/>
                                            </p:txEl>
                                          </p:spTgt>
                                        </p:tgtEl>
                                        <p:attrNameLst>
                                          <p:attrName>ppt_y</p:attrName>
                                        </p:attrNameLst>
                                      </p:cBhvr>
                                      <p:tavLst>
                                        <p:tav tm="0">
                                          <p:val>
                                            <p:strVal val="ppt_y"/>
                                          </p:val>
                                        </p:tav>
                                        <p:tav tm="100000">
                                          <p:val>
                                            <p:strVal val="0-ppt_h/2"/>
                                          </p:val>
                                        </p:tav>
                                      </p:tavLst>
                                    </p:anim>
                                    <p:set>
                                      <p:cBhvr>
                                        <p:cTn id="30" dur="1" fill="hold">
                                          <p:stCondLst>
                                            <p:cond delay="499"/>
                                          </p:stCondLst>
                                        </p:cTn>
                                        <p:tgtEl>
                                          <p:spTgt spid="3">
                                            <p:txEl>
                                              <p:pRg st="2" end="2"/>
                                            </p:txEl>
                                          </p:spTgt>
                                        </p:tgtEl>
                                        <p:attrNameLst>
                                          <p:attrName>style.visibility</p:attrName>
                                        </p:attrNameLst>
                                      </p:cBhvr>
                                      <p:to>
                                        <p:strVal val="hidden"/>
                                      </p:to>
                                    </p:set>
                                  </p:childTnLst>
                                </p:cTn>
                              </p:par>
                              <p:par>
                                <p:cTn id="31" presetID="2" presetClass="exit" presetSubtype="1" fill="hold" grpId="0" nodeType="withEffect">
                                  <p:stCondLst>
                                    <p:cond delay="0"/>
                                  </p:stCondLst>
                                  <p:childTnLst>
                                    <p:anim calcmode="lin" valueType="num">
                                      <p:cBhvr additive="base">
                                        <p:cTn id="32"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p:tgtEl>
                                          <p:spTgt spid="3">
                                            <p:txEl>
                                              <p:pRg st="6" end="6"/>
                                            </p:txEl>
                                          </p:spTgt>
                                        </p:tgtEl>
                                        <p:attrNameLst>
                                          <p:attrName>ppt_y</p:attrName>
                                        </p:attrNameLst>
                                      </p:cBhvr>
                                      <p:tavLst>
                                        <p:tav tm="0">
                                          <p:val>
                                            <p:strVal val="ppt_y"/>
                                          </p:val>
                                        </p:tav>
                                        <p:tav tm="100000">
                                          <p:val>
                                            <p:strVal val="0-ppt_h/2"/>
                                          </p:val>
                                        </p:tav>
                                      </p:tavLst>
                                    </p:anim>
                                    <p:set>
                                      <p:cBhvr>
                                        <p:cTn id="34" dur="1" fill="hold">
                                          <p:stCondLst>
                                            <p:cond delay="499"/>
                                          </p:stCondLst>
                                        </p:cTn>
                                        <p:tgtEl>
                                          <p:spTgt spid="3">
                                            <p:txEl>
                                              <p:pRg st="6" end="6"/>
                                            </p:txEl>
                                          </p:spTgt>
                                        </p:tgtEl>
                                        <p:attrNameLst>
                                          <p:attrName>style.visibility</p:attrName>
                                        </p:attrNameLst>
                                      </p:cBhvr>
                                      <p:to>
                                        <p:strVal val="hidden"/>
                                      </p:to>
                                    </p:set>
                                  </p:childTnLst>
                                </p:cTn>
                              </p:par>
                              <p:par>
                                <p:cTn id="35" presetID="64" presetClass="path" presetSubtype="0" accel="50000" decel="50000" fill="hold" nodeType="withEffect">
                                  <p:stCondLst>
                                    <p:cond delay="0"/>
                                  </p:stCondLst>
                                  <p:childTnLst>
                                    <p:animMotion origin="layout" path="M -1.66667E-6 1.11111E-6 L 0.00443 -0.86435 " pathEditMode="relative" rAng="0" ptsTypes="AA">
                                      <p:cBhvr>
                                        <p:cTn id="36" dur="500" fill="hold"/>
                                        <p:tgtEl>
                                          <p:spTgt spid="14"/>
                                        </p:tgtEl>
                                        <p:attrNameLst>
                                          <p:attrName>ppt_x</p:attrName>
                                          <p:attrName>ppt_y</p:attrName>
                                        </p:attrNameLst>
                                      </p:cBhvr>
                                      <p:rCtr x="221" y="-432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a:t>
            </a:r>
            <a:r>
              <a:rPr lang="zh-CN" altLang="en-US" dirty="0"/>
              <a:t>的基本算法</a:t>
            </a:r>
            <a:endParaRPr lang="en-US" dirty="0"/>
          </a:p>
        </p:txBody>
      </p:sp>
      <p:sp>
        <p:nvSpPr>
          <p:cNvPr id="3" name="Vertical Text Placeholder 2"/>
          <p:cNvSpPr>
            <a:spLocks noGrp="1"/>
          </p:cNvSpPr>
          <p:nvPr>
            <p:ph type="body" orient="vert" idx="1"/>
          </p:nvPr>
        </p:nvSpPr>
        <p:spPr/>
        <p:txBody>
          <a:bodyPr>
            <a:normAutofit fontScale="85000" lnSpcReduction="20000"/>
          </a:bodyPr>
          <a:lstStyle/>
          <a:p>
            <a:r>
              <a:rPr lang="zh-CN" altLang="en-US" b="1" dirty="0" smtClean="0">
                <a:solidFill>
                  <a:srgbClr val="FFFF00"/>
                </a:solidFill>
              </a:rPr>
              <a:t>后向算法</a:t>
            </a:r>
            <a:endParaRPr lang="en-US" altLang="zh-CN" b="1" dirty="0" smtClean="0">
              <a:solidFill>
                <a:srgbClr val="FFFF00"/>
              </a:solidFill>
            </a:endParaRPr>
          </a:p>
          <a:p>
            <a:pPr marL="0" indent="0">
              <a:buNone/>
            </a:pPr>
            <a:r>
              <a:rPr lang="zh-CN" altLang="en-US" dirty="0" smtClean="0"/>
              <a:t>类似地，定</a:t>
            </a:r>
            <a:r>
              <a:rPr lang="zh-CN" altLang="en-US" dirty="0"/>
              <a:t>义后向变</a:t>
            </a:r>
            <a:r>
              <a:rPr lang="zh-CN" altLang="en-US" dirty="0" smtClean="0"/>
              <a:t>量</a:t>
            </a:r>
            <a:endParaRPr lang="en-US" altLang="zh-CN" dirty="0" smtClean="0"/>
          </a:p>
          <a:p>
            <a:endParaRPr lang="en-US" dirty="0"/>
          </a:p>
          <a:p>
            <a:pPr lvl="1"/>
            <a:r>
              <a:rPr lang="zh-CN" altLang="en-US" dirty="0"/>
              <a:t>初始</a:t>
            </a:r>
            <a:r>
              <a:rPr lang="zh-CN" altLang="en-US" dirty="0" smtClean="0"/>
              <a:t>化</a:t>
            </a:r>
            <a:endParaRPr lang="en-US" dirty="0"/>
          </a:p>
          <a:p>
            <a:pPr marL="0" indent="0">
              <a:buNone/>
            </a:pPr>
            <a:endParaRPr lang="en-US" dirty="0"/>
          </a:p>
          <a:p>
            <a:pPr lvl="1"/>
            <a:r>
              <a:rPr lang="zh-CN" altLang="en-US" dirty="0"/>
              <a:t>递</a:t>
            </a:r>
            <a:r>
              <a:rPr lang="zh-CN" altLang="en-US" dirty="0" smtClean="0"/>
              <a:t>归</a:t>
            </a:r>
            <a:endParaRPr lang="en-US" dirty="0"/>
          </a:p>
          <a:p>
            <a:pPr lvl="1"/>
            <a:endParaRPr lang="en-US" altLang="zh-CN" dirty="0" smtClean="0"/>
          </a:p>
          <a:p>
            <a:pPr lvl="1"/>
            <a:r>
              <a:rPr lang="zh-CN" altLang="en-US" dirty="0" smtClean="0"/>
              <a:t>终结</a:t>
            </a:r>
            <a:endParaRPr lang="en-US" dirty="0"/>
          </a:p>
          <a:p>
            <a:r>
              <a:rPr lang="zh-CN" altLang="en-US" i="1" u="sng" dirty="0"/>
              <a:t>后向算</a:t>
            </a:r>
            <a:r>
              <a:rPr lang="zh-CN" altLang="en-US" i="1" u="sng" dirty="0" smtClean="0"/>
              <a:t>法与</a:t>
            </a:r>
            <a:r>
              <a:rPr lang="zh-CN" altLang="en-US" i="1" u="sng" dirty="0"/>
              <a:t>前向算法很相似，后向算法是按输出序列的时间从后往前递推出概率值</a:t>
            </a:r>
            <a:endParaRPr lang="en-US" i="1" u="sng" dirty="0"/>
          </a:p>
          <a:p>
            <a:endParaRPr lang="en-US" dirty="0" smtClean="0"/>
          </a:p>
          <a:p>
            <a:endParaRPr lang="en-US" b="1" dirty="0">
              <a:solidFill>
                <a:srgbClr val="FFFF00"/>
              </a:solidFill>
            </a:endParaRPr>
          </a:p>
        </p:txBody>
      </p:sp>
      <p:sp>
        <p:nvSpPr>
          <p:cNvPr id="4" name="Vertical Text Placeholder 3"/>
          <p:cNvSpPr>
            <a:spLocks noGrp="1"/>
          </p:cNvSpPr>
          <p:nvPr>
            <p:ph type="body" orient="vert" idx="13"/>
          </p:nvPr>
        </p:nvSpPr>
        <p:spPr/>
        <p:txBody>
          <a:bodyPr/>
          <a:lstStyle/>
          <a:p>
            <a:r>
              <a:rPr lang="zh-CN" altLang="en-US" dirty="0"/>
              <a:t>解决问题</a:t>
            </a:r>
            <a:r>
              <a:rPr lang="en-US" altLang="zh-CN" dirty="0"/>
              <a:t>1</a:t>
            </a:r>
          </a:p>
          <a:p>
            <a:pPr marL="457200" lvl="1" indent="-182880"/>
            <a:r>
              <a:rPr lang="zh-CN" altLang="en-US" b="1" dirty="0"/>
              <a:t>前向</a:t>
            </a:r>
            <a:r>
              <a:rPr lang="en-US" b="1" dirty="0"/>
              <a:t>-</a:t>
            </a:r>
            <a:r>
              <a:rPr lang="zh-CN" altLang="en-US" b="1" dirty="0"/>
              <a:t>后向算法</a:t>
            </a:r>
            <a:endParaRPr lang="en-US" altLang="zh-CN" b="1" dirty="0"/>
          </a:p>
          <a:p>
            <a:r>
              <a:rPr lang="zh-CN" altLang="en-US" dirty="0"/>
              <a:t>解决问题</a:t>
            </a:r>
            <a:r>
              <a:rPr lang="en-US" altLang="zh-CN" dirty="0"/>
              <a:t>2</a:t>
            </a:r>
          </a:p>
          <a:p>
            <a:pPr marL="457200" lvl="1" indent="-182880"/>
            <a:r>
              <a:rPr lang="en-US" b="1" dirty="0"/>
              <a:t>Viterbi</a:t>
            </a:r>
            <a:r>
              <a:rPr lang="zh-CN" altLang="en-US" b="1" dirty="0"/>
              <a:t>算法</a:t>
            </a:r>
            <a:endParaRPr lang="en-US" altLang="zh-CN" b="1" dirty="0"/>
          </a:p>
          <a:p>
            <a:r>
              <a:rPr lang="zh-CN" altLang="en-US" dirty="0"/>
              <a:t>解决问题</a:t>
            </a:r>
            <a:r>
              <a:rPr lang="en-US" altLang="zh-CN" dirty="0"/>
              <a:t>3</a:t>
            </a:r>
          </a:p>
          <a:p>
            <a:pPr marL="457200" lvl="1" indent="-182880"/>
            <a:r>
              <a:rPr lang="en-US" b="1" dirty="0"/>
              <a:t>Baum-Welch</a:t>
            </a:r>
            <a:r>
              <a:rPr lang="zh-CN" altLang="en-US" b="1" dirty="0"/>
              <a:t>算法</a:t>
            </a:r>
            <a:endParaRPr lang="en-US" dirty="0"/>
          </a:p>
          <a:p>
            <a:endParaRPr lang="en-US" dirty="0"/>
          </a:p>
          <a:p>
            <a:endParaRPr lang="en-US" dirty="0"/>
          </a:p>
          <a:p>
            <a:endParaRPr lang="en-US" dirty="0"/>
          </a:p>
        </p:txBody>
      </p:sp>
      <p:grpSp>
        <p:nvGrpSpPr>
          <p:cNvPr id="9" name="Group 8"/>
          <p:cNvGrpSpPr/>
          <p:nvPr/>
        </p:nvGrpSpPr>
        <p:grpSpPr>
          <a:xfrm>
            <a:off x="5961741" y="2440436"/>
            <a:ext cx="4714165" cy="2789598"/>
            <a:chOff x="5961741" y="2440436"/>
            <a:chExt cx="4714165" cy="2789598"/>
          </a:xfrm>
        </p:grpSpPr>
        <p:graphicFrame>
          <p:nvGraphicFramePr>
            <p:cNvPr id="5" name="Object 4"/>
            <p:cNvGraphicFramePr>
              <a:graphicFrameLocks noChangeAspect="1"/>
            </p:cNvGraphicFramePr>
            <p:nvPr>
              <p:extLst>
                <p:ext uri="{D42A27DB-BD31-4B8C-83A1-F6EECF244321}">
                  <p14:modId xmlns:p14="http://schemas.microsoft.com/office/powerpoint/2010/main" val="198084216"/>
                </p:ext>
              </p:extLst>
            </p:nvPr>
          </p:nvGraphicFramePr>
          <p:xfrm>
            <a:off x="5961741" y="2440436"/>
            <a:ext cx="3763349" cy="342123"/>
          </p:xfrm>
          <a:graphic>
            <a:graphicData uri="http://schemas.openxmlformats.org/presentationml/2006/ole">
              <mc:AlternateContent xmlns:mc="http://schemas.openxmlformats.org/markup-compatibility/2006">
                <mc:Choice xmlns:v="urn:schemas-microsoft-com:vml" Requires="v">
                  <p:oleObj spid="_x0000_s36066" name="Equation" r:id="rId3" imgW="2793960" imgH="253800" progId="Equation.3">
                    <p:embed/>
                  </p:oleObj>
                </mc:Choice>
                <mc:Fallback>
                  <p:oleObj name="Equation" r:id="rId3" imgW="2793960" imgH="253800" progId="Equation.3">
                    <p:embed/>
                    <p:pic>
                      <p:nvPicPr>
                        <p:cNvPr id="0" name=""/>
                        <p:cNvPicPr/>
                        <p:nvPr/>
                      </p:nvPicPr>
                      <p:blipFill>
                        <a:blip r:embed="rId4"/>
                        <a:stretch>
                          <a:fillRect/>
                        </a:stretch>
                      </p:blipFill>
                      <p:spPr>
                        <a:xfrm>
                          <a:off x="5961741" y="2440436"/>
                          <a:ext cx="3763349" cy="342123"/>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52106159"/>
                </p:ext>
              </p:extLst>
            </p:nvPr>
          </p:nvGraphicFramePr>
          <p:xfrm>
            <a:off x="6459301" y="3145065"/>
            <a:ext cx="1659294" cy="290804"/>
          </p:xfrm>
          <a:graphic>
            <a:graphicData uri="http://schemas.openxmlformats.org/presentationml/2006/ole">
              <mc:AlternateContent xmlns:mc="http://schemas.openxmlformats.org/markup-compatibility/2006">
                <mc:Choice xmlns:v="urn:schemas-microsoft-com:vml" Requires="v">
                  <p:oleObj spid="_x0000_s36067" name="Equation" r:id="rId5" imgW="1231560" imgH="215640" progId="Equation.3">
                    <p:embed/>
                  </p:oleObj>
                </mc:Choice>
                <mc:Fallback>
                  <p:oleObj name="Equation" r:id="rId5" imgW="1231560" imgH="215640" progId="Equation.3">
                    <p:embed/>
                    <p:pic>
                      <p:nvPicPr>
                        <p:cNvPr id="0" name=""/>
                        <p:cNvPicPr/>
                        <p:nvPr/>
                      </p:nvPicPr>
                      <p:blipFill>
                        <a:blip r:embed="rId6"/>
                        <a:stretch>
                          <a:fillRect/>
                        </a:stretch>
                      </p:blipFill>
                      <p:spPr>
                        <a:xfrm>
                          <a:off x="6459301" y="3145065"/>
                          <a:ext cx="1659294" cy="290804"/>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21588727"/>
                </p:ext>
              </p:extLst>
            </p:nvPr>
          </p:nvGraphicFramePr>
          <p:xfrm>
            <a:off x="5971720" y="3908197"/>
            <a:ext cx="4704186" cy="581609"/>
          </p:xfrm>
          <a:graphic>
            <a:graphicData uri="http://schemas.openxmlformats.org/presentationml/2006/ole">
              <mc:AlternateContent xmlns:mc="http://schemas.openxmlformats.org/markup-compatibility/2006">
                <mc:Choice xmlns:v="urn:schemas-microsoft-com:vml" Requires="v">
                  <p:oleObj spid="_x0000_s36068" name="Equation" r:id="rId7" imgW="3492360" imgH="431640" progId="Equation.3">
                    <p:embed/>
                  </p:oleObj>
                </mc:Choice>
                <mc:Fallback>
                  <p:oleObj name="Equation" r:id="rId7" imgW="3492360" imgH="431640" progId="Equation.3">
                    <p:embed/>
                    <p:pic>
                      <p:nvPicPr>
                        <p:cNvPr id="0" name=""/>
                        <p:cNvPicPr/>
                        <p:nvPr/>
                      </p:nvPicPr>
                      <p:blipFill>
                        <a:blip r:embed="rId8"/>
                        <a:stretch>
                          <a:fillRect/>
                        </a:stretch>
                      </p:blipFill>
                      <p:spPr>
                        <a:xfrm>
                          <a:off x="5971720" y="3908197"/>
                          <a:ext cx="4704186" cy="581609"/>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57524618"/>
                </p:ext>
              </p:extLst>
            </p:nvPr>
          </p:nvGraphicFramePr>
          <p:xfrm>
            <a:off x="6683829" y="4696892"/>
            <a:ext cx="1317172" cy="533142"/>
          </p:xfrm>
          <a:graphic>
            <a:graphicData uri="http://schemas.openxmlformats.org/presentationml/2006/ole">
              <mc:AlternateContent xmlns:mc="http://schemas.openxmlformats.org/markup-compatibility/2006">
                <mc:Choice xmlns:v="urn:schemas-microsoft-com:vml" Requires="v">
                  <p:oleObj spid="_x0000_s36069" name="Equation" r:id="rId9" imgW="1066680" imgH="431640" progId="Equation.3">
                    <p:embed/>
                  </p:oleObj>
                </mc:Choice>
                <mc:Fallback>
                  <p:oleObj name="Equation" r:id="rId9" imgW="1066680" imgH="431640" progId="Equation.3">
                    <p:embed/>
                    <p:pic>
                      <p:nvPicPr>
                        <p:cNvPr id="0" name=""/>
                        <p:cNvPicPr/>
                        <p:nvPr/>
                      </p:nvPicPr>
                      <p:blipFill>
                        <a:blip r:embed="rId10"/>
                        <a:stretch>
                          <a:fillRect/>
                        </a:stretch>
                      </p:blipFill>
                      <p:spPr>
                        <a:xfrm>
                          <a:off x="6683829" y="4696892"/>
                          <a:ext cx="1317172" cy="533142"/>
                        </a:xfrm>
                        <a:prstGeom prst="rect">
                          <a:avLst/>
                        </a:prstGeom>
                        <a:solidFill>
                          <a:schemeClr val="tx1"/>
                        </a:solidFill>
                      </p:spPr>
                    </p:pic>
                  </p:oleObj>
                </mc:Fallback>
              </mc:AlternateContent>
            </a:graphicData>
          </a:graphic>
        </p:graphicFrame>
      </p:grpSp>
      <p:grpSp>
        <p:nvGrpSpPr>
          <p:cNvPr id="43" name="Group 42"/>
          <p:cNvGrpSpPr/>
          <p:nvPr/>
        </p:nvGrpSpPr>
        <p:grpSpPr>
          <a:xfrm>
            <a:off x="4637315" y="7097877"/>
            <a:ext cx="6830785" cy="6555641"/>
            <a:chOff x="4637315" y="7097877"/>
            <a:chExt cx="6830785" cy="6555641"/>
          </a:xfrm>
        </p:grpSpPr>
        <p:sp>
          <p:nvSpPr>
            <p:cNvPr id="37" name="Rectangle 36"/>
            <p:cNvSpPr/>
            <p:nvPr/>
          </p:nvSpPr>
          <p:spPr>
            <a:xfrm>
              <a:off x="4637315" y="7097877"/>
              <a:ext cx="6585856" cy="6555641"/>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其</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r>
                <a:rPr lang="en-US" altLang="zh-CN" sz="2000" i="1" dirty="0">
                  <a:latin typeface="Times New Roman" panose="02020603050405020304" pitchFamily="18" charset="0"/>
                  <a:cs typeface="Times New Roman" panose="02020603050405020304" pitchFamily="18" charset="0"/>
                </a:rPr>
                <a:t>O</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o</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o</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o</a:t>
              </a:r>
              <a:r>
                <a:rPr lang="en-US" altLang="zh-CN" sz="2000" i="1" baseline="-25000" dirty="0" err="1">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输出的观察符号序列</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en-US" altLang="zh-CN" sz="2000" i="1"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O|M</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给定模型</a:t>
              </a:r>
              <a:r>
                <a:rPr lang="en-US" altLang="zh-CN" sz="2000" i="1" dirty="0">
                  <a:latin typeface="Times New Roman" panose="02020603050405020304" pitchFamily="18" charset="0"/>
                  <a:cs typeface="Times New Roman" panose="02020603050405020304" pitchFamily="18" charset="0"/>
                </a:rPr>
                <a:t>M</a:t>
              </a:r>
              <a:r>
                <a:rPr lang="zh-CN" altLang="en-US" sz="2000" dirty="0">
                  <a:latin typeface="微软雅黑" panose="020B0503020204020204" pitchFamily="34" charset="-122"/>
                  <a:ea typeface="微软雅黑" panose="020B0503020204020204" pitchFamily="34" charset="-122"/>
                </a:rPr>
                <a:t>时，输出符号序列</a:t>
              </a:r>
              <a:r>
                <a:rPr lang="en-US" altLang="zh-CN" sz="2000" i="1" dirty="0">
                  <a:latin typeface="Times New Roman" panose="02020603050405020304" pitchFamily="18" charset="0"/>
                  <a:cs typeface="Times New Roman" panose="02020603050405020304" pitchFamily="18" charset="0"/>
                </a:rPr>
                <a:t>O</a:t>
              </a:r>
              <a:r>
                <a:rPr lang="zh-CN" altLang="en-US" sz="2000" dirty="0">
                  <a:latin typeface="微软雅黑" panose="020B0503020204020204" pitchFamily="34" charset="-122"/>
                  <a:ea typeface="微软雅黑" panose="020B0503020204020204" pitchFamily="34" charset="-122"/>
                </a:rPr>
                <a:t>的概率</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en-US" altLang="zh-CN" sz="2000" i="1" dirty="0" err="1" smtClean="0">
                  <a:latin typeface="Times New Roman" panose="02020603050405020304" pitchFamily="18" charset="0"/>
                  <a:cs typeface="Times New Roman" panose="02020603050405020304" pitchFamily="18" charset="0"/>
                </a:rPr>
                <a:t>a</a:t>
              </a:r>
              <a:r>
                <a:rPr lang="en-US" altLang="zh-CN" sz="2000" i="1" baseline="-25000" dirty="0" err="1" smtClean="0">
                  <a:latin typeface="Times New Roman" panose="02020603050405020304" pitchFamily="18" charset="0"/>
                  <a:cs typeface="Times New Roman" panose="02020603050405020304" pitchFamily="18" charset="0"/>
                </a:rPr>
                <a:t>ij</a:t>
              </a:r>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从状</a:t>
              </a:r>
              <a:r>
                <a:rPr lang="zh-CN" altLang="en-US" sz="2000" dirty="0" smtClean="0">
                  <a:latin typeface="微软雅黑" panose="020B0503020204020204" pitchFamily="34" charset="-122"/>
                  <a:ea typeface="微软雅黑" panose="020B0503020204020204" pitchFamily="34" charset="-122"/>
                </a:rPr>
                <a:t>态</a:t>
              </a:r>
              <a:r>
                <a:rPr lang="en-US" altLang="zh-CN" sz="2000" i="1" dirty="0" smtClean="0">
                  <a:latin typeface="Times New Roman" panose="02020603050405020304" pitchFamily="18" charset="0"/>
                  <a:cs typeface="Times New Roman" panose="02020603050405020304" pitchFamily="18" charset="0"/>
                </a:rPr>
                <a:t>S</a:t>
              </a:r>
              <a:r>
                <a:rPr lang="en-US" altLang="zh-CN" sz="2000" i="1" baseline="-25000" dirty="0" smtClean="0">
                  <a:latin typeface="Times New Roman" panose="02020603050405020304" pitchFamily="18" charset="0"/>
                  <a:cs typeface="Times New Roman" panose="02020603050405020304" pitchFamily="18" charset="0"/>
                </a:rPr>
                <a:t>i</a:t>
              </a:r>
              <a:r>
                <a:rPr lang="zh-CN" altLang="en-US" sz="2000" dirty="0" smtClean="0">
                  <a:latin typeface="微软雅黑" panose="020B0503020204020204" pitchFamily="34" charset="-122"/>
                  <a:ea typeface="微软雅黑" panose="020B0503020204020204" pitchFamily="34" charset="-122"/>
                </a:rPr>
                <a:t>开</a:t>
              </a:r>
              <a:r>
                <a:rPr lang="zh-CN" altLang="en-US" sz="2000" dirty="0">
                  <a:latin typeface="微软雅黑" panose="020B0503020204020204" pitchFamily="34" charset="-122"/>
                  <a:ea typeface="微软雅黑" panose="020B0503020204020204" pitchFamily="34" charset="-122"/>
                </a:rPr>
                <a:t>始直到</a:t>
              </a:r>
              <a:r>
                <a:rPr lang="zh-CN" altLang="en-US" sz="2000" dirty="0" smtClean="0">
                  <a:latin typeface="微软雅黑" panose="020B0503020204020204" pitchFamily="34" charset="-122"/>
                  <a:ea typeface="微软雅黑" panose="020B0503020204020204" pitchFamily="34" charset="-122"/>
                </a:rPr>
                <a:t>状态</a:t>
              </a:r>
              <a:r>
                <a:rPr lang="en-US" altLang="zh-CN" sz="2000" i="1" dirty="0" err="1" smtClean="0">
                  <a:latin typeface="Times New Roman" panose="02020603050405020304" pitchFamily="18" charset="0"/>
                  <a:cs typeface="Times New Roman" panose="02020603050405020304" pitchFamily="18" charset="0"/>
                </a:rPr>
                <a:t>S</a:t>
              </a:r>
              <a:r>
                <a:rPr lang="en-US" altLang="zh-CN" sz="2000" i="1" baseline="-25000" dirty="0" err="1" smtClean="0">
                  <a:latin typeface="Times New Roman" panose="02020603050405020304" pitchFamily="18" charset="0"/>
                  <a:cs typeface="Times New Roman" panose="02020603050405020304" pitchFamily="18" charset="0"/>
                </a:rPr>
                <a:t>j</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转移概率</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en-US" altLang="zh-CN" sz="2000" i="1" dirty="0" err="1" smtClean="0">
                  <a:latin typeface="Times New Roman" panose="02020603050405020304" pitchFamily="18" charset="0"/>
                  <a:cs typeface="Times New Roman" panose="02020603050405020304" pitchFamily="18" charset="0"/>
                </a:rPr>
                <a:t>b</a:t>
              </a:r>
              <a:r>
                <a:rPr lang="en-US" altLang="zh-CN" sz="2000" i="1" baseline="-25000" dirty="0" err="1" smtClean="0">
                  <a:latin typeface="Times New Roman" panose="02020603050405020304" pitchFamily="18" charset="0"/>
                  <a:cs typeface="Times New Roman" panose="02020603050405020304" pitchFamily="18" charset="0"/>
                </a:rPr>
                <a:t>ij</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o</a:t>
              </a:r>
              <a:r>
                <a:rPr lang="en-US" altLang="zh-CN" sz="2000" i="1" baseline="-25000" dirty="0" err="1" smtClean="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从状</a:t>
              </a:r>
              <a:r>
                <a:rPr lang="zh-CN" altLang="en-US" sz="2000" dirty="0" smtClean="0">
                  <a:latin typeface="微软雅黑" panose="020B0503020204020204" pitchFamily="34" charset="-122"/>
                  <a:ea typeface="微软雅黑" panose="020B0503020204020204" pitchFamily="34" charset="-122"/>
                </a:rPr>
                <a:t>态</a:t>
              </a:r>
              <a:r>
                <a:rPr lang="en-US" altLang="zh-CN" sz="2000" i="1" dirty="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rPr>
                <a:t>开始直到状态</a:t>
              </a:r>
              <a:r>
                <a:rPr lang="en-US" altLang="zh-CN" sz="2000" i="1" dirty="0" err="1">
                  <a:latin typeface="Times New Roman" panose="02020603050405020304" pitchFamily="18" charset="0"/>
                  <a:cs typeface="Times New Roman" panose="02020603050405020304" pitchFamily="18" charset="0"/>
                </a:rPr>
                <a:t>S</a:t>
              </a:r>
              <a:r>
                <a:rPr lang="en-US" altLang="zh-CN" sz="2000" i="1" baseline="-25000" dirty="0" err="1">
                  <a:latin typeface="Times New Roman" panose="02020603050405020304" pitchFamily="18" charset="0"/>
                  <a:cs typeface="Times New Roman" panose="02020603050405020304" pitchFamily="18" charset="0"/>
                </a:rPr>
                <a:t>j</a:t>
              </a:r>
              <a:r>
                <a:rPr lang="zh-CN" altLang="en-US" sz="2000" dirty="0" smtClean="0">
                  <a:latin typeface="微软雅黑" panose="020B0503020204020204" pitchFamily="34" charset="-122"/>
                  <a:ea typeface="微软雅黑" panose="020B0503020204020204" pitchFamily="34" charset="-122"/>
                </a:rPr>
                <a:t>发</a:t>
              </a:r>
              <a:r>
                <a:rPr lang="zh-CN" altLang="en-US" sz="2000" dirty="0">
                  <a:latin typeface="微软雅黑" panose="020B0503020204020204" pitchFamily="34" charset="-122"/>
                  <a:ea typeface="微软雅黑" panose="020B0503020204020204" pitchFamily="34" charset="-122"/>
                </a:rPr>
                <a:t>生转移时输</a:t>
              </a:r>
              <a:r>
                <a:rPr lang="zh-CN" altLang="en-US" sz="2000" dirty="0" smtClean="0">
                  <a:latin typeface="微软雅黑" panose="020B0503020204020204" pitchFamily="34" charset="-122"/>
                  <a:ea typeface="微软雅黑" panose="020B0503020204020204" pitchFamily="34" charset="-122"/>
                </a:rPr>
                <a:t>出的</a:t>
              </a:r>
              <a:r>
                <a:rPr lang="en-US" altLang="zh-CN" sz="2000" dirty="0" err="1">
                  <a:latin typeface="Times New Roman" panose="02020603050405020304" pitchFamily="18" charset="0"/>
                  <a:cs typeface="Times New Roman" panose="02020603050405020304" pitchFamily="18" charset="0"/>
                </a:rPr>
                <a:t>o</a:t>
              </a:r>
              <a:r>
                <a:rPr lang="en-US" altLang="zh-CN" sz="2000" i="1" baseline="-25000" dirty="0" err="1">
                  <a:latin typeface="Times New Roman" panose="02020603050405020304" pitchFamily="18" charset="0"/>
                  <a:cs typeface="Times New Roman" panose="02020603050405020304" pitchFamily="18" charset="0"/>
                </a:rPr>
                <a:t>t</a:t>
              </a:r>
              <a:r>
                <a:rPr lang="zh-CN" altLang="en-US" sz="2000" dirty="0" smtClean="0">
                  <a:latin typeface="微软雅黑" panose="020B0503020204020204" pitchFamily="34" charset="-122"/>
                  <a:ea typeface="微软雅黑" panose="020B0503020204020204" pitchFamily="34" charset="-122"/>
                </a:rPr>
                <a:t>概率；</a:t>
              </a:r>
              <a:endParaRPr lang="en-US" altLang="zh-CN" sz="2000" dirty="0" smtClean="0">
                <a:latin typeface="微软雅黑" panose="020B0503020204020204" pitchFamily="34" charset="-122"/>
                <a:ea typeface="微软雅黑" panose="020B0503020204020204" pitchFamily="34" charset="-122"/>
              </a:endParaRPr>
            </a:p>
            <a:p>
              <a:r>
                <a:rPr lang="el-GR" sz="2000"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n-US" sz="20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为后向概率。从</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状</a:t>
              </a:r>
              <a:r>
                <a:rPr lang="en-US" altLang="zh-CN" sz="2000" i="1" dirty="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rPr>
                <a:t>开始直到状态</a:t>
              </a:r>
              <a:r>
                <a:rPr lang="en-US" altLang="zh-CN" sz="2000" i="1" dirty="0" smtClean="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结</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束输</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出</a:t>
              </a:r>
              <a:r>
                <a:rPr lang="en-US" altLang="zh-CN" sz="2000" i="1" dirty="0" smtClean="0">
                  <a:latin typeface="Times New Roman" panose="02020603050405020304" pitchFamily="18" charset="0"/>
                  <a:cs typeface="Times New Roman" panose="02020603050405020304" pitchFamily="18" charset="0"/>
                </a:rPr>
                <a:t>o</a:t>
              </a:r>
              <a:r>
                <a:rPr lang="en-US" altLang="zh-CN" sz="2000" i="1" baseline="-25000" dirty="0" smtClean="0">
                  <a:latin typeface="Times New Roman" panose="02020603050405020304" pitchFamily="18" charset="0"/>
                  <a:cs typeface="Times New Roman" panose="02020603050405020304" pitchFamily="18" charset="0"/>
                </a:rPr>
                <a:t>t+</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o</a:t>
              </a:r>
              <a:r>
                <a:rPr lang="en-US" altLang="zh-CN" sz="2000" i="1" baseline="-25000" dirty="0">
                  <a:latin typeface="Times New Roman" panose="02020603050405020304" pitchFamily="18" charset="0"/>
                  <a:cs typeface="Times New Roman" panose="02020603050405020304" pitchFamily="18" charset="0"/>
                </a:rPr>
                <a:t>t+</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baseline="-25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o</a:t>
              </a:r>
              <a:r>
                <a:rPr lang="en-US" altLang="zh-CN" sz="2000" i="1" baseline="-25000" dirty="0" err="1">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序列的概率</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r>
                <a:rPr lang="el-GR" sz="2000" dirty="0">
                  <a:latin typeface="Times New Roman" panose="02020603050405020304" pitchFamily="18" charset="0"/>
                  <a:ea typeface="微软雅黑" panose="020B0503020204020204" pitchFamily="34" charset="-122"/>
                  <a:cs typeface="Times New Roman" panose="02020603050405020304" pitchFamily="18" charset="0"/>
                </a:rPr>
                <a:t>β</a:t>
              </a:r>
              <a:r>
                <a:rPr lang="en-US" sz="2000"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可由下面的递推公式计算得</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到</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）初始化        </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）递推公</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式</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）最后结果  </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后</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向算法的计算量</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i="1" baseline="30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数</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量级。根据前向和后向概率的定义，</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有</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sz="2000" i="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2" name="Group 41"/>
            <p:cNvGrpSpPr/>
            <p:nvPr/>
          </p:nvGrpSpPr>
          <p:grpSpPr>
            <a:xfrm>
              <a:off x="5109935" y="9615071"/>
              <a:ext cx="6358165" cy="2881728"/>
              <a:chOff x="5109935" y="9615071"/>
              <a:chExt cx="6358165" cy="2881728"/>
            </a:xfrm>
          </p:grpSpPr>
          <p:graphicFrame>
            <p:nvGraphicFramePr>
              <p:cNvPr id="38" name="Object 37"/>
              <p:cNvGraphicFramePr>
                <a:graphicFrameLocks noChangeAspect="1"/>
              </p:cNvGraphicFramePr>
              <p:nvPr>
                <p:extLst>
                  <p:ext uri="{D42A27DB-BD31-4B8C-83A1-F6EECF244321}">
                    <p14:modId xmlns:p14="http://schemas.microsoft.com/office/powerpoint/2010/main" val="2817030190"/>
                  </p:ext>
                </p:extLst>
              </p:nvPr>
            </p:nvGraphicFramePr>
            <p:xfrm>
              <a:off x="6476999" y="9615071"/>
              <a:ext cx="2306680" cy="251369"/>
            </p:xfrm>
            <a:graphic>
              <a:graphicData uri="http://schemas.openxmlformats.org/presentationml/2006/ole">
                <mc:AlternateContent xmlns:mc="http://schemas.openxmlformats.org/markup-compatibility/2006">
                  <mc:Choice xmlns:v="urn:schemas-microsoft-com:vml" Requires="v">
                    <p:oleObj spid="_x0000_s36070" name="Equation" r:id="rId11" imgW="1981080" imgH="215640" progId="Equation.3">
                      <p:embed/>
                    </p:oleObj>
                  </mc:Choice>
                  <mc:Fallback>
                    <p:oleObj name="Equation" r:id="rId11" imgW="1981080" imgH="215640" progId="Equation.3">
                      <p:embed/>
                      <p:pic>
                        <p:nvPicPr>
                          <p:cNvPr id="0" name=""/>
                          <p:cNvPicPr/>
                          <p:nvPr/>
                        </p:nvPicPr>
                        <p:blipFill>
                          <a:blip r:embed="rId12"/>
                          <a:stretch>
                            <a:fillRect/>
                          </a:stretch>
                        </p:blipFill>
                        <p:spPr>
                          <a:xfrm>
                            <a:off x="6476999" y="9615071"/>
                            <a:ext cx="2306680" cy="251369"/>
                          </a:xfrm>
                          <a:prstGeom prst="rect">
                            <a:avLst/>
                          </a:prstGeom>
                          <a:solidFill>
                            <a:schemeClr val="tx1"/>
                          </a:solidFill>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456216553"/>
                  </p:ext>
                </p:extLst>
              </p:nvPr>
            </p:nvGraphicFramePr>
            <p:xfrm>
              <a:off x="5109935" y="10288717"/>
              <a:ext cx="6358165" cy="414020"/>
            </p:xfrm>
            <a:graphic>
              <a:graphicData uri="http://schemas.openxmlformats.org/presentationml/2006/ole">
                <mc:AlternateContent xmlns:mc="http://schemas.openxmlformats.org/markup-compatibility/2006">
                  <mc:Choice xmlns:v="urn:schemas-microsoft-com:vml" Requires="v">
                    <p:oleObj spid="_x0000_s36071" name="Equation" r:id="rId13" imgW="5460840" imgH="355320" progId="Equation.3">
                      <p:embed/>
                    </p:oleObj>
                  </mc:Choice>
                  <mc:Fallback>
                    <p:oleObj name="Equation" r:id="rId13" imgW="5460840" imgH="355320" progId="Equation.3">
                      <p:embed/>
                      <p:pic>
                        <p:nvPicPr>
                          <p:cNvPr id="0" name=""/>
                          <p:cNvPicPr/>
                          <p:nvPr/>
                        </p:nvPicPr>
                        <p:blipFill>
                          <a:blip r:embed="rId14"/>
                          <a:stretch>
                            <a:fillRect/>
                          </a:stretch>
                        </p:blipFill>
                        <p:spPr>
                          <a:xfrm>
                            <a:off x="5109935" y="10288717"/>
                            <a:ext cx="6358165" cy="414020"/>
                          </a:xfrm>
                          <a:prstGeom prst="rect">
                            <a:avLst/>
                          </a:prstGeom>
                          <a:solidFill>
                            <a:schemeClr val="tx1"/>
                          </a:solidFill>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332910117"/>
                  </p:ext>
                </p:extLst>
              </p:nvPr>
            </p:nvGraphicFramePr>
            <p:xfrm>
              <a:off x="6716484" y="10842398"/>
              <a:ext cx="2129248" cy="502739"/>
            </p:xfrm>
            <a:graphic>
              <a:graphicData uri="http://schemas.openxmlformats.org/presentationml/2006/ole">
                <mc:AlternateContent xmlns:mc="http://schemas.openxmlformats.org/markup-compatibility/2006">
                  <mc:Choice xmlns:v="urn:schemas-microsoft-com:vml" Requires="v">
                    <p:oleObj spid="_x0000_s36072" name="Equation" r:id="rId15" imgW="1828800" imgH="431640" progId="Equation.3">
                      <p:embed/>
                    </p:oleObj>
                  </mc:Choice>
                  <mc:Fallback>
                    <p:oleObj name="Equation" r:id="rId15" imgW="1828800" imgH="431640" progId="Equation.3">
                      <p:embed/>
                      <p:pic>
                        <p:nvPicPr>
                          <p:cNvPr id="0" name=""/>
                          <p:cNvPicPr/>
                          <p:nvPr/>
                        </p:nvPicPr>
                        <p:blipFill>
                          <a:blip r:embed="rId16"/>
                          <a:stretch>
                            <a:fillRect/>
                          </a:stretch>
                        </p:blipFill>
                        <p:spPr>
                          <a:xfrm>
                            <a:off x="6716484" y="10842398"/>
                            <a:ext cx="2129248" cy="502739"/>
                          </a:xfrm>
                          <a:prstGeom prst="rect">
                            <a:avLst/>
                          </a:prstGeom>
                          <a:solidFill>
                            <a:schemeClr val="tx1"/>
                          </a:solidFill>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971271950"/>
                  </p:ext>
                </p:extLst>
              </p:nvPr>
            </p:nvGraphicFramePr>
            <p:xfrm>
              <a:off x="6126298" y="11979274"/>
              <a:ext cx="3607889" cy="517525"/>
            </p:xfrm>
            <a:graphic>
              <a:graphicData uri="http://schemas.openxmlformats.org/presentationml/2006/ole">
                <mc:AlternateContent xmlns:mc="http://schemas.openxmlformats.org/markup-compatibility/2006">
                  <mc:Choice xmlns:v="urn:schemas-microsoft-com:vml" Requires="v">
                    <p:oleObj spid="_x0000_s36073" name="Equation" r:id="rId17" imgW="3098520" imgH="444240" progId="Equation.3">
                      <p:embed/>
                    </p:oleObj>
                  </mc:Choice>
                  <mc:Fallback>
                    <p:oleObj name="Equation" r:id="rId17" imgW="3098520" imgH="444240" progId="Equation.3">
                      <p:embed/>
                      <p:pic>
                        <p:nvPicPr>
                          <p:cNvPr id="0" name=""/>
                          <p:cNvPicPr/>
                          <p:nvPr/>
                        </p:nvPicPr>
                        <p:blipFill>
                          <a:blip r:embed="rId18"/>
                          <a:stretch>
                            <a:fillRect/>
                          </a:stretch>
                        </p:blipFill>
                        <p:spPr>
                          <a:xfrm>
                            <a:off x="6126298" y="11979274"/>
                            <a:ext cx="3607889" cy="517525"/>
                          </a:xfrm>
                          <a:prstGeom prst="rect">
                            <a:avLst/>
                          </a:prstGeom>
                          <a:solidFill>
                            <a:schemeClr val="tx1"/>
                          </a:solidFill>
                        </p:spPr>
                      </p:pic>
                    </p:oleObj>
                  </mc:Fallback>
                </mc:AlternateContent>
              </a:graphicData>
            </a:graphic>
          </p:graphicFrame>
        </p:grpSp>
      </p:grpSp>
    </p:spTree>
    <p:extLst>
      <p:ext uri="{BB962C8B-B14F-4D97-AF65-F5344CB8AC3E}">
        <p14:creationId xmlns:p14="http://schemas.microsoft.com/office/powerpoint/2010/main" val="193642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4">
                                            <p:txEl>
                                              <p:pRg st="1" end="1"/>
                                            </p:txEl>
                                          </p:spTgt>
                                        </p:tgtEl>
                                        <p:attrNameLst>
                                          <p:attrName>style.color</p:attrName>
                                        </p:attrNameLst>
                                      </p:cBhvr>
                                      <p:to>
                                        <p:clrVal>
                                          <a:schemeClr val="accent2"/>
                                        </p:clrVal>
                                      </p:to>
                                    </p:set>
                                    <p:set>
                                      <p:cBhvr>
                                        <p:cTn id="11" dur="500" fill="hold"/>
                                        <p:tgtEl>
                                          <p:spTgt spid="4">
                                            <p:txEl>
                                              <p:pRg st="1" end="1"/>
                                            </p:txEl>
                                          </p:spTgt>
                                        </p:tgtEl>
                                        <p:attrNameLst>
                                          <p:attrName>fillcolor</p:attrName>
                                        </p:attrNameLst>
                                      </p:cBhvr>
                                      <p:to>
                                        <p:clrVal>
                                          <a:schemeClr val="accent2"/>
                                        </p:clrVal>
                                      </p:to>
                                    </p:set>
                                    <p:set>
                                      <p:cBhvr>
                                        <p:cTn id="12" dur="500" fill="hold"/>
                                        <p:tgtEl>
                                          <p:spTgt spid="4">
                                            <p:txEl>
                                              <p:pRg st="1" end="1"/>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nodeType="click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ppt_x"/>
                                          </p:val>
                                        </p:tav>
                                      </p:tavLst>
                                    </p:anim>
                                    <p:anim calcmode="lin" valueType="num">
                                      <p:cBhvr additive="base">
                                        <p:cTn id="17" dur="500"/>
                                        <p:tgtEl>
                                          <p:spTgt spid="9"/>
                                        </p:tgtEl>
                                        <p:attrNameLst>
                                          <p:attrName>ppt_y</p:attrName>
                                        </p:attrNameLst>
                                      </p:cBhvr>
                                      <p:tavLst>
                                        <p:tav tm="0">
                                          <p:val>
                                            <p:strVal val="ppt_y"/>
                                          </p:val>
                                        </p:tav>
                                        <p:tav tm="100000">
                                          <p:val>
                                            <p:strVal val="0-ppt_h/2"/>
                                          </p:val>
                                        </p:tav>
                                      </p:tavLst>
                                    </p:anim>
                                    <p:set>
                                      <p:cBhvr>
                                        <p:cTn id="18" dur="1" fill="hold">
                                          <p:stCondLst>
                                            <p:cond delay="499"/>
                                          </p:stCondLst>
                                        </p:cTn>
                                        <p:tgtEl>
                                          <p:spTgt spid="9"/>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0" end="0"/>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0" end="0"/>
                                            </p:txEl>
                                          </p:spTgt>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1" end="1"/>
                                            </p:txEl>
                                          </p:spTgt>
                                        </p:tgtEl>
                                        <p:attrNameLst>
                                          <p:attrName>ppt_y</p:attrName>
                                        </p:attrNameLst>
                                      </p:cBhvr>
                                      <p:tavLst>
                                        <p:tav tm="0">
                                          <p:val>
                                            <p:strVal val="ppt_y"/>
                                          </p:val>
                                        </p:tav>
                                        <p:tav tm="100000">
                                          <p:val>
                                            <p:strVal val="0-ppt_h/2"/>
                                          </p:val>
                                        </p:tav>
                                      </p:tavLst>
                                    </p:anim>
                                    <p:set>
                                      <p:cBhvr>
                                        <p:cTn id="26" dur="1" fill="hold">
                                          <p:stCondLst>
                                            <p:cond delay="499"/>
                                          </p:stCondLst>
                                        </p:cTn>
                                        <p:tgtEl>
                                          <p:spTgt spid="3">
                                            <p:txEl>
                                              <p:pRg st="1" end="1"/>
                                            </p:txEl>
                                          </p:spTgt>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3" end="3"/>
                                            </p:txEl>
                                          </p:spTgt>
                                        </p:tgtEl>
                                        <p:attrNameLst>
                                          <p:attrName>ppt_y</p:attrName>
                                        </p:attrNameLst>
                                      </p:cBhvr>
                                      <p:tavLst>
                                        <p:tav tm="0">
                                          <p:val>
                                            <p:strVal val="ppt_y"/>
                                          </p:val>
                                        </p:tav>
                                        <p:tav tm="100000">
                                          <p:val>
                                            <p:strVal val="0-ppt_h/2"/>
                                          </p:val>
                                        </p:tav>
                                      </p:tavLst>
                                    </p:anim>
                                    <p:set>
                                      <p:cBhvr>
                                        <p:cTn id="30" dur="1" fill="hold">
                                          <p:stCondLst>
                                            <p:cond delay="499"/>
                                          </p:stCondLst>
                                        </p:cTn>
                                        <p:tgtEl>
                                          <p:spTgt spid="3">
                                            <p:txEl>
                                              <p:pRg st="3" end="3"/>
                                            </p:txEl>
                                          </p:spTgt>
                                        </p:tgtEl>
                                        <p:attrNameLst>
                                          <p:attrName>style.visibility</p:attrName>
                                        </p:attrNameLst>
                                      </p:cBhvr>
                                      <p:to>
                                        <p:strVal val="hidden"/>
                                      </p:to>
                                    </p:set>
                                  </p:childTnLst>
                                </p:cTn>
                              </p:par>
                              <p:par>
                                <p:cTn id="31" presetID="2" presetClass="exit" presetSubtype="1" fill="hold" grpId="0" nodeType="withEffect">
                                  <p:stCondLst>
                                    <p:cond delay="0"/>
                                  </p:stCondLst>
                                  <p:childTnLst>
                                    <p:anim calcmode="lin" valueType="num">
                                      <p:cBhvr additive="base">
                                        <p:cTn id="32"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p:tgtEl>
                                          <p:spTgt spid="3">
                                            <p:txEl>
                                              <p:pRg st="5" end="5"/>
                                            </p:txEl>
                                          </p:spTgt>
                                        </p:tgtEl>
                                        <p:attrNameLst>
                                          <p:attrName>ppt_y</p:attrName>
                                        </p:attrNameLst>
                                      </p:cBhvr>
                                      <p:tavLst>
                                        <p:tav tm="0">
                                          <p:val>
                                            <p:strVal val="ppt_y"/>
                                          </p:val>
                                        </p:tav>
                                        <p:tav tm="100000">
                                          <p:val>
                                            <p:strVal val="0-ppt_h/2"/>
                                          </p:val>
                                        </p:tav>
                                      </p:tavLst>
                                    </p:anim>
                                    <p:set>
                                      <p:cBhvr>
                                        <p:cTn id="34" dur="1" fill="hold">
                                          <p:stCondLst>
                                            <p:cond delay="499"/>
                                          </p:stCondLst>
                                        </p:cTn>
                                        <p:tgtEl>
                                          <p:spTgt spid="3">
                                            <p:txEl>
                                              <p:pRg st="5" end="5"/>
                                            </p:txEl>
                                          </p:spTgt>
                                        </p:tgtEl>
                                        <p:attrNameLst>
                                          <p:attrName>style.visibility</p:attrName>
                                        </p:attrNameLst>
                                      </p:cBhvr>
                                      <p:to>
                                        <p:strVal val="hidden"/>
                                      </p:to>
                                    </p:set>
                                  </p:childTnLst>
                                </p:cTn>
                              </p:par>
                              <p:par>
                                <p:cTn id="35" presetID="2" presetClass="exit" presetSubtype="1" fill="hold" grpId="0" nodeType="withEffect">
                                  <p:stCondLst>
                                    <p:cond delay="0"/>
                                  </p:stCondLst>
                                  <p:childTnLst>
                                    <p:anim calcmode="lin" valueType="num">
                                      <p:cBhvr additive="base">
                                        <p:cTn id="36" dur="500"/>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7" end="7"/>
                                            </p:txEl>
                                          </p:spTgt>
                                        </p:tgtEl>
                                        <p:attrNameLst>
                                          <p:attrName>ppt_y</p:attrName>
                                        </p:attrNameLst>
                                      </p:cBhvr>
                                      <p:tavLst>
                                        <p:tav tm="0">
                                          <p:val>
                                            <p:strVal val="ppt_y"/>
                                          </p:val>
                                        </p:tav>
                                        <p:tav tm="100000">
                                          <p:val>
                                            <p:strVal val="0-ppt_h/2"/>
                                          </p:val>
                                        </p:tav>
                                      </p:tavLst>
                                    </p:anim>
                                    <p:set>
                                      <p:cBhvr>
                                        <p:cTn id="38" dur="1" fill="hold">
                                          <p:stCondLst>
                                            <p:cond delay="499"/>
                                          </p:stCondLst>
                                        </p:cTn>
                                        <p:tgtEl>
                                          <p:spTgt spid="3">
                                            <p:txEl>
                                              <p:pRg st="7" end="7"/>
                                            </p:txEl>
                                          </p:spTgt>
                                        </p:tgtEl>
                                        <p:attrNameLst>
                                          <p:attrName>style.visibility</p:attrName>
                                        </p:attrNameLst>
                                      </p:cBhvr>
                                      <p:to>
                                        <p:strVal val="hidden"/>
                                      </p:to>
                                    </p:set>
                                  </p:childTnLst>
                                </p:cTn>
                              </p:par>
                              <p:par>
                                <p:cTn id="39" presetID="2" presetClass="exit" presetSubtype="1" fill="hold" grpId="0" nodeType="withEffect">
                                  <p:stCondLst>
                                    <p:cond delay="0"/>
                                  </p:stCondLst>
                                  <p:childTnLst>
                                    <p:anim calcmode="lin" valueType="num">
                                      <p:cBhvr additive="base">
                                        <p:cTn id="40" dur="500"/>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p:tgtEl>
                                          <p:spTgt spid="3">
                                            <p:txEl>
                                              <p:pRg st="8" end="8"/>
                                            </p:txEl>
                                          </p:spTgt>
                                        </p:tgtEl>
                                        <p:attrNameLst>
                                          <p:attrName>ppt_y</p:attrName>
                                        </p:attrNameLst>
                                      </p:cBhvr>
                                      <p:tavLst>
                                        <p:tav tm="0">
                                          <p:val>
                                            <p:strVal val="ppt_y"/>
                                          </p:val>
                                        </p:tav>
                                        <p:tav tm="100000">
                                          <p:val>
                                            <p:strVal val="0-ppt_h/2"/>
                                          </p:val>
                                        </p:tav>
                                      </p:tavLst>
                                    </p:anim>
                                    <p:set>
                                      <p:cBhvr>
                                        <p:cTn id="42" dur="1" fill="hold">
                                          <p:stCondLst>
                                            <p:cond delay="499"/>
                                          </p:stCondLst>
                                        </p:cTn>
                                        <p:tgtEl>
                                          <p:spTgt spid="3">
                                            <p:txEl>
                                              <p:pRg st="8" end="8"/>
                                            </p:txEl>
                                          </p:spTgt>
                                        </p:tgtEl>
                                        <p:attrNameLst>
                                          <p:attrName>style.visibility</p:attrName>
                                        </p:attrNameLst>
                                      </p:cBhvr>
                                      <p:to>
                                        <p:strVal val="hidden"/>
                                      </p:to>
                                    </p:set>
                                  </p:childTnLst>
                                </p:cTn>
                              </p:par>
                              <p:par>
                                <p:cTn id="43" presetID="64" presetClass="path" presetSubtype="0" accel="50000" decel="50000" fill="hold" nodeType="withEffect">
                                  <p:stCondLst>
                                    <p:cond delay="0"/>
                                  </p:stCondLst>
                                  <p:childTnLst>
                                    <p:animMotion origin="layout" path="M 3.33333E-6 -2.96296E-6 L 0.01614 -0.86111 " pathEditMode="relative" rAng="0" ptsTypes="AA">
                                      <p:cBhvr>
                                        <p:cTn id="44" dur="500" fill="hold"/>
                                        <p:tgtEl>
                                          <p:spTgt spid="43"/>
                                        </p:tgtEl>
                                        <p:attrNameLst>
                                          <p:attrName>ppt_x</p:attrName>
                                          <p:attrName>ppt_y</p:attrName>
                                        </p:attrNameLst>
                                      </p:cBhvr>
                                      <p:rCtr x="807" y="-43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a:t>
            </a:r>
            <a:r>
              <a:rPr lang="zh-CN" altLang="en-US" dirty="0"/>
              <a:t>的基本算法</a:t>
            </a:r>
            <a:endParaRPr lang="en-US" dirty="0"/>
          </a:p>
        </p:txBody>
      </p:sp>
      <p:sp>
        <p:nvSpPr>
          <p:cNvPr id="3" name="Vertical Text Placeholder 2"/>
          <p:cNvSpPr>
            <a:spLocks noGrp="1"/>
          </p:cNvSpPr>
          <p:nvPr>
            <p:ph type="body" orient="vert" idx="1"/>
          </p:nvPr>
        </p:nvSpPr>
        <p:spPr/>
        <p:txBody>
          <a:bodyPr>
            <a:normAutofit fontScale="62500" lnSpcReduction="20000"/>
          </a:bodyPr>
          <a:lstStyle/>
          <a:p>
            <a:r>
              <a:rPr lang="zh-CN" altLang="en-US" dirty="0"/>
              <a:t>给定观察</a:t>
            </a:r>
            <a:r>
              <a:rPr lang="zh-CN" altLang="en-US" dirty="0" smtClean="0"/>
              <a:t>序</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o</a:t>
            </a:r>
            <a:r>
              <a:rPr lang="en-US" altLang="zh-CN" i="1" baseline="-25000" dirty="0" err="1">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zh-CN" altLang="en-US" dirty="0" smtClean="0"/>
              <a:t>以</a:t>
            </a:r>
            <a:r>
              <a:rPr lang="zh-CN" altLang="en-US" dirty="0"/>
              <a:t>及一个模</a:t>
            </a:r>
            <a:r>
              <a:rPr lang="zh-CN" altLang="en-US" dirty="0" smtClean="0"/>
              <a:t>型</a:t>
            </a:r>
            <a:r>
              <a:rPr lang="el-GR"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π</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zh-CN" altLang="en-US" dirty="0" smtClean="0"/>
              <a:t>时</a:t>
            </a:r>
            <a:r>
              <a:rPr lang="zh-CN" altLang="en-US" dirty="0"/>
              <a:t>，怎样寻找满足这种观察序列意义最优的隐含状态序</a:t>
            </a:r>
            <a:r>
              <a:rPr lang="zh-CN" altLang="en-US" dirty="0" smtClean="0"/>
              <a:t>列</a:t>
            </a:r>
            <a:r>
              <a:rPr lang="en-US" altLang="zh-CN" i="1" dirty="0">
                <a:latin typeface="Times New Roman" panose="02020603050405020304" pitchFamily="18" charset="0"/>
                <a:cs typeface="Times New Roman" panose="02020603050405020304" pitchFamily="18" charset="0"/>
              </a:rPr>
              <a:t>Q</a:t>
            </a:r>
            <a:r>
              <a:rPr lang="zh-CN" altLang="en-US" dirty="0" smtClean="0"/>
              <a:t>。</a:t>
            </a:r>
            <a:r>
              <a:rPr lang="zh-CN" altLang="en-US" dirty="0"/>
              <a:t>定义</a:t>
            </a:r>
            <a:r>
              <a:rPr lang="en-US" dirty="0"/>
              <a:t>3</a:t>
            </a:r>
            <a:r>
              <a:rPr lang="zh-CN" altLang="en-US" dirty="0"/>
              <a:t>个符号如</a:t>
            </a:r>
            <a:r>
              <a:rPr lang="zh-CN" altLang="en-US" dirty="0" smtClean="0"/>
              <a:t>下：</a:t>
            </a:r>
            <a:endParaRPr lang="en-US" dirty="0"/>
          </a:p>
          <a:p>
            <a:pPr lvl="1"/>
            <a:r>
              <a:rPr lang="el-GR" altLang="zh-CN" sz="2600" i="1" dirty="0" smtClean="0">
                <a:latin typeface="Times New Roman" panose="02020603050405020304" pitchFamily="18" charset="0"/>
                <a:cs typeface="Times New Roman" panose="02020603050405020304" pitchFamily="18" charset="0"/>
              </a:rPr>
              <a:t>δ</a:t>
            </a:r>
            <a:r>
              <a:rPr lang="en-US" altLang="zh-CN" sz="2300" i="1" dirty="0" smtClean="0">
                <a:latin typeface="Times New Roman" panose="02020603050405020304" pitchFamily="18" charset="0"/>
                <a:cs typeface="Times New Roman" panose="02020603050405020304" pitchFamily="18" charset="0"/>
              </a:rPr>
              <a:t>t</a:t>
            </a:r>
            <a:r>
              <a:rPr lang="en-US" altLang="zh-CN" sz="2600" dirty="0" smtClean="0">
                <a:latin typeface="Times New Roman" panose="02020603050405020304" pitchFamily="18" charset="0"/>
                <a:cs typeface="Times New Roman" panose="02020603050405020304" pitchFamily="18" charset="0"/>
              </a:rPr>
              <a:t>(</a:t>
            </a:r>
            <a:r>
              <a:rPr lang="en-US" altLang="zh-CN" sz="2600" i="1" dirty="0" smtClean="0">
                <a:latin typeface="Times New Roman" panose="02020603050405020304" pitchFamily="18" charset="0"/>
                <a:cs typeface="Times New Roman" panose="02020603050405020304" pitchFamily="18" charset="0"/>
              </a:rPr>
              <a:t>j</a:t>
            </a:r>
            <a:r>
              <a:rPr lang="en-US" altLang="zh-CN" sz="2600" dirty="0" smtClean="0">
                <a:latin typeface="Times New Roman" panose="02020603050405020304" pitchFamily="18" charset="0"/>
                <a:cs typeface="Times New Roman" panose="02020603050405020304" pitchFamily="18" charset="0"/>
              </a:rPr>
              <a:t>)</a:t>
            </a:r>
            <a:r>
              <a:rPr lang="zh-CN" altLang="en-US" dirty="0" smtClean="0"/>
              <a:t>，</a:t>
            </a:r>
            <a:r>
              <a:rPr lang="zh-CN" altLang="en-US" dirty="0"/>
              <a:t>表</a:t>
            </a:r>
            <a:r>
              <a:rPr lang="zh-CN" altLang="en-US" dirty="0" smtClean="0"/>
              <a:t>示</a:t>
            </a:r>
            <a:r>
              <a:rPr lang="en-US" altLang="zh-CN" sz="2600" dirty="0">
                <a:latin typeface="Times New Roman" panose="02020603050405020304" pitchFamily="18" charset="0"/>
                <a:cs typeface="Times New Roman" panose="02020603050405020304" pitchFamily="18" charset="0"/>
              </a:rPr>
              <a:t>t</a:t>
            </a:r>
            <a:r>
              <a:rPr lang="zh-CN" altLang="en-US" dirty="0" smtClean="0"/>
              <a:t>时</a:t>
            </a:r>
            <a:r>
              <a:rPr lang="zh-CN" altLang="en-US" dirty="0"/>
              <a:t>刻处于状</a:t>
            </a:r>
            <a:r>
              <a:rPr lang="zh-CN" altLang="en-US" dirty="0" smtClean="0"/>
              <a:t>态</a:t>
            </a:r>
            <a:r>
              <a:rPr lang="en-US" altLang="zh-CN" i="1" dirty="0">
                <a:latin typeface="Times New Roman" panose="02020603050405020304" pitchFamily="18" charset="0"/>
                <a:cs typeface="Times New Roman" panose="02020603050405020304" pitchFamily="18" charset="0"/>
              </a:rPr>
              <a:t>j</a:t>
            </a:r>
            <a:r>
              <a:rPr lang="zh-CN" altLang="en-US" dirty="0" smtClean="0"/>
              <a:t>下</a:t>
            </a:r>
            <a:r>
              <a:rPr lang="zh-CN" altLang="en-US" dirty="0"/>
              <a:t>，沿路</a:t>
            </a:r>
            <a:r>
              <a:rPr lang="zh-CN" altLang="en-US" dirty="0" smtClean="0"/>
              <a:t>径</a:t>
            </a:r>
            <a:r>
              <a:rPr lang="en-US" altLang="zh-CN" sz="2600" i="1" dirty="0" smtClean="0">
                <a:latin typeface="Times New Roman" panose="02020603050405020304" pitchFamily="18" charset="0"/>
                <a:cs typeface="Times New Roman" panose="02020603050405020304" pitchFamily="18" charset="0"/>
              </a:rPr>
              <a:t>q</a:t>
            </a:r>
            <a:r>
              <a:rPr lang="en-US" altLang="zh-CN" sz="2600" baseline="-25000" dirty="0" smtClean="0">
                <a:latin typeface="Times New Roman" panose="02020603050405020304" pitchFamily="18" charset="0"/>
                <a:cs typeface="Times New Roman" panose="02020603050405020304" pitchFamily="18" charset="0"/>
              </a:rPr>
              <a:t>1</a:t>
            </a:r>
            <a:r>
              <a:rPr lang="en-US" altLang="zh-CN" sz="2600" i="1" dirty="0">
                <a:latin typeface="Times New Roman" panose="02020603050405020304" pitchFamily="18" charset="0"/>
                <a:cs typeface="Times New Roman" panose="02020603050405020304" pitchFamily="18" charset="0"/>
              </a:rPr>
              <a:t> </a:t>
            </a:r>
            <a:r>
              <a:rPr lang="en-US" altLang="zh-CN" sz="2600" i="1" dirty="0" err="1" smtClean="0">
                <a:latin typeface="Times New Roman" panose="02020603050405020304" pitchFamily="18" charset="0"/>
                <a:cs typeface="Times New Roman" panose="02020603050405020304" pitchFamily="18" charset="0"/>
              </a:rPr>
              <a:t>q</a:t>
            </a:r>
            <a:r>
              <a:rPr lang="en-US" altLang="zh-CN" sz="2600" baseline="-25000" dirty="0" err="1" smtClean="0">
                <a:latin typeface="Times New Roman" panose="02020603050405020304" pitchFamily="18" charset="0"/>
                <a:cs typeface="Times New Roman" panose="02020603050405020304" pitchFamily="18" charset="0"/>
              </a:rPr>
              <a:t>1</a:t>
            </a:r>
            <a:r>
              <a:rPr lang="en-US" altLang="zh-CN" sz="2600" dirty="0" smtClean="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 </a:t>
            </a:r>
            <a:r>
              <a:rPr lang="en-US" altLang="zh-CN" sz="2600" i="1" dirty="0" err="1" smtClean="0">
                <a:latin typeface="Times New Roman" panose="02020603050405020304" pitchFamily="18" charset="0"/>
                <a:cs typeface="Times New Roman" panose="02020603050405020304" pitchFamily="18" charset="0"/>
              </a:rPr>
              <a:t>q</a:t>
            </a:r>
            <a:r>
              <a:rPr lang="en-US" altLang="zh-CN" sz="2600" baseline="-25000" dirty="0" err="1" smtClean="0">
                <a:latin typeface="Times New Roman" panose="02020603050405020304" pitchFamily="18" charset="0"/>
                <a:cs typeface="Times New Roman" panose="02020603050405020304" pitchFamily="18" charset="0"/>
              </a:rPr>
              <a:t>t</a:t>
            </a:r>
            <a:r>
              <a:rPr lang="zh-CN" altLang="en-US" dirty="0" smtClean="0"/>
              <a:t>输出</a:t>
            </a:r>
            <a:r>
              <a:rPr lang="en-US" altLang="zh-CN" sz="2600" i="1" dirty="0">
                <a:latin typeface="Times New Roman" panose="02020603050405020304" pitchFamily="18" charset="0"/>
                <a:cs typeface="Times New Roman" panose="02020603050405020304" pitchFamily="18" charset="0"/>
              </a:rPr>
              <a:t>o</a:t>
            </a:r>
            <a:r>
              <a:rPr lang="en-US" altLang="zh-CN" sz="2600" baseline="-25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o</a:t>
            </a:r>
            <a:r>
              <a:rPr lang="en-US" altLang="zh-CN" sz="2600" baseline="-25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a:t>
            </a:r>
            <a:r>
              <a:rPr lang="en-US" altLang="zh-CN" sz="2600" i="1" dirty="0" err="1">
                <a:latin typeface="Times New Roman" panose="02020603050405020304" pitchFamily="18" charset="0"/>
                <a:cs typeface="Times New Roman" panose="02020603050405020304" pitchFamily="18" charset="0"/>
              </a:rPr>
              <a:t>o</a:t>
            </a:r>
            <a:r>
              <a:rPr lang="en-US" altLang="zh-CN" sz="2600" i="1" baseline="-25000" dirty="0" err="1">
                <a:latin typeface="Times New Roman" panose="02020603050405020304" pitchFamily="18" charset="0"/>
                <a:cs typeface="Times New Roman" panose="02020603050405020304" pitchFamily="18" charset="0"/>
              </a:rPr>
              <a:t>T</a:t>
            </a:r>
            <a:r>
              <a:rPr lang="zh-CN" altLang="en-US" dirty="0" smtClean="0"/>
              <a:t>最</a:t>
            </a:r>
            <a:r>
              <a:rPr lang="zh-CN" altLang="en-US" dirty="0"/>
              <a:t>大概率；于是有</a:t>
            </a:r>
            <a:r>
              <a:rPr lang="en-US" dirty="0"/>
              <a:t>  </a:t>
            </a:r>
          </a:p>
          <a:p>
            <a:pPr lvl="1"/>
            <a:endParaRPr lang="en-US" altLang="zh-CN" dirty="0" smtClean="0"/>
          </a:p>
          <a:p>
            <a:pPr lvl="1"/>
            <a:r>
              <a:rPr lang="en-US" dirty="0" smtClean="0">
                <a:latin typeface="Times New Roman" panose="02020603050405020304" pitchFamily="18" charset="0"/>
                <a:cs typeface="Times New Roman" panose="02020603050405020304" pitchFamily="18" charset="0"/>
              </a:rPr>
              <a:t>       </a:t>
            </a:r>
            <a:r>
              <a:rPr lang="zh-CN" altLang="en-US" dirty="0" smtClean="0"/>
              <a:t>，</a:t>
            </a:r>
            <a:r>
              <a:rPr lang="zh-CN" altLang="en-US" dirty="0"/>
              <a:t>表示的是一个状态值，该状态值产生了上面的输</a:t>
            </a:r>
            <a:r>
              <a:rPr lang="zh-CN" altLang="en-US" dirty="0" smtClean="0"/>
              <a:t>出             </a:t>
            </a:r>
            <a:endParaRPr lang="en-US" altLang="zh-CN" dirty="0" smtClean="0"/>
          </a:p>
          <a:p>
            <a:pPr marL="457200" lvl="1" indent="0">
              <a:buNone/>
            </a:pPr>
            <a:endParaRPr lang="en-US" dirty="0"/>
          </a:p>
          <a:p>
            <a:pPr lvl="1"/>
            <a:endParaRPr lang="en-US" altLang="zh-CN" dirty="0" smtClean="0"/>
          </a:p>
          <a:p>
            <a:pPr lvl="1"/>
            <a:r>
              <a:rPr lang="zh-CN" altLang="en-US" dirty="0" smtClean="0"/>
              <a:t>     ，</a:t>
            </a:r>
            <a:r>
              <a:rPr lang="zh-CN" altLang="en-US" dirty="0"/>
              <a:t>表示在观察时</a:t>
            </a:r>
            <a:r>
              <a:rPr lang="zh-CN" altLang="en-US" dirty="0" smtClean="0"/>
              <a:t>刻</a:t>
            </a:r>
            <a:r>
              <a:rPr lang="en-US" altLang="zh-CN" dirty="0">
                <a:latin typeface="Times New Roman" panose="02020603050405020304" pitchFamily="18" charset="0"/>
                <a:cs typeface="Times New Roman" panose="02020603050405020304" pitchFamily="18" charset="0"/>
              </a:rPr>
              <a:t>t</a:t>
            </a:r>
            <a:r>
              <a:rPr lang="zh-CN" altLang="en-US" dirty="0" smtClean="0"/>
              <a:t>中</a:t>
            </a:r>
            <a:r>
              <a:rPr lang="zh-CN" altLang="en-US" dirty="0"/>
              <a:t>所有的状态中，最大的那个状态</a:t>
            </a:r>
            <a:r>
              <a:rPr lang="zh-CN" altLang="en-US" dirty="0" smtClean="0"/>
              <a:t>， </a:t>
            </a:r>
            <a:r>
              <a:rPr lang="en-US" dirty="0" smtClean="0"/>
              <a:t>                      </a:t>
            </a:r>
            <a:r>
              <a:rPr lang="zh-CN" altLang="en-US" dirty="0" smtClean="0"/>
              <a:t>。</a:t>
            </a:r>
            <a:endParaRPr lang="en-US" dirty="0"/>
          </a:p>
          <a:p>
            <a:r>
              <a:rPr lang="zh-CN" altLang="en-US" dirty="0" smtClean="0"/>
              <a:t>采</a:t>
            </a:r>
            <a:r>
              <a:rPr lang="zh-CN" altLang="en-US" dirty="0"/>
              <a:t>用</a:t>
            </a:r>
            <a:r>
              <a:rPr lang="en-US" dirty="0"/>
              <a:t>Viterbi</a:t>
            </a:r>
            <a:r>
              <a:rPr lang="zh-CN" altLang="en-US" dirty="0"/>
              <a:t>算法在当已知观察序列下，求解最优状态序列时与前面讲求最大观察值概率的算法相似。区别是，在求概率时不再是将其来源相加，而是取其中最大的那个</a:t>
            </a:r>
            <a:r>
              <a:rPr lang="zh-CN" altLang="en-US" dirty="0" smtClean="0"/>
              <a:t>。</a:t>
            </a:r>
            <a:endParaRPr lang="en-US" dirty="0"/>
          </a:p>
        </p:txBody>
      </p:sp>
      <p:sp>
        <p:nvSpPr>
          <p:cNvPr id="4" name="Vertical Text Placeholder 3"/>
          <p:cNvSpPr>
            <a:spLocks noGrp="1"/>
          </p:cNvSpPr>
          <p:nvPr>
            <p:ph type="body" orient="vert" idx="13"/>
          </p:nvPr>
        </p:nvSpPr>
        <p:spPr/>
        <p:txBody>
          <a:bodyPr/>
          <a:lstStyle/>
          <a:p>
            <a:r>
              <a:rPr lang="zh-CN" altLang="en-US" dirty="0"/>
              <a:t>解决问题</a:t>
            </a:r>
            <a:r>
              <a:rPr lang="en-US" altLang="zh-CN" dirty="0"/>
              <a:t>1</a:t>
            </a:r>
          </a:p>
          <a:p>
            <a:pPr marL="457200" lvl="1" indent="-182880"/>
            <a:r>
              <a:rPr lang="zh-CN" altLang="en-US" b="1" dirty="0"/>
              <a:t>前向</a:t>
            </a:r>
            <a:r>
              <a:rPr lang="en-US" b="1" dirty="0"/>
              <a:t>-</a:t>
            </a:r>
            <a:r>
              <a:rPr lang="zh-CN" altLang="en-US" b="1" dirty="0"/>
              <a:t>后向算法</a:t>
            </a:r>
            <a:endParaRPr lang="en-US" altLang="zh-CN" b="1" dirty="0"/>
          </a:p>
          <a:p>
            <a:r>
              <a:rPr lang="zh-CN" altLang="en-US" dirty="0"/>
              <a:t>解决问题</a:t>
            </a:r>
            <a:r>
              <a:rPr lang="en-US" altLang="zh-CN" dirty="0"/>
              <a:t>2</a:t>
            </a:r>
          </a:p>
          <a:p>
            <a:pPr marL="457200" lvl="1" indent="-182880"/>
            <a:r>
              <a:rPr lang="en-US" b="1" dirty="0"/>
              <a:t>Viterbi</a:t>
            </a:r>
            <a:r>
              <a:rPr lang="zh-CN" altLang="en-US" b="1" dirty="0"/>
              <a:t>算法</a:t>
            </a:r>
            <a:endParaRPr lang="en-US" altLang="zh-CN" b="1" dirty="0"/>
          </a:p>
          <a:p>
            <a:r>
              <a:rPr lang="zh-CN" altLang="en-US" dirty="0"/>
              <a:t>解决问题</a:t>
            </a:r>
            <a:r>
              <a:rPr lang="en-US" altLang="zh-CN" dirty="0"/>
              <a:t>3</a:t>
            </a:r>
          </a:p>
          <a:p>
            <a:pPr marL="457200" lvl="1" indent="-182880"/>
            <a:r>
              <a:rPr lang="en-US" b="1" dirty="0"/>
              <a:t>Baum-Welch</a:t>
            </a:r>
            <a:r>
              <a:rPr lang="zh-CN" altLang="en-US" b="1" dirty="0"/>
              <a:t>算法</a:t>
            </a:r>
            <a:endParaRPr lang="en-US" dirty="0"/>
          </a:p>
        </p:txBody>
      </p:sp>
      <p:grpSp>
        <p:nvGrpSpPr>
          <p:cNvPr id="10" name="Group 9"/>
          <p:cNvGrpSpPr/>
          <p:nvPr/>
        </p:nvGrpSpPr>
        <p:grpSpPr>
          <a:xfrm>
            <a:off x="5201556" y="2580130"/>
            <a:ext cx="5433785" cy="1826832"/>
            <a:chOff x="5201556" y="2580130"/>
            <a:chExt cx="5433785" cy="1826832"/>
          </a:xfrm>
        </p:grpSpPr>
        <p:graphicFrame>
          <p:nvGraphicFramePr>
            <p:cNvPr id="5" name="Object 4"/>
            <p:cNvGraphicFramePr>
              <a:graphicFrameLocks noChangeAspect="1"/>
            </p:cNvGraphicFramePr>
            <p:nvPr>
              <p:extLst>
                <p:ext uri="{D42A27DB-BD31-4B8C-83A1-F6EECF244321}">
                  <p14:modId xmlns:p14="http://schemas.microsoft.com/office/powerpoint/2010/main" val="2759348282"/>
                </p:ext>
              </p:extLst>
            </p:nvPr>
          </p:nvGraphicFramePr>
          <p:xfrm>
            <a:off x="6626680" y="2580130"/>
            <a:ext cx="2232714" cy="380773"/>
          </p:xfrm>
          <a:graphic>
            <a:graphicData uri="http://schemas.openxmlformats.org/presentationml/2006/ole">
              <mc:AlternateContent xmlns:mc="http://schemas.openxmlformats.org/markup-compatibility/2006">
                <mc:Choice xmlns:v="urn:schemas-microsoft-com:vml" Requires="v">
                  <p:oleObj spid="_x0000_s36980" name="Equation" r:id="rId4" imgW="1638000" imgH="279360" progId="Equation.3">
                    <p:embed/>
                  </p:oleObj>
                </mc:Choice>
                <mc:Fallback>
                  <p:oleObj name="Equation" r:id="rId4" imgW="1638000" imgH="279360" progId="Equation.3">
                    <p:embed/>
                    <p:pic>
                      <p:nvPicPr>
                        <p:cNvPr id="0" name=""/>
                        <p:cNvPicPr/>
                        <p:nvPr/>
                      </p:nvPicPr>
                      <p:blipFill>
                        <a:blip r:embed="rId5"/>
                        <a:stretch>
                          <a:fillRect/>
                        </a:stretch>
                      </p:blipFill>
                      <p:spPr>
                        <a:xfrm>
                          <a:off x="6626680" y="2580130"/>
                          <a:ext cx="2232714" cy="380773"/>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90738071"/>
                </p:ext>
              </p:extLst>
            </p:nvPr>
          </p:nvGraphicFramePr>
          <p:xfrm>
            <a:off x="5201556" y="3193370"/>
            <a:ext cx="418973" cy="290058"/>
          </p:xfrm>
          <a:graphic>
            <a:graphicData uri="http://schemas.openxmlformats.org/presentationml/2006/ole">
              <mc:AlternateContent xmlns:mc="http://schemas.openxmlformats.org/markup-compatibility/2006">
                <mc:Choice xmlns:v="urn:schemas-microsoft-com:vml" Requires="v">
                  <p:oleObj spid="_x0000_s36981" name="Equation" r:id="rId6" imgW="330120" imgH="228600" progId="Equation.3">
                    <p:embed/>
                  </p:oleObj>
                </mc:Choice>
                <mc:Fallback>
                  <p:oleObj name="Equation" r:id="rId6" imgW="330120" imgH="228600" progId="Equation.3">
                    <p:embed/>
                    <p:pic>
                      <p:nvPicPr>
                        <p:cNvPr id="0" name=""/>
                        <p:cNvPicPr/>
                        <p:nvPr/>
                      </p:nvPicPr>
                      <p:blipFill>
                        <a:blip r:embed="rId7"/>
                        <a:stretch>
                          <a:fillRect/>
                        </a:stretch>
                      </p:blipFill>
                      <p:spPr>
                        <a:xfrm>
                          <a:off x="5201556" y="3193370"/>
                          <a:ext cx="418973" cy="290058"/>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28674121"/>
                </p:ext>
              </p:extLst>
            </p:nvPr>
          </p:nvGraphicFramePr>
          <p:xfrm>
            <a:off x="6672941" y="3492725"/>
            <a:ext cx="2239505" cy="447901"/>
          </p:xfrm>
          <a:graphic>
            <a:graphicData uri="http://schemas.openxmlformats.org/presentationml/2006/ole">
              <mc:AlternateContent xmlns:mc="http://schemas.openxmlformats.org/markup-compatibility/2006">
                <mc:Choice xmlns:v="urn:schemas-microsoft-com:vml" Requires="v">
                  <p:oleObj spid="_x0000_s36982" name="Equation" r:id="rId8" imgW="1523880" imgH="304560" progId="Equation.3">
                    <p:embed/>
                  </p:oleObj>
                </mc:Choice>
                <mc:Fallback>
                  <p:oleObj name="Equation" r:id="rId8" imgW="1523880" imgH="304560" progId="Equation.3">
                    <p:embed/>
                    <p:pic>
                      <p:nvPicPr>
                        <p:cNvPr id="0" name=""/>
                        <p:cNvPicPr/>
                        <p:nvPr/>
                      </p:nvPicPr>
                      <p:blipFill>
                        <a:blip r:embed="rId9"/>
                        <a:stretch>
                          <a:fillRect/>
                        </a:stretch>
                      </p:blipFill>
                      <p:spPr>
                        <a:xfrm>
                          <a:off x="6672941" y="3492725"/>
                          <a:ext cx="2239505" cy="447901"/>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8137778"/>
                </p:ext>
              </p:extLst>
            </p:nvPr>
          </p:nvGraphicFramePr>
          <p:xfrm>
            <a:off x="5277757" y="4090534"/>
            <a:ext cx="225136" cy="305542"/>
          </p:xfrm>
          <a:graphic>
            <a:graphicData uri="http://schemas.openxmlformats.org/presentationml/2006/ole">
              <mc:AlternateContent xmlns:mc="http://schemas.openxmlformats.org/markup-compatibility/2006">
                <mc:Choice xmlns:v="urn:schemas-microsoft-com:vml" Requires="v">
                  <p:oleObj spid="_x0000_s36983" name="Equation" r:id="rId10" imgW="177480" imgH="241200" progId="Equation.3">
                    <p:embed/>
                  </p:oleObj>
                </mc:Choice>
                <mc:Fallback>
                  <p:oleObj name="Equation" r:id="rId10" imgW="177480" imgH="241200" progId="Equation.3">
                    <p:embed/>
                    <p:pic>
                      <p:nvPicPr>
                        <p:cNvPr id="0" name=""/>
                        <p:cNvPicPr/>
                        <p:nvPr/>
                      </p:nvPicPr>
                      <p:blipFill>
                        <a:blip r:embed="rId11"/>
                        <a:stretch>
                          <a:fillRect/>
                        </a:stretch>
                      </p:blipFill>
                      <p:spPr>
                        <a:xfrm>
                          <a:off x="5277757" y="4090534"/>
                          <a:ext cx="225136" cy="305542"/>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06094675"/>
                </p:ext>
              </p:extLst>
            </p:nvPr>
          </p:nvGraphicFramePr>
          <p:xfrm>
            <a:off x="9573984" y="4101420"/>
            <a:ext cx="1061357" cy="305542"/>
          </p:xfrm>
          <a:graphic>
            <a:graphicData uri="http://schemas.openxmlformats.org/presentationml/2006/ole">
              <mc:AlternateContent xmlns:mc="http://schemas.openxmlformats.org/markup-compatibility/2006">
                <mc:Choice xmlns:v="urn:schemas-microsoft-com:vml" Requires="v">
                  <p:oleObj spid="_x0000_s36984" name="Equation" r:id="rId12" imgW="838080" imgH="241200" progId="Equation.3">
                    <p:embed/>
                  </p:oleObj>
                </mc:Choice>
                <mc:Fallback>
                  <p:oleObj name="Equation" r:id="rId12" imgW="838080" imgH="241200" progId="Equation.3">
                    <p:embed/>
                    <p:pic>
                      <p:nvPicPr>
                        <p:cNvPr id="0" name=""/>
                        <p:cNvPicPr/>
                        <p:nvPr/>
                      </p:nvPicPr>
                      <p:blipFill>
                        <a:blip r:embed="rId13"/>
                        <a:stretch>
                          <a:fillRect/>
                        </a:stretch>
                      </p:blipFill>
                      <p:spPr>
                        <a:xfrm>
                          <a:off x="9573984" y="4101420"/>
                          <a:ext cx="1061357" cy="305542"/>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293708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2" end="2"/>
                                            </p:txEl>
                                          </p:spTgt>
                                        </p:tgtEl>
                                        <p:attrNameLst>
                                          <p:attrName>style.color</p:attrName>
                                        </p:attrNameLst>
                                      </p:cBhvr>
                                      <p:to>
                                        <p:clrVal>
                                          <a:schemeClr val="accent2"/>
                                        </p:clrVal>
                                      </p:to>
                                    </p:set>
                                    <p:set>
                                      <p:cBhvr>
                                        <p:cTn id="7" dur="500" fill="hold"/>
                                        <p:tgtEl>
                                          <p:spTgt spid="4">
                                            <p:txEl>
                                              <p:pRg st="2" end="2"/>
                                            </p:txEl>
                                          </p:spTgt>
                                        </p:tgtEl>
                                        <p:attrNameLst>
                                          <p:attrName>fillcolor</p:attrName>
                                        </p:attrNameLst>
                                      </p:cBhvr>
                                      <p:to>
                                        <p:clrVal>
                                          <a:schemeClr val="accent2"/>
                                        </p:clrVal>
                                      </p:to>
                                    </p:set>
                                    <p:set>
                                      <p:cBhvr>
                                        <p:cTn id="8" dur="500" fill="hold"/>
                                        <p:tgtEl>
                                          <p:spTgt spid="4">
                                            <p:txEl>
                                              <p:pRg st="2" end="2"/>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4">
                                            <p:txEl>
                                              <p:pRg st="3" end="3"/>
                                            </p:txEl>
                                          </p:spTgt>
                                        </p:tgtEl>
                                        <p:attrNameLst>
                                          <p:attrName>style.color</p:attrName>
                                        </p:attrNameLst>
                                      </p:cBhvr>
                                      <p:to>
                                        <p:clrVal>
                                          <a:schemeClr val="accent2"/>
                                        </p:clrVal>
                                      </p:to>
                                    </p:set>
                                    <p:set>
                                      <p:cBhvr>
                                        <p:cTn id="11" dur="500" fill="hold"/>
                                        <p:tgtEl>
                                          <p:spTgt spid="4">
                                            <p:txEl>
                                              <p:pRg st="3" end="3"/>
                                            </p:txEl>
                                          </p:spTgt>
                                        </p:tgtEl>
                                        <p:attrNameLst>
                                          <p:attrName>fillcolor</p:attrName>
                                        </p:attrNameLst>
                                      </p:cBhvr>
                                      <p:to>
                                        <p:clrVal>
                                          <a:schemeClr val="accent2"/>
                                        </p:clrVal>
                                      </p:to>
                                    </p:set>
                                    <p:set>
                                      <p:cBhvr>
                                        <p:cTn id="12"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a:t>
            </a:r>
            <a:r>
              <a:rPr lang="zh-CN" altLang="en-US" dirty="0"/>
              <a:t>的基本算法</a:t>
            </a:r>
            <a:endParaRPr lang="en-US" dirty="0"/>
          </a:p>
        </p:txBody>
      </p:sp>
      <p:sp>
        <p:nvSpPr>
          <p:cNvPr id="3" name="Vertical Text Placeholder 2"/>
          <p:cNvSpPr>
            <a:spLocks noGrp="1"/>
          </p:cNvSpPr>
          <p:nvPr>
            <p:ph type="body" orient="vert" idx="1"/>
          </p:nvPr>
        </p:nvSpPr>
        <p:spPr/>
        <p:txBody>
          <a:bodyPr>
            <a:normAutofit fontScale="92500"/>
          </a:bodyPr>
          <a:lstStyle/>
          <a:p>
            <a:r>
              <a:rPr lang="zh-CN" altLang="en-US" dirty="0"/>
              <a:t>对于给定的可观察状态序</a:t>
            </a:r>
            <a:r>
              <a:rPr lang="zh-CN" altLang="en-US" dirty="0" smtClean="0"/>
              <a:t>列</a:t>
            </a:r>
            <a:r>
              <a:rPr lang="en-US" altLang="zh-CN" dirty="0" smtClean="0"/>
              <a:t> </a:t>
            </a:r>
            <a:r>
              <a:rPr lang="en-US" altLang="zh-CN" i="1" dirty="0">
                <a:latin typeface="Times New Roman" panose="02020603050405020304" pitchFamily="18" charset="0"/>
                <a:cs typeface="Times New Roman" panose="02020603050405020304" pitchFamily="18" charset="0"/>
              </a:rPr>
              <a:t>O </a:t>
            </a:r>
            <a:r>
              <a:rPr lang="en-US" altLang="zh-CN" i="1" dirty="0" smtClean="0">
                <a:latin typeface="Times New Roman" panose="02020603050405020304" pitchFamily="18" charset="0"/>
                <a:cs typeface="Times New Roman" panose="02020603050405020304" pitchFamily="18" charset="0"/>
              </a:rPr>
              <a:t>=o</a:t>
            </a:r>
            <a:r>
              <a:rPr lang="en-US" altLang="zh-CN" baseline="-25000" dirty="0" smtClean="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o</a:t>
            </a:r>
            <a:r>
              <a:rPr lang="en-US" altLang="zh-CN" i="1" baseline="-25000" dirty="0" err="1" smtClean="0">
                <a:latin typeface="Times New Roman" panose="02020603050405020304" pitchFamily="18" charset="0"/>
                <a:cs typeface="Times New Roman" panose="02020603050405020304" pitchFamily="18" charset="0"/>
              </a:rPr>
              <a:t>T</a:t>
            </a:r>
            <a:r>
              <a:rPr lang="zh-CN" altLang="en-US" dirty="0"/>
              <a:t>而言，很难直接得到最优的</a:t>
            </a:r>
            <a:r>
              <a:rPr lang="en-US" dirty="0"/>
              <a:t>HMM </a:t>
            </a:r>
            <a:r>
              <a:rPr lang="zh-CN" altLang="en-US" dirty="0"/>
              <a:t>参</a:t>
            </a:r>
            <a:r>
              <a:rPr lang="zh-CN" altLang="en-US" dirty="0" smtClean="0"/>
              <a:t>数</a:t>
            </a:r>
            <a:r>
              <a:rPr lang="el-GR" altLang="zh-CN" i="1" dirty="0">
                <a:latin typeface="Times New Roman" panose="02020603050405020304" pitchFamily="18" charset="0"/>
                <a:cs typeface="Times New Roman" panose="02020603050405020304" pitchFamily="18" charset="0"/>
              </a:rPr>
              <a:t>λ</a:t>
            </a:r>
            <a:r>
              <a:rPr lang="zh-CN" altLang="en-US" dirty="0" smtClean="0"/>
              <a:t>使得</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O|</a:t>
            </a:r>
            <a:r>
              <a:rPr lang="el-GR" altLang="zh-CN" i="1" dirty="0" smtClean="0">
                <a:latin typeface="Times New Roman" panose="02020603050405020304" pitchFamily="18" charset="0"/>
                <a:cs typeface="Times New Roman" panose="02020603050405020304" pitchFamily="18" charset="0"/>
              </a:rPr>
              <a:t>λ</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，它是泛函极值问题。</a:t>
            </a:r>
            <a:r>
              <a:rPr lang="en-US" dirty="0"/>
              <a:t> </a:t>
            </a:r>
            <a:r>
              <a:rPr lang="en-US" dirty="0" smtClean="0">
                <a:solidFill>
                  <a:srgbClr val="FFFF00"/>
                </a:solidFill>
              </a:rPr>
              <a:t>Baum-Welch</a:t>
            </a:r>
            <a:r>
              <a:rPr lang="zh-CN" altLang="en-US" dirty="0" smtClean="0">
                <a:solidFill>
                  <a:srgbClr val="FFFF00"/>
                </a:solidFill>
              </a:rPr>
              <a:t>算</a:t>
            </a:r>
            <a:r>
              <a:rPr lang="zh-CN" altLang="en-US" dirty="0">
                <a:solidFill>
                  <a:srgbClr val="FFFF00"/>
                </a:solidFill>
              </a:rPr>
              <a:t>法</a:t>
            </a:r>
            <a:r>
              <a:rPr lang="zh-CN" altLang="en-US" dirty="0"/>
              <a:t>利用递</a:t>
            </a:r>
            <a:r>
              <a:rPr lang="zh-CN" altLang="en-US" dirty="0" smtClean="0"/>
              <a:t>归思</a:t>
            </a:r>
            <a:r>
              <a:rPr lang="zh-CN" altLang="en-US" dirty="0"/>
              <a:t>想，刚开始时候对参</a:t>
            </a:r>
            <a:r>
              <a:rPr lang="zh-CN" altLang="en-US" dirty="0" smtClean="0"/>
              <a:t>数</a:t>
            </a:r>
            <a:r>
              <a:rPr lang="el-GR" altLang="zh-CN" i="1" dirty="0">
                <a:latin typeface="Times New Roman" panose="02020603050405020304" pitchFamily="18" charset="0"/>
                <a:cs typeface="Times New Roman" panose="02020603050405020304" pitchFamily="18" charset="0"/>
              </a:rPr>
              <a:t>λ</a:t>
            </a:r>
            <a:r>
              <a:rPr lang="zh-CN" altLang="en-US" dirty="0" smtClean="0"/>
              <a:t>进</a:t>
            </a:r>
            <a:r>
              <a:rPr lang="zh-CN" altLang="en-US" dirty="0"/>
              <a:t>行初始估计，再通过对于给定的数据评估参</a:t>
            </a:r>
            <a:r>
              <a:rPr lang="zh-CN" altLang="en-US" dirty="0" smtClean="0"/>
              <a:t>数</a:t>
            </a:r>
            <a:r>
              <a:rPr lang="el-GR" altLang="zh-CN" i="1" dirty="0">
                <a:latin typeface="Times New Roman" panose="02020603050405020304" pitchFamily="18" charset="0"/>
                <a:cs typeface="Times New Roman" panose="02020603050405020304" pitchFamily="18" charset="0"/>
              </a:rPr>
              <a:t>λ</a:t>
            </a:r>
            <a:r>
              <a:rPr lang="zh-CN" altLang="en-US" dirty="0" smtClean="0"/>
              <a:t>的</a:t>
            </a:r>
            <a:r>
              <a:rPr lang="zh-CN" altLang="en-US" dirty="0"/>
              <a:t>有效性，减少其所引起的错误，使</a:t>
            </a:r>
            <a:r>
              <a:rPr lang="zh-CN" altLang="en-US" dirty="0" smtClean="0"/>
              <a:t>得</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O|</a:t>
            </a:r>
            <a:r>
              <a:rPr lang="el-GR" altLang="zh-CN" i="1" dirty="0" smtClean="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en-US" dirty="0" smtClean="0"/>
              <a:t>局</a:t>
            </a:r>
            <a:r>
              <a:rPr lang="zh-CN" altLang="en-US" dirty="0"/>
              <a:t>部最大，通过不断更新参</a:t>
            </a:r>
            <a:r>
              <a:rPr lang="zh-CN" altLang="en-US" dirty="0" smtClean="0"/>
              <a:t>数</a:t>
            </a:r>
            <a:r>
              <a:rPr lang="el-GR" altLang="zh-CN" i="1" dirty="0" smtClean="0">
                <a:latin typeface="Times New Roman" panose="02020603050405020304" pitchFamily="18" charset="0"/>
                <a:cs typeface="Times New Roman" panose="02020603050405020304" pitchFamily="18" charset="0"/>
              </a:rPr>
              <a:t>λ</a:t>
            </a:r>
            <a:r>
              <a:rPr lang="zh-CN" altLang="en-US" dirty="0" smtClean="0"/>
              <a:t>使</a:t>
            </a:r>
            <a:r>
              <a:rPr lang="zh-CN" altLang="en-US" dirty="0"/>
              <a:t>得和给定的训练数据的误差变小，最终获</a:t>
            </a:r>
            <a:r>
              <a:rPr lang="zh-CN" altLang="en-US" dirty="0" smtClean="0"/>
              <a:t>得</a:t>
            </a:r>
            <a:r>
              <a:rPr lang="el-GR" altLang="zh-CN" i="1" dirty="0" smtClean="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π</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a:t>
            </a:r>
            <a:endParaRPr lang="en-US" dirty="0"/>
          </a:p>
          <a:p>
            <a:pPr lvl="1"/>
            <a:endParaRPr lang="en-US" dirty="0"/>
          </a:p>
        </p:txBody>
      </p:sp>
      <p:sp>
        <p:nvSpPr>
          <p:cNvPr id="4" name="Vertical Text Placeholder 3"/>
          <p:cNvSpPr>
            <a:spLocks noGrp="1"/>
          </p:cNvSpPr>
          <p:nvPr>
            <p:ph type="body" orient="vert" idx="13"/>
          </p:nvPr>
        </p:nvSpPr>
        <p:spPr/>
        <p:txBody>
          <a:bodyPr/>
          <a:lstStyle/>
          <a:p>
            <a:r>
              <a:rPr lang="zh-CN" altLang="en-US" dirty="0"/>
              <a:t>解决问题</a:t>
            </a:r>
            <a:r>
              <a:rPr lang="en-US" altLang="zh-CN" dirty="0"/>
              <a:t>1</a:t>
            </a:r>
          </a:p>
          <a:p>
            <a:pPr marL="457200" lvl="1" indent="-182880"/>
            <a:r>
              <a:rPr lang="zh-CN" altLang="en-US" b="1" dirty="0"/>
              <a:t>前向</a:t>
            </a:r>
            <a:r>
              <a:rPr lang="en-US" b="1" dirty="0"/>
              <a:t>-</a:t>
            </a:r>
            <a:r>
              <a:rPr lang="zh-CN" altLang="en-US" b="1" dirty="0"/>
              <a:t>后向算法</a:t>
            </a:r>
            <a:endParaRPr lang="en-US" altLang="zh-CN" b="1" dirty="0"/>
          </a:p>
          <a:p>
            <a:r>
              <a:rPr lang="zh-CN" altLang="en-US" dirty="0"/>
              <a:t>解决问题</a:t>
            </a:r>
            <a:r>
              <a:rPr lang="en-US" altLang="zh-CN" dirty="0"/>
              <a:t>2</a:t>
            </a:r>
          </a:p>
          <a:p>
            <a:pPr marL="457200" lvl="1" indent="-182880"/>
            <a:r>
              <a:rPr lang="en-US" b="1" dirty="0"/>
              <a:t>Viterbi</a:t>
            </a:r>
            <a:r>
              <a:rPr lang="zh-CN" altLang="en-US" b="1" dirty="0"/>
              <a:t>算法</a:t>
            </a:r>
            <a:endParaRPr lang="en-US" altLang="zh-CN" b="1" dirty="0"/>
          </a:p>
          <a:p>
            <a:r>
              <a:rPr lang="zh-CN" altLang="en-US" dirty="0"/>
              <a:t>解决问题</a:t>
            </a:r>
            <a:r>
              <a:rPr lang="en-US" altLang="zh-CN" dirty="0"/>
              <a:t>3</a:t>
            </a:r>
          </a:p>
          <a:p>
            <a:pPr marL="457200" lvl="1" indent="-182880"/>
            <a:r>
              <a:rPr lang="en-US" b="1" dirty="0"/>
              <a:t>Baum-Welch</a:t>
            </a:r>
            <a:r>
              <a:rPr lang="zh-CN" altLang="en-US" b="1" dirty="0"/>
              <a:t>算法</a:t>
            </a:r>
            <a:endParaRPr lang="en-US" dirty="0"/>
          </a:p>
          <a:p>
            <a:endParaRPr lang="en-US" dirty="0"/>
          </a:p>
        </p:txBody>
      </p:sp>
      <p:grpSp>
        <p:nvGrpSpPr>
          <p:cNvPr id="12" name="Group 11"/>
          <p:cNvGrpSpPr/>
          <p:nvPr/>
        </p:nvGrpSpPr>
        <p:grpSpPr>
          <a:xfrm>
            <a:off x="4844143" y="7065220"/>
            <a:ext cx="6897386" cy="5047536"/>
            <a:chOff x="4844143" y="7065220"/>
            <a:chExt cx="6897386" cy="5047536"/>
          </a:xfrm>
        </p:grpSpPr>
        <p:sp>
          <p:nvSpPr>
            <p:cNvPr id="5" name="Rectangle 4"/>
            <p:cNvSpPr/>
            <p:nvPr/>
          </p:nvSpPr>
          <p:spPr>
            <a:xfrm>
              <a:off x="4844143" y="7065220"/>
              <a:ext cx="6019800" cy="5047536"/>
            </a:xfrm>
            <a:prstGeom prst="rect">
              <a:avLst/>
            </a:prstGeom>
          </p:spPr>
          <p:txBody>
            <a:bodyPr wrap="square">
              <a:spAutoFit/>
            </a:bodyPr>
            <a:lstStyle/>
            <a:p>
              <a:r>
                <a:rPr lang="zh-CN" altLang="en-US" sz="2200" dirty="0">
                  <a:latin typeface="微软雅黑" panose="020B0503020204020204" pitchFamily="34" charset="-122"/>
                  <a:ea typeface="微软雅黑" panose="020B0503020204020204" pitchFamily="34" charset="-122"/>
                </a:rPr>
                <a:t>定</a:t>
              </a:r>
              <a:r>
                <a:rPr lang="zh-CN" altLang="en-US" sz="2200" dirty="0" smtClean="0">
                  <a:latin typeface="微软雅黑" panose="020B0503020204020204" pitchFamily="34" charset="-122"/>
                  <a:ea typeface="微软雅黑" panose="020B0503020204020204" pitchFamily="34" charset="-122"/>
                </a:rPr>
                <a:t>义</a:t>
              </a:r>
              <a:r>
                <a:rPr lang="el-GR" altLang="zh-CN" sz="2400" i="1" dirty="0" smtClean="0">
                  <a:latin typeface="Times New Roman" panose="02020603050405020304" pitchFamily="18" charset="0"/>
                  <a:cs typeface="Times New Roman" panose="02020603050405020304" pitchFamily="18" charset="0"/>
                </a:rPr>
                <a:t>ε</a:t>
              </a:r>
              <a:r>
                <a:rPr lang="en-US" altLang="zh-CN" sz="1600" i="1"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rPr>
                <a:t>)</a:t>
              </a:r>
              <a:r>
                <a:rPr lang="zh-CN" altLang="en-US" sz="2200" dirty="0">
                  <a:latin typeface="微软雅黑" panose="020B0503020204020204" pitchFamily="34" charset="-122"/>
                  <a:ea typeface="微软雅黑" panose="020B0503020204020204" pitchFamily="34" charset="-122"/>
                </a:rPr>
                <a:t>为为给定训练观察序</a:t>
              </a:r>
              <a:r>
                <a:rPr lang="zh-CN" altLang="en-US" sz="2200" dirty="0" smtClean="0">
                  <a:latin typeface="微软雅黑" panose="020B0503020204020204" pitchFamily="34" charset="-122"/>
                  <a:ea typeface="微软雅黑" panose="020B0503020204020204" pitchFamily="34" charset="-122"/>
                </a:rPr>
                <a:t>列</a:t>
              </a:r>
              <a:r>
                <a:rPr lang="en-US" altLang="zh-CN" sz="2400" i="1" dirty="0" smtClean="0">
                  <a:latin typeface="Times New Roman" panose="02020603050405020304" pitchFamily="18" charset="0"/>
                  <a:cs typeface="Times New Roman" panose="02020603050405020304" pitchFamily="18" charset="0"/>
                </a:rPr>
                <a:t>O</a:t>
              </a:r>
              <a:r>
                <a:rPr lang="zh-CN" altLang="en-US" sz="2200" dirty="0" smtClean="0">
                  <a:latin typeface="微软雅黑" panose="020B0503020204020204" pitchFamily="34" charset="-122"/>
                  <a:ea typeface="微软雅黑" panose="020B0503020204020204" pitchFamily="34" charset="-122"/>
                </a:rPr>
                <a:t>和</a:t>
              </a:r>
              <a:r>
                <a:rPr lang="zh-CN" altLang="en-US" sz="2200" dirty="0">
                  <a:latin typeface="微软雅黑" panose="020B0503020204020204" pitchFamily="34" charset="-122"/>
                  <a:ea typeface="微软雅黑" panose="020B0503020204020204" pitchFamily="34" charset="-122"/>
                </a:rPr>
                <a:t>参数模</a:t>
              </a:r>
              <a:r>
                <a:rPr lang="zh-CN" altLang="en-US" sz="2200" dirty="0" smtClean="0">
                  <a:latin typeface="微软雅黑" panose="020B0503020204020204" pitchFamily="34" charset="-122"/>
                  <a:ea typeface="微软雅黑" panose="020B0503020204020204" pitchFamily="34" charset="-122"/>
                </a:rPr>
                <a:t>型</a:t>
              </a:r>
              <a:r>
                <a:rPr lang="el-GR" altLang="zh-CN" sz="2400" i="1" dirty="0">
                  <a:latin typeface="Times New Roman" panose="02020603050405020304" pitchFamily="18" charset="0"/>
                  <a:cs typeface="Times New Roman" panose="02020603050405020304" pitchFamily="18" charset="0"/>
                </a:rPr>
                <a:t>λ</a:t>
              </a:r>
              <a:r>
                <a:rPr lang="zh-CN" altLang="en-US" sz="2200" dirty="0" smtClean="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时，时</a:t>
              </a:r>
              <a:r>
                <a:rPr lang="zh-CN" altLang="en-US" sz="2200" dirty="0" smtClean="0">
                  <a:latin typeface="微软雅黑" panose="020B0503020204020204" pitchFamily="34" charset="-122"/>
                  <a:ea typeface="微软雅黑" panose="020B0503020204020204" pitchFamily="34" charset="-122"/>
                </a:rPr>
                <a:t>刻</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200" dirty="0" smtClean="0">
                  <a:latin typeface="微软雅黑" panose="020B0503020204020204" pitchFamily="34" charset="-122"/>
                  <a:ea typeface="微软雅黑" panose="020B0503020204020204" pitchFamily="34" charset="-122"/>
                </a:rPr>
                <a:t>马</a:t>
              </a:r>
              <a:r>
                <a:rPr lang="zh-CN" altLang="en-US" sz="2200" dirty="0">
                  <a:latin typeface="微软雅黑" panose="020B0503020204020204" pitchFamily="34" charset="-122"/>
                  <a:ea typeface="微软雅黑" panose="020B0503020204020204" pitchFamily="34" charset="-122"/>
                </a:rPr>
                <a:t>尔可夫链处于状</a:t>
              </a:r>
              <a:r>
                <a:rPr lang="zh-CN" altLang="en-US" sz="2200" dirty="0" smtClean="0">
                  <a:latin typeface="微软雅黑" panose="020B0503020204020204" pitchFamily="34" charset="-122"/>
                  <a:ea typeface="微软雅黑" panose="020B0503020204020204" pitchFamily="34" charset="-122"/>
                </a:rPr>
                <a:t>态</a:t>
              </a:r>
              <a:r>
                <a:rPr lang="en-US" altLang="zh-CN" sz="2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而时</a:t>
              </a:r>
              <a:r>
                <a:rPr lang="zh-CN" altLang="en-US" sz="2200" dirty="0" smtClean="0">
                  <a:latin typeface="微软雅黑" panose="020B0503020204020204" pitchFamily="34" charset="-122"/>
                  <a:ea typeface="微软雅黑" panose="020B0503020204020204" pitchFamily="34" charset="-122"/>
                </a:rPr>
                <a:t>刻</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2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dirty="0" smtClean="0">
                  <a:latin typeface="微软雅黑" panose="020B0503020204020204" pitchFamily="34" charset="-122"/>
                  <a:ea typeface="微软雅黑" panose="020B0503020204020204" pitchFamily="34" charset="-122"/>
                </a:rPr>
                <a:t>处</a:t>
              </a:r>
              <a:r>
                <a:rPr lang="zh-CN" altLang="en-US" sz="2200" dirty="0">
                  <a:latin typeface="微软雅黑" panose="020B0503020204020204" pitchFamily="34" charset="-122"/>
                  <a:ea typeface="微软雅黑" panose="020B0503020204020204" pitchFamily="34" charset="-122"/>
                </a:rPr>
                <a:t>于状</a:t>
              </a:r>
              <a:r>
                <a:rPr lang="zh-CN" altLang="en-US" sz="2200" dirty="0" smtClean="0">
                  <a:latin typeface="微软雅黑" panose="020B0503020204020204" pitchFamily="34" charset="-122"/>
                  <a:ea typeface="微软雅黑" panose="020B0503020204020204" pitchFamily="34" charset="-122"/>
                </a:rPr>
                <a:t>态</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200" dirty="0" smtClean="0">
                  <a:latin typeface="微软雅黑" panose="020B0503020204020204" pitchFamily="34" charset="-122"/>
                  <a:ea typeface="微软雅黑" panose="020B0503020204020204" pitchFamily="34" charset="-122"/>
                </a:rPr>
                <a:t>的</a:t>
              </a:r>
              <a:r>
                <a:rPr lang="zh-CN" altLang="en-US" sz="2200" dirty="0">
                  <a:latin typeface="微软雅黑" panose="020B0503020204020204" pitchFamily="34" charset="-122"/>
                  <a:ea typeface="微软雅黑" panose="020B0503020204020204" pitchFamily="34" charset="-122"/>
                </a:rPr>
                <a:t>概率</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endParaRPr 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根据前向和后向变量的定</a:t>
              </a:r>
              <a:r>
                <a:rPr lang="zh-CN" altLang="en-US" sz="2200" dirty="0" smtClean="0">
                  <a:latin typeface="微软雅黑" panose="020B0503020204020204" pitchFamily="34" charset="-122"/>
                  <a:ea typeface="微软雅黑" panose="020B0503020204020204" pitchFamily="34" charset="-122"/>
                </a:rPr>
                <a:t>义</a:t>
              </a:r>
              <a:endParaRPr lang="en-US" altLang="zh-CN" sz="2200" dirty="0" smtClean="0">
                <a:latin typeface="微软雅黑" panose="020B0503020204020204" pitchFamily="34" charset="-122"/>
                <a:ea typeface="微软雅黑" panose="020B0503020204020204" pitchFamily="34" charset="-122"/>
              </a:endParaRPr>
            </a:p>
            <a:p>
              <a:endParaRPr lang="en-US" sz="2200" dirty="0">
                <a:latin typeface="微软雅黑" panose="020B0503020204020204" pitchFamily="34" charset="-122"/>
                <a:ea typeface="微软雅黑" panose="020B0503020204020204" pitchFamily="34" charset="-122"/>
              </a:endParaRPr>
            </a:p>
            <a:p>
              <a:endParaRPr lang="en-US" sz="2200" dirty="0" smtClean="0">
                <a:latin typeface="微软雅黑" panose="020B0503020204020204" pitchFamily="34" charset="-122"/>
                <a:ea typeface="微软雅黑" panose="020B0503020204020204" pitchFamily="34" charset="-122"/>
              </a:endParaRPr>
            </a:p>
            <a:p>
              <a:endParaRPr lang="en-US" sz="2200" dirty="0">
                <a:latin typeface="微软雅黑" panose="020B0503020204020204" pitchFamily="34" charset="-122"/>
                <a:ea typeface="微软雅黑" panose="020B0503020204020204" pitchFamily="34" charset="-122"/>
              </a:endParaRPr>
            </a:p>
            <a:p>
              <a:endParaRPr lang="en-US" sz="2200" dirty="0" smtClean="0">
                <a:latin typeface="微软雅黑" panose="020B0503020204020204" pitchFamily="34" charset="-122"/>
                <a:ea typeface="微软雅黑" panose="020B0503020204020204" pitchFamily="34" charset="-122"/>
              </a:endParaRPr>
            </a:p>
            <a:p>
              <a:endParaRPr lang="en-US" sz="2200" dirty="0" smtClean="0">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定义</a:t>
              </a:r>
              <a:r>
                <a:rPr lang="el-GR" altLang="zh-CN" sz="3200" i="1" dirty="0">
                  <a:latin typeface="Times New Roman" panose="02020603050405020304" pitchFamily="18" charset="0"/>
                  <a:cs typeface="Times New Roman" panose="02020603050405020304" pitchFamily="18" charset="0"/>
                </a:rPr>
                <a:t>ε</a:t>
              </a:r>
              <a:r>
                <a:rPr lang="en-US" altLang="zh-CN" sz="20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r>
                <a:rPr lang="zh-CN" altLang="en-US" sz="2200" dirty="0" smtClean="0">
                  <a:latin typeface="微软雅黑" panose="020B0503020204020204" pitchFamily="34" charset="-122"/>
                  <a:ea typeface="微软雅黑" panose="020B0503020204020204" pitchFamily="34" charset="-122"/>
                </a:rPr>
                <a:t>为</a:t>
              </a:r>
              <a:r>
                <a:rPr lang="zh-CN" altLang="en-US" sz="2200" dirty="0">
                  <a:latin typeface="微软雅黑" panose="020B0503020204020204" pitchFamily="34" charset="-122"/>
                  <a:ea typeface="微软雅黑" panose="020B0503020204020204" pitchFamily="34" charset="-122"/>
                </a:rPr>
                <a:t>给定观察序</a:t>
              </a:r>
              <a:r>
                <a:rPr lang="zh-CN" altLang="en-US" sz="2200" dirty="0" smtClean="0">
                  <a:latin typeface="微软雅黑" panose="020B0503020204020204" pitchFamily="34" charset="-122"/>
                  <a:ea typeface="微软雅黑" panose="020B0503020204020204" pitchFamily="34" charset="-122"/>
                </a:rPr>
                <a:t>列</a:t>
              </a:r>
              <a:r>
                <a:rPr lang="en-US" altLang="zh-CN" sz="2400" i="1" dirty="0">
                  <a:latin typeface="Times New Roman" panose="02020603050405020304" pitchFamily="18" charset="0"/>
                  <a:cs typeface="Times New Roman" panose="02020603050405020304" pitchFamily="18" charset="0"/>
                </a:rPr>
                <a:t>O</a:t>
              </a:r>
              <a:r>
                <a:rPr lang="zh-CN" altLang="en-US" sz="2200" dirty="0">
                  <a:latin typeface="微软雅黑" panose="020B0503020204020204" pitchFamily="34" charset="-122"/>
                  <a:ea typeface="微软雅黑" panose="020B0503020204020204" pitchFamily="34" charset="-122"/>
                </a:rPr>
                <a:t>和参数模型</a:t>
              </a:r>
              <a:r>
                <a:rPr lang="el-GR" altLang="zh-CN" sz="2400" i="1" dirty="0">
                  <a:latin typeface="Times New Roman" panose="02020603050405020304" pitchFamily="18" charset="0"/>
                  <a:cs typeface="Times New Roman" panose="02020603050405020304" pitchFamily="18" charset="0"/>
                </a:rPr>
                <a:t>λ </a:t>
              </a:r>
              <a:r>
                <a:rPr lang="zh-CN" altLang="en-US" sz="2200" dirty="0" smtClean="0">
                  <a:latin typeface="微软雅黑" panose="020B0503020204020204" pitchFamily="34" charset="-122"/>
                  <a:ea typeface="微软雅黑" panose="020B0503020204020204" pitchFamily="34" charset="-122"/>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 t</a:t>
              </a:r>
              <a:r>
                <a:rPr lang="zh-CN" altLang="en-US" sz="2200" dirty="0" smtClean="0">
                  <a:latin typeface="微软雅黑" panose="020B0503020204020204" pitchFamily="34" charset="-122"/>
                  <a:ea typeface="微软雅黑" panose="020B0503020204020204" pitchFamily="34" charset="-122"/>
                </a:rPr>
                <a:t>时</a:t>
              </a:r>
              <a:r>
                <a:rPr lang="zh-CN" altLang="en-US" sz="2200" dirty="0">
                  <a:latin typeface="微软雅黑" panose="020B0503020204020204" pitchFamily="34" charset="-122"/>
                  <a:ea typeface="微软雅黑" panose="020B0503020204020204" pitchFamily="34" charset="-122"/>
                </a:rPr>
                <a:t>刻处于状</a:t>
              </a:r>
              <a:r>
                <a:rPr lang="zh-CN" altLang="en-US" sz="2200" dirty="0" smtClean="0">
                  <a:latin typeface="微软雅黑" panose="020B0503020204020204" pitchFamily="34" charset="-122"/>
                  <a:ea typeface="微软雅黑" panose="020B0503020204020204" pitchFamily="34" charset="-122"/>
                </a:rPr>
                <a:t>态</a:t>
              </a:r>
              <a:r>
                <a:rPr lang="en-US" altLang="zh-CN" sz="2400" i="1" dirty="0" err="1">
                  <a:latin typeface="Times New Roman" panose="02020603050405020304" pitchFamily="18" charset="0"/>
                  <a:cs typeface="Times New Roman" panose="02020603050405020304" pitchFamily="18" charset="0"/>
                </a:rPr>
                <a:t>i</a:t>
              </a:r>
              <a:r>
                <a:rPr lang="zh-CN" altLang="en-US" sz="2200" dirty="0" smtClean="0">
                  <a:latin typeface="微软雅黑" panose="020B0503020204020204" pitchFamily="34" charset="-122"/>
                  <a:ea typeface="微软雅黑" panose="020B0503020204020204" pitchFamily="34" charset="-122"/>
                </a:rPr>
                <a:t>的</a:t>
              </a:r>
              <a:r>
                <a:rPr lang="zh-CN" altLang="en-US" sz="2200" dirty="0">
                  <a:latin typeface="微软雅黑" panose="020B0503020204020204" pitchFamily="34" charset="-122"/>
                  <a:ea typeface="微软雅黑" panose="020B0503020204020204" pitchFamily="34" charset="-122"/>
                </a:rPr>
                <a:t>概</a:t>
              </a:r>
              <a:r>
                <a:rPr lang="zh-CN" altLang="en-US" sz="2200" dirty="0" smtClean="0">
                  <a:latin typeface="微软雅黑" panose="020B0503020204020204" pitchFamily="34" charset="-122"/>
                  <a:ea typeface="微软雅黑" panose="020B0503020204020204" pitchFamily="34" charset="-122"/>
                </a:rPr>
                <a:t>率</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 </a:t>
              </a:r>
            </a:p>
            <a:p>
              <a:endParaRPr lang="en-US" sz="2200" dirty="0">
                <a:latin typeface="微软雅黑" panose="020B0503020204020204" pitchFamily="34" charset="-122"/>
                <a:ea typeface="微软雅黑" panose="020B0503020204020204" pitchFamily="34" charset="-122"/>
              </a:endParaRPr>
            </a:p>
          </p:txBody>
        </p:sp>
        <p:grpSp>
          <p:nvGrpSpPr>
            <p:cNvPr id="11" name="Group 10"/>
            <p:cNvGrpSpPr/>
            <p:nvPr/>
          </p:nvGrpSpPr>
          <p:grpSpPr>
            <a:xfrm>
              <a:off x="4844143" y="7915955"/>
              <a:ext cx="6897386" cy="4196801"/>
              <a:chOff x="4844143" y="7915955"/>
              <a:chExt cx="6897386" cy="4196801"/>
            </a:xfrm>
          </p:grpSpPr>
          <p:graphicFrame>
            <p:nvGraphicFramePr>
              <p:cNvPr id="6" name="Object 5"/>
              <p:cNvGraphicFramePr>
                <a:graphicFrameLocks noChangeAspect="1"/>
              </p:cNvGraphicFramePr>
              <p:nvPr>
                <p:extLst>
                  <p:ext uri="{D42A27DB-BD31-4B8C-83A1-F6EECF244321}">
                    <p14:modId xmlns:p14="http://schemas.microsoft.com/office/powerpoint/2010/main" val="3499140767"/>
                  </p:ext>
                </p:extLst>
              </p:nvPr>
            </p:nvGraphicFramePr>
            <p:xfrm>
              <a:off x="7063012" y="7915955"/>
              <a:ext cx="2905841" cy="367828"/>
            </p:xfrm>
            <a:graphic>
              <a:graphicData uri="http://schemas.openxmlformats.org/presentationml/2006/ole">
                <mc:AlternateContent xmlns:mc="http://schemas.openxmlformats.org/markup-compatibility/2006">
                  <mc:Choice xmlns:v="urn:schemas-microsoft-com:vml" Requires="v">
                    <p:oleObj spid="_x0000_s38199" name="Equation" r:id="rId3" imgW="2006280" imgH="253800" progId="Equation.3">
                      <p:embed/>
                    </p:oleObj>
                  </mc:Choice>
                  <mc:Fallback>
                    <p:oleObj name="Equation" r:id="rId3" imgW="2006280" imgH="253800" progId="Equation.3">
                      <p:embed/>
                      <p:pic>
                        <p:nvPicPr>
                          <p:cNvPr id="0" name=""/>
                          <p:cNvPicPr/>
                          <p:nvPr/>
                        </p:nvPicPr>
                        <p:blipFill>
                          <a:blip r:embed="rId4"/>
                          <a:stretch>
                            <a:fillRect/>
                          </a:stretch>
                        </p:blipFill>
                        <p:spPr>
                          <a:xfrm>
                            <a:off x="7063012" y="7915955"/>
                            <a:ext cx="2905841" cy="367828"/>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21997378"/>
                  </p:ext>
                </p:extLst>
              </p:nvPr>
            </p:nvGraphicFramePr>
            <p:xfrm>
              <a:off x="6946009" y="8874143"/>
              <a:ext cx="2740319" cy="367828"/>
            </p:xfrm>
            <a:graphic>
              <a:graphicData uri="http://schemas.openxmlformats.org/presentationml/2006/ole">
                <mc:AlternateContent xmlns:mc="http://schemas.openxmlformats.org/markup-compatibility/2006">
                  <mc:Choice xmlns:v="urn:schemas-microsoft-com:vml" Requires="v">
                    <p:oleObj spid="_x0000_s38200" name="Equation" r:id="rId5" imgW="1892160" imgH="253800" progId="Equation.3">
                      <p:embed/>
                    </p:oleObj>
                  </mc:Choice>
                  <mc:Fallback>
                    <p:oleObj name="Equation" r:id="rId5" imgW="1892160" imgH="253800" progId="Equation.3">
                      <p:embed/>
                      <p:pic>
                        <p:nvPicPr>
                          <p:cNvPr id="0" name=""/>
                          <p:cNvPicPr/>
                          <p:nvPr/>
                        </p:nvPicPr>
                        <p:blipFill>
                          <a:blip r:embed="rId6"/>
                          <a:stretch>
                            <a:fillRect/>
                          </a:stretch>
                        </p:blipFill>
                        <p:spPr>
                          <a:xfrm>
                            <a:off x="6946009" y="8874143"/>
                            <a:ext cx="2740319" cy="367828"/>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26292237"/>
                  </p:ext>
                </p:extLst>
              </p:nvPr>
            </p:nvGraphicFramePr>
            <p:xfrm>
              <a:off x="6866180" y="9262061"/>
              <a:ext cx="3034581" cy="367828"/>
            </p:xfrm>
            <a:graphic>
              <a:graphicData uri="http://schemas.openxmlformats.org/presentationml/2006/ole">
                <mc:AlternateContent xmlns:mc="http://schemas.openxmlformats.org/markup-compatibility/2006">
                  <mc:Choice xmlns:v="urn:schemas-microsoft-com:vml" Requires="v">
                    <p:oleObj spid="_x0000_s38201" name="Equation" r:id="rId7" imgW="2095200" imgH="253800" progId="Equation.3">
                      <p:embed/>
                    </p:oleObj>
                  </mc:Choice>
                  <mc:Fallback>
                    <p:oleObj name="Equation" r:id="rId7" imgW="2095200" imgH="253800" progId="Equation.3">
                      <p:embed/>
                      <p:pic>
                        <p:nvPicPr>
                          <p:cNvPr id="0" name=""/>
                          <p:cNvPicPr/>
                          <p:nvPr/>
                        </p:nvPicPr>
                        <p:blipFill>
                          <a:blip r:embed="rId8"/>
                          <a:stretch>
                            <a:fillRect/>
                          </a:stretch>
                        </p:blipFill>
                        <p:spPr>
                          <a:xfrm>
                            <a:off x="6866180" y="9262061"/>
                            <a:ext cx="3034581" cy="367828"/>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119806420"/>
                  </p:ext>
                </p:extLst>
              </p:nvPr>
            </p:nvGraphicFramePr>
            <p:xfrm>
              <a:off x="4844143" y="9665932"/>
              <a:ext cx="6897386" cy="899659"/>
            </p:xfrm>
            <a:graphic>
              <a:graphicData uri="http://schemas.openxmlformats.org/presentationml/2006/ole">
                <mc:AlternateContent xmlns:mc="http://schemas.openxmlformats.org/markup-compatibility/2006">
                  <mc:Choice xmlns:v="urn:schemas-microsoft-com:vml" Requires="v">
                    <p:oleObj spid="_x0000_s38202" name="Equation" r:id="rId9" imgW="5257800" imgH="685800" progId="Equation.3">
                      <p:embed/>
                    </p:oleObj>
                  </mc:Choice>
                  <mc:Fallback>
                    <p:oleObj name="Equation" r:id="rId9" imgW="5257800" imgH="685800" progId="Equation.3">
                      <p:embed/>
                      <p:pic>
                        <p:nvPicPr>
                          <p:cNvPr id="0" name=""/>
                          <p:cNvPicPr/>
                          <p:nvPr/>
                        </p:nvPicPr>
                        <p:blipFill>
                          <a:blip r:embed="rId10"/>
                          <a:stretch>
                            <a:fillRect/>
                          </a:stretch>
                        </p:blipFill>
                        <p:spPr>
                          <a:xfrm>
                            <a:off x="4844143" y="9665932"/>
                            <a:ext cx="6897386" cy="899659"/>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29696888"/>
                  </p:ext>
                </p:extLst>
              </p:nvPr>
            </p:nvGraphicFramePr>
            <p:xfrm>
              <a:off x="6728278" y="11486147"/>
              <a:ext cx="2882401" cy="626609"/>
            </p:xfrm>
            <a:graphic>
              <a:graphicData uri="http://schemas.openxmlformats.org/presentationml/2006/ole">
                <mc:AlternateContent xmlns:mc="http://schemas.openxmlformats.org/markup-compatibility/2006">
                  <mc:Choice xmlns:v="urn:schemas-microsoft-com:vml" Requires="v">
                    <p:oleObj spid="_x0000_s38203" name="Equation" r:id="rId11" imgW="2044440" imgH="444240" progId="Equation.3">
                      <p:embed/>
                    </p:oleObj>
                  </mc:Choice>
                  <mc:Fallback>
                    <p:oleObj name="Equation" r:id="rId11" imgW="2044440" imgH="444240" progId="Equation.3">
                      <p:embed/>
                      <p:pic>
                        <p:nvPicPr>
                          <p:cNvPr id="0" name=""/>
                          <p:cNvPicPr/>
                          <p:nvPr/>
                        </p:nvPicPr>
                        <p:blipFill>
                          <a:blip r:embed="rId12"/>
                          <a:stretch>
                            <a:fillRect/>
                          </a:stretch>
                        </p:blipFill>
                        <p:spPr>
                          <a:xfrm>
                            <a:off x="6728278" y="11486147"/>
                            <a:ext cx="2882401" cy="626609"/>
                          </a:xfrm>
                          <a:prstGeom prst="rect">
                            <a:avLst/>
                          </a:prstGeom>
                          <a:solidFill>
                            <a:schemeClr val="tx1"/>
                          </a:solidFill>
                        </p:spPr>
                      </p:pic>
                    </p:oleObj>
                  </mc:Fallback>
                </mc:AlternateContent>
              </a:graphicData>
            </a:graphic>
          </p:graphicFrame>
        </p:grpSp>
      </p:grpSp>
      <p:grpSp>
        <p:nvGrpSpPr>
          <p:cNvPr id="23" name="Group 22"/>
          <p:cNvGrpSpPr/>
          <p:nvPr/>
        </p:nvGrpSpPr>
        <p:grpSpPr>
          <a:xfrm>
            <a:off x="-957943" y="8872248"/>
            <a:ext cx="7064829" cy="5078313"/>
            <a:chOff x="-957943" y="8872248"/>
            <a:chExt cx="7064829" cy="5078313"/>
          </a:xfrm>
        </p:grpSpPr>
        <p:sp>
          <p:nvSpPr>
            <p:cNvPr id="13" name="Rectangle 12"/>
            <p:cNvSpPr/>
            <p:nvPr/>
          </p:nvSpPr>
          <p:spPr>
            <a:xfrm>
              <a:off x="-957943" y="8872248"/>
              <a:ext cx="7064829" cy="5078313"/>
            </a:xfrm>
            <a:prstGeom prst="rect">
              <a:avLst/>
            </a:prstGeom>
          </p:spPr>
          <p:txBody>
            <a:bodyPr wrap="square">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其</a:t>
              </a:r>
              <a:r>
                <a:rPr lang="zh-CN" altLang="en-US" dirty="0">
                  <a:latin typeface="微软雅黑" panose="020B0503020204020204" pitchFamily="34" charset="-122"/>
                  <a:ea typeface="微软雅黑" panose="020B0503020204020204" pitchFamily="34" charset="-122"/>
                </a:rPr>
                <a:t>中 </a:t>
              </a:r>
              <a:r>
                <a:rPr lang="zh-CN" altLang="en-US" dirty="0" smtClean="0">
                  <a:latin typeface="微软雅黑" panose="020B0503020204020204" pitchFamily="34" charset="-122"/>
                  <a:ea typeface="微软雅黑" panose="020B0503020204020204" pitchFamily="34" charset="-122"/>
                </a:rPr>
                <a:t>         为</a:t>
              </a:r>
              <a:r>
                <a:rPr lang="zh-CN" altLang="en-US" dirty="0">
                  <a:latin typeface="微软雅黑" panose="020B0503020204020204" pitchFamily="34" charset="-122"/>
                  <a:ea typeface="微软雅黑" panose="020B0503020204020204" pitchFamily="34" charset="-122"/>
                </a:rPr>
                <a:t>从状</a:t>
              </a:r>
              <a:r>
                <a:rPr lang="zh-CN" altLang="en-US" dirty="0" smtClean="0">
                  <a:latin typeface="微软雅黑" panose="020B0503020204020204" pitchFamily="34" charset="-122"/>
                  <a:ea typeface="微软雅黑" panose="020B0503020204020204" pitchFamily="34" charset="-122"/>
                </a:rPr>
                <a:t>态</a:t>
              </a:r>
              <a:r>
                <a:rPr lang="en-US" altLang="zh-CN" i="1" dirty="0" err="1">
                  <a:latin typeface="Times New Roman" panose="02020603050405020304" pitchFamily="18" charset="0"/>
                  <a:cs typeface="Times New Roman" panose="02020603050405020304" pitchFamily="18" charset="0"/>
                </a:rPr>
                <a:t>i</a:t>
              </a:r>
              <a:r>
                <a:rPr lang="zh-CN" altLang="en-US" dirty="0" smtClean="0">
                  <a:latin typeface="微软雅黑" panose="020B0503020204020204" pitchFamily="34" charset="-122"/>
                  <a:ea typeface="微软雅黑" panose="020B0503020204020204" pitchFamily="34" charset="-122"/>
                </a:rPr>
                <a:t>开</a:t>
              </a:r>
              <a:r>
                <a:rPr lang="zh-CN" altLang="en-US" dirty="0">
                  <a:latin typeface="微软雅黑" panose="020B0503020204020204" pitchFamily="34" charset="-122"/>
                  <a:ea typeface="微软雅黑" panose="020B0503020204020204" pitchFamily="34" charset="-122"/>
                </a:rPr>
                <a:t>始出发的状态的转移数的期望值； </a:t>
              </a:r>
              <a:r>
                <a:rPr lang="zh-CN" altLang="en-US" dirty="0" smtClean="0">
                  <a:latin typeface="微软雅黑" panose="020B0503020204020204" pitchFamily="34" charset="-122"/>
                  <a:ea typeface="微软雅黑" panose="020B0503020204020204" pitchFamily="34" charset="-122"/>
                </a:rPr>
                <a:t>       是</a:t>
              </a:r>
              <a:r>
                <a:rPr lang="zh-CN" altLang="en-US" dirty="0">
                  <a:latin typeface="微软雅黑" panose="020B0503020204020204" pitchFamily="34" charset="-122"/>
                  <a:ea typeface="微软雅黑" panose="020B0503020204020204" pitchFamily="34" charset="-122"/>
                </a:rPr>
                <a:t>从状</a:t>
              </a:r>
              <a:r>
                <a:rPr lang="zh-CN" altLang="en-US" dirty="0" smtClean="0">
                  <a:latin typeface="微软雅黑" panose="020B0503020204020204" pitchFamily="34" charset="-122"/>
                  <a:ea typeface="微软雅黑" panose="020B0503020204020204" pitchFamily="34" charset="-122"/>
                </a:rPr>
                <a:t>态</a:t>
              </a:r>
              <a:r>
                <a:rPr lang="en-US" altLang="zh-CN" i="1" dirty="0" err="1">
                  <a:latin typeface="Times New Roman" panose="02020603050405020304" pitchFamily="18" charset="0"/>
                  <a:cs typeface="Times New Roman" panose="02020603050405020304" pitchFamily="18" charset="0"/>
                </a:rPr>
                <a:t>i</a:t>
              </a:r>
              <a:r>
                <a:rPr lang="zh-CN" altLang="en-US" dirty="0" smtClean="0">
                  <a:latin typeface="微软雅黑" panose="020B0503020204020204" pitchFamily="34" charset="-122"/>
                  <a:ea typeface="微软雅黑" panose="020B0503020204020204" pitchFamily="34" charset="-122"/>
                </a:rPr>
                <a:t>转</a:t>
              </a:r>
              <a:r>
                <a:rPr lang="zh-CN" altLang="en-US" dirty="0">
                  <a:latin typeface="微软雅黑" panose="020B0503020204020204" pitchFamily="34" charset="-122"/>
                  <a:ea typeface="微软雅黑" panose="020B0503020204020204" pitchFamily="34" charset="-122"/>
                </a:rPr>
                <a:t>换</a:t>
              </a:r>
              <a:r>
                <a:rPr lang="zh-CN" altLang="en-US" dirty="0" smtClean="0">
                  <a:latin typeface="微软雅黑" panose="020B0503020204020204" pitchFamily="34" charset="-122"/>
                  <a:ea typeface="微软雅黑" panose="020B0503020204020204" pitchFamily="34" charset="-122"/>
                </a:rPr>
                <a:t>到</a:t>
              </a:r>
              <a:r>
                <a:rPr lang="en-US" altLang="zh-CN" i="1" dirty="0" smtClean="0">
                  <a:latin typeface="Times New Roman" panose="02020603050405020304" pitchFamily="18" charset="0"/>
                  <a:cs typeface="Times New Roman" panose="02020603050405020304" pitchFamily="18" charset="0"/>
                </a:rPr>
                <a:t>j</a:t>
              </a:r>
              <a:r>
                <a:rPr lang="zh-CN" altLang="en-US" dirty="0" smtClean="0">
                  <a:latin typeface="微软雅黑" panose="020B0503020204020204" pitchFamily="34" charset="-122"/>
                  <a:ea typeface="微软雅黑" panose="020B0503020204020204" pitchFamily="34" charset="-122"/>
                </a:rPr>
                <a:t>状</a:t>
              </a:r>
              <a:r>
                <a:rPr lang="zh-CN" altLang="en-US" dirty="0">
                  <a:latin typeface="微软雅黑" panose="020B0503020204020204" pitchFamily="34" charset="-122"/>
                  <a:ea typeface="微软雅黑" panose="020B0503020204020204" pitchFamily="34" charset="-122"/>
                </a:rPr>
                <a:t>态的转移数的期望值。并且</a:t>
              </a:r>
              <a:r>
                <a:rPr lang="zh-CN" altLang="en-US" dirty="0" smtClean="0">
                  <a:latin typeface="微软雅黑" panose="020B0503020204020204" pitchFamily="34" charset="-122"/>
                  <a:ea typeface="微软雅黑" panose="020B0503020204020204" pitchFamily="34" charset="-122"/>
                </a:rPr>
                <a:t>有</a:t>
              </a: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HMM</a:t>
              </a:r>
              <a:r>
                <a:rPr lang="zh-CN" altLang="en-US" dirty="0">
                  <a:latin typeface="微软雅黑" panose="020B0503020204020204" pitchFamily="34" charset="-122"/>
                  <a:ea typeface="微软雅黑" panose="020B0503020204020204" pitchFamily="34" charset="-122"/>
                </a:rPr>
                <a:t>参数的计算过程为根据观察序</a:t>
              </a:r>
              <a:r>
                <a:rPr lang="zh-CN" altLang="en-US" dirty="0" smtClean="0">
                  <a:latin typeface="微软雅黑" panose="020B0503020204020204" pitchFamily="34" charset="-122"/>
                  <a:ea typeface="微软雅黑" panose="020B0503020204020204" pitchFamily="34" charset="-122"/>
                </a:rPr>
                <a:t>列</a:t>
              </a:r>
              <a:r>
                <a:rPr lang="en-US" altLang="zh-CN" i="1" dirty="0">
                  <a:latin typeface="Times New Roman" panose="02020603050405020304" pitchFamily="18" charset="0"/>
                  <a:cs typeface="Times New Roman" panose="02020603050405020304" pitchFamily="18" charset="0"/>
                </a:rPr>
                <a:t>O</a:t>
              </a:r>
              <a:r>
                <a:rPr lang="zh-CN" altLang="en-US" dirty="0">
                  <a:latin typeface="微软雅黑" panose="020B0503020204020204" pitchFamily="34" charset="-122"/>
                  <a:ea typeface="微软雅黑" panose="020B0503020204020204" pitchFamily="34" charset="-122"/>
                </a:rPr>
                <a:t>和参数模型</a:t>
              </a:r>
              <a:r>
                <a:rPr lang="el-GR" altLang="zh-CN" i="1" dirty="0">
                  <a:latin typeface="Times New Roman" panose="02020603050405020304" pitchFamily="18" charset="0"/>
                  <a:cs typeface="Times New Roman" panose="02020603050405020304" pitchFamily="18" charset="0"/>
                </a:rPr>
                <a:t>λ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π</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由重估公式得到新的一组参数 </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这些参数属于新的模</a:t>
              </a:r>
              <a:r>
                <a:rPr lang="zh-CN" altLang="en-US" dirty="0" smtClean="0">
                  <a:latin typeface="微软雅黑" panose="020B0503020204020204" pitchFamily="34" charset="-122"/>
                  <a:ea typeface="微软雅黑" panose="020B0503020204020204" pitchFamily="34" charset="-122"/>
                </a:rPr>
                <a:t>型     并           ，并且这</a:t>
              </a:r>
              <a:r>
                <a:rPr lang="zh-CN" altLang="en-US" dirty="0">
                  <a:latin typeface="微软雅黑" panose="020B0503020204020204" pitchFamily="34" charset="-122"/>
                  <a:ea typeface="微软雅黑" panose="020B0503020204020204" pitchFamily="34" charset="-122"/>
                </a:rPr>
                <a:t>些新得到的 </a:t>
              </a:r>
              <a:r>
                <a:rPr lang="zh-CN" altLang="en-US" dirty="0" smtClean="0">
                  <a:latin typeface="微软雅黑" panose="020B0503020204020204" pitchFamily="34" charset="-122"/>
                  <a:ea typeface="微软雅黑" panose="020B0503020204020204" pitchFamily="34" charset="-122"/>
                </a:rPr>
                <a:t>  要比</a:t>
              </a:r>
              <a:r>
                <a:rPr lang="el-GR" altLang="zh-CN" i="1" dirty="0">
                  <a:latin typeface="Times New Roman" panose="02020603050405020304" pitchFamily="18" charset="0"/>
                  <a:cs typeface="Times New Roman" panose="02020603050405020304" pitchFamily="18" charset="0"/>
                </a:rPr>
                <a:t>λ</a:t>
              </a:r>
              <a:r>
                <a:rPr lang="zh-CN" altLang="en-US" dirty="0" smtClean="0">
                  <a:latin typeface="微软雅黑" panose="020B0503020204020204" pitchFamily="34" charset="-122"/>
                  <a:ea typeface="微软雅黑" panose="020B0503020204020204" pitchFamily="34" charset="-122"/>
                </a:rPr>
                <a:t>更</a:t>
              </a:r>
              <a:r>
                <a:rPr lang="zh-CN" altLang="en-US" dirty="0">
                  <a:latin typeface="微软雅黑" panose="020B0503020204020204" pitchFamily="34" charset="-122"/>
                  <a:ea typeface="微软雅黑" panose="020B0503020204020204" pitchFamily="34" charset="-122"/>
                </a:rPr>
                <a:t>好</a:t>
              </a:r>
              <a:r>
                <a:rPr lang="zh-CN" altLang="en-US" dirty="0" smtClean="0">
                  <a:latin typeface="微软雅黑" panose="020B0503020204020204" pitchFamily="34" charset="-122"/>
                  <a:ea typeface="微软雅黑" panose="020B0503020204020204" pitchFamily="34" charset="-122"/>
                </a:rPr>
                <a:t>。</a:t>
              </a:r>
              <a:endParaRPr lang="en-US" dirty="0"/>
            </a:p>
          </p:txBody>
        </p:sp>
        <p:grpSp>
          <p:nvGrpSpPr>
            <p:cNvPr id="19" name="Group 18"/>
            <p:cNvGrpSpPr/>
            <p:nvPr/>
          </p:nvGrpSpPr>
          <p:grpSpPr>
            <a:xfrm>
              <a:off x="-297515" y="8928795"/>
              <a:ext cx="5762054" cy="3790798"/>
              <a:chOff x="-297515" y="8928795"/>
              <a:chExt cx="5762054" cy="3790798"/>
            </a:xfrm>
          </p:grpSpPr>
          <p:graphicFrame>
            <p:nvGraphicFramePr>
              <p:cNvPr id="14" name="Object 13"/>
              <p:cNvGraphicFramePr>
                <a:graphicFrameLocks noChangeAspect="1"/>
              </p:cNvGraphicFramePr>
              <p:nvPr>
                <p:extLst>
                  <p:ext uri="{D42A27DB-BD31-4B8C-83A1-F6EECF244321}">
                    <p14:modId xmlns:p14="http://schemas.microsoft.com/office/powerpoint/2010/main" val="3960520671"/>
                  </p:ext>
                </p:extLst>
              </p:nvPr>
            </p:nvGraphicFramePr>
            <p:xfrm>
              <a:off x="-297515" y="8928795"/>
              <a:ext cx="526114" cy="470733"/>
            </p:xfrm>
            <a:graphic>
              <a:graphicData uri="http://schemas.openxmlformats.org/presentationml/2006/ole">
                <mc:AlternateContent xmlns:mc="http://schemas.openxmlformats.org/markup-compatibility/2006">
                  <mc:Choice xmlns:v="urn:schemas-microsoft-com:vml" Requires="v">
                    <p:oleObj spid="_x0000_s38204" name="Equation" r:id="rId13" imgW="482400" imgH="431640" progId="Equation.3">
                      <p:embed/>
                    </p:oleObj>
                  </mc:Choice>
                  <mc:Fallback>
                    <p:oleObj name="Equation" r:id="rId13" imgW="482400" imgH="431640" progId="Equation.3">
                      <p:embed/>
                      <p:pic>
                        <p:nvPicPr>
                          <p:cNvPr id="0" name=""/>
                          <p:cNvPicPr/>
                          <p:nvPr/>
                        </p:nvPicPr>
                        <p:blipFill>
                          <a:blip r:embed="rId14"/>
                          <a:stretch>
                            <a:fillRect/>
                          </a:stretch>
                        </p:blipFill>
                        <p:spPr>
                          <a:xfrm>
                            <a:off x="-297515" y="8928795"/>
                            <a:ext cx="526114" cy="470733"/>
                          </a:xfrm>
                          <a:prstGeom prst="rect">
                            <a:avLst/>
                          </a:prstGeom>
                          <a:solidFill>
                            <a:schemeClr val="tx1"/>
                          </a:solid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014327415"/>
                  </p:ext>
                </p:extLst>
              </p:nvPr>
            </p:nvGraphicFramePr>
            <p:xfrm>
              <a:off x="4844143" y="8970770"/>
              <a:ext cx="620396" cy="439448"/>
            </p:xfrm>
            <a:graphic>
              <a:graphicData uri="http://schemas.openxmlformats.org/presentationml/2006/ole">
                <mc:AlternateContent xmlns:mc="http://schemas.openxmlformats.org/markup-compatibility/2006">
                  <mc:Choice xmlns:v="urn:schemas-microsoft-com:vml" Requires="v">
                    <p:oleObj spid="_x0000_s38205" name="Equation" r:id="rId15" imgW="609480" imgH="431640" progId="Equation.3">
                      <p:embed/>
                    </p:oleObj>
                  </mc:Choice>
                  <mc:Fallback>
                    <p:oleObj name="Equation" r:id="rId15" imgW="609480" imgH="431640" progId="Equation.3">
                      <p:embed/>
                      <p:pic>
                        <p:nvPicPr>
                          <p:cNvPr id="0" name=""/>
                          <p:cNvPicPr/>
                          <p:nvPr/>
                        </p:nvPicPr>
                        <p:blipFill>
                          <a:blip r:embed="rId16"/>
                          <a:stretch>
                            <a:fillRect/>
                          </a:stretch>
                        </p:blipFill>
                        <p:spPr>
                          <a:xfrm>
                            <a:off x="4844143" y="8970770"/>
                            <a:ext cx="620396" cy="439448"/>
                          </a:xfrm>
                          <a:prstGeom prst="rect">
                            <a:avLst/>
                          </a:prstGeom>
                          <a:solidFill>
                            <a:schemeClr val="tx1"/>
                          </a:solidFill>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49034413"/>
                  </p:ext>
                </p:extLst>
              </p:nvPr>
            </p:nvGraphicFramePr>
            <p:xfrm>
              <a:off x="1777971" y="9729333"/>
              <a:ext cx="746170" cy="329703"/>
            </p:xfrm>
            <a:graphic>
              <a:graphicData uri="http://schemas.openxmlformats.org/presentationml/2006/ole">
                <mc:AlternateContent xmlns:mc="http://schemas.openxmlformats.org/markup-compatibility/2006">
                  <mc:Choice xmlns:v="urn:schemas-microsoft-com:vml" Requires="v">
                    <p:oleObj spid="_x0000_s38206" name="Equation" r:id="rId17" imgW="545760" imgH="241200" progId="Equation.3">
                      <p:embed/>
                    </p:oleObj>
                  </mc:Choice>
                  <mc:Fallback>
                    <p:oleObj name="Equation" r:id="rId17" imgW="545760" imgH="241200" progId="Equation.3">
                      <p:embed/>
                      <p:pic>
                        <p:nvPicPr>
                          <p:cNvPr id="0" name=""/>
                          <p:cNvPicPr/>
                          <p:nvPr/>
                        </p:nvPicPr>
                        <p:blipFill>
                          <a:blip r:embed="rId18"/>
                          <a:stretch>
                            <a:fillRect/>
                          </a:stretch>
                        </p:blipFill>
                        <p:spPr>
                          <a:xfrm>
                            <a:off x="1777971" y="9729333"/>
                            <a:ext cx="746170" cy="329703"/>
                          </a:xfrm>
                          <a:prstGeom prst="rect">
                            <a:avLst/>
                          </a:prstGeom>
                          <a:solidFill>
                            <a:schemeClr val="tx1"/>
                          </a:solidFill>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4267043426"/>
                  </p:ext>
                </p:extLst>
              </p:nvPr>
            </p:nvGraphicFramePr>
            <p:xfrm>
              <a:off x="1565727" y="10124103"/>
              <a:ext cx="1284107" cy="1145284"/>
            </p:xfrm>
            <a:graphic>
              <a:graphicData uri="http://schemas.openxmlformats.org/presentationml/2006/ole">
                <mc:AlternateContent xmlns:mc="http://schemas.openxmlformats.org/markup-compatibility/2006">
                  <mc:Choice xmlns:v="urn:schemas-microsoft-com:vml" Requires="v">
                    <p:oleObj spid="_x0000_s38207" name="Equation" r:id="rId19" imgW="939600" imgH="838080" progId="Equation.3">
                      <p:embed/>
                    </p:oleObj>
                  </mc:Choice>
                  <mc:Fallback>
                    <p:oleObj name="Equation" r:id="rId19" imgW="939600" imgH="838080" progId="Equation.3">
                      <p:embed/>
                      <p:pic>
                        <p:nvPicPr>
                          <p:cNvPr id="0" name=""/>
                          <p:cNvPicPr/>
                          <p:nvPr/>
                        </p:nvPicPr>
                        <p:blipFill>
                          <a:blip r:embed="rId20"/>
                          <a:stretch>
                            <a:fillRect/>
                          </a:stretch>
                        </p:blipFill>
                        <p:spPr>
                          <a:xfrm>
                            <a:off x="1565727" y="10124103"/>
                            <a:ext cx="1284107" cy="1145284"/>
                          </a:xfrm>
                          <a:prstGeom prst="rect">
                            <a:avLst/>
                          </a:prstGeom>
                          <a:solidFill>
                            <a:schemeClr val="tx1"/>
                          </a:solidFill>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778557702"/>
                  </p:ext>
                </p:extLst>
              </p:nvPr>
            </p:nvGraphicFramePr>
            <p:xfrm>
              <a:off x="1445077" y="11418133"/>
              <a:ext cx="1613810" cy="1301460"/>
            </p:xfrm>
            <a:graphic>
              <a:graphicData uri="http://schemas.openxmlformats.org/presentationml/2006/ole">
                <mc:AlternateContent xmlns:mc="http://schemas.openxmlformats.org/markup-compatibility/2006">
                  <mc:Choice xmlns:v="urn:schemas-microsoft-com:vml" Requires="v">
                    <p:oleObj spid="_x0000_s38208" name="Equation" r:id="rId21" imgW="1180800" imgH="952200" progId="Equation.3">
                      <p:embed/>
                    </p:oleObj>
                  </mc:Choice>
                  <mc:Fallback>
                    <p:oleObj name="Equation" r:id="rId21" imgW="1180800" imgH="952200" progId="Equation.3">
                      <p:embed/>
                      <p:pic>
                        <p:nvPicPr>
                          <p:cNvPr id="0" name=""/>
                          <p:cNvPicPr/>
                          <p:nvPr/>
                        </p:nvPicPr>
                        <p:blipFill>
                          <a:blip r:embed="rId22"/>
                          <a:stretch>
                            <a:fillRect/>
                          </a:stretch>
                        </p:blipFill>
                        <p:spPr>
                          <a:xfrm>
                            <a:off x="1445077" y="11418133"/>
                            <a:ext cx="1613810" cy="1301460"/>
                          </a:xfrm>
                          <a:prstGeom prst="rect">
                            <a:avLst/>
                          </a:prstGeom>
                          <a:solidFill>
                            <a:schemeClr val="tx1"/>
                          </a:solidFill>
                        </p:spPr>
                      </p:pic>
                    </p:oleObj>
                  </mc:Fallback>
                </mc:AlternateContent>
              </a:graphicData>
            </a:graphic>
          </p:graphicFrame>
        </p:grpSp>
        <p:graphicFrame>
          <p:nvGraphicFramePr>
            <p:cNvPr id="20" name="Object 19"/>
            <p:cNvGraphicFramePr>
              <a:graphicFrameLocks noChangeAspect="1"/>
            </p:cNvGraphicFramePr>
            <p:nvPr>
              <p:extLst>
                <p:ext uri="{D42A27DB-BD31-4B8C-83A1-F6EECF244321}">
                  <p14:modId xmlns:p14="http://schemas.microsoft.com/office/powerpoint/2010/main" val="1569616080"/>
                </p:ext>
              </p:extLst>
            </p:nvPr>
          </p:nvGraphicFramePr>
          <p:xfrm>
            <a:off x="1917246" y="13085204"/>
            <a:ext cx="1174297" cy="391432"/>
          </p:xfrm>
          <a:graphic>
            <a:graphicData uri="http://schemas.openxmlformats.org/presentationml/2006/ole">
              <mc:AlternateContent xmlns:mc="http://schemas.openxmlformats.org/markup-compatibility/2006">
                <mc:Choice xmlns:v="urn:schemas-microsoft-com:vml" Requires="v">
                  <p:oleObj spid="_x0000_s38209" name="Equation" r:id="rId23" imgW="723600" imgH="241200" progId="Equation.3">
                    <p:embed/>
                  </p:oleObj>
                </mc:Choice>
                <mc:Fallback>
                  <p:oleObj name="Equation" r:id="rId23" imgW="723600" imgH="241200" progId="Equation.3">
                    <p:embed/>
                    <p:pic>
                      <p:nvPicPr>
                        <p:cNvPr id="0" name=""/>
                        <p:cNvPicPr/>
                        <p:nvPr/>
                      </p:nvPicPr>
                      <p:blipFill>
                        <a:blip r:embed="rId24"/>
                        <a:stretch>
                          <a:fillRect/>
                        </a:stretch>
                      </p:blipFill>
                      <p:spPr>
                        <a:xfrm>
                          <a:off x="1917246" y="13085204"/>
                          <a:ext cx="1174297" cy="391432"/>
                        </a:xfrm>
                        <a:prstGeom prst="rect">
                          <a:avLst/>
                        </a:prstGeom>
                        <a:solidFill>
                          <a:schemeClr val="tx1"/>
                        </a:solidFill>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543543012"/>
                </p:ext>
              </p:extLst>
            </p:nvPr>
          </p:nvGraphicFramePr>
          <p:xfrm>
            <a:off x="-870858" y="13517564"/>
            <a:ext cx="957943" cy="298375"/>
          </p:xfrm>
          <a:graphic>
            <a:graphicData uri="http://schemas.openxmlformats.org/presentationml/2006/ole">
              <mc:AlternateContent xmlns:mc="http://schemas.openxmlformats.org/markup-compatibility/2006">
                <mc:Choice xmlns:v="urn:schemas-microsoft-com:vml" Requires="v">
                  <p:oleObj spid="_x0000_s38210" name="Equation" r:id="rId25" imgW="774360" imgH="241200" progId="Equation.3">
                    <p:embed/>
                  </p:oleObj>
                </mc:Choice>
                <mc:Fallback>
                  <p:oleObj name="Equation" r:id="rId25" imgW="774360" imgH="241200" progId="Equation.3">
                    <p:embed/>
                    <p:pic>
                      <p:nvPicPr>
                        <p:cNvPr id="0" name=""/>
                        <p:cNvPicPr/>
                        <p:nvPr/>
                      </p:nvPicPr>
                      <p:blipFill>
                        <a:blip r:embed="rId26"/>
                        <a:stretch>
                          <a:fillRect/>
                        </a:stretch>
                      </p:blipFill>
                      <p:spPr>
                        <a:xfrm>
                          <a:off x="-870858" y="13517564"/>
                          <a:ext cx="957943" cy="298375"/>
                        </a:xfrm>
                        <a:prstGeom prst="rect">
                          <a:avLst/>
                        </a:prstGeom>
                        <a:solidFill>
                          <a:schemeClr val="tx1"/>
                        </a:solidFill>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701930922"/>
                </p:ext>
              </p:extLst>
            </p:nvPr>
          </p:nvGraphicFramePr>
          <p:xfrm>
            <a:off x="2191203" y="13519377"/>
            <a:ext cx="169489" cy="261937"/>
          </p:xfrm>
          <a:graphic>
            <a:graphicData uri="http://schemas.openxmlformats.org/presentationml/2006/ole">
              <mc:AlternateContent xmlns:mc="http://schemas.openxmlformats.org/markup-compatibility/2006">
                <mc:Choice xmlns:v="urn:schemas-microsoft-com:vml" Requires="v">
                  <p:oleObj spid="_x0000_s38211" name="Equation" r:id="rId27" imgW="139680" imgH="215640" progId="Equation.3">
                    <p:embed/>
                  </p:oleObj>
                </mc:Choice>
                <mc:Fallback>
                  <p:oleObj name="Equation" r:id="rId27" imgW="139680" imgH="215640" progId="Equation.3">
                    <p:embed/>
                    <p:pic>
                      <p:nvPicPr>
                        <p:cNvPr id="0" name=""/>
                        <p:cNvPicPr/>
                        <p:nvPr/>
                      </p:nvPicPr>
                      <p:blipFill>
                        <a:blip r:embed="rId28"/>
                        <a:stretch>
                          <a:fillRect/>
                        </a:stretch>
                      </p:blipFill>
                      <p:spPr>
                        <a:xfrm>
                          <a:off x="2191203" y="13519377"/>
                          <a:ext cx="169489" cy="261937"/>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193577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4">
                                            <p:txEl>
                                              <p:pRg st="4" end="4"/>
                                            </p:txEl>
                                          </p:spTgt>
                                        </p:tgtEl>
                                        <p:attrNameLst>
                                          <p:attrName>style.color</p:attrName>
                                        </p:attrNameLst>
                                      </p:cBhvr>
                                      <p:to>
                                        <p:clrVal>
                                          <a:schemeClr val="accent2"/>
                                        </p:clrVal>
                                      </p:to>
                                    </p:set>
                                    <p:set>
                                      <p:cBhvr>
                                        <p:cTn id="7" dur="500" fill="hold"/>
                                        <p:tgtEl>
                                          <p:spTgt spid="4">
                                            <p:txEl>
                                              <p:pRg st="4" end="4"/>
                                            </p:txEl>
                                          </p:spTgt>
                                        </p:tgtEl>
                                        <p:attrNameLst>
                                          <p:attrName>fillcolor</p:attrName>
                                        </p:attrNameLst>
                                      </p:cBhvr>
                                      <p:to>
                                        <p:clrVal>
                                          <a:schemeClr val="accent2"/>
                                        </p:clrVal>
                                      </p:to>
                                    </p:set>
                                    <p:set>
                                      <p:cBhvr>
                                        <p:cTn id="8" dur="500" fill="hold"/>
                                        <p:tgtEl>
                                          <p:spTgt spid="4">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4">
                                            <p:txEl>
                                              <p:pRg st="5" end="5"/>
                                            </p:txEl>
                                          </p:spTgt>
                                        </p:tgtEl>
                                        <p:attrNameLst>
                                          <p:attrName>style.color</p:attrName>
                                        </p:attrNameLst>
                                      </p:cBhvr>
                                      <p:to>
                                        <p:clrVal>
                                          <a:schemeClr val="accent2"/>
                                        </p:clrVal>
                                      </p:to>
                                    </p:set>
                                    <p:set>
                                      <p:cBhvr>
                                        <p:cTn id="11" dur="500" fill="hold"/>
                                        <p:tgtEl>
                                          <p:spTgt spid="4">
                                            <p:txEl>
                                              <p:pRg st="5" end="5"/>
                                            </p:txEl>
                                          </p:spTgt>
                                        </p:tgtEl>
                                        <p:attrNameLst>
                                          <p:attrName>fillcolor</p:attrName>
                                        </p:attrNameLst>
                                      </p:cBhvr>
                                      <p:to>
                                        <p:clrVal>
                                          <a:schemeClr val="accent2"/>
                                        </p:clrVal>
                                      </p:to>
                                    </p:set>
                                    <p:set>
                                      <p:cBhvr>
                                        <p:cTn id="12" dur="500" fill="hold"/>
                                        <p:tgtEl>
                                          <p:spTgt spid="4">
                                            <p:txEl>
                                              <p:pRg st="5" end="5"/>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grpId="0" nodeType="clickEffect">
                                  <p:stCondLst>
                                    <p:cond delay="0"/>
                                  </p:stCondLst>
                                  <p:childTnLst>
                                    <p:anim calcmode="lin" valueType="num">
                                      <p:cBhvr additive="base">
                                        <p:cTn id="1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64" presetClass="path" presetSubtype="0" accel="50000" decel="50000" fill="hold" nodeType="withEffect">
                                  <p:stCondLst>
                                    <p:cond delay="0"/>
                                  </p:stCondLst>
                                  <p:childTnLst>
                                    <p:animMotion origin="layout" path="M 1.875E-6 1.85185E-6 L -0.00612 -0.83264 " pathEditMode="relative" rAng="0" ptsTypes="AA">
                                      <p:cBhvr>
                                        <p:cTn id="20" dur="500" fill="hold"/>
                                        <p:tgtEl>
                                          <p:spTgt spid="12"/>
                                        </p:tgtEl>
                                        <p:attrNameLst>
                                          <p:attrName>ppt_x</p:attrName>
                                          <p:attrName>ppt_y</p:attrName>
                                        </p:attrNameLst>
                                      </p:cBhvr>
                                      <p:rCtr x="-313" y="-41644"/>
                                    </p:animMotion>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0-ppt_h/2"/>
                                          </p:val>
                                        </p:tav>
                                      </p:tavLst>
                                    </p:anim>
                                    <p:set>
                                      <p:cBhvr>
                                        <p:cTn id="26" dur="1" fill="hold">
                                          <p:stCondLst>
                                            <p:cond delay="499"/>
                                          </p:stCondLst>
                                        </p:cTn>
                                        <p:tgtEl>
                                          <p:spTgt spid="12"/>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2.08333E-6 -4.44444E-6 L 0.45351 -1.10393 " pathEditMode="relative" rAng="0" ptsTypes="AA">
                                      <p:cBhvr>
                                        <p:cTn id="28" dur="500" fill="hold"/>
                                        <p:tgtEl>
                                          <p:spTgt spid="23"/>
                                        </p:tgtEl>
                                        <p:attrNameLst>
                                          <p:attrName>ppt_x</p:attrName>
                                          <p:attrName>ppt_y</p:attrName>
                                        </p:attrNameLst>
                                      </p:cBhvr>
                                      <p:rCtr x="22669" y="-55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5686"/>
            <a:ext cx="9334500" cy="1325563"/>
          </a:xfrm>
        </p:spPr>
        <p:txBody>
          <a:bodyPr/>
          <a:lstStyle/>
          <a:p>
            <a:r>
              <a:rPr lang="zh-CN" altLang="en-US" dirty="0"/>
              <a:t>建立网络态势评估模型</a:t>
            </a:r>
            <a:endParaRPr lang="en-US" dirty="0"/>
          </a:p>
        </p:txBody>
      </p:sp>
      <p:sp>
        <p:nvSpPr>
          <p:cNvPr id="3" name="Vertical Text Placeholder 2"/>
          <p:cNvSpPr>
            <a:spLocks noGrp="1"/>
          </p:cNvSpPr>
          <p:nvPr>
            <p:ph type="body" orient="vert" idx="1"/>
          </p:nvPr>
        </p:nvSpPr>
        <p:spPr>
          <a:xfrm>
            <a:off x="4526279" y="1520828"/>
            <a:ext cx="7339149" cy="4637700"/>
          </a:xfrm>
        </p:spPr>
        <p:txBody>
          <a:bodyPr>
            <a:normAutofit fontScale="70000" lnSpcReduction="20000"/>
          </a:bodyPr>
          <a:lstStyle/>
          <a:p>
            <a:r>
              <a:rPr lang="zh-CN" altLang="en-US" dirty="0" smtClean="0"/>
              <a:t>系统状态</a:t>
            </a:r>
            <a:endParaRPr lang="en-US" altLang="zh-CN" dirty="0" smtClean="0"/>
          </a:p>
          <a:p>
            <a:pPr lvl="1"/>
            <a:r>
              <a:rPr lang="zh-CN" altLang="en-US" dirty="0"/>
              <a:t>安</a:t>
            </a:r>
            <a:r>
              <a:rPr lang="zh-CN" altLang="en-US" dirty="0" smtClean="0"/>
              <a:t>全</a:t>
            </a:r>
            <a:r>
              <a:rPr lang="zh-CN" altLang="en-US" dirty="0"/>
              <a:t>状</a:t>
            </a:r>
            <a:r>
              <a:rPr lang="zh-CN" altLang="en-US" dirty="0" smtClean="0"/>
              <a:t>态</a:t>
            </a:r>
            <a:endParaRPr lang="en-US" altLang="zh-CN" dirty="0" smtClean="0"/>
          </a:p>
          <a:p>
            <a:pPr lvl="1"/>
            <a:r>
              <a:rPr lang="zh-CN" altLang="en-US" dirty="0" smtClean="0"/>
              <a:t>受</a:t>
            </a:r>
            <a:r>
              <a:rPr lang="zh-CN" altLang="en-US" dirty="0"/>
              <a:t>攻击状</a:t>
            </a:r>
            <a:r>
              <a:rPr lang="zh-CN" altLang="en-US" dirty="0" smtClean="0"/>
              <a:t>态</a:t>
            </a:r>
            <a:endParaRPr lang="en-US" altLang="zh-CN" dirty="0" smtClean="0"/>
          </a:p>
          <a:p>
            <a:r>
              <a:rPr lang="zh-CN" altLang="en-US" dirty="0" smtClean="0"/>
              <a:t>为</a:t>
            </a:r>
            <a:r>
              <a:rPr lang="zh-CN" altLang="en-US" dirty="0"/>
              <a:t>网络中的每台主机建立一个用于威胁评估的</a:t>
            </a:r>
            <a:r>
              <a:rPr lang="en-US" dirty="0"/>
              <a:t> HMM</a:t>
            </a:r>
            <a:r>
              <a:rPr lang="zh-CN" altLang="en-US" dirty="0"/>
              <a:t>模</a:t>
            </a:r>
            <a:r>
              <a:rPr lang="zh-CN" altLang="en-US" dirty="0" smtClean="0"/>
              <a:t>型</a:t>
            </a:r>
            <a:r>
              <a:rPr lang="zh-CN" altLang="en-US" dirty="0"/>
              <a:t>，</a:t>
            </a:r>
            <a:r>
              <a:rPr lang="zh-CN" altLang="en-US" dirty="0" smtClean="0"/>
              <a:t>具</a:t>
            </a:r>
            <a:r>
              <a:rPr lang="zh-CN" altLang="en-US" dirty="0"/>
              <a:t>体如下：</a:t>
            </a:r>
            <a:endParaRPr lang="en-US" dirty="0"/>
          </a:p>
          <a:p>
            <a:pPr marL="457200" lvl="1" indent="0">
              <a:buNone/>
            </a:pPr>
            <a:r>
              <a:rPr lang="en-US" dirty="0"/>
              <a:t>(1)</a:t>
            </a:r>
            <a:r>
              <a:rPr lang="zh-CN" altLang="en-US" dirty="0"/>
              <a:t>状态空</a:t>
            </a:r>
            <a:r>
              <a:rPr lang="zh-CN" altLang="en-US" dirty="0" smtClean="0"/>
              <a:t>间              ，</a:t>
            </a:r>
            <a:r>
              <a:rPr lang="zh-CN" altLang="en-US" dirty="0"/>
              <a:t>这里用</a:t>
            </a:r>
            <a:r>
              <a:rPr lang="en-US" dirty="0"/>
              <a:t>0</a:t>
            </a:r>
            <a:r>
              <a:rPr lang="zh-CN" altLang="en-US" dirty="0"/>
              <a:t>表示主机处于安全状态，</a:t>
            </a:r>
            <a:r>
              <a:rPr lang="en-US" dirty="0"/>
              <a:t>1</a:t>
            </a:r>
            <a:r>
              <a:rPr lang="zh-CN" altLang="en-US" dirty="0"/>
              <a:t>表示主机处于受攻击状态，状态数</a:t>
            </a:r>
            <a:r>
              <a:rPr lang="en-US" dirty="0"/>
              <a:t> </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=2</a:t>
            </a:r>
            <a:r>
              <a:rPr lang="zh-CN" altLang="en-US" dirty="0" smtClean="0"/>
              <a:t>；</a:t>
            </a:r>
            <a:r>
              <a:rPr lang="en-US" dirty="0"/>
              <a:t>­</a:t>
            </a:r>
          </a:p>
          <a:p>
            <a:pPr marL="457200" lvl="1" indent="0">
              <a:buNone/>
            </a:pPr>
            <a:r>
              <a:rPr lang="en-US" dirty="0"/>
              <a:t>(2)</a:t>
            </a:r>
            <a:r>
              <a:rPr lang="zh-CN" altLang="en-US" dirty="0"/>
              <a:t>观察符号空</a:t>
            </a:r>
            <a:r>
              <a:rPr lang="zh-CN" altLang="en-US" dirty="0" smtClean="0"/>
              <a:t>间</a:t>
            </a:r>
            <a:r>
              <a:rPr lang="en-US" altLang="zh-CN" i="1" dirty="0">
                <a:latin typeface="Times New Roman" panose="02020603050405020304" pitchFamily="18" charset="0"/>
                <a:cs typeface="Times New Roman" panose="02020603050405020304" pitchFamily="18" charset="0"/>
              </a:rPr>
              <a:t>V</a:t>
            </a:r>
            <a:r>
              <a:rPr lang="en-US" altLang="zh-CN" dirty="0" smtClean="0"/>
              <a:t>={</a:t>
            </a:r>
            <a:r>
              <a:rPr lang="en-US" altLang="zh-CN" i="1" dirty="0">
                <a:latin typeface="Times New Roman" panose="02020603050405020304" pitchFamily="18" charset="0"/>
                <a:cs typeface="Times New Roman" panose="02020603050405020304" pitchFamily="18" charset="0"/>
              </a:rPr>
              <a:t>V</a:t>
            </a:r>
            <a:r>
              <a:rPr lang="en-US" altLang="zh-CN" baseline="-25000" dirty="0" smtClean="0"/>
              <a:t>0</a:t>
            </a:r>
            <a:r>
              <a:rPr lang="en-US" altLang="zh-CN" dirty="0"/>
              <a:t> </a:t>
            </a:r>
            <a:r>
              <a:rPr lang="en-US" altLang="zh-CN" dirty="0" smtClean="0"/>
              <a:t>,</a:t>
            </a:r>
            <a:r>
              <a:rPr lang="en-US" altLang="zh-CN" i="1" dirty="0">
                <a:latin typeface="Times New Roman" panose="02020603050405020304" pitchFamily="18" charset="0"/>
                <a:cs typeface="Times New Roman" panose="02020603050405020304" pitchFamily="18" charset="0"/>
              </a:rPr>
              <a:t>V</a:t>
            </a:r>
            <a:r>
              <a:rPr lang="en-US" altLang="zh-CN" baseline="-25000" dirty="0"/>
              <a:t>1</a:t>
            </a:r>
            <a:r>
              <a:rPr lang="en-US" altLang="zh-CN" dirty="0" smtClean="0"/>
              <a:t>}</a:t>
            </a:r>
            <a:r>
              <a:rPr lang="en-US" dirty="0" smtClean="0"/>
              <a:t> </a:t>
            </a:r>
            <a:r>
              <a:rPr lang="zh-CN" altLang="en-US" dirty="0"/>
              <a:t>，这</a:t>
            </a:r>
            <a:r>
              <a:rPr lang="zh-CN" altLang="en-US" dirty="0" smtClean="0"/>
              <a:t>里</a:t>
            </a:r>
            <a:r>
              <a:rPr lang="en-US" altLang="zh-CN" i="1" dirty="0">
                <a:latin typeface="Times New Roman" panose="02020603050405020304" pitchFamily="18" charset="0"/>
                <a:cs typeface="Times New Roman" panose="02020603050405020304" pitchFamily="18" charset="0"/>
              </a:rPr>
              <a:t>V</a:t>
            </a:r>
            <a:r>
              <a:rPr lang="en-US" altLang="zh-CN" baseline="-25000" dirty="0"/>
              <a:t>0</a:t>
            </a:r>
            <a:r>
              <a:rPr lang="zh-CN" altLang="en-US" dirty="0" smtClean="0"/>
              <a:t>表</a:t>
            </a:r>
            <a:r>
              <a:rPr lang="zh-CN" altLang="en-US" dirty="0"/>
              <a:t>示没有攻击事件发生，</a:t>
            </a:r>
            <a:r>
              <a:rPr lang="en-US" dirty="0"/>
              <a:t> </a:t>
            </a:r>
            <a:r>
              <a:rPr lang="en-US" altLang="zh-CN" i="1" dirty="0">
                <a:latin typeface="Times New Roman" panose="02020603050405020304" pitchFamily="18" charset="0"/>
                <a:cs typeface="Times New Roman" panose="02020603050405020304" pitchFamily="18" charset="0"/>
              </a:rPr>
              <a:t>V</a:t>
            </a:r>
            <a:r>
              <a:rPr lang="en-US" altLang="zh-CN" baseline="-25000" dirty="0" smtClean="0"/>
              <a:t>1</a:t>
            </a:r>
            <a:r>
              <a:rPr lang="zh-CN" altLang="en-US" dirty="0" smtClean="0"/>
              <a:t>表</a:t>
            </a:r>
            <a:r>
              <a:rPr lang="zh-CN" altLang="en-US" dirty="0"/>
              <a:t>示有攻击事件发生，每个状态对应的可能的观察值符号数</a:t>
            </a:r>
            <a:r>
              <a:rPr lang="zh-CN" altLang="en-US" dirty="0" smtClean="0"/>
              <a:t>目</a:t>
            </a:r>
            <a:r>
              <a:rPr lang="en-US" altLang="zh-CN" i="1" dirty="0"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=2 </a:t>
            </a:r>
            <a:r>
              <a:rPr lang="zh-CN" altLang="en-US" dirty="0" smtClean="0"/>
              <a:t>；</a:t>
            </a:r>
            <a:endParaRPr lang="en-US" dirty="0"/>
          </a:p>
          <a:p>
            <a:pPr marL="457200" lvl="1" indent="0">
              <a:buNone/>
            </a:pPr>
            <a:r>
              <a:rPr lang="en-US" dirty="0"/>
              <a:t>(3)</a:t>
            </a:r>
            <a:r>
              <a:rPr lang="zh-CN" altLang="en-US" dirty="0"/>
              <a:t>初始状</a:t>
            </a:r>
            <a:r>
              <a:rPr lang="en-US" dirty="0"/>
              <a:t>­­</a:t>
            </a:r>
            <a:r>
              <a:rPr lang="zh-CN" altLang="en-US" dirty="0"/>
              <a:t>态概率分</a:t>
            </a:r>
            <a:r>
              <a:rPr lang="zh-CN" altLang="en-US" dirty="0" smtClean="0"/>
              <a:t>布</a:t>
            </a:r>
            <a:r>
              <a:rPr lang="el-GR" altLang="zh-CN" i="1" dirty="0">
                <a:latin typeface="Times New Roman" panose="02020603050405020304" pitchFamily="18" charset="0"/>
                <a:cs typeface="Times New Roman" panose="02020603050405020304" pitchFamily="18" charset="0"/>
              </a:rPr>
              <a:t>π </a:t>
            </a:r>
            <a:r>
              <a:rPr lang="en-US" altLang="zh-CN"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π</a:t>
            </a:r>
            <a:r>
              <a:rPr lang="en-US" altLang="zh-CN"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 </a:t>
            </a:r>
            <a:r>
              <a:rPr lang="el-GR" altLang="zh-CN" i="1" dirty="0" smtClean="0">
                <a:latin typeface="Times New Roman" panose="02020603050405020304" pitchFamily="18" charset="0"/>
                <a:cs typeface="Times New Roman" panose="02020603050405020304" pitchFamily="18" charset="0"/>
              </a:rPr>
              <a:t>π</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r>
              <a:rPr lang="zh-CN" altLang="en-US" dirty="0" smtClean="0"/>
              <a:t>，</a:t>
            </a:r>
            <a:r>
              <a:rPr lang="zh-CN" altLang="en-US" dirty="0"/>
              <a:t>其</a:t>
            </a:r>
            <a:r>
              <a:rPr lang="zh-CN" altLang="en-US" dirty="0" smtClean="0"/>
              <a:t>中</a:t>
            </a:r>
            <a:r>
              <a:rPr lang="el-GR" altLang="zh-CN" i="1" dirty="0" smtClean="0">
                <a:latin typeface="Times New Roman" panose="02020603050405020304" pitchFamily="18" charset="0"/>
                <a:cs typeface="Times New Roman" panose="02020603050405020304" pitchFamily="18" charset="0"/>
              </a:rPr>
              <a:t>π</a:t>
            </a:r>
            <a:r>
              <a:rPr lang="en-US" altLang="zh-CN" i="1" baseline="-25000" dirty="0" err="1" smtClean="0">
                <a:latin typeface="Times New Roman" panose="02020603050405020304" pitchFamily="18" charset="0"/>
                <a:cs typeface="Times New Roman" panose="02020603050405020304" pitchFamily="18" charset="0"/>
              </a:rPr>
              <a:t>i</a:t>
            </a:r>
            <a:r>
              <a:rPr lang="en-US" altLang="zh-CN" i="1" dirty="0" smtClean="0">
                <a:latin typeface="Times New Roman" panose="02020603050405020304" pitchFamily="18" charset="0"/>
                <a:cs typeface="Times New Roman" panose="02020603050405020304" pitchFamily="18" charset="0"/>
              </a:rPr>
              <a:t>=P</a:t>
            </a:r>
            <a:r>
              <a:rPr lang="en-US" dirty="0" smtClean="0"/>
              <a:t>{</a:t>
            </a:r>
            <a:r>
              <a:rPr lang="zh-CN" altLang="en-US" dirty="0"/>
              <a:t>主机初始时处于状态</a:t>
            </a:r>
            <a:r>
              <a:rPr lang="en-US" dirty="0"/>
              <a:t> </a:t>
            </a:r>
            <a:r>
              <a:rPr lang="en-US" i="1" dirty="0" err="1" smtClean="0">
                <a:latin typeface="Times New Roman" panose="02020603050405020304" pitchFamily="18" charset="0"/>
                <a:cs typeface="Times New Roman" panose="02020603050405020304" pitchFamily="18" charset="0"/>
              </a:rPr>
              <a:t>i</a:t>
            </a:r>
            <a:r>
              <a:rPr lang="en-US" dirty="0" smtClean="0"/>
              <a:t>}</a:t>
            </a:r>
            <a:r>
              <a:rPr lang="zh-CN" altLang="en-US" dirty="0" smtClean="0"/>
              <a:t>，  </a:t>
            </a:r>
            <a:r>
              <a:rPr lang="en-US" dirty="0" smtClean="0"/>
              <a:t>        </a:t>
            </a:r>
            <a:r>
              <a:rPr lang="zh-CN" altLang="en-US" dirty="0" smtClean="0"/>
              <a:t>；</a:t>
            </a:r>
            <a:endParaRPr lang="en-US" dirty="0"/>
          </a:p>
          <a:p>
            <a:pPr marL="457200" lvl="1" indent="0">
              <a:buNone/>
            </a:pPr>
            <a:r>
              <a:rPr lang="en-US" dirty="0"/>
              <a:t>(4)</a:t>
            </a:r>
            <a:r>
              <a:rPr lang="zh-CN" altLang="en-US" dirty="0"/>
              <a:t>状态转移概率分</a:t>
            </a:r>
            <a:r>
              <a:rPr lang="zh-CN" altLang="en-US" dirty="0" smtClean="0"/>
              <a:t>布</a:t>
            </a:r>
            <a:endParaRPr lang="en-US" altLang="zh-CN" dirty="0" smtClean="0"/>
          </a:p>
          <a:p>
            <a:pPr marL="0" indent="0">
              <a:buNone/>
            </a:pPr>
            <a:endParaRPr lang="en-US" dirty="0"/>
          </a:p>
          <a:p>
            <a:pPr marL="914400" lvl="2" indent="0">
              <a:buNone/>
            </a:pPr>
            <a:r>
              <a:rPr lang="zh-CN" altLang="en-US" dirty="0"/>
              <a:t>其</a:t>
            </a:r>
            <a:r>
              <a:rPr lang="zh-CN" altLang="en-US" dirty="0" smtClean="0"/>
              <a:t>中</a:t>
            </a:r>
            <a:r>
              <a:rPr lang="en-US" altLang="zh-CN" i="1" dirty="0" err="1" smtClean="0">
                <a:latin typeface="Times New Roman" panose="02020603050405020304" pitchFamily="18" charset="0"/>
                <a:cs typeface="Times New Roman" panose="02020603050405020304" pitchFamily="18" charset="0"/>
              </a:rPr>
              <a:t>a</a:t>
            </a:r>
            <a:r>
              <a:rPr lang="en-US" altLang="zh-CN" baseline="-25000" dirty="0" err="1" smtClean="0">
                <a:latin typeface="Times New Roman" panose="02020603050405020304" pitchFamily="18" charset="0"/>
                <a:cs typeface="Times New Roman" panose="02020603050405020304" pitchFamily="18" charset="0"/>
              </a:rPr>
              <a:t>i,j</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下一步处于状态</a:t>
            </a:r>
            <a:r>
              <a:rPr lang="en-US" altLang="zh-CN" i="1" dirty="0" smtClean="0">
                <a:latin typeface="Times New Roman" panose="02020603050405020304" pitchFamily="18" charset="0"/>
                <a:cs typeface="Times New Roman" panose="02020603050405020304" pitchFamily="18" charset="0"/>
              </a:rPr>
              <a:t>j|</a:t>
            </a:r>
            <a:r>
              <a:rPr lang="zh-CN" altLang="en-US" i="1" dirty="0" smtClean="0">
                <a:latin typeface="Times New Roman" panose="02020603050405020304" pitchFamily="18" charset="0"/>
                <a:cs typeface="Times New Roman" panose="02020603050405020304" pitchFamily="18" charset="0"/>
              </a:rPr>
              <a:t>当前</a:t>
            </a:r>
            <a:r>
              <a:rPr lang="zh-CN" altLang="en-US" dirty="0" smtClean="0"/>
              <a:t>处</a:t>
            </a:r>
            <a:r>
              <a:rPr lang="zh-CN" altLang="en-US" dirty="0"/>
              <a:t>于状态</a:t>
            </a:r>
            <a:r>
              <a:rPr lang="en-US" dirty="0"/>
              <a:t> </a:t>
            </a:r>
            <a:r>
              <a:rPr lang="en-US" i="1" dirty="0" err="1" smtClean="0">
                <a:latin typeface="Times New Roman" panose="02020603050405020304" pitchFamily="18" charset="0"/>
                <a:cs typeface="Times New Roman" panose="02020603050405020304" pitchFamily="18" charset="0"/>
              </a:rPr>
              <a:t>i</a:t>
            </a:r>
            <a:r>
              <a:rPr lang="en-US" dirty="0" smtClean="0"/>
              <a:t>}</a:t>
            </a:r>
            <a:r>
              <a:rPr lang="en-US" altLang="zh-CN" dirty="0" smtClean="0">
                <a:latin typeface="Times New Roman" panose="02020603050405020304" pitchFamily="18" charset="0"/>
                <a:cs typeface="Times New Roman" panose="02020603050405020304" pitchFamily="18" charset="0"/>
              </a:rPr>
              <a:t>}</a:t>
            </a:r>
            <a:r>
              <a:rPr lang="zh-CN" altLang="en-US" dirty="0" smtClean="0"/>
              <a:t>，</a:t>
            </a:r>
            <a:r>
              <a:rPr lang="en-US" dirty="0" smtClean="0"/>
              <a:t>                </a:t>
            </a:r>
            <a:r>
              <a:rPr lang="zh-CN" altLang="en-US" dirty="0" smtClean="0"/>
              <a:t>。</a:t>
            </a:r>
            <a:r>
              <a:rPr lang="en-US" dirty="0" smtClean="0"/>
              <a:t> </a:t>
            </a:r>
            <a:endParaRPr lang="en-US" dirty="0"/>
          </a:p>
          <a:p>
            <a:endParaRPr lang="en-US" dirty="0"/>
          </a:p>
          <a:p>
            <a:endParaRPr lang="en-US" altLang="zh-CN" dirty="0" smtClean="0"/>
          </a:p>
        </p:txBody>
      </p:sp>
      <p:sp>
        <p:nvSpPr>
          <p:cNvPr id="4" name="Vertical Text Placeholder 3"/>
          <p:cNvSpPr>
            <a:spLocks noGrp="1"/>
          </p:cNvSpPr>
          <p:nvPr>
            <p:ph type="body" orient="vert" idx="13"/>
          </p:nvPr>
        </p:nvSpPr>
        <p:spPr/>
        <p:txBody>
          <a:bodyPr/>
          <a:lstStyle/>
          <a:p>
            <a:r>
              <a:rPr lang="zh-CN" altLang="en-US" dirty="0"/>
              <a:t>网络态势评估模</a:t>
            </a:r>
            <a:r>
              <a:rPr lang="zh-CN" altLang="en-US" dirty="0" smtClean="0"/>
              <a:t>型</a:t>
            </a:r>
            <a:r>
              <a:rPr lang="zh-CN" altLang="en-US" dirty="0"/>
              <a:t>举例</a:t>
            </a:r>
            <a:endParaRPr lang="en-US" dirty="0"/>
          </a:p>
        </p:txBody>
      </p:sp>
      <p:grpSp>
        <p:nvGrpSpPr>
          <p:cNvPr id="12" name="Group 11"/>
          <p:cNvGrpSpPr/>
          <p:nvPr/>
        </p:nvGrpSpPr>
        <p:grpSpPr>
          <a:xfrm>
            <a:off x="6057894" y="3101747"/>
            <a:ext cx="4871362" cy="2715331"/>
            <a:chOff x="6057894" y="3101747"/>
            <a:chExt cx="4871362" cy="2715331"/>
          </a:xfrm>
        </p:grpSpPr>
        <p:graphicFrame>
          <p:nvGraphicFramePr>
            <p:cNvPr id="5" name="Object 4"/>
            <p:cNvGraphicFramePr>
              <a:graphicFrameLocks noChangeAspect="1"/>
            </p:cNvGraphicFramePr>
            <p:nvPr>
              <p:extLst>
                <p:ext uri="{D42A27DB-BD31-4B8C-83A1-F6EECF244321}">
                  <p14:modId xmlns:p14="http://schemas.microsoft.com/office/powerpoint/2010/main" val="3383376827"/>
                </p:ext>
              </p:extLst>
            </p:nvPr>
          </p:nvGraphicFramePr>
          <p:xfrm>
            <a:off x="6057894" y="3101747"/>
            <a:ext cx="677527" cy="274237"/>
          </p:xfrm>
          <a:graphic>
            <a:graphicData uri="http://schemas.openxmlformats.org/presentationml/2006/ole">
              <mc:AlternateContent xmlns:mc="http://schemas.openxmlformats.org/markup-compatibility/2006">
                <mc:Choice xmlns:v="urn:schemas-microsoft-com:vml" Requires="v">
                  <p:oleObj spid="_x0000_s39083" name="Equation" r:id="rId3" imgW="533160" imgH="215640" progId="Equation.3">
                    <p:embed/>
                  </p:oleObj>
                </mc:Choice>
                <mc:Fallback>
                  <p:oleObj name="Equation" r:id="rId3" imgW="533160" imgH="215640" progId="Equation.3">
                    <p:embed/>
                    <p:pic>
                      <p:nvPicPr>
                        <p:cNvPr id="0" name=""/>
                        <p:cNvPicPr/>
                        <p:nvPr/>
                      </p:nvPicPr>
                      <p:blipFill>
                        <a:blip r:embed="rId4"/>
                        <a:stretch>
                          <a:fillRect/>
                        </a:stretch>
                      </p:blipFill>
                      <p:spPr>
                        <a:xfrm>
                          <a:off x="6057894" y="3101747"/>
                          <a:ext cx="677527" cy="274237"/>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36450290"/>
                </p:ext>
              </p:extLst>
            </p:nvPr>
          </p:nvGraphicFramePr>
          <p:xfrm>
            <a:off x="7155543" y="4699226"/>
            <a:ext cx="2064845" cy="613001"/>
          </p:xfrm>
          <a:graphic>
            <a:graphicData uri="http://schemas.openxmlformats.org/presentationml/2006/ole">
              <mc:AlternateContent xmlns:mc="http://schemas.openxmlformats.org/markup-compatibility/2006">
                <mc:Choice xmlns:v="urn:schemas-microsoft-com:vml" Requires="v">
                  <p:oleObj spid="_x0000_s39084" name="Equation" r:id="rId5" imgW="1625400" imgH="482400" progId="Equation.3">
                    <p:embed/>
                  </p:oleObj>
                </mc:Choice>
                <mc:Fallback>
                  <p:oleObj name="Equation" r:id="rId5" imgW="1625400" imgH="482400" progId="Equation.3">
                    <p:embed/>
                    <p:pic>
                      <p:nvPicPr>
                        <p:cNvPr id="0" name=""/>
                        <p:cNvPicPr/>
                        <p:nvPr/>
                      </p:nvPicPr>
                      <p:blipFill>
                        <a:blip r:embed="rId6"/>
                        <a:stretch>
                          <a:fillRect/>
                        </a:stretch>
                      </p:blipFill>
                      <p:spPr>
                        <a:xfrm>
                          <a:off x="7155543" y="4699226"/>
                          <a:ext cx="2064845" cy="613001"/>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83199013"/>
                </p:ext>
              </p:extLst>
            </p:nvPr>
          </p:nvGraphicFramePr>
          <p:xfrm>
            <a:off x="10422163" y="4349070"/>
            <a:ext cx="507093" cy="324540"/>
          </p:xfrm>
          <a:graphic>
            <a:graphicData uri="http://schemas.openxmlformats.org/presentationml/2006/ole">
              <mc:AlternateContent xmlns:mc="http://schemas.openxmlformats.org/markup-compatibility/2006">
                <mc:Choice xmlns:v="urn:schemas-microsoft-com:vml" Requires="v">
                  <p:oleObj spid="_x0000_s39085" name="Equation" r:id="rId7" imgW="317160" imgH="203040" progId="Equation.3">
                    <p:embed/>
                  </p:oleObj>
                </mc:Choice>
                <mc:Fallback>
                  <p:oleObj name="Equation" r:id="rId7" imgW="317160" imgH="203040" progId="Equation.3">
                    <p:embed/>
                    <p:pic>
                      <p:nvPicPr>
                        <p:cNvPr id="0" name=""/>
                        <p:cNvPicPr/>
                        <p:nvPr/>
                      </p:nvPicPr>
                      <p:blipFill>
                        <a:blip r:embed="rId8"/>
                        <a:stretch>
                          <a:fillRect/>
                        </a:stretch>
                      </p:blipFill>
                      <p:spPr>
                        <a:xfrm>
                          <a:off x="10422163" y="4349070"/>
                          <a:ext cx="507093" cy="324540"/>
                        </a:xfrm>
                        <a:prstGeom prst="rect">
                          <a:avLst/>
                        </a:prstGeom>
                        <a:solidFill>
                          <a:schemeClr val="tx1"/>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046109532"/>
                </p:ext>
              </p:extLst>
            </p:nvPr>
          </p:nvGraphicFramePr>
          <p:xfrm>
            <a:off x="8899751" y="5511345"/>
            <a:ext cx="668791" cy="305733"/>
          </p:xfrm>
          <a:graphic>
            <a:graphicData uri="http://schemas.openxmlformats.org/presentationml/2006/ole">
              <mc:AlternateContent xmlns:mc="http://schemas.openxmlformats.org/markup-compatibility/2006">
                <mc:Choice xmlns:v="urn:schemas-microsoft-com:vml" Requires="v">
                  <p:oleObj spid="_x0000_s39086" name="Equation" r:id="rId9" imgW="444240" imgH="203040" progId="Equation.3">
                    <p:embed/>
                  </p:oleObj>
                </mc:Choice>
                <mc:Fallback>
                  <p:oleObj name="Equation" r:id="rId9" imgW="444240" imgH="203040" progId="Equation.3">
                    <p:embed/>
                    <p:pic>
                      <p:nvPicPr>
                        <p:cNvPr id="0" name=""/>
                        <p:cNvPicPr/>
                        <p:nvPr/>
                      </p:nvPicPr>
                      <p:blipFill>
                        <a:blip r:embed="rId10"/>
                        <a:stretch>
                          <a:fillRect/>
                        </a:stretch>
                      </p:blipFill>
                      <p:spPr>
                        <a:xfrm>
                          <a:off x="8899751" y="5511345"/>
                          <a:ext cx="668791" cy="305733"/>
                        </a:xfrm>
                        <a:prstGeom prst="rect">
                          <a:avLst/>
                        </a:prstGeom>
                        <a:solidFill>
                          <a:schemeClr val="tx1"/>
                        </a:solidFill>
                      </p:spPr>
                    </p:pic>
                  </p:oleObj>
                </mc:Fallback>
              </mc:AlternateContent>
            </a:graphicData>
          </a:graphic>
        </p:graphicFrame>
      </p:grpSp>
      <p:grpSp>
        <p:nvGrpSpPr>
          <p:cNvPr id="16" name="Group 15"/>
          <p:cNvGrpSpPr/>
          <p:nvPr/>
        </p:nvGrpSpPr>
        <p:grpSpPr>
          <a:xfrm>
            <a:off x="5007429" y="7337362"/>
            <a:ext cx="6727372" cy="4078039"/>
            <a:chOff x="5007429" y="7337362"/>
            <a:chExt cx="6727372" cy="4078039"/>
          </a:xfrm>
        </p:grpSpPr>
        <p:sp>
          <p:nvSpPr>
            <p:cNvPr id="10" name="Rectangle 9"/>
            <p:cNvSpPr/>
            <p:nvPr/>
          </p:nvSpPr>
          <p:spPr>
            <a:xfrm>
              <a:off x="5007429" y="7337362"/>
              <a:ext cx="6727372" cy="4078039"/>
            </a:xfrm>
            <a:prstGeom prst="rect">
              <a:avLst/>
            </a:prstGeom>
          </p:spPr>
          <p:txBody>
            <a:bodyPr wrap="square">
              <a:spAutoFit/>
            </a:bodyPr>
            <a:lstStyle/>
            <a:p>
              <a:pPr>
                <a:lnSpc>
                  <a:spcPct val="150000"/>
                </a:lnSpc>
              </a:pPr>
              <a:r>
                <a:rPr lang="en-US"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观察值概率分</a:t>
              </a:r>
              <a:r>
                <a:rPr lang="zh-CN" altLang="en-US" sz="1400" dirty="0" smtClean="0">
                  <a:latin typeface="微软雅黑" panose="020B0503020204020204" pitchFamily="34" charset="-122"/>
                  <a:ea typeface="微软雅黑" panose="020B0503020204020204" pitchFamily="34" charset="-122"/>
                </a:rPr>
                <a:t>布</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smtClean="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i="1" dirty="0" smtClean="0">
                  <a:latin typeface="Times New Roman" panose="02020603050405020304" pitchFamily="18" charset="0"/>
                  <a:cs typeface="Times New Roman" panose="02020603050405020304" pitchFamily="18" charset="0"/>
                </a:rPr>
                <a:t>b</a:t>
              </a:r>
              <a:r>
                <a:rPr lang="en-US" altLang="zh-CN" sz="1400" i="1" baseline="-25000" dirty="0" smtClean="0">
                  <a:latin typeface="Times New Roman" panose="02020603050405020304" pitchFamily="18" charset="0"/>
                  <a:cs typeface="Times New Roman" panose="02020603050405020304" pitchFamily="18" charset="0"/>
                </a:rPr>
                <a:t>0</a:t>
              </a:r>
              <a:r>
                <a:rPr lang="en-US" altLang="zh-CN" sz="1400" dirty="0" smtClean="0">
                  <a:latin typeface="Times New Roman" panose="02020603050405020304" pitchFamily="18" charset="0"/>
                  <a:cs typeface="Times New Roman" panose="02020603050405020304" pitchFamily="18" charset="0"/>
                </a:rPr>
                <a:t>(</a:t>
              </a:r>
              <a:r>
                <a:rPr lang="en-US" altLang="zh-CN" sz="1400" i="1" dirty="0" smtClean="0">
                  <a:latin typeface="Times New Roman" panose="02020603050405020304" pitchFamily="18" charset="0"/>
                  <a:cs typeface="Times New Roman" panose="02020603050405020304" pitchFamily="18" charset="0"/>
                </a:rPr>
                <a:t>V</a:t>
              </a:r>
              <a:r>
                <a:rPr lang="en-US" altLang="zh-CN" sz="1400" baseline="-25000" dirty="0" smtClean="0"/>
                <a:t>1</a:t>
              </a:r>
              <a:r>
                <a:rPr lang="en-US" altLang="zh-CN" sz="1400" dirty="0" smtClean="0">
                  <a:latin typeface="Times New Roman" panose="02020603050405020304" pitchFamily="18" charset="0"/>
                  <a:cs typeface="Times New Roman" panose="02020603050405020304" pitchFamily="18" charset="0"/>
                </a:rPr>
                <a:t>)</a:t>
              </a:r>
              <a:r>
                <a:rPr lang="zh-CN" altLang="en-US" sz="1400" dirty="0">
                  <a:latin typeface="微软雅黑" panose="020B0503020204020204" pitchFamily="34" charset="-122"/>
                  <a:ea typeface="微软雅黑" panose="020B0503020204020204" pitchFamily="34" charset="-122"/>
                </a:rPr>
                <a:t>为</a:t>
              </a:r>
              <a:r>
                <a:rPr lang="en-US" altLang="zh-CN" sz="1400" dirty="0" smtClean="0">
                  <a:latin typeface="Times New Roman" panose="02020603050405020304" pitchFamily="18" charset="0"/>
                  <a:cs typeface="Times New Roman" panose="02020603050405020304" pitchFamily="18" charset="0"/>
                </a:rPr>
                <a:t>IDS</a:t>
              </a:r>
              <a:r>
                <a:rPr lang="zh-CN" altLang="en-US" sz="1400" dirty="0">
                  <a:latin typeface="微软雅黑" panose="020B0503020204020204" pitchFamily="34" charset="-122"/>
                  <a:ea typeface="微软雅黑" panose="020B0503020204020204" pitchFamily="34" charset="-122"/>
                </a:rPr>
                <a:t>的误报</a:t>
              </a:r>
              <a:r>
                <a:rPr lang="zh-CN" altLang="en-US" sz="1400" dirty="0" smtClean="0">
                  <a:latin typeface="微软雅黑" panose="020B0503020204020204" pitchFamily="34" charset="-122"/>
                  <a:ea typeface="微软雅黑" panose="020B0503020204020204" pitchFamily="34" charset="-122"/>
                </a:rPr>
                <a:t>率，</a:t>
              </a:r>
              <a:r>
                <a:rPr lang="en-US" altLang="zh-CN" sz="1400" i="1" dirty="0">
                  <a:latin typeface="Times New Roman" panose="02020603050405020304" pitchFamily="18" charset="0"/>
                  <a:cs typeface="Times New Roman" panose="02020603050405020304" pitchFamily="18" charset="0"/>
                </a:rPr>
                <a:t> </a:t>
              </a:r>
              <a:r>
                <a:rPr lang="en-US" altLang="zh-CN" sz="1400" i="1" dirty="0" smtClean="0">
                  <a:latin typeface="Times New Roman" panose="02020603050405020304" pitchFamily="18" charset="0"/>
                  <a:cs typeface="Times New Roman" panose="02020603050405020304" pitchFamily="18" charset="0"/>
                </a:rPr>
                <a:t>b</a:t>
              </a:r>
              <a:r>
                <a:rPr lang="en-US" altLang="zh-CN" sz="1400" i="1" baseline="-25000" dirty="0" smtClean="0">
                  <a:latin typeface="Times New Roman" panose="02020603050405020304" pitchFamily="18" charset="0"/>
                  <a:cs typeface="Times New Roman" panose="02020603050405020304" pitchFamily="18" charset="0"/>
                </a:rPr>
                <a:t>1</a:t>
              </a:r>
              <a:r>
                <a:rPr lang="en-US" altLang="zh-CN" sz="1400" dirty="0" smtClean="0">
                  <a:latin typeface="Times New Roman" panose="02020603050405020304" pitchFamily="18" charset="0"/>
                  <a:cs typeface="Times New Roman" panose="02020603050405020304" pitchFamily="18" charset="0"/>
                </a:rPr>
                <a:t>(</a:t>
              </a:r>
              <a:r>
                <a:rPr lang="en-US" altLang="zh-CN" sz="1400" i="1" dirty="0" smtClean="0">
                  <a:latin typeface="Times New Roman" panose="02020603050405020304" pitchFamily="18" charset="0"/>
                  <a:cs typeface="Times New Roman" panose="02020603050405020304" pitchFamily="18" charset="0"/>
                </a:rPr>
                <a:t>V</a:t>
              </a:r>
              <a:r>
                <a:rPr lang="en-US" altLang="zh-CN" sz="1400" baseline="-25000" dirty="0"/>
                <a:t>0</a:t>
              </a:r>
              <a:r>
                <a:rPr lang="en-US" altLang="zh-CN" sz="1400" dirty="0" smtClean="0">
                  <a:latin typeface="Times New Roman" panose="02020603050405020304" pitchFamily="18" charset="0"/>
                  <a:cs typeface="Times New Roman" panose="02020603050405020304" pitchFamily="18" charset="0"/>
                </a:rPr>
                <a:t>)</a:t>
              </a:r>
              <a:r>
                <a:rPr lang="zh-CN" altLang="en-US" sz="1400" dirty="0">
                  <a:latin typeface="微软雅黑" panose="020B0503020204020204" pitchFamily="34" charset="-122"/>
                  <a:ea typeface="微软雅黑" panose="020B0503020204020204" pitchFamily="34" charset="-122"/>
                </a:rPr>
                <a:t>为</a:t>
              </a:r>
              <a:r>
                <a:rPr lang="en-US" altLang="zh-CN" sz="1400" dirty="0">
                  <a:latin typeface="Times New Roman" panose="02020603050405020304" pitchFamily="18" charset="0"/>
                  <a:cs typeface="Times New Roman" panose="02020603050405020304" pitchFamily="18" charset="0"/>
                </a:rPr>
                <a:t>IDS</a:t>
              </a:r>
              <a:r>
                <a:rPr lang="zh-CN" altLang="en-US" sz="1400" dirty="0" smtClean="0">
                  <a:latin typeface="微软雅黑" panose="020B0503020204020204" pitchFamily="34" charset="-122"/>
                  <a:ea typeface="微软雅黑" panose="020B0503020204020204" pitchFamily="34" charset="-122"/>
                </a:rPr>
                <a:t>的漏报率。</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观察符号序</a:t>
              </a:r>
              <a:r>
                <a:rPr lang="zh-CN" altLang="en-US" sz="1400" dirty="0" smtClean="0">
                  <a:latin typeface="微软雅黑" panose="020B0503020204020204" pitchFamily="34" charset="-122"/>
                  <a:ea typeface="微软雅黑" panose="020B0503020204020204" pitchFamily="34" charset="-122"/>
                </a:rPr>
                <a:t>列</a:t>
              </a:r>
              <a:r>
                <a:rPr lang="en-US" altLang="zh-CN" sz="1400" i="1" dirty="0">
                  <a:latin typeface="Times New Roman" panose="02020603050405020304" pitchFamily="18" charset="0"/>
                  <a:cs typeface="Times New Roman" panose="02020603050405020304" pitchFamily="18" charset="0"/>
                </a:rPr>
                <a:t>O =o</a:t>
              </a:r>
              <a:r>
                <a:rPr lang="en-US" altLang="zh-CN" sz="1400" baseline="-25000" dirty="0">
                  <a:latin typeface="Times New Roman" panose="02020603050405020304" pitchFamily="18" charset="0"/>
                  <a:cs typeface="Times New Roman" panose="02020603050405020304" pitchFamily="18" charset="0"/>
                </a:rPr>
                <a:t>1</a:t>
              </a:r>
              <a:r>
                <a:rPr lang="en-US" altLang="zh-CN" sz="1400" dirty="0">
                  <a:latin typeface="Times New Roman" panose="02020603050405020304" pitchFamily="18" charset="0"/>
                  <a:cs typeface="Times New Roman" panose="02020603050405020304" pitchFamily="18" charset="0"/>
                </a:rPr>
                <a:t>, </a:t>
              </a:r>
              <a:r>
                <a:rPr lang="en-US" altLang="zh-CN" sz="1400" i="1" dirty="0">
                  <a:latin typeface="Times New Roman" panose="02020603050405020304" pitchFamily="18" charset="0"/>
                  <a:cs typeface="Times New Roman" panose="02020603050405020304" pitchFamily="18" charset="0"/>
                </a:rPr>
                <a:t>o</a:t>
              </a:r>
              <a:r>
                <a:rPr lang="en-US" altLang="zh-CN" sz="1400" baseline="-25000" dirty="0">
                  <a:latin typeface="Times New Roman" panose="02020603050405020304" pitchFamily="18" charset="0"/>
                  <a:cs typeface="Times New Roman" panose="02020603050405020304" pitchFamily="18" charset="0"/>
                </a:rPr>
                <a:t>2,…,</a:t>
              </a:r>
              <a:r>
                <a:rPr lang="en-US" altLang="zh-CN" sz="1400" dirty="0">
                  <a:latin typeface="Times New Roman" panose="02020603050405020304" pitchFamily="18" charset="0"/>
                  <a:cs typeface="Times New Roman" panose="02020603050405020304" pitchFamily="18" charset="0"/>
                </a:rPr>
                <a:t> </a:t>
              </a:r>
              <a:r>
                <a:rPr lang="en-US" altLang="zh-CN" sz="1400" i="1" dirty="0" err="1">
                  <a:latin typeface="Times New Roman" panose="02020603050405020304" pitchFamily="18" charset="0"/>
                  <a:cs typeface="Times New Roman" panose="02020603050405020304" pitchFamily="18" charset="0"/>
                </a:rPr>
                <a:t>o</a:t>
              </a:r>
              <a:r>
                <a:rPr lang="en-US" altLang="zh-CN" sz="1400" i="1" baseline="-25000" dirty="0" err="1">
                  <a:latin typeface="Times New Roman" panose="02020603050405020304" pitchFamily="18" charset="0"/>
                  <a:cs typeface="Times New Roman" panose="02020603050405020304" pitchFamily="18" charset="0"/>
                </a:rPr>
                <a:t>T</a:t>
              </a:r>
              <a:r>
                <a:rPr lang="en-US" altLang="zh-CN" sz="1400" i="1" baseline="-25000" dirty="0">
                  <a:latin typeface="Times New Roman" panose="02020603050405020304" pitchFamily="18" charset="0"/>
                  <a:cs typeface="Times New Roman" panose="02020603050405020304" pitchFamily="18" charset="0"/>
                </a:rPr>
                <a:t> </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其</a:t>
              </a:r>
              <a:r>
                <a:rPr lang="zh-CN" altLang="en-US" sz="1400" dirty="0" smtClean="0">
                  <a:latin typeface="微软雅黑" panose="020B0503020204020204" pitchFamily="34" charset="-122"/>
                  <a:ea typeface="微软雅黑" panose="020B0503020204020204" pitchFamily="34" charset="-122"/>
                </a:rPr>
                <a:t>中                         ，</a:t>
              </a:r>
              <a:r>
                <a:rPr lang="zh-CN" altLang="en-US" sz="1400" dirty="0">
                  <a:latin typeface="微软雅黑" panose="020B0503020204020204" pitchFamily="34" charset="-122"/>
                  <a:ea typeface="微软雅黑" panose="020B0503020204020204" pitchFamily="34" charset="-122"/>
                </a:rPr>
                <a:t>为</a:t>
              </a:r>
              <a:r>
                <a:rPr lang="en-US" altLang="zh-CN" sz="1400" i="1" dirty="0">
                  <a:latin typeface="Times New Roman" panose="02020603050405020304" pitchFamily="18" charset="0"/>
                  <a:cs typeface="Times New Roman" panose="02020603050405020304" pitchFamily="18" charset="0"/>
                </a:rPr>
                <a:t>t</a:t>
              </a:r>
              <a:r>
                <a:rPr lang="zh-CN" altLang="en-US" sz="1400" dirty="0">
                  <a:latin typeface="微软雅黑" panose="020B0503020204020204" pitchFamily="34" charset="-122"/>
                  <a:ea typeface="微软雅黑" panose="020B0503020204020204" pitchFamily="34" charset="-122"/>
                </a:rPr>
                <a:t>时刻观测到的观察符号</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于是基于</a:t>
              </a:r>
              <a:r>
                <a:rPr lang="en-US" altLang="zh-CN" sz="1400" dirty="0">
                  <a:latin typeface="微软雅黑" panose="020B0503020204020204" pitchFamily="34" charset="-122"/>
                  <a:ea typeface="微软雅黑" panose="020B0503020204020204" pitchFamily="34" charset="-122"/>
                </a:rPr>
                <a:t>HMM</a:t>
              </a:r>
              <a:r>
                <a:rPr lang="zh-CN" altLang="en-US" sz="1400" dirty="0">
                  <a:latin typeface="微软雅黑" panose="020B0503020204020204" pitchFamily="34" charset="-122"/>
                  <a:ea typeface="微软雅黑" panose="020B0503020204020204" pitchFamily="34" charset="-122"/>
                </a:rPr>
                <a:t>的网络态势评估模型可以</a:t>
              </a:r>
              <a:r>
                <a:rPr lang="zh-CN" altLang="en-US" sz="1400" dirty="0" smtClean="0">
                  <a:latin typeface="微软雅黑" panose="020B0503020204020204" pitchFamily="34" charset="-122"/>
                  <a:ea typeface="微软雅黑" panose="020B0503020204020204" pitchFamily="34" charset="-122"/>
                </a:rPr>
                <a:t>用                                  来</a:t>
              </a:r>
              <a:r>
                <a:rPr lang="zh-CN" altLang="en-US" sz="1400" dirty="0">
                  <a:latin typeface="微软雅黑" panose="020B0503020204020204" pitchFamily="34" charset="-122"/>
                  <a:ea typeface="微软雅黑" panose="020B0503020204020204" pitchFamily="34" charset="-122"/>
                </a:rPr>
                <a:t>表示</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利用 </a:t>
              </a:r>
              <a:r>
                <a:rPr lang="en-US" altLang="zh-CN" sz="1600" dirty="0" smtClean="0">
                  <a:latin typeface="微软雅黑" panose="020B0503020204020204" pitchFamily="34" charset="-122"/>
                  <a:ea typeface="微软雅黑" panose="020B0503020204020204" pitchFamily="34" charset="-122"/>
                </a:rPr>
                <a:t>HMM</a:t>
              </a:r>
              <a:r>
                <a:rPr lang="zh-CN" altLang="en-US" sz="1600" dirty="0">
                  <a:latin typeface="微软雅黑" panose="020B0503020204020204" pitchFamily="34" charset="-122"/>
                  <a:ea typeface="微软雅黑" panose="020B0503020204020204" pitchFamily="34" charset="-122"/>
                </a:rPr>
                <a:t>对模型参数进行估计可减少计算量提高系统的实时性。在实际的网络环境中，对于不同的时间段网络攻击特征有较大的不同</a:t>
              </a:r>
              <a:r>
                <a:rPr lang="zh-CN" altLang="en-US" sz="1600" dirty="0" smtClean="0">
                  <a:latin typeface="微软雅黑" panose="020B0503020204020204" pitchFamily="34" charset="-122"/>
                  <a:ea typeface="微软雅黑" panose="020B0503020204020204" pitchFamily="34" charset="-122"/>
                </a:rPr>
                <a:t>。需</a:t>
              </a:r>
              <a:r>
                <a:rPr lang="zh-CN" altLang="en-US" sz="1600" dirty="0">
                  <a:latin typeface="微软雅黑" panose="020B0503020204020204" pitchFamily="34" charset="-122"/>
                  <a:ea typeface="微软雅黑" panose="020B0503020204020204" pitchFamily="34" charset="-122"/>
                </a:rPr>
                <a:t>要算法在对参数的估计过程中有良好的自适应性、动态性才能保证评估结果的准确性</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利用前一时间段收集到的观察序列作为训练数据集</a:t>
              </a:r>
              <a:r>
                <a:rPr lang="en-US" altLang="zh-CN" sz="1600" i="1" dirty="0">
                  <a:latin typeface="Times New Roman" panose="02020603050405020304" pitchFamily="18" charset="0"/>
                  <a:cs typeface="Times New Roman" panose="02020603050405020304" pitchFamily="18" charset="0"/>
                </a:rPr>
                <a:t>D</a:t>
              </a:r>
              <a:r>
                <a:rPr lang="en-US" altLang="zh-CN" sz="1600" i="1" baseline="-25000" dirty="0">
                  <a:latin typeface="Times New Roman" panose="02020603050405020304" pitchFamily="18" charset="0"/>
                  <a:cs typeface="Times New Roman" panose="02020603050405020304" pitchFamily="18" charset="0"/>
                </a:rPr>
                <a:t>A</a:t>
              </a:r>
              <a:r>
                <a:rPr lang="zh-CN" altLang="en-US" sz="1600" dirty="0">
                  <a:latin typeface="微软雅黑" panose="020B0503020204020204" pitchFamily="34" charset="-122"/>
                  <a:ea typeface="微软雅黑" panose="020B0503020204020204" pitchFamily="34" charset="-122"/>
                </a:rPr>
                <a:t>，训练出模</a:t>
              </a:r>
              <a:r>
                <a:rPr lang="zh-CN" altLang="en-US" sz="1600" dirty="0" smtClean="0">
                  <a:latin typeface="微软雅黑" panose="020B0503020204020204" pitchFamily="34" charset="-122"/>
                  <a:ea typeface="微软雅黑" panose="020B0503020204020204" pitchFamily="34" charset="-122"/>
                </a:rPr>
                <a:t>型</a:t>
              </a:r>
              <a:r>
                <a:rPr lang="el-GR" altLang="zh-CN" sz="1600" i="1" dirty="0" smtClean="0">
                  <a:latin typeface="Times New Roman" panose="02020603050405020304" pitchFamily="18" charset="0"/>
                  <a:cs typeface="Times New Roman" panose="02020603050405020304" pitchFamily="18" charset="0"/>
                </a:rPr>
                <a:t>λ</a:t>
              </a:r>
              <a:r>
                <a:rPr lang="zh-CN" altLang="en-US" sz="1600" dirty="0" smtClean="0">
                  <a:latin typeface="微软雅黑" panose="020B0503020204020204" pitchFamily="34" charset="-122"/>
                  <a:ea typeface="微软雅黑" panose="020B0503020204020204" pitchFamily="34" charset="-122"/>
                </a:rPr>
                <a:t>，</a:t>
              </a:r>
              <a:r>
                <a:rPr lang="el-GR" altLang="zh-CN" sz="1600" i="1" dirty="0" smtClean="0">
                  <a:latin typeface="Times New Roman" panose="02020603050405020304" pitchFamily="18" charset="0"/>
                  <a:cs typeface="Times New Roman" panose="02020603050405020304" pitchFamily="18" charset="0"/>
                </a:rPr>
                <a:t>λ</a:t>
              </a:r>
              <a:r>
                <a:rPr lang="zh-CN" altLang="en-US" sz="1600" dirty="0" smtClean="0">
                  <a:latin typeface="微软雅黑" panose="020B0503020204020204" pitchFamily="34" charset="-122"/>
                  <a:ea typeface="微软雅黑" panose="020B0503020204020204" pitchFamily="34" charset="-122"/>
                </a:rPr>
                <a:t>反</a:t>
              </a:r>
              <a:r>
                <a:rPr lang="zh-CN" altLang="en-US" sz="1600" dirty="0">
                  <a:latin typeface="微软雅黑" panose="020B0503020204020204" pitchFamily="34" charset="-122"/>
                  <a:ea typeface="微软雅黑" panose="020B0503020204020204" pitchFamily="34" charset="-122"/>
                </a:rPr>
                <a:t>映</a:t>
              </a:r>
              <a:r>
                <a:rPr lang="zh-CN" altLang="en-US" sz="1600" dirty="0" smtClean="0">
                  <a:latin typeface="微软雅黑" panose="020B0503020204020204" pitchFamily="34" charset="-122"/>
                  <a:ea typeface="微软雅黑" panose="020B0503020204020204" pitchFamily="34" charset="-122"/>
                </a:rPr>
                <a:t>了</a:t>
              </a:r>
              <a:r>
                <a:rPr lang="en-US" altLang="zh-CN" sz="1600" i="1" dirty="0">
                  <a:latin typeface="Times New Roman" panose="02020603050405020304" pitchFamily="18" charset="0"/>
                  <a:cs typeface="Times New Roman" panose="02020603050405020304" pitchFamily="18" charset="0"/>
                </a:rPr>
                <a:t>D</a:t>
              </a:r>
              <a:r>
                <a:rPr lang="en-US" altLang="zh-CN" sz="1600" i="1" baseline="-25000" dirty="0">
                  <a:latin typeface="Times New Roman" panose="02020603050405020304" pitchFamily="18" charset="0"/>
                  <a:cs typeface="Times New Roman" panose="02020603050405020304" pitchFamily="18" charset="0"/>
                </a:rPr>
                <a:t>A</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特性。再将下一时间段所收集到的新的观察序列再进行训练，并将此序列的特性反映在模</a:t>
              </a:r>
              <a:r>
                <a:rPr lang="zh-CN" altLang="en-US" sz="1600" dirty="0" smtClean="0">
                  <a:latin typeface="微软雅黑" panose="020B0503020204020204" pitchFamily="34" charset="-122"/>
                  <a:ea typeface="微软雅黑" panose="020B0503020204020204" pitchFamily="34" charset="-122"/>
                </a:rPr>
                <a:t>型</a:t>
              </a:r>
              <a:r>
                <a:rPr lang="el-GR" altLang="zh-CN" sz="1600" i="1" dirty="0">
                  <a:latin typeface="Times New Roman" panose="02020603050405020304" pitchFamily="18" charset="0"/>
                  <a:cs typeface="Times New Roman" panose="02020603050405020304" pitchFamily="18" charset="0"/>
                </a:rPr>
                <a:t>λ</a:t>
              </a:r>
              <a:r>
                <a:rPr lang="zh-CN" altLang="en-US" sz="1600" dirty="0" smtClean="0">
                  <a:latin typeface="微软雅黑" panose="020B0503020204020204" pitchFamily="34" charset="-122"/>
                  <a:ea typeface="微软雅黑" panose="020B0503020204020204" pitchFamily="34" charset="-122"/>
                </a:rPr>
                <a:t>中</a:t>
              </a:r>
              <a:r>
                <a:rPr lang="zh-CN" altLang="en-US" sz="1600" dirty="0">
                  <a:latin typeface="微软雅黑" panose="020B0503020204020204" pitchFamily="34" charset="-122"/>
                  <a:ea typeface="微软雅黑" panose="020B0503020204020204" pitchFamily="34" charset="-122"/>
                </a:rPr>
                <a:t>，以此不断修正模型参数</a:t>
              </a:r>
              <a:r>
                <a:rPr lang="zh-CN" altLang="en-US" sz="1600" dirty="0" smtClean="0">
                  <a:latin typeface="微软雅黑" panose="020B0503020204020204" pitchFamily="34" charset="-122"/>
                  <a:ea typeface="微软雅黑" panose="020B0503020204020204" pitchFamily="34" charset="-122"/>
                </a:rPr>
                <a:t>。</a:t>
              </a:r>
              <a:endParaRPr lang="en-US" sz="1600" dirty="0">
                <a:latin typeface="微软雅黑" panose="020B0503020204020204" pitchFamily="34" charset="-122"/>
                <a:ea typeface="微软雅黑" panose="020B0503020204020204" pitchFamily="34" charset="-122"/>
              </a:endParaRPr>
            </a:p>
          </p:txBody>
        </p:sp>
        <p:grpSp>
          <p:nvGrpSpPr>
            <p:cNvPr id="15" name="Group 14"/>
            <p:cNvGrpSpPr/>
            <p:nvPr/>
          </p:nvGrpSpPr>
          <p:grpSpPr>
            <a:xfrm>
              <a:off x="6705600" y="7671027"/>
              <a:ext cx="3375395" cy="1957767"/>
              <a:chOff x="6705600" y="7671027"/>
              <a:chExt cx="3375395" cy="1957767"/>
            </a:xfrm>
          </p:grpSpPr>
          <p:graphicFrame>
            <p:nvGraphicFramePr>
              <p:cNvPr id="8" name="Object 7"/>
              <p:cNvGraphicFramePr>
                <a:graphicFrameLocks noChangeAspect="1"/>
              </p:cNvGraphicFramePr>
              <p:nvPr>
                <p:extLst>
                  <p:ext uri="{D42A27DB-BD31-4B8C-83A1-F6EECF244321}">
                    <p14:modId xmlns:p14="http://schemas.microsoft.com/office/powerpoint/2010/main" val="2048732175"/>
                  </p:ext>
                </p:extLst>
              </p:nvPr>
            </p:nvGraphicFramePr>
            <p:xfrm>
              <a:off x="6705600" y="7671027"/>
              <a:ext cx="2710110" cy="613001"/>
            </p:xfrm>
            <a:graphic>
              <a:graphicData uri="http://schemas.openxmlformats.org/presentationml/2006/ole">
                <mc:AlternateContent xmlns:mc="http://schemas.openxmlformats.org/markup-compatibility/2006">
                  <mc:Choice xmlns:v="urn:schemas-microsoft-com:vml" Requires="v">
                    <p:oleObj spid="_x0000_s39087" name="Equation" r:id="rId11" imgW="2133360" imgH="482400" progId="Equation.3">
                      <p:embed/>
                    </p:oleObj>
                  </mc:Choice>
                  <mc:Fallback>
                    <p:oleObj name="Equation" r:id="rId11" imgW="2133360" imgH="482400" progId="Equation.3">
                      <p:embed/>
                      <p:pic>
                        <p:nvPicPr>
                          <p:cNvPr id="0" name=""/>
                          <p:cNvPicPr/>
                          <p:nvPr/>
                        </p:nvPicPr>
                        <p:blipFill>
                          <a:blip r:embed="rId12"/>
                          <a:stretch>
                            <a:fillRect/>
                          </a:stretch>
                        </p:blipFill>
                        <p:spPr>
                          <a:xfrm>
                            <a:off x="6705600" y="7671027"/>
                            <a:ext cx="2710110" cy="613001"/>
                          </a:xfrm>
                          <a:prstGeom prst="rect">
                            <a:avLst/>
                          </a:prstGeom>
                          <a:solidFill>
                            <a:schemeClr val="tx1"/>
                          </a:solid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357622643"/>
                  </p:ext>
                </p:extLst>
              </p:nvPr>
            </p:nvGraphicFramePr>
            <p:xfrm>
              <a:off x="8049986" y="8756248"/>
              <a:ext cx="1246414" cy="249283"/>
            </p:xfrm>
            <a:graphic>
              <a:graphicData uri="http://schemas.openxmlformats.org/presentationml/2006/ole">
                <mc:AlternateContent xmlns:mc="http://schemas.openxmlformats.org/markup-compatibility/2006">
                  <mc:Choice xmlns:v="urn:schemas-microsoft-com:vml" Requires="v">
                    <p:oleObj spid="_x0000_s39088" name="Equation" r:id="rId13" imgW="1143000" imgH="228600" progId="Equation.3">
                      <p:embed/>
                    </p:oleObj>
                  </mc:Choice>
                  <mc:Fallback>
                    <p:oleObj name="Equation" r:id="rId13" imgW="1143000" imgH="228600" progId="Equation.3">
                      <p:embed/>
                      <p:pic>
                        <p:nvPicPr>
                          <p:cNvPr id="0" name=""/>
                          <p:cNvPicPr/>
                          <p:nvPr/>
                        </p:nvPicPr>
                        <p:blipFill>
                          <a:blip r:embed="rId14"/>
                          <a:stretch>
                            <a:fillRect/>
                          </a:stretch>
                        </p:blipFill>
                        <p:spPr>
                          <a:xfrm>
                            <a:off x="8049986" y="8756248"/>
                            <a:ext cx="1246414" cy="249283"/>
                          </a:xfrm>
                          <a:prstGeom prst="rect">
                            <a:avLst/>
                          </a:prstGeom>
                          <a:solidFill>
                            <a:schemeClr val="tx1"/>
                          </a:solidFill>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009491949"/>
                  </p:ext>
                </p:extLst>
              </p:nvPr>
            </p:nvGraphicFramePr>
            <p:xfrm>
              <a:off x="8414659" y="9318778"/>
              <a:ext cx="1666336" cy="310016"/>
            </p:xfrm>
            <a:graphic>
              <a:graphicData uri="http://schemas.openxmlformats.org/presentationml/2006/ole">
                <mc:AlternateContent xmlns:mc="http://schemas.openxmlformats.org/markup-compatibility/2006">
                  <mc:Choice xmlns:v="urn:schemas-microsoft-com:vml" Requires="v">
                    <p:oleObj spid="_x0000_s39089" name="Equation" r:id="rId15" imgW="1091880" imgH="203040" progId="Equation.3">
                      <p:embed/>
                    </p:oleObj>
                  </mc:Choice>
                  <mc:Fallback>
                    <p:oleObj name="Equation" r:id="rId15" imgW="1091880" imgH="203040" progId="Equation.3">
                      <p:embed/>
                      <p:pic>
                        <p:nvPicPr>
                          <p:cNvPr id="0" name=""/>
                          <p:cNvPicPr/>
                          <p:nvPr/>
                        </p:nvPicPr>
                        <p:blipFill>
                          <a:blip r:embed="rId16"/>
                          <a:stretch>
                            <a:fillRect/>
                          </a:stretch>
                        </p:blipFill>
                        <p:spPr>
                          <a:xfrm>
                            <a:off x="8414659" y="9318778"/>
                            <a:ext cx="1666336" cy="310016"/>
                          </a:xfrm>
                          <a:prstGeom prst="rect">
                            <a:avLst/>
                          </a:prstGeom>
                          <a:solidFill>
                            <a:schemeClr val="tx1"/>
                          </a:solidFill>
                        </p:spPr>
                      </p:pic>
                    </p:oleObj>
                  </mc:Fallback>
                </mc:AlternateContent>
              </a:graphicData>
            </a:graphic>
          </p:graphicFrame>
        </p:grpSp>
      </p:grpSp>
    </p:spTree>
    <p:extLst>
      <p:ext uri="{BB962C8B-B14F-4D97-AF65-F5344CB8AC3E}">
        <p14:creationId xmlns:p14="http://schemas.microsoft.com/office/powerpoint/2010/main" val="9619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0-ppt_h/2"/>
                                          </p:val>
                                        </p:tav>
                                      </p:tavLst>
                                    </p:anim>
                                    <p:set>
                                      <p:cBhvr>
                                        <p:cTn id="8" dur="1" fill="hold">
                                          <p:stCondLst>
                                            <p:cond delay="499"/>
                                          </p:stCondLst>
                                        </p:cTn>
                                        <p:tgtEl>
                                          <p:spTgt spid="12"/>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0-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1" end="1"/>
                                            </p:txEl>
                                          </p:spTgt>
                                        </p:tgtEl>
                                        <p:attrNameLst>
                                          <p:attrName>ppt_y</p:attrName>
                                        </p:attrNameLst>
                                      </p:cBhvr>
                                      <p:tavLst>
                                        <p:tav tm="0">
                                          <p:val>
                                            <p:strVal val="ppt_y"/>
                                          </p:val>
                                        </p:tav>
                                        <p:tav tm="100000">
                                          <p:val>
                                            <p:strVal val="0-ppt_h/2"/>
                                          </p:val>
                                        </p:tav>
                                      </p:tavLst>
                                    </p:anim>
                                    <p:set>
                                      <p:cBhvr>
                                        <p:cTn id="16" dur="1" fill="hold">
                                          <p:stCondLst>
                                            <p:cond delay="499"/>
                                          </p:stCondLst>
                                        </p:cTn>
                                        <p:tgtEl>
                                          <p:spTgt spid="3">
                                            <p:txEl>
                                              <p:pRg st="1" end="1"/>
                                            </p:txEl>
                                          </p:spTgt>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2" end="2"/>
                                            </p:txEl>
                                          </p:spTgt>
                                        </p:tgtEl>
                                        <p:attrNameLst>
                                          <p:attrName>ppt_y</p:attrName>
                                        </p:attrNameLst>
                                      </p:cBhvr>
                                      <p:tavLst>
                                        <p:tav tm="0">
                                          <p:val>
                                            <p:strVal val="ppt_y"/>
                                          </p:val>
                                        </p:tav>
                                        <p:tav tm="100000">
                                          <p:val>
                                            <p:strVal val="0-ppt_h/2"/>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3" end="3"/>
                                            </p:txEl>
                                          </p:spTgt>
                                        </p:tgtEl>
                                        <p:attrNameLst>
                                          <p:attrName>ppt_y</p:attrName>
                                        </p:attrNameLst>
                                      </p:cBhvr>
                                      <p:tavLst>
                                        <p:tav tm="0">
                                          <p:val>
                                            <p:strVal val="ppt_y"/>
                                          </p:val>
                                        </p:tav>
                                        <p:tav tm="100000">
                                          <p:val>
                                            <p:strVal val="0-ppt_h/2"/>
                                          </p:val>
                                        </p:tav>
                                      </p:tavLst>
                                    </p:anim>
                                    <p:set>
                                      <p:cBhvr>
                                        <p:cTn id="24" dur="1" fill="hold">
                                          <p:stCondLst>
                                            <p:cond delay="499"/>
                                          </p:stCondLst>
                                        </p:cTn>
                                        <p:tgtEl>
                                          <p:spTgt spid="3">
                                            <p:txEl>
                                              <p:pRg st="3" end="3"/>
                                            </p:txEl>
                                          </p:spTgt>
                                        </p:tgtEl>
                                        <p:attrNameLst>
                                          <p:attrName>style.visibility</p:attrName>
                                        </p:attrNameLst>
                                      </p:cBhvr>
                                      <p:to>
                                        <p:strVal val="hidden"/>
                                      </p:to>
                                    </p:set>
                                  </p:childTnLst>
                                </p:cTn>
                              </p:par>
                              <p:par>
                                <p:cTn id="25" presetID="2" presetClass="exit" presetSubtype="1" fill="hold" grpId="0" nodeType="withEffect">
                                  <p:stCondLst>
                                    <p:cond delay="0"/>
                                  </p:stCondLst>
                                  <p:childTnLst>
                                    <p:anim calcmode="lin" valueType="num">
                                      <p:cBhvr additive="base">
                                        <p:cTn id="26"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4" end="4"/>
                                            </p:txEl>
                                          </p:spTgt>
                                        </p:tgtEl>
                                        <p:attrNameLst>
                                          <p:attrName>ppt_y</p:attrName>
                                        </p:attrNameLst>
                                      </p:cBhvr>
                                      <p:tavLst>
                                        <p:tav tm="0">
                                          <p:val>
                                            <p:strVal val="ppt_y"/>
                                          </p:val>
                                        </p:tav>
                                        <p:tav tm="100000">
                                          <p:val>
                                            <p:strVal val="0-ppt_h/2"/>
                                          </p:val>
                                        </p:tav>
                                      </p:tavLst>
                                    </p:anim>
                                    <p:set>
                                      <p:cBhvr>
                                        <p:cTn id="28" dur="1" fill="hold">
                                          <p:stCondLst>
                                            <p:cond delay="499"/>
                                          </p:stCondLst>
                                        </p:cTn>
                                        <p:tgtEl>
                                          <p:spTgt spid="3">
                                            <p:txEl>
                                              <p:pRg st="4" end="4"/>
                                            </p:txEl>
                                          </p:spTgt>
                                        </p:tgtEl>
                                        <p:attrNameLst>
                                          <p:attrName>style.visibility</p:attrName>
                                        </p:attrNameLst>
                                      </p:cBhvr>
                                      <p:to>
                                        <p:strVal val="hidden"/>
                                      </p:to>
                                    </p:set>
                                  </p:childTnLst>
                                </p:cTn>
                              </p:par>
                              <p:par>
                                <p:cTn id="29" presetID="2" presetClass="exit" presetSubtype="1" fill="hold" grpId="0" nodeType="withEffect">
                                  <p:stCondLst>
                                    <p:cond delay="0"/>
                                  </p:stCondLst>
                                  <p:childTnLst>
                                    <p:anim calcmode="lin" valueType="num">
                                      <p:cBhvr additive="base">
                                        <p:cTn id="30"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5" end="5"/>
                                            </p:txEl>
                                          </p:spTgt>
                                        </p:tgtEl>
                                        <p:attrNameLst>
                                          <p:attrName>ppt_y</p:attrName>
                                        </p:attrNameLst>
                                      </p:cBhvr>
                                      <p:tavLst>
                                        <p:tav tm="0">
                                          <p:val>
                                            <p:strVal val="ppt_y"/>
                                          </p:val>
                                        </p:tav>
                                        <p:tav tm="100000">
                                          <p:val>
                                            <p:strVal val="0-ppt_h/2"/>
                                          </p:val>
                                        </p:tav>
                                      </p:tavLst>
                                    </p:anim>
                                    <p:set>
                                      <p:cBhvr>
                                        <p:cTn id="32" dur="1" fill="hold">
                                          <p:stCondLst>
                                            <p:cond delay="499"/>
                                          </p:stCondLst>
                                        </p:cTn>
                                        <p:tgtEl>
                                          <p:spTgt spid="3">
                                            <p:txEl>
                                              <p:pRg st="5" end="5"/>
                                            </p:txEl>
                                          </p:spTgt>
                                        </p:tgtEl>
                                        <p:attrNameLst>
                                          <p:attrName>style.visibility</p:attrName>
                                        </p:attrNameLst>
                                      </p:cBhvr>
                                      <p:to>
                                        <p:strVal val="hidden"/>
                                      </p:to>
                                    </p:set>
                                  </p:childTnLst>
                                </p:cTn>
                              </p:par>
                              <p:par>
                                <p:cTn id="33" presetID="2" presetClass="exit" presetSubtype="1" fill="hold" grpId="0" nodeType="withEffect">
                                  <p:stCondLst>
                                    <p:cond delay="0"/>
                                  </p:stCondLst>
                                  <p:childTnLst>
                                    <p:anim calcmode="lin" valueType="num">
                                      <p:cBhvr additive="base">
                                        <p:cTn id="34"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6" end="6"/>
                                            </p:txEl>
                                          </p:spTgt>
                                        </p:tgtEl>
                                        <p:attrNameLst>
                                          <p:attrName>ppt_y</p:attrName>
                                        </p:attrNameLst>
                                      </p:cBhvr>
                                      <p:tavLst>
                                        <p:tav tm="0">
                                          <p:val>
                                            <p:strVal val="ppt_y"/>
                                          </p:val>
                                        </p:tav>
                                        <p:tav tm="100000">
                                          <p:val>
                                            <p:strVal val="0-ppt_h/2"/>
                                          </p:val>
                                        </p:tav>
                                      </p:tavLst>
                                    </p:anim>
                                    <p:set>
                                      <p:cBhvr>
                                        <p:cTn id="36" dur="1" fill="hold">
                                          <p:stCondLst>
                                            <p:cond delay="499"/>
                                          </p:stCondLst>
                                        </p:cTn>
                                        <p:tgtEl>
                                          <p:spTgt spid="3">
                                            <p:txEl>
                                              <p:pRg st="6" end="6"/>
                                            </p:txEl>
                                          </p:spTgt>
                                        </p:tgtEl>
                                        <p:attrNameLst>
                                          <p:attrName>style.visibility</p:attrName>
                                        </p:attrNameLst>
                                      </p:cBhvr>
                                      <p:to>
                                        <p:strVal val="hidden"/>
                                      </p:to>
                                    </p:set>
                                  </p:childTnLst>
                                </p:cTn>
                              </p:par>
                              <p:par>
                                <p:cTn id="37" presetID="2" presetClass="exit" presetSubtype="1" fill="hold" grpId="0" nodeType="withEffect">
                                  <p:stCondLst>
                                    <p:cond delay="0"/>
                                  </p:stCondLst>
                                  <p:childTnLst>
                                    <p:anim calcmode="lin" valueType="num">
                                      <p:cBhvr additive="base">
                                        <p:cTn id="38" dur="500"/>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p:tgtEl>
                                          <p:spTgt spid="3">
                                            <p:txEl>
                                              <p:pRg st="7" end="7"/>
                                            </p:txEl>
                                          </p:spTgt>
                                        </p:tgtEl>
                                        <p:attrNameLst>
                                          <p:attrName>ppt_y</p:attrName>
                                        </p:attrNameLst>
                                      </p:cBhvr>
                                      <p:tavLst>
                                        <p:tav tm="0">
                                          <p:val>
                                            <p:strVal val="ppt_y"/>
                                          </p:val>
                                        </p:tav>
                                        <p:tav tm="100000">
                                          <p:val>
                                            <p:strVal val="0-ppt_h/2"/>
                                          </p:val>
                                        </p:tav>
                                      </p:tavLst>
                                    </p:anim>
                                    <p:set>
                                      <p:cBhvr>
                                        <p:cTn id="40" dur="1" fill="hold">
                                          <p:stCondLst>
                                            <p:cond delay="499"/>
                                          </p:stCondLst>
                                        </p:cTn>
                                        <p:tgtEl>
                                          <p:spTgt spid="3">
                                            <p:txEl>
                                              <p:pRg st="7" end="7"/>
                                            </p:txEl>
                                          </p:spTgt>
                                        </p:tgtEl>
                                        <p:attrNameLst>
                                          <p:attrName>style.visibility</p:attrName>
                                        </p:attrNameLst>
                                      </p:cBhvr>
                                      <p:to>
                                        <p:strVal val="hidden"/>
                                      </p:to>
                                    </p:set>
                                  </p:childTnLst>
                                </p:cTn>
                              </p:par>
                              <p:par>
                                <p:cTn id="41" presetID="2" presetClass="exit" presetSubtype="1" fill="hold" grpId="0" nodeType="withEffect">
                                  <p:stCondLst>
                                    <p:cond delay="0"/>
                                  </p:stCondLst>
                                  <p:childTnLst>
                                    <p:anim calcmode="lin" valueType="num">
                                      <p:cBhvr additive="base">
                                        <p:cTn id="42" dur="500"/>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3" dur="500"/>
                                        <p:tgtEl>
                                          <p:spTgt spid="3">
                                            <p:txEl>
                                              <p:pRg st="9" end="9"/>
                                            </p:txEl>
                                          </p:spTgt>
                                        </p:tgtEl>
                                        <p:attrNameLst>
                                          <p:attrName>ppt_y</p:attrName>
                                        </p:attrNameLst>
                                      </p:cBhvr>
                                      <p:tavLst>
                                        <p:tav tm="0">
                                          <p:val>
                                            <p:strVal val="ppt_y"/>
                                          </p:val>
                                        </p:tav>
                                        <p:tav tm="100000">
                                          <p:val>
                                            <p:strVal val="0-ppt_h/2"/>
                                          </p:val>
                                        </p:tav>
                                      </p:tavLst>
                                    </p:anim>
                                    <p:set>
                                      <p:cBhvr>
                                        <p:cTn id="44" dur="1" fill="hold">
                                          <p:stCondLst>
                                            <p:cond delay="499"/>
                                          </p:stCondLst>
                                        </p:cTn>
                                        <p:tgtEl>
                                          <p:spTgt spid="3">
                                            <p:txEl>
                                              <p:pRg st="9" end="9"/>
                                            </p:txEl>
                                          </p:spTgt>
                                        </p:tgtEl>
                                        <p:attrNameLst>
                                          <p:attrName>style.visibility</p:attrName>
                                        </p:attrNameLst>
                                      </p:cBhvr>
                                      <p:to>
                                        <p:strVal val="hidden"/>
                                      </p:to>
                                    </p:set>
                                  </p:childTnLst>
                                </p:cTn>
                              </p:par>
                              <p:par>
                                <p:cTn id="45" presetID="64" presetClass="path" presetSubtype="0" accel="50000" decel="50000" fill="hold" nodeType="withEffect">
                                  <p:stCondLst>
                                    <p:cond delay="0"/>
                                  </p:stCondLst>
                                  <p:childTnLst>
                                    <p:animMotion origin="layout" path="M 1.45833E-6 3.7037E-7 L 0.00443 -0.85625 " pathEditMode="relative" rAng="0" ptsTypes="AA">
                                      <p:cBhvr>
                                        <p:cTn id="46" dur="500" fill="hold"/>
                                        <p:tgtEl>
                                          <p:spTgt spid="16"/>
                                        </p:tgtEl>
                                        <p:attrNameLst>
                                          <p:attrName>ppt_x</p:attrName>
                                          <p:attrName>ppt_y</p:attrName>
                                        </p:attrNameLst>
                                      </p:cBhvr>
                                      <p:rCtr x="221" y="-428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建立网络态势评估模型</a:t>
            </a:r>
            <a:endParaRPr lang="en-US" dirty="0"/>
          </a:p>
        </p:txBody>
      </p:sp>
      <p:sp>
        <p:nvSpPr>
          <p:cNvPr id="3" name="Vertical Text Placeholder 2"/>
          <p:cNvSpPr>
            <a:spLocks noGrp="1"/>
          </p:cNvSpPr>
          <p:nvPr>
            <p:ph type="body" orient="vert" idx="1"/>
          </p:nvPr>
        </p:nvSpPr>
        <p:spPr/>
        <p:txBody>
          <a:bodyPr>
            <a:normAutofit fontScale="92500" lnSpcReduction="20000"/>
          </a:bodyPr>
          <a:lstStyle/>
          <a:p>
            <a:r>
              <a:rPr lang="zh-CN" altLang="en-US" dirty="0"/>
              <a:t>设初始时的训练序列</a:t>
            </a:r>
            <a:r>
              <a:rPr lang="zh-CN" altLang="en-US" dirty="0" smtClean="0"/>
              <a:t>为</a:t>
            </a:r>
            <a:r>
              <a:rPr lang="en-US" altLang="zh-CN" i="1" dirty="0" smtClean="0">
                <a:latin typeface="Times New Roman" panose="02020603050405020304" pitchFamily="18" charset="0"/>
                <a:cs typeface="Times New Roman" panose="02020603050405020304" pitchFamily="18" charset="0"/>
              </a:rPr>
              <a:t>O</a:t>
            </a:r>
            <a:r>
              <a:rPr lang="en-US" altLang="zh-CN" baseline="30000" dirty="0" smtClean="0">
                <a:latin typeface="Times New Roman" panose="02020603050405020304" pitchFamily="18" charset="0"/>
                <a:cs typeface="Times New Roman" panose="02020603050405020304" pitchFamily="18" charset="0"/>
              </a:rPr>
              <a:t>(</a:t>
            </a:r>
            <a:r>
              <a:rPr lang="en-US" altLang="zh-CN" baseline="30000" dirty="0" smtClean="0"/>
              <a:t>0</a:t>
            </a:r>
            <a:r>
              <a:rPr lang="en-US" altLang="zh-CN" baseline="-25000" dirty="0" smtClean="0"/>
              <a:t> </a:t>
            </a:r>
            <a:r>
              <a:rPr lang="en-US" altLang="zh-CN" baseline="30000" dirty="0">
                <a:latin typeface="Times New Roman" panose="02020603050405020304" pitchFamily="18" charset="0"/>
                <a:cs typeface="Times New Roman" panose="02020603050405020304" pitchFamily="18" charset="0"/>
              </a:rPr>
              <a:t>)</a:t>
            </a:r>
            <a:r>
              <a:rPr lang="zh-CN" altLang="en-US" dirty="0" smtClean="0"/>
              <a:t>，</a:t>
            </a:r>
            <a:r>
              <a:rPr lang="zh-CN" altLang="en-US" dirty="0"/>
              <a:t>将前</a:t>
            </a:r>
            <a:r>
              <a:rPr lang="en-US" dirty="0"/>
              <a:t> n-1 </a:t>
            </a:r>
            <a:r>
              <a:rPr lang="zh-CN" altLang="en-US" dirty="0"/>
              <a:t>个时间段收集到的观察序列也作为训练序列，得到</a:t>
            </a:r>
            <a:r>
              <a:rPr lang="en-US" dirty="0"/>
              <a:t> n-1</a:t>
            </a:r>
            <a:r>
              <a:rPr lang="zh-CN" altLang="en-US" dirty="0"/>
              <a:t>个训练序</a:t>
            </a:r>
            <a:r>
              <a:rPr lang="zh-CN" altLang="en-US" dirty="0" smtClean="0"/>
              <a:t>列</a:t>
            </a:r>
            <a:r>
              <a:rPr lang="en-US" altLang="zh-CN" i="1" dirty="0" smtClean="0">
                <a:latin typeface="Times New Roman" panose="02020603050405020304" pitchFamily="18" charset="0"/>
                <a:cs typeface="Times New Roman" panose="02020603050405020304" pitchFamily="18" charset="0"/>
              </a:rPr>
              <a:t>O</a:t>
            </a:r>
            <a:r>
              <a:rPr lang="en-US" altLang="zh-CN" baseline="30000" dirty="0" smtClean="0">
                <a:latin typeface="Times New Roman" panose="02020603050405020304" pitchFamily="18" charset="0"/>
                <a:cs typeface="Times New Roman" panose="02020603050405020304" pitchFamily="18" charset="0"/>
              </a:rPr>
              <a:t>(</a:t>
            </a:r>
            <a:r>
              <a:rPr lang="en-US" altLang="zh-CN" baseline="30000" dirty="0"/>
              <a:t>1</a:t>
            </a:r>
            <a:r>
              <a:rPr lang="en-US" altLang="zh-CN" baseline="30000"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en-US" dirty="0" smtClean="0"/>
              <a:t> </a:t>
            </a:r>
            <a:r>
              <a:rPr lang="en-US" altLang="zh-CN" i="1" dirty="0" smtClean="0">
                <a:latin typeface="Times New Roman" panose="02020603050405020304" pitchFamily="18" charset="0"/>
                <a:cs typeface="Times New Roman" panose="02020603050405020304" pitchFamily="18" charset="0"/>
              </a:rPr>
              <a:t>O</a:t>
            </a:r>
            <a:r>
              <a:rPr lang="en-US" altLang="zh-CN" baseline="30000" dirty="0" smtClean="0">
                <a:latin typeface="Times New Roman" panose="02020603050405020304" pitchFamily="18" charset="0"/>
                <a:cs typeface="Times New Roman" panose="02020603050405020304" pitchFamily="18" charset="0"/>
              </a:rPr>
              <a:t>(</a:t>
            </a:r>
            <a:r>
              <a:rPr lang="en-US" altLang="zh-CN" baseline="30000" dirty="0" smtClean="0"/>
              <a:t>2</a:t>
            </a:r>
            <a:r>
              <a:rPr lang="en-US" altLang="zh-CN" baseline="-25000" dirty="0" smtClean="0"/>
              <a:t> </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O</a:t>
            </a:r>
            <a:r>
              <a:rPr lang="en-US" altLang="zh-CN" baseline="30000" dirty="0" smtClean="0">
                <a:latin typeface="Times New Roman" panose="02020603050405020304" pitchFamily="18" charset="0"/>
                <a:cs typeface="Times New Roman" panose="02020603050405020304" pitchFamily="18" charset="0"/>
              </a:rPr>
              <a:t>(</a:t>
            </a:r>
            <a:r>
              <a:rPr lang="en-US" altLang="zh-CN" baseline="30000" dirty="0" smtClean="0"/>
              <a:t>n-1</a:t>
            </a:r>
            <a:r>
              <a:rPr lang="en-US" altLang="zh-CN" baseline="-25000" dirty="0" smtClean="0"/>
              <a:t> </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smtClean="0"/>
              <a:t>， </a:t>
            </a:r>
            <a:r>
              <a:rPr lang="zh-CN" altLang="en-US" dirty="0"/>
              <a:t>则在第</a:t>
            </a:r>
            <a:r>
              <a:rPr lang="en-US" dirty="0"/>
              <a:t> n</a:t>
            </a:r>
            <a:r>
              <a:rPr lang="zh-CN" altLang="en-US" dirty="0"/>
              <a:t>个时间段内的状态转移概率分布为：</a:t>
            </a:r>
            <a:endParaRPr lang="en-US" dirty="0"/>
          </a:p>
          <a:p>
            <a:pPr marL="0" indent="0">
              <a:buNone/>
            </a:pPr>
            <a:r>
              <a:rPr lang="en-US" dirty="0" smtClean="0"/>
              <a:t>               </a:t>
            </a:r>
            <a:endParaRPr lang="en-US" dirty="0"/>
          </a:p>
          <a:p>
            <a:endParaRPr lang="en-US" altLang="zh-CN" dirty="0" smtClean="0"/>
          </a:p>
          <a:p>
            <a:r>
              <a:rPr lang="zh-CN" altLang="en-US" dirty="0" smtClean="0"/>
              <a:t>其</a:t>
            </a:r>
            <a:r>
              <a:rPr lang="zh-CN" altLang="en-US" dirty="0"/>
              <a:t>中</a:t>
            </a:r>
            <a:r>
              <a:rPr lang="en-US" dirty="0"/>
              <a:t> </a:t>
            </a:r>
            <a:r>
              <a:rPr lang="en-US" dirty="0" smtClean="0"/>
              <a:t>                    </a:t>
            </a:r>
            <a:r>
              <a:rPr lang="zh-CN" altLang="en-US" dirty="0" smtClean="0"/>
              <a:t>为序列</a:t>
            </a:r>
            <a:r>
              <a:rPr lang="en-US" altLang="zh-CN" i="1" dirty="0">
                <a:latin typeface="Times New Roman" panose="02020603050405020304" pitchFamily="18" charset="0"/>
                <a:cs typeface="Times New Roman" panose="02020603050405020304" pitchFamily="18" charset="0"/>
              </a:rPr>
              <a:t>O</a:t>
            </a:r>
            <a:r>
              <a:rPr lang="en-US" altLang="zh-CN" baseline="30000" dirty="0">
                <a:latin typeface="Times New Roman" panose="02020603050405020304" pitchFamily="18" charset="0"/>
                <a:cs typeface="Times New Roman" panose="02020603050405020304" pitchFamily="18" charset="0"/>
              </a:rPr>
              <a:t>(</a:t>
            </a:r>
            <a:r>
              <a:rPr lang="en-US" altLang="zh-CN" baseline="30000" dirty="0"/>
              <a:t>1</a:t>
            </a:r>
            <a:r>
              <a:rPr lang="en-US" altLang="zh-CN" baseline="30000" dirty="0">
                <a:latin typeface="Times New Roman" panose="02020603050405020304" pitchFamily="18" charset="0"/>
                <a:cs typeface="Times New Roman" panose="02020603050405020304" pitchFamily="18" charset="0"/>
              </a:rPr>
              <a:t>)</a:t>
            </a:r>
            <a:r>
              <a:rPr lang="zh-CN" altLang="en-US" dirty="0" smtClean="0"/>
              <a:t>中</a:t>
            </a:r>
            <a:r>
              <a:rPr lang="zh-CN" altLang="en-US" dirty="0"/>
              <a:t>从状态</a:t>
            </a:r>
            <a:r>
              <a:rPr lang="en-US" i="1" dirty="0" err="1">
                <a:latin typeface="Times New Roman" panose="02020603050405020304" pitchFamily="18" charset="0"/>
                <a:cs typeface="Times New Roman" panose="02020603050405020304" pitchFamily="18" charset="0"/>
              </a:rPr>
              <a:t>i</a:t>
            </a:r>
            <a:r>
              <a:rPr lang="zh-CN" altLang="en-US" dirty="0"/>
              <a:t>转换为状态</a:t>
            </a:r>
            <a:r>
              <a:rPr lang="en-US" i="1" dirty="0">
                <a:latin typeface="Times New Roman" panose="02020603050405020304" pitchFamily="18" charset="0"/>
                <a:cs typeface="Times New Roman" panose="02020603050405020304" pitchFamily="18" charset="0"/>
              </a:rPr>
              <a:t>j</a:t>
            </a:r>
            <a:r>
              <a:rPr lang="zh-CN" altLang="en-US" dirty="0"/>
              <a:t>的次数期望</a:t>
            </a:r>
            <a:r>
              <a:rPr lang="zh-CN" altLang="en-US" dirty="0" smtClean="0"/>
              <a:t>，                  为</a:t>
            </a:r>
            <a:r>
              <a:rPr lang="zh-CN" altLang="en-US" dirty="0"/>
              <a:t>处于状态</a:t>
            </a:r>
            <a:r>
              <a:rPr lang="en-US" sz="2600" i="1" dirty="0" err="1">
                <a:latin typeface="Times New Roman" panose="02020603050405020304" pitchFamily="18" charset="0"/>
                <a:cs typeface="Times New Roman" panose="02020603050405020304" pitchFamily="18" charset="0"/>
              </a:rPr>
              <a:t>i</a:t>
            </a:r>
            <a:r>
              <a:rPr lang="zh-CN" altLang="en-US" dirty="0"/>
              <a:t>的次数期望，采用</a:t>
            </a:r>
            <a:r>
              <a:rPr lang="en-US" dirty="0"/>
              <a:t>Baum-Welch</a:t>
            </a:r>
            <a:r>
              <a:rPr lang="zh-CN" altLang="en-US" dirty="0"/>
              <a:t>算法求解。</a:t>
            </a:r>
            <a:endParaRPr lang="en-US" dirty="0"/>
          </a:p>
        </p:txBody>
      </p:sp>
      <p:sp>
        <p:nvSpPr>
          <p:cNvPr id="4" name="Vertical Text Placeholder 3"/>
          <p:cNvSpPr>
            <a:spLocks noGrp="1"/>
          </p:cNvSpPr>
          <p:nvPr>
            <p:ph type="body" orient="vert" idx="13"/>
          </p:nvPr>
        </p:nvSpPr>
        <p:spPr/>
        <p:txBody>
          <a:bodyPr/>
          <a:lstStyle/>
          <a:p>
            <a:r>
              <a:rPr lang="zh-CN" altLang="en-US" dirty="0"/>
              <a:t>网络态势评估模型举例</a:t>
            </a:r>
            <a:endParaRPr lang="en-US" dirty="0"/>
          </a:p>
          <a:p>
            <a:endParaRPr lang="en-US" dirty="0"/>
          </a:p>
        </p:txBody>
      </p:sp>
      <p:grpSp>
        <p:nvGrpSpPr>
          <p:cNvPr id="9" name="Group 8"/>
          <p:cNvGrpSpPr/>
          <p:nvPr/>
        </p:nvGrpSpPr>
        <p:grpSpPr>
          <a:xfrm>
            <a:off x="5454649" y="3291341"/>
            <a:ext cx="3587783" cy="2097088"/>
            <a:chOff x="5454649" y="3291341"/>
            <a:chExt cx="3587783" cy="2097088"/>
          </a:xfrm>
        </p:grpSpPr>
        <p:graphicFrame>
          <p:nvGraphicFramePr>
            <p:cNvPr id="5" name="Object 4"/>
            <p:cNvGraphicFramePr>
              <a:graphicFrameLocks noChangeAspect="1"/>
            </p:cNvGraphicFramePr>
            <p:nvPr>
              <p:extLst>
                <p:ext uri="{D42A27DB-BD31-4B8C-83A1-F6EECF244321}">
                  <p14:modId xmlns:p14="http://schemas.microsoft.com/office/powerpoint/2010/main" val="1286681157"/>
                </p:ext>
              </p:extLst>
            </p:nvPr>
          </p:nvGraphicFramePr>
          <p:xfrm>
            <a:off x="6534149" y="3291341"/>
            <a:ext cx="2508283" cy="1041174"/>
          </p:xfrm>
          <a:graphic>
            <a:graphicData uri="http://schemas.openxmlformats.org/presentationml/2006/ole">
              <mc:AlternateContent xmlns:mc="http://schemas.openxmlformats.org/markup-compatibility/2006">
                <mc:Choice xmlns:v="urn:schemas-microsoft-com:vml" Requires="v">
                  <p:oleObj spid="_x0000_s40132" name="Equation" r:id="rId3" imgW="2019240" imgH="838080" progId="Equation.3">
                    <p:embed/>
                  </p:oleObj>
                </mc:Choice>
                <mc:Fallback>
                  <p:oleObj name="Equation" r:id="rId3" imgW="2019240" imgH="838080" progId="Equation.3">
                    <p:embed/>
                    <p:pic>
                      <p:nvPicPr>
                        <p:cNvPr id="0" name=""/>
                        <p:cNvPicPr/>
                        <p:nvPr/>
                      </p:nvPicPr>
                      <p:blipFill>
                        <a:blip r:embed="rId4"/>
                        <a:stretch>
                          <a:fillRect/>
                        </a:stretch>
                      </p:blipFill>
                      <p:spPr>
                        <a:xfrm>
                          <a:off x="6534149" y="3291341"/>
                          <a:ext cx="2508283" cy="1041174"/>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85464270"/>
                </p:ext>
              </p:extLst>
            </p:nvPr>
          </p:nvGraphicFramePr>
          <p:xfrm>
            <a:off x="5454649" y="4675641"/>
            <a:ext cx="1613399" cy="255588"/>
          </p:xfrm>
          <a:graphic>
            <a:graphicData uri="http://schemas.openxmlformats.org/presentationml/2006/ole">
              <mc:AlternateContent xmlns:mc="http://schemas.openxmlformats.org/markup-compatibility/2006">
                <mc:Choice xmlns:v="urn:schemas-microsoft-com:vml" Requires="v">
                  <p:oleObj spid="_x0000_s40133" name="Equation" r:id="rId5" imgW="1282680" imgH="203040" progId="Equation.3">
                    <p:embed/>
                  </p:oleObj>
                </mc:Choice>
                <mc:Fallback>
                  <p:oleObj name="Equation" r:id="rId5" imgW="1282680" imgH="203040" progId="Equation.3">
                    <p:embed/>
                    <p:pic>
                      <p:nvPicPr>
                        <p:cNvPr id="0" name=""/>
                        <p:cNvPicPr/>
                        <p:nvPr/>
                      </p:nvPicPr>
                      <p:blipFill>
                        <a:blip r:embed="rId6"/>
                        <a:stretch>
                          <a:fillRect/>
                        </a:stretch>
                      </p:blipFill>
                      <p:spPr>
                        <a:xfrm>
                          <a:off x="5454649" y="4675641"/>
                          <a:ext cx="1613399" cy="255588"/>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59699831"/>
                </p:ext>
              </p:extLst>
            </p:nvPr>
          </p:nvGraphicFramePr>
          <p:xfrm>
            <a:off x="6945992" y="5132841"/>
            <a:ext cx="1421708" cy="255588"/>
          </p:xfrm>
          <a:graphic>
            <a:graphicData uri="http://schemas.openxmlformats.org/presentationml/2006/ole">
              <mc:AlternateContent xmlns:mc="http://schemas.openxmlformats.org/markup-compatibility/2006">
                <mc:Choice xmlns:v="urn:schemas-microsoft-com:vml" Requires="v">
                  <p:oleObj spid="_x0000_s40134" name="Equation" r:id="rId7" imgW="1130040" imgH="203040" progId="Equation.3">
                    <p:embed/>
                  </p:oleObj>
                </mc:Choice>
                <mc:Fallback>
                  <p:oleObj name="Equation" r:id="rId7" imgW="1130040" imgH="203040" progId="Equation.3">
                    <p:embed/>
                    <p:pic>
                      <p:nvPicPr>
                        <p:cNvPr id="0" name=""/>
                        <p:cNvPicPr/>
                        <p:nvPr/>
                      </p:nvPicPr>
                      <p:blipFill>
                        <a:blip r:embed="rId8"/>
                        <a:stretch>
                          <a:fillRect/>
                        </a:stretch>
                      </p:blipFill>
                      <p:spPr>
                        <a:xfrm>
                          <a:off x="6945992" y="5132841"/>
                          <a:ext cx="1421708" cy="255588"/>
                        </a:xfrm>
                        <a:prstGeom prst="rect">
                          <a:avLst/>
                        </a:prstGeom>
                        <a:solidFill>
                          <a:schemeClr val="tx1"/>
                        </a:solidFill>
                      </p:spPr>
                    </p:pic>
                  </p:oleObj>
                </mc:Fallback>
              </mc:AlternateContent>
            </a:graphicData>
          </a:graphic>
        </p:graphicFrame>
      </p:grpSp>
      <p:grpSp>
        <p:nvGrpSpPr>
          <p:cNvPr id="29" name="Group 28"/>
          <p:cNvGrpSpPr/>
          <p:nvPr/>
        </p:nvGrpSpPr>
        <p:grpSpPr>
          <a:xfrm>
            <a:off x="-193649" y="7620782"/>
            <a:ext cx="6246106" cy="3693319"/>
            <a:chOff x="-193649" y="7620782"/>
            <a:chExt cx="6246106" cy="3693319"/>
          </a:xfrm>
        </p:grpSpPr>
        <p:sp>
          <p:nvSpPr>
            <p:cNvPr id="19" name="Rectangle 18"/>
            <p:cNvSpPr/>
            <p:nvPr/>
          </p:nvSpPr>
          <p:spPr>
            <a:xfrm>
              <a:off x="-193649" y="7620782"/>
              <a:ext cx="6246106" cy="369331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设 </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由公式</a:t>
              </a:r>
              <a:r>
                <a:rPr lang="en-US" altLang="zh-CN" dirty="0">
                  <a:latin typeface="微软雅黑" panose="020B0503020204020204" pitchFamily="34" charset="-122"/>
                  <a:ea typeface="微软雅黑" panose="020B0503020204020204" pitchFamily="34" charset="-122"/>
                </a:rPr>
                <a:t>(7-35)</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(7-37)</a:t>
              </a:r>
              <a:r>
                <a:rPr lang="zh-CN" altLang="en-US" dirty="0">
                  <a:latin typeface="微软雅黑" panose="020B0503020204020204" pitchFamily="34" charset="-122"/>
                  <a:ea typeface="微软雅黑" panose="020B0503020204020204" pitchFamily="34" charset="-122"/>
                </a:rPr>
                <a:t>可</a:t>
              </a:r>
              <a:r>
                <a:rPr lang="zh-CN" altLang="en-US" dirty="0" smtClean="0">
                  <a:latin typeface="微软雅黑" panose="020B0503020204020204" pitchFamily="34" charset="-122"/>
                  <a:ea typeface="微软雅黑" panose="020B0503020204020204" pitchFamily="34" charset="-122"/>
                </a:rPr>
                <a:t>得</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通过上述分析，可得</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时刻主机处于状态</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的概</a:t>
              </a:r>
              <a:r>
                <a:rPr lang="zh-CN" altLang="en-US" dirty="0" smtClean="0">
                  <a:latin typeface="微软雅黑" panose="020B0503020204020204" pitchFamily="34" charset="-122"/>
                  <a:ea typeface="微软雅黑" panose="020B0503020204020204" pitchFamily="34" charset="-122"/>
                </a:rPr>
                <a:t>率</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endParaRPr lang="en-US" dirty="0"/>
            </a:p>
          </p:txBody>
        </p:sp>
        <p:grpSp>
          <p:nvGrpSpPr>
            <p:cNvPr id="28" name="Group 27"/>
            <p:cNvGrpSpPr/>
            <p:nvPr/>
          </p:nvGrpSpPr>
          <p:grpSpPr>
            <a:xfrm>
              <a:off x="222250" y="7620782"/>
              <a:ext cx="3966679" cy="3232275"/>
              <a:chOff x="222250" y="7620782"/>
              <a:chExt cx="3966679" cy="3232275"/>
            </a:xfrm>
          </p:grpSpPr>
          <p:graphicFrame>
            <p:nvGraphicFramePr>
              <p:cNvPr id="20" name="Object 19"/>
              <p:cNvGraphicFramePr>
                <a:graphicFrameLocks noChangeAspect="1"/>
              </p:cNvGraphicFramePr>
              <p:nvPr>
                <p:extLst>
                  <p:ext uri="{D42A27DB-BD31-4B8C-83A1-F6EECF244321}">
                    <p14:modId xmlns:p14="http://schemas.microsoft.com/office/powerpoint/2010/main" val="2470410249"/>
                  </p:ext>
                </p:extLst>
              </p:nvPr>
            </p:nvGraphicFramePr>
            <p:xfrm>
              <a:off x="222250" y="7620782"/>
              <a:ext cx="2565613" cy="425072"/>
            </p:xfrm>
            <a:graphic>
              <a:graphicData uri="http://schemas.openxmlformats.org/presentationml/2006/ole">
                <mc:AlternateContent xmlns:mc="http://schemas.openxmlformats.org/markup-compatibility/2006">
                  <mc:Choice xmlns:v="urn:schemas-microsoft-com:vml" Requires="v">
                    <p:oleObj spid="_x0000_s40135" name="Equation" r:id="rId9" imgW="2145960" imgH="355320" progId="Equation.3">
                      <p:embed/>
                    </p:oleObj>
                  </mc:Choice>
                  <mc:Fallback>
                    <p:oleObj name="Equation" r:id="rId9" imgW="2145960" imgH="355320" progId="Equation.3">
                      <p:embed/>
                      <p:pic>
                        <p:nvPicPr>
                          <p:cNvPr id="0" name=""/>
                          <p:cNvPicPr/>
                          <p:nvPr/>
                        </p:nvPicPr>
                        <p:blipFill>
                          <a:blip r:embed="rId10"/>
                          <a:stretch>
                            <a:fillRect/>
                          </a:stretch>
                        </p:blipFill>
                        <p:spPr>
                          <a:xfrm>
                            <a:off x="222250" y="7620782"/>
                            <a:ext cx="2565613" cy="425072"/>
                          </a:xfrm>
                          <a:prstGeom prst="rect">
                            <a:avLst/>
                          </a:prstGeom>
                          <a:solidFill>
                            <a:schemeClr val="tx1"/>
                          </a:solidFill>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120987663"/>
                  </p:ext>
                </p:extLst>
              </p:nvPr>
            </p:nvGraphicFramePr>
            <p:xfrm>
              <a:off x="1927448" y="8195838"/>
              <a:ext cx="2261481" cy="719562"/>
            </p:xfrm>
            <a:graphic>
              <a:graphicData uri="http://schemas.openxmlformats.org/presentationml/2006/ole">
                <mc:AlternateContent xmlns:mc="http://schemas.openxmlformats.org/markup-compatibility/2006">
                  <mc:Choice xmlns:v="urn:schemas-microsoft-com:vml" Requires="v">
                    <p:oleObj spid="_x0000_s40136" name="Equation" r:id="rId11" imgW="1676160" imgH="533160" progId="Equation.3">
                      <p:embed/>
                    </p:oleObj>
                  </mc:Choice>
                  <mc:Fallback>
                    <p:oleObj name="Equation" r:id="rId11" imgW="1676160" imgH="533160" progId="Equation.3">
                      <p:embed/>
                      <p:pic>
                        <p:nvPicPr>
                          <p:cNvPr id="0" name=""/>
                          <p:cNvPicPr/>
                          <p:nvPr/>
                        </p:nvPicPr>
                        <p:blipFill>
                          <a:blip r:embed="rId12"/>
                          <a:stretch>
                            <a:fillRect/>
                          </a:stretch>
                        </p:blipFill>
                        <p:spPr>
                          <a:xfrm>
                            <a:off x="1927448" y="8195838"/>
                            <a:ext cx="2261481" cy="719562"/>
                          </a:xfrm>
                          <a:prstGeom prst="rect">
                            <a:avLst/>
                          </a:prstGeom>
                          <a:solidFill>
                            <a:schemeClr val="tx1"/>
                          </a:solidFill>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080624250"/>
                  </p:ext>
                </p:extLst>
              </p:nvPr>
            </p:nvGraphicFramePr>
            <p:xfrm>
              <a:off x="1545771" y="9467441"/>
              <a:ext cx="2177396" cy="1385616"/>
            </p:xfrm>
            <a:graphic>
              <a:graphicData uri="http://schemas.openxmlformats.org/presentationml/2006/ole">
                <mc:AlternateContent xmlns:mc="http://schemas.openxmlformats.org/markup-compatibility/2006">
                  <mc:Choice xmlns:v="urn:schemas-microsoft-com:vml" Requires="v">
                    <p:oleObj spid="_x0000_s40137" name="Equation" r:id="rId13" imgW="1676160" imgH="1066680" progId="Equation.3">
                      <p:embed/>
                    </p:oleObj>
                  </mc:Choice>
                  <mc:Fallback>
                    <p:oleObj name="Equation" r:id="rId13" imgW="1676160" imgH="1066680" progId="Equation.3">
                      <p:embed/>
                      <p:pic>
                        <p:nvPicPr>
                          <p:cNvPr id="0" name=""/>
                          <p:cNvPicPr/>
                          <p:nvPr/>
                        </p:nvPicPr>
                        <p:blipFill>
                          <a:blip r:embed="rId14"/>
                          <a:stretch>
                            <a:fillRect/>
                          </a:stretch>
                        </p:blipFill>
                        <p:spPr>
                          <a:xfrm>
                            <a:off x="1545771" y="9467441"/>
                            <a:ext cx="2177396" cy="1385616"/>
                          </a:xfrm>
                          <a:prstGeom prst="rect">
                            <a:avLst/>
                          </a:prstGeom>
                          <a:solidFill>
                            <a:schemeClr val="tx1"/>
                          </a:solidFill>
                        </p:spPr>
                      </p:pic>
                    </p:oleObj>
                  </mc:Fallback>
                </mc:AlternateContent>
              </a:graphicData>
            </a:graphic>
          </p:graphicFrame>
        </p:grpSp>
      </p:grpSp>
      <p:grpSp>
        <p:nvGrpSpPr>
          <p:cNvPr id="27" name="Group 26"/>
          <p:cNvGrpSpPr/>
          <p:nvPr/>
        </p:nvGrpSpPr>
        <p:grpSpPr>
          <a:xfrm>
            <a:off x="4571999" y="6951506"/>
            <a:ext cx="6836229" cy="4524315"/>
            <a:chOff x="4571999" y="6951506"/>
            <a:chExt cx="6836229" cy="4524315"/>
          </a:xfrm>
        </p:grpSpPr>
        <p:grpSp>
          <p:nvGrpSpPr>
            <p:cNvPr id="26" name="Group 25"/>
            <p:cNvGrpSpPr/>
            <p:nvPr/>
          </p:nvGrpSpPr>
          <p:grpSpPr>
            <a:xfrm>
              <a:off x="4571999" y="6951506"/>
              <a:ext cx="6836229" cy="4524315"/>
              <a:chOff x="4571999" y="6951506"/>
              <a:chExt cx="6836229" cy="4524315"/>
            </a:xfrm>
          </p:grpSpPr>
          <p:grpSp>
            <p:nvGrpSpPr>
              <p:cNvPr id="18" name="Group 17"/>
              <p:cNvGrpSpPr/>
              <p:nvPr/>
            </p:nvGrpSpPr>
            <p:grpSpPr>
              <a:xfrm>
                <a:off x="4571999" y="6951506"/>
                <a:ext cx="6836229" cy="4524315"/>
                <a:chOff x="4571999" y="6951506"/>
                <a:chExt cx="6836229" cy="4524315"/>
              </a:xfrm>
            </p:grpSpPr>
            <p:sp>
              <p:nvSpPr>
                <p:cNvPr id="10" name="Rectangle 9"/>
                <p:cNvSpPr/>
                <p:nvPr/>
              </p:nvSpPr>
              <p:spPr>
                <a:xfrm>
                  <a:off x="4571999" y="6951506"/>
                  <a:ext cx="6836229" cy="452431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在建立了</a:t>
                  </a:r>
                  <a:r>
                    <a:rPr lang="en-US" sz="1600" dirty="0">
                      <a:latin typeface="微软雅黑" panose="020B0503020204020204" pitchFamily="34" charset="-122"/>
                      <a:ea typeface="微软雅黑" panose="020B0503020204020204" pitchFamily="34" charset="-122"/>
                    </a:rPr>
                    <a:t> HMM</a:t>
                  </a:r>
                  <a:r>
                    <a:rPr lang="zh-CN" altLang="en-US" sz="1600" dirty="0">
                      <a:latin typeface="微软雅黑" panose="020B0503020204020204" pitchFamily="34" charset="-122"/>
                      <a:ea typeface="微软雅黑" panose="020B0503020204020204" pitchFamily="34" charset="-122"/>
                    </a:rPr>
                    <a:t>后</a:t>
                  </a:r>
                  <a:r>
                    <a:rPr lang="zh-CN" altLang="en-US" sz="1600" dirty="0" smtClean="0">
                      <a:latin typeface="微软雅黑" panose="020B0503020204020204" pitchFamily="34" charset="-122"/>
                      <a:ea typeface="微软雅黑" panose="020B0503020204020204" pitchFamily="34" charset="-122"/>
                    </a:rPr>
                    <a:t>，利</a:t>
                  </a:r>
                  <a:r>
                    <a:rPr lang="zh-CN" altLang="en-US" sz="1600" dirty="0">
                      <a:latin typeface="微软雅黑" panose="020B0503020204020204" pitchFamily="34" charset="-122"/>
                      <a:ea typeface="微软雅黑" panose="020B0503020204020204" pitchFamily="34" charset="-122"/>
                    </a:rPr>
                    <a:t>用</a:t>
                  </a:r>
                  <a:r>
                    <a:rPr lang="en-US" sz="1600" dirty="0">
                      <a:latin typeface="微软雅黑" panose="020B0503020204020204" pitchFamily="34" charset="-122"/>
                      <a:ea typeface="微软雅黑" panose="020B0503020204020204" pitchFamily="34" charset="-122"/>
                    </a:rPr>
                    <a:t> HMM</a:t>
                  </a:r>
                  <a:r>
                    <a:rPr lang="zh-CN" altLang="en-US" sz="1600" dirty="0">
                      <a:latin typeface="微软雅黑" panose="020B0503020204020204" pitchFamily="34" charset="-122"/>
                      <a:ea typeface="微软雅黑" panose="020B0503020204020204" pitchFamily="34" charset="-122"/>
                    </a:rPr>
                    <a:t>和观察符号序列计算主机处于安全状态和受攻击状态的概率。在</a:t>
                  </a:r>
                  <a:r>
                    <a:rPr lang="en-US"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时刻，主机状态概率分布的计算公式可以表述为</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由</a:t>
                  </a:r>
                  <a:r>
                    <a:rPr lang="zh-CN" altLang="en-US" sz="1600" dirty="0">
                      <a:latin typeface="微软雅黑" panose="020B0503020204020204" pitchFamily="34" charset="-122"/>
                      <a:ea typeface="微软雅黑" panose="020B0503020204020204" pitchFamily="34" charset="-122"/>
                    </a:rPr>
                    <a:t>前向变量的定义，在初始时刻，即</a:t>
                  </a:r>
                  <a:r>
                    <a:rPr lang="en-US" altLang="zh-CN" sz="1600" dirty="0">
                      <a:latin typeface="微软雅黑" panose="020B0503020204020204" pitchFamily="34" charset="-122"/>
                      <a:ea typeface="微软雅黑" panose="020B0503020204020204" pitchFamily="34" charset="-122"/>
                    </a:rPr>
                    <a:t>t=1</a:t>
                  </a:r>
                  <a:r>
                    <a:rPr lang="zh-CN" altLang="en-US" sz="1600" dirty="0" smtClean="0">
                      <a:latin typeface="微软雅黑" panose="020B0503020204020204" pitchFamily="34" charset="-122"/>
                      <a:ea typeface="微软雅黑" panose="020B0503020204020204" pitchFamily="34" charset="-122"/>
                    </a:rPr>
                    <a:t>时</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当</a:t>
                  </a:r>
                  <a:r>
                    <a:rPr lang="en-US" altLang="zh-CN" sz="1600" dirty="0" smtClean="0">
                      <a:latin typeface="微软雅黑" panose="020B0503020204020204" pitchFamily="34" charset="-122"/>
                      <a:ea typeface="微软雅黑" panose="020B0503020204020204" pitchFamily="34" charset="-122"/>
                    </a:rPr>
                    <a:t>t&gt;1</a:t>
                  </a:r>
                  <a:r>
                    <a:rPr lang="zh-CN" altLang="en-US" sz="1600" dirty="0" smtClean="0">
                      <a:latin typeface="微软雅黑" panose="020B0503020204020204" pitchFamily="34" charset="-122"/>
                      <a:ea typeface="微软雅黑" panose="020B0503020204020204" pitchFamily="34" charset="-122"/>
                    </a:rPr>
                    <a:t>时，</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随</a:t>
                  </a:r>
                  <a:r>
                    <a:rPr lang="zh-CN" altLang="en-US" sz="1600" dirty="0">
                      <a:latin typeface="微软雅黑" panose="020B0503020204020204" pitchFamily="34" charset="-122"/>
                      <a:ea typeface="微软雅黑" panose="020B0503020204020204" pitchFamily="34" charset="-122"/>
                    </a:rPr>
                    <a:t>着</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的增加， </a:t>
                  </a:r>
                  <a:r>
                    <a:rPr lang="zh-CN" altLang="en-US" sz="1600" dirty="0" smtClean="0">
                      <a:latin typeface="微软雅黑" panose="020B0503020204020204" pitchFamily="34" charset="-122"/>
                      <a:ea typeface="微软雅黑" panose="020B0503020204020204" pitchFamily="34" charset="-122"/>
                    </a:rPr>
                    <a:t>          的</a:t>
                  </a:r>
                  <a:r>
                    <a:rPr lang="zh-CN" altLang="en-US" sz="1600" dirty="0">
                      <a:latin typeface="微软雅黑" panose="020B0503020204020204" pitchFamily="34" charset="-122"/>
                      <a:ea typeface="微软雅黑" panose="020B0503020204020204" pitchFamily="34" charset="-122"/>
                    </a:rPr>
                    <a:t>值明显降低。为了防止当</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相当大时造成运算下溢，可添加比例因子</a:t>
                  </a:r>
                  <a:r>
                    <a:rPr lang="zh-CN" altLang="en-US" sz="1600" dirty="0" smtClean="0">
                      <a:latin typeface="微软雅黑" panose="020B0503020204020204" pitchFamily="34" charset="-122"/>
                      <a:ea typeface="微软雅黑" panose="020B0503020204020204" pitchFamily="34" charset="-122"/>
                    </a:rPr>
                    <a:t>。</a:t>
                  </a:r>
                  <a:endParaRPr lang="en-US" sz="1600" dirty="0">
                    <a:latin typeface="微软雅黑" panose="020B0503020204020204" pitchFamily="34" charset="-122"/>
                    <a:ea typeface="微软雅黑" panose="020B0503020204020204" pitchFamily="34" charset="-122"/>
                  </a:endParaRPr>
                </a:p>
              </p:txBody>
            </p:sp>
            <p:grpSp>
              <p:nvGrpSpPr>
                <p:cNvPr id="17" name="Group 16"/>
                <p:cNvGrpSpPr/>
                <p:nvPr/>
              </p:nvGrpSpPr>
              <p:grpSpPr>
                <a:xfrm>
                  <a:off x="5914571" y="7549469"/>
                  <a:ext cx="4786085" cy="3643111"/>
                  <a:chOff x="5914571" y="7549469"/>
                  <a:chExt cx="4786085" cy="3643111"/>
                </a:xfrm>
              </p:grpSpPr>
              <p:graphicFrame>
                <p:nvGraphicFramePr>
                  <p:cNvPr id="12" name="Object 11"/>
                  <p:cNvGraphicFramePr>
                    <a:graphicFrameLocks noChangeAspect="1"/>
                  </p:cNvGraphicFramePr>
                  <p:nvPr>
                    <p:extLst>
                      <p:ext uri="{D42A27DB-BD31-4B8C-83A1-F6EECF244321}">
                        <p14:modId xmlns:p14="http://schemas.microsoft.com/office/powerpoint/2010/main" val="2664572556"/>
                      </p:ext>
                    </p:extLst>
                  </p:nvPr>
                </p:nvGraphicFramePr>
                <p:xfrm>
                  <a:off x="6020480" y="7549469"/>
                  <a:ext cx="3634779" cy="2236787"/>
                </p:xfrm>
                <a:graphic>
                  <a:graphicData uri="http://schemas.openxmlformats.org/presentationml/2006/ole">
                    <mc:AlternateContent xmlns:mc="http://schemas.openxmlformats.org/markup-compatibility/2006">
                      <mc:Choice xmlns:v="urn:schemas-microsoft-com:vml" Requires="v">
                        <p:oleObj spid="_x0000_s40138" name="Equation" r:id="rId15" imgW="2806560" imgH="1726920" progId="Equation.3">
                          <p:embed/>
                        </p:oleObj>
                      </mc:Choice>
                      <mc:Fallback>
                        <p:oleObj name="Equation" r:id="rId15" imgW="2806560" imgH="1726920" progId="Equation.3">
                          <p:embed/>
                          <p:pic>
                            <p:nvPicPr>
                              <p:cNvPr id="0" name=""/>
                              <p:cNvPicPr/>
                              <p:nvPr/>
                            </p:nvPicPr>
                            <p:blipFill>
                              <a:blip r:embed="rId16"/>
                              <a:stretch>
                                <a:fillRect/>
                              </a:stretch>
                            </p:blipFill>
                            <p:spPr>
                              <a:xfrm>
                                <a:off x="6020480" y="7549469"/>
                                <a:ext cx="3634779" cy="2236787"/>
                              </a:xfrm>
                              <a:prstGeom prst="rect">
                                <a:avLst/>
                              </a:prstGeom>
                              <a:solidFill>
                                <a:schemeClr val="tx1"/>
                              </a:solidFill>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350649927"/>
                      </p:ext>
                    </p:extLst>
                  </p:nvPr>
                </p:nvGraphicFramePr>
                <p:xfrm>
                  <a:off x="8568394" y="9881733"/>
                  <a:ext cx="2132262" cy="361723"/>
                </p:xfrm>
                <a:graphic>
                  <a:graphicData uri="http://schemas.openxmlformats.org/presentationml/2006/ole">
                    <mc:AlternateContent xmlns:mc="http://schemas.openxmlformats.org/markup-compatibility/2006">
                      <mc:Choice xmlns:v="urn:schemas-microsoft-com:vml" Requires="v">
                        <p:oleObj spid="_x0000_s40139" name="Equation" r:id="rId17" imgW="1422360" imgH="241200" progId="Equation.3">
                          <p:embed/>
                        </p:oleObj>
                      </mc:Choice>
                      <mc:Fallback>
                        <p:oleObj name="Equation" r:id="rId17" imgW="1422360" imgH="241200" progId="Equation.3">
                          <p:embed/>
                          <p:pic>
                            <p:nvPicPr>
                              <p:cNvPr id="0" name=""/>
                              <p:cNvPicPr/>
                              <p:nvPr/>
                            </p:nvPicPr>
                            <p:blipFill>
                              <a:blip r:embed="rId18"/>
                              <a:stretch>
                                <a:fillRect/>
                              </a:stretch>
                            </p:blipFill>
                            <p:spPr>
                              <a:xfrm>
                                <a:off x="8568394" y="9881733"/>
                                <a:ext cx="2132262" cy="361723"/>
                              </a:xfrm>
                              <a:prstGeom prst="rect">
                                <a:avLst/>
                              </a:prstGeom>
                              <a:solidFill>
                                <a:schemeClr val="tx1"/>
                              </a:solid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679108088"/>
                      </p:ext>
                    </p:extLst>
                  </p:nvPr>
                </p:nvGraphicFramePr>
                <p:xfrm>
                  <a:off x="5914571" y="10246044"/>
                  <a:ext cx="2893782" cy="514027"/>
                </p:xfrm>
                <a:graphic>
                  <a:graphicData uri="http://schemas.openxmlformats.org/presentationml/2006/ole">
                    <mc:AlternateContent xmlns:mc="http://schemas.openxmlformats.org/markup-compatibility/2006">
                      <mc:Choice xmlns:v="urn:schemas-microsoft-com:vml" Requires="v">
                        <p:oleObj spid="_x0000_s40140" name="Equation" r:id="rId19" imgW="1930320" imgH="342720" progId="Equation.3">
                          <p:embed/>
                        </p:oleObj>
                      </mc:Choice>
                      <mc:Fallback>
                        <p:oleObj name="Equation" r:id="rId19" imgW="1930320" imgH="342720" progId="Equation.3">
                          <p:embed/>
                          <p:pic>
                            <p:nvPicPr>
                              <p:cNvPr id="0" name=""/>
                              <p:cNvPicPr/>
                              <p:nvPr/>
                            </p:nvPicPr>
                            <p:blipFill>
                              <a:blip r:embed="rId20"/>
                              <a:stretch>
                                <a:fillRect/>
                              </a:stretch>
                            </p:blipFill>
                            <p:spPr>
                              <a:xfrm>
                                <a:off x="5914571" y="10246044"/>
                                <a:ext cx="2893782" cy="514027"/>
                              </a:xfrm>
                              <a:prstGeom prst="rect">
                                <a:avLst/>
                              </a:prstGeom>
                              <a:solidFill>
                                <a:schemeClr val="tx1"/>
                              </a:solidFill>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860251996"/>
                      </p:ext>
                    </p:extLst>
                  </p:nvPr>
                </p:nvGraphicFramePr>
                <p:xfrm>
                  <a:off x="6036128" y="10869274"/>
                  <a:ext cx="538844" cy="323306"/>
                </p:xfrm>
                <a:graphic>
                  <a:graphicData uri="http://schemas.openxmlformats.org/presentationml/2006/ole">
                    <mc:AlternateContent xmlns:mc="http://schemas.openxmlformats.org/markup-compatibility/2006">
                      <mc:Choice xmlns:v="urn:schemas-microsoft-com:vml" Requires="v">
                        <p:oleObj spid="_x0000_s40141" name="Equation" r:id="rId21" imgW="380880" imgH="228600" progId="Equation.3">
                          <p:embed/>
                        </p:oleObj>
                      </mc:Choice>
                      <mc:Fallback>
                        <p:oleObj name="Equation" r:id="rId21" imgW="380880" imgH="228600" progId="Equation.3">
                          <p:embed/>
                          <p:pic>
                            <p:nvPicPr>
                              <p:cNvPr id="0" name=""/>
                              <p:cNvPicPr/>
                              <p:nvPr/>
                            </p:nvPicPr>
                            <p:blipFill>
                              <a:blip r:embed="rId22"/>
                              <a:stretch>
                                <a:fillRect/>
                              </a:stretch>
                            </p:blipFill>
                            <p:spPr>
                              <a:xfrm>
                                <a:off x="6036128" y="10869274"/>
                                <a:ext cx="538844" cy="323306"/>
                              </a:xfrm>
                              <a:prstGeom prst="rect">
                                <a:avLst/>
                              </a:prstGeom>
                              <a:solidFill>
                                <a:schemeClr val="tx1"/>
                              </a:solidFill>
                            </p:spPr>
                          </p:pic>
                        </p:oleObj>
                      </mc:Fallback>
                    </mc:AlternateContent>
                  </a:graphicData>
                </a:graphic>
              </p:graphicFrame>
            </p:grpSp>
          </p:grpSp>
          <p:sp>
            <p:nvSpPr>
              <p:cNvPr id="24" name="TextBox 23"/>
              <p:cNvSpPr txBox="1"/>
              <p:nvPr/>
            </p:nvSpPr>
            <p:spPr>
              <a:xfrm>
                <a:off x="9699172" y="8451779"/>
                <a:ext cx="841897"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(7-35)</a:t>
                </a:r>
                <a:endParaRPr lang="en-US" dirty="0"/>
              </a:p>
            </p:txBody>
          </p:sp>
        </p:grpSp>
        <p:sp>
          <p:nvSpPr>
            <p:cNvPr id="25" name="TextBox 24"/>
            <p:cNvSpPr txBox="1"/>
            <p:nvPr/>
          </p:nvSpPr>
          <p:spPr>
            <a:xfrm>
              <a:off x="8857275" y="10324122"/>
              <a:ext cx="841897"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7-37)</a:t>
              </a:r>
              <a:endParaRPr lang="en-US" dirty="0"/>
            </a:p>
          </p:txBody>
        </p:sp>
      </p:grpSp>
    </p:spTree>
    <p:extLst>
      <p:ext uri="{BB962C8B-B14F-4D97-AF65-F5344CB8AC3E}">
        <p14:creationId xmlns:p14="http://schemas.microsoft.com/office/powerpoint/2010/main" val="60938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0-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1" end="1"/>
                                            </p:txEl>
                                          </p:spTgt>
                                        </p:tgtEl>
                                        <p:attrNameLst>
                                          <p:attrName>ppt_y</p:attrName>
                                        </p:attrNameLst>
                                      </p:cBhvr>
                                      <p:tavLst>
                                        <p:tav tm="0">
                                          <p:val>
                                            <p:strVal val="ppt_y"/>
                                          </p:val>
                                        </p:tav>
                                        <p:tav tm="100000">
                                          <p:val>
                                            <p:strVal val="0-ppt_h/2"/>
                                          </p:val>
                                        </p:tav>
                                      </p:tavLst>
                                    </p:anim>
                                    <p:set>
                                      <p:cBhvr>
                                        <p:cTn id="12" dur="1" fill="hold">
                                          <p:stCondLst>
                                            <p:cond delay="499"/>
                                          </p:stCondLst>
                                        </p:cTn>
                                        <p:tgtEl>
                                          <p:spTgt spid="3">
                                            <p:txEl>
                                              <p:pRg st="1" end="1"/>
                                            </p:txEl>
                                          </p:spTgt>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3" end="3"/>
                                            </p:txEl>
                                          </p:spTgt>
                                        </p:tgtEl>
                                        <p:attrNameLst>
                                          <p:attrName>ppt_y</p:attrName>
                                        </p:attrNameLst>
                                      </p:cBhvr>
                                      <p:tavLst>
                                        <p:tav tm="0">
                                          <p:val>
                                            <p:strVal val="ppt_y"/>
                                          </p:val>
                                        </p:tav>
                                        <p:tav tm="100000">
                                          <p:val>
                                            <p:strVal val="0-ppt_h/2"/>
                                          </p:val>
                                        </p:tav>
                                      </p:tavLst>
                                    </p:anim>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0-ppt_h/2"/>
                                          </p:val>
                                        </p:tav>
                                      </p:tavLst>
                                    </p:anim>
                                    <p:set>
                                      <p:cBhvr>
                                        <p:cTn id="20" dur="1" fill="hold">
                                          <p:stCondLst>
                                            <p:cond delay="499"/>
                                          </p:stCondLst>
                                        </p:cTn>
                                        <p:tgtEl>
                                          <p:spTgt spid="9"/>
                                        </p:tgtEl>
                                        <p:attrNameLst>
                                          <p:attrName>style.visibility</p:attrName>
                                        </p:attrNameLst>
                                      </p:cBhvr>
                                      <p:to>
                                        <p:strVal val="hidden"/>
                                      </p:to>
                                    </p:set>
                                  </p:childTnLst>
                                </p:cTn>
                              </p:par>
                              <p:par>
                                <p:cTn id="21" presetID="64" presetClass="path" presetSubtype="0" accel="50000" decel="50000" fill="hold" nodeType="withEffect">
                                  <p:stCondLst>
                                    <p:cond delay="0"/>
                                  </p:stCondLst>
                                  <p:childTnLst>
                                    <p:animMotion origin="layout" path="M 1.45833E-6 1.48148E-6 L 0.01601 -0.7882 " pathEditMode="relative" rAng="0" ptsTypes="AA">
                                      <p:cBhvr>
                                        <p:cTn id="22" dur="500" fill="hold"/>
                                        <p:tgtEl>
                                          <p:spTgt spid="27"/>
                                        </p:tgtEl>
                                        <p:attrNameLst>
                                          <p:attrName>ppt_x</p:attrName>
                                          <p:attrName>ppt_y</p:attrName>
                                        </p:attrNameLst>
                                      </p:cBhvr>
                                      <p:rCtr x="794" y="-39421"/>
                                    </p:animMotion>
                                  </p:childTnLst>
                                </p:cTn>
                              </p:par>
                            </p:childTnLst>
                          </p:cTn>
                        </p:par>
                      </p:childTnLst>
                    </p:cTn>
                  </p:par>
                  <p:par>
                    <p:cTn id="23" fill="hold">
                      <p:stCondLst>
                        <p:cond delay="indefinite"/>
                      </p:stCondLst>
                      <p:childTnLst>
                        <p:par>
                          <p:cTn id="24" fill="hold">
                            <p:stCondLst>
                              <p:cond delay="0"/>
                            </p:stCondLst>
                            <p:childTnLst>
                              <p:par>
                                <p:cTn id="25" presetID="2" presetClass="exit" presetSubtype="1" fill="hold" nodeType="clickEffect">
                                  <p:stCondLst>
                                    <p:cond delay="0"/>
                                  </p:stCondLst>
                                  <p:childTnLst>
                                    <p:anim calcmode="lin" valueType="num">
                                      <p:cBhvr additive="base">
                                        <p:cTn id="26" dur="500"/>
                                        <p:tgtEl>
                                          <p:spTgt spid="27"/>
                                        </p:tgtEl>
                                        <p:attrNameLst>
                                          <p:attrName>ppt_x</p:attrName>
                                        </p:attrNameLst>
                                      </p:cBhvr>
                                      <p:tavLst>
                                        <p:tav tm="0">
                                          <p:val>
                                            <p:strVal val="ppt_x"/>
                                          </p:val>
                                        </p:tav>
                                        <p:tav tm="100000">
                                          <p:val>
                                            <p:strVal val="ppt_x"/>
                                          </p:val>
                                        </p:tav>
                                      </p:tavLst>
                                    </p:anim>
                                    <p:anim calcmode="lin" valueType="num">
                                      <p:cBhvr additive="base">
                                        <p:cTn id="27" dur="500"/>
                                        <p:tgtEl>
                                          <p:spTgt spid="27"/>
                                        </p:tgtEl>
                                        <p:attrNameLst>
                                          <p:attrName>ppt_y</p:attrName>
                                        </p:attrNameLst>
                                      </p:cBhvr>
                                      <p:tavLst>
                                        <p:tav tm="0">
                                          <p:val>
                                            <p:strVal val="ppt_y"/>
                                          </p:val>
                                        </p:tav>
                                        <p:tav tm="100000">
                                          <p:val>
                                            <p:strVal val="0-ppt_h/2"/>
                                          </p:val>
                                        </p:tav>
                                      </p:tavLst>
                                    </p:anim>
                                    <p:set>
                                      <p:cBhvr>
                                        <p:cTn id="28" dur="1" fill="hold">
                                          <p:stCondLst>
                                            <p:cond delay="499"/>
                                          </p:stCondLst>
                                        </p:cTn>
                                        <p:tgtEl>
                                          <p:spTgt spid="27"/>
                                        </p:tgtEl>
                                        <p:attrNameLst>
                                          <p:attrName>style.visibility</p:attrName>
                                        </p:attrNameLst>
                                      </p:cBhvr>
                                      <p:to>
                                        <p:strVal val="hidden"/>
                                      </p:to>
                                    </p:set>
                                  </p:childTnLst>
                                </p:cTn>
                              </p:par>
                              <p:par>
                                <p:cTn id="29" presetID="64" presetClass="path" presetSubtype="0" accel="50000" decel="50000" fill="hold" nodeType="withEffect">
                                  <p:stCondLst>
                                    <p:cond delay="0"/>
                                  </p:stCondLst>
                                  <p:childTnLst>
                                    <p:animMotion origin="layout" path="M -4.375E-6 -4.07407E-6 L 0.43125 -0.83125 " pathEditMode="relative" rAng="0" ptsTypes="AA">
                                      <p:cBhvr>
                                        <p:cTn id="30" dur="500" fill="hold"/>
                                        <p:tgtEl>
                                          <p:spTgt spid="29"/>
                                        </p:tgtEl>
                                        <p:attrNameLst>
                                          <p:attrName>ppt_x</p:attrName>
                                          <p:attrName>ppt_y</p:attrName>
                                        </p:attrNameLst>
                                      </p:cBhvr>
                                      <p:rCtr x="21563" y="-4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支持向量机方法</a:t>
            </a:r>
            <a:endParaRPr lang="en-US" b="0" dirty="0"/>
          </a:p>
        </p:txBody>
      </p:sp>
      <p:sp>
        <p:nvSpPr>
          <p:cNvPr id="3" name="Vertical Text Placeholder 2"/>
          <p:cNvSpPr>
            <a:spLocks noGrp="1"/>
          </p:cNvSpPr>
          <p:nvPr>
            <p:ph type="body" orient="vert" idx="1"/>
          </p:nvPr>
        </p:nvSpPr>
        <p:spPr/>
        <p:txBody>
          <a:bodyPr/>
          <a:lstStyle/>
          <a:p>
            <a:r>
              <a:rPr lang="zh-CN" altLang="en-US" b="1" dirty="0"/>
              <a:t>支持向量机</a:t>
            </a:r>
            <a:r>
              <a:rPr lang="zh-CN" altLang="en-US" dirty="0"/>
              <a:t>（</a:t>
            </a:r>
            <a:r>
              <a:rPr lang="en-US" altLang="zh-CN" dirty="0"/>
              <a:t>Support Vector Machine</a:t>
            </a:r>
            <a:r>
              <a:rPr lang="zh-CN" altLang="en-US" dirty="0"/>
              <a:t>，</a:t>
            </a:r>
            <a:r>
              <a:rPr lang="en-US" altLang="zh-CN" dirty="0"/>
              <a:t>SVM</a:t>
            </a:r>
            <a:r>
              <a:rPr lang="zh-CN" altLang="en-US" dirty="0"/>
              <a:t>）是一种监督式学习的方法，由</a:t>
            </a:r>
            <a:r>
              <a:rPr lang="en-US" altLang="zh-CN" dirty="0" err="1"/>
              <a:t>Vapnik</a:t>
            </a:r>
            <a:r>
              <a:rPr lang="zh-CN" altLang="en-US" dirty="0"/>
              <a:t>和</a:t>
            </a:r>
            <a:r>
              <a:rPr lang="en-US" altLang="zh-CN" dirty="0"/>
              <a:t>Cortes</a:t>
            </a:r>
            <a:r>
              <a:rPr lang="zh-CN" altLang="en-US" dirty="0"/>
              <a:t>在</a:t>
            </a:r>
            <a:r>
              <a:rPr lang="en-US" altLang="zh-CN" dirty="0"/>
              <a:t>1995</a:t>
            </a:r>
            <a:r>
              <a:rPr lang="zh-CN" altLang="en-US" dirty="0"/>
              <a:t>年提出。</a:t>
            </a:r>
            <a:endParaRPr lang="en-US" altLang="zh-CN" dirty="0"/>
          </a:p>
          <a:p>
            <a:r>
              <a:rPr lang="en-US" altLang="zh-CN" dirty="0"/>
              <a:t>SVM</a:t>
            </a:r>
            <a:r>
              <a:rPr lang="zh-CN" altLang="en-US" dirty="0"/>
              <a:t>通过</a:t>
            </a:r>
            <a:r>
              <a:rPr lang="zh-CN" altLang="en-US" i="1" u="sng" dirty="0">
                <a:solidFill>
                  <a:srgbClr val="FFFF00"/>
                </a:solidFill>
              </a:rPr>
              <a:t>升维</a:t>
            </a:r>
            <a:r>
              <a:rPr lang="zh-CN" altLang="en-US" dirty="0"/>
              <a:t>和</a:t>
            </a:r>
            <a:r>
              <a:rPr lang="zh-CN" altLang="en-US" i="1" u="sng" dirty="0">
                <a:solidFill>
                  <a:srgbClr val="FFFF00"/>
                </a:solidFill>
              </a:rPr>
              <a:t>线性化</a:t>
            </a:r>
            <a:r>
              <a:rPr lang="zh-CN" altLang="en-US" dirty="0"/>
              <a:t>的方式，非常巧妙的把原样本空间中非线性问题转化为高维空间的线性可分问题，可以很好的进行模式识别、分类、回归分析等。</a:t>
            </a:r>
          </a:p>
          <a:p>
            <a:endParaRPr lang="en-US" dirty="0"/>
          </a:p>
        </p:txBody>
      </p:sp>
    </p:spTree>
    <p:extLst>
      <p:ext uri="{BB962C8B-B14F-4D97-AF65-F5344CB8AC3E}">
        <p14:creationId xmlns:p14="http://schemas.microsoft.com/office/powerpoint/2010/main" val="2534345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en-US" dirty="0"/>
          </a:p>
        </p:txBody>
      </p:sp>
      <p:sp>
        <p:nvSpPr>
          <p:cNvPr id="3" name="Vertical Text Placeholder 2"/>
          <p:cNvSpPr>
            <a:spLocks noGrp="1"/>
          </p:cNvSpPr>
          <p:nvPr>
            <p:ph type="body" orient="vert" idx="1"/>
          </p:nvPr>
        </p:nvSpPr>
        <p:spPr/>
        <p:txBody>
          <a:bodyPr/>
          <a:lstStyle/>
          <a:p>
            <a:r>
              <a:rPr lang="zh-CN" altLang="en-US" dirty="0"/>
              <a:t>本章首先阐述了网络安全态势评估相关的概念和重要意义。在此基础上介绍了几种数据挖掘的常用算法应用到网络态势这一领域，包括</a:t>
            </a:r>
            <a:r>
              <a:rPr lang="en-US" i="1" u="sng" dirty="0"/>
              <a:t>SVM</a:t>
            </a:r>
            <a:r>
              <a:rPr lang="zh-CN" altLang="en-US" i="1" u="sng" dirty="0"/>
              <a:t>方法、贝叶斯网络方法、隐马尔科夫方法</a:t>
            </a:r>
            <a:r>
              <a:rPr lang="zh-CN" altLang="en-US" dirty="0"/>
              <a:t>等。这些方法是数据挖掘中非常优秀的算法，在处理不确定信息的智能化系统中已得到了重要的应用，已成功地用于医疗诊断、统计决策、专家系统，学习预测等领</a:t>
            </a:r>
            <a:r>
              <a:rPr lang="zh-CN" altLang="en-US" dirty="0" smtClean="0"/>
              <a:t>域。</a:t>
            </a:r>
            <a:endParaRPr lang="en-US" altLang="zh-CN" dirty="0" smtClean="0"/>
          </a:p>
          <a:p>
            <a:r>
              <a:rPr lang="zh-CN" altLang="en-US" dirty="0"/>
              <a:t>作为一个新兴的热点，网络安全态势的研究将是一个长期的过程。</a:t>
            </a:r>
            <a:endParaRPr lang="en-US" dirty="0"/>
          </a:p>
          <a:p>
            <a:endParaRPr lang="en-US" dirty="0"/>
          </a:p>
        </p:txBody>
      </p:sp>
    </p:spTree>
    <p:extLst>
      <p:ext uri="{BB962C8B-B14F-4D97-AF65-F5344CB8AC3E}">
        <p14:creationId xmlns:p14="http://schemas.microsoft.com/office/powerpoint/2010/main" val="40291333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Vertical Text Placeholder 2"/>
          <p:cNvSpPr>
            <a:spLocks noGrp="1"/>
          </p:cNvSpPr>
          <p:nvPr>
            <p:ph type="body" orient="vert" idx="1"/>
          </p:nvPr>
        </p:nvSpPr>
        <p:spPr/>
        <p:txBody>
          <a:bodyPr>
            <a:normAutofit/>
          </a:bodyPr>
          <a:lstStyle/>
          <a:p>
            <a:pPr marL="0" indent="0" algn="ctr">
              <a:buNone/>
            </a:pPr>
            <a:endParaRPr lang="en-US" sz="4000" b="1" dirty="0" smtClean="0"/>
          </a:p>
          <a:p>
            <a:pPr marL="0" indent="0" algn="ctr">
              <a:buNone/>
            </a:pPr>
            <a:r>
              <a:rPr lang="en-US" sz="4000" b="1" dirty="0" smtClean="0"/>
              <a:t>Thanks!</a:t>
            </a:r>
            <a:endParaRPr lang="en-US" sz="4000" b="1" dirty="0"/>
          </a:p>
        </p:txBody>
      </p:sp>
      <p:sp>
        <p:nvSpPr>
          <p:cNvPr id="4" name="Date Placeholder 3"/>
          <p:cNvSpPr>
            <a:spLocks noGrp="1"/>
          </p:cNvSpPr>
          <p:nvPr>
            <p:ph type="dt" sz="half" idx="10"/>
          </p:nvPr>
        </p:nvSpPr>
        <p:spPr/>
        <p:txBody>
          <a:bodyPr/>
          <a:lstStyle/>
          <a:p>
            <a:fld id="{1662AA79-68FD-4039-B07F-0227505DDF91}" type="datetime1">
              <a:rPr lang="zh-CN" altLang="en-US" smtClean="0"/>
              <a:t>2016/7/20</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t>51</a:t>
            </a:fld>
            <a:endParaRPr lang="zh-CN" altLang="en-US"/>
          </a:p>
        </p:txBody>
      </p:sp>
      <p:sp>
        <p:nvSpPr>
          <p:cNvPr id="6" name="Footer Placeholder 5"/>
          <p:cNvSpPr>
            <a:spLocks noGrp="1"/>
          </p:cNvSpPr>
          <p:nvPr>
            <p:ph type="ftr" sz="quarter" idx="11"/>
          </p:nvPr>
        </p:nvSpPr>
        <p:spPr/>
        <p:txBody>
          <a:bodyPr/>
          <a:lstStyle/>
          <a:p>
            <a:r>
              <a:rPr lang="zh-CN" altLang="en-US" dirty="0" smtClean="0"/>
              <a:t>第七章 网络态势评估</a:t>
            </a:r>
            <a:endParaRPr lang="zh-CN" altLang="en-US" dirty="0"/>
          </a:p>
        </p:txBody>
      </p:sp>
    </p:spTree>
    <p:extLst>
      <p:ext uri="{BB962C8B-B14F-4D97-AF65-F5344CB8AC3E}">
        <p14:creationId xmlns:p14="http://schemas.microsoft.com/office/powerpoint/2010/main" val="2516465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zh-CN" altLang="en-US" dirty="0"/>
              <a:t>支持向量机方法</a:t>
            </a:r>
            <a:r>
              <a:rPr lang="zh-CN" altLang="en-US" dirty="0" smtClean="0"/>
              <a:t/>
            </a:r>
            <a:br>
              <a:rPr lang="zh-CN" altLang="en-US" dirty="0" smtClean="0"/>
            </a:br>
            <a:endParaRPr lang="zh-CN" altLang="en-US" dirty="0"/>
          </a:p>
        </p:txBody>
      </p:sp>
      <p:sp>
        <p:nvSpPr>
          <p:cNvPr id="3" name="竖排文字占位符 2"/>
          <p:cNvSpPr>
            <a:spLocks noGrp="1"/>
          </p:cNvSpPr>
          <p:nvPr>
            <p:ph type="body" orient="vert" idx="1"/>
          </p:nvPr>
        </p:nvSpPr>
        <p:spPr/>
        <p:txBody>
          <a:bodyPr>
            <a:normAutofit/>
          </a:bodyPr>
          <a:lstStyle/>
          <a:p>
            <a:r>
              <a:rPr lang="zh-CN" altLang="en-US" sz="2200" b="1" dirty="0"/>
              <a:t>支持向量机</a:t>
            </a:r>
            <a:r>
              <a:rPr lang="zh-CN" altLang="en-US" sz="2200" dirty="0"/>
              <a:t>（</a:t>
            </a:r>
            <a:r>
              <a:rPr lang="en-US" altLang="zh-CN" sz="2200" dirty="0"/>
              <a:t>Support Vector Machine</a:t>
            </a:r>
            <a:r>
              <a:rPr lang="zh-CN" altLang="en-US" sz="2200" dirty="0"/>
              <a:t>，</a:t>
            </a:r>
            <a:r>
              <a:rPr lang="en-US" altLang="zh-CN" sz="2200" dirty="0"/>
              <a:t>SVM</a:t>
            </a:r>
            <a:r>
              <a:rPr lang="zh-CN" altLang="en-US" sz="2200" dirty="0"/>
              <a:t>）是一种监督式学习的方法</a:t>
            </a:r>
            <a:r>
              <a:rPr lang="zh-CN" altLang="en-US" sz="2200" dirty="0" smtClean="0"/>
              <a:t>，由</a:t>
            </a:r>
            <a:r>
              <a:rPr lang="en-US" altLang="zh-CN" sz="2200" dirty="0" err="1"/>
              <a:t>Vapnik</a:t>
            </a:r>
            <a:r>
              <a:rPr lang="zh-CN" altLang="en-US" sz="2200" dirty="0"/>
              <a:t>和</a:t>
            </a:r>
            <a:r>
              <a:rPr lang="en-US" altLang="zh-CN" sz="2200" dirty="0"/>
              <a:t>Cortes</a:t>
            </a:r>
            <a:r>
              <a:rPr lang="zh-CN" altLang="en-US" sz="2200" dirty="0"/>
              <a:t>在</a:t>
            </a:r>
            <a:r>
              <a:rPr lang="en-US" altLang="zh-CN" sz="2200" dirty="0"/>
              <a:t>1995</a:t>
            </a:r>
            <a:r>
              <a:rPr lang="zh-CN" altLang="en-US" sz="2200" dirty="0"/>
              <a:t>年提</a:t>
            </a:r>
            <a:r>
              <a:rPr lang="zh-CN" altLang="en-US" sz="2200" dirty="0" smtClean="0"/>
              <a:t>出。</a:t>
            </a:r>
            <a:endParaRPr lang="en-US" altLang="zh-CN" sz="2200" dirty="0" smtClean="0"/>
          </a:p>
          <a:p>
            <a:r>
              <a:rPr lang="en-US" altLang="zh-CN" sz="2200" dirty="0" smtClean="0"/>
              <a:t>SVM</a:t>
            </a:r>
            <a:r>
              <a:rPr lang="zh-CN" altLang="en-US" sz="2200" dirty="0"/>
              <a:t>通过</a:t>
            </a:r>
            <a:r>
              <a:rPr lang="zh-CN" altLang="en-US" sz="2200" i="1" u="sng" dirty="0">
                <a:solidFill>
                  <a:srgbClr val="FFFF00"/>
                </a:solidFill>
              </a:rPr>
              <a:t>升维</a:t>
            </a:r>
            <a:r>
              <a:rPr lang="zh-CN" altLang="en-US" sz="2200" dirty="0"/>
              <a:t>和</a:t>
            </a:r>
            <a:r>
              <a:rPr lang="zh-CN" altLang="en-US" sz="2200" i="1" u="sng" dirty="0">
                <a:solidFill>
                  <a:srgbClr val="FFFF00"/>
                </a:solidFill>
              </a:rPr>
              <a:t>线性化</a:t>
            </a:r>
            <a:r>
              <a:rPr lang="zh-CN" altLang="en-US" sz="2200" dirty="0"/>
              <a:t>的方式，非常巧妙的把原样本空间中非线性问题转化为</a:t>
            </a:r>
            <a:r>
              <a:rPr lang="zh-CN" altLang="en-US" sz="2200" dirty="0" smtClean="0"/>
              <a:t>高维空</a:t>
            </a:r>
            <a:r>
              <a:rPr lang="zh-CN" altLang="en-US" sz="2200" dirty="0"/>
              <a:t>间的线性可分问题，可以很好的进行模式识别、分类、回归分析等。</a:t>
            </a:r>
          </a:p>
        </p:txBody>
      </p:sp>
      <p:sp>
        <p:nvSpPr>
          <p:cNvPr id="4" name="竖排文字占位符 3"/>
          <p:cNvSpPr>
            <a:spLocks noGrp="1"/>
          </p:cNvSpPr>
          <p:nvPr>
            <p:ph type="body" orient="vert" idx="13"/>
          </p:nvPr>
        </p:nvSpPr>
        <p:spPr>
          <a:xfrm>
            <a:off x="1383324" y="1825625"/>
            <a:ext cx="2930770" cy="4351338"/>
          </a:xfrm>
          <a:noFill/>
        </p:spPr>
        <p:txBody>
          <a:bodyPr>
            <a:normAutofit/>
          </a:bodyPr>
          <a:lstStyle/>
          <a:p>
            <a:pPr marL="514350" indent="-514350">
              <a:buFont typeface="+mj-lt"/>
              <a:buAutoNum type="arabicPeriod"/>
            </a:pPr>
            <a:r>
              <a:rPr lang="zh-CN" altLang="en-US" u="sng" dirty="0"/>
              <a:t>支</a:t>
            </a:r>
            <a:r>
              <a:rPr lang="zh-CN" altLang="en-US" u="sng" dirty="0" smtClean="0"/>
              <a:t>持</a:t>
            </a:r>
            <a:r>
              <a:rPr lang="zh-CN" altLang="en-US" dirty="0"/>
              <a:t>向量</a:t>
            </a:r>
            <a:r>
              <a:rPr lang="zh-CN" altLang="en-US" dirty="0" smtClean="0"/>
              <a:t>机</a:t>
            </a:r>
            <a:r>
              <a:rPr lang="zh-CN" altLang="en-US" dirty="0"/>
              <a:t>原理</a:t>
            </a:r>
            <a:endParaRPr lang="zh-CN" altLang="en-US" u="sng" dirty="0" smtClean="0"/>
          </a:p>
          <a:p>
            <a:pPr marL="514350" indent="-514350">
              <a:buFont typeface="+mj-lt"/>
              <a:buAutoNum type="arabicPeriod"/>
            </a:pPr>
            <a:r>
              <a:rPr lang="zh-CN" altLang="en-US" u="sng" dirty="0"/>
              <a:t>评价指</a:t>
            </a:r>
            <a:r>
              <a:rPr lang="zh-CN" altLang="en-US" u="sng" dirty="0" smtClean="0"/>
              <a:t>标体系的建立及实现</a:t>
            </a:r>
          </a:p>
        </p:txBody>
      </p:sp>
    </p:spTree>
    <p:extLst>
      <p:ext uri="{BB962C8B-B14F-4D97-AF65-F5344CB8AC3E}">
        <p14:creationId xmlns:p14="http://schemas.microsoft.com/office/powerpoint/2010/main" val="3326781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支持向量机原理</a:t>
            </a:r>
            <a:endParaRPr lang="en-US" dirty="0"/>
          </a:p>
        </p:txBody>
      </p:sp>
      <p:sp>
        <p:nvSpPr>
          <p:cNvPr id="3" name="Vertical Text Placeholder 2"/>
          <p:cNvSpPr>
            <a:spLocks noGrp="1"/>
          </p:cNvSpPr>
          <p:nvPr>
            <p:ph type="body" orient="vert" idx="1"/>
          </p:nvPr>
        </p:nvSpPr>
        <p:spPr/>
        <p:txBody>
          <a:bodyPr/>
          <a:lstStyle/>
          <a:p>
            <a:r>
              <a:rPr lang="en-US" dirty="0" smtClean="0"/>
              <a:t>SVM</a:t>
            </a:r>
            <a:r>
              <a:rPr lang="zh-CN" altLang="en-US" dirty="0" smtClean="0"/>
              <a:t>是最优秀的数据挖掘算法之一。</a:t>
            </a:r>
            <a:r>
              <a:rPr lang="zh-CN" altLang="en-US" b="1" dirty="0" smtClean="0"/>
              <a:t>优点</a:t>
            </a:r>
            <a:endParaRPr lang="en-US" altLang="zh-CN" b="1" dirty="0" smtClean="0"/>
          </a:p>
          <a:p>
            <a:pPr lvl="1"/>
            <a:r>
              <a:rPr lang="zh-CN" altLang="en-US" dirty="0" smtClean="0"/>
              <a:t>可</a:t>
            </a:r>
            <a:r>
              <a:rPr lang="zh-CN" altLang="en-US" dirty="0"/>
              <a:t>依靠小样本学</a:t>
            </a:r>
            <a:r>
              <a:rPr lang="zh-CN" altLang="en-US" dirty="0" smtClean="0"/>
              <a:t>习</a:t>
            </a:r>
            <a:endParaRPr lang="en-US" altLang="zh-CN" dirty="0" smtClean="0"/>
          </a:p>
          <a:p>
            <a:pPr lvl="1"/>
            <a:r>
              <a:rPr lang="zh-CN" altLang="en-US" dirty="0" smtClean="0"/>
              <a:t>泛</a:t>
            </a:r>
            <a:r>
              <a:rPr lang="zh-CN" altLang="en-US" dirty="0"/>
              <a:t>化能力</a:t>
            </a:r>
            <a:r>
              <a:rPr lang="zh-CN" altLang="en-US" dirty="0" smtClean="0"/>
              <a:t>强</a:t>
            </a:r>
            <a:endParaRPr lang="en-US" altLang="zh-CN" dirty="0" smtClean="0"/>
          </a:p>
          <a:p>
            <a:pPr lvl="1"/>
            <a:r>
              <a:rPr lang="zh-CN" altLang="en-US" dirty="0" smtClean="0"/>
              <a:t>易</a:t>
            </a:r>
            <a:r>
              <a:rPr lang="zh-CN" altLang="en-US" dirty="0"/>
              <a:t>训</a:t>
            </a:r>
            <a:r>
              <a:rPr lang="zh-CN" altLang="en-US" dirty="0" smtClean="0"/>
              <a:t>练</a:t>
            </a:r>
            <a:endParaRPr lang="en-US" altLang="zh-CN" dirty="0" smtClean="0"/>
          </a:p>
          <a:p>
            <a:pPr lvl="1"/>
            <a:r>
              <a:rPr lang="zh-CN" altLang="en-US" dirty="0" smtClean="0"/>
              <a:t>局部</a:t>
            </a:r>
            <a:r>
              <a:rPr lang="zh-CN" altLang="en-US" dirty="0"/>
              <a:t>最</a:t>
            </a:r>
            <a:r>
              <a:rPr lang="zh-CN" altLang="en-US" dirty="0" smtClean="0"/>
              <a:t>优即全局最优（凸优化）</a:t>
            </a:r>
            <a:endParaRPr lang="en-US" altLang="zh-CN" dirty="0" smtClean="0"/>
          </a:p>
          <a:p>
            <a:r>
              <a:rPr lang="en-US" altLang="zh-CN" dirty="0"/>
              <a:t>SVM</a:t>
            </a:r>
            <a:r>
              <a:rPr lang="zh-CN" altLang="en-US" dirty="0"/>
              <a:t>依靠多种</a:t>
            </a:r>
            <a:r>
              <a:rPr lang="zh-CN" altLang="en-US" b="1" dirty="0"/>
              <a:t>核函数</a:t>
            </a:r>
            <a:r>
              <a:rPr lang="zh-CN" altLang="en-US" dirty="0"/>
              <a:t>避免显示非线性映射，将低维空间中的输入向量映射到高维空间，并在高维空间建立一个超平面。</a:t>
            </a:r>
            <a:endParaRPr lang="en-US" dirty="0"/>
          </a:p>
        </p:txBody>
      </p:sp>
      <p:sp>
        <p:nvSpPr>
          <p:cNvPr id="4" name="Vertical Text Placeholder 3"/>
          <p:cNvSpPr>
            <a:spLocks noGrp="1"/>
          </p:cNvSpPr>
          <p:nvPr>
            <p:ph type="body" orient="vert" idx="13"/>
          </p:nvPr>
        </p:nvSpPr>
        <p:spPr/>
        <p:txBody>
          <a:bodyPr/>
          <a:lstStyle/>
          <a:p>
            <a:r>
              <a:rPr lang="zh-CN" altLang="en-US" dirty="0" smtClean="0"/>
              <a:t>间隔最大化</a:t>
            </a:r>
            <a:endParaRPr lang="en-US" altLang="zh-CN" dirty="0" smtClean="0"/>
          </a:p>
          <a:p>
            <a:r>
              <a:rPr lang="zh-CN" altLang="en-US" dirty="0" smtClean="0"/>
              <a:t>核</a:t>
            </a:r>
            <a:r>
              <a:rPr lang="zh-CN" altLang="en-US" dirty="0"/>
              <a:t>方</a:t>
            </a:r>
            <a:r>
              <a:rPr lang="zh-CN" altLang="en-US" dirty="0" smtClean="0"/>
              <a:t>法</a:t>
            </a:r>
            <a:r>
              <a:rPr lang="en-US" altLang="zh-CN" dirty="0" smtClean="0"/>
              <a:t>-</a:t>
            </a:r>
            <a:r>
              <a:rPr lang="zh-CN" altLang="en-US" dirty="0" smtClean="0"/>
              <a:t>非线性</a:t>
            </a:r>
            <a:endParaRPr lang="en-US" altLang="zh-CN" dirty="0" smtClean="0"/>
          </a:p>
          <a:p>
            <a:r>
              <a:rPr lang="zh-CN" altLang="en-US" dirty="0"/>
              <a:t>凸优化</a:t>
            </a:r>
            <a:endParaRPr lang="en-US" dirty="0"/>
          </a:p>
        </p:txBody>
      </p:sp>
    </p:spTree>
    <p:extLst>
      <p:ext uri="{BB962C8B-B14F-4D97-AF65-F5344CB8AC3E}">
        <p14:creationId xmlns:p14="http://schemas.microsoft.com/office/powerpoint/2010/main" val="3265886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SVM</a:t>
            </a:r>
            <a:r>
              <a:rPr lang="zh-CN" altLang="en-US" dirty="0" smtClean="0"/>
              <a:t>分类</a:t>
            </a:r>
            <a:endParaRPr lang="en-US" dirty="0"/>
          </a:p>
        </p:txBody>
      </p:sp>
      <p:sp>
        <p:nvSpPr>
          <p:cNvPr id="3" name="Vertical Text Placeholder 2"/>
          <p:cNvSpPr>
            <a:spLocks noGrp="1"/>
          </p:cNvSpPr>
          <p:nvPr>
            <p:ph type="body" orient="vert" idx="1"/>
          </p:nvPr>
        </p:nvSpPr>
        <p:spPr/>
        <p:txBody>
          <a:bodyPr>
            <a:normAutofit/>
          </a:bodyPr>
          <a:lstStyle/>
          <a:p>
            <a:r>
              <a:rPr lang="zh-CN" altLang="en-US" dirty="0"/>
              <a:t>给定训练</a:t>
            </a:r>
            <a:r>
              <a:rPr lang="zh-CN" altLang="en-US" dirty="0" smtClean="0"/>
              <a:t>集</a:t>
            </a:r>
            <a:r>
              <a:rPr lang="en-US" altLang="zh-CN" dirty="0" smtClean="0"/>
              <a:t>	                                 </a:t>
            </a:r>
            <a:r>
              <a:rPr lang="zh-CN" altLang="en-US" dirty="0"/>
              <a:t>，其</a:t>
            </a:r>
            <a:r>
              <a:rPr lang="zh-CN" altLang="en-US" dirty="0" smtClean="0"/>
              <a:t>中                        </a:t>
            </a:r>
            <a:endParaRPr lang="en-US" altLang="zh-CN" dirty="0" smtClean="0"/>
          </a:p>
          <a:p>
            <a:pPr marL="0" indent="0">
              <a:buNone/>
            </a:pPr>
            <a:r>
              <a:rPr lang="zh-CN" altLang="en-US" dirty="0" smtClean="0"/>
              <a:t>           是</a:t>
            </a:r>
            <a:r>
              <a:rPr lang="zh-CN" altLang="en-US" dirty="0"/>
              <a:t>输入的指标向量，其分量称为指标</a:t>
            </a:r>
            <a:r>
              <a:rPr lang="zh-CN" altLang="en-US" dirty="0" smtClean="0"/>
              <a:t>；</a:t>
            </a:r>
            <a:endParaRPr lang="en-US" altLang="zh-CN" dirty="0" smtClean="0"/>
          </a:p>
          <a:p>
            <a:pPr marL="0" indent="0">
              <a:buNone/>
            </a:pPr>
            <a:r>
              <a:rPr lang="zh-CN" altLang="en-US" dirty="0" smtClean="0"/>
              <a:t>               是</a:t>
            </a:r>
            <a:r>
              <a:rPr lang="zh-CN" altLang="en-US" dirty="0"/>
              <a:t>输出，</a:t>
            </a:r>
            <a:r>
              <a:rPr lang="en-US" altLang="zh-CN" dirty="0" err="1"/>
              <a:t>i</a:t>
            </a:r>
            <a:r>
              <a:rPr lang="en-US" altLang="zh-CN" dirty="0"/>
              <a:t>=1,2,...,n</a:t>
            </a:r>
            <a:r>
              <a:rPr lang="zh-CN" altLang="en-US" dirty="0"/>
              <a:t>。我们将这 个样本所形成的集合称作训练集。对任意给定的一个新的模式</a:t>
            </a:r>
            <a:r>
              <a:rPr lang="en-US" altLang="zh-CN" dirty="0"/>
              <a:t>x</a:t>
            </a:r>
            <a:r>
              <a:rPr lang="zh-CN" altLang="en-US" dirty="0"/>
              <a:t>，能够最终推断它所对应的输出结</a:t>
            </a:r>
            <a:r>
              <a:rPr lang="zh-CN" altLang="en-US" dirty="0" smtClean="0"/>
              <a:t>果</a:t>
            </a:r>
            <a:r>
              <a:rPr lang="en-US" altLang="zh-CN" dirty="0" smtClean="0"/>
              <a:t>y</a:t>
            </a:r>
            <a:r>
              <a:rPr lang="zh-CN" altLang="en-US" dirty="0" smtClean="0"/>
              <a:t>为</a:t>
            </a:r>
            <a:r>
              <a:rPr lang="en-US" altLang="zh-CN" dirty="0"/>
              <a:t>1</a:t>
            </a:r>
            <a:r>
              <a:rPr lang="zh-CN" altLang="en-US" dirty="0"/>
              <a:t>或</a:t>
            </a:r>
            <a:r>
              <a:rPr lang="en-US" altLang="zh-CN" dirty="0"/>
              <a:t>-1</a:t>
            </a:r>
            <a:r>
              <a:rPr lang="zh-CN" altLang="en-US" dirty="0"/>
              <a:t>。这个问题转化为寻找一个把 </a:t>
            </a:r>
            <a:r>
              <a:rPr lang="zh-CN" altLang="en-US" dirty="0" smtClean="0"/>
              <a:t>  </a:t>
            </a:r>
            <a:endParaRPr lang="en-US" altLang="zh-CN" dirty="0" smtClean="0"/>
          </a:p>
          <a:p>
            <a:pPr marL="0" indent="0">
              <a:buNone/>
            </a:pPr>
            <a:r>
              <a:rPr lang="en-US" altLang="zh-CN" dirty="0"/>
              <a:t> </a:t>
            </a:r>
            <a:r>
              <a:rPr lang="en-US" altLang="zh-CN" dirty="0" smtClean="0"/>
              <a:t>   </a:t>
            </a:r>
            <a:r>
              <a:rPr lang="zh-CN" altLang="en-US" dirty="0" smtClean="0"/>
              <a:t>点</a:t>
            </a:r>
            <a:r>
              <a:rPr lang="zh-CN" altLang="en-US" dirty="0"/>
              <a:t>分成两部分的规则。</a:t>
            </a:r>
            <a:endParaRPr lang="en-US" dirty="0"/>
          </a:p>
        </p:txBody>
      </p:sp>
      <p:sp>
        <p:nvSpPr>
          <p:cNvPr id="4" name="Vertical Text Placeholder 3"/>
          <p:cNvSpPr>
            <a:spLocks noGrp="1"/>
          </p:cNvSpPr>
          <p:nvPr>
            <p:ph type="body" orient="vert" idx="13"/>
          </p:nvPr>
        </p:nvSpPr>
        <p:spPr/>
        <p:txBody>
          <a:bodyPr/>
          <a:lstStyle/>
          <a:p>
            <a:r>
              <a:rPr lang="zh-CN" altLang="en-US" dirty="0" smtClean="0"/>
              <a:t>问题描述</a:t>
            </a:r>
            <a:endParaRPr lang="en-US" altLang="zh-CN" dirty="0" smtClean="0"/>
          </a:p>
          <a:p>
            <a:r>
              <a:rPr lang="zh-CN" altLang="en-US" dirty="0"/>
              <a:t>公</a:t>
            </a:r>
            <a:r>
              <a:rPr lang="zh-CN" altLang="en-US" dirty="0" smtClean="0"/>
              <a:t>式建模</a:t>
            </a:r>
            <a:endParaRPr lang="en-US" altLang="zh-CN" dirty="0" smtClean="0"/>
          </a:p>
          <a:p>
            <a:r>
              <a:rPr lang="zh-CN" altLang="en-US" dirty="0"/>
              <a:t>求</a:t>
            </a:r>
            <a:r>
              <a:rPr lang="zh-CN" altLang="en-US" dirty="0" smtClean="0"/>
              <a:t>解目标</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16935548"/>
              </p:ext>
            </p:extLst>
          </p:nvPr>
        </p:nvGraphicFramePr>
        <p:xfrm>
          <a:off x="6381750" y="1701800"/>
          <a:ext cx="3086100" cy="354013"/>
        </p:xfrm>
        <a:graphic>
          <a:graphicData uri="http://schemas.openxmlformats.org/presentationml/2006/ole">
            <mc:AlternateContent xmlns:mc="http://schemas.openxmlformats.org/markup-compatibility/2006">
              <mc:Choice xmlns:v="urn:schemas-microsoft-com:vml" Requires="v">
                <p:oleObj spid="_x0000_s27188" name="公式" r:id="rId3" imgW="1993680" imgH="228600" progId="Equation.3">
                  <p:embed/>
                </p:oleObj>
              </mc:Choice>
              <mc:Fallback>
                <p:oleObj name="公式" r:id="rId3" imgW="1993680" imgH="228600" progId="Equation.3">
                  <p:embed/>
                  <p:pic>
                    <p:nvPicPr>
                      <p:cNvPr id="0" name=""/>
                      <p:cNvPicPr/>
                      <p:nvPr/>
                    </p:nvPicPr>
                    <p:blipFill>
                      <a:blip r:embed="rId4"/>
                      <a:stretch>
                        <a:fillRect/>
                      </a:stretch>
                    </p:blipFill>
                    <p:spPr>
                      <a:xfrm>
                        <a:off x="6381750" y="1701800"/>
                        <a:ext cx="3086100" cy="354013"/>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32889073"/>
              </p:ext>
            </p:extLst>
          </p:nvPr>
        </p:nvGraphicFramePr>
        <p:xfrm>
          <a:off x="4555697" y="2364082"/>
          <a:ext cx="1034397" cy="344799"/>
        </p:xfrm>
        <a:graphic>
          <a:graphicData uri="http://schemas.openxmlformats.org/presentationml/2006/ole">
            <mc:AlternateContent xmlns:mc="http://schemas.openxmlformats.org/markup-compatibility/2006">
              <mc:Choice xmlns:v="urn:schemas-microsoft-com:vml" Requires="v">
                <p:oleObj spid="_x0000_s27189" name="Equation" r:id="rId5" imgW="723600" imgH="241200" progId="Equation.3">
                  <p:embed/>
                </p:oleObj>
              </mc:Choice>
              <mc:Fallback>
                <p:oleObj name="Equation" r:id="rId5" imgW="723600" imgH="241200" progId="Equation.3">
                  <p:embed/>
                  <p:pic>
                    <p:nvPicPr>
                      <p:cNvPr id="0" name=""/>
                      <p:cNvPicPr/>
                      <p:nvPr/>
                    </p:nvPicPr>
                    <p:blipFill>
                      <a:blip r:embed="rId6"/>
                      <a:stretch>
                        <a:fillRect/>
                      </a:stretch>
                    </p:blipFill>
                    <p:spPr>
                      <a:xfrm>
                        <a:off x="4555697" y="2364082"/>
                        <a:ext cx="1034397" cy="344799"/>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6724362"/>
              </p:ext>
            </p:extLst>
          </p:nvPr>
        </p:nvGraphicFramePr>
        <p:xfrm>
          <a:off x="4569905" y="3039735"/>
          <a:ext cx="1363464" cy="306780"/>
        </p:xfrm>
        <a:graphic>
          <a:graphicData uri="http://schemas.openxmlformats.org/presentationml/2006/ole">
            <mc:AlternateContent xmlns:mc="http://schemas.openxmlformats.org/markup-compatibility/2006">
              <mc:Choice xmlns:v="urn:schemas-microsoft-com:vml" Requires="v">
                <p:oleObj spid="_x0000_s27190" name="Equation" r:id="rId7" imgW="1015920" imgH="228600" progId="Equation.3">
                  <p:embed/>
                </p:oleObj>
              </mc:Choice>
              <mc:Fallback>
                <p:oleObj name="Equation" r:id="rId7" imgW="1015920" imgH="228600" progId="Equation.3">
                  <p:embed/>
                  <p:pic>
                    <p:nvPicPr>
                      <p:cNvPr id="0" name=""/>
                      <p:cNvPicPr/>
                      <p:nvPr/>
                    </p:nvPicPr>
                    <p:blipFill>
                      <a:blip r:embed="rId8"/>
                      <a:stretch>
                        <a:fillRect/>
                      </a:stretch>
                    </p:blipFill>
                    <p:spPr>
                      <a:xfrm>
                        <a:off x="4569905" y="3039735"/>
                        <a:ext cx="1363464" cy="306780"/>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54896192"/>
              </p:ext>
            </p:extLst>
          </p:nvPr>
        </p:nvGraphicFramePr>
        <p:xfrm>
          <a:off x="4665220" y="5396633"/>
          <a:ext cx="283851" cy="266110"/>
        </p:xfrm>
        <a:graphic>
          <a:graphicData uri="http://schemas.openxmlformats.org/presentationml/2006/ole">
            <mc:AlternateContent xmlns:mc="http://schemas.openxmlformats.org/markup-compatibility/2006">
              <mc:Choice xmlns:v="urn:schemas-microsoft-com:vml" Requires="v">
                <p:oleObj spid="_x0000_s27191" name="Equation" r:id="rId9" imgW="203040" imgH="190440" progId="Equation.3">
                  <p:embed/>
                </p:oleObj>
              </mc:Choice>
              <mc:Fallback>
                <p:oleObj name="Equation" r:id="rId9" imgW="203040" imgH="190440" progId="Equation.3">
                  <p:embed/>
                  <p:pic>
                    <p:nvPicPr>
                      <p:cNvPr id="0" name=""/>
                      <p:cNvPicPr/>
                      <p:nvPr/>
                    </p:nvPicPr>
                    <p:blipFill>
                      <a:blip r:embed="rId10"/>
                      <a:stretch>
                        <a:fillRect/>
                      </a:stretch>
                    </p:blipFill>
                    <p:spPr>
                      <a:xfrm>
                        <a:off x="4665220" y="5396633"/>
                        <a:ext cx="283851" cy="266110"/>
                      </a:xfrm>
                      <a:prstGeom prst="rect">
                        <a:avLst/>
                      </a:prstGeom>
                      <a:solidFill>
                        <a:schemeClr val="tx1"/>
                      </a:solidFill>
                    </p:spPr>
                  </p:pic>
                </p:oleObj>
              </mc:Fallback>
            </mc:AlternateContent>
          </a:graphicData>
        </a:graphic>
      </p:graphicFrame>
      <p:grpSp>
        <p:nvGrpSpPr>
          <p:cNvPr id="1040" name="Group 1039"/>
          <p:cNvGrpSpPr/>
          <p:nvPr/>
        </p:nvGrpSpPr>
        <p:grpSpPr>
          <a:xfrm>
            <a:off x="803098" y="7128896"/>
            <a:ext cx="10848431" cy="4097570"/>
            <a:chOff x="803098" y="7128896"/>
            <a:chExt cx="10848431" cy="4097570"/>
          </a:xfrm>
        </p:grpSpPr>
        <p:grpSp>
          <p:nvGrpSpPr>
            <p:cNvPr id="10" name="Group 9"/>
            <p:cNvGrpSpPr/>
            <p:nvPr/>
          </p:nvGrpSpPr>
          <p:grpSpPr>
            <a:xfrm>
              <a:off x="803098" y="8206170"/>
              <a:ext cx="4277950" cy="3020296"/>
              <a:chOff x="803098" y="8206170"/>
              <a:chExt cx="4277950" cy="3020296"/>
            </a:xfrm>
          </p:grpSpPr>
          <p:pic>
            <p:nvPicPr>
              <p:cNvPr id="103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3098" y="8206170"/>
                <a:ext cx="4277950" cy="2697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011540" y="10903301"/>
                <a:ext cx="1667444" cy="323165"/>
              </a:xfrm>
              <a:prstGeom prst="rect">
                <a:avLst/>
              </a:prstGeom>
            </p:spPr>
            <p:txBody>
              <a:bodyPr wrap="none">
                <a:spAutoFit/>
              </a:bodyPr>
              <a:lstStyle/>
              <a:p>
                <a:r>
                  <a:rPr lang="zh-CN" altLang="en-US" sz="1500" dirty="0" smtClean="0">
                    <a:latin typeface="微软雅黑" panose="020B0503020204020204" pitchFamily="34" charset="-122"/>
                    <a:ea typeface="微软雅黑" panose="020B0503020204020204" pitchFamily="34" charset="-122"/>
                  </a:rPr>
                  <a:t>图</a:t>
                </a:r>
                <a:r>
                  <a:rPr lang="en-US" altLang="zh-CN" sz="1500" dirty="0" smtClean="0">
                    <a:latin typeface="微软雅黑" panose="020B0503020204020204" pitchFamily="34" charset="-122"/>
                    <a:ea typeface="微软雅黑" panose="020B0503020204020204" pitchFamily="34" charset="-122"/>
                  </a:rPr>
                  <a:t>7.1 </a:t>
                </a:r>
                <a:r>
                  <a:rPr lang="zh-CN" altLang="en-US" sz="1500" dirty="0" smtClean="0">
                    <a:latin typeface="微软雅黑" panose="020B0503020204020204" pitchFamily="34" charset="-122"/>
                    <a:ea typeface="微软雅黑" panose="020B0503020204020204" pitchFamily="34" charset="-122"/>
                  </a:rPr>
                  <a:t>支持向量机</a:t>
                </a:r>
                <a:endParaRPr lang="en-US" sz="1500" dirty="0">
                  <a:latin typeface="微软雅黑" panose="020B0503020204020204" pitchFamily="34" charset="-122"/>
                  <a:ea typeface="微软雅黑" panose="020B0503020204020204" pitchFamily="34" charset="-122"/>
                </a:endParaRPr>
              </a:p>
            </p:txBody>
          </p:sp>
        </p:grpSp>
        <p:sp>
          <p:nvSpPr>
            <p:cNvPr id="1031" name="TextBox 1030"/>
            <p:cNvSpPr txBox="1"/>
            <p:nvPr/>
          </p:nvSpPr>
          <p:spPr>
            <a:xfrm>
              <a:off x="5279010" y="7128896"/>
              <a:ext cx="6372519" cy="313932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如图</a:t>
              </a:r>
              <a:r>
                <a:rPr lang="en-US" altLang="zh-CN" dirty="0" smtClean="0">
                  <a:latin typeface="微软雅黑" panose="020B0503020204020204" pitchFamily="34" charset="-122"/>
                  <a:ea typeface="微软雅黑" panose="020B0503020204020204" pitchFamily="34" charset="-122"/>
                </a:rPr>
                <a:t>7.1</a:t>
              </a:r>
              <a:r>
                <a:rPr lang="zh-CN" altLang="en-US" dirty="0" smtClean="0">
                  <a:latin typeface="微软雅黑" panose="020B0503020204020204" pitchFamily="34" charset="-122"/>
                  <a:ea typeface="微软雅黑" panose="020B0503020204020204" pitchFamily="34" charset="-122"/>
                </a:rPr>
                <a:t>所示，</a:t>
              </a:r>
              <a:r>
                <a:rPr lang="zh-CN" altLang="en-US" dirty="0">
                  <a:latin typeface="微软雅黑" panose="020B0503020204020204" pitchFamily="34" charset="-122"/>
                  <a:ea typeface="微软雅黑" panose="020B0503020204020204" pitchFamily="34" charset="-122"/>
                </a:rPr>
                <a:t>对一堆训练数据的正负样</a:t>
              </a:r>
              <a:r>
                <a:rPr lang="zh-CN" altLang="en-US" dirty="0" smtClean="0">
                  <a:latin typeface="微软雅黑" panose="020B0503020204020204" pitchFamily="34" charset="-122"/>
                  <a:ea typeface="微软雅黑" panose="020B0503020204020204" pitchFamily="34" charset="-122"/>
                </a:rPr>
                <a:t>本</a:t>
              </a:r>
              <a:r>
                <a:rPr 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，其中                     。假设超</a:t>
              </a:r>
              <a:r>
                <a:rPr lang="zh-CN" altLang="en-US" dirty="0">
                  <a:latin typeface="微软雅黑" panose="020B0503020204020204" pitchFamily="34" charset="-122"/>
                  <a:ea typeface="微软雅黑" panose="020B0503020204020204" pitchFamily="34" charset="-122"/>
                </a:rPr>
                <a:t>平</a:t>
              </a:r>
              <a:r>
                <a:rPr lang="zh-CN" altLang="en-US" dirty="0" smtClean="0">
                  <a:latin typeface="微软雅黑" panose="020B0503020204020204" pitchFamily="34" charset="-122"/>
                  <a:ea typeface="微软雅黑" panose="020B0503020204020204" pitchFamily="34" charset="-122"/>
                </a:rPr>
                <a:t>面</a:t>
              </a:r>
              <a:r>
                <a:rPr 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能</a:t>
              </a:r>
              <a:r>
                <a:rPr lang="zh-CN" altLang="en-US" dirty="0">
                  <a:latin typeface="微软雅黑" panose="020B0503020204020204" pitchFamily="34" charset="-122"/>
                  <a:ea typeface="微软雅黑" panose="020B0503020204020204" pitchFamily="34" charset="-122"/>
                </a:rPr>
                <a:t>将样本准确地分开，且存在两个平行于</a:t>
              </a:r>
              <a:r>
                <a:rPr lang="en-US" i="1"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的超平面</a:t>
              </a:r>
              <a:r>
                <a:rPr lang="en-US" dirty="0">
                  <a:latin typeface="微软雅黑" panose="020B0503020204020204" pitchFamily="34" charset="-122"/>
                  <a:ea typeface="微软雅黑" panose="020B0503020204020204" pitchFamily="34" charset="-122"/>
                </a:rPr>
                <a:t> : </a:t>
              </a:r>
              <a:r>
                <a:rPr 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a:t>
              </a:r>
              <a:endParaRPr 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，使得距离超平面</a:t>
              </a:r>
              <a:r>
                <a:rPr lang="en-US" altLang="zh-CN" i="1" dirty="0">
                  <a:latin typeface="微软雅黑" panose="020B0503020204020204" pitchFamily="34" charset="-122"/>
                  <a:ea typeface="微软雅黑" panose="020B0503020204020204" pitchFamily="34" charset="-122"/>
                </a:rPr>
                <a:t>H</a:t>
              </a:r>
              <a:r>
                <a:rPr lang="zh-CN" altLang="en-US" dirty="0" smtClean="0">
                  <a:latin typeface="微软雅黑" panose="020B0503020204020204" pitchFamily="34" charset="-122"/>
                  <a:ea typeface="微软雅黑" panose="020B0503020204020204" pitchFamily="34" charset="-122"/>
                </a:rPr>
                <a:t>最临近的样本在</a:t>
              </a:r>
              <a:r>
                <a:rPr lang="en-US" altLang="zh-CN" i="1" dirty="0" smtClean="0">
                  <a:latin typeface="微软雅黑" panose="020B0503020204020204" pitchFamily="34" charset="-122"/>
                  <a:ea typeface="微软雅黑" panose="020B0503020204020204" pitchFamily="34" charset="-122"/>
                </a:rPr>
                <a:t>H</a:t>
              </a:r>
              <a:r>
                <a:rPr lang="en-US" altLang="zh-CN" baseline="-25000"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和</a:t>
              </a:r>
              <a:r>
                <a:rPr lang="en-US" altLang="zh-CN" i="1" dirty="0" smtClean="0">
                  <a:latin typeface="微软雅黑" panose="020B0503020204020204" pitchFamily="34" charset="-122"/>
                  <a:ea typeface="微软雅黑" panose="020B0503020204020204" pitchFamily="34" charset="-122"/>
                </a:rPr>
                <a:t>H</a:t>
              </a:r>
              <a:r>
                <a:rPr lang="en-US" altLang="zh-CN" baseline="-25000"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上。这些样本即为支持向量。而其它所有的训练样本全位</a:t>
              </a:r>
              <a:r>
                <a:rPr lang="en-US" altLang="zh-CN" i="1" dirty="0">
                  <a:latin typeface="微软雅黑" panose="020B0503020204020204" pitchFamily="34" charset="-122"/>
                  <a:ea typeface="微软雅黑" panose="020B0503020204020204" pitchFamily="34" charset="-122"/>
                </a:rPr>
                <a:t>H</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a:t>
              </a:r>
              <a:r>
                <a:rPr lang="en-US" altLang="zh-CN" i="1" dirty="0">
                  <a:latin typeface="微软雅黑" panose="020B0503020204020204" pitchFamily="34" charset="-122"/>
                  <a:ea typeface="微软雅黑" panose="020B0503020204020204" pitchFamily="34" charset="-122"/>
                </a:rPr>
                <a:t>H</a:t>
              </a:r>
              <a:r>
                <a:rPr lang="en-US" altLang="zh-CN" baseline="-25000" dirty="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之外，即</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合</a:t>
              </a:r>
              <a:r>
                <a:rPr lang="zh-CN" altLang="en-US" dirty="0" smtClean="0">
                  <a:latin typeface="微软雅黑" panose="020B0503020204020204" pitchFamily="34" charset="-122"/>
                  <a:ea typeface="微软雅黑" panose="020B0503020204020204" pitchFamily="34" charset="-122"/>
                </a:rPr>
                <a:t>并二式，</a:t>
              </a:r>
              <a:endParaRPr lang="en-US" altLang="zh-CN" dirty="0" smtClean="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graphicFrame>
          <p:nvGraphicFramePr>
            <p:cNvPr id="1032" name="Object 1031"/>
            <p:cNvGraphicFramePr>
              <a:graphicFrameLocks noChangeAspect="1"/>
            </p:cNvGraphicFramePr>
            <p:nvPr>
              <p:extLst>
                <p:ext uri="{D42A27DB-BD31-4B8C-83A1-F6EECF244321}">
                  <p14:modId xmlns:p14="http://schemas.microsoft.com/office/powerpoint/2010/main" val="169845967"/>
                </p:ext>
              </p:extLst>
            </p:nvPr>
          </p:nvGraphicFramePr>
          <p:xfrm>
            <a:off x="9575670" y="7176031"/>
            <a:ext cx="1356098" cy="280572"/>
          </p:xfrm>
          <a:graphic>
            <a:graphicData uri="http://schemas.openxmlformats.org/presentationml/2006/ole">
              <mc:AlternateContent xmlns:mc="http://schemas.openxmlformats.org/markup-compatibility/2006">
                <mc:Choice xmlns:v="urn:schemas-microsoft-com:vml" Requires="v">
                  <p:oleObj spid="_x0000_s27192" name="Equation" r:id="rId12" imgW="1104840" imgH="228600" progId="Equation.3">
                    <p:embed/>
                  </p:oleObj>
                </mc:Choice>
                <mc:Fallback>
                  <p:oleObj name="Equation" r:id="rId12" imgW="1104840" imgH="228600" progId="Equation.3">
                    <p:embed/>
                    <p:pic>
                      <p:nvPicPr>
                        <p:cNvPr id="0" name=""/>
                        <p:cNvPicPr/>
                        <p:nvPr/>
                      </p:nvPicPr>
                      <p:blipFill>
                        <a:blip r:embed="rId13"/>
                        <a:stretch>
                          <a:fillRect/>
                        </a:stretch>
                      </p:blipFill>
                      <p:spPr>
                        <a:xfrm>
                          <a:off x="9575670" y="7176031"/>
                          <a:ext cx="1356098" cy="280572"/>
                        </a:xfrm>
                        <a:prstGeom prst="rect">
                          <a:avLst/>
                        </a:prstGeom>
                        <a:solidFill>
                          <a:schemeClr val="tx1"/>
                        </a:solidFill>
                      </p:spPr>
                    </p:pic>
                  </p:oleObj>
                </mc:Fallback>
              </mc:AlternateContent>
            </a:graphicData>
          </a:graphic>
        </p:graphicFrame>
        <p:graphicFrame>
          <p:nvGraphicFramePr>
            <p:cNvPr id="1033" name="Object 1032"/>
            <p:cNvGraphicFramePr>
              <a:graphicFrameLocks noChangeAspect="1"/>
            </p:cNvGraphicFramePr>
            <p:nvPr>
              <p:extLst>
                <p:ext uri="{D42A27DB-BD31-4B8C-83A1-F6EECF244321}">
                  <p14:modId xmlns:p14="http://schemas.microsoft.com/office/powerpoint/2010/main" val="4257509602"/>
                </p:ext>
              </p:extLst>
            </p:nvPr>
          </p:nvGraphicFramePr>
          <p:xfrm>
            <a:off x="5640698" y="7445130"/>
            <a:ext cx="1372844" cy="286638"/>
          </p:xfrm>
          <a:graphic>
            <a:graphicData uri="http://schemas.openxmlformats.org/presentationml/2006/ole">
              <mc:AlternateContent xmlns:mc="http://schemas.openxmlformats.org/markup-compatibility/2006">
                <mc:Choice xmlns:v="urn:schemas-microsoft-com:vml" Requires="v">
                  <p:oleObj spid="_x0000_s27193" name="Equation" r:id="rId14" imgW="1155600" imgH="241200" progId="Equation.3">
                    <p:embed/>
                  </p:oleObj>
                </mc:Choice>
                <mc:Fallback>
                  <p:oleObj name="Equation" r:id="rId14" imgW="1155600" imgH="241200" progId="Equation.3">
                    <p:embed/>
                    <p:pic>
                      <p:nvPicPr>
                        <p:cNvPr id="0" name=""/>
                        <p:cNvPicPr/>
                        <p:nvPr/>
                      </p:nvPicPr>
                      <p:blipFill>
                        <a:blip r:embed="rId15"/>
                        <a:stretch>
                          <a:fillRect/>
                        </a:stretch>
                      </p:blipFill>
                      <p:spPr>
                        <a:xfrm>
                          <a:off x="5640698" y="7445130"/>
                          <a:ext cx="1372844" cy="286638"/>
                        </a:xfrm>
                        <a:prstGeom prst="rect">
                          <a:avLst/>
                        </a:prstGeom>
                        <a:solidFill>
                          <a:schemeClr val="tx1"/>
                        </a:solidFill>
                      </p:spPr>
                    </p:pic>
                  </p:oleObj>
                </mc:Fallback>
              </mc:AlternateContent>
            </a:graphicData>
          </a:graphic>
        </p:graphicFrame>
        <p:graphicFrame>
          <p:nvGraphicFramePr>
            <p:cNvPr id="1034" name="Object 1033"/>
            <p:cNvGraphicFramePr>
              <a:graphicFrameLocks noChangeAspect="1"/>
            </p:cNvGraphicFramePr>
            <p:nvPr>
              <p:extLst>
                <p:ext uri="{D42A27DB-BD31-4B8C-83A1-F6EECF244321}">
                  <p14:modId xmlns:p14="http://schemas.microsoft.com/office/powerpoint/2010/main" val="1391476797"/>
                </p:ext>
              </p:extLst>
            </p:nvPr>
          </p:nvGraphicFramePr>
          <p:xfrm>
            <a:off x="8465269" y="7476879"/>
            <a:ext cx="1216059" cy="224011"/>
          </p:xfrm>
          <a:graphic>
            <a:graphicData uri="http://schemas.openxmlformats.org/presentationml/2006/ole">
              <mc:AlternateContent xmlns:mc="http://schemas.openxmlformats.org/markup-compatibility/2006">
                <mc:Choice xmlns:v="urn:schemas-microsoft-com:vml" Requires="v">
                  <p:oleObj spid="_x0000_s27194" name="Equation" r:id="rId16" imgW="965160" imgH="177480" progId="Equation.3">
                    <p:embed/>
                  </p:oleObj>
                </mc:Choice>
                <mc:Fallback>
                  <p:oleObj name="Equation" r:id="rId16" imgW="965160" imgH="177480" progId="Equation.3">
                    <p:embed/>
                    <p:pic>
                      <p:nvPicPr>
                        <p:cNvPr id="0" name=""/>
                        <p:cNvPicPr/>
                        <p:nvPr/>
                      </p:nvPicPr>
                      <p:blipFill>
                        <a:blip r:embed="rId17"/>
                        <a:stretch>
                          <a:fillRect/>
                        </a:stretch>
                      </p:blipFill>
                      <p:spPr>
                        <a:xfrm>
                          <a:off x="8465269" y="7476879"/>
                          <a:ext cx="1216059" cy="224011"/>
                        </a:xfrm>
                        <a:prstGeom prst="rect">
                          <a:avLst/>
                        </a:prstGeom>
                        <a:solidFill>
                          <a:schemeClr val="tx1"/>
                        </a:solidFill>
                      </p:spPr>
                    </p:pic>
                  </p:oleObj>
                </mc:Fallback>
              </mc:AlternateContent>
            </a:graphicData>
          </a:graphic>
        </p:graphicFrame>
        <p:graphicFrame>
          <p:nvGraphicFramePr>
            <p:cNvPr id="1035" name="Object 1034"/>
            <p:cNvGraphicFramePr>
              <a:graphicFrameLocks noChangeAspect="1"/>
            </p:cNvGraphicFramePr>
            <p:nvPr>
              <p:extLst>
                <p:ext uri="{D42A27DB-BD31-4B8C-83A1-F6EECF244321}">
                  <p14:modId xmlns:p14="http://schemas.microsoft.com/office/powerpoint/2010/main" val="3766303148"/>
                </p:ext>
              </p:extLst>
            </p:nvPr>
          </p:nvGraphicFramePr>
          <p:xfrm>
            <a:off x="8925284" y="7740632"/>
            <a:ext cx="1104835" cy="243925"/>
          </p:xfrm>
          <a:graphic>
            <a:graphicData uri="http://schemas.openxmlformats.org/presentationml/2006/ole">
              <mc:AlternateContent xmlns:mc="http://schemas.openxmlformats.org/markup-compatibility/2006">
                <mc:Choice xmlns:v="urn:schemas-microsoft-com:vml" Requires="v">
                  <p:oleObj spid="_x0000_s27195" name="Equation" r:id="rId18" imgW="977760" imgH="215640" progId="Equation.3">
                    <p:embed/>
                  </p:oleObj>
                </mc:Choice>
                <mc:Fallback>
                  <p:oleObj name="Equation" r:id="rId18" imgW="977760" imgH="215640" progId="Equation.3">
                    <p:embed/>
                    <p:pic>
                      <p:nvPicPr>
                        <p:cNvPr id="0" name=""/>
                        <p:cNvPicPr/>
                        <p:nvPr/>
                      </p:nvPicPr>
                      <p:blipFill>
                        <a:blip r:embed="rId19"/>
                        <a:stretch>
                          <a:fillRect/>
                        </a:stretch>
                      </p:blipFill>
                      <p:spPr>
                        <a:xfrm>
                          <a:off x="8925284" y="7740632"/>
                          <a:ext cx="1104835" cy="243925"/>
                        </a:xfrm>
                        <a:prstGeom prst="rect">
                          <a:avLst/>
                        </a:prstGeom>
                        <a:solidFill>
                          <a:schemeClr val="tx1"/>
                        </a:solidFill>
                      </p:spPr>
                    </p:pic>
                  </p:oleObj>
                </mc:Fallback>
              </mc:AlternateContent>
            </a:graphicData>
          </a:graphic>
        </p:graphicFrame>
        <p:graphicFrame>
          <p:nvGraphicFramePr>
            <p:cNvPr id="1036" name="Object 1035"/>
            <p:cNvGraphicFramePr>
              <a:graphicFrameLocks noChangeAspect="1"/>
            </p:cNvGraphicFramePr>
            <p:nvPr>
              <p:extLst>
                <p:ext uri="{D42A27DB-BD31-4B8C-83A1-F6EECF244321}">
                  <p14:modId xmlns:p14="http://schemas.microsoft.com/office/powerpoint/2010/main" val="3889680980"/>
                </p:ext>
              </p:extLst>
            </p:nvPr>
          </p:nvGraphicFramePr>
          <p:xfrm>
            <a:off x="10272727" y="7750062"/>
            <a:ext cx="1233685" cy="243868"/>
          </p:xfrm>
          <a:graphic>
            <a:graphicData uri="http://schemas.openxmlformats.org/presentationml/2006/ole">
              <mc:AlternateContent xmlns:mc="http://schemas.openxmlformats.org/markup-compatibility/2006">
                <mc:Choice xmlns:v="urn:schemas-microsoft-com:vml" Requires="v">
                  <p:oleObj spid="_x0000_s27196" name="Equation" r:id="rId20" imgW="1091880" imgH="215640" progId="Equation.3">
                    <p:embed/>
                  </p:oleObj>
                </mc:Choice>
                <mc:Fallback>
                  <p:oleObj name="Equation" r:id="rId20" imgW="1091880" imgH="215640" progId="Equation.3">
                    <p:embed/>
                    <p:pic>
                      <p:nvPicPr>
                        <p:cNvPr id="0" name=""/>
                        <p:cNvPicPr/>
                        <p:nvPr/>
                      </p:nvPicPr>
                      <p:blipFill>
                        <a:blip r:embed="rId21"/>
                        <a:stretch>
                          <a:fillRect/>
                        </a:stretch>
                      </p:blipFill>
                      <p:spPr>
                        <a:xfrm>
                          <a:off x="10272727" y="7750062"/>
                          <a:ext cx="1233685" cy="243868"/>
                        </a:xfrm>
                        <a:prstGeom prst="rect">
                          <a:avLst/>
                        </a:prstGeom>
                        <a:solidFill>
                          <a:schemeClr val="tx1"/>
                        </a:solidFill>
                      </p:spPr>
                    </p:pic>
                  </p:oleObj>
                </mc:Fallback>
              </mc:AlternateContent>
            </a:graphicData>
          </a:graphic>
        </p:graphicFrame>
        <p:graphicFrame>
          <p:nvGraphicFramePr>
            <p:cNvPr id="1037" name="Object 1036"/>
            <p:cNvGraphicFramePr>
              <a:graphicFrameLocks noChangeAspect="1"/>
            </p:cNvGraphicFramePr>
            <p:nvPr>
              <p:extLst>
                <p:ext uri="{D42A27DB-BD31-4B8C-83A1-F6EECF244321}">
                  <p14:modId xmlns:p14="http://schemas.microsoft.com/office/powerpoint/2010/main" val="4155807394"/>
                </p:ext>
              </p:extLst>
            </p:nvPr>
          </p:nvGraphicFramePr>
          <p:xfrm>
            <a:off x="7406718" y="8654621"/>
            <a:ext cx="2378729" cy="310269"/>
          </p:xfrm>
          <a:graphic>
            <a:graphicData uri="http://schemas.openxmlformats.org/presentationml/2006/ole">
              <mc:AlternateContent xmlns:mc="http://schemas.openxmlformats.org/markup-compatibility/2006">
                <mc:Choice xmlns:v="urn:schemas-microsoft-com:vml" Requires="v">
                  <p:oleObj spid="_x0000_s27197" name="Equation" r:id="rId22" imgW="1752480" imgH="228600" progId="Equation.3">
                    <p:embed/>
                  </p:oleObj>
                </mc:Choice>
                <mc:Fallback>
                  <p:oleObj name="Equation" r:id="rId22" imgW="1752480" imgH="228600" progId="Equation.3">
                    <p:embed/>
                    <p:pic>
                      <p:nvPicPr>
                        <p:cNvPr id="0" name=""/>
                        <p:cNvPicPr/>
                        <p:nvPr/>
                      </p:nvPicPr>
                      <p:blipFill>
                        <a:blip r:embed="rId23"/>
                        <a:stretch>
                          <a:fillRect/>
                        </a:stretch>
                      </p:blipFill>
                      <p:spPr>
                        <a:xfrm>
                          <a:off x="7406718" y="8654621"/>
                          <a:ext cx="2378729" cy="310269"/>
                        </a:xfrm>
                        <a:prstGeom prst="rect">
                          <a:avLst/>
                        </a:prstGeom>
                        <a:solidFill>
                          <a:schemeClr val="tx1"/>
                        </a:solidFill>
                      </p:spPr>
                    </p:pic>
                  </p:oleObj>
                </mc:Fallback>
              </mc:AlternateContent>
            </a:graphicData>
          </a:graphic>
        </p:graphicFrame>
        <p:graphicFrame>
          <p:nvGraphicFramePr>
            <p:cNvPr id="1038" name="Object 1037"/>
            <p:cNvGraphicFramePr>
              <a:graphicFrameLocks noChangeAspect="1"/>
            </p:cNvGraphicFramePr>
            <p:nvPr>
              <p:extLst>
                <p:ext uri="{D42A27DB-BD31-4B8C-83A1-F6EECF244321}">
                  <p14:modId xmlns:p14="http://schemas.microsoft.com/office/powerpoint/2010/main" val="2273778200"/>
                </p:ext>
              </p:extLst>
            </p:nvPr>
          </p:nvGraphicFramePr>
          <p:xfrm>
            <a:off x="7326313" y="9118600"/>
            <a:ext cx="2636837" cy="309563"/>
          </p:xfrm>
          <a:graphic>
            <a:graphicData uri="http://schemas.openxmlformats.org/presentationml/2006/ole">
              <mc:AlternateContent xmlns:mc="http://schemas.openxmlformats.org/markup-compatibility/2006">
                <mc:Choice xmlns:v="urn:schemas-microsoft-com:vml" Requires="v">
                  <p:oleObj spid="_x0000_s27198" name="Equation" r:id="rId24" imgW="1942920" imgH="228600" progId="Equation.3">
                    <p:embed/>
                  </p:oleObj>
                </mc:Choice>
                <mc:Fallback>
                  <p:oleObj name="Equation" r:id="rId24" imgW="1942920" imgH="228600" progId="Equation.3">
                    <p:embed/>
                    <p:pic>
                      <p:nvPicPr>
                        <p:cNvPr id="0" name="Object 1036"/>
                        <p:cNvPicPr>
                          <a:picLocks noChangeAspect="1" noChangeArrowheads="1"/>
                        </p:cNvPicPr>
                        <p:nvPr/>
                      </p:nvPicPr>
                      <p:blipFill>
                        <a:blip r:embed="rId25"/>
                        <a:srcRect/>
                        <a:stretch>
                          <a:fillRect/>
                        </a:stretch>
                      </p:blipFill>
                      <p:spPr bwMode="auto">
                        <a:xfrm>
                          <a:off x="7326313" y="9118600"/>
                          <a:ext cx="2636837" cy="3095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9" name="Object 1038"/>
            <p:cNvGraphicFramePr>
              <a:graphicFrameLocks noChangeAspect="1"/>
            </p:cNvGraphicFramePr>
            <p:nvPr>
              <p:extLst>
                <p:ext uri="{D42A27DB-BD31-4B8C-83A1-F6EECF244321}">
                  <p14:modId xmlns:p14="http://schemas.microsoft.com/office/powerpoint/2010/main" val="690775384"/>
                </p:ext>
              </p:extLst>
            </p:nvPr>
          </p:nvGraphicFramePr>
          <p:xfrm>
            <a:off x="7660914" y="9839373"/>
            <a:ext cx="1740686" cy="333323"/>
          </p:xfrm>
          <a:graphic>
            <a:graphicData uri="http://schemas.openxmlformats.org/presentationml/2006/ole">
              <mc:AlternateContent xmlns:mc="http://schemas.openxmlformats.org/markup-compatibility/2006">
                <mc:Choice xmlns:v="urn:schemas-microsoft-com:vml" Requires="v">
                  <p:oleObj spid="_x0000_s27199" name="Equation" r:id="rId26" imgW="1193760" imgH="228600" progId="Equation.3">
                    <p:embed/>
                  </p:oleObj>
                </mc:Choice>
                <mc:Fallback>
                  <p:oleObj name="Equation" r:id="rId26" imgW="1193760" imgH="228600" progId="Equation.3">
                    <p:embed/>
                    <p:pic>
                      <p:nvPicPr>
                        <p:cNvPr id="0" name=""/>
                        <p:cNvPicPr/>
                        <p:nvPr/>
                      </p:nvPicPr>
                      <p:blipFill>
                        <a:blip r:embed="rId27"/>
                        <a:stretch>
                          <a:fillRect/>
                        </a:stretch>
                      </p:blipFill>
                      <p:spPr>
                        <a:xfrm>
                          <a:off x="7660914" y="9839373"/>
                          <a:ext cx="1740686" cy="333323"/>
                        </a:xfrm>
                        <a:prstGeom prst="rect">
                          <a:avLst/>
                        </a:prstGeom>
                        <a:solidFill>
                          <a:schemeClr val="tx1"/>
                        </a:solidFill>
                      </p:spPr>
                    </p:pic>
                  </p:oleObj>
                </mc:Fallback>
              </mc:AlternateContent>
            </a:graphicData>
          </a:graphic>
        </p:graphicFrame>
      </p:grpSp>
      <p:grpSp>
        <p:nvGrpSpPr>
          <p:cNvPr id="1047" name="Group 1046"/>
          <p:cNvGrpSpPr/>
          <p:nvPr/>
        </p:nvGrpSpPr>
        <p:grpSpPr>
          <a:xfrm>
            <a:off x="5355996" y="10862118"/>
            <a:ext cx="6372519" cy="4179386"/>
            <a:chOff x="5355996" y="10862118"/>
            <a:chExt cx="6372519" cy="4179386"/>
          </a:xfrm>
        </p:grpSpPr>
        <p:grpSp>
          <p:nvGrpSpPr>
            <p:cNvPr id="1044" name="Group 1043"/>
            <p:cNvGrpSpPr/>
            <p:nvPr/>
          </p:nvGrpSpPr>
          <p:grpSpPr>
            <a:xfrm>
              <a:off x="5355996" y="10862118"/>
              <a:ext cx="6372519" cy="3970318"/>
              <a:chOff x="5355996" y="10268217"/>
              <a:chExt cx="6372519" cy="3970318"/>
            </a:xfrm>
          </p:grpSpPr>
          <p:sp>
            <p:nvSpPr>
              <p:cNvPr id="49" name="TextBox 48"/>
              <p:cNvSpPr txBox="1"/>
              <p:nvPr/>
            </p:nvSpPr>
            <p:spPr>
              <a:xfrm>
                <a:off x="5355996" y="10268217"/>
                <a:ext cx="6372519" cy="397031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支持向量机的目标就是要找到能够把样本准确无误地分割成两部分的超平</a:t>
                </a:r>
                <a:r>
                  <a:rPr lang="zh-CN" altLang="en-US" dirty="0" smtClean="0">
                    <a:latin typeface="微软雅黑" panose="020B0503020204020204" pitchFamily="34" charset="-122"/>
                    <a:ea typeface="微软雅黑" panose="020B0503020204020204" pitchFamily="34" charset="-122"/>
                  </a:rPr>
                  <a:t>面</a:t>
                </a:r>
                <a:r>
                  <a:rPr lang="en-US" i="1" dirty="0">
                    <a:latin typeface="微软雅黑" panose="020B0503020204020204" pitchFamily="34" charset="-122"/>
                    <a:ea typeface="微软雅黑" panose="020B0503020204020204" pitchFamily="34" charset="-122"/>
                  </a:rPr>
                  <a:t>H </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且使</a:t>
                </a:r>
                <a:r>
                  <a:rPr lang="zh-CN" altLang="en-US" dirty="0" smtClean="0">
                    <a:latin typeface="微软雅黑" panose="020B0503020204020204" pitchFamily="34" charset="-122"/>
                    <a:ea typeface="微软雅黑" panose="020B0503020204020204" pitchFamily="34" charset="-122"/>
                  </a:rPr>
                  <a:t>得</a:t>
                </a:r>
                <a:r>
                  <a:rPr lang="en-US" altLang="zh-CN" i="1" dirty="0">
                    <a:latin typeface="微软雅黑" panose="020B0503020204020204" pitchFamily="34" charset="-122"/>
                    <a:ea typeface="微软雅黑" panose="020B0503020204020204" pitchFamily="34" charset="-122"/>
                  </a:rPr>
                  <a:t>H</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a:t>
                </a:r>
                <a:r>
                  <a:rPr lang="en-US" altLang="zh-CN" i="1" dirty="0">
                    <a:latin typeface="微软雅黑" panose="020B0503020204020204" pitchFamily="34" charset="-122"/>
                    <a:ea typeface="微软雅黑" panose="020B0503020204020204" pitchFamily="34" charset="-122"/>
                  </a:rPr>
                  <a:t>H</a:t>
                </a:r>
                <a:r>
                  <a:rPr lang="en-US" altLang="zh-CN" baseline="-25000" dirty="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的</a:t>
                </a:r>
                <a:r>
                  <a:rPr lang="zh-CN" altLang="en-US" b="1" dirty="0">
                    <a:solidFill>
                      <a:srgbClr val="FFFF00"/>
                    </a:solidFill>
                    <a:latin typeface="微软雅黑" panose="020B0503020204020204" pitchFamily="34" charset="-122"/>
                    <a:ea typeface="微软雅黑" panose="020B0503020204020204" pitchFamily="34" charset="-122"/>
                  </a:rPr>
                  <a:t>距离最大化</a:t>
                </a:r>
                <a:r>
                  <a:rPr lang="zh-CN" altLang="en-US" dirty="0" smtClean="0">
                    <a:latin typeface="微软雅黑" panose="020B0503020204020204" pitchFamily="34" charset="-122"/>
                    <a:ea typeface="微软雅黑" panose="020B0503020204020204" pitchFamily="34" charset="-122"/>
                  </a:rPr>
                  <a:t>。寻找</a:t>
                </a:r>
                <a:r>
                  <a:rPr lang="en-US" altLang="zh-CN" i="1" dirty="0" smtClean="0">
                    <a:latin typeface="微软雅黑" panose="020B0503020204020204" pitchFamily="34" charset="-122"/>
                    <a:ea typeface="微软雅黑" panose="020B0503020204020204" pitchFamily="34" charset="-122"/>
                  </a:rPr>
                  <a:t>H</a:t>
                </a:r>
                <a:r>
                  <a:rPr lang="zh-CN" altLang="en-US" dirty="0" smtClean="0">
                    <a:latin typeface="微软雅黑" panose="020B0503020204020204" pitchFamily="34" charset="-122"/>
                    <a:ea typeface="微软雅黑" panose="020B0503020204020204" pitchFamily="34" charset="-122"/>
                  </a:rPr>
                  <a:t>的关键是寻找</a:t>
                </a:r>
                <a:r>
                  <a:rPr lang="zh-CN" altLang="en-US" dirty="0" smtClean="0">
                    <a:solidFill>
                      <a:srgbClr val="FFFF00"/>
                    </a:solidFill>
                    <a:latin typeface="微软雅黑" panose="020B0503020204020204" pitchFamily="34" charset="-122"/>
                    <a:ea typeface="微软雅黑" panose="020B0503020204020204" pitchFamily="34" charset="-122"/>
                  </a:rPr>
                  <a:t>支持向量</a:t>
                </a:r>
                <a:r>
                  <a:rPr lang="zh-CN" altLang="en-US" dirty="0" smtClean="0">
                    <a:latin typeface="微软雅黑" panose="020B0503020204020204" pitchFamily="34" charset="-122"/>
                    <a:ea typeface="微软雅黑" panose="020B0503020204020204" pitchFamily="34" charset="-122"/>
                  </a:rPr>
                  <a:t>（落在</a:t>
                </a:r>
                <a:r>
                  <a:rPr lang="en-US" altLang="zh-CN" i="1" dirty="0">
                    <a:latin typeface="微软雅黑" panose="020B0503020204020204" pitchFamily="34" charset="-122"/>
                    <a:ea typeface="微软雅黑" panose="020B0503020204020204" pitchFamily="34" charset="-122"/>
                  </a:rPr>
                  <a:t>H</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a:t>
                </a:r>
                <a:r>
                  <a:rPr lang="en-US" altLang="zh-CN" i="1" dirty="0">
                    <a:latin typeface="微软雅黑" panose="020B0503020204020204" pitchFamily="34" charset="-122"/>
                    <a:ea typeface="微软雅黑" panose="020B0503020204020204" pitchFamily="34" charset="-122"/>
                  </a:rPr>
                  <a:t>H</a:t>
                </a:r>
                <a:r>
                  <a:rPr lang="en-US" altLang="zh-CN" baseline="-25000" dirty="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上的样本点）。</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若点坐</a:t>
                </a:r>
                <a:r>
                  <a:rPr lang="zh-CN" altLang="en-US" dirty="0" smtClean="0">
                    <a:latin typeface="微软雅黑" panose="020B0503020204020204" pitchFamily="34" charset="-122"/>
                    <a:ea typeface="微软雅黑" panose="020B0503020204020204" pitchFamily="34" charset="-122"/>
                  </a:rPr>
                  <a:t>标</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平面</a:t>
                </a:r>
                <a:r>
                  <a:rPr lang="zh-CN" altLang="en-US" dirty="0" smtClean="0">
                    <a:latin typeface="微软雅黑" panose="020B0503020204020204" pitchFamily="34" charset="-122"/>
                    <a:ea typeface="微软雅黑" panose="020B0503020204020204" pitchFamily="34" charset="-122"/>
                  </a:rPr>
                  <a:t>为                      ，则</a:t>
                </a:r>
                <a:r>
                  <a:rPr lang="zh-CN" altLang="en-US" dirty="0">
                    <a:latin typeface="微软雅黑" panose="020B0503020204020204" pitchFamily="34" charset="-122"/>
                    <a:ea typeface="微软雅黑" panose="020B0503020204020204" pitchFamily="34" charset="-122"/>
                  </a:rPr>
                  <a:t>点到平面的距离</a:t>
                </a:r>
                <a:r>
                  <a:rPr lang="zh-CN" altLang="en-US" dirty="0" smtClean="0">
                    <a:latin typeface="微软雅黑" panose="020B0503020204020204" pitchFamily="34" charset="-122"/>
                    <a:ea typeface="微软雅黑" panose="020B0503020204020204" pitchFamily="34" charset="-122"/>
                  </a:rPr>
                  <a:t>为</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所以由超</a:t>
                </a:r>
                <a:r>
                  <a:rPr lang="zh-CN" altLang="en-US" dirty="0" smtClean="0">
                    <a:latin typeface="微软雅黑" panose="020B0503020204020204" pitchFamily="34" charset="-122"/>
                    <a:ea typeface="微软雅黑" panose="020B0503020204020204" pitchFamily="34" charset="-122"/>
                  </a:rPr>
                  <a:t>平</a:t>
                </a:r>
                <a:r>
                  <a:rPr lang="zh-CN" altLang="en-US" dirty="0">
                    <a:latin typeface="微软雅黑" panose="020B0503020204020204" pitchFamily="34" charset="-122"/>
                    <a:ea typeface="微软雅黑" panose="020B0503020204020204" pitchFamily="34" charset="-122"/>
                  </a:rPr>
                  <a:t>面</a:t>
                </a:r>
                <a:r>
                  <a:rPr lang="en-US" altLang="zh-CN" i="1" dirty="0" smtClean="0">
                    <a:latin typeface="微软雅黑" panose="020B0503020204020204" pitchFamily="34" charset="-122"/>
                    <a:ea typeface="微软雅黑" panose="020B0503020204020204" pitchFamily="34" charset="-122"/>
                  </a:rPr>
                  <a:t>H</a:t>
                </a:r>
                <a:r>
                  <a:rPr lang="en-US" altLang="zh-CN" baseline="-25000" dirty="0" smtClean="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a:t>
                </a:r>
                <a:r>
                  <a:rPr lang="en-US" altLang="zh-CN" i="1" dirty="0">
                    <a:latin typeface="微软雅黑" panose="020B0503020204020204" pitchFamily="34" charset="-122"/>
                    <a:ea typeface="微软雅黑" panose="020B0503020204020204" pitchFamily="34" charset="-122"/>
                  </a:rPr>
                  <a:t>H</a:t>
                </a:r>
                <a:r>
                  <a:rPr lang="en-US" altLang="zh-CN" baseline="-25000" dirty="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距离为：</a:t>
                </a:r>
              </a:p>
              <a:p>
                <a:r>
                  <a:rPr lang="zh-CN" altLang="en-US" dirty="0">
                    <a:latin typeface="微软雅黑" panose="020B0503020204020204" pitchFamily="34" charset="-122"/>
                    <a:ea typeface="微软雅黑" panose="020B0503020204020204" pitchFamily="34" charset="-122"/>
                  </a:rPr>
                  <a:t> </a:t>
                </a:r>
              </a:p>
              <a:p>
                <a:endParaRPr lang="en-US" altLang="zh-CN" dirty="0" smtClean="0">
                  <a:latin typeface="微软雅黑" panose="020B0503020204020204" pitchFamily="34" charset="-122"/>
                  <a:ea typeface="微软雅黑" panose="020B0503020204020204" pitchFamily="34" charset="-122"/>
                </a:endParaRPr>
              </a:p>
              <a:p>
                <a:endParaRPr 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因此，只要最小化    ，就能找到分类超平面。于是构建目标函数</a:t>
                </a:r>
                <a:endParaRPr lang="en-US" altLang="zh-CN" dirty="0" smtClean="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graphicFrame>
            <p:nvGraphicFramePr>
              <p:cNvPr id="1041" name="Object 1040"/>
              <p:cNvGraphicFramePr>
                <a:graphicFrameLocks noChangeAspect="1"/>
              </p:cNvGraphicFramePr>
              <p:nvPr>
                <p:extLst>
                  <p:ext uri="{D42A27DB-BD31-4B8C-83A1-F6EECF244321}">
                    <p14:modId xmlns:p14="http://schemas.microsoft.com/office/powerpoint/2010/main" val="2048093794"/>
                  </p:ext>
                </p:extLst>
              </p:nvPr>
            </p:nvGraphicFramePr>
            <p:xfrm>
              <a:off x="6381619" y="11184500"/>
              <a:ext cx="736756" cy="250219"/>
            </p:xfrm>
            <a:graphic>
              <a:graphicData uri="http://schemas.openxmlformats.org/presentationml/2006/ole">
                <mc:AlternateContent xmlns:mc="http://schemas.openxmlformats.org/markup-compatibility/2006">
                  <mc:Choice xmlns:v="urn:schemas-microsoft-com:vml" Requires="v">
                    <p:oleObj spid="_x0000_s27200" name="Equation" r:id="rId28" imgW="672840" imgH="228600" progId="Equation.3">
                      <p:embed/>
                    </p:oleObj>
                  </mc:Choice>
                  <mc:Fallback>
                    <p:oleObj name="Equation" r:id="rId28" imgW="672840" imgH="228600" progId="Equation.3">
                      <p:embed/>
                      <p:pic>
                        <p:nvPicPr>
                          <p:cNvPr id="0" name=""/>
                          <p:cNvPicPr/>
                          <p:nvPr/>
                        </p:nvPicPr>
                        <p:blipFill>
                          <a:blip r:embed="rId29"/>
                          <a:stretch>
                            <a:fillRect/>
                          </a:stretch>
                        </p:blipFill>
                        <p:spPr>
                          <a:xfrm>
                            <a:off x="6381619" y="11184500"/>
                            <a:ext cx="736756" cy="250219"/>
                          </a:xfrm>
                          <a:prstGeom prst="rect">
                            <a:avLst/>
                          </a:prstGeom>
                          <a:solidFill>
                            <a:schemeClr val="tx1"/>
                          </a:solidFill>
                        </p:spPr>
                      </p:pic>
                    </p:oleObj>
                  </mc:Fallback>
                </mc:AlternateContent>
              </a:graphicData>
            </a:graphic>
          </p:graphicFrame>
          <p:graphicFrame>
            <p:nvGraphicFramePr>
              <p:cNvPr id="1042" name="Object 1041"/>
              <p:cNvGraphicFramePr>
                <a:graphicFrameLocks noChangeAspect="1"/>
              </p:cNvGraphicFramePr>
              <p:nvPr>
                <p:extLst>
                  <p:ext uri="{D42A27DB-BD31-4B8C-83A1-F6EECF244321}">
                    <p14:modId xmlns:p14="http://schemas.microsoft.com/office/powerpoint/2010/main" val="1209323580"/>
                  </p:ext>
                </p:extLst>
              </p:nvPr>
            </p:nvGraphicFramePr>
            <p:xfrm>
              <a:off x="7879433" y="11212782"/>
              <a:ext cx="1485900" cy="228600"/>
            </p:xfrm>
            <a:graphic>
              <a:graphicData uri="http://schemas.openxmlformats.org/presentationml/2006/ole">
                <mc:AlternateContent xmlns:mc="http://schemas.openxmlformats.org/markup-compatibility/2006">
                  <mc:Choice xmlns:v="urn:schemas-microsoft-com:vml" Requires="v">
                    <p:oleObj spid="_x0000_s27201" name="Equation" r:id="rId30" imgW="1485720" imgH="228600" progId="Equation.3">
                      <p:embed/>
                    </p:oleObj>
                  </mc:Choice>
                  <mc:Fallback>
                    <p:oleObj name="Equation" r:id="rId30" imgW="1485720" imgH="228600" progId="Equation.3">
                      <p:embed/>
                      <p:pic>
                        <p:nvPicPr>
                          <p:cNvPr id="0" name=""/>
                          <p:cNvPicPr/>
                          <p:nvPr/>
                        </p:nvPicPr>
                        <p:blipFill>
                          <a:blip r:embed="rId31"/>
                          <a:stretch>
                            <a:fillRect/>
                          </a:stretch>
                        </p:blipFill>
                        <p:spPr>
                          <a:xfrm>
                            <a:off x="7879433" y="11212782"/>
                            <a:ext cx="1485900" cy="228600"/>
                          </a:xfrm>
                          <a:prstGeom prst="rect">
                            <a:avLst/>
                          </a:prstGeom>
                          <a:solidFill>
                            <a:schemeClr val="tx1"/>
                          </a:solidFill>
                        </p:spPr>
                      </p:pic>
                    </p:oleObj>
                  </mc:Fallback>
                </mc:AlternateContent>
              </a:graphicData>
            </a:graphic>
          </p:graphicFrame>
          <p:graphicFrame>
            <p:nvGraphicFramePr>
              <p:cNvPr id="1043" name="Object 1042"/>
              <p:cNvGraphicFramePr>
                <a:graphicFrameLocks noChangeAspect="1"/>
              </p:cNvGraphicFramePr>
              <p:nvPr>
                <p:extLst>
                  <p:ext uri="{D42A27DB-BD31-4B8C-83A1-F6EECF244321}">
                    <p14:modId xmlns:p14="http://schemas.microsoft.com/office/powerpoint/2010/main" val="1098686054"/>
                  </p:ext>
                </p:extLst>
              </p:nvPr>
            </p:nvGraphicFramePr>
            <p:xfrm>
              <a:off x="7099692" y="11537296"/>
              <a:ext cx="1836918" cy="562926"/>
            </p:xfrm>
            <a:graphic>
              <a:graphicData uri="http://schemas.openxmlformats.org/presentationml/2006/ole">
                <mc:AlternateContent xmlns:mc="http://schemas.openxmlformats.org/markup-compatibility/2006">
                  <mc:Choice xmlns:v="urn:schemas-microsoft-com:vml" Requires="v">
                    <p:oleObj spid="_x0000_s27202" name="Equation" r:id="rId32" imgW="1574640" imgH="482400" progId="Equation.3">
                      <p:embed/>
                    </p:oleObj>
                  </mc:Choice>
                  <mc:Fallback>
                    <p:oleObj name="Equation" r:id="rId32" imgW="1574640" imgH="482400" progId="Equation.3">
                      <p:embed/>
                      <p:pic>
                        <p:nvPicPr>
                          <p:cNvPr id="0" name=""/>
                          <p:cNvPicPr/>
                          <p:nvPr/>
                        </p:nvPicPr>
                        <p:blipFill>
                          <a:blip r:embed="rId33"/>
                          <a:stretch>
                            <a:fillRect/>
                          </a:stretch>
                        </p:blipFill>
                        <p:spPr>
                          <a:xfrm>
                            <a:off x="7099692" y="11537296"/>
                            <a:ext cx="1836918" cy="562926"/>
                          </a:xfrm>
                          <a:prstGeom prst="rect">
                            <a:avLst/>
                          </a:prstGeom>
                          <a:solidFill>
                            <a:schemeClr val="tx1"/>
                          </a:solidFill>
                        </p:spPr>
                      </p:pic>
                    </p:oleObj>
                  </mc:Fallback>
                </mc:AlternateContent>
              </a:graphicData>
            </a:graphic>
          </p:graphicFrame>
          <p:pic>
            <p:nvPicPr>
              <p:cNvPr id="1081" name="Picture 5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547185" y="12579076"/>
                <a:ext cx="1474265" cy="660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045" name="Object 1044"/>
            <p:cNvGraphicFramePr>
              <a:graphicFrameLocks noChangeAspect="1"/>
            </p:cNvGraphicFramePr>
            <p:nvPr>
              <p:extLst>
                <p:ext uri="{D42A27DB-BD31-4B8C-83A1-F6EECF244321}">
                  <p14:modId xmlns:p14="http://schemas.microsoft.com/office/powerpoint/2010/main" val="3466416930"/>
                </p:ext>
              </p:extLst>
            </p:nvPr>
          </p:nvGraphicFramePr>
          <p:xfrm>
            <a:off x="7267785" y="13958862"/>
            <a:ext cx="279400" cy="279400"/>
          </p:xfrm>
          <a:graphic>
            <a:graphicData uri="http://schemas.openxmlformats.org/presentationml/2006/ole">
              <mc:AlternateContent xmlns:mc="http://schemas.openxmlformats.org/markup-compatibility/2006">
                <mc:Choice xmlns:v="urn:schemas-microsoft-com:vml" Requires="v">
                  <p:oleObj spid="_x0000_s27203" name="Equation" r:id="rId35" imgW="279360" imgH="279360" progId="Equation.3">
                    <p:embed/>
                  </p:oleObj>
                </mc:Choice>
                <mc:Fallback>
                  <p:oleObj name="Equation" r:id="rId35" imgW="279360" imgH="279360" progId="Equation.3">
                    <p:embed/>
                    <p:pic>
                      <p:nvPicPr>
                        <p:cNvPr id="0" name=""/>
                        <p:cNvPicPr/>
                        <p:nvPr/>
                      </p:nvPicPr>
                      <p:blipFill>
                        <a:blip r:embed="rId36"/>
                        <a:stretch>
                          <a:fillRect/>
                        </a:stretch>
                      </p:blipFill>
                      <p:spPr>
                        <a:xfrm>
                          <a:off x="7267785" y="13958862"/>
                          <a:ext cx="279400" cy="279400"/>
                        </a:xfrm>
                        <a:prstGeom prst="rect">
                          <a:avLst/>
                        </a:prstGeom>
                        <a:solidFill>
                          <a:schemeClr val="tx1"/>
                        </a:solidFill>
                      </p:spPr>
                    </p:pic>
                  </p:oleObj>
                </mc:Fallback>
              </mc:AlternateContent>
            </a:graphicData>
          </a:graphic>
        </p:graphicFrame>
        <p:graphicFrame>
          <p:nvGraphicFramePr>
            <p:cNvPr id="1046" name="Object 1045"/>
            <p:cNvGraphicFramePr>
              <a:graphicFrameLocks noChangeAspect="1"/>
            </p:cNvGraphicFramePr>
            <p:nvPr>
              <p:extLst>
                <p:ext uri="{D42A27DB-BD31-4B8C-83A1-F6EECF244321}">
                  <p14:modId xmlns:p14="http://schemas.microsoft.com/office/powerpoint/2010/main" val="869483495"/>
                </p:ext>
              </p:extLst>
            </p:nvPr>
          </p:nvGraphicFramePr>
          <p:xfrm>
            <a:off x="7547185" y="14381104"/>
            <a:ext cx="1574800" cy="660400"/>
          </p:xfrm>
          <a:graphic>
            <a:graphicData uri="http://schemas.openxmlformats.org/presentationml/2006/ole">
              <mc:AlternateContent xmlns:mc="http://schemas.openxmlformats.org/markup-compatibility/2006">
                <mc:Choice xmlns:v="urn:schemas-microsoft-com:vml" Requires="v">
                  <p:oleObj spid="_x0000_s27204" name="Equation" r:id="rId37" imgW="1574640" imgH="660240" progId="Equation.3">
                    <p:embed/>
                  </p:oleObj>
                </mc:Choice>
                <mc:Fallback>
                  <p:oleObj name="Equation" r:id="rId37" imgW="1574640" imgH="660240" progId="Equation.3">
                    <p:embed/>
                    <p:pic>
                      <p:nvPicPr>
                        <p:cNvPr id="0" name=""/>
                        <p:cNvPicPr/>
                        <p:nvPr/>
                      </p:nvPicPr>
                      <p:blipFill>
                        <a:blip r:embed="rId38"/>
                        <a:stretch>
                          <a:fillRect/>
                        </a:stretch>
                      </p:blipFill>
                      <p:spPr>
                        <a:xfrm>
                          <a:off x="7547185" y="14381104"/>
                          <a:ext cx="1574800" cy="66040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119308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400" fill="hold"/>
                                        <p:tgtEl>
                                          <p:spTgt spid="4">
                                            <p:txEl>
                                              <p:pRg st="0" end="0"/>
                                            </p:txEl>
                                          </p:spTgt>
                                        </p:tgtEl>
                                        <p:attrNameLst>
                                          <p:attrName>style.color</p:attrName>
                                        </p:attrNameLst>
                                      </p:cBhvr>
                                      <p:to>
                                        <p:clrVal>
                                          <a:schemeClr val="accent2"/>
                                        </p:clrVal>
                                      </p:to>
                                    </p:set>
                                    <p:set>
                                      <p:cBhvr>
                                        <p:cTn id="7" dur="400" fill="hold"/>
                                        <p:tgtEl>
                                          <p:spTgt spid="4">
                                            <p:txEl>
                                              <p:pRg st="0" end="0"/>
                                            </p:txEl>
                                          </p:spTgt>
                                        </p:tgtEl>
                                        <p:attrNameLst>
                                          <p:attrName>fillcolor</p:attrName>
                                        </p:attrNameLst>
                                      </p:cBhvr>
                                      <p:to>
                                        <p:clrVal>
                                          <a:schemeClr val="accent2"/>
                                        </p:clrVal>
                                      </p:to>
                                    </p:set>
                                    <p:set>
                                      <p:cBhvr>
                                        <p:cTn id="8" dur="400" fill="hold"/>
                                        <p:tgtEl>
                                          <p:spTgt spid="4">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400"/>
                                        <p:tgtEl>
                                          <p:spTgt spid="6"/>
                                        </p:tgtEl>
                                        <p:attrNameLst>
                                          <p:attrName>ppt_x</p:attrName>
                                        </p:attrNameLst>
                                      </p:cBhvr>
                                      <p:tavLst>
                                        <p:tav tm="0">
                                          <p:val>
                                            <p:strVal val="ppt_x"/>
                                          </p:val>
                                        </p:tav>
                                        <p:tav tm="100000">
                                          <p:val>
                                            <p:strVal val="ppt_x"/>
                                          </p:val>
                                        </p:tav>
                                      </p:tavLst>
                                    </p:anim>
                                    <p:anim calcmode="lin" valueType="num">
                                      <p:cBhvr additive="base">
                                        <p:cTn id="13" dur="400"/>
                                        <p:tgtEl>
                                          <p:spTgt spid="6"/>
                                        </p:tgtEl>
                                        <p:attrNameLst>
                                          <p:attrName>ppt_y</p:attrName>
                                        </p:attrNameLst>
                                      </p:cBhvr>
                                      <p:tavLst>
                                        <p:tav tm="0">
                                          <p:val>
                                            <p:strVal val="ppt_y"/>
                                          </p:val>
                                        </p:tav>
                                        <p:tav tm="100000">
                                          <p:val>
                                            <p:strVal val="0-ppt_h/2"/>
                                          </p:val>
                                        </p:tav>
                                      </p:tavLst>
                                    </p:anim>
                                    <p:set>
                                      <p:cBhvr>
                                        <p:cTn id="14" dur="1" fill="hold">
                                          <p:stCondLst>
                                            <p:cond delay="399"/>
                                          </p:stCondLst>
                                        </p:cTn>
                                        <p:tgtEl>
                                          <p:spTgt spid="6"/>
                                        </p:tgtEl>
                                        <p:attrNameLst>
                                          <p:attrName>style.visibility</p:attrName>
                                        </p:attrNameLst>
                                      </p:cBhvr>
                                      <p:to>
                                        <p:strVal val="hidden"/>
                                      </p:to>
                                    </p:set>
                                  </p:childTnLst>
                                </p:cTn>
                              </p:par>
                              <p:par>
                                <p:cTn id="15" presetID="2" presetClass="exit" presetSubtype="1" fill="hold" nodeType="withEffect">
                                  <p:stCondLst>
                                    <p:cond delay="0"/>
                                  </p:stCondLst>
                                  <p:childTnLst>
                                    <p:anim calcmode="lin" valueType="num">
                                      <p:cBhvr additive="base">
                                        <p:cTn id="16" dur="400"/>
                                        <p:tgtEl>
                                          <p:spTgt spid="5"/>
                                        </p:tgtEl>
                                        <p:attrNameLst>
                                          <p:attrName>ppt_x</p:attrName>
                                        </p:attrNameLst>
                                      </p:cBhvr>
                                      <p:tavLst>
                                        <p:tav tm="0">
                                          <p:val>
                                            <p:strVal val="ppt_x"/>
                                          </p:val>
                                        </p:tav>
                                        <p:tav tm="100000">
                                          <p:val>
                                            <p:strVal val="ppt_x"/>
                                          </p:val>
                                        </p:tav>
                                      </p:tavLst>
                                    </p:anim>
                                    <p:anim calcmode="lin" valueType="num">
                                      <p:cBhvr additive="base">
                                        <p:cTn id="17" dur="400"/>
                                        <p:tgtEl>
                                          <p:spTgt spid="5"/>
                                        </p:tgtEl>
                                        <p:attrNameLst>
                                          <p:attrName>ppt_y</p:attrName>
                                        </p:attrNameLst>
                                      </p:cBhvr>
                                      <p:tavLst>
                                        <p:tav tm="0">
                                          <p:val>
                                            <p:strVal val="ppt_y"/>
                                          </p:val>
                                        </p:tav>
                                        <p:tav tm="100000">
                                          <p:val>
                                            <p:strVal val="0-ppt_h/2"/>
                                          </p:val>
                                        </p:tav>
                                      </p:tavLst>
                                    </p:anim>
                                    <p:set>
                                      <p:cBhvr>
                                        <p:cTn id="18" dur="1" fill="hold">
                                          <p:stCondLst>
                                            <p:cond delay="399"/>
                                          </p:stCondLst>
                                        </p:cTn>
                                        <p:tgtEl>
                                          <p:spTgt spid="5"/>
                                        </p:tgtEl>
                                        <p:attrNameLst>
                                          <p:attrName>style.visibility</p:attrName>
                                        </p:attrNameLst>
                                      </p:cBhvr>
                                      <p:to>
                                        <p:strVal val="hidden"/>
                                      </p:to>
                                    </p:set>
                                  </p:childTnLst>
                                </p:cTn>
                              </p:par>
                              <p:par>
                                <p:cTn id="19" presetID="2" presetClass="exit" presetSubtype="1" fill="hold" nodeType="withEffect">
                                  <p:stCondLst>
                                    <p:cond delay="0"/>
                                  </p:stCondLst>
                                  <p:childTnLst>
                                    <p:anim calcmode="lin" valueType="num">
                                      <p:cBhvr additive="base">
                                        <p:cTn id="20" dur="400"/>
                                        <p:tgtEl>
                                          <p:spTgt spid="7"/>
                                        </p:tgtEl>
                                        <p:attrNameLst>
                                          <p:attrName>ppt_x</p:attrName>
                                        </p:attrNameLst>
                                      </p:cBhvr>
                                      <p:tavLst>
                                        <p:tav tm="0">
                                          <p:val>
                                            <p:strVal val="ppt_x"/>
                                          </p:val>
                                        </p:tav>
                                        <p:tav tm="100000">
                                          <p:val>
                                            <p:strVal val="ppt_x"/>
                                          </p:val>
                                        </p:tav>
                                      </p:tavLst>
                                    </p:anim>
                                    <p:anim calcmode="lin" valueType="num">
                                      <p:cBhvr additive="base">
                                        <p:cTn id="21" dur="400"/>
                                        <p:tgtEl>
                                          <p:spTgt spid="7"/>
                                        </p:tgtEl>
                                        <p:attrNameLst>
                                          <p:attrName>ppt_y</p:attrName>
                                        </p:attrNameLst>
                                      </p:cBhvr>
                                      <p:tavLst>
                                        <p:tav tm="0">
                                          <p:val>
                                            <p:strVal val="ppt_y"/>
                                          </p:val>
                                        </p:tav>
                                        <p:tav tm="100000">
                                          <p:val>
                                            <p:strVal val="0-ppt_h/2"/>
                                          </p:val>
                                        </p:tav>
                                      </p:tavLst>
                                    </p:anim>
                                    <p:set>
                                      <p:cBhvr>
                                        <p:cTn id="22" dur="1" fill="hold">
                                          <p:stCondLst>
                                            <p:cond delay="399"/>
                                          </p:stCondLst>
                                        </p:cTn>
                                        <p:tgtEl>
                                          <p:spTgt spid="7"/>
                                        </p:tgtEl>
                                        <p:attrNameLst>
                                          <p:attrName>style.visibility</p:attrName>
                                        </p:attrNameLst>
                                      </p:cBhvr>
                                      <p:to>
                                        <p:strVal val="hidden"/>
                                      </p:to>
                                    </p:set>
                                  </p:childTnLst>
                                </p:cTn>
                              </p:par>
                              <p:par>
                                <p:cTn id="23" presetID="2" presetClass="exit" presetSubtype="1" fill="hold" nodeType="withEffect">
                                  <p:stCondLst>
                                    <p:cond delay="0"/>
                                  </p:stCondLst>
                                  <p:childTnLst>
                                    <p:anim calcmode="lin" valueType="num">
                                      <p:cBhvr additive="base">
                                        <p:cTn id="24" dur="400"/>
                                        <p:tgtEl>
                                          <p:spTgt spid="8"/>
                                        </p:tgtEl>
                                        <p:attrNameLst>
                                          <p:attrName>ppt_x</p:attrName>
                                        </p:attrNameLst>
                                      </p:cBhvr>
                                      <p:tavLst>
                                        <p:tav tm="0">
                                          <p:val>
                                            <p:strVal val="ppt_x"/>
                                          </p:val>
                                        </p:tav>
                                        <p:tav tm="100000">
                                          <p:val>
                                            <p:strVal val="ppt_x"/>
                                          </p:val>
                                        </p:tav>
                                      </p:tavLst>
                                    </p:anim>
                                    <p:anim calcmode="lin" valueType="num">
                                      <p:cBhvr additive="base">
                                        <p:cTn id="25" dur="400"/>
                                        <p:tgtEl>
                                          <p:spTgt spid="8"/>
                                        </p:tgtEl>
                                        <p:attrNameLst>
                                          <p:attrName>ppt_y</p:attrName>
                                        </p:attrNameLst>
                                      </p:cBhvr>
                                      <p:tavLst>
                                        <p:tav tm="0">
                                          <p:val>
                                            <p:strVal val="ppt_y"/>
                                          </p:val>
                                        </p:tav>
                                        <p:tav tm="100000">
                                          <p:val>
                                            <p:strVal val="0-ppt_h/2"/>
                                          </p:val>
                                        </p:tav>
                                      </p:tavLst>
                                    </p:anim>
                                    <p:set>
                                      <p:cBhvr>
                                        <p:cTn id="26" dur="1" fill="hold">
                                          <p:stCondLst>
                                            <p:cond delay="399"/>
                                          </p:stCondLst>
                                        </p:cTn>
                                        <p:tgtEl>
                                          <p:spTgt spid="8"/>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4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9" dur="400"/>
                                        <p:tgtEl>
                                          <p:spTgt spid="3">
                                            <p:txEl>
                                              <p:pRg st="0" end="0"/>
                                            </p:txEl>
                                          </p:spTgt>
                                        </p:tgtEl>
                                        <p:attrNameLst>
                                          <p:attrName>ppt_y</p:attrName>
                                        </p:attrNameLst>
                                      </p:cBhvr>
                                      <p:tavLst>
                                        <p:tav tm="0">
                                          <p:val>
                                            <p:strVal val="ppt_y"/>
                                          </p:val>
                                        </p:tav>
                                        <p:tav tm="100000">
                                          <p:val>
                                            <p:strVal val="0-ppt_h/2"/>
                                          </p:val>
                                        </p:tav>
                                      </p:tavLst>
                                    </p:anim>
                                    <p:set>
                                      <p:cBhvr>
                                        <p:cTn id="30" dur="1" fill="hold">
                                          <p:stCondLst>
                                            <p:cond delay="399"/>
                                          </p:stCondLst>
                                        </p:cTn>
                                        <p:tgtEl>
                                          <p:spTgt spid="3">
                                            <p:txEl>
                                              <p:pRg st="0" end="0"/>
                                            </p:txEl>
                                          </p:spTgt>
                                        </p:tgtEl>
                                        <p:attrNameLst>
                                          <p:attrName>style.visibility</p:attrName>
                                        </p:attrNameLst>
                                      </p:cBhvr>
                                      <p:to>
                                        <p:strVal val="hidden"/>
                                      </p:to>
                                    </p:set>
                                  </p:childTnLst>
                                </p:cTn>
                              </p:par>
                              <p:par>
                                <p:cTn id="31" presetID="2" presetClass="exit" presetSubtype="1" fill="hold" grpId="0" nodeType="withEffect">
                                  <p:stCondLst>
                                    <p:cond delay="0"/>
                                  </p:stCondLst>
                                  <p:childTnLst>
                                    <p:anim calcmode="lin" valueType="num">
                                      <p:cBhvr additive="base">
                                        <p:cTn id="32" dur="4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3" dur="400"/>
                                        <p:tgtEl>
                                          <p:spTgt spid="3">
                                            <p:txEl>
                                              <p:pRg st="1" end="1"/>
                                            </p:txEl>
                                          </p:spTgt>
                                        </p:tgtEl>
                                        <p:attrNameLst>
                                          <p:attrName>ppt_y</p:attrName>
                                        </p:attrNameLst>
                                      </p:cBhvr>
                                      <p:tavLst>
                                        <p:tav tm="0">
                                          <p:val>
                                            <p:strVal val="ppt_y"/>
                                          </p:val>
                                        </p:tav>
                                        <p:tav tm="100000">
                                          <p:val>
                                            <p:strVal val="0-ppt_h/2"/>
                                          </p:val>
                                        </p:tav>
                                      </p:tavLst>
                                    </p:anim>
                                    <p:set>
                                      <p:cBhvr>
                                        <p:cTn id="34" dur="1" fill="hold">
                                          <p:stCondLst>
                                            <p:cond delay="399"/>
                                          </p:stCondLst>
                                        </p:cTn>
                                        <p:tgtEl>
                                          <p:spTgt spid="3">
                                            <p:txEl>
                                              <p:pRg st="1" end="1"/>
                                            </p:txEl>
                                          </p:spTgt>
                                        </p:tgtEl>
                                        <p:attrNameLst>
                                          <p:attrName>style.visibility</p:attrName>
                                        </p:attrNameLst>
                                      </p:cBhvr>
                                      <p:to>
                                        <p:strVal val="hidden"/>
                                      </p:to>
                                    </p:set>
                                  </p:childTnLst>
                                </p:cTn>
                              </p:par>
                              <p:par>
                                <p:cTn id="35" presetID="2" presetClass="exit" presetSubtype="1" fill="hold" grpId="0" nodeType="withEffect">
                                  <p:stCondLst>
                                    <p:cond delay="0"/>
                                  </p:stCondLst>
                                  <p:childTnLst>
                                    <p:anim calcmode="lin" valueType="num">
                                      <p:cBhvr additive="base">
                                        <p:cTn id="36" dur="4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400"/>
                                        <p:tgtEl>
                                          <p:spTgt spid="3">
                                            <p:txEl>
                                              <p:pRg st="2" end="2"/>
                                            </p:txEl>
                                          </p:spTgt>
                                        </p:tgtEl>
                                        <p:attrNameLst>
                                          <p:attrName>ppt_y</p:attrName>
                                        </p:attrNameLst>
                                      </p:cBhvr>
                                      <p:tavLst>
                                        <p:tav tm="0">
                                          <p:val>
                                            <p:strVal val="ppt_y"/>
                                          </p:val>
                                        </p:tav>
                                        <p:tav tm="100000">
                                          <p:val>
                                            <p:strVal val="0-ppt_h/2"/>
                                          </p:val>
                                        </p:tav>
                                      </p:tavLst>
                                    </p:anim>
                                    <p:set>
                                      <p:cBhvr>
                                        <p:cTn id="38" dur="1" fill="hold">
                                          <p:stCondLst>
                                            <p:cond delay="399"/>
                                          </p:stCondLst>
                                        </p:cTn>
                                        <p:tgtEl>
                                          <p:spTgt spid="3">
                                            <p:txEl>
                                              <p:pRg st="2" end="2"/>
                                            </p:txEl>
                                          </p:spTgt>
                                        </p:tgtEl>
                                        <p:attrNameLst>
                                          <p:attrName>style.visibility</p:attrName>
                                        </p:attrNameLst>
                                      </p:cBhvr>
                                      <p:to>
                                        <p:strVal val="hidden"/>
                                      </p:to>
                                    </p:set>
                                  </p:childTnLst>
                                </p:cTn>
                              </p:par>
                              <p:par>
                                <p:cTn id="39" presetID="2" presetClass="exit" presetSubtype="1" fill="hold" grpId="0" nodeType="withEffect">
                                  <p:stCondLst>
                                    <p:cond delay="0"/>
                                  </p:stCondLst>
                                  <p:childTnLst>
                                    <p:anim calcmode="lin" valueType="num">
                                      <p:cBhvr additive="base">
                                        <p:cTn id="40" dur="4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1" dur="400"/>
                                        <p:tgtEl>
                                          <p:spTgt spid="3">
                                            <p:txEl>
                                              <p:pRg st="3" end="3"/>
                                            </p:txEl>
                                          </p:spTgt>
                                        </p:tgtEl>
                                        <p:attrNameLst>
                                          <p:attrName>ppt_y</p:attrName>
                                        </p:attrNameLst>
                                      </p:cBhvr>
                                      <p:tavLst>
                                        <p:tav tm="0">
                                          <p:val>
                                            <p:strVal val="ppt_y"/>
                                          </p:val>
                                        </p:tav>
                                        <p:tav tm="100000">
                                          <p:val>
                                            <p:strVal val="0-ppt_h/2"/>
                                          </p:val>
                                        </p:tav>
                                      </p:tavLst>
                                    </p:anim>
                                    <p:set>
                                      <p:cBhvr>
                                        <p:cTn id="42" dur="1" fill="hold">
                                          <p:stCondLst>
                                            <p:cond delay="399"/>
                                          </p:stCondLst>
                                        </p:cTn>
                                        <p:tgtEl>
                                          <p:spTgt spid="3">
                                            <p:txEl>
                                              <p:pRg st="3" end="3"/>
                                            </p:txEl>
                                          </p:spTgt>
                                        </p:tgtEl>
                                        <p:attrNameLst>
                                          <p:attrName>style.visibility</p:attrName>
                                        </p:attrNameLst>
                                      </p:cBhvr>
                                      <p:to>
                                        <p:strVal val="hidden"/>
                                      </p:to>
                                    </p:set>
                                  </p:childTnLst>
                                </p:cTn>
                              </p:par>
                              <p:par>
                                <p:cTn id="43" presetID="16" presetClass="emph" presetSubtype="0" fill="hold" nodeType="withEffect">
                                  <p:stCondLst>
                                    <p:cond delay="0"/>
                                  </p:stCondLst>
                                  <p:iterate type="lt">
                                    <p:tmPct val="4000"/>
                                  </p:iterate>
                                  <p:childTnLst>
                                    <p:set>
                                      <p:cBhvr override="childStyle">
                                        <p:cTn id="44" dur="500" fill="hold"/>
                                        <p:tgtEl>
                                          <p:spTgt spid="4">
                                            <p:txEl>
                                              <p:pRg st="1" end="1"/>
                                            </p:txEl>
                                          </p:spTgt>
                                        </p:tgtEl>
                                        <p:attrNameLst>
                                          <p:attrName>style.color</p:attrName>
                                        </p:attrNameLst>
                                      </p:cBhvr>
                                      <p:to>
                                        <p:clrVal>
                                          <a:schemeClr val="accent2"/>
                                        </p:clrVal>
                                      </p:to>
                                    </p:set>
                                    <p:set>
                                      <p:cBhvr>
                                        <p:cTn id="45" dur="500" fill="hold"/>
                                        <p:tgtEl>
                                          <p:spTgt spid="4">
                                            <p:txEl>
                                              <p:pRg st="1" end="1"/>
                                            </p:txEl>
                                          </p:spTgt>
                                        </p:tgtEl>
                                        <p:attrNameLst>
                                          <p:attrName>fillcolor</p:attrName>
                                        </p:attrNameLst>
                                      </p:cBhvr>
                                      <p:to>
                                        <p:clrVal>
                                          <a:schemeClr val="accent2"/>
                                        </p:clrVal>
                                      </p:to>
                                    </p:set>
                                    <p:set>
                                      <p:cBhvr>
                                        <p:cTn id="46" dur="500" fill="hold"/>
                                        <p:tgtEl>
                                          <p:spTgt spid="4">
                                            <p:txEl>
                                              <p:pRg st="1" end="1"/>
                                            </p:txEl>
                                          </p:spTgt>
                                        </p:tgtEl>
                                        <p:attrNameLst>
                                          <p:attrName>fill.type</p:attrName>
                                        </p:attrNameLst>
                                      </p:cBhvr>
                                      <p:to>
                                        <p:strVal val="solid"/>
                                      </p:to>
                                    </p:set>
                                  </p:childTnLst>
                                </p:cTn>
                              </p:par>
                              <p:par>
                                <p:cTn id="47" presetID="64" presetClass="path" presetSubtype="0" accel="50000" decel="50000" fill="hold" nodeType="withEffect">
                                  <p:stCondLst>
                                    <p:cond delay="0"/>
                                  </p:stCondLst>
                                  <p:childTnLst>
                                    <p:animMotion origin="layout" path="M -3.49049E-7 4.21235E-6 L -0.00781 -0.78904 " pathEditMode="relative" rAng="0" ptsTypes="AA">
                                      <p:cBhvr>
                                        <p:cTn id="48" dur="400" fill="hold"/>
                                        <p:tgtEl>
                                          <p:spTgt spid="1040"/>
                                        </p:tgtEl>
                                        <p:attrNameLst>
                                          <p:attrName>ppt_x</p:attrName>
                                          <p:attrName>ppt_y</p:attrName>
                                        </p:attrNameLst>
                                      </p:cBhvr>
                                      <p:rCtr x="-391" y="-39463"/>
                                    </p:animMotion>
                                  </p:childTnLst>
                                </p:cTn>
                              </p:par>
                            </p:childTnLst>
                          </p:cTn>
                        </p:par>
                      </p:childTnLst>
                    </p:cTn>
                  </p:par>
                  <p:par>
                    <p:cTn id="49" fill="hold">
                      <p:stCondLst>
                        <p:cond delay="indefinite"/>
                      </p:stCondLst>
                      <p:childTnLst>
                        <p:par>
                          <p:cTn id="50" fill="hold">
                            <p:stCondLst>
                              <p:cond delay="0"/>
                            </p:stCondLst>
                            <p:childTnLst>
                              <p:par>
                                <p:cTn id="51" presetID="2" presetClass="exit" presetSubtype="1" fill="hold" nodeType="clickEffect">
                                  <p:stCondLst>
                                    <p:cond delay="0"/>
                                  </p:stCondLst>
                                  <p:childTnLst>
                                    <p:anim calcmode="lin" valueType="num">
                                      <p:cBhvr additive="base">
                                        <p:cTn id="52" dur="400"/>
                                        <p:tgtEl>
                                          <p:spTgt spid="1040"/>
                                        </p:tgtEl>
                                        <p:attrNameLst>
                                          <p:attrName>ppt_x</p:attrName>
                                        </p:attrNameLst>
                                      </p:cBhvr>
                                      <p:tavLst>
                                        <p:tav tm="0">
                                          <p:val>
                                            <p:strVal val="ppt_x"/>
                                          </p:val>
                                        </p:tav>
                                        <p:tav tm="100000">
                                          <p:val>
                                            <p:strVal val="ppt_x"/>
                                          </p:val>
                                        </p:tav>
                                      </p:tavLst>
                                    </p:anim>
                                    <p:anim calcmode="lin" valueType="num">
                                      <p:cBhvr additive="base">
                                        <p:cTn id="53" dur="400"/>
                                        <p:tgtEl>
                                          <p:spTgt spid="1040"/>
                                        </p:tgtEl>
                                        <p:attrNameLst>
                                          <p:attrName>ppt_y</p:attrName>
                                        </p:attrNameLst>
                                      </p:cBhvr>
                                      <p:tavLst>
                                        <p:tav tm="0">
                                          <p:val>
                                            <p:strVal val="ppt_y"/>
                                          </p:val>
                                        </p:tav>
                                        <p:tav tm="100000">
                                          <p:val>
                                            <p:strVal val="0-ppt_h/2"/>
                                          </p:val>
                                        </p:tav>
                                      </p:tavLst>
                                    </p:anim>
                                    <p:set>
                                      <p:cBhvr>
                                        <p:cTn id="54" dur="1" fill="hold">
                                          <p:stCondLst>
                                            <p:cond delay="399"/>
                                          </p:stCondLst>
                                        </p:cTn>
                                        <p:tgtEl>
                                          <p:spTgt spid="1040"/>
                                        </p:tgtEl>
                                        <p:attrNameLst>
                                          <p:attrName>style.visibility</p:attrName>
                                        </p:attrNameLst>
                                      </p:cBhvr>
                                      <p:to>
                                        <p:strVal val="hidden"/>
                                      </p:to>
                                    </p:set>
                                  </p:childTnLst>
                                </p:cTn>
                              </p:par>
                              <p:par>
                                <p:cTn id="55" presetID="16" presetClass="emph" presetSubtype="0" fill="hold" nodeType="withEffect">
                                  <p:stCondLst>
                                    <p:cond delay="0"/>
                                  </p:stCondLst>
                                  <p:iterate type="lt">
                                    <p:tmPct val="4000"/>
                                  </p:iterate>
                                  <p:childTnLst>
                                    <p:set>
                                      <p:cBhvr override="childStyle">
                                        <p:cTn id="56" dur="400" fill="hold"/>
                                        <p:tgtEl>
                                          <p:spTgt spid="4">
                                            <p:txEl>
                                              <p:pRg st="2" end="2"/>
                                            </p:txEl>
                                          </p:spTgt>
                                        </p:tgtEl>
                                        <p:attrNameLst>
                                          <p:attrName>style.color</p:attrName>
                                        </p:attrNameLst>
                                      </p:cBhvr>
                                      <p:to>
                                        <p:clrVal>
                                          <a:schemeClr val="accent2"/>
                                        </p:clrVal>
                                      </p:to>
                                    </p:set>
                                    <p:set>
                                      <p:cBhvr>
                                        <p:cTn id="57" dur="400" fill="hold"/>
                                        <p:tgtEl>
                                          <p:spTgt spid="4">
                                            <p:txEl>
                                              <p:pRg st="2" end="2"/>
                                            </p:txEl>
                                          </p:spTgt>
                                        </p:tgtEl>
                                        <p:attrNameLst>
                                          <p:attrName>fillcolor</p:attrName>
                                        </p:attrNameLst>
                                      </p:cBhvr>
                                      <p:to>
                                        <p:clrVal>
                                          <a:schemeClr val="accent2"/>
                                        </p:clrVal>
                                      </p:to>
                                    </p:set>
                                    <p:set>
                                      <p:cBhvr>
                                        <p:cTn id="58" dur="400" fill="hold"/>
                                        <p:tgtEl>
                                          <p:spTgt spid="4">
                                            <p:txEl>
                                              <p:pRg st="2" end="2"/>
                                            </p:txEl>
                                          </p:spTgt>
                                        </p:tgtEl>
                                        <p:attrNameLst>
                                          <p:attrName>fill.type</p:attrName>
                                        </p:attrNameLst>
                                      </p:cBhvr>
                                      <p:to>
                                        <p:strVal val="solid"/>
                                      </p:to>
                                    </p:set>
                                  </p:childTnLst>
                                </p:cTn>
                              </p:par>
                              <p:par>
                                <p:cTn id="59" presetID="64" presetClass="path" presetSubtype="0" accel="50000" decel="50000" fill="hold" nodeType="withEffect">
                                  <p:stCondLst>
                                    <p:cond delay="0"/>
                                  </p:stCondLst>
                                  <p:childTnLst>
                                    <p:animMotion origin="layout" path="M -3.5504E-6 -2.02406E-6 L -0.04793 -1.36063 " pathEditMode="relative" rAng="0" ptsTypes="AA">
                                      <p:cBhvr>
                                        <p:cTn id="60" dur="400" fill="hold"/>
                                        <p:tgtEl>
                                          <p:spTgt spid="1047"/>
                                        </p:tgtEl>
                                        <p:attrNameLst>
                                          <p:attrName>ppt_x</p:attrName>
                                          <p:attrName>ppt_y</p:attrName>
                                        </p:attrNameLst>
                                      </p:cBhvr>
                                      <p:rCtr x="-2396" y="-680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拉格朗日乘子</a:t>
            </a:r>
            <a:endParaRPr lang="en-US" dirty="0"/>
          </a:p>
        </p:txBody>
      </p:sp>
      <p:sp>
        <p:nvSpPr>
          <p:cNvPr id="5" name="Vertical Text Placeholder 4"/>
          <p:cNvSpPr>
            <a:spLocks noGrp="1"/>
          </p:cNvSpPr>
          <p:nvPr>
            <p:ph type="body" orient="vert" idx="1"/>
          </p:nvPr>
        </p:nvSpPr>
        <p:spPr>
          <a:xfrm>
            <a:off x="1524000" y="1420264"/>
            <a:ext cx="9334500" cy="4351338"/>
          </a:xfrm>
        </p:spPr>
        <p:txBody>
          <a:bodyPr>
            <a:normAutofit fontScale="85000" lnSpcReduction="10000"/>
          </a:bodyPr>
          <a:lstStyle/>
          <a:p>
            <a:r>
              <a:rPr lang="zh-CN" altLang="en-US" sz="2000" dirty="0" smtClean="0"/>
              <a:t>为去除约束方程，引入拉格朗日乘子。原目标函数变为</a:t>
            </a:r>
            <a:endParaRPr lang="en-US" altLang="zh-CN" sz="2000" dirty="0" smtClean="0"/>
          </a:p>
          <a:p>
            <a:endParaRPr lang="en-US" sz="2000" dirty="0"/>
          </a:p>
          <a:p>
            <a:endParaRPr lang="en-US" sz="2000" dirty="0" smtClean="0"/>
          </a:p>
          <a:p>
            <a:r>
              <a:rPr lang="zh-CN" altLang="en-US" sz="2000" dirty="0"/>
              <a:t>其</a:t>
            </a:r>
            <a:r>
              <a:rPr lang="zh-CN" altLang="en-US" sz="2000" dirty="0" smtClean="0"/>
              <a:t>中，       目标函数式典型的二次规划问题，                      该问题叫做</a:t>
            </a:r>
            <a:r>
              <a:rPr lang="zh-CN" altLang="en-US" sz="2000" dirty="0" smtClean="0">
                <a:solidFill>
                  <a:srgbClr val="FFFF00"/>
                </a:solidFill>
              </a:rPr>
              <a:t>原问题</a:t>
            </a:r>
            <a:r>
              <a:rPr lang="zh-CN" altLang="en-US" sz="2000" dirty="0" smtClean="0"/>
              <a:t>，通过对偶变换，</a:t>
            </a:r>
            <a:endParaRPr lang="en-US" altLang="zh-CN" sz="2000" dirty="0" smtClean="0"/>
          </a:p>
          <a:p>
            <a:endParaRPr lang="en-US" altLang="zh-CN" sz="2000" dirty="0"/>
          </a:p>
          <a:p>
            <a:pPr marL="0" indent="0">
              <a:spcBef>
                <a:spcPts val="1800"/>
              </a:spcBef>
              <a:buNone/>
            </a:pPr>
            <a:r>
              <a:rPr lang="zh-CN" altLang="en-US" sz="2000" dirty="0" smtClean="0"/>
              <a:t>得到</a:t>
            </a:r>
            <a:r>
              <a:rPr lang="zh-CN" altLang="en-US" sz="2000" dirty="0" smtClean="0">
                <a:solidFill>
                  <a:srgbClr val="FFFF00"/>
                </a:solidFill>
              </a:rPr>
              <a:t>对偶问题</a:t>
            </a:r>
            <a:r>
              <a:rPr lang="zh-CN" altLang="en-US" sz="2000" dirty="0" smtClean="0"/>
              <a:t>                     。</a:t>
            </a:r>
            <a:endParaRPr lang="en-US" altLang="zh-CN" sz="2000" dirty="0" smtClean="0"/>
          </a:p>
          <a:p>
            <a:pPr marL="0" indent="0">
              <a:spcBef>
                <a:spcPts val="1800"/>
              </a:spcBef>
              <a:buNone/>
            </a:pPr>
            <a:r>
              <a:rPr lang="zh-CN" altLang="en-US" sz="2000" dirty="0"/>
              <a:t>其意义是：原凸规划问题转换成</a:t>
            </a:r>
            <a:r>
              <a:rPr lang="zh-CN" altLang="en-US" sz="2000" dirty="0" smtClean="0"/>
              <a:t>对</a:t>
            </a:r>
            <a:r>
              <a:rPr lang="en-US" altLang="zh-CN" sz="2000" i="1" dirty="0"/>
              <a:t>w</a:t>
            </a:r>
            <a:r>
              <a:rPr lang="zh-CN" altLang="en-US" sz="2000" dirty="0" smtClean="0"/>
              <a:t>和</a:t>
            </a:r>
            <a:r>
              <a:rPr lang="en-US" altLang="zh-CN" sz="2000" i="1" dirty="0"/>
              <a:t>b</a:t>
            </a:r>
            <a:r>
              <a:rPr lang="zh-CN" altLang="en-US" sz="2000" dirty="0" smtClean="0"/>
              <a:t>求</a:t>
            </a:r>
            <a:r>
              <a:rPr lang="zh-CN" altLang="en-US" sz="2000" dirty="0"/>
              <a:t>偏导，令其等于</a:t>
            </a:r>
            <a:r>
              <a:rPr lang="en-US" sz="2000" dirty="0"/>
              <a:t>0</a:t>
            </a:r>
            <a:r>
              <a:rPr lang="zh-CN" altLang="en-US" sz="2000" dirty="0"/>
              <a:t>消</a:t>
            </a:r>
            <a:r>
              <a:rPr lang="zh-CN" altLang="en-US" sz="2000" dirty="0" smtClean="0"/>
              <a:t>掉</a:t>
            </a:r>
            <a:r>
              <a:rPr lang="en-US" altLang="zh-CN" sz="2000" i="1" dirty="0"/>
              <a:t>w</a:t>
            </a:r>
            <a:r>
              <a:rPr lang="zh-CN" altLang="en-US" sz="2000" dirty="0"/>
              <a:t>和</a:t>
            </a:r>
            <a:r>
              <a:rPr lang="en-US" altLang="zh-CN" sz="2000" i="1" dirty="0"/>
              <a:t>b </a:t>
            </a:r>
            <a:r>
              <a:rPr lang="zh-CN" altLang="en-US" sz="2000" i="1" dirty="0" smtClean="0"/>
              <a:t>，</a:t>
            </a:r>
            <a:r>
              <a:rPr lang="zh-CN" altLang="en-US" sz="2000" dirty="0" smtClean="0"/>
              <a:t>再对</a:t>
            </a:r>
            <a:r>
              <a:rPr lang="en-US" altLang="zh-CN" sz="2000" i="1" dirty="0"/>
              <a:t>a</a:t>
            </a:r>
            <a:r>
              <a:rPr lang="zh-CN" altLang="en-US" sz="2000" dirty="0" smtClean="0"/>
              <a:t>求</a:t>
            </a:r>
            <a:r>
              <a:rPr lang="en-US" sz="2000" dirty="0" smtClean="0"/>
              <a:t> </a:t>
            </a:r>
            <a:r>
              <a:rPr lang="en-US" altLang="zh-CN" sz="2000" i="1" dirty="0" err="1" smtClean="0"/>
              <a:t>maxL</a:t>
            </a:r>
            <a:r>
              <a:rPr lang="zh-CN" altLang="en-US" sz="2000" dirty="0" smtClean="0"/>
              <a:t>。</a:t>
            </a:r>
            <a:endParaRPr lang="en-US" altLang="zh-CN" sz="2000" dirty="0" smtClean="0"/>
          </a:p>
        </p:txBody>
      </p:sp>
      <p:grpSp>
        <p:nvGrpSpPr>
          <p:cNvPr id="11" name="Group 10"/>
          <p:cNvGrpSpPr/>
          <p:nvPr/>
        </p:nvGrpSpPr>
        <p:grpSpPr>
          <a:xfrm>
            <a:off x="1807456" y="1948306"/>
            <a:ext cx="7487371" cy="2802803"/>
            <a:chOff x="2094878" y="2231116"/>
            <a:chExt cx="8951063" cy="2967270"/>
          </a:xfrm>
        </p:grpSpPr>
        <p:graphicFrame>
          <p:nvGraphicFramePr>
            <p:cNvPr id="6" name="Object 5"/>
            <p:cNvGraphicFramePr>
              <a:graphicFrameLocks noChangeAspect="1"/>
            </p:cNvGraphicFramePr>
            <p:nvPr>
              <p:extLst>
                <p:ext uri="{D42A27DB-BD31-4B8C-83A1-F6EECF244321}">
                  <p14:modId xmlns:p14="http://schemas.microsoft.com/office/powerpoint/2010/main" val="2172700504"/>
                </p:ext>
              </p:extLst>
            </p:nvPr>
          </p:nvGraphicFramePr>
          <p:xfrm>
            <a:off x="2094878" y="2231116"/>
            <a:ext cx="8951063" cy="813733"/>
          </p:xfrm>
          <a:graphic>
            <a:graphicData uri="http://schemas.openxmlformats.org/presentationml/2006/ole">
              <mc:AlternateContent xmlns:mc="http://schemas.openxmlformats.org/markup-compatibility/2006">
                <mc:Choice xmlns:v="urn:schemas-microsoft-com:vml" Requires="v">
                  <p:oleObj spid="_x0000_s2490" name="Equation" r:id="rId3" imgW="4749480" imgH="431640" progId="Equation.3">
                    <p:embed/>
                  </p:oleObj>
                </mc:Choice>
                <mc:Fallback>
                  <p:oleObj name="Equation" r:id="rId3" imgW="4749480" imgH="431640" progId="Equation.3">
                    <p:embed/>
                    <p:pic>
                      <p:nvPicPr>
                        <p:cNvPr id="0" name=""/>
                        <p:cNvPicPr/>
                        <p:nvPr/>
                      </p:nvPicPr>
                      <p:blipFill>
                        <a:blip r:embed="rId4"/>
                        <a:stretch>
                          <a:fillRect/>
                        </a:stretch>
                      </p:blipFill>
                      <p:spPr>
                        <a:xfrm>
                          <a:off x="2094878" y="2231116"/>
                          <a:ext cx="8951063" cy="813733"/>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14171128"/>
                </p:ext>
              </p:extLst>
            </p:nvPr>
          </p:nvGraphicFramePr>
          <p:xfrm>
            <a:off x="2956700" y="3372954"/>
            <a:ext cx="495335" cy="297476"/>
          </p:xfrm>
          <a:graphic>
            <a:graphicData uri="http://schemas.openxmlformats.org/presentationml/2006/ole">
              <mc:AlternateContent xmlns:mc="http://schemas.openxmlformats.org/markup-compatibility/2006">
                <mc:Choice xmlns:v="urn:schemas-microsoft-com:vml" Requires="v">
                  <p:oleObj spid="_x0000_s2491" name="Equation" r:id="rId5" imgW="380880" imgH="228600" progId="Equation.3">
                    <p:embed/>
                  </p:oleObj>
                </mc:Choice>
                <mc:Fallback>
                  <p:oleObj name="Equation" r:id="rId5" imgW="380880" imgH="228600" progId="Equation.3">
                    <p:embed/>
                    <p:pic>
                      <p:nvPicPr>
                        <p:cNvPr id="0" name=""/>
                        <p:cNvPicPr/>
                        <p:nvPr/>
                      </p:nvPicPr>
                      <p:blipFill>
                        <a:blip r:embed="rId6"/>
                        <a:stretch>
                          <a:fillRect/>
                        </a:stretch>
                      </p:blipFill>
                      <p:spPr>
                        <a:xfrm>
                          <a:off x="2956700" y="3372954"/>
                          <a:ext cx="495335" cy="297476"/>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716810"/>
                </p:ext>
              </p:extLst>
            </p:nvPr>
          </p:nvGraphicFramePr>
          <p:xfrm>
            <a:off x="7258040" y="3307974"/>
            <a:ext cx="1714290" cy="415038"/>
          </p:xfrm>
          <a:graphic>
            <a:graphicData uri="http://schemas.openxmlformats.org/presentationml/2006/ole">
              <mc:AlternateContent xmlns:mc="http://schemas.openxmlformats.org/markup-compatibility/2006">
                <mc:Choice xmlns:v="urn:schemas-microsoft-com:vml" Requires="v">
                  <p:oleObj spid="_x0000_s2492" name="Equation" r:id="rId7" imgW="1206360" imgH="291960" progId="Equation.3">
                    <p:embed/>
                  </p:oleObj>
                </mc:Choice>
                <mc:Fallback>
                  <p:oleObj name="Equation" r:id="rId7" imgW="1206360" imgH="291960" progId="Equation.3">
                    <p:embed/>
                    <p:pic>
                      <p:nvPicPr>
                        <p:cNvPr id="0" name=""/>
                        <p:cNvPicPr/>
                        <p:nvPr/>
                      </p:nvPicPr>
                      <p:blipFill>
                        <a:blip r:embed="rId8"/>
                        <a:stretch>
                          <a:fillRect/>
                        </a:stretch>
                      </p:blipFill>
                      <p:spPr>
                        <a:xfrm>
                          <a:off x="7258040" y="3307974"/>
                          <a:ext cx="1714290" cy="415038"/>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30397976"/>
                </p:ext>
              </p:extLst>
            </p:nvPr>
          </p:nvGraphicFramePr>
          <p:xfrm>
            <a:off x="3566867" y="3954103"/>
            <a:ext cx="4787900" cy="565150"/>
          </p:xfrm>
          <a:graphic>
            <a:graphicData uri="http://schemas.openxmlformats.org/presentationml/2006/ole">
              <mc:AlternateContent xmlns:mc="http://schemas.openxmlformats.org/markup-compatibility/2006">
                <mc:Choice xmlns:v="urn:schemas-microsoft-com:vml" Requires="v">
                  <p:oleObj spid="_x0000_s2493" name="Equation" r:id="rId9" imgW="2476440" imgH="291960" progId="Equation.3">
                    <p:embed/>
                  </p:oleObj>
                </mc:Choice>
                <mc:Fallback>
                  <p:oleObj name="Equation" r:id="rId9" imgW="2476440" imgH="291960" progId="Equation.3">
                    <p:embed/>
                    <p:pic>
                      <p:nvPicPr>
                        <p:cNvPr id="0" name=""/>
                        <p:cNvPicPr/>
                        <p:nvPr/>
                      </p:nvPicPr>
                      <p:blipFill>
                        <a:blip r:embed="rId10"/>
                        <a:stretch>
                          <a:fillRect/>
                        </a:stretch>
                      </p:blipFill>
                      <p:spPr>
                        <a:xfrm>
                          <a:off x="3566867" y="3954103"/>
                          <a:ext cx="4787900" cy="565150"/>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717076437"/>
                </p:ext>
              </p:extLst>
            </p:nvPr>
          </p:nvGraphicFramePr>
          <p:xfrm>
            <a:off x="3516184" y="4831576"/>
            <a:ext cx="1483188" cy="366810"/>
          </p:xfrm>
          <a:graphic>
            <a:graphicData uri="http://schemas.openxmlformats.org/presentationml/2006/ole">
              <mc:AlternateContent xmlns:mc="http://schemas.openxmlformats.org/markup-compatibility/2006">
                <mc:Choice xmlns:v="urn:schemas-microsoft-com:vml" Requires="v">
                  <p:oleObj spid="_x0000_s2494" name="Equation" r:id="rId11" imgW="1180800" imgH="291960" progId="Equation.3">
                    <p:embed/>
                  </p:oleObj>
                </mc:Choice>
                <mc:Fallback>
                  <p:oleObj name="Equation" r:id="rId11" imgW="1180800" imgH="291960" progId="Equation.3">
                    <p:embed/>
                    <p:pic>
                      <p:nvPicPr>
                        <p:cNvPr id="0" name=""/>
                        <p:cNvPicPr/>
                        <p:nvPr/>
                      </p:nvPicPr>
                      <p:blipFill>
                        <a:blip r:embed="rId12"/>
                        <a:stretch>
                          <a:fillRect/>
                        </a:stretch>
                      </p:blipFill>
                      <p:spPr>
                        <a:xfrm>
                          <a:off x="3516184" y="4831576"/>
                          <a:ext cx="1483188" cy="36681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2427689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5670</TotalTime>
  <Words>5879</Words>
  <Application>Microsoft Office PowerPoint</Application>
  <PresentationFormat>自定义</PresentationFormat>
  <Paragraphs>689</Paragraphs>
  <Slides>51</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54" baseType="lpstr">
      <vt:lpstr>Office 主题</vt:lpstr>
      <vt:lpstr>公式</vt:lpstr>
      <vt:lpstr>Equation</vt:lpstr>
      <vt:lpstr>第七章 网络安全态势评估</vt:lpstr>
      <vt:lpstr>网络安全态势</vt:lpstr>
      <vt:lpstr>研究现状</vt:lpstr>
      <vt:lpstr>目录</vt:lpstr>
      <vt:lpstr>支持向量机方法</vt:lpstr>
      <vt:lpstr>支持向量机方法 </vt:lpstr>
      <vt:lpstr>支持向量机原理</vt:lpstr>
      <vt:lpstr>SVM分类</vt:lpstr>
      <vt:lpstr>拉格朗日乘子</vt:lpstr>
      <vt:lpstr>对w和b求偏导数</vt:lpstr>
      <vt:lpstr>对偶问题</vt:lpstr>
      <vt:lpstr>0约束</vt:lpstr>
      <vt:lpstr>求得最优w和b</vt:lpstr>
      <vt:lpstr>评价指标体系的建立及实现</vt:lpstr>
      <vt:lpstr>SVM多分类问题</vt:lpstr>
      <vt:lpstr>基于SVM的网络态势分类模型</vt:lpstr>
      <vt:lpstr>贝叶斯网络概述 </vt:lpstr>
      <vt:lpstr>贝叶斯网络基础知识</vt:lpstr>
      <vt:lpstr>贝叶斯网络基础知识</vt:lpstr>
      <vt:lpstr>贝叶斯网络基础知识</vt:lpstr>
      <vt:lpstr>贝叶斯网络基础知识</vt:lpstr>
      <vt:lpstr>贝叶斯网络基础知识</vt:lpstr>
      <vt:lpstr>贝叶斯网络基础知识</vt:lpstr>
      <vt:lpstr>贝叶斯网络基础知识</vt:lpstr>
      <vt:lpstr>贝叶斯网络基础知识</vt:lpstr>
      <vt:lpstr>表示与构成</vt:lpstr>
      <vt:lpstr>特点</vt:lpstr>
      <vt:lpstr>贝叶斯网络建造</vt:lpstr>
      <vt:lpstr>基于贝叶斯网络的网络态势评估模型</vt:lpstr>
      <vt:lpstr>建立模型</vt:lpstr>
      <vt:lpstr>建立模型</vt:lpstr>
      <vt:lpstr>建立模型</vt:lpstr>
      <vt:lpstr>风险评估指标提取</vt:lpstr>
      <vt:lpstr>网络安全风险评估模型推理</vt:lpstr>
      <vt:lpstr>网络安全风险评估模型推理</vt:lpstr>
      <vt:lpstr>隐马尔可夫方法 </vt:lpstr>
      <vt:lpstr>HMM模型概述</vt:lpstr>
      <vt:lpstr>HMM模型概念</vt:lpstr>
      <vt:lpstr>HMM模型概念</vt:lpstr>
      <vt:lpstr>HMM模型概念</vt:lpstr>
      <vt:lpstr>HMM的基本算法</vt:lpstr>
      <vt:lpstr>HMM的基本算法</vt:lpstr>
      <vt:lpstr>HMM的基本算法</vt:lpstr>
      <vt:lpstr>HMM的基本算法</vt:lpstr>
      <vt:lpstr>HMM的基本算法</vt:lpstr>
      <vt:lpstr>HMM的基本算法</vt:lpstr>
      <vt:lpstr>HMM的基本算法</vt:lpstr>
      <vt:lpstr>建立网络态势评估模型</vt:lpstr>
      <vt:lpstr>建立网络态势评估模型</vt:lpstr>
      <vt:lpstr>小结</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Lara Liu</dc:creator>
  <cp:lastModifiedBy>yangjin</cp:lastModifiedBy>
  <cp:revision>190</cp:revision>
  <dcterms:created xsi:type="dcterms:W3CDTF">2016-07-12T18:04:37Z</dcterms:created>
  <dcterms:modified xsi:type="dcterms:W3CDTF">2016-07-20T03:33:57Z</dcterms:modified>
</cp:coreProperties>
</file>