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34"/>
    <a:srgbClr val="990000"/>
    <a:srgbClr val="CCFF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46" y="-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260E-19EB-48C2-B67B-37D890FC7A7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FF33-126C-47A7-B6D7-DF331567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49880" y="1122363"/>
            <a:ext cx="665226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BB85EA-4477-44DE-88FF-A382F4C4D64D}" type="datetime1">
              <a:rPr lang="zh-CN" altLang="en-US" smtClean="0"/>
              <a:t>2016/7/13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E40CBC-6FC8-4ADF-A762-F94D5FF03D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520828"/>
            <a:ext cx="933450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573-CA34-4D84-BF97-0F475AEDC66C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81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26280" y="1520828"/>
            <a:ext cx="633222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3F44-1E90-40DA-9245-2D2B8EE984F0}" type="datetime1">
              <a:rPr lang="zh-CN" altLang="en-US" smtClean="0"/>
              <a:t>2016/7/13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24000" y="1520828"/>
            <a:ext cx="2606040" cy="4637700"/>
          </a:xfrm>
        </p:spPr>
        <p:txBody>
          <a:bodyPr vert="horz"/>
          <a:lstStyle>
            <a:lvl1pPr>
              <a:lnSpc>
                <a:spcPct val="15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网络的开放性为各类网络安全事件提供了可乘之机。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4321909" y="1328616"/>
            <a:ext cx="15629" cy="48299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025140" y="441325"/>
            <a:ext cx="8328660" cy="5811838"/>
          </a:xfrm>
        </p:spPr>
        <p:txBody>
          <a:bodyPr vert="horz"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 单击此处编辑母版文本样式</a:t>
            </a:r>
          </a:p>
          <a:p>
            <a:pPr lvl="1"/>
            <a:r>
              <a:rPr lang="zh-CN" altLang="en-US" dirty="0" smtClean="0"/>
              <a:t> 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C74-3F9B-42E2-9EC1-01D3A0F30C53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06780" y="410845"/>
            <a:ext cx="1577340" cy="5811838"/>
          </a:xfrm>
        </p:spPr>
        <p:txBody>
          <a:bodyPr vert="horz"/>
          <a:lstStyle>
            <a:lvl1pPr>
              <a:lnSpc>
                <a:spcPct val="12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1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90195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825625"/>
            <a:ext cx="9334500" cy="4351338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801D-F630-45DA-834F-8C7289CC1A9A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93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14B-9DF2-4B18-894B-D60A4E99CA07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0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EB9-86BD-4F5B-BBF4-B11E4197B252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CCB-DCD4-459B-AF80-E32767BC3DAD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03DD-19C8-486D-8857-27460D717058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A70-4AAB-4E7B-A2C8-90C67713B55A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84E-4C08-47D0-83AC-FD1F9C48BE69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4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E7B-2988-4961-83C9-AA9AE07F68B2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1A25-5B74-4ED3-A13E-B3469A9F198B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1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学科培养目标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掌握网络</a:t>
            </a:r>
            <a:r>
              <a:rPr lang="zh-CN" altLang="en-US" dirty="0"/>
              <a:t>空间安全基础理论和技术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信息系统安全、网络基础设施安全、信息内容安全和信息对抗等相关</a:t>
            </a:r>
            <a:r>
              <a:rPr lang="zh-CN" altLang="en-US" dirty="0" smtClean="0"/>
              <a:t>专门知识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承担科研院所、企事业单位和行政管理部门网络空间安全方面的科学研究、技术开发及管理工作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通过网络空间安全学科培养，力求让学生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201D-44F4-49EC-AEDD-3CA7D2FDB055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主要研究方向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其他方向提供理论、架构和方法学</a:t>
            </a:r>
            <a:r>
              <a:rPr lang="zh-CN" altLang="en-US" dirty="0" smtClean="0"/>
              <a:t>指导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其他方向提供密码体制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</a:t>
            </a:r>
            <a:r>
              <a:rPr lang="zh-CN" altLang="en-US" dirty="0" smtClean="0"/>
              <a:t>单元计算</a:t>
            </a:r>
            <a:r>
              <a:rPr lang="zh-CN" altLang="en-US" dirty="0"/>
              <a:t>系统安全、可信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连接计算机的网络自身安全和传输信息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网络空间中大型应用系统安全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20800" y="1450490"/>
            <a:ext cx="3017912" cy="4637700"/>
          </a:xfrm>
        </p:spPr>
        <p:txBody>
          <a:bodyPr>
            <a:normAutofit/>
          </a:bodyPr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/>
              <a:t>密码学及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系统安全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应用安全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F4CC-AECA-4B40-9752-3B3F61FEAEF2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主要研究内容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可信计算体系、新型密码体制、密码编码与密码分析、网络通信安全、信息安全风险评估、信息安全管理、灾难备份和应急响应、操作系统安全、数据库安全、信息隐藏与检测、内容识别与过滤、信息对抗理论与技术，以及信息安全工程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/>
              <a:t>网络空间安全</a:t>
            </a:r>
            <a:r>
              <a:rPr lang="zh-CN" altLang="en-US" dirty="0" smtClean="0"/>
              <a:t>学科囊括的研究内容包括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60EB-8293-43F4-B3BD-16E029851E6A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数据挖掘简介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dirty="0" smtClean="0"/>
              <a:t>数据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人</a:t>
            </a:r>
            <a:r>
              <a:rPr lang="zh-CN" altLang="en-US" dirty="0"/>
              <a:t>能看到的，听到的，闻到的，能感觉到的事物都是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/>
              <a:t>我们人看不见的，听不见的，感觉不到的事物或者关系同样是数据，而且很多关键的数据正是隐藏在某些关系之中。</a:t>
            </a:r>
            <a:endParaRPr lang="en-US" altLang="zh-CN" dirty="0" smtClean="0"/>
          </a:p>
          <a:p>
            <a:r>
              <a:rPr lang="zh-CN" altLang="en-US" sz="2800" b="1" dirty="0" smtClean="0"/>
              <a:t>挖掘</a:t>
            </a:r>
            <a:endParaRPr lang="en-US" altLang="zh-CN" sz="2800" b="1" dirty="0" smtClean="0"/>
          </a:p>
          <a:p>
            <a:pPr lvl="1"/>
            <a:r>
              <a:rPr lang="zh-CN" altLang="en-US" dirty="0"/>
              <a:t>一是从众多的数据中提取处理出有用的数据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是从已知的数据中，通过研究它们之间的关系来发现总结出隐藏的数据和一般规律。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523999" y="1520828"/>
            <a:ext cx="2610339" cy="463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数据挖</a:t>
            </a:r>
            <a:r>
              <a:rPr lang="zh-CN" altLang="en-US" dirty="0" smtClean="0"/>
              <a:t>掘</a:t>
            </a:r>
            <a:r>
              <a:rPr lang="zh-CN" altLang="en-US" dirty="0"/>
              <a:t>定义</a:t>
            </a:r>
            <a:endParaRPr lang="zh-CN" altLang="en-US" dirty="0" smtClean="0"/>
          </a:p>
          <a:p>
            <a:r>
              <a:rPr lang="zh-CN" altLang="en-US" dirty="0" smtClean="0"/>
              <a:t>数据挖</a:t>
            </a:r>
            <a:r>
              <a:rPr lang="zh-CN" altLang="en-US" dirty="0" smtClean="0"/>
              <a:t>掘</a:t>
            </a:r>
            <a:r>
              <a:rPr lang="zh-CN" altLang="en-US" dirty="0"/>
              <a:t>流程</a:t>
            </a:r>
            <a:endParaRPr lang="zh-CN" altLang="en-US" dirty="0" smtClean="0"/>
          </a:p>
          <a:p>
            <a:r>
              <a:rPr lang="zh-CN" altLang="en-US" dirty="0" smtClean="0"/>
              <a:t>数据挖掘原因</a:t>
            </a:r>
          </a:p>
          <a:p>
            <a:r>
              <a:rPr lang="zh-CN" altLang="en-US" dirty="0" smtClean="0"/>
              <a:t>数据挖掘特点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724337"/>
            <a:ext cx="2592153" cy="2674299"/>
          </a:xfrm>
          <a:prstGeom prst="rect">
            <a:avLst/>
          </a:prstGeom>
          <a:noFill/>
          <a:effectLst>
            <a:glow rad="88900">
              <a:schemeClr val="accent2">
                <a:lumMod val="40000"/>
                <a:lumOff val="60000"/>
                <a:alpha val="41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7" y="3839678"/>
            <a:ext cx="2606993" cy="20869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E567-4DD9-48AD-A24B-4364E8CB03CA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9471" y="1520828"/>
            <a:ext cx="9334500" cy="4637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252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533224" y="2550160"/>
            <a:ext cx="1914329" cy="2841874"/>
            <a:chOff x="2533224" y="2550160"/>
            <a:chExt cx="1914329" cy="2841874"/>
          </a:xfrm>
        </p:grpSpPr>
        <p:sp>
          <p:nvSpPr>
            <p:cNvPr id="6" name="TextBox 5"/>
            <p:cNvSpPr txBox="1"/>
            <p:nvPr/>
          </p:nvSpPr>
          <p:spPr>
            <a:xfrm>
              <a:off x="2533224" y="3760818"/>
              <a:ext cx="129965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数据预处理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据清理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据集成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据选择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据变化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1880" y="2550160"/>
              <a:ext cx="1715673" cy="1218398"/>
              <a:chOff x="2731880" y="2550160"/>
              <a:chExt cx="1715673" cy="121839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1880" y="2803358"/>
                <a:ext cx="487680" cy="965200"/>
                <a:chOff x="2731880" y="2803358"/>
                <a:chExt cx="487680" cy="965200"/>
              </a:xfrm>
            </p:grpSpPr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2731880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53800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圆角矩形 4"/>
              <p:cNvSpPr/>
              <p:nvPr/>
            </p:nvSpPr>
            <p:spPr>
              <a:xfrm>
                <a:off x="3218193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据仓库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180150" y="2550160"/>
            <a:ext cx="1984443" cy="1556952"/>
            <a:chOff x="4180150" y="2550160"/>
            <a:chExt cx="1984443" cy="1556952"/>
          </a:xfrm>
        </p:grpSpPr>
        <p:sp>
          <p:nvSpPr>
            <p:cNvPr id="7" name="TextBox 6"/>
            <p:cNvSpPr txBox="1"/>
            <p:nvPr/>
          </p:nvSpPr>
          <p:spPr>
            <a:xfrm>
              <a:off x="4180150" y="3768558"/>
              <a:ext cx="1510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任务相关数据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447553" y="2550160"/>
              <a:ext cx="1717040" cy="1218398"/>
              <a:chOff x="4447553" y="2550160"/>
              <a:chExt cx="1717040" cy="121839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447553" y="2803358"/>
                <a:ext cx="487680" cy="965200"/>
                <a:chOff x="4447553" y="2803358"/>
                <a:chExt cx="487680" cy="965200"/>
              </a:xfrm>
            </p:grpSpPr>
            <p:cxnSp>
              <p:nvCxnSpPr>
                <p:cNvPr id="25" name="直接箭头连接符 16"/>
                <p:cNvCxnSpPr/>
                <p:nvPr/>
              </p:nvCxnSpPr>
              <p:spPr>
                <a:xfrm>
                  <a:off x="4447553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0"/>
                <p:cNvCxnSpPr/>
                <p:nvPr/>
              </p:nvCxnSpPr>
              <p:spPr>
                <a:xfrm>
                  <a:off x="4569473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圆角矩形 4"/>
              <p:cNvSpPr/>
              <p:nvPr/>
            </p:nvSpPr>
            <p:spPr>
              <a:xfrm>
                <a:off x="4935233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据挖据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148342" y="2550160"/>
            <a:ext cx="1731924" cy="3188992"/>
            <a:chOff x="6148342" y="2550160"/>
            <a:chExt cx="1731924" cy="3188992"/>
          </a:xfrm>
        </p:grpSpPr>
        <p:sp>
          <p:nvSpPr>
            <p:cNvPr id="41" name="TextBox 40"/>
            <p:cNvSpPr txBox="1"/>
            <p:nvPr/>
          </p:nvSpPr>
          <p:spPr>
            <a:xfrm>
              <a:off x="6148342" y="3784771"/>
              <a:ext cx="1430812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模式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分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聚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密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度估计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频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繁模式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关联规则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164593" y="2550160"/>
              <a:ext cx="1715673" cy="1218398"/>
              <a:chOff x="6164593" y="2550160"/>
              <a:chExt cx="1715673" cy="121839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164593" y="2803358"/>
                <a:ext cx="487680" cy="965200"/>
                <a:chOff x="6164593" y="2803358"/>
                <a:chExt cx="487680" cy="965200"/>
              </a:xfrm>
            </p:grpSpPr>
            <p:cxnSp>
              <p:nvCxnSpPr>
                <p:cNvPr id="30" name="直接箭头连接符 16"/>
                <p:cNvCxnSpPr/>
                <p:nvPr/>
              </p:nvCxnSpPr>
              <p:spPr>
                <a:xfrm>
                  <a:off x="6164593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0"/>
                <p:cNvCxnSpPr/>
                <p:nvPr/>
              </p:nvCxnSpPr>
              <p:spPr>
                <a:xfrm>
                  <a:off x="6286513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圆角矩形 4"/>
              <p:cNvSpPr/>
              <p:nvPr/>
            </p:nvSpPr>
            <p:spPr>
              <a:xfrm>
                <a:off x="6650906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模式评估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7880266" y="2550160"/>
            <a:ext cx="1559825" cy="2491357"/>
            <a:chOff x="7880266" y="2550160"/>
            <a:chExt cx="1559825" cy="2491357"/>
          </a:xfrm>
        </p:grpSpPr>
        <p:sp>
          <p:nvSpPr>
            <p:cNvPr id="42" name="TextBox 41"/>
            <p:cNvSpPr txBox="1"/>
            <p:nvPr/>
          </p:nvSpPr>
          <p:spPr>
            <a:xfrm>
              <a:off x="7880266" y="3810411"/>
              <a:ext cx="151016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评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价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准确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率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泛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化能力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880266" y="2550160"/>
              <a:ext cx="1559825" cy="1218398"/>
              <a:chOff x="7880266" y="2550160"/>
              <a:chExt cx="1559825" cy="12183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880266" y="2803358"/>
                <a:ext cx="487680" cy="965200"/>
                <a:chOff x="7880266" y="2803358"/>
                <a:chExt cx="487680" cy="965200"/>
              </a:xfrm>
            </p:grpSpPr>
            <p:cxnSp>
              <p:nvCxnSpPr>
                <p:cNvPr id="35" name="直接箭头连接符 16"/>
                <p:cNvCxnSpPr/>
                <p:nvPr/>
              </p:nvCxnSpPr>
              <p:spPr>
                <a:xfrm>
                  <a:off x="7880266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20"/>
                <p:cNvCxnSpPr/>
                <p:nvPr/>
              </p:nvCxnSpPr>
              <p:spPr>
                <a:xfrm>
                  <a:off x="8002186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圆角矩形 4"/>
              <p:cNvSpPr/>
              <p:nvPr/>
            </p:nvSpPr>
            <p:spPr>
              <a:xfrm>
                <a:off x="8352971" y="2550160"/>
                <a:ext cx="108712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9428052" y="2450021"/>
            <a:ext cx="1572234" cy="1657091"/>
            <a:chOff x="9428052" y="2450021"/>
            <a:chExt cx="1572234" cy="1657091"/>
          </a:xfrm>
        </p:grpSpPr>
        <p:sp>
          <p:nvSpPr>
            <p:cNvPr id="43" name="TextBox 42"/>
            <p:cNvSpPr txBox="1"/>
            <p:nvPr/>
          </p:nvSpPr>
          <p:spPr>
            <a:xfrm>
              <a:off x="9428052" y="3768558"/>
              <a:ext cx="1129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辅助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决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策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582331" y="2450021"/>
              <a:ext cx="1417955" cy="1318537"/>
              <a:chOff x="9582331" y="2450021"/>
              <a:chExt cx="1417955" cy="131853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9582331" y="2803358"/>
                <a:ext cx="487680" cy="965200"/>
                <a:chOff x="9582331" y="2803358"/>
                <a:chExt cx="487680" cy="965200"/>
              </a:xfrm>
            </p:grpSpPr>
            <p:cxnSp>
              <p:nvCxnSpPr>
                <p:cNvPr id="40" name="直接箭头连接符 16"/>
                <p:cNvCxnSpPr/>
                <p:nvPr/>
              </p:nvCxnSpPr>
              <p:spPr>
                <a:xfrm>
                  <a:off x="9582331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20"/>
                <p:cNvCxnSpPr/>
                <p:nvPr/>
              </p:nvCxnSpPr>
              <p:spPr>
                <a:xfrm>
                  <a:off x="9704251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70" name="Picture 2" descr="\\bear-ad.cs.fiu.edu\homes\Downloads\data_334px_1156791_easyicon.ne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0011" y="2450021"/>
                <a:ext cx="930275" cy="687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7A7C-BEA8-4068-B27E-AE8612C189FE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么要进行数据挖掘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数据挖掘改变着我们的生活方式</a:t>
            </a:r>
            <a:endParaRPr lang="en-US" altLang="zh-CN" dirty="0" smtClean="0"/>
          </a:p>
          <a:p>
            <a:pPr lvl="1"/>
            <a:r>
              <a:rPr lang="zh-CN" altLang="en-US" dirty="0"/>
              <a:t>社</a:t>
            </a:r>
            <a:r>
              <a:rPr lang="zh-CN" altLang="en-US" dirty="0" smtClean="0"/>
              <a:t>交软件数据、电子金融数据的增长</a:t>
            </a:r>
            <a:endParaRPr lang="en-US" altLang="zh-CN" dirty="0" smtClean="0"/>
          </a:p>
          <a:p>
            <a:pPr lvl="1"/>
            <a:r>
              <a:rPr lang="zh-CN" altLang="en-US" dirty="0"/>
              <a:t>云存</a:t>
            </a:r>
            <a:r>
              <a:rPr lang="zh-CN" altLang="en-US" dirty="0" smtClean="0"/>
              <a:t>储技术催化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据挖掘深入各行各业，起着重要作用</a:t>
            </a:r>
            <a:endParaRPr lang="en-US" altLang="zh-CN" dirty="0" smtClean="0"/>
          </a:p>
          <a:p>
            <a:pPr lvl="1"/>
            <a:r>
              <a:rPr lang="zh-CN" altLang="en-US" dirty="0"/>
              <a:t>商</a:t>
            </a:r>
            <a:r>
              <a:rPr lang="zh-CN" altLang="en-US" dirty="0" smtClean="0"/>
              <a:t>业数据（销售记录、利润和业绩）</a:t>
            </a:r>
            <a:endParaRPr lang="en-US" altLang="zh-CN" dirty="0" smtClean="0"/>
          </a:p>
          <a:p>
            <a:pPr lvl="1"/>
            <a:r>
              <a:rPr lang="zh-CN" altLang="en-US" dirty="0"/>
              <a:t>医疗数</a:t>
            </a:r>
            <a:r>
              <a:rPr lang="zh-CN" altLang="en-US" dirty="0" smtClean="0"/>
              <a:t>据（诊疗记录，医学图像）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互联网领域（搜索引擎数据）</a:t>
            </a:r>
            <a:endParaRPr lang="en-US" altLang="zh-CN" dirty="0" smtClean="0"/>
          </a:p>
          <a:p>
            <a:r>
              <a:rPr lang="zh-CN" altLang="en-US" dirty="0"/>
              <a:t>大数</a:t>
            </a:r>
            <a:r>
              <a:rPr lang="zh-CN" altLang="en-US" dirty="0" smtClean="0"/>
              <a:t>据时代的需要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据指数增量</a:t>
            </a:r>
            <a:endParaRPr lang="en-US" altLang="zh-CN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85261" y="1456043"/>
            <a:ext cx="4890155" cy="4569710"/>
            <a:chOff x="6985261" y="1456043"/>
            <a:chExt cx="4890155" cy="4569710"/>
          </a:xfrm>
        </p:grpSpPr>
        <p:pic>
          <p:nvPicPr>
            <p:cNvPr id="1026" name="Picture 2" descr="\\bear-ad.cs.fiu.edu\homes\Downloads\smart_phone_1681px_1200401_easyicon.net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556" y="1456043"/>
              <a:ext cx="1072110" cy="126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bear-ad.cs.fiu.edu\homes\Downloads\column_increase_189px_1189364_easyicon.ne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354" y="4750714"/>
              <a:ext cx="1204912" cy="127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\bear-ad.cs.fiu.edu\homes\Downloads\Drive_Cloud_320px_1070405_easyicon.net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2668" y="2273690"/>
              <a:ext cx="1352748" cy="1352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\\bear-ad.cs.fiu.edu\homes\Downloads\Internet_Smiley_512px_1178011_easyicon.net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477" y="3060959"/>
              <a:ext cx="1263192" cy="126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\\bear-ad.cs.fiu.edu\homes\Downloads\medical_134px_1197900_easyicon.net.png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261" y="2723951"/>
              <a:ext cx="127635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03FD-4E11-4468-9524-EAB07C637292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数据挖掘的特点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280" y="1483120"/>
            <a:ext cx="6540788" cy="4637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sz="2200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基于大量数据</a:t>
            </a:r>
            <a:endParaRPr lang="en-US" altLang="zh-CN" dirty="0" smtClean="0"/>
          </a:p>
          <a:p>
            <a:r>
              <a:rPr lang="zh-CN" altLang="en-US" dirty="0"/>
              <a:t>非平凡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隐含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新奇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价</a:t>
            </a:r>
            <a:r>
              <a:rPr lang="zh-CN" altLang="en-US" dirty="0" smtClean="0"/>
              <a:t>值性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90845" y="1753386"/>
            <a:ext cx="4045665" cy="386499"/>
            <a:chOff x="4967925" y="1649689"/>
            <a:chExt cx="4045665" cy="386499"/>
          </a:xfrm>
        </p:grpSpPr>
        <p:sp>
          <p:nvSpPr>
            <p:cNvPr id="13" name="Rounded Rectangle 12"/>
            <p:cNvSpPr/>
            <p:nvPr/>
          </p:nvSpPr>
          <p:spPr>
            <a:xfrm>
              <a:off x="5440831" y="1649689"/>
              <a:ext cx="3572759" cy="386499"/>
            </a:xfrm>
            <a:prstGeom prst="roundRect">
              <a:avLst/>
            </a:prstGeom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数据量过小难以反映普遍规律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967925" y="1734532"/>
              <a:ext cx="273377" cy="207390"/>
              <a:chOff x="4769963" y="1734532"/>
              <a:chExt cx="273377" cy="20739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3341" y="2527953"/>
            <a:ext cx="4045669" cy="386499"/>
            <a:chOff x="4967925" y="2593942"/>
            <a:chExt cx="4045669" cy="386499"/>
          </a:xfrm>
          <a:solidFill>
            <a:srgbClr val="00B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Rounded Rectangle 13"/>
            <p:cNvSpPr/>
            <p:nvPr/>
          </p:nvSpPr>
          <p:spPr>
            <a:xfrm>
              <a:off x="5440835" y="2593942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挖掘出的知识应该是不简单的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67925" y="2683496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5" name="Oval 24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505264" y="3244391"/>
            <a:ext cx="5665509" cy="386499"/>
            <a:chOff x="4967925" y="3263245"/>
            <a:chExt cx="5665509" cy="386499"/>
          </a:xfrm>
          <a:solidFill>
            <a:srgbClr val="00B0F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" name="Rounded Rectangle 14"/>
            <p:cNvSpPr/>
            <p:nvPr/>
          </p:nvSpPr>
          <p:spPr>
            <a:xfrm>
              <a:off x="5440833" y="3263245"/>
              <a:ext cx="5192601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发现深藏在数据内部的知识，而不是浮于表面的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67925" y="3352799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8" name="Oval 2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000180" y="4007966"/>
            <a:ext cx="4012674" cy="386499"/>
            <a:chOff x="5000918" y="3838280"/>
            <a:chExt cx="4012674" cy="386499"/>
          </a:xfrm>
          <a:solidFill>
            <a:srgbClr val="FF33CC"/>
          </a:solidFill>
          <a:effectLst>
            <a:glow rad="101600">
              <a:srgbClr val="FF33CC">
                <a:alpha val="60000"/>
              </a:srgbClr>
            </a:glow>
          </a:effectLst>
        </p:grpSpPr>
        <p:sp>
          <p:nvSpPr>
            <p:cNvPr id="16" name="Rounded Rectangle 15"/>
            <p:cNvSpPr/>
            <p:nvPr/>
          </p:nvSpPr>
          <p:spPr>
            <a:xfrm>
              <a:off x="5440833" y="3838280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挖掘出的知识应该是以前未知的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000918" y="3927834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04526" y="4790396"/>
            <a:ext cx="4045666" cy="386499"/>
            <a:chOff x="4967925" y="4347327"/>
            <a:chExt cx="4045666" cy="386499"/>
          </a:xfrm>
          <a:solidFill>
            <a:srgbClr val="990000"/>
          </a:solidFill>
          <a:effectLst>
            <a:glow rad="101600">
              <a:srgbClr val="990000">
                <a:alpha val="60000"/>
              </a:srgbClr>
            </a:glow>
          </a:effectLst>
        </p:grpSpPr>
        <p:sp>
          <p:nvSpPr>
            <p:cNvPr id="17" name="Rounded Rectangle 16"/>
            <p:cNvSpPr/>
            <p:nvPr/>
          </p:nvSpPr>
          <p:spPr>
            <a:xfrm>
              <a:off x="5440832" y="4347327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必须能带来直接或间接地效益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967925" y="4436881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34" name="Oval 33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B02-C55E-4F06-B0FE-5D34939D6D13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数据挖掘算法简介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数据挖掘十大算法源于</a:t>
            </a:r>
            <a:r>
              <a:rPr lang="en-US" altLang="zh-CN" dirty="0" smtClean="0"/>
              <a:t>ICDM 2006</a:t>
            </a:r>
            <a:r>
              <a:rPr lang="zh-CN" altLang="en-US" dirty="0" smtClean="0"/>
              <a:t>上的一篇论文。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首先，依</a:t>
            </a:r>
            <a:r>
              <a:rPr lang="zh-CN" altLang="en-US" dirty="0"/>
              <a:t>据</a:t>
            </a:r>
            <a:r>
              <a:rPr lang="zh-CN" altLang="en-US" dirty="0" smtClean="0"/>
              <a:t>引用次数（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次）以上评选出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个算法；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再邀请</a:t>
            </a:r>
            <a:r>
              <a:rPr lang="en-US" altLang="zh-CN" dirty="0" smtClean="0"/>
              <a:t>ACM SIGKDD 2006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IEEE ICDM 2006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SIAM 2006</a:t>
            </a:r>
            <a:r>
              <a:rPr lang="zh-CN" altLang="en-US" dirty="0" smtClean="0"/>
              <a:t>三个国际会议的委员会委员投票选出前十名。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数据挖掘</a:t>
            </a:r>
            <a:r>
              <a:rPr lang="zh-CN" altLang="en-US" dirty="0"/>
              <a:t>十大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国</a:t>
            </a:r>
            <a:r>
              <a:rPr lang="zh-CN" altLang="en-US" dirty="0" smtClean="0"/>
              <a:t>内外数据挖掘发展概况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据挖掘步骤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994E-0601-4F02-9209-76D539170777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数据挖掘十大算法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96310"/>
              </p:ext>
            </p:extLst>
          </p:nvPr>
        </p:nvGraphicFramePr>
        <p:xfrm>
          <a:off x="4635501" y="2133596"/>
          <a:ext cx="6121399" cy="36575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6599"/>
                <a:gridCol w="3467100"/>
                <a:gridCol w="1917700"/>
              </a:tblGrid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简单说明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C4.5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K-means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均值聚类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 Vector Machine(SVM)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支持向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</a:t>
                      </a: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Apriori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关联规则挖掘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Expectation Maximization(EM)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最大期望算法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PageRank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链接分析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AdaBoost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集成算法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K-Nearest Neighbors(KNN)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近邻分类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Naive Bayes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分类和回归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EC89-BB20-43FB-A70E-FBAD7A21A91C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4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数据挖掘十大算法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十大数据挖掘算法用于处理</a:t>
            </a:r>
            <a:r>
              <a:rPr lang="zh-CN" altLang="en-US" sz="2400" u="sng" dirty="0" smtClean="0"/>
              <a:t>分类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聚类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关联规则挖掘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概率模型估计</a:t>
            </a:r>
            <a:r>
              <a:rPr lang="zh-CN" altLang="en-US" sz="2400" dirty="0" smtClean="0"/>
              <a:t>和</a:t>
            </a:r>
            <a:r>
              <a:rPr lang="zh-CN" altLang="en-US" sz="2400" u="sng" dirty="0" smtClean="0"/>
              <a:t>链接分析</a:t>
            </a:r>
            <a:r>
              <a:rPr lang="zh-CN" altLang="en-US" sz="2400" dirty="0" smtClean="0"/>
              <a:t>等任务</a:t>
            </a:r>
            <a:endParaRPr lang="en-US" altLang="zh-CN" sz="2400" dirty="0" smtClean="0"/>
          </a:p>
          <a:p>
            <a:endParaRPr 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911350"/>
            <a:ext cx="61277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9141-BDFF-4279-9624-B9967FC29E26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网络安全事件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2014</a:t>
            </a:r>
            <a:r>
              <a:rPr lang="zh-CN" altLang="zh-CN" dirty="0" smtClean="0"/>
              <a:t>年，</a:t>
            </a:r>
            <a:r>
              <a:rPr lang="en-US" altLang="zh-CN" dirty="0" smtClean="0"/>
              <a:t>CNCERT/CC</a:t>
            </a:r>
            <a:r>
              <a:rPr lang="zh-CN" altLang="zh-CN" dirty="0" smtClean="0"/>
              <a:t>协调处置涉及基础电信企业的漏洞事件</a:t>
            </a:r>
            <a:r>
              <a:rPr lang="en-US" altLang="zh-CN" dirty="0" smtClean="0"/>
              <a:t>1578</a:t>
            </a:r>
            <a:r>
              <a:rPr lang="zh-CN" altLang="zh-CN" dirty="0" smtClean="0"/>
              <a:t>起，是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年我国境内感染木马僵尸网络的主机为</a:t>
            </a:r>
            <a:r>
              <a:rPr lang="en-US" altLang="zh-CN" dirty="0" smtClean="0"/>
              <a:t>1108.8</a:t>
            </a:r>
            <a:r>
              <a:rPr lang="zh-CN" altLang="zh-CN" dirty="0" smtClean="0"/>
              <a:t>万余台。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年针对我国域名系统的流量规模达</a:t>
            </a:r>
            <a:r>
              <a:rPr lang="en-US" altLang="zh-CN" dirty="0" smtClean="0"/>
              <a:t>1Gbit/s</a:t>
            </a:r>
            <a:r>
              <a:rPr lang="zh-CN" altLang="zh-CN" dirty="0" smtClean="0"/>
              <a:t>以上的拒绝服务攻击事件日均约</a:t>
            </a:r>
            <a:r>
              <a:rPr lang="en-US" altLang="zh-CN" dirty="0" smtClean="0"/>
              <a:t>187</a:t>
            </a:r>
            <a:r>
              <a:rPr lang="zh-CN" altLang="zh-CN" dirty="0" smtClean="0"/>
              <a:t>起，约为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年通报处置通用软硬件漏洞事件</a:t>
            </a:r>
            <a:r>
              <a:rPr lang="en-US" altLang="zh-CN" dirty="0" smtClean="0"/>
              <a:t>714</a:t>
            </a:r>
            <a:r>
              <a:rPr lang="zh-CN" altLang="zh-CN" dirty="0" smtClean="0"/>
              <a:t>起，较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年增长</a:t>
            </a:r>
            <a:r>
              <a:rPr lang="en-US" altLang="zh-CN" dirty="0" smtClean="0"/>
              <a:t>1</a:t>
            </a:r>
            <a:r>
              <a:rPr lang="zh-CN" altLang="zh-CN" dirty="0" smtClean="0"/>
              <a:t>倍。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 smtClean="0"/>
              <a:t>网络开放性为各类网络安全事件提供了可乘之机</a:t>
            </a:r>
            <a:endParaRPr lang="zh-CN" alt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32CD-24BB-4A3B-91B6-69EC1583D36C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国外</a:t>
            </a:r>
            <a:r>
              <a:rPr lang="zh-CN" altLang="en-US" dirty="0"/>
              <a:t>数据挖掘发展概况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3200" b="1" dirty="0"/>
              <a:t>国外很多知名的软件公司都纷纷加入到数据挖掘工具的研发行</a:t>
            </a:r>
            <a:r>
              <a:rPr lang="zh-CN" altLang="en-US" sz="3200" b="1" dirty="0" smtClean="0"/>
              <a:t>列</a:t>
            </a:r>
            <a:endParaRPr lang="en-US" altLang="zh-CN" sz="3200" b="1" dirty="0" smtClean="0"/>
          </a:p>
          <a:p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</a:t>
            </a:r>
            <a:r>
              <a:rPr lang="en-US" b="1" u="sng" dirty="0"/>
              <a:t>Knowledge Studio</a:t>
            </a:r>
            <a:r>
              <a:rPr lang="zh-CN" altLang="en-US" dirty="0" smtClean="0"/>
              <a:t>：由</a:t>
            </a:r>
            <a:r>
              <a:rPr lang="en-US" dirty="0" err="1" smtClean="0"/>
              <a:t>Angoss</a:t>
            </a:r>
            <a:r>
              <a:rPr lang="zh-CN" altLang="en-US" dirty="0"/>
              <a:t>软件公司开发的能够灵活的导入外部模型和产生规则的数据挖掘工</a:t>
            </a:r>
            <a:r>
              <a:rPr lang="zh-CN" altLang="en-US" dirty="0" smtClean="0"/>
              <a:t>具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/>
              <a:t>）</a:t>
            </a:r>
            <a:r>
              <a:rPr lang="en-US" b="1" u="sng" dirty="0"/>
              <a:t>IBM Intelligent Miner</a:t>
            </a:r>
            <a:r>
              <a:rPr lang="zh-CN" altLang="en-US" dirty="0" smtClean="0"/>
              <a:t>：自</a:t>
            </a:r>
            <a:r>
              <a:rPr lang="zh-CN" altLang="en-US" dirty="0"/>
              <a:t>动的实现数据选择、转换、挖掘和结果呈现的一整套数据挖掘操作，支持分类、预测、关联、聚类等算法，并且具有强大的</a:t>
            </a:r>
            <a:r>
              <a:rPr lang="en-US" dirty="0"/>
              <a:t>API</a:t>
            </a:r>
            <a:r>
              <a:rPr lang="zh-CN" altLang="en-US" dirty="0"/>
              <a:t>函数库，可以创建定制的模</a:t>
            </a:r>
            <a:r>
              <a:rPr lang="zh-CN" altLang="en-US" dirty="0" smtClean="0"/>
              <a:t>型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</a:t>
            </a:r>
            <a:r>
              <a:rPr lang="en-US" b="1" u="sng" dirty="0"/>
              <a:t>SPSS Clem </a:t>
            </a:r>
            <a:r>
              <a:rPr lang="en-US" b="1" u="sng" dirty="0" err="1"/>
              <a:t>entine</a:t>
            </a:r>
            <a:r>
              <a:rPr lang="zh-CN" altLang="en-US" dirty="0"/>
              <a:t>：</a:t>
            </a:r>
            <a:r>
              <a:rPr lang="en-US" dirty="0"/>
              <a:t>SPSS</a:t>
            </a:r>
            <a:r>
              <a:rPr lang="zh-CN" altLang="en-US" dirty="0"/>
              <a:t>是世界上最早的统计分析软件之一，</a:t>
            </a:r>
            <a:r>
              <a:rPr lang="en-US" dirty="0"/>
              <a:t>Clem </a:t>
            </a:r>
            <a:r>
              <a:rPr lang="en-US" dirty="0" err="1"/>
              <a:t>entine</a:t>
            </a:r>
            <a:r>
              <a:rPr lang="zh-CN" altLang="en-US" dirty="0"/>
              <a:t>是</a:t>
            </a:r>
            <a:r>
              <a:rPr lang="en-US" dirty="0"/>
              <a:t>SPSS</a:t>
            </a:r>
            <a:r>
              <a:rPr lang="zh-CN" altLang="en-US" dirty="0"/>
              <a:t>中的数据挖掘应用工具，它可以把直观的用户图形界面与多种分析技术如神经网络、关联规则和归纳技术结合在一</a:t>
            </a:r>
            <a:r>
              <a:rPr lang="zh-CN" altLang="en-US" dirty="0" smtClean="0"/>
              <a:t>起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4</a:t>
            </a:r>
            <a:r>
              <a:rPr lang="zh-CN" altLang="en-US" dirty="0"/>
              <a:t>）</a:t>
            </a:r>
            <a:r>
              <a:rPr lang="en-US" b="1" u="sng" dirty="0" err="1"/>
              <a:t>Cognos</a:t>
            </a:r>
            <a:r>
              <a:rPr lang="en-US" b="1" u="sng" dirty="0"/>
              <a:t> Scenario</a:t>
            </a:r>
            <a:r>
              <a:rPr lang="zh-CN" altLang="en-US" dirty="0"/>
              <a:t>：该软件是基于树的高度视图化的数据挖掘工具，可以用最短的响应时间得出最精确的结</a:t>
            </a:r>
            <a:r>
              <a:rPr lang="zh-CN" altLang="en-US" dirty="0" smtClean="0"/>
              <a:t>果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研究方面：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数据挖掘算法改进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统</a:t>
            </a:r>
            <a:r>
              <a:rPr lang="zh-CN" altLang="en-US" sz="2000" dirty="0" smtClean="0"/>
              <a:t>计与数据挖掘相结合</a:t>
            </a:r>
            <a:endParaRPr lang="en-US" altLang="zh-CN" sz="2000" dirty="0" smtClean="0"/>
          </a:p>
          <a:p>
            <a:r>
              <a:rPr lang="zh-CN" altLang="en-US" dirty="0" smtClean="0"/>
              <a:t>应用方面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z="2000" dirty="0"/>
              <a:t>KDD</a:t>
            </a:r>
            <a:r>
              <a:rPr lang="zh-CN" altLang="en-US" sz="2000" dirty="0"/>
              <a:t>软件由孤立走向系统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868" y="8119334"/>
            <a:ext cx="890931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\\bear-ad.cs.fiu.edu\homes\Downloads\intelligent miner visualiz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517" y="8119334"/>
            <a:ext cx="5378450" cy="55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bear-ad.cs.fiu.edu\homes\Downloads\SPSS_Modeler_Sample_Stre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" y="7674835"/>
            <a:ext cx="7685949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bear-ad.cs.fiu.edu\homes\Downloads\graphic-dashboard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7" y="8558982"/>
            <a:ext cx="7005636" cy="46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A65-1050-487A-8B17-B7134F244782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04 0.50857 C -0.42161 0.48172 -0.41744 0.46528 -0.41458 0.44051 C -0.4125 0.42384 -0.41198 0.40417 -0.40963 0.38797 C -0.40898 0.38218 -0.4069 0.37801 -0.40612 0.37269 C -0.40169 0.34838 -0.39869 0.3213 -0.3927 0.29838 C -0.38958 0.28611 -0.38528 0.275 -0.38307 0.26134 C -0.3776 0.2294 -0.37435 0.19422 -0.36875 0.16273 C -0.36549 0.1456 -0.36106 0.13033 -0.35781 0.1132 C -0.34661 0.05301 -0.33802 -0.00949 -0.32656 -0.06898 C -0.31914 -0.10671 -0.30872 -0.14028 -0.30117 -0.17708 C -0.29323 -0.21366 -0.2845 -0.25694 -0.27578 -0.2912 C -0.26966 -0.31366 -0.26172 -0.33217 -0.25507 -0.35301 C -0.24049 -0.39977 -0.25638 -0.36528 -0.2345 -0.42083 C -0.22591 -0.44282 -0.21458 -0.45949 -0.20794 -0.48588 C -0.2056 -0.49537 -0.20364 -0.51088 -0.20065 -0.51967 C -0.1914 -0.54722 -0.18177 -0.57153 -0.17278 -0.6 C -0.1681 -0.61504 -0.16119 -0.62546 -0.15716 -0.64328 C -0.15273 -0.6625 -0.14908 -0.68333 -0.14375 -0.70185 C -0.14166 -0.70972 -0.1388 -0.71574 -0.13672 -0.72361 C -0.1276 -0.75787 -0.11953 -0.80347 -0.10651 -0.82847 C -0.10117 -0.85092 -0.09375 -0.86759 -0.08698 -0.88727 C -0.07955 -0.90879 -0.07018 -0.94583 -0.05911 -0.95509 C -0.04049 -0.99328 -0.02291 -0.98866 0.00131 -0.99213 C 0.02149 -1.00092 0.04349 -0.99953 0.0642 -1.00139 C 0.07552 -1.00416 0.08815 -1.00092 0.09662 -1.02291 L 0.11862 -1.0169 " pathEditMode="relative" rAng="0" ptsTypes="ffffffffffffffffffffffffAA">
                                      <p:cBhvr>
                                        <p:cTn id="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7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 -0.23148 C 0.06563 -0.24189 0.06563 -0.24953 0.06055 -0.25555 C 0.05886 -0.26435 0.05521 -0.27106 0.05326 -0.27963 C 0.04401 -0.32083 0.02539 -0.35856 0.01055 -0.39444 C -0.00039 -0.42083 -0.00937 -0.44768 -0.0207 -0.47407 C -0.03268 -0.50208 -0.0483 -0.52685 -0.06237 -0.55185 C -0.0651 -0.55671 -0.06692 -0.56365 -0.06966 -0.56851 C -0.07487 -0.57777 -0.08073 -0.58588 -0.08632 -0.59444 C -0.09479 -0.60787 -0.10312 -0.62754 -0.11028 -0.64259 C -0.11341 -0.6493 -0.11757 -0.65439 -0.1207 -0.66111 C -0.12382 -0.66782 -0.12695 -0.67476 -0.13007 -0.68148 C -0.1345 -0.69097 -0.13815 -0.69143 -0.14362 -0.69814 C -0.15104 -0.7074 -0.15586 -0.72245 -0.16341 -0.73148 C -0.16549 -0.73402 -0.16784 -0.73588 -0.16966 -0.73889 C -0.19505 -0.78032 -0.22291 -0.82245 -0.24466 -0.87037 C -0.25026 -0.88287 -0.25494 -0.89652 -0.26028 -0.90926 C -0.26367 -0.91736 -0.26784 -0.92453 -0.2707 -0.93333 C -0.28828 -0.98657 -0.3056 -1.03981 -0.32174 -1.09444 C -0.32942 -1.12014 -0.33307 -1.11851 -0.34257 -1.14259 C -0.34257 -1.14236 -0.35872 -1.18865 -0.36341 -1.20185 C -0.36523 -1.20694 -0.36849 -1.21018 -0.3707 -1.21481 C -0.37435 -1.22245 -0.37448 -1.23009 -0.38007 -1.23333 C -0.3875 -1.23009 -0.39453 -1.22291 -0.40195 -1.21851 C -0.40364 -1.20949 -0.40521 -1.20301 -0.41028 -1.2 C -0.4125 -1.18796 -0.41575 -1.18078 -0.41966 -1.17037 C -0.42213 -1.15254 -0.42877 -1.14074 -0.43632 -1.12963 C -0.43984 -1.1243 -0.44023 -1.11921 -0.44466 -1.11666 C -0.44909 -1.10486 -0.44544 -1.11435 -0.45403 -1.09444 C -0.45534 -1.09143 -0.45924 -1.08379 -0.45924 -1.07963 " pathEditMode="relative" rAng="0" ptsTypes="ffffffffffffffffffffffffffffA">
                                      <p:cBhvr>
                                        <p:cTn id="1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2" y="-5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5.55556E-6 C 0.02513 -0.13379 0.00156 -0.2824 0.00208 -0.42383 C 0.00273 -0.56967 0.00065 -0.73078 0.00625 -0.88124 C 0.00677 -0.91133 0.00638 -0.94073 0.00937 -0.97013 C 0.01041 -0.97985 0.00937 -0.98564 0.01458 -0.98865 C 0.01614 -0.99698 0.01979 -1.00971 0.02396 -1.01457 C 0.02643 -1.02129 0.02864 -1.02129 0.03229 -1.02569 C 0.03437 -1.03147 0.03685 -1.03379 0.03958 -1.03865 " pathEditMode="relative" ptsTypes="fffffffA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0403 -0.29583 0.00299 -0.15764 0.00104 -0.63703 C 0.00104 -0.65069 0.00182 -0.6831 -0.00313 -0.69629 C -0.00756 -0.72778 -0.00704 -0.76041 -0.01667 -0.78889 C -0.01836 -0.80116 -0.01641 -0.79305 -0.02292 -0.8037 C -0.02748 -0.81111 -0.02982 -0.81898 -0.03542 -0.82222 C -0.04753 -0.83842 -0.06159 -0.83241 -0.07709 -0.83333 C -0.08672 -0.83819 -0.09649 -0.8419 -0.10625 -0.84629 C -0.11068 -0.84838 -0.1142 -0.85208 -0.11875 -0.8537 C -0.12305 -0.85764 -0.12943 -0.85833 -0.13334 -0.86296 C -0.13438 -0.86412 -0.13529 -0.86574 -0.13646 -0.86666 C -0.14284 -0.87153 -0.13855 -0.86481 -0.1448 -0.87222 C -0.15769 -0.8875 -0.14415 -0.87268 -0.15313 -0.88518 C -0.1612 -0.89629 -0.16862 -0.90856 -0.17709 -0.91852 C -0.17865 -0.92662 -0.18099 -0.92801 -0.18438 -0.93333 C -0.19506 -0.95023 -0.18672 -0.93981 -0.19375 -0.94815 C -0.19948 -0.96828 -0.19206 -0.94537 -0.19896 -0.95926 C -0.20586 -0.97315 -0.19987 -0.96852 -0.20625 -0.97222 C -0.20769 -0.97592 -0.20899 -0.97963 -0.21042 -0.98333 C -0.21107 -0.98518 -0.2125 -0.98889 -0.2125 -0.98889 " pathEditMode="relative" ptsTypes="fffffffffffffffffffA">
                                      <p:cBhvr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</a:t>
            </a:r>
            <a:r>
              <a:rPr lang="zh-CN" altLang="en-US" dirty="0" smtClean="0"/>
              <a:t>内数</a:t>
            </a:r>
            <a:r>
              <a:rPr lang="zh-CN" altLang="en-US" dirty="0"/>
              <a:t>据挖掘发展概况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/>
              <a:t>我国也有不少新兴的数据挖掘软件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zh-CN" altLang="en-US" sz="1700" dirty="0"/>
              <a:t>（</a:t>
            </a:r>
            <a:r>
              <a:rPr lang="en-US" sz="1700" dirty="0"/>
              <a:t>1</a:t>
            </a:r>
            <a:r>
              <a:rPr lang="zh-CN" altLang="en-US" sz="1700" dirty="0"/>
              <a:t>）</a:t>
            </a:r>
            <a:r>
              <a:rPr lang="en-US" sz="1700" b="1" u="sng" dirty="0" err="1"/>
              <a:t>MSMiner</a:t>
            </a:r>
            <a:r>
              <a:rPr lang="zh-CN" altLang="en-US" sz="1700" dirty="0"/>
              <a:t>：有中科院智能信息处理重点实验室开发的多策略通用数据挖掘平台，该平台对数据和挖掘策略的组织有很好的灵活性。</a:t>
            </a:r>
            <a:endParaRPr lang="en-US" sz="1700" dirty="0"/>
          </a:p>
          <a:p>
            <a:r>
              <a:rPr lang="zh-CN" altLang="en-US" sz="1700" dirty="0"/>
              <a:t>（</a:t>
            </a:r>
            <a:r>
              <a:rPr lang="en-US" sz="1700" dirty="0"/>
              <a:t>2</a:t>
            </a:r>
            <a:r>
              <a:rPr lang="zh-CN" altLang="en-US" sz="1700" dirty="0"/>
              <a:t>）</a:t>
            </a:r>
            <a:r>
              <a:rPr lang="en-US" sz="1700" b="1" u="sng" dirty="0" err="1"/>
              <a:t>DMiner</a:t>
            </a:r>
            <a:r>
              <a:rPr lang="zh-CN" altLang="en-US" sz="1700" dirty="0"/>
              <a:t>：由上海复旦德门软件公司开发的自主知识产权的数据挖掘系统，该系统提供了丰富的数据可视化控件来展示分析结果。</a:t>
            </a:r>
            <a:endParaRPr lang="en-US" sz="1700" dirty="0"/>
          </a:p>
          <a:p>
            <a:r>
              <a:rPr lang="zh-CN" altLang="en-US" sz="1700" dirty="0"/>
              <a:t>（</a:t>
            </a:r>
            <a:r>
              <a:rPr lang="en-US" sz="1700" dirty="0"/>
              <a:t>3</a:t>
            </a:r>
            <a:r>
              <a:rPr lang="zh-CN" altLang="en-US" sz="1700" dirty="0"/>
              <a:t>）</a:t>
            </a:r>
            <a:r>
              <a:rPr lang="en-US" sz="1700" b="1" u="sng" dirty="0"/>
              <a:t>Scope Miner</a:t>
            </a:r>
            <a:r>
              <a:rPr lang="zh-CN" altLang="en-US" sz="1700" dirty="0"/>
              <a:t>：由东北大学开发的面向先进制造业的综合数据挖掘系统。</a:t>
            </a:r>
            <a:endParaRPr lang="en-US" sz="1700" dirty="0"/>
          </a:p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国内数据挖掘研究主要集中在高校</a:t>
            </a:r>
            <a:endParaRPr lang="en-US" dirty="0"/>
          </a:p>
        </p:txBody>
      </p:sp>
      <p:pic>
        <p:nvPicPr>
          <p:cNvPr id="5" name="Picture 4" descr="Bbr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492206"/>
            <a:ext cx="6097588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9" y="7492206"/>
            <a:ext cx="6354762" cy="452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4021-7352-4359-A0F6-1CC3E620F863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6 C 0.00091 -0.01897 0.00156 -0.03888 0.00417 -0.0574 C 0.00547 -0.08124 0.00951 -0.10439 0.0125 -0.12777 C 0.01406 -0.14004 0.01445 -0.14791 0.01771 -0.15925 C 0.01927 -0.18101 0.02188 -0.20231 0.02396 -0.22407 C 0.025 -0.24837 0.025 -0.26828 0.02813 -0.29073 C 0.0293 -0.31504 0.03021 -0.34073 0.03646 -0.36296 C 0.03867 -0.38726 0.03568 -0.36064 0.04063 -0.38518 C 0.04128 -0.38819 0.04089 -0.39166 0.04167 -0.39444 C 0.04375 -0.40184 0.04623 -0.40347 0.04896 -0.40925 C 0.05365 -0.41944 0.05781 -0.42916 0.0625 -0.43888 C 0.07018 -0.45462 0.07578 -0.46782 0.08438 -0.48147 C 0.0905 -0.4912 0.09479 -0.5037 0.10104 -0.51296 C 0.103 -0.51573 0.10547 -0.51735 0.10729 -0.52036 C 0.11081 -0.52592 0.11315 -0.53333 0.11667 -0.53888 C 0.12123 -0.54629 0.12709 -0.553 0.13125 -0.5611 C 0.1336 -0.56573 0.13529 -0.57129 0.1375 -0.57592 C 0.13972 -0.58055 0.14232 -0.58448 0.14479 -0.58888 C 0.15209 -0.60184 0.16042 -0.61296 0.16771 -0.62592 C 0.18386 -0.65462 0.16432 -0.62198 0.17396 -0.64073 C 0.17891 -0.65022 0.18386 -0.65879 0.18854 -0.66851 C 0.19206 -0.67592 0.19349 -0.68101 0.19792 -0.68703 C 0.20664 -0.71272 0.19544 -0.68217 0.20521 -0.70184 C 0.21211 -0.7155 0.20716 -0.70879 0.21146 -0.72036 C 0.21784 -0.73749 0.21289 -0.72291 0.21979 -0.73518 C 0.22487 -0.74421 0.22266 -0.74884 0.22917 -0.7574 C 0.2332 -0.77198 0.22865 -0.75833 0.23542 -0.77036 C 0.23959 -0.77777 0.24063 -0.78842 0.24584 -0.79444 C 0.24844 -0.80161 0.25052 -0.80948 0.25313 -0.81666 C 0.25834 -0.83171 0.25391 -0.81712 0.25938 -0.82962 C 0.26172 -0.83495 0.26354 -0.84073 0.26563 -0.84629 C 0.26641 -0.8486 0.26719 -0.8574 0.26771 -0.85925 C 0.27005 -0.86874 0.27396 -0.88147 0.27813 -0.88888 " pathEditMode="relative" ptsTypes="ffffffffffffffffffffffffffffffff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333E-6 2.59259E-6 C -0.00261 -0.01366 -0.00053 -0.00834 -0.00521 -0.01667 C -0.00665 -0.02431 -0.00925 -0.02824 -0.01146 -0.03519 C -0.01811 -0.05671 -0.00717 -0.03079 -0.01876 -0.05556 C -0.02501 -0.08912 -0.01745 -0.05579 -0.02917 -0.08704 C -0.03633 -0.10602 -0.04115 -0.12871 -0.04792 -0.14815 C -0.05626 -0.17222 -0.0668 -0.19421 -0.07501 -0.21852 C -0.08451 -0.24653 -0.07657 -0.22685 -0.08334 -0.25371 C -0.09818 -0.3132 -0.0793 -0.23033 -0.09376 -0.28519 C -0.09519 -0.29051 -0.09571 -0.2963 -0.09688 -0.30185 C -0.09818 -0.3081 -0.09949 -0.31435 -0.10105 -0.32037 C -0.10977 -0.35324 -0.10313 -0.32014 -0.11042 -0.35556 C -0.11498 -0.37732 -0.11628 -0.39537 -0.12501 -0.4169 C -0.13803 -0.44861 -0.13126 -0.4294 -0.14376 -0.47593 C -0.14675 -0.48704 -0.15209 -0.4956 -0.15626 -0.50556 C -0.16485 -0.52593 -0.17227 -0.55394 -0.18021 -0.57593 C -0.18946 -0.60185 -0.19532 -0.63125 -0.20417 -0.65741 C -0.20691 -0.67709 -0.20587 -0.70602 -0.20209 -0.72593 C -0.19949 -0.79861 -0.20105 -0.7456 -0.20105 -0.88519 " pathEditMode="relative" ptsTypes="ffffffffffffffffffA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数据挖掘步骤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 smtClean="0"/>
              <a:t>问</a:t>
            </a:r>
            <a:r>
              <a:rPr lang="zh-CN" altLang="en-US" u="sng" dirty="0"/>
              <a:t>题定</a:t>
            </a:r>
            <a:r>
              <a:rPr lang="zh-CN" altLang="en-US" u="sng" dirty="0" smtClean="0"/>
              <a:t>义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 smtClean="0"/>
              <a:t>数</a:t>
            </a:r>
            <a:r>
              <a:rPr lang="zh-CN" altLang="en-US" u="sng" dirty="0"/>
              <a:t>据提</a:t>
            </a:r>
            <a:r>
              <a:rPr lang="zh-CN" altLang="en-US" u="sng" dirty="0" smtClean="0"/>
              <a:t>取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数据预处</a:t>
            </a:r>
            <a:r>
              <a:rPr lang="zh-CN" altLang="en-US" u="sng" dirty="0" smtClean="0"/>
              <a:t>理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数据挖掘实</a:t>
            </a:r>
            <a:r>
              <a:rPr lang="zh-CN" altLang="en-US" u="sng" dirty="0" smtClean="0"/>
              <a:t>施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知识表</a:t>
            </a:r>
            <a:r>
              <a:rPr lang="zh-CN" altLang="en-US" u="sng" dirty="0" smtClean="0"/>
              <a:t>示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结果评估</a:t>
            </a:r>
            <a:endParaRPr lang="en-US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4772737" y="1651786"/>
            <a:ext cx="4948266" cy="386499"/>
            <a:chOff x="4967925" y="1649689"/>
            <a:chExt cx="4450487" cy="386499"/>
          </a:xfrm>
        </p:grpSpPr>
        <p:sp>
          <p:nvSpPr>
            <p:cNvPr id="6" name="Rounded Rectangle 5"/>
            <p:cNvSpPr/>
            <p:nvPr/>
          </p:nvSpPr>
          <p:spPr>
            <a:xfrm>
              <a:off x="5440831" y="1649689"/>
              <a:ext cx="3977581" cy="386499"/>
            </a:xfrm>
            <a:prstGeom prst="roundRect">
              <a:avLst/>
            </a:prstGeom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熟悉背景知识，确认需要发现何种知识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67925" y="1734532"/>
              <a:ext cx="273377" cy="207390"/>
              <a:chOff x="4769963" y="1734532"/>
              <a:chExt cx="273377" cy="2073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10856" y="2305638"/>
            <a:ext cx="5397470" cy="386499"/>
            <a:chOff x="4967925" y="2593942"/>
            <a:chExt cx="5397470" cy="386499"/>
          </a:xfrm>
          <a:solidFill>
            <a:srgbClr val="00B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" name="Rounded Rectangle 10"/>
            <p:cNvSpPr/>
            <p:nvPr/>
          </p:nvSpPr>
          <p:spPr>
            <a:xfrm>
              <a:off x="5440835" y="2593942"/>
              <a:ext cx="4924560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据目标要求从数据源中提取与挖掘任务相关的数据集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67925" y="2683496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856" y="2964991"/>
            <a:ext cx="5665509" cy="540209"/>
            <a:chOff x="4967925" y="3263245"/>
            <a:chExt cx="5665509" cy="540209"/>
          </a:xfrm>
          <a:solidFill>
            <a:srgbClr val="00B0F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" name="Rounded Rectangle 15"/>
            <p:cNvSpPr/>
            <p:nvPr/>
          </p:nvSpPr>
          <p:spPr>
            <a:xfrm>
              <a:off x="5440833" y="3263245"/>
              <a:ext cx="5192601" cy="54020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检查数据的完整性、剔除数据噪声、数据的一致性处理、对丢失的数据进行填补、数据约简等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67925" y="3352799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18" name="Oval 1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848572" y="3741266"/>
            <a:ext cx="5507431" cy="871984"/>
            <a:chOff x="5000918" y="3838280"/>
            <a:chExt cx="5507431" cy="871984"/>
          </a:xfrm>
          <a:solidFill>
            <a:srgbClr val="FF33CC"/>
          </a:solidFill>
          <a:effectLst>
            <a:glow rad="101600">
              <a:srgbClr val="FF33CC">
                <a:alpha val="60000"/>
              </a:srgbClr>
            </a:glow>
          </a:effectLst>
        </p:grpSpPr>
        <p:sp>
          <p:nvSpPr>
            <p:cNvPr id="21" name="Rounded Rectangle 20"/>
            <p:cNvSpPr/>
            <p:nvPr/>
          </p:nvSpPr>
          <p:spPr>
            <a:xfrm>
              <a:off x="5440833" y="3838280"/>
              <a:ext cx="5067516" cy="87198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运用适合的数据挖掘算法进行分析，例如分类、聚类、关联分析、事例推理、决策树、规则推理、模糊集、神经网络、遗传算法等方法，最终得到数据挖掘结果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00918" y="3927834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3" name="Oval 22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83018" y="4942796"/>
            <a:ext cx="5282485" cy="386499"/>
            <a:chOff x="4967925" y="4347327"/>
            <a:chExt cx="5282485" cy="386499"/>
          </a:xfrm>
          <a:solidFill>
            <a:srgbClr val="990000"/>
          </a:solidFill>
          <a:effectLst>
            <a:glow rad="101600">
              <a:srgbClr val="990000">
                <a:alpha val="60000"/>
              </a:srgbClr>
            </a:glow>
          </a:effectLst>
        </p:grpSpPr>
        <p:sp>
          <p:nvSpPr>
            <p:cNvPr id="26" name="Rounded Rectangle 25"/>
            <p:cNvSpPr/>
            <p:nvPr/>
          </p:nvSpPr>
          <p:spPr>
            <a:xfrm>
              <a:off x="5440832" y="4347327"/>
              <a:ext cx="4809578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将发现的知识以合理、科学的方法向用户展现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67925" y="4436881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8" name="Oval 2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907948" y="5620079"/>
            <a:ext cx="5562355" cy="564821"/>
            <a:chOff x="6312145" y="10598479"/>
            <a:chExt cx="5562355" cy="564821"/>
          </a:xfrm>
        </p:grpSpPr>
        <p:sp>
          <p:nvSpPr>
            <p:cNvPr id="30" name="Rounded Rectangle 29"/>
            <p:cNvSpPr/>
            <p:nvPr/>
          </p:nvSpPr>
          <p:spPr>
            <a:xfrm>
              <a:off x="6837944" y="10598479"/>
              <a:ext cx="5036556" cy="56482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数据挖掘结果进行评估分析、发现某种规则、对结果进行优化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312145" y="10683322"/>
              <a:ext cx="230586" cy="2073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85513" y="10683322"/>
              <a:ext cx="230586" cy="2073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FF01-D856-4A4A-8B99-9206DA9C258B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Thanks!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79-68FD-4039-B07F-0227505DDF91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其它网络安全事件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国内通用顶级域的根服务器忽然出现异常，导致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r>
              <a:rPr lang="zh-CN" altLang="en-US" dirty="0" smtClean="0"/>
              <a:t>比特</a:t>
            </a:r>
            <a:r>
              <a:rPr lang="zh-CN" altLang="en-US" dirty="0"/>
              <a:t>币交易平台</a:t>
            </a:r>
            <a:r>
              <a:rPr lang="en-US" altLang="zh-CN" dirty="0" err="1"/>
              <a:t>Mt.Gox</a:t>
            </a:r>
            <a:r>
              <a:rPr lang="zh-CN" altLang="en-US" dirty="0"/>
              <a:t>由于系统漏洞，比特币失窃导致</a:t>
            </a:r>
            <a:r>
              <a:rPr lang="zh-CN" altLang="en-US" dirty="0" smtClean="0"/>
              <a:t>破产</a:t>
            </a:r>
            <a:endParaRPr lang="en-US" altLang="zh-CN" dirty="0" smtClean="0"/>
          </a:p>
          <a:p>
            <a:r>
              <a:rPr lang="en-US" altLang="zh-CN" dirty="0" smtClean="0"/>
              <a:t>Heartbleed</a:t>
            </a:r>
            <a:r>
              <a:rPr lang="zh-CN" altLang="en-US" dirty="0"/>
              <a:t>漏洞波及网银及各大门户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en-US" altLang="zh-CN" dirty="0" err="1" smtClean="0"/>
              <a:t>BadUSB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altLang="zh-CN" dirty="0" err="1" smtClean="0"/>
              <a:t>Ebay</a:t>
            </a:r>
            <a:r>
              <a:rPr lang="zh-CN" altLang="en-US" dirty="0"/>
              <a:t>遭遇黑客密码窃取，要求用户全部重置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r>
              <a:rPr lang="zh-CN" altLang="en-US" dirty="0"/>
              <a:t>。。。。。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网络安全是关系国计民生的大问题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668B-EE01-4157-9479-629B2D5DBCB5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  </a:t>
            </a:r>
            <a:r>
              <a:rPr lang="zh-CN" altLang="en-US" sz="2800" dirty="0" smtClean="0">
                <a:hlinkClick r:id="rId2" action="ppaction://hlinksldjump"/>
              </a:rPr>
              <a:t>网络安全概念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3" action="ppaction://hlinksldjump"/>
              </a:rPr>
              <a:t>网络空间（信息）安全学科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4" action="ppaction://hlinksldjump"/>
              </a:rPr>
              <a:t>数据挖掘简介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5" action="ppaction://hlinksldjump"/>
              </a:rPr>
              <a:t>数据挖掘算法简介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5AB6-C79C-48A6-8B59-E213ED27F150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网络安全概念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网络安全面临的挑战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网络安全的重要性</a:t>
            </a:r>
            <a:endParaRPr lang="zh-CN" alt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8D1E-A5E3-4D22-B1C1-BF75B9173897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网络安全定义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/>
              <a:t>网络空间</a:t>
            </a:r>
            <a:r>
              <a:rPr lang="zh-CN" altLang="en-US" dirty="0"/>
              <a:t>（</a:t>
            </a:r>
            <a:r>
              <a:rPr lang="en-US" altLang="zh-CN" dirty="0"/>
              <a:t>Cyberspace</a:t>
            </a:r>
            <a:r>
              <a:rPr lang="zh-CN" altLang="en-US" dirty="0"/>
              <a:t>）是通过全球互联网和计算系统进行通信、控制和信息共享的</a:t>
            </a:r>
            <a:r>
              <a:rPr lang="zh-CN" altLang="en-US" dirty="0" smtClean="0"/>
              <a:t>动态虚拟空间。</a:t>
            </a:r>
            <a:endParaRPr lang="en-US" altLang="zh-CN" dirty="0" smtClean="0"/>
          </a:p>
          <a:p>
            <a:r>
              <a:rPr lang="zh-CN" altLang="en-US" sz="2800" b="1" dirty="0"/>
              <a:t>网络空间安全</a:t>
            </a:r>
            <a:r>
              <a:rPr lang="zh-CN" altLang="en-US" dirty="0"/>
              <a:t>（</a:t>
            </a:r>
            <a:r>
              <a:rPr lang="en-US" altLang="zh-CN" dirty="0"/>
              <a:t>Cyberspace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）</a:t>
            </a:r>
            <a:r>
              <a:rPr lang="zh-CN" altLang="en-US" dirty="0"/>
              <a:t>研究网络空间中的安全威胁和防护问题，即在有攻击</a:t>
            </a:r>
            <a:r>
              <a:rPr lang="zh-CN" altLang="en-US" dirty="0" smtClean="0"/>
              <a:t>者的</a:t>
            </a:r>
            <a:r>
              <a:rPr lang="zh-CN" altLang="en-US" dirty="0"/>
              <a:t>对抗环境下，研究信息在产生、传输、存储、处理的各个环节中所面临的威胁和防御措施、以及网络和系统本身的威胁和防护机制。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网络空间</a:t>
            </a:r>
            <a:endParaRPr lang="en-US" altLang="zh-CN" dirty="0" smtClean="0"/>
          </a:p>
          <a:p>
            <a:r>
              <a:rPr lang="zh-CN" altLang="en-US" dirty="0"/>
              <a:t>网络空间安全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80AE-213C-4146-9C35-71D89AB4BF55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网络安全面临的挑战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自然</a:t>
            </a:r>
            <a:r>
              <a:rPr lang="zh-CN" altLang="en-US" dirty="0"/>
              <a:t>威胁（自然灾害、场地环境遭受破坏、设备老化等）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zh-CN" altLang="en-US" dirty="0"/>
              <a:t>泄露（如商业间谍、窃听、流量分析等）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授权访问（如非授权用户进行入侵）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zh-CN" altLang="en-US" dirty="0"/>
              <a:t>缺陷（如操作系统楼梯、后门、</a:t>
            </a:r>
            <a:r>
              <a:rPr lang="en-US" altLang="zh-CN" dirty="0"/>
              <a:t>I/O</a:t>
            </a:r>
            <a:r>
              <a:rPr lang="zh-CN" altLang="en-US" dirty="0"/>
              <a:t>非法访问等）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漏洞（如数据库的安全漏洞、</a:t>
            </a:r>
            <a:r>
              <a:rPr lang="en-US" altLang="zh-CN" dirty="0"/>
              <a:t>TCP/IP</a:t>
            </a:r>
            <a:r>
              <a:rPr lang="zh-CN" altLang="en-US" dirty="0"/>
              <a:t>协议的安全漏洞、网络软件与网络服务的漏洞）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病毒</a:t>
            </a:r>
            <a:r>
              <a:rPr lang="zh-CN" altLang="en-US" dirty="0"/>
              <a:t>和木马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拒绝</a:t>
            </a:r>
            <a:r>
              <a:rPr lang="zh-CN" altLang="en-US" dirty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甚至</a:t>
            </a:r>
            <a:r>
              <a:rPr lang="zh-CN" altLang="en-US" dirty="0"/>
              <a:t>还包括网络舆情威胁、网络色情、网络欺诈、网络暴力等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网络安全面临不同层次、多种多样挑战和威胁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F3C3-9317-4851-8C02-25674C5C6639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网络安全的重要性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国际上围绕网络安全的斗争愈演愈烈，夺取网络空间控制权是战略</a:t>
            </a:r>
            <a:r>
              <a:rPr lang="zh-CN" altLang="en-US" dirty="0" smtClean="0"/>
              <a:t>制高点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安全人才已成为国家竞争的核心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r>
              <a:rPr lang="zh-CN" altLang="en-US" dirty="0"/>
              <a:t>网络安全</a:t>
            </a:r>
            <a:r>
              <a:rPr lang="zh-CN" altLang="en-US" dirty="0" smtClean="0"/>
              <a:t>技术作用日益彰显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保护</a:t>
            </a:r>
            <a:r>
              <a:rPr lang="zh-CN" altLang="en-US" u="sng" dirty="0"/>
              <a:t>个人隐私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经济发展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维持</a:t>
            </a:r>
            <a:r>
              <a:rPr lang="zh-CN" altLang="en-US" u="sng" dirty="0"/>
              <a:t>社会稳定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国家</a:t>
            </a:r>
            <a:r>
              <a:rPr lang="zh-CN" altLang="en-US" u="sng" dirty="0" smtClean="0"/>
              <a:t>安全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习总书记指出：“</a:t>
            </a:r>
            <a:r>
              <a:rPr lang="zh-CN" altLang="en-US" u="sng" dirty="0"/>
              <a:t>没有网络安全就没有国家安全</a:t>
            </a:r>
            <a:r>
              <a:rPr lang="zh-CN" altLang="en-US" dirty="0"/>
              <a:t>”，并要求“</a:t>
            </a:r>
            <a:r>
              <a:rPr lang="zh-CN" altLang="en-US" u="sng" dirty="0"/>
              <a:t>加强网络空间安全人才建设，打造素质过硬、战斗力强的人才队伍</a:t>
            </a:r>
            <a:r>
              <a:rPr lang="zh-CN" altLang="en-US" dirty="0"/>
              <a:t>”。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2278-4D86-41D6-BAD7-413648618BFF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网络空间（信息）安全学科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学科概况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“网络空间安全”为“工学”</a:t>
            </a:r>
            <a:r>
              <a:rPr lang="zh-CN" altLang="en-US" dirty="0"/>
              <a:t>门类</a:t>
            </a:r>
            <a:r>
              <a:rPr lang="zh-CN" altLang="en-US" dirty="0" smtClean="0"/>
              <a:t>下一级</a:t>
            </a:r>
            <a:r>
              <a:rPr lang="zh-CN" altLang="en-US" dirty="0"/>
              <a:t>学科，学科代码为“</a:t>
            </a:r>
            <a:r>
              <a:rPr lang="en-US" altLang="zh-CN" dirty="0"/>
              <a:t>0839”</a:t>
            </a:r>
            <a:r>
              <a:rPr lang="zh-CN" altLang="en-US" dirty="0"/>
              <a:t>，授与“工学”</a:t>
            </a:r>
            <a:r>
              <a:rPr lang="zh-CN" altLang="en-US" dirty="0" smtClean="0"/>
              <a:t>学位。</a:t>
            </a:r>
            <a:endParaRPr lang="en-US" altLang="zh-CN" dirty="0" smtClean="0"/>
          </a:p>
          <a:p>
            <a:pPr lvl="1"/>
            <a:r>
              <a:rPr lang="zh-CN" altLang="en-US" dirty="0"/>
              <a:t>网络空间由</a:t>
            </a:r>
            <a:r>
              <a:rPr lang="zh-CN" altLang="en-US" u="sng" dirty="0"/>
              <a:t>互联互通网络、网络节点和系统及数据组成</a:t>
            </a:r>
            <a:r>
              <a:rPr lang="zh-CN" altLang="en-US" dirty="0"/>
              <a:t>，可分为</a:t>
            </a:r>
            <a:r>
              <a:rPr lang="zh-CN" altLang="en-US" u="sng" dirty="0"/>
              <a:t>物理层、逻辑层和行为体层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空间涉及数学、计算机科学与安全、信息与通信</a:t>
            </a:r>
            <a:r>
              <a:rPr lang="zh-CN" altLang="en-US" dirty="0" smtClean="0"/>
              <a:t>工程等学科，已形成独立教学和研究领域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学科概况</a:t>
            </a:r>
          </a:p>
          <a:p>
            <a:r>
              <a:rPr lang="zh-CN" altLang="en-US" dirty="0" smtClean="0"/>
              <a:t>学科培养目标</a:t>
            </a:r>
          </a:p>
          <a:p>
            <a:r>
              <a:rPr lang="zh-CN" altLang="en-US" dirty="0" smtClean="0"/>
              <a:t>主要研究方向</a:t>
            </a:r>
          </a:p>
          <a:p>
            <a:r>
              <a:rPr lang="zh-CN" altLang="en-US" dirty="0"/>
              <a:t>主要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EA57-871D-41B5-A7AB-77AE2F81207E}" type="datetime1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3045</Words>
  <Application>Microsoft Office PowerPoint</Application>
  <PresentationFormat>Custom</PresentationFormat>
  <Paragraphs>279</Paragraphs>
  <Slides>23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主题</vt:lpstr>
      <vt:lpstr>第一章 简介</vt:lpstr>
      <vt:lpstr>网络安全事件</vt:lpstr>
      <vt:lpstr>其它网络安全事件</vt:lpstr>
      <vt:lpstr>目录</vt:lpstr>
      <vt:lpstr>网络安全概念 </vt:lpstr>
      <vt:lpstr>网络安全定义</vt:lpstr>
      <vt:lpstr>网络安全面临的挑战</vt:lpstr>
      <vt:lpstr>网络安全的重要性</vt:lpstr>
      <vt:lpstr>网络空间（信息）安全学科</vt:lpstr>
      <vt:lpstr>学科培养目标</vt:lpstr>
      <vt:lpstr>主要研究方向</vt:lpstr>
      <vt:lpstr>主要研究内容</vt:lpstr>
      <vt:lpstr>数据挖掘简介</vt:lpstr>
      <vt:lpstr>数据挖掘流程</vt:lpstr>
      <vt:lpstr>为什么要进行数据挖掘</vt:lpstr>
      <vt:lpstr>数据挖掘的特点</vt:lpstr>
      <vt:lpstr>数据挖掘算法简介</vt:lpstr>
      <vt:lpstr>数据挖掘十大算法</vt:lpstr>
      <vt:lpstr>数据挖掘十大算法</vt:lpstr>
      <vt:lpstr>国外数据挖掘发展概况</vt:lpstr>
      <vt:lpstr>国内数据挖掘发展概况</vt:lpstr>
      <vt:lpstr>数据挖掘步骤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Lara Liu</dc:creator>
  <cp:lastModifiedBy>Xiaoqian Liu</cp:lastModifiedBy>
  <cp:revision>89</cp:revision>
  <dcterms:created xsi:type="dcterms:W3CDTF">2016-07-12T18:04:37Z</dcterms:created>
  <dcterms:modified xsi:type="dcterms:W3CDTF">2016-07-13T17:45:00Z</dcterms:modified>
</cp:coreProperties>
</file>