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3"/>
  </p:notesMasterIdLst>
  <p:sldIdLst>
    <p:sldId id="256" r:id="rId3"/>
    <p:sldId id="257"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14" autoAdjust="0"/>
    <p:restoredTop sz="94660"/>
  </p:normalViewPr>
  <p:slideViewPr>
    <p:cSldViewPr snapToGrid="0">
      <p:cViewPr varScale="1">
        <p:scale>
          <a:sx n="74" d="100"/>
          <a:sy n="74" d="100"/>
        </p:scale>
        <p:origin x="63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2016/7/18 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2220274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960F5CA-7409-4A67-8234-38A151EA8350}"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CC1549CA-6BAC-45FA-A105-C849BF47160D}" type="datetime1">
              <a:rPr lang="zh-CN" altLang="en-US" smtClean="0"/>
              <a:pPr/>
              <a:t>2016/7/18 Monday</a:t>
            </a:fld>
            <a:endParaRPr lang="zh-CN" altLang="en-US"/>
          </a:p>
        </p:txBody>
      </p:sp>
      <p:sp>
        <p:nvSpPr>
          <p:cNvPr id="4" name="页脚占位符 3"/>
          <p:cNvSpPr>
            <a:spLocks noGrp="1"/>
          </p:cNvSpPr>
          <p:nvPr>
            <p:ph type="ftr" sz="quarter" idx="11"/>
          </p:nvPr>
        </p:nvSpPr>
        <p:spPr/>
        <p:txBody>
          <a:bodyPr/>
          <a:lstStyle/>
          <a:p>
            <a:r>
              <a:rPr lang="zh-CN" altLang="en-US" smtClean="0"/>
              <a:t>第八章 数字取证</a:t>
            </a:r>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C4DFD44-15FF-4E89-A995-666BE23D822D}" type="datetime1">
              <a:rPr lang="zh-CN" altLang="en-US" smtClean="0"/>
              <a:pPr/>
              <a:t>2016/7/18 Monday</a:t>
            </a:fld>
            <a:endParaRPr lang="zh-CN" altLang="en-US" dirty="0"/>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itchFamily="34" charset="-122"/>
                <a:ea typeface="微软雅黑"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itchFamily="34" charset="-122"/>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43BF5396-794A-4F07-AED4-B4DE91C8DB73}" type="datetime1">
              <a:rPr lang="zh-CN" altLang="en-US" smtClean="0"/>
              <a:pPr/>
              <a:t>2016/7/18 Monday</a:t>
            </a:fld>
            <a:endParaRPr lang="zh-CN" altLang="en-US" dirty="0"/>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18E40CBC-6FC8-4ADF-A762-F94D5FF03D5A}"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68FA62A-D0E3-409C-B693-CFFCD9A77D18}"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1BD7FA9-D9AB-4DA5-8B7A-6F4CC592ADEE}"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919473E-D21E-46CC-9B99-63B07090AB29}" type="datetime1">
              <a:rPr lang="zh-CN" altLang="en-US" smtClean="0"/>
              <a:pPr/>
              <a:t>2016/7/18 Monday</a:t>
            </a:fld>
            <a:endParaRPr lang="zh-CN" altLang="en-US"/>
          </a:p>
        </p:txBody>
      </p:sp>
      <p:sp>
        <p:nvSpPr>
          <p:cNvPr id="6" name="页脚占位符 5"/>
          <p:cNvSpPr>
            <a:spLocks noGrp="1"/>
          </p:cNvSpPr>
          <p:nvPr>
            <p:ph type="ftr" sz="quarter" idx="11"/>
          </p:nvPr>
        </p:nvSpPr>
        <p:spPr/>
        <p:txBody>
          <a:bodyPr/>
          <a:lstStyle/>
          <a:p>
            <a:r>
              <a:rPr lang="zh-CN" altLang="en-US" smtClean="0"/>
              <a:t>第八章 数字取证</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95D2A01-F019-4781-9B9B-B490996B5347}" type="datetime1">
              <a:rPr lang="zh-CN" altLang="en-US" smtClean="0"/>
              <a:pPr/>
              <a:t>2016/7/18 Monday</a:t>
            </a:fld>
            <a:endParaRPr lang="zh-CN" altLang="en-US"/>
          </a:p>
        </p:txBody>
      </p:sp>
      <p:sp>
        <p:nvSpPr>
          <p:cNvPr id="8" name="页脚占位符 7"/>
          <p:cNvSpPr>
            <a:spLocks noGrp="1"/>
          </p:cNvSpPr>
          <p:nvPr>
            <p:ph type="ftr" sz="quarter" idx="11"/>
          </p:nvPr>
        </p:nvSpPr>
        <p:spPr/>
        <p:txBody>
          <a:bodyPr/>
          <a:lstStyle/>
          <a:p>
            <a:r>
              <a:rPr lang="zh-CN" altLang="en-US" smtClean="0"/>
              <a:t>第八章 数字取证</a:t>
            </a:r>
            <a:endParaRPr lang="zh-CN" altLang="en-US"/>
          </a:p>
        </p:txBody>
      </p:sp>
      <p:sp>
        <p:nvSpPr>
          <p:cNvPr id="9" name="灯片编号占位符 8"/>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493657B-2802-4A14-AC02-E709C4A99B6E}" type="datetime1">
              <a:rPr lang="zh-CN" altLang="en-US" smtClean="0"/>
              <a:pPr/>
              <a:t>2016/7/18 Monday</a:t>
            </a:fld>
            <a:endParaRPr lang="zh-CN" altLang="en-US"/>
          </a:p>
        </p:txBody>
      </p:sp>
      <p:sp>
        <p:nvSpPr>
          <p:cNvPr id="4" name="页脚占位符 3"/>
          <p:cNvSpPr>
            <a:spLocks noGrp="1"/>
          </p:cNvSpPr>
          <p:nvPr>
            <p:ph type="ftr" sz="quarter" idx="11"/>
          </p:nvPr>
        </p:nvSpPr>
        <p:spPr/>
        <p:txBody>
          <a:bodyPr/>
          <a:lstStyle/>
          <a:p>
            <a:r>
              <a:rPr lang="zh-CN" altLang="en-US" smtClean="0"/>
              <a:t>第八章 数字取证</a:t>
            </a:r>
            <a:endParaRPr lang="zh-CN" altLang="en-US"/>
          </a:p>
        </p:txBody>
      </p:sp>
      <p:sp>
        <p:nvSpPr>
          <p:cNvPr id="5" name="灯片编号占位符 4"/>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3AD9BA-07C6-4096-9424-64443F6FAACD}" type="datetime1">
              <a:rPr lang="zh-CN" altLang="en-US" smtClean="0"/>
              <a:pPr/>
              <a:t>2016/7/18 Monday</a:t>
            </a:fld>
            <a:endParaRPr lang="zh-CN" altLang="en-US"/>
          </a:p>
        </p:txBody>
      </p:sp>
      <p:sp>
        <p:nvSpPr>
          <p:cNvPr id="3" name="页脚占位符 2"/>
          <p:cNvSpPr>
            <a:spLocks noGrp="1"/>
          </p:cNvSpPr>
          <p:nvPr>
            <p:ph type="ftr" sz="quarter" idx="11"/>
          </p:nvPr>
        </p:nvSpPr>
        <p:spPr/>
        <p:txBody>
          <a:bodyPr/>
          <a:lstStyle/>
          <a:p>
            <a:r>
              <a:rPr lang="zh-CN" altLang="en-US" smtClean="0"/>
              <a:t>第八章 数字取证</a:t>
            </a:r>
            <a:endParaRPr lang="zh-CN" altLang="en-US"/>
          </a:p>
        </p:txBody>
      </p:sp>
      <p:sp>
        <p:nvSpPr>
          <p:cNvPr id="4" name="灯片编号占位符 3"/>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C09357-53CD-439F-A8A7-4B9475CA7E9A}" type="datetime1">
              <a:rPr lang="zh-CN" altLang="en-US" smtClean="0"/>
              <a:pPr/>
              <a:t>2016/7/18 Monday</a:t>
            </a:fld>
            <a:endParaRPr lang="zh-CN" altLang="en-US"/>
          </a:p>
        </p:txBody>
      </p:sp>
      <p:sp>
        <p:nvSpPr>
          <p:cNvPr id="6" name="页脚占位符 5"/>
          <p:cNvSpPr>
            <a:spLocks noGrp="1"/>
          </p:cNvSpPr>
          <p:nvPr>
            <p:ph type="ftr" sz="quarter" idx="11"/>
          </p:nvPr>
        </p:nvSpPr>
        <p:spPr/>
        <p:txBody>
          <a:bodyPr/>
          <a:lstStyle/>
          <a:p>
            <a:r>
              <a:rPr lang="zh-CN" altLang="en-US" smtClean="0"/>
              <a:t>第八章 数字取证</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F588EE-04D9-4A7C-BB5D-55DFD3C0FF52}"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865DCC-5C95-4A1F-B723-39F9C0DE82D9}" type="datetime1">
              <a:rPr lang="zh-CN" altLang="en-US" smtClean="0"/>
              <a:pPr/>
              <a:t>2016/7/18 Monday</a:t>
            </a:fld>
            <a:endParaRPr lang="zh-CN" altLang="en-US"/>
          </a:p>
        </p:txBody>
      </p:sp>
      <p:sp>
        <p:nvSpPr>
          <p:cNvPr id="6" name="页脚占位符 5"/>
          <p:cNvSpPr>
            <a:spLocks noGrp="1"/>
          </p:cNvSpPr>
          <p:nvPr>
            <p:ph type="ftr" sz="quarter" idx="11"/>
          </p:nvPr>
        </p:nvSpPr>
        <p:spPr/>
        <p:txBody>
          <a:bodyPr/>
          <a:lstStyle/>
          <a:p>
            <a:r>
              <a:rPr lang="zh-CN" altLang="en-US" smtClean="0"/>
              <a:t>第八章 数字取证</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AD0578FC-BC02-42B7-8A03-56DEF715B1E1}" type="datetime1">
              <a:rPr lang="zh-CN" altLang="en-US" smtClean="0"/>
              <a:pPr/>
              <a:t>2016/7/18 Monday</a:t>
            </a:fld>
            <a:endParaRPr lang="zh-CN" altLang="en-US" dirty="0"/>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itchFamily="2" charset="2"/>
              <a:buChar char="l"/>
              <a:defRPr>
                <a:latin typeface="微软雅黑" pitchFamily="34" charset="-122"/>
                <a:ea typeface="微软雅黑" pitchFamily="34" charset="-122"/>
              </a:defRPr>
            </a:lvl1pPr>
            <a:lvl2pPr marL="685800" indent="-228600">
              <a:lnSpc>
                <a:spcPct val="150000"/>
              </a:lnSpc>
              <a:buFont typeface="Wingdings" pitchFamily="2" charset="2"/>
              <a:buChar char="Ø"/>
              <a:defRPr>
                <a:latin typeface="微软雅黑" pitchFamily="34" charset="-122"/>
                <a:ea typeface="微软雅黑" pitchFamily="34" charset="-122"/>
              </a:defRPr>
            </a:lvl2pPr>
            <a:lvl3pPr marL="1257300" indent="-342900">
              <a:lnSpc>
                <a:spcPct val="150000"/>
              </a:lnSpc>
              <a:buFont typeface="Wingdings" pitchFamily="2" charset="2"/>
              <a:buChar char="ü"/>
              <a:defRPr>
                <a:latin typeface="微软雅黑" pitchFamily="34" charset="-122"/>
                <a:ea typeface="微软雅黑" pitchFamily="34" charset="-122"/>
              </a:defRPr>
            </a:lvl3pPr>
            <a:lvl4pPr>
              <a:lnSpc>
                <a:spcPct val="150000"/>
              </a:lnSpc>
              <a:defRPr>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EE777401-A5E7-40C4-AB90-88BAEC9A37E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itchFamily="34" charset="-122"/>
                <a:ea typeface="微软雅黑"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01D9CA4-451E-4B62-8317-D1154313B119}"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DA8BEAF-F1F5-4A2C-9793-74036A5310F8}" type="datetime1">
              <a:rPr lang="zh-CN" altLang="en-US" smtClean="0"/>
              <a:pPr/>
              <a:t>2016/7/18 Monday</a:t>
            </a:fld>
            <a:endParaRPr lang="zh-CN" altLang="en-US"/>
          </a:p>
        </p:txBody>
      </p:sp>
      <p:sp>
        <p:nvSpPr>
          <p:cNvPr id="6" name="页脚占位符 5"/>
          <p:cNvSpPr>
            <a:spLocks noGrp="1"/>
          </p:cNvSpPr>
          <p:nvPr>
            <p:ph type="ftr" sz="quarter" idx="11"/>
          </p:nvPr>
        </p:nvSpPr>
        <p:spPr/>
        <p:txBody>
          <a:bodyPr/>
          <a:lstStyle/>
          <a:p>
            <a:r>
              <a:rPr lang="zh-CN" altLang="en-US" smtClean="0"/>
              <a:t>第八章 数字取证</a:t>
            </a:r>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D36249-0125-4697-B936-0C09BB5F0C50}" type="datetime1">
              <a:rPr lang="zh-CN" altLang="en-US" smtClean="0"/>
              <a:pPr/>
              <a:t>2016/7/18 Monday</a:t>
            </a:fld>
            <a:endParaRPr lang="zh-CN" altLang="en-US"/>
          </a:p>
        </p:txBody>
      </p:sp>
      <p:sp>
        <p:nvSpPr>
          <p:cNvPr id="8" name="页脚占位符 7"/>
          <p:cNvSpPr>
            <a:spLocks noGrp="1"/>
          </p:cNvSpPr>
          <p:nvPr>
            <p:ph type="ftr" sz="quarter" idx="11"/>
          </p:nvPr>
        </p:nvSpPr>
        <p:spPr/>
        <p:txBody>
          <a:bodyPr/>
          <a:lstStyle/>
          <a:p>
            <a:r>
              <a:rPr lang="zh-CN" altLang="en-US" smtClean="0"/>
              <a:t>第八章 数字取证</a:t>
            </a:r>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CB687F-A2D0-4E18-8DB3-532469C8F675}" type="datetime1">
              <a:rPr lang="zh-CN" altLang="en-US" smtClean="0"/>
              <a:pPr/>
              <a:t>2016/7/18 Monday</a:t>
            </a:fld>
            <a:endParaRPr lang="zh-CN" altLang="en-US"/>
          </a:p>
        </p:txBody>
      </p:sp>
      <p:sp>
        <p:nvSpPr>
          <p:cNvPr id="4" name="页脚占位符 3"/>
          <p:cNvSpPr>
            <a:spLocks noGrp="1"/>
          </p:cNvSpPr>
          <p:nvPr>
            <p:ph type="ftr" sz="quarter" idx="11"/>
          </p:nvPr>
        </p:nvSpPr>
        <p:spPr/>
        <p:txBody>
          <a:bodyPr/>
          <a:lstStyle/>
          <a:p>
            <a:r>
              <a:rPr lang="zh-CN" altLang="en-US" smtClean="0"/>
              <a:t>第八章 数字取证</a:t>
            </a:r>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D713F1-80C6-4903-AC69-75CEB4A2AE5C}" type="datetime1">
              <a:rPr lang="zh-CN" altLang="en-US" smtClean="0"/>
              <a:pPr/>
              <a:t>2016/7/18 Monday</a:t>
            </a:fld>
            <a:endParaRPr lang="zh-CN" altLang="en-US"/>
          </a:p>
        </p:txBody>
      </p:sp>
      <p:sp>
        <p:nvSpPr>
          <p:cNvPr id="3" name="页脚占位符 2"/>
          <p:cNvSpPr>
            <a:spLocks noGrp="1"/>
          </p:cNvSpPr>
          <p:nvPr>
            <p:ph type="ftr" sz="quarter" idx="11"/>
          </p:nvPr>
        </p:nvSpPr>
        <p:spPr/>
        <p:txBody>
          <a:bodyPr/>
          <a:lstStyle/>
          <a:p>
            <a:r>
              <a:rPr lang="zh-CN" altLang="en-US" smtClean="0"/>
              <a:t>第八章 数字取证</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AAEB9C3-23F7-4DEC-BA02-73509479BD1B}" type="datetime1">
              <a:rPr lang="zh-CN" altLang="en-US" smtClean="0"/>
              <a:pPr/>
              <a:t>2016/7/18 Monday</a:t>
            </a:fld>
            <a:endParaRPr lang="zh-CN" altLang="en-US"/>
          </a:p>
        </p:txBody>
      </p:sp>
      <p:sp>
        <p:nvSpPr>
          <p:cNvPr id="6" name="页脚占位符 5"/>
          <p:cNvSpPr>
            <a:spLocks noGrp="1"/>
          </p:cNvSpPr>
          <p:nvPr>
            <p:ph type="ftr" sz="quarter" idx="11"/>
          </p:nvPr>
        </p:nvSpPr>
        <p:spPr/>
        <p:txBody>
          <a:bodyPr/>
          <a:lstStyle/>
          <a:p>
            <a:r>
              <a:rPr lang="zh-CN" altLang="en-US" smtClean="0"/>
              <a:t>第八章 数字取证</a:t>
            </a:r>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F1F218-FAB6-45C2-A5FD-10196C09B28B}"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A1A02-2D3C-423B-916C-291F6A97B6F6}" type="datetime1">
              <a:rPr lang="zh-CN" altLang="en-US" smtClean="0"/>
              <a:pPr/>
              <a:t>2016/7/18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第八章 数字取证</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FBA67-7C0D-4A1D-86EA-D0173BAE4D1E}" type="datetime1">
              <a:rPr lang="zh-CN" altLang="en-US" smtClean="0"/>
              <a:pPr/>
              <a:t>2016/7/18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latin typeface="微软雅黑" pitchFamily="34" charset="-122"/>
                <a:ea typeface="微软雅黑" pitchFamily="34" charset="-122"/>
              </a:defRPr>
            </a:lvl1pPr>
          </a:lstStyle>
          <a:p>
            <a:r>
              <a:rPr lang="zh-CN" altLang="en-US" smtClean="0"/>
              <a:t>第八章 数字取证</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hyperlink" Target="https://www.techopedia.com/definition/27805/digital-forensics" TargetMode="Externa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smtClean="0">
                <a:solidFill>
                  <a:schemeClr val="bg1"/>
                </a:solidFill>
                <a:latin typeface="微软雅黑" charset="0"/>
                <a:ea typeface="微软雅黑" charset="0"/>
              </a:rPr>
              <a:t>第</a:t>
            </a:r>
            <a:r>
              <a:rPr lang="zh-CN" altLang="en-US" b="1" smtClean="0">
                <a:solidFill>
                  <a:schemeClr val="bg1"/>
                </a:solidFill>
                <a:latin typeface="微软雅黑" charset="0"/>
                <a:ea typeface="微软雅黑" charset="0"/>
              </a:rPr>
              <a:t>八</a:t>
            </a:r>
            <a:r>
              <a:rPr lang="zh-CN" altLang="zh-CN" b="1" smtClean="0">
                <a:solidFill>
                  <a:schemeClr val="bg1"/>
                </a:solidFill>
                <a:latin typeface="微软雅黑" charset="0"/>
                <a:ea typeface="微软雅黑" charset="0"/>
              </a:rPr>
              <a:t>章    </a:t>
            </a:r>
            <a:r>
              <a:rPr lang="zh-CN" altLang="en-US" b="1" smtClean="0">
                <a:solidFill>
                  <a:schemeClr val="bg1"/>
                </a:solidFill>
                <a:latin typeface="微软雅黑" charset="0"/>
                <a:ea typeface="微软雅黑" charset="0"/>
              </a:rPr>
              <a:t>数字取证</a:t>
            </a:r>
            <a:endParaRPr lang="zh-CN" altLang="zh-CN" b="1">
              <a:solidFill>
                <a:schemeClr val="bg1"/>
              </a:solidFill>
              <a:latin typeface="微软雅黑" charset="0"/>
              <a:ea typeface="微软雅黑" charset="0"/>
            </a:endParaRPr>
          </a:p>
        </p:txBody>
      </p:sp>
      <p:sp>
        <p:nvSpPr>
          <p:cNvPr id="3" name="副标题 2"/>
          <p:cNvSpPr>
            <a:spLocks noGrp="1"/>
          </p:cNvSpPr>
          <p:nvPr>
            <p:ph type="subTitle" idx="1"/>
          </p:nvPr>
        </p:nvSpPr>
        <p:spPr/>
        <p:txBody>
          <a:bodyPr/>
          <a:lstStyle/>
          <a:p>
            <a:endParaRPr lang="zh-CN" altLang="en-US" b="1"/>
          </a:p>
        </p:txBody>
      </p:sp>
      <p:sp>
        <p:nvSpPr>
          <p:cNvPr id="4" name="日期占位符 3"/>
          <p:cNvSpPr>
            <a:spLocks noGrp="1"/>
          </p:cNvSpPr>
          <p:nvPr>
            <p:ph type="dt" sz="half" idx="10"/>
          </p:nvPr>
        </p:nvSpPr>
        <p:spPr/>
        <p:txBody>
          <a:bodyPr/>
          <a:lstStyle/>
          <a:p>
            <a:fld id="{F1ECB800-5E71-4824-93A4-E6B466B17E02}" type="datetime1">
              <a:rPr lang="zh-CN" altLang="en-US" smtClean="0"/>
              <a:pPr/>
              <a:t>2016/7/18 Monday</a:t>
            </a:fld>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1</a:t>
            </a:fld>
            <a:endParaRPr lang="zh-CN" altLang="en-US"/>
          </a:p>
        </p:txBody>
      </p:sp>
      <p:sp>
        <p:nvSpPr>
          <p:cNvPr id="6" name="页脚占位符 5"/>
          <p:cNvSpPr>
            <a:spLocks noGrp="1"/>
          </p:cNvSpPr>
          <p:nvPr>
            <p:ph type="ftr" sz="quarter" idx="11"/>
          </p:nvPr>
        </p:nvSpPr>
        <p:spPr/>
        <p:txBody>
          <a:bodyPr/>
          <a:lstStyle/>
          <a:p>
            <a:r>
              <a:rPr lang="zh-CN" altLang="en-US" smtClean="0"/>
              <a:t>第八章 数字取证</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境内电子物证检验鉴定发展情况</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zh-CN" altLang="zh-CN" dirty="0" smtClean="0"/>
              <a:t>在执法部门中，以公安机关的电子数据取证机构发展得最为完善、业务能力最强。在公安机关内部，各业务警种都或多或少配备了电子数据取证设备，培养了取证人才以应对各自领域中的电子数据取证需求。</a:t>
            </a:r>
            <a:endParaRPr lang="zh-CN" altLang="en-US" dirty="0"/>
          </a:p>
        </p:txBody>
      </p:sp>
      <p:sp>
        <p:nvSpPr>
          <p:cNvPr id="4" name="日期占位符 3"/>
          <p:cNvSpPr>
            <a:spLocks noGrp="1"/>
          </p:cNvSpPr>
          <p:nvPr>
            <p:ph type="dt" sz="half" idx="10"/>
          </p:nvPr>
        </p:nvSpPr>
        <p:spPr/>
        <p:txBody>
          <a:bodyPr/>
          <a:lstStyle/>
          <a:p>
            <a:fld id="{60D88FB6-6D2D-4300-BC60-479B9F9FE6C8}"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数字取证的原则、流程、内容和技术</a:t>
            </a:r>
            <a:endParaRPr lang="zh-CN" altLang="en-US" dirty="0"/>
          </a:p>
        </p:txBody>
      </p:sp>
      <p:sp>
        <p:nvSpPr>
          <p:cNvPr id="8" name="竖排文字占位符 7"/>
          <p:cNvSpPr>
            <a:spLocks noGrp="1"/>
          </p:cNvSpPr>
          <p:nvPr>
            <p:ph type="body" orient="vert" idx="1"/>
          </p:nvPr>
        </p:nvSpPr>
        <p:spPr/>
        <p:txBody>
          <a:bodyPr/>
          <a:lstStyle/>
          <a:p>
            <a:r>
              <a:rPr lang="zh-CN" altLang="zh-CN" dirty="0" smtClean="0"/>
              <a:t>数字取证原则</a:t>
            </a:r>
            <a:endParaRPr lang="en-US" altLang="zh-CN" dirty="0" smtClean="0"/>
          </a:p>
          <a:p>
            <a:r>
              <a:rPr lang="zh-CN" altLang="zh-CN" dirty="0" smtClean="0"/>
              <a:t>数字取证流程</a:t>
            </a:r>
            <a:endParaRPr lang="en-US" altLang="zh-CN" dirty="0" smtClean="0"/>
          </a:p>
          <a:p>
            <a:r>
              <a:rPr lang="zh-CN" altLang="zh-CN" dirty="0" smtClean="0"/>
              <a:t>数字取证内容、技术</a:t>
            </a:r>
            <a:endParaRPr lang="zh-CN" altLang="en-US" dirty="0"/>
          </a:p>
        </p:txBody>
      </p:sp>
      <p:sp>
        <p:nvSpPr>
          <p:cNvPr id="4" name="日期占位符 3"/>
          <p:cNvSpPr>
            <a:spLocks noGrp="1"/>
          </p:cNvSpPr>
          <p:nvPr>
            <p:ph type="dt" sz="half" idx="10"/>
          </p:nvPr>
        </p:nvSpPr>
        <p:spPr/>
        <p:txBody>
          <a:bodyPr/>
          <a:lstStyle/>
          <a:p>
            <a:fld id="{862BAFC2-CF2A-49A6-ADB4-9125D1301D58}"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数字取证原则</a:t>
            </a:r>
            <a:r>
              <a:rPr lang="en-US" altLang="zh-CN" dirty="0" smtClean="0"/>
              <a:t/>
            </a:r>
            <a:br>
              <a:rPr lang="en-US" altLang="zh-CN" dirty="0" smtClean="0"/>
            </a:br>
            <a:endParaRPr lang="zh-CN" altLang="en-US" dirty="0"/>
          </a:p>
        </p:txBody>
      </p:sp>
      <p:sp>
        <p:nvSpPr>
          <p:cNvPr id="3" name="竖排文字占位符 2"/>
          <p:cNvSpPr>
            <a:spLocks noGrp="1"/>
          </p:cNvSpPr>
          <p:nvPr>
            <p:ph type="body" orient="vert" idx="1"/>
          </p:nvPr>
        </p:nvSpPr>
        <p:spPr/>
        <p:txBody>
          <a:bodyPr/>
          <a:lstStyle/>
          <a:p>
            <a:endParaRPr lang="zh-CN" altLang="en-US" dirty="0"/>
          </a:p>
        </p:txBody>
      </p:sp>
      <p:sp>
        <p:nvSpPr>
          <p:cNvPr id="4" name="日期占位符 3"/>
          <p:cNvSpPr>
            <a:spLocks noGrp="1"/>
          </p:cNvSpPr>
          <p:nvPr>
            <p:ph type="dt" sz="half" idx="10"/>
          </p:nvPr>
        </p:nvSpPr>
        <p:spPr/>
        <p:txBody>
          <a:bodyPr/>
          <a:lstStyle/>
          <a:p>
            <a:fld id="{32406681-90DF-4FE2-BB41-FDD16EF8D16A}"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12</a:t>
            </a:fld>
            <a:endParaRPr lang="zh-CN" altLang="en-US"/>
          </a:p>
        </p:txBody>
      </p:sp>
      <p:sp>
        <p:nvSpPr>
          <p:cNvPr id="7" name="矩形 6"/>
          <p:cNvSpPr/>
          <p:nvPr/>
        </p:nvSpPr>
        <p:spPr>
          <a:xfrm>
            <a:off x="1764254" y="1688951"/>
            <a:ext cx="2796988" cy="570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753497" y="1775012"/>
            <a:ext cx="2753958" cy="369332"/>
          </a:xfrm>
          <a:prstGeom prst="rect">
            <a:avLst/>
          </a:prstGeom>
          <a:noFill/>
        </p:spPr>
        <p:txBody>
          <a:bodyPr wrap="square" rtlCol="0">
            <a:spAutoFit/>
          </a:bodyPr>
          <a:lstStyle/>
          <a:p>
            <a:r>
              <a:rPr lang="zh-CN" altLang="zh-CN" dirty="0" smtClean="0"/>
              <a:t> 现场保护，快速收集原则</a:t>
            </a:r>
            <a:endParaRPr lang="zh-CN" altLang="en-US" dirty="0"/>
          </a:p>
        </p:txBody>
      </p:sp>
      <p:sp>
        <p:nvSpPr>
          <p:cNvPr id="9" name="矩形 8"/>
          <p:cNvSpPr/>
          <p:nvPr/>
        </p:nvSpPr>
        <p:spPr>
          <a:xfrm>
            <a:off x="3173506" y="2581835"/>
            <a:ext cx="2840019" cy="5163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3281082" y="2657139"/>
            <a:ext cx="2678654" cy="369332"/>
          </a:xfrm>
          <a:prstGeom prst="rect">
            <a:avLst/>
          </a:prstGeom>
          <a:solidFill>
            <a:schemeClr val="accent2"/>
          </a:solidFill>
        </p:spPr>
        <p:txBody>
          <a:bodyPr wrap="square" rtlCol="0">
            <a:spAutoFit/>
          </a:bodyPr>
          <a:lstStyle/>
          <a:p>
            <a:pPr algn="ctr"/>
            <a:r>
              <a:rPr lang="zh-CN" altLang="zh-CN" dirty="0" smtClean="0"/>
              <a:t>可靠性原则</a:t>
            </a:r>
            <a:endParaRPr lang="zh-CN" altLang="en-US" dirty="0"/>
          </a:p>
        </p:txBody>
      </p:sp>
      <p:sp>
        <p:nvSpPr>
          <p:cNvPr id="11" name="矩形 10"/>
          <p:cNvSpPr/>
          <p:nvPr/>
        </p:nvSpPr>
        <p:spPr>
          <a:xfrm>
            <a:off x="4593515" y="3334871"/>
            <a:ext cx="2646381" cy="51636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615031" y="3463962"/>
            <a:ext cx="2485016" cy="369332"/>
          </a:xfrm>
          <a:prstGeom prst="rect">
            <a:avLst/>
          </a:prstGeom>
          <a:noFill/>
        </p:spPr>
        <p:txBody>
          <a:bodyPr wrap="square" rtlCol="0">
            <a:spAutoFit/>
          </a:bodyPr>
          <a:lstStyle/>
          <a:p>
            <a:pPr algn="ctr"/>
            <a:r>
              <a:rPr lang="zh-CN" altLang="zh-CN" dirty="0" smtClean="0"/>
              <a:t>可复现性原则</a:t>
            </a:r>
            <a:endParaRPr lang="zh-CN" altLang="en-US" dirty="0"/>
          </a:p>
        </p:txBody>
      </p:sp>
      <p:sp>
        <p:nvSpPr>
          <p:cNvPr id="13" name="矩形 12"/>
          <p:cNvSpPr/>
          <p:nvPr/>
        </p:nvSpPr>
        <p:spPr>
          <a:xfrm>
            <a:off x="6325496" y="4195482"/>
            <a:ext cx="2571077" cy="51636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368527" y="4303059"/>
            <a:ext cx="2312894" cy="369332"/>
          </a:xfrm>
          <a:prstGeom prst="rect">
            <a:avLst/>
          </a:prstGeom>
          <a:noFill/>
        </p:spPr>
        <p:txBody>
          <a:bodyPr wrap="square" rtlCol="0">
            <a:spAutoFit/>
          </a:bodyPr>
          <a:lstStyle/>
          <a:p>
            <a:pPr algn="ctr"/>
            <a:r>
              <a:rPr lang="zh-CN" altLang="zh-CN" dirty="0" smtClean="0"/>
              <a:t>完整性原则</a:t>
            </a:r>
            <a:endParaRPr lang="zh-CN" altLang="en-US" dirty="0"/>
          </a:p>
        </p:txBody>
      </p:sp>
      <p:sp>
        <p:nvSpPr>
          <p:cNvPr id="15" name="矩形 14"/>
          <p:cNvSpPr/>
          <p:nvPr/>
        </p:nvSpPr>
        <p:spPr>
          <a:xfrm>
            <a:off x="7627172" y="5002307"/>
            <a:ext cx="2689412" cy="59167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7702475" y="5152913"/>
            <a:ext cx="2431229" cy="369332"/>
          </a:xfrm>
          <a:prstGeom prst="rect">
            <a:avLst/>
          </a:prstGeom>
          <a:noFill/>
        </p:spPr>
        <p:txBody>
          <a:bodyPr wrap="square" rtlCol="0">
            <a:spAutoFit/>
          </a:bodyPr>
          <a:lstStyle/>
          <a:p>
            <a:pPr algn="ctr"/>
            <a:r>
              <a:rPr lang="zh-CN" altLang="zh-CN" dirty="0" smtClean="0"/>
              <a:t>全程记录原则</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animBg="1"/>
      <p:bldP spid="14" grpId="0"/>
      <p:bldP spid="15"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数字取证原则</a:t>
            </a:r>
            <a:endParaRPr lang="zh-CN" altLang="en-US" dirty="0"/>
          </a:p>
        </p:txBody>
      </p:sp>
      <p:sp>
        <p:nvSpPr>
          <p:cNvPr id="3" name="竖排文字占位符 2"/>
          <p:cNvSpPr>
            <a:spLocks noGrp="1"/>
          </p:cNvSpPr>
          <p:nvPr>
            <p:ph type="body" orient="vert" idx="1"/>
          </p:nvPr>
        </p:nvSpPr>
        <p:spPr/>
        <p:txBody>
          <a:bodyPr/>
          <a:lstStyle/>
          <a:p>
            <a:r>
              <a:rPr lang="zh-CN" altLang="zh-CN" dirty="0" smtClean="0"/>
              <a:t>工具和方法的验证和可靠性在大数据场景的情况下获得更大相关性</a:t>
            </a:r>
            <a:endParaRPr lang="en-US" altLang="zh-CN" dirty="0" smtClean="0"/>
          </a:p>
          <a:p>
            <a:r>
              <a:rPr lang="zh-CN" altLang="zh-CN" dirty="0" smtClean="0"/>
              <a:t>可复现性作为数字取证基本信条很可能要被迫放弃</a:t>
            </a:r>
            <a:endParaRPr lang="en-US" altLang="zh-CN" dirty="0" smtClean="0"/>
          </a:p>
          <a:p>
            <a:r>
              <a:rPr lang="zh-CN" altLang="en-US" dirty="0" smtClean="0"/>
              <a:t>对于</a:t>
            </a:r>
            <a:r>
              <a:rPr lang="zh-CN" altLang="zh-CN" dirty="0" smtClean="0"/>
              <a:t>文档记录</a:t>
            </a:r>
            <a:r>
              <a:rPr lang="zh-CN" altLang="en-US" dirty="0" smtClean="0"/>
              <a:t>，</a:t>
            </a:r>
            <a:r>
              <a:rPr lang="zh-CN" altLang="zh-CN" dirty="0" smtClean="0"/>
              <a:t>发布关于所使用的工具和方法的证实结果的数据</a:t>
            </a:r>
            <a:endParaRPr lang="zh-CN" altLang="en-US" dirty="0"/>
          </a:p>
        </p:txBody>
      </p:sp>
      <p:sp>
        <p:nvSpPr>
          <p:cNvPr id="4" name="日期占位符 3"/>
          <p:cNvSpPr>
            <a:spLocks noGrp="1"/>
          </p:cNvSpPr>
          <p:nvPr>
            <p:ph type="dt" sz="half" idx="10"/>
          </p:nvPr>
        </p:nvSpPr>
        <p:spPr/>
        <p:txBody>
          <a:bodyPr/>
          <a:lstStyle/>
          <a:p>
            <a:fld id="{E1F7E11A-F084-4806-A85D-5CB4B9F73B6C}"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13</a:t>
            </a:fld>
            <a:endParaRPr lang="zh-CN" altLang="en-US"/>
          </a:p>
        </p:txBody>
      </p:sp>
      <p:sp>
        <p:nvSpPr>
          <p:cNvPr id="8" name="竖排文字占位符 7"/>
          <p:cNvSpPr>
            <a:spLocks noGrp="1"/>
          </p:cNvSpPr>
          <p:nvPr>
            <p:ph type="body" orient="vert" idx="13"/>
          </p:nvPr>
        </p:nvSpPr>
        <p:spPr/>
        <p:txBody>
          <a:bodyPr/>
          <a:lstStyle/>
          <a:p>
            <a:r>
              <a:rPr lang="zh-CN" altLang="zh-CN" dirty="0" smtClean="0"/>
              <a:t>应对大数据的挑战</a:t>
            </a:r>
            <a:r>
              <a:rPr lang="zh-CN" altLang="en-US" dirty="0" smtClean="0"/>
              <a:t>，需要扩展以上原则</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数字取证流程</a:t>
            </a:r>
            <a:br>
              <a:rPr lang="zh-CN" altLang="zh-CN" dirty="0" smtClean="0"/>
            </a:br>
            <a:endParaRPr lang="zh-CN" altLang="en-US" dirty="0"/>
          </a:p>
        </p:txBody>
      </p:sp>
      <p:sp>
        <p:nvSpPr>
          <p:cNvPr id="8" name="竖排文字占位符 7"/>
          <p:cNvSpPr>
            <a:spLocks noGrp="1"/>
          </p:cNvSpPr>
          <p:nvPr>
            <p:ph type="body" orient="vert" idx="1"/>
          </p:nvPr>
        </p:nvSpPr>
        <p:spPr/>
        <p:txBody>
          <a:bodyPr/>
          <a:lstStyle/>
          <a:p>
            <a:r>
              <a:rPr lang="zh-CN" altLang="zh-CN" dirty="0" smtClean="0"/>
              <a:t>数字取证主要包括三个核心流程：数据获取、数据分析、数据报告</a:t>
            </a:r>
            <a:endParaRPr lang="zh-CN" altLang="en-US" dirty="0"/>
          </a:p>
        </p:txBody>
      </p:sp>
      <p:sp>
        <p:nvSpPr>
          <p:cNvPr id="4" name="日期占位符 3"/>
          <p:cNvSpPr>
            <a:spLocks noGrp="1"/>
          </p:cNvSpPr>
          <p:nvPr>
            <p:ph type="dt" sz="half" idx="10"/>
          </p:nvPr>
        </p:nvSpPr>
        <p:spPr/>
        <p:txBody>
          <a:bodyPr/>
          <a:lstStyle/>
          <a:p>
            <a:fld id="{0D219F84-0528-4DBA-9617-9A6CF3DB20EF}" type="datetime1">
              <a:rPr lang="zh-CN" altLang="en-US" smtClean="0"/>
              <a:pPr/>
              <a:t>2016/7/18 Monday</a:t>
            </a:fld>
            <a:endParaRPr lang="zh-CN" altLang="en-US" dirty="0"/>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14</a:t>
            </a:fld>
            <a:endParaRPr lang="zh-CN" altLang="en-US"/>
          </a:p>
        </p:txBody>
      </p:sp>
      <p:pic>
        <p:nvPicPr>
          <p:cNvPr id="195586" name="图片 1356"/>
          <p:cNvPicPr>
            <a:picLocks noChangeAspect="1" noChangeArrowheads="1"/>
          </p:cNvPicPr>
          <p:nvPr/>
        </p:nvPicPr>
        <p:blipFill>
          <a:blip r:embed="rId2" cstate="print"/>
          <a:srcRect/>
          <a:stretch>
            <a:fillRect/>
          </a:stretch>
        </p:blipFill>
        <p:spPr bwMode="auto">
          <a:xfrm>
            <a:off x="1688951" y="2291380"/>
            <a:ext cx="8261873" cy="40614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数字取证流程</a:t>
            </a:r>
            <a:endParaRPr lang="zh-CN" altLang="en-US" dirty="0"/>
          </a:p>
        </p:txBody>
      </p:sp>
      <p:sp>
        <p:nvSpPr>
          <p:cNvPr id="3" name="竖排文字占位符 2"/>
          <p:cNvSpPr>
            <a:spLocks noGrp="1"/>
          </p:cNvSpPr>
          <p:nvPr>
            <p:ph type="body" orient="vert" idx="1"/>
          </p:nvPr>
        </p:nvSpPr>
        <p:spPr/>
        <p:txBody>
          <a:bodyPr/>
          <a:lstStyle/>
          <a:p>
            <a:r>
              <a:rPr lang="zh-CN" altLang="en-US" dirty="0" smtClean="0"/>
              <a:t>也可</a:t>
            </a:r>
            <a:r>
              <a:rPr lang="zh-CN" altLang="zh-CN" dirty="0" smtClean="0"/>
              <a:t>划分为</a:t>
            </a:r>
            <a:r>
              <a:rPr lang="en-US" altLang="zh-CN" dirty="0" smtClean="0"/>
              <a:t>5</a:t>
            </a:r>
            <a:r>
              <a:rPr lang="zh-CN" altLang="zh-CN" dirty="0" smtClean="0"/>
              <a:t>个步骤</a:t>
            </a:r>
            <a:endParaRPr lang="zh-CN" altLang="en-US" dirty="0"/>
          </a:p>
        </p:txBody>
      </p:sp>
      <p:sp>
        <p:nvSpPr>
          <p:cNvPr id="4" name="日期占位符 3"/>
          <p:cNvSpPr>
            <a:spLocks noGrp="1"/>
          </p:cNvSpPr>
          <p:nvPr>
            <p:ph type="dt" sz="half" idx="10"/>
          </p:nvPr>
        </p:nvSpPr>
        <p:spPr/>
        <p:txBody>
          <a:bodyPr/>
          <a:lstStyle/>
          <a:p>
            <a:fld id="{7F60BDFE-7A85-4222-91C4-BE48C0B757D4}"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15</a:t>
            </a:fld>
            <a:endParaRPr lang="zh-CN" altLang="en-US"/>
          </a:p>
        </p:txBody>
      </p:sp>
      <p:pic>
        <p:nvPicPr>
          <p:cNvPr id="196610" name="图片 1357"/>
          <p:cNvPicPr>
            <a:picLocks noChangeAspect="1" noChangeArrowheads="1"/>
          </p:cNvPicPr>
          <p:nvPr/>
        </p:nvPicPr>
        <p:blipFill>
          <a:blip r:embed="rId2" cstate="print"/>
          <a:srcRect/>
          <a:stretch>
            <a:fillRect/>
          </a:stretch>
        </p:blipFill>
        <p:spPr bwMode="auto">
          <a:xfrm>
            <a:off x="2412341" y="2355925"/>
            <a:ext cx="6953163" cy="343318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数字取证流程</a:t>
            </a:r>
            <a:endParaRPr lang="zh-CN" altLang="en-US" dirty="0"/>
          </a:p>
        </p:txBody>
      </p:sp>
      <p:sp>
        <p:nvSpPr>
          <p:cNvPr id="3" name="竖排文字占位符 2"/>
          <p:cNvSpPr>
            <a:spLocks noGrp="1"/>
          </p:cNvSpPr>
          <p:nvPr>
            <p:ph type="body" orient="vert" idx="1"/>
          </p:nvPr>
        </p:nvSpPr>
        <p:spPr/>
        <p:txBody>
          <a:bodyPr/>
          <a:lstStyle/>
          <a:p>
            <a:r>
              <a:rPr lang="zh-CN" altLang="zh-CN" dirty="0" smtClean="0"/>
              <a:t>根据唯一可用的国际标准</a:t>
            </a:r>
            <a:r>
              <a:rPr lang="en-US" altLang="zh-CN" dirty="0" smtClean="0"/>
              <a:t>ISO/IEC 27037</a:t>
            </a:r>
            <a:r>
              <a:rPr lang="zh-CN" altLang="zh-CN" dirty="0" smtClean="0"/>
              <a:t>，我们在这将其描述为</a:t>
            </a:r>
            <a:endParaRPr lang="zh-CN" altLang="en-US" dirty="0"/>
          </a:p>
        </p:txBody>
      </p:sp>
      <p:sp>
        <p:nvSpPr>
          <p:cNvPr id="4" name="日期占位符 3"/>
          <p:cNvSpPr>
            <a:spLocks noGrp="1"/>
          </p:cNvSpPr>
          <p:nvPr>
            <p:ph type="dt" sz="half" idx="10"/>
          </p:nvPr>
        </p:nvSpPr>
        <p:spPr/>
        <p:txBody>
          <a:bodyPr/>
          <a:lstStyle/>
          <a:p>
            <a:fld id="{2F9D0E85-4717-4191-ABC9-E09A06A5B78E}"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16</a:t>
            </a:fld>
            <a:endParaRPr lang="zh-CN" altLang="en-US"/>
          </a:p>
        </p:txBody>
      </p:sp>
      <p:pic>
        <p:nvPicPr>
          <p:cNvPr id="197634" name="图片 1358"/>
          <p:cNvPicPr>
            <a:picLocks noChangeAspect="1" noChangeArrowheads="1"/>
          </p:cNvPicPr>
          <p:nvPr/>
        </p:nvPicPr>
        <p:blipFill>
          <a:blip r:embed="rId2" cstate="print"/>
          <a:srcRect/>
          <a:stretch>
            <a:fillRect/>
          </a:stretch>
        </p:blipFill>
        <p:spPr bwMode="auto">
          <a:xfrm>
            <a:off x="1686536" y="3173504"/>
            <a:ext cx="9426067" cy="1549101"/>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数字取证流程</a:t>
            </a:r>
            <a:endParaRPr lang="zh-CN" altLang="en-US" dirty="0"/>
          </a:p>
        </p:txBody>
      </p:sp>
      <p:sp>
        <p:nvSpPr>
          <p:cNvPr id="3" name="竖排文字占位符 2"/>
          <p:cNvSpPr>
            <a:spLocks noGrp="1"/>
          </p:cNvSpPr>
          <p:nvPr>
            <p:ph type="body" orient="vert" idx="1"/>
          </p:nvPr>
        </p:nvSpPr>
        <p:spPr/>
        <p:txBody>
          <a:bodyPr>
            <a:normAutofit fontScale="85000" lnSpcReduction="10000"/>
          </a:bodyPr>
          <a:lstStyle/>
          <a:p>
            <a:r>
              <a:rPr lang="zh-CN" altLang="zh-CN" dirty="0" smtClean="0"/>
              <a:t> 识别</a:t>
            </a:r>
            <a:r>
              <a:rPr lang="en-US" altLang="zh-CN" dirty="0" smtClean="0"/>
              <a:t>——</a:t>
            </a:r>
            <a:r>
              <a:rPr lang="zh-CN" altLang="zh-CN" dirty="0" smtClean="0"/>
              <a:t>包括搜索、识别和记录可能包含数字证据的现场物理设备。重点在于识别、定位潜在证据，并注意其可能位于非常规位置。</a:t>
            </a:r>
            <a:endParaRPr lang="en-US" altLang="zh-CN" dirty="0" smtClean="0"/>
          </a:p>
          <a:p>
            <a:r>
              <a:rPr lang="zh-CN" altLang="zh-CN" dirty="0" smtClean="0"/>
              <a:t> 收集</a:t>
            </a:r>
            <a:r>
              <a:rPr lang="en-US" altLang="zh-CN" dirty="0" smtClean="0"/>
              <a:t>——</a:t>
            </a:r>
            <a:r>
              <a:rPr lang="zh-CN" altLang="zh-CN" dirty="0" smtClean="0"/>
              <a:t>前一阶段识别的设备可被收集、转移到分析场所或现场进行证据获取。</a:t>
            </a:r>
            <a:endParaRPr lang="en-US" altLang="zh-CN" dirty="0" smtClean="0"/>
          </a:p>
          <a:p>
            <a:r>
              <a:rPr lang="zh-CN" altLang="zh-CN" dirty="0" smtClean="0"/>
              <a:t>获取</a:t>
            </a:r>
            <a:r>
              <a:rPr lang="en-US" altLang="zh-CN" dirty="0" smtClean="0"/>
              <a:t>——</a:t>
            </a:r>
            <a:r>
              <a:rPr lang="zh-CN" altLang="zh-CN" dirty="0" smtClean="0"/>
              <a:t>涉及对潜在证据源制作镜像，最理想的是保持与数据源完全一致。</a:t>
            </a:r>
            <a:endParaRPr lang="en-US" altLang="zh-CN" dirty="0" smtClean="0"/>
          </a:p>
          <a:p>
            <a:r>
              <a:rPr lang="zh-CN" altLang="zh-CN" dirty="0" smtClean="0"/>
              <a:t>保存</a:t>
            </a:r>
            <a:r>
              <a:rPr lang="en-US" altLang="zh-CN" dirty="0" smtClean="0"/>
              <a:t>——</a:t>
            </a:r>
            <a:r>
              <a:rPr lang="zh-CN" altLang="zh-CN" dirty="0" smtClean="0"/>
              <a:t>证据完整性，包括物理和逻辑两方面，必须全程得到保证。</a:t>
            </a:r>
            <a:endParaRPr lang="en-US" altLang="zh-CN" dirty="0" smtClean="0"/>
          </a:p>
          <a:p>
            <a:r>
              <a:rPr lang="zh-CN" altLang="zh-CN" dirty="0" smtClean="0"/>
              <a:t>分析</a:t>
            </a:r>
            <a:r>
              <a:rPr lang="en-US" altLang="zh-CN" dirty="0" smtClean="0"/>
              <a:t>——</a:t>
            </a:r>
            <a:r>
              <a:rPr lang="zh-CN" altLang="zh-CN" dirty="0" smtClean="0"/>
              <a:t>诠释所获取的证据数据。它通常依赖于案情、调查目标或焦点</a:t>
            </a:r>
            <a:r>
              <a:rPr lang="zh-CN" altLang="en-US" dirty="0" smtClean="0"/>
              <a:t>。</a:t>
            </a:r>
            <a:endParaRPr lang="en-US" altLang="zh-CN" dirty="0" smtClean="0"/>
          </a:p>
          <a:p>
            <a:r>
              <a:rPr lang="zh-CN" altLang="zh-CN" dirty="0" smtClean="0"/>
              <a:t>报告</a:t>
            </a:r>
            <a:r>
              <a:rPr lang="en-US" altLang="zh-CN" dirty="0" smtClean="0"/>
              <a:t>——</a:t>
            </a:r>
            <a:r>
              <a:rPr lang="zh-CN" altLang="zh-CN" dirty="0" smtClean="0"/>
              <a:t>将数字调查结果向相关方传达</a:t>
            </a:r>
            <a:endParaRPr lang="zh-CN" altLang="en-US" dirty="0"/>
          </a:p>
        </p:txBody>
      </p:sp>
      <p:sp>
        <p:nvSpPr>
          <p:cNvPr id="4" name="日期占位符 3"/>
          <p:cNvSpPr>
            <a:spLocks noGrp="1"/>
          </p:cNvSpPr>
          <p:nvPr>
            <p:ph type="dt" sz="half" idx="10"/>
          </p:nvPr>
        </p:nvSpPr>
        <p:spPr/>
        <p:txBody>
          <a:bodyPr/>
          <a:lstStyle/>
          <a:p>
            <a:fld id="{713001E2-5BE1-4D67-A072-5B7C26526912}"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竖排文字占位符 2"/>
          <p:cNvSpPr>
            <a:spLocks noGrp="1"/>
          </p:cNvSpPr>
          <p:nvPr>
            <p:ph type="body" orient="vert" idx="1"/>
          </p:nvPr>
        </p:nvSpPr>
        <p:spPr/>
        <p:txBody>
          <a:bodyPr>
            <a:normAutofit fontScale="85000" lnSpcReduction="10000"/>
          </a:bodyPr>
          <a:lstStyle/>
          <a:p>
            <a:r>
              <a:rPr lang="zh-CN" altLang="zh-CN" dirty="0" smtClean="0"/>
              <a:t>针对大数据场景，上述取证流程可能需要作出调整</a:t>
            </a:r>
            <a:r>
              <a:rPr lang="zh-CN" altLang="en-US" dirty="0" smtClean="0"/>
              <a:t>：</a:t>
            </a:r>
            <a:endParaRPr lang="en-US" altLang="zh-CN" dirty="0" smtClean="0"/>
          </a:p>
          <a:p>
            <a:r>
              <a:rPr lang="en-US" altLang="zh-CN" dirty="0" smtClean="0"/>
              <a:t> </a:t>
            </a:r>
            <a:r>
              <a:rPr lang="zh-CN" altLang="zh-CN" dirty="0" smtClean="0"/>
              <a:t>识别和收集</a:t>
            </a:r>
            <a:r>
              <a:rPr lang="en-US" altLang="zh-CN" dirty="0" smtClean="0"/>
              <a:t>--</a:t>
            </a:r>
            <a:r>
              <a:rPr lang="zh-CN" altLang="zh-CN" dirty="0" smtClean="0"/>
              <a:t>这一阶段的挑战是在现场及时选择证据。</a:t>
            </a:r>
            <a:endParaRPr lang="en-US" altLang="zh-CN" dirty="0" smtClean="0"/>
          </a:p>
          <a:p>
            <a:r>
              <a:rPr lang="en-US" altLang="zh-CN" dirty="0" smtClean="0"/>
              <a:t> </a:t>
            </a:r>
            <a:r>
              <a:rPr lang="zh-CN" altLang="zh-CN" dirty="0" smtClean="0"/>
              <a:t>获取</a:t>
            </a:r>
            <a:r>
              <a:rPr lang="en-US" altLang="zh-CN" dirty="0" smtClean="0"/>
              <a:t>--</a:t>
            </a:r>
            <a:r>
              <a:rPr lang="zh-CN" altLang="zh-CN" dirty="0" smtClean="0"/>
              <a:t>当经典的按位镜像由于检材容量问题不再切实可行时，优先级区分程序或分类工作应被开展，并恰当地予以说明和记录</a:t>
            </a:r>
            <a:endParaRPr lang="en-US" altLang="zh-CN" dirty="0" smtClean="0"/>
          </a:p>
          <a:p>
            <a:r>
              <a:rPr lang="en-US" altLang="zh-CN" dirty="0" smtClean="0"/>
              <a:t> </a:t>
            </a:r>
            <a:r>
              <a:rPr lang="zh-CN" altLang="zh-CN" dirty="0" smtClean="0"/>
              <a:t>保存</a:t>
            </a:r>
            <a:r>
              <a:rPr lang="en-US" altLang="zh-CN" dirty="0" smtClean="0"/>
              <a:t>--</a:t>
            </a:r>
            <a:r>
              <a:rPr lang="zh-CN" altLang="zh-CN" dirty="0" smtClean="0"/>
              <a:t>遵循法律要求安全保存所有检材</a:t>
            </a:r>
            <a:endParaRPr lang="en-US" altLang="zh-CN" dirty="0" smtClean="0"/>
          </a:p>
          <a:p>
            <a:r>
              <a:rPr lang="zh-CN" altLang="zh-CN" dirty="0" smtClean="0"/>
              <a:t> 分析</a:t>
            </a:r>
            <a:r>
              <a:rPr lang="en-US" altLang="zh-CN" dirty="0" smtClean="0"/>
              <a:t>--</a:t>
            </a:r>
            <a:r>
              <a:rPr lang="zh-CN" altLang="zh-CN" dirty="0" smtClean="0"/>
              <a:t>集成源自数据科学的方法和工具意味着对当今盛行的“香肠工厂”式的取证（不熟练的操作者严重依赖点击大集成工具实现分析任务）的超越。</a:t>
            </a:r>
            <a:endParaRPr lang="en-US" altLang="zh-CN" dirty="0" smtClean="0"/>
          </a:p>
          <a:p>
            <a:r>
              <a:rPr lang="zh-CN" altLang="zh-CN" dirty="0" smtClean="0"/>
              <a:t> 报告</a:t>
            </a:r>
            <a:r>
              <a:rPr lang="en-US" altLang="zh-CN" dirty="0" smtClean="0"/>
              <a:t>--</a:t>
            </a:r>
            <a:r>
              <a:rPr lang="zh-CN" altLang="zh-CN" dirty="0" smtClean="0"/>
              <a:t>对于使用数据科学概念开展分析的最终报告应包含对所使用工具、方法的正确评价</a:t>
            </a:r>
            <a:endParaRPr lang="zh-CN" altLang="en-US" dirty="0"/>
          </a:p>
        </p:txBody>
      </p:sp>
      <p:sp>
        <p:nvSpPr>
          <p:cNvPr id="4" name="日期占位符 3"/>
          <p:cNvSpPr>
            <a:spLocks noGrp="1"/>
          </p:cNvSpPr>
          <p:nvPr>
            <p:ph type="dt" sz="half" idx="10"/>
          </p:nvPr>
        </p:nvSpPr>
        <p:spPr/>
        <p:txBody>
          <a:bodyPr/>
          <a:lstStyle/>
          <a:p>
            <a:fld id="{AC718456-81BE-4731-8700-9A3A227B1BCA}"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数字取证内容</a:t>
            </a:r>
            <a:endParaRPr lang="zh-CN" altLang="en-US" dirty="0"/>
          </a:p>
        </p:txBody>
      </p:sp>
      <p:sp>
        <p:nvSpPr>
          <p:cNvPr id="4" name="日期占位符 3"/>
          <p:cNvSpPr>
            <a:spLocks noGrp="1"/>
          </p:cNvSpPr>
          <p:nvPr>
            <p:ph type="dt" sz="half" idx="10"/>
          </p:nvPr>
        </p:nvSpPr>
        <p:spPr/>
        <p:txBody>
          <a:bodyPr/>
          <a:lstStyle/>
          <a:p>
            <a:fld id="{124720B5-5E6E-431F-950D-512E0DDE4BD9}"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b="1" smtClean="0"/>
              <a:t>第八章 数字取证</a:t>
            </a:r>
            <a:endParaRPr lang="zh-CN" altLang="en-US" b="1"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19</a:t>
            </a:fld>
            <a:endParaRPr lang="zh-CN" altLang="en-US"/>
          </a:p>
        </p:txBody>
      </p:sp>
      <p:sp>
        <p:nvSpPr>
          <p:cNvPr id="7" name="矩形 6"/>
          <p:cNvSpPr/>
          <p:nvPr/>
        </p:nvSpPr>
        <p:spPr>
          <a:xfrm>
            <a:off x="2743200" y="2850777"/>
            <a:ext cx="1624405" cy="3550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 name="TextBox 7"/>
          <p:cNvSpPr txBox="1"/>
          <p:nvPr/>
        </p:nvSpPr>
        <p:spPr>
          <a:xfrm>
            <a:off x="2764715" y="2872291"/>
            <a:ext cx="1613647" cy="369332"/>
          </a:xfrm>
          <a:prstGeom prst="rect">
            <a:avLst/>
          </a:prstGeom>
          <a:noFill/>
        </p:spPr>
        <p:txBody>
          <a:bodyPr wrap="square" rtlCol="0">
            <a:spAutoFit/>
          </a:bodyPr>
          <a:lstStyle/>
          <a:p>
            <a:r>
              <a:rPr lang="zh-CN" altLang="zh-CN" b="1" dirty="0" smtClean="0"/>
              <a:t>按设备对象分</a:t>
            </a:r>
            <a:endParaRPr lang="zh-CN" altLang="en-US" b="1" dirty="0"/>
          </a:p>
        </p:txBody>
      </p:sp>
      <p:cxnSp>
        <p:nvCxnSpPr>
          <p:cNvPr id="10" name="直接箭头连接符 9"/>
          <p:cNvCxnSpPr/>
          <p:nvPr/>
        </p:nvCxnSpPr>
        <p:spPr>
          <a:xfrm flipV="1">
            <a:off x="3560782" y="2312894"/>
            <a:ext cx="268940" cy="5826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850777" y="2022437"/>
            <a:ext cx="1247887" cy="290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 name="矩形 11"/>
          <p:cNvSpPr/>
          <p:nvPr/>
        </p:nvSpPr>
        <p:spPr>
          <a:xfrm>
            <a:off x="4819425" y="2334407"/>
            <a:ext cx="1247887" cy="290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3" name="矩形 12"/>
          <p:cNvSpPr/>
          <p:nvPr/>
        </p:nvSpPr>
        <p:spPr>
          <a:xfrm>
            <a:off x="4851699" y="3431691"/>
            <a:ext cx="1688950" cy="290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4" name="矩形 13"/>
          <p:cNvSpPr/>
          <p:nvPr/>
        </p:nvSpPr>
        <p:spPr>
          <a:xfrm>
            <a:off x="2528045" y="3797449"/>
            <a:ext cx="1947135" cy="290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5" name="矩形 14"/>
          <p:cNvSpPr/>
          <p:nvPr/>
        </p:nvSpPr>
        <p:spPr>
          <a:xfrm>
            <a:off x="817580" y="3431691"/>
            <a:ext cx="1463042" cy="290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6" name="矩形 15"/>
          <p:cNvSpPr/>
          <p:nvPr/>
        </p:nvSpPr>
        <p:spPr>
          <a:xfrm>
            <a:off x="892884" y="2334409"/>
            <a:ext cx="1247887" cy="290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8" name="TextBox 17"/>
          <p:cNvSpPr txBox="1"/>
          <p:nvPr/>
        </p:nvSpPr>
        <p:spPr>
          <a:xfrm>
            <a:off x="828338" y="2334409"/>
            <a:ext cx="1441525" cy="369332"/>
          </a:xfrm>
          <a:prstGeom prst="rect">
            <a:avLst/>
          </a:prstGeom>
          <a:noFill/>
        </p:spPr>
        <p:txBody>
          <a:bodyPr wrap="square" rtlCol="0">
            <a:spAutoFit/>
          </a:bodyPr>
          <a:lstStyle/>
          <a:p>
            <a:r>
              <a:rPr lang="zh-CN" altLang="zh-CN" b="1" dirty="0" smtClean="0"/>
              <a:t>计算机取证</a:t>
            </a:r>
            <a:endParaRPr lang="zh-CN" altLang="en-US" b="1" dirty="0"/>
          </a:p>
        </p:txBody>
      </p:sp>
      <p:sp>
        <p:nvSpPr>
          <p:cNvPr id="19" name="TextBox 18"/>
          <p:cNvSpPr txBox="1"/>
          <p:nvPr/>
        </p:nvSpPr>
        <p:spPr>
          <a:xfrm>
            <a:off x="2883050" y="2011680"/>
            <a:ext cx="1140310" cy="369332"/>
          </a:xfrm>
          <a:prstGeom prst="rect">
            <a:avLst/>
          </a:prstGeom>
          <a:noFill/>
        </p:spPr>
        <p:txBody>
          <a:bodyPr wrap="square" rtlCol="0">
            <a:spAutoFit/>
          </a:bodyPr>
          <a:lstStyle/>
          <a:p>
            <a:r>
              <a:rPr lang="zh-CN" altLang="en-US" b="1" dirty="0" smtClean="0"/>
              <a:t>网络取证</a:t>
            </a:r>
            <a:endParaRPr lang="zh-CN" altLang="en-US" b="1" dirty="0"/>
          </a:p>
        </p:txBody>
      </p:sp>
      <p:sp>
        <p:nvSpPr>
          <p:cNvPr id="20" name="TextBox 19"/>
          <p:cNvSpPr txBox="1"/>
          <p:nvPr/>
        </p:nvSpPr>
        <p:spPr>
          <a:xfrm>
            <a:off x="4797911" y="2280622"/>
            <a:ext cx="1258645" cy="369332"/>
          </a:xfrm>
          <a:prstGeom prst="rect">
            <a:avLst/>
          </a:prstGeom>
          <a:noFill/>
        </p:spPr>
        <p:txBody>
          <a:bodyPr wrap="square" rtlCol="0">
            <a:spAutoFit/>
          </a:bodyPr>
          <a:lstStyle/>
          <a:p>
            <a:r>
              <a:rPr lang="zh-CN" altLang="en-US" b="1" dirty="0" smtClean="0"/>
              <a:t>手机取证</a:t>
            </a:r>
            <a:endParaRPr lang="zh-CN" altLang="en-US" b="1" dirty="0"/>
          </a:p>
        </p:txBody>
      </p:sp>
      <p:sp>
        <p:nvSpPr>
          <p:cNvPr id="21" name="TextBox 20"/>
          <p:cNvSpPr txBox="1"/>
          <p:nvPr/>
        </p:nvSpPr>
        <p:spPr>
          <a:xfrm>
            <a:off x="828338" y="3410174"/>
            <a:ext cx="1581374" cy="369332"/>
          </a:xfrm>
          <a:prstGeom prst="rect">
            <a:avLst/>
          </a:prstGeom>
          <a:noFill/>
        </p:spPr>
        <p:txBody>
          <a:bodyPr wrap="square" rtlCol="0">
            <a:spAutoFit/>
          </a:bodyPr>
          <a:lstStyle/>
          <a:p>
            <a:r>
              <a:rPr lang="zh-CN" altLang="en-US" b="1" dirty="0" smtClean="0"/>
              <a:t>数码设备取证</a:t>
            </a:r>
            <a:endParaRPr lang="zh-CN" altLang="en-US" b="1" dirty="0"/>
          </a:p>
        </p:txBody>
      </p:sp>
      <p:sp>
        <p:nvSpPr>
          <p:cNvPr id="22" name="TextBox 21"/>
          <p:cNvSpPr txBox="1"/>
          <p:nvPr/>
        </p:nvSpPr>
        <p:spPr>
          <a:xfrm>
            <a:off x="2485014" y="3797449"/>
            <a:ext cx="2022440" cy="369332"/>
          </a:xfrm>
          <a:prstGeom prst="rect">
            <a:avLst/>
          </a:prstGeom>
          <a:noFill/>
        </p:spPr>
        <p:txBody>
          <a:bodyPr wrap="square" rtlCol="0">
            <a:spAutoFit/>
          </a:bodyPr>
          <a:lstStyle/>
          <a:p>
            <a:r>
              <a:rPr lang="zh-CN" altLang="en-US" b="1" dirty="0" smtClean="0"/>
              <a:t>嵌入式设备取证</a:t>
            </a:r>
            <a:endParaRPr lang="zh-CN" altLang="en-US" b="1" dirty="0"/>
          </a:p>
        </p:txBody>
      </p:sp>
      <p:sp>
        <p:nvSpPr>
          <p:cNvPr id="23" name="TextBox 22"/>
          <p:cNvSpPr txBox="1"/>
          <p:nvPr/>
        </p:nvSpPr>
        <p:spPr>
          <a:xfrm>
            <a:off x="4787154" y="3388659"/>
            <a:ext cx="1796526" cy="369332"/>
          </a:xfrm>
          <a:prstGeom prst="rect">
            <a:avLst/>
          </a:prstGeom>
          <a:noFill/>
        </p:spPr>
        <p:txBody>
          <a:bodyPr wrap="square" rtlCol="0">
            <a:spAutoFit/>
          </a:bodyPr>
          <a:lstStyle/>
          <a:p>
            <a:r>
              <a:rPr lang="zh-CN" altLang="en-US" b="1" dirty="0" smtClean="0"/>
              <a:t>其他设备取证</a:t>
            </a:r>
            <a:endParaRPr lang="zh-CN" altLang="en-US" b="1" dirty="0"/>
          </a:p>
        </p:txBody>
      </p:sp>
      <p:cxnSp>
        <p:nvCxnSpPr>
          <p:cNvPr id="25" name="直接箭头连接符 24"/>
          <p:cNvCxnSpPr>
            <a:stCxn id="8" idx="3"/>
          </p:cNvCxnSpPr>
          <p:nvPr/>
        </p:nvCxnSpPr>
        <p:spPr>
          <a:xfrm flipV="1">
            <a:off x="4378362" y="2646381"/>
            <a:ext cx="484094" cy="410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4346089" y="3227294"/>
            <a:ext cx="537883" cy="2689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8" idx="2"/>
            <a:endCxn id="22" idx="0"/>
          </p:cNvCxnSpPr>
          <p:nvPr/>
        </p:nvCxnSpPr>
        <p:spPr>
          <a:xfrm flipH="1">
            <a:off x="3496234" y="3241623"/>
            <a:ext cx="75305" cy="555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7" idx="1"/>
          </p:cNvCxnSpPr>
          <p:nvPr/>
        </p:nvCxnSpPr>
        <p:spPr>
          <a:xfrm flipH="1">
            <a:off x="2173045" y="3028278"/>
            <a:ext cx="570155" cy="371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2140772" y="2474259"/>
            <a:ext cx="666974" cy="387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401722" y="2700169"/>
            <a:ext cx="2678654" cy="4518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5" name="TextBox 34"/>
          <p:cNvSpPr txBox="1"/>
          <p:nvPr/>
        </p:nvSpPr>
        <p:spPr>
          <a:xfrm>
            <a:off x="8423237" y="2710926"/>
            <a:ext cx="2581836" cy="369332"/>
          </a:xfrm>
          <a:prstGeom prst="rect">
            <a:avLst/>
          </a:prstGeom>
          <a:solidFill>
            <a:schemeClr val="accent2"/>
          </a:solidFill>
        </p:spPr>
        <p:txBody>
          <a:bodyPr wrap="square" rtlCol="0">
            <a:spAutoFit/>
          </a:bodyPr>
          <a:lstStyle/>
          <a:p>
            <a:pPr algn="ctr"/>
            <a:r>
              <a:rPr lang="zh-CN" altLang="zh-CN" b="1" dirty="0" smtClean="0"/>
              <a:t>按数据挥发性分</a:t>
            </a:r>
            <a:endParaRPr lang="zh-CN" altLang="en-US" b="1" dirty="0"/>
          </a:p>
        </p:txBody>
      </p:sp>
      <p:sp>
        <p:nvSpPr>
          <p:cNvPr id="36" name="矩形 35"/>
          <p:cNvSpPr/>
          <p:nvPr/>
        </p:nvSpPr>
        <p:spPr>
          <a:xfrm>
            <a:off x="7347473" y="1645920"/>
            <a:ext cx="3496235" cy="39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7" name="TextBox 36"/>
          <p:cNvSpPr txBox="1"/>
          <p:nvPr/>
        </p:nvSpPr>
        <p:spPr>
          <a:xfrm>
            <a:off x="7498080" y="1667435"/>
            <a:ext cx="3313355" cy="369332"/>
          </a:xfrm>
          <a:prstGeom prst="rect">
            <a:avLst/>
          </a:prstGeom>
          <a:noFill/>
        </p:spPr>
        <p:txBody>
          <a:bodyPr wrap="square" rtlCol="0">
            <a:spAutoFit/>
          </a:bodyPr>
          <a:lstStyle/>
          <a:p>
            <a:pPr algn="ctr"/>
            <a:r>
              <a:rPr lang="zh-CN" altLang="zh-CN" b="1" dirty="0" smtClean="0"/>
              <a:t>磁盘等静态存储介质取证</a:t>
            </a:r>
            <a:endParaRPr lang="zh-CN" altLang="en-US" b="1" dirty="0"/>
          </a:p>
        </p:txBody>
      </p:sp>
      <p:sp>
        <p:nvSpPr>
          <p:cNvPr id="38" name="矩形 37"/>
          <p:cNvSpPr/>
          <p:nvPr/>
        </p:nvSpPr>
        <p:spPr>
          <a:xfrm>
            <a:off x="7530353" y="3625327"/>
            <a:ext cx="3356386" cy="39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9" name="TextBox 38"/>
          <p:cNvSpPr txBox="1"/>
          <p:nvPr/>
        </p:nvSpPr>
        <p:spPr>
          <a:xfrm>
            <a:off x="7594899" y="3614569"/>
            <a:ext cx="3259567" cy="369332"/>
          </a:xfrm>
          <a:prstGeom prst="rect">
            <a:avLst/>
          </a:prstGeom>
          <a:noFill/>
        </p:spPr>
        <p:txBody>
          <a:bodyPr wrap="square" rtlCol="0">
            <a:spAutoFit/>
          </a:bodyPr>
          <a:lstStyle/>
          <a:p>
            <a:pPr algn="ctr"/>
            <a:r>
              <a:rPr lang="zh-CN" altLang="zh-CN" b="1" dirty="0" smtClean="0"/>
              <a:t>内存、网络取证</a:t>
            </a:r>
            <a:endParaRPr lang="zh-CN" altLang="en-US" b="1" dirty="0"/>
          </a:p>
        </p:txBody>
      </p:sp>
      <p:cxnSp>
        <p:nvCxnSpPr>
          <p:cNvPr id="41" name="直接箭头连接符 40"/>
          <p:cNvCxnSpPr>
            <a:stCxn id="35" idx="0"/>
          </p:cNvCxnSpPr>
          <p:nvPr/>
        </p:nvCxnSpPr>
        <p:spPr>
          <a:xfrm flipH="1" flipV="1">
            <a:off x="9337637" y="2022436"/>
            <a:ext cx="376518" cy="688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4" idx="2"/>
            <a:endCxn id="39" idx="0"/>
          </p:cNvCxnSpPr>
          <p:nvPr/>
        </p:nvCxnSpPr>
        <p:spPr>
          <a:xfrm flipH="1">
            <a:off x="9224683" y="3151991"/>
            <a:ext cx="516366" cy="462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4281544" y="5195944"/>
            <a:ext cx="2872291" cy="4410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5" name="TextBox 44"/>
          <p:cNvSpPr txBox="1"/>
          <p:nvPr/>
        </p:nvSpPr>
        <p:spPr>
          <a:xfrm>
            <a:off x="4324574" y="5228217"/>
            <a:ext cx="2840019" cy="369332"/>
          </a:xfrm>
          <a:prstGeom prst="rect">
            <a:avLst/>
          </a:prstGeom>
          <a:solidFill>
            <a:schemeClr val="accent2"/>
          </a:solidFill>
        </p:spPr>
        <p:txBody>
          <a:bodyPr wrap="square" rtlCol="0">
            <a:spAutoFit/>
          </a:bodyPr>
          <a:lstStyle/>
          <a:p>
            <a:pPr algn="ctr"/>
            <a:r>
              <a:rPr lang="zh-CN" altLang="zh-CN" b="1" dirty="0" smtClean="0"/>
              <a:t>按数据检验项目或技术分</a:t>
            </a:r>
            <a:endParaRPr lang="zh-CN" altLang="en-US" b="1" dirty="0"/>
          </a:p>
        </p:txBody>
      </p:sp>
      <p:sp>
        <p:nvSpPr>
          <p:cNvPr id="46" name="矩形 45"/>
          <p:cNvSpPr/>
          <p:nvPr/>
        </p:nvSpPr>
        <p:spPr>
          <a:xfrm>
            <a:off x="2528047" y="4442908"/>
            <a:ext cx="1624405" cy="570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7" name="矩形 46"/>
          <p:cNvSpPr/>
          <p:nvPr/>
        </p:nvSpPr>
        <p:spPr>
          <a:xfrm>
            <a:off x="4679576" y="4442908"/>
            <a:ext cx="1624405" cy="34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8" name="矩形 47"/>
          <p:cNvSpPr/>
          <p:nvPr/>
        </p:nvSpPr>
        <p:spPr>
          <a:xfrm>
            <a:off x="6895651" y="4453665"/>
            <a:ext cx="2011681" cy="34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9" name="矩形 48"/>
          <p:cNvSpPr/>
          <p:nvPr/>
        </p:nvSpPr>
        <p:spPr>
          <a:xfrm>
            <a:off x="8638390" y="5088366"/>
            <a:ext cx="1624405" cy="34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0" name="矩形 49"/>
          <p:cNvSpPr/>
          <p:nvPr/>
        </p:nvSpPr>
        <p:spPr>
          <a:xfrm>
            <a:off x="8326418" y="5992008"/>
            <a:ext cx="1624405" cy="34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1" name="矩形 50"/>
          <p:cNvSpPr/>
          <p:nvPr/>
        </p:nvSpPr>
        <p:spPr>
          <a:xfrm>
            <a:off x="6121101" y="6067311"/>
            <a:ext cx="1624405" cy="34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2" name="矩形 51"/>
          <p:cNvSpPr/>
          <p:nvPr/>
        </p:nvSpPr>
        <p:spPr>
          <a:xfrm>
            <a:off x="3872752" y="6078069"/>
            <a:ext cx="1624405" cy="34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3" name="TextBox 62"/>
          <p:cNvSpPr txBox="1"/>
          <p:nvPr/>
        </p:nvSpPr>
        <p:spPr>
          <a:xfrm>
            <a:off x="2452745" y="4421393"/>
            <a:ext cx="1688950" cy="646331"/>
          </a:xfrm>
          <a:prstGeom prst="rect">
            <a:avLst/>
          </a:prstGeom>
          <a:noFill/>
        </p:spPr>
        <p:txBody>
          <a:bodyPr wrap="square" rtlCol="0">
            <a:spAutoFit/>
          </a:bodyPr>
          <a:lstStyle/>
          <a:p>
            <a:r>
              <a:rPr lang="zh-CN" altLang="en-US" b="1" dirty="0" smtClean="0"/>
              <a:t>数据提取、恢复和固定</a:t>
            </a:r>
            <a:endParaRPr lang="zh-CN" altLang="en-US" b="1" dirty="0"/>
          </a:p>
        </p:txBody>
      </p:sp>
      <p:sp>
        <p:nvSpPr>
          <p:cNvPr id="64" name="TextBox 63"/>
          <p:cNvSpPr txBox="1"/>
          <p:nvPr/>
        </p:nvSpPr>
        <p:spPr>
          <a:xfrm>
            <a:off x="4819426" y="4453666"/>
            <a:ext cx="1333948" cy="369332"/>
          </a:xfrm>
          <a:prstGeom prst="rect">
            <a:avLst/>
          </a:prstGeom>
          <a:noFill/>
        </p:spPr>
        <p:txBody>
          <a:bodyPr wrap="square" rtlCol="0">
            <a:spAutoFit/>
          </a:bodyPr>
          <a:lstStyle/>
          <a:p>
            <a:r>
              <a:rPr lang="zh-CN" altLang="en-US" b="1" dirty="0" smtClean="0"/>
              <a:t>文件雕复</a:t>
            </a:r>
            <a:endParaRPr lang="zh-CN" altLang="en-US" b="1" dirty="0"/>
          </a:p>
        </p:txBody>
      </p:sp>
      <p:sp>
        <p:nvSpPr>
          <p:cNvPr id="65" name="TextBox 64"/>
          <p:cNvSpPr txBox="1"/>
          <p:nvPr/>
        </p:nvSpPr>
        <p:spPr>
          <a:xfrm>
            <a:off x="6906409" y="4442909"/>
            <a:ext cx="1850315" cy="369332"/>
          </a:xfrm>
          <a:prstGeom prst="rect">
            <a:avLst/>
          </a:prstGeom>
          <a:noFill/>
        </p:spPr>
        <p:txBody>
          <a:bodyPr wrap="square" rtlCol="0">
            <a:spAutoFit/>
          </a:bodyPr>
          <a:lstStyle/>
          <a:p>
            <a:r>
              <a:rPr lang="zh-CN" altLang="en-US" b="1" dirty="0" smtClean="0"/>
              <a:t>文件一致性检验</a:t>
            </a:r>
            <a:endParaRPr lang="zh-CN" altLang="en-US" b="1" dirty="0"/>
          </a:p>
        </p:txBody>
      </p:sp>
      <p:sp>
        <p:nvSpPr>
          <p:cNvPr id="66" name="TextBox 65"/>
          <p:cNvSpPr txBox="1"/>
          <p:nvPr/>
        </p:nvSpPr>
        <p:spPr>
          <a:xfrm>
            <a:off x="8735209" y="5045336"/>
            <a:ext cx="1506071" cy="369332"/>
          </a:xfrm>
          <a:prstGeom prst="rect">
            <a:avLst/>
          </a:prstGeom>
          <a:noFill/>
        </p:spPr>
        <p:txBody>
          <a:bodyPr wrap="square" rtlCol="0">
            <a:spAutoFit/>
          </a:bodyPr>
          <a:lstStyle/>
          <a:p>
            <a:r>
              <a:rPr lang="zh-CN" altLang="zh-CN" b="1" dirty="0" smtClean="0"/>
              <a:t>内存检验</a:t>
            </a:r>
            <a:endParaRPr lang="zh-CN" altLang="en-US" b="1" dirty="0"/>
          </a:p>
        </p:txBody>
      </p:sp>
      <p:sp>
        <p:nvSpPr>
          <p:cNvPr id="67" name="TextBox 66"/>
          <p:cNvSpPr txBox="1"/>
          <p:nvPr/>
        </p:nvSpPr>
        <p:spPr>
          <a:xfrm>
            <a:off x="8369450" y="5953486"/>
            <a:ext cx="1656677" cy="369332"/>
          </a:xfrm>
          <a:prstGeom prst="rect">
            <a:avLst/>
          </a:prstGeom>
          <a:noFill/>
        </p:spPr>
        <p:txBody>
          <a:bodyPr wrap="square" rtlCol="0">
            <a:spAutoFit/>
          </a:bodyPr>
          <a:lstStyle/>
          <a:p>
            <a:r>
              <a:rPr lang="zh-CN" altLang="en-US" b="1" dirty="0" smtClean="0"/>
              <a:t>网络功能检验</a:t>
            </a:r>
            <a:endParaRPr lang="zh-CN" altLang="en-US" b="1" dirty="0"/>
          </a:p>
        </p:txBody>
      </p:sp>
      <p:sp>
        <p:nvSpPr>
          <p:cNvPr id="68" name="TextBox 67"/>
          <p:cNvSpPr txBox="1"/>
          <p:nvPr/>
        </p:nvSpPr>
        <p:spPr>
          <a:xfrm>
            <a:off x="6196404" y="6099586"/>
            <a:ext cx="1742739" cy="369332"/>
          </a:xfrm>
          <a:prstGeom prst="rect">
            <a:avLst/>
          </a:prstGeom>
          <a:noFill/>
        </p:spPr>
        <p:txBody>
          <a:bodyPr wrap="square" rtlCol="0">
            <a:spAutoFit/>
          </a:bodyPr>
          <a:lstStyle/>
          <a:p>
            <a:r>
              <a:rPr lang="zh-CN" altLang="en-US" b="1" dirty="0" smtClean="0"/>
              <a:t>系统日志检验</a:t>
            </a:r>
            <a:endParaRPr lang="zh-CN" altLang="en-US" b="1" dirty="0"/>
          </a:p>
        </p:txBody>
      </p:sp>
      <p:sp>
        <p:nvSpPr>
          <p:cNvPr id="69" name="TextBox 68"/>
          <p:cNvSpPr txBox="1"/>
          <p:nvPr/>
        </p:nvSpPr>
        <p:spPr>
          <a:xfrm>
            <a:off x="3915784" y="6142616"/>
            <a:ext cx="1506070" cy="369332"/>
          </a:xfrm>
          <a:prstGeom prst="rect">
            <a:avLst/>
          </a:prstGeom>
          <a:noFill/>
        </p:spPr>
        <p:txBody>
          <a:bodyPr wrap="square" rtlCol="0">
            <a:spAutoFit/>
          </a:bodyPr>
          <a:lstStyle/>
          <a:p>
            <a:r>
              <a:rPr lang="zh-CN" altLang="en-US" b="1" dirty="0" smtClean="0"/>
              <a:t>数据库检验</a:t>
            </a:r>
            <a:endParaRPr lang="zh-CN" altLang="en-US" b="1" dirty="0"/>
          </a:p>
        </p:txBody>
      </p:sp>
      <p:cxnSp>
        <p:nvCxnSpPr>
          <p:cNvPr id="72" name="直接箭头连接符 71"/>
          <p:cNvCxnSpPr>
            <a:stCxn id="45" idx="0"/>
          </p:cNvCxnSpPr>
          <p:nvPr/>
        </p:nvCxnSpPr>
        <p:spPr>
          <a:xfrm flipH="1" flipV="1">
            <a:off x="5712311" y="4787153"/>
            <a:ext cx="32273" cy="441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44" idx="1"/>
          </p:cNvCxnSpPr>
          <p:nvPr/>
        </p:nvCxnSpPr>
        <p:spPr>
          <a:xfrm flipH="1" flipV="1">
            <a:off x="4044875" y="5045336"/>
            <a:ext cx="236669" cy="371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7175351" y="4819426"/>
            <a:ext cx="150607" cy="4195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45" idx="3"/>
            <a:endCxn id="49" idx="1"/>
          </p:cNvCxnSpPr>
          <p:nvPr/>
        </p:nvCxnSpPr>
        <p:spPr>
          <a:xfrm flipV="1">
            <a:off x="7164593" y="5260489"/>
            <a:ext cx="1473797" cy="152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endCxn id="50" idx="1"/>
          </p:cNvCxnSpPr>
          <p:nvPr/>
        </p:nvCxnSpPr>
        <p:spPr>
          <a:xfrm>
            <a:off x="7153835" y="5626249"/>
            <a:ext cx="1172583" cy="537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6293224" y="5637007"/>
            <a:ext cx="204395" cy="4303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44" idx="2"/>
          </p:cNvCxnSpPr>
          <p:nvPr/>
        </p:nvCxnSpPr>
        <p:spPr>
          <a:xfrm flipH="1">
            <a:off x="4916245" y="5637007"/>
            <a:ext cx="801445" cy="441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flipH="1">
            <a:off x="3367144" y="5572461"/>
            <a:ext cx="914400" cy="161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108499" y="5615492"/>
            <a:ext cx="1247887" cy="369332"/>
          </a:xfrm>
          <a:prstGeom prst="rect">
            <a:avLst/>
          </a:prstGeom>
          <a:noFill/>
        </p:spPr>
        <p:txBody>
          <a:bodyPr wrap="square" rtlCol="0">
            <a:spAutoFit/>
          </a:bodyPr>
          <a:lstStyle/>
          <a:p>
            <a:pPr algn="r"/>
            <a:r>
              <a:rPr lang="en-US" altLang="zh-CN" b="1" dirty="0" smtClean="0"/>
              <a:t>……</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bg1"/>
                </a:solidFill>
                <a:latin typeface="微软雅黑" charset="0"/>
                <a:ea typeface="微软雅黑" charset="0"/>
              </a:rPr>
              <a:t>数字取证</a:t>
            </a:r>
            <a:endParaRPr lang="zh-CN" altLang="en-US" dirty="0" smtClean="0">
              <a:solidFill>
                <a:schemeClr val="bg1"/>
              </a:solidFill>
            </a:endParaRPr>
          </a:p>
        </p:txBody>
      </p:sp>
      <p:sp>
        <p:nvSpPr>
          <p:cNvPr id="3" name="竖排文字占位符 2"/>
          <p:cNvSpPr>
            <a:spLocks noGrp="1"/>
          </p:cNvSpPr>
          <p:nvPr>
            <p:ph type="body" orient="vert" idx="1"/>
          </p:nvPr>
        </p:nvSpPr>
        <p:spPr/>
        <p:txBody>
          <a:bodyPr>
            <a:normAutofit/>
          </a:bodyPr>
          <a:lstStyle/>
          <a:p>
            <a:r>
              <a:rPr lang="zh-CN" altLang="zh-CN" dirty="0" smtClean="0">
                <a:solidFill>
                  <a:schemeClr val="bg1"/>
                </a:solidFill>
              </a:rPr>
              <a:t>数字证据从无到有、发展成为一种超越传统的全新证据形式在各种案件中出现，用于发现、寻找数字证据的数字取证技术越来越为人所重视，尤其是司法部门。</a:t>
            </a:r>
            <a:endParaRPr lang="zh-CN" altLang="en-US" dirty="0">
              <a:solidFill>
                <a:schemeClr val="bg1"/>
              </a:solidFill>
            </a:endParaRPr>
          </a:p>
        </p:txBody>
      </p:sp>
      <p:sp>
        <p:nvSpPr>
          <p:cNvPr id="4" name="竖排文字占位符 3"/>
          <p:cNvSpPr>
            <a:spLocks noGrp="1"/>
          </p:cNvSpPr>
          <p:nvPr>
            <p:ph type="body" orient="vert" idx="13"/>
          </p:nvPr>
        </p:nvSpPr>
        <p:spPr/>
        <p:txBody>
          <a:bodyPr/>
          <a:lstStyle/>
          <a:p>
            <a:r>
              <a:rPr lang="zh-CN" altLang="en-US" dirty="0" smtClean="0">
                <a:solidFill>
                  <a:schemeClr val="bg1"/>
                </a:solidFill>
              </a:rPr>
              <a:t>网络安全</a:t>
            </a:r>
            <a:endParaRPr lang="zh-CN" altLang="en-US" dirty="0">
              <a:solidFill>
                <a:schemeClr val="bg1"/>
              </a:solidFill>
            </a:endParaRPr>
          </a:p>
        </p:txBody>
      </p:sp>
      <p:sp>
        <p:nvSpPr>
          <p:cNvPr id="5" name="Date Placeholder 4"/>
          <p:cNvSpPr>
            <a:spLocks noGrp="1"/>
          </p:cNvSpPr>
          <p:nvPr>
            <p:ph type="dt" sz="half" idx="10"/>
          </p:nvPr>
        </p:nvSpPr>
        <p:spPr/>
        <p:txBody>
          <a:bodyPr/>
          <a:lstStyle/>
          <a:p>
            <a:fld id="{F75C20A2-21EC-45C1-B3C8-5ADB156356A6}" type="datetime1">
              <a:rPr lang="zh-CN" altLang="en-US" smtClean="0"/>
              <a:pPr/>
              <a:t>2016/7/18 Monday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a:t>
            </a:fld>
            <a:endParaRPr lang="zh-CN" altLang="en-US"/>
          </a:p>
        </p:txBody>
      </p:sp>
      <p:sp>
        <p:nvSpPr>
          <p:cNvPr id="7" name="Footer Placeholder 6"/>
          <p:cNvSpPr>
            <a:spLocks noGrp="1"/>
          </p:cNvSpPr>
          <p:nvPr>
            <p:ph type="ftr" sz="quarter" idx="11"/>
          </p:nvPr>
        </p:nvSpPr>
        <p:spPr/>
        <p:txBody>
          <a:bodyPr/>
          <a:lstStyle/>
          <a:p>
            <a:r>
              <a:rPr lang="zh-CN" altLang="en-US" smtClean="0"/>
              <a:t>第八章 数字取证</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数字取证技术</a:t>
            </a:r>
            <a:endParaRPr lang="zh-CN" altLang="en-US" dirty="0"/>
          </a:p>
        </p:txBody>
      </p:sp>
      <p:sp>
        <p:nvSpPr>
          <p:cNvPr id="3" name="竖排文字占位符 2"/>
          <p:cNvSpPr>
            <a:spLocks noGrp="1"/>
          </p:cNvSpPr>
          <p:nvPr>
            <p:ph type="body" orient="vert" idx="1"/>
          </p:nvPr>
        </p:nvSpPr>
        <p:spPr/>
        <p:txBody>
          <a:bodyPr/>
          <a:lstStyle/>
          <a:p>
            <a:r>
              <a:rPr lang="zh-CN" altLang="zh-CN" dirty="0" smtClean="0"/>
              <a:t>磁盘镜像，数据哈希验证，存储介质的只读访问，文件签名校验，数据恢复和雕复，信息提取、过滤和搜索（包括正则表达式），数据加密和解密，信息隐藏及显现，数据解析和展现，代码反向工程，数据库、数据仓库技术，并行、分布式处理，虚拟仿真等等</a:t>
            </a:r>
            <a:endParaRPr lang="zh-CN" altLang="en-US" dirty="0"/>
          </a:p>
        </p:txBody>
      </p:sp>
      <p:sp>
        <p:nvSpPr>
          <p:cNvPr id="4" name="日期占位符 3"/>
          <p:cNvSpPr>
            <a:spLocks noGrp="1"/>
          </p:cNvSpPr>
          <p:nvPr>
            <p:ph type="dt" sz="half" idx="10"/>
          </p:nvPr>
        </p:nvSpPr>
        <p:spPr/>
        <p:txBody>
          <a:bodyPr/>
          <a:lstStyle/>
          <a:p>
            <a:fld id="{C35A97F4-17AB-4494-9D2D-0BC4D32B840D}"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数字取证面临的挑战</a:t>
            </a:r>
            <a:endParaRPr lang="zh-CN" altLang="en-US" dirty="0"/>
          </a:p>
        </p:txBody>
      </p:sp>
      <p:sp>
        <p:nvSpPr>
          <p:cNvPr id="7" name="竖排文字占位符 6"/>
          <p:cNvSpPr>
            <a:spLocks noGrp="1"/>
          </p:cNvSpPr>
          <p:nvPr>
            <p:ph type="body" orient="vert" idx="1"/>
          </p:nvPr>
        </p:nvSpPr>
        <p:spPr/>
        <p:txBody>
          <a:bodyPr/>
          <a:lstStyle/>
          <a:p>
            <a:r>
              <a:rPr lang="en-US" altLang="zh-CN" dirty="0" smtClean="0"/>
              <a:t>2005</a:t>
            </a:r>
            <a:r>
              <a:rPr lang="zh-CN" altLang="zh-CN" dirty="0" smtClean="0"/>
              <a:t>年以后，随着云计算、物联网的出现，人类社会已经处于“到处是终端，无处不计算”的数字环境里，数字取证更是面临着诸多挑战</a:t>
            </a:r>
            <a:endParaRPr lang="zh-CN" altLang="en-US" dirty="0"/>
          </a:p>
        </p:txBody>
      </p:sp>
      <p:sp>
        <p:nvSpPr>
          <p:cNvPr id="4" name="日期占位符 3"/>
          <p:cNvSpPr>
            <a:spLocks noGrp="1"/>
          </p:cNvSpPr>
          <p:nvPr>
            <p:ph type="dt" sz="half" idx="10"/>
          </p:nvPr>
        </p:nvSpPr>
        <p:spPr/>
        <p:txBody>
          <a:bodyPr/>
          <a:lstStyle/>
          <a:p>
            <a:fld id="{96195527-C364-4915-AE51-B709C971BC9A}"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21</a:t>
            </a:fld>
            <a:endParaRPr lang="zh-CN" altLang="en-US"/>
          </a:p>
        </p:txBody>
      </p:sp>
      <p:sp>
        <p:nvSpPr>
          <p:cNvPr id="8" name="竖排文字占位符 7"/>
          <p:cNvSpPr>
            <a:spLocks noGrp="1"/>
          </p:cNvSpPr>
          <p:nvPr>
            <p:ph type="body" orient="vert" idx="13"/>
          </p:nvPr>
        </p:nvSpPr>
        <p:spPr/>
        <p:txBody>
          <a:bodyPr>
            <a:normAutofit fontScale="70000" lnSpcReduction="20000"/>
          </a:bodyPr>
          <a:lstStyle/>
          <a:p>
            <a:r>
              <a:rPr lang="zh-CN" altLang="zh-CN" dirty="0" smtClean="0"/>
              <a:t>复杂性</a:t>
            </a:r>
            <a:endParaRPr lang="en-US" altLang="zh-CN" dirty="0" smtClean="0"/>
          </a:p>
          <a:p>
            <a:r>
              <a:rPr lang="zh-CN" altLang="zh-CN" dirty="0" smtClean="0"/>
              <a:t>多样性</a:t>
            </a:r>
            <a:endParaRPr lang="en-US" altLang="zh-CN" dirty="0" smtClean="0"/>
          </a:p>
          <a:p>
            <a:r>
              <a:rPr lang="zh-CN" altLang="zh-CN" dirty="0" smtClean="0"/>
              <a:t>数据规模</a:t>
            </a:r>
          </a:p>
          <a:p>
            <a:r>
              <a:rPr lang="zh-CN" altLang="zh-CN" dirty="0" smtClean="0"/>
              <a:t>加密和云计算</a:t>
            </a:r>
          </a:p>
          <a:p>
            <a:r>
              <a:rPr lang="zh-CN" altLang="zh-CN" dirty="0" smtClean="0"/>
              <a:t>一致性和相关性问题</a:t>
            </a:r>
            <a:endParaRPr lang="en-US" altLang="zh-CN" dirty="0" smtClean="0"/>
          </a:p>
          <a:p>
            <a:r>
              <a:rPr lang="zh-CN" altLang="zh-CN" dirty="0" smtClean="0"/>
              <a:t>统一时间轴问题</a:t>
            </a:r>
            <a:endParaRPr lang="en-US" altLang="zh-CN" dirty="0" smtClean="0"/>
          </a:p>
          <a:p>
            <a:r>
              <a:rPr lang="zh-CN" altLang="zh-CN" dirty="0" smtClean="0"/>
              <a:t>现实与理想的差距</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复杂性</a:t>
            </a:r>
            <a:r>
              <a:rPr lang="en-US" altLang="zh-CN" dirty="0" smtClean="0"/>
              <a:t/>
            </a:r>
            <a:br>
              <a:rPr lang="en-US" altLang="zh-CN" dirty="0" smtClean="0"/>
            </a:br>
            <a:endParaRPr lang="zh-CN" altLang="en-US" dirty="0"/>
          </a:p>
        </p:txBody>
      </p:sp>
      <p:sp>
        <p:nvSpPr>
          <p:cNvPr id="9" name="竖排文字占位符 8"/>
          <p:cNvSpPr>
            <a:spLocks noGrp="1"/>
          </p:cNvSpPr>
          <p:nvPr>
            <p:ph type="body" orient="vert" idx="1"/>
          </p:nvPr>
        </p:nvSpPr>
        <p:spPr/>
        <p:txBody>
          <a:bodyPr/>
          <a:lstStyle/>
          <a:p>
            <a:r>
              <a:rPr lang="zh-CN" altLang="zh-CN" dirty="0" smtClean="0"/>
              <a:t>数字证据被以原始的二进制形式获取，难以被人们理解，从而导致复杂性问题。因此，取证工具被用于解释原始数字证据来解决这个问题。</a:t>
            </a:r>
            <a:endParaRPr lang="en-US" altLang="zh-CN" dirty="0" smtClean="0"/>
          </a:p>
          <a:p>
            <a:r>
              <a:rPr lang="zh-CN" altLang="zh-CN" dirty="0" smtClean="0"/>
              <a:t>目前，有足够多的取证工具用来解释数字证据的二进制数据，因此复杂性相对居于次要位置。不过，由于取证工具总是落后于信息技术的发展，复杂性始终也还是一个挑战。</a:t>
            </a:r>
          </a:p>
          <a:p>
            <a:endParaRPr lang="zh-CN" altLang="en-US" dirty="0"/>
          </a:p>
        </p:txBody>
      </p:sp>
      <p:sp>
        <p:nvSpPr>
          <p:cNvPr id="4" name="日期占位符 3"/>
          <p:cNvSpPr>
            <a:spLocks noGrp="1"/>
          </p:cNvSpPr>
          <p:nvPr>
            <p:ph type="dt" sz="half" idx="10"/>
          </p:nvPr>
        </p:nvSpPr>
        <p:spPr/>
        <p:txBody>
          <a:bodyPr/>
          <a:lstStyle/>
          <a:p>
            <a:fld id="{89A81515-935C-44A6-9FF4-ECBCECE9806D}" type="datetime1">
              <a:rPr lang="zh-CN" altLang="en-US" smtClean="0"/>
              <a:pPr/>
              <a:t>2016/7/18 Monday</a:t>
            </a:fld>
            <a:endParaRPr lang="zh-CN" altLang="en-US" dirty="0"/>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多样性</a:t>
            </a:r>
            <a:endParaRPr lang="zh-CN" altLang="en-US" dirty="0"/>
          </a:p>
        </p:txBody>
      </p:sp>
      <p:sp>
        <p:nvSpPr>
          <p:cNvPr id="3" name="竖排文字占位符 2"/>
          <p:cNvSpPr>
            <a:spLocks noGrp="1"/>
          </p:cNvSpPr>
          <p:nvPr>
            <p:ph type="body" orient="vert" idx="1"/>
          </p:nvPr>
        </p:nvSpPr>
        <p:spPr/>
        <p:txBody>
          <a:bodyPr/>
          <a:lstStyle/>
          <a:p>
            <a:r>
              <a:rPr lang="zh-CN" altLang="zh-CN" dirty="0" smtClean="0"/>
              <a:t>多样性是数字取证的根本性挑战。</a:t>
            </a:r>
            <a:endParaRPr lang="en-US" altLang="zh-CN" dirty="0" smtClean="0"/>
          </a:p>
          <a:p>
            <a:r>
              <a:rPr lang="zh-CN" altLang="zh-CN" dirty="0" smtClean="0"/>
              <a:t>设备的多样性</a:t>
            </a:r>
            <a:endParaRPr lang="en-US" altLang="zh-CN" dirty="0" smtClean="0"/>
          </a:p>
          <a:p>
            <a:r>
              <a:rPr lang="zh-CN" altLang="zh-CN" dirty="0" smtClean="0"/>
              <a:t>数据源的多样性</a:t>
            </a:r>
            <a:endParaRPr lang="en-US" altLang="zh-CN" dirty="0" smtClean="0"/>
          </a:p>
          <a:p>
            <a:r>
              <a:rPr lang="zh-CN" altLang="zh-CN" dirty="0" smtClean="0"/>
              <a:t>文件格式繁杂、数据的不一致或不完整</a:t>
            </a:r>
            <a:endParaRPr lang="en-US" altLang="zh-CN" dirty="0" smtClean="0"/>
          </a:p>
          <a:p>
            <a:r>
              <a:rPr lang="zh-CN" altLang="en-US" dirty="0" smtClean="0"/>
              <a:t>。。。。。。</a:t>
            </a:r>
            <a:endParaRPr lang="en-US" altLang="zh-CN" dirty="0" smtClean="0"/>
          </a:p>
          <a:p>
            <a:r>
              <a:rPr lang="zh-CN" altLang="zh-CN" dirty="0" smtClean="0"/>
              <a:t>面对多样性，目前还没有能适应所有种类电子数据的检验分析的标准方法。</a:t>
            </a:r>
            <a:endParaRPr lang="zh-CN" altLang="en-US" dirty="0"/>
          </a:p>
        </p:txBody>
      </p:sp>
      <p:sp>
        <p:nvSpPr>
          <p:cNvPr id="4" name="日期占位符 3"/>
          <p:cNvSpPr>
            <a:spLocks noGrp="1"/>
          </p:cNvSpPr>
          <p:nvPr>
            <p:ph type="dt" sz="half" idx="10"/>
          </p:nvPr>
        </p:nvSpPr>
        <p:spPr/>
        <p:txBody>
          <a:bodyPr/>
          <a:lstStyle/>
          <a:p>
            <a:fld id="{CE1339FF-D4F2-4E14-99B0-654F5DC0309C}"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数据规模</a:t>
            </a:r>
            <a:endParaRPr lang="zh-CN" altLang="en-US" dirty="0"/>
          </a:p>
        </p:txBody>
      </p:sp>
      <p:sp>
        <p:nvSpPr>
          <p:cNvPr id="3" name="竖排文字占位符 2"/>
          <p:cNvSpPr>
            <a:spLocks noGrp="1"/>
          </p:cNvSpPr>
          <p:nvPr>
            <p:ph type="body" orient="vert" idx="1"/>
          </p:nvPr>
        </p:nvSpPr>
        <p:spPr/>
        <p:txBody>
          <a:bodyPr/>
          <a:lstStyle/>
          <a:p>
            <a:r>
              <a:rPr lang="zh-CN" altLang="zh-CN" dirty="0" smtClean="0"/>
              <a:t>存储介质容量的显著增长，数字化设备的流行以及这些介质和设备价格的降低是影响司法进程及时性的一个主要问题。</a:t>
            </a:r>
            <a:endParaRPr lang="en-US" altLang="zh-CN" dirty="0" smtClean="0"/>
          </a:p>
          <a:p>
            <a:r>
              <a:rPr lang="zh-CN" altLang="zh-CN" dirty="0" smtClean="0"/>
              <a:t>现在对于个案调查经常有</a:t>
            </a:r>
            <a:r>
              <a:rPr lang="en-US" altLang="zh-CN" dirty="0" smtClean="0"/>
              <a:t>TB</a:t>
            </a:r>
            <a:r>
              <a:rPr lang="zh-CN" altLang="zh-CN" dirty="0" smtClean="0"/>
              <a:t>级的数据需要分析。这主要源自于</a:t>
            </a:r>
            <a:endParaRPr lang="en-US" altLang="zh-CN" dirty="0" smtClean="0"/>
          </a:p>
          <a:p>
            <a:r>
              <a:rPr lang="zh-CN" altLang="zh-CN" dirty="0" smtClean="0"/>
              <a:t>（</a:t>
            </a:r>
            <a:r>
              <a:rPr lang="en-US" altLang="zh-CN" dirty="0" smtClean="0"/>
              <a:t>a</a:t>
            </a:r>
            <a:r>
              <a:rPr lang="zh-CN" altLang="zh-CN" dirty="0" smtClean="0"/>
              <a:t>）每案查封设备数的增加；</a:t>
            </a:r>
            <a:endParaRPr lang="en-US" altLang="zh-CN" dirty="0" smtClean="0"/>
          </a:p>
          <a:p>
            <a:r>
              <a:rPr lang="zh-CN" altLang="zh-CN" dirty="0" smtClean="0"/>
              <a:t>（</a:t>
            </a:r>
            <a:r>
              <a:rPr lang="en-US" altLang="zh-CN" dirty="0" smtClean="0"/>
              <a:t>b</a:t>
            </a:r>
            <a:r>
              <a:rPr lang="zh-CN" altLang="zh-CN" dirty="0" smtClean="0"/>
              <a:t>）有电子设备的案件数的增加；</a:t>
            </a:r>
            <a:endParaRPr lang="en-US" altLang="zh-CN" dirty="0" smtClean="0"/>
          </a:p>
          <a:p>
            <a:r>
              <a:rPr lang="zh-CN" altLang="zh-CN" dirty="0" smtClean="0"/>
              <a:t>（</a:t>
            </a:r>
            <a:r>
              <a:rPr lang="en-US" altLang="zh-CN" dirty="0" smtClean="0"/>
              <a:t>c</a:t>
            </a:r>
            <a:r>
              <a:rPr lang="zh-CN" altLang="zh-CN" dirty="0" smtClean="0"/>
              <a:t>）单个设备的数据量的增加</a:t>
            </a:r>
            <a:r>
              <a:rPr lang="en-US" altLang="zh-CN" baseline="30000" dirty="0" smtClean="0"/>
              <a:t>[</a:t>
            </a:r>
            <a:endParaRPr lang="zh-CN" altLang="en-US" dirty="0"/>
          </a:p>
        </p:txBody>
      </p:sp>
      <p:sp>
        <p:nvSpPr>
          <p:cNvPr id="4" name="日期占位符 3"/>
          <p:cNvSpPr>
            <a:spLocks noGrp="1"/>
          </p:cNvSpPr>
          <p:nvPr>
            <p:ph type="dt" sz="half" idx="10"/>
          </p:nvPr>
        </p:nvSpPr>
        <p:spPr/>
        <p:txBody>
          <a:bodyPr/>
          <a:lstStyle/>
          <a:p>
            <a:fld id="{11F6EFBB-D847-4F32-A158-0206CB81026A}"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数据规模</a:t>
            </a:r>
            <a:endParaRPr lang="zh-CN" altLang="en-US" dirty="0"/>
          </a:p>
        </p:txBody>
      </p:sp>
      <p:sp>
        <p:nvSpPr>
          <p:cNvPr id="3" name="竖排文字占位符 2"/>
          <p:cNvSpPr>
            <a:spLocks noGrp="1"/>
          </p:cNvSpPr>
          <p:nvPr>
            <p:ph type="body" orient="vert" idx="1"/>
          </p:nvPr>
        </p:nvSpPr>
        <p:spPr/>
        <p:txBody>
          <a:bodyPr>
            <a:normAutofit fontScale="77500" lnSpcReduction="20000"/>
          </a:bodyPr>
          <a:lstStyle/>
          <a:p>
            <a:r>
              <a:rPr lang="zh-CN" altLang="zh-CN" dirty="0" smtClean="0"/>
              <a:t>其中首当其冲的是单一案件检材的平均容量呈爆炸性增长。造成这一现象的历史性诱因有</a:t>
            </a:r>
            <a:r>
              <a:rPr lang="zh-CN" altLang="en-US" dirty="0" smtClean="0"/>
              <a:t>：</a:t>
            </a:r>
            <a:endParaRPr lang="en-US" altLang="zh-CN" dirty="0" smtClean="0"/>
          </a:p>
          <a:p>
            <a:pPr lvl="0"/>
            <a:r>
              <a:rPr lang="zh-CN" altLang="zh-CN" dirty="0" smtClean="0"/>
              <a:t>硬盘和固态存储价格显著下降，以至于单台计算机或存储设备的存储容量上升。</a:t>
            </a:r>
          </a:p>
          <a:p>
            <a:pPr lvl="0"/>
            <a:r>
              <a:rPr lang="zh-CN" altLang="zh-CN" dirty="0" smtClean="0"/>
              <a:t>磁存储密度提升和固态可移动介质（</a:t>
            </a:r>
            <a:r>
              <a:rPr lang="en-US" altLang="zh-CN" dirty="0" smtClean="0"/>
              <a:t>U</a:t>
            </a:r>
            <a:r>
              <a:rPr lang="zh-CN" altLang="zh-CN" dirty="0" smtClean="0"/>
              <a:t>盘，</a:t>
            </a:r>
            <a:r>
              <a:rPr lang="en-US" altLang="zh-CN" dirty="0" smtClean="0"/>
              <a:t>SD</a:t>
            </a:r>
            <a:r>
              <a:rPr lang="zh-CN" altLang="zh-CN" dirty="0" smtClean="0"/>
              <a:t>和其它存储卡）的大量采用。</a:t>
            </a:r>
          </a:p>
          <a:p>
            <a:pPr lvl="0"/>
            <a:r>
              <a:rPr lang="zh-CN" altLang="zh-CN" dirty="0" smtClean="0"/>
              <a:t>在世界范围内，智能手机、平板电脑等个人移动设备迅速普及。</a:t>
            </a:r>
          </a:p>
          <a:p>
            <a:pPr lvl="0"/>
            <a:r>
              <a:rPr lang="zh-CN" altLang="zh-CN" dirty="0" smtClean="0"/>
              <a:t>虚拟化技术和现代多核处理器使得云服务在个人和商业领域的推出和持续采用成为可能。</a:t>
            </a:r>
          </a:p>
          <a:p>
            <a:pPr lvl="0"/>
            <a:r>
              <a:rPr lang="zh-CN" altLang="zh-CN" dirty="0" smtClean="0"/>
              <a:t>网络流量更加成为案件证据来源，且其数据量在近十年一再飙升，不管是宽带还是</a:t>
            </a:r>
            <a:r>
              <a:rPr lang="en-US" altLang="zh-CN" dirty="0" smtClean="0"/>
              <a:t>3G-4G</a:t>
            </a:r>
            <a:r>
              <a:rPr lang="zh-CN" altLang="zh-CN" dirty="0" smtClean="0"/>
              <a:t>移动网络。</a:t>
            </a:r>
          </a:p>
          <a:p>
            <a:r>
              <a:rPr lang="zh-CN" altLang="zh-CN" dirty="0" smtClean="0"/>
              <a:t>连通性无处不在，随着不久将来实现向</a:t>
            </a:r>
            <a:r>
              <a:rPr lang="en-US" altLang="zh-CN" dirty="0" smtClean="0"/>
              <a:t>IPv6</a:t>
            </a:r>
            <a:r>
              <a:rPr lang="zh-CN" altLang="zh-CN" dirty="0" smtClean="0"/>
              <a:t>过渡，“物联网”越来越近。</a:t>
            </a:r>
            <a:endParaRPr lang="zh-CN" altLang="en-US" dirty="0"/>
          </a:p>
        </p:txBody>
      </p:sp>
      <p:sp>
        <p:nvSpPr>
          <p:cNvPr id="4" name="日期占位符 3"/>
          <p:cNvSpPr>
            <a:spLocks noGrp="1"/>
          </p:cNvSpPr>
          <p:nvPr>
            <p:ph type="dt" sz="half" idx="10"/>
          </p:nvPr>
        </p:nvSpPr>
        <p:spPr/>
        <p:txBody>
          <a:bodyPr/>
          <a:lstStyle/>
          <a:p>
            <a:fld id="{44E447B1-124C-49BE-9110-98DC85483671}"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数据规模</a:t>
            </a:r>
            <a:endParaRPr lang="zh-CN" altLang="en-US" dirty="0"/>
          </a:p>
        </p:txBody>
      </p:sp>
      <p:sp>
        <p:nvSpPr>
          <p:cNvPr id="3" name="竖排文字占位符 2"/>
          <p:cNvSpPr>
            <a:spLocks noGrp="1"/>
          </p:cNvSpPr>
          <p:nvPr>
            <p:ph type="body" orient="vert" idx="1"/>
          </p:nvPr>
        </p:nvSpPr>
        <p:spPr/>
        <p:txBody>
          <a:bodyPr/>
          <a:lstStyle/>
          <a:p>
            <a:r>
              <a:rPr lang="en-US" altLang="zh-CN" dirty="0" smtClean="0"/>
              <a:t>Vidas</a:t>
            </a:r>
            <a:r>
              <a:rPr lang="zh-CN" altLang="zh-CN" dirty="0" smtClean="0"/>
              <a:t>等在</a:t>
            </a:r>
            <a:r>
              <a:rPr lang="en-US" altLang="zh-CN" dirty="0" smtClean="0"/>
              <a:t>2014</a:t>
            </a:r>
            <a:r>
              <a:rPr lang="zh-CN" altLang="zh-CN" dirty="0" smtClean="0"/>
              <a:t>年指出，不断增加的数据容量导致案件在取证实验室的积压，而许多案件需要几天或几周的分析时间与其需要等到快速分析的期望相去甚远。</a:t>
            </a:r>
            <a:endParaRPr lang="en-US" altLang="zh-CN" dirty="0" smtClean="0"/>
          </a:p>
          <a:p>
            <a:r>
              <a:rPr lang="en-US" altLang="zh-CN" dirty="0" smtClean="0"/>
              <a:t>Noel and Peterson (2014)</a:t>
            </a:r>
            <a:r>
              <a:rPr lang="zh-CN" altLang="zh-CN" dirty="0" smtClean="0"/>
              <a:t>讨论到，大数据问题，正在导致数字调查复杂化，决策低下，机会丧失，证据难以发现和生命的潜在丧失。</a:t>
            </a:r>
          </a:p>
          <a:p>
            <a:endParaRPr lang="zh-CN" altLang="en-US" dirty="0"/>
          </a:p>
        </p:txBody>
      </p:sp>
      <p:sp>
        <p:nvSpPr>
          <p:cNvPr id="4" name="日期占位符 3"/>
          <p:cNvSpPr>
            <a:spLocks noGrp="1"/>
          </p:cNvSpPr>
          <p:nvPr>
            <p:ph type="dt" sz="half" idx="10"/>
          </p:nvPr>
        </p:nvSpPr>
        <p:spPr/>
        <p:txBody>
          <a:bodyPr/>
          <a:lstStyle/>
          <a:p>
            <a:fld id="{F17145D1-52C5-4D7B-B706-E23949957AD7}"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加密和云计算</a:t>
            </a:r>
            <a:endParaRPr lang="zh-CN" altLang="en-US" dirty="0"/>
          </a:p>
        </p:txBody>
      </p:sp>
      <p:sp>
        <p:nvSpPr>
          <p:cNvPr id="3" name="竖排文字占位符 2"/>
          <p:cNvSpPr>
            <a:spLocks noGrp="1"/>
          </p:cNvSpPr>
          <p:nvPr>
            <p:ph type="body" orient="vert" idx="1"/>
          </p:nvPr>
        </p:nvSpPr>
        <p:spPr/>
        <p:txBody>
          <a:bodyPr/>
          <a:lstStyle/>
          <a:p>
            <a:r>
              <a:rPr lang="zh-CN" altLang="zh-CN" dirty="0" smtClean="0"/>
              <a:t>云存储数据可以是分布在不同地点的大量数据，甚至是同一数据被碎片化存储在不同位置，给取证分析带来许多困难。</a:t>
            </a:r>
            <a:endParaRPr lang="en-US" altLang="zh-CN" dirty="0" smtClean="0"/>
          </a:p>
          <a:p>
            <a:r>
              <a:rPr lang="zh-CN" altLang="zh-CN" dirty="0" smtClean="0"/>
              <a:t>加密还使得数据即使能被恢复，也难以被处理分析。</a:t>
            </a:r>
          </a:p>
          <a:p>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一致性和相关性问题</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zh-CN" altLang="zh-CN" dirty="0" smtClean="0"/>
              <a:t>数字设备、数据的多样性，加之数据规模的膨胀导致需要分许多个设备的案件越来越多，使得当多种来源的数字证据被识别、调查时，不仅分析它们非常重要，证实、关联这些不同来源的数据以说明一致性也必不可少。</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统一时间轴问题</a:t>
            </a:r>
            <a:endParaRPr lang="zh-CN" altLang="en-US" dirty="0"/>
          </a:p>
        </p:txBody>
      </p:sp>
      <p:sp>
        <p:nvSpPr>
          <p:cNvPr id="3" name="竖排文字占位符 2"/>
          <p:cNvSpPr>
            <a:spLocks noGrp="1"/>
          </p:cNvSpPr>
          <p:nvPr>
            <p:ph type="body" orient="vert" idx="1"/>
          </p:nvPr>
        </p:nvSpPr>
        <p:spPr/>
        <p:txBody>
          <a:bodyPr/>
          <a:lstStyle/>
          <a:p>
            <a:r>
              <a:rPr lang="zh-CN" altLang="zh-CN" dirty="0" smtClean="0"/>
              <a:t>生成统一的时间轴面临不同时区参考和时间戳解释、时钟偏移</a:t>
            </a:r>
            <a:r>
              <a:rPr lang="en-US" altLang="zh-CN" dirty="0" smtClean="0"/>
              <a:t>/</a:t>
            </a:r>
            <a:r>
              <a:rPr lang="zh-CN" altLang="zh-CN" dirty="0" smtClean="0"/>
              <a:t>漂移等问题，以及在生成统一时间表时的语法方面问题</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竖排文字占位符 2"/>
          <p:cNvSpPr>
            <a:spLocks noGrp="1"/>
          </p:cNvSpPr>
          <p:nvPr>
            <p:ph type="body" orient="vert" idx="1"/>
          </p:nvPr>
        </p:nvSpPr>
        <p:spPr/>
        <p:txBody>
          <a:bodyPr>
            <a:normAutofit/>
          </a:bodyPr>
          <a:lstStyle/>
          <a:p>
            <a:pPr lvl="1"/>
            <a:r>
              <a:rPr lang="en-US" altLang="zh-CN" sz="2800" dirty="0" smtClean="0"/>
              <a:t>  </a:t>
            </a:r>
            <a:r>
              <a:rPr lang="zh-CN" altLang="zh-CN" sz="2800" u="sng" dirty="0" smtClean="0">
                <a:solidFill>
                  <a:srgbClr val="FFC000"/>
                </a:solidFill>
              </a:rPr>
              <a:t>数字取证技术</a:t>
            </a:r>
            <a:endParaRPr lang="zh-CN" altLang="en-US" sz="2800" u="sng" dirty="0" smtClean="0">
              <a:solidFill>
                <a:srgbClr val="FFC000"/>
              </a:solidFill>
              <a:hlinkClick r:id="rId2" action="ppaction://hlinksldjump"/>
            </a:endParaRPr>
          </a:p>
          <a:p>
            <a:pPr lvl="1"/>
            <a:r>
              <a:rPr lang="en-US" altLang="zh-CN" sz="2800" dirty="0" smtClean="0"/>
              <a:t>  </a:t>
            </a:r>
            <a:r>
              <a:rPr lang="zh-CN" altLang="zh-CN" sz="2800" u="sng" dirty="0" smtClean="0">
                <a:solidFill>
                  <a:srgbClr val="FFC000"/>
                </a:solidFill>
              </a:rPr>
              <a:t>数据挖掘在数字取证中的应用</a:t>
            </a:r>
            <a:r>
              <a:rPr lang="zh-CN" altLang="en-US" sz="2800" dirty="0" smtClean="0"/>
              <a:t>	</a:t>
            </a:r>
            <a:endParaRPr lang="en-US" altLang="zh-CN" sz="2800" dirty="0" smtClean="0"/>
          </a:p>
          <a:p>
            <a:pPr lvl="1">
              <a:buNone/>
            </a:pPr>
            <a:endParaRPr lang="zh-CN" altLang="en-US" sz="2800" dirty="0" smtClean="0"/>
          </a:p>
          <a:p>
            <a:endParaRPr lang="zh-CN" altLang="en-US" sz="2800" dirty="0"/>
          </a:p>
        </p:txBody>
      </p:sp>
      <p:sp>
        <p:nvSpPr>
          <p:cNvPr id="4" name="Date Placeholder 3"/>
          <p:cNvSpPr>
            <a:spLocks noGrp="1"/>
          </p:cNvSpPr>
          <p:nvPr>
            <p:ph type="dt" sz="half" idx="10"/>
          </p:nvPr>
        </p:nvSpPr>
        <p:spPr/>
        <p:txBody>
          <a:bodyPr/>
          <a:lstStyle/>
          <a:p>
            <a:fld id="{093612AC-0C2B-4119-8D71-DAD7144AC28B}" type="datetime1">
              <a:rPr lang="zh-CN" altLang="en-US" smtClean="0"/>
              <a:pPr/>
              <a:t>2016/7/18 Monday</a:t>
            </a:fld>
            <a:endParaRPr lang="zh-CN" altLang="en-US"/>
          </a:p>
        </p:txBody>
      </p:sp>
      <p:sp>
        <p:nvSpPr>
          <p:cNvPr id="5" name="Slide Number Placeholder 4"/>
          <p:cNvSpPr>
            <a:spLocks noGrp="1"/>
          </p:cNvSpPr>
          <p:nvPr>
            <p:ph type="sldNum" sz="quarter" idx="12"/>
          </p:nvPr>
        </p:nvSpPr>
        <p:spPr/>
        <p:txBody>
          <a:bodyPr/>
          <a:lstStyle/>
          <a:p>
            <a:fld id="{18E40CBC-6FC8-4ADF-A762-F94D5FF03D5A}" type="slidenum">
              <a:rPr lang="zh-CN" altLang="en-US" smtClean="0"/>
              <a:pPr/>
              <a:t>3</a:t>
            </a:fld>
            <a:endParaRPr lang="zh-CN" altLang="en-US"/>
          </a:p>
        </p:txBody>
      </p:sp>
      <p:sp>
        <p:nvSpPr>
          <p:cNvPr id="6" name="Footer Placeholder 5"/>
          <p:cNvSpPr>
            <a:spLocks noGrp="1"/>
          </p:cNvSpPr>
          <p:nvPr>
            <p:ph type="ftr" sz="quarter" idx="11"/>
          </p:nvPr>
        </p:nvSpPr>
        <p:spPr/>
        <p:txBody>
          <a:bodyPr/>
          <a:lstStyle/>
          <a:p>
            <a:r>
              <a:rPr lang="zh-CN" altLang="en-US" smtClean="0"/>
              <a:t>第八章 数字取证</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现实与理想的差距</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en-US" altLang="zh-CN" dirty="0" smtClean="0"/>
              <a:t>“</a:t>
            </a:r>
            <a:r>
              <a:rPr lang="zh-CN" altLang="zh-CN" dirty="0" smtClean="0"/>
              <a:t>犯罪现场调查效应</a:t>
            </a:r>
            <a:r>
              <a:rPr lang="en-US" altLang="zh-CN" dirty="0" smtClean="0"/>
              <a:t>”</a:t>
            </a:r>
            <a:r>
              <a:rPr lang="zh-CN" altLang="zh-CN" dirty="0" smtClean="0"/>
              <a:t>导致不切实际的期望。</a:t>
            </a:r>
            <a:endParaRPr lang="en-US" altLang="zh-CN" dirty="0" smtClean="0"/>
          </a:p>
          <a:p>
            <a:r>
              <a:rPr lang="en-US" altLang="zh-CN" dirty="0" smtClean="0"/>
              <a:t>   </a:t>
            </a:r>
            <a:r>
              <a:rPr lang="zh-CN" altLang="zh-CN" dirty="0" smtClean="0"/>
              <a:t>数字取证对人员、设备要求高。</a:t>
            </a:r>
            <a:endParaRPr lang="en-US" altLang="zh-CN" dirty="0" smtClean="0"/>
          </a:p>
          <a:p>
            <a:r>
              <a:rPr lang="en-US" altLang="zh-CN" dirty="0" smtClean="0"/>
              <a:t>   </a:t>
            </a:r>
            <a:r>
              <a:rPr lang="zh-CN" altLang="zh-CN" dirty="0" smtClean="0"/>
              <a:t>设备和培训跟不上。</a:t>
            </a:r>
            <a:endParaRPr lang="en-US" altLang="zh-CN" dirty="0" smtClean="0"/>
          </a:p>
          <a:p>
            <a:r>
              <a:rPr lang="en-US" altLang="zh-CN" dirty="0" smtClean="0"/>
              <a:t>   </a:t>
            </a:r>
            <a:r>
              <a:rPr lang="zh-CN" altLang="zh-CN" dirty="0" smtClean="0"/>
              <a:t>司法层面</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数据挖掘在数字取证中的应用</a:t>
            </a:r>
            <a:r>
              <a:rPr lang="en-US" altLang="zh-CN" dirty="0" smtClean="0"/>
              <a:t>	</a:t>
            </a:r>
            <a:endParaRPr lang="zh-CN" altLang="en-US" dirty="0"/>
          </a:p>
        </p:txBody>
      </p:sp>
      <p:sp>
        <p:nvSpPr>
          <p:cNvPr id="8" name="竖排文字占位符 7"/>
          <p:cNvSpPr>
            <a:spLocks noGrp="1"/>
          </p:cNvSpPr>
          <p:nvPr>
            <p:ph type="body" orient="vert" idx="1"/>
          </p:nvPr>
        </p:nvSpPr>
        <p:spPr/>
        <p:txBody>
          <a:bodyPr>
            <a:normAutofit/>
          </a:bodyPr>
          <a:lstStyle/>
          <a:p>
            <a:r>
              <a:rPr lang="zh-CN" altLang="zh-CN" dirty="0" smtClean="0"/>
              <a:t>数据挖掘是一个交叉的研究领域，它采用统计学模型</a:t>
            </a:r>
            <a:r>
              <a:rPr lang="zh-CN" altLang="en-US" dirty="0" smtClean="0"/>
              <a:t>、</a:t>
            </a:r>
            <a:r>
              <a:rPr lang="zh-CN" altLang="zh-CN" dirty="0" smtClean="0"/>
              <a:t>数学方法</a:t>
            </a:r>
            <a:r>
              <a:rPr lang="zh-CN" altLang="en-US" dirty="0" smtClean="0"/>
              <a:t>、</a:t>
            </a:r>
            <a:r>
              <a:rPr lang="zh-CN" altLang="zh-CN" dirty="0" smtClean="0"/>
              <a:t>机器学习等方法，可以发现大型数据集中信息的未知模式和关系</a:t>
            </a:r>
            <a:endParaRPr lang="en-US" altLang="zh-CN" dirty="0" smtClean="0"/>
          </a:p>
          <a:p>
            <a:r>
              <a:rPr lang="zh-CN" altLang="zh-CN" dirty="0" smtClean="0"/>
              <a:t>将数据挖掘技术于电子取证，以解决信息容量不断增长的问题，是非常重要的数据挖掘技术应用。</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31</a:t>
            </a:fld>
            <a:endParaRPr lang="zh-CN" altLang="en-US"/>
          </a:p>
        </p:txBody>
      </p:sp>
      <p:sp>
        <p:nvSpPr>
          <p:cNvPr id="9" name="竖排文字占位符 8"/>
          <p:cNvSpPr>
            <a:spLocks noGrp="1"/>
          </p:cNvSpPr>
          <p:nvPr>
            <p:ph type="body" orient="vert" idx="13"/>
          </p:nvPr>
        </p:nvSpPr>
        <p:spPr/>
        <p:txBody>
          <a:bodyPr/>
          <a:lstStyle/>
          <a:p>
            <a:r>
              <a:rPr lang="zh-CN" altLang="en-US" dirty="0" smtClean="0"/>
              <a:t>研究成果概览</a:t>
            </a:r>
            <a:endParaRPr lang="en-US" altLang="zh-CN" dirty="0" smtClean="0"/>
          </a:p>
          <a:p>
            <a:r>
              <a:rPr lang="zh-CN" altLang="zh-CN" dirty="0" smtClean="0"/>
              <a:t>现有用于数字取证的数据挖掘技术和工具</a:t>
            </a:r>
            <a:endParaRPr lang="en-US" altLang="zh-CN" dirty="0" smtClean="0"/>
          </a:p>
          <a:p>
            <a:r>
              <a:rPr lang="zh-CN" altLang="zh-CN" dirty="0" smtClean="0"/>
              <a:t>电子邮件挖掘</a:t>
            </a:r>
            <a:endParaRPr lang="en-US" altLang="zh-CN" dirty="0" smtClean="0"/>
          </a:p>
          <a:p>
            <a:r>
              <a:rPr lang="zh-CN" altLang="zh-CN" dirty="0" smtClean="0"/>
              <a:t>数据碎片分类</a:t>
            </a:r>
          </a:p>
          <a:p>
            <a:endParaRPr lang="zh-CN" altLang="en-US" dirty="0" smtClean="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研究成果概览</a:t>
            </a:r>
            <a:r>
              <a:rPr lang="en-US" altLang="zh-CN" dirty="0" smtClean="0"/>
              <a:t/>
            </a:r>
            <a:br>
              <a:rPr lang="en-US" altLang="zh-CN" dirty="0" smtClean="0"/>
            </a:br>
            <a:endParaRPr lang="zh-CN" altLang="en-US" dirty="0"/>
          </a:p>
        </p:txBody>
      </p:sp>
      <p:sp>
        <p:nvSpPr>
          <p:cNvPr id="9" name="竖排文字占位符 8"/>
          <p:cNvSpPr>
            <a:spLocks noGrp="1"/>
          </p:cNvSpPr>
          <p:nvPr>
            <p:ph type="body" orient="vert" idx="1"/>
          </p:nvPr>
        </p:nvSpPr>
        <p:spPr/>
        <p:txBody>
          <a:bodyPr/>
          <a:lstStyle/>
          <a:p>
            <a:r>
              <a:rPr lang="zh-CN" altLang="zh-CN" dirty="0" smtClean="0"/>
              <a:t>数字挖掘技术在数字取证的以下一些方面的应用：</a:t>
            </a:r>
            <a:endParaRPr lang="en-US" altLang="zh-CN" dirty="0" smtClean="0"/>
          </a:p>
          <a:p>
            <a:r>
              <a:rPr lang="en-US" altLang="zh-CN" dirty="0" smtClean="0"/>
              <a:t>1.</a:t>
            </a:r>
            <a:r>
              <a:rPr lang="zh-CN" altLang="zh-CN" dirty="0" smtClean="0"/>
              <a:t>入侵检测</a:t>
            </a:r>
          </a:p>
          <a:p>
            <a:r>
              <a:rPr lang="zh-CN" altLang="zh-CN" dirty="0" smtClean="0"/>
              <a:t>哥伦比亚大学的</a:t>
            </a:r>
            <a:r>
              <a:rPr lang="en-US" altLang="zh-CN" dirty="0" smtClean="0"/>
              <a:t>Stolfo</a:t>
            </a:r>
            <a:r>
              <a:rPr lang="zh-CN" altLang="zh-CN" dirty="0" smtClean="0"/>
              <a:t>等已经构想出一种基于审计源数据挖掘实现的入侵检测系统。基于该模型，系统得以发现大量的攻击特征和正常模式，用于构建动态可配置的模型组</a:t>
            </a:r>
            <a:endParaRPr lang="zh-CN" altLang="en-US" dirty="0"/>
          </a:p>
        </p:txBody>
      </p:sp>
      <p:sp>
        <p:nvSpPr>
          <p:cNvPr id="4" name="日期占位符 3"/>
          <p:cNvSpPr>
            <a:spLocks noGrp="1"/>
          </p:cNvSpPr>
          <p:nvPr>
            <p:ph type="dt" sz="half" idx="10"/>
          </p:nvPr>
        </p:nvSpPr>
        <p:spPr/>
        <p:txBody>
          <a:bodyPr/>
          <a:lstStyle/>
          <a:p>
            <a:fld id="{AD0578FC-BC02-42B7-8A03-56DEF715B1E1}" type="datetime1">
              <a:rPr lang="zh-CN" altLang="en-US" smtClean="0"/>
              <a:pPr/>
              <a:t>2016/7/18 Monday</a:t>
            </a:fld>
            <a:endParaRPr lang="zh-CN" altLang="en-US" dirty="0"/>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88545" y="199356"/>
            <a:ext cx="9334500" cy="1325563"/>
          </a:xfrm>
        </p:spPr>
        <p:txBody>
          <a:bodyPr/>
          <a:lstStyle/>
          <a:p>
            <a:r>
              <a:rPr lang="zh-CN" altLang="en-US" dirty="0" smtClean="0"/>
              <a:t>研究成果概览</a:t>
            </a:r>
            <a:endParaRPr lang="zh-CN" altLang="en-US" dirty="0"/>
          </a:p>
        </p:txBody>
      </p:sp>
      <p:sp>
        <p:nvSpPr>
          <p:cNvPr id="3" name="竖排文字占位符 2"/>
          <p:cNvSpPr>
            <a:spLocks noGrp="1"/>
          </p:cNvSpPr>
          <p:nvPr>
            <p:ph type="body" orient="vert" idx="1"/>
          </p:nvPr>
        </p:nvSpPr>
        <p:spPr/>
        <p:txBody>
          <a:bodyPr/>
          <a:lstStyle/>
          <a:p>
            <a:r>
              <a:rPr lang="en-US" altLang="zh-CN" dirty="0" smtClean="0"/>
              <a:t>2.</a:t>
            </a:r>
            <a:r>
              <a:rPr lang="zh-CN" altLang="zh-CN" dirty="0" smtClean="0"/>
              <a:t>图像挖掘</a:t>
            </a:r>
          </a:p>
          <a:p>
            <a:r>
              <a:rPr lang="zh-CN" altLang="zh-CN" dirty="0" smtClean="0"/>
              <a:t>昆士兰大学研究人员与澳大利亚防卫科技组织合作利用数据挖掘技术设计出一个图像挖掘系统。“该系统能被一个分级支持向量机训练以检测那些在空间或非空间限制下部件组成的对象和场景”。</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ltLang="en-US" dirty="0" smtClean="0"/>
              <a:t>研究成果概览</a:t>
            </a:r>
            <a:endParaRPr lang="zh-CN" altLang="en-US" dirty="0"/>
          </a:p>
        </p:txBody>
      </p:sp>
      <p:sp>
        <p:nvSpPr>
          <p:cNvPr id="13" name="竖排文字占位符 12"/>
          <p:cNvSpPr>
            <a:spLocks noGrp="1"/>
          </p:cNvSpPr>
          <p:nvPr>
            <p:ph type="body" orient="vert" idx="1"/>
          </p:nvPr>
        </p:nvSpPr>
        <p:spPr/>
        <p:txBody>
          <a:bodyPr/>
          <a:lstStyle/>
          <a:p>
            <a:r>
              <a:rPr lang="en-US" altLang="zh-CN" dirty="0" smtClean="0"/>
              <a:t>3.</a:t>
            </a:r>
            <a:r>
              <a:rPr lang="zh-CN" altLang="zh-CN" dirty="0" smtClean="0"/>
              <a:t>犯罪网络分析</a:t>
            </a:r>
          </a:p>
          <a:p>
            <a:r>
              <a:rPr lang="zh-CN" altLang="zh-CN" dirty="0" smtClean="0"/>
              <a:t>在一个叫做</a:t>
            </a:r>
            <a:r>
              <a:rPr lang="en-US" altLang="zh-CN" dirty="0" smtClean="0"/>
              <a:t>COPLINK</a:t>
            </a:r>
            <a:r>
              <a:rPr lang="zh-CN" altLang="zh-CN" dirty="0" smtClean="0"/>
              <a:t>的美国国家科学基金（</a:t>
            </a:r>
            <a:r>
              <a:rPr lang="en-US" altLang="zh-CN" dirty="0" smtClean="0"/>
              <a:t>NSF</a:t>
            </a:r>
            <a:r>
              <a:rPr lang="zh-CN" altLang="zh-CN" dirty="0" smtClean="0"/>
              <a:t>）资助的数字管控计划项目里，研究人员利用数据挖掘技术在执法过程分析数据。</a:t>
            </a:r>
            <a:endParaRPr lang="en-US" altLang="zh-CN" dirty="0" smtClean="0"/>
          </a:p>
          <a:p>
            <a:r>
              <a:rPr lang="zh-CN" altLang="zh-CN" dirty="0" smtClean="0"/>
              <a:t>这种分析涉及四个步骤：网络提取、下属组织检测、互动行话发现和核心成员识别</a:t>
            </a:r>
            <a:endParaRPr lang="en-US" altLang="zh-CN" dirty="0" smtClean="0"/>
          </a:p>
          <a:p>
            <a:r>
              <a:rPr lang="en-US" altLang="zh-CN" dirty="0" smtClean="0"/>
              <a:t>2003</a:t>
            </a:r>
            <a:r>
              <a:rPr lang="zh-CN" altLang="zh-CN" dirty="0" smtClean="0"/>
              <a:t>年，美国亚利桑那州大学人工智能实验室介绍了</a:t>
            </a:r>
            <a:r>
              <a:rPr lang="en-US" altLang="zh-CN" dirty="0" smtClean="0"/>
              <a:t>COPLINK</a:t>
            </a:r>
            <a:r>
              <a:rPr lang="zh-CN" altLang="zh-CN" dirty="0" smtClean="0"/>
              <a:t>项目的案例研究概况</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研究成果概览</a:t>
            </a:r>
            <a:endParaRPr lang="zh-CN" altLang="en-US" dirty="0"/>
          </a:p>
        </p:txBody>
      </p:sp>
      <p:sp>
        <p:nvSpPr>
          <p:cNvPr id="3" name="竖排文字占位符 2"/>
          <p:cNvSpPr>
            <a:spLocks noGrp="1"/>
          </p:cNvSpPr>
          <p:nvPr>
            <p:ph type="body" orient="vert" idx="1"/>
          </p:nvPr>
        </p:nvSpPr>
        <p:spPr/>
        <p:txBody>
          <a:bodyPr/>
          <a:lstStyle/>
          <a:p>
            <a:r>
              <a:rPr lang="en-US" altLang="zh-CN" dirty="0" smtClean="0"/>
              <a:t>4.Email</a:t>
            </a:r>
            <a:r>
              <a:rPr lang="zh-CN" altLang="zh-CN" dirty="0" smtClean="0"/>
              <a:t>内容挖掘</a:t>
            </a:r>
            <a:endParaRPr lang="en-US" altLang="zh-CN" dirty="0" smtClean="0"/>
          </a:p>
          <a:p>
            <a:r>
              <a:rPr lang="zh-CN" altLang="zh-CN" dirty="0" smtClean="0"/>
              <a:t>目前已经存在用于垃圾邮件检测、控制和邮件自动归档等各种任务的</a:t>
            </a:r>
            <a:r>
              <a:rPr lang="en-US" altLang="zh-CN" dirty="0" smtClean="0"/>
              <a:t>email</a:t>
            </a:r>
            <a:r>
              <a:rPr lang="zh-CN" altLang="zh-CN" dirty="0" smtClean="0"/>
              <a:t>内容分析的相关研究。</a:t>
            </a:r>
            <a:endParaRPr lang="en-US" altLang="zh-CN" dirty="0" smtClean="0"/>
          </a:p>
          <a:p>
            <a:r>
              <a:rPr lang="zh-CN" altLang="zh-CN" dirty="0" smtClean="0"/>
              <a:t>纽约哥伦比亚大学研究人员开发了一款邮件挖掘工具</a:t>
            </a:r>
            <a:r>
              <a:rPr lang="en-US" altLang="zh-CN" dirty="0" smtClean="0"/>
              <a:t>EMT</a:t>
            </a:r>
            <a:r>
              <a:rPr lang="zh-CN" altLang="zh-CN" dirty="0" smtClean="0"/>
              <a:t>，用于帮助执法部门和数字取证专业人员分析邮件并使其成为呈堂证据。</a:t>
            </a:r>
          </a:p>
          <a:p>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研究成果概览</a:t>
            </a:r>
            <a:endParaRPr lang="zh-CN" altLang="en-US" dirty="0"/>
          </a:p>
        </p:txBody>
      </p:sp>
      <p:sp>
        <p:nvSpPr>
          <p:cNvPr id="3" name="竖排文字占位符 2"/>
          <p:cNvSpPr>
            <a:spLocks noGrp="1"/>
          </p:cNvSpPr>
          <p:nvPr>
            <p:ph type="body" orient="vert" idx="1"/>
          </p:nvPr>
        </p:nvSpPr>
        <p:spPr/>
        <p:txBody>
          <a:bodyPr/>
          <a:lstStyle/>
          <a:p>
            <a:r>
              <a:rPr lang="en-US" altLang="zh-CN" dirty="0" smtClean="0"/>
              <a:t>5.</a:t>
            </a:r>
            <a:r>
              <a:rPr lang="zh-CN" altLang="zh-CN" dirty="0" smtClean="0"/>
              <a:t>严重性罪犯行为挖掘</a:t>
            </a:r>
          </a:p>
          <a:p>
            <a:r>
              <a:rPr lang="zh-CN" altLang="zh-CN" dirty="0" smtClean="0"/>
              <a:t>英国伍尔弗汉普敦大学的研究者和伯明翰警察局，应用数据挖掘技术将严重性犯罪予以关联。他们采用</a:t>
            </a:r>
            <a:r>
              <a:rPr lang="en-US" altLang="zh-CN" dirty="0" smtClean="0"/>
              <a:t>Self Organizing Maps (SOM)——</a:t>
            </a:r>
            <a:r>
              <a:rPr lang="zh-CN" altLang="zh-CN" dirty="0" smtClean="0"/>
              <a:t>一种亚型人工神经网络用于这种分析。分析人员在与该案件呈现出强相似性的簇类中判定罪行</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研究成果概览</a:t>
            </a:r>
            <a:endParaRPr lang="zh-CN" altLang="en-US" dirty="0"/>
          </a:p>
        </p:txBody>
      </p:sp>
      <p:sp>
        <p:nvSpPr>
          <p:cNvPr id="3" name="竖排文字占位符 2"/>
          <p:cNvSpPr>
            <a:spLocks noGrp="1"/>
          </p:cNvSpPr>
          <p:nvPr>
            <p:ph type="body" orient="vert" idx="1"/>
          </p:nvPr>
        </p:nvSpPr>
        <p:spPr/>
        <p:txBody>
          <a:bodyPr/>
          <a:lstStyle/>
          <a:p>
            <a:r>
              <a:rPr lang="en-US" altLang="zh-CN" dirty="0" smtClean="0"/>
              <a:t>6.</a:t>
            </a:r>
            <a:r>
              <a:rPr lang="zh-CN" altLang="zh-CN" dirty="0" smtClean="0"/>
              <a:t>在取证数据中识别相互关系</a:t>
            </a:r>
            <a:r>
              <a:rPr lang="en-US" altLang="zh-CN" dirty="0" smtClean="0"/>
              <a:t>/</a:t>
            </a:r>
            <a:r>
              <a:rPr lang="zh-CN" altLang="zh-CN" dirty="0" smtClean="0"/>
              <a:t>分类</a:t>
            </a:r>
            <a:r>
              <a:rPr lang="en-US" altLang="zh-CN" dirty="0" smtClean="0"/>
              <a:t>/</a:t>
            </a:r>
            <a:r>
              <a:rPr lang="zh-CN" altLang="zh-CN" dirty="0" smtClean="0"/>
              <a:t>聚类</a:t>
            </a:r>
            <a:r>
              <a:rPr lang="en-US" altLang="zh-CN" dirty="0" smtClean="0"/>
              <a:t>/</a:t>
            </a:r>
            <a:r>
              <a:rPr lang="zh-CN" altLang="zh-CN" dirty="0" smtClean="0"/>
              <a:t>预报</a:t>
            </a:r>
            <a:endParaRPr lang="en-US" altLang="zh-CN" dirty="0" smtClean="0"/>
          </a:p>
          <a:p>
            <a:r>
              <a:rPr lang="zh-CN" altLang="en-US" dirty="0" smtClean="0"/>
              <a:t>分类</a:t>
            </a:r>
            <a:r>
              <a:rPr lang="en-US" altLang="zh-CN" dirty="0" smtClean="0"/>
              <a:t>--</a:t>
            </a:r>
            <a:r>
              <a:rPr lang="zh-CN" altLang="zh-CN" dirty="0" smtClean="0"/>
              <a:t>基于相似性将数据划归相应组别</a:t>
            </a:r>
            <a:endParaRPr lang="en-US" altLang="zh-CN" dirty="0" smtClean="0"/>
          </a:p>
          <a:p>
            <a:r>
              <a:rPr lang="zh-CN" altLang="en-US" dirty="0" smtClean="0"/>
              <a:t>聚类</a:t>
            </a:r>
            <a:r>
              <a:rPr lang="en-US" altLang="zh-CN" dirty="0" smtClean="0"/>
              <a:t>--</a:t>
            </a:r>
            <a:r>
              <a:rPr lang="zh-CN" altLang="zh-CN" dirty="0" smtClean="0"/>
              <a:t>定位各组潜在事实</a:t>
            </a:r>
            <a:endParaRPr lang="en-US" altLang="zh-CN" dirty="0" smtClean="0"/>
          </a:p>
          <a:p>
            <a:r>
              <a:rPr lang="zh-CN" altLang="en-US" dirty="0" smtClean="0"/>
              <a:t>预报</a:t>
            </a:r>
            <a:r>
              <a:rPr lang="en-US" altLang="zh-CN" dirty="0" smtClean="0"/>
              <a:t>--</a:t>
            </a:r>
            <a:r>
              <a:rPr lang="zh-CN" altLang="zh-CN" dirty="0" smtClean="0"/>
              <a:t>发现能导致有用推断的模式</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研究成果概览</a:t>
            </a:r>
            <a:endParaRPr lang="zh-CN" altLang="en-US" dirty="0"/>
          </a:p>
        </p:txBody>
      </p:sp>
      <p:sp>
        <p:nvSpPr>
          <p:cNvPr id="3" name="竖排文字占位符 2"/>
          <p:cNvSpPr>
            <a:spLocks noGrp="1"/>
          </p:cNvSpPr>
          <p:nvPr>
            <p:ph type="body" orient="vert" idx="1"/>
          </p:nvPr>
        </p:nvSpPr>
        <p:spPr/>
        <p:txBody>
          <a:bodyPr/>
          <a:lstStyle/>
          <a:p>
            <a:r>
              <a:rPr lang="en-US" altLang="zh-CN" dirty="0" smtClean="0"/>
              <a:t>7.Map-Reduce</a:t>
            </a:r>
          </a:p>
          <a:p>
            <a:r>
              <a:rPr lang="zh-CN" altLang="zh-CN" dirty="0" smtClean="0"/>
              <a:t>一个大型并行任务框架，当数据集没有包含许多内部相互关系时运作良好。</a:t>
            </a:r>
            <a:endParaRPr lang="en-US" altLang="zh-CN" dirty="0" smtClean="0"/>
          </a:p>
          <a:p>
            <a:r>
              <a:rPr lang="zh-CN" altLang="zh-CN" dirty="0" smtClean="0"/>
              <a:t>对于类似文件碎片分类这样的任务是适于在</a:t>
            </a:r>
            <a:r>
              <a:rPr lang="en-US" altLang="zh-CN" dirty="0" smtClean="0"/>
              <a:t>Map-Reduce</a:t>
            </a:r>
            <a:r>
              <a:rPr lang="zh-CN" altLang="zh-CN" dirty="0" smtClean="0"/>
              <a:t>范式中模型化处理的。判断来自文件系统镜像或未分配空间的文件碎片归属于哪一个特定文件类型在数字取证中很常见。</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研究成果概览</a:t>
            </a:r>
            <a:endParaRPr lang="zh-CN" altLang="en-US" dirty="0"/>
          </a:p>
        </p:txBody>
      </p:sp>
      <p:sp>
        <p:nvSpPr>
          <p:cNvPr id="3" name="竖排文字占位符 2"/>
          <p:cNvSpPr>
            <a:spLocks noGrp="1"/>
          </p:cNvSpPr>
          <p:nvPr>
            <p:ph type="body" orient="vert" idx="1"/>
          </p:nvPr>
        </p:nvSpPr>
        <p:spPr/>
        <p:txBody>
          <a:bodyPr>
            <a:normAutofit fontScale="92500" lnSpcReduction="20000"/>
          </a:bodyPr>
          <a:lstStyle/>
          <a:p>
            <a:r>
              <a:rPr lang="en-US" altLang="zh-CN" dirty="0" smtClean="0"/>
              <a:t>8.</a:t>
            </a:r>
            <a:r>
              <a:rPr lang="zh-CN" altLang="zh-CN" dirty="0" smtClean="0"/>
              <a:t>内容提取技术</a:t>
            </a:r>
            <a:endParaRPr lang="en-US" altLang="zh-CN" dirty="0" smtClean="0"/>
          </a:p>
          <a:p>
            <a:r>
              <a:rPr lang="zh-CN" altLang="zh-CN" dirty="0" smtClean="0"/>
              <a:t>内容提取技术通常被用于文本数据、多媒体数据、互联网数据、空间数据、时间系列或序列数据以及复杂数据</a:t>
            </a:r>
            <a:endParaRPr lang="en-US" altLang="zh-CN" dirty="0" smtClean="0"/>
          </a:p>
          <a:p>
            <a:r>
              <a:rPr lang="zh-CN" altLang="zh-CN" dirty="0" smtClean="0"/>
              <a:t>数字取证数据可能由来自各种数据源的结构化、半结构化数据，噪音和正常数据等组成</a:t>
            </a:r>
            <a:endParaRPr lang="en-US" altLang="zh-CN" dirty="0" smtClean="0"/>
          </a:p>
          <a:p>
            <a:r>
              <a:rPr lang="en-US" altLang="zh-CN" dirty="0" smtClean="0"/>
              <a:t>Shannon (2004)</a:t>
            </a:r>
            <a:r>
              <a:rPr lang="zh-CN" altLang="zh-CN" dirty="0" smtClean="0"/>
              <a:t>勾勒了一种称作</a:t>
            </a:r>
            <a:r>
              <a:rPr lang="en-US" altLang="zh-CN" dirty="0" smtClean="0"/>
              <a:t>Forensic Relative Strength Scoring (FRSS) </a:t>
            </a:r>
            <a:r>
              <a:rPr lang="zh-CN" altLang="zh-CN" dirty="0" smtClean="0"/>
              <a:t>取证相关强度评分的内容挖掘技术</a:t>
            </a:r>
            <a:endParaRPr lang="en-US" altLang="zh-CN" dirty="0" smtClean="0"/>
          </a:p>
          <a:p>
            <a:r>
              <a:rPr lang="en-US" altLang="zh-CN" dirty="0" smtClean="0"/>
              <a:t>Noel and Peterson (2014) </a:t>
            </a:r>
            <a:r>
              <a:rPr lang="zh-CN" altLang="zh-CN" dirty="0" smtClean="0"/>
              <a:t>提出使用隐狄利克雷分布</a:t>
            </a:r>
            <a:r>
              <a:rPr lang="en-US" altLang="zh-CN" dirty="0" smtClean="0"/>
              <a:t>Latent Dirichlet Allocation (LDA)</a:t>
            </a:r>
            <a:r>
              <a:rPr lang="zh-CN" altLang="zh-CN" dirty="0" smtClean="0"/>
              <a:t>自然语言处理方法去处理数字取证数据中的用户数据。</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数字取证技术</a:t>
            </a:r>
            <a:endParaRPr lang="zh-CN" altLang="en-US" dirty="0"/>
          </a:p>
        </p:txBody>
      </p:sp>
      <p:sp>
        <p:nvSpPr>
          <p:cNvPr id="8" name="文本占位符 7"/>
          <p:cNvSpPr>
            <a:spLocks noGrp="1"/>
          </p:cNvSpPr>
          <p:nvPr>
            <p:ph type="body" orient="vert" idx="1"/>
          </p:nvPr>
        </p:nvSpPr>
        <p:spPr/>
        <p:txBody>
          <a:bodyPr>
            <a:normAutofit/>
          </a:bodyPr>
          <a:lstStyle/>
          <a:p>
            <a:r>
              <a:rPr lang="zh-CN" altLang="zh-CN" dirty="0" smtClean="0"/>
              <a:t>一种存在于计算机及相关外围设备（包括网络介质）中的、在计算机或计算机系统运行过程中产生的、以其记录的内容来证明案件事实的电磁记录物，即计算机证据逐渐成为新的诉讼证据之一。</a:t>
            </a:r>
            <a:endParaRPr lang="en-US" altLang="zh-CN" dirty="0" smtClean="0"/>
          </a:p>
          <a:p>
            <a:r>
              <a:rPr lang="zh-CN" altLang="zh-CN" dirty="0" smtClean="0"/>
              <a:t>计算机取证</a:t>
            </a:r>
            <a:r>
              <a:rPr lang="en-US" altLang="zh-CN" dirty="0" smtClean="0"/>
              <a:t>(Computer Forensics) ——</a:t>
            </a:r>
            <a:endParaRPr lang="zh-CN" altLang="en-US" dirty="0" smtClean="0"/>
          </a:p>
          <a:p>
            <a:pPr>
              <a:buNone/>
            </a:pPr>
            <a:r>
              <a:rPr lang="zh-CN" altLang="zh-CN" dirty="0" smtClean="0"/>
              <a:t>计算机领域和法学领域的一门交叉学科</a:t>
            </a:r>
            <a:endParaRPr lang="zh-CN" altLang="en-US" dirty="0"/>
          </a:p>
        </p:txBody>
      </p:sp>
      <p:sp>
        <p:nvSpPr>
          <p:cNvPr id="9" name="文本占位符 8"/>
          <p:cNvSpPr>
            <a:spLocks noGrp="1"/>
          </p:cNvSpPr>
          <p:nvPr>
            <p:ph type="body" orient="vert" idx="13"/>
          </p:nvPr>
        </p:nvSpPr>
        <p:spPr/>
        <p:txBody>
          <a:bodyPr>
            <a:normAutofit fontScale="85000" lnSpcReduction="10000"/>
          </a:bodyPr>
          <a:lstStyle/>
          <a:p>
            <a:pPr marL="0" indent="0">
              <a:buNone/>
            </a:pPr>
            <a:r>
              <a:rPr lang="en-US" altLang="zh-CN" dirty="0"/>
              <a:t>1</a:t>
            </a:r>
            <a:r>
              <a:rPr lang="en-US" altLang="zh-CN" dirty="0" smtClean="0"/>
              <a:t>.</a:t>
            </a:r>
            <a:r>
              <a:rPr lang="zh-CN" altLang="zh-CN" dirty="0" smtClean="0"/>
              <a:t>数字取证的定义</a:t>
            </a:r>
            <a:endParaRPr lang="zh-CN" altLang="en-US" dirty="0"/>
          </a:p>
          <a:p>
            <a:pPr marL="0" indent="0">
              <a:buNone/>
            </a:pPr>
            <a:r>
              <a:rPr lang="en-US" altLang="zh-CN" dirty="0"/>
              <a:t>2</a:t>
            </a:r>
            <a:r>
              <a:rPr lang="en-US" altLang="zh-CN" dirty="0" smtClean="0"/>
              <a:t>.</a:t>
            </a:r>
            <a:r>
              <a:rPr lang="zh-CN" altLang="zh-CN" dirty="0" smtClean="0"/>
              <a:t>数字取证的发展</a:t>
            </a:r>
            <a:endParaRPr lang="zh-CN" altLang="en-US" dirty="0"/>
          </a:p>
          <a:p>
            <a:pPr marL="0" indent="0">
              <a:buNone/>
            </a:pPr>
            <a:r>
              <a:rPr lang="en-US" altLang="zh-CN" dirty="0"/>
              <a:t>3</a:t>
            </a:r>
            <a:r>
              <a:rPr lang="en-US" altLang="zh-CN" dirty="0" smtClean="0"/>
              <a:t>.</a:t>
            </a:r>
            <a:r>
              <a:rPr lang="zh-CN" altLang="zh-CN" dirty="0" smtClean="0"/>
              <a:t>数字取证的原则、流程、内容和技术</a:t>
            </a:r>
            <a:endParaRPr lang="en-US" altLang="zh-CN" dirty="0"/>
          </a:p>
          <a:p>
            <a:pPr marL="0" indent="0">
              <a:buNone/>
            </a:pPr>
            <a:r>
              <a:rPr lang="en-US" altLang="zh-CN" dirty="0"/>
              <a:t>4</a:t>
            </a:r>
            <a:r>
              <a:rPr lang="en-US" altLang="zh-CN" dirty="0" smtClean="0"/>
              <a:t>.</a:t>
            </a:r>
            <a:r>
              <a:rPr lang="zh-CN" altLang="zh-CN" dirty="0" smtClean="0"/>
              <a:t>数字取证面临的挑战</a:t>
            </a:r>
            <a:endParaRPr lang="en-US" altLang="zh-CN" dirty="0"/>
          </a:p>
        </p:txBody>
      </p:sp>
      <p:sp>
        <p:nvSpPr>
          <p:cNvPr id="4" name="日期占位符 3"/>
          <p:cNvSpPr>
            <a:spLocks noGrp="1"/>
          </p:cNvSpPr>
          <p:nvPr>
            <p:ph type="dt" sz="half" idx="10"/>
          </p:nvPr>
        </p:nvSpPr>
        <p:spPr/>
        <p:txBody>
          <a:bodyPr/>
          <a:lstStyle/>
          <a:p>
            <a:fld id="{91A05FE7-0D01-4AF3-9C7A-49E80BF4C200}" type="datetime1">
              <a:rPr lang="zh-CN" altLang="en-US" smtClean="0"/>
              <a:pPr/>
              <a:t>2016/7/18 Monday</a:t>
            </a:fld>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a:t>
            </a:fld>
            <a:endParaRPr lang="zh-CN" altLang="en-US"/>
          </a:p>
        </p:txBody>
      </p:sp>
      <p:sp>
        <p:nvSpPr>
          <p:cNvPr id="12" name="Footer Placeholder 5"/>
          <p:cNvSpPr>
            <a:spLocks noGrp="1"/>
          </p:cNvSpPr>
          <p:nvPr>
            <p:ph type="ftr" sz="quarter" idx="11"/>
          </p:nvPr>
        </p:nvSpPr>
        <p:spPr>
          <a:xfrm>
            <a:off x="4038600" y="6356350"/>
            <a:ext cx="4114800" cy="365125"/>
          </a:xfrm>
        </p:spPr>
        <p:txBody>
          <a:bodyPr/>
          <a:lstStyle/>
          <a:p>
            <a:r>
              <a:rPr lang="zh-CN" altLang="en-US" smtClean="0"/>
              <a:t>第八章 数字取证</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研究成果概览</a:t>
            </a:r>
            <a:endParaRPr lang="zh-CN" altLang="en-US" dirty="0"/>
          </a:p>
        </p:txBody>
      </p:sp>
      <p:sp>
        <p:nvSpPr>
          <p:cNvPr id="3" name="竖排文字占位符 2"/>
          <p:cNvSpPr>
            <a:spLocks noGrp="1"/>
          </p:cNvSpPr>
          <p:nvPr>
            <p:ph type="body" orient="vert" idx="1"/>
          </p:nvPr>
        </p:nvSpPr>
        <p:spPr/>
        <p:txBody>
          <a:bodyPr/>
          <a:lstStyle/>
          <a:p>
            <a:r>
              <a:rPr lang="en-US" altLang="zh-CN" dirty="0" smtClean="0"/>
              <a:t>2005</a:t>
            </a:r>
            <a:r>
              <a:rPr lang="zh-CN" altLang="zh-CN" dirty="0" smtClean="0"/>
              <a:t>年，</a:t>
            </a:r>
            <a:r>
              <a:rPr lang="en-US" altLang="zh-CN" dirty="0" smtClean="0"/>
              <a:t>HP</a:t>
            </a:r>
            <a:r>
              <a:rPr lang="zh-CN" altLang="zh-CN" dirty="0" smtClean="0"/>
              <a:t>公司运用数据挖掘技术解决在巨大文档库中查找相似文件的问题。</a:t>
            </a:r>
          </a:p>
          <a:p>
            <a:r>
              <a:rPr lang="en-US" altLang="zh-CN" dirty="0" smtClean="0"/>
              <a:t>2006</a:t>
            </a:r>
            <a:r>
              <a:rPr lang="zh-CN" altLang="zh-CN" dirty="0" smtClean="0"/>
              <a:t>年，</a:t>
            </a:r>
            <a:r>
              <a:rPr lang="en-US" altLang="zh-CN" dirty="0" smtClean="0"/>
              <a:t>Galloway</a:t>
            </a:r>
            <a:r>
              <a:rPr lang="zh-CN" altLang="zh-CN" dirty="0" smtClean="0"/>
              <a:t>和</a:t>
            </a:r>
            <a:r>
              <a:rPr lang="en-US" altLang="zh-CN" dirty="0" smtClean="0"/>
              <a:t> Simoff </a:t>
            </a:r>
            <a:r>
              <a:rPr lang="zh-CN" altLang="zh-CN" dirty="0" smtClean="0"/>
              <a:t>通过案例研究试验重新定义网络数据挖掘方法。</a:t>
            </a:r>
            <a:endParaRPr lang="en-US" altLang="zh-CN" dirty="0" smtClean="0"/>
          </a:p>
          <a:p>
            <a:r>
              <a:rPr lang="en-US" altLang="zh-CN" dirty="0" smtClean="0"/>
              <a:t>2007</a:t>
            </a:r>
            <a:r>
              <a:rPr lang="zh-CN" altLang="zh-CN" dirty="0" smtClean="0"/>
              <a:t>年，</a:t>
            </a:r>
            <a:r>
              <a:rPr lang="en-US" altLang="zh-CN" dirty="0" smtClean="0"/>
              <a:t>Beebe</a:t>
            </a:r>
            <a:r>
              <a:rPr lang="zh-CN" altLang="zh-CN" dirty="0" smtClean="0"/>
              <a:t>和</a:t>
            </a:r>
            <a:r>
              <a:rPr lang="en-US" altLang="zh-CN" dirty="0" smtClean="0"/>
              <a:t>Clark</a:t>
            </a:r>
            <a:r>
              <a:rPr lang="zh-CN" altLang="zh-CN" dirty="0" smtClean="0"/>
              <a:t>在工作中提出数字取证文本字符串搜索结果的检索前和检索后聚类。</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10244866" cy="1325563"/>
          </a:xfrm>
        </p:spPr>
        <p:txBody>
          <a:bodyPr/>
          <a:lstStyle/>
          <a:p>
            <a:r>
              <a:rPr lang="zh-CN" altLang="zh-CN" dirty="0" smtClean="0"/>
              <a:t>现有用于数字取证的数据挖掘技术和工具</a:t>
            </a:r>
            <a:endParaRPr lang="zh-CN" altLang="en-US" dirty="0"/>
          </a:p>
        </p:txBody>
      </p:sp>
      <p:sp>
        <p:nvSpPr>
          <p:cNvPr id="3" name="竖排文字占位符 2"/>
          <p:cNvSpPr>
            <a:spLocks noGrp="1"/>
          </p:cNvSpPr>
          <p:nvPr>
            <p:ph type="body" orient="vert" idx="1"/>
          </p:nvPr>
        </p:nvSpPr>
        <p:spPr/>
        <p:txBody>
          <a:bodyPr/>
          <a:lstStyle/>
          <a:p>
            <a:pPr marL="0" lvl="0" indent="0" fontAlgn="base">
              <a:lnSpc>
                <a:spcPct val="100000"/>
              </a:lnSpc>
              <a:spcBef>
                <a:spcPct val="0"/>
              </a:spcBef>
              <a:spcAft>
                <a:spcPct val="0"/>
              </a:spcAft>
              <a:buNone/>
            </a:pPr>
            <a:r>
              <a:rPr lang="zh-CN" altLang="en-US" dirty="0" smtClean="0">
                <a:latin typeface="Times New Roman" pitchFamily="18" charset="0"/>
                <a:ea typeface="宋体" pitchFamily="2" charset="-122"/>
                <a:cs typeface="Times New Roman" pitchFamily="18" charset="0"/>
              </a:rPr>
              <a:t>用于数字取证的数据挖掘工具或技术</a:t>
            </a:r>
            <a:endParaRPr lang="zh-CN" altLang="en-US" dirty="0" smtClean="0">
              <a:latin typeface="Arial" pitchFamily="34" charset="0"/>
              <a:ea typeface="宋体" pitchFamily="2" charset="-122"/>
              <a:cs typeface="宋体" pitchFamily="2" charset="-122"/>
            </a:endParaRPr>
          </a:p>
          <a:p>
            <a:pPr marL="0" lvl="0" indent="0" eaLnBrk="0" fontAlgn="base" hangingPunct="0">
              <a:lnSpc>
                <a:spcPct val="100000"/>
              </a:lnSpc>
              <a:spcBef>
                <a:spcPct val="0"/>
              </a:spcBef>
              <a:spcAft>
                <a:spcPct val="0"/>
              </a:spcAft>
              <a:buNone/>
            </a:pPr>
            <a:endParaRPr lang="zh-CN" altLang="en-US" sz="5400" dirty="0" smtClean="0">
              <a:latin typeface="Arial" pitchFamily="34" charset="0"/>
              <a:ea typeface="宋体" pitchFamily="2" charset="-122"/>
              <a:cs typeface="宋体" pitchFamily="2" charset="-122"/>
            </a:endParaRPr>
          </a:p>
          <a:p>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41</a:t>
            </a:fld>
            <a:endParaRPr lang="zh-CN" altLang="en-US"/>
          </a:p>
        </p:txBody>
      </p:sp>
      <p:graphicFrame>
        <p:nvGraphicFramePr>
          <p:cNvPr id="7" name="表格 6"/>
          <p:cNvGraphicFramePr>
            <a:graphicFrameLocks noGrp="1"/>
          </p:cNvGraphicFramePr>
          <p:nvPr/>
        </p:nvGraphicFramePr>
        <p:xfrm>
          <a:off x="2474260" y="1990164"/>
          <a:ext cx="7422776" cy="4488943"/>
        </p:xfrm>
        <a:graphic>
          <a:graphicData uri="http://schemas.openxmlformats.org/drawingml/2006/table">
            <a:tbl>
              <a:tblPr/>
              <a:tblGrid>
                <a:gridCol w="2769853"/>
                <a:gridCol w="2769853"/>
                <a:gridCol w="1883070"/>
              </a:tblGrid>
              <a:tr h="241531">
                <a:tc>
                  <a:txBody>
                    <a:bodyPr/>
                    <a:lstStyle/>
                    <a:p>
                      <a:pPr algn="ctr" fontAlgn="ctr">
                        <a:lnSpc>
                          <a:spcPts val="1500"/>
                        </a:lnSpc>
                        <a:spcAft>
                          <a:spcPts val="0"/>
                        </a:spcAft>
                      </a:pPr>
                      <a:r>
                        <a:rPr lang="zh-CN" sz="1400" b="1" kern="100" spc="10" dirty="0">
                          <a:latin typeface="Times New Roman"/>
                          <a:ea typeface="宋体"/>
                          <a:cs typeface="Times New Roman"/>
                        </a:rPr>
                        <a:t>数字取证任务</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zh-CN" sz="1400" b="1" kern="100" spc="10">
                          <a:latin typeface="Times New Roman"/>
                          <a:ea typeface="宋体"/>
                          <a:cs typeface="Times New Roman"/>
                        </a:rPr>
                        <a:t>数据挖掘技术</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zh-CN" sz="1400" b="1" kern="100" spc="10">
                          <a:latin typeface="Times New Roman"/>
                          <a:ea typeface="宋体"/>
                          <a:cs typeface="Times New Roman"/>
                        </a:rPr>
                        <a:t>工具</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0252">
                <a:tc>
                  <a:txBody>
                    <a:bodyPr/>
                    <a:lstStyle/>
                    <a:p>
                      <a:pPr algn="ctr" fontAlgn="ctr">
                        <a:lnSpc>
                          <a:spcPts val="1500"/>
                        </a:lnSpc>
                        <a:spcAft>
                          <a:spcPts val="0"/>
                        </a:spcAft>
                      </a:pPr>
                      <a:r>
                        <a:rPr lang="zh-CN" sz="1400" kern="100" spc="10" dirty="0">
                          <a:latin typeface="Times New Roman"/>
                          <a:ea typeface="宋体"/>
                          <a:cs typeface="Times New Roman"/>
                        </a:rPr>
                        <a:t>数据恢复</a:t>
                      </a:r>
                      <a:r>
                        <a:rPr lang="en-US" sz="1400" kern="100" spc="10" dirty="0">
                          <a:latin typeface="Times New Roman"/>
                          <a:ea typeface="宋体"/>
                          <a:cs typeface="Times New Roman"/>
                        </a:rPr>
                        <a:t>,</a:t>
                      </a:r>
                      <a:br>
                        <a:rPr lang="en-US" sz="1400" kern="100" spc="10" dirty="0">
                          <a:latin typeface="Times New Roman"/>
                          <a:ea typeface="宋体"/>
                          <a:cs typeface="Times New Roman"/>
                        </a:rPr>
                      </a:br>
                      <a:r>
                        <a:rPr lang="zh-CN" sz="1400" kern="100" spc="10" dirty="0">
                          <a:latin typeface="Times New Roman"/>
                          <a:ea typeface="宋体"/>
                          <a:cs typeface="Times New Roman"/>
                        </a:rPr>
                        <a:t>数据生成和预处理</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zh-CN" sz="1400" kern="100" spc="10">
                          <a:latin typeface="Times New Roman"/>
                          <a:ea typeface="宋体"/>
                          <a:cs typeface="Times New Roman"/>
                        </a:rPr>
                        <a:t>统计测试分析</a:t>
                      </a:r>
                      <a:r>
                        <a:rPr lang="en-US" sz="1400" kern="100" spc="10">
                          <a:latin typeface="Times New Roman"/>
                          <a:ea typeface="宋体"/>
                          <a:cs typeface="Times New Roman"/>
                        </a:rPr>
                        <a:t>,</a:t>
                      </a:r>
                      <a:br>
                        <a:rPr lang="en-US" sz="1400" kern="100" spc="10">
                          <a:latin typeface="Times New Roman"/>
                          <a:ea typeface="宋体"/>
                          <a:cs typeface="Times New Roman"/>
                        </a:rPr>
                      </a:br>
                      <a:r>
                        <a:rPr lang="en-US" sz="1400" kern="100" spc="10">
                          <a:latin typeface="Times New Roman"/>
                          <a:ea typeface="宋体"/>
                          <a:cs typeface="Times New Roman"/>
                        </a:rPr>
                        <a:t>Bartlett</a:t>
                      </a:r>
                      <a:r>
                        <a:rPr lang="zh-CN" sz="1400" kern="100" spc="10">
                          <a:latin typeface="Times New Roman"/>
                          <a:ea typeface="宋体"/>
                          <a:cs typeface="Times New Roman"/>
                        </a:rPr>
                        <a:t>球体检验</a:t>
                      </a:r>
                      <a:r>
                        <a:rPr lang="en-US" sz="1400" kern="100" spc="10">
                          <a:latin typeface="Times New Roman"/>
                          <a:ea typeface="宋体"/>
                          <a:cs typeface="Times New Roman"/>
                        </a:rPr>
                        <a:t>,</a:t>
                      </a:r>
                      <a:br>
                        <a:rPr lang="en-US" sz="1400" kern="100" spc="10">
                          <a:latin typeface="Times New Roman"/>
                          <a:ea typeface="宋体"/>
                          <a:cs typeface="Times New Roman"/>
                        </a:rPr>
                      </a:br>
                      <a:r>
                        <a:rPr lang="en-US" sz="1400" kern="100" spc="10">
                          <a:latin typeface="Times New Roman"/>
                          <a:ea typeface="宋体"/>
                          <a:cs typeface="Times New Roman"/>
                        </a:rPr>
                        <a:t>Kaiser-Meyer-Olkin</a:t>
                      </a:r>
                      <a:br>
                        <a:rPr lang="en-US" sz="1400" kern="100" spc="10">
                          <a:latin typeface="Times New Roman"/>
                          <a:ea typeface="宋体"/>
                          <a:cs typeface="Times New Roman"/>
                        </a:rPr>
                      </a:br>
                      <a:r>
                        <a:rPr lang="en-US" sz="1400" kern="100" spc="10">
                          <a:latin typeface="Times New Roman"/>
                          <a:ea typeface="宋体"/>
                          <a:cs typeface="Times New Roman"/>
                        </a:rPr>
                        <a:t>(KMO)</a:t>
                      </a:r>
                      <a:r>
                        <a:rPr lang="zh-CN" sz="1400" kern="100" spc="10">
                          <a:latin typeface="Times New Roman"/>
                          <a:ea typeface="宋体"/>
                          <a:cs typeface="Times New Roman"/>
                        </a:rPr>
                        <a:t>统计量检验</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a:latin typeface="Times New Roman"/>
                          <a:ea typeface="宋体"/>
                          <a:cs typeface="Times New Roman"/>
                        </a:rPr>
                        <a:t>Recuva, FTK,</a:t>
                      </a:r>
                      <a:br>
                        <a:rPr lang="en-US" sz="1400" kern="100" spc="10">
                          <a:latin typeface="Times New Roman"/>
                          <a:ea typeface="宋体"/>
                          <a:cs typeface="Times New Roman"/>
                        </a:rPr>
                      </a:br>
                      <a:r>
                        <a:rPr lang="en-US" sz="1400" kern="100" spc="10">
                          <a:latin typeface="Times New Roman"/>
                          <a:ea typeface="宋体"/>
                          <a:cs typeface="Times New Roman"/>
                        </a:rPr>
                        <a:t>Encase, Sleuth</a:t>
                      </a:r>
                      <a:br>
                        <a:rPr lang="en-US" sz="1400" kern="100" spc="10">
                          <a:latin typeface="Times New Roman"/>
                          <a:ea typeface="宋体"/>
                          <a:cs typeface="Times New Roman"/>
                        </a:rPr>
                      </a:br>
                      <a:r>
                        <a:rPr lang="en-US" sz="1400" kern="100" spc="10">
                          <a:latin typeface="Times New Roman"/>
                          <a:ea typeface="宋体"/>
                          <a:cs typeface="Times New Roman"/>
                        </a:rPr>
                        <a:t>kit/Autopsy,</a:t>
                      </a:r>
                      <a:br>
                        <a:rPr lang="en-US" sz="1400" kern="100" spc="10">
                          <a:latin typeface="Times New Roman"/>
                          <a:ea typeface="宋体"/>
                          <a:cs typeface="Times New Roman"/>
                        </a:rPr>
                      </a:br>
                      <a:r>
                        <a:rPr lang="en-US" sz="1400" kern="100" spc="10">
                          <a:latin typeface="Times New Roman"/>
                          <a:ea typeface="宋体"/>
                          <a:cs typeface="Times New Roman"/>
                        </a:rPr>
                        <a:t>ProDiscover</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531">
                <a:tc rowSpan="10">
                  <a:txBody>
                    <a:bodyPr/>
                    <a:lstStyle/>
                    <a:p>
                      <a:pPr algn="ctr" fontAlgn="ctr">
                        <a:lnSpc>
                          <a:spcPts val="1500"/>
                        </a:lnSpc>
                        <a:spcAft>
                          <a:spcPts val="0"/>
                        </a:spcAft>
                      </a:pPr>
                      <a:r>
                        <a:rPr lang="zh-CN" sz="1400" kern="100" spc="10" dirty="0">
                          <a:latin typeface="Times New Roman"/>
                          <a:ea typeface="宋体"/>
                          <a:cs typeface="Times New Roman"/>
                        </a:rPr>
                        <a:t>数据分析</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zh-CN" sz="1400" kern="100" spc="10" dirty="0">
                          <a:latin typeface="Times New Roman"/>
                          <a:ea typeface="宋体"/>
                          <a:cs typeface="Times New Roman"/>
                        </a:rPr>
                        <a:t>聚类 –</a:t>
                      </a:r>
                      <a:r>
                        <a:rPr lang="en-US" sz="1400" kern="100" spc="10" dirty="0">
                          <a:latin typeface="Times New Roman"/>
                          <a:ea typeface="宋体"/>
                          <a:cs typeface="Times New Roman"/>
                        </a:rPr>
                        <a:t> K</a:t>
                      </a:r>
                      <a:r>
                        <a:rPr lang="zh-CN" sz="1400" kern="100" spc="10" dirty="0">
                          <a:latin typeface="Times New Roman"/>
                          <a:ea typeface="宋体"/>
                          <a:cs typeface="Times New Roman"/>
                        </a:rPr>
                        <a:t>均值</a:t>
                      </a:r>
                      <a:r>
                        <a:rPr lang="en-US" sz="1400" kern="100" spc="10" dirty="0">
                          <a:latin typeface="Times New Roman"/>
                          <a:ea typeface="宋体"/>
                          <a:cs typeface="Times New Roman"/>
                        </a:rPr>
                        <a:t>, </a:t>
                      </a:r>
                      <a:r>
                        <a:rPr lang="zh-CN" sz="1400" kern="100" dirty="0">
                          <a:latin typeface="Times New Roman"/>
                          <a:ea typeface="宋体"/>
                          <a:cs typeface="Times New Roman"/>
                        </a:rPr>
                        <a:t>最大期望算法，</a:t>
                      </a:r>
                      <a:r>
                        <a:rPr lang="zh-CN" sz="1400" kern="100" spc="10" dirty="0">
                          <a:latin typeface="Times New Roman"/>
                          <a:ea typeface="宋体"/>
                          <a:cs typeface="Times New Roman"/>
                        </a:rPr>
                        <a:t>分级聚类</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a:latin typeface="Times New Roman"/>
                          <a:ea typeface="宋体"/>
                          <a:cs typeface="Times New Roman"/>
                        </a:rPr>
                        <a:t>weka</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105">
                <a:tc vMerge="1">
                  <a:txBody>
                    <a:bodyPr/>
                    <a:lstStyle/>
                    <a:p>
                      <a:endParaRPr lang="zh-CN" altLang="en-US"/>
                    </a:p>
                  </a:txBody>
                  <a:tcPr/>
                </a:tc>
                <a:tc>
                  <a:txBody>
                    <a:bodyPr/>
                    <a:lstStyle/>
                    <a:p>
                      <a:pPr algn="ctr" fontAlgn="ctr">
                        <a:lnSpc>
                          <a:spcPts val="1500"/>
                        </a:lnSpc>
                        <a:spcAft>
                          <a:spcPts val="0"/>
                        </a:spcAft>
                      </a:pPr>
                      <a:r>
                        <a:rPr lang="zh-CN" sz="1400" kern="100" spc="10" dirty="0">
                          <a:latin typeface="Times New Roman"/>
                          <a:ea typeface="宋体"/>
                          <a:cs typeface="Times New Roman"/>
                        </a:rPr>
                        <a:t>分类 –监督学习</a:t>
                      </a:r>
                      <a:r>
                        <a:rPr lang="en-US" sz="1400" kern="100" spc="10" dirty="0">
                          <a:latin typeface="Times New Roman"/>
                          <a:ea typeface="宋体"/>
                          <a:cs typeface="Times New Roman"/>
                        </a:rPr>
                        <a:t>- </a:t>
                      </a:r>
                      <a:r>
                        <a:rPr lang="zh-CN" sz="1400" kern="100" spc="10" dirty="0">
                          <a:latin typeface="Times New Roman"/>
                          <a:ea typeface="宋体"/>
                          <a:cs typeface="Times New Roman"/>
                        </a:rPr>
                        <a:t>决策树</a:t>
                      </a:r>
                      <a:r>
                        <a:rPr lang="en-US" sz="1400" kern="100" spc="10" dirty="0">
                          <a:latin typeface="Times New Roman"/>
                          <a:ea typeface="宋体"/>
                          <a:cs typeface="Times New Roman"/>
                        </a:rPr>
                        <a:t>,</a:t>
                      </a:r>
                      <a:br>
                        <a:rPr lang="en-US" sz="1400" kern="100" spc="10" dirty="0">
                          <a:latin typeface="Times New Roman"/>
                          <a:ea typeface="宋体"/>
                          <a:cs typeface="Times New Roman"/>
                        </a:rPr>
                      </a:br>
                      <a:r>
                        <a:rPr lang="zh-CN" sz="1400" kern="100" spc="10" dirty="0">
                          <a:latin typeface="Times New Roman"/>
                          <a:ea typeface="宋体"/>
                          <a:cs typeface="Times New Roman"/>
                        </a:rPr>
                        <a:t>神经网络</a:t>
                      </a:r>
                      <a:r>
                        <a:rPr lang="en-US" sz="1400" kern="100" spc="10" dirty="0">
                          <a:latin typeface="Times New Roman"/>
                          <a:ea typeface="宋体"/>
                          <a:cs typeface="Times New Roman"/>
                        </a:rPr>
                        <a:t>,</a:t>
                      </a:r>
                      <a:r>
                        <a:rPr lang="zh-CN" sz="1400" kern="100" spc="10" dirty="0">
                          <a:latin typeface="Times New Roman"/>
                          <a:ea typeface="宋体"/>
                          <a:cs typeface="Times New Roman"/>
                        </a:rPr>
                        <a:t>支持向量机</a:t>
                      </a:r>
                      <a:r>
                        <a:rPr lang="en-US" sz="1400" kern="100" spc="10" dirty="0">
                          <a:latin typeface="Times New Roman"/>
                          <a:ea typeface="宋体"/>
                          <a:cs typeface="Times New Roman"/>
                        </a:rPr>
                        <a:t>, </a:t>
                      </a:r>
                      <a:r>
                        <a:rPr lang="zh-CN" sz="1400" kern="100" spc="10" dirty="0">
                          <a:latin typeface="Times New Roman"/>
                          <a:ea typeface="宋体"/>
                          <a:cs typeface="Times New Roman"/>
                        </a:rPr>
                        <a:t>朴素贝叶斯</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a:latin typeface="Times New Roman"/>
                          <a:ea typeface="宋体"/>
                          <a:cs typeface="Times New Roman"/>
                        </a:rPr>
                        <a:t>weka</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531">
                <a:tc vMerge="1">
                  <a:txBody>
                    <a:bodyPr/>
                    <a:lstStyle/>
                    <a:p>
                      <a:endParaRPr lang="zh-CN" altLang="en-US"/>
                    </a:p>
                  </a:txBody>
                  <a:tcPr/>
                </a:tc>
                <a:tc>
                  <a:txBody>
                    <a:bodyPr/>
                    <a:lstStyle/>
                    <a:p>
                      <a:pPr algn="ctr" fontAlgn="ctr">
                        <a:lnSpc>
                          <a:spcPts val="1500"/>
                        </a:lnSpc>
                        <a:spcAft>
                          <a:spcPts val="0"/>
                        </a:spcAft>
                      </a:pPr>
                      <a:r>
                        <a:rPr lang="zh-CN" sz="1400" kern="100" spc="10" dirty="0">
                          <a:latin typeface="Times New Roman"/>
                          <a:ea typeface="宋体"/>
                          <a:cs typeface="Times New Roman"/>
                        </a:rPr>
                        <a:t>非监督学习 – </a:t>
                      </a:r>
                      <a:r>
                        <a:rPr lang="zh-CN" sz="1400" kern="100" dirty="0">
                          <a:latin typeface="Times New Roman"/>
                          <a:ea typeface="宋体"/>
                          <a:cs typeface="Times New Roman"/>
                        </a:rPr>
                        <a:t>主成分分析法</a:t>
                      </a:r>
                      <a:r>
                        <a:rPr lang="en-US" sz="1400" kern="100" spc="10" dirty="0">
                          <a:latin typeface="Times New Roman"/>
                          <a:ea typeface="宋体"/>
                          <a:cs typeface="Times New Roman"/>
                        </a:rPr>
                        <a:t>PCA</a:t>
                      </a:r>
                      <a:r>
                        <a:rPr lang="zh-CN" sz="1400" kern="100" spc="10" dirty="0">
                          <a:latin typeface="Times New Roman"/>
                          <a:ea typeface="宋体"/>
                          <a:cs typeface="Times New Roman"/>
                        </a:rPr>
                        <a:t>，</a:t>
                      </a:r>
                      <a:r>
                        <a:rPr lang="en-US" sz="1400" kern="100" spc="10" dirty="0">
                          <a:latin typeface="Times New Roman"/>
                          <a:ea typeface="宋体"/>
                          <a:cs typeface="Times New Roman"/>
                        </a:rPr>
                        <a:t>Karnohuen</a:t>
                      </a:r>
                      <a:r>
                        <a:rPr lang="zh-CN" sz="1400" kern="100" spc="10" dirty="0">
                          <a:latin typeface="Times New Roman"/>
                          <a:ea typeface="宋体"/>
                          <a:cs typeface="Times New Roman"/>
                        </a:rPr>
                        <a:t>映射</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a:latin typeface="Times New Roman"/>
                          <a:ea typeface="宋体"/>
                          <a:cs typeface="Times New Roman"/>
                        </a:rPr>
                        <a:t>-</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531">
                <a:tc vMerge="1">
                  <a:txBody>
                    <a:bodyPr/>
                    <a:lstStyle/>
                    <a:p>
                      <a:endParaRPr lang="zh-CN" altLang="en-US"/>
                    </a:p>
                  </a:txBody>
                  <a:tcPr/>
                </a:tc>
                <a:tc>
                  <a:txBody>
                    <a:bodyPr/>
                    <a:lstStyle/>
                    <a:p>
                      <a:pPr algn="ctr" fontAlgn="ctr">
                        <a:lnSpc>
                          <a:spcPts val="1500"/>
                        </a:lnSpc>
                        <a:spcAft>
                          <a:spcPts val="0"/>
                        </a:spcAft>
                      </a:pPr>
                      <a:r>
                        <a:rPr lang="zh-CN" sz="1400" kern="100" spc="10" dirty="0">
                          <a:latin typeface="Times New Roman"/>
                          <a:ea typeface="宋体"/>
                          <a:cs typeface="Times New Roman"/>
                        </a:rPr>
                        <a:t>频繁模式挖掘</a:t>
                      </a:r>
                      <a:r>
                        <a:rPr lang="en-US" sz="1400" kern="100" spc="10" dirty="0">
                          <a:latin typeface="Times New Roman"/>
                          <a:ea typeface="宋体"/>
                          <a:cs typeface="Times New Roman"/>
                        </a:rPr>
                        <a:t>/</a:t>
                      </a:r>
                      <a:r>
                        <a:rPr lang="zh-CN" sz="1400" kern="100" spc="10" dirty="0">
                          <a:latin typeface="Times New Roman"/>
                          <a:ea typeface="宋体"/>
                          <a:cs typeface="Times New Roman"/>
                        </a:rPr>
                        <a:t>关联规则挖掘</a:t>
                      </a:r>
                      <a:r>
                        <a:rPr lang="en-US" sz="1400" kern="100" spc="10" dirty="0">
                          <a:latin typeface="Times New Roman"/>
                          <a:ea typeface="宋体"/>
                          <a:cs typeface="Times New Roman"/>
                        </a:rPr>
                        <a:t> -Apriori, Eclat</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a:latin typeface="Times New Roman"/>
                          <a:ea typeface="宋体"/>
                          <a:cs typeface="Times New Roman"/>
                        </a:rPr>
                        <a:t>weka</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531">
                <a:tc vMerge="1">
                  <a:txBody>
                    <a:bodyPr/>
                    <a:lstStyle/>
                    <a:p>
                      <a:endParaRPr lang="zh-CN" altLang="en-US"/>
                    </a:p>
                  </a:txBody>
                  <a:tcPr/>
                </a:tc>
                <a:tc>
                  <a:txBody>
                    <a:bodyPr/>
                    <a:lstStyle/>
                    <a:p>
                      <a:pPr algn="ctr" fontAlgn="ctr">
                        <a:lnSpc>
                          <a:spcPts val="1500"/>
                        </a:lnSpc>
                        <a:spcAft>
                          <a:spcPts val="0"/>
                        </a:spcAft>
                      </a:pPr>
                      <a:r>
                        <a:rPr lang="zh-CN" sz="1400" kern="100" spc="10">
                          <a:latin typeface="Times New Roman"/>
                          <a:ea typeface="宋体"/>
                          <a:cs typeface="Times New Roman"/>
                        </a:rPr>
                        <a:t>实体识别</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dirty="0">
                          <a:latin typeface="Times New Roman"/>
                          <a:ea typeface="宋体"/>
                          <a:cs typeface="Times New Roman"/>
                        </a:rPr>
                        <a:t>Lingepipe</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105">
                <a:tc vMerge="1">
                  <a:txBody>
                    <a:bodyPr/>
                    <a:lstStyle/>
                    <a:p>
                      <a:endParaRPr lang="zh-CN" altLang="en-US"/>
                    </a:p>
                  </a:txBody>
                  <a:tcPr/>
                </a:tc>
                <a:tc>
                  <a:txBody>
                    <a:bodyPr/>
                    <a:lstStyle/>
                    <a:p>
                      <a:pPr algn="ctr" fontAlgn="ctr">
                        <a:lnSpc>
                          <a:spcPts val="1500"/>
                        </a:lnSpc>
                        <a:spcAft>
                          <a:spcPts val="0"/>
                        </a:spcAft>
                      </a:pPr>
                      <a:r>
                        <a:rPr lang="zh-CN" sz="1400" kern="100" spc="10">
                          <a:latin typeface="Times New Roman"/>
                          <a:ea typeface="宋体"/>
                          <a:cs typeface="Times New Roman"/>
                        </a:rPr>
                        <a:t>可视化</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dirty="0">
                          <a:latin typeface="Times New Roman"/>
                          <a:ea typeface="宋体"/>
                          <a:cs typeface="Times New Roman"/>
                        </a:rPr>
                        <a:t>Cyber Forensics</a:t>
                      </a:r>
                      <a:br>
                        <a:rPr lang="en-US" sz="1400" kern="100" spc="10" dirty="0">
                          <a:latin typeface="Times New Roman"/>
                          <a:ea typeface="宋体"/>
                          <a:cs typeface="Times New Roman"/>
                        </a:rPr>
                      </a:br>
                      <a:r>
                        <a:rPr lang="en-US" sz="1400" kern="100" spc="10" dirty="0">
                          <a:latin typeface="Times New Roman"/>
                          <a:ea typeface="宋体"/>
                          <a:cs typeface="Times New Roman"/>
                        </a:rPr>
                        <a:t>Time Lab</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531">
                <a:tc vMerge="1">
                  <a:txBody>
                    <a:bodyPr/>
                    <a:lstStyle/>
                    <a:p>
                      <a:endParaRPr lang="zh-CN" altLang="en-US"/>
                    </a:p>
                  </a:txBody>
                  <a:tcPr/>
                </a:tc>
                <a:tc>
                  <a:txBody>
                    <a:bodyPr/>
                    <a:lstStyle/>
                    <a:p>
                      <a:pPr algn="ctr" fontAlgn="ctr">
                        <a:lnSpc>
                          <a:spcPts val="1500"/>
                        </a:lnSpc>
                        <a:spcAft>
                          <a:spcPts val="0"/>
                        </a:spcAft>
                      </a:pPr>
                      <a:r>
                        <a:rPr lang="zh-CN" sz="1400" kern="100" spc="10">
                          <a:latin typeface="Times New Roman"/>
                          <a:ea typeface="宋体"/>
                          <a:cs typeface="Times New Roman"/>
                        </a:rPr>
                        <a:t>统计分析和异常检测</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dirty="0">
                          <a:latin typeface="Times New Roman"/>
                          <a:ea typeface="宋体"/>
                          <a:cs typeface="Times New Roman"/>
                        </a:rPr>
                        <a:t>EMT/MET</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531">
                <a:tc vMerge="1">
                  <a:txBody>
                    <a:bodyPr/>
                    <a:lstStyle/>
                    <a:p>
                      <a:endParaRPr lang="zh-CN" altLang="en-US"/>
                    </a:p>
                  </a:txBody>
                  <a:tcPr/>
                </a:tc>
                <a:tc>
                  <a:txBody>
                    <a:bodyPr/>
                    <a:lstStyle/>
                    <a:p>
                      <a:pPr algn="ctr" fontAlgn="ctr">
                        <a:lnSpc>
                          <a:spcPts val="1500"/>
                        </a:lnSpc>
                        <a:spcAft>
                          <a:spcPts val="0"/>
                        </a:spcAft>
                      </a:pPr>
                      <a:r>
                        <a:rPr lang="zh-CN" sz="1400" kern="100" spc="10">
                          <a:latin typeface="Times New Roman"/>
                          <a:ea typeface="宋体"/>
                          <a:cs typeface="Times New Roman"/>
                        </a:rPr>
                        <a:t>递归数据挖掘</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dirty="0">
                          <a:latin typeface="Times New Roman"/>
                          <a:ea typeface="宋体"/>
                          <a:cs typeface="Times New Roman"/>
                        </a:rPr>
                        <a:t>-</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531">
                <a:tc vMerge="1">
                  <a:txBody>
                    <a:bodyPr/>
                    <a:lstStyle/>
                    <a:p>
                      <a:endParaRPr lang="zh-CN" altLang="en-US"/>
                    </a:p>
                  </a:txBody>
                  <a:tcPr/>
                </a:tc>
                <a:tc>
                  <a:txBody>
                    <a:bodyPr/>
                    <a:lstStyle/>
                    <a:p>
                      <a:pPr algn="ctr" fontAlgn="ctr">
                        <a:lnSpc>
                          <a:spcPts val="1500"/>
                        </a:lnSpc>
                        <a:spcAft>
                          <a:spcPts val="0"/>
                        </a:spcAft>
                      </a:pPr>
                      <a:r>
                        <a:rPr lang="zh-CN" sz="1400" kern="100" spc="10">
                          <a:latin typeface="Times New Roman"/>
                          <a:ea typeface="宋体"/>
                          <a:cs typeface="Times New Roman"/>
                        </a:rPr>
                        <a:t>网络仿冒（钓鱼）</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dirty="0">
                          <a:latin typeface="Times New Roman"/>
                          <a:ea typeface="宋体"/>
                          <a:cs typeface="Times New Roman"/>
                        </a:rPr>
                        <a:t>Invisible Witness</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531">
                <a:tc vMerge="1">
                  <a:txBody>
                    <a:bodyPr/>
                    <a:lstStyle/>
                    <a:p>
                      <a:endParaRPr lang="zh-CN" altLang="en-US"/>
                    </a:p>
                  </a:txBody>
                  <a:tcPr/>
                </a:tc>
                <a:tc>
                  <a:txBody>
                    <a:bodyPr/>
                    <a:lstStyle/>
                    <a:p>
                      <a:pPr algn="ctr" fontAlgn="ctr">
                        <a:lnSpc>
                          <a:spcPts val="1500"/>
                        </a:lnSpc>
                        <a:spcAft>
                          <a:spcPts val="0"/>
                        </a:spcAft>
                      </a:pPr>
                      <a:r>
                        <a:rPr lang="zh-CN" sz="1400" kern="100" spc="10">
                          <a:latin typeface="Times New Roman"/>
                          <a:ea typeface="宋体"/>
                          <a:cs typeface="Times New Roman"/>
                        </a:rPr>
                        <a:t>回归</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dirty="0">
                          <a:latin typeface="Times New Roman"/>
                          <a:ea typeface="宋体"/>
                          <a:cs typeface="Times New Roman"/>
                        </a:rPr>
                        <a:t>-</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电子邮件挖掘</a:t>
            </a:r>
            <a:br>
              <a:rPr lang="zh-CN" altLang="zh-CN" dirty="0" smtClean="0"/>
            </a:br>
            <a:endParaRPr lang="zh-CN" altLang="en-US" dirty="0"/>
          </a:p>
        </p:txBody>
      </p:sp>
      <p:sp>
        <p:nvSpPr>
          <p:cNvPr id="7" name="竖排文字占位符 6"/>
          <p:cNvSpPr>
            <a:spLocks noGrp="1"/>
          </p:cNvSpPr>
          <p:nvPr>
            <p:ph type="body" orient="vert" idx="1"/>
          </p:nvPr>
        </p:nvSpPr>
        <p:spPr/>
        <p:txBody>
          <a:bodyPr>
            <a:normAutofit fontScale="70000" lnSpcReduction="20000"/>
          </a:bodyPr>
          <a:lstStyle/>
          <a:p>
            <a:pPr lvl="0"/>
            <a:r>
              <a:rPr lang="en-US" altLang="zh-CN" dirty="0" smtClean="0"/>
              <a:t>Email</a:t>
            </a:r>
            <a:r>
              <a:rPr lang="zh-CN" altLang="zh-CN" dirty="0" smtClean="0"/>
              <a:t>在邮件头包含可被开发利用与各种</a:t>
            </a:r>
            <a:r>
              <a:rPr lang="en-US" altLang="zh-CN" dirty="0" smtClean="0"/>
              <a:t>email</a:t>
            </a:r>
            <a:r>
              <a:rPr lang="zh-CN" altLang="zh-CN" dirty="0" smtClean="0"/>
              <a:t>挖掘任务的额外信息。</a:t>
            </a:r>
          </a:p>
          <a:p>
            <a:r>
              <a:rPr lang="en-US" altLang="zh-CN" dirty="0" smtClean="0"/>
              <a:t>Email</a:t>
            </a:r>
            <a:r>
              <a:rPr lang="zh-CN" altLang="zh-CN" dirty="0" smtClean="0"/>
              <a:t>中的文本特别短，通常比故事、用户手册等许多文档来得简洁、短很多。</a:t>
            </a:r>
            <a:endParaRPr lang="en-US" altLang="zh-CN" dirty="0" smtClean="0"/>
          </a:p>
          <a:p>
            <a:r>
              <a:rPr lang="en-US" altLang="zh-CN" dirty="0" smtClean="0"/>
              <a:t>Email</a:t>
            </a:r>
            <a:r>
              <a:rPr lang="zh-CN" altLang="zh-CN" dirty="0" smtClean="0"/>
              <a:t>经常被马虎书写，因此不能保证语言被良好组织。</a:t>
            </a:r>
            <a:endParaRPr lang="en-US" altLang="zh-CN" dirty="0" smtClean="0"/>
          </a:p>
          <a:p>
            <a:r>
              <a:rPr lang="en-US" altLang="zh-CN" dirty="0" smtClean="0"/>
              <a:t>Email</a:t>
            </a:r>
            <a:r>
              <a:rPr lang="zh-CN" altLang="zh-CN" dirty="0" smtClean="0"/>
              <a:t>是个人的，通用技术难以有效应对个体。</a:t>
            </a:r>
            <a:endParaRPr lang="en-US" altLang="zh-CN" dirty="0" smtClean="0"/>
          </a:p>
          <a:p>
            <a:pPr lvl="0"/>
            <a:r>
              <a:rPr lang="en-US" altLang="zh-CN" dirty="0" smtClean="0"/>
              <a:t>Email</a:t>
            </a:r>
            <a:r>
              <a:rPr lang="zh-CN" altLang="zh-CN" dirty="0" smtClean="0"/>
              <a:t>是针对特定用户的数据流，其信息针对的目标阶层的概念和分布也许随着时间而变化，相对于那个用户收到的信息。</a:t>
            </a:r>
          </a:p>
          <a:p>
            <a:r>
              <a:rPr lang="en-US" altLang="zh-CN" dirty="0" smtClean="0"/>
              <a:t>Email</a:t>
            </a:r>
            <a:r>
              <a:rPr lang="zh-CN" altLang="zh-CN" dirty="0" smtClean="0"/>
              <a:t>很可能有噪音。</a:t>
            </a:r>
            <a:endParaRPr lang="en-US" altLang="zh-CN" dirty="0" smtClean="0"/>
          </a:p>
          <a:p>
            <a:r>
              <a:rPr lang="zh-CN" altLang="zh-CN" dirty="0" smtClean="0"/>
              <a:t>由于隐私问题，想要有公开的</a:t>
            </a:r>
            <a:r>
              <a:rPr lang="en-US" altLang="zh-CN" dirty="0" smtClean="0"/>
              <a:t>email</a:t>
            </a:r>
            <a:r>
              <a:rPr lang="zh-CN" altLang="zh-CN" dirty="0" smtClean="0"/>
              <a:t>数据用于实验，相当困难。</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42</a:t>
            </a:fld>
            <a:endParaRPr lang="zh-CN" altLang="en-US"/>
          </a:p>
        </p:txBody>
      </p:sp>
      <p:sp>
        <p:nvSpPr>
          <p:cNvPr id="8" name="竖排文字占位符 7"/>
          <p:cNvSpPr>
            <a:spLocks noGrp="1"/>
          </p:cNvSpPr>
          <p:nvPr>
            <p:ph type="body" orient="vert" idx="13"/>
          </p:nvPr>
        </p:nvSpPr>
        <p:spPr/>
        <p:txBody>
          <a:bodyPr/>
          <a:lstStyle/>
          <a:p>
            <a:r>
              <a:rPr lang="en-US" altLang="zh-CN" dirty="0" smtClean="0"/>
              <a:t>email</a:t>
            </a:r>
            <a:r>
              <a:rPr lang="zh-CN" altLang="zh-CN" dirty="0" smtClean="0"/>
              <a:t>和文本挖掘</a:t>
            </a:r>
            <a:r>
              <a:rPr lang="zh-CN" altLang="en-US" dirty="0" smtClean="0"/>
              <a:t>在邮件数据特性上的分界</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电子邮件挖掘</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zh-CN" altLang="zh-CN" dirty="0" smtClean="0"/>
              <a:t>邮件挖掘被不同研究人员开展用于从</a:t>
            </a:r>
            <a:r>
              <a:rPr lang="en-US" altLang="zh-CN" dirty="0" smtClean="0"/>
              <a:t>email</a:t>
            </a:r>
            <a:r>
              <a:rPr lang="zh-CN" altLang="zh-CN" dirty="0" smtClean="0"/>
              <a:t>中提取不同信息。</a:t>
            </a:r>
            <a:endParaRPr lang="zh-CN" altLang="en-US" dirty="0"/>
          </a:p>
        </p:txBody>
      </p:sp>
      <p:sp>
        <p:nvSpPr>
          <p:cNvPr id="4" name="日期占位符 3"/>
          <p:cNvSpPr>
            <a:spLocks noGrp="1"/>
          </p:cNvSpPr>
          <p:nvPr>
            <p:ph type="dt" sz="half" idx="10"/>
          </p:nvPr>
        </p:nvSpPr>
        <p:spPr/>
        <p:txBody>
          <a:bodyPr/>
          <a:lstStyle/>
          <a:p>
            <a:fld id="{AD0578FC-BC02-42B7-8A03-56DEF715B1E1}" type="datetime1">
              <a:rPr lang="zh-CN" altLang="en-US" smtClean="0"/>
              <a:pPr/>
              <a:t>2016/7/18 Monday</a:t>
            </a:fld>
            <a:endParaRPr lang="zh-CN" altLang="en-US" dirty="0"/>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43</a:t>
            </a:fld>
            <a:endParaRPr lang="zh-CN" altLang="en-US"/>
          </a:p>
        </p:txBody>
      </p:sp>
      <p:sp>
        <p:nvSpPr>
          <p:cNvPr id="7" name="竖排文字占位符 6"/>
          <p:cNvSpPr>
            <a:spLocks noGrp="1"/>
          </p:cNvSpPr>
          <p:nvPr>
            <p:ph type="body" orient="vert" idx="13"/>
          </p:nvPr>
        </p:nvSpPr>
        <p:spPr/>
        <p:txBody>
          <a:bodyPr/>
          <a:lstStyle/>
          <a:p>
            <a:r>
              <a:rPr lang="zh-CN" altLang="zh-CN" dirty="0" smtClean="0"/>
              <a:t>电子邮件挖掘主题</a:t>
            </a:r>
          </a:p>
          <a:p>
            <a:r>
              <a:rPr lang="en-US" altLang="zh-CN" dirty="0" smtClean="0"/>
              <a:t>Email</a:t>
            </a:r>
            <a:r>
              <a:rPr lang="zh-CN" altLang="zh-CN" dirty="0" smtClean="0"/>
              <a:t>挖掘所使用的算法</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电子邮件挖掘主题</a:t>
            </a:r>
            <a:br>
              <a:rPr lang="zh-CN" altLang="zh-CN" dirty="0" smtClean="0"/>
            </a:br>
            <a:endParaRPr lang="zh-CN" altLang="en-US" dirty="0"/>
          </a:p>
        </p:txBody>
      </p:sp>
      <p:sp>
        <p:nvSpPr>
          <p:cNvPr id="8" name="竖排文字占位符 7"/>
          <p:cNvSpPr>
            <a:spLocks noGrp="1"/>
          </p:cNvSpPr>
          <p:nvPr>
            <p:ph type="body" orient="vert" idx="1"/>
          </p:nvPr>
        </p:nvSpPr>
        <p:spPr/>
        <p:txBody>
          <a:bodyPr/>
          <a:lstStyle/>
          <a:p>
            <a:r>
              <a:rPr lang="zh-CN" altLang="zh-CN" dirty="0" smtClean="0"/>
              <a:t> </a:t>
            </a:r>
            <a:r>
              <a:rPr lang="en-US" altLang="zh-CN" dirty="0" smtClean="0"/>
              <a:t>1.</a:t>
            </a:r>
            <a:r>
              <a:rPr lang="zh-CN" altLang="zh-CN" dirty="0" smtClean="0"/>
              <a:t>作者身份属性分析（联系人分析）</a:t>
            </a:r>
            <a:endParaRPr lang="en-US" altLang="zh-CN" dirty="0" smtClean="0"/>
          </a:p>
          <a:p>
            <a:r>
              <a:rPr lang="zh-CN" altLang="zh-CN" dirty="0" smtClean="0"/>
              <a:t>作者身份归集意味着从一群潜在嫌疑人中识别出匿名邮件最可能真实的作者。</a:t>
            </a:r>
            <a:endParaRPr lang="en-US" altLang="zh-CN" dirty="0" smtClean="0"/>
          </a:p>
          <a:p>
            <a:r>
              <a:rPr lang="zh-CN" altLang="zh-CN" dirty="0" smtClean="0"/>
              <a:t>每个人都有独特的身份、特点和写作风格。</a:t>
            </a:r>
            <a:endParaRPr lang="zh-CN" altLang="en-US" dirty="0"/>
          </a:p>
        </p:txBody>
      </p:sp>
      <p:sp>
        <p:nvSpPr>
          <p:cNvPr id="4" name="日期占位符 3"/>
          <p:cNvSpPr>
            <a:spLocks noGrp="1"/>
          </p:cNvSpPr>
          <p:nvPr>
            <p:ph type="dt" sz="half" idx="10"/>
          </p:nvPr>
        </p:nvSpPr>
        <p:spPr/>
        <p:txBody>
          <a:bodyPr/>
          <a:lstStyle/>
          <a:p>
            <a:fld id="{AD0578FC-BC02-42B7-8A03-56DEF715B1E1}" type="datetime1">
              <a:rPr lang="zh-CN" altLang="en-US" smtClean="0"/>
              <a:pPr/>
              <a:t>2016/7/18 Monday</a:t>
            </a:fld>
            <a:endParaRPr lang="zh-CN" altLang="en-US" dirty="0"/>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电子邮件挖掘主题</a:t>
            </a:r>
            <a:endParaRPr lang="zh-CN" altLang="en-US" dirty="0"/>
          </a:p>
        </p:txBody>
      </p:sp>
      <p:sp>
        <p:nvSpPr>
          <p:cNvPr id="3" name="竖排文字占位符 2"/>
          <p:cNvSpPr>
            <a:spLocks noGrp="1"/>
          </p:cNvSpPr>
          <p:nvPr>
            <p:ph type="body" orient="vert" idx="1"/>
          </p:nvPr>
        </p:nvSpPr>
        <p:spPr/>
        <p:txBody>
          <a:bodyPr/>
          <a:lstStyle/>
          <a:p>
            <a:r>
              <a:rPr lang="en-US" altLang="zh-CN" dirty="0" smtClean="0"/>
              <a:t>2.</a:t>
            </a:r>
            <a:r>
              <a:rPr lang="zh-CN" altLang="zh-CN" dirty="0" smtClean="0"/>
              <a:t> 内</a:t>
            </a:r>
            <a:endParaRPr lang="en-US" altLang="zh-CN" dirty="0" smtClean="0"/>
          </a:p>
          <a:p>
            <a:r>
              <a:rPr lang="zh-CN" altLang="zh-CN" dirty="0" smtClean="0"/>
              <a:t>内容分析是依赖科学方法（包括关注到客观性、互为主体性、先验设计、可靠性、有效性、普适性、可复制性和假设检验）对信息的总结、量化分析，且不局限于所度量的变量类型或消息被创建和呈现的上下文。</a:t>
            </a:r>
          </a:p>
          <a:p>
            <a:r>
              <a:rPr lang="zh-CN" altLang="zh-CN" dirty="0" smtClean="0"/>
              <a:t>内容分析可被用于实现电子邮件自动回复、电子邮件间关系分析、邮件分类等容分析</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电子邮件挖掘主题</a:t>
            </a:r>
            <a:endParaRPr lang="zh-CN" altLang="en-US" dirty="0"/>
          </a:p>
        </p:txBody>
      </p:sp>
      <p:sp>
        <p:nvSpPr>
          <p:cNvPr id="3" name="竖排文字占位符 2"/>
          <p:cNvSpPr>
            <a:spLocks noGrp="1"/>
          </p:cNvSpPr>
          <p:nvPr>
            <p:ph type="body" orient="vert" idx="1"/>
          </p:nvPr>
        </p:nvSpPr>
        <p:spPr/>
        <p:txBody>
          <a:bodyPr/>
          <a:lstStyle/>
          <a:p>
            <a:r>
              <a:rPr lang="en-US" altLang="zh-CN" dirty="0" smtClean="0"/>
              <a:t>3.</a:t>
            </a:r>
            <a:r>
              <a:rPr lang="zh-CN" altLang="zh-CN" dirty="0" smtClean="0"/>
              <a:t>钓鱼</a:t>
            </a:r>
            <a:endParaRPr lang="en-US" altLang="zh-CN" dirty="0" smtClean="0"/>
          </a:p>
          <a:p>
            <a:r>
              <a:rPr lang="zh-CN" altLang="zh-CN" dirty="0" smtClean="0"/>
              <a:t>钓鱼是一种欺诈，</a:t>
            </a:r>
            <a:r>
              <a:rPr lang="en-US" altLang="zh-CN" dirty="0" smtClean="0"/>
              <a:t>email</a:t>
            </a:r>
            <a:r>
              <a:rPr lang="zh-CN" altLang="zh-CN" dirty="0" smtClean="0"/>
              <a:t>用户被诱骗提交被用于身份盗用的个人信息。</a:t>
            </a:r>
            <a:endParaRPr lang="en-US" altLang="zh-CN" dirty="0" smtClean="0"/>
          </a:p>
          <a:p>
            <a:r>
              <a:rPr lang="zh-CN" altLang="zh-CN" dirty="0" smtClean="0"/>
              <a:t>它是互联网上增长最快的欺诈行为。</a:t>
            </a:r>
            <a:endParaRPr lang="en-US" altLang="zh-CN" dirty="0" smtClean="0"/>
          </a:p>
          <a:p>
            <a:r>
              <a:rPr lang="zh-CN" altLang="zh-CN" dirty="0" smtClean="0"/>
              <a:t>钓鱼邮件结构特征包括文本内容、邮件内容、脚本、表格、图片或徽标，超链接，表标签，伪造标签等。</a:t>
            </a:r>
          </a:p>
          <a:p>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电子邮件挖掘主题</a:t>
            </a:r>
            <a:endParaRPr lang="zh-CN" altLang="en-US" dirty="0"/>
          </a:p>
        </p:txBody>
      </p:sp>
      <p:sp>
        <p:nvSpPr>
          <p:cNvPr id="3" name="竖排文字占位符 2"/>
          <p:cNvSpPr>
            <a:spLocks noGrp="1"/>
          </p:cNvSpPr>
          <p:nvPr>
            <p:ph type="body" orient="vert" idx="1"/>
          </p:nvPr>
        </p:nvSpPr>
        <p:spPr/>
        <p:txBody>
          <a:bodyPr>
            <a:normAutofit fontScale="92500" lnSpcReduction="20000"/>
          </a:bodyPr>
          <a:lstStyle/>
          <a:p>
            <a:r>
              <a:rPr lang="en-US" altLang="zh-CN" dirty="0" smtClean="0"/>
              <a:t>4.</a:t>
            </a:r>
            <a:r>
              <a:rPr lang="zh-CN" altLang="zh-CN" dirty="0" smtClean="0"/>
              <a:t>垃圾邮件过滤</a:t>
            </a:r>
            <a:endParaRPr lang="en-US" altLang="zh-CN" dirty="0" smtClean="0"/>
          </a:p>
          <a:p>
            <a:r>
              <a:rPr lang="en-US" altLang="zh-CN" dirty="0" smtClean="0"/>
              <a:t>Yong Hu</a:t>
            </a:r>
            <a:r>
              <a:rPr lang="zh-CN" altLang="zh-CN" dirty="0" smtClean="0"/>
              <a:t>等推荐模糊分类方法区分垃圾和正常邮件。他们提出的垃圾过滤器包好四个部件，即“特征提取器”、“模糊分类算法”、“打标签算法”、“调整算法”。</a:t>
            </a:r>
            <a:endParaRPr lang="en-US" altLang="zh-CN" dirty="0" smtClean="0"/>
          </a:p>
          <a:p>
            <a:r>
              <a:rPr lang="en-US" altLang="zh-CN" dirty="0" smtClean="0"/>
              <a:t>Chun Wei</a:t>
            </a:r>
            <a:r>
              <a:rPr lang="zh-CN" altLang="zh-CN" dirty="0" smtClean="0"/>
              <a:t>等集中注意力在垃圾邮件的高级分析上，通过考虑邮件信息的</a:t>
            </a:r>
            <a:r>
              <a:rPr lang="en-US" altLang="zh-CN" dirty="0" smtClean="0"/>
              <a:t>11</a:t>
            </a:r>
            <a:r>
              <a:rPr lang="zh-CN" altLang="zh-CN" dirty="0" smtClean="0"/>
              <a:t>种属性：邮件</a:t>
            </a:r>
            <a:r>
              <a:rPr lang="en-US" altLang="zh-CN" dirty="0" smtClean="0"/>
              <a:t>ID</a:t>
            </a:r>
            <a:r>
              <a:rPr lang="zh-CN" altLang="zh-CN" dirty="0" smtClean="0"/>
              <a:t>，发送者</a:t>
            </a:r>
            <a:r>
              <a:rPr lang="en-US" altLang="zh-CN" dirty="0" smtClean="0"/>
              <a:t>IP</a:t>
            </a:r>
            <a:r>
              <a:rPr lang="zh-CN" altLang="zh-CN" dirty="0" smtClean="0"/>
              <a:t>地址，发送者</a:t>
            </a:r>
            <a:r>
              <a:rPr lang="zh-CN" altLang="en-US" dirty="0" smtClean="0"/>
              <a:t>等</a:t>
            </a:r>
            <a:endParaRPr lang="en-US" altLang="zh-CN" dirty="0" smtClean="0"/>
          </a:p>
          <a:p>
            <a:r>
              <a:rPr lang="en-US" altLang="zh-CN" dirty="0" smtClean="0"/>
              <a:t>Salvatore J. Stolfo</a:t>
            </a:r>
            <a:r>
              <a:rPr lang="zh-CN" altLang="zh-CN" dirty="0" smtClean="0"/>
              <a:t>等给出一个名叫</a:t>
            </a:r>
            <a:r>
              <a:rPr lang="en-US" altLang="zh-CN" dirty="0" smtClean="0"/>
              <a:t>EMT</a:t>
            </a:r>
            <a:r>
              <a:rPr lang="zh-CN" altLang="zh-CN" dirty="0" smtClean="0"/>
              <a:t>（</a:t>
            </a:r>
            <a:r>
              <a:rPr lang="en-US" altLang="zh-CN" dirty="0" smtClean="0"/>
              <a:t>Email</a:t>
            </a:r>
            <a:r>
              <a:rPr lang="zh-CN" altLang="zh-CN" dirty="0" smtClean="0"/>
              <a:t>挖掘工具）的数据挖掘系统，用于核心安全应用，以检测病毒传播，“垃圾邮件程序”活动和安全策略违反。</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电子邮件挖掘主题</a:t>
            </a:r>
            <a:endParaRPr lang="zh-CN" altLang="en-US" dirty="0"/>
          </a:p>
        </p:txBody>
      </p:sp>
      <p:sp>
        <p:nvSpPr>
          <p:cNvPr id="3" name="竖排文字占位符 2"/>
          <p:cNvSpPr>
            <a:spLocks noGrp="1"/>
          </p:cNvSpPr>
          <p:nvPr>
            <p:ph type="body" orient="vert" idx="1"/>
          </p:nvPr>
        </p:nvSpPr>
        <p:spPr/>
        <p:txBody>
          <a:bodyPr/>
          <a:lstStyle/>
          <a:p>
            <a:r>
              <a:rPr lang="en-US" altLang="zh-CN" dirty="0" smtClean="0"/>
              <a:t>5.</a:t>
            </a:r>
            <a:r>
              <a:rPr lang="zh-CN" altLang="zh-CN" dirty="0" smtClean="0"/>
              <a:t>邮件分类（邮件归档）</a:t>
            </a:r>
            <a:endParaRPr lang="en-US" altLang="zh-CN" dirty="0" smtClean="0"/>
          </a:p>
          <a:p>
            <a:r>
              <a:rPr lang="en-US" altLang="zh-CN" dirty="0" smtClean="0"/>
              <a:t>6.</a:t>
            </a:r>
            <a:r>
              <a:rPr lang="zh-CN" altLang="zh-CN" dirty="0" smtClean="0"/>
              <a:t> 邮件网络属性分析</a:t>
            </a:r>
            <a:endParaRPr lang="en-US" altLang="zh-CN" dirty="0" smtClean="0"/>
          </a:p>
          <a:p>
            <a:r>
              <a:rPr lang="zh-CN" altLang="zh-CN" dirty="0" smtClean="0"/>
              <a:t>即分析</a:t>
            </a:r>
            <a:r>
              <a:rPr lang="en-US" altLang="zh-CN" dirty="0" smtClean="0"/>
              <a:t>email</a:t>
            </a:r>
            <a:r>
              <a:rPr lang="zh-CN" altLang="zh-CN" dirty="0" smtClean="0"/>
              <a:t>网络的关键属性，比如网络总体结构、关系强度和组织结构。</a:t>
            </a:r>
            <a:endParaRPr lang="en-US" altLang="zh-CN" dirty="0" smtClean="0"/>
          </a:p>
          <a:p>
            <a:r>
              <a:rPr lang="en-US" altLang="zh-CN" dirty="0" smtClean="0"/>
              <a:t>7.</a:t>
            </a:r>
            <a:r>
              <a:rPr lang="zh-CN" altLang="zh-CN" dirty="0" smtClean="0"/>
              <a:t>邮件可视化</a:t>
            </a:r>
            <a:endParaRPr lang="en-US" altLang="zh-CN" dirty="0" smtClean="0"/>
          </a:p>
          <a:p>
            <a:r>
              <a:rPr lang="zh-CN" altLang="zh-CN" dirty="0" smtClean="0"/>
              <a:t>利用可视化技术帮助用户识别、提取和总结隐藏在大量邮件中的有用信息。</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数据碎片分类</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zh-CN" altLang="zh-CN" dirty="0" smtClean="0"/>
              <a:t>数据碎片的来源各式各样，在各种存储介质上都能发现残留的数字数据，比如硬盘、优盘、内存转储文件或计算机网络数据包。</a:t>
            </a:r>
            <a:endParaRPr lang="en-US" altLang="zh-CN" dirty="0" smtClean="0"/>
          </a:p>
          <a:p>
            <a:r>
              <a:rPr lang="zh-CN" altLang="zh-CN" dirty="0" smtClean="0"/>
              <a:t>数据碎片分类的典型应用是诸如文件雕复、内存或网络数据转储分析等</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数字取证的定义</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en-US" altLang="zh-CN" dirty="0" smtClean="0"/>
              <a:t>1.</a:t>
            </a:r>
            <a:r>
              <a:rPr lang="zh-CN" altLang="zh-CN" dirty="0" smtClean="0"/>
              <a:t>容易被改变或删除，并且改变后不容易被发觉</a:t>
            </a:r>
          </a:p>
          <a:p>
            <a:r>
              <a:rPr lang="en-US" altLang="zh-CN" dirty="0" smtClean="0"/>
              <a:t>2.</a:t>
            </a:r>
            <a:r>
              <a:rPr lang="zh-CN" altLang="zh-CN" dirty="0" smtClean="0"/>
              <a:t>多种格式的存储方式</a:t>
            </a:r>
          </a:p>
          <a:p>
            <a:r>
              <a:rPr lang="en-US" altLang="zh-CN" dirty="0" smtClean="0"/>
              <a:t>3.</a:t>
            </a:r>
            <a:r>
              <a:rPr lang="zh-CN" altLang="zh-CN" dirty="0" smtClean="0"/>
              <a:t>易损毁性</a:t>
            </a:r>
          </a:p>
          <a:p>
            <a:r>
              <a:rPr lang="en-US" altLang="zh-CN" dirty="0" smtClean="0"/>
              <a:t>4.</a:t>
            </a:r>
            <a:r>
              <a:rPr lang="zh-CN" altLang="zh-CN" dirty="0" smtClean="0"/>
              <a:t>高科技性</a:t>
            </a:r>
          </a:p>
          <a:p>
            <a:r>
              <a:rPr lang="en-US" altLang="zh-CN" dirty="0" smtClean="0"/>
              <a:t>5.</a:t>
            </a:r>
            <a:r>
              <a:rPr lang="zh-CN" altLang="zh-CN" dirty="0" smtClean="0"/>
              <a:t>传输过程中通常和其他无关信息共享信道</a:t>
            </a:r>
          </a:p>
          <a:p>
            <a:endParaRPr lang="zh-CN" altLang="en-US" dirty="0"/>
          </a:p>
        </p:txBody>
      </p:sp>
      <p:sp>
        <p:nvSpPr>
          <p:cNvPr id="4" name="日期占位符 3"/>
          <p:cNvSpPr>
            <a:spLocks noGrp="1"/>
          </p:cNvSpPr>
          <p:nvPr>
            <p:ph type="dt" sz="half" idx="10"/>
          </p:nvPr>
        </p:nvSpPr>
        <p:spPr/>
        <p:txBody>
          <a:bodyPr/>
          <a:lstStyle/>
          <a:p>
            <a:fld id="{3406BD9F-F4AB-4885-9946-91AFFF58EFF7}" type="datetime1">
              <a:rPr lang="zh-CN" altLang="en-US" smtClean="0"/>
              <a:pPr/>
              <a:t>2016/7/18 Monday</a:t>
            </a:fld>
            <a:endParaRPr lang="zh-CN" altLang="en-US" dirty="0"/>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a:t>
            </a:fld>
            <a:endParaRPr lang="zh-CN" altLang="en-US"/>
          </a:p>
        </p:txBody>
      </p:sp>
      <p:sp>
        <p:nvSpPr>
          <p:cNvPr id="7" name="竖排文字占位符 6"/>
          <p:cNvSpPr>
            <a:spLocks noGrp="1"/>
          </p:cNvSpPr>
          <p:nvPr>
            <p:ph type="body" orient="vert" idx="13"/>
          </p:nvPr>
        </p:nvSpPr>
        <p:spPr/>
        <p:txBody>
          <a:bodyPr/>
          <a:lstStyle/>
          <a:p>
            <a:r>
              <a:rPr lang="zh-CN" altLang="en-US" dirty="0" smtClean="0"/>
              <a:t>数字证据</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竖排文字占位符 2"/>
          <p:cNvSpPr>
            <a:spLocks noGrp="1"/>
          </p:cNvSpPr>
          <p:nvPr>
            <p:ph type="body" orient="vert" idx="1"/>
          </p:nvPr>
        </p:nvSpPr>
        <p:spPr/>
        <p:txBody>
          <a:bodyPr>
            <a:normAutofit fontScale="85000" lnSpcReduction="10000"/>
          </a:bodyPr>
          <a:lstStyle/>
          <a:p>
            <a:r>
              <a:rPr lang="zh-CN" altLang="zh-CN" dirty="0" smtClean="0"/>
              <a:t>使用数据挖掘技术辅助数字取证至少能带来三重目标：</a:t>
            </a:r>
            <a:r>
              <a:rPr lang="en-US" altLang="zh-CN" dirty="0" smtClean="0"/>
              <a:t>1</a:t>
            </a:r>
            <a:r>
              <a:rPr lang="zh-CN" altLang="zh-CN" dirty="0" smtClean="0"/>
              <a:t>）减少系统和人力处理时间；</a:t>
            </a:r>
            <a:r>
              <a:rPr lang="en-US" altLang="zh-CN" dirty="0" smtClean="0"/>
              <a:t>2</a:t>
            </a:r>
            <a:r>
              <a:rPr lang="zh-CN" altLang="zh-CN" dirty="0" smtClean="0"/>
              <a:t>）改进数据分析的效率和质量；</a:t>
            </a:r>
            <a:r>
              <a:rPr lang="en-US" altLang="zh-CN" dirty="0" smtClean="0"/>
              <a:t>3</a:t>
            </a:r>
            <a:r>
              <a:rPr lang="zh-CN" altLang="zh-CN" dirty="0" smtClean="0"/>
              <a:t>）减少成本。</a:t>
            </a:r>
            <a:endParaRPr lang="en-US" altLang="zh-CN" dirty="0" smtClean="0"/>
          </a:p>
          <a:p>
            <a:r>
              <a:rPr lang="zh-CN" altLang="zh-CN" dirty="0" smtClean="0"/>
              <a:t>另一方面，使用数据挖掘技术辅助数字取证也存在潜在限制。首先，这些技术在数字取证专业未得到足够的实际测试。其二，数字取证或数字调查团体对数据挖掘技术缺乏了解。</a:t>
            </a:r>
            <a:endParaRPr lang="en-US" altLang="zh-CN" dirty="0" smtClean="0"/>
          </a:p>
          <a:p>
            <a:r>
              <a:rPr lang="zh-CN" altLang="zh-CN" dirty="0" smtClean="0"/>
              <a:t>数据挖掘技术在数字取证领域的应用尚处婴儿期，在数据挖掘技术被成功应用并弥漫至整个数字取证、调查团体之前，还有许多工作要做。推动这些技术的建议有：提升对数据挖掘技术的意识和了解，培训数字调查人员使用这些技术，创建在数字取证调查中使用这些技术的框架，活跃将数据挖掘应用到数字取证和调查领域的研究。</a:t>
            </a:r>
          </a:p>
          <a:p>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50</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数字取证的定义</a:t>
            </a:r>
            <a:endParaRPr lang="zh-CN" altLang="en-US" dirty="0"/>
          </a:p>
        </p:txBody>
      </p:sp>
      <p:sp>
        <p:nvSpPr>
          <p:cNvPr id="8" name="竖排文字占位符 7"/>
          <p:cNvSpPr>
            <a:spLocks noGrp="1"/>
          </p:cNvSpPr>
          <p:nvPr>
            <p:ph type="body" orient="vert" idx="1"/>
          </p:nvPr>
        </p:nvSpPr>
        <p:spPr/>
        <p:txBody>
          <a:bodyPr>
            <a:normAutofit fontScale="92500"/>
          </a:bodyPr>
          <a:lstStyle/>
          <a:p>
            <a:r>
              <a:rPr lang="zh-CN" altLang="zh-CN" dirty="0" smtClean="0"/>
              <a:t>数字取证就是以便于、促进重构犯罪事件，或帮助预见未授权的破坏性行动为目的，使用科学衍生并已被证明的方法保存、收集、确认、识别、分析、解释、记录和展现从不同数据源获得的数字证据的活动。</a:t>
            </a:r>
            <a:endParaRPr lang="en-US" altLang="zh-CN" dirty="0" smtClean="0"/>
          </a:p>
          <a:p>
            <a:r>
              <a:rPr lang="en-US" altLang="zh-CN" dirty="0" smtClean="0"/>
              <a:t>---- 2001</a:t>
            </a:r>
            <a:r>
              <a:rPr lang="zh-CN" altLang="zh-CN" dirty="0" smtClean="0"/>
              <a:t>年第一届数字取证研究国际会议（</a:t>
            </a:r>
            <a:r>
              <a:rPr lang="en-US" altLang="zh-CN" dirty="0" smtClean="0"/>
              <a:t>DFRWS</a:t>
            </a:r>
            <a:r>
              <a:rPr lang="zh-CN" altLang="zh-CN" dirty="0" smtClean="0"/>
              <a:t>）技术委员会</a:t>
            </a:r>
            <a:endParaRPr lang="en-US" altLang="zh-CN" dirty="0" smtClean="0"/>
          </a:p>
          <a:p>
            <a:r>
              <a:rPr lang="zh-CN" altLang="zh-CN" dirty="0" smtClean="0"/>
              <a:t>数字取证是揭示和解释电子数据的过程。其目标是通过收集、识别、验证数字信息开展结构化调查的同时保全证据最原始的形式，以重构过去事件。</a:t>
            </a:r>
            <a:r>
              <a:rPr lang="en-US" altLang="zh-CN" dirty="0" smtClean="0"/>
              <a:t>----</a:t>
            </a:r>
            <a:r>
              <a:rPr lang="zh-CN" altLang="zh-CN" dirty="0" smtClean="0"/>
              <a:t>技术百科（</a:t>
            </a:r>
            <a:r>
              <a:rPr lang="en-US" altLang="zh-CN" u="sng" dirty="0" smtClean="0">
                <a:hlinkClick r:id="rId2"/>
              </a:rPr>
              <a:t>Definition from Techopedia</a:t>
            </a:r>
            <a:r>
              <a:rPr lang="zh-CN" altLang="zh-CN" dirty="0" smtClean="0"/>
              <a:t>）</a:t>
            </a:r>
            <a:endParaRPr lang="en-US" altLang="zh-CN" dirty="0" smtClean="0"/>
          </a:p>
          <a:p>
            <a:r>
              <a:rPr lang="zh-CN" altLang="en-US" dirty="0" smtClean="0"/>
              <a:t>。。。。。。</a:t>
            </a:r>
            <a:endParaRPr lang="en-US" altLang="zh-CN" dirty="0" smtClean="0"/>
          </a:p>
          <a:p>
            <a:endParaRPr lang="zh-CN" altLang="zh-CN" dirty="0" smtClean="0"/>
          </a:p>
          <a:p>
            <a:endParaRPr lang="zh-CN" altLang="en-US" dirty="0"/>
          </a:p>
        </p:txBody>
      </p:sp>
      <p:sp>
        <p:nvSpPr>
          <p:cNvPr id="4" name="日期占位符 3"/>
          <p:cNvSpPr>
            <a:spLocks noGrp="1"/>
          </p:cNvSpPr>
          <p:nvPr>
            <p:ph type="dt" sz="half" idx="10"/>
          </p:nvPr>
        </p:nvSpPr>
        <p:spPr/>
        <p:txBody>
          <a:bodyPr/>
          <a:lstStyle/>
          <a:p>
            <a:fld id="{DF17695F-96B6-4E78-86F5-CFA26E61311A}" type="datetime1">
              <a:rPr lang="zh-CN" altLang="en-US" smtClean="0"/>
              <a:pPr/>
              <a:t>2016/7/18 Monday</a:t>
            </a:fld>
            <a:endParaRPr lang="zh-CN" altLang="en-US" dirty="0"/>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数字取证的发展</a:t>
            </a:r>
            <a:endParaRPr lang="zh-CN" altLang="en-US" dirty="0"/>
          </a:p>
        </p:txBody>
      </p:sp>
      <p:sp>
        <p:nvSpPr>
          <p:cNvPr id="8" name="竖排文字占位符 7"/>
          <p:cNvSpPr>
            <a:spLocks noGrp="1"/>
          </p:cNvSpPr>
          <p:nvPr>
            <p:ph type="body" orient="vert" idx="1"/>
          </p:nvPr>
        </p:nvSpPr>
        <p:spPr/>
        <p:txBody>
          <a:bodyPr/>
          <a:lstStyle/>
          <a:p>
            <a:r>
              <a:rPr lang="zh-CN" altLang="zh-CN" dirty="0" smtClean="0"/>
              <a:t>数字取证是伴随着计算机犯罪事件的出现而发展起来的。目前，国内有关数字取证方面的研究和实践尚处初步阶段，与西方先进国家尚存较大差距。</a:t>
            </a:r>
          </a:p>
          <a:p>
            <a:endParaRPr lang="zh-CN" altLang="en-US" dirty="0"/>
          </a:p>
        </p:txBody>
      </p:sp>
      <p:sp>
        <p:nvSpPr>
          <p:cNvPr id="4" name="日期占位符 3"/>
          <p:cNvSpPr>
            <a:spLocks noGrp="1"/>
          </p:cNvSpPr>
          <p:nvPr>
            <p:ph type="dt" sz="half" idx="10"/>
          </p:nvPr>
        </p:nvSpPr>
        <p:spPr/>
        <p:txBody>
          <a:bodyPr/>
          <a:lstStyle/>
          <a:p>
            <a:fld id="{BD702445-1025-45D5-8A7F-BEC2CD2695BE}"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a:t>
            </a:fld>
            <a:endParaRPr lang="zh-CN" altLang="en-US"/>
          </a:p>
        </p:txBody>
      </p:sp>
      <p:sp>
        <p:nvSpPr>
          <p:cNvPr id="9" name="竖排文字占位符 8"/>
          <p:cNvSpPr>
            <a:spLocks noGrp="1"/>
          </p:cNvSpPr>
          <p:nvPr>
            <p:ph type="body" orient="vert" idx="13"/>
          </p:nvPr>
        </p:nvSpPr>
        <p:spPr/>
        <p:txBody>
          <a:bodyPr/>
          <a:lstStyle/>
          <a:p>
            <a:r>
              <a:rPr lang="zh-CN" altLang="zh-CN" dirty="0" smtClean="0"/>
              <a:t>境外数字取证发展情况</a:t>
            </a:r>
            <a:endParaRPr lang="en-US" altLang="zh-CN" dirty="0" smtClean="0"/>
          </a:p>
          <a:p>
            <a:r>
              <a:rPr lang="zh-CN" altLang="zh-CN" dirty="0" smtClean="0"/>
              <a:t>境内电子物证检验鉴定发展情况</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境外数字取证发展情况</a:t>
            </a:r>
            <a:endParaRPr lang="zh-CN" altLang="en-US" dirty="0"/>
          </a:p>
        </p:txBody>
      </p:sp>
      <p:sp>
        <p:nvSpPr>
          <p:cNvPr id="8" name="竖排文字占位符 7"/>
          <p:cNvSpPr>
            <a:spLocks noGrp="1"/>
          </p:cNvSpPr>
          <p:nvPr>
            <p:ph type="body" orient="vert" idx="1"/>
          </p:nvPr>
        </p:nvSpPr>
        <p:spPr/>
        <p:txBody>
          <a:bodyPr>
            <a:normAutofit lnSpcReduction="10000"/>
          </a:bodyPr>
          <a:lstStyle/>
          <a:p>
            <a:r>
              <a:rPr lang="zh-CN" altLang="zh-CN" dirty="0" smtClean="0"/>
              <a:t>美国是最早研究电子数据检验的国家，早在</a:t>
            </a:r>
            <a:r>
              <a:rPr lang="en-US" altLang="zh-CN" dirty="0" smtClean="0"/>
              <a:t>1984</a:t>
            </a:r>
            <a:r>
              <a:rPr lang="zh-CN" altLang="zh-CN" dirty="0" smtClean="0"/>
              <a:t>年美国</a:t>
            </a:r>
            <a:r>
              <a:rPr lang="en-US" altLang="zh-CN" dirty="0" smtClean="0"/>
              <a:t>FBI</a:t>
            </a:r>
            <a:r>
              <a:rPr lang="zh-CN" altLang="zh-CN" dirty="0" smtClean="0"/>
              <a:t>实验室和其他执法机构就开始研究电子数据检验的程序和方法。</a:t>
            </a:r>
            <a:endParaRPr lang="en-US" altLang="zh-CN" dirty="0" smtClean="0"/>
          </a:p>
          <a:p>
            <a:r>
              <a:rPr lang="en-US" altLang="zh-CN" dirty="0" smtClean="0"/>
              <a:t>1992</a:t>
            </a:r>
            <a:r>
              <a:rPr lang="zh-CN" altLang="en-US" dirty="0" smtClean="0"/>
              <a:t>年</a:t>
            </a:r>
            <a:r>
              <a:rPr lang="en-US" altLang="zh-CN" dirty="0" smtClean="0"/>
              <a:t>-- FBI</a:t>
            </a:r>
            <a:r>
              <a:rPr lang="zh-CN" altLang="zh-CN" dirty="0" smtClean="0"/>
              <a:t>建立了计算机检验和响应机构</a:t>
            </a:r>
            <a:endParaRPr lang="en-US" altLang="zh-CN" dirty="0" smtClean="0"/>
          </a:p>
          <a:p>
            <a:r>
              <a:rPr lang="zh-CN" altLang="en-US" dirty="0" smtClean="0"/>
              <a:t>至今</a:t>
            </a:r>
            <a:r>
              <a:rPr lang="en-US" altLang="zh-CN" dirty="0" smtClean="0"/>
              <a:t>-- FBI</a:t>
            </a:r>
            <a:r>
              <a:rPr lang="zh-CN" altLang="zh-CN" dirty="0" smtClean="0"/>
              <a:t>下属</a:t>
            </a:r>
            <a:r>
              <a:rPr lang="en-US" altLang="zh-CN" dirty="0" smtClean="0"/>
              <a:t>50</a:t>
            </a:r>
            <a:r>
              <a:rPr lang="zh-CN" altLang="zh-CN" dirty="0" smtClean="0"/>
              <a:t>几个办事处均有</a:t>
            </a:r>
            <a:r>
              <a:rPr lang="en-US" altLang="zh-CN" dirty="0" smtClean="0"/>
              <a:t>CART</a:t>
            </a:r>
            <a:r>
              <a:rPr lang="zh-CN" altLang="zh-CN" dirty="0" smtClean="0"/>
              <a:t>实验室及人员，每名人员</a:t>
            </a:r>
            <a:r>
              <a:rPr lang="en-US" altLang="zh-CN" dirty="0" smtClean="0"/>
              <a:t>          </a:t>
            </a:r>
            <a:r>
              <a:rPr lang="zh-CN" altLang="zh-CN" dirty="0" smtClean="0"/>
              <a:t>除了具有专业基础知识外，还必须经过</a:t>
            </a:r>
            <a:r>
              <a:rPr lang="en-US" altLang="zh-CN" dirty="0" smtClean="0"/>
              <a:t>FBI</a:t>
            </a:r>
            <a:r>
              <a:rPr lang="zh-CN" altLang="zh-CN" dirty="0" smtClean="0"/>
              <a:t>组织的七周以上的专门培训，每年还需要</a:t>
            </a:r>
            <a:r>
              <a:rPr lang="en-US" altLang="zh-CN" dirty="0" smtClean="0"/>
              <a:t>3</a:t>
            </a:r>
            <a:r>
              <a:rPr lang="zh-CN" altLang="zh-CN" dirty="0" smtClean="0"/>
              <a:t>周时间进行电子技术培训和参加有关学术会议，以更新知识。</a:t>
            </a:r>
            <a:r>
              <a:rPr lang="zh-CN" altLang="en-US" dirty="0" smtClean="0"/>
              <a:t>美国</a:t>
            </a:r>
            <a:r>
              <a:rPr lang="zh-CN" altLang="zh-CN" dirty="0" smtClean="0"/>
              <a:t>至少有</a:t>
            </a:r>
            <a:r>
              <a:rPr lang="en-US" altLang="zh-CN" dirty="0" smtClean="0"/>
              <a:t>70%</a:t>
            </a:r>
            <a:r>
              <a:rPr lang="zh-CN" altLang="zh-CN" dirty="0" smtClean="0"/>
              <a:t>的法律部门拥有自己的计算机取证实验室</a:t>
            </a:r>
            <a:endParaRPr lang="zh-CN" altLang="en-US" dirty="0"/>
          </a:p>
        </p:txBody>
      </p:sp>
      <p:sp>
        <p:nvSpPr>
          <p:cNvPr id="4" name="日期占位符 3"/>
          <p:cNvSpPr>
            <a:spLocks noGrp="1"/>
          </p:cNvSpPr>
          <p:nvPr>
            <p:ph type="dt" sz="half" idx="10"/>
          </p:nvPr>
        </p:nvSpPr>
        <p:spPr/>
        <p:txBody>
          <a:bodyPr/>
          <a:lstStyle/>
          <a:p>
            <a:fld id="{EB10E404-8D43-4A37-93BA-4F9E76D8D522}" type="datetime1">
              <a:rPr lang="zh-CN" altLang="en-US" smtClean="0"/>
              <a:pPr/>
              <a:t>2016/7/18 Monday</a:t>
            </a:fld>
            <a:endParaRPr lang="zh-CN" altLang="en-US" dirty="0"/>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境外数字取证发展情况</a:t>
            </a:r>
            <a:endParaRPr lang="zh-CN" altLang="en-US" dirty="0"/>
          </a:p>
        </p:txBody>
      </p:sp>
      <p:sp>
        <p:nvSpPr>
          <p:cNvPr id="3" name="竖排文字占位符 2"/>
          <p:cNvSpPr>
            <a:spLocks noGrp="1"/>
          </p:cNvSpPr>
          <p:nvPr>
            <p:ph type="body" orient="vert" idx="1"/>
          </p:nvPr>
        </p:nvSpPr>
        <p:spPr/>
        <p:txBody>
          <a:bodyPr/>
          <a:lstStyle/>
          <a:p>
            <a:r>
              <a:rPr lang="zh-CN" altLang="zh-CN" dirty="0" smtClean="0"/>
              <a:t>英国在</a:t>
            </a:r>
            <a:r>
              <a:rPr lang="en-US" altLang="zh-CN" dirty="0" smtClean="0"/>
              <a:t>FSS</a:t>
            </a:r>
            <a:r>
              <a:rPr lang="zh-CN" altLang="zh-CN" dirty="0" smtClean="0"/>
              <a:t>中专门设置开展了电子数据检验的部门，主要工作任务是快速目标搜寻、计算机检验、移动电话和掌上电脑检验、手机基站信息分析、视听鉴定检验等。</a:t>
            </a:r>
          </a:p>
          <a:p>
            <a:r>
              <a:rPr lang="zh-CN" altLang="zh-CN" dirty="0" smtClean="0"/>
              <a:t>香港警务督察处刑事部于</a:t>
            </a:r>
            <a:r>
              <a:rPr lang="en-US" altLang="zh-CN" dirty="0" smtClean="0"/>
              <a:t>1993</a:t>
            </a:r>
            <a:r>
              <a:rPr lang="zh-CN" altLang="zh-CN" dirty="0" smtClean="0"/>
              <a:t>年在商业犯罪调查科设立了电犯罪组（电脑鉴证组），负责电子数据检验工作，内容包括：数据恢复、互联网取证检验、服务器日志检验、密码破译、手提电话、邮件、存储介质检验等。</a:t>
            </a:r>
          </a:p>
          <a:p>
            <a:endParaRPr lang="zh-CN" altLang="en-US" dirty="0"/>
          </a:p>
        </p:txBody>
      </p:sp>
      <p:sp>
        <p:nvSpPr>
          <p:cNvPr id="4" name="日期占位符 3"/>
          <p:cNvSpPr>
            <a:spLocks noGrp="1"/>
          </p:cNvSpPr>
          <p:nvPr>
            <p:ph type="dt" sz="half" idx="10"/>
          </p:nvPr>
        </p:nvSpPr>
        <p:spPr/>
        <p:txBody>
          <a:bodyPr/>
          <a:lstStyle/>
          <a:p>
            <a:fld id="{EFDAFEC3-679C-442F-86E1-BEB32E33B9E0}" type="datetime1">
              <a:rPr lang="zh-CN" altLang="en-US" smtClean="0"/>
              <a:pPr/>
              <a:t>2016/7/18 Monday</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6155</Words>
  <Application>Microsoft Office PowerPoint</Application>
  <PresentationFormat>宽屏</PresentationFormat>
  <Paragraphs>412</Paragraphs>
  <Slides>50</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50</vt:i4>
      </vt:variant>
    </vt:vector>
  </HeadingPairs>
  <TitlesOfParts>
    <vt:vector size="59" baseType="lpstr">
      <vt:lpstr>宋体</vt:lpstr>
      <vt:lpstr>微软雅黑</vt:lpstr>
      <vt:lpstr>Arial</vt:lpstr>
      <vt:lpstr>Calibri</vt:lpstr>
      <vt:lpstr>Calibri Light</vt:lpstr>
      <vt:lpstr>Times New Roman</vt:lpstr>
      <vt:lpstr>Wingdings</vt:lpstr>
      <vt:lpstr>Office 主题</vt:lpstr>
      <vt:lpstr>1_Office 主题</vt:lpstr>
      <vt:lpstr>第八章    数字取证</vt:lpstr>
      <vt:lpstr>数字取证</vt:lpstr>
      <vt:lpstr>目录</vt:lpstr>
      <vt:lpstr>数字取证技术</vt:lpstr>
      <vt:lpstr> 数字取证的定义 </vt:lpstr>
      <vt:lpstr>数字取证的定义</vt:lpstr>
      <vt:lpstr>数字取证的发展</vt:lpstr>
      <vt:lpstr>境外数字取证发展情况</vt:lpstr>
      <vt:lpstr>境外数字取证发展情况</vt:lpstr>
      <vt:lpstr> 境内电子物证检验鉴定发展情况 </vt:lpstr>
      <vt:lpstr>数字取证的原则、流程、内容和技术</vt:lpstr>
      <vt:lpstr> 数字取证原则 </vt:lpstr>
      <vt:lpstr>数字取证原则</vt:lpstr>
      <vt:lpstr> 数字取证流程 </vt:lpstr>
      <vt:lpstr>数字取证流程</vt:lpstr>
      <vt:lpstr>数字取证流程</vt:lpstr>
      <vt:lpstr>数字取证流程</vt:lpstr>
      <vt:lpstr>PowerPoint 演示文稿</vt:lpstr>
      <vt:lpstr>数字取证内容</vt:lpstr>
      <vt:lpstr>数字取证技术</vt:lpstr>
      <vt:lpstr>数字取证面临的挑战</vt:lpstr>
      <vt:lpstr> 复杂性 </vt:lpstr>
      <vt:lpstr>多样性</vt:lpstr>
      <vt:lpstr>数据规模</vt:lpstr>
      <vt:lpstr>数据规模</vt:lpstr>
      <vt:lpstr>数据规模</vt:lpstr>
      <vt:lpstr>加密和云计算</vt:lpstr>
      <vt:lpstr> 一致性和相关性问题 </vt:lpstr>
      <vt:lpstr>统一时间轴问题</vt:lpstr>
      <vt:lpstr> 现实与理想的差距 </vt:lpstr>
      <vt:lpstr>数据挖掘在数字取证中的应用 </vt:lpstr>
      <vt:lpstr> 研究成果概览 </vt:lpstr>
      <vt:lpstr>研究成果概览</vt:lpstr>
      <vt:lpstr>研究成果概览</vt:lpstr>
      <vt:lpstr>研究成果概览</vt:lpstr>
      <vt:lpstr>研究成果概览</vt:lpstr>
      <vt:lpstr>研究成果概览</vt:lpstr>
      <vt:lpstr>研究成果概览</vt:lpstr>
      <vt:lpstr>研究成果概览</vt:lpstr>
      <vt:lpstr>研究成果概览</vt:lpstr>
      <vt:lpstr>现有用于数字取证的数据挖掘技术和工具</vt:lpstr>
      <vt:lpstr> 电子邮件挖掘 </vt:lpstr>
      <vt:lpstr> 电子邮件挖掘 </vt:lpstr>
      <vt:lpstr> 电子邮件挖掘主题 </vt:lpstr>
      <vt:lpstr>电子邮件挖掘主题</vt:lpstr>
      <vt:lpstr>电子邮件挖掘主题</vt:lpstr>
      <vt:lpstr>电子邮件挖掘主题</vt:lpstr>
      <vt:lpstr>电子邮件挖掘主题</vt:lpstr>
      <vt:lpstr> 数据碎片分类 </vt:lpstr>
      <vt:lpstr>本章小结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张文强</cp:lastModifiedBy>
  <cp:revision>50</cp:revision>
  <dcterms:created xsi:type="dcterms:W3CDTF">2016-07-15T00:52:00Z</dcterms:created>
  <dcterms:modified xsi:type="dcterms:W3CDTF">2016-07-18T09:41:24Z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