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6" r:id="rId3"/>
    <p:sldId id="300" r:id="rId4"/>
    <p:sldId id="303" r:id="rId5"/>
    <p:sldId id="304" r:id="rId6"/>
    <p:sldId id="305" r:id="rId7"/>
    <p:sldId id="306" r:id="rId8"/>
    <p:sldId id="308" r:id="rId9"/>
    <p:sldId id="307" r:id="rId10"/>
    <p:sldId id="309" r:id="rId11"/>
    <p:sldId id="301" r:id="rId12"/>
    <p:sldId id="310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574" autoAdjust="0"/>
  </p:normalViewPr>
  <p:slideViewPr>
    <p:cSldViewPr showGuides="1">
      <p:cViewPr varScale="1">
        <p:scale>
          <a:sx n="160" d="100"/>
          <a:sy n="160" d="100"/>
        </p:scale>
        <p:origin x="200" y="168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6/1/18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6/1/18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13780" r="721" b="38352"/>
          <a:stretch>
            <a:fillRect/>
          </a:stretch>
        </p:blipFill>
        <p:spPr>
          <a:xfrm>
            <a:off x="3108419" y="0"/>
            <a:ext cx="6035581" cy="3723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726339"/>
            <a:ext cx="6387800" cy="792087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590434"/>
            <a:ext cx="638780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50" name="Picture 49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0714" y="4227934"/>
            <a:ext cx="629436" cy="629436"/>
          </a:xfrm>
          <a:prstGeom prst="rect">
            <a:avLst/>
          </a:prstGeom>
        </p:spPr>
      </p:pic>
      <p:pic>
        <p:nvPicPr>
          <p:cNvPr id="51" name="Picture 50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267494"/>
            <a:ext cx="1908969" cy="2024121"/>
          </a:xfrm>
          <a:prstGeom prst="rect">
            <a:avLst/>
          </a:prstGeom>
        </p:spPr>
      </p:pic>
      <p:sp>
        <p:nvSpPr>
          <p:cNvPr id="52" name="TextBox 51"/>
          <p:cNvSpPr txBox="1"/>
          <p:nvPr userDrawn="1"/>
        </p:nvSpPr>
        <p:spPr>
          <a:xfrm>
            <a:off x="358775" y="4660562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13780" r="721" b="38352"/>
          <a:stretch>
            <a:fillRect/>
          </a:stretch>
        </p:blipFill>
        <p:spPr>
          <a:xfrm>
            <a:off x="3108419" y="0"/>
            <a:ext cx="6035581" cy="3723878"/>
          </a:xfrm>
          <a:prstGeom prst="rect">
            <a:avLst/>
          </a:prstGeom>
        </p:spPr>
      </p:pic>
      <p:pic>
        <p:nvPicPr>
          <p:cNvPr id="44" name="Picture 43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0714" y="4227934"/>
            <a:ext cx="629436" cy="629436"/>
          </a:xfrm>
          <a:prstGeom prst="rect">
            <a:avLst/>
          </a:prstGeom>
        </p:spPr>
      </p:pic>
      <p:pic>
        <p:nvPicPr>
          <p:cNvPr id="46" name="Picture 45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267494"/>
            <a:ext cx="1908969" cy="2024121"/>
          </a:xfrm>
          <a:prstGeom prst="rect">
            <a:avLst/>
          </a:prstGeom>
        </p:spPr>
      </p:pic>
      <p:sp>
        <p:nvSpPr>
          <p:cNvPr id="47" name="TextBox 46"/>
          <p:cNvSpPr txBox="1"/>
          <p:nvPr userDrawn="1"/>
        </p:nvSpPr>
        <p:spPr>
          <a:xfrm>
            <a:off x="358775" y="4660562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363838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2427735"/>
            <a:ext cx="5653386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tx1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2571750"/>
            <a:ext cx="7477125" cy="2232248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8" descr="Data61_bground_section_widescreen_ppt.png"/>
          <p:cNvPicPr>
            <a:picLocks noChangeAspect="1"/>
          </p:cNvPicPr>
          <p:nvPr userDrawn="1"/>
        </p:nvPicPr>
        <p:blipFill>
          <a:blip r:embed="rId2" cstate="print"/>
          <a:srcRect l="1198" t="4317" r="336" b="12813"/>
          <a:stretch>
            <a:fillRect/>
          </a:stretch>
        </p:blipFill>
        <p:spPr>
          <a:xfrm>
            <a:off x="0" y="0"/>
            <a:ext cx="9144000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background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Lizhen Qu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23" name="Picture 22" descr="DATA61 logo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784122" y="158641"/>
            <a:ext cx="1036027" cy="6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0" r:id="rId3"/>
    <p:sldLayoutId id="2147483679" r:id="rId4"/>
    <p:sldLayoutId id="2147483661" r:id="rId5"/>
    <p:sldLayoutId id="2147483663" r:id="rId6"/>
    <p:sldLayoutId id="2147483664" r:id="rId7"/>
    <p:sldLayoutId id="2147483667" r:id="rId8"/>
    <p:sldLayoutId id="2147483665" r:id="rId9"/>
    <p:sldLayoutId id="2147483682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03" y="1491630"/>
            <a:ext cx="7477125" cy="22322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extraction </a:t>
            </a:r>
            <a:r>
              <a:rPr lang="en-US"/>
              <a:t>with </a:t>
            </a:r>
            <a:r>
              <a:rPr lang="en-US" smtClean="0"/>
              <a:t>Transfer </a:t>
            </a:r>
            <a:r>
              <a:rPr lang="en-US" dirty="0"/>
              <a:t>Learning and Unsupervised Pre-training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2200" dirty="0" smtClean="0"/>
              <a:t>Lizhen Qu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35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CRF for Target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5487516" cy="92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1028700" cy="3048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3059832" y="2211710"/>
            <a:ext cx="216024" cy="1008112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2571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NER_type_overlap(7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I2B2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macro_BBN_i2b2_novel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3814564" cy="2999294"/>
          </a:xfrm>
          <a:prstGeom prst="rect">
            <a:avLst/>
          </a:prstGeom>
        </p:spPr>
      </p:pic>
      <p:pic>
        <p:nvPicPr>
          <p:cNvPr id="8" name="Picture 7" descr="macro_i2b2_Con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5606"/>
            <a:ext cx="3907532" cy="30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CADEC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5" name="Picture 4" descr="macro_conll_cadec_novel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318620" cy="3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 for </a:t>
            </a:r>
            <a:r>
              <a:rPr lang="en-US" dirty="0" err="1" smtClean="0"/>
              <a:t>Brexit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Lizhen Qu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5364088" y="1419622"/>
            <a:ext cx="3275856" cy="576064"/>
            <a:chOff x="4716016" y="2355726"/>
            <a:chExt cx="3868179" cy="1512168"/>
          </a:xfrm>
        </p:grpSpPr>
        <p:sp>
          <p:nvSpPr>
            <p:cNvPr id="6" name="Rectangle 5"/>
            <p:cNvSpPr/>
            <p:nvPr/>
          </p:nvSpPr>
          <p:spPr>
            <a:xfrm>
              <a:off x="4839780" y="2355726"/>
              <a:ext cx="3744415" cy="816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Voters have voted in favor of </a:t>
              </a:r>
              <a:r>
                <a:rPr lang="en-US" sz="1400" dirty="0" err="1" smtClean="0"/>
                <a:t>Brexit</a:t>
              </a:r>
              <a:r>
                <a:rPr lang="en-US" sz="1400" dirty="0" smtClean="0"/>
                <a:t>: British exit from </a:t>
              </a:r>
              <a:r>
                <a:rPr lang="en-US" sz="1400" dirty="0"/>
                <a:t>the European </a:t>
              </a:r>
              <a:r>
                <a:rPr lang="en-US" sz="1400" dirty="0" smtClean="0"/>
                <a:t>Union   .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16016" y="2355726"/>
              <a:ext cx="3816424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5040560" cy="269170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364088" y="2355726"/>
            <a:ext cx="3779912" cy="720080"/>
            <a:chOff x="4716016" y="2355726"/>
            <a:chExt cx="3868179" cy="1512168"/>
          </a:xfrm>
        </p:grpSpPr>
        <p:sp>
          <p:nvSpPr>
            <p:cNvPr id="22" name="Rectangle 21"/>
            <p:cNvSpPr/>
            <p:nvPr/>
          </p:nvSpPr>
          <p:spPr>
            <a:xfrm>
              <a:off x="4839780" y="2355726"/>
              <a:ext cx="3744415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2355726"/>
              <a:ext cx="3816424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64088" y="3363838"/>
            <a:ext cx="3600400" cy="504056"/>
            <a:chOff x="4716016" y="2355726"/>
            <a:chExt cx="3868179" cy="1512168"/>
          </a:xfrm>
        </p:grpSpPr>
        <p:sp>
          <p:nvSpPr>
            <p:cNvPr id="26" name="Rectangle 25"/>
            <p:cNvSpPr/>
            <p:nvPr/>
          </p:nvSpPr>
          <p:spPr>
            <a:xfrm>
              <a:off x="4839780" y="2355726"/>
              <a:ext cx="3744415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16016" y="2355726"/>
              <a:ext cx="3816424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08104" y="2427734"/>
            <a:ext cx="3635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Brexit</a:t>
            </a:r>
            <a:r>
              <a:rPr lang="en-US" sz="1400" dirty="0"/>
              <a:t>: Shocked European Union tells Britain to leave quickly amid 'chain reaction' </a:t>
            </a:r>
            <a:r>
              <a:rPr lang="en-US" sz="1400" dirty="0" smtClean="0"/>
              <a:t>fears.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364088" y="3435846"/>
            <a:ext cx="340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Researchers reeling as UK votes to leave </a:t>
            </a:r>
            <a:r>
              <a:rPr lang="en-US" sz="1400" dirty="0" smtClean="0"/>
              <a:t>EU.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436096" y="4227934"/>
            <a:ext cx="3433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Millions sign petition for second referendum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64088" y="4155926"/>
            <a:ext cx="3600400" cy="504056"/>
            <a:chOff x="4716016" y="2355726"/>
            <a:chExt cx="3868179" cy="1512168"/>
          </a:xfrm>
        </p:grpSpPr>
        <p:sp>
          <p:nvSpPr>
            <p:cNvPr id="31" name="Rectangle 30"/>
            <p:cNvSpPr/>
            <p:nvPr/>
          </p:nvSpPr>
          <p:spPr>
            <a:xfrm>
              <a:off x="4839780" y="2355726"/>
              <a:ext cx="3744415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6016" y="2355726"/>
              <a:ext cx="3816424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5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for NER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148064" y="2191965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Voters have voted in favor of </a:t>
            </a:r>
            <a:r>
              <a:rPr lang="en-US" dirty="0" err="1"/>
              <a:t>Brexit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UK </a:t>
            </a:r>
            <a:r>
              <a:rPr lang="en-US" dirty="0"/>
              <a:t>will leave the European </a:t>
            </a:r>
            <a:r>
              <a:rPr lang="en-US" dirty="0" smtClean="0"/>
              <a:t>Union   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8064" y="2768029"/>
            <a:ext cx="432048" cy="36933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4248" y="2768029"/>
            <a:ext cx="1656184" cy="36004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312806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COUNTRY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314781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POLITICO-ECONOMIC UNION</a:t>
            </a:r>
          </a:p>
          <a:p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1903933"/>
            <a:ext cx="3816424" cy="15121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1923678"/>
            <a:ext cx="3816424" cy="15121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21171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Trump sees Australia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r>
              <a:rPr lang="en-US" dirty="0" smtClean="0"/>
              <a:t>'</a:t>
            </a:r>
            <a:r>
              <a:rPr lang="en-US" dirty="0"/>
              <a:t>special </a:t>
            </a:r>
            <a:r>
              <a:rPr lang="en-US" dirty="0" smtClean="0"/>
              <a:t>relationship’.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544" y="2211710"/>
            <a:ext cx="1440160" cy="432048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39752" y="2211710"/>
            <a:ext cx="936104" cy="43204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192367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PER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6" y="192367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LOC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283968" y="2499742"/>
            <a:ext cx="360040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7944" y="21397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Linear-Chain CRF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5487516" cy="922574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115616" y="2787774"/>
            <a:ext cx="2016224" cy="432048"/>
          </a:xfrm>
          <a:prstGeom prst="wedgeRectCallout">
            <a:avLst>
              <a:gd name="adj1" fmla="val 48524"/>
              <a:gd name="adj2" fmla="val -21797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of Transfer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563888" y="2787774"/>
            <a:ext cx="3240360" cy="432048"/>
          </a:xfrm>
          <a:prstGeom prst="wedgeRectCallout">
            <a:avLst>
              <a:gd name="adj1" fmla="val -34889"/>
              <a:gd name="adj2" fmla="val -2179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“of” “</a:t>
            </a:r>
            <a:r>
              <a:rPr lang="en-US" dirty="0" err="1" smtClean="0"/>
              <a:t>brexit</a:t>
            </a:r>
            <a:r>
              <a:rPr lang="en-US" dirty="0" smtClean="0"/>
              <a:t>”  “will” “leave”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CRF to Logistic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5487516" cy="922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435846"/>
            <a:ext cx="2882900" cy="8636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283968" y="2571750"/>
            <a:ext cx="504056" cy="64807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3808" y="26437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TransMultiTypeInit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 descr="transInit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9144000" cy="38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6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Type Correlation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059832" y="3651870"/>
            <a:ext cx="288032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87824" y="1419622"/>
            <a:ext cx="2880320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59832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851920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716016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5580112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3768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30037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939902"/>
            <a:ext cx="685800" cy="266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707654"/>
            <a:ext cx="1943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Add Non-Linear Layer?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41" y="1347615"/>
            <a:ext cx="2860459" cy="432048"/>
          </a:xfrm>
          <a:prstGeom prst="rect">
            <a:avLst/>
          </a:prstGeom>
        </p:spPr>
      </p:pic>
      <p:pic>
        <p:nvPicPr>
          <p:cNvPr id="6" name="Picture 5" descr="devTan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427734"/>
            <a:ext cx="2756925" cy="2067694"/>
          </a:xfrm>
          <a:prstGeom prst="rect">
            <a:avLst/>
          </a:prstGeom>
        </p:spPr>
      </p:pic>
      <p:pic>
        <p:nvPicPr>
          <p:cNvPr id="7" name="Picture 6" descr="saturated_activ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6243925" cy="37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CRF for Target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Lizhen Qu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571750"/>
            <a:ext cx="3797300" cy="38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3651870"/>
            <a:ext cx="288032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419622"/>
            <a:ext cx="2880320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11560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1403648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267744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31840" y="2427734"/>
            <a:ext cx="288032" cy="122413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496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30037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0037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39902"/>
            <a:ext cx="685800" cy="266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707654"/>
            <a:ext cx="1943100" cy="330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67944" y="2643758"/>
            <a:ext cx="576064" cy="3600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61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Widescreen">
  <a:themeElements>
    <a:clrScheme name="CSIRO DATA6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71CC98"/>
      </a:accent2>
      <a:accent3>
        <a:srgbClr val="007A53"/>
      </a:accent3>
      <a:accent4>
        <a:srgbClr val="00A9CE"/>
      </a:accent4>
      <a:accent5>
        <a:srgbClr val="78BE20"/>
      </a:accent5>
      <a:accent6>
        <a:srgbClr val="9FAEE5"/>
      </a:accent6>
      <a:hlink>
        <a:srgbClr val="00313C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2880</TotalTime>
  <Words>180</Words>
  <Application>Microsoft Macintosh PowerPoint</Application>
  <PresentationFormat>On-screen Show (16:9)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PowerPoint Widescreen</vt:lpstr>
      <vt:lpstr>PowerPoint Presentation</vt:lpstr>
      <vt:lpstr>Information Extraction for Brexit?</vt:lpstr>
      <vt:lpstr>Transfer Learning for NER</vt:lpstr>
      <vt:lpstr>Linear-Chain CRF</vt:lpstr>
      <vt:lpstr>Simplify CRF to Logistic Regression</vt:lpstr>
      <vt:lpstr>TransMultiTypeInit</vt:lpstr>
      <vt:lpstr>Learn Type Correlation</vt:lpstr>
      <vt:lpstr>Why not to Add Non-Linear Layer?</vt:lpstr>
      <vt:lpstr>Initialize CRF for Target Types</vt:lpstr>
      <vt:lpstr>Initialize CRF for Target Types</vt:lpstr>
      <vt:lpstr>Datasets</vt:lpstr>
      <vt:lpstr>Results on I2B2</vt:lpstr>
      <vt:lpstr>Results on CADEC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Hanlen</dc:creator>
  <cp:lastModifiedBy>Bin Xia</cp:lastModifiedBy>
  <cp:revision>546</cp:revision>
  <dcterms:created xsi:type="dcterms:W3CDTF">2016-06-21T07:50:12Z</dcterms:created>
  <dcterms:modified xsi:type="dcterms:W3CDTF">2018-01-06T01:57:03Z</dcterms:modified>
</cp:coreProperties>
</file>