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8" r:id="rId2"/>
    <p:sldId id="259" r:id="rId3"/>
    <p:sldId id="269" r:id="rId4"/>
    <p:sldId id="264" r:id="rId5"/>
    <p:sldId id="270" r:id="rId6"/>
    <p:sldId id="265" r:id="rId7"/>
    <p:sldId id="271" r:id="rId8"/>
    <p:sldId id="260" r:id="rId9"/>
    <p:sldId id="261" r:id="rId10"/>
    <p:sldId id="272" r:id="rId11"/>
    <p:sldId id="262" r:id="rId12"/>
    <p:sldId id="273" r:id="rId13"/>
    <p:sldId id="263" r:id="rId14"/>
    <p:sldId id="274" r:id="rId15"/>
    <p:sldId id="266" r:id="rId16"/>
    <p:sldId id="267" r:id="rId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7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7" d="100"/>
          <a:sy n="87" d="100"/>
        </p:scale>
        <p:origin x="1358" y="77"/>
      </p:cViewPr>
      <p:guideLst>
        <p:guide orient="horz" pos="2160"/>
        <p:guide pos="278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4639F949-DDB2-4B26-AC1B-811435B0A1E6}" type="datetimeFigureOut">
              <a:rPr lang="zh-CN" altLang="en-US"/>
              <a:t>2017/12/22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65BD587E-7864-4DE6-874B-FB3C002296F9}"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descr="幻灯片模板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06E8147-F1F6-4A43-92CD-C0BDE0202CBD}" type="datetimeFigureOut">
              <a:rPr lang="zh-CN" altLang="en-US"/>
              <a:t>2017/12/22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1A26D76-8F4C-4076-B051-A59EE31AE5E4}"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0DC621-0971-42A2-8477-D1F04DC013DA}" type="datetimeFigureOut">
              <a:rPr lang="zh-CN" altLang="en-US"/>
              <a:t>2017/12/22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73E86E-20CF-4721-B472-D9DCA5F036DC}"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AF2327-BFC7-4851-97F5-FD11BFD9857C}" type="datetimeFigureOut">
              <a:rPr lang="zh-CN" altLang="en-US"/>
              <a:t>2017/12/22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52CB04-7449-407F-9258-E06523E69A89}"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0654A8-CD03-4875-891D-5765439D9DF1}" type="datetimeFigureOut">
              <a:rPr lang="zh-CN" altLang="en-US"/>
              <a:t>2017/12/22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31C0C1-1631-4991-A7F2-094E066B2AB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1A4526A-BD67-402D-BCA6-7A93FBCD4AB6}" type="datetimeFigureOut">
              <a:rPr lang="zh-CN" altLang="en-US"/>
              <a:t>2017/12/22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B8AC9E-089A-4EE8-8C0B-4C89B2679353}"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026C215-154E-4962-8A70-B064D1270638}" type="datetimeFigureOut">
              <a:rPr lang="zh-CN" altLang="en-US"/>
              <a:t>2017/12/22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8885896-E391-45AC-AA30-329AC7815413}"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8CDE43F-B0AF-4679-A1EA-5E53CD1A607C}" type="datetimeFigureOut">
              <a:rPr lang="zh-CN" altLang="en-US"/>
              <a:t>2017/12/22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90B177A-CFD5-47E9-8143-86316640B7F8}"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2CDB299-9CD0-49C9-B179-10E11D9F8EE7}" type="datetimeFigureOut">
              <a:rPr lang="zh-CN" altLang="en-US"/>
              <a:t>2017/12/22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83CB10F-5AAA-4A9E-B5E6-CB3D100C041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0A50964-294F-4B56-8BB2-9060281D55B2}" type="datetimeFigureOut">
              <a:rPr lang="zh-CN" altLang="en-US"/>
              <a:t>2017/12/22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3CAA66B-9763-40AB-868E-3250EC005054}"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7A83951-50D8-48EA-AB6B-01F1DD570FB3}" type="datetimeFigureOut">
              <a:rPr lang="zh-CN" altLang="en-US"/>
              <a:t>2017/12/22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C9B76D4-A72C-4B2A-ACA3-46FA213BBD91}"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C0217DB-47D4-49F8-96AB-125B90245D0E}" type="datetimeFigureOut">
              <a:rPr lang="zh-CN" altLang="en-US"/>
              <a:t>2017/12/22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9A6A5B-55C2-4060-A1B1-3382AD7F9381}"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幻灯片模板1.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100DA13-8140-4603-BC10-00ADF481BADD}" type="datetimeFigureOut">
              <a:rPr lang="zh-CN" altLang="en-US"/>
              <a:t>2017/12/22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16D734C1-4E4D-49DC-9BFB-1CE3FC15BFE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608" y="1628800"/>
            <a:ext cx="7684135" cy="2616101"/>
          </a:xfrm>
          <a:prstGeom prst="rect">
            <a:avLst/>
          </a:prstGeom>
          <a:noFill/>
        </p:spPr>
        <p:txBody>
          <a:bodyPr wrap="square" rtlCol="0">
            <a:spAutoFit/>
          </a:bodyPr>
          <a:lstStyle/>
          <a:p>
            <a:pPr algn="ctr"/>
            <a:r>
              <a:rPr lang="en-US" altLang="zh-CN" sz="2800" b="1" dirty="0">
                <a:latin typeface="Times New Roman" panose="02020603050405020304" pitchFamily="18" charset="0"/>
                <a:cs typeface="Times New Roman" panose="02020603050405020304" pitchFamily="18" charset="0"/>
              </a:rPr>
              <a:t>In Defense of Fully Connected Layers in Visual</a:t>
            </a:r>
            <a:br>
              <a:rPr lang="en-US" altLang="zh-CN" sz="2800" b="1" dirty="0">
                <a:latin typeface="Times New Roman" panose="02020603050405020304" pitchFamily="18" charset="0"/>
                <a:cs typeface="Times New Roman" panose="02020603050405020304" pitchFamily="18" charset="0"/>
              </a:rPr>
            </a:br>
            <a:r>
              <a:rPr lang="en-US" altLang="zh-CN" sz="2800" b="1" dirty="0">
                <a:latin typeface="Times New Roman" panose="02020603050405020304" pitchFamily="18" charset="0"/>
                <a:cs typeface="Times New Roman" panose="02020603050405020304" pitchFamily="18" charset="0"/>
              </a:rPr>
              <a:t>Representation </a:t>
            </a:r>
            <a:r>
              <a:rPr lang="en-US" altLang="zh-CN" sz="2800" b="1" dirty="0" smtClean="0">
                <a:latin typeface="Times New Roman" panose="02020603050405020304" pitchFamily="18" charset="0"/>
                <a:cs typeface="Times New Roman" panose="02020603050405020304" pitchFamily="18" charset="0"/>
              </a:rPr>
              <a:t>Transfer</a:t>
            </a:r>
          </a:p>
          <a:p>
            <a:pPr algn="ctr"/>
            <a:r>
              <a:rPr lang="en-US" altLang="zh-CN" sz="44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Chen-Lin Zhang, Jian-</a:t>
            </a:r>
            <a:r>
              <a:rPr lang="en-US" altLang="zh-CN" sz="2000" dirty="0" err="1">
                <a:latin typeface="Times New Roman" panose="02020603050405020304" pitchFamily="18" charset="0"/>
                <a:cs typeface="Times New Roman" panose="02020603050405020304" pitchFamily="18" charset="0"/>
              </a:rPr>
              <a:t>Hao</a:t>
            </a:r>
            <a:r>
              <a:rPr lang="en-US" altLang="zh-CN" sz="2000" dirty="0">
                <a:latin typeface="Times New Roman" panose="02020603050405020304" pitchFamily="18" charset="0"/>
                <a:cs typeface="Times New Roman" panose="02020603050405020304" pitchFamily="18" charset="0"/>
              </a:rPr>
              <a:t> Luo, </a:t>
            </a:r>
            <a:r>
              <a:rPr lang="en-US" altLang="zh-CN" sz="2000" dirty="0" err="1">
                <a:latin typeface="Times New Roman" panose="02020603050405020304" pitchFamily="18" charset="0"/>
                <a:cs typeface="Times New Roman" panose="02020603050405020304" pitchFamily="18" charset="0"/>
              </a:rPr>
              <a:t>Xiu</a:t>
            </a:r>
            <a:r>
              <a:rPr lang="en-US" altLang="zh-CN" sz="2000" dirty="0">
                <a:latin typeface="Times New Roman" panose="02020603050405020304" pitchFamily="18" charset="0"/>
                <a:cs typeface="Times New Roman" panose="02020603050405020304" pitchFamily="18" charset="0"/>
              </a:rPr>
              <a:t>-Shen Wei, </a:t>
            </a:r>
            <a:r>
              <a:rPr lang="en-US" altLang="zh-CN" sz="2000" dirty="0" err="1">
                <a:latin typeface="Times New Roman" panose="02020603050405020304" pitchFamily="18" charset="0"/>
                <a:cs typeface="Times New Roman" panose="02020603050405020304" pitchFamily="18" charset="0"/>
              </a:rPr>
              <a:t>Jianxin</a:t>
            </a:r>
            <a:r>
              <a:rPr lang="en-US" altLang="zh-CN" sz="2000" dirty="0">
                <a:latin typeface="Times New Roman" panose="02020603050405020304" pitchFamily="18" charset="0"/>
                <a:cs typeface="Times New Roman" panose="02020603050405020304" pitchFamily="18" charset="0"/>
              </a:rPr>
              <a:t> Wu</a:t>
            </a:r>
            <a:endParaRPr lang="en-US" altLang="zh-CN" sz="4400" dirty="0">
              <a:latin typeface="Times New Roman" panose="02020603050405020304" pitchFamily="18" charset="0"/>
              <a:cs typeface="Times New Roman" panose="02020603050405020304" pitchFamily="18" charset="0"/>
            </a:endParaRPr>
          </a:p>
          <a:p>
            <a:pPr algn="ctr"/>
            <a:r>
              <a:rPr lang="en-US" altLang="zh-CN" sz="3200" dirty="0"/>
              <a:t/>
            </a:r>
            <a:br>
              <a:rPr lang="en-US" altLang="zh-CN" sz="3200" dirty="0"/>
            </a:br>
            <a:endParaRPr lang="zh-CN" altLang="en-US" sz="32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6012160" y="4725144"/>
            <a:ext cx="2952328" cy="830997"/>
          </a:xfrm>
          <a:prstGeom prst="rect">
            <a:avLst/>
          </a:prstGeom>
          <a:noFill/>
        </p:spPr>
        <p:txBody>
          <a:bodyPr wrap="square" rtlCol="0">
            <a:spAutoFit/>
          </a:bodyPr>
          <a:lstStyle/>
          <a:p>
            <a:r>
              <a:rPr lang="en-US" altLang="zh-CN" sz="2400" dirty="0" smtClean="0"/>
              <a:t>Reporter</a:t>
            </a:r>
            <a:r>
              <a:rPr lang="zh-CN" altLang="en-US" sz="2400" dirty="0" smtClean="0"/>
              <a:t>：</a:t>
            </a:r>
            <a:r>
              <a:rPr lang="en-US" altLang="zh-CN" sz="2400" dirty="0" err="1" smtClean="0"/>
              <a:t>Keji</a:t>
            </a:r>
            <a:r>
              <a:rPr lang="en-US" altLang="zh-CN" sz="2400" dirty="0" smtClean="0"/>
              <a:t> Han</a:t>
            </a:r>
          </a:p>
          <a:p>
            <a:r>
              <a:rPr lang="en-US" altLang="zh-CN" sz="2400" dirty="0" smtClean="0"/>
              <a:t>Tutor: Yun Li</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86998" y="548680"/>
            <a:ext cx="8229600" cy="1143000"/>
          </a:xfrm>
        </p:spPr>
        <p:txBody>
          <a:bodyPr/>
          <a:lstStyle/>
          <a:p>
            <a:pPr algn="l"/>
            <a:r>
              <a:rPr lang="en-US" altLang="zh-CN" sz="3600" i="1" dirty="0" smtClean="0">
                <a:solidFill>
                  <a:srgbClr val="00B0F0"/>
                </a:solidFill>
                <a:latin typeface="Times New Roman" panose="02020603050405020304" pitchFamily="18" charset="0"/>
                <a:cs typeface="Times New Roman" panose="02020603050405020304" pitchFamily="18" charset="0"/>
              </a:rPr>
              <a:t>Contents</a:t>
            </a:r>
            <a:endParaRPr lang="zh-CN" altLang="en-US" sz="3600" i="1" dirty="0" smtClean="0">
              <a:solidFill>
                <a:srgbClr val="00B0F0"/>
              </a:solidFill>
              <a:latin typeface="Times New Roman" panose="02020603050405020304" pitchFamily="18" charset="0"/>
              <a:cs typeface="Times New Roman" panose="02020603050405020304" pitchFamily="18" charset="0"/>
            </a:endParaRPr>
          </a:p>
        </p:txBody>
      </p:sp>
      <p:sp>
        <p:nvSpPr>
          <p:cNvPr id="5123" name="内容占位符 2"/>
          <p:cNvSpPr>
            <a:spLocks noGrp="1"/>
          </p:cNvSpPr>
          <p:nvPr>
            <p:ph idx="1"/>
          </p:nvPr>
        </p:nvSpPr>
        <p:spPr>
          <a:xfrm>
            <a:off x="486998" y="980728"/>
            <a:ext cx="8229600" cy="4973116"/>
          </a:xfrm>
        </p:spPr>
        <p:txBody>
          <a:bodyPr/>
          <a:lstStyle/>
          <a:p>
            <a:pPr marL="0" indent="0">
              <a:buNone/>
            </a:pPr>
            <a:endParaRPr lang="en-US" altLang="zh-CN" sz="2800" b="1" u="sng" dirty="0" smtClean="0">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INTRODUCTION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Models</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Datasets</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Decline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lvl="1" indent="-342900">
              <a:buFont typeface="Arial" panose="020B0604020202020204" pitchFamily="34" charset="0"/>
              <a:buAutoNum type="alphaUcPeriod"/>
            </a:pPr>
            <a:r>
              <a:rPr lang="en-US" altLang="zh-CN" sz="4000" b="1" dirty="0">
                <a:solidFill>
                  <a:srgbClr val="C00000"/>
                </a:solidFill>
                <a:latin typeface="Times New Roman" panose="02020603050405020304" pitchFamily="18" charset="0"/>
                <a:cs typeface="Times New Roman" panose="02020603050405020304" pitchFamily="18" charset="0"/>
                <a:sym typeface="+mn-ea"/>
              </a:rPr>
              <a:t>Why in defense of </a:t>
            </a:r>
            <a:r>
              <a:rPr lang="en-US" altLang="zh-CN" sz="4000" b="1" dirty="0" smtClean="0">
                <a:solidFill>
                  <a:srgbClr val="C00000"/>
                </a:solidFill>
                <a:latin typeface="Times New Roman" panose="02020603050405020304" pitchFamily="18" charset="0"/>
                <a:cs typeface="Times New Roman" panose="02020603050405020304" pitchFamily="18" charset="0"/>
                <a:sym typeface="+mn-ea"/>
              </a:rPr>
              <a:t>FC</a:t>
            </a: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VISUALIZATION </a:t>
            </a: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&amp;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OBSERVATION</a:t>
            </a:r>
            <a:endPar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DISCUSSIONS&amp; CONCLUSIONS</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6672"/>
            <a:ext cx="8229600" cy="1066130"/>
          </a:xfrm>
        </p:spPr>
        <p:txBody>
          <a:bodyPr/>
          <a:lstStyle/>
          <a:p>
            <a:pPr lvl="1"/>
            <a:r>
              <a:rPr lang="en-US" altLang="zh-CN" sz="3200" b="1" dirty="0">
                <a:latin typeface="Times New Roman" panose="02020603050405020304" pitchFamily="18" charset="0"/>
                <a:cs typeface="Times New Roman" panose="02020603050405020304" pitchFamily="18" charset="0"/>
                <a:sym typeface="+mn-ea"/>
              </a:rPr>
              <a:t>Why in defense of </a:t>
            </a:r>
            <a:r>
              <a:rPr lang="en-US" altLang="zh-CN" sz="3200" b="1" dirty="0" smtClean="0">
                <a:latin typeface="Times New Roman" panose="02020603050405020304" pitchFamily="18" charset="0"/>
                <a:cs typeface="Times New Roman" panose="02020603050405020304" pitchFamily="18" charset="0"/>
                <a:sym typeface="+mn-ea"/>
              </a:rPr>
              <a:t>FC?</a:t>
            </a:r>
            <a:r>
              <a:rPr lang="en-US" altLang="zh-CN" sz="2800" b="1" dirty="0">
                <a:latin typeface="Times New Roman" panose="02020603050405020304" pitchFamily="18" charset="0"/>
                <a:cs typeface="Times New Roman" panose="02020603050405020304" pitchFamily="18" charset="0"/>
                <a:sym typeface="+mn-ea"/>
              </a:rPr>
              <a:t/>
            </a:r>
            <a:br>
              <a:rPr lang="en-US" altLang="zh-CN" sz="2800" b="1" dirty="0">
                <a:latin typeface="Times New Roman" panose="02020603050405020304" pitchFamily="18" charset="0"/>
                <a:cs typeface="Times New Roman" panose="02020603050405020304" pitchFamily="18" charset="0"/>
                <a:sym typeface="+mn-ea"/>
              </a:rPr>
            </a:br>
            <a:endParaRPr lang="zh-CN" altLang="en-US" sz="5400" dirty="0"/>
          </a:p>
        </p:txBody>
      </p:sp>
      <p:sp>
        <p:nvSpPr>
          <p:cNvPr id="3" name="内容占位符 2"/>
          <p:cNvSpPr>
            <a:spLocks noGrp="1"/>
          </p:cNvSpPr>
          <p:nvPr>
            <p:ph idx="1"/>
          </p:nvPr>
        </p:nvSpPr>
        <p:spPr>
          <a:xfrm>
            <a:off x="457200" y="1124744"/>
            <a:ext cx="8229600" cy="5256584"/>
          </a:xfrm>
        </p:spPr>
        <p:txBody>
          <a:bodyPr/>
          <a:lstStyle/>
          <a:p>
            <a:r>
              <a:rPr lang="en-US" altLang="zh-CN" dirty="0" smtClean="0"/>
              <a:t>In some cases, FC is necessary</a:t>
            </a:r>
          </a:p>
          <a:p>
            <a:pPr marL="457200" lvl="1" indent="0">
              <a:buNone/>
            </a:pP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849052"/>
            <a:ext cx="7438845" cy="179759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895333"/>
            <a:ext cx="7295796" cy="1350134"/>
          </a:xfrm>
          <a:prstGeom prst="rect">
            <a:avLst/>
          </a:prstGeom>
        </p:spPr>
      </p:pic>
      <p:sp>
        <p:nvSpPr>
          <p:cNvPr id="7" name="文本框 6"/>
          <p:cNvSpPr txBox="1"/>
          <p:nvPr/>
        </p:nvSpPr>
        <p:spPr>
          <a:xfrm>
            <a:off x="827584" y="3212976"/>
            <a:ext cx="7200800"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Table </a:t>
            </a:r>
            <a:r>
              <a:rPr lang="en-US" altLang="zh-CN" sz="1600" dirty="0" smtClean="0">
                <a:latin typeface="Times New Roman" panose="02020603050405020304" pitchFamily="18" charset="0"/>
                <a:cs typeface="Times New Roman" panose="02020603050405020304" pitchFamily="18" charset="0"/>
              </a:rPr>
              <a:t>1: </a:t>
            </a:r>
            <a:r>
              <a:rPr lang="en-US" altLang="zh-CN" sz="1600" dirty="0">
                <a:latin typeface="Times New Roman" panose="02020603050405020304" pitchFamily="18" charset="0"/>
                <a:cs typeface="Times New Roman" panose="02020603050405020304" pitchFamily="18" charset="0"/>
              </a:rPr>
              <a:t>Comparison of different outputs’ SCDA object localization accuracy on CUB200-2011 with different </a:t>
            </a:r>
            <a:r>
              <a:rPr lang="en-US" altLang="zh-CN" sz="1600" dirty="0" err="1">
                <a:latin typeface="Times New Roman" panose="02020603050405020304" pitchFamily="18" charset="0"/>
                <a:cs typeface="Times New Roman" panose="02020603050405020304" pitchFamily="18" charset="0"/>
              </a:rPr>
              <a:t>IoU</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993621" y="5744016"/>
            <a:ext cx="727280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Table </a:t>
            </a:r>
            <a:r>
              <a:rPr lang="en-US" altLang="zh-CN" dirty="0" smtClean="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Comparison of different outputs’ SCDA image retrieval accuracy on CUB2002011.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86998" y="548680"/>
            <a:ext cx="8229600" cy="1143000"/>
          </a:xfrm>
        </p:spPr>
        <p:txBody>
          <a:bodyPr/>
          <a:lstStyle/>
          <a:p>
            <a:pPr algn="l"/>
            <a:r>
              <a:rPr lang="en-US" altLang="zh-CN" sz="3600" i="1" dirty="0" smtClean="0">
                <a:solidFill>
                  <a:srgbClr val="00B0F0"/>
                </a:solidFill>
                <a:latin typeface="Times New Roman" panose="02020603050405020304" pitchFamily="18" charset="0"/>
                <a:cs typeface="Times New Roman" panose="02020603050405020304" pitchFamily="18" charset="0"/>
              </a:rPr>
              <a:t>Contents</a:t>
            </a:r>
            <a:endParaRPr lang="zh-CN" altLang="en-US" sz="3600" i="1" dirty="0" smtClean="0">
              <a:solidFill>
                <a:srgbClr val="00B0F0"/>
              </a:solidFill>
              <a:latin typeface="Times New Roman" panose="02020603050405020304" pitchFamily="18" charset="0"/>
              <a:cs typeface="Times New Roman" panose="02020603050405020304" pitchFamily="18" charset="0"/>
            </a:endParaRPr>
          </a:p>
        </p:txBody>
      </p:sp>
      <p:sp>
        <p:nvSpPr>
          <p:cNvPr id="5123" name="内容占位符 2"/>
          <p:cNvSpPr>
            <a:spLocks noGrp="1"/>
          </p:cNvSpPr>
          <p:nvPr>
            <p:ph idx="1"/>
          </p:nvPr>
        </p:nvSpPr>
        <p:spPr>
          <a:xfrm>
            <a:off x="486998" y="980728"/>
            <a:ext cx="8229600" cy="4973116"/>
          </a:xfrm>
        </p:spPr>
        <p:txBody>
          <a:bodyPr/>
          <a:lstStyle/>
          <a:p>
            <a:pPr marL="0" indent="0">
              <a:buNone/>
            </a:pPr>
            <a:endParaRPr lang="en-US" altLang="zh-CN" sz="2800" b="1" u="sng" dirty="0" smtClean="0">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INTRODUCTION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Models</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Datasets</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Decline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Why in defense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marL="514350" indent="-514350">
              <a:buFont typeface="+mj-lt"/>
              <a:buAutoNum type="romanUcPeriod"/>
            </a:pPr>
            <a:r>
              <a:rPr lang="en-US" altLang="zh-CN" b="1" dirty="0" smtClean="0">
                <a:solidFill>
                  <a:srgbClr val="C00000"/>
                </a:solidFill>
                <a:latin typeface="Times New Roman" panose="02020603050405020304" pitchFamily="18" charset="0"/>
                <a:cs typeface="Times New Roman" panose="02020603050405020304" pitchFamily="18" charset="0"/>
                <a:sym typeface="+mn-ea"/>
              </a:rPr>
              <a:t>VISUALIZATION </a:t>
            </a:r>
            <a:r>
              <a:rPr lang="en-US" altLang="zh-CN" b="1" dirty="0">
                <a:solidFill>
                  <a:srgbClr val="C00000"/>
                </a:solidFill>
                <a:latin typeface="Times New Roman" panose="02020603050405020304" pitchFamily="18" charset="0"/>
                <a:cs typeface="Times New Roman" panose="02020603050405020304" pitchFamily="18" charset="0"/>
                <a:sym typeface="+mn-ea"/>
              </a:rPr>
              <a:t>&amp; </a:t>
            </a:r>
            <a:r>
              <a:rPr lang="en-US" altLang="zh-CN" b="1" dirty="0" smtClean="0">
                <a:solidFill>
                  <a:srgbClr val="C00000"/>
                </a:solidFill>
                <a:latin typeface="Times New Roman" panose="02020603050405020304" pitchFamily="18" charset="0"/>
                <a:cs typeface="Times New Roman" panose="02020603050405020304" pitchFamily="18" charset="0"/>
                <a:sym typeface="+mn-ea"/>
              </a:rPr>
              <a:t>OBSERVATION</a:t>
            </a:r>
            <a:endParaRPr lang="en-US" altLang="zh-CN" b="1" dirty="0">
              <a:solidFill>
                <a:srgbClr val="C00000"/>
              </a:solidFill>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DISCUSSIONS&amp; CONCLUSIONS</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0"/>
            <a:ext cx="8229600" cy="1143000"/>
          </a:xfrm>
        </p:spPr>
        <p:txBody>
          <a:bodyPr/>
          <a:lstStyle/>
          <a:p>
            <a:r>
              <a:rPr lang="en-US" altLang="zh-CN" sz="3200" dirty="0" smtClean="0"/>
              <a:t>  Visualization and observation</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85" y="1352550"/>
            <a:ext cx="8564880" cy="3598545"/>
          </a:xfrm>
        </p:spPr>
      </p:pic>
      <p:sp>
        <p:nvSpPr>
          <p:cNvPr id="3" name="文本框 2"/>
          <p:cNvSpPr txBox="1"/>
          <p:nvPr/>
        </p:nvSpPr>
        <p:spPr>
          <a:xfrm>
            <a:off x="251520" y="5013176"/>
            <a:ext cx="8640960"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Figure</a:t>
            </a:r>
            <a:r>
              <a:rPr lang="zh-CN" altLang="en-US"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Visualization of the activations </a:t>
            </a:r>
            <a:r>
              <a:rPr lang="zh-CN" altLang="en-US" dirty="0" smtClean="0">
                <a:latin typeface="Times New Roman" panose="02020603050405020304" pitchFamily="18" charset="0"/>
                <a:cs typeface="Times New Roman" panose="02020603050405020304" pitchFamily="18" charset="0"/>
              </a:rPr>
              <a:t>for </a:t>
            </a:r>
            <a:r>
              <a:rPr lang="zh-CN" altLang="en-US" dirty="0">
                <a:latin typeface="Times New Roman" panose="02020603050405020304" pitchFamily="18" charset="0"/>
                <a:cs typeface="Times New Roman" panose="02020603050405020304" pitchFamily="18" charset="0"/>
              </a:rPr>
              <a:t>the four baseline models on four classiﬁcation </a:t>
            </a:r>
            <a:r>
              <a:rPr lang="zh-CN" altLang="en-US" dirty="0" smtClean="0">
                <a:latin typeface="Times New Roman" panose="02020603050405020304" pitchFamily="18" charset="0"/>
                <a:cs typeface="Times New Roman" panose="02020603050405020304" pitchFamily="18" charset="0"/>
              </a:rPr>
              <a:t>datasets；the </a:t>
            </a:r>
            <a:r>
              <a:rPr lang="zh-CN" altLang="en-US" dirty="0">
                <a:latin typeface="Times New Roman" panose="02020603050405020304" pitchFamily="18" charset="0"/>
                <a:cs typeface="Times New Roman" panose="02020603050405020304" pitchFamily="18" charset="0"/>
              </a:rPr>
              <a:t>red regions mean larger values and blue regions refer to smaller values.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86998" y="548680"/>
            <a:ext cx="8229600" cy="1143000"/>
          </a:xfrm>
        </p:spPr>
        <p:txBody>
          <a:bodyPr/>
          <a:lstStyle/>
          <a:p>
            <a:pPr algn="l"/>
            <a:r>
              <a:rPr lang="en-US" altLang="zh-CN" sz="3600" i="1" dirty="0" smtClean="0">
                <a:solidFill>
                  <a:srgbClr val="00B0F0"/>
                </a:solidFill>
                <a:latin typeface="Times New Roman" panose="02020603050405020304" pitchFamily="18" charset="0"/>
                <a:cs typeface="Times New Roman" panose="02020603050405020304" pitchFamily="18" charset="0"/>
              </a:rPr>
              <a:t>Contents</a:t>
            </a:r>
            <a:endParaRPr lang="zh-CN" altLang="en-US" sz="3600" i="1" dirty="0" smtClean="0">
              <a:solidFill>
                <a:srgbClr val="00B0F0"/>
              </a:solidFill>
              <a:latin typeface="Times New Roman" panose="02020603050405020304" pitchFamily="18" charset="0"/>
              <a:cs typeface="Times New Roman" panose="02020603050405020304" pitchFamily="18" charset="0"/>
            </a:endParaRPr>
          </a:p>
        </p:txBody>
      </p:sp>
      <p:sp>
        <p:nvSpPr>
          <p:cNvPr id="5123" name="内容占位符 2"/>
          <p:cNvSpPr>
            <a:spLocks noGrp="1"/>
          </p:cNvSpPr>
          <p:nvPr>
            <p:ph idx="1"/>
          </p:nvPr>
        </p:nvSpPr>
        <p:spPr>
          <a:xfrm>
            <a:off x="486998" y="980728"/>
            <a:ext cx="8229600" cy="4973116"/>
          </a:xfrm>
        </p:spPr>
        <p:txBody>
          <a:bodyPr/>
          <a:lstStyle/>
          <a:p>
            <a:pPr marL="0" indent="0">
              <a:buNone/>
            </a:pPr>
            <a:endParaRPr lang="en-US" altLang="zh-CN" sz="2800" b="1" u="sng" dirty="0" smtClean="0">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INTRODUCTION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Models</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Datasets</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Decline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Why in defense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VISUALIZATION </a:t>
            </a: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&amp;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OBSERVATION</a:t>
            </a:r>
            <a:endPar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3600" b="1" dirty="0" smtClean="0">
                <a:solidFill>
                  <a:srgbClr val="C00000"/>
                </a:solidFill>
                <a:latin typeface="Times New Roman" panose="02020603050405020304" pitchFamily="18" charset="0"/>
                <a:cs typeface="Times New Roman" panose="02020603050405020304" pitchFamily="18" charset="0"/>
                <a:sym typeface="+mn-ea"/>
              </a:rPr>
              <a:t> DISCUSSIONS&amp; CONCLUSIONS</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0"/>
            <a:ext cx="8229600" cy="1143000"/>
          </a:xfrm>
        </p:spPr>
        <p:txBody>
          <a:bodyPr/>
          <a:lstStyle/>
          <a:p>
            <a:r>
              <a:rPr lang="en-US" altLang="zh-CN" sz="3600" dirty="0" smtClean="0"/>
              <a:t>Discussion and Conclusion</a:t>
            </a:r>
            <a:endParaRPr lang="zh-CN" altLang="en-US" sz="3600" dirty="0"/>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Without FC, the activations is </a:t>
            </a:r>
            <a:r>
              <a:rPr lang="en-US" altLang="zh-CN" sz="2800" dirty="0" smtClean="0">
                <a:latin typeface="Times New Roman" panose="02020603050405020304" pitchFamily="18" charset="0"/>
                <a:cs typeface="Times New Roman" panose="02020603050405020304" pitchFamily="18" charset="0"/>
              </a:rPr>
              <a:t>too concentrated </a:t>
            </a:r>
            <a:r>
              <a:rPr lang="en-US" altLang="zh-CN" sz="2800" dirty="0">
                <a:latin typeface="Times New Roman" panose="02020603050405020304" pitchFamily="18" charset="0"/>
                <a:cs typeface="Times New Roman" panose="02020603050405020304" pitchFamily="18" charset="0"/>
              </a:rPr>
              <a:t>around the </a:t>
            </a:r>
            <a:r>
              <a:rPr lang="en-US" altLang="zh-CN" sz="2800" dirty="0" smtClean="0">
                <a:latin typeface="Times New Roman" panose="02020603050405020304" pitchFamily="18" charset="0"/>
                <a:cs typeface="Times New Roman" panose="02020603050405020304" pitchFamily="18" charset="0"/>
              </a:rPr>
              <a:t>object. While, those </a:t>
            </a:r>
            <a:r>
              <a:rPr lang="en-US" altLang="zh-CN" sz="2800" dirty="0">
                <a:latin typeface="Times New Roman" panose="02020603050405020304" pitchFamily="18" charset="0"/>
                <a:cs typeface="Times New Roman" panose="02020603050405020304" pitchFamily="18" charset="0"/>
              </a:rPr>
              <a:t>models with FC layers show a different </a:t>
            </a:r>
            <a:r>
              <a:rPr lang="en-US" altLang="zh-CN" sz="2800" dirty="0" smtClean="0">
                <a:latin typeface="Times New Roman" panose="02020603050405020304" pitchFamily="18" charset="0"/>
                <a:cs typeface="Times New Roman" panose="02020603050405020304" pitchFamily="18" charset="0"/>
              </a:rPr>
              <a:t>property.</a:t>
            </a:r>
          </a:p>
          <a:p>
            <a:endParaRPr lang="en-US" altLang="zh-CN"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Target </a:t>
            </a:r>
            <a:r>
              <a:rPr lang="en-US" altLang="zh-CN" sz="2800" dirty="0">
                <a:latin typeface="Times New Roman" panose="02020603050405020304" pitchFamily="18" charset="0"/>
                <a:cs typeface="Times New Roman" panose="02020603050405020304" pitchFamily="18" charset="0"/>
              </a:rPr>
              <a:t>domain is not far away from the source domain, fully connected layers can be replaced by global average pooling for better efﬁciency and accuracy. </a:t>
            </a:r>
            <a:endParaRPr lang="en-US" altLang="zh-CN" sz="2800"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en-US" altLang="zh-CN" dirty="0" smtClean="0"/>
              <a:t>Future work</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Maintain CNN models with global average pooling and make it suitable for visual representation transfer to distant target domains.</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86998" y="548680"/>
            <a:ext cx="8229600" cy="1143000"/>
          </a:xfrm>
        </p:spPr>
        <p:txBody>
          <a:bodyPr/>
          <a:lstStyle/>
          <a:p>
            <a:pPr algn="l"/>
            <a:r>
              <a:rPr lang="en-US" altLang="zh-CN" sz="3600" i="1" dirty="0" smtClean="0">
                <a:solidFill>
                  <a:srgbClr val="00B0F0"/>
                </a:solidFill>
                <a:latin typeface="Times New Roman" panose="02020603050405020304" pitchFamily="18" charset="0"/>
                <a:cs typeface="Times New Roman" panose="02020603050405020304" pitchFamily="18" charset="0"/>
              </a:rPr>
              <a:t>Contents</a:t>
            </a:r>
            <a:endParaRPr lang="zh-CN" altLang="en-US" sz="3600" i="1" dirty="0" smtClean="0">
              <a:solidFill>
                <a:srgbClr val="00B0F0"/>
              </a:solidFill>
              <a:latin typeface="Times New Roman" panose="02020603050405020304" pitchFamily="18" charset="0"/>
              <a:cs typeface="Times New Roman" panose="02020603050405020304" pitchFamily="18" charset="0"/>
            </a:endParaRPr>
          </a:p>
        </p:txBody>
      </p:sp>
      <p:sp>
        <p:nvSpPr>
          <p:cNvPr id="5123" name="内容占位符 2"/>
          <p:cNvSpPr>
            <a:spLocks noGrp="1"/>
          </p:cNvSpPr>
          <p:nvPr>
            <p:ph idx="1"/>
          </p:nvPr>
        </p:nvSpPr>
        <p:spPr>
          <a:xfrm>
            <a:off x="486998" y="980728"/>
            <a:ext cx="8229600" cy="4973116"/>
          </a:xfrm>
        </p:spPr>
        <p:txBody>
          <a:bodyPr/>
          <a:lstStyle/>
          <a:p>
            <a:pPr marL="0" indent="0">
              <a:buNone/>
            </a:pPr>
            <a:endParaRPr lang="en-US" altLang="zh-CN" sz="2800" b="1" u="sng" dirty="0" smtClean="0">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a:latin typeface="Times New Roman" panose="02020603050405020304" pitchFamily="18" charset="0"/>
                <a:cs typeface="Times New Roman" panose="02020603050405020304" pitchFamily="18" charset="0"/>
                <a:sym typeface="+mn-ea"/>
              </a:rPr>
              <a:t>INTRODUCTION </a:t>
            </a:r>
            <a:r>
              <a:rPr lang="en-US" altLang="zh-CN" sz="2800" b="1" dirty="0" smtClean="0">
                <a:latin typeface="Times New Roman" panose="02020603050405020304" pitchFamily="18" charset="0"/>
                <a:cs typeface="Times New Roman" panose="02020603050405020304" pitchFamily="18" charset="0"/>
                <a:sym typeface="+mn-ea"/>
              </a:rPr>
              <a:t> </a:t>
            </a:r>
            <a:endParaRPr lang="en-US" altLang="zh-CN" sz="2000" b="1" dirty="0">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smtClean="0">
                <a:latin typeface="Times New Roman" panose="02020603050405020304" pitchFamily="18" charset="0"/>
                <a:cs typeface="Times New Roman" panose="02020603050405020304" pitchFamily="18" charset="0"/>
                <a:sym typeface="+mn-ea"/>
              </a:rPr>
              <a:t>Models</a:t>
            </a:r>
            <a:endParaRPr lang="en-US" altLang="zh-CN" sz="2000" b="1" dirty="0">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a:latin typeface="Times New Roman" panose="02020603050405020304" pitchFamily="18" charset="0"/>
                <a:cs typeface="Times New Roman" panose="02020603050405020304" pitchFamily="18" charset="0"/>
                <a:sym typeface="+mn-ea"/>
              </a:rPr>
              <a:t>Datasets</a:t>
            </a:r>
          </a:p>
          <a:p>
            <a:pPr lvl="1" indent="-342900">
              <a:buFont typeface="Arial" panose="020B0604020202020204" pitchFamily="34" charset="0"/>
              <a:buAutoNum type="alphaUcPeriod"/>
            </a:pPr>
            <a:r>
              <a:rPr lang="en-US" altLang="zh-CN" sz="2000" b="1" dirty="0">
                <a:latin typeface="Times New Roman" panose="02020603050405020304" pitchFamily="18" charset="0"/>
                <a:cs typeface="Times New Roman" panose="02020603050405020304" pitchFamily="18" charset="0"/>
                <a:sym typeface="+mn-ea"/>
              </a:rPr>
              <a:t>Decline of </a:t>
            </a:r>
            <a:r>
              <a:rPr lang="en-US" altLang="zh-CN" sz="2000" b="1" dirty="0" smtClean="0">
                <a:latin typeface="Times New Roman" panose="02020603050405020304" pitchFamily="18" charset="0"/>
                <a:cs typeface="Times New Roman" panose="02020603050405020304" pitchFamily="18" charset="0"/>
                <a:sym typeface="+mn-ea"/>
              </a:rPr>
              <a:t>FC</a:t>
            </a:r>
          </a:p>
          <a:p>
            <a:pPr lvl="1" indent="-342900">
              <a:buFont typeface="Arial" panose="020B0604020202020204" pitchFamily="34" charset="0"/>
              <a:buAutoNum type="alphaUcPeriod"/>
            </a:pPr>
            <a:r>
              <a:rPr lang="en-US" altLang="zh-CN" sz="2000" b="1" dirty="0">
                <a:latin typeface="Times New Roman" panose="02020603050405020304" pitchFamily="18" charset="0"/>
                <a:cs typeface="Times New Roman" panose="02020603050405020304" pitchFamily="18" charset="0"/>
                <a:sym typeface="+mn-ea"/>
              </a:rPr>
              <a:t>Why in defense of </a:t>
            </a:r>
            <a:r>
              <a:rPr lang="en-US" altLang="zh-CN" sz="2000" b="1" dirty="0" smtClean="0">
                <a:latin typeface="Times New Roman" panose="02020603050405020304" pitchFamily="18" charset="0"/>
                <a:cs typeface="Times New Roman" panose="02020603050405020304" pitchFamily="18" charset="0"/>
                <a:sym typeface="+mn-ea"/>
              </a:rPr>
              <a:t>FC</a:t>
            </a:r>
          </a:p>
          <a:p>
            <a:pPr marL="514350" indent="-514350">
              <a:buFont typeface="+mj-lt"/>
              <a:buAutoNum type="romanUcPeriod"/>
            </a:pPr>
            <a:r>
              <a:rPr lang="en-US" altLang="zh-CN" sz="2800" b="1" dirty="0" smtClean="0">
                <a:latin typeface="Times New Roman" panose="02020603050405020304" pitchFamily="18" charset="0"/>
                <a:cs typeface="Times New Roman" panose="02020603050405020304" pitchFamily="18" charset="0"/>
                <a:sym typeface="+mn-ea"/>
              </a:rPr>
              <a:t>VISUALIZATION </a:t>
            </a:r>
            <a:r>
              <a:rPr lang="en-US" altLang="zh-CN" sz="2800" b="1" dirty="0">
                <a:latin typeface="Times New Roman" panose="02020603050405020304" pitchFamily="18" charset="0"/>
                <a:cs typeface="Times New Roman" panose="02020603050405020304" pitchFamily="18" charset="0"/>
                <a:sym typeface="+mn-ea"/>
              </a:rPr>
              <a:t>&amp; </a:t>
            </a:r>
            <a:r>
              <a:rPr lang="en-US" altLang="zh-CN" sz="2800" b="1" dirty="0" smtClean="0">
                <a:latin typeface="Times New Roman" panose="02020603050405020304" pitchFamily="18" charset="0"/>
                <a:cs typeface="Times New Roman" panose="02020603050405020304" pitchFamily="18" charset="0"/>
                <a:sym typeface="+mn-ea"/>
              </a:rPr>
              <a:t>OBSERVATION</a:t>
            </a:r>
            <a:endParaRPr lang="en-US" altLang="zh-CN" sz="2800" b="1" dirty="0">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smtClean="0">
                <a:latin typeface="Times New Roman" panose="02020603050405020304" pitchFamily="18" charset="0"/>
                <a:cs typeface="Times New Roman" panose="02020603050405020304" pitchFamily="18" charset="0"/>
                <a:sym typeface="+mn-ea"/>
              </a:rPr>
              <a:t> DISCUSSIONS&amp; CONCLUSIONS</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86998" y="548680"/>
            <a:ext cx="8229600" cy="1143000"/>
          </a:xfrm>
        </p:spPr>
        <p:txBody>
          <a:bodyPr/>
          <a:lstStyle/>
          <a:p>
            <a:pPr algn="l"/>
            <a:r>
              <a:rPr lang="en-US" altLang="zh-CN" sz="3600" i="1" dirty="0" smtClean="0">
                <a:solidFill>
                  <a:srgbClr val="00B0F0"/>
                </a:solidFill>
                <a:latin typeface="Times New Roman" panose="02020603050405020304" pitchFamily="18" charset="0"/>
                <a:cs typeface="Times New Roman" panose="02020603050405020304" pitchFamily="18" charset="0"/>
              </a:rPr>
              <a:t>Contents</a:t>
            </a:r>
            <a:endParaRPr lang="zh-CN" altLang="en-US" sz="3600" i="1" dirty="0" smtClean="0">
              <a:solidFill>
                <a:srgbClr val="00B0F0"/>
              </a:solidFill>
              <a:latin typeface="Times New Roman" panose="02020603050405020304" pitchFamily="18" charset="0"/>
              <a:cs typeface="Times New Roman" panose="02020603050405020304" pitchFamily="18" charset="0"/>
            </a:endParaRPr>
          </a:p>
        </p:txBody>
      </p:sp>
      <p:sp>
        <p:nvSpPr>
          <p:cNvPr id="5123" name="内容占位符 2"/>
          <p:cNvSpPr>
            <a:spLocks noGrp="1"/>
          </p:cNvSpPr>
          <p:nvPr>
            <p:ph idx="1"/>
          </p:nvPr>
        </p:nvSpPr>
        <p:spPr>
          <a:xfrm>
            <a:off x="486998" y="980728"/>
            <a:ext cx="8229600" cy="4973116"/>
          </a:xfrm>
        </p:spPr>
        <p:txBody>
          <a:bodyPr/>
          <a:lstStyle/>
          <a:p>
            <a:pPr marL="0" indent="0">
              <a:buNone/>
            </a:pPr>
            <a:endParaRPr lang="en-US" altLang="zh-CN" sz="2800" b="1" u="sng" dirty="0" smtClean="0">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INTRODUCTION </a:t>
            </a:r>
            <a:r>
              <a:rPr lang="en-US" altLang="zh-CN" sz="2800" b="1" dirty="0" smtClean="0">
                <a:latin typeface="Times New Roman" panose="02020603050405020304" pitchFamily="18" charset="0"/>
                <a:cs typeface="Times New Roman" panose="02020603050405020304" pitchFamily="18" charset="0"/>
                <a:sym typeface="+mn-ea"/>
              </a:rPr>
              <a:t> </a:t>
            </a:r>
            <a:endParaRPr lang="en-US" altLang="zh-CN" sz="2000" b="1" dirty="0">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4000" b="1" dirty="0" smtClean="0">
                <a:solidFill>
                  <a:srgbClr val="FF0000"/>
                </a:solidFill>
                <a:latin typeface="Times New Roman" panose="02020603050405020304" pitchFamily="18" charset="0"/>
                <a:cs typeface="Times New Roman" panose="02020603050405020304" pitchFamily="18" charset="0"/>
                <a:sym typeface="+mn-ea"/>
              </a:rPr>
              <a:t>Models</a:t>
            </a:r>
            <a:endParaRPr lang="en-US" altLang="zh-CN" sz="4000" b="1" dirty="0">
              <a:solidFill>
                <a:srgbClr val="FF0000"/>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Datasets</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Decline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Why in defense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VISUALIZATION </a:t>
            </a: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&amp;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OBSERVATION</a:t>
            </a:r>
            <a:endPar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DISCUSSIONS&amp; CONCLUSIONS</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528" y="23256"/>
            <a:ext cx="8229600" cy="1143000"/>
          </a:xfrm>
        </p:spPr>
        <p:txBody>
          <a:bodyPr/>
          <a:lstStyle/>
          <a:p>
            <a:r>
              <a:rPr lang="en-US" altLang="zh-CN" dirty="0" smtClean="0"/>
              <a:t>models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894554"/>
            <a:ext cx="6264696" cy="52707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86998" y="548680"/>
            <a:ext cx="8229600" cy="1143000"/>
          </a:xfrm>
        </p:spPr>
        <p:txBody>
          <a:bodyPr/>
          <a:lstStyle/>
          <a:p>
            <a:pPr algn="l"/>
            <a:r>
              <a:rPr lang="en-US" altLang="zh-CN" sz="3600" i="1" dirty="0" smtClean="0">
                <a:solidFill>
                  <a:srgbClr val="00B0F0"/>
                </a:solidFill>
                <a:latin typeface="Times New Roman" panose="02020603050405020304" pitchFamily="18" charset="0"/>
                <a:cs typeface="Times New Roman" panose="02020603050405020304" pitchFamily="18" charset="0"/>
              </a:rPr>
              <a:t>Contents</a:t>
            </a:r>
            <a:endParaRPr lang="zh-CN" altLang="en-US" sz="3600" i="1" dirty="0" smtClean="0">
              <a:solidFill>
                <a:srgbClr val="00B0F0"/>
              </a:solidFill>
              <a:latin typeface="Times New Roman" panose="02020603050405020304" pitchFamily="18" charset="0"/>
              <a:cs typeface="Times New Roman" panose="02020603050405020304" pitchFamily="18" charset="0"/>
            </a:endParaRPr>
          </a:p>
        </p:txBody>
      </p:sp>
      <p:sp>
        <p:nvSpPr>
          <p:cNvPr id="5123" name="内容占位符 2"/>
          <p:cNvSpPr>
            <a:spLocks noGrp="1"/>
          </p:cNvSpPr>
          <p:nvPr>
            <p:ph idx="1"/>
          </p:nvPr>
        </p:nvSpPr>
        <p:spPr>
          <a:xfrm>
            <a:off x="486998" y="980728"/>
            <a:ext cx="8229600" cy="4973116"/>
          </a:xfrm>
        </p:spPr>
        <p:txBody>
          <a:bodyPr/>
          <a:lstStyle/>
          <a:p>
            <a:pPr marL="0" indent="0">
              <a:buNone/>
            </a:pPr>
            <a:endParaRPr lang="en-US" altLang="zh-CN" sz="2800" b="1" u="sng" dirty="0" smtClean="0">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INTRODUCTION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Models</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4000" b="1" dirty="0">
                <a:solidFill>
                  <a:srgbClr val="C00000"/>
                </a:solidFill>
                <a:latin typeface="Times New Roman" panose="02020603050405020304" pitchFamily="18" charset="0"/>
                <a:cs typeface="Times New Roman" panose="02020603050405020304" pitchFamily="18" charset="0"/>
                <a:sym typeface="+mn-ea"/>
              </a:rPr>
              <a:t>Datasets</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Decline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Why in defense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VISUALIZATION </a:t>
            </a: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&amp;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OBSERVATION</a:t>
            </a:r>
            <a:endPar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DISCUSSIONS&amp; CONCLUSIONS</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528" y="-20706"/>
            <a:ext cx="8229600" cy="1143000"/>
          </a:xfrm>
        </p:spPr>
        <p:txBody>
          <a:bodyPr/>
          <a:lstStyle/>
          <a:p>
            <a:r>
              <a:rPr lang="en-US" altLang="zh-CN" dirty="0" smtClean="0"/>
              <a:t>datasets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848617"/>
            <a:ext cx="6762750" cy="2232248"/>
          </a:xfrm>
        </p:spPr>
      </p:pic>
      <p:sp>
        <p:nvSpPr>
          <p:cNvPr id="5" name="文本框 4"/>
          <p:cNvSpPr txBox="1"/>
          <p:nvPr/>
        </p:nvSpPr>
        <p:spPr>
          <a:xfrm>
            <a:off x="356530" y="3068960"/>
            <a:ext cx="8319925" cy="3693319"/>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 Caltech-101. </a:t>
            </a:r>
            <a:r>
              <a:rPr lang="en-US" altLang="zh-CN" dirty="0">
                <a:latin typeface="Times New Roman" panose="02020603050405020304" pitchFamily="18" charset="0"/>
                <a:cs typeface="Times New Roman" panose="02020603050405020304" pitchFamily="18" charset="0"/>
              </a:rPr>
              <a:t>It has 101 categories of </a:t>
            </a:r>
            <a:r>
              <a:rPr lang="en-US" altLang="zh-CN" dirty="0" smtClean="0">
                <a:latin typeface="Times New Roman" panose="02020603050405020304" pitchFamily="18" charset="0"/>
                <a:cs typeface="Times New Roman" panose="02020603050405020304" pitchFamily="18" charset="0"/>
              </a:rPr>
              <a:t>objects. </a:t>
            </a:r>
            <a:r>
              <a:rPr lang="en-US" altLang="zh-CN" dirty="0">
                <a:latin typeface="Times New Roman" panose="02020603050405020304" pitchFamily="18" charset="0"/>
                <a:cs typeface="Times New Roman" panose="02020603050405020304" pitchFamily="18" charset="0"/>
              </a:rPr>
              <a:t>This dataset is the most similar one to ImageNet, because the categories in Caltech-101 are mostly included in the categories in ImageNet. </a:t>
            </a:r>
            <a:endParaRPr lang="en-US" altLang="zh-CN"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MITIndoor-67</a:t>
            </a:r>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It </a:t>
            </a:r>
            <a:r>
              <a:rPr lang="en-US" altLang="zh-CN" dirty="0">
                <a:latin typeface="Times New Roman" panose="02020603050405020304" pitchFamily="18" charset="0"/>
                <a:cs typeface="Times New Roman" panose="02020603050405020304" pitchFamily="18" charset="0"/>
              </a:rPr>
              <a:t>has 67 indoor scene </a:t>
            </a:r>
            <a:r>
              <a:rPr lang="en-US" altLang="zh-CN" dirty="0" smtClean="0">
                <a:latin typeface="Times New Roman" panose="02020603050405020304" pitchFamily="18" charset="0"/>
                <a:cs typeface="Times New Roman" panose="02020603050405020304" pitchFamily="18" charset="0"/>
              </a:rPr>
              <a:t>categories. </a:t>
            </a:r>
            <a:r>
              <a:rPr lang="en-US" altLang="zh-CN" dirty="0">
                <a:latin typeface="Times New Roman" panose="02020603050405020304" pitchFamily="18" charset="0"/>
                <a:cs typeface="Times New Roman" panose="02020603050405020304" pitchFamily="18" charset="0"/>
              </a:rPr>
              <a:t>This dataset is less similar to the source ImageNet dataset than Caltech-101. </a:t>
            </a:r>
            <a:endParaRPr lang="en-US" altLang="zh-CN"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9-class RGB-NIR scene. </a:t>
            </a:r>
            <a:r>
              <a:rPr lang="en-US" altLang="zh-CN" dirty="0">
                <a:latin typeface="Times New Roman" panose="02020603050405020304" pitchFamily="18" charset="0"/>
                <a:cs typeface="Times New Roman" panose="02020603050405020304" pitchFamily="18" charset="0"/>
              </a:rPr>
              <a:t>This scene recognition dataset is proposed in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a:t>
            </a:r>
            <a:r>
              <a:rPr lang="en-US" altLang="zh-CN" dirty="0" smtClean="0">
                <a:latin typeface="Times New Roman" panose="02020603050405020304" pitchFamily="18" charset="0"/>
                <a:cs typeface="Times New Roman" panose="02020603050405020304" pitchFamily="18" charset="0"/>
              </a:rPr>
              <a:t>includes nine scene categories in the RGB-NIR image. The </a:t>
            </a:r>
            <a:r>
              <a:rPr lang="en-US" altLang="zh-CN" dirty="0">
                <a:latin typeface="Times New Roman" panose="02020603050405020304" pitchFamily="18" charset="0"/>
                <a:cs typeface="Times New Roman" panose="02020603050405020304" pitchFamily="18" charset="0"/>
              </a:rPr>
              <a:t>RGB images in this dataset is getting more distant to ImageNet, because the outdoor scenes in this dataset is different from those in ImageNet. The NIR part of this dataset is taken by different sensors than the ImageNet (NIR vs. RGB). Due to this difference in imaging sensor, the NIR images are dissimilar to the ImageNet images. </a:t>
            </a:r>
            <a:endParaRPr lang="en-US" altLang="zh-CN"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CUB200-2011. </a:t>
            </a:r>
            <a:r>
              <a:rPr lang="en-US" altLang="zh-CN" dirty="0">
                <a:latin typeface="Times New Roman" panose="02020603050405020304" pitchFamily="18" charset="0"/>
                <a:cs typeface="Times New Roman" panose="02020603050405020304" pitchFamily="18" charset="0"/>
              </a:rPr>
              <a:t>contains 11788 images of 200 ﬁne-grained bird species. We </a:t>
            </a:r>
            <a:r>
              <a:rPr lang="en-US" altLang="zh-CN" dirty="0" smtClean="0">
                <a:latin typeface="Times New Roman" panose="02020603050405020304" pitchFamily="18" charset="0"/>
                <a:cs typeface="Times New Roman" panose="02020603050405020304" pitchFamily="18" charset="0"/>
              </a:rPr>
              <a:t>perform both classiﬁcation and unsupervised localization/retrieval tasks on CUB200-2011.</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86998" y="548680"/>
            <a:ext cx="8229600" cy="1143000"/>
          </a:xfrm>
        </p:spPr>
        <p:txBody>
          <a:bodyPr/>
          <a:lstStyle/>
          <a:p>
            <a:pPr algn="l"/>
            <a:r>
              <a:rPr lang="en-US" altLang="zh-CN" sz="3600" i="1" dirty="0" smtClean="0">
                <a:solidFill>
                  <a:srgbClr val="00B0F0"/>
                </a:solidFill>
                <a:latin typeface="Times New Roman" panose="02020603050405020304" pitchFamily="18" charset="0"/>
                <a:cs typeface="Times New Roman" panose="02020603050405020304" pitchFamily="18" charset="0"/>
              </a:rPr>
              <a:t>Contents</a:t>
            </a:r>
            <a:endParaRPr lang="zh-CN" altLang="en-US" sz="3600" i="1" dirty="0" smtClean="0">
              <a:solidFill>
                <a:srgbClr val="00B0F0"/>
              </a:solidFill>
              <a:latin typeface="Times New Roman" panose="02020603050405020304" pitchFamily="18" charset="0"/>
              <a:cs typeface="Times New Roman" panose="02020603050405020304" pitchFamily="18" charset="0"/>
            </a:endParaRPr>
          </a:p>
        </p:txBody>
      </p:sp>
      <p:sp>
        <p:nvSpPr>
          <p:cNvPr id="5123" name="内容占位符 2"/>
          <p:cNvSpPr>
            <a:spLocks noGrp="1"/>
          </p:cNvSpPr>
          <p:nvPr>
            <p:ph idx="1"/>
          </p:nvPr>
        </p:nvSpPr>
        <p:spPr>
          <a:xfrm>
            <a:off x="486998" y="980728"/>
            <a:ext cx="8229600" cy="4973116"/>
          </a:xfrm>
        </p:spPr>
        <p:txBody>
          <a:bodyPr/>
          <a:lstStyle/>
          <a:p>
            <a:pPr marL="0" indent="0">
              <a:buNone/>
            </a:pPr>
            <a:endParaRPr lang="en-US" altLang="zh-CN" sz="2800" b="1" u="sng" dirty="0" smtClean="0">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INTRODUCTION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Models</a:t>
            </a:r>
            <a:endPar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Datasets</a:t>
            </a:r>
          </a:p>
          <a:p>
            <a:pPr lvl="1" indent="-342900">
              <a:buFont typeface="Arial" panose="020B0604020202020204" pitchFamily="34" charset="0"/>
              <a:buAutoNum type="alphaUcPeriod"/>
            </a:pPr>
            <a:r>
              <a:rPr lang="en-US" altLang="zh-CN" sz="4000" b="1" dirty="0">
                <a:solidFill>
                  <a:srgbClr val="C00000"/>
                </a:solidFill>
                <a:latin typeface="Times New Roman" panose="02020603050405020304" pitchFamily="18" charset="0"/>
                <a:cs typeface="Times New Roman" panose="02020603050405020304" pitchFamily="18" charset="0"/>
                <a:sym typeface="+mn-ea"/>
              </a:rPr>
              <a:t>Decline of </a:t>
            </a:r>
            <a:r>
              <a:rPr lang="en-US" altLang="zh-CN" sz="4000" b="1" dirty="0" smtClean="0">
                <a:solidFill>
                  <a:srgbClr val="C00000"/>
                </a:solidFill>
                <a:latin typeface="Times New Roman" panose="02020603050405020304" pitchFamily="18" charset="0"/>
                <a:cs typeface="Times New Roman" panose="02020603050405020304" pitchFamily="18" charset="0"/>
                <a:sym typeface="+mn-ea"/>
              </a:rPr>
              <a:t>FC</a:t>
            </a:r>
          </a:p>
          <a:p>
            <a:pPr lvl="1" indent="-342900">
              <a:buFont typeface="Arial" panose="020B0604020202020204" pitchFamily="34" charset="0"/>
              <a:buAutoNum type="alphaUcPeriod"/>
            </a:pPr>
            <a:r>
              <a:rPr lang="en-US" altLang="zh-CN" sz="20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Why in defense of </a:t>
            </a:r>
            <a:r>
              <a:rPr lang="en-US" altLang="zh-CN" sz="20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FC</a:t>
            </a: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VISUALIZATION </a:t>
            </a:r>
            <a:r>
              <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rPr>
              <a:t>&amp; </a:t>
            </a: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OBSERVATION</a:t>
            </a:r>
            <a:endParaRPr lang="en-US" altLang="zh-CN" sz="2800" b="1" dirty="0">
              <a:solidFill>
                <a:schemeClr val="tx2">
                  <a:lumMod val="40000"/>
                  <a:lumOff val="60000"/>
                </a:schemeClr>
              </a:solidFill>
              <a:latin typeface="Times New Roman" panose="02020603050405020304" pitchFamily="18" charset="0"/>
              <a:cs typeface="Times New Roman" panose="02020603050405020304" pitchFamily="18" charset="0"/>
              <a:sym typeface="+mn-ea"/>
            </a:endParaRPr>
          </a:p>
          <a:p>
            <a:pPr marL="514350" indent="-514350">
              <a:buFont typeface="+mj-lt"/>
              <a:buAutoNum type="romanUcPeriod"/>
            </a:pPr>
            <a:r>
              <a:rPr lang="en-US" altLang="zh-CN" sz="2800" b="1" dirty="0" smtClean="0">
                <a:solidFill>
                  <a:schemeClr val="tx2">
                    <a:lumMod val="40000"/>
                    <a:lumOff val="60000"/>
                  </a:schemeClr>
                </a:solidFill>
                <a:latin typeface="Times New Roman" panose="02020603050405020304" pitchFamily="18" charset="0"/>
                <a:cs typeface="Times New Roman" panose="02020603050405020304" pitchFamily="18" charset="0"/>
                <a:sym typeface="+mn-ea"/>
              </a:rPr>
              <a:t> DISCUSSIONS&amp; CONCLUSIONS</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32656"/>
            <a:ext cx="8229600" cy="1143000"/>
          </a:xfrm>
        </p:spPr>
        <p:txBody>
          <a:bodyPr/>
          <a:lstStyle/>
          <a:p>
            <a:pPr lvl="1"/>
            <a:r>
              <a:rPr lang="en-US" altLang="zh-CN" sz="3200" b="1" dirty="0">
                <a:latin typeface="Times New Roman" panose="02020603050405020304" pitchFamily="18" charset="0"/>
                <a:cs typeface="Times New Roman" panose="02020603050405020304" pitchFamily="18" charset="0"/>
                <a:sym typeface="+mn-ea"/>
              </a:rPr>
              <a:t>Decline of FC</a:t>
            </a:r>
            <a:r>
              <a:rPr lang="en-US" altLang="zh-CN" sz="2000" b="1" dirty="0">
                <a:latin typeface="Times New Roman" panose="02020603050405020304" pitchFamily="18" charset="0"/>
                <a:cs typeface="Times New Roman" panose="02020603050405020304" pitchFamily="18" charset="0"/>
                <a:sym typeface="+mn-ea"/>
              </a:rPr>
              <a:t/>
            </a:r>
            <a:br>
              <a:rPr lang="en-US" altLang="zh-CN" sz="2000" b="1" dirty="0">
                <a:latin typeface="Times New Roman" panose="02020603050405020304" pitchFamily="18" charset="0"/>
                <a:cs typeface="Times New Roman" panose="02020603050405020304" pitchFamily="18" charset="0"/>
                <a:sym typeface="+mn-ea"/>
              </a:rPr>
            </a:b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dirty="0" smtClean="0">
                <a:latin typeface="Times New Roman" panose="02020603050405020304" pitchFamily="18" charset="0"/>
                <a:cs typeface="Times New Roman" panose="02020603050405020304" pitchFamily="18" charset="0"/>
              </a:rPr>
              <a:t>FC and </a:t>
            </a:r>
            <a:r>
              <a:rPr lang="en-US" altLang="zh-CN" dirty="0" err="1" smtClean="0">
                <a:latin typeface="Times New Roman" panose="02020603050405020304" pitchFamily="18" charset="0"/>
                <a:cs typeface="Times New Roman" panose="02020603050405020304" pitchFamily="18" charset="0"/>
              </a:rPr>
              <a:t>Softmax</a:t>
            </a:r>
            <a:r>
              <a:rPr lang="en-US" altLang="zh-CN" dirty="0" smtClean="0">
                <a:latin typeface="Times New Roman" panose="02020603050405020304" pitchFamily="18" charset="0"/>
                <a:cs typeface="Times New Roman" panose="02020603050405020304" pitchFamily="18" charset="0"/>
              </a:rPr>
              <a:t> is a dream ticket</a:t>
            </a:r>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48" y="2204864"/>
            <a:ext cx="8136904" cy="3384376"/>
          </a:xfrm>
          <a:prstGeom prst="rect">
            <a:avLst/>
          </a:prstGeom>
        </p:spPr>
      </p:pic>
      <p:sp>
        <p:nvSpPr>
          <p:cNvPr id="4" name="文本框 3"/>
          <p:cNvSpPr txBox="1"/>
          <p:nvPr/>
        </p:nvSpPr>
        <p:spPr>
          <a:xfrm>
            <a:off x="1918048" y="5673035"/>
            <a:ext cx="4608512" cy="369332"/>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Figure2. Architecture of Forward-feed Network</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sym typeface="+mn-ea"/>
              </a:rPr>
              <a:t>Decline of FC</a:t>
            </a:r>
            <a:r>
              <a:rPr lang="en-US" altLang="zh-CN" sz="3200" b="1" dirty="0">
                <a:latin typeface="Times New Roman" panose="02020603050405020304" pitchFamily="18" charset="0"/>
                <a:cs typeface="Times New Roman" panose="02020603050405020304" pitchFamily="18" charset="0"/>
                <a:sym typeface="+mn-ea"/>
              </a:rPr>
              <a:t/>
            </a:r>
            <a:br>
              <a:rPr lang="en-US" altLang="zh-CN" sz="3200" b="1" dirty="0">
                <a:latin typeface="Times New Roman" panose="02020603050405020304" pitchFamily="18" charset="0"/>
                <a:cs typeface="Times New Roman" panose="02020603050405020304" pitchFamily="18" charset="0"/>
                <a:sym typeface="+mn-ea"/>
              </a:rPr>
            </a:br>
            <a:endParaRPr lang="zh-CN" altLang="en-US" dirty="0"/>
          </a:p>
        </p:txBody>
      </p:sp>
      <p:sp>
        <p:nvSpPr>
          <p:cNvPr id="3" name="内容占位符 2"/>
          <p:cNvSpPr>
            <a:spLocks noGrp="1"/>
          </p:cNvSpPr>
          <p:nvPr>
            <p:ph idx="1"/>
          </p:nvPr>
        </p:nvSpPr>
        <p:spPr>
          <a:xfrm>
            <a:off x="457200" y="980728"/>
            <a:ext cx="8363272" cy="5472608"/>
          </a:xfrm>
        </p:spPr>
        <p:txBody>
          <a:bodyPr/>
          <a:lstStyle/>
          <a:p>
            <a:pPr marL="0" indent="0">
              <a:buNone/>
            </a:pPr>
            <a:r>
              <a:rPr lang="en-US" altLang="zh-CN" dirty="0" smtClean="0"/>
              <a:t>In recent CNNs, FC is replaced by pooling layer</a:t>
            </a:r>
          </a:p>
          <a:p>
            <a:pPr lvl="2">
              <a:buFont typeface="Wingdings" panose="05000000000000000000" pitchFamily="2" charset="2"/>
              <a:buChar char="u"/>
            </a:pPr>
            <a:r>
              <a:rPr lang="en-US" altLang="zh-CN" dirty="0" smtClean="0"/>
              <a:t> fewer parameters</a:t>
            </a:r>
          </a:p>
          <a:p>
            <a:pPr marL="914400" lvl="2" indent="0">
              <a:buNone/>
            </a:pPr>
            <a:endParaRPr lang="en-US" altLang="zh-CN" dirty="0" smtClean="0"/>
          </a:p>
          <a:p>
            <a:pPr marL="914400" lvl="2" indent="0">
              <a:buNone/>
            </a:pPr>
            <a:endParaRPr lang="en-US" altLang="zh-CN" dirty="0" smtClean="0"/>
          </a:p>
          <a:p>
            <a:pPr lvl="2">
              <a:buFont typeface="Wingdings" panose="05000000000000000000" pitchFamily="2" charset="2"/>
              <a:buChar char="u"/>
            </a:pPr>
            <a:r>
              <a:rPr lang="en-US" altLang="zh-CN" dirty="0"/>
              <a:t> </a:t>
            </a:r>
            <a:r>
              <a:rPr lang="en-US" altLang="zh-CN" dirty="0" err="1" smtClean="0"/>
              <a:t>Higer</a:t>
            </a:r>
            <a:r>
              <a:rPr lang="en-US" altLang="zh-CN" dirty="0" smtClean="0"/>
              <a:t> accuracy</a:t>
            </a:r>
          </a:p>
          <a:p>
            <a:pPr marL="914400" lvl="2" indent="0">
              <a:buNone/>
            </a:pPr>
            <a:endParaRPr lang="en-US" altLang="zh-CN" sz="2400" dirty="0"/>
          </a:p>
          <a:p>
            <a:pPr marL="914400" lvl="2" indent="0">
              <a:buNone/>
            </a:pPr>
            <a:endParaRPr lang="en-US" altLang="zh-CN" sz="2400" dirty="0" smtClean="0"/>
          </a:p>
          <a:p>
            <a:pPr marL="914400" lvl="2" indent="0">
              <a:buNone/>
            </a:pPr>
            <a:endParaRPr lang="en-US" altLang="zh-CN" dirty="0"/>
          </a:p>
          <a:p>
            <a:pPr marL="914400" lvl="2" indent="0">
              <a:buNone/>
            </a:pPr>
            <a:endParaRPr lang="en-US" altLang="zh-CN" sz="2400" dirty="0" smtClean="0"/>
          </a:p>
          <a:p>
            <a:pPr marL="0" indent="0">
              <a:buNone/>
            </a:pPr>
            <a:r>
              <a:rPr lang="en-US" altLang="zh-CN" sz="1600" dirty="0" smtClean="0">
                <a:latin typeface="Times New Roman" panose="02020603050405020304" pitchFamily="18" charset="0"/>
                <a:cs typeface="Times New Roman" panose="02020603050405020304" pitchFamily="18" charset="0"/>
              </a:rPr>
              <a:t>Reference:</a:t>
            </a:r>
          </a:p>
          <a:p>
            <a:pPr marL="0" indent="0">
              <a:spcBef>
                <a:spcPts val="0"/>
              </a:spcBef>
              <a:buNone/>
            </a:pPr>
            <a:r>
              <a:rPr lang="en-US" altLang="zh-CN" sz="1400" dirty="0" smtClean="0">
                <a:latin typeface="Times New Roman" panose="02020603050405020304" pitchFamily="18" charset="0"/>
                <a:cs typeface="Times New Roman" panose="02020603050405020304" pitchFamily="18" charset="0"/>
              </a:rPr>
              <a:t>[1]He</a:t>
            </a:r>
            <a:r>
              <a:rPr lang="en-US" altLang="zh-CN" sz="1400" dirty="0">
                <a:latin typeface="Times New Roman" panose="02020603050405020304" pitchFamily="18" charset="0"/>
                <a:cs typeface="Times New Roman" panose="02020603050405020304" pitchFamily="18" charset="0"/>
              </a:rPr>
              <a:t>, K., Zhang, X., Ren, S., Sun, J.: Deep residual learning for image recognition. In: CVPR. pp. 770–778 (</a:t>
            </a:r>
            <a:r>
              <a:rPr lang="en-US" altLang="zh-CN" sz="1400" dirty="0" smtClean="0">
                <a:latin typeface="Times New Roman" panose="02020603050405020304" pitchFamily="18" charset="0"/>
                <a:cs typeface="Times New Roman" panose="02020603050405020304" pitchFamily="18" charset="0"/>
              </a:rPr>
              <a:t>2016).</a:t>
            </a:r>
          </a:p>
          <a:p>
            <a:pPr marL="0" indent="0">
              <a:spcBef>
                <a:spcPts val="0"/>
              </a:spcBef>
              <a:buNone/>
            </a:pPr>
            <a:r>
              <a:rPr lang="en-US" altLang="zh-CN" sz="1400" dirty="0">
                <a:latin typeface="Times New Roman" panose="02020603050405020304" pitchFamily="18" charset="0"/>
                <a:cs typeface="Times New Roman" panose="02020603050405020304" pitchFamily="18" charset="0"/>
              </a:rPr>
              <a:t>[2]Lin, M., Chen, Q., Yan, S.: Network in </a:t>
            </a:r>
            <a:r>
              <a:rPr lang="en-US" altLang="zh-CN" sz="1400" dirty="0" smtClean="0">
                <a:latin typeface="Times New Roman" panose="02020603050405020304" pitchFamily="18" charset="0"/>
                <a:cs typeface="Times New Roman" panose="02020603050405020304" pitchFamily="18" charset="0"/>
              </a:rPr>
              <a:t>network</a:t>
            </a:r>
            <a:r>
              <a:rPr lang="en-US" altLang="zh-CN" sz="1400" dirty="0">
                <a:latin typeface="Times New Roman" panose="02020603050405020304" pitchFamily="18" charset="0"/>
                <a:cs typeface="Times New Roman" panose="02020603050405020304" pitchFamily="18" charset="0"/>
              </a:rPr>
              <a:t>. ICLR (2014</a:t>
            </a:r>
            <a:r>
              <a:rPr lang="en-US" altLang="zh-CN" sz="1400" dirty="0" smtClean="0">
                <a:latin typeface="Times New Roman" panose="02020603050405020304" pitchFamily="18" charset="0"/>
                <a:cs typeface="Times New Roman" panose="02020603050405020304" pitchFamily="18" charset="0"/>
              </a:rPr>
              <a:t>)</a:t>
            </a:r>
          </a:p>
          <a:p>
            <a:pPr marL="0" indent="0">
              <a:spcBef>
                <a:spcPts val="0"/>
              </a:spcBef>
              <a:buNone/>
            </a:pPr>
            <a:r>
              <a:rPr lang="en-US" altLang="zh-CN" sz="1400" dirty="0">
                <a:latin typeface="Times New Roman" panose="02020603050405020304" pitchFamily="18" charset="0"/>
                <a:cs typeface="Times New Roman" panose="02020603050405020304" pitchFamily="18" charset="0"/>
              </a:rPr>
              <a:t>[3] </a:t>
            </a:r>
            <a:r>
              <a:rPr lang="en-US" altLang="zh-CN" sz="1400" dirty="0" err="1">
                <a:latin typeface="Times New Roman" panose="02020603050405020304" pitchFamily="18" charset="0"/>
                <a:cs typeface="Times New Roman" panose="02020603050405020304" pitchFamily="18" charset="0"/>
              </a:rPr>
              <a:t>Szegedy</a:t>
            </a:r>
            <a:r>
              <a:rPr lang="en-US" altLang="zh-CN" sz="1400" dirty="0">
                <a:latin typeface="Times New Roman" panose="02020603050405020304" pitchFamily="18" charset="0"/>
                <a:cs typeface="Times New Roman" panose="02020603050405020304" pitchFamily="18" charset="0"/>
              </a:rPr>
              <a:t>, C., Liu, W., </a:t>
            </a:r>
            <a:r>
              <a:rPr lang="en-US" altLang="zh-CN" sz="1400" dirty="0" err="1">
                <a:latin typeface="Times New Roman" panose="02020603050405020304" pitchFamily="18" charset="0"/>
                <a:cs typeface="Times New Roman" panose="02020603050405020304" pitchFamily="18" charset="0"/>
              </a:rPr>
              <a:t>Jia</a:t>
            </a:r>
            <a:r>
              <a:rPr lang="en-US" altLang="zh-CN" sz="1400" dirty="0">
                <a:latin typeface="Times New Roman" panose="02020603050405020304" pitchFamily="18" charset="0"/>
                <a:cs typeface="Times New Roman" panose="02020603050405020304" pitchFamily="18" charset="0"/>
              </a:rPr>
              <a:t>, Y., </a:t>
            </a:r>
            <a:r>
              <a:rPr lang="en-US" altLang="zh-CN" sz="1400" dirty="0" err="1">
                <a:latin typeface="Times New Roman" panose="02020603050405020304" pitchFamily="18" charset="0"/>
                <a:cs typeface="Times New Roman" panose="02020603050405020304" pitchFamily="18" charset="0"/>
              </a:rPr>
              <a:t>Sermanet</a:t>
            </a:r>
            <a:r>
              <a:rPr lang="en-US" altLang="zh-CN" sz="1400" dirty="0">
                <a:latin typeface="Times New Roman" panose="02020603050405020304" pitchFamily="18" charset="0"/>
                <a:cs typeface="Times New Roman" panose="02020603050405020304" pitchFamily="18" charset="0"/>
              </a:rPr>
              <a:t>, P., Reed, S., </a:t>
            </a:r>
            <a:r>
              <a:rPr lang="en-US" altLang="zh-CN" sz="1400" dirty="0" err="1">
                <a:latin typeface="Times New Roman" panose="02020603050405020304" pitchFamily="18" charset="0"/>
                <a:cs typeface="Times New Roman" panose="02020603050405020304" pitchFamily="18" charset="0"/>
              </a:rPr>
              <a:t>Anguelov</a:t>
            </a:r>
            <a:r>
              <a:rPr lang="en-US" altLang="zh-CN" sz="1400" dirty="0">
                <a:latin typeface="Times New Roman" panose="02020603050405020304" pitchFamily="18" charset="0"/>
                <a:cs typeface="Times New Roman" panose="02020603050405020304" pitchFamily="18" charset="0"/>
              </a:rPr>
              <a:t>, D., </a:t>
            </a:r>
            <a:r>
              <a:rPr lang="en-US" altLang="zh-CN" sz="1400" dirty="0" err="1">
                <a:latin typeface="Times New Roman" panose="02020603050405020304" pitchFamily="18" charset="0"/>
                <a:cs typeface="Times New Roman" panose="02020603050405020304" pitchFamily="18" charset="0"/>
              </a:rPr>
              <a:t>Erhan</a:t>
            </a:r>
            <a:r>
              <a:rPr lang="en-US" altLang="zh-CN" sz="1400" dirty="0">
                <a:latin typeface="Times New Roman" panose="02020603050405020304" pitchFamily="18" charset="0"/>
                <a:cs typeface="Times New Roman" panose="02020603050405020304" pitchFamily="18" charset="0"/>
              </a:rPr>
              <a:t>, D., </a:t>
            </a:r>
            <a:r>
              <a:rPr lang="en-US" altLang="zh-CN" sz="1400" dirty="0" err="1">
                <a:latin typeface="Times New Roman" panose="02020603050405020304" pitchFamily="18" charset="0"/>
                <a:cs typeface="Times New Roman" panose="02020603050405020304" pitchFamily="18" charset="0"/>
              </a:rPr>
              <a:t>Vanhoucke</a:t>
            </a:r>
            <a:r>
              <a:rPr lang="en-US" altLang="zh-CN" sz="1400" dirty="0">
                <a:latin typeface="Times New Roman" panose="02020603050405020304" pitchFamily="18" charset="0"/>
                <a:cs typeface="Times New Roman" panose="02020603050405020304" pitchFamily="18" charset="0"/>
              </a:rPr>
              <a:t>, V., </a:t>
            </a:r>
            <a:r>
              <a:rPr lang="en-US" altLang="zh-CN" sz="1400" dirty="0" err="1">
                <a:latin typeface="Times New Roman" panose="02020603050405020304" pitchFamily="18" charset="0"/>
                <a:cs typeface="Times New Roman" panose="02020603050405020304" pitchFamily="18" charset="0"/>
              </a:rPr>
              <a:t>Rabinovich</a:t>
            </a:r>
            <a:r>
              <a:rPr lang="en-US" altLang="zh-CN" sz="1400" dirty="0">
                <a:latin typeface="Times New Roman" panose="02020603050405020304" pitchFamily="18" charset="0"/>
                <a:cs typeface="Times New Roman" panose="02020603050405020304" pitchFamily="18" charset="0"/>
              </a:rPr>
              <a:t>, A.: Going deeper with convolutions. In: CVPR. pp. 1–9 (2015) </a:t>
            </a:r>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1590836" y="1988840"/>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altLang="zh-CN" dirty="0" smtClean="0">
                          <a:latin typeface="Times New Roman" panose="02020603050405020304" pitchFamily="18" charset="0"/>
                          <a:cs typeface="Times New Roman" panose="02020603050405020304" pitchFamily="18" charset="0"/>
                        </a:rPr>
                        <a:t>FC</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Pooling layer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endParaRPr lang="zh-CN"/>
                    </a:p>
                  </a:txBody>
                  <a:tcPr>
                    <a:blipFill>
                      <a:blip r:embed="rId2"/>
                      <a:stretch>
                        <a:fillRect l="-200" t="-108197" r="-100798" b="-24590"/>
                      </a:stretch>
                    </a:blipFill>
                  </a:tcPr>
                </a:tc>
                <a:tc>
                  <a:txBody>
                    <a:bodyPr/>
                    <a:lstStyle/>
                    <a:p>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836" y="3301723"/>
            <a:ext cx="7229636" cy="1451252"/>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629</Words>
  <Application>Microsoft Office PowerPoint</Application>
  <PresentationFormat>全屏显示(4:3)</PresentationFormat>
  <Paragraphs>113</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Arial</vt:lpstr>
      <vt:lpstr>Calibri</vt:lpstr>
      <vt:lpstr>Times New Roman</vt:lpstr>
      <vt:lpstr>Wingdings</vt:lpstr>
      <vt:lpstr>Office 主题</vt:lpstr>
      <vt:lpstr>PowerPoint 演示文稿</vt:lpstr>
      <vt:lpstr>Contents</vt:lpstr>
      <vt:lpstr>Contents</vt:lpstr>
      <vt:lpstr>models</vt:lpstr>
      <vt:lpstr>Contents</vt:lpstr>
      <vt:lpstr>datasets</vt:lpstr>
      <vt:lpstr>Contents</vt:lpstr>
      <vt:lpstr>Decline of FC </vt:lpstr>
      <vt:lpstr>Decline of FC </vt:lpstr>
      <vt:lpstr>Contents</vt:lpstr>
      <vt:lpstr>Why in defense of FC? </vt:lpstr>
      <vt:lpstr>Contents</vt:lpstr>
      <vt:lpstr>  Visualization and observation</vt:lpstr>
      <vt:lpstr>Contents</vt:lpstr>
      <vt:lpstr>Discussion and 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China</cp:lastModifiedBy>
  <cp:revision>333</cp:revision>
  <dcterms:created xsi:type="dcterms:W3CDTF">2014-06-04T04:26:00Z</dcterms:created>
  <dcterms:modified xsi:type="dcterms:W3CDTF">2017-12-22T00:41:17Z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