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5" r:id="rId6"/>
    <p:sldId id="273" r:id="rId7"/>
    <p:sldId id="276" r:id="rId8"/>
    <p:sldId id="279" r:id="rId9"/>
    <p:sldId id="280" r:id="rId10"/>
    <p:sldId id="281" r:id="rId11"/>
    <p:sldId id="270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614" autoAdjust="0"/>
  </p:normalViewPr>
  <p:slideViewPr>
    <p:cSldViewPr>
      <p:cViewPr>
        <p:scale>
          <a:sx n="100" d="100"/>
          <a:sy n="100" d="100"/>
        </p:scale>
        <p:origin x="-182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png"/><Relationship Id="rId11" Type="http://schemas.openxmlformats.org/officeDocument/2006/relationships/image" Target="../media/image4.w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21.wmf"/><Relationship Id="rId9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STRICT: Information Retrieval Based Search </a:t>
            </a:r>
            <a:r>
              <a:rPr lang="en-US" altLang="zh-CN" sz="3600" dirty="0" smtClean="0"/>
              <a:t>Term Identification </a:t>
            </a:r>
            <a:r>
              <a:rPr lang="en-US" altLang="zh-CN" sz="3600" dirty="0"/>
              <a:t>for Concept </a:t>
            </a:r>
            <a:r>
              <a:rPr lang="en-US" altLang="zh-CN" sz="3600" dirty="0" smtClean="0"/>
              <a:t>Location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63688" y="4293096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Reporter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dirty="0" err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leo.liu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r"/>
            <a:r>
              <a:rPr lang="en-US" altLang="zh-CN" sz="2400" dirty="0" err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Tutor:XiaoLong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Xu</a:t>
            </a:r>
            <a:endParaRPr lang="zh-CN" altLang="en-US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85800" y="3356992"/>
            <a:ext cx="77724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200" dirty="0"/>
              <a:t>24th IEEE International Conference on Software Analysis, Evolution and Reengineering (SANER</a:t>
            </a:r>
            <a:r>
              <a:rPr lang="en-US" altLang="zh-CN" sz="1200" dirty="0" smtClean="0"/>
              <a:t>)</a:t>
            </a:r>
          </a:p>
          <a:p>
            <a:pPr algn="r"/>
            <a:r>
              <a:rPr lang="en-US" altLang="zh-CN" sz="1200" dirty="0" smtClean="0"/>
              <a:t>CCF B in field </a:t>
            </a:r>
            <a:r>
              <a:rPr lang="en-US" altLang="zh-CN" sz="1200" dirty="0"/>
              <a:t>of Software Engineering / System Software / Programming Languages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07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RQ4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4165079" cy="459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40768"/>
            <a:ext cx="3397299" cy="173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3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764704"/>
            <a:ext cx="7488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CONCLUSION:</a:t>
            </a:r>
            <a:endParaRPr lang="en-US" altLang="zh-CN" dirty="0" smtClean="0"/>
          </a:p>
          <a:p>
            <a:r>
              <a:rPr lang="en-US" altLang="zh-CN" dirty="0"/>
              <a:t>We </a:t>
            </a:r>
            <a:r>
              <a:rPr lang="en-US" altLang="zh-CN" dirty="0" smtClean="0"/>
              <a:t>make </a:t>
            </a:r>
            <a:r>
              <a:rPr lang="en-US" altLang="zh-CN" dirty="0"/>
              <a:t>the following contributions: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 </a:t>
            </a:r>
            <a:r>
              <a:rPr lang="en-US" altLang="zh-CN" dirty="0"/>
              <a:t>novel and promising search term </a:t>
            </a:r>
            <a:r>
              <a:rPr lang="en-US" altLang="zh-CN" dirty="0" smtClean="0"/>
              <a:t>identification technique–STRICT–that </a:t>
            </a:r>
            <a:r>
              <a:rPr lang="en-US" altLang="zh-CN" dirty="0"/>
              <a:t>identifies good quality </a:t>
            </a:r>
            <a:r>
              <a:rPr lang="en-US" altLang="zh-CN" dirty="0" smtClean="0"/>
              <a:t>search terms </a:t>
            </a:r>
            <a:r>
              <a:rPr lang="en-US" altLang="zh-CN" dirty="0"/>
              <a:t>for a change task from its change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Comprehensive </a:t>
            </a:r>
            <a:r>
              <a:rPr lang="en-US" altLang="zh-CN" dirty="0"/>
              <a:t>evaluation of the technique using </a:t>
            </a:r>
            <a:r>
              <a:rPr lang="en-US" altLang="zh-CN" dirty="0" smtClean="0"/>
              <a:t>1,939 change requests from </a:t>
            </a:r>
            <a:r>
              <a:rPr lang="en-US" altLang="zh-CN" dirty="0"/>
              <a:t>eight subject systems and four </a:t>
            </a:r>
            <a:r>
              <a:rPr lang="en-US" altLang="zh-CN" dirty="0" smtClean="0"/>
              <a:t>state-of-the-art </a:t>
            </a:r>
            <a:r>
              <a:rPr lang="en-US" altLang="zh-CN" dirty="0"/>
              <a:t>performance metrics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Comprehensive validation of the technique using </a:t>
            </a:r>
            <a:r>
              <a:rPr lang="en-US" altLang="zh-CN" dirty="0" smtClean="0"/>
              <a:t>comparisons with </a:t>
            </a:r>
            <a:r>
              <a:rPr lang="en-US" altLang="zh-CN" dirty="0"/>
              <a:t>two state-of-the-art techniques.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94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764704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Expandation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We can consider as this paper for a specific implementation of keyword extraction in the field of debug/program developing. So can “TextRank </a:t>
            </a:r>
            <a:r>
              <a:rPr lang="en-US" altLang="zh-CN" dirty="0"/>
              <a:t>+ </a:t>
            </a:r>
            <a:r>
              <a:rPr lang="en-US" altLang="zh-CN" dirty="0" err="1"/>
              <a:t>POSRank</a:t>
            </a:r>
            <a:r>
              <a:rPr lang="en-US" altLang="zh-CN" dirty="0"/>
              <a:t> + title-based </a:t>
            </a:r>
            <a:r>
              <a:rPr lang="en-US" altLang="zh-CN" dirty="0" smtClean="0"/>
              <a:t>heuristic”  be used more widely to other fields </a:t>
            </a:r>
            <a:r>
              <a:rPr lang="en-US" altLang="zh-CN" dirty="0"/>
              <a:t>such as Scenario </a:t>
            </a:r>
            <a:r>
              <a:rPr lang="en-US" altLang="zh-CN" dirty="0" smtClean="0"/>
              <a:t>dialogue?</a:t>
            </a:r>
          </a:p>
          <a:p>
            <a:pPr marL="342900" indent="-342900">
              <a:buAutoNum type="arabicPeriod"/>
            </a:pPr>
            <a:r>
              <a:rPr lang="en-US" altLang="zh-CN" dirty="0"/>
              <a:t>Four </a:t>
            </a:r>
            <a:r>
              <a:rPr lang="en-US" altLang="zh-CN" dirty="0" smtClean="0"/>
              <a:t>quantitative indicators are promoted to evaluate and validate the performance of the proposed technique. How to apply them to other NLP task?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Putting together the value of TextRank, </a:t>
            </a:r>
            <a:r>
              <a:rPr lang="en-US" altLang="zh-CN" dirty="0" err="1" smtClean="0"/>
              <a:t>POSRank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title-based </a:t>
            </a:r>
            <a:r>
              <a:rPr lang="en-US" altLang="zh-CN" dirty="0" smtClean="0"/>
              <a:t>heuristic are too roughly? Or we can </a:t>
            </a:r>
            <a:r>
              <a:rPr lang="en-US" altLang="zh-CN" dirty="0"/>
              <a:t>give more </a:t>
            </a:r>
            <a:r>
              <a:rPr lang="en-US" altLang="zh-CN" dirty="0" smtClean="0"/>
              <a:t>exquisitely resolution?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Can we combine a DNN with the graph model of a text to improve the performance of specific NLP task? Such as below:</a:t>
            </a:r>
          </a:p>
        </p:txBody>
      </p:sp>
    </p:spTree>
    <p:extLst>
      <p:ext uri="{BB962C8B-B14F-4D97-AF65-F5344CB8AC3E}">
        <p14:creationId xmlns:p14="http://schemas.microsoft.com/office/powerpoint/2010/main" val="2645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28" y="2713050"/>
            <a:ext cx="6857143" cy="287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297882"/>
              </p:ext>
            </p:extLst>
          </p:nvPr>
        </p:nvGraphicFramePr>
        <p:xfrm>
          <a:off x="1331640" y="1268692"/>
          <a:ext cx="1228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4" imgW="1143000" imgH="457200" progId="Equation.DSMT4">
                  <p:embed/>
                </p:oleObj>
              </mc:Choice>
              <mc:Fallback>
                <p:oleObj name="Equation" r:id="rId4" imgW="11430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268692"/>
                        <a:ext cx="12287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013256"/>
              </p:ext>
            </p:extLst>
          </p:nvPr>
        </p:nvGraphicFramePr>
        <p:xfrm>
          <a:off x="3925888" y="837239"/>
          <a:ext cx="1811337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6" imgW="1803240" imgH="1371600" progId="Equation.DSMT4">
                  <p:embed/>
                </p:oleObj>
              </mc:Choice>
              <mc:Fallback>
                <p:oleObj name="Equation" r:id="rId6" imgW="1803240" imgH="137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837239"/>
                        <a:ext cx="1811337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2987824" y="1484716"/>
            <a:ext cx="5040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0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141327"/>
              </p:ext>
            </p:extLst>
          </p:nvPr>
        </p:nvGraphicFramePr>
        <p:xfrm>
          <a:off x="1899567" y="2108113"/>
          <a:ext cx="5192713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3" imgW="5168880" imgH="1396800" progId="Equation.DSMT4">
                  <p:embed/>
                </p:oleObj>
              </mc:Choice>
              <mc:Fallback>
                <p:oleObj name="Equation" r:id="rId3" imgW="5168880" imgH="1396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567" y="2108113"/>
                        <a:ext cx="5192713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3688" y="3563724"/>
            <a:ext cx="532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DNN to learn the value of W</a:t>
            </a:r>
            <a:r>
              <a:rPr lang="en-US" altLang="zh-CN" sz="1200" dirty="0" smtClean="0"/>
              <a:t>ii  </a:t>
            </a:r>
            <a:r>
              <a:rPr lang="en-US" altLang="zh-CN" dirty="0" smtClean="0"/>
              <a:t>to improve the accuracy.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2843808" y="1736812"/>
            <a:ext cx="45720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788024" y="1340768"/>
            <a:ext cx="45719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91680" y="13314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of a single text</a:t>
            </a:r>
            <a:endParaRPr lang="zh-CN" altLang="en-US" dirty="0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45" y="908720"/>
            <a:ext cx="3143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183" y="332656"/>
            <a:ext cx="5334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658754" y="960026"/>
            <a:ext cx="343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of a text set(inductive bias)</a:t>
            </a:r>
            <a:endParaRPr lang="zh-CN" altLang="en-US" dirty="0"/>
          </a:p>
        </p:txBody>
      </p:sp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21968"/>
            <a:ext cx="35623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860032" y="5291916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Wii + M</a:t>
            </a:r>
            <a:endParaRPr lang="zh-CN" altLang="en-US" dirty="0"/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81128"/>
            <a:ext cx="3143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67019"/>
            <a:ext cx="5334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右箭头 13"/>
          <p:cNvSpPr/>
          <p:nvPr/>
        </p:nvSpPr>
        <p:spPr>
          <a:xfrm>
            <a:off x="1547664" y="5476582"/>
            <a:ext cx="504056" cy="45719"/>
          </a:xfrm>
          <a:prstGeom prst="rightArrow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5569382" y="5079640"/>
            <a:ext cx="45720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698415"/>
              </p:ext>
            </p:extLst>
          </p:nvPr>
        </p:nvGraphicFramePr>
        <p:xfrm>
          <a:off x="6080596" y="5360640"/>
          <a:ext cx="1155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8" imgW="1155600" imgH="228600" progId="Equation.DSMT4">
                  <p:embed/>
                </p:oleObj>
              </mc:Choice>
              <mc:Fallback>
                <p:oleObj name="Equation" r:id="rId8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80596" y="5360640"/>
                        <a:ext cx="1155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>
            <a:off x="5774065" y="5476582"/>
            <a:ext cx="23962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370731"/>
              </p:ext>
            </p:extLst>
          </p:nvPr>
        </p:nvGraphicFramePr>
        <p:xfrm>
          <a:off x="7668344" y="5373216"/>
          <a:ext cx="5238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10" imgW="520474" imgH="279279" progId="Equation.DSMT4">
                  <p:embed/>
                </p:oleObj>
              </mc:Choice>
              <mc:Fallback>
                <p:oleObj name="Equation" r:id="rId10" imgW="520474" imgH="279279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5373216"/>
                        <a:ext cx="5238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箭头 18"/>
          <p:cNvSpPr/>
          <p:nvPr/>
        </p:nvSpPr>
        <p:spPr>
          <a:xfrm>
            <a:off x="7308304" y="5476582"/>
            <a:ext cx="2160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15636" y="5085181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03690" y="6237312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Indicators ?</a:t>
            </a:r>
            <a:endParaRPr lang="zh-CN" altLang="en-US" dirty="0"/>
          </a:p>
        </p:txBody>
      </p:sp>
      <p:sp>
        <p:nvSpPr>
          <p:cNvPr id="26" name="下箭头 25"/>
          <p:cNvSpPr/>
          <p:nvPr/>
        </p:nvSpPr>
        <p:spPr>
          <a:xfrm>
            <a:off x="7884368" y="5805264"/>
            <a:ext cx="4571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右箭头 29"/>
          <p:cNvSpPr/>
          <p:nvPr/>
        </p:nvSpPr>
        <p:spPr>
          <a:xfrm rot="388357">
            <a:off x="4559105" y="6154276"/>
            <a:ext cx="2697279" cy="1375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431092">
            <a:off x="4921284" y="6248107"/>
            <a:ext cx="17055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Backward </a:t>
            </a:r>
            <a:r>
              <a:rPr lang="en-US" altLang="zh-CN" sz="1200" dirty="0" smtClean="0"/>
              <a:t>Propagation ?</a:t>
            </a:r>
            <a:endParaRPr lang="zh-CN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637472" y="4293096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Application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/>
      <p:bldP spid="17" grpId="0"/>
      <p:bldP spid="12" grpId="0"/>
      <p:bldP spid="14" grpId="0" animBg="1"/>
      <p:bldP spid="24" grpId="0" animBg="1"/>
      <p:bldP spid="16" grpId="0" animBg="1"/>
      <p:bldP spid="19" grpId="0" animBg="1"/>
      <p:bldP spid="32" grpId="0"/>
      <p:bldP spid="25" grpId="0"/>
      <p:bldP spid="26" grpId="0" animBg="1"/>
      <p:bldP spid="30" grpId="0" animBg="1"/>
      <p:bldP spid="40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all.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7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PageRank</a:t>
            </a:r>
            <a:endParaRPr lang="zh-CN" altLang="en-US" sz="3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201610"/>
              </p:ext>
            </p:extLst>
          </p:nvPr>
        </p:nvGraphicFramePr>
        <p:xfrm>
          <a:off x="1403648" y="1628800"/>
          <a:ext cx="2743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Visio" r:id="rId3" imgW="6097916" imgH="5114006" progId="Visio.Drawing.11">
                  <p:embed/>
                </p:oleObj>
              </mc:Choice>
              <mc:Fallback>
                <p:oleObj name="Visio" r:id="rId3" imgW="6097916" imgH="511400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2063"/>
                      <a:stretch>
                        <a:fillRect/>
                      </a:stretch>
                    </p:blipFill>
                    <p:spPr bwMode="auto">
                      <a:xfrm>
                        <a:off x="1403648" y="1628800"/>
                        <a:ext cx="27432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35078"/>
              </p:ext>
            </p:extLst>
          </p:nvPr>
        </p:nvGraphicFramePr>
        <p:xfrm>
          <a:off x="5292080" y="1750318"/>
          <a:ext cx="223837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Equation" r:id="rId5" imgW="2247900" imgH="1371600" progId="Equation.DSMT4">
                  <p:embed/>
                </p:oleObj>
              </mc:Choice>
              <mc:Fallback>
                <p:oleObj name="Equation" r:id="rId5" imgW="2247900" imgH="137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750318"/>
                        <a:ext cx="2238375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4355976" y="2420888"/>
            <a:ext cx="64807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152969"/>
              </p:ext>
            </p:extLst>
          </p:nvPr>
        </p:nvGraphicFramePr>
        <p:xfrm>
          <a:off x="1763688" y="4149080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7" imgW="1117600" imgH="228600" progId="Equation.DSMT4">
                  <p:embed/>
                </p:oleObj>
              </mc:Choice>
              <mc:Fallback>
                <p:oleObj name="Equation" r:id="rId7" imgW="1117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149080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892156"/>
              </p:ext>
            </p:extLst>
          </p:nvPr>
        </p:nvGraphicFramePr>
        <p:xfrm>
          <a:off x="3472061" y="4005064"/>
          <a:ext cx="5238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Equation" r:id="rId9" imgW="520474" imgH="279279" progId="Equation.DSMT4">
                  <p:embed/>
                </p:oleObj>
              </mc:Choice>
              <mc:Fallback>
                <p:oleObj name="Equation" r:id="rId9" imgW="520474" imgH="27927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061" y="4005064"/>
                        <a:ext cx="5238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914408"/>
              </p:ext>
            </p:extLst>
          </p:nvPr>
        </p:nvGraphicFramePr>
        <p:xfrm>
          <a:off x="1763688" y="3861048"/>
          <a:ext cx="12001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Equation" r:id="rId11" imgW="1231560" imgH="203040" progId="Equation.DSMT4">
                  <p:embed/>
                </p:oleObj>
              </mc:Choice>
              <mc:Fallback>
                <p:oleObj name="Equation" r:id="rId11" imgW="12315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861048"/>
                        <a:ext cx="120015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大括号 17"/>
          <p:cNvSpPr/>
          <p:nvPr/>
        </p:nvSpPr>
        <p:spPr>
          <a:xfrm>
            <a:off x="3059832" y="3789040"/>
            <a:ext cx="288032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928" y="3732262"/>
            <a:ext cx="20955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TextRank and </a:t>
            </a:r>
            <a:r>
              <a:rPr lang="en-US" altLang="zh-CN" sz="3000" dirty="0" err="1" smtClean="0"/>
              <a:t>POSRank</a:t>
            </a:r>
            <a:endParaRPr lang="zh-CN" altLang="en-US" sz="3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8" y="3256756"/>
            <a:ext cx="8404043" cy="32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4486448" cy="22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36096" y="1807949"/>
            <a:ext cx="250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TextRank</a:t>
            </a:r>
            <a:r>
              <a:rPr lang="en-US" altLang="zh-CN" dirty="0"/>
              <a:t>: </a:t>
            </a:r>
            <a:r>
              <a:rPr lang="en-US" altLang="zh-CN" dirty="0" smtClean="0"/>
              <a:t>Co-occurrence</a:t>
            </a:r>
          </a:p>
          <a:p>
            <a:r>
              <a:rPr lang="en-US" altLang="zh-CN" dirty="0" err="1" smtClean="0"/>
              <a:t>POSRank</a:t>
            </a:r>
            <a:r>
              <a:rPr lang="en-US" altLang="zh-CN" dirty="0" smtClean="0"/>
              <a:t>: Modification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7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11422"/>
            <a:ext cx="3744416" cy="203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STRICT</a:t>
            </a:r>
            <a:endParaRPr lang="zh-CN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34083"/>
            <a:ext cx="8229600" cy="283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4176115"/>
            <a:ext cx="502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STRICT = TextRank + </a:t>
            </a:r>
            <a:r>
              <a:rPr lang="en-US" altLang="zh-CN" dirty="0" err="1" smtClean="0"/>
              <a:t>POSRank</a:t>
            </a:r>
            <a:r>
              <a:rPr lang="en-US" altLang="zh-CN" dirty="0" smtClean="0"/>
              <a:t> + </a:t>
            </a:r>
            <a:r>
              <a:rPr lang="en-US" altLang="zh-CN" dirty="0"/>
              <a:t>title-based heuristic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6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7606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Application: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3247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800" dirty="0" smtClean="0"/>
              <a:t>1.	A </a:t>
            </a:r>
            <a:r>
              <a:rPr lang="en-US" altLang="zh-CN" sz="2800" dirty="0"/>
              <a:t>search </a:t>
            </a:r>
            <a:r>
              <a:rPr lang="en-US" altLang="zh-CN" sz="2800" dirty="0" smtClean="0"/>
              <a:t>term identification technique</a:t>
            </a:r>
          </a:p>
          <a:p>
            <a:pPr marL="0" indent="0">
              <a:buNone/>
            </a:pPr>
            <a:r>
              <a:rPr lang="en-US" altLang="zh-CN" sz="2400" dirty="0" smtClean="0"/>
              <a:t>Identifies </a:t>
            </a:r>
            <a:r>
              <a:rPr lang="en-US" altLang="zh-CN" sz="2400" dirty="0"/>
              <a:t>good quality search </a:t>
            </a:r>
            <a:r>
              <a:rPr lang="en-US" altLang="zh-CN" sz="2400" dirty="0" smtClean="0"/>
              <a:t>terms from a change </a:t>
            </a:r>
            <a:r>
              <a:rPr lang="en-US" altLang="zh-CN" sz="2400" dirty="0"/>
              <a:t>request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800" dirty="0" smtClean="0"/>
              <a:t>2.	A </a:t>
            </a:r>
            <a:r>
              <a:rPr lang="en-US" altLang="zh-CN" sz="2800" dirty="0"/>
              <a:t>search query </a:t>
            </a:r>
            <a:r>
              <a:rPr lang="en-US" altLang="zh-CN" sz="2800" dirty="0" smtClean="0"/>
              <a:t>reformulation technique</a:t>
            </a:r>
          </a:p>
          <a:p>
            <a:pPr marL="0" indent="0">
              <a:buNone/>
            </a:pPr>
            <a:r>
              <a:rPr lang="en-US" altLang="zh-CN" sz="2400" dirty="0" smtClean="0"/>
              <a:t>Reformulates the baseline </a:t>
            </a:r>
            <a:r>
              <a:rPr lang="en-US" altLang="zh-CN" sz="2400" dirty="0"/>
              <a:t>queries by discarding low quality search </a:t>
            </a:r>
            <a:r>
              <a:rPr lang="en-US" altLang="zh-CN" sz="2400" dirty="0" smtClean="0"/>
              <a:t>terms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467693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Four </a:t>
            </a:r>
            <a:r>
              <a:rPr lang="en-US" altLang="zh-CN" sz="4000" dirty="0"/>
              <a:t>research questions:</a:t>
            </a:r>
            <a:endParaRPr lang="zh-CN" altLang="en-US" sz="4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3389807"/>
            <a:ext cx="8229600" cy="284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RQ1: </a:t>
            </a:r>
            <a:r>
              <a:rPr lang="en-US" altLang="zh-CN" sz="2400" dirty="0" smtClean="0"/>
              <a:t>Better than </a:t>
            </a:r>
            <a:r>
              <a:rPr lang="en-US" altLang="zh-CN" sz="2400" dirty="0"/>
              <a:t>the baseline search </a:t>
            </a:r>
            <a:r>
              <a:rPr lang="en-US" altLang="zh-CN" sz="2400" dirty="0" smtClean="0"/>
              <a:t>or not(STRICT)?</a:t>
            </a:r>
          </a:p>
          <a:p>
            <a:r>
              <a:rPr lang="en-US" altLang="zh-CN" sz="2400" dirty="0" smtClean="0"/>
              <a:t>RQ2</a:t>
            </a:r>
            <a:r>
              <a:rPr lang="en-US" altLang="zh-CN" sz="2400" dirty="0"/>
              <a:t>: How </a:t>
            </a:r>
            <a:r>
              <a:rPr lang="en-US" altLang="zh-CN" sz="2400" dirty="0" smtClean="0"/>
              <a:t>does it perform?</a:t>
            </a:r>
          </a:p>
          <a:p>
            <a:r>
              <a:rPr lang="en-US" altLang="zh-CN" sz="2400" dirty="0" smtClean="0"/>
              <a:t>RQ3</a:t>
            </a:r>
            <a:r>
              <a:rPr lang="en-US" altLang="zh-CN" sz="2400" dirty="0"/>
              <a:t>: How effective </a:t>
            </a:r>
            <a:r>
              <a:rPr lang="en-US" altLang="zh-CN" sz="2400" dirty="0" smtClean="0"/>
              <a:t>are(TextRank and </a:t>
            </a:r>
            <a:r>
              <a:rPr lang="en-US" altLang="zh-CN" sz="2400" dirty="0" err="1" smtClean="0"/>
              <a:t>POSRank</a:t>
            </a:r>
            <a:r>
              <a:rPr lang="en-US" altLang="zh-CN" sz="2400" dirty="0" smtClean="0"/>
              <a:t>)?</a:t>
            </a:r>
            <a:endParaRPr lang="en-US" altLang="zh-CN" sz="2400" dirty="0"/>
          </a:p>
          <a:p>
            <a:r>
              <a:rPr lang="en-US" altLang="zh-CN" sz="2400" dirty="0" smtClean="0"/>
              <a:t>RQ4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Can the STRICT outperform the </a:t>
            </a:r>
            <a:r>
              <a:rPr lang="en-US" altLang="zh-CN" sz="2400" dirty="0"/>
              <a:t>state-of-the-art </a:t>
            </a:r>
            <a:r>
              <a:rPr lang="en-US" altLang="zh-CN" sz="2400" dirty="0" smtClean="0"/>
              <a:t>techniques(</a:t>
            </a:r>
            <a:r>
              <a:rPr lang="en-US" altLang="zh-CN" sz="2400" dirty="0" err="1"/>
              <a:t>Kevic</a:t>
            </a:r>
            <a:r>
              <a:rPr lang="en-US" altLang="zh-CN" sz="2400" dirty="0"/>
              <a:t> and Fritz [24</a:t>
            </a:r>
            <a:r>
              <a:rPr lang="en-US" altLang="zh-CN" sz="2400" dirty="0" smtClean="0"/>
              <a:t>], </a:t>
            </a:r>
            <a:r>
              <a:rPr lang="en-US" altLang="zh-CN" sz="2400" dirty="0" err="1"/>
              <a:t>Rocchio’s</a:t>
            </a:r>
            <a:r>
              <a:rPr lang="en-US" altLang="zh-CN" sz="2400" dirty="0"/>
              <a:t> Method [18, 39]</a:t>
            </a:r>
            <a:r>
              <a:rPr lang="en-US" altLang="zh-CN" sz="2400" dirty="0" smtClean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7505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90768"/>
            <a:ext cx="8229600" cy="57606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Dataset: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838840"/>
            <a:ext cx="8229600" cy="132474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1,939 software change </a:t>
            </a:r>
            <a:r>
              <a:rPr lang="en-US" altLang="zh-CN" sz="2400" dirty="0" smtClean="0"/>
              <a:t>requests from </a:t>
            </a:r>
            <a:r>
              <a:rPr lang="en-US" altLang="zh-CN" sz="2400" dirty="0"/>
              <a:t>eight Java-based subject systems (i.e., five Eclipse </a:t>
            </a:r>
            <a:r>
              <a:rPr lang="en-US" altLang="zh-CN" sz="2400" dirty="0" smtClean="0"/>
              <a:t>systems and </a:t>
            </a:r>
            <a:r>
              <a:rPr lang="en-US" altLang="zh-CN" sz="2400" dirty="0"/>
              <a:t>three Apache systems</a:t>
            </a:r>
            <a:r>
              <a:rPr lang="en-US" altLang="zh-CN" sz="2400" dirty="0" smtClean="0"/>
              <a:t>).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6856" y="3382803"/>
            <a:ext cx="8229600" cy="83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 smtClean="0"/>
              <a:t>Four </a:t>
            </a:r>
            <a:r>
              <a:rPr lang="en-US" altLang="zh-CN" sz="2800" dirty="0"/>
              <a:t>performance metrics for evaluation </a:t>
            </a:r>
            <a:r>
              <a:rPr lang="en-US" altLang="zh-CN" sz="2800" dirty="0" smtClean="0"/>
              <a:t>and validation :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46856" y="4124787"/>
            <a:ext cx="8229600" cy="2588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Effectiveness (E): t</a:t>
            </a:r>
            <a:r>
              <a:rPr lang="en-US" altLang="zh-CN" sz="2400" dirty="0" smtClean="0"/>
              <a:t>he </a:t>
            </a:r>
            <a:r>
              <a:rPr lang="en-US" altLang="zh-CN" sz="2400" dirty="0"/>
              <a:t>rank of the first </a:t>
            </a:r>
            <a:r>
              <a:rPr lang="en-US" altLang="zh-CN" sz="2400" dirty="0" smtClean="0"/>
              <a:t>occurred in </a:t>
            </a:r>
            <a:r>
              <a:rPr lang="en-US" altLang="zh-CN" sz="2400" dirty="0"/>
              <a:t>the search result list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Mean Reciprocal </a:t>
            </a:r>
            <a:r>
              <a:rPr lang="en-US" altLang="zh-CN" sz="2400" dirty="0" err="1"/>
              <a:t>Rank@K</a:t>
            </a:r>
            <a:r>
              <a:rPr lang="en-US" altLang="zh-CN" sz="2400" dirty="0"/>
              <a:t> (MRR@K): </a:t>
            </a:r>
            <a:r>
              <a:rPr lang="en-US" altLang="zh-CN" sz="2400" dirty="0" smtClean="0"/>
              <a:t>average reciprocal </a:t>
            </a:r>
            <a:r>
              <a:rPr lang="en-US" altLang="zh-CN" sz="2400" dirty="0"/>
              <a:t>of the rank of the first correctly returned </a:t>
            </a:r>
            <a:r>
              <a:rPr lang="en-US" altLang="zh-CN" sz="2400" dirty="0" smtClean="0"/>
              <a:t>within the </a:t>
            </a:r>
            <a:r>
              <a:rPr lang="en-US" altLang="zh-CN" sz="2400" dirty="0"/>
              <a:t>Top-K </a:t>
            </a:r>
            <a:r>
              <a:rPr lang="en-US" altLang="zh-CN" sz="2400" dirty="0" smtClean="0"/>
              <a:t>results.</a:t>
            </a:r>
          </a:p>
          <a:p>
            <a:r>
              <a:rPr lang="en-US" altLang="zh-CN" sz="2400" dirty="0"/>
              <a:t>Mean Average </a:t>
            </a:r>
            <a:r>
              <a:rPr lang="en-US" altLang="zh-CN" sz="2400" dirty="0" err="1"/>
              <a:t>Precision@K</a:t>
            </a:r>
            <a:r>
              <a:rPr lang="en-US" altLang="zh-CN" sz="2400" dirty="0"/>
              <a:t> (MAP@K</a:t>
            </a:r>
            <a:r>
              <a:rPr lang="en-US" altLang="zh-CN" sz="2400" dirty="0" smtClean="0"/>
              <a:t>): </a:t>
            </a:r>
            <a:r>
              <a:rPr lang="en-US" altLang="zh-CN" sz="2400" dirty="0"/>
              <a:t>mean of average precision at the occurrence of every single </a:t>
            </a:r>
            <a:r>
              <a:rPr lang="en-US" altLang="zh-CN" sz="2400" dirty="0" smtClean="0"/>
              <a:t>relevant result </a:t>
            </a:r>
            <a:r>
              <a:rPr lang="en-US" altLang="zh-CN" sz="2400" dirty="0"/>
              <a:t>in the ranked </a:t>
            </a:r>
            <a:r>
              <a:rPr lang="en-US" altLang="zh-CN" sz="2400" dirty="0" smtClean="0"/>
              <a:t>list.</a:t>
            </a:r>
          </a:p>
          <a:p>
            <a:r>
              <a:rPr lang="en-US" altLang="zh-CN" sz="2400" dirty="0"/>
              <a:t>Top-K Accuracy: percentage of the </a:t>
            </a:r>
            <a:r>
              <a:rPr lang="en-US" altLang="zh-CN" sz="2400" dirty="0" smtClean="0"/>
              <a:t>change requests </a:t>
            </a:r>
            <a:r>
              <a:rPr lang="en-US" altLang="zh-CN" sz="2400" dirty="0"/>
              <a:t>for which at least one changed file is </a:t>
            </a:r>
            <a:r>
              <a:rPr lang="en-US" altLang="zh-CN" sz="2400" dirty="0" smtClean="0"/>
              <a:t>correctly returned </a:t>
            </a:r>
            <a:r>
              <a:rPr lang="en-US" altLang="zh-CN" sz="2400" dirty="0"/>
              <a:t>within the Top-K results by the search queries</a:t>
            </a:r>
            <a:endParaRPr lang="en-US" altLang="zh-CN" sz="24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04" y="1702936"/>
            <a:ext cx="6570663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6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RQ1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9484"/>
            <a:ext cx="8229600" cy="209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5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RQ2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24744"/>
            <a:ext cx="4435646" cy="428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40768"/>
            <a:ext cx="3384376" cy="180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RQ3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412776"/>
            <a:ext cx="60388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2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456</Words>
  <Application>Microsoft Office PowerPoint</Application>
  <PresentationFormat>全屏显示(4:3)</PresentationFormat>
  <Paragraphs>51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Office 主题</vt:lpstr>
      <vt:lpstr>Visio</vt:lpstr>
      <vt:lpstr>Equation</vt:lpstr>
      <vt:lpstr>STRICT: Information Retrieval Based Search Term Identification for Concept Location</vt:lpstr>
      <vt:lpstr>PageRank</vt:lpstr>
      <vt:lpstr>TextRank and POSRank</vt:lpstr>
      <vt:lpstr>STRICT</vt:lpstr>
      <vt:lpstr>Application:</vt:lpstr>
      <vt:lpstr>Dataset:</vt:lpstr>
      <vt:lpstr>RQ1：</vt:lpstr>
      <vt:lpstr>RQ2：</vt:lpstr>
      <vt:lpstr>RQ3：</vt:lpstr>
      <vt:lpstr>RQ4：</vt:lpstr>
      <vt:lpstr>PowerPoint 演示文稿</vt:lpstr>
      <vt:lpstr>PowerPoint 演示文稿</vt:lpstr>
      <vt:lpstr>PowerPoint 演示文稿</vt:lpstr>
      <vt:lpstr>PowerPoint 演示文稿</vt:lpstr>
      <vt:lpstr>Thanks all.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基于TextRank算法的改进及拓展</dc:title>
  <dc:creator>柳林青</dc:creator>
  <cp:lastModifiedBy>柳林青</cp:lastModifiedBy>
  <cp:revision>97</cp:revision>
  <dcterms:created xsi:type="dcterms:W3CDTF">2016-09-28T08:29:48Z</dcterms:created>
  <dcterms:modified xsi:type="dcterms:W3CDTF">2017-12-29T10:30:14Z</dcterms:modified>
</cp:coreProperties>
</file>