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58" r:id="rId4"/>
    <p:sldId id="260" r:id="rId5"/>
    <p:sldId id="261" r:id="rId6"/>
    <p:sldId id="265" r:id="rId7"/>
    <p:sldId id="281" r:id="rId8"/>
    <p:sldId id="262" r:id="rId9"/>
    <p:sldId id="278" r:id="rId10"/>
    <p:sldId id="279" r:id="rId11"/>
    <p:sldId id="280" r:id="rId12"/>
    <p:sldId id="271" r:id="rId13"/>
    <p:sldId id="273" r:id="rId14"/>
    <p:sldId id="282" r:id="rId15"/>
    <p:sldId id="283" r:id="rId16"/>
    <p:sldId id="284" r:id="rId17"/>
    <p:sldId id="287" r:id="rId18"/>
    <p:sldId id="285" r:id="rId19"/>
    <p:sldId id="288" r:id="rId20"/>
    <p:sldId id="276" r:id="rId21"/>
    <p:sldId id="257" r:id="rId22"/>
    <p:sldId id="289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78406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7F11D-156B-4C7E-B56B-5C9721CEF66A}" type="datetimeFigureOut">
              <a:rPr lang="en-CA" smtClean="0"/>
              <a:pPr/>
              <a:t>2017-02-19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2FCBA-4187-4E17-8B36-E9B25CDB9E6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and the affiliation.</a:t>
            </a:r>
            <a:endParaRPr lang="en-US" dirty="0" smtClean="0"/>
          </a:p>
          <a:p>
            <a:r>
              <a:rPr lang="en-US" dirty="0" smtClean="0"/>
              <a:t>Today</a:t>
            </a:r>
            <a:r>
              <a:rPr lang="en-US" baseline="0" dirty="0" smtClean="0"/>
              <a:t> I am going to talk about query suggestion for Concept location where we used Information Retrieval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we have two graphs</a:t>
            </a:r>
            <a:r>
              <a:rPr lang="en-US" baseline="0" dirty="0" smtClean="0"/>
              <a:t> developed from the change request based on </a:t>
            </a:r>
            <a:r>
              <a:rPr lang="en-US" b="1" baseline="0" dirty="0" smtClean="0"/>
              <a:t>two different dimensions</a:t>
            </a:r>
          </a:p>
          <a:p>
            <a:r>
              <a:rPr lang="en-US" baseline="0" dirty="0" smtClean="0"/>
              <a:t>--</a:t>
            </a:r>
            <a:r>
              <a:rPr lang="en-US" b="1" baseline="0" dirty="0" smtClean="0"/>
              <a:t>Word co-occurrence and syntactic dependence.</a:t>
            </a:r>
          </a:p>
          <a:p>
            <a:r>
              <a:rPr lang="en-US" b="0" baseline="0" dirty="0" smtClean="0"/>
              <a:t>Now, we apply the above algorithms adapted from PageRank for scoring.</a:t>
            </a:r>
          </a:p>
          <a:p>
            <a:r>
              <a:rPr lang="en-US" b="0" baseline="0" dirty="0" smtClean="0"/>
              <a:t>That is, a </a:t>
            </a:r>
            <a:r>
              <a:rPr lang="en-US" b="1" baseline="0" dirty="0" smtClean="0"/>
              <a:t>term’s importance will be determined by the importance of the surrounding terms, not just the connectivity.</a:t>
            </a:r>
          </a:p>
          <a:p>
            <a:r>
              <a:rPr lang="en-US" b="0" baseline="0" dirty="0" smtClean="0"/>
              <a:t>This is how Google beats the </a:t>
            </a:r>
            <a:r>
              <a:rPr lang="en-US" b="1" baseline="0" dirty="0" smtClean="0"/>
              <a:t>SCAM</a:t>
            </a:r>
            <a:r>
              <a:rPr lang="en-US" b="0" baseline="0" dirty="0" smtClean="0"/>
              <a:t> pages.</a:t>
            </a:r>
          </a:p>
          <a:p>
            <a:r>
              <a:rPr lang="en-US" b="0" baseline="0" dirty="0" smtClean="0"/>
              <a:t>We apply that in the case of concept location as well.</a:t>
            </a:r>
          </a:p>
          <a:p>
            <a:r>
              <a:rPr lang="en-US" b="0" baseline="0" dirty="0" smtClean="0"/>
              <a:t>This is the </a:t>
            </a:r>
            <a:r>
              <a:rPr lang="en-US" b="1" baseline="0" dirty="0" smtClean="0"/>
              <a:t>first time done</a:t>
            </a:r>
            <a:r>
              <a:rPr lang="en-US" b="0" baseline="0" dirty="0" smtClean="0"/>
              <a:t> in the concept location task, and </a:t>
            </a:r>
            <a:r>
              <a:rPr lang="en-US" b="1" baseline="0" dirty="0" smtClean="0"/>
              <a:t>this is our novelty.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this is how the score of a term is determined,</a:t>
            </a:r>
            <a:r>
              <a:rPr lang="en-US" baseline="0" dirty="0" smtClean="0"/>
              <a:t> based on the </a:t>
            </a:r>
            <a:r>
              <a:rPr lang="en-US" b="1" baseline="0" dirty="0" smtClean="0"/>
              <a:t>scores</a:t>
            </a:r>
            <a:r>
              <a:rPr lang="en-US" baseline="0" dirty="0" smtClean="0"/>
              <a:t> of </a:t>
            </a:r>
            <a:r>
              <a:rPr lang="en-US" b="1" baseline="0" dirty="0" smtClean="0"/>
              <a:t>the surrounding terms</a:t>
            </a:r>
            <a:r>
              <a:rPr lang="en-US" b="1" baseline="0" dirty="0" smtClean="0"/>
              <a:t>.</a:t>
            </a:r>
          </a:p>
          <a:p>
            <a:r>
              <a:rPr lang="en-US" b="0" baseline="0" dirty="0" smtClean="0"/>
              <a:t>That means, the score of </a:t>
            </a:r>
            <a:r>
              <a:rPr lang="en-US" b="1" i="1" baseline="0" dirty="0" smtClean="0"/>
              <a:t>V</a:t>
            </a:r>
            <a:r>
              <a:rPr lang="en-US" b="1" i="1" baseline="-25000" dirty="0" smtClean="0"/>
              <a:t>i</a:t>
            </a:r>
            <a:r>
              <a:rPr lang="en-US" b="0" baseline="-25000" dirty="0" smtClean="0"/>
              <a:t>  </a:t>
            </a:r>
            <a:r>
              <a:rPr lang="en-US" b="0" baseline="0" dirty="0" smtClean="0"/>
              <a:t>is determined based on the scores of </a:t>
            </a:r>
            <a:r>
              <a:rPr lang="en-US" b="1" baseline="0" dirty="0" smtClean="0"/>
              <a:t>Vj1 to Vj5.</a:t>
            </a:r>
            <a:endParaRPr lang="en-US" b="1" baseline="0" dirty="0" smtClean="0"/>
          </a:p>
          <a:p>
            <a:r>
              <a:rPr lang="en-US" baseline="0" dirty="0" smtClean="0"/>
              <a:t>We collect scores for the terms from both graphs which we call TextRank and POSRank.</a:t>
            </a:r>
          </a:p>
          <a:p>
            <a:r>
              <a:rPr lang="en-US" baseline="0" dirty="0" smtClean="0"/>
              <a:t>We combine them, rank them and collect the top ones as the search terms.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experiments, we select</a:t>
            </a:r>
            <a:r>
              <a:rPr lang="en-US" baseline="0" dirty="0" smtClean="0"/>
              <a:t> </a:t>
            </a:r>
            <a:r>
              <a:rPr lang="en-US" b="1" baseline="0" dirty="0" smtClean="0"/>
              <a:t>8 subject systems </a:t>
            </a:r>
            <a:r>
              <a:rPr lang="en-US" baseline="0" dirty="0" smtClean="0"/>
              <a:t>from </a:t>
            </a:r>
            <a:r>
              <a:rPr lang="en-US" b="1" baseline="0" dirty="0" smtClean="0"/>
              <a:t>Apache and Eclipse.</a:t>
            </a:r>
          </a:p>
          <a:p>
            <a:r>
              <a:rPr lang="en-US" baseline="0" dirty="0" smtClean="0"/>
              <a:t>We collect 1939 change requests/bug reports from BugZilla and JIRA, </a:t>
            </a:r>
          </a:p>
          <a:p>
            <a:r>
              <a:rPr lang="en-US" baseline="0" dirty="0" smtClean="0"/>
              <a:t>and prepare the gold set by consulting the commit history of those projects from GitHub.</a:t>
            </a:r>
          </a:p>
          <a:p>
            <a:r>
              <a:rPr lang="en-US" baseline="0" dirty="0" smtClean="0"/>
              <a:t>For selecting bug fixing commits, we adopted the </a:t>
            </a:r>
            <a:r>
              <a:rPr lang="en-US" b="1" baseline="0" dirty="0" smtClean="0"/>
              <a:t>widely accepted approach.</a:t>
            </a:r>
          </a:p>
          <a:p>
            <a:r>
              <a:rPr lang="en-US" baseline="0" dirty="0" smtClean="0"/>
              <a:t>That is, we identify the </a:t>
            </a:r>
            <a:r>
              <a:rPr lang="en-US" b="1" baseline="0" dirty="0" smtClean="0"/>
              <a:t>Bug ID</a:t>
            </a:r>
            <a:r>
              <a:rPr lang="en-US" baseline="0" dirty="0" smtClean="0"/>
              <a:t> in the commit title, and then extract corresponding change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experiments,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collect </a:t>
            </a:r>
            <a:r>
              <a:rPr lang="en-US" b="1" baseline="0" dirty="0" smtClean="0"/>
              <a:t>our queries </a:t>
            </a:r>
            <a:r>
              <a:rPr lang="en-US" baseline="0" dirty="0" smtClean="0"/>
              <a:t>and the </a:t>
            </a:r>
            <a:r>
              <a:rPr lang="en-US" b="1" baseline="0" dirty="0" smtClean="0"/>
              <a:t>baseline queries</a:t>
            </a:r>
            <a:r>
              <a:rPr lang="en-US" baseline="0" dirty="0" smtClean="0"/>
              <a:t> (e.g., title or description from the change request), and feed them to a code search engine.</a:t>
            </a:r>
          </a:p>
          <a:p>
            <a:r>
              <a:rPr lang="en-US" baseline="0" dirty="0" smtClean="0"/>
              <a:t>Then we collect their results/ranks and compare.</a:t>
            </a:r>
          </a:p>
          <a:p>
            <a:r>
              <a:rPr lang="en-US" baseline="0" dirty="0" smtClean="0"/>
              <a:t>For  evaluation/validation, we used these four performance metrics.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show that our method can improve 52%--62% of the baseline queries, which is</a:t>
            </a:r>
            <a:r>
              <a:rPr lang="en-US" baseline="0" dirty="0" smtClean="0"/>
              <a:t> promising according to relevant literature.</a:t>
            </a:r>
          </a:p>
          <a:p>
            <a:r>
              <a:rPr lang="en-US" baseline="0" dirty="0" smtClean="0"/>
              <a:t>We consider various combinations as the baseline queries, and got similar performance.</a:t>
            </a:r>
          </a:p>
          <a:p>
            <a:r>
              <a:rPr lang="en-US" baseline="0" dirty="0" smtClean="0"/>
              <a:t>Our improvement and worsening ratios are significantly different according to statistical tests.</a:t>
            </a:r>
          </a:p>
          <a:p>
            <a:r>
              <a:rPr lang="en-US" baseline="0" dirty="0" smtClean="0"/>
              <a:t>The mean rank difference also shows that our mean ranks are closer to the top than the baseline.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terms retrieval performance,</a:t>
            </a:r>
            <a:r>
              <a:rPr lang="en-US" baseline="0" dirty="0" smtClean="0"/>
              <a:t> precision and recall are not too high. </a:t>
            </a:r>
          </a:p>
          <a:p>
            <a:r>
              <a:rPr lang="en-US" baseline="0" dirty="0" smtClean="0"/>
              <a:t>Precision is </a:t>
            </a:r>
            <a:r>
              <a:rPr lang="en-US" b="1" baseline="0" dirty="0" smtClean="0"/>
              <a:t>close to 30% </a:t>
            </a:r>
            <a:r>
              <a:rPr lang="en-US" baseline="0" dirty="0" smtClean="0"/>
              <a:t>and the </a:t>
            </a:r>
            <a:r>
              <a:rPr lang="en-US" b="1" baseline="0" dirty="0" smtClean="0"/>
              <a:t>accuracy is close to 45% </a:t>
            </a:r>
            <a:r>
              <a:rPr lang="en-US" b="0" baseline="0" dirty="0" smtClean="0"/>
              <a:t>when Top-10 results are considered.</a:t>
            </a:r>
          </a:p>
          <a:p>
            <a:r>
              <a:rPr lang="en-US" b="0" baseline="0" dirty="0" smtClean="0"/>
              <a:t>But I guess, that has been the status quo for the last 15 years. So, nothing very dramatic.</a:t>
            </a:r>
            <a:endParaRPr lang="en-US" b="1" baseline="0" dirty="0" smtClean="0"/>
          </a:p>
          <a:p>
            <a:r>
              <a:rPr lang="en-US" baseline="0" dirty="0" smtClean="0"/>
              <a:t>However, they are quite higher than the baseline performance actually.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</a:t>
            </a:r>
            <a:r>
              <a:rPr lang="en-US" baseline="0" dirty="0" smtClean="0"/>
              <a:t> we extend the </a:t>
            </a:r>
            <a:r>
              <a:rPr lang="en-US" b="1" baseline="0" dirty="0" smtClean="0"/>
              <a:t>K-values</a:t>
            </a:r>
            <a:r>
              <a:rPr lang="en-US" baseline="0" dirty="0" smtClean="0"/>
              <a:t>, we found the </a:t>
            </a:r>
            <a:r>
              <a:rPr lang="en-US" b="1" baseline="0" dirty="0" smtClean="0"/>
              <a:t>accurac</a:t>
            </a:r>
            <a:r>
              <a:rPr lang="en-US" baseline="0" dirty="0" smtClean="0"/>
              <a:t>y is growing significantly.</a:t>
            </a:r>
          </a:p>
          <a:p>
            <a:r>
              <a:rPr lang="en-US" baseline="0" dirty="0" smtClean="0"/>
              <a:t>But, still, our performance remained higher than all the baselines.</a:t>
            </a:r>
          </a:p>
          <a:p>
            <a:r>
              <a:rPr lang="en-US" baseline="0" dirty="0" smtClean="0"/>
              <a:t>This shows the potential of our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compared with two parallel methods– </a:t>
            </a:r>
            <a:r>
              <a:rPr lang="en-US" b="1" dirty="0" smtClean="0"/>
              <a:t>Kevic &amp; Fritz</a:t>
            </a:r>
            <a:r>
              <a:rPr lang="en-US" dirty="0" smtClean="0"/>
              <a:t> used </a:t>
            </a:r>
            <a:r>
              <a:rPr lang="en-US" b="1" dirty="0" smtClean="0"/>
              <a:t>heuristics</a:t>
            </a:r>
            <a:r>
              <a:rPr lang="en-US" dirty="0" smtClean="0"/>
              <a:t> and the second</a:t>
            </a:r>
            <a:r>
              <a:rPr lang="en-US" baseline="0" dirty="0" smtClean="0"/>
              <a:t> is a </a:t>
            </a:r>
            <a:r>
              <a:rPr lang="en-US" b="1" baseline="0" dirty="0" smtClean="0"/>
              <a:t>classic query reformulation technique.</a:t>
            </a:r>
          </a:p>
          <a:p>
            <a:r>
              <a:rPr lang="en-US" b="0" baseline="0" dirty="0" smtClean="0"/>
              <a:t>While they were promising, but still our method beat them in all aspects, and the performance is significantly higher as you see.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see at box plots, we can see that our median</a:t>
            </a:r>
            <a:r>
              <a:rPr lang="en-US" baseline="0" dirty="0" smtClean="0"/>
              <a:t> metrics are </a:t>
            </a:r>
            <a:r>
              <a:rPr lang="en-US" b="1" baseline="0" dirty="0" smtClean="0"/>
              <a:t>significantly higher.</a:t>
            </a:r>
          </a:p>
          <a:p>
            <a:r>
              <a:rPr lang="en-US" baseline="0" dirty="0" smtClean="0"/>
              <a:t>While they relied to a set of </a:t>
            </a:r>
            <a:r>
              <a:rPr lang="en-US" b="1" baseline="0" dirty="0" smtClean="0"/>
              <a:t>heuristics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term weighting</a:t>
            </a:r>
            <a:r>
              <a:rPr lang="en-US" baseline="0" dirty="0" smtClean="0"/>
              <a:t>, our </a:t>
            </a:r>
            <a:r>
              <a:rPr lang="en-US" b="1" baseline="0" dirty="0" smtClean="0"/>
              <a:t>PageRank-based model</a:t>
            </a:r>
            <a:r>
              <a:rPr lang="en-US" baseline="0" dirty="0" smtClean="0"/>
              <a:t> seems to perform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consider various</a:t>
            </a:r>
            <a:r>
              <a:rPr lang="en-US" baseline="0" dirty="0" smtClean="0"/>
              <a:t> </a:t>
            </a:r>
            <a:r>
              <a:rPr lang="en-US" b="1" baseline="0" dirty="0" smtClean="0"/>
              <a:t>Top-K accuracy</a:t>
            </a:r>
            <a:r>
              <a:rPr lang="en-US" baseline="0" dirty="0" smtClean="0"/>
              <a:t>, we got similar findings.</a:t>
            </a:r>
          </a:p>
          <a:p>
            <a:r>
              <a:rPr lang="en-US" baseline="0" dirty="0" smtClean="0"/>
              <a:t>Our method </a:t>
            </a:r>
            <a:r>
              <a:rPr lang="en-US" b="1" baseline="0" dirty="0" smtClean="0"/>
              <a:t>located concepts correctly</a:t>
            </a:r>
            <a:r>
              <a:rPr lang="en-US" baseline="0" dirty="0" smtClean="0"/>
              <a:t> for </a:t>
            </a:r>
            <a:r>
              <a:rPr lang="en-US" b="1" baseline="0" dirty="0" smtClean="0"/>
              <a:t>80%</a:t>
            </a:r>
            <a:r>
              <a:rPr lang="en-US" baseline="0" dirty="0" smtClean="0"/>
              <a:t> of the change requests whereas they did for </a:t>
            </a:r>
            <a:r>
              <a:rPr lang="en-US" b="1" baseline="0" dirty="0" smtClean="0"/>
              <a:t>60%</a:t>
            </a:r>
            <a:r>
              <a:rPr lang="en-US" baseline="0" dirty="0" smtClean="0"/>
              <a:t> of them at best.</a:t>
            </a:r>
          </a:p>
          <a:p>
            <a:r>
              <a:rPr lang="en-US" baseline="0" dirty="0" smtClean="0"/>
              <a:t>This shows the potential of our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</a:t>
            </a:r>
            <a:r>
              <a:rPr lang="en-US" b="1" baseline="0" dirty="0" smtClean="0"/>
              <a:t>software change request.</a:t>
            </a:r>
          </a:p>
          <a:p>
            <a:r>
              <a:rPr lang="en-US" baseline="0" dirty="0" smtClean="0"/>
              <a:t>It has different sections like title, description and others.</a:t>
            </a:r>
          </a:p>
          <a:p>
            <a:r>
              <a:rPr lang="en-US" baseline="0" dirty="0" smtClean="0"/>
              <a:t>Now a developer’s task is to </a:t>
            </a:r>
            <a:r>
              <a:rPr lang="en-US" b="1" baseline="0" dirty="0" smtClean="0"/>
              <a:t>identify</a:t>
            </a:r>
            <a:r>
              <a:rPr lang="en-US" baseline="0" dirty="0" smtClean="0"/>
              <a:t> </a:t>
            </a:r>
            <a:r>
              <a:rPr lang="en-US" b="1" baseline="0" dirty="0" smtClean="0"/>
              <a:t>the most important terms </a:t>
            </a:r>
            <a:r>
              <a:rPr lang="en-US" baseline="0" dirty="0" smtClean="0"/>
              <a:t>and then use them for </a:t>
            </a:r>
            <a:r>
              <a:rPr lang="en-US" b="1" baseline="0" dirty="0" smtClean="0"/>
              <a:t>finding the source code to change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simply read out the</a:t>
            </a:r>
            <a:r>
              <a:rPr lang="en-US" baseline="0" dirty="0" smtClean="0"/>
              <a:t> texts I guess.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your time</a:t>
            </a:r>
            <a:r>
              <a:rPr lang="en-US" baseline="0" dirty="0" smtClean="0"/>
              <a:t> and attention.</a:t>
            </a:r>
          </a:p>
          <a:p>
            <a:r>
              <a:rPr lang="en-US" baseline="0" dirty="0" smtClean="0"/>
              <a:t>I am ready to have a few questions.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tried with</a:t>
            </a:r>
            <a:r>
              <a:rPr lang="en-US" baseline="0" dirty="0" smtClean="0"/>
              <a:t> source code and Stack Overflow to look for semantically similar words.</a:t>
            </a:r>
          </a:p>
          <a:p>
            <a:r>
              <a:rPr lang="en-US" baseline="0" dirty="0" smtClean="0"/>
              <a:t>What’s next?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the problem formally, this is a </a:t>
            </a:r>
            <a:r>
              <a:rPr lang="en-US" b="1" dirty="0" smtClean="0"/>
              <a:t>mapping problem.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the mapping is </a:t>
            </a:r>
            <a:r>
              <a:rPr lang="en-US" dirty="0" smtClean="0"/>
              <a:t>between concepts in</a:t>
            </a:r>
            <a:r>
              <a:rPr lang="en-US" baseline="0" dirty="0" smtClean="0"/>
              <a:t> the change request and the relevant source artifacts from the codebase.</a:t>
            </a:r>
          </a:p>
          <a:p>
            <a:r>
              <a:rPr lang="en-US" baseline="0" dirty="0" smtClean="0"/>
              <a:t>Our job is </a:t>
            </a:r>
            <a:r>
              <a:rPr lang="en-US" b="1" baseline="0" dirty="0" smtClean="0"/>
              <a:t>to identify the appropriate terms </a:t>
            </a:r>
            <a:r>
              <a:rPr lang="en-US" baseline="0" dirty="0" smtClean="0"/>
              <a:t>from the change request for the successful mapping.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have been some studies on</a:t>
            </a:r>
            <a:r>
              <a:rPr lang="en-US" baseline="0" dirty="0" smtClean="0"/>
              <a:t> similar problem.</a:t>
            </a:r>
          </a:p>
          <a:p>
            <a:r>
              <a:rPr lang="en-US" baseline="0" dirty="0" smtClean="0"/>
              <a:t>However, most of these studies </a:t>
            </a:r>
            <a:r>
              <a:rPr lang="en-US" b="1" baseline="0" dirty="0" smtClean="0"/>
              <a:t>reformulate a given query.</a:t>
            </a:r>
          </a:p>
          <a:p>
            <a:r>
              <a:rPr lang="en-US" baseline="0" dirty="0" smtClean="0"/>
              <a:t>That means, the </a:t>
            </a:r>
            <a:r>
              <a:rPr lang="en-US" b="1" baseline="0" dirty="0" smtClean="0"/>
              <a:t>developer</a:t>
            </a:r>
            <a:r>
              <a:rPr lang="en-US" b="0" baseline="0" dirty="0" smtClean="0"/>
              <a:t> </a:t>
            </a:r>
            <a:r>
              <a:rPr lang="en-US" baseline="0" dirty="0" smtClean="0"/>
              <a:t>needs to </a:t>
            </a:r>
            <a:r>
              <a:rPr lang="en-US" b="1" baseline="0" dirty="0" smtClean="0"/>
              <a:t>provide an initial query first.</a:t>
            </a:r>
          </a:p>
          <a:p>
            <a:r>
              <a:rPr lang="en-US" b="0" baseline="0" dirty="0" smtClean="0"/>
              <a:t>But studies show that choosing that initial query itself is challenging. </a:t>
            </a:r>
          </a:p>
          <a:p>
            <a:r>
              <a:rPr lang="en-US" b="0" baseline="0" dirty="0" smtClean="0"/>
              <a:t>A study reported that only </a:t>
            </a:r>
            <a:r>
              <a:rPr lang="en-US" b="1" baseline="0" dirty="0" smtClean="0"/>
              <a:t>12% </a:t>
            </a:r>
            <a:r>
              <a:rPr lang="en-US" b="0" baseline="0" dirty="0" smtClean="0"/>
              <a:t>of </a:t>
            </a:r>
            <a:r>
              <a:rPr lang="en-US" b="1" baseline="0" dirty="0" smtClean="0"/>
              <a:t>developers chosen</a:t>
            </a:r>
            <a:r>
              <a:rPr lang="en-US" b="0" baseline="0" dirty="0" smtClean="0"/>
              <a:t> search terms from the change request were </a:t>
            </a:r>
            <a:r>
              <a:rPr lang="en-US" b="1" baseline="0" dirty="0" smtClean="0"/>
              <a:t>useful.</a:t>
            </a:r>
          </a:p>
          <a:p>
            <a:r>
              <a:rPr lang="en-US" b="0" baseline="0" dirty="0" smtClean="0"/>
              <a:t>So, our focus is to choose the </a:t>
            </a:r>
            <a:r>
              <a:rPr lang="en-US" b="1" baseline="0" dirty="0" smtClean="0"/>
              <a:t>initial query</a:t>
            </a:r>
            <a:r>
              <a:rPr lang="en-US" b="0" baseline="0" dirty="0" smtClean="0"/>
              <a:t> from a change request </a:t>
            </a:r>
            <a:r>
              <a:rPr lang="en-US" b="1" baseline="0" dirty="0" smtClean="0"/>
              <a:t>rather than reformulation.</a:t>
            </a:r>
          </a:p>
          <a:p>
            <a:r>
              <a:rPr lang="en-US" b="0" baseline="0" dirty="0" smtClean="0"/>
              <a:t>The closely related work used a set of heuristics. </a:t>
            </a:r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the earlier work used heuristics for the same problem,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we used Google’s PageRank algorithm for choosing the important terms from a body of texts. </a:t>
            </a:r>
          </a:p>
          <a:p>
            <a:r>
              <a:rPr lang="en-US" baseline="0" dirty="0" smtClean="0"/>
              <a:t>Here, the most </a:t>
            </a:r>
            <a:r>
              <a:rPr lang="en-US" b="1" baseline="0" dirty="0" smtClean="0"/>
              <a:t>important face </a:t>
            </a:r>
            <a:r>
              <a:rPr lang="en-US" baseline="0" dirty="0" smtClean="0"/>
              <a:t>in the crowd is the face everybody is </a:t>
            </a:r>
            <a:r>
              <a:rPr lang="en-US" b="1" baseline="0" dirty="0" smtClean="0"/>
              <a:t>looking at</a:t>
            </a:r>
            <a:r>
              <a:rPr lang="en-US" baseline="0" dirty="0" smtClean="0"/>
              <a:t>, right?</a:t>
            </a:r>
          </a:p>
          <a:p>
            <a:r>
              <a:rPr lang="en-US" baseline="0" dirty="0" smtClean="0"/>
              <a:t>This also goes true for world wide web.</a:t>
            </a:r>
          </a:p>
          <a:p>
            <a:r>
              <a:rPr lang="en-US" baseline="0" dirty="0" smtClean="0"/>
              <a:t>A page is reputed is it is referred by other reputed pages from the web.</a:t>
            </a:r>
          </a:p>
          <a:p>
            <a:r>
              <a:rPr lang="en-US" baseline="0" dirty="0" smtClean="0"/>
              <a:t>So, we </a:t>
            </a:r>
            <a:r>
              <a:rPr lang="en-US" b="1" baseline="0" dirty="0" smtClean="0"/>
              <a:t>adapt</a:t>
            </a:r>
            <a:r>
              <a:rPr lang="en-US" b="0" baseline="0" dirty="0" smtClean="0"/>
              <a:t> </a:t>
            </a:r>
            <a:r>
              <a:rPr lang="en-US" baseline="0" dirty="0" smtClean="0"/>
              <a:t>our </a:t>
            </a:r>
            <a:r>
              <a:rPr lang="en-US" b="1" baseline="0" dirty="0" smtClean="0"/>
              <a:t>search term identification</a:t>
            </a:r>
            <a:r>
              <a:rPr lang="en-US" baseline="0" dirty="0" smtClean="0"/>
              <a:t> after this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identify search terms</a:t>
            </a:r>
            <a:r>
              <a:rPr lang="en-US" baseline="0" dirty="0" smtClean="0"/>
              <a:t> using two variants of </a:t>
            </a:r>
            <a:r>
              <a:rPr lang="en-US" b="1" baseline="0" dirty="0" smtClean="0"/>
              <a:t>PageRank</a:t>
            </a:r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They are called </a:t>
            </a:r>
            <a:r>
              <a:rPr lang="en-US" b="1" baseline="0" dirty="0" smtClean="0"/>
              <a:t>TextRank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POSRank</a:t>
            </a:r>
            <a:r>
              <a:rPr lang="en-US" baseline="0" dirty="0" smtClean="0"/>
              <a:t> in the information retrieval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these</a:t>
            </a:r>
            <a:r>
              <a:rPr lang="en-US" baseline="0" dirty="0" smtClean="0"/>
              <a:t> are the pretty straight-forward steps of our approach.</a:t>
            </a:r>
          </a:p>
          <a:p>
            <a:r>
              <a:rPr lang="en-US" baseline="0" dirty="0" smtClean="0"/>
              <a:t>We take a change request, and perform standard NLP (stop word removal and splitting). We avoided stemming.</a:t>
            </a:r>
          </a:p>
          <a:p>
            <a:r>
              <a:rPr lang="en-US" baseline="0" dirty="0" smtClean="0"/>
              <a:t>Then from the pre-processed texts, we develop two types of graphs – </a:t>
            </a:r>
            <a:r>
              <a:rPr lang="en-US" b="1" baseline="0" dirty="0" smtClean="0"/>
              <a:t>text graph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POS graph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Then we derive importance score for each of the terms from those two graphs.</a:t>
            </a:r>
          </a:p>
          <a:p>
            <a:r>
              <a:rPr lang="en-US" baseline="0" dirty="0" smtClean="0"/>
              <a:t>Then we a do linear combination, perform ranking and choose the top words as the search terms based on their scores.</a:t>
            </a:r>
          </a:p>
          <a:p>
            <a:r>
              <a:rPr lang="en-US" baseline="0" dirty="0" smtClean="0"/>
              <a:t>Now, we will zoom in this sections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idea behind this</a:t>
            </a:r>
            <a:r>
              <a:rPr lang="en-US" baseline="0" dirty="0" smtClean="0"/>
              <a:t> text graph is </a:t>
            </a:r>
            <a:r>
              <a:rPr lang="en-US" b="1" baseline="0" dirty="0" smtClean="0"/>
              <a:t>word co-occurrence.</a:t>
            </a:r>
          </a:p>
          <a:p>
            <a:r>
              <a:rPr lang="en-US" baseline="0" dirty="0" smtClean="0"/>
              <a:t>For example, these two </a:t>
            </a:r>
            <a:r>
              <a:rPr lang="en-US" baseline="0" dirty="0" smtClean="0"/>
              <a:t>terms—</a:t>
            </a:r>
            <a:r>
              <a:rPr lang="en-US" b="1" baseline="0" dirty="0" smtClean="0"/>
              <a:t>IResource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IJavaElement</a:t>
            </a:r>
            <a:r>
              <a:rPr lang="en-US" baseline="0" dirty="0" smtClean="0"/>
              <a:t>-- occur </a:t>
            </a:r>
            <a:r>
              <a:rPr lang="en-US" baseline="0" dirty="0" smtClean="0"/>
              <a:t>in the same </a:t>
            </a:r>
            <a:r>
              <a:rPr lang="en-US" baseline="0" dirty="0" smtClean="0"/>
              <a:t>context across multiple sentences.</a:t>
            </a:r>
          </a:p>
          <a:p>
            <a:r>
              <a:rPr lang="en-US" baseline="0" dirty="0" smtClean="0"/>
              <a:t>These are another two terms– </a:t>
            </a:r>
            <a:r>
              <a:rPr lang="en-US" b="1" baseline="0" dirty="0" smtClean="0"/>
              <a:t>element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reported</a:t>
            </a:r>
            <a:r>
              <a:rPr lang="en-US" baseline="0" dirty="0" smtClean="0"/>
              <a:t>—occur in the same context.</a:t>
            </a:r>
            <a:endParaRPr lang="en-US" baseline="0" dirty="0" smtClean="0"/>
          </a:p>
          <a:p>
            <a:r>
              <a:rPr lang="en-US" baseline="0" dirty="0" smtClean="0"/>
              <a:t>Here we define </a:t>
            </a:r>
            <a:r>
              <a:rPr lang="en-US" b="1" baseline="0" dirty="0" smtClean="0"/>
              <a:t>context</a:t>
            </a:r>
            <a:r>
              <a:rPr lang="en-US" baseline="0" dirty="0" smtClean="0"/>
              <a:t> as a window size of two words within a sentence.</a:t>
            </a:r>
          </a:p>
          <a:p>
            <a:r>
              <a:rPr lang="en-US" baseline="0" dirty="0" smtClean="0"/>
              <a:t>We </a:t>
            </a:r>
            <a:r>
              <a:rPr lang="en-US" b="1" baseline="0" dirty="0" smtClean="0"/>
              <a:t>encode</a:t>
            </a:r>
            <a:r>
              <a:rPr lang="en-US" baseline="0" dirty="0" smtClean="0"/>
              <a:t> their </a:t>
            </a:r>
            <a:r>
              <a:rPr lang="en-US" b="1" baseline="0" dirty="0" smtClean="0"/>
              <a:t>co-occurrence</a:t>
            </a:r>
            <a:r>
              <a:rPr lang="en-US" baseline="0" dirty="0" smtClean="0"/>
              <a:t> into an </a:t>
            </a:r>
            <a:r>
              <a:rPr lang="en-US" b="1" baseline="0" dirty="0" smtClean="0"/>
              <a:t>edge</a:t>
            </a:r>
            <a:r>
              <a:rPr lang="en-US" baseline="0" dirty="0" smtClean="0"/>
              <a:t> in this text graph.</a:t>
            </a:r>
          </a:p>
          <a:p>
            <a:r>
              <a:rPr lang="en-US" baseline="0" dirty="0" smtClean="0"/>
              <a:t>This way, the whole </a:t>
            </a:r>
            <a:r>
              <a:rPr lang="en-US" b="1" baseline="0" dirty="0" smtClean="0"/>
              <a:t>change request </a:t>
            </a:r>
            <a:r>
              <a:rPr lang="en-US" baseline="0" dirty="0" smtClean="0"/>
              <a:t>can be converted into a </a:t>
            </a:r>
            <a:r>
              <a:rPr lang="en-US" b="1" baseline="0" dirty="0" smtClean="0"/>
              <a:t>text graph.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Similarly, we develop the second graph</a:t>
            </a:r>
            <a:r>
              <a:rPr lang="en-US" baseline="0" dirty="0" smtClean="0"/>
              <a:t> based on </a:t>
            </a:r>
            <a:r>
              <a:rPr lang="en-US" b="1" baseline="0" dirty="0" smtClean="0"/>
              <a:t>syntactic dependence </a:t>
            </a:r>
            <a:r>
              <a:rPr lang="en-US" baseline="0" dirty="0" smtClean="0"/>
              <a:t>among various parts of speech of sentence.</a:t>
            </a:r>
          </a:p>
          <a:p>
            <a:r>
              <a:rPr lang="en-US" baseline="0" dirty="0" smtClean="0"/>
              <a:t>We apply </a:t>
            </a:r>
            <a:r>
              <a:rPr lang="en-US" b="1" baseline="0" dirty="0" smtClean="0"/>
              <a:t>Jespersen’s Rank Theory</a:t>
            </a:r>
            <a:r>
              <a:rPr lang="en-US" baseline="0" dirty="0" smtClean="0"/>
              <a:t> of </a:t>
            </a:r>
            <a:r>
              <a:rPr lang="en-US" b="1" baseline="0" dirty="0" smtClean="0"/>
              <a:t>3 ranks</a:t>
            </a:r>
            <a:r>
              <a:rPr lang="en-US" baseline="0" dirty="0" smtClean="0"/>
              <a:t>. More details on the paper.</a:t>
            </a:r>
          </a:p>
          <a:p>
            <a:r>
              <a:rPr lang="en-US" baseline="0" dirty="0" smtClean="0"/>
              <a:t>That is, </a:t>
            </a:r>
            <a:r>
              <a:rPr lang="en-US" b="1" baseline="0" dirty="0" smtClean="0"/>
              <a:t>some POS depends on others POS for their complete meaning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For example, verb modifies noun and adjectives from within the same sentence.</a:t>
            </a:r>
          </a:p>
          <a:p>
            <a:r>
              <a:rPr lang="en-US" baseline="0" dirty="0" smtClean="0"/>
              <a:t>We encode such dependencies into the connecting edge, and develop another text graph.</a:t>
            </a:r>
          </a:p>
          <a:p>
            <a:r>
              <a:rPr lang="en-US" baseline="0" dirty="0" smtClean="0"/>
              <a:t>Thus, some terms are </a:t>
            </a:r>
            <a:r>
              <a:rPr lang="en-US" b="1" baseline="0" dirty="0" smtClean="0"/>
              <a:t>more connected</a:t>
            </a:r>
            <a:r>
              <a:rPr lang="en-US" baseline="0" dirty="0" smtClean="0"/>
              <a:t> than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FCBA-4187-4E17-8B36-E9B25CDB9E6C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9D3D3C9-63CB-4F1F-A89C-2BCFEAC9DB27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4757-2B3A-4CED-BB59-9C84835A8E42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3771-6CF9-4137-89CF-F3C8BA443595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6E690E-518E-4062-8466-B2E0277E53B5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894911E-2A92-4CEE-BF35-0336C2091662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1736-3398-4893-B398-388D2C9F3206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F656-2EDA-4F63-B6E1-7C8B0037701C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609E08-AB66-406E-BC2C-5D00572BE212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A7B-D1DC-4384-89F8-A050A58BB0F9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5F6841-D27C-4BB4-9AE3-0446E40862B9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550436-CD28-4E1B-A4A0-CB0BDAD34F95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220D147-A141-4488-8028-0D4DD6DCCF8F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068038"/>
            <a:ext cx="6172200" cy="181816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STRICT: Information Retrieval Based Search Term Identification for Concept Location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B0F0"/>
                </a:solidFill>
              </a:rPr>
              <a:t>Mohammad Masudur Rahman, </a:t>
            </a:r>
            <a:r>
              <a:rPr lang="en-CA" u="sng" dirty="0" smtClean="0">
                <a:solidFill>
                  <a:srgbClr val="00B0F0"/>
                </a:solidFill>
              </a:rPr>
              <a:t>Chanchal K. Roy</a:t>
            </a:r>
          </a:p>
          <a:p>
            <a:r>
              <a:rPr lang="en-CA" b="0" dirty="0" smtClean="0"/>
              <a:t>Department of Computer Science</a:t>
            </a:r>
          </a:p>
          <a:p>
            <a:r>
              <a:rPr lang="en-CA" b="0" dirty="0" smtClean="0"/>
              <a:t>University of Saskatchewan, Canada</a:t>
            </a:r>
            <a:endParaRPr lang="en-CA" b="0" dirty="0"/>
          </a:p>
        </p:txBody>
      </p:sp>
      <p:pic>
        <p:nvPicPr>
          <p:cNvPr id="4" name="Picture 3" descr="uof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6019800"/>
            <a:ext cx="1714500" cy="38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712" y="1268761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International Conference on Software Analysis, Evolution  and Reengineering (</a:t>
            </a:r>
            <a:r>
              <a:rPr lang="en-CA" b="1" dirty="0" smtClean="0"/>
              <a:t>SANER 2017</a:t>
            </a:r>
            <a:r>
              <a:rPr lang="en-CA" dirty="0" smtClean="0"/>
              <a:t>), Klagenfurt, Austria</a:t>
            </a:r>
          </a:p>
          <a:p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 descr="prof2017-2.png"/>
          <p:cNvPicPr>
            <a:picLocks noChangeAspect="1"/>
          </p:cNvPicPr>
          <p:nvPr/>
        </p:nvPicPr>
        <p:blipFill>
          <a:blip r:embed="rId4" cstate="print"/>
          <a:srcRect l="8905" r="2048" b="7169"/>
          <a:stretch>
            <a:fillRect/>
          </a:stretch>
        </p:blipFill>
        <p:spPr>
          <a:xfrm>
            <a:off x="3581400" y="3886200"/>
            <a:ext cx="859536" cy="1112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cro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63688" y="3962400"/>
            <a:ext cx="803912" cy="102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Term Importance </a:t>
            </a:r>
            <a:br>
              <a:rPr lang="en-CA" b="1" dirty="0" smtClean="0"/>
            </a:br>
            <a:r>
              <a:rPr lang="en-CA" sz="2800" dirty="0" smtClean="0"/>
              <a:t>(Adapted from PageRank)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752600"/>
          <a:ext cx="6248400" cy="990600"/>
        </p:xfrm>
        <a:graphic>
          <a:graphicData uri="http://schemas.openxmlformats.org/presentationml/2006/ole">
            <p:oleObj spid="_x0000_s32770" name="Equation" r:id="rId4" imgW="2857320" imgH="4698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3200400"/>
            <a:ext cx="7848600" cy="2144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000" b="1" i="1" dirty="0" smtClean="0"/>
              <a:t>V</a:t>
            </a:r>
            <a:r>
              <a:rPr lang="en-CA" sz="2000" b="1" i="1" baseline="-25000" dirty="0" smtClean="0"/>
              <a:t>i</a:t>
            </a:r>
            <a:r>
              <a:rPr lang="en-CA" sz="2000" dirty="0" smtClean="0"/>
              <a:t> – node of interest</a:t>
            </a:r>
          </a:p>
          <a:p>
            <a:pPr>
              <a:buFont typeface="Arial" pitchFamily="34" charset="0"/>
              <a:buChar char="•"/>
            </a:pPr>
            <a:r>
              <a:rPr lang="en-CA" sz="2000" b="1" i="1" dirty="0" smtClean="0"/>
              <a:t>V</a:t>
            </a:r>
            <a:r>
              <a:rPr lang="en-CA" sz="2000" b="1" i="1" baseline="-25000" dirty="0" smtClean="0"/>
              <a:t>j</a:t>
            </a:r>
            <a:r>
              <a:rPr lang="en-CA" sz="2000" dirty="0" smtClean="0"/>
              <a:t> – node connected to </a:t>
            </a:r>
            <a:r>
              <a:rPr lang="en-CA" sz="2000" b="1" i="1" dirty="0" smtClean="0"/>
              <a:t>V</a:t>
            </a:r>
            <a:r>
              <a:rPr lang="en-CA" sz="2000" b="1" i="1" baseline="-25000" dirty="0" smtClean="0"/>
              <a:t>i</a:t>
            </a:r>
            <a:r>
              <a:rPr lang="en-CA" sz="2000" dirty="0" smtClean="0"/>
              <a:t>  through incoming links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 </a:t>
            </a:r>
            <a:r>
              <a:rPr lang="en-CA" sz="2000" b="1" dirty="0" smtClean="0"/>
              <a:t></a:t>
            </a:r>
            <a:r>
              <a:rPr lang="en-CA" sz="2000" dirty="0" smtClean="0"/>
              <a:t> –  damping factor (i.e., probability of choosing a node in the network)</a:t>
            </a:r>
          </a:p>
          <a:p>
            <a:pPr>
              <a:buFont typeface="Arial" pitchFamily="34" charset="0"/>
              <a:buChar char="•"/>
            </a:pPr>
            <a:r>
              <a:rPr lang="en-CA" sz="2000" b="1" i="1" dirty="0" smtClean="0"/>
              <a:t>In(V</a:t>
            </a:r>
            <a:r>
              <a:rPr lang="en-CA" sz="2000" b="1" i="1" baseline="-25000" dirty="0" smtClean="0"/>
              <a:t>i</a:t>
            </a:r>
            <a:r>
              <a:rPr lang="en-CA" sz="2000" dirty="0" smtClean="0"/>
              <a:t>) – incoming nodes to </a:t>
            </a:r>
            <a:r>
              <a:rPr lang="en-CA" sz="2000" b="1" i="1" dirty="0" smtClean="0"/>
              <a:t>V</a:t>
            </a:r>
            <a:r>
              <a:rPr lang="en-CA" sz="2000" b="1" i="1" baseline="-25000" dirty="0" smtClean="0"/>
              <a:t>i</a:t>
            </a:r>
          </a:p>
          <a:p>
            <a:pPr>
              <a:buFont typeface="Arial" pitchFamily="34" charset="0"/>
              <a:buChar char="•"/>
            </a:pPr>
            <a:r>
              <a:rPr lang="en-CA" sz="2000" b="1" i="1" dirty="0" smtClean="0"/>
              <a:t>Out(V</a:t>
            </a:r>
            <a:r>
              <a:rPr lang="en-CA" sz="2000" b="1" i="1" baseline="-25000" dirty="0" smtClean="0"/>
              <a:t>j</a:t>
            </a:r>
            <a:r>
              <a:rPr lang="en-CA" sz="2000" dirty="0" smtClean="0"/>
              <a:t>) – outgoing nodes from </a:t>
            </a:r>
            <a:r>
              <a:rPr lang="en-CA" sz="2000" b="1" i="1" dirty="0" smtClean="0"/>
              <a:t>V</a:t>
            </a:r>
            <a:r>
              <a:rPr lang="en-CA" sz="2000" b="1" i="1" baseline="-25000" dirty="0" smtClean="0"/>
              <a:t>j</a:t>
            </a:r>
            <a:endParaRPr lang="en-CA" sz="2000" dirty="0" smtClean="0"/>
          </a:p>
          <a:p>
            <a:r>
              <a:rPr lang="en-CA" sz="2000" i="1" baseline="-25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Term Importance</a:t>
            </a:r>
            <a:r>
              <a:rPr lang="en-CA" dirty="0" smtClean="0"/>
              <a:t> (Explained)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2362200"/>
            <a:ext cx="1295400" cy="12192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smtClean="0"/>
              <a:t>V</a:t>
            </a:r>
            <a:r>
              <a:rPr lang="en-CA" b="1" i="1" baseline="-25000" dirty="0" smtClean="0"/>
              <a:t>i</a:t>
            </a:r>
            <a:endParaRPr lang="en-CA" b="1" i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4953000" y="3886200"/>
            <a:ext cx="9144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smtClean="0"/>
              <a:t>V</a:t>
            </a:r>
            <a:r>
              <a:rPr lang="en-CA" i="1" baseline="-25000" dirty="0" smtClean="0"/>
              <a:t>j3</a:t>
            </a:r>
            <a:endParaRPr lang="en-CA" i="1" baseline="-25000" dirty="0"/>
          </a:p>
        </p:txBody>
      </p:sp>
      <p:sp>
        <p:nvSpPr>
          <p:cNvPr id="7" name="Oval 6"/>
          <p:cNvSpPr/>
          <p:nvPr/>
        </p:nvSpPr>
        <p:spPr>
          <a:xfrm>
            <a:off x="5105400" y="2057400"/>
            <a:ext cx="990600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smtClean="0"/>
              <a:t>V</a:t>
            </a:r>
            <a:r>
              <a:rPr lang="en-CA" i="1" baseline="-25000" dirty="0" smtClean="0"/>
              <a:t>j5</a:t>
            </a:r>
            <a:endParaRPr lang="en-CA" i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smtClean="0"/>
              <a:t>V</a:t>
            </a:r>
            <a:r>
              <a:rPr lang="en-CA" i="1" baseline="-25000" dirty="0" smtClean="0"/>
              <a:t>j4</a:t>
            </a:r>
            <a:endParaRPr lang="en-CA" i="1" baseline="-25000" dirty="0"/>
          </a:p>
        </p:txBody>
      </p:sp>
      <p:sp>
        <p:nvSpPr>
          <p:cNvPr id="9" name="Oval 8"/>
          <p:cNvSpPr/>
          <p:nvPr/>
        </p:nvSpPr>
        <p:spPr>
          <a:xfrm>
            <a:off x="3048000" y="4114800"/>
            <a:ext cx="685800" cy="685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smtClean="0"/>
              <a:t>V</a:t>
            </a:r>
            <a:r>
              <a:rPr lang="en-CA" i="1" baseline="-25000" dirty="0" smtClean="0"/>
              <a:t>j2</a:t>
            </a:r>
            <a:endParaRPr lang="en-CA" i="1" baseline="-25000" dirty="0"/>
          </a:p>
        </p:txBody>
      </p:sp>
      <p:sp>
        <p:nvSpPr>
          <p:cNvPr id="10" name="Oval 9"/>
          <p:cNvSpPr/>
          <p:nvPr/>
        </p:nvSpPr>
        <p:spPr>
          <a:xfrm>
            <a:off x="1295400" y="2133600"/>
            <a:ext cx="7620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smtClean="0"/>
              <a:t>V</a:t>
            </a:r>
            <a:r>
              <a:rPr lang="en-CA" i="1" baseline="-25000" dirty="0" smtClean="0"/>
              <a:t>j6</a:t>
            </a:r>
            <a:endParaRPr lang="en-CA" i="1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1219200" y="4038600"/>
            <a:ext cx="7620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smtClean="0"/>
              <a:t>V</a:t>
            </a:r>
            <a:r>
              <a:rPr lang="en-CA" i="1" baseline="-25000" dirty="0" smtClean="0"/>
              <a:t>j1</a:t>
            </a:r>
            <a:endParaRPr lang="en-CA" i="1" baseline="-25000" dirty="0"/>
          </a:p>
        </p:txBody>
      </p: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4153693" y="3402852"/>
            <a:ext cx="933218" cy="60609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</p:cNvCxnSpPr>
          <p:nvPr/>
        </p:nvCxnSpPr>
        <p:spPr>
          <a:xfrm flipV="1">
            <a:off x="4343400" y="2667000"/>
            <a:ext cx="838200" cy="3048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</p:cNvCxnSpPr>
          <p:nvPr/>
        </p:nvCxnSpPr>
        <p:spPr>
          <a:xfrm flipH="1">
            <a:off x="3505200" y="3581400"/>
            <a:ext cx="190500" cy="5334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0" idx="6"/>
          </p:cNvCxnSpPr>
          <p:nvPr/>
        </p:nvCxnSpPr>
        <p:spPr>
          <a:xfrm flipH="1" flipV="1">
            <a:off x="2057400" y="2514600"/>
            <a:ext cx="990600" cy="4572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1" idx="7"/>
          </p:cNvCxnSpPr>
          <p:nvPr/>
        </p:nvCxnSpPr>
        <p:spPr>
          <a:xfrm flipH="1">
            <a:off x="1869608" y="3402852"/>
            <a:ext cx="1368099" cy="74734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2"/>
          </p:cNvCxnSpPr>
          <p:nvPr/>
        </p:nvCxnSpPr>
        <p:spPr>
          <a:xfrm>
            <a:off x="4267200" y="3200400"/>
            <a:ext cx="1676400" cy="4953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95400" y="5410200"/>
            <a:ext cx="5867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Term Score (</a:t>
            </a:r>
            <a:r>
              <a:rPr lang="en-CA" b="1" i="1" dirty="0" smtClean="0"/>
              <a:t>V</a:t>
            </a:r>
            <a:r>
              <a:rPr lang="en-CA" b="1" i="1" baseline="-25000" dirty="0" smtClean="0"/>
              <a:t>i</a:t>
            </a:r>
            <a:r>
              <a:rPr lang="en-CA" dirty="0" smtClean="0"/>
              <a:t>) = </a:t>
            </a:r>
            <a:r>
              <a:rPr lang="en-CA" i="1" dirty="0" smtClean="0"/>
              <a:t>TextRank</a:t>
            </a:r>
            <a:r>
              <a:rPr lang="en-CA" dirty="0" smtClean="0"/>
              <a:t> (</a:t>
            </a:r>
            <a:r>
              <a:rPr lang="en-CA" b="1" i="1" dirty="0" smtClean="0"/>
              <a:t>V</a:t>
            </a:r>
            <a:r>
              <a:rPr lang="en-CA" b="1" i="1" baseline="-25000" dirty="0" smtClean="0"/>
              <a:t>i</a:t>
            </a:r>
            <a:r>
              <a:rPr lang="en-CA" dirty="0" smtClean="0"/>
              <a:t>) + </a:t>
            </a:r>
            <a:r>
              <a:rPr lang="en-CA" i="1" dirty="0" smtClean="0"/>
              <a:t>POSRank </a:t>
            </a:r>
            <a:r>
              <a:rPr lang="en-CA" dirty="0" smtClean="0"/>
              <a:t>(</a:t>
            </a:r>
            <a:r>
              <a:rPr lang="en-CA" b="1" i="1" dirty="0" smtClean="0"/>
              <a:t>V</a:t>
            </a:r>
            <a:r>
              <a:rPr lang="en-CA" b="1" i="1" baseline="-25000" dirty="0" smtClean="0"/>
              <a:t>i</a:t>
            </a:r>
            <a:r>
              <a:rPr lang="en-CA" dirty="0" smtClean="0"/>
              <a:t>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Experimental Dataset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6" name="Picture 4" descr="C:\My MSc\ThesisWorks\Crowdsource_Knowledge_Base\SOTraceQpaper\SANER 2015\img\buggi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038600"/>
            <a:ext cx="1219200" cy="160421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668344" y="32004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Projects (Apache + Eclipse)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5867400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GitHub commits &amp; </a:t>
            </a:r>
          </a:p>
          <a:p>
            <a:pPr algn="ctr"/>
            <a:r>
              <a:rPr lang="en-US" dirty="0" smtClean="0"/>
              <a:t>Change set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436734" y="563880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BugZilla + JIRA issues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2895600" y="1752600"/>
            <a:ext cx="2667000" cy="14478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276600" y="53340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1,939 change tasks</a:t>
            </a:r>
            <a:endParaRPr lang="en-CA" dirty="0"/>
          </a:p>
        </p:txBody>
      </p:sp>
      <p:pic>
        <p:nvPicPr>
          <p:cNvPr id="8197" name="Picture 5" descr="C:\My MSc\ThesisWorks\Crowdsource_Knowledge_Base\SOTraceQpaper\SANER 2015\img\gith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9787" y="3959225"/>
            <a:ext cx="1685813" cy="1908175"/>
          </a:xfrm>
          <a:prstGeom prst="rect">
            <a:avLst/>
          </a:prstGeom>
          <a:noFill/>
        </p:spPr>
      </p:pic>
      <p:sp>
        <p:nvSpPr>
          <p:cNvPr id="13" name="Left-Right Arrow 12"/>
          <p:cNvSpPr/>
          <p:nvPr/>
        </p:nvSpPr>
        <p:spPr>
          <a:xfrm>
            <a:off x="2743200" y="4953000"/>
            <a:ext cx="29718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Down Arrow 15"/>
          <p:cNvSpPr/>
          <p:nvPr/>
        </p:nvSpPr>
        <p:spPr>
          <a:xfrm>
            <a:off x="4038600" y="3581400"/>
            <a:ext cx="4572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818" name="Picture 2" descr="F:\MyWorks\Thesis Works\Data_Mining_Works\STRICT\SANER2017-slides\img\apach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3370384" y="1582616"/>
            <a:ext cx="838200" cy="1482969"/>
          </a:xfrm>
          <a:prstGeom prst="rect">
            <a:avLst/>
          </a:prstGeom>
          <a:noFill/>
        </p:spPr>
      </p:pic>
      <p:pic>
        <p:nvPicPr>
          <p:cNvPr id="34819" name="Picture 3" descr="F:\MyWorks\Thesis Works\Data_Mining_Works\STRICT\SANER2017-slides\img\eclipse.png"/>
          <p:cNvPicPr>
            <a:picLocks noChangeAspect="1" noChangeArrowheads="1"/>
          </p:cNvPicPr>
          <p:nvPr/>
        </p:nvPicPr>
        <p:blipFill>
          <a:blip r:embed="rId6" cstate="print"/>
          <a:srcRect l="14969" t="14815" r="18364" b="18518"/>
          <a:stretch>
            <a:fillRect/>
          </a:stretch>
        </p:blipFill>
        <p:spPr bwMode="auto">
          <a:xfrm>
            <a:off x="4572000" y="1828800"/>
            <a:ext cx="685800" cy="685800"/>
          </a:xfrm>
          <a:prstGeom prst="rect">
            <a:avLst/>
          </a:prstGeom>
          <a:noFill/>
        </p:spPr>
      </p:pic>
      <p:pic>
        <p:nvPicPr>
          <p:cNvPr id="34820" name="Picture 4" descr="F:\MyWorks\Thesis Works\Data_Mining_Works\STRICT\SANER2017-slides\img\jir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4419600"/>
            <a:ext cx="884238" cy="1163946"/>
          </a:xfrm>
          <a:prstGeom prst="rect">
            <a:avLst/>
          </a:prstGeom>
          <a:noFill/>
        </p:spPr>
      </p:pic>
      <p:pic>
        <p:nvPicPr>
          <p:cNvPr id="8194" name="Picture 2" descr="C:\My MSc\ThesisWorks\Crowdsource_Knowledge_Base\SOTraceQpaper\SANER 2015\img\rep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7075" y="2514600"/>
            <a:ext cx="695325" cy="695324"/>
          </a:xfrm>
          <a:prstGeom prst="rect">
            <a:avLst/>
          </a:prstGeom>
          <a:noFill/>
        </p:spPr>
      </p:pic>
      <p:pic>
        <p:nvPicPr>
          <p:cNvPr id="17" name="Picture 2" descr="C:\My MSc\ThesisWorks\Crowdsource_Knowledge_Base\SOTraceQpaper\SANER 2015\img\rep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29075" y="2667000"/>
            <a:ext cx="542925" cy="542924"/>
          </a:xfrm>
          <a:prstGeom prst="rect">
            <a:avLst/>
          </a:prstGeom>
          <a:noFill/>
        </p:spPr>
      </p:pic>
      <p:pic>
        <p:nvPicPr>
          <p:cNvPr id="15" name="Picture 2" descr="C:\My MSc\ThesisWorks\Crowdsource_Knowledge_Base\SOTraceQpaper\SANER 2015\img\rep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38675" y="2514600"/>
            <a:ext cx="695325" cy="695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4" grpId="0"/>
      <p:bldP spid="13" grpId="0" animBg="1"/>
      <p:bldP spid="13" grpId="1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Experimental Setup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 descr="C:\My MSc\ThesisWorks\Crowdsource_Knowledge_Base\SOTraceQpaper\SANER 2015\img\lucene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905000"/>
            <a:ext cx="190500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My MSc\ThesisWorks\Crowdsource_Knowledge_Base\SOTraceQpaper\SANER 2015\img\rep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971800"/>
            <a:ext cx="1066800" cy="1066799"/>
          </a:xfrm>
          <a:prstGeom prst="rect">
            <a:avLst/>
          </a:prstGeom>
          <a:noFill/>
        </p:spPr>
      </p:pic>
      <p:pic>
        <p:nvPicPr>
          <p:cNvPr id="8" name="Picture 7" descr="do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3200400"/>
            <a:ext cx="837895" cy="837895"/>
          </a:xfrm>
          <a:prstGeom prst="rect">
            <a:avLst/>
          </a:prstGeom>
        </p:spPr>
      </p:pic>
      <p:pic>
        <p:nvPicPr>
          <p:cNvPr id="35842" name="Picture 2" descr="F:\MyWorks\Thesis Works\Data_Mining_Works\STRICT\SANER2017-slides\img\base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6437" y="4419600"/>
            <a:ext cx="690563" cy="690563"/>
          </a:xfrm>
          <a:prstGeom prst="rect">
            <a:avLst/>
          </a:prstGeom>
          <a:noFill/>
        </p:spPr>
      </p:pic>
      <p:pic>
        <p:nvPicPr>
          <p:cNvPr id="35843" name="Picture 3" descr="F:\MyWorks\Thesis Works\Data_Mining_Works\STRICT\SANER2017-slides\img\strict-quer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1746" y="1935337"/>
            <a:ext cx="739054" cy="731663"/>
          </a:xfrm>
          <a:prstGeom prst="rect">
            <a:avLst/>
          </a:prstGeom>
          <a:noFill/>
        </p:spPr>
      </p:pic>
      <p:pic>
        <p:nvPicPr>
          <p:cNvPr id="11" name="Picture 2" descr="C:\My MSc\ThesisWorks\Crowdsource_Knowledge_Base\SOTraceQpaper\SANER 2015\img\lucene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419600"/>
            <a:ext cx="190500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Up-Down Arrow 11"/>
          <p:cNvSpPr/>
          <p:nvPr/>
        </p:nvSpPr>
        <p:spPr>
          <a:xfrm>
            <a:off x="4114800" y="25146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Up-Down Arrow 12"/>
          <p:cNvSpPr/>
          <p:nvPr/>
        </p:nvSpPr>
        <p:spPr>
          <a:xfrm>
            <a:off x="4114800" y="38862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5844" name="Picture 4" descr="F:\MyWorks\Thesis Works\Data_Mining_Works\STRICT\SANER2017-slides\img\ranking-st.png"/>
          <p:cNvPicPr>
            <a:picLocks noChangeAspect="1" noChangeArrowheads="1"/>
          </p:cNvPicPr>
          <p:nvPr/>
        </p:nvPicPr>
        <p:blipFill>
          <a:blip r:embed="rId8" cstate="print"/>
          <a:srcRect t="16262" b="18689"/>
          <a:stretch>
            <a:fillRect/>
          </a:stretch>
        </p:blipFill>
        <p:spPr bwMode="auto">
          <a:xfrm>
            <a:off x="5943600" y="1888524"/>
            <a:ext cx="965200" cy="626076"/>
          </a:xfrm>
          <a:prstGeom prst="rect">
            <a:avLst/>
          </a:prstGeom>
          <a:noFill/>
        </p:spPr>
      </p:pic>
      <p:pic>
        <p:nvPicPr>
          <p:cNvPr id="35845" name="Picture 5" descr="F:\MyWorks\Thesis Works\Data_Mining_Works\STRICT\SANER2017-slides\img\ranking-base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165718" y="4038600"/>
            <a:ext cx="994039" cy="1000125"/>
          </a:xfrm>
          <a:prstGeom prst="rect">
            <a:avLst/>
          </a:prstGeom>
          <a:noFill/>
        </p:spPr>
      </p:pic>
      <p:pic>
        <p:nvPicPr>
          <p:cNvPr id="35846" name="Picture 6" descr="F:\MyWorks\Thesis Works\Data_Mining_Works\STRICT\SANER2017-slides\img\sca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3800" y="2819400"/>
            <a:ext cx="1066800" cy="1066800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 rot="-2700000">
            <a:off x="1191187" y="2711917"/>
            <a:ext cx="894228" cy="29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700000">
            <a:off x="1183576" y="4111532"/>
            <a:ext cx="9791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590800" y="2133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667000" y="46482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1054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257800" y="46482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700000">
            <a:off x="6822375" y="2587531"/>
            <a:ext cx="9791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8900000">
            <a:off x="6982386" y="3854917"/>
            <a:ext cx="894228" cy="291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322" name="Picture 2" descr="C:\My MSc\ThesisWorks\Crowdsource_Knowledge_Base\STRICT\SANER2017-slides\img\search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75508" y="3048000"/>
            <a:ext cx="739292" cy="733425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80869" y="4038600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Change </a:t>
            </a:r>
          </a:p>
          <a:p>
            <a:r>
              <a:rPr lang="en-US" sz="1600" dirty="0" smtClean="0"/>
              <a:t>request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807903" y="5105400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Baseline </a:t>
            </a:r>
          </a:p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678600" y="2691825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Suggested </a:t>
            </a:r>
          </a:p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852446"/>
            <a:ext cx="1332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Code search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1200" y="2514600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Our ranks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6000" y="5105400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Baseline </a:t>
            </a:r>
          </a:p>
          <a:p>
            <a:pPr algn="ctr"/>
            <a:r>
              <a:rPr lang="en-US" sz="1600" dirty="0" smtClean="0"/>
              <a:t>ranks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543800" y="396240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76800" y="2438400"/>
            <a:ext cx="3048000" cy="213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Query Effectiveness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Mean Avearge Precision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Mean Recall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Top-K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Experimental Results </a:t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b="1" dirty="0" smtClean="0"/>
              <a:t>Query Effectiveness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76400"/>
          <a:ext cx="8153400" cy="297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244"/>
                <a:gridCol w="1346433"/>
                <a:gridCol w="1421235"/>
                <a:gridCol w="1122027"/>
                <a:gridCol w="1421235"/>
                <a:gridCol w="1047226"/>
              </a:tblGrid>
              <a:tr h="341887">
                <a:tc>
                  <a:txBody>
                    <a:bodyPr/>
                    <a:lstStyle/>
                    <a:p>
                      <a:r>
                        <a:rPr lang="en-US" dirty="0" smtClean="0"/>
                        <a:t>Query 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Worsened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MRD</a:t>
                      </a:r>
                      <a:endParaRPr lang="en-US" dirty="0"/>
                    </a:p>
                  </a:txBody>
                  <a:tcPr/>
                </a:tc>
              </a:tr>
              <a:tr h="341887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STRICT</a:t>
                      </a:r>
                      <a:r>
                        <a:rPr lang="en-US" sz="1600" dirty="0" smtClean="0"/>
                        <a:t> vs.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i="1" baseline="0" dirty="0" smtClean="0"/>
                        <a:t>Title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/>
                        <a:t>57.84%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34.94%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&lt;0.001*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7.22%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-147</a:t>
                      </a:r>
                      <a:endParaRPr lang="en-US" sz="1600" dirty="0"/>
                    </a:p>
                  </a:txBody>
                  <a:tcPr/>
                </a:tc>
              </a:tr>
              <a:tr h="533906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STRICT</a:t>
                      </a:r>
                      <a:r>
                        <a:rPr lang="en-US" sz="1600" dirty="0" smtClean="0"/>
                        <a:t> vs. </a:t>
                      </a:r>
                      <a:r>
                        <a:rPr lang="en-US" sz="1600" i="1" dirty="0" smtClean="0"/>
                        <a:t>Title</a:t>
                      </a:r>
                      <a:r>
                        <a:rPr lang="en-US" sz="1600" dirty="0" smtClean="0"/>
                        <a:t> (10</a:t>
                      </a:r>
                      <a:r>
                        <a:rPr lang="en-US" sz="1600" baseline="0" dirty="0" smtClean="0"/>
                        <a:t> keywords)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/>
                        <a:t>62.49%</a:t>
                      </a:r>
                      <a:endParaRPr lang="en-US" sz="16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32.26%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&lt;0.001*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5.25%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-201</a:t>
                      </a:r>
                      <a:endParaRPr lang="en-US" sz="1600" dirty="0"/>
                    </a:p>
                  </a:txBody>
                  <a:tcPr anchor="ctr"/>
                </a:tc>
              </a:tr>
              <a:tr h="533906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STRICT </a:t>
                      </a:r>
                      <a:r>
                        <a:rPr lang="en-US" sz="1600" dirty="0" smtClean="0"/>
                        <a:t>vs.</a:t>
                      </a:r>
                    </a:p>
                    <a:p>
                      <a:r>
                        <a:rPr lang="en-US" sz="1600" i="1" dirty="0" smtClean="0"/>
                        <a:t>Description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53.84%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38.21%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&lt;0.001*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7.95%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-329</a:t>
                      </a:r>
                      <a:endParaRPr lang="en-US" sz="1600" dirty="0"/>
                    </a:p>
                  </a:txBody>
                  <a:tcPr anchor="ctr"/>
                </a:tc>
              </a:tr>
              <a:tr h="533906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STRICT </a:t>
                      </a:r>
                      <a:r>
                        <a:rPr lang="en-US" sz="1600" dirty="0" smtClean="0"/>
                        <a:t>vs.</a:t>
                      </a:r>
                    </a:p>
                    <a:p>
                      <a:r>
                        <a:rPr lang="en-US" sz="1600" dirty="0" smtClean="0"/>
                        <a:t>(</a:t>
                      </a:r>
                      <a:r>
                        <a:rPr lang="en-US" sz="1600" i="1" dirty="0" smtClean="0"/>
                        <a:t>Title</a:t>
                      </a:r>
                      <a:r>
                        <a:rPr lang="en-US" sz="1600" dirty="0" smtClean="0"/>
                        <a:t> + </a:t>
                      </a:r>
                      <a:r>
                        <a:rPr lang="en-US" sz="1600" i="1" dirty="0" smtClean="0"/>
                        <a:t>Desc.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52.36%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39.94%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&lt;0.001*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7.70%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-265</a:t>
                      </a:r>
                      <a:endParaRPr lang="en-US" sz="1600" dirty="0"/>
                    </a:p>
                  </a:txBody>
                  <a:tcPr anchor="ctr"/>
                </a:tc>
              </a:tr>
              <a:tr h="533906">
                <a:tc gridSpan="6"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US" sz="1600" b="1" dirty="0" smtClean="0"/>
                        <a:t>*</a:t>
                      </a:r>
                      <a:r>
                        <a:rPr lang="en-US" sz="1600" dirty="0" smtClean="0"/>
                        <a:t>= Significant</a:t>
                      </a:r>
                      <a:r>
                        <a:rPr lang="en-US" sz="1600" baseline="0" dirty="0" smtClean="0"/>
                        <a:t> Difference,  </a:t>
                      </a:r>
                      <a:r>
                        <a:rPr lang="en-US" sz="1600" b="1" dirty="0" smtClean="0"/>
                        <a:t>MRD</a:t>
                      </a:r>
                      <a:r>
                        <a:rPr lang="en-US" sz="1600" baseline="0" dirty="0" smtClean="0"/>
                        <a:t> = </a:t>
                      </a:r>
                      <a:r>
                        <a:rPr lang="en-US" sz="1600" b="1" baseline="0" dirty="0" smtClean="0"/>
                        <a:t>M</a:t>
                      </a:r>
                      <a:r>
                        <a:rPr lang="en-US" sz="1600" baseline="0" dirty="0" smtClean="0"/>
                        <a:t>ean </a:t>
                      </a:r>
                      <a:r>
                        <a:rPr lang="en-US" sz="1600" b="1" baseline="0" dirty="0" smtClean="0"/>
                        <a:t>R</a:t>
                      </a:r>
                      <a:r>
                        <a:rPr lang="en-US" sz="1600" baseline="0" dirty="0" smtClean="0"/>
                        <a:t>ank </a:t>
                      </a:r>
                      <a:r>
                        <a:rPr lang="en-US" sz="1600" b="1" baseline="0" dirty="0" smtClean="0"/>
                        <a:t>D</a:t>
                      </a:r>
                      <a:r>
                        <a:rPr lang="en-US" sz="1600" baseline="0" dirty="0" smtClean="0"/>
                        <a:t>ifference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90800" y="2057400"/>
            <a:ext cx="914400" cy="2057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2057400"/>
            <a:ext cx="914400" cy="2057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2057400"/>
            <a:ext cx="914400" cy="2057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Retrieval Performance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7346" name="Picture 2" descr="C:\My MSc\ThesisWorks\Crowdsource_Knowledge_Base\STRICT\paper\saner2017-source\perform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00200"/>
            <a:ext cx="7573837" cy="3886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0600" y="5715000"/>
            <a:ext cx="7010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*Our performance is </a:t>
            </a:r>
            <a:r>
              <a:rPr lang="en-US" b="1" dirty="0" smtClean="0"/>
              <a:t>significantly higher</a:t>
            </a:r>
            <a:r>
              <a:rPr lang="en-US" dirty="0" smtClean="0"/>
              <a:t> for each metric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2362200" y="3886200"/>
            <a:ext cx="228600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3429000" y="2667000"/>
            <a:ext cx="228600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6477000" y="3505200"/>
            <a:ext cx="2286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Retrieval Performance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8370" name="Picture 2" descr="C:\My MSc\ThesisWorks\Crowdsource_Knowledge_Base\STRICT\paper\saner2017-source\topk-perf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5943600" cy="425075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0600" y="6096000"/>
            <a:ext cx="7010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Top-K accuracy is </a:t>
            </a:r>
            <a:r>
              <a:rPr lang="en-US" b="1" dirty="0" smtClean="0"/>
              <a:t>clearly higher</a:t>
            </a:r>
            <a:r>
              <a:rPr lang="en-US" dirty="0" smtClean="0"/>
              <a:t> for various K-values</a:t>
            </a:r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>
            <a:off x="6172200" y="19050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4724400" y="22860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2971800" y="2895600"/>
            <a:ext cx="228600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Existing Methods</a:t>
            </a:r>
            <a:br>
              <a:rPr lang="en-US" dirty="0" smtClean="0"/>
            </a:br>
            <a:r>
              <a:rPr lang="en-CA" dirty="0" smtClean="0"/>
              <a:t>(</a:t>
            </a:r>
            <a:r>
              <a:rPr lang="en-CA" b="1" dirty="0" smtClean="0"/>
              <a:t>Query Effectiveness</a:t>
            </a:r>
            <a:r>
              <a:rPr lang="en-CA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828800"/>
          <a:ext cx="7924800" cy="275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447800"/>
                <a:gridCol w="1447800"/>
                <a:gridCol w="1447800"/>
                <a:gridCol w="1219200"/>
              </a:tblGrid>
              <a:tr h="345201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Worsened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MRD</a:t>
                      </a:r>
                      <a:endParaRPr lang="en-US" dirty="0"/>
                    </a:p>
                  </a:txBody>
                  <a:tcPr/>
                </a:tc>
              </a:tr>
              <a:tr h="5799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Kevic &amp; Fritz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ICSE 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40.09%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53.95%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+101</a:t>
                      </a:r>
                      <a:endParaRPr lang="en-US" dirty="0"/>
                    </a:p>
                  </a:txBody>
                  <a:tcPr/>
                </a:tc>
              </a:tr>
              <a:tr h="5799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Rocchio’s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Method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dirty="0" smtClean="0"/>
                        <a:t>ICSE</a:t>
                      </a:r>
                      <a:r>
                        <a:rPr lang="en-US" baseline="0" dirty="0" smtClean="0"/>
                        <a:t>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56.38%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+45</a:t>
                      </a:r>
                      <a:endParaRPr lang="en-US" dirty="0"/>
                    </a:p>
                  </a:txBody>
                  <a:tcPr/>
                </a:tc>
              </a:tr>
              <a:tr h="5523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STRICT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57.84%*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34.94%*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-147</a:t>
                      </a:r>
                      <a:endParaRPr lang="en-US" b="1" dirty="0"/>
                    </a:p>
                  </a:txBody>
                  <a:tcPr/>
                </a:tc>
              </a:tr>
              <a:tr h="55232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*</a:t>
                      </a:r>
                      <a:r>
                        <a:rPr lang="en-US" sz="1800" dirty="0" smtClean="0"/>
                        <a:t>= Significant</a:t>
                      </a:r>
                      <a:r>
                        <a:rPr lang="en-US" sz="1800" baseline="0" dirty="0" smtClean="0"/>
                        <a:t> Difference,  </a:t>
                      </a:r>
                      <a:r>
                        <a:rPr lang="en-US" sz="1800" b="1" dirty="0" smtClean="0"/>
                        <a:t>MRD</a:t>
                      </a:r>
                      <a:r>
                        <a:rPr lang="en-US" sz="1800" baseline="0" dirty="0" smtClean="0"/>
                        <a:t> = </a:t>
                      </a:r>
                      <a:r>
                        <a:rPr lang="en-US" sz="1800" b="1" baseline="0" dirty="0" smtClean="0"/>
                        <a:t>M</a:t>
                      </a:r>
                      <a:r>
                        <a:rPr lang="en-US" sz="1800" baseline="0" dirty="0" smtClean="0"/>
                        <a:t>ean </a:t>
                      </a:r>
                      <a:r>
                        <a:rPr lang="en-US" sz="1800" b="1" baseline="0" dirty="0" smtClean="0"/>
                        <a:t>R</a:t>
                      </a:r>
                      <a:r>
                        <a:rPr lang="en-US" sz="1800" baseline="0" dirty="0" smtClean="0"/>
                        <a:t>ank </a:t>
                      </a:r>
                      <a:r>
                        <a:rPr lang="en-US" sz="1800" b="1" baseline="0" dirty="0" smtClean="0"/>
                        <a:t>D</a:t>
                      </a:r>
                      <a:r>
                        <a:rPr lang="en-US" sz="1800" baseline="0" dirty="0" smtClean="0"/>
                        <a:t>ifference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76600" y="2209800"/>
            <a:ext cx="914400" cy="381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1066800" cy="381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3505200"/>
            <a:ext cx="1066800" cy="381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43800" y="2209800"/>
            <a:ext cx="914400" cy="1752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Existing Methods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Retrieval Performance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9394" name="Picture 2" descr="C:\My MSc\ThesisWorks\Crowdsource_Knowledge_Base\STRICT\paper\saner2017-source\compa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7358063" cy="391318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0600" y="5715000"/>
            <a:ext cx="70104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*Our performance is </a:t>
            </a:r>
            <a:r>
              <a:rPr lang="en-US" b="1" dirty="0" smtClean="0"/>
              <a:t>significantly higher</a:t>
            </a:r>
            <a:r>
              <a:rPr lang="en-US" dirty="0" smtClean="0"/>
              <a:t> for each metric</a:t>
            </a:r>
          </a:p>
          <a:p>
            <a:pPr algn="ctr"/>
            <a:r>
              <a:rPr lang="en-US" dirty="0" smtClean="0"/>
              <a:t>than the state-of-the-art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Existing Methods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Retrieval Performance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0418" name="Picture 2" descr="C:\My MSc\ThesisWorks\Crowdsource_Knowledge_Base\STRICT\paper\saner2017-source\compare-topk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6366794" cy="3886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0600" y="5715000"/>
            <a:ext cx="7010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Top-K accuracy is </a:t>
            </a:r>
            <a:r>
              <a:rPr lang="en-US" b="1" dirty="0" smtClean="0"/>
              <a:t>clearly higher</a:t>
            </a:r>
            <a:r>
              <a:rPr lang="en-US" dirty="0" smtClean="0"/>
              <a:t> for various K-values</a:t>
            </a:r>
          </a:p>
          <a:p>
            <a:pPr algn="ctr"/>
            <a:r>
              <a:rPr lang="en-US" dirty="0" smtClean="0"/>
              <a:t>than the state-of-the-art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Software Change Task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C:\My MSc\ThesisWorks\Crowdsource_Knowledge_Base\SOTraceQpaper\SANER 2015\img\change-req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" y="1600200"/>
            <a:ext cx="5867399" cy="4648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6781800" y="1524000"/>
            <a:ext cx="1600200" cy="381000"/>
          </a:xfrm>
          <a:prstGeom prst="wedgeRectCallout">
            <a:avLst>
              <a:gd name="adj1" fmla="val -75574"/>
              <a:gd name="adj2" fmla="val 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Task Summary</a:t>
            </a:r>
            <a:endParaRPr lang="en-CA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6477000" y="5029200"/>
            <a:ext cx="2057400" cy="381000"/>
          </a:xfrm>
          <a:prstGeom prst="wedgeRectCallout">
            <a:avLst>
              <a:gd name="adj1" fmla="val -134417"/>
              <a:gd name="adj2" fmla="val 91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Task  Description</a:t>
            </a:r>
            <a:endParaRPr lang="en-CA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6705600" y="2895600"/>
            <a:ext cx="1676400" cy="533400"/>
          </a:xfrm>
          <a:prstGeom prst="wedgeRectCallout">
            <a:avLst>
              <a:gd name="adj1" fmla="val -263267"/>
              <a:gd name="adj2" fmla="val 2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Other Information</a:t>
            </a:r>
            <a:endParaRPr lang="en-CA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Take-Home Messages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Identifying</a:t>
            </a:r>
            <a:r>
              <a:rPr lang="en-US" dirty="0" smtClean="0"/>
              <a:t> initial search terms is </a:t>
            </a:r>
            <a:r>
              <a:rPr lang="en-US" b="1" dirty="0" smtClean="0"/>
              <a:t>challenging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</a:t>
            </a:r>
            <a:r>
              <a:rPr lang="en-US" b="1" dirty="0" smtClean="0"/>
              <a:t>12.20%</a:t>
            </a:r>
            <a:r>
              <a:rPr lang="en-US" dirty="0" smtClean="0"/>
              <a:t> of developer’s search terms are relevant. </a:t>
            </a:r>
          </a:p>
          <a:p>
            <a:r>
              <a:rPr lang="en-US" b="1" dirty="0" smtClean="0"/>
              <a:t>PageRank Algorithm</a:t>
            </a:r>
            <a:r>
              <a:rPr lang="en-US" dirty="0" smtClean="0"/>
              <a:t> adapted for </a:t>
            </a:r>
            <a:r>
              <a:rPr lang="en-US" b="1" dirty="0" smtClean="0"/>
              <a:t>term importance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combined </a:t>
            </a:r>
            <a:r>
              <a:rPr lang="en-US" b="1" dirty="0" smtClean="0"/>
              <a:t>TextRank</a:t>
            </a:r>
            <a:r>
              <a:rPr lang="en-US" dirty="0" smtClean="0"/>
              <a:t> and </a:t>
            </a:r>
            <a:r>
              <a:rPr lang="en-US" b="1" dirty="0" smtClean="0"/>
              <a:t>POSRank</a:t>
            </a:r>
            <a:r>
              <a:rPr lang="en-US" dirty="0" smtClean="0"/>
              <a:t> for identifying important terms.</a:t>
            </a:r>
          </a:p>
          <a:p>
            <a:r>
              <a:rPr lang="en-US" dirty="0" smtClean="0"/>
              <a:t>Experiments with </a:t>
            </a:r>
            <a:r>
              <a:rPr lang="en-US" b="1" dirty="0" smtClean="0"/>
              <a:t>1,939</a:t>
            </a:r>
            <a:r>
              <a:rPr lang="en-US" dirty="0" smtClean="0"/>
              <a:t> change tasks from 8 systems of Apache &amp; Eclipse.</a:t>
            </a:r>
          </a:p>
          <a:p>
            <a:r>
              <a:rPr lang="en-US" b="1" dirty="0" smtClean="0"/>
              <a:t>57.84%</a:t>
            </a:r>
            <a:r>
              <a:rPr lang="en-US" dirty="0" smtClean="0"/>
              <a:t> of queries improved by STRICT.</a:t>
            </a:r>
          </a:p>
          <a:p>
            <a:r>
              <a:rPr lang="en-US" dirty="0" smtClean="0"/>
              <a:t>Comparison with state-of-the-art approach </a:t>
            </a:r>
            <a:r>
              <a:rPr lang="en-US" b="1" dirty="0" smtClean="0"/>
              <a:t>validates</a:t>
            </a:r>
            <a:r>
              <a:rPr lang="en-US" dirty="0" smtClean="0"/>
              <a:t> our approach.</a:t>
            </a:r>
          </a:p>
          <a:p>
            <a:pPr>
              <a:buNone/>
            </a:pP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 !!! Questions?</a:t>
            </a:r>
            <a:endParaRPr lang="en-CA" dirty="0"/>
          </a:p>
        </p:txBody>
      </p:sp>
      <p:pic>
        <p:nvPicPr>
          <p:cNvPr id="4" name="Content Placeholder 3" descr="q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819400" y="1553344"/>
            <a:ext cx="2104256" cy="2104256"/>
          </a:xfrm>
        </p:spPr>
      </p:pic>
      <p:pic>
        <p:nvPicPr>
          <p:cNvPr id="5" name="Picture 4" descr="uof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5805264"/>
            <a:ext cx="1714500" cy="381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3657600"/>
            <a:ext cx="7086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More details on STRICT:</a:t>
            </a:r>
          </a:p>
          <a:p>
            <a:pPr algn="ctr"/>
            <a:r>
              <a:rPr lang="en-US" u="sng" dirty="0" smtClean="0">
                <a:solidFill>
                  <a:srgbClr val="00B0F0"/>
                </a:solidFill>
              </a:rPr>
              <a:t>http://homepage.usask.ca/~masud.rahman/strict/</a:t>
            </a:r>
          </a:p>
          <a:p>
            <a:pPr algn="ctr"/>
            <a:r>
              <a:rPr lang="en-US" dirty="0" smtClean="0"/>
              <a:t>Contact: </a:t>
            </a:r>
            <a:r>
              <a:rPr lang="en-US" u="sng" dirty="0" smtClean="0"/>
              <a:t>masud.rahman@usask.ca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Provocative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We need better algorithms to overcome </a:t>
            </a:r>
            <a:r>
              <a:rPr lang="en-US" i="1" dirty="0" smtClean="0"/>
              <a:t>“</a:t>
            </a:r>
            <a:r>
              <a:rPr lang="en-US" b="1" i="1" dirty="0" smtClean="0"/>
              <a:t>vocabulary mismatch issue</a:t>
            </a:r>
            <a:r>
              <a:rPr lang="en-US" i="1" dirty="0" smtClean="0"/>
              <a:t>”. </a:t>
            </a:r>
            <a:r>
              <a:rPr lang="en-US" dirty="0" smtClean="0"/>
              <a:t>Where to start from? Which source/repository is more appropriate beside project source code?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Did you do stemming?</a:t>
            </a:r>
          </a:p>
          <a:p>
            <a:pPr lvl="1"/>
            <a:r>
              <a:rPr lang="en-US" dirty="0" smtClean="0"/>
              <a:t>No we didn’t since many recent studies reported negative performance. Especially does not help when the texts contain structured items like camel case tokens.</a:t>
            </a:r>
          </a:p>
          <a:p>
            <a:r>
              <a:rPr lang="en-US" b="1" dirty="0" smtClean="0"/>
              <a:t>Which one is better TextRank and POSRank?</a:t>
            </a:r>
          </a:p>
          <a:p>
            <a:pPr lvl="1"/>
            <a:r>
              <a:rPr lang="en-US" dirty="0" smtClean="0"/>
              <a:t>The performed quite similarly. But we combined them since they convey two distinct aspects of connectivity.</a:t>
            </a:r>
          </a:p>
          <a:p>
            <a:r>
              <a:rPr lang="en-US" b="1" dirty="0" smtClean="0"/>
              <a:t>Which settings did you apply for the ranking algorithm?</a:t>
            </a:r>
          </a:p>
          <a:p>
            <a:pPr lvl="1"/>
            <a:r>
              <a:rPr lang="en-US" dirty="0" smtClean="0"/>
              <a:t>Details in the paper. But these PR-based algorithms have a tendency of converging scores despite their initial settings unlike simple VSM based models.</a:t>
            </a:r>
          </a:p>
          <a:p>
            <a:r>
              <a:rPr lang="en-US" b="1" dirty="0" smtClean="0"/>
              <a:t>Can this be used for query reformulation?</a:t>
            </a:r>
          </a:p>
          <a:p>
            <a:pPr lvl="1"/>
            <a:r>
              <a:rPr lang="en-US" dirty="0" smtClean="0"/>
              <a:t>Could be yes, if you can convert the artifact into the text graph. We are basically working with that using source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Recent studies show that IR-based methods are not effective if the bug report is not rich.</a:t>
            </a:r>
          </a:p>
          <a:p>
            <a:pPr lvl="1"/>
            <a:r>
              <a:rPr lang="en-US" dirty="0" smtClean="0"/>
              <a:t>Yup, that’s true. We need more techniques to better write the bug reports. Plus, we need better methods to address vocabulary mismatch issue.</a:t>
            </a:r>
          </a:p>
          <a:p>
            <a:r>
              <a:rPr lang="en-US" b="1" dirty="0" smtClean="0"/>
              <a:t>Why didn’t you consider any stuff from the source code?</a:t>
            </a:r>
          </a:p>
          <a:p>
            <a:pPr lvl="1"/>
            <a:r>
              <a:rPr lang="en-US" dirty="0" smtClean="0"/>
              <a:t>We are suggesting the initial query. Yes, the source will be used for query-reformulation. We also showed that our initial query is better than the baselines as used by the developers frequently.</a:t>
            </a:r>
          </a:p>
          <a:p>
            <a:r>
              <a:rPr lang="en-US" b="1" dirty="0" smtClean="0"/>
              <a:t>How is the cost? How long it take?</a:t>
            </a:r>
          </a:p>
          <a:p>
            <a:pPr lvl="1"/>
            <a:r>
              <a:rPr lang="en-US" dirty="0" smtClean="0"/>
              <a:t>It is pretty much real time. We are planning to develop an IDE plug-in recently.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Change Task: </a:t>
            </a:r>
            <a:br>
              <a:rPr lang="en-CA" dirty="0" smtClean="0"/>
            </a:br>
            <a:r>
              <a:rPr lang="en-CA" b="1" dirty="0" smtClean="0"/>
              <a:t>Domain Concept--Artifact Mapping</a:t>
            </a:r>
            <a:endParaRPr lang="en-CA" b="1" dirty="0"/>
          </a:p>
        </p:txBody>
      </p:sp>
      <p:sp>
        <p:nvSpPr>
          <p:cNvPr id="4" name="Oval 3"/>
          <p:cNvSpPr/>
          <p:nvPr/>
        </p:nvSpPr>
        <p:spPr>
          <a:xfrm>
            <a:off x="4343400" y="2590800"/>
            <a:ext cx="16764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IResource</a:t>
            </a:r>
            <a:endParaRPr lang="en-CA" sz="1600" dirty="0"/>
          </a:p>
        </p:txBody>
      </p:sp>
      <p:sp>
        <p:nvSpPr>
          <p:cNvPr id="5" name="Oval 4"/>
          <p:cNvSpPr/>
          <p:nvPr/>
        </p:nvSpPr>
        <p:spPr>
          <a:xfrm>
            <a:off x="5791200" y="2971800"/>
            <a:ext cx="1447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element</a:t>
            </a:r>
            <a:endParaRPr lang="en-CA" sz="1600" dirty="0"/>
          </a:p>
        </p:txBody>
      </p:sp>
      <p:sp>
        <p:nvSpPr>
          <p:cNvPr id="6" name="Oval 5"/>
          <p:cNvSpPr/>
          <p:nvPr/>
        </p:nvSpPr>
        <p:spPr>
          <a:xfrm>
            <a:off x="5181600" y="2133600"/>
            <a:ext cx="12954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Tree</a:t>
            </a:r>
            <a:endParaRPr lang="en-CA" sz="1600" dirty="0"/>
          </a:p>
        </p:txBody>
      </p:sp>
      <p:sp>
        <p:nvSpPr>
          <p:cNvPr id="7" name="Oval 6"/>
          <p:cNvSpPr/>
          <p:nvPr/>
        </p:nvSpPr>
        <p:spPr>
          <a:xfrm>
            <a:off x="4724400" y="3048000"/>
            <a:ext cx="12954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Level</a:t>
            </a:r>
            <a:endParaRPr lang="en-CA" sz="1600" dirty="0"/>
          </a:p>
        </p:txBody>
      </p:sp>
      <p:sp>
        <p:nvSpPr>
          <p:cNvPr id="8" name="Oval 7"/>
          <p:cNvSpPr/>
          <p:nvPr/>
        </p:nvSpPr>
        <p:spPr>
          <a:xfrm>
            <a:off x="6096000" y="2362200"/>
            <a:ext cx="1447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Provider</a:t>
            </a:r>
            <a:endParaRPr lang="en-CA" sz="1600" dirty="0"/>
          </a:p>
        </p:txBody>
      </p:sp>
      <p:pic>
        <p:nvPicPr>
          <p:cNvPr id="1027" name="Picture 3" descr="C:\My MSc\ThesisWorks\Crowdsource_Knowledge_Base\SOTraceQpaper\SANER 2015\img\cla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1585" y="4876800"/>
            <a:ext cx="553615" cy="576263"/>
          </a:xfrm>
          <a:prstGeom prst="rect">
            <a:avLst/>
          </a:prstGeom>
          <a:noFill/>
        </p:spPr>
      </p:pic>
      <p:pic>
        <p:nvPicPr>
          <p:cNvPr id="11" name="Picture 3" descr="C:\My MSc\ThesisWorks\Crowdsource_Knowledge_Base\SOTraceQpaper\SANER 2015\img\cla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876800"/>
            <a:ext cx="553615" cy="576263"/>
          </a:xfrm>
          <a:prstGeom prst="rect">
            <a:avLst/>
          </a:prstGeom>
          <a:noFill/>
        </p:spPr>
      </p:pic>
      <p:pic>
        <p:nvPicPr>
          <p:cNvPr id="12" name="Picture 3" descr="C:\My MSc\ThesisWorks\Crowdsource_Knowledge_Base\SOTraceQpaper\SANER 2015\img\cla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785" y="4876800"/>
            <a:ext cx="553615" cy="576263"/>
          </a:xfrm>
          <a:prstGeom prst="rect">
            <a:avLst/>
          </a:prstGeom>
          <a:noFill/>
        </p:spPr>
      </p:pic>
      <p:pic>
        <p:nvPicPr>
          <p:cNvPr id="13" name="Picture 3" descr="C:\My MSc\ThesisWorks\Crowdsource_Knowledge_Base\SOTraceQpaper\SANER 2015\img\cla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2385" y="4876800"/>
            <a:ext cx="553615" cy="576263"/>
          </a:xfrm>
          <a:prstGeom prst="rect">
            <a:avLst/>
          </a:prstGeom>
          <a:noFill/>
        </p:spPr>
      </p:pic>
      <p:pic>
        <p:nvPicPr>
          <p:cNvPr id="14" name="Picture 3" descr="C:\My MSc\ThesisWorks\Crowdsource_Knowledge_Base\SOTraceQpaper\SANER 2015\img\cla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876800"/>
            <a:ext cx="553615" cy="576263"/>
          </a:xfrm>
          <a:prstGeom prst="rect">
            <a:avLst/>
          </a:prstGeom>
          <a:noFill/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00600" y="175260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Domain concepts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4495800" y="5562600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Project artifacts </a:t>
            </a:r>
          </a:p>
          <a:p>
            <a:pPr algn="ctr"/>
            <a:r>
              <a:rPr lang="en-CA" dirty="0" smtClean="0"/>
              <a:t>(e.g., classes, methods)</a:t>
            </a:r>
            <a:endParaRPr lang="en-CA" dirty="0"/>
          </a:p>
        </p:txBody>
      </p:sp>
      <p:pic>
        <p:nvPicPr>
          <p:cNvPr id="31" name="Picture 2" descr="C:\My MSc\ThesisWorks\Crowdsource_Knowledge_Base\SOTraceQpaper\SANER 2015\img\change-req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9600" y="1931101"/>
            <a:ext cx="3318330" cy="2309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1" name="Straight Arrow Connector 40"/>
          <p:cNvCxnSpPr>
            <a:stCxn id="4" idx="3"/>
            <a:endCxn id="11" idx="0"/>
          </p:cNvCxnSpPr>
          <p:nvPr/>
        </p:nvCxnSpPr>
        <p:spPr>
          <a:xfrm>
            <a:off x="4588903" y="3176167"/>
            <a:ext cx="31305" cy="170063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4"/>
            <a:endCxn id="14" idx="0"/>
          </p:cNvCxnSpPr>
          <p:nvPr/>
        </p:nvCxnSpPr>
        <p:spPr>
          <a:xfrm>
            <a:off x="5829300" y="2819400"/>
            <a:ext cx="619708" cy="2057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0"/>
          </p:cNvCxnSpPr>
          <p:nvPr/>
        </p:nvCxnSpPr>
        <p:spPr>
          <a:xfrm flipH="1">
            <a:off x="4620208" y="3733800"/>
            <a:ext cx="485192" cy="1143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3" idx="0"/>
          </p:cNvCxnSpPr>
          <p:nvPr/>
        </p:nvCxnSpPr>
        <p:spPr>
          <a:xfrm>
            <a:off x="5770985" y="3733800"/>
            <a:ext cx="48208" cy="1143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4"/>
            <a:endCxn id="1027" idx="0"/>
          </p:cNvCxnSpPr>
          <p:nvPr/>
        </p:nvCxnSpPr>
        <p:spPr>
          <a:xfrm>
            <a:off x="6515100" y="3657600"/>
            <a:ext cx="523293" cy="1219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486400" y="3657600"/>
            <a:ext cx="762000" cy="1219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ular Callout 67"/>
          <p:cNvSpPr/>
          <p:nvPr/>
        </p:nvSpPr>
        <p:spPr>
          <a:xfrm>
            <a:off x="7543800" y="3352800"/>
            <a:ext cx="1447800" cy="1143000"/>
          </a:xfrm>
          <a:prstGeom prst="wedgeRectCallout">
            <a:avLst>
              <a:gd name="adj1" fmla="val -81116"/>
              <a:gd name="adj2" fmla="val -4746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Our contribution: </a:t>
            </a:r>
            <a:r>
              <a:rPr lang="en-CA" sz="1400" b="1" dirty="0" smtClean="0"/>
              <a:t>Identifying such concepts</a:t>
            </a:r>
            <a:endParaRPr lang="en-CA" sz="1400" b="1" dirty="0"/>
          </a:p>
        </p:txBody>
      </p:sp>
      <p:sp>
        <p:nvSpPr>
          <p:cNvPr id="78" name="Right Arrow 77"/>
          <p:cNvSpPr/>
          <p:nvPr/>
        </p:nvSpPr>
        <p:spPr>
          <a:xfrm>
            <a:off x="2209800" y="2819400"/>
            <a:ext cx="2133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8" grpId="0"/>
      <p:bldP spid="29" grpId="0"/>
      <p:bldP spid="68" grpId="0" animBg="1"/>
      <p:bldP spid="68" grpId="1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Existing Works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/>
              <a:t>Query reformulation &amp; expansion</a:t>
            </a:r>
          </a:p>
          <a:p>
            <a:pPr lvl="1"/>
            <a:r>
              <a:rPr lang="en-CA" dirty="0" smtClean="0"/>
              <a:t>Haiduc et al, ICSE 2013</a:t>
            </a:r>
          </a:p>
          <a:p>
            <a:pPr lvl="1"/>
            <a:r>
              <a:rPr lang="en-CA" dirty="0" smtClean="0"/>
              <a:t>Gay et al, ICSM 2009</a:t>
            </a:r>
          </a:p>
          <a:p>
            <a:pPr lvl="1"/>
            <a:r>
              <a:rPr lang="en-CA" dirty="0" smtClean="0"/>
              <a:t>Shepherd et al, ASOD 2007</a:t>
            </a:r>
          </a:p>
          <a:p>
            <a:r>
              <a:rPr lang="en-CA" b="1" dirty="0" smtClean="0"/>
              <a:t>Query quality analysis</a:t>
            </a:r>
          </a:p>
          <a:p>
            <a:pPr lvl="1"/>
            <a:r>
              <a:rPr lang="en-CA" dirty="0" smtClean="0"/>
              <a:t>Haiduc et al, ASE 2011</a:t>
            </a:r>
          </a:p>
          <a:p>
            <a:pPr lvl="1"/>
            <a:r>
              <a:rPr lang="en-CA" dirty="0" smtClean="0"/>
              <a:t>Haiduc et al, ICPC 2011</a:t>
            </a:r>
          </a:p>
          <a:p>
            <a:pPr lvl="1"/>
            <a:r>
              <a:rPr lang="en-CA" dirty="0" smtClean="0"/>
              <a:t>Haiduc et al, ICSE 2012</a:t>
            </a:r>
          </a:p>
          <a:p>
            <a:r>
              <a:rPr lang="en-CA" b="1" dirty="0" smtClean="0"/>
              <a:t>Software artifact mining</a:t>
            </a:r>
          </a:p>
          <a:p>
            <a:pPr lvl="1"/>
            <a:r>
              <a:rPr lang="en-CA" dirty="0" smtClean="0"/>
              <a:t>Howard et al, MSR 2013</a:t>
            </a:r>
          </a:p>
          <a:p>
            <a:pPr lvl="1"/>
            <a:r>
              <a:rPr lang="en-CA" dirty="0" smtClean="0"/>
              <a:t>Kevic &amp; Fritz, MSR 2014</a:t>
            </a:r>
          </a:p>
          <a:p>
            <a:r>
              <a:rPr lang="en-CA" b="1" dirty="0" smtClean="0"/>
              <a:t>Heuristics</a:t>
            </a:r>
          </a:p>
          <a:p>
            <a:pPr lvl="1"/>
            <a:r>
              <a:rPr lang="en-CA" dirty="0" smtClean="0"/>
              <a:t>Kevic &amp; Fritz, ICSE 2014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5105400" y="2286000"/>
            <a:ext cx="3200400" cy="2057400"/>
          </a:xfrm>
          <a:prstGeom prst="wedgeRectCallout">
            <a:avLst>
              <a:gd name="adj1" fmla="val -60608"/>
              <a:gd name="adj2" fmla="val -230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 Most studies expect the developer to provide an initial query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Developers succeed only in </a:t>
            </a:r>
            <a:r>
              <a:rPr lang="en-CA" b="1" dirty="0" smtClean="0"/>
              <a:t>12.2%</a:t>
            </a:r>
            <a:r>
              <a:rPr lang="en-CA" dirty="0" smtClean="0"/>
              <a:t> of cases (</a:t>
            </a:r>
            <a:r>
              <a:rPr lang="en-CA" sz="1600" dirty="0" smtClean="0"/>
              <a:t>Kevic &amp; Fritz, ICSE 2014)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4648200"/>
            <a:ext cx="3276600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Initial search query for a change task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838200" y="6019800"/>
            <a:ext cx="3733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PageRank Algorithm</a:t>
            </a:r>
            <a:r>
              <a:rPr lang="en-CA" dirty="0" smtClean="0"/>
              <a:t>: Web Link Analysis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5" name="Picture 3" descr="C:\My MSc\ThesisWorks\Crowdsource_Knowledge_Base\SOTraceQpaper\SANER 2015\img\800px-PageRank-hi-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5791200" cy="3810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066800" y="5715000"/>
            <a:ext cx="57150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Size of a face</a:t>
            </a:r>
            <a:r>
              <a:rPr lang="en-CA" dirty="0" smtClean="0"/>
              <a:t> </a:t>
            </a:r>
            <a:r>
              <a:rPr lang="en-CA" sz="2000" dirty="0" smtClean="0"/>
              <a:t>∞</a:t>
            </a:r>
            <a:r>
              <a:rPr lang="en-CA" dirty="0" smtClean="0"/>
              <a:t> </a:t>
            </a:r>
            <a:r>
              <a:rPr lang="en-CA" b="1" dirty="0" smtClean="0"/>
              <a:t>Size of the faces pointing to it</a:t>
            </a:r>
            <a:endParaRPr lang="en-CA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400800" y="1600200"/>
            <a:ext cx="2286000" cy="685800"/>
          </a:xfrm>
          <a:prstGeom prst="wedgeRectCallout">
            <a:avLst>
              <a:gd name="adj1" fmla="val -246256"/>
              <a:gd name="adj2" fmla="val 714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Most important face in this crowd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467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CA" dirty="0" smtClean="0"/>
              <a:t>Search Term Identification using </a:t>
            </a:r>
            <a:r>
              <a:rPr lang="en-CA" b="1" dirty="0" smtClean="0"/>
              <a:t>TextRank</a:t>
            </a:r>
            <a:r>
              <a:rPr lang="en-CA" dirty="0" smtClean="0"/>
              <a:t> &amp; </a:t>
            </a:r>
            <a:r>
              <a:rPr lang="en-CA" b="1" dirty="0" smtClean="0"/>
              <a:t>POSRank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Schematic Diagram:</a:t>
            </a:r>
            <a:r>
              <a:rPr lang="en-CA" dirty="0" smtClean="0"/>
              <a:t> Proposed Approach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d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590800"/>
            <a:ext cx="837895" cy="837895"/>
          </a:xfrm>
          <a:prstGeom prst="rect">
            <a:avLst/>
          </a:prstGeom>
        </p:spPr>
      </p:pic>
      <p:pic>
        <p:nvPicPr>
          <p:cNvPr id="6" name="Picture 5" descr="pre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2667000"/>
            <a:ext cx="762000" cy="762000"/>
          </a:xfrm>
          <a:prstGeom prst="rect">
            <a:avLst/>
          </a:prstGeom>
        </p:spPr>
      </p:pic>
      <p:pic>
        <p:nvPicPr>
          <p:cNvPr id="7" name="Picture 6" descr="tran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4200" y="1905000"/>
            <a:ext cx="934109" cy="723900"/>
          </a:xfrm>
          <a:prstGeom prst="rect">
            <a:avLst/>
          </a:prstGeom>
        </p:spPr>
      </p:pic>
      <p:pic>
        <p:nvPicPr>
          <p:cNvPr id="8" name="Picture 7" descr="pran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00400" y="3352800"/>
            <a:ext cx="967134" cy="771323"/>
          </a:xfrm>
          <a:prstGeom prst="rect">
            <a:avLst/>
          </a:prstGeom>
        </p:spPr>
      </p:pic>
      <p:pic>
        <p:nvPicPr>
          <p:cNvPr id="9" name="Picture 8" descr="tr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8200" y="1828800"/>
            <a:ext cx="838200" cy="838200"/>
          </a:xfrm>
          <a:prstGeom prst="rect">
            <a:avLst/>
          </a:prstGeom>
        </p:spPr>
      </p:pic>
      <p:pic>
        <p:nvPicPr>
          <p:cNvPr id="10" name="Picture 9" descr="pr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4400" y="3352800"/>
            <a:ext cx="838200" cy="838200"/>
          </a:xfrm>
          <a:prstGeom prst="rect">
            <a:avLst/>
          </a:prstGeom>
        </p:spPr>
      </p:pic>
      <p:pic>
        <p:nvPicPr>
          <p:cNvPr id="11" name="Picture 10" descr="rankin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1200" y="2819400"/>
            <a:ext cx="685800" cy="685800"/>
          </a:xfrm>
          <a:prstGeom prst="rect">
            <a:avLst/>
          </a:prstGeom>
        </p:spPr>
      </p:pic>
      <p:pic>
        <p:nvPicPr>
          <p:cNvPr id="13" name="Picture 12" descr="rankedlis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86600" y="2743200"/>
            <a:ext cx="787197" cy="78719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1524000" y="29718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 rot="-2700000">
            <a:off x="2555408" y="2479209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ight Arrow 18"/>
          <p:cNvSpPr/>
          <p:nvPr/>
        </p:nvSpPr>
        <p:spPr>
          <a:xfrm rot="2700000">
            <a:off x="2778592" y="3546008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ight Arrow 19"/>
          <p:cNvSpPr/>
          <p:nvPr/>
        </p:nvSpPr>
        <p:spPr>
          <a:xfrm>
            <a:off x="4038600" y="22098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Arrow 20"/>
          <p:cNvSpPr/>
          <p:nvPr/>
        </p:nvSpPr>
        <p:spPr>
          <a:xfrm>
            <a:off x="4038600" y="37338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ight Arrow 21"/>
          <p:cNvSpPr/>
          <p:nvPr/>
        </p:nvSpPr>
        <p:spPr>
          <a:xfrm rot="2700000">
            <a:off x="5375928" y="2575018"/>
            <a:ext cx="732023" cy="161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ight Arrow 22"/>
          <p:cNvSpPr/>
          <p:nvPr/>
        </p:nvSpPr>
        <p:spPr>
          <a:xfrm rot="-2700000">
            <a:off x="5363648" y="3344349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Arrow 23"/>
          <p:cNvSpPr/>
          <p:nvPr/>
        </p:nvSpPr>
        <p:spPr>
          <a:xfrm>
            <a:off x="6477000" y="30480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3794" name="Picture 2" descr="F:\MyWorks\Thesis Works\Data_Mining_Works\STRICT\SANER2017-slides\img\sad-face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" y="2797175"/>
            <a:ext cx="555625" cy="555625"/>
          </a:xfrm>
          <a:prstGeom prst="rect">
            <a:avLst/>
          </a:prstGeom>
          <a:noFill/>
        </p:spPr>
      </p:pic>
      <p:pic>
        <p:nvPicPr>
          <p:cNvPr id="33795" name="Picture 3" descr="F:\MyWorks\Thesis Works\Data_Mining_Works\STRICT\SANER2017-slides\img\smile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7772400" y="2895600"/>
            <a:ext cx="457200" cy="461963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2895600" y="1752600"/>
            <a:ext cx="37338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381000" y="3429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Change request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0" y="3502223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Preprocessing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2514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TextRank calculation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4048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POSRank calculation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791200" y="357842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Ranking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3581400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Search terms</a:t>
            </a:r>
            <a:endParaRPr lang="en-US" sz="1400" dirty="0"/>
          </a:p>
        </p:txBody>
      </p:sp>
      <p:sp>
        <p:nvSpPr>
          <p:cNvPr id="32" name="Rectangular Callout 31"/>
          <p:cNvSpPr/>
          <p:nvPr/>
        </p:nvSpPr>
        <p:spPr>
          <a:xfrm>
            <a:off x="2895600" y="5181600"/>
            <a:ext cx="3733800" cy="685800"/>
          </a:xfrm>
          <a:prstGeom prst="wedgeRectCallout">
            <a:avLst>
              <a:gd name="adj1" fmla="val -21403"/>
              <a:gd name="adj2" fmla="val -1458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Focus of this talk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TextRank:</a:t>
            </a:r>
            <a:r>
              <a:rPr lang="en-CA" dirty="0" smtClean="0"/>
              <a:t> Term Importance using </a:t>
            </a:r>
            <a:r>
              <a:rPr lang="en-CA" dirty="0" smtClean="0">
                <a:solidFill>
                  <a:srgbClr val="FF0000"/>
                </a:solidFill>
              </a:rPr>
              <a:t>Co-occurrence </a:t>
            </a:r>
            <a:r>
              <a:rPr lang="en-CA" sz="1600" dirty="0" smtClean="0">
                <a:solidFill>
                  <a:schemeClr val="tx1"/>
                </a:solidFill>
              </a:rPr>
              <a:t>(Mihalcea et al, EMNLP 2004)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 descr="C:\My MSc\ThesisWorks\Crowdsource_Knowledge_Base\SOTraceQpaper\img\wordnet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311067" y="2590800"/>
            <a:ext cx="4930588" cy="3810000"/>
          </a:xfrm>
          <a:prstGeom prst="rect">
            <a:avLst/>
          </a:prstGeom>
          <a:noFill/>
        </p:spPr>
      </p:pic>
      <p:pic>
        <p:nvPicPr>
          <p:cNvPr id="7" name="Picture 2" descr="C:\My MSc\ThesisWorks\Crowdsource_Knowledge_Base\SOTraceQpaper\SANER 2015\img\change-req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81000" y="1524000"/>
            <a:ext cx="83058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219200" y="2895600"/>
            <a:ext cx="2209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1981200"/>
            <a:ext cx="7848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IResource</a:t>
            </a:r>
            <a:r>
              <a:rPr lang="en-US" dirty="0" smtClean="0"/>
              <a:t>-------</a:t>
            </a:r>
            <a:r>
              <a:rPr lang="en-US" b="1" dirty="0" smtClean="0"/>
              <a:t>IJavaElement,   element-----reported</a:t>
            </a:r>
            <a:endParaRPr lang="en-US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6248400" y="4267200"/>
            <a:ext cx="2590800" cy="1371600"/>
          </a:xfrm>
          <a:prstGeom prst="wedgeRectCallout">
            <a:avLst>
              <a:gd name="adj1" fmla="val -108448"/>
              <a:gd name="adj2" fmla="val 116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r>
              <a:rPr lang="en-US" b="1" dirty="0" smtClean="0"/>
              <a:t>Node </a:t>
            </a:r>
            <a:r>
              <a:rPr lang="en-US" dirty="0" smtClean="0"/>
              <a:t>=</a:t>
            </a:r>
            <a:r>
              <a:rPr lang="en-US" b="1" dirty="0" smtClean="0"/>
              <a:t> </a:t>
            </a:r>
            <a:r>
              <a:rPr lang="en-US" dirty="0" smtClean="0"/>
              <a:t>Distinct word</a:t>
            </a:r>
            <a:endParaRPr lang="en-US" b="1" dirty="0" smtClean="0"/>
          </a:p>
          <a:p>
            <a:r>
              <a:rPr lang="en-US" b="1" dirty="0" smtClean="0"/>
              <a:t>Edge</a:t>
            </a:r>
            <a:r>
              <a:rPr lang="en-US" dirty="0" smtClean="0"/>
              <a:t> = Two words </a:t>
            </a:r>
            <a:r>
              <a:rPr lang="en-US" b="1" dirty="0" smtClean="0"/>
              <a:t>co-occurring</a:t>
            </a:r>
            <a:r>
              <a:rPr lang="en-US" dirty="0" smtClean="0"/>
              <a:t> in the same context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3733800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3886200"/>
            <a:ext cx="990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3429000"/>
            <a:ext cx="1447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2" grpId="0" animBg="1"/>
      <p:bldP spid="12" grpId="1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POSRank:</a:t>
            </a:r>
            <a:r>
              <a:rPr lang="en-CA" dirty="0" smtClean="0"/>
              <a:t> Term Importance using </a:t>
            </a:r>
            <a:r>
              <a:rPr lang="en-CA" dirty="0" smtClean="0">
                <a:solidFill>
                  <a:srgbClr val="FF0000"/>
                </a:solidFill>
              </a:rPr>
              <a:t>Syntactic Dependence </a:t>
            </a:r>
            <a:r>
              <a:rPr lang="en-CA" sz="1600" dirty="0" smtClean="0">
                <a:solidFill>
                  <a:schemeClr val="tx1"/>
                </a:solidFill>
              </a:rPr>
              <a:t>(Blanco &amp; Lioma, Inf. Retr. 2012)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" descr="C:\My MSc\ThesisWorks\Crowdsource_Knowledge_Base\SOTraceQpaper\img\wordnet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00200" y="2971800"/>
            <a:ext cx="4724400" cy="3612776"/>
          </a:xfrm>
          <a:prstGeom prst="rect">
            <a:avLst/>
          </a:prstGeom>
          <a:noFill/>
        </p:spPr>
      </p:pic>
      <p:pic>
        <p:nvPicPr>
          <p:cNvPr id="6" name="Picture 2" descr="C:\My MSc\ThesisWorks\Crowdsource_Knowledge_Base\SOTraceQpaper\SANER 2015\img\change-req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9600" y="1523999"/>
            <a:ext cx="8001000" cy="2438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ular Callout 7"/>
          <p:cNvSpPr/>
          <p:nvPr/>
        </p:nvSpPr>
        <p:spPr>
          <a:xfrm>
            <a:off x="6400800" y="4419600"/>
            <a:ext cx="2590800" cy="1219200"/>
          </a:xfrm>
          <a:prstGeom prst="wedgeRectCallout">
            <a:avLst>
              <a:gd name="adj1" fmla="val -110295"/>
              <a:gd name="adj2" fmla="val 142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Edge</a:t>
            </a:r>
            <a:r>
              <a:rPr lang="en-US" dirty="0" smtClean="0"/>
              <a:t> = </a:t>
            </a:r>
            <a:r>
              <a:rPr lang="en-US" b="1" dirty="0" smtClean="0"/>
              <a:t>Syntactic dependence</a:t>
            </a:r>
            <a:r>
              <a:rPr lang="en-US" dirty="0" smtClean="0"/>
              <a:t> between various parts of  speech in the sentence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2133600"/>
            <a:ext cx="426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Verb</a:t>
            </a:r>
            <a:r>
              <a:rPr lang="en-US" dirty="0" smtClean="0"/>
              <a:t>-------</a:t>
            </a:r>
            <a:r>
              <a:rPr lang="en-US" b="1" dirty="0" smtClean="0"/>
              <a:t>Noun</a:t>
            </a:r>
            <a:r>
              <a:rPr lang="en-US" b="1" dirty="0" smtClean="0"/>
              <a:t>, </a:t>
            </a:r>
            <a:r>
              <a:rPr lang="en-US" b="1" dirty="0" smtClean="0"/>
              <a:t>Verb-</a:t>
            </a:r>
            <a:r>
              <a:rPr lang="en-US" b="1" dirty="0" smtClean="0"/>
              <a:t>--Adjective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209800" y="1600200"/>
            <a:ext cx="4267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Jespersen’s Rank Theory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200400"/>
            <a:ext cx="60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3200400"/>
            <a:ext cx="60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0" y="32004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228600" y="4191000"/>
            <a:ext cx="914400" cy="381000"/>
          </a:xfrm>
          <a:prstGeom prst="wedgeRoundRectCallout">
            <a:avLst>
              <a:gd name="adj1" fmla="val 109167"/>
              <a:gd name="adj2" fmla="val -2586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Noun</a:t>
            </a:r>
            <a:endParaRPr lang="en-US" sz="16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429000" y="2743200"/>
            <a:ext cx="914400" cy="381000"/>
          </a:xfrm>
          <a:prstGeom prst="wedgeRoundRectCallout">
            <a:avLst>
              <a:gd name="adj1" fmla="val -109950"/>
              <a:gd name="adj2" fmla="val 786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Verb</a:t>
            </a:r>
            <a:endParaRPr lang="en-US" sz="16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6324600" y="2743200"/>
            <a:ext cx="1524000" cy="381000"/>
          </a:xfrm>
          <a:prstGeom prst="wedgeRoundRectCallout">
            <a:avLst>
              <a:gd name="adj1" fmla="val -151127"/>
              <a:gd name="adj2" fmla="val 9275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Adjective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3705</TotalTime>
  <Words>2244</Words>
  <Application>Microsoft Office PowerPoint</Application>
  <PresentationFormat>On-screen Show (4:3)</PresentationFormat>
  <Paragraphs>324</Paragraphs>
  <Slides>24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Oriel</vt:lpstr>
      <vt:lpstr>Equation</vt:lpstr>
      <vt:lpstr>STRICT: Information Retrieval Based Search Term Identification for Concept Location</vt:lpstr>
      <vt:lpstr>Software Change Task</vt:lpstr>
      <vt:lpstr>Software Change Task:  Domain Concept--Artifact Mapping</vt:lpstr>
      <vt:lpstr>Existing Works</vt:lpstr>
      <vt:lpstr>PageRank Algorithm: Web Link Analysis</vt:lpstr>
      <vt:lpstr>Search Term Identification using TextRank &amp; POSRank</vt:lpstr>
      <vt:lpstr>Schematic Diagram: Proposed Approach</vt:lpstr>
      <vt:lpstr>TextRank: Term Importance using Co-occurrence (Mihalcea et al, EMNLP 2004)</vt:lpstr>
      <vt:lpstr>POSRank: Term Importance using Syntactic Dependence (Blanco &amp; Lioma, Inf. Retr. 2012)</vt:lpstr>
      <vt:lpstr>Term Importance  (Adapted from PageRank)</vt:lpstr>
      <vt:lpstr>Term Importance (Explained)</vt:lpstr>
      <vt:lpstr>Experimental Dataset</vt:lpstr>
      <vt:lpstr>Experimental Setup</vt:lpstr>
      <vt:lpstr>Experimental Results  (Query Effectiveness)</vt:lpstr>
      <vt:lpstr>Experimental Results (Retrieval Performance)</vt:lpstr>
      <vt:lpstr>Experimental Results (Retrieval Performance)</vt:lpstr>
      <vt:lpstr>Comparison with Existing Methods (Query Effectiveness)</vt:lpstr>
      <vt:lpstr>Comparison with Existing Methods (Retrieval Performance)</vt:lpstr>
      <vt:lpstr>Comparison with Existing Methods (Retrieval Performance)</vt:lpstr>
      <vt:lpstr>Take-Home Messages</vt:lpstr>
      <vt:lpstr>Thank You !!! Questions?</vt:lpstr>
      <vt:lpstr>Provocative Statement</vt:lpstr>
      <vt:lpstr>Probable Questions</vt:lpstr>
      <vt:lpstr>Probable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Masud</dc:creator>
  <cp:lastModifiedBy>MasudRahman</cp:lastModifiedBy>
  <cp:revision>1094</cp:revision>
  <dcterms:created xsi:type="dcterms:W3CDTF">2006-08-16T00:00:00Z</dcterms:created>
  <dcterms:modified xsi:type="dcterms:W3CDTF">2017-02-19T23:53:16Z</dcterms:modified>
</cp:coreProperties>
</file>