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49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95" r:id="rId12"/>
    <p:sldId id="270" r:id="rId13"/>
    <p:sldId id="271" r:id="rId14"/>
    <p:sldId id="272" r:id="rId15"/>
    <p:sldId id="273" r:id="rId16"/>
    <p:sldId id="306" r:id="rId17"/>
    <p:sldId id="274" r:id="rId18"/>
    <p:sldId id="275" r:id="rId19"/>
    <p:sldId id="309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308" r:id="rId28"/>
    <p:sldId id="285" r:id="rId29"/>
    <p:sldId id="286" r:id="rId30"/>
    <p:sldId id="287" r:id="rId31"/>
    <p:sldId id="305" r:id="rId32"/>
    <p:sldId id="296" r:id="rId33"/>
    <p:sldId id="300" r:id="rId34"/>
    <p:sldId id="288" r:id="rId35"/>
    <p:sldId id="289" r:id="rId36"/>
    <p:sldId id="290" r:id="rId37"/>
    <p:sldId id="291" r:id="rId38"/>
    <p:sldId id="292" r:id="rId39"/>
    <p:sldId id="297" r:id="rId40"/>
    <p:sldId id="298" r:id="rId41"/>
    <p:sldId id="299" r:id="rId42"/>
    <p:sldId id="293" r:id="rId43"/>
    <p:sldId id="294" r:id="rId44"/>
    <p:sldId id="261" r:id="rId45"/>
    <p:sldId id="303" r:id="rId46"/>
    <p:sldId id="302" r:id="rId47"/>
    <p:sldId id="304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449" autoAdjust="0"/>
  </p:normalViewPr>
  <p:slideViewPr>
    <p:cSldViewPr>
      <p:cViewPr varScale="1">
        <p:scale>
          <a:sx n="80" d="100"/>
          <a:sy n="80" d="100"/>
        </p:scale>
        <p:origin x="-5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8C3A2B-03A0-4D0F-A8D2-D1ACFB89318E}" type="datetimeFigureOut">
              <a:rPr lang="zh-CN" altLang="en-US"/>
              <a:pPr>
                <a:defRPr/>
              </a:pPr>
              <a:t>2017-1-9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C095D3-A4C8-4E8E-82D9-074E33EF1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5E5AEA-5B0C-4704-8951-6F1F95E8FAC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4914E8-D432-4D2A-943B-9734FECCA05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建议使用</a:t>
            </a:r>
            <a:r>
              <a:rPr lang="en-US" altLang="zh-CN" smtClean="0"/>
              <a:t>Editplus</a:t>
            </a:r>
            <a:r>
              <a:rPr lang="zh-CN" altLang="en-US" smtClean="0"/>
              <a:t>。  建议使用</a:t>
            </a:r>
            <a:r>
              <a:rPr lang="en-US" altLang="zh-CN" smtClean="0"/>
              <a:t>Editplus</a:t>
            </a:r>
            <a:r>
              <a:rPr lang="zh-CN" altLang="en-US" smtClean="0"/>
              <a:t>快捷键：</a:t>
            </a:r>
            <a:r>
              <a:rPr lang="en-US" altLang="zh-CN" smtClean="0"/>
              <a:t>ctrl+e</a:t>
            </a:r>
            <a:r>
              <a:rPr lang="zh-CN" altLang="en-US" smtClean="0"/>
              <a:t>，在编辑器和浏览器预览之间切换！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A18E65-BDE9-4D3B-B094-B1AECD98A8E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A087DC-B3B0-40E5-BA68-2DE0B0D7135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传送方式，</a:t>
            </a:r>
            <a:r>
              <a:rPr lang="en-US" altLang="zh-CN" smtClean="0"/>
              <a:t>action</a:t>
            </a:r>
            <a:r>
              <a:rPr lang="zh-CN" altLang="en-US" smtClean="0"/>
              <a:t>现在只提一下。告诉学生后面还要讲，今天只是熟悉标签即可。  表单标签是我们以后天天用的东东！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表单标签建议边敲边讲！</a:t>
            </a:r>
          </a:p>
        </p:txBody>
      </p:sp>
      <p:sp>
        <p:nvSpPr>
          <p:cNvPr id="542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2E88CD-31C2-446F-8010-F72E12C875A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本作业完成不了。课下继续！</a:t>
            </a:r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5A8088-E9B6-4A27-BF3D-EF40F81F692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DEEC4AA-F691-4CBD-9614-B43E230CED3A}" type="datetimeFigureOut">
              <a:rPr lang="zh-CN" altLang="en-US"/>
              <a:pPr>
                <a:defRPr/>
              </a:pPr>
              <a:t>2017-1-9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490FD53-3E87-455A-B0D8-7F7A8CFA58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3C381-C708-4A41-8612-27AE7DE17E4D}" type="datetimeFigureOut">
              <a:rPr lang="zh-CN" altLang="en-US"/>
              <a:pPr>
                <a:defRPr/>
              </a:pPr>
              <a:t>2017-1-9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137A1-A228-4DBE-A532-D319AB0E01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41C97-5D62-494F-AB4B-5D1BD28D97E7}" type="datetimeFigureOut">
              <a:rPr lang="zh-CN" altLang="en-US"/>
              <a:pPr>
                <a:defRPr/>
              </a:pPr>
              <a:t>2017-1-9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1F923-CE0C-4056-9924-DE69264176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E1828-E0D5-4E93-8379-3451922424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57638-CC9F-45F5-B772-45BB703584E2}" type="datetimeFigureOut">
              <a:rPr lang="zh-CN" altLang="en-US"/>
              <a:pPr>
                <a:defRPr/>
              </a:pPr>
              <a:t>2017-1-9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A16FB-56AE-49E3-BBE8-CB38E2F115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107E15-0148-4878-A4C9-B1CF62791D8C}" type="datetimeFigureOut">
              <a:rPr lang="zh-CN" altLang="en-US"/>
              <a:pPr>
                <a:defRPr/>
              </a:pPr>
              <a:t>2017-1-9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8F58AE-7EE8-4C3B-89EB-B1E4B2AEF5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D78FB0-A002-4E94-8571-2CDFA7BB7E43}" type="datetimeFigureOut">
              <a:rPr lang="zh-CN" altLang="en-US"/>
              <a:pPr>
                <a:defRPr/>
              </a:pPr>
              <a:t>2017-1-9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A8EB728-E9E4-4518-B013-BA2EC052F2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84D75E-3802-4666-8C29-1CD477CFC5D9}" type="datetimeFigureOut">
              <a:rPr lang="zh-CN" altLang="en-US"/>
              <a:pPr>
                <a:defRPr/>
              </a:pPr>
              <a:t>2017-1-9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9063487-9FC1-4B5A-A0EC-7EAF7F9FCC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0E4FEE-452F-4B51-9075-46D797086110}" type="datetimeFigureOut">
              <a:rPr lang="zh-CN" altLang="en-US"/>
              <a:pPr>
                <a:defRPr/>
              </a:pPr>
              <a:t>2017-1-9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33FFDD-C0F0-489C-B0E8-F92866B52C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C4459-C266-4FF2-B831-A3B2734E9A39}" type="datetimeFigureOut">
              <a:rPr lang="zh-CN" altLang="en-US"/>
              <a:pPr>
                <a:defRPr/>
              </a:pPr>
              <a:t>2017-1-9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017D-98A1-44C3-95F3-59202B16A0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BDB2C8-7825-4BBD-80AB-938459C930DF}" type="datetimeFigureOut">
              <a:rPr lang="zh-CN" altLang="en-US"/>
              <a:pPr>
                <a:defRPr/>
              </a:pPr>
              <a:t>2017-1-9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6B9CD7-1964-4FDF-B58C-9CB1AB2622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AA52354-76AF-4AF5-A058-B4778349D149}" type="datetimeFigureOut">
              <a:rPr lang="zh-CN" altLang="en-US"/>
              <a:pPr>
                <a:defRPr/>
              </a:pPr>
              <a:t>2017-1-9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5E5845A-86E8-4C8D-A42F-2D9456BB0B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B61C43E-D0D2-4CE4-9067-BB1DBAD77311}" type="datetimeFigureOut">
              <a:rPr lang="zh-CN" altLang="en-US"/>
              <a:pPr>
                <a:defRPr/>
              </a:pPr>
              <a:t>2017-1-9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39F0A5D-DFD0-49B5-998F-B833427749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0" r:id="rId2"/>
    <p:sldLayoutId id="2147483735" r:id="rId3"/>
    <p:sldLayoutId id="2147483736" r:id="rId4"/>
    <p:sldLayoutId id="2147483737" r:id="rId5"/>
    <p:sldLayoutId id="2147483738" r:id="rId6"/>
    <p:sldLayoutId id="2147483731" r:id="rId7"/>
    <p:sldLayoutId id="2147483739" r:id="rId8"/>
    <p:sldLayoutId id="2147483740" r:id="rId9"/>
    <p:sldLayoutId id="2147483732" r:id="rId10"/>
    <p:sldLayoutId id="2147483733" r:id="rId11"/>
    <p:sldLayoutId id="214748374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63.com/index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15362" name="副标题 4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 smtClean="0"/>
              <a:t>讲师：陈凡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/>
              <a:t>&lt;html&gt;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/>
              <a:t>      &lt;head&gt;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/>
              <a:t>        &lt;title&gt;my first page&lt;/title&gt;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/>
              <a:t>      &lt;/head&gt;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/>
              <a:t>      &lt;body&gt;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/>
              <a:t>         &lt;p </a:t>
            </a:r>
            <a:r>
              <a:rPr lang="en-US" altLang="zh-CN" sz="2600" smtClean="0">
                <a:solidFill>
                  <a:srgbClr val="FF3300"/>
                </a:solidFill>
              </a:rPr>
              <a:t>align="center"</a:t>
            </a:r>
            <a:r>
              <a:rPr lang="en-US" altLang="zh-CN" sz="2600" smtClean="0"/>
              <a:t>&gt;This is my first homepage!&lt;/p&gt;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/>
              <a:t>      &lt;/body&gt;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smtClean="0"/>
              <a:t>&lt;/html&gt;</a:t>
            </a:r>
            <a:r>
              <a:rPr lang="en-US" altLang="zh-CN" sz="210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zh-CN" sz="2600" smtClean="0"/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14E1C3-5EA0-4BEA-8A11-7A27A48B460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第二张</a:t>
            </a:r>
            <a:r>
              <a:rPr lang="zh-CN" altLang="en-US" dirty="0" smtClean="0"/>
              <a:t>网页！（</a:t>
            </a:r>
            <a:r>
              <a:rPr lang="en-US" altLang="zh-CN" dirty="0"/>
              <a:t>02.htm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使用记事本或者</a:t>
            </a:r>
            <a:r>
              <a:rPr lang="en-US" altLang="zh-CN" smtClean="0"/>
              <a:t>Editplus</a:t>
            </a:r>
            <a:r>
              <a:rPr lang="zh-CN" altLang="en-US" smtClean="0"/>
              <a:t>等文本编辑器完成第一张和第二张网页。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体验编辑的过程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注意编程格式：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标签成对编写</a:t>
            </a:r>
            <a:r>
              <a:rPr lang="en-US" altLang="zh-CN" smtClean="0"/>
              <a:t>:&lt;b&gt;&lt;/b&gt;,</a:t>
            </a:r>
            <a:r>
              <a:rPr lang="zh-CN" altLang="en-US" smtClean="0"/>
              <a:t>写完后再往中间填写内容。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注意缩进关系！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课堂练习</a:t>
            </a:r>
            <a:r>
              <a:rPr lang="en-US" altLang="zh-CN" dirty="0" smtClean="0"/>
              <a:t>(10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&lt;head&gt;</a:t>
            </a:r>
            <a:r>
              <a:rPr lang="zh-CN" altLang="en-US" sz="2800" smtClean="0"/>
              <a:t>元素出现在文档的开头部分。</a:t>
            </a:r>
            <a:r>
              <a:rPr lang="en-US" altLang="zh-CN" sz="2800" smtClean="0"/>
              <a:t>&lt;head&gt;</a:t>
            </a:r>
            <a:r>
              <a:rPr lang="zh-CN" altLang="en-US" sz="2800" smtClean="0"/>
              <a:t>与</a:t>
            </a:r>
            <a:r>
              <a:rPr lang="en-US" altLang="zh-CN" sz="2800" smtClean="0"/>
              <a:t>&lt;/head&gt;</a:t>
            </a:r>
            <a:r>
              <a:rPr lang="zh-CN" altLang="en-US" sz="2800" smtClean="0"/>
              <a:t>之间的内容不会在浏览器的文档窗口显示，但是其间的元素有特殊重要的意义</a:t>
            </a:r>
            <a:r>
              <a:rPr lang="en-US" altLang="zh-CN" sz="2800" smtClean="0"/>
              <a:t>:</a:t>
            </a:r>
          </a:p>
          <a:p>
            <a:pPr lvl="1" eaLnBrk="1" hangingPunct="1"/>
            <a:r>
              <a:rPr lang="zh-CN" altLang="en-US" sz="2400" smtClean="0"/>
              <a:t>对文档做整体的控制</a:t>
            </a:r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SEO(Search  Engine  Optimization)</a:t>
            </a:r>
            <a:r>
              <a:rPr lang="zh-CN" altLang="en-US" sz="2400" smtClean="0"/>
              <a:t>的重要内容！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r>
              <a:rPr lang="en-US" altLang="zh-CN" sz="2800" smtClean="0"/>
              <a:t>&lt;title&gt;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800" smtClean="0"/>
              <a:t>&lt;title&gt;</a:t>
            </a:r>
            <a:r>
              <a:rPr lang="zh-CN" altLang="en-US" sz="2800" smtClean="0"/>
              <a:t>元素定义</a:t>
            </a:r>
            <a:r>
              <a:rPr lang="en-US" altLang="zh-CN" sz="2800" smtClean="0"/>
              <a:t>HTML</a:t>
            </a:r>
            <a:r>
              <a:rPr lang="zh-CN" altLang="en-US" sz="2800" smtClean="0"/>
              <a:t>文档的标题。</a:t>
            </a:r>
            <a:r>
              <a:rPr lang="en-US" altLang="zh-CN" sz="2800" smtClean="0"/>
              <a:t>&lt;title&gt;</a:t>
            </a:r>
            <a:r>
              <a:rPr lang="zh-CN" altLang="en-US" sz="2800" smtClean="0"/>
              <a:t>与</a:t>
            </a:r>
            <a:r>
              <a:rPr lang="en-US" altLang="zh-CN" sz="2800" smtClean="0"/>
              <a:t>&lt;/title&gt;</a:t>
            </a:r>
            <a:r>
              <a:rPr lang="zh-CN" altLang="en-US" sz="2800" smtClean="0"/>
              <a:t>之间的内容将显示在浏览器窗口的标题栏。</a:t>
            </a:r>
          </a:p>
          <a:p>
            <a:pPr eaLnBrk="1" hangingPunct="1"/>
            <a:endParaRPr lang="en-US" altLang="zh-CN" sz="2800" smtClean="0"/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D87FCC-0FC7-4B84-A0CD-B17A33F0344F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HEAD</a:t>
            </a:r>
            <a:r>
              <a:rPr lang="zh-CN" altLang="en-US"/>
              <a:t>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44" name="Rectangle 40"/>
          <p:cNvSpPr>
            <a:spLocks noGrp="1" noChangeArrowheads="1"/>
          </p:cNvSpPr>
          <p:nvPr>
            <p:ph type="title"/>
          </p:nvPr>
        </p:nvSpPr>
        <p:spPr>
          <a:xfrm>
            <a:off x="441325" y="263525"/>
            <a:ext cx="8229600" cy="1139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HEAD</a:t>
            </a:r>
            <a:r>
              <a:rPr lang="zh-CN" altLang="en-US"/>
              <a:t>元素</a:t>
            </a:r>
            <a:r>
              <a:rPr lang="en-US" altLang="zh-CN"/>
              <a:t>-meta</a:t>
            </a:r>
          </a:p>
        </p:txBody>
      </p:sp>
      <p:graphicFrame>
        <p:nvGraphicFramePr>
          <p:cNvPr id="149574" name="Group 70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95813"/>
        </p:xfrm>
        <a:graphic>
          <a:graphicData uri="http://schemas.openxmlformats.org/drawingml/2006/table">
            <a:tbl>
              <a:tblPr/>
              <a:tblGrid>
                <a:gridCol w="3251200"/>
                <a:gridCol w="3024188"/>
                <a:gridCol w="1954212"/>
              </a:tblGrid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属性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值 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描述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hlinkClick r:id="" action="ppaction://noaction"/>
                        </a:rPr>
                        <a:t>http-equiv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顾名思义，相当于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http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的文件头作用，它可以向浏览器传回一些有用的信息，以帮助正确和精确地显示网页内容，与之对应的属性值为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content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content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中的内容其实就是各个参数的变量值</a:t>
                      </a: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/>
                      </a:r>
                      <a:b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</a:b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content-type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Expires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指定网页在缓存中的过期时间，一旦网页过期，必须到服务器上重新调阅。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refresh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set-cookie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把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content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属性关联到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HTTP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头部。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hlinkClick r:id="" action="ppaction://noaction"/>
                        </a:rPr>
                        <a:t>name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描述网页的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author description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Keywords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generator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把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content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属性关联到一个名称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0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E81A2C-13DC-4F42-BFF5-831B60B64F6B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631238" cy="5400675"/>
          </a:xfrm>
        </p:spPr>
        <p:txBody>
          <a:bodyPr/>
          <a:lstStyle/>
          <a:p>
            <a:pPr lvl="1" eaLnBrk="1" hangingPunct="1"/>
            <a:r>
              <a:rPr lang="en-US" altLang="zh-CN" sz="2400" smtClean="0"/>
              <a:t>&lt;meta </a:t>
            </a:r>
            <a:r>
              <a:rPr lang="en-US" altLang="zh-CN" sz="2400" smtClean="0">
                <a:solidFill>
                  <a:srgbClr val="FF3300"/>
                </a:solidFill>
              </a:rPr>
              <a:t>name="keywords“  content="study,computer"</a:t>
            </a:r>
            <a:r>
              <a:rPr lang="en-US" altLang="zh-CN" sz="2400" smtClean="0"/>
              <a:t>&gt; </a:t>
            </a:r>
          </a:p>
          <a:p>
            <a:pPr lvl="2" eaLnBrk="1" hangingPunct="1"/>
            <a:r>
              <a:rPr lang="zh-CN" altLang="en-US" sz="2400" smtClean="0"/>
              <a:t>用来标记搜索引擎在搜索你的页面时所取出的关键词。</a:t>
            </a:r>
          </a:p>
          <a:p>
            <a:pPr lvl="1" eaLnBrk="1" hangingPunct="1"/>
            <a:r>
              <a:rPr lang="en-US" altLang="zh-CN" sz="2400" smtClean="0"/>
              <a:t>&lt;meta </a:t>
            </a:r>
            <a:r>
              <a:rPr lang="en-US" altLang="zh-CN" sz="2400" smtClean="0">
                <a:solidFill>
                  <a:srgbClr val="FF3300"/>
                </a:solidFill>
              </a:rPr>
              <a:t>name=“description“  content=“java,html"</a:t>
            </a:r>
            <a:r>
              <a:rPr lang="en-US" altLang="zh-CN" sz="2400" smtClean="0"/>
              <a:t>&gt; </a:t>
            </a:r>
          </a:p>
          <a:p>
            <a:pPr lvl="2" eaLnBrk="1" hangingPunct="1"/>
            <a:r>
              <a:rPr lang="zh-CN" altLang="en-US" smtClean="0"/>
              <a:t>这个 </a:t>
            </a:r>
            <a:r>
              <a:rPr lang="en-US" altLang="zh-CN" smtClean="0"/>
              <a:t>Meta </a:t>
            </a:r>
            <a:r>
              <a:rPr lang="zh-CN" altLang="en-US" smtClean="0"/>
              <a:t>元素定义了对页面的描述</a:t>
            </a:r>
            <a:r>
              <a:rPr lang="en-US" altLang="zh-CN" smtClean="0"/>
              <a:t>: </a:t>
            </a:r>
            <a:endParaRPr lang="en-US" altLang="zh-CN" sz="2400" smtClean="0"/>
          </a:p>
          <a:p>
            <a:pPr lvl="1" eaLnBrk="1" hangingPunct="1"/>
            <a:r>
              <a:rPr lang="en-US" altLang="zh-CN" sz="2400" smtClean="0"/>
              <a:t>&lt;meta </a:t>
            </a:r>
            <a:r>
              <a:rPr lang="en-US" altLang="zh-CN" sz="2400" smtClean="0">
                <a:solidFill>
                  <a:srgbClr val="FF3300"/>
                </a:solidFill>
              </a:rPr>
              <a:t>name="author" content=“puckasoft"</a:t>
            </a:r>
            <a:r>
              <a:rPr lang="en-US" altLang="zh-CN" sz="2400" smtClean="0"/>
              <a:t>&gt; </a:t>
            </a:r>
          </a:p>
          <a:p>
            <a:pPr lvl="2" eaLnBrk="1" hangingPunct="1"/>
            <a:r>
              <a:rPr lang="zh-CN" altLang="en-US" sz="2400" smtClean="0"/>
              <a:t>用来标记文档的作者。</a:t>
            </a:r>
          </a:p>
          <a:p>
            <a:pPr lvl="1" eaLnBrk="1" hangingPunct="1"/>
            <a:r>
              <a:rPr lang="en-US" altLang="zh-CN" sz="2400" smtClean="0"/>
              <a:t>&lt;meta </a:t>
            </a:r>
            <a:r>
              <a:rPr lang="en-US" altLang="zh-CN" sz="2400" smtClean="0">
                <a:solidFill>
                  <a:srgbClr val="FF3300"/>
                </a:solidFill>
              </a:rPr>
              <a:t>http-equiv=“Content-Type” content=“text/html; charset=gb2312”</a:t>
            </a:r>
            <a:r>
              <a:rPr lang="en-US" altLang="zh-CN" sz="2400" smtClean="0"/>
              <a:t>&gt; </a:t>
            </a:r>
          </a:p>
          <a:p>
            <a:pPr lvl="2" eaLnBrk="1" hangingPunct="1"/>
            <a:r>
              <a:rPr lang="zh-CN" altLang="en-US" sz="2400" smtClean="0"/>
              <a:t>用来标记你的页面的解码方式。 </a:t>
            </a:r>
          </a:p>
          <a:p>
            <a:pPr lvl="1" eaLnBrk="1" hangingPunct="1"/>
            <a:r>
              <a:rPr lang="en-US" altLang="zh-CN" sz="2400" smtClean="0"/>
              <a:t>&lt;meta </a:t>
            </a:r>
            <a:r>
              <a:rPr lang="en-US" altLang="zh-CN" sz="2400" smtClean="0">
                <a:solidFill>
                  <a:srgbClr val="FF3300"/>
                </a:solidFill>
              </a:rPr>
              <a:t>http-equiv=“refresh” content=“5;URL=http://www.163.com”</a:t>
            </a:r>
            <a:r>
              <a:rPr lang="en-US" altLang="zh-CN" sz="2400" smtClean="0"/>
              <a:t>&gt;</a:t>
            </a:r>
          </a:p>
          <a:p>
            <a:pPr lvl="2" eaLnBrk="1" hangingPunct="1"/>
            <a:r>
              <a:rPr lang="zh-CN" altLang="en-US" sz="2400" smtClean="0"/>
              <a:t>用来自动刷新网页</a:t>
            </a:r>
          </a:p>
          <a:p>
            <a:pPr eaLnBrk="1" hangingPunct="1"/>
            <a:endParaRPr lang="en-US" altLang="zh-CN" sz="2400" smtClean="0"/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3B0CDD-E210-4C6F-B19E-8D94F02C550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HEAD</a:t>
            </a:r>
            <a:r>
              <a:rPr lang="zh-CN" altLang="en-US"/>
              <a:t>元素</a:t>
            </a:r>
            <a:r>
              <a:rPr lang="en-US" altLang="zh-CN"/>
              <a:t>-meta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9AC761-17F2-4CF1-8D4D-28DEE9CB23D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一个典型的</a:t>
            </a:r>
            <a:r>
              <a:rPr lang="en-US" altLang="zh-CN" dirty="0" smtClean="0"/>
              <a:t>HEAD~(</a:t>
            </a:r>
            <a:r>
              <a:rPr lang="en-US" altLang="zh-CN" dirty="0"/>
              <a:t>3.html)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196975"/>
            <a:ext cx="9036050" cy="49355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smtClean="0"/>
              <a:t>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0825" y="1773238"/>
          <a:ext cx="8604250" cy="336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4448"/>
              </a:tblGrid>
              <a:tr h="3363848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	&lt;head&gt;</a:t>
                      </a:r>
                    </a:p>
                    <a:p>
                      <a:r>
                        <a:rPr lang="en-US" altLang="zh-CN" sz="1400" dirty="0" smtClean="0"/>
                        <a:t>		&lt;title&gt;</a:t>
                      </a:r>
                      <a:r>
                        <a:rPr lang="zh-CN" altLang="en-US" sz="1400" dirty="0" smtClean="0"/>
                        <a:t>典型的</a:t>
                      </a:r>
                      <a:r>
                        <a:rPr lang="en-US" altLang="zh-CN" sz="1400" dirty="0" smtClean="0"/>
                        <a:t>head&lt;/title&gt;</a:t>
                      </a:r>
                    </a:p>
                    <a:p>
                      <a:r>
                        <a:rPr lang="en-US" altLang="zh-CN" sz="1400" dirty="0" smtClean="0"/>
                        <a:t>		&lt;meta http-equiv="Content-Type" content="text/html; </a:t>
                      </a:r>
                      <a:r>
                        <a:rPr lang="en-US" altLang="zh-CN" sz="1400" dirty="0" err="1" smtClean="0"/>
                        <a:t>charset</a:t>
                      </a:r>
                      <a:r>
                        <a:rPr lang="en-US" altLang="zh-CN" sz="1400" dirty="0" smtClean="0"/>
                        <a:t>=gb2312" /&gt;</a:t>
                      </a:r>
                    </a:p>
                    <a:p>
                      <a:r>
                        <a:rPr lang="en-US" altLang="zh-CN" sz="1400" dirty="0" smtClean="0"/>
                        <a:t>		&lt;meta http-equiv="refresh" content="5;URL=http://www.163.com"&gt;</a:t>
                      </a:r>
                    </a:p>
                    <a:p>
                      <a:r>
                        <a:rPr lang="en-US" altLang="zh-CN" sz="1400" dirty="0" smtClean="0"/>
                        <a:t>		&lt;meta http-equiv="expires" content="0"&gt;</a:t>
                      </a:r>
                    </a:p>
                    <a:p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		&lt;meta name="author" content="</a:t>
                      </a:r>
                      <a:r>
                        <a:rPr lang="en-US" altLang="zh-CN" sz="1400" dirty="0" err="1" smtClean="0"/>
                        <a:t>zhangsan</a:t>
                      </a:r>
                      <a:r>
                        <a:rPr lang="en-US" altLang="zh-CN" sz="1400" dirty="0" smtClean="0"/>
                        <a:t>"&gt;</a:t>
                      </a:r>
                    </a:p>
                    <a:p>
                      <a:r>
                        <a:rPr lang="en-US" altLang="zh-CN" sz="1400" dirty="0" smtClean="0"/>
                        <a:t>		&lt;meta name="description" content="java"&gt;</a:t>
                      </a:r>
                    </a:p>
                    <a:p>
                      <a:r>
                        <a:rPr lang="en-US" altLang="zh-CN" sz="1400" dirty="0" smtClean="0"/>
                        <a:t>		&lt;meta name="keywords" content="JAVA,</a:t>
                      </a:r>
                      <a:r>
                        <a:rPr lang="zh-CN" altLang="en-US" sz="1400" dirty="0" smtClean="0"/>
                        <a:t>音乐</a:t>
                      </a:r>
                      <a:r>
                        <a:rPr lang="en-US" altLang="zh-CN" sz="1400" dirty="0" smtClean="0"/>
                        <a:t>,</a:t>
                      </a:r>
                      <a:r>
                        <a:rPr lang="zh-CN" altLang="en-US" sz="1400" dirty="0" smtClean="0"/>
                        <a:t>生活</a:t>
                      </a:r>
                      <a:r>
                        <a:rPr lang="en-US" altLang="zh-CN" sz="1400" dirty="0" smtClean="0"/>
                        <a:t>"&gt;</a:t>
                      </a:r>
                    </a:p>
                    <a:p>
                      <a:endParaRPr lang="en-US" altLang="zh-CN" sz="1400" dirty="0" smtClean="0"/>
                    </a:p>
                    <a:p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		&lt;link </a:t>
                      </a:r>
                      <a:r>
                        <a:rPr lang="en-US" altLang="zh-CN" sz="1400" dirty="0" err="1" smtClean="0"/>
                        <a:t>rel</a:t>
                      </a:r>
                      <a:r>
                        <a:rPr lang="en-US" altLang="zh-CN" sz="1400" dirty="0" smtClean="0"/>
                        <a:t>="</a:t>
                      </a:r>
                      <a:r>
                        <a:rPr lang="en-US" altLang="zh-CN" sz="1400" dirty="0" err="1" smtClean="0"/>
                        <a:t>stylesheet</a:t>
                      </a:r>
                      <a:r>
                        <a:rPr lang="en-US" altLang="zh-CN" sz="1400" dirty="0" smtClean="0"/>
                        <a:t>" type="text/</a:t>
                      </a:r>
                      <a:r>
                        <a:rPr lang="en-US" altLang="zh-CN" sz="1400" dirty="0" err="1" smtClean="0"/>
                        <a:t>css</a:t>
                      </a:r>
                      <a:r>
                        <a:rPr lang="en-US" altLang="zh-CN" sz="1400" dirty="0" smtClean="0"/>
                        <a:t>" </a:t>
                      </a:r>
                      <a:r>
                        <a:rPr lang="en-US" altLang="zh-CN" sz="1400" dirty="0" err="1" smtClean="0"/>
                        <a:t>href</a:t>
                      </a:r>
                      <a:r>
                        <a:rPr lang="en-US" altLang="zh-CN" sz="1400" dirty="0" smtClean="0"/>
                        <a:t>="</a:t>
                      </a:r>
                      <a:r>
                        <a:rPr lang="en-US" altLang="zh-CN" sz="1400" dirty="0" err="1" smtClean="0"/>
                        <a:t>css</a:t>
                      </a:r>
                      <a:r>
                        <a:rPr lang="en-US" altLang="zh-CN" sz="1400" dirty="0" smtClean="0"/>
                        <a:t>/pagination.css" /&gt;</a:t>
                      </a:r>
                    </a:p>
                    <a:p>
                      <a:r>
                        <a:rPr lang="en-US" altLang="zh-CN" sz="1400" dirty="0" smtClean="0"/>
                        <a:t>		&lt;script type="text/</a:t>
                      </a:r>
                      <a:r>
                        <a:rPr lang="en-US" altLang="zh-CN" sz="1400" dirty="0" err="1" smtClean="0"/>
                        <a:t>javascript</a:t>
                      </a:r>
                      <a:r>
                        <a:rPr lang="en-US" altLang="zh-CN" sz="1400" dirty="0" smtClean="0"/>
                        <a:t>" </a:t>
                      </a:r>
                      <a:r>
                        <a:rPr lang="en-US" altLang="zh-CN" sz="1400" dirty="0" err="1" smtClean="0"/>
                        <a:t>src</a:t>
                      </a:r>
                      <a:r>
                        <a:rPr lang="en-US" altLang="zh-CN" sz="1400" dirty="0" smtClean="0"/>
                        <a:t>="</a:t>
                      </a:r>
                      <a:r>
                        <a:rPr lang="en-US" altLang="zh-CN" sz="1400" dirty="0" err="1" smtClean="0"/>
                        <a:t>js</a:t>
                      </a:r>
                      <a:r>
                        <a:rPr lang="en-US" altLang="zh-CN" sz="1400" dirty="0" smtClean="0"/>
                        <a:t>/search.js"&gt;&lt;/script&gt;</a:t>
                      </a:r>
                    </a:p>
                    <a:p>
                      <a:r>
                        <a:rPr lang="en-US" altLang="zh-CN" sz="1400" dirty="0" smtClean="0"/>
                        <a:t>	&lt;/head&gt;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熟悉</a:t>
            </a:r>
            <a:r>
              <a:rPr lang="en-US" altLang="zh-CN" smtClean="0"/>
              <a:t>Head</a:t>
            </a:r>
            <a:r>
              <a:rPr lang="zh-CN" altLang="en-US" smtClean="0"/>
              <a:t>元素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课堂练习</a:t>
            </a:r>
            <a:r>
              <a:rPr lang="en-US" altLang="zh-CN" dirty="0" smtClean="0"/>
              <a:t>(5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&lt;body&gt;</a:t>
            </a:r>
            <a:r>
              <a:rPr lang="zh-CN" altLang="en-US" smtClean="0"/>
              <a:t>元素表明是</a:t>
            </a:r>
            <a:r>
              <a:rPr lang="en-US" altLang="zh-CN" smtClean="0"/>
              <a:t>HTML</a:t>
            </a:r>
            <a:r>
              <a:rPr lang="zh-CN" altLang="en-US" smtClean="0"/>
              <a:t>文档的主体部分。在</a:t>
            </a:r>
            <a:r>
              <a:rPr lang="en-US" altLang="zh-CN" smtClean="0"/>
              <a:t>&lt;body&gt;</a:t>
            </a:r>
            <a:r>
              <a:rPr lang="zh-CN" altLang="en-US" smtClean="0"/>
              <a:t>与</a:t>
            </a:r>
            <a:r>
              <a:rPr lang="en-US" altLang="zh-CN" smtClean="0"/>
              <a:t>&lt;/body&gt;</a:t>
            </a:r>
            <a:r>
              <a:rPr lang="zh-CN" altLang="en-US" smtClean="0"/>
              <a:t>之间，通常都会有很多其它元素；这些元素和元素属性构成</a:t>
            </a:r>
            <a:r>
              <a:rPr lang="en-US" altLang="zh-CN" smtClean="0"/>
              <a:t>HTML</a:t>
            </a:r>
            <a:r>
              <a:rPr lang="zh-CN" altLang="en-US" smtClean="0"/>
              <a:t>文档的主体部分。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0E3D76-F494-4EA3-987C-49517E022BD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&lt;body&gt;</a:t>
            </a:r>
            <a:r>
              <a:rPr lang="zh-CN" altLang="en-US"/>
              <a:t>元素及元素属性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bgcolor</a:t>
            </a:r>
            <a:br>
              <a:rPr lang="en-US" altLang="zh-CN" sz="2400" smtClean="0"/>
            </a:br>
            <a:r>
              <a:rPr lang="en-US" altLang="zh-CN" sz="2400" smtClean="0"/>
              <a:t>bgcolor</a:t>
            </a:r>
            <a:r>
              <a:rPr lang="zh-CN" altLang="en-US" sz="2400" smtClean="0"/>
              <a:t>属性将背景设置为颜色，它的值可以是一个十六进制数、</a:t>
            </a:r>
            <a:r>
              <a:rPr lang="en-US" altLang="zh-CN" sz="2400" smtClean="0"/>
              <a:t>RGB</a:t>
            </a:r>
            <a:r>
              <a:rPr lang="zh-CN" altLang="en-US" sz="2400" smtClean="0"/>
              <a:t>值或者一种颜色名称。</a:t>
            </a:r>
            <a:br>
              <a:rPr lang="zh-CN" altLang="en-US" sz="2400" smtClean="0"/>
            </a:br>
            <a:r>
              <a:rPr lang="en-US" altLang="zh-CN" sz="2400" smtClean="0"/>
              <a:t>&lt;body bgcolor="#000000"&gt;</a:t>
            </a:r>
            <a:br>
              <a:rPr lang="en-US" altLang="zh-CN" sz="2400" smtClean="0"/>
            </a:br>
            <a:r>
              <a:rPr lang="en-US" altLang="zh-CN" sz="2400" smtClean="0"/>
              <a:t>&lt;body bgcolor="black"&gt; </a:t>
            </a:r>
          </a:p>
          <a:p>
            <a:pPr eaLnBrk="1" hangingPunct="1"/>
            <a:r>
              <a:rPr lang="en-US" altLang="zh-CN" sz="2400" smtClean="0"/>
              <a:t>background</a:t>
            </a:r>
            <a:br>
              <a:rPr lang="en-US" altLang="zh-CN" sz="2400" smtClean="0"/>
            </a:br>
            <a:r>
              <a:rPr lang="en-US" altLang="zh-CN" sz="2400" smtClean="0"/>
              <a:t>background</a:t>
            </a:r>
            <a:r>
              <a:rPr lang="zh-CN" altLang="en-US" sz="2400" smtClean="0"/>
              <a:t>属性将背景设置为图像，它的值是你所要使用图像的</a:t>
            </a:r>
            <a:r>
              <a:rPr lang="en-US" altLang="zh-CN" sz="2400" smtClean="0"/>
              <a:t>URL</a:t>
            </a:r>
            <a:r>
              <a:rPr lang="zh-CN" altLang="en-US" sz="2400" smtClean="0"/>
              <a:t>地址。图像文件的容量尽量不要超过</a:t>
            </a:r>
            <a:r>
              <a:rPr lang="en-US" altLang="zh-CN" sz="2400" smtClean="0"/>
              <a:t>10K</a:t>
            </a:r>
            <a:r>
              <a:rPr lang="zh-CN" altLang="en-US" sz="2400" smtClean="0"/>
              <a:t>。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&lt;body </a:t>
            </a:r>
            <a:r>
              <a:rPr lang="en-US" altLang="zh-CN" sz="2600" b="1" smtClean="0"/>
              <a:t>background=“./images/sky.jpg” </a:t>
            </a:r>
            <a:r>
              <a:rPr lang="en-US" altLang="zh-CN" sz="2400" smtClean="0"/>
              <a:t>&gt;</a:t>
            </a:r>
            <a:br>
              <a:rPr lang="en-US" altLang="zh-CN" sz="2400" smtClean="0"/>
            </a:br>
            <a:r>
              <a:rPr lang="en-US" altLang="zh-CN" sz="2400" smtClean="0">
                <a:solidFill>
                  <a:schemeClr val="hlink"/>
                </a:solidFill>
              </a:rPr>
              <a:t>bgcolor</a:t>
            </a:r>
            <a:r>
              <a:rPr lang="zh-CN" altLang="en-US" sz="2400" smtClean="0">
                <a:solidFill>
                  <a:schemeClr val="hlink"/>
                </a:solidFill>
              </a:rPr>
              <a:t>和</a:t>
            </a:r>
            <a:r>
              <a:rPr lang="en-US" altLang="zh-CN" sz="2400" smtClean="0">
                <a:solidFill>
                  <a:schemeClr val="hlink"/>
                </a:solidFill>
              </a:rPr>
              <a:t>background</a:t>
            </a:r>
            <a:r>
              <a:rPr lang="zh-CN" altLang="en-US" sz="2400" smtClean="0">
                <a:solidFill>
                  <a:schemeClr val="hlink"/>
                </a:solidFill>
              </a:rPr>
              <a:t>不能同时使用！</a:t>
            </a:r>
            <a:endParaRPr lang="zh-CN" altLang="en-US" sz="2600" smtClean="0"/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7A6C3C-86E5-4B04-B7A9-455C162B693F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800" dirty="0"/>
              <a:t>&lt;body&gt;</a:t>
            </a:r>
            <a:r>
              <a:rPr lang="zh-CN" altLang="en-US" sz="3800" dirty="0"/>
              <a:t>元素的属性</a:t>
            </a:r>
            <a:r>
              <a:rPr lang="en-US" altLang="zh-CN" sz="3800" dirty="0"/>
              <a:t>(</a:t>
            </a:r>
            <a:r>
              <a:rPr lang="zh-CN" altLang="en-US" sz="3800" dirty="0"/>
              <a:t>不推荐</a:t>
            </a:r>
            <a:r>
              <a:rPr lang="zh-CN" altLang="en-US" sz="3800" dirty="0" smtClean="0"/>
              <a:t>）</a:t>
            </a:r>
            <a:endParaRPr lang="en-US" altLang="zh-CN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C43F8C-6A81-45C1-8F56-DE605EE2BAF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常见颜色的</a:t>
            </a:r>
            <a:r>
              <a:rPr lang="zh-CN" altLang="en-US" dirty="0" smtClean="0"/>
              <a:t>代码（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值）</a:t>
            </a:r>
            <a:endParaRPr lang="zh-CN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43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3300"/>
                </a:solidFill>
              </a:rPr>
              <a:t>颜色	颜色名和</a:t>
            </a:r>
            <a:r>
              <a:rPr lang="en-US" altLang="zh-CN" smtClean="0">
                <a:solidFill>
                  <a:srgbClr val="FF3300"/>
                </a:solidFill>
              </a:rPr>
              <a:t>RGB</a:t>
            </a:r>
            <a:r>
              <a:rPr lang="zh-CN" altLang="en-US" smtClean="0">
                <a:solidFill>
                  <a:srgbClr val="FF3300"/>
                </a:solidFill>
              </a:rPr>
              <a:t>值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黑色	</a:t>
            </a:r>
            <a:r>
              <a:rPr lang="en-US" altLang="zh-CN" sz="2600" smtClean="0"/>
              <a:t>Black=”#000000”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银色	</a:t>
            </a:r>
            <a:r>
              <a:rPr lang="en-US" altLang="zh-CN" sz="2600" smtClean="0"/>
              <a:t>Silver=”#c0c0c0”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红色	</a:t>
            </a:r>
            <a:r>
              <a:rPr lang="en-US" altLang="zh-CN" sz="2600" smtClean="0"/>
              <a:t>Red=”#ff0000”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蓝色	</a:t>
            </a:r>
            <a:r>
              <a:rPr lang="en-US" altLang="zh-CN" sz="2600" smtClean="0"/>
              <a:t>Blue=”#0000ff”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白色	</a:t>
            </a:r>
            <a:r>
              <a:rPr lang="en-US" altLang="zh-CN" sz="2600" smtClean="0"/>
              <a:t>White=”#ffffff”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黄色	</a:t>
            </a:r>
            <a:r>
              <a:rPr lang="en-US" altLang="zh-CN" sz="2600" smtClean="0"/>
              <a:t>Yellow=”ffff00”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smtClean="0"/>
              <a:t>绿色	</a:t>
            </a:r>
            <a:r>
              <a:rPr lang="en-US" altLang="zh-CN" sz="2600" smtClean="0"/>
              <a:t>Green=”#00ff00”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互联网的基石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统一资源定位符（</a:t>
            </a:r>
            <a:r>
              <a:rPr lang="en-US" altLang="zh-CN" smtClean="0"/>
              <a:t>URL, </a:t>
            </a:r>
            <a:r>
              <a:rPr lang="en-US" altLang="zh-CN" sz="1800" smtClean="0">
                <a:solidFill>
                  <a:srgbClr val="FF0000"/>
                </a:solidFill>
              </a:rPr>
              <a:t>Uniform Resource Locator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互联网上每个资源都对应一个单独的</a:t>
            </a:r>
            <a:r>
              <a:rPr lang="en-US" altLang="zh-CN" smtClean="0"/>
              <a:t>URL</a:t>
            </a:r>
          </a:p>
          <a:p>
            <a:pPr lvl="1" eaLnBrk="1" hangingPunct="1"/>
            <a:r>
              <a:rPr lang="zh-CN" altLang="en-US" smtClean="0"/>
              <a:t>超文本传送协议（</a:t>
            </a:r>
            <a:r>
              <a:rPr lang="en-US" altLang="zh-CN" smtClean="0"/>
              <a:t>HTTP,</a:t>
            </a:r>
            <a:r>
              <a:rPr lang="en-US" altLang="zh-CN" b="1" smtClean="0"/>
              <a:t> </a:t>
            </a:r>
            <a:r>
              <a:rPr lang="en-US" altLang="zh-CN" sz="1600" b="1" smtClean="0">
                <a:solidFill>
                  <a:srgbClr val="FF0000"/>
                </a:solidFill>
              </a:rPr>
              <a:t>HyperText Transfer Protocol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它负责规定浏览器和服务器怎样互相交流 </a:t>
            </a:r>
          </a:p>
          <a:p>
            <a:pPr lvl="1" eaLnBrk="1" hangingPunct="1"/>
            <a:r>
              <a:rPr lang="zh-CN" altLang="en-US" smtClean="0"/>
              <a:t>超文本标记语言（</a:t>
            </a:r>
            <a:r>
              <a:rPr lang="en-US" altLang="zh-CN" sz="2000" smtClean="0"/>
              <a:t>HTML</a:t>
            </a:r>
            <a:r>
              <a:rPr lang="zh-CN" altLang="en-US" sz="1600" smtClean="0">
                <a:solidFill>
                  <a:srgbClr val="FF0000"/>
                </a:solidFill>
              </a:rPr>
              <a:t>，</a:t>
            </a:r>
            <a:r>
              <a:rPr lang="en-US" altLang="zh-CN" sz="1600" smtClean="0">
                <a:solidFill>
                  <a:srgbClr val="FF0000"/>
                </a:solidFill>
              </a:rPr>
              <a:t>HyperText Markup Language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 eaLnBrk="1" hangingPunct="1"/>
            <a:r>
              <a:rPr lang="zh-CN" altLang="en-US" smtClean="0"/>
              <a:t>作用是定义超文本文档的结构和格式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WHY  HTML?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600" smtClean="0"/>
              <a:t>&lt;p&gt;-</a:t>
            </a:r>
            <a:r>
              <a:rPr lang="zh-CN" altLang="en-US" sz="2600" smtClean="0"/>
              <a:t>段落</a:t>
            </a:r>
            <a:r>
              <a:rPr lang="en-US" altLang="zh-CN" sz="2600" smtClean="0"/>
              <a:t>(paragraph)-(4.html)</a:t>
            </a:r>
          </a:p>
          <a:p>
            <a:pPr eaLnBrk="1" hangingPunct="1"/>
            <a:r>
              <a:rPr lang="zh-CN" altLang="en-US" sz="2600" smtClean="0"/>
              <a:t>标签</a:t>
            </a:r>
            <a:r>
              <a:rPr lang="en-US" altLang="zh-CN" sz="2600" smtClean="0"/>
              <a:t>&lt;h1&gt;</a:t>
            </a:r>
            <a:r>
              <a:rPr lang="zh-CN" altLang="en-US" sz="2600" smtClean="0"/>
              <a:t>到</a:t>
            </a:r>
            <a:r>
              <a:rPr lang="en-US" altLang="zh-CN" sz="2600" smtClean="0"/>
              <a:t>&lt;h6&gt;</a:t>
            </a:r>
            <a:r>
              <a:rPr lang="zh-CN" altLang="en-US" sz="2600" smtClean="0"/>
              <a:t>标题元素。</a:t>
            </a:r>
            <a:r>
              <a:rPr lang="en-US" altLang="zh-CN" sz="2600" smtClean="0"/>
              <a:t>&lt;h1&gt;</a:t>
            </a:r>
            <a:r>
              <a:rPr lang="zh-CN" altLang="en-US" sz="2600" smtClean="0"/>
              <a:t>定义了最大的标题元素，</a:t>
            </a:r>
            <a:r>
              <a:rPr lang="en-US" altLang="zh-CN" sz="2600" smtClean="0"/>
              <a:t>&lt;h6&gt;</a:t>
            </a:r>
            <a:r>
              <a:rPr lang="zh-CN" altLang="en-US" sz="2600" smtClean="0"/>
              <a:t>定义了最小的。 </a:t>
            </a:r>
            <a:r>
              <a:rPr lang="en-US" altLang="zh-CN" sz="2600" smtClean="0"/>
              <a:t>(5.html)</a:t>
            </a:r>
          </a:p>
          <a:p>
            <a:pPr eaLnBrk="1" hangingPunct="1"/>
            <a:r>
              <a:rPr lang="en-US" altLang="zh-CN" sz="2600" smtClean="0"/>
              <a:t>&lt;br&gt;</a:t>
            </a:r>
            <a:r>
              <a:rPr lang="zh-CN" altLang="en-US" sz="2600" smtClean="0"/>
              <a:t>或者</a:t>
            </a:r>
            <a:r>
              <a:rPr lang="en-US" altLang="zh-CN" sz="2600" smtClean="0"/>
              <a:t>&lt;br/&gt;</a:t>
            </a:r>
            <a:r>
              <a:rPr lang="zh-CN" altLang="en-US" sz="2600" smtClean="0"/>
              <a:t>换行标签。</a:t>
            </a:r>
          </a:p>
          <a:p>
            <a:pPr eaLnBrk="1" hangingPunct="1"/>
            <a:r>
              <a:rPr lang="en-US" altLang="zh-CN" sz="2600" smtClean="0"/>
              <a:t>&lt;!-- This is a comment --&gt;</a:t>
            </a:r>
            <a:r>
              <a:rPr lang="en-US" altLang="zh-CN" sz="2100" smtClean="0"/>
              <a:t> html</a:t>
            </a:r>
            <a:r>
              <a:rPr lang="zh-CN" altLang="en-US" sz="2100" smtClean="0"/>
              <a:t>中的注释。浏览器将会忽略。</a:t>
            </a:r>
          </a:p>
          <a:p>
            <a:pPr eaLnBrk="1" hangingPunct="1"/>
            <a:r>
              <a:rPr lang="en-US" altLang="zh-CN" sz="2600" smtClean="0"/>
              <a:t>&lt;hr size=“9” width=“80%” color=“red” &gt;</a:t>
            </a:r>
            <a:r>
              <a:rPr lang="zh-CN" altLang="en-US" sz="2600" smtClean="0"/>
              <a:t>水平线</a:t>
            </a:r>
            <a:endParaRPr lang="en-US" altLang="zh-CN" sz="2600" smtClean="0"/>
          </a:p>
          <a:p>
            <a:pPr eaLnBrk="1" hangingPunct="1"/>
            <a:endParaRPr lang="en-US" altLang="zh-CN" sz="2600" smtClean="0"/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07C0F8-83E6-4ECB-B67C-19A96D577B2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常用标签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600" smtClean="0"/>
              <a:t>&lt;del&gt;twenty &lt;/del&gt;</a:t>
            </a:r>
            <a:r>
              <a:rPr lang="zh-CN" altLang="en-US" sz="2600" smtClean="0"/>
              <a:t>删除文字</a:t>
            </a:r>
          </a:p>
          <a:p>
            <a:pPr eaLnBrk="1" hangingPunct="1"/>
            <a:r>
              <a:rPr lang="en-US" altLang="zh-CN" sz="2600" smtClean="0"/>
              <a:t>&lt;b&gt;...&lt;/b&gt;</a:t>
            </a:r>
            <a:r>
              <a:rPr lang="zh-CN" altLang="en-US" sz="2600" smtClean="0"/>
              <a:t>粗体字</a:t>
            </a:r>
            <a:r>
              <a:rPr lang="en-US" altLang="zh-CN" sz="2600" smtClean="0"/>
              <a:t>(bold) </a:t>
            </a:r>
          </a:p>
          <a:p>
            <a:pPr eaLnBrk="1" hangingPunct="1"/>
            <a:r>
              <a:rPr lang="en-US" altLang="zh-CN" sz="2600" smtClean="0"/>
              <a:t>&lt;i&gt;...&lt;/i&gt;</a:t>
            </a:r>
            <a:r>
              <a:rPr lang="zh-CN" altLang="en-US" sz="2600" smtClean="0"/>
              <a:t>斜体字 </a:t>
            </a:r>
            <a:r>
              <a:rPr lang="en-US" altLang="zh-CN" sz="2600" smtClean="0"/>
              <a:t>(italic)</a:t>
            </a:r>
          </a:p>
          <a:p>
            <a:pPr eaLnBrk="1" hangingPunct="1"/>
            <a:r>
              <a:rPr lang="en-US" altLang="zh-CN" sz="2600" smtClean="0"/>
              <a:t>&lt;font color=“red” size=“1”&gt;...&lt;/font&gt; 1</a:t>
            </a:r>
            <a:r>
              <a:rPr lang="zh-CN" altLang="en-US" sz="2600" smtClean="0"/>
              <a:t>是最小字体</a:t>
            </a:r>
            <a:r>
              <a:rPr lang="en-US" altLang="zh-CN" sz="2600" smtClean="0"/>
              <a:t>…</a:t>
            </a:r>
          </a:p>
          <a:p>
            <a:pPr eaLnBrk="1" hangingPunct="1"/>
            <a:r>
              <a:rPr lang="en-US" altLang="zh-CN" sz="2600" smtClean="0"/>
              <a:t> &lt;SUB&gt; </a:t>
            </a:r>
            <a:r>
              <a:rPr lang="zh-CN" altLang="en-US" sz="2600" smtClean="0"/>
              <a:t>下标</a:t>
            </a:r>
            <a:r>
              <a:rPr lang="en-US" altLang="zh-CN" sz="2600" smtClean="0"/>
              <a:t>(subscript)</a:t>
            </a:r>
          </a:p>
          <a:p>
            <a:pPr eaLnBrk="1" hangingPunct="1"/>
            <a:r>
              <a:rPr lang="en-US" altLang="zh-CN" sz="2600" smtClean="0"/>
              <a:t> &lt;SUP&gt; </a:t>
            </a:r>
            <a:r>
              <a:rPr lang="zh-CN" altLang="en-US" sz="2600" smtClean="0"/>
              <a:t>上标 </a:t>
            </a:r>
            <a:r>
              <a:rPr lang="en-US" altLang="zh-CN" sz="2600" smtClean="0"/>
              <a:t>(superscript)</a:t>
            </a:r>
          </a:p>
          <a:p>
            <a:pPr eaLnBrk="1" hangingPunct="1"/>
            <a:r>
              <a:rPr lang="en-US" altLang="zh-CN" sz="2600" smtClean="0"/>
              <a:t>6.html</a:t>
            </a:r>
          </a:p>
          <a:p>
            <a:pPr eaLnBrk="1" hangingPunct="1"/>
            <a:endParaRPr lang="en-US" altLang="zh-CN" sz="2600" smtClean="0"/>
          </a:p>
          <a:p>
            <a:pPr eaLnBrk="1" hangingPunct="1"/>
            <a:endParaRPr lang="en-US" altLang="zh-CN" sz="260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60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60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60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600" smtClean="0"/>
          </a:p>
          <a:p>
            <a:pPr eaLnBrk="1" hangingPunct="1"/>
            <a:endParaRPr lang="en-US" altLang="zh-CN" sz="2600" smtClean="0"/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A626E3-ED3F-4E44-9383-38BA3B66E09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常用标签（文字操作）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smtClean="0"/>
              <a:t>有些字符，比如说“</a:t>
            </a:r>
            <a:r>
              <a:rPr lang="en-US" altLang="zh-CN" sz="2600" smtClean="0"/>
              <a:t>&lt;”</a:t>
            </a:r>
            <a:r>
              <a:rPr lang="zh-CN" altLang="en-US" sz="2600" smtClean="0"/>
              <a:t>字符，在</a:t>
            </a:r>
            <a:r>
              <a:rPr lang="en-US" altLang="zh-CN" sz="2600" smtClean="0"/>
              <a:t>HTML</a:t>
            </a:r>
            <a:r>
              <a:rPr lang="zh-CN" altLang="en-US" sz="2600" smtClean="0"/>
              <a:t>中有特殊的含义，因此不能在文本中使用。想要在</a:t>
            </a:r>
            <a:r>
              <a:rPr lang="en-US" altLang="zh-CN" sz="2600" smtClean="0"/>
              <a:t>HTML</a:t>
            </a:r>
            <a:r>
              <a:rPr lang="zh-CN" altLang="en-US" sz="2600" smtClean="0"/>
              <a:t>中显示一个小于号“</a:t>
            </a:r>
            <a:r>
              <a:rPr lang="en-US" altLang="zh-CN" sz="2600" smtClean="0"/>
              <a:t>&lt;”</a:t>
            </a:r>
            <a:r>
              <a:rPr lang="zh-CN" altLang="en-US" sz="2600" smtClean="0"/>
              <a:t>，需要用到字符实体：</a:t>
            </a:r>
            <a:r>
              <a:rPr lang="en-US" altLang="zh-CN" smtClean="0"/>
              <a:t>&amp;lt;</a:t>
            </a:r>
            <a:r>
              <a:rPr lang="zh-CN" altLang="en-US" smtClean="0"/>
              <a:t>或者</a:t>
            </a:r>
            <a:r>
              <a:rPr lang="en-US" altLang="zh-CN" smtClean="0"/>
              <a:t>&amp;#60;</a:t>
            </a:r>
            <a:endParaRPr lang="en-US" altLang="zh-CN" sz="2600" smtClean="0"/>
          </a:p>
          <a:p>
            <a:pPr eaLnBrk="1" hangingPunct="1"/>
            <a:r>
              <a:rPr lang="zh-CN" altLang="en-US" sz="2600" b="1" smtClean="0"/>
              <a:t>实体名是大小写敏感的</a:t>
            </a:r>
            <a:r>
              <a:rPr lang="zh-CN" altLang="en-US" sz="2600" smtClean="0"/>
              <a:t>。</a:t>
            </a:r>
          </a:p>
          <a:p>
            <a:pPr eaLnBrk="1" hangingPunct="1"/>
            <a:r>
              <a:rPr lang="zh-CN" altLang="en-US" sz="2600" smtClean="0"/>
              <a:t>字符实体拥有三个部分：一个</a:t>
            </a:r>
            <a:r>
              <a:rPr lang="en-US" altLang="zh-CN" sz="2600" smtClean="0"/>
              <a:t>and</a:t>
            </a:r>
            <a:r>
              <a:rPr lang="zh-CN" altLang="en-US" sz="2600" smtClean="0"/>
              <a:t>符号（</a:t>
            </a:r>
            <a:r>
              <a:rPr lang="en-US" altLang="zh-CN" sz="2600" b="1" smtClean="0"/>
              <a:t>&amp;</a:t>
            </a:r>
            <a:r>
              <a:rPr lang="zh-CN" altLang="en-US" sz="2600" smtClean="0"/>
              <a:t>），一个</a:t>
            </a:r>
            <a:r>
              <a:rPr lang="zh-CN" altLang="en-US" sz="2600" b="1" smtClean="0"/>
              <a:t>实体名</a:t>
            </a:r>
            <a:r>
              <a:rPr lang="zh-CN" altLang="en-US" sz="2600" smtClean="0"/>
              <a:t>或者一个</a:t>
            </a:r>
            <a:r>
              <a:rPr lang="zh-CN" altLang="en-US" sz="2600" b="1" smtClean="0"/>
              <a:t>实体号</a:t>
            </a:r>
            <a:r>
              <a:rPr lang="zh-CN" altLang="en-US" sz="2600" smtClean="0"/>
              <a:t>，最后是一个分号（</a:t>
            </a:r>
            <a:r>
              <a:rPr lang="en-US" altLang="zh-CN" sz="2600" b="1" smtClean="0"/>
              <a:t>;</a:t>
            </a:r>
            <a:r>
              <a:rPr lang="zh-CN" altLang="en-US" sz="2600" smtClean="0"/>
              <a:t>） </a:t>
            </a:r>
          </a:p>
          <a:p>
            <a:pPr eaLnBrk="1" hangingPunct="1"/>
            <a:endParaRPr lang="en-US" altLang="zh-CN" sz="2600" smtClean="0"/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7204F7-0440-413F-9E2E-905560F6D06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字符实体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常用字符实体（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25725" name="Group 125"/>
          <p:cNvGraphicFramePr>
            <a:graphicFrameLocks noGrp="1"/>
          </p:cNvGraphicFramePr>
          <p:nvPr>
            <p:ph type="tbl" idx="1"/>
          </p:nvPr>
        </p:nvGraphicFramePr>
        <p:xfrm>
          <a:off x="684213" y="1484313"/>
          <a:ext cx="7767637" cy="4165600"/>
        </p:xfrm>
        <a:graphic>
          <a:graphicData uri="http://schemas.openxmlformats.org/drawingml/2006/table">
            <a:tbl>
              <a:tblPr/>
              <a:tblGrid>
                <a:gridCol w="1655762"/>
                <a:gridCol w="2592388"/>
                <a:gridCol w="2089150"/>
                <a:gridCol w="143033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显示结果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实体名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实体号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不可拆分的空格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</a:t>
                      </a: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nbsp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&amp;#160;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&amp;lt;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&amp;#60;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&amp;gt;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&amp;#62;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and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符号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&amp;amp;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&amp;#38;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'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单引号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&amp;apos;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(IE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不支持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&amp;#39;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引号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&amp;quot;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&amp;#34;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28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E52255-3CFD-434E-9A70-0668861C0448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常用字符实体（</a:t>
            </a:r>
            <a:r>
              <a:rPr lang="en-US" altLang="zh-CN"/>
              <a:t>7.html</a:t>
            </a:r>
            <a:r>
              <a:rPr lang="zh-CN" altLang="en-US"/>
              <a:t>）</a:t>
            </a:r>
          </a:p>
        </p:txBody>
      </p:sp>
      <p:graphicFrame>
        <p:nvGraphicFramePr>
          <p:cNvPr id="29776" name="Group 80"/>
          <p:cNvGraphicFramePr>
            <a:graphicFrameLocks noGrp="1"/>
          </p:cNvGraphicFramePr>
          <p:nvPr>
            <p:ph type="tbl" idx="1"/>
          </p:nvPr>
        </p:nvGraphicFramePr>
        <p:xfrm>
          <a:off x="684213" y="1412875"/>
          <a:ext cx="7772400" cy="3902075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  <a:gridCol w="19431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显示结果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描述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实体名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实体号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£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英镑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&amp;pound;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&amp;#163;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¥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人民币元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&amp;yen;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&amp;#165;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§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章节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&amp;sect;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&amp;#167;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©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版权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&amp;copy;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&amp;#169;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®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注册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&amp;reg;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&amp;#174;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×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乘号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&amp;times;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&amp;#215;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÷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除号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&amp;divide;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&amp;#247;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57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A80EBA-2210-4589-A6D9-9EF3296F6B56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600" smtClean="0"/>
              <a:t>&lt;a href=“5.htm”&gt;5.htm&lt;/a&gt; </a:t>
            </a:r>
            <a:r>
              <a:rPr lang="zh-CN" altLang="en-US" sz="2600" smtClean="0"/>
              <a:t>超链接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600" smtClean="0"/>
              <a:t>图片作为链接。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400" smtClean="0"/>
              <a:t>	</a:t>
            </a:r>
            <a:r>
              <a:rPr lang="en-US" altLang="zh-CN" sz="1700" smtClean="0"/>
              <a:t>&lt;a href="lastpage.htm"&gt;</a:t>
            </a:r>
            <a:br>
              <a:rPr lang="en-US" altLang="zh-CN" sz="1700" smtClean="0"/>
            </a:br>
            <a:r>
              <a:rPr lang="en-US" altLang="zh-CN" sz="1700" smtClean="0"/>
              <a:t>	&lt;img border="0" src=".\images\next.gif"&gt;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700" smtClean="0"/>
              <a:t>	&lt;/a&gt;</a:t>
            </a:r>
            <a:endParaRPr lang="en-US" altLang="zh-CN" sz="34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600" smtClean="0"/>
              <a:t>target</a:t>
            </a:r>
            <a:r>
              <a:rPr lang="zh-CN" altLang="en-US" sz="2600" smtClean="0"/>
              <a:t>属性</a:t>
            </a:r>
            <a:r>
              <a:rPr lang="en-US" altLang="zh-CN" sz="2600" smtClean="0"/>
              <a:t>(</a:t>
            </a:r>
            <a:r>
              <a:rPr lang="zh-CN" altLang="en-US" sz="2600" smtClean="0"/>
              <a:t>定义从什么地方打开链接地址 </a:t>
            </a:r>
            <a:r>
              <a:rPr lang="en-US" altLang="zh-CN" sz="260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smtClean="0"/>
              <a:t>	&lt;a href="http://www.163.com/" target="</a:t>
            </a:r>
            <a:r>
              <a:rPr lang="en-US" altLang="zh-CN" sz="1500" b="1" smtClean="0"/>
              <a:t>_blank</a:t>
            </a:r>
            <a:r>
              <a:rPr lang="en-US" altLang="zh-CN" sz="1500" smtClean="0"/>
              <a:t>"&gt;163!&lt;/a&gt;</a:t>
            </a:r>
            <a:r>
              <a:rPr lang="pt-BR" altLang="zh-CN" sz="2100" smtClean="0"/>
              <a:t>	</a:t>
            </a:r>
            <a:endParaRPr lang="en-US" altLang="zh-CN" sz="2100" smtClean="0"/>
          </a:p>
          <a:p>
            <a:pPr lvl="1" eaLnBrk="1" hangingPunct="1">
              <a:lnSpc>
                <a:spcPct val="80000"/>
              </a:lnSpc>
            </a:pPr>
            <a:endParaRPr lang="en-US" altLang="zh-CN" sz="21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100" smtClean="0"/>
              <a:t>	</a:t>
            </a:r>
            <a:br>
              <a:rPr lang="en-US" altLang="zh-CN" sz="1100" smtClean="0"/>
            </a:br>
            <a:r>
              <a:rPr lang="en-US" altLang="zh-CN" sz="1500" smtClean="0"/>
              <a:t> </a:t>
            </a:r>
            <a:br>
              <a:rPr lang="en-US" altLang="zh-CN" sz="1500" smtClean="0"/>
            </a:br>
            <a:endParaRPr lang="en-US" altLang="zh-CN" sz="11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500" smtClean="0"/>
              <a:t>	</a:t>
            </a:r>
            <a:endParaRPr lang="en-US" altLang="zh-CN" sz="600" smtClean="0"/>
          </a:p>
          <a:p>
            <a:pPr eaLnBrk="1" hangingPunct="1">
              <a:lnSpc>
                <a:spcPct val="80000"/>
              </a:lnSpc>
            </a:pPr>
            <a:endParaRPr lang="en-US" altLang="zh-CN" sz="600" smtClean="0"/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8795FE-879D-4267-B9B2-6521663F023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常用标签（超链接）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锚标签和</a:t>
            </a:r>
            <a:r>
              <a:rPr lang="en-US" altLang="zh-CN" sz="2400" smtClean="0"/>
              <a:t>name</a:t>
            </a:r>
            <a:r>
              <a:rPr lang="zh-CN" altLang="en-US" sz="2400" smtClean="0"/>
              <a:t>属性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b="1" smtClean="0"/>
              <a:t>命名一个锚点：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		</a:t>
            </a:r>
            <a:r>
              <a:rPr lang="en-US" altLang="zh-CN" sz="2400" smtClean="0"/>
              <a:t>&lt;a name="label"&gt;Text to be displayed&lt;/a&gt;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b="1" smtClean="0"/>
              <a:t>链接到锚点：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&lt;a name="http://www.w3schools.com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/>
              <a:t>	/html_links.asp</a:t>
            </a:r>
            <a:r>
              <a:rPr lang="en-US" altLang="zh-CN" sz="2400" b="1" smtClean="0"/>
              <a:t>#label</a:t>
            </a:r>
            <a:r>
              <a:rPr lang="en-US" altLang="zh-CN" sz="2400" smtClean="0"/>
              <a:t>"&gt;Jump to the label&lt;/a&gt;</a:t>
            </a:r>
            <a:br>
              <a:rPr lang="en-US" altLang="zh-CN" sz="2400" smtClean="0"/>
            </a:br>
            <a:endParaRPr lang="en-US" altLang="zh-CN" sz="24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创建邮件链接</a:t>
            </a:r>
            <a:br>
              <a:rPr lang="zh-CN" altLang="en-US" sz="2400" smtClean="0"/>
            </a:br>
            <a:r>
              <a:rPr lang="pt-BR" altLang="zh-CN" sz="2400" smtClean="0"/>
              <a:t>&lt;a href="mailto:</a:t>
            </a:r>
            <a:r>
              <a:rPr lang="pt-BR" altLang="zh-CN" sz="2400" b="1" smtClean="0"/>
              <a:t>test@163.com</a:t>
            </a:r>
            <a:r>
              <a:rPr lang="pt-BR" altLang="zh-CN" sz="2400" smtClean="0"/>
              <a:t>?subject=AboutHTML"&gt;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pt-BR" sz="2400" smtClean="0"/>
              <a:t>	发邮件给我</a:t>
            </a:r>
            <a:r>
              <a:rPr lang="pt-BR" altLang="zh-CN" sz="2400" smtClean="0"/>
              <a:t>&lt;/a&gt;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altLang="zh-CN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hlink"/>
                </a:solidFill>
              </a:rPr>
              <a:t>例子：</a:t>
            </a:r>
            <a:r>
              <a:rPr lang="en-US" altLang="zh-CN" sz="2400" smtClean="0">
                <a:solidFill>
                  <a:schemeClr val="hlink"/>
                </a:solidFill>
              </a:rPr>
              <a:t>8.html</a:t>
            </a: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62B4ED-4611-452D-9AE4-BF0BF091D55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常用标签（超链接）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相对路径</a:t>
            </a:r>
            <a:r>
              <a:rPr lang="en-US" altLang="zh-CN" smtClean="0"/>
              <a:t>(</a:t>
            </a:r>
            <a:r>
              <a:rPr lang="zh-CN" altLang="en-US" smtClean="0"/>
              <a:t>相对本文件所在目录）</a:t>
            </a:r>
          </a:p>
          <a:p>
            <a:pPr lvl="1" eaLnBrk="1" hangingPunct="1"/>
            <a:r>
              <a:rPr lang="en-US" altLang="zh-CN" sz="2200" smtClean="0"/>
              <a:t>&lt;a href=“a.html”/&gt; </a:t>
            </a:r>
            <a:r>
              <a:rPr lang="zh-CN" altLang="en-US" sz="2200" smtClean="0"/>
              <a:t>本文件所在目录下的</a:t>
            </a:r>
            <a:r>
              <a:rPr lang="en-US" altLang="zh-CN" sz="2200" smtClean="0"/>
              <a:t>a.html</a:t>
            </a:r>
          </a:p>
          <a:p>
            <a:pPr lvl="1" eaLnBrk="1" hangingPunct="1"/>
            <a:r>
              <a:rPr lang="en-US" altLang="zh-CN" sz="2200" smtClean="0"/>
              <a:t>&lt;a href=“./a.html”/&gt;</a:t>
            </a:r>
          </a:p>
          <a:p>
            <a:pPr lvl="1" eaLnBrk="1" hangingPunct="1"/>
            <a:r>
              <a:rPr lang="en-US" altLang="zh-CN" sz="2200" smtClean="0"/>
              <a:t>&lt;a href=“../a.html”/&gt;</a:t>
            </a:r>
            <a:r>
              <a:rPr lang="zh-CN" altLang="en-US" sz="2200" smtClean="0"/>
              <a:t>上层目录下的</a:t>
            </a:r>
            <a:r>
              <a:rPr lang="en-US" altLang="zh-CN" sz="2200" smtClean="0"/>
              <a:t>a.html</a:t>
            </a:r>
          </a:p>
          <a:p>
            <a:pPr eaLnBrk="1" hangingPunct="1"/>
            <a:r>
              <a:rPr lang="zh-CN" altLang="en-US" smtClean="0"/>
              <a:t>绝对路径</a:t>
            </a:r>
          </a:p>
          <a:p>
            <a:pPr lvl="1" eaLnBrk="1" hangingPunct="1"/>
            <a:r>
              <a:rPr lang="en-US" altLang="zh-CN" sz="2200" smtClean="0"/>
              <a:t>&lt;a href=“/a.html”/&gt;</a:t>
            </a:r>
            <a:r>
              <a:rPr lang="zh-CN" altLang="en-US" sz="2200" smtClean="0"/>
              <a:t>本站点根目录</a:t>
            </a:r>
            <a:r>
              <a:rPr lang="en-US" altLang="zh-CN" sz="1600" smtClean="0">
                <a:solidFill>
                  <a:srgbClr val="FF0000"/>
                </a:solidFill>
              </a:rPr>
              <a:t>(</a:t>
            </a:r>
            <a:r>
              <a:rPr lang="zh-CN" altLang="en-US" sz="1600" smtClean="0">
                <a:solidFill>
                  <a:srgbClr val="FF0000"/>
                </a:solidFill>
              </a:rPr>
              <a:t>先了解，后期讲了服务器再说！</a:t>
            </a:r>
            <a:r>
              <a:rPr lang="en-US" altLang="zh-CN" sz="1600" smtClean="0">
                <a:solidFill>
                  <a:srgbClr val="FF0000"/>
                </a:solidFill>
              </a:rPr>
              <a:t>)</a:t>
            </a:r>
            <a:endParaRPr lang="zh-CN" altLang="en-US" sz="16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200" smtClean="0"/>
              <a:t>&lt;a href=“</a:t>
            </a:r>
            <a:r>
              <a:rPr lang="en-US" altLang="zh-CN" sz="2200" smtClean="0">
                <a:hlinkClick r:id="rId2"/>
              </a:rPr>
              <a:t>http://www.163.com/index.html</a:t>
            </a:r>
            <a:r>
              <a:rPr lang="en-US" altLang="zh-CN" sz="2200" smtClean="0"/>
              <a:t>”/&gt;</a:t>
            </a: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D242C6-129C-4A5B-BDD7-4DAE0D9DF7A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 smtClean="0"/>
              <a:t>路径问题！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smtClean="0"/>
              <a:t>有序列表 </a:t>
            </a:r>
            <a:br>
              <a:rPr lang="zh-CN" altLang="en-US" sz="2600" smtClean="0"/>
            </a:br>
            <a:r>
              <a:rPr lang="zh-CN" altLang="en-US" sz="1500" smtClean="0"/>
              <a:t>	</a:t>
            </a:r>
            <a:r>
              <a:rPr lang="it-IT" altLang="zh-CN" sz="2400" smtClean="0"/>
              <a:t>&lt;ol&gt;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altLang="zh-CN" sz="2400" smtClean="0"/>
              <a:t>		&lt;li&gt;Coffee&lt;/li&gt;   &lt;li&gt;Tea&lt;/li&gt;   &lt;li&gt;Milk&lt;/li&gt;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altLang="zh-CN" sz="2400" smtClean="0"/>
              <a:t>		&lt;/ol&gt;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600" smtClean="0"/>
              <a:t>无序列表</a:t>
            </a:r>
            <a:br>
              <a:rPr lang="zh-CN" altLang="en-US" sz="2600" smtClean="0"/>
            </a:br>
            <a:r>
              <a:rPr lang="zh-CN" altLang="en-US" sz="1500" smtClean="0"/>
              <a:t>	</a:t>
            </a:r>
            <a:r>
              <a:rPr lang="it-IT" altLang="zh-CN" sz="2400" smtClean="0"/>
              <a:t>&lt;ul&gt;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altLang="zh-CN" sz="2000" smtClean="0"/>
              <a:t>	 	</a:t>
            </a:r>
            <a:r>
              <a:rPr lang="it-IT" altLang="zh-CN" sz="2400" smtClean="0"/>
              <a:t>	&lt;li&gt;Coffee&lt;/li&gt;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altLang="zh-CN" sz="2400" smtClean="0"/>
              <a:t>			&lt;li&gt;Tea&lt;/li&gt;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altLang="zh-CN" sz="2400" smtClean="0"/>
              <a:t>			&lt;li&gt;Milk&lt;/li&gt;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altLang="zh-CN" sz="2400" smtClean="0"/>
              <a:t>		&lt;/ul&gt;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b="1" smtClean="0">
                <a:solidFill>
                  <a:schemeClr val="hlink"/>
                </a:solidFill>
              </a:rPr>
              <a:t>例子：</a:t>
            </a:r>
            <a:r>
              <a:rPr lang="en-US" altLang="zh-CN" sz="2600" b="1" smtClean="0">
                <a:solidFill>
                  <a:schemeClr val="hlink"/>
                </a:solidFill>
              </a:rPr>
              <a:t>9.html</a:t>
            </a:r>
          </a:p>
          <a:p>
            <a:pPr eaLnBrk="1" hangingPunct="1">
              <a:lnSpc>
                <a:spcPct val="90000"/>
              </a:lnSpc>
            </a:pPr>
            <a:endParaRPr lang="en-US" altLang="zh-CN" sz="2600" b="1" smtClean="0">
              <a:solidFill>
                <a:schemeClr val="hlink"/>
              </a:solidFill>
            </a:endParaRP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5FD878-FDB6-42DF-BB52-6531553C0DF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常用标签（列表）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&lt;img&gt;</a:t>
            </a:r>
            <a:r>
              <a:rPr lang="zh-CN" altLang="en-US" smtClean="0"/>
              <a:t>标签的属性</a:t>
            </a:r>
          </a:p>
          <a:p>
            <a:pPr lvl="1" eaLnBrk="1" hangingPunct="1"/>
            <a:r>
              <a:rPr lang="en-US" altLang="zh-CN" smtClean="0"/>
              <a:t>src:</a:t>
            </a:r>
            <a:r>
              <a:rPr lang="zh-CN" altLang="en-US" smtClean="0"/>
              <a:t>图像文件地址</a:t>
            </a:r>
          </a:p>
          <a:p>
            <a:pPr lvl="1" eaLnBrk="1" hangingPunct="1"/>
            <a:r>
              <a:rPr lang="en-US" altLang="zh-CN" smtClean="0"/>
              <a:t>width</a:t>
            </a:r>
            <a:r>
              <a:rPr lang="zh-CN" altLang="en-US" smtClean="0"/>
              <a:t>：图像大小</a:t>
            </a:r>
          </a:p>
          <a:p>
            <a:pPr lvl="1" eaLnBrk="1" hangingPunct="1"/>
            <a:r>
              <a:rPr lang="en-US" altLang="zh-CN" smtClean="0"/>
              <a:t>height</a:t>
            </a:r>
          </a:p>
          <a:p>
            <a:pPr lvl="1" eaLnBrk="1" hangingPunct="1"/>
            <a:r>
              <a:rPr lang="en-US" altLang="zh-CN" smtClean="0"/>
              <a:t>border:</a:t>
            </a:r>
            <a:r>
              <a:rPr lang="zh-CN" altLang="en-US" smtClean="0"/>
              <a:t>图像边框</a:t>
            </a:r>
          </a:p>
          <a:p>
            <a:pPr lvl="1" eaLnBrk="1" hangingPunct="1"/>
            <a:r>
              <a:rPr lang="en-US" altLang="zh-CN" smtClean="0"/>
              <a:t>alt</a:t>
            </a:r>
            <a:r>
              <a:rPr lang="zh-CN" altLang="en-US" smtClean="0"/>
              <a:t>：给图像显示一个“交互文本”。 </a:t>
            </a:r>
          </a:p>
          <a:p>
            <a:pPr eaLnBrk="1" hangingPunct="1"/>
            <a:r>
              <a:rPr lang="zh-CN" altLang="en-US" smtClean="0"/>
              <a:t>练习：</a:t>
            </a:r>
            <a:r>
              <a:rPr lang="en-US" altLang="zh-CN" smtClean="0"/>
              <a:t>10.html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A87D36-AD36-443A-9722-A80BFB004F32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常用标签（图像）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71625" y="2011363"/>
            <a:ext cx="6000750" cy="3465512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WHY  HTML?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&lt;table&gt;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&lt;th&gt;</a:t>
            </a:r>
            <a:r>
              <a:rPr lang="zh-CN" altLang="en-US" smtClean="0"/>
              <a:t>表格头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&lt;tr&gt;</a:t>
            </a:r>
            <a:r>
              <a:rPr lang="zh-CN" altLang="en-US" smtClean="0"/>
              <a:t>行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&lt;td&gt;</a:t>
            </a:r>
            <a:r>
              <a:rPr lang="zh-CN" altLang="en-US" smtClean="0"/>
              <a:t>列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colspan=“2”</a:t>
            </a:r>
            <a:r>
              <a:rPr lang="zh-CN" altLang="en-US" smtClean="0"/>
              <a:t>跨两列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rowspan=“2”</a:t>
            </a:r>
            <a:r>
              <a:rPr lang="zh-CN" altLang="en-US" smtClean="0"/>
              <a:t>跨两行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align=left,right,center </a:t>
            </a:r>
            <a:r>
              <a:rPr lang="zh-CN" altLang="en-US" smtClean="0"/>
              <a:t>对齐方式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练习：</a:t>
            </a:r>
            <a:r>
              <a:rPr lang="en-US" altLang="zh-CN" smtClean="0"/>
              <a:t>13.html</a:t>
            </a:r>
            <a:r>
              <a:rPr lang="zh-CN" altLang="en-US" smtClean="0"/>
              <a:t>，</a:t>
            </a:r>
            <a:r>
              <a:rPr lang="en-US" altLang="zh-CN" smtClean="0"/>
              <a:t>14.html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3C59D4-11C7-4B43-915E-703BF75432D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表格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标记用于在页面中嵌入多媒体文件，但是用户计算机上需要事先安装相应的处理程序</a:t>
            </a:r>
            <a:r>
              <a:rPr lang="en-US" altLang="zh-CN" dirty="0" smtClean="0"/>
              <a:t>.(</a:t>
            </a:r>
            <a:r>
              <a:rPr lang="zh-CN" altLang="en-US" dirty="0" smtClean="0"/>
              <a:t>一般用于</a:t>
            </a:r>
            <a:r>
              <a:rPr lang="en-US" altLang="zh-CN" dirty="0" smtClean="0"/>
              <a:t>IE</a:t>
            </a:r>
            <a:r>
              <a:rPr lang="zh-CN" altLang="en-US" dirty="0" smtClean="0"/>
              <a:t>和基于</a:t>
            </a:r>
            <a:r>
              <a:rPr lang="en-US" altLang="zh-CN" dirty="0" smtClean="0"/>
              <a:t>IE</a:t>
            </a:r>
            <a:r>
              <a:rPr lang="zh-CN" altLang="en-US" dirty="0" smtClean="0"/>
              <a:t>内核的浏览器。火狐需要安装插件才行。</a:t>
            </a:r>
            <a:r>
              <a:rPr lang="en-US" altLang="zh-CN" dirty="0" smtClean="0"/>
              <a:t>)</a:t>
            </a:r>
          </a:p>
          <a:p>
            <a:pPr marL="420624" lvl="1" indent="-384048" eaLnBrk="1" fontAlgn="auto" hangingPunct="1">
              <a:spcBef>
                <a:spcPts val="324"/>
              </a:spcBef>
              <a:spcAft>
                <a:spcPts val="0"/>
              </a:spcAft>
              <a:buSzPct val="80000"/>
              <a:buFont typeface="Wingdings 2"/>
              <a:buChar char=""/>
              <a:defRPr/>
            </a:pPr>
            <a:r>
              <a:rPr lang="zh-CN" altLang="en-US" sz="1800" dirty="0" smtClean="0"/>
              <a:t>常用嵌入式文档的格式：</a:t>
            </a:r>
            <a:endParaRPr lang="en-US" altLang="zh-CN" sz="1800" dirty="0" smtClean="0"/>
          </a:p>
          <a:p>
            <a:pPr marL="704088" lvl="2" indent="-384048" eaLnBrk="1" fontAlgn="auto" hangingPunct="1">
              <a:spcAft>
                <a:spcPts val="0"/>
              </a:spcAft>
              <a:buSzPct val="80000"/>
              <a:buFont typeface="Wingdings 2"/>
              <a:buChar char=""/>
              <a:defRPr/>
            </a:pPr>
            <a:r>
              <a:rPr lang="en-US" sz="1600" dirty="0" smtClean="0"/>
              <a:t>mp3, mid, wma, </a:t>
            </a:r>
            <a:r>
              <a:rPr lang="en-US" sz="1600" dirty="0" err="1" smtClean="0"/>
              <a:t>asf</a:t>
            </a:r>
            <a:r>
              <a:rPr lang="en-US" sz="1600" dirty="0" smtClean="0"/>
              <a:t>, </a:t>
            </a:r>
            <a:r>
              <a:rPr lang="en-US" sz="1600" dirty="0" err="1" smtClean="0"/>
              <a:t>swf</a:t>
            </a:r>
            <a:r>
              <a:rPr lang="en-US" sz="1600" dirty="0" smtClean="0"/>
              <a:t>, </a:t>
            </a:r>
            <a:r>
              <a:rPr lang="en-US" sz="1600" dirty="0" err="1" smtClean="0"/>
              <a:t>flv</a:t>
            </a:r>
            <a:r>
              <a:rPr lang="en-US" sz="1600" dirty="0" smtClean="0"/>
              <a:t>, </a:t>
            </a:r>
            <a:r>
              <a:rPr lang="en-US" sz="1600" dirty="0" err="1" smtClean="0"/>
              <a:t>rm</a:t>
            </a:r>
            <a:r>
              <a:rPr lang="en-US" sz="1600" dirty="0" smtClean="0"/>
              <a:t>, </a:t>
            </a:r>
            <a:r>
              <a:rPr lang="en-US" sz="1600" dirty="0" err="1" smtClean="0"/>
              <a:t>ra</a:t>
            </a:r>
            <a:r>
              <a:rPr lang="en-US" sz="1600" dirty="0" smtClean="0"/>
              <a:t>, ram, </a:t>
            </a:r>
            <a:r>
              <a:rPr lang="en-US" sz="1600" dirty="0" err="1" smtClean="0"/>
              <a:t>avi</a:t>
            </a:r>
            <a:endParaRPr lang="en-US" sz="1600" dirty="0" smtClean="0"/>
          </a:p>
          <a:p>
            <a:pPr marL="704088" lvl="2" indent="-384048" eaLnBrk="1" fontAlgn="auto" hangingPunct="1">
              <a:spcAft>
                <a:spcPts val="0"/>
              </a:spcAft>
              <a:buSzPct val="80000"/>
              <a:buFont typeface="Wingdings 2"/>
              <a:buChar char=""/>
              <a:defRPr/>
            </a:pPr>
            <a:endParaRPr lang="en-US" sz="1600" dirty="0" smtClean="0"/>
          </a:p>
          <a:p>
            <a:pPr marL="704088" lvl="2" indent="-384048" eaLnBrk="1" fontAlgn="auto" hangingPunct="1">
              <a:spcAft>
                <a:spcPts val="0"/>
              </a:spcAft>
              <a:buSzPct val="80000"/>
              <a:buFont typeface="Wingdings 2"/>
              <a:buChar char=""/>
              <a:defRPr/>
            </a:pPr>
            <a:endParaRPr lang="en-US" sz="1600" dirty="0" smtClean="0"/>
          </a:p>
          <a:p>
            <a:pPr marL="704088" lvl="2" indent="-384048" eaLnBrk="1" fontAlgn="auto" hangingPunct="1">
              <a:spcAft>
                <a:spcPts val="0"/>
              </a:spcAft>
              <a:buSzPct val="80000"/>
              <a:buFont typeface="Wingdings 2"/>
              <a:buChar char=""/>
              <a:defRPr/>
            </a:pPr>
            <a:endParaRPr lang="en-US" sz="1600" dirty="0" smtClean="0"/>
          </a:p>
          <a:p>
            <a:pPr marL="704088" lvl="2" indent="-384048" eaLnBrk="1" fontAlgn="auto" hangingPunct="1">
              <a:spcAft>
                <a:spcPts val="0"/>
              </a:spcAft>
              <a:buSzPct val="80000"/>
              <a:buFont typeface="Wingdings 2"/>
              <a:buChar char=""/>
              <a:defRPr/>
            </a:pPr>
            <a:endParaRPr lang="en-US" sz="1600" dirty="0" smtClean="0"/>
          </a:p>
          <a:p>
            <a:pPr marL="704088" lvl="2" indent="-384048" eaLnBrk="1" fontAlgn="auto" hangingPunct="1">
              <a:spcAft>
                <a:spcPts val="0"/>
              </a:spcAft>
              <a:buSzPct val="80000"/>
              <a:buFont typeface="Wingdings 2"/>
              <a:buChar char=""/>
              <a:defRPr/>
            </a:pPr>
            <a:endParaRPr lang="en-US" sz="1600" dirty="0" smtClean="0"/>
          </a:p>
          <a:p>
            <a:pPr marL="704088" lvl="2" indent="-384048" eaLnBrk="1" fontAlgn="auto" hangingPunct="1">
              <a:spcAft>
                <a:spcPts val="0"/>
              </a:spcAft>
              <a:buSzPct val="80000"/>
              <a:buFont typeface="Wingdings 2"/>
              <a:buChar char=""/>
              <a:defRPr/>
            </a:pPr>
            <a:endParaRPr lang="en-US" sz="1600" dirty="0" smtClean="0"/>
          </a:p>
          <a:p>
            <a:pPr marL="704088" lvl="2" indent="-384048" eaLnBrk="1" fontAlgn="auto" hangingPunct="1">
              <a:spcAft>
                <a:spcPts val="0"/>
              </a:spcAft>
              <a:buSzPct val="80000"/>
              <a:buFont typeface="Wingdings 2"/>
              <a:buChar char=""/>
              <a:defRPr/>
            </a:pPr>
            <a:endParaRPr lang="en-US" sz="1600" dirty="0" smtClean="0"/>
          </a:p>
          <a:p>
            <a:pPr marL="420624" lvl="1" indent="-384048" eaLnBrk="1" fontAlgn="auto" hangingPunct="1">
              <a:spcBef>
                <a:spcPts val="324"/>
              </a:spcBef>
              <a:spcAft>
                <a:spcPts val="0"/>
              </a:spcAft>
              <a:buSzPct val="80000"/>
              <a:buFont typeface="Wingdings 2"/>
              <a:buChar char=""/>
              <a:defRPr/>
            </a:pPr>
            <a:r>
              <a:rPr lang="en-US" sz="1800" dirty="0" smtClean="0"/>
              <a:t>testEmbed.html</a:t>
            </a:r>
          </a:p>
          <a:p>
            <a:pPr marL="118872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4000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&lt;embed&gt;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0113" y="4005263"/>
          <a:ext cx="7921625" cy="173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&lt;embed </a:t>
                      </a:r>
                      <a:r>
                        <a:rPr kumimoji="0"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="ee.wmv" </a:t>
                      </a:r>
                      <a:r>
                        <a:rPr kumimoji="0"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autostart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="true" loop='true' hidden='false' width="100px" height="100px"   /&gt;</a:t>
                      </a:r>
                    </a:p>
                    <a:p>
                      <a:endParaRPr kumimoji="0"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autostart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是否自动播放嵌入的文件。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loop:</a:t>
                      </a:r>
                      <a:r>
                        <a:rPr kumimoji="0"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是否循环播放。也可以取数字，表明循环多少次。</a:t>
                      </a:r>
                    </a:p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hidden:</a:t>
                      </a:r>
                      <a:r>
                        <a:rPr kumimoji="0"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是否显示播放器。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熟悉前面所讲的标签！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课堂练习</a:t>
            </a:r>
            <a:r>
              <a:rPr lang="en-US" altLang="zh-CN" dirty="0" smtClean="0"/>
              <a:t>(20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表单用于收集和提交用户输入的数据。</a:t>
            </a:r>
            <a:r>
              <a:rPr lang="zh-CN" altLang="en-US" smtClean="0"/>
              <a:t>表单提交后，表单中的数据会被浏览器发送到服务器，服务器通过相关的程序获取。是客户端和服务器端交互的重要手段。是我们服务器端程序设计人员需要重点掌握的</a:t>
            </a:r>
            <a:r>
              <a:rPr lang="en-US" altLang="zh-CN" smtClean="0"/>
              <a:t>HTML</a:t>
            </a:r>
            <a:r>
              <a:rPr lang="zh-CN" altLang="en-US" smtClean="0"/>
              <a:t>标记。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常用标签</a:t>
            </a:r>
            <a:r>
              <a:rPr lang="en-US" altLang="zh-CN" dirty="0" smtClean="0"/>
              <a:t>(</a:t>
            </a:r>
            <a:r>
              <a:rPr lang="zh-CN" altLang="en-US" dirty="0" smtClean="0"/>
              <a:t>表单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cs typeface="微軟正黑體"/>
              </a:rPr>
              <a:t>&lt;form name=“formTest” action=“form.jsp” method=“</a:t>
            </a:r>
            <a:r>
              <a:rPr lang="en-US" altLang="zh-CN" sz="2400" smtClean="0"/>
              <a:t>post</a:t>
            </a:r>
            <a:r>
              <a:rPr lang="en-US" altLang="zh-TW" sz="2400" smtClean="0">
                <a:cs typeface="微軟正黑體"/>
              </a:rPr>
              <a:t>”&gt;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cs typeface="微軟正黑體"/>
              </a:rPr>
              <a:t> name</a:t>
            </a:r>
            <a:r>
              <a:rPr lang="en-US" altLang="zh-CN" sz="2400" smtClean="0"/>
              <a:t>:</a:t>
            </a:r>
            <a:r>
              <a:rPr lang="zh-CN" altLang="en-US" sz="2400" smtClean="0"/>
              <a:t>表单的名称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 </a:t>
            </a:r>
            <a:r>
              <a:rPr lang="en-US" altLang="zh-CN" sz="2400" smtClean="0"/>
              <a:t>action:</a:t>
            </a:r>
            <a:r>
              <a:rPr lang="zh-CN" altLang="en-US" sz="2400" smtClean="0"/>
              <a:t>指当表单输入完成送出时要进行的行动，目标是相关的动态网页</a:t>
            </a:r>
            <a:r>
              <a:rPr lang="en-US" altLang="zh-CN" sz="2400" smtClean="0"/>
              <a:t>jsp,asp,php</a:t>
            </a:r>
            <a:r>
              <a:rPr lang="zh-CN" altLang="en-US" sz="2400" smtClean="0"/>
              <a:t>，或者</a:t>
            </a:r>
            <a:r>
              <a:rPr lang="en-US" altLang="zh-CN" sz="2400" smtClean="0"/>
              <a:t>servlet.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 method : </a:t>
            </a:r>
            <a:r>
              <a:rPr lang="zh-CN" altLang="en-US" sz="2400" smtClean="0"/>
              <a:t>指传送方式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 </a:t>
            </a:r>
            <a:r>
              <a:rPr lang="en-US" altLang="zh-CN" sz="2400" smtClean="0"/>
              <a:t>get : </a:t>
            </a:r>
            <a:r>
              <a:rPr lang="zh-CN" altLang="en-US" sz="2400" smtClean="0"/>
              <a:t>是在</a:t>
            </a:r>
            <a:r>
              <a:rPr lang="en-US" altLang="zh-CN" sz="2400" smtClean="0"/>
              <a:t>url</a:t>
            </a:r>
            <a:r>
              <a:rPr lang="zh-CN" altLang="en-US" sz="2400" smtClean="0"/>
              <a:t>后面加上传送字符串，传送资料会显示在浏览器地址栏上，会有安全问题，传送资料量不可太大。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 </a:t>
            </a:r>
            <a:r>
              <a:rPr lang="en-US" altLang="zh-CN" sz="2400" smtClean="0"/>
              <a:t>post :</a:t>
            </a:r>
            <a:r>
              <a:rPr lang="zh-CN" altLang="en-US" sz="2400" smtClean="0"/>
              <a:t>传送的表单信息作为</a:t>
            </a:r>
            <a:r>
              <a:rPr lang="en-US" altLang="zh-CN" sz="2400" smtClean="0"/>
              <a:t>http request</a:t>
            </a:r>
            <a:r>
              <a:rPr lang="zh-CN" altLang="en-US" sz="2400" smtClean="0"/>
              <a:t>的一部分，资料不会显示在地址栏上，传送字量量大。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9AEC78-BCFA-44F1-9751-1E0883D8ACD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常用标签</a:t>
            </a:r>
            <a:r>
              <a:rPr lang="en-US" altLang="zh-CN" dirty="0"/>
              <a:t>(</a:t>
            </a:r>
            <a:r>
              <a:rPr lang="zh-CN" altLang="en-US" dirty="0"/>
              <a:t>表单</a:t>
            </a:r>
            <a:r>
              <a:rPr lang="en-US" altLang="zh-CN" dirty="0" smtClean="0"/>
              <a:t>)</a:t>
            </a:r>
            <a:r>
              <a:rPr lang="zh-CN" altLang="en-US" dirty="0" smtClean="0"/>
              <a:t>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表单</a:t>
            </a:r>
            <a:r>
              <a:rPr lang="en-US" altLang="zh-CN"/>
              <a:t>)</a:t>
            </a:r>
          </a:p>
        </p:txBody>
      </p:sp>
      <p:graphicFrame>
        <p:nvGraphicFramePr>
          <p:cNvPr id="39067" name="Group 155"/>
          <p:cNvGraphicFramePr>
            <a:graphicFrameLocks noGrp="1"/>
          </p:cNvGraphicFramePr>
          <p:nvPr>
            <p:ph type="tbl" idx="1"/>
          </p:nvPr>
        </p:nvGraphicFramePr>
        <p:xfrm>
          <a:off x="539750" y="1268413"/>
          <a:ext cx="7767638" cy="5281612"/>
        </p:xfrm>
        <a:graphic>
          <a:graphicData uri="http://schemas.openxmlformats.org/drawingml/2006/table">
            <a:tbl>
              <a:tblPr/>
              <a:tblGrid>
                <a:gridCol w="1162050"/>
                <a:gridCol w="3517900"/>
                <a:gridCol w="360363"/>
                <a:gridCol w="2727325"/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表单元素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文本框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&lt;INPUT TYPE=‘text’ 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输入一行文本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密码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&lt;INPUT TYPE=‘password’ 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输入一行文本，但不可见，只以星号显示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单元按钮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&lt;INPUT TYPE=‘radio’ 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只能选择一个选项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复选框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&lt;INPUT TYPE=‘checkbox’ 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可以选择一个或多个选项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隐藏域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&lt;INPUT TYPE=‘hidden’ 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该域的值对用户不可见，但会提交给服务器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下拉列表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&lt;SELECT …&gt;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&lt;OPTION …&gt; … &lt;/OPTION&gt;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可以放多个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option)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&lt;/SELECT&gt;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文本域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&lt;TEXTAREA …&gt;…&lt;/TEXTAREA&gt;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可以输入多行文本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提交按钮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&lt;INPUT TYPE=‘submit’&gt;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提交表单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普通按钮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&lt;INPUT TYPE=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‘button</a:t>
                      </a: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’&gt;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重置按钮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&lt;INPUT TYPE=‘reset’&gt;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重置表单信息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48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4FE64E-C43A-44CF-B9E5-63D616F9CE38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文本框</a:t>
            </a:r>
          </a:p>
          <a:p>
            <a:pPr lvl="1" eaLnBrk="1" hangingPunct="1"/>
            <a:r>
              <a:rPr lang="en-US" altLang="zh-CN" sz="2000" smtClean="0"/>
              <a:t>&lt;input type="</a:t>
            </a:r>
            <a:r>
              <a:rPr lang="en-US" altLang="zh-CN" sz="2000" b="1" smtClean="0"/>
              <a:t>text</a:t>
            </a:r>
            <a:r>
              <a:rPr lang="en-US" altLang="zh-CN" sz="2000" smtClean="0"/>
              <a:t>" name="firstname“ value=“”&gt;</a:t>
            </a:r>
          </a:p>
          <a:p>
            <a:pPr eaLnBrk="1" hangingPunct="1"/>
            <a:r>
              <a:rPr lang="zh-CN" altLang="en-US" sz="2400" smtClean="0"/>
              <a:t>密码框</a:t>
            </a:r>
          </a:p>
          <a:p>
            <a:pPr lvl="1" eaLnBrk="1" hangingPunct="1"/>
            <a:r>
              <a:rPr lang="en-US" altLang="zh-CN" sz="2000" smtClean="0"/>
              <a:t>&lt;input type="password" name="password" value=""&gt;</a:t>
            </a:r>
          </a:p>
          <a:p>
            <a:pPr eaLnBrk="1" hangingPunct="1"/>
            <a:r>
              <a:rPr lang="zh-CN" altLang="en-US" sz="2400" smtClean="0"/>
              <a:t>文本域</a:t>
            </a:r>
          </a:p>
          <a:p>
            <a:pPr lvl="1" eaLnBrk="1" hangingPunct="1"/>
            <a:r>
              <a:rPr lang="en-US" altLang="zh-CN" sz="2000" smtClean="0"/>
              <a:t>&lt;textarea  rows="10"  cols="30"  name="despcriprion"&gt;</a:t>
            </a:r>
          </a:p>
          <a:p>
            <a:pPr eaLnBrk="1" hangingPunct="1"/>
            <a:r>
              <a:rPr lang="zh-CN" altLang="en-US" sz="2400" smtClean="0"/>
              <a:t>单选按钮</a:t>
            </a:r>
          </a:p>
          <a:p>
            <a:pPr lvl="1" eaLnBrk="1" hangingPunct="1"/>
            <a:r>
              <a:rPr lang="en-US" altLang="zh-CN" sz="2000" smtClean="0"/>
              <a:t>&lt;input type="radio" name="sex"  value="male" checked&gt;Male</a:t>
            </a:r>
          </a:p>
          <a:p>
            <a:pPr lvl="1" eaLnBrk="1" hangingPunct="1"/>
            <a:r>
              <a:rPr lang="en-US" altLang="zh-CN" sz="2000" smtClean="0"/>
              <a:t>&lt;input type="radio"  name="sex"  value="female"&gt;Female</a:t>
            </a:r>
          </a:p>
        </p:txBody>
      </p:sp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ECE896-2E38-4495-AE3F-19603EB4519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zh-CN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表单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复选框</a:t>
            </a:r>
          </a:p>
          <a:p>
            <a:pPr lvl="1" eaLnBrk="1" hangingPunct="1"/>
            <a:r>
              <a:rPr lang="en-US" altLang="zh-CN" sz="2100" smtClean="0"/>
              <a:t>&lt;input type="checkbox" name="possess"  checked &gt;I have a bike&lt;/input&gt;</a:t>
            </a:r>
          </a:p>
          <a:p>
            <a:pPr lvl="1" eaLnBrk="1" hangingPunct="1"/>
            <a:r>
              <a:rPr lang="en-US" altLang="zh-CN" sz="2100" smtClean="0"/>
              <a:t>&lt;input type="checkbox" name="possess"&gt;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100" smtClean="0"/>
              <a:t>	I have a car &lt;/input&gt;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隐藏域</a:t>
            </a:r>
          </a:p>
          <a:p>
            <a:pPr lvl="1" eaLnBrk="1" hangingPunct="1"/>
            <a:r>
              <a:rPr lang="en-US" altLang="zh-CN" sz="1700" smtClean="0"/>
              <a:t>&lt;input type=“hidden” name=“hidden1” value=“abc”/&gt;</a:t>
            </a:r>
          </a:p>
          <a:p>
            <a:pPr eaLnBrk="1" hangingPunct="1"/>
            <a:r>
              <a:rPr lang="zh-CN" altLang="en-US" smtClean="0"/>
              <a:t>提交按钮</a:t>
            </a:r>
          </a:p>
          <a:p>
            <a:pPr lvl="1" eaLnBrk="1" hangingPunct="1"/>
            <a:r>
              <a:rPr lang="en-US" altLang="zh-CN" sz="1700" smtClean="0"/>
              <a:t>&lt;input type="submit" name=“submit1” value="</a:t>
            </a:r>
            <a:r>
              <a:rPr lang="zh-CN" altLang="en-US" sz="1700" smtClean="0"/>
              <a:t>提交</a:t>
            </a:r>
            <a:r>
              <a:rPr lang="en-US" altLang="zh-CN" sz="1700" smtClean="0"/>
              <a:t>"&gt;</a:t>
            </a:r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032385-0221-4E32-8754-08F350A4AFA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CN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表单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重置按钮</a:t>
            </a:r>
          </a:p>
          <a:p>
            <a:pPr lvl="1" eaLnBrk="1" hangingPunct="1"/>
            <a:r>
              <a:rPr lang="en-US" altLang="en-US" sz="2100" smtClean="0">
                <a:ea typeface="黑体" pitchFamily="2" charset="-122"/>
              </a:rPr>
              <a:t>&lt;input type="reset" value="重置"&gt;</a:t>
            </a:r>
            <a:endParaRPr lang="en-US" altLang="zh-CN" sz="2100" smtClean="0"/>
          </a:p>
          <a:p>
            <a:pPr eaLnBrk="1" hangingPunct="1"/>
            <a:r>
              <a:rPr lang="zh-CN" altLang="en-US" smtClean="0"/>
              <a:t>普通按钮</a:t>
            </a:r>
          </a:p>
          <a:p>
            <a:pPr lvl="1" eaLnBrk="1" hangingPunct="1"/>
            <a:r>
              <a:rPr lang="en-US" altLang="zh-CN" sz="2100" smtClean="0"/>
              <a:t>&lt;input type=“button” name=“button1” value=“</a:t>
            </a:r>
            <a:r>
              <a:rPr lang="zh-CN" altLang="en-US" sz="2100" smtClean="0"/>
              <a:t>点击“</a:t>
            </a:r>
            <a:r>
              <a:rPr lang="en-US" altLang="zh-CN" sz="2100" smtClean="0"/>
              <a:t>/&gt;</a:t>
            </a:r>
          </a:p>
          <a:p>
            <a:pPr eaLnBrk="1" hangingPunct="1"/>
            <a:r>
              <a:rPr lang="zh-CN" altLang="en-US" smtClean="0"/>
              <a:t>下拉列表</a:t>
            </a:r>
          </a:p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:15.html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332C1C-C3D8-4349-BC5B-87F96E59421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表单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所有表单域必须加</a:t>
            </a:r>
            <a:r>
              <a:rPr lang="en-US" altLang="zh-CN" smtClean="0"/>
              <a:t>name</a:t>
            </a:r>
            <a:r>
              <a:rPr lang="zh-CN" altLang="en-US" smtClean="0"/>
              <a:t>属性。不然，不会提交到服务器上</a:t>
            </a:r>
            <a:r>
              <a:rPr lang="en-US" smtClean="0">
                <a:ea typeface="黑体" pitchFamily="2" charset="-122"/>
              </a:rPr>
              <a:t> </a:t>
            </a:r>
            <a:r>
              <a:rPr lang="zh-CN" altLang="en-US" smtClean="0"/>
              <a:t> </a:t>
            </a:r>
            <a:r>
              <a:rPr lang="en-US" smtClean="0">
                <a:ea typeface="黑体" pitchFamily="2" charset="-122"/>
              </a:rPr>
              <a:t> </a:t>
            </a:r>
            <a:r>
              <a:rPr lang="zh-CN" altLang="en-US" smtClean="0"/>
              <a:t>一定要注意，只有不想提交的才不写如：</a:t>
            </a:r>
            <a:r>
              <a:rPr lang="en-US" altLang="zh-CN" smtClean="0"/>
              <a:t>button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单选按钮和复选框：</a:t>
            </a:r>
            <a:endParaRPr lang="en-US" altLang="zh-CN" smtClean="0"/>
          </a:p>
          <a:p>
            <a:pPr lvl="1" eaLnBrk="1" hangingPunct="1"/>
            <a:r>
              <a:rPr lang="en-US" altLang="zh-CN" b="1" smtClean="0"/>
              <a:t>name</a:t>
            </a:r>
            <a:r>
              <a:rPr lang="zh-CN" altLang="en-US" b="1" smtClean="0"/>
              <a:t>相同即为一组</a:t>
            </a:r>
            <a:r>
              <a:rPr lang="zh-CN" altLang="en-US" smtClean="0"/>
              <a:t>。</a:t>
            </a:r>
            <a:r>
              <a:rPr lang="en-US" smtClean="0">
                <a:ea typeface="黑体" pitchFamily="2" charset="-122"/>
              </a:rPr>
              <a:t> </a:t>
            </a:r>
          </a:p>
          <a:p>
            <a:pPr lvl="1" eaLnBrk="1" hangingPunct="1"/>
            <a:r>
              <a:rPr lang="zh-CN" altLang="en-US" smtClean="0"/>
              <a:t>一组单选按钮只能选中一个按钮。</a:t>
            </a:r>
            <a:endParaRPr lang="en-US" altLang="zh-CN" smtClean="0"/>
          </a:p>
          <a:p>
            <a:pPr lvl="1" eaLnBrk="1" hangingPunct="1"/>
            <a:r>
              <a:rPr lang="zh-CN" altLang="en-US" b="1" smtClean="0"/>
              <a:t>如果不定义</a:t>
            </a:r>
            <a:r>
              <a:rPr lang="en-US" altLang="zh-CN" b="1" smtClean="0"/>
              <a:t>value</a:t>
            </a:r>
            <a:r>
              <a:rPr lang="zh-CN" altLang="en-US" b="1" smtClean="0"/>
              <a:t>属性，选中该按钮提交时默认为：</a:t>
            </a:r>
            <a:r>
              <a:rPr lang="en-US" altLang="zh-CN" b="1" smtClean="0"/>
              <a:t>on</a:t>
            </a:r>
            <a:r>
              <a:rPr lang="zh-CN" altLang="en-US" b="1" smtClean="0"/>
              <a:t>，</a:t>
            </a:r>
            <a:r>
              <a:rPr lang="zh-CN" altLang="en-US" smtClean="0"/>
              <a:t>而不是空字符串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zh-CN" altLang="en-US" smtClean="0"/>
              <a:t>下拉列表：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当</a:t>
            </a:r>
            <a:r>
              <a:rPr lang="en-US" altLang="zh-CN" smtClean="0"/>
              <a:t>&lt;option&gt;</a:t>
            </a:r>
            <a:r>
              <a:rPr lang="zh-CN" altLang="en-US" smtClean="0"/>
              <a:t>没有指定</a:t>
            </a:r>
            <a:r>
              <a:rPr lang="en-US" altLang="zh-CN" smtClean="0"/>
              <a:t>value</a:t>
            </a:r>
            <a:r>
              <a:rPr lang="zh-CN" altLang="en-US" smtClean="0"/>
              <a:t>属性。如果被选中，则提交</a:t>
            </a:r>
            <a:r>
              <a:rPr lang="en-US" altLang="zh-CN" smtClean="0"/>
              <a:t>&lt;option&gt;</a:t>
            </a:r>
            <a:r>
              <a:rPr lang="zh-CN" altLang="en-US" smtClean="0"/>
              <a:t>中的提示文本，而不是</a:t>
            </a:r>
            <a:r>
              <a:rPr lang="en-US" altLang="zh-CN" smtClean="0"/>
              <a:t>On</a:t>
            </a:r>
            <a:r>
              <a:rPr lang="zh-CN" altLang="en-US" smtClean="0"/>
              <a:t>或空字符串。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表单标签重要性质总结！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HTML</a:t>
            </a:r>
            <a:r>
              <a:rPr lang="zh-CN" altLang="en-US" smtClean="0"/>
              <a:t>（</a:t>
            </a:r>
            <a:r>
              <a:rPr lang="en-US" altLang="zh-CN" smtClean="0"/>
              <a:t>Hyper Text Markup Language </a:t>
            </a:r>
            <a:r>
              <a:rPr lang="zh-CN" altLang="en-US" smtClean="0"/>
              <a:t>超文本标记语言）</a:t>
            </a:r>
          </a:p>
          <a:p>
            <a:pPr lvl="1" eaLnBrk="1" hangingPunct="1"/>
            <a:r>
              <a:rPr lang="zh-CN" altLang="en-US" smtClean="0"/>
              <a:t>是一种用来制作超文本文档的简单标记语言。</a:t>
            </a:r>
          </a:p>
          <a:p>
            <a:pPr lvl="1" eaLnBrk="1" hangingPunct="1"/>
            <a:r>
              <a:rPr lang="zh-CN" altLang="en-US" smtClean="0"/>
              <a:t>用</a:t>
            </a:r>
            <a:r>
              <a:rPr lang="en-US" altLang="zh-CN" smtClean="0"/>
              <a:t>HTML</a:t>
            </a:r>
            <a:r>
              <a:rPr lang="zh-CN" altLang="en-US" smtClean="0"/>
              <a:t>编写的超文本文档称为</a:t>
            </a:r>
            <a:r>
              <a:rPr lang="en-US" altLang="zh-CN" smtClean="0"/>
              <a:t>HTML</a:t>
            </a:r>
            <a:r>
              <a:rPr lang="zh-CN" altLang="en-US" smtClean="0"/>
              <a:t>文档。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8ACDE0-AC28-4553-958E-63270E2E5142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多行文本域：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表单域名字问题：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&lt;input type=text  name=uname/&gt; </a:t>
            </a:r>
            <a:r>
              <a:rPr lang="zh-CN" altLang="en-US" sz="2400" smtClean="0">
                <a:solidFill>
                  <a:srgbClr val="FF0000"/>
                </a:solidFill>
              </a:rPr>
              <a:t>错误写法</a:t>
            </a:r>
            <a:r>
              <a:rPr lang="en-US" altLang="zh-CN" sz="2400" smtClean="0">
                <a:solidFill>
                  <a:srgbClr val="FF0000"/>
                </a:solidFill>
              </a:rPr>
              <a:t>!</a:t>
            </a:r>
            <a:r>
              <a:rPr lang="zh-CN" altLang="en-US" sz="2400" smtClean="0">
                <a:solidFill>
                  <a:srgbClr val="FF0000"/>
                </a:solidFill>
              </a:rPr>
              <a:t>表单域名字会被误认为：</a:t>
            </a:r>
            <a:r>
              <a:rPr lang="en-US" altLang="zh-CN" sz="2400" smtClean="0">
                <a:solidFill>
                  <a:srgbClr val="FF0000"/>
                </a:solidFill>
              </a:rPr>
              <a:t>uname/, </a:t>
            </a:r>
            <a:r>
              <a:rPr lang="zh-CN" altLang="en-US" sz="2400" smtClean="0">
                <a:solidFill>
                  <a:srgbClr val="FF0000"/>
                </a:solidFill>
              </a:rPr>
              <a:t>而不是</a:t>
            </a:r>
            <a:r>
              <a:rPr lang="en-US" altLang="zh-CN" sz="2400" smtClean="0">
                <a:solidFill>
                  <a:srgbClr val="FF0000"/>
                </a:solidFill>
              </a:rPr>
              <a:t>uname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mtClean="0"/>
              <a:t>&lt;input type=text  name=uname   /&gt;</a:t>
            </a:r>
          </a:p>
          <a:p>
            <a:pPr lvl="1" eaLnBrk="1" hangingPunct="1"/>
            <a:r>
              <a:rPr lang="en-US" altLang="zh-CN" smtClean="0"/>
              <a:t>&lt;input type=text  name=“uname”/&gt;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表单标签重要性质总结！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088" y="2133600"/>
          <a:ext cx="6985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4776"/>
              </a:tblGrid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name="introduce" rows="4" cols="40"&gt;   &lt;/</a:t>
                      </a:r>
                      <a:r>
                        <a:rPr kumimoji="0"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zh-CN" altLang="en-US" sz="1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5724525" y="1557338"/>
            <a:ext cx="1079500" cy="719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-1981200" y="263683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7" name="TextBox 9"/>
          <p:cNvSpPr txBox="1">
            <a:spLocks noChangeArrowheads="1"/>
          </p:cNvSpPr>
          <p:nvPr/>
        </p:nvSpPr>
        <p:spPr bwMode="auto">
          <a:xfrm>
            <a:off x="6875463" y="1341438"/>
            <a:ext cx="274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Lucida Sans Unicode" pitchFamily="34" charset="0"/>
                <a:ea typeface="黑体" pitchFamily="2" charset="-122"/>
              </a:rPr>
              <a:t>这是该文本域的默认值。</a:t>
            </a:r>
            <a:endParaRPr lang="en-US" altLang="zh-CN" b="1">
              <a:solidFill>
                <a:srgbClr val="FF0000"/>
              </a:solidFill>
              <a:latin typeface="Lucida Sans Unicode" pitchFamily="34" charset="0"/>
              <a:ea typeface="黑体" pitchFamily="2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Lucida Sans Unicode" pitchFamily="34" charset="0"/>
                <a:ea typeface="黑体" pitchFamily="2" charset="-122"/>
              </a:rPr>
              <a:t>而不是用</a:t>
            </a:r>
            <a:r>
              <a:rPr lang="en-US" altLang="zh-CN" b="1">
                <a:solidFill>
                  <a:srgbClr val="FF0000"/>
                </a:solidFill>
                <a:latin typeface="Lucida Sans Unicode" pitchFamily="34" charset="0"/>
                <a:ea typeface="黑体" pitchFamily="2" charset="-122"/>
              </a:rPr>
              <a:t>value</a:t>
            </a:r>
            <a:r>
              <a:rPr lang="zh-CN" altLang="en-US" b="1">
                <a:solidFill>
                  <a:srgbClr val="FF0000"/>
                </a:solidFill>
                <a:latin typeface="Lucida Sans Unicode" pitchFamily="34" charset="0"/>
                <a:ea typeface="黑体" pitchFamily="2" charset="-122"/>
              </a:rPr>
              <a:t>属性指定</a:t>
            </a:r>
            <a:endParaRPr lang="zh-CN" altLang="en-US">
              <a:solidFill>
                <a:srgbClr val="FF0000"/>
              </a:solidFill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完成注册表单：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课堂作业</a:t>
            </a:r>
            <a:r>
              <a:rPr lang="en-US" altLang="zh-CN" dirty="0" smtClean="0"/>
              <a:t>(20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1443" name="Picture 2" descr="F:\高的中级课件\以后吧的\html\截图122320839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276475"/>
            <a:ext cx="7073900" cy="384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400" smtClean="0"/>
              <a:t>使用框架，可以在一个浏览器窗口中显示不止一个页面。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400" smtClean="0"/>
              <a:t>frameset</a:t>
            </a:r>
            <a:r>
              <a:rPr lang="zh-CN" altLang="en-US" sz="3400" smtClean="0"/>
              <a:t>标签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&lt;frameset&gt;</a:t>
            </a:r>
            <a:r>
              <a:rPr lang="zh-CN" altLang="en-US" smtClean="0"/>
              <a:t>标签定义了如何将窗口拆分成框架。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每个</a:t>
            </a:r>
            <a:r>
              <a:rPr lang="en-US" altLang="zh-CN" smtClean="0"/>
              <a:t>frameset</a:t>
            </a:r>
            <a:r>
              <a:rPr lang="zh-CN" altLang="en-US" smtClean="0"/>
              <a:t>标签定义了一组行和列。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行</a:t>
            </a:r>
            <a:r>
              <a:rPr lang="en-US" altLang="zh-CN" smtClean="0"/>
              <a:t>/</a:t>
            </a:r>
            <a:r>
              <a:rPr lang="zh-CN" altLang="en-US" smtClean="0"/>
              <a:t>列的值指明了每个行</a:t>
            </a:r>
            <a:r>
              <a:rPr lang="en-US" altLang="zh-CN" smtClean="0"/>
              <a:t>/</a:t>
            </a:r>
            <a:r>
              <a:rPr lang="zh-CN" altLang="en-US" smtClean="0"/>
              <a:t>列在屏幕上所占的大小。</a:t>
            </a:r>
            <a:r>
              <a:rPr lang="zh-CN" altLang="en-US" sz="3000" smtClean="0"/>
              <a:t> </a:t>
            </a:r>
          </a:p>
        </p:txBody>
      </p:sp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713ED-D0B7-4467-AD31-5F813CA3D49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zh-CN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</a:t>
            </a:r>
            <a:r>
              <a:rPr lang="zh-CN" altLang="en-US"/>
              <a:t>常用标签</a:t>
            </a:r>
            <a:r>
              <a:rPr lang="en-US" altLang="zh-CN"/>
              <a:t>(</a:t>
            </a:r>
            <a:r>
              <a:rPr lang="zh-CN" altLang="en-US"/>
              <a:t>框架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600" smtClean="0">
                <a:cs typeface="微軟正黑體"/>
              </a:rPr>
              <a:t>Frameset</a:t>
            </a:r>
            <a:r>
              <a:rPr lang="zh-CN" altLang="en-US" sz="2600" smtClean="0"/>
              <a:t>属性：</a:t>
            </a:r>
            <a:endParaRPr lang="zh-TW" altLang="en-US" sz="2600" smtClean="0">
              <a:cs typeface="微軟正黑體"/>
            </a:endParaRPr>
          </a:p>
          <a:p>
            <a:pPr lvl="1" eaLnBrk="1" hangingPunct="1"/>
            <a:r>
              <a:rPr lang="en-US" altLang="zh-CN" sz="2200" smtClean="0"/>
              <a:t>col</a:t>
            </a:r>
            <a:r>
              <a:rPr lang="en-US" altLang="zh-TW" sz="2200" smtClean="0">
                <a:cs typeface="微軟正黑體"/>
              </a:rPr>
              <a:t>s=“20%,200,*”</a:t>
            </a:r>
            <a:r>
              <a:rPr lang="zh-TW" altLang="en-US" sz="2200" smtClean="0">
                <a:cs typeface="微軟正黑體"/>
              </a:rPr>
              <a:t>：以列方式分割，上半部</a:t>
            </a:r>
            <a:r>
              <a:rPr lang="zh-CN" altLang="en-US" sz="2200" smtClean="0"/>
              <a:t>占</a:t>
            </a:r>
            <a:r>
              <a:rPr lang="en-US" altLang="zh-TW" sz="2200" smtClean="0">
                <a:cs typeface="微軟正黑體"/>
              </a:rPr>
              <a:t>20%</a:t>
            </a:r>
            <a:r>
              <a:rPr lang="zh-TW" altLang="en-US" sz="2200" smtClean="0">
                <a:cs typeface="微軟正黑體"/>
              </a:rPr>
              <a:t>，</a:t>
            </a:r>
            <a:r>
              <a:rPr lang="zh-CN" altLang="en-US" sz="2200" smtClean="0"/>
              <a:t>中间部分</a:t>
            </a:r>
            <a:r>
              <a:rPr lang="en-US" altLang="zh-TW" sz="2200" smtClean="0">
                <a:cs typeface="微軟正黑體"/>
              </a:rPr>
              <a:t>200pixel</a:t>
            </a:r>
            <a:r>
              <a:rPr lang="zh-TW" altLang="en-US" sz="2200" smtClean="0">
                <a:cs typeface="微軟正黑體"/>
              </a:rPr>
              <a:t>，剩下</a:t>
            </a:r>
            <a:r>
              <a:rPr lang="zh-CN" altLang="en-US" sz="2200" smtClean="0"/>
              <a:t>为</a:t>
            </a:r>
            <a:r>
              <a:rPr lang="zh-TW" altLang="en-US" sz="2200" smtClean="0">
                <a:cs typeface="微軟正黑體"/>
              </a:rPr>
              <a:t>第三部分。</a:t>
            </a:r>
            <a:endParaRPr lang="zh-TW" altLang="zh-CN" sz="2200" smtClean="0">
              <a:cs typeface="微軟正黑體"/>
            </a:endParaRPr>
          </a:p>
          <a:p>
            <a:pPr lvl="1" eaLnBrk="1" hangingPunct="1"/>
            <a:r>
              <a:rPr lang="en-US" altLang="zh-CN" sz="2200" smtClean="0"/>
              <a:t>rows=“</a:t>
            </a:r>
            <a:r>
              <a:rPr lang="en-US" altLang="zh-TW" sz="2200" smtClean="0">
                <a:cs typeface="微軟正黑體"/>
              </a:rPr>
              <a:t>20%,200,*</a:t>
            </a:r>
            <a:r>
              <a:rPr lang="en-US" altLang="zh-CN" sz="2200" smtClean="0"/>
              <a:t>”</a:t>
            </a:r>
            <a:r>
              <a:rPr lang="zh-CN" altLang="en-US" sz="2200" smtClean="0"/>
              <a:t>，以行方式分割</a:t>
            </a:r>
          </a:p>
          <a:p>
            <a:pPr lvl="1" eaLnBrk="1" hangingPunct="1"/>
            <a:r>
              <a:rPr lang="en-US" altLang="en-US" sz="2200" smtClean="0">
                <a:ea typeface="黑体" pitchFamily="2" charset="-122"/>
              </a:rPr>
              <a:t>border=“1”</a:t>
            </a:r>
            <a:r>
              <a:rPr lang="zh-TW" altLang="en-US" sz="2200" smtClean="0">
                <a:cs typeface="微軟正黑體"/>
              </a:rPr>
              <a:t>：</a:t>
            </a:r>
            <a:r>
              <a:rPr lang="zh-CN" altLang="en-US" sz="2200" smtClean="0"/>
              <a:t>框线宽度</a:t>
            </a:r>
            <a:r>
              <a:rPr lang="en-US" altLang="zh-TW" sz="2200" smtClean="0">
                <a:cs typeface="微軟正黑體"/>
              </a:rPr>
              <a:t>pixel</a:t>
            </a:r>
            <a:r>
              <a:rPr lang="zh-TW" altLang="en-US" sz="2200" smtClean="0">
                <a:cs typeface="微軟正黑體"/>
              </a:rPr>
              <a:t>。</a:t>
            </a:r>
          </a:p>
          <a:p>
            <a:pPr lvl="1" eaLnBrk="1" hangingPunct="1"/>
            <a:r>
              <a:rPr lang="en-US" altLang="zh-TW" sz="2200" smtClean="0">
                <a:cs typeface="微軟正黑體"/>
              </a:rPr>
              <a:t>frameborder=“yes”</a:t>
            </a:r>
            <a:r>
              <a:rPr lang="zh-TW" altLang="en-US" sz="2200" smtClean="0">
                <a:cs typeface="微軟正黑體"/>
              </a:rPr>
              <a:t>：是否</a:t>
            </a:r>
            <a:r>
              <a:rPr lang="zh-CN" altLang="en-US" sz="2200" smtClean="0"/>
              <a:t>显示框线</a:t>
            </a:r>
            <a:r>
              <a:rPr lang="en-US" altLang="zh-TW" sz="2200" smtClean="0">
                <a:cs typeface="微軟正黑體"/>
              </a:rPr>
              <a:t>,no</a:t>
            </a:r>
            <a:r>
              <a:rPr lang="zh-TW" altLang="en-US" sz="2200" smtClean="0">
                <a:cs typeface="微軟正黑體"/>
              </a:rPr>
              <a:t>不</a:t>
            </a:r>
            <a:r>
              <a:rPr lang="zh-CN" altLang="en-US" sz="2200" smtClean="0"/>
              <a:t>显示框线</a:t>
            </a:r>
          </a:p>
          <a:p>
            <a:pPr eaLnBrk="1" hangingPunct="1"/>
            <a:r>
              <a:rPr lang="en-US" altLang="zh-TW" sz="2600" smtClean="0">
                <a:cs typeface="微軟正黑體"/>
              </a:rPr>
              <a:t>Frame</a:t>
            </a:r>
            <a:r>
              <a:rPr lang="zh-TW" altLang="zh-CN" sz="2600" smtClean="0">
                <a:cs typeface="微軟正黑體"/>
              </a:rPr>
              <a:t> </a:t>
            </a:r>
            <a:r>
              <a:rPr lang="zh-CN" altLang="en-US" sz="2600" smtClean="0"/>
              <a:t>定义子网页</a:t>
            </a:r>
            <a:endParaRPr lang="zh-TW" altLang="en-US" sz="2600" smtClean="0">
              <a:cs typeface="微軟正黑體"/>
            </a:endParaRPr>
          </a:p>
          <a:p>
            <a:pPr lvl="1" eaLnBrk="1" hangingPunct="1"/>
            <a:r>
              <a:rPr lang="en-US" altLang="zh-TW" sz="2200" smtClean="0">
                <a:cs typeface="微軟正黑體"/>
              </a:rPr>
              <a:t>scrolling=“NO”</a:t>
            </a:r>
            <a:r>
              <a:rPr lang="zh-TW" altLang="en-US" sz="2200" smtClean="0">
                <a:cs typeface="微軟正黑體"/>
              </a:rPr>
              <a:t>：不</a:t>
            </a:r>
            <a:r>
              <a:rPr lang="zh-CN" altLang="en-US" sz="2200" smtClean="0"/>
              <a:t>会</a:t>
            </a:r>
            <a:r>
              <a:rPr lang="zh-TW" altLang="en-US" sz="2200" smtClean="0">
                <a:cs typeface="微軟正黑體"/>
              </a:rPr>
              <a:t>有</a:t>
            </a:r>
            <a:r>
              <a:rPr lang="en-US" altLang="zh-TW" sz="2200" smtClean="0">
                <a:cs typeface="微軟正黑體"/>
              </a:rPr>
              <a:t>scrolling bar,</a:t>
            </a:r>
            <a:r>
              <a:rPr lang="zh-CN" altLang="en-US" sz="2200" smtClean="0"/>
              <a:t>默认为</a:t>
            </a:r>
            <a:r>
              <a:rPr lang="en-US" altLang="zh-TW" sz="2200" smtClean="0">
                <a:cs typeface="微軟正黑體"/>
              </a:rPr>
              <a:t>yes</a:t>
            </a:r>
            <a:endParaRPr lang="en-US" altLang="zh-CN" sz="2200" smtClean="0"/>
          </a:p>
          <a:p>
            <a:pPr lvl="1" eaLnBrk="1" hangingPunct="1"/>
            <a:r>
              <a:rPr lang="en-US" altLang="zh-TW" sz="2200" smtClean="0">
                <a:cs typeface="微軟正黑體"/>
              </a:rPr>
              <a:t>Noresize : </a:t>
            </a:r>
            <a:r>
              <a:rPr lang="zh-TW" altLang="en-US" sz="2200" smtClean="0">
                <a:cs typeface="微軟正黑體"/>
              </a:rPr>
              <a:t>使用者</a:t>
            </a:r>
            <a:r>
              <a:rPr lang="zh-CN" altLang="en-US" sz="2200" smtClean="0"/>
              <a:t>无法调整分割网页的大小</a:t>
            </a:r>
            <a:r>
              <a:rPr lang="zh-TW" altLang="en-US" sz="2200" smtClean="0">
                <a:cs typeface="微軟正黑體"/>
              </a:rPr>
              <a:t>。</a:t>
            </a:r>
            <a:endParaRPr lang="en-US" altLang="zh-TW" sz="2200" smtClean="0">
              <a:cs typeface="微軟正黑體"/>
            </a:endParaRPr>
          </a:p>
          <a:p>
            <a:pPr eaLnBrk="1" hangingPunct="1"/>
            <a:endParaRPr lang="en-US" altLang="zh-CN" sz="2600" smtClean="0"/>
          </a:p>
        </p:txBody>
      </p:sp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3F5FB6-47BB-4B44-A784-2F97CDD06BB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常用标签</a:t>
            </a:r>
            <a:r>
              <a:rPr lang="en-US" altLang="zh-CN" dirty="0"/>
              <a:t>(</a:t>
            </a:r>
            <a:r>
              <a:rPr lang="zh-CN" altLang="en-US" dirty="0"/>
              <a:t>框架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超链接标签中</a:t>
            </a:r>
            <a:r>
              <a:rPr lang="en-US" altLang="zh-CN" sz="2400" smtClean="0"/>
              <a:t>Target</a:t>
            </a:r>
            <a:r>
              <a:rPr lang="zh-CN" altLang="en-US" sz="2400" smtClean="0"/>
              <a:t>属性</a:t>
            </a:r>
            <a:endParaRPr lang="zh-CN" altLang="en-US" sz="10000" smtClean="0"/>
          </a:p>
          <a:p>
            <a:pPr lvl="1" eaLnBrk="1" hangingPunct="1"/>
            <a:r>
              <a:rPr lang="zh-CN" altLang="en-US" sz="2000" smtClean="0"/>
              <a:t>指定名称：名称为</a:t>
            </a:r>
            <a:r>
              <a:rPr lang="en-US" altLang="zh-CN" sz="2000" smtClean="0"/>
              <a:t>frame</a:t>
            </a:r>
            <a:r>
              <a:rPr lang="zh-CN" altLang="en-US" sz="2000" smtClean="0"/>
              <a:t>名称</a:t>
            </a:r>
            <a:endParaRPr lang="zh-CN" altLang="en-US" sz="8800" smtClean="0"/>
          </a:p>
          <a:p>
            <a:pPr lvl="1" eaLnBrk="1" hangingPunct="1"/>
            <a:r>
              <a:rPr lang="en-US" altLang="zh-CN" sz="2000" smtClean="0"/>
              <a:t>_blank :</a:t>
            </a:r>
            <a:r>
              <a:rPr lang="zh-CN" altLang="en-US" sz="2000" smtClean="0"/>
              <a:t>打开一个新窗口</a:t>
            </a:r>
            <a:endParaRPr lang="zh-CN" altLang="en-US" sz="8800" smtClean="0"/>
          </a:p>
          <a:p>
            <a:pPr lvl="1" eaLnBrk="1" hangingPunct="1"/>
            <a:r>
              <a:rPr lang="en-US" altLang="zh-CN" sz="2000" smtClean="0"/>
              <a:t>_top :</a:t>
            </a:r>
            <a:r>
              <a:rPr lang="zh-CN" altLang="en-US" sz="2000" smtClean="0"/>
              <a:t>链接会开启在原本窗口中，并占满整个浏览器窗口</a:t>
            </a:r>
            <a:endParaRPr lang="zh-CN" altLang="en-US" sz="8800" smtClean="0"/>
          </a:p>
          <a:p>
            <a:pPr lvl="1" eaLnBrk="1" hangingPunct="1"/>
            <a:r>
              <a:rPr lang="en-US" altLang="zh-CN" sz="2000" smtClean="0"/>
              <a:t>_parent:</a:t>
            </a:r>
            <a:r>
              <a:rPr lang="zh-CN" altLang="en-US" sz="2000" smtClean="0"/>
              <a:t>占满目前子网页的</a:t>
            </a:r>
            <a:r>
              <a:rPr lang="en-US" altLang="zh-CN" sz="2000" smtClean="0"/>
              <a:t>frameset</a:t>
            </a:r>
            <a:r>
              <a:rPr lang="zh-CN" altLang="en-US" sz="2000" smtClean="0"/>
              <a:t>所指定区域</a:t>
            </a:r>
            <a:endParaRPr lang="en-US" altLang="zh-CN" sz="2000" smtClean="0"/>
          </a:p>
          <a:p>
            <a:pPr lvl="1" eaLnBrk="1" hangingPunct="1"/>
            <a:endParaRPr lang="en-US" altLang="zh-CN" sz="2000" smtClean="0"/>
          </a:p>
          <a:p>
            <a:pPr eaLnBrk="1" hangingPunct="1"/>
            <a:r>
              <a:rPr lang="en-US" altLang="zh-TW" sz="2400" smtClean="0">
                <a:cs typeface="微軟正黑體"/>
              </a:rPr>
              <a:t>20.html, 20-1.html,20-2.html,20-3.html,20-B.html</a:t>
            </a:r>
            <a:endParaRPr lang="zh-CN" altLang="en-US" sz="9200" smtClean="0"/>
          </a:p>
          <a:p>
            <a:pPr eaLnBrk="1" hangingPunct="1"/>
            <a:endParaRPr lang="zh-CN" altLang="en-US" sz="72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HTML</a:t>
            </a:r>
            <a:r>
              <a:rPr lang="zh-CN" altLang="en-US" dirty="0" smtClean="0"/>
              <a:t>常用标签</a:t>
            </a:r>
            <a:r>
              <a:rPr lang="en-US" altLang="zh-CN" dirty="0" smtClean="0"/>
              <a:t>(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内嵌框架或者叫内帧</a:t>
            </a:r>
            <a:endParaRPr lang="en-US" altLang="zh-CN" smtClean="0"/>
          </a:p>
          <a:p>
            <a:pPr lvl="1" eaLnBrk="1" hangingPunct="1"/>
            <a:r>
              <a:rPr lang="zh-CN" altLang="en-US" b="1" smtClean="0"/>
              <a:t>它的作用是在一网页中间插入一个框窗以显示另一个文件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testIframe.html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练习框架、</a:t>
            </a:r>
            <a:r>
              <a:rPr lang="en-US" altLang="zh-CN" smtClean="0"/>
              <a:t>Iframe</a:t>
            </a:r>
            <a:r>
              <a:rPr lang="zh-CN" altLang="en-US" smtClean="0"/>
              <a:t>、</a:t>
            </a:r>
            <a:r>
              <a:rPr lang="en-US" altLang="zh-CN" smtClean="0"/>
              <a:t>embed</a:t>
            </a: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课堂练习</a:t>
            </a:r>
            <a:r>
              <a:rPr lang="en-US" altLang="zh-CN" dirty="0" smtClean="0"/>
              <a:t>(15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熟悉课上所讲的标签</a:t>
            </a:r>
            <a:r>
              <a:rPr lang="en-US" altLang="zh-CN" smtClean="0"/>
              <a:t>(</a:t>
            </a:r>
            <a:r>
              <a:rPr lang="zh-CN" altLang="en-US" smtClean="0"/>
              <a:t>必做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zh-CN" altLang="en-US" smtClean="0"/>
              <a:t>完成类似网易那样的注册表单</a:t>
            </a:r>
            <a:r>
              <a:rPr lang="en-US" altLang="zh-CN" smtClean="0"/>
              <a:t>(</a:t>
            </a:r>
            <a:r>
              <a:rPr lang="zh-CN" altLang="en-US" smtClean="0"/>
              <a:t>只关注内容，页面效果可以忽略</a:t>
            </a:r>
            <a:r>
              <a:rPr lang="en-US" altLang="zh-CN" smtClean="0"/>
              <a:t>)</a:t>
            </a:r>
            <a:r>
              <a:rPr lang="zh-CN" altLang="en-US" smtClean="0"/>
              <a:t>（必检查！）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自学（下节课抽两个同学讲一讲）：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写一篇</a:t>
            </a:r>
            <a:r>
              <a:rPr lang="en-US" altLang="zh-CN" smtClean="0"/>
              <a:t>SEO</a:t>
            </a:r>
            <a:r>
              <a:rPr lang="zh-CN" altLang="en-US" smtClean="0"/>
              <a:t>和</a:t>
            </a:r>
            <a:r>
              <a:rPr lang="en-US" altLang="zh-CN" smtClean="0"/>
              <a:t>HTML</a:t>
            </a:r>
            <a:r>
              <a:rPr lang="zh-CN" altLang="en-US" smtClean="0"/>
              <a:t>的技术文章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写一篇关于</a:t>
            </a:r>
            <a:r>
              <a:rPr lang="en-US" altLang="zh-CN" smtClean="0"/>
              <a:t>HTML5</a:t>
            </a:r>
            <a:r>
              <a:rPr lang="zh-CN" altLang="en-US" smtClean="0"/>
              <a:t>的文章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 smtClean="0"/>
              <a:t>手工直接编写</a:t>
            </a:r>
          </a:p>
          <a:p>
            <a:pPr marL="990600" lvl="1" indent="-646113" eaLnBrk="1" hangingPunct="1"/>
            <a:r>
              <a:rPr lang="zh-CN" altLang="en-US" smtClean="0"/>
              <a:t>记事本等，存成</a:t>
            </a:r>
            <a:r>
              <a:rPr lang="en-US" altLang="zh-CN" smtClean="0"/>
              <a:t>.htm</a:t>
            </a:r>
            <a:r>
              <a:rPr lang="zh-CN" altLang="en-US" smtClean="0"/>
              <a:t>，</a:t>
            </a:r>
            <a:r>
              <a:rPr lang="en-US" altLang="zh-CN" smtClean="0"/>
              <a:t>.html</a:t>
            </a:r>
            <a:r>
              <a:rPr lang="zh-CN" altLang="en-US" smtClean="0"/>
              <a:t>格式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mtClean="0"/>
              <a:t>使用可视化</a:t>
            </a:r>
            <a:r>
              <a:rPr lang="en-US" altLang="zh-CN" smtClean="0"/>
              <a:t>HTML</a:t>
            </a:r>
            <a:r>
              <a:rPr lang="zh-CN" altLang="en-US" smtClean="0"/>
              <a:t>编 辑 器</a:t>
            </a:r>
          </a:p>
          <a:p>
            <a:pPr marL="990600" lvl="1" indent="-646113" eaLnBrk="1" hangingPunct="1"/>
            <a:r>
              <a:rPr lang="en-US" altLang="zh-CN" smtClean="0"/>
              <a:t>Frontpage</a:t>
            </a:r>
            <a:r>
              <a:rPr lang="zh-CN" altLang="en-US" smtClean="0"/>
              <a:t>、</a:t>
            </a:r>
            <a:r>
              <a:rPr lang="en-US" altLang="zh-CN" smtClean="0"/>
              <a:t>Dreamweaver</a:t>
            </a:r>
            <a:r>
              <a:rPr lang="zh-CN" altLang="en-US" smtClean="0"/>
              <a:t>等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smtClean="0">
                <a:solidFill>
                  <a:srgbClr val="FF0000"/>
                </a:solidFill>
              </a:rPr>
              <a:t>由</a:t>
            </a:r>
            <a:r>
              <a:rPr lang="en-US" altLang="zh-CN" smtClean="0">
                <a:solidFill>
                  <a:srgbClr val="FF0000"/>
                </a:solidFill>
              </a:rPr>
              <a:t>Web </a:t>
            </a:r>
            <a:r>
              <a:rPr lang="zh-CN" altLang="en-US" smtClean="0">
                <a:solidFill>
                  <a:srgbClr val="FF0000"/>
                </a:solidFill>
              </a:rPr>
              <a:t>服务器（ 或称</a:t>
            </a:r>
            <a:r>
              <a:rPr lang="en-US" altLang="zh-CN" smtClean="0">
                <a:solidFill>
                  <a:srgbClr val="FF0000"/>
                </a:solidFill>
              </a:rPr>
              <a:t>HTTP </a:t>
            </a:r>
            <a:r>
              <a:rPr lang="zh-CN" altLang="en-US" smtClean="0">
                <a:solidFill>
                  <a:srgbClr val="FF0000"/>
                </a:solidFill>
              </a:rPr>
              <a:t>服务器） 实时动态地生成。</a:t>
            </a:r>
          </a:p>
          <a:p>
            <a:pPr marL="609600" indent="-609600" eaLnBrk="1" hangingPunct="1"/>
            <a:endParaRPr lang="en-US" altLang="zh-CN" smtClean="0"/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C85D67-F06E-4C5D-8047-CAF15BAD8B4F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文档的编写方法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/>
              <a:t>&lt;html&gt;...&lt;/html&gt;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/>
              <a:t>&lt;head&gt;...&lt;/head&gt;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smtClean="0"/>
              <a:t>&lt;body&gt;...&lt;/body&gt;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b="1" smtClean="0"/>
              <a:t>元素</a:t>
            </a:r>
            <a:r>
              <a:rPr lang="zh-CN" altLang="en-US" sz="2600" smtClean="0"/>
              <a:t>：是</a:t>
            </a:r>
            <a:r>
              <a:rPr lang="en-US" altLang="zh-CN" sz="2600" smtClean="0"/>
              <a:t>HTML</a:t>
            </a:r>
            <a:r>
              <a:rPr lang="zh-CN" altLang="en-US" sz="2600" smtClean="0"/>
              <a:t>语言的基本部分。元素总是成对出现，每一对元素一般都有一个开始的标记（如</a:t>
            </a:r>
            <a:r>
              <a:rPr lang="en-US" altLang="zh-CN" sz="2600" smtClean="0"/>
              <a:t>&lt;body&gt;</a:t>
            </a:r>
            <a:r>
              <a:rPr lang="zh-CN" altLang="en-US" sz="2600" smtClean="0"/>
              <a:t>），也有一个结束的标记（如</a:t>
            </a:r>
            <a:r>
              <a:rPr lang="en-US" altLang="zh-CN" sz="2600" smtClean="0"/>
              <a:t>&lt;/body&gt;</a:t>
            </a:r>
            <a:r>
              <a:rPr lang="zh-CN" altLang="en-US" sz="2600" smtClean="0"/>
              <a:t>）。元素的标记要用一对尖括号括起来，并且结束的标记总是在开始的标记前加一个斜杠。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600" smtClean="0"/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BBB059-5260-4E31-A4A3-BBB9C1A3851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HTML </a:t>
            </a:r>
            <a:r>
              <a:rPr lang="zh-CN" altLang="en-US" dirty="0"/>
              <a:t>文件结构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&lt;HTML&gt; 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&lt;HEAD&gt;</a:t>
            </a:r>
          </a:p>
          <a:p>
            <a:pPr lvl="3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&lt;title&gt;&lt;/title&gt;</a:t>
            </a:r>
          </a:p>
          <a:p>
            <a:pPr lvl="3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&lt;meta&gt;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&lt;/HEAD&gt;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&lt;BODY&gt;</a:t>
            </a:r>
          </a:p>
          <a:p>
            <a:pPr lvl="3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HTML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文件的正文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&lt;/BODY&gt;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2"/>
                <a:cs typeface="Arial Unicode MS" pitchFamily="34" charset="-122"/>
              </a:rPr>
              <a:t> &lt;/HTML&gt;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altLang="zh-CN"/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899BBF-1F39-46F7-9420-A8AE0F108777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HTML </a:t>
            </a:r>
            <a:r>
              <a:rPr lang="zh-CN" altLang="en-US"/>
              <a:t>文件结构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600" smtClean="0"/>
              <a:t>&lt;html&gt;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600" smtClean="0"/>
              <a:t>      &lt;head&gt;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600" smtClean="0"/>
              <a:t>       	&lt;title&gt;my first page&lt;/title&gt;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600" smtClean="0"/>
              <a:t>      &lt;/head&gt;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600" smtClean="0"/>
              <a:t>      &lt;body&gt;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600" smtClean="0"/>
              <a:t>     	 This is my first homepage!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600" smtClean="0"/>
              <a:t>      &lt;/body&gt;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smtClean="0">
                <a:cs typeface="Times New Roman" pitchFamily="18" charset="0"/>
              </a:rPr>
              <a:t>&lt;/html&gt;</a:t>
            </a:r>
            <a:r>
              <a:rPr lang="en-US" altLang="zh-CN" sz="2600" smtClean="0"/>
              <a:t> </a:t>
            </a:r>
          </a:p>
          <a:p>
            <a:pPr eaLnBrk="1" hangingPunct="1"/>
            <a:endParaRPr lang="en-US" altLang="zh-CN" sz="2600" smtClean="0"/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E0D7EB-CF85-46A3-B624-29428F69D7A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第一张</a:t>
            </a:r>
            <a:r>
              <a:rPr lang="zh-CN" altLang="en-US" dirty="0" smtClean="0"/>
              <a:t>网页！（</a:t>
            </a:r>
            <a:r>
              <a:rPr lang="en-US" altLang="zh-CN" dirty="0"/>
              <a:t>01.htm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HTML</a:t>
            </a:r>
            <a:r>
              <a:rPr lang="zh-CN" altLang="en-US" smtClean="0"/>
              <a:t>元素可以有自己的相关属性，每一个属性还可以由我们网页编制者赋一定的值。元素属性出现在元素的</a:t>
            </a:r>
            <a:r>
              <a:rPr lang="en-US" altLang="zh-CN" smtClean="0">
                <a:solidFill>
                  <a:srgbClr val="FF3300"/>
                </a:solidFill>
              </a:rPr>
              <a:t>&lt; &gt;</a:t>
            </a:r>
            <a:r>
              <a:rPr lang="zh-CN" altLang="en-US" smtClean="0">
                <a:solidFill>
                  <a:srgbClr val="FF3300"/>
                </a:solidFill>
              </a:rPr>
              <a:t>内</a:t>
            </a:r>
            <a:r>
              <a:rPr lang="zh-CN" altLang="en-US" smtClean="0"/>
              <a:t>，并且和元素名之间有</a:t>
            </a:r>
            <a:r>
              <a:rPr lang="zh-CN" altLang="en-US" smtClean="0">
                <a:solidFill>
                  <a:srgbClr val="FF3300"/>
                </a:solidFill>
              </a:rPr>
              <a:t>一个空格</a:t>
            </a:r>
            <a:r>
              <a:rPr lang="zh-CN" altLang="en-US" smtClean="0"/>
              <a:t>分隔；属性值用</a:t>
            </a:r>
            <a:r>
              <a:rPr lang="zh-CN" altLang="en-US" smtClean="0">
                <a:solidFill>
                  <a:srgbClr val="FF3300"/>
                </a:solidFill>
              </a:rPr>
              <a:t>“”</a:t>
            </a:r>
            <a:r>
              <a:rPr lang="zh-CN" altLang="en-US" smtClean="0"/>
              <a:t>引起来。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83749A-9D4E-443C-9CC4-777D9500241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HTML</a:t>
            </a:r>
            <a:r>
              <a:rPr lang="zh-CN" altLang="en-US" dirty="0"/>
              <a:t>元素属性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6663</TotalTime>
  <Words>2915</Words>
  <Application>Microsoft Office PowerPoint</Application>
  <PresentationFormat>全屏显示(4:3)</PresentationFormat>
  <Paragraphs>415</Paragraphs>
  <Slides>47</Slides>
  <Notes>6</Notes>
  <HiddenSlides>2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演示文稿设计模板</vt:lpstr>
      </vt:variant>
      <vt:variant>
        <vt:i4>9</vt:i4>
      </vt:variant>
      <vt:variant>
        <vt:lpstr>幻灯片标题</vt:lpstr>
      </vt:variant>
      <vt:variant>
        <vt:i4>47</vt:i4>
      </vt:variant>
    </vt:vector>
  </HeadingPairs>
  <TitlesOfParts>
    <vt:vector size="68" baseType="lpstr">
      <vt:lpstr>Arial</vt:lpstr>
      <vt:lpstr>宋体</vt:lpstr>
      <vt:lpstr>Lucida Sans Unicode</vt:lpstr>
      <vt:lpstr>黑体</vt:lpstr>
      <vt:lpstr>Wingdings 3</vt:lpstr>
      <vt:lpstr>Verdana</vt:lpstr>
      <vt:lpstr>Wingdings 2</vt:lpstr>
      <vt:lpstr>Calibri</vt:lpstr>
      <vt:lpstr>Wingdings</vt:lpstr>
      <vt:lpstr>Arial Unicode MS</vt:lpstr>
      <vt:lpstr>Times New Roman</vt:lpstr>
      <vt:lpstr>微軟正黑體</vt:lpstr>
      <vt:lpstr>聚合</vt:lpstr>
      <vt:lpstr>聚合</vt:lpstr>
      <vt:lpstr>聚合</vt:lpstr>
      <vt:lpstr>聚合</vt:lpstr>
      <vt:lpstr>聚合</vt:lpstr>
      <vt:lpstr>聚合</vt:lpstr>
      <vt:lpstr>聚合</vt:lpstr>
      <vt:lpstr>聚合</vt:lpstr>
      <vt:lpstr>聚合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HTML语言</dc:title>
  <cp:lastModifiedBy>admin</cp:lastModifiedBy>
  <cp:revision>115</cp:revision>
  <dcterms:modified xsi:type="dcterms:W3CDTF">2017-01-09T03:30:50Z</dcterms:modified>
</cp:coreProperties>
</file>