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9" r:id="rId5"/>
    <p:sldId id="275" r:id="rId6"/>
    <p:sldId id="276" r:id="rId7"/>
    <p:sldId id="262" r:id="rId8"/>
    <p:sldId id="268" r:id="rId9"/>
    <p:sldId id="278" r:id="rId10"/>
    <p:sldId id="270" r:id="rId11"/>
    <p:sldId id="271" r:id="rId12"/>
    <p:sldId id="279" r:id="rId13"/>
    <p:sldId id="263" r:id="rId14"/>
    <p:sldId id="280" r:id="rId15"/>
    <p:sldId id="281" r:id="rId16"/>
    <p:sldId id="283" r:id="rId17"/>
    <p:sldId id="284" r:id="rId18"/>
    <p:sldId id="264" r:id="rId19"/>
    <p:sldId id="285" r:id="rId20"/>
    <p:sldId id="265" r:id="rId21"/>
    <p:sldId id="266" r:id="rId22"/>
    <p:sldId id="286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B2B2B2"/>
    <a:srgbClr val="202020"/>
    <a:srgbClr val="323232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Business Location Explore in Toronto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375" y="3014345"/>
            <a:ext cx="7393305" cy="1518285"/>
          </a:xfrm>
        </p:spPr>
        <p:txBody>
          <a:bodyPr/>
          <a:p>
            <a:r>
              <a:rPr lang="" altLang="en-US"/>
              <a:t>Bin Yu</a:t>
            </a:r>
            <a:endParaRPr lang="" altLang="en-US"/>
          </a:p>
          <a:p>
            <a:r>
              <a:rPr lang="" altLang="en-US"/>
              <a:t>2020.04.21</a:t>
            </a:r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60730" y="6354445"/>
            <a:ext cx="10961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Peer-graded Assignment for Course Applied Data Science Capstone, Week 4/5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lvl="0"/>
            <a:r>
              <a:rPr lang="en-US">
                <a:sym typeface="+mn-ea"/>
              </a:rPr>
              <a:t>2.3 Show venues on map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lnSpc>
                <a:spcPct val="200000"/>
              </a:lnSpc>
            </a:pPr>
            <a:r>
              <a:rPr lang="en-US">
                <a:sym typeface="+mn-ea"/>
              </a:rPr>
              <a:t>Step (1) Find the center of the map</a:t>
            </a:r>
            <a:endParaRPr lang="en-US">
              <a:sym typeface="+mn-ea"/>
            </a:endParaRPr>
          </a:p>
          <a:p>
            <a:pPr lvl="0">
              <a:lnSpc>
                <a:spcPct val="200000"/>
              </a:lnSpc>
            </a:pPr>
            <a:r>
              <a:rPr lang="en-US">
                <a:sym typeface="+mn-ea"/>
              </a:rPr>
              <a:t>Step (2) Mark the venues on maps</a:t>
            </a:r>
            <a:endParaRPr lang="en-US">
              <a:sym typeface="+mn-ea"/>
            </a:endParaRPr>
          </a:p>
          <a:p>
            <a:pPr lvl="0">
              <a:lnSpc>
                <a:spcPct val="200000"/>
              </a:lnSpc>
            </a:pPr>
            <a:endParaRPr lang="en-US">
              <a:sym typeface="+mn-ea"/>
            </a:endParaRPr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Mark the </a:t>
            </a:r>
            <a:r>
              <a:rPr lang="" altLang="en-US"/>
              <a:t>Restaurants </a:t>
            </a:r>
            <a:r>
              <a:rPr lang="en-US"/>
              <a:t>on maps</a:t>
            </a:r>
            <a:endParaRPr lang="en-US"/>
          </a:p>
        </p:txBody>
      </p:sp>
      <p:pic>
        <p:nvPicPr>
          <p:cNvPr id="4" name="Content Placeholder 3" descr="MapRestaurant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7880" y="1539875"/>
            <a:ext cx="759142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lvl="0"/>
            <a:r>
              <a:rPr lang="en-US">
                <a:sym typeface="+mn-ea"/>
              </a:rPr>
              <a:t>3. Methodology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3.1 Definition of Sufficiency and InSufficiency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3.2 Isolation Forest Anomaly Dection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lvl="0"/>
            <a:r>
              <a:rPr lang="en-US" sz="3600">
                <a:sym typeface="+mn-ea"/>
              </a:rPr>
              <a:t>3.1 Definition of Sufficiency and InSufficiency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 Sufficient Demand</a:t>
            </a:r>
            <a:r>
              <a:rPr lang="en-US"/>
              <a:t> </a:t>
            </a:r>
            <a:r>
              <a:rPr lang="" altLang="en-US"/>
              <a:t>:</a:t>
            </a:r>
            <a:endParaRPr lang="" altLang="en-US"/>
          </a:p>
          <a:p>
            <a:pPr marL="0" indent="0">
              <a:buNone/>
            </a:pPr>
            <a:r>
              <a:rPr lang="" altLang="en-US" sz="2800"/>
              <a:t>	</a:t>
            </a:r>
            <a:r>
              <a:rPr lang="en-US" sz="2800"/>
              <a:t>a bigger average restaurant provider over the area</a:t>
            </a:r>
            <a:endParaRPr lang="en-US" sz="28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Insufficient Support</a:t>
            </a:r>
            <a:r>
              <a:rPr lang="" altLang="en-US"/>
              <a:t>: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</a:t>
            </a:r>
            <a:r>
              <a:rPr lang="en-US"/>
              <a:t> </a:t>
            </a:r>
            <a:r>
              <a:rPr lang="en-US" sz="2800"/>
              <a:t>a smaller average restaurant business over the area</a:t>
            </a:r>
            <a:endParaRPr lang="en-US" sz="2800"/>
          </a:p>
          <a:p>
            <a:pPr marL="0" indent="0"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lvl="0"/>
            <a:r>
              <a:rPr lang="en-US">
                <a:sym typeface="+mn-ea"/>
              </a:rPr>
              <a:t>3.2 Isolation Forest Anomaly Dection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0355"/>
            <a:ext cx="10972800" cy="753110"/>
          </a:xfrm>
        </p:spPr>
        <p:txBody>
          <a:bodyPr/>
          <a:p>
            <a:r>
              <a:rPr lang="en-US"/>
              <a:t>Step (1) Define and Fit the model</a:t>
            </a:r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08660" y="2613660"/>
            <a:ext cx="10744835" cy="175323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IF_cols = ['Avg_ChineseR','Avg_AsianR','Avg_OtherR','Avg_AnyR']</a:t>
            </a:r>
            <a:endParaRPr lang="en-US">
              <a:sym typeface="+mn-ea"/>
            </a:endParaRPr>
          </a:p>
          <a:p>
            <a:endParaRPr lang="en-US"/>
          </a:p>
          <a:p>
            <a:r>
              <a:rPr lang="en-US">
                <a:sym typeface="+mn-ea"/>
              </a:rPr>
              <a:t>model=IsolationForest( n_estimators=50, max_samples='auto', contamination=float(0.1), max_features=4 )</a:t>
            </a:r>
            <a:endParaRPr lang="en-US"/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model.fit( df_avg[])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lvl="0"/>
            <a:r>
              <a:rPr lang="en-US">
                <a:sym typeface="+mn-ea"/>
              </a:rPr>
              <a:t>3.2 Isolation Forest Anomaly Dection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955675"/>
          </a:xfrm>
        </p:spPr>
        <p:txBody>
          <a:bodyPr/>
          <a:p>
            <a:r>
              <a:rPr lang="en-US"/>
              <a:t>Step (2) Attached Scores and Anomaly Column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Screenshot from 2020-04-21 23-37-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" y="2555875"/>
            <a:ext cx="10713720" cy="1684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5" y="274638"/>
            <a:ext cx="10972800" cy="1143000"/>
          </a:xfrm>
        </p:spPr>
        <p:txBody>
          <a:bodyPr/>
          <a:p>
            <a:pPr lvl="0"/>
            <a:r>
              <a:rPr lang="en-US">
                <a:sym typeface="+mn-ea"/>
              </a:rPr>
              <a:t>3.2 Isolation Forest Anomaly Dection</a:t>
            </a:r>
            <a:endParaRPr lang="en-US"/>
          </a:p>
        </p:txBody>
      </p:sp>
      <p:pic>
        <p:nvPicPr>
          <p:cNvPr id="5" name="Content Placeholder 4" descr="Screenshot from 2020-04-21 23-38-2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8061325" cy="4648835"/>
          </a:xfrm>
          <a:prstGeom prst="rect">
            <a:avLst/>
          </a:prstGeom>
        </p:spPr>
      </p:pic>
      <p:pic>
        <p:nvPicPr>
          <p:cNvPr id="6" name="Picture 5" descr="Screenshot from 2020-04-21 23-39-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800" y="1489075"/>
            <a:ext cx="2981325" cy="2305050"/>
          </a:xfrm>
          <a:prstGeom prst="rect">
            <a:avLst/>
          </a:prstGeom>
        </p:spPr>
      </p:pic>
      <p:pic>
        <p:nvPicPr>
          <p:cNvPr id="7" name="Picture 6" descr="Screenshot from 2020-04-21 23-38-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800" y="4004945"/>
            <a:ext cx="3152775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lvl="0"/>
            <a:r>
              <a:rPr lang="en-US">
                <a:sym typeface="+mn-ea"/>
              </a:rPr>
              <a:t>4. Result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p>
            <a:pPr marL="0" indent="0">
              <a:buNone/>
            </a:pPr>
            <a:r>
              <a:rPr lang="en-US" sz="2000"/>
              <a:t>To open a new Chinese restaurant, we have two locations with potentially highest opportunites, marked as Red on above map:</a:t>
            </a:r>
            <a:endParaRPr lang="en-US" sz="2000"/>
          </a:p>
          <a:p>
            <a:r>
              <a:rPr lang="en-US" sz="2000">
                <a:solidFill>
                  <a:srgbClr val="FF0000"/>
                </a:solidFill>
              </a:rPr>
              <a:t>North St.James Town</a:t>
            </a:r>
            <a:endParaRPr lang="en-US" sz="2000">
              <a:solidFill>
                <a:srgbClr val="FF0000"/>
              </a:solidFill>
            </a:endParaRPr>
          </a:p>
          <a:p>
            <a:r>
              <a:rPr lang="en-US" sz="2000">
                <a:solidFill>
                  <a:srgbClr val="FF0000"/>
                </a:solidFill>
              </a:rPr>
              <a:t>Regent Park</a:t>
            </a:r>
            <a:endParaRPr lang="en-US" sz="2000">
              <a:solidFill>
                <a:srgbClr val="FF0000"/>
              </a:solidFill>
            </a:endParaRPr>
          </a:p>
          <a:p>
            <a:endParaRPr lang="en-US" sz="2000"/>
          </a:p>
          <a:p>
            <a:pPr marL="0" indent="0">
              <a:buNone/>
            </a:pPr>
            <a:r>
              <a:rPr lang="en-US" sz="2000"/>
              <a:t>Plus the other three locations may also have moderate oppertunites, marked as Orange on above map:</a:t>
            </a:r>
            <a:endParaRPr lang="en-US" sz="2000"/>
          </a:p>
          <a:p>
            <a:r>
              <a:rPr lang="en-US" sz="2000">
                <a:solidFill>
                  <a:srgbClr val="FFC000"/>
                </a:solidFill>
              </a:rPr>
              <a:t>Yonge-St.Clair</a:t>
            </a:r>
            <a:endParaRPr lang="en-US" sz="2000">
              <a:solidFill>
                <a:srgbClr val="FFC000"/>
              </a:solidFill>
            </a:endParaRPr>
          </a:p>
          <a:p>
            <a:r>
              <a:rPr lang="en-US" sz="2000">
                <a:solidFill>
                  <a:srgbClr val="FFC000"/>
                </a:solidFill>
              </a:rPr>
              <a:t>Rouge</a:t>
            </a:r>
            <a:endParaRPr lang="en-US" sz="2000">
              <a:solidFill>
                <a:srgbClr val="FFC000"/>
              </a:solidFill>
            </a:endParaRPr>
          </a:p>
          <a:p>
            <a:r>
              <a:rPr lang="en-US" sz="2000">
                <a:solidFill>
                  <a:srgbClr val="FFC000"/>
                </a:solidFill>
              </a:rPr>
              <a:t>Roncesvalles</a:t>
            </a:r>
            <a:endParaRPr lang="en-US" sz="200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lvl="0"/>
            <a:r>
              <a:rPr lang="en-US">
                <a:sym typeface="+mn-ea"/>
              </a:rPr>
              <a:t>4. Result</a:t>
            </a:r>
            <a:endParaRPr lang="en-US"/>
          </a:p>
        </p:txBody>
      </p:sp>
      <p:pic>
        <p:nvPicPr>
          <p:cNvPr id="5" name="Content Placeholder 4" descr="Screenshot from 2020-04-21 23-42-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1000" y="1236980"/>
            <a:ext cx="8587105" cy="51860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lvl="0"/>
            <a:r>
              <a:rPr lang="en-US">
                <a:sym typeface="+mn-ea"/>
              </a:rPr>
              <a:t>5. Discussion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latinLnBrk="0" hangingPunct="1">
              <a:spcBef>
                <a:spcPts val="1200"/>
              </a:spcBef>
            </a:pPr>
            <a:r>
              <a:rPr lang="en-US" sz="2800"/>
              <a:t>We could add more features into the model, </a:t>
            </a:r>
            <a:r>
              <a:rPr lang="en-US" sz="1800"/>
              <a:t>such </a:t>
            </a:r>
            <a:r>
              <a:rPr lang="en-US" sz="2800"/>
              <a:t>as the rating of the venues, size of the business, etc.</a:t>
            </a:r>
            <a:endParaRPr lang="en-US" sz="2800"/>
          </a:p>
          <a:p>
            <a:pPr eaLnBrk="1" latinLnBrk="0" hangingPunct="1">
              <a:spcBef>
                <a:spcPts val="1200"/>
              </a:spcBef>
            </a:pPr>
            <a:r>
              <a:rPr lang="en-US" sz="2800"/>
              <a:t>Also, it would be better if we could fetch more data from different data sources, along with FourQuares, it may help us to build a more accurate model.</a:t>
            </a:r>
            <a:endParaRPr lang="en-US" sz="2800"/>
          </a:p>
          <a:p>
            <a:pPr eaLnBrk="1" latinLnBrk="0" hangingPunct="1">
              <a:spcBef>
                <a:spcPts val="1200"/>
              </a:spcBef>
            </a:pPr>
            <a:r>
              <a:rPr lang="en-US" sz="2800"/>
              <a:t>Plus, We could introduce other dimensional data like population, Demographics, income, etc., for this information also has an impact on the consuming market.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Business Location Explore in Toronto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Contents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1. Introduction</a:t>
            </a:r>
            <a:endParaRPr lang="en-US"/>
          </a:p>
          <a:p>
            <a:pPr marL="0" indent="0">
              <a:buNone/>
            </a:pPr>
            <a:r>
              <a:rPr lang="en-US"/>
              <a:t>2. Data Collection</a:t>
            </a:r>
            <a:endParaRPr lang="en-US"/>
          </a:p>
          <a:p>
            <a:pPr marL="0" indent="0">
              <a:buNone/>
            </a:pPr>
            <a:r>
              <a:rPr lang="en-US"/>
              <a:t>3. Methodology</a:t>
            </a:r>
            <a:endParaRPr lang="en-US"/>
          </a:p>
          <a:p>
            <a:pPr marL="0" indent="0">
              <a:buNone/>
            </a:pPr>
            <a:r>
              <a:rPr lang="en-US"/>
              <a:t>4. Result</a:t>
            </a:r>
            <a:endParaRPr lang="en-US"/>
          </a:p>
          <a:p>
            <a:pPr marL="0" indent="0">
              <a:buNone/>
            </a:pPr>
            <a:r>
              <a:rPr lang="en-US"/>
              <a:t>5. Discussion</a:t>
            </a:r>
            <a:endParaRPr lang="en-US"/>
          </a:p>
          <a:p>
            <a:pPr marL="0" indent="0">
              <a:buNone/>
            </a:pPr>
            <a:r>
              <a:rPr lang="en-US"/>
              <a:t>6. Conclusion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lvl="0"/>
            <a:r>
              <a:rPr lang="en-US">
                <a:sym typeface="+mn-ea"/>
              </a:rPr>
              <a:t>6. 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lnSpc>
                <a:spcPct val="150000"/>
              </a:lnSpc>
              <a:buNone/>
            </a:pPr>
            <a:r>
              <a:rPr lang="en-US" b="1">
                <a:solidFill>
                  <a:srgbClr val="CC3300"/>
                </a:solidFill>
              </a:rPr>
              <a:t>Isolation Forest model</a:t>
            </a:r>
            <a:r>
              <a:rPr lang="en-US"/>
              <a:t> </a:t>
            </a:r>
            <a:r>
              <a:rPr lang="" altLang="en-US"/>
              <a:t>help us </a:t>
            </a:r>
            <a:r>
              <a:rPr lang="en-US"/>
              <a:t>to find </a:t>
            </a:r>
            <a:r>
              <a:rPr lang="en-US">
                <a:solidFill>
                  <a:srgbClr val="CC3300"/>
                </a:solidFill>
              </a:rPr>
              <a:t>outliers</a:t>
            </a:r>
            <a:r>
              <a:rPr lang="en-US"/>
              <a:t> in the restaurant business, and find out location-based significantly different from those majority of the other locations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 Business Location Explore in Toronto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" altLang="en-US"/>
          </a:p>
          <a:p>
            <a:endParaRPr lang="" altLang="en-US"/>
          </a:p>
          <a:p>
            <a:pPr marL="0" indent="0" algn="ctr">
              <a:buNone/>
            </a:pPr>
            <a:r>
              <a:rPr lang="en-US" altLang="en-US" sz="7200">
                <a:sym typeface="+mn-ea"/>
              </a:rPr>
              <a:t>Thank You!</a:t>
            </a:r>
            <a:br>
              <a:rPr lang="en-US" altLang="en-US">
                <a:sym typeface="+mn-ea"/>
              </a:rPr>
            </a:br>
            <a:endParaRPr lang="" altLang="en-US">
              <a:sym typeface="+mn-ea"/>
            </a:endParaRPr>
          </a:p>
          <a:p>
            <a:endParaRPr lang="" altLang="en-US"/>
          </a:p>
          <a:p>
            <a:endParaRPr lang="" altLang="en-US"/>
          </a:p>
          <a:p>
            <a:pPr marL="0" indent="0">
              <a:buNone/>
            </a:pPr>
            <a:r>
              <a:rPr lang="en-US" sz="1400"/>
              <a:t>This is Peer-graded Assignment for Course Applied Data Science Capstone, Week 4/5</a:t>
            </a:r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1. 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1.1 Business Requests</a:t>
            </a:r>
            <a:endParaRPr lang="en-US"/>
          </a:p>
          <a:p>
            <a:r>
              <a:rPr lang="en-US">
                <a:sym typeface="+mn-ea"/>
              </a:rPr>
              <a:t>1.2 Analytic Approach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lvl="0"/>
            <a:r>
              <a:rPr lang="en-US">
                <a:sym typeface="+mn-ea"/>
              </a:rPr>
              <a:t>1.1 Business Requests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Generate </a:t>
            </a:r>
            <a:r>
              <a:rPr lang="en-US"/>
              <a:t>The location problem </a:t>
            </a:r>
            <a:endParaRPr lang="en-US"/>
          </a:p>
          <a:p>
            <a:r>
              <a:rPr lang="" altLang="en-US"/>
              <a:t>L</a:t>
            </a:r>
            <a:r>
              <a:rPr lang="en-US"/>
              <a:t>ocation to start a new business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We assume</a:t>
            </a:r>
            <a:r>
              <a:rPr lang="" altLang="en-US"/>
              <a:t>: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A</a:t>
            </a:r>
            <a:r>
              <a:rPr lang="en-US"/>
              <a:t>n investor wants to start a new business to serve Chinese food in downtown Toronto due to its density of population, higher average income, as well as the diversity of culture.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lvl="0"/>
            <a:r>
              <a:rPr lang="en-US">
                <a:sym typeface="+mn-ea"/>
              </a:rPr>
              <a:t>1.2 Analytic Approach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A good location should satisfy the two criteria at the same time:</a:t>
            </a:r>
            <a:endParaRPr lang="en-US"/>
          </a:p>
          <a:p>
            <a:endParaRPr lang="en-US"/>
          </a:p>
          <a:p>
            <a:r>
              <a:rPr lang="en-US"/>
              <a:t>(1) Sufficient demand</a:t>
            </a:r>
            <a:endParaRPr lang="en-US"/>
          </a:p>
          <a:p>
            <a:r>
              <a:rPr lang="en-US"/>
              <a:t>(2) Insufficient support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lvl="0"/>
            <a:r>
              <a:rPr lang="en-US">
                <a:sym typeface="+mn-ea"/>
              </a:rPr>
              <a:t>2. Data Collection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2.1 Scrape location info in Toronto</a:t>
            </a:r>
            <a:endParaRPr lang="en-US"/>
          </a:p>
          <a:p>
            <a:r>
              <a:rPr lang="en-US">
                <a:sym typeface="+mn-ea"/>
              </a:rPr>
              <a:t>2.2 Fetch all 'FOOD' venues in Toronto</a:t>
            </a:r>
            <a:endParaRPr lang="en-US"/>
          </a:p>
          <a:p>
            <a:r>
              <a:rPr lang="en-US">
                <a:sym typeface="+mn-ea"/>
              </a:rPr>
              <a:t>2.3 Show venues on map</a:t>
            </a:r>
            <a:endParaRPr 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2.1 Scrape location info in Toronto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Step(1) Fetch postal code in Toronto</a:t>
            </a:r>
            <a:endParaRPr lang="en-US"/>
          </a:p>
          <a:p>
            <a:pPr lvl="0"/>
            <a:r>
              <a:rPr lang="en-US"/>
              <a:t>Step(2) Attaching geo info for each postal code</a:t>
            </a:r>
            <a:endParaRPr lang="en-US"/>
          </a:p>
          <a:p>
            <a:pPr lvl="0"/>
            <a:endParaRPr lang="en-US"/>
          </a:p>
        </p:txBody>
      </p:sp>
      <p:pic>
        <p:nvPicPr>
          <p:cNvPr id="4" name="Picture 3" descr="Screenshot from 2020-04-21 23-23-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8365" y="3101975"/>
            <a:ext cx="10415270" cy="31229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2.1 Scrape location info in Toronto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Step (3) Visualization areas on map</a:t>
            </a:r>
            <a:endParaRPr lang="en-US"/>
          </a:p>
        </p:txBody>
      </p:sp>
      <p:pic>
        <p:nvPicPr>
          <p:cNvPr id="5" name="Picture 4" descr="MapToront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0880" y="2211070"/>
            <a:ext cx="7560945" cy="4521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lvl="0"/>
            <a:r>
              <a:rPr lang="en-US">
                <a:sym typeface="+mn-ea"/>
              </a:rPr>
              <a:t>2.2 Fetch all 'FOOD' venues in Toronto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lnSpc>
                <a:spcPct val="150000"/>
              </a:lnSpc>
            </a:pPr>
            <a:r>
              <a:rPr lang="en-US"/>
              <a:t>Step(1) First we set API credentials</a:t>
            </a:r>
            <a:endParaRPr lang="en-US"/>
          </a:p>
          <a:p>
            <a:pPr lvl="0">
              <a:lnSpc>
                <a:spcPct val="150000"/>
              </a:lnSpc>
            </a:pPr>
            <a:r>
              <a:rPr lang="en-US"/>
              <a:t>Step(2) Fetch data via FourSquare API</a:t>
            </a:r>
            <a:endParaRPr lang="en-US"/>
          </a:p>
          <a:p>
            <a:pPr lvl="0">
              <a:lnSpc>
                <a:spcPct val="150000"/>
              </a:lnSpc>
            </a:pPr>
            <a:r>
              <a:rPr lang="en-US"/>
              <a:t>Step(3) Review venues contains Restaurant in their Name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2987</Words>
  <Application>WPS Presentation</Application>
  <PresentationFormat>宽屏</PresentationFormat>
  <Paragraphs>136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SimSun</vt:lpstr>
      <vt:lpstr>Wingdings</vt:lpstr>
      <vt:lpstr>DejaVu Sans</vt:lpstr>
      <vt:lpstr>Arial Unicode MS</vt:lpstr>
      <vt:lpstr>Arial Black</vt:lpstr>
      <vt:lpstr>微软雅黑</vt:lpstr>
      <vt:lpstr>Droid Sans Fallback</vt:lpstr>
      <vt:lpstr>SimSun</vt:lpstr>
      <vt:lpstr>Abyssinica SIL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2.1 Scrape location info in Toronto</vt:lpstr>
      <vt:lpstr>PowerPoint 演示文稿</vt:lpstr>
      <vt:lpstr>PowerPoint 演示文稿</vt:lpstr>
      <vt:lpstr>PowerPoint 演示文稿</vt:lpstr>
      <vt:lpstr>PowerPoint 演示文稿</vt:lpstr>
      <vt:lpstr>3. Methodology</vt:lpstr>
      <vt:lpstr>PowerPoint 演示文稿</vt:lpstr>
      <vt:lpstr>3.2 Isolation Forest Anomaly Dection</vt:lpstr>
      <vt:lpstr>3.2 Isolation Forest Anomaly Dection</vt:lpstr>
      <vt:lpstr>PowerPoint 演示文稿</vt:lpstr>
      <vt:lpstr>4. Result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yubin</dc:creator>
  <cp:lastModifiedBy>yubin</cp:lastModifiedBy>
  <cp:revision>10</cp:revision>
  <dcterms:created xsi:type="dcterms:W3CDTF">2020-04-22T03:48:03Z</dcterms:created>
  <dcterms:modified xsi:type="dcterms:W3CDTF">2020-04-22T03:48:03Z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