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8" r:id="rId2"/>
    <p:sldId id="342" r:id="rId3"/>
    <p:sldId id="341" r:id="rId4"/>
    <p:sldId id="326" r:id="rId5"/>
    <p:sldId id="337" r:id="rId6"/>
    <p:sldId id="328" r:id="rId7"/>
    <p:sldId id="340" r:id="rId8"/>
    <p:sldId id="339" r:id="rId9"/>
  </p:sldIdLst>
  <p:sldSz cx="12192000" cy="6858000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ABA"/>
    <a:srgbClr val="1F4E79"/>
    <a:srgbClr val="8A0001"/>
    <a:srgbClr val="D3757C"/>
    <a:srgbClr val="FADCDC"/>
    <a:srgbClr val="AE0003"/>
    <a:srgbClr val="2E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 autoAdjust="0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94478-0358-49DB-A022-D9720AEA750F}" type="datetimeFigureOut">
              <a:rPr lang="zh-TW" altLang="en-US" smtClean="0"/>
              <a:t>2020/12/4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8067-848D-4A6C-879A-8741820EC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47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565A-ED91-614C-9488-5A36ACA24F05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6CBC-ED87-4B45-AD59-949EFEA1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7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272-F979-DB43-B4A4-A333E88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EB41-6603-A942-BC6C-376F410A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625D-ECA1-A240-8151-D03C990B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DE47-1FA0-6945-9A11-362819D8D67B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F396-ED33-F54E-B754-380C57DD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08D5-10EE-F24F-9FFF-C3174CB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1E0F-AD61-CE41-A2CA-8BD714B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29AD-17F4-504C-A867-0151C19F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FFF2-A77A-7D4C-9E3E-A1411C5B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0193-2123-F14F-A649-EACDA8655AD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93E7-791D-C243-B911-D395E46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B5C4-483A-6140-8F39-76E90B0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2009-8E94-EB49-BA85-25E3DFE2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18E8-A01A-924E-8680-5D498C18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29FA-65A8-C34F-9C15-F6216A7C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2C6-F80E-6A40-B426-E539A898473B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60FE-FF5C-BB49-B56B-B8BB95A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1512-72B5-DF4A-B928-0F6BACDD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F50-05A1-7F42-BC70-862F92BD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BEC1-A6F2-1448-AB6D-8C9BBE0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972-FC5E-0C48-A4D4-13A5F2CB5FB6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E213-4087-FF40-A7F7-F8D4236F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3897-DAD8-F046-B0F3-1B27532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C26-3878-8347-98BA-6661A2E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026F-3ECF-6742-ADA3-32DDF50D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589A-B512-F748-A79F-99B0016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A4AC-3B68-A048-BD5C-B1A03F8B7E31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C8D1-91B1-5044-B612-2C5746E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F866-2828-D24B-83AA-61FD17A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1A49-791F-D149-A524-DC3CD49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47D4-BCB4-2E48-AED2-C570ED5D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3ECD-CE9B-C940-981F-6FD8A5A1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BF7C-4D33-EA48-8D72-096EC45F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85C3-9F1B-9D4B-8BDC-69692507CF36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7DCF-AA4D-564E-855D-3AE60D1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88A9-93D2-F043-BFDF-0E2262F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EC78-99F2-A144-949C-E930244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5323-CA5E-ED4A-AB20-7D416E3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11E4-B978-9442-81CB-B0A03F94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D0C-3C0B-A346-A2F2-C637AB3B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9FFAF-CA13-4D41-B29A-5E6BA18E3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8FC0-E663-074E-9027-2D8C7491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EE40-8FF1-5E49-99BC-178D99558DB4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5BD9-380B-B648-9724-32169DC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51863-EC40-3A4D-80A8-204BD9A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5CD-3965-AF46-8D5A-97182BF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69CF-E665-A941-8D45-FAD4EAB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24EA-4AEC-BC43-8BC5-5C733292AAC5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87E8-6181-7E4F-ABFD-7B22A1E5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54F6-2890-CD49-B66D-17CD965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0CB8C-2984-4B40-8393-A7F4A53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4519-E67B-6C4A-A013-A3893424126E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7BC4-469D-2C4E-A0DB-CD052994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BFE6-B51E-3A45-A740-5726F1D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277-CC63-AC4A-AA19-6684B679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4790-6953-4D47-8B79-9157875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2BF7-60DA-CD45-A298-5464FE83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72C3-A739-544C-B4B4-7874EB4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8B83-DF1D-FC4A-B4D3-292870CA6B9A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FCE2-EC3D-004E-979D-4EC6A37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5948-6DC2-7347-9179-590614A6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4267-1852-2F46-8D6C-D5E7095F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C8A-D2F9-8A4A-AFF0-0D6BC869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D6D8-6D97-7C4C-8D62-0312963F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852F-D469-6F4A-80C1-2B336ED9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E846-DE9B-8A49-8269-348126CDA0C3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BA76-0F8B-4A43-81D9-B653BA94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4B4F-3BDC-D04D-9BE9-6FEB392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9FA98-722C-0C45-8D7F-FCEE111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D814-E9BF-804D-ADC1-BF67197E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BC8-88CD-DE47-B5DA-0F3E457E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2E27-D44F-7340-8330-13703F478D5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DA13-1DCB-B64A-8FDA-8D1ECDAC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F5B-6118-7844-8C9D-02D5D2A1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62391A-CE57-F04B-B080-151D4EB4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3" y="2235947"/>
            <a:ext cx="12191999" cy="1907834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4400" b="1" dirty="0">
                <a:solidFill>
                  <a:schemeClr val="bg1"/>
                </a:solidFill>
                <a:latin typeface="Tw Cen MT" panose="020B0602020104020603" pitchFamily="34" charset="77"/>
              </a:rPr>
              <a:t>Title</a:t>
            </a:r>
            <a:endParaRPr lang="en-US" sz="4400" b="1" dirty="0"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E04A2D-53B8-DF4C-89FA-1830DDE47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779" y="5292000"/>
            <a:ext cx="7332778" cy="10500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800" b="1" i="1" dirty="0">
                <a:latin typeface="Tw Cen MT" panose="020B0602020104020603" pitchFamily="34" charset="77"/>
              </a:rPr>
              <a:t>Name1, Name2     Team Number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200" i="1" dirty="0">
                <a:latin typeface="Tw Cen MT" panose="020B0602020104020603" pitchFamily="34" charset="77"/>
              </a:rPr>
              <a:t>National Chiao Tung University, Taiwan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E6D51AC-F841-BD42-AB3B-FDFDD041D6DA}"/>
              </a:ext>
            </a:extLst>
          </p:cNvPr>
          <p:cNvSpPr txBox="1">
            <a:spLocks/>
          </p:cNvSpPr>
          <p:nvPr/>
        </p:nvSpPr>
        <p:spPr>
          <a:xfrm>
            <a:off x="177565" y="4851774"/>
            <a:ext cx="3994937" cy="13270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Tw Cen MT" panose="020B0602020104020603" pitchFamily="34" charset="77"/>
              </a:rPr>
              <a:t>AI </a:t>
            </a:r>
            <a:r>
              <a:rPr lang="en-US" altLang="zh-TW" sz="3200" dirty="0" smtClean="0">
                <a:solidFill>
                  <a:schemeClr val="tx1"/>
                </a:solidFill>
                <a:latin typeface="Tw Cen MT" panose="020B0602020104020603" pitchFamily="34" charset="77"/>
              </a:rPr>
              <a:t>Wireless</a:t>
            </a:r>
            <a:endParaRPr lang="en-US" altLang="zh-TW" sz="3200" dirty="0">
              <a:solidFill>
                <a:schemeClr val="tx1"/>
              </a:solidFill>
              <a:latin typeface="Tw Cen MT" panose="020B06020201040206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965822-A584-DA4E-B75D-CF684E19456F}"/>
              </a:ext>
            </a:extLst>
          </p:cNvPr>
          <p:cNvCxnSpPr/>
          <p:nvPr/>
        </p:nvCxnSpPr>
        <p:spPr>
          <a:xfrm>
            <a:off x="4541083" y="4594843"/>
            <a:ext cx="0" cy="1515292"/>
          </a:xfrm>
          <a:prstGeom prst="line">
            <a:avLst/>
          </a:prstGeom>
          <a:ln w="73025">
            <a:solidFill>
              <a:srgbClr val="2E54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7">
            <a:extLst>
              <a:ext uri="{FF2B5EF4-FFF2-40B4-BE49-F238E27FC236}">
                <a16:creationId xmlns:a16="http://schemas.microsoft.com/office/drawing/2014/main" id="{F559633A-8D09-9B4A-A1E6-CBC87EC56201}"/>
              </a:ext>
            </a:extLst>
          </p:cNvPr>
          <p:cNvGrpSpPr>
            <a:grpSpLocks/>
          </p:cNvGrpSpPr>
          <p:nvPr/>
        </p:nvGrpSpPr>
        <p:grpSpPr bwMode="auto">
          <a:xfrm>
            <a:off x="7582195" y="375233"/>
            <a:ext cx="1571604" cy="1395873"/>
            <a:chOff x="7968044" y="111218"/>
            <a:chExt cx="1115613" cy="1033795"/>
          </a:xfrm>
        </p:grpSpPr>
        <p:pic>
          <p:nvPicPr>
            <p:cNvPr id="17" name="圖片 10">
              <a:extLst>
                <a:ext uri="{FF2B5EF4-FFF2-40B4-BE49-F238E27FC236}">
                  <a16:creationId xmlns:a16="http://schemas.microsoft.com/office/drawing/2014/main" id="{055BA8E7-D076-0E49-B5F8-5DD3CAF09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16499" y="163492"/>
              <a:ext cx="1067158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15">
              <a:extLst>
                <a:ext uri="{FF2B5EF4-FFF2-40B4-BE49-F238E27FC236}">
                  <a16:creationId xmlns:a16="http://schemas.microsoft.com/office/drawing/2014/main" id="{CB24EE2B-D9F4-A24F-8C1B-F1A8C707DD2E}"/>
                </a:ext>
              </a:extLst>
            </p:cNvPr>
            <p:cNvSpPr/>
            <p:nvPr/>
          </p:nvSpPr>
          <p:spPr>
            <a:xfrm rot="14310075">
              <a:off x="7973349" y="105913"/>
              <a:ext cx="1033795" cy="1044406"/>
            </a:xfrm>
            <a:prstGeom prst="rect">
              <a:avLst/>
            </a:prstGeom>
            <a:noFill/>
            <a:effectLst/>
          </p:spPr>
          <p:txBody>
            <a:bodyPr spcFirstLastPara="1" wrap="none">
              <a:prstTxWarp prst="textCircl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CC99">
                      <a:lumMod val="75000"/>
                    </a:srgbClr>
                  </a:solidFill>
                  <a:effectLst/>
                  <a:uLnTx/>
                  <a:uFillTx/>
                  <a:latin typeface="Verdana"/>
                  <a:ea typeface="新細明體"/>
                  <a:cs typeface="+mn-cs"/>
                </a:rPr>
                <a:t>Mobile Communications &amp; Cloud Computing  Lab.</a:t>
              </a:r>
              <a:endParaRPr kumimoji="0" lang="zh-TW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CC99">
                    <a:lumMod val="75000"/>
                  </a:srgbClr>
                </a:solidFill>
                <a:effectLst/>
                <a:uLnTx/>
                <a:uFillTx/>
                <a:latin typeface="Verdana"/>
                <a:ea typeface="新細明體"/>
                <a:cs typeface="+mn-cs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BFF3B-14E5-884E-8E61-CD05A5C05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335976"/>
            <a:ext cx="4503421" cy="150322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457441" y="4474837"/>
            <a:ext cx="336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8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2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592016" y="566954"/>
            <a:ext cx="1076178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to write or select a good research proposal</a:t>
            </a:r>
            <a:r>
              <a:rPr lang="zh-TW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goal clear and concise?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successful, what happens?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nugget?  (Key technology)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o/no go ;Mid-term exam.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resource did you need?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TW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neglect failure.</a:t>
            </a:r>
          </a:p>
        </p:txBody>
      </p:sp>
    </p:spTree>
    <p:extLst>
      <p:ext uri="{BB962C8B-B14F-4D97-AF65-F5344CB8AC3E}">
        <p14:creationId xmlns:p14="http://schemas.microsoft.com/office/powerpoint/2010/main" val="13094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92D340-695F-4458-8693-95DBEF3E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3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285259-A5BB-4085-A0F4-95A938727E92}"/>
              </a:ext>
            </a:extLst>
          </p:cNvPr>
          <p:cNvSpPr/>
          <p:nvPr/>
        </p:nvSpPr>
        <p:spPr>
          <a:xfrm>
            <a:off x="762214" y="312362"/>
            <a:ext cx="10667571" cy="6545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altLang="zh-TW" sz="2400" b="1" dirty="0">
                <a:solidFill>
                  <a:srgbClr val="467ABA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Problems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What are the problems that you are trying to solve?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Why are the problems important?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altLang="zh-TW" sz="2400" b="1" dirty="0">
                <a:solidFill>
                  <a:srgbClr val="467ABA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Challenges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What are the limitation of current approaches? 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What are the differences between these prior approaches and your proposed?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altLang="zh-TW" sz="2400" b="1" dirty="0">
                <a:solidFill>
                  <a:srgbClr val="467ABA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Goal</a:t>
            </a:r>
            <a:endParaRPr lang="en-US" altLang="zh-TW" sz="2000" b="1" dirty="0">
              <a:solidFill>
                <a:srgbClr val="467ABA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What is your key concept and its unique and novelty?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What are the expected advantages?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Oral : 20 mins per team (15 mins for Presentation, and 5 mins for Q/A)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 English is better</a:t>
            </a:r>
          </a:p>
        </p:txBody>
      </p:sp>
    </p:spTree>
    <p:extLst>
      <p:ext uri="{BB962C8B-B14F-4D97-AF65-F5344CB8AC3E}">
        <p14:creationId xmlns:p14="http://schemas.microsoft.com/office/powerpoint/2010/main" val="240785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D0BFA-F7B9-304B-AAF9-54742E214B8A}"/>
              </a:ext>
            </a:extLst>
          </p:cNvPr>
          <p:cNvSpPr txBox="1"/>
          <p:nvPr/>
        </p:nvSpPr>
        <p:spPr>
          <a:xfrm>
            <a:off x="720000" y="431335"/>
            <a:ext cx="1064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w Cen MT" panose="020B0602020104020603" pitchFamily="34" charset="77"/>
              </a:rPr>
              <a:t>Background</a:t>
            </a:r>
            <a:endParaRPr lang="en-US" sz="4400" dirty="0">
              <a:solidFill>
                <a:srgbClr val="5B9BD5">
                  <a:lumMod val="50000"/>
                </a:srgb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圖片 10">
            <a:extLst>
              <a:ext uri="{FF2B5EF4-FFF2-40B4-BE49-F238E27FC236}">
                <a16:creationId xmlns:a16="http://schemas.microsoft.com/office/drawing/2014/main" id="{F64F4A64-A16D-A542-8F0D-67A7FBE2C9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5886" y="102405"/>
            <a:ext cx="496114" cy="41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73298-BDAC-DC43-B041-0E3A5B00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990" y="105992"/>
            <a:ext cx="1233879" cy="43900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5D1BB0-AC2E-3143-8344-622836A4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D0BFA-F7B9-304B-AAF9-54742E214B8A}"/>
              </a:ext>
            </a:extLst>
          </p:cNvPr>
          <p:cNvSpPr txBox="1"/>
          <p:nvPr/>
        </p:nvSpPr>
        <p:spPr>
          <a:xfrm>
            <a:off x="720000" y="431335"/>
            <a:ext cx="1064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w Cen MT" panose="020B0602020104020603" pitchFamily="34" charset="77"/>
              </a:rPr>
              <a:t>Problem</a:t>
            </a:r>
            <a:endParaRPr lang="en-US" sz="4400" dirty="0">
              <a:solidFill>
                <a:srgbClr val="5B9BD5">
                  <a:lumMod val="50000"/>
                </a:srgb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圖片 10">
            <a:extLst>
              <a:ext uri="{FF2B5EF4-FFF2-40B4-BE49-F238E27FC236}">
                <a16:creationId xmlns:a16="http://schemas.microsoft.com/office/drawing/2014/main" id="{F64F4A64-A16D-A542-8F0D-67A7FBE2C9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5886" y="102405"/>
            <a:ext cx="496114" cy="41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73298-BDAC-DC43-B041-0E3A5B00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990" y="105992"/>
            <a:ext cx="1233879" cy="43900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5D1BB0-AC2E-3143-8344-622836A4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93BED-3402-FB46-97C2-862E1BA158B7}"/>
              </a:ext>
            </a:extLst>
          </p:cNvPr>
          <p:cNvSpPr txBox="1"/>
          <p:nvPr/>
        </p:nvSpPr>
        <p:spPr>
          <a:xfrm>
            <a:off x="720000" y="431335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4400" b="1" dirty="0">
                <a:solidFill>
                  <a:srgbClr val="5B9BD5">
                    <a:lumMod val="50000"/>
                  </a:srgbClr>
                </a:solidFill>
                <a:latin typeface="Tw Cen MT" panose="020B0602020104020603" pitchFamily="34" charset="77"/>
              </a:rPr>
              <a:t>Goal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Tw Cen MT" panose="020B0602020104020603" pitchFamily="34" charset="77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79667C-B6F1-AC40-9E41-3CAA8E16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6</a:t>
            </a:fld>
            <a:endParaRPr lang="en-US"/>
          </a:p>
        </p:txBody>
      </p:sp>
      <p:pic>
        <p:nvPicPr>
          <p:cNvPr id="15" name="圖片 10">
            <a:extLst>
              <a:ext uri="{FF2B5EF4-FFF2-40B4-BE49-F238E27FC236}">
                <a16:creationId xmlns:a16="http://schemas.microsoft.com/office/drawing/2014/main" id="{8CA1BC41-79ED-9E40-AEDA-68B66BB5FE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5886" y="102405"/>
            <a:ext cx="496114" cy="41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A8A12C-1898-AC49-ABBA-E97EE94E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990" y="105992"/>
            <a:ext cx="1233879" cy="4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6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4D0BFA-F7B9-304B-AAF9-54742E214B8A}"/>
              </a:ext>
            </a:extLst>
          </p:cNvPr>
          <p:cNvSpPr txBox="1"/>
          <p:nvPr/>
        </p:nvSpPr>
        <p:spPr>
          <a:xfrm>
            <a:off x="720000" y="431335"/>
            <a:ext cx="1064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Tw Cen MT" panose="020B0602020104020603" pitchFamily="34" charset="77"/>
              </a:rPr>
              <a:t>Challenges</a:t>
            </a:r>
            <a:endParaRPr lang="en-US" sz="4400" dirty="0">
              <a:solidFill>
                <a:srgbClr val="5B9BD5">
                  <a:lumMod val="50000"/>
                </a:srgb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圖片 10">
            <a:extLst>
              <a:ext uri="{FF2B5EF4-FFF2-40B4-BE49-F238E27FC236}">
                <a16:creationId xmlns:a16="http://schemas.microsoft.com/office/drawing/2014/main" id="{F64F4A64-A16D-A542-8F0D-67A7FBE2C9C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5886" y="102405"/>
            <a:ext cx="496114" cy="41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73298-BDAC-DC43-B041-0E3A5B00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990" y="105992"/>
            <a:ext cx="1233879" cy="43900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5D1BB0-AC2E-3143-8344-622836A4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3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93BED-3402-FB46-97C2-862E1BA158B7}"/>
              </a:ext>
            </a:extLst>
          </p:cNvPr>
          <p:cNvSpPr txBox="1"/>
          <p:nvPr/>
        </p:nvSpPr>
        <p:spPr>
          <a:xfrm>
            <a:off x="720000" y="431335"/>
            <a:ext cx="3773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4400" b="1" dirty="0">
                <a:solidFill>
                  <a:srgbClr val="5B9BD5">
                    <a:lumMod val="50000"/>
                  </a:srgbClr>
                </a:solidFill>
                <a:latin typeface="Tw Cen MT" panose="020B0602020104020603" pitchFamily="34" charset="77"/>
              </a:rPr>
              <a:t>Key References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Tw Cen MT" panose="020B0602020104020603" pitchFamily="34" charset="77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79667C-B6F1-AC40-9E41-3CAA8E16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8</a:t>
            </a:fld>
            <a:endParaRPr lang="en-US"/>
          </a:p>
        </p:txBody>
      </p:sp>
      <p:pic>
        <p:nvPicPr>
          <p:cNvPr id="15" name="圖片 10">
            <a:extLst>
              <a:ext uri="{FF2B5EF4-FFF2-40B4-BE49-F238E27FC236}">
                <a16:creationId xmlns:a16="http://schemas.microsoft.com/office/drawing/2014/main" id="{8CA1BC41-79ED-9E40-AEDA-68B66BB5FE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5886" y="102405"/>
            <a:ext cx="496114" cy="41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A8A12C-1898-AC49-ABBA-E97EE94E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990" y="105992"/>
            <a:ext cx="1233879" cy="4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5526</TotalTime>
  <Words>173</Words>
  <Application>Microsoft Office PowerPoint</Application>
  <PresentationFormat>寬螢幕</PresentationFormat>
  <Paragraphs>41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Tw Cen MT</vt:lpstr>
      <vt:lpstr>Verdana</vt:lpstr>
      <vt:lpstr>Office Theme</vt:lpstr>
      <vt:lpstr>Title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ARNAB: Transparent Service Continuity across Orchestrated Edge Networks</dc:title>
  <dc:creator>Osamah Ibrahiem</dc:creator>
  <cp:lastModifiedBy>昀叡 李</cp:lastModifiedBy>
  <cp:revision>245</cp:revision>
  <cp:lastPrinted>2019-06-12T11:39:17Z</cp:lastPrinted>
  <dcterms:created xsi:type="dcterms:W3CDTF">2018-12-03T01:16:24Z</dcterms:created>
  <dcterms:modified xsi:type="dcterms:W3CDTF">2020-12-03T16:26:09Z</dcterms:modified>
</cp:coreProperties>
</file>