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575"/>
    <a:srgbClr val="088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8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FB590-7131-42FD-96BA-91C065B19C3B}" type="datetimeFigureOut">
              <a:rPr lang="en-US" smtClean="0"/>
              <a:t>19-May-19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B4632-6863-463B-B1C4-CE4C60A860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0CD81-31CC-4051-9EF4-2D0C49EA6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B3357B-6986-44CC-BCF1-7B873B04C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3CC9D-70FC-4EC4-804C-2D9DAD13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A9A7-34AE-4600-A69A-A2BA93B5DCCE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EC03D-B6BD-4786-8B05-33E9CB76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15714-4A13-4E86-9AE6-0D467A9B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4273E-6915-47A4-A983-67B8F445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1D86A8-F047-4E75-BDA1-DC83030C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6BAD9C-B0F8-4B40-8343-C7FB9517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2531-7FD2-4D6E-8ABC-E9733E4FFEFC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69757-C31B-4F54-AC89-343F49B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471A2-E9A8-4DF4-8780-C9E1E8E6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855E62-3814-4F7F-94D2-6B1DFDAF9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8ECA9-3CD8-412C-B8D9-C90EAB4A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39FFE-2A94-481F-AA13-E6EA2CAA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E3B0-1B9E-441D-9715-B445232D456C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E2326-7CBD-4636-A721-09C14966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6796A-5318-4D26-A418-7203034F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9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EA61F-1623-4551-A9EC-4AE0195C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550DE-B06A-4FD9-9A5F-174F44F7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26F04-72B8-4427-9176-F36FAF46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864-60F3-483E-A626-38C1FA0E89B7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F5E33-DB86-449C-BE2D-30BF66CC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CBEA5-CF88-4EC6-9262-295CFAB0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8F0F9-56C5-4630-9B5F-3352F29F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E720F-1F9F-4DC7-88E6-DE546D01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CE90A-AF17-4560-AB8E-82A9FF23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72F-EB3D-45BD-925B-7A19FAB9F578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8DCF8-F34D-486D-97DA-607FEF17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62E53-9270-42F5-A1BD-485972D1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2D967-D2F4-44CA-B89F-2F716292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0384F-9804-407D-9612-4DA395ED0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AD023A-B8E3-4514-8871-FE710732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23C56F-1DE4-4103-AFC4-C808CA24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F7AF-CFA9-4D88-900B-CE1BC2CF5740}" type="datetime1">
              <a:rPr lang="en-US" smtClean="0"/>
              <a:t>19-May-19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240329-9743-468A-B5DE-75DAEB22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11A86-7411-4F99-87B0-01741C0D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0D9F0-EC82-4474-9FD5-E681DB03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E3C0BB-9CEB-4A41-8A33-1909377C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AF2274-5344-4D76-898E-1A763289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DCDA44-EC0B-4C19-826E-F26227CE5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9F6533-B5D5-4BE6-A403-A5F47998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7872B5-1A16-43C0-9000-7233C9C3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2BA0-3DCF-43EA-BD59-F7BE2F058177}" type="datetime1">
              <a:rPr lang="en-US" smtClean="0"/>
              <a:t>19-May-19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906BC1-FBA1-401F-8B33-8459219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954A24-B2F4-4813-8BE7-D33CD2D2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2987-64A5-40DC-9739-06A4A241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805B95-60E6-4E09-BA18-4CE2F20E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315F-5073-482E-B735-372B6C0882C5}" type="datetime1">
              <a:rPr lang="en-US" smtClean="0"/>
              <a:t>19-May-19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6B4EE9-8C29-431B-B20F-2D9A4EF9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014C77-8B00-40AC-9095-CBA4C4A1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78F1CE-1E60-486B-9544-5F9BE5C2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10E4-2CB9-43C6-9E33-01E3E703E4A8}" type="datetime1">
              <a:rPr lang="en-US" smtClean="0"/>
              <a:t>19-May-19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BE8A3C-64E6-4441-A9B0-895B3CD5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987A00-AEAD-4085-B91A-B893FA73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A7882-C66F-4D12-A366-27012E02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34C7D-476F-4250-BDA9-A4ED4951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60136-5700-402C-A78C-7A2C35C8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C922D9-8CD3-4A3A-AA00-56E4A72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10E8-03F2-4685-A908-2F3DEBE1F16F}" type="datetime1">
              <a:rPr lang="en-US" smtClean="0"/>
              <a:t>19-May-19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68D10E-5B32-4758-9F67-CEAD847B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1EA23-A06D-4EEB-B93D-535AE9A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76A39-161B-45C7-B4F1-13DAD65C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94DFED-D83D-41BC-885E-85EC7D2FF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65A59E-63D7-4823-8FC4-A984D1418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DF0B5-ED43-4C0C-A560-CAD44535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6B04-94DF-447A-9225-9C33E9CA8C33}" type="datetime1">
              <a:rPr lang="en-US" smtClean="0"/>
              <a:t>19-May-19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5CFAA2-BABE-4798-9104-73C3C9E1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193E2D-9275-4F2D-B039-6D6EEFCF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3C77E7-440E-41F9-B167-8F9DAB65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E32060-0197-4239-B105-97AAB2DE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CFBE3-BDB8-4694-A9D1-4467F3149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3A02-3103-4AEC-A8C7-8302D13661EC}" type="datetime1">
              <a:rPr lang="en-US" smtClean="0"/>
              <a:t>19-May-19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B27269-87BE-4D57-9CFD-786E4D2B7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E103A-E659-47C0-A697-EB082C03C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2088-8695-4240-8984-67E9D5CA1C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2B8E2-1B01-4C0E-AC02-77EB226A1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Autoencoder Applied to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7220D8-F6A1-4817-A0AC-59067C75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Eduardo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Dadalto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Gomes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Meryem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Benammar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Electronics, Optronics and Signal Processing (DEOS)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50E7CED-C43C-4F24-9B56-A66A3EB231A4}"/>
              </a:ext>
            </a:extLst>
          </p:cNvPr>
          <p:cNvSpPr/>
          <p:nvPr/>
        </p:nvSpPr>
        <p:spPr>
          <a:xfrm>
            <a:off x="0" y="5966460"/>
            <a:ext cx="12192000" cy="891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6BE5A5-2B86-4E6B-A13B-8DACB5C9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" y="6024079"/>
            <a:ext cx="1279616" cy="7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E395D8C7-3520-41FB-816E-76345FA94E7B}"/>
              </a:ext>
            </a:extLst>
          </p:cNvPr>
          <p:cNvSpPr/>
          <p:nvPr/>
        </p:nvSpPr>
        <p:spPr>
          <a:xfrm rot="2677447">
            <a:off x="10773199" y="-885135"/>
            <a:ext cx="3063240" cy="2114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6BB462-A06A-4524-864A-7DF4BA109C7C}"/>
              </a:ext>
            </a:extLst>
          </p:cNvPr>
          <p:cNvSpPr/>
          <p:nvPr/>
        </p:nvSpPr>
        <p:spPr>
          <a:xfrm>
            <a:off x="0" y="5966460"/>
            <a:ext cx="12192000" cy="891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4D80A-9909-4DD8-9D65-D00D227D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F4FF1-6533-4FD5-B83F-6C4FE0331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point communication 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symmetric channel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decoding: Maximum A Posteriori Decoder (MAP)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E36B156-6EBB-47F9-8864-8D51AE5D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" y="6024079"/>
            <a:ext cx="1279616" cy="776301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C822E276-B1A1-4708-8E1F-D60B959D2E75}"/>
              </a:ext>
            </a:extLst>
          </p:cNvPr>
          <p:cNvSpPr/>
          <p:nvPr/>
        </p:nvSpPr>
        <p:spPr>
          <a:xfrm rot="13452301" flipV="1">
            <a:off x="10191130" y="684664"/>
            <a:ext cx="2723830" cy="300120"/>
          </a:xfrm>
          <a:prstGeom prst="rect">
            <a:avLst/>
          </a:prstGeom>
          <a:solidFill>
            <a:srgbClr val="08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B2A02A-3B1C-4184-A06D-09287785E51E}"/>
              </a:ext>
            </a:extLst>
          </p:cNvPr>
          <p:cNvSpPr/>
          <p:nvPr/>
        </p:nvSpPr>
        <p:spPr>
          <a:xfrm rot="13452301" flipV="1">
            <a:off x="10540205" y="432873"/>
            <a:ext cx="2707373" cy="136086"/>
          </a:xfrm>
          <a:prstGeom prst="rect">
            <a:avLst/>
          </a:prstGeom>
          <a:solidFill>
            <a:srgbClr val="13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B1001-AEB6-4EF9-BC4D-6BC336ED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00F59-2DD0-41A0-AA30-237B4B04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point communication system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48AC8B-7B34-440F-879E-F5DB0B019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2779514"/>
            <a:ext cx="4740212" cy="22120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EB4E188-8311-4A9D-B51C-BE7C9F000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80" y="3429000"/>
            <a:ext cx="5878260" cy="1080643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09FDABA-A9EF-4000-A760-0FFF9F14A5B0}"/>
              </a:ext>
            </a:extLst>
          </p:cNvPr>
          <p:cNvSpPr/>
          <p:nvPr/>
        </p:nvSpPr>
        <p:spPr>
          <a:xfrm>
            <a:off x="5154930" y="3634103"/>
            <a:ext cx="884490" cy="3206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C7D3855C-0549-47D7-A69F-798DD0EFFCDB}"/>
              </a:ext>
            </a:extLst>
          </p:cNvPr>
          <p:cNvSpPr/>
          <p:nvPr/>
        </p:nvSpPr>
        <p:spPr>
          <a:xfrm rot="2677447">
            <a:off x="10773199" y="-885135"/>
            <a:ext cx="3063240" cy="2114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D7E1F51-46C2-4193-9E7D-B60DDF8D2EBE}"/>
              </a:ext>
            </a:extLst>
          </p:cNvPr>
          <p:cNvSpPr/>
          <p:nvPr/>
        </p:nvSpPr>
        <p:spPr>
          <a:xfrm>
            <a:off x="0" y="5966460"/>
            <a:ext cx="12192000" cy="891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707B2B6-D442-4D20-8124-936E58604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" y="6024079"/>
            <a:ext cx="1279616" cy="77630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74AE189-5985-47A5-BC9D-C24A6CF7CB3F}"/>
              </a:ext>
            </a:extLst>
          </p:cNvPr>
          <p:cNvSpPr/>
          <p:nvPr/>
        </p:nvSpPr>
        <p:spPr>
          <a:xfrm rot="13452301" flipV="1">
            <a:off x="10191130" y="684664"/>
            <a:ext cx="2723830" cy="300120"/>
          </a:xfrm>
          <a:prstGeom prst="rect">
            <a:avLst/>
          </a:prstGeom>
          <a:solidFill>
            <a:srgbClr val="08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53D58D-D393-4CD7-8B7B-1DD6EC250ADE}"/>
              </a:ext>
            </a:extLst>
          </p:cNvPr>
          <p:cNvSpPr/>
          <p:nvPr/>
        </p:nvSpPr>
        <p:spPr>
          <a:xfrm rot="13452301" flipV="1">
            <a:off x="10540205" y="432873"/>
            <a:ext cx="2707373" cy="136086"/>
          </a:xfrm>
          <a:prstGeom prst="rect">
            <a:avLst/>
          </a:prstGeom>
          <a:solidFill>
            <a:srgbClr val="13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51318-A0FF-4E5B-90CE-628AE417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65CC3E-F139-4C9B-8803-0D7857928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symmetric channel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over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corrupted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information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65CC3E-F139-4C9B-8803-0D7857928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63561137-BC84-4BD3-A255-F6475984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9" r="31844"/>
          <a:stretch/>
        </p:blipFill>
        <p:spPr>
          <a:xfrm>
            <a:off x="4175760" y="2251819"/>
            <a:ext cx="3840480" cy="2556976"/>
          </a:xfrm>
          <a:prstGeom prst="rect">
            <a:avLst/>
          </a:prstGeom>
        </p:spPr>
      </p:pic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161A1091-117B-4412-8864-BD55156E806E}"/>
              </a:ext>
            </a:extLst>
          </p:cNvPr>
          <p:cNvSpPr/>
          <p:nvPr/>
        </p:nvSpPr>
        <p:spPr>
          <a:xfrm rot="2677447">
            <a:off x="10773199" y="-885135"/>
            <a:ext cx="3063240" cy="2114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2BC4E7-4F1C-47A7-91A2-EBF2E5C38BA4}"/>
              </a:ext>
            </a:extLst>
          </p:cNvPr>
          <p:cNvSpPr/>
          <p:nvPr/>
        </p:nvSpPr>
        <p:spPr>
          <a:xfrm>
            <a:off x="0" y="5966460"/>
            <a:ext cx="12192000" cy="891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A4CBADA-AD39-40BE-BF84-F83073E7D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" y="6024079"/>
            <a:ext cx="1279616" cy="77630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F0088DA-5F35-484B-B715-AF306F5B22E4}"/>
              </a:ext>
            </a:extLst>
          </p:cNvPr>
          <p:cNvSpPr/>
          <p:nvPr/>
        </p:nvSpPr>
        <p:spPr>
          <a:xfrm rot="13452301" flipV="1">
            <a:off x="10191130" y="684664"/>
            <a:ext cx="2723830" cy="300120"/>
          </a:xfrm>
          <a:prstGeom prst="rect">
            <a:avLst/>
          </a:prstGeom>
          <a:solidFill>
            <a:srgbClr val="08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C8E6D5-53ED-4009-8781-0B4D60295F5F}"/>
              </a:ext>
            </a:extLst>
          </p:cNvPr>
          <p:cNvSpPr/>
          <p:nvPr/>
        </p:nvSpPr>
        <p:spPr>
          <a:xfrm rot="13452301" flipV="1">
            <a:off x="10540205" y="432873"/>
            <a:ext cx="2707373" cy="136086"/>
          </a:xfrm>
          <a:prstGeom prst="rect">
            <a:avLst/>
          </a:prstGeom>
          <a:solidFill>
            <a:srgbClr val="13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5EFC0-9872-4A91-97A9-C6C780CA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BAD641-0CC6-4C7F-8A54-B592F703F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decoding: Maximum A Posteriori Decoder (MAP) Rule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channel output code 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a joint distribution between the input and the output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a value for the input code word that maximizes the probability of having the observed output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BAD641-0CC6-4C7F-8A54-B592F703F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0414569-5C06-4CFD-B4C9-41291D83A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82" y="4754442"/>
            <a:ext cx="5463835" cy="1136771"/>
          </a:xfrm>
          <a:prstGeom prst="rect">
            <a:avLst/>
          </a:prstGeom>
        </p:spPr>
      </p:pic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0FD4D44-8330-4158-B213-34EA11AA1225}"/>
              </a:ext>
            </a:extLst>
          </p:cNvPr>
          <p:cNvSpPr/>
          <p:nvPr/>
        </p:nvSpPr>
        <p:spPr>
          <a:xfrm rot="2677447">
            <a:off x="10773199" y="-885135"/>
            <a:ext cx="3063240" cy="2114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13E0D9-4303-42EE-94BC-4BF5FB658E1A}"/>
              </a:ext>
            </a:extLst>
          </p:cNvPr>
          <p:cNvSpPr/>
          <p:nvPr/>
        </p:nvSpPr>
        <p:spPr>
          <a:xfrm>
            <a:off x="0" y="5966460"/>
            <a:ext cx="12192000" cy="891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0AAD46C-5E54-4EF5-924B-3D0BF5F45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" y="6024079"/>
            <a:ext cx="1279616" cy="7763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A480E91-4CA4-4884-8221-B414E933E2E1}"/>
              </a:ext>
            </a:extLst>
          </p:cNvPr>
          <p:cNvSpPr/>
          <p:nvPr/>
        </p:nvSpPr>
        <p:spPr>
          <a:xfrm rot="13452301" flipV="1">
            <a:off x="10191130" y="684664"/>
            <a:ext cx="2723830" cy="300120"/>
          </a:xfrm>
          <a:prstGeom prst="rect">
            <a:avLst/>
          </a:prstGeom>
          <a:solidFill>
            <a:srgbClr val="08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D7E716-AA0B-480D-BF44-8F9C402F2B4D}"/>
              </a:ext>
            </a:extLst>
          </p:cNvPr>
          <p:cNvSpPr/>
          <p:nvPr/>
        </p:nvSpPr>
        <p:spPr>
          <a:xfrm rot="13452301" flipV="1">
            <a:off x="10540205" y="432873"/>
            <a:ext cx="2707373" cy="136086"/>
          </a:xfrm>
          <a:prstGeom prst="rect">
            <a:avLst/>
          </a:prstGeom>
          <a:solidFill>
            <a:srgbClr val="13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A3A9C-CC50-49DE-B81F-772FBADC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7ED29-AF56-4703-9A81-43ADF81B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Deep Neural Network (DNN) based Autoencoder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318101-AD3C-4430-8E66-201EA663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903131"/>
            <a:ext cx="10317480" cy="2899919"/>
          </a:xfrm>
          <a:prstGeom prst="rect">
            <a:avLst/>
          </a:prstGeom>
        </p:spPr>
      </p:pic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450209C-92F6-44F0-8D62-22DFA47F568E}"/>
              </a:ext>
            </a:extLst>
          </p:cNvPr>
          <p:cNvSpPr/>
          <p:nvPr/>
        </p:nvSpPr>
        <p:spPr>
          <a:xfrm rot="2677447">
            <a:off x="10773199" y="-885135"/>
            <a:ext cx="3063240" cy="2114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E82A8FD-31F7-473B-AD54-10389F6D2638}"/>
              </a:ext>
            </a:extLst>
          </p:cNvPr>
          <p:cNvSpPr/>
          <p:nvPr/>
        </p:nvSpPr>
        <p:spPr>
          <a:xfrm>
            <a:off x="0" y="5966460"/>
            <a:ext cx="12192000" cy="891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2121EAB-4D9C-4FFD-9DCB-AD65385D0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" y="6024079"/>
            <a:ext cx="1279616" cy="77630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934E4C2-A929-4842-96B9-83C02232D849}"/>
              </a:ext>
            </a:extLst>
          </p:cNvPr>
          <p:cNvSpPr/>
          <p:nvPr/>
        </p:nvSpPr>
        <p:spPr>
          <a:xfrm rot="13452301" flipV="1">
            <a:off x="10191130" y="684664"/>
            <a:ext cx="2723830" cy="300120"/>
          </a:xfrm>
          <a:prstGeom prst="rect">
            <a:avLst/>
          </a:prstGeom>
          <a:solidFill>
            <a:srgbClr val="08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F5ED6EA-089E-4622-AD98-F64DB7CD2FD8}"/>
              </a:ext>
            </a:extLst>
          </p:cNvPr>
          <p:cNvSpPr/>
          <p:nvPr/>
        </p:nvSpPr>
        <p:spPr>
          <a:xfrm rot="13452301" flipV="1">
            <a:off x="10540205" y="432873"/>
            <a:ext cx="2707373" cy="136086"/>
          </a:xfrm>
          <a:prstGeom prst="rect">
            <a:avLst/>
          </a:prstGeom>
          <a:solidFill>
            <a:srgbClr val="13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61122-ED05-4B88-89ED-0FADA3BC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BBA12-B03E-4B43-BF73-47F2AF0A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9440" cy="4032407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O’Shea et al. develop a fundamental new way to think about communications system design as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reconstruction optimization task that seeks to jointly optimize transmitter and receiver components in a single process, by interpreting a communications system as an autoencoder.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Gruber et al. proved that a deep learning-based channel decoder could actually learn a decoding algorithm rather than just being a simple classifier.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4175BEA5-5D11-432E-AA5B-5E1AB2729BAC}"/>
              </a:ext>
            </a:extLst>
          </p:cNvPr>
          <p:cNvSpPr/>
          <p:nvPr/>
        </p:nvSpPr>
        <p:spPr>
          <a:xfrm rot="2677447">
            <a:off x="10773199" y="-885135"/>
            <a:ext cx="3063240" cy="2114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E62F5-55BD-472D-B936-560D93938DA4}"/>
              </a:ext>
            </a:extLst>
          </p:cNvPr>
          <p:cNvSpPr/>
          <p:nvPr/>
        </p:nvSpPr>
        <p:spPr>
          <a:xfrm>
            <a:off x="0" y="5966460"/>
            <a:ext cx="12192000" cy="891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09D064-91B7-4BCD-9C25-98F07ECB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" y="6024079"/>
            <a:ext cx="1279616" cy="77630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B92E128-2646-425A-80CE-F87DA1055D59}"/>
              </a:ext>
            </a:extLst>
          </p:cNvPr>
          <p:cNvSpPr/>
          <p:nvPr/>
        </p:nvSpPr>
        <p:spPr>
          <a:xfrm rot="13452301" flipV="1">
            <a:off x="10191130" y="684664"/>
            <a:ext cx="2723830" cy="300120"/>
          </a:xfrm>
          <a:prstGeom prst="rect">
            <a:avLst/>
          </a:prstGeom>
          <a:solidFill>
            <a:srgbClr val="08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18E75E6-006A-4963-8677-72DE8FFFB224}"/>
              </a:ext>
            </a:extLst>
          </p:cNvPr>
          <p:cNvSpPr/>
          <p:nvPr/>
        </p:nvSpPr>
        <p:spPr>
          <a:xfrm rot="13452301" flipV="1">
            <a:off x="10540205" y="432873"/>
            <a:ext cx="2707373" cy="136086"/>
          </a:xfrm>
          <a:prstGeom prst="rect">
            <a:avLst/>
          </a:prstGeom>
          <a:solidFill>
            <a:srgbClr val="13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A14A2270-5E6A-457A-90E7-B4A50DBFA49C}"/>
              </a:ext>
            </a:extLst>
          </p:cNvPr>
          <p:cNvSpPr txBox="1">
            <a:spLocks/>
          </p:cNvSpPr>
          <p:nvPr/>
        </p:nvSpPr>
        <p:spPr>
          <a:xfrm>
            <a:off x="1572714" y="6011583"/>
            <a:ext cx="10515600" cy="84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O’Shea, Tim &amp;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Hoydis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Jakob, “An Introduction to Machine Learning Communications Systems”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dirty="0"/>
            </a:br>
            <a:r>
              <a:rPr lang="en-US" sz="14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T. Gruber, S.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Cammerer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Hoydis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S. ten Brink, “On deep learning based channel decoding,”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4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DAEE8-309E-4F01-AC14-F785DE79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E1A71-BEB9-43C9-B0BE-2D2F1262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312035"/>
          </a:xfrm>
        </p:spPr>
        <p:txBody>
          <a:bodyPr numCol="1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basics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library familiarization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channel decoder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channel autoencoder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BF315B5-E5A8-49B0-8F2F-B64DDDAD669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31203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source code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channel decoder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✓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x SNR graphics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35E9E41-8CA7-4753-BB4F-F5055688B294}"/>
              </a:ext>
            </a:extLst>
          </p:cNvPr>
          <p:cNvSpPr txBox="1">
            <a:spLocks/>
          </p:cNvSpPr>
          <p:nvPr/>
        </p:nvSpPr>
        <p:spPr>
          <a:xfrm>
            <a:off x="838200" y="3909378"/>
            <a:ext cx="5257800" cy="231203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7F3BE4F5-13AF-407B-9937-191E47C17B08}"/>
              </a:ext>
            </a:extLst>
          </p:cNvPr>
          <p:cNvSpPr/>
          <p:nvPr/>
        </p:nvSpPr>
        <p:spPr>
          <a:xfrm rot="2677447">
            <a:off x="10773199" y="-885135"/>
            <a:ext cx="3063240" cy="2114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CBCB6B0-9C90-486D-829C-284F85D31396}"/>
              </a:ext>
            </a:extLst>
          </p:cNvPr>
          <p:cNvSpPr/>
          <p:nvPr/>
        </p:nvSpPr>
        <p:spPr>
          <a:xfrm>
            <a:off x="0" y="5966460"/>
            <a:ext cx="12192000" cy="8915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77496E-F088-4722-B215-20EA50ED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" y="6024079"/>
            <a:ext cx="1279616" cy="7763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AB3BAB0-6363-48AC-AA57-EE1F3D8C891F}"/>
              </a:ext>
            </a:extLst>
          </p:cNvPr>
          <p:cNvSpPr/>
          <p:nvPr/>
        </p:nvSpPr>
        <p:spPr>
          <a:xfrm rot="13452301" flipV="1">
            <a:off x="10191130" y="684664"/>
            <a:ext cx="2723830" cy="300120"/>
          </a:xfrm>
          <a:prstGeom prst="rect">
            <a:avLst/>
          </a:prstGeom>
          <a:solidFill>
            <a:srgbClr val="088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3F27B9-3757-4D83-87C9-1AAFDCD63F10}"/>
              </a:ext>
            </a:extLst>
          </p:cNvPr>
          <p:cNvSpPr/>
          <p:nvPr/>
        </p:nvSpPr>
        <p:spPr>
          <a:xfrm rot="13452301" flipV="1">
            <a:off x="10540205" y="432873"/>
            <a:ext cx="2707373" cy="136086"/>
          </a:xfrm>
          <a:prstGeom prst="rect">
            <a:avLst/>
          </a:prstGeom>
          <a:solidFill>
            <a:srgbClr val="13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1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Words>272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Tema do Office</vt:lpstr>
      <vt:lpstr>Machine Learning Autoencoder Applied to Communication Channels </vt:lpstr>
      <vt:lpstr>Summary</vt:lpstr>
      <vt:lpstr>Introduction</vt:lpstr>
      <vt:lpstr>Introduction</vt:lpstr>
      <vt:lpstr>Introduction</vt:lpstr>
      <vt:lpstr>Problem Statement</vt:lpstr>
      <vt:lpstr>Related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Gomes</dc:creator>
  <cp:lastModifiedBy>Eduardo Gomes</cp:lastModifiedBy>
  <cp:revision>16</cp:revision>
  <dcterms:created xsi:type="dcterms:W3CDTF">2019-05-19T14:11:07Z</dcterms:created>
  <dcterms:modified xsi:type="dcterms:W3CDTF">2019-05-20T07:55:36Z</dcterms:modified>
</cp:coreProperties>
</file>