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2" r:id="rId2"/>
    <p:sldMasterId id="2147483674" r:id="rId3"/>
    <p:sldMasterId id="2147483757" r:id="rId4"/>
    <p:sldMasterId id="2147483687" r:id="rId5"/>
    <p:sldMasterId id="2147483700" r:id="rId6"/>
    <p:sldMasterId id="2147483712" r:id="rId7"/>
    <p:sldMasterId id="2147483725" r:id="rId8"/>
  </p:sldMasterIdLst>
  <p:notesMasterIdLst>
    <p:notesMasterId r:id="rId25"/>
  </p:notesMasterIdLst>
  <p:handoutMasterIdLst>
    <p:handoutMasterId r:id="rId26"/>
  </p:handoutMasterIdLst>
  <p:sldIdLst>
    <p:sldId id="257" r:id="rId9"/>
    <p:sldId id="360" r:id="rId10"/>
    <p:sldId id="366" r:id="rId11"/>
    <p:sldId id="258" r:id="rId12"/>
    <p:sldId id="285" r:id="rId13"/>
    <p:sldId id="577" r:id="rId14"/>
    <p:sldId id="578" r:id="rId15"/>
    <p:sldId id="369" r:id="rId16"/>
    <p:sldId id="571" r:id="rId17"/>
    <p:sldId id="539" r:id="rId18"/>
    <p:sldId id="574" r:id="rId19"/>
    <p:sldId id="543" r:id="rId20"/>
    <p:sldId id="558" r:id="rId21"/>
    <p:sldId id="538" r:id="rId22"/>
    <p:sldId id="575" r:id="rId23"/>
    <p:sldId id="5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08"/>
    <a:srgbClr val="FF40FF"/>
    <a:srgbClr val="318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94686"/>
  </p:normalViewPr>
  <p:slideViewPr>
    <p:cSldViewPr snapToGrid="0">
      <p:cViewPr varScale="1">
        <p:scale>
          <a:sx n="145" d="100"/>
          <a:sy n="145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48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F57978-6CDF-4343-B9CD-46530DB1E1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43C81-F7E9-A346-87A0-BD848C725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ACCE-6499-7B4B-90BB-2DBD87D9FABB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5CD7A-183E-0D43-BFF8-E829FE9F6F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07024-1B19-024B-8DB0-0050D218AA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9A1B-3901-0C49-94EB-0935B552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9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93A91-73E8-443D-84BD-E986B414014C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22830-914F-43FE-A9AB-C8E5320B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7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99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93F-9F65-6448-B0C9-D66DAAC9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7D933-F797-0A4A-87CE-1BDF1914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4123-58BF-D147-BFE3-D4D24EA0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Butterfly">
            <a:extLst>
              <a:ext uri="{FF2B5EF4-FFF2-40B4-BE49-F238E27FC236}">
                <a16:creationId xmlns:a16="http://schemas.microsoft.com/office/drawing/2014/main" id="{6632AF8D-3681-6847-95C8-419F03389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2046" y="6251448"/>
            <a:ext cx="749954" cy="7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25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2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719F-8122-6F4B-BF5B-7942EC4E8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831A6-48ED-C748-9904-95D0DEFB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A725D-5C19-834B-8A35-94B5475A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3489-7C79-234E-947E-96B7F54A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5D56-B9B7-634E-993B-1E22C002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E2F7-4BD2-224E-8F5C-93D152F1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537C-E5A7-374B-9979-14B7C0AB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107C-B6CE-2646-9765-B5C00657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0D35-5F38-5045-841B-E16CF09F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BCEB-9921-7E4C-BB62-E5497EE8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1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A823-19BF-8348-8EEE-24D95A0F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6A62-3078-6C48-8E94-12AA6974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F22A-D623-AA4C-B9AF-A1442678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6C53-DF32-234F-AE01-EB919871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FFAE-5D39-A149-ACC9-63129D76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FC6E-C210-1D48-9B35-C3B426C1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E6CE-5857-F249-AA8B-6F6DD7367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4F37-9116-1B48-B332-F3FF1419A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5F71A-2F6A-E847-A341-A0F05D78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A68A-2DF8-2946-9835-E01BA119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E614F-ED28-1D4A-81C8-AAD53A44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8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6A3C-E4E4-434E-917D-A9284729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F59A-5FA5-D641-AE6A-CF425F97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7315-BD4D-A34A-A3CD-EE8A4B246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B033-C8B5-7546-B8E4-EC30171F1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7E7C1-52A1-E542-AA6C-4529D4933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116FC-A868-1046-8A1E-BF068C8A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6E951-4C46-FC42-9FCF-DA5A7BB1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866F5-FFC8-6E43-8DB6-89DCE145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23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E5B-C75E-E343-AA61-75BFF939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9D58-13E8-1041-8E4B-D3D6E78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7E176-A089-A440-8E5A-025AE807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A809C-492D-644B-9ED1-8E30F7CD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6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A25B-DE1D-D84A-AECA-E871205E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0958B-ADF1-194F-85AE-80B277DF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BA780-B11C-7B44-ADE2-1A03D0E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6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0B72-3E44-4F4D-8486-8E0B0C70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293B-8676-1943-8BE3-DCBEE299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9B0BC-F141-614D-9974-7109E2285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AE54-4CC3-7944-9919-FAA5C27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ADDB-B969-CE46-8CAF-8B1B65F3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57EB-E4E9-E14A-B0A8-AE5EE020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8862-67C2-8D46-B86B-9FCB2D40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528-704D-6045-B1C5-282DE318C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D0E2-97E5-6349-A179-73B3BDA2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52786-0428-CD4B-903B-0635B203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7B006-EBA9-E14A-9774-2AF5E4E3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2C60-3F6F-A34B-80C2-38FB5224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982C-12EF-5F40-94E9-A0A70967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A2374-F9B7-C14B-8AC9-3CD34F8E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2681-0C7F-9042-8B92-52EC0B21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289D-9900-614D-AACE-A214B4D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B0F4-D120-5847-8B77-F548D19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7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5974A-CA0D-FC4F-B689-595A19EA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6D787-8414-0444-9C82-4C805A6CC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48623-EE70-F340-8E44-E9110797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5FCA-0E71-024F-BA29-3411A48D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7176-D4EC-1E40-9740-FB874CDA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5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3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6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1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5015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1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99280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585864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0704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0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989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640136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2355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4318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DA1A-4911-FF42-9C74-66F8E269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919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64DC-05BA-3441-99E0-A0D457A15823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4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D6E6-E97E-DC4C-AC71-E828F69D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2F718-3DA1-F84F-953D-DE70ED2CF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730C-DFC5-5D4E-AD0B-45CB9E42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7610-C654-684A-9007-8C3A1DD3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1C5B-A61E-854D-84B1-157C0A45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9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C593-96D4-3249-BC02-4D2A9E1E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8659-B846-7549-97C7-CD65A051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627E-6CD5-1444-9995-898EC1C8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BD0E-E31E-4B46-9A2B-D840C47D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1745-6270-4F4A-B568-B77FA11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0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B828-2258-2B4D-836A-9C48EB25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DA80-27DF-074E-9C4A-BBF1944E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51F1-A50E-6041-A419-45D32D65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2EF7-2CA9-FD41-BDCF-DB754F5F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0304-BAB8-5743-BD03-1F981433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589-EAA2-B048-93B8-DA5A9D88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2005-4F16-FE4E-8F35-7DB0AABB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7F7EF-007F-444A-820C-BF7A58293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3278-33EC-9542-84E5-960DD138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1C8E-A498-244E-A60B-52718A6B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F6B9F-66D1-F142-96E1-B227189E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5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2AB9-FBBC-CC4E-B817-E7F6B36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F581-7391-584C-B32D-FBB757E4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BAFC7-971B-AC42-A4FA-3713F1E1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D0D7F-8D66-A342-8385-12B1E9F24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B7FE3-8AF8-8A41-82FA-8C51E8E59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7A956-EDA1-8240-A082-068CDB81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D031B-D710-0846-9483-8CCD44DD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39492-F439-D644-80D1-0B1061E5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32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D1FF-5ECB-6244-AFC9-DE6CD3C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4B26-BF0D-4546-BBD1-03998130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7C2FA-5362-9641-804D-5C7C5E52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9395-2398-D34E-A532-424C0EB0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92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30301-A101-804A-85CA-7E921799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D08E7-25C4-7D45-ADDB-BFC4A3F3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D213-6BE6-254C-B0CB-BC479EC4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07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A58F-3D75-8541-9858-77ECD0BD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2230-C187-614D-A24E-A7AD1960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AB542-A7FE-CE4C-9046-08769C87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DA48-B4FB-B04B-B5F3-AEFB7238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AFA9B-D0C2-614C-AE30-90B6BFE2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2F340-097B-2C47-A9AB-C1D73A44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13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9842-DF87-964E-912C-FD5B0B69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4244A-0265-CB4E-A92B-DEE38B297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8B75-8F2E-234F-AD16-B804D9B0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A0569-1EA6-5C45-A34F-71FF523C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9746-7FA8-D24F-89BE-D42060E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58AA8-27F6-594C-A525-CF22EFB6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1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4085-18A5-CA41-B972-B218487D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E647A-83AB-C04B-BFA0-F2FCD4B50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CCFD-8D76-0146-BAA9-17F572BD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4A99-687A-D24F-92E9-5625A593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CBCC-2C8A-3944-A31C-93D00212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27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7BD7F-4C99-EC4F-8819-3CD12390D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2B2BC-1C67-6D4B-9FCF-DDCED86F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B529-B4FE-C748-A52D-3C1FF611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229B-5D15-2946-9001-917913AE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51A1-FD6D-934A-AF36-0DB20F7D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40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161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81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12213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805956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9815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462852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8789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880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891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5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234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73ED-CAA7-4C73-A954-89D5CBE3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68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93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598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998096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27590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21781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770625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6759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92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32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47415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44873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034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24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115075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23025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736256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156920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438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860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34867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733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73ED-CAA7-4C73-A954-89D5CBE3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30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910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715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42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990318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136177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70377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16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60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1170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7439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20996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3217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5DC2-565B-4340-9766-4363E208D4A9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73ED-CAA7-4C73-A954-89D5CBE3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55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77D52-F114-694D-992A-B705AD7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1E83-D2C1-2D43-A8A1-90374474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CA3C-4161-1C44-B989-C44A200AB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F55C-9FFB-A54A-86E2-8201121FCD3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0AC6-8490-004E-B7FA-B8556FD87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A2D2-88CA-224A-AA8E-6C8EA368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54" r:id="rId12"/>
    <p:sldLayoutId id="2147483756" r:id="rId13"/>
    <p:sldLayoutId id="2147483769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BB1EC-290C-E44D-A87D-804CE56B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FA692-4631-604A-B9E8-39B69F5D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E3D8-1ED8-FE41-904D-16DE25BD5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30CB-834B-024F-AE4D-D1A0F6D7DAB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7686-036B-B947-B9E0-ED98A26A6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C32D-06C3-2044-8994-23FA2143A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6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1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sf.gov/" TargetMode="External"/><Relationship Id="rId13" Type="http://schemas.openxmlformats.org/officeDocument/2006/relationships/image" Target="../media/image5.svg"/><Relationship Id="rId3" Type="http://schemas.openxmlformats.org/officeDocument/2006/relationships/hyperlink" Target="https://www.coursera.org/specializations/blockchain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s://www.manning.com/books/blockchain-in-action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blockchain-in-ac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blockchain-in-acti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blockchain-in-action" TargetMode="External"/><Relationship Id="rId2" Type="http://schemas.openxmlformats.org/officeDocument/2006/relationships/hyperlink" Target="https://github.com/BinaRam/topcoder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1983" y="1468583"/>
            <a:ext cx="7202868" cy="3638438"/>
          </a:xfrm>
        </p:spPr>
        <p:txBody>
          <a:bodyPr/>
          <a:lstStyle/>
          <a:p>
            <a:r>
              <a:rPr lang="en-US" sz="1400" dirty="0"/>
              <a:t>B. RAMAMURTHY</a:t>
            </a:r>
          </a:p>
          <a:p>
            <a:r>
              <a:rPr lang="en-US" sz="1400" dirty="0"/>
              <a:t>©2022, ALL RIGHTS RESERVED</a:t>
            </a:r>
          </a:p>
          <a:p>
            <a:r>
              <a:rPr lang="en-US" sz="1400" dirty="0"/>
              <a:t>BINA@BUFFALO.EDU</a:t>
            </a:r>
          </a:p>
          <a:p>
            <a:r>
              <a:rPr lang="en-US" sz="1400" dirty="0"/>
              <a:t>HTTP://WW.CSE.BUFFALO.EDU/FACULTY/BINA</a:t>
            </a:r>
          </a:p>
          <a:p>
            <a:r>
              <a:rPr lang="en-US" sz="1400" dirty="0"/>
              <a:t>DIRECTOR, BLOCKCHAIN THINKLAB</a:t>
            </a:r>
          </a:p>
          <a:p>
            <a:r>
              <a:rPr lang="en-US" sz="1400" dirty="0"/>
              <a:t>COMPUTER SCIENCE AND ENGINEERING</a:t>
            </a:r>
          </a:p>
          <a:p>
            <a:r>
              <a:rPr lang="en-US" sz="1400" dirty="0"/>
              <a:t>PROGRAM DIRECTOR, DATA-INTENSIVE COMPUTING PROGRAM </a:t>
            </a:r>
          </a:p>
          <a:p>
            <a:r>
              <a:rPr lang="en-US" sz="1400" dirty="0"/>
              <a:t>COURSERA INSTRUCTOR </a:t>
            </a:r>
          </a:p>
          <a:p>
            <a:r>
              <a:rPr lang="en-US" sz="1400" dirty="0"/>
              <a:t>MANNING AUTHOR: BLOCKCHAIN IN ACTION</a:t>
            </a:r>
          </a:p>
          <a:p>
            <a:r>
              <a:rPr lang="en-US" sz="1400" dirty="0"/>
              <a:t>Ethereum Wallet address: </a:t>
            </a:r>
            <a:r>
              <a:rPr lang="en-US" sz="1400" dirty="0" err="1"/>
              <a:t>bina.eth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3567" y="304801"/>
            <a:ext cx="10619233" cy="11637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  <a:ea typeface="Yu Gothic Medium" panose="020B0500000000000000" pitchFamily="34" charset="-128"/>
              </a:rPr>
              <a:t>Planetary Level  systems using Blockchain Technology</a:t>
            </a:r>
            <a:br>
              <a:rPr lang="en-US" sz="2400" dirty="0">
                <a:latin typeface="Georgia" panose="02040502050405020303" pitchFamily="18" charset="0"/>
                <a:ea typeface="Yu Gothic Medium" panose="020B0500000000000000" pitchFamily="34" charset="-128"/>
              </a:rPr>
            </a:br>
            <a:endParaRPr lang="en-US" sz="2400" dirty="0">
              <a:latin typeface="Georgia" panose="020405020504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20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1977C-BED7-C245-B69B-1DBD2384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88" y="654879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Bina Ramamurthy. Copyright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2C6F-02AF-A145-998B-36100FEC7B23}"/>
              </a:ext>
            </a:extLst>
          </p:cNvPr>
          <p:cNvSpPr/>
          <p:nvPr/>
        </p:nvSpPr>
        <p:spPr>
          <a:xfrm>
            <a:off x="1248288" y="1520103"/>
            <a:ext cx="100486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PROBLEM STATEMENT </a:t>
            </a:r>
            <a:r>
              <a:rPr lang="en-US" sz="2000" dirty="0">
                <a:latin typeface="Garamond" panose="02020404030301010803" pitchFamily="18" charset="0"/>
              </a:rPr>
              <a:t>Assume that a United Nations-like nongovernmental organization wants to pay individuals certain incentive payments (micropayments) for every bin of recyclable plastics collected from the environment and deposited at a designated location for recycling and proper disposal. You are required to design and develop a decentralized solution to facilitate this process.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342F7-2444-6A40-A8BD-229CB6A4A2CE}"/>
              </a:ext>
            </a:extLst>
          </p:cNvPr>
          <p:cNvSpPr/>
          <p:nvPr/>
        </p:nvSpPr>
        <p:spPr>
          <a:xfrm>
            <a:off x="2802999" y="3706682"/>
            <a:ext cx="5611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Massive Planetary Level (Plastics) Cleaning (MPC)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8B192-6B4F-5F4A-AD82-03C2E47D3FE4}"/>
              </a:ext>
            </a:extLst>
          </p:cNvPr>
          <p:cNvSpPr txBox="1"/>
          <p:nvPr/>
        </p:nvSpPr>
        <p:spPr>
          <a:xfrm>
            <a:off x="4125818" y="169827"/>
            <a:ext cx="717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Representative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5653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33A6A-8F5D-1D45-85F9-951644569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00" y="935554"/>
            <a:ext cx="7602877" cy="5839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6E5E2-B285-DB43-9A05-3D021845FF89}"/>
              </a:ext>
            </a:extLst>
          </p:cNvPr>
          <p:cNvSpPr txBox="1"/>
          <p:nvPr/>
        </p:nvSpPr>
        <p:spPr>
          <a:xfrm>
            <a:off x="4263774" y="195209"/>
            <a:ext cx="56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 case visualization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28E7-D353-2F44-9735-D5026F9761B9}"/>
              </a:ext>
            </a:extLst>
          </p:cNvPr>
          <p:cNvSpPr txBox="1"/>
          <p:nvPr/>
        </p:nvSpPr>
        <p:spPr>
          <a:xfrm>
            <a:off x="9195371" y="1047965"/>
            <a:ext cx="271965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Observe on-chain</a:t>
            </a:r>
          </a:p>
          <a:p>
            <a:r>
              <a:rPr lang="en-US" dirty="0"/>
              <a:t>and off-chain operations!</a:t>
            </a:r>
          </a:p>
        </p:txBody>
      </p:sp>
    </p:spTree>
    <p:extLst>
      <p:ext uri="{BB962C8B-B14F-4D97-AF65-F5344CB8AC3E}">
        <p14:creationId xmlns:p14="http://schemas.microsoft.com/office/powerpoint/2010/main" val="300831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F39D97-3372-214C-A0B6-C82FCEC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On-chain and off-chain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1E37-48DB-B642-B771-5AFF169E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 Micropayment channel opened</a:t>
            </a:r>
            <a:r>
              <a:rPr lang="en-US" dirty="0"/>
              <a:t>.  A single-use micropayment channel between sender (organizer) and receiver (worker) is created by deploying a smart contract.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Plastics collected. </a:t>
            </a:r>
            <a:r>
              <a:rPr lang="en-US" dirty="0"/>
              <a:t>In off-line (and off-chain) operations, people or robots (workers) collect plastics garbage in bins.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Collections verified. </a:t>
            </a:r>
            <a:r>
              <a:rPr lang="en-US" dirty="0"/>
              <a:t>Off-chain verification is done by appropriate automatic instrumentation, with sender-organizer being informed of how many bins were collected and by whom (using worker identities).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Micropayments paid. </a:t>
            </a:r>
            <a:r>
              <a:rPr lang="en-US" dirty="0"/>
              <a:t>Organizer sends off-chain signed micropayment messages to the worker for bins verified in step 3.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Payment claimed. </a:t>
            </a:r>
            <a:r>
              <a:rPr lang="en-US" dirty="0"/>
              <a:t>Using a single on-chain transaction executed on the smart contract, the worker is paid from escrow deposited by the organizer.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Channel closed. </a:t>
            </a:r>
            <a:r>
              <a:rPr lang="en-US" dirty="0"/>
              <a:t>After the payment, the channel is closed by the destruction of the smart contract.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0C3DD-8166-D045-B840-474E217D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2021</a:t>
            </a:r>
          </a:p>
        </p:txBody>
      </p:sp>
    </p:spTree>
    <p:extLst>
      <p:ext uri="{BB962C8B-B14F-4D97-AF65-F5344CB8AC3E}">
        <p14:creationId xmlns:p14="http://schemas.microsoft.com/office/powerpoint/2010/main" val="267367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CBC4E0-40FB-C44E-914A-8BC3F042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Bina Ramamurthy. Copyright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1F177-8356-4349-AF41-CB2C5E49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06" y="1441316"/>
            <a:ext cx="7719987" cy="50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81A752-AEED-DB4C-85E4-3E2BB55D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Bina Ramamurthy. Copyright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B7E58-6265-174A-A19D-6E0D2EFE4804}"/>
              </a:ext>
            </a:extLst>
          </p:cNvPr>
          <p:cNvSpPr txBox="1"/>
          <p:nvPr/>
        </p:nvSpPr>
        <p:spPr>
          <a:xfrm>
            <a:off x="5218211" y="144641"/>
            <a:ext cx="5971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Micropayment channel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C05B9-81D1-A34B-BE02-E485A123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49" y="1212017"/>
            <a:ext cx="7743217" cy="44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8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1977C-BED7-C245-B69B-1DBD2384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88" y="654879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Bina Ramamurthy. Copyright 2021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D1D7B9-C994-B749-8A8F-FE876FD06582}"/>
              </a:ext>
            </a:extLst>
          </p:cNvPr>
          <p:cNvGrpSpPr/>
          <p:nvPr/>
        </p:nvGrpSpPr>
        <p:grpSpPr>
          <a:xfrm>
            <a:off x="3607785" y="1612774"/>
            <a:ext cx="3360439" cy="1637422"/>
            <a:chOff x="494716" y="3688153"/>
            <a:chExt cx="3360439" cy="1637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28299D-B641-C540-88B3-A7FA6232CB77}"/>
                </a:ext>
              </a:extLst>
            </p:cNvPr>
            <p:cNvSpPr/>
            <p:nvPr/>
          </p:nvSpPr>
          <p:spPr>
            <a:xfrm>
              <a:off x="1588852" y="4224675"/>
              <a:ext cx="14753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MPC-</a:t>
              </a:r>
              <a:r>
                <a:rPr lang="en-US" dirty="0" err="1"/>
                <a:t>Dapp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711E0B-8385-2B48-A6C6-D9C1A76EB324}"/>
                </a:ext>
              </a:extLst>
            </p:cNvPr>
            <p:cNvSpPr/>
            <p:nvPr/>
          </p:nvSpPr>
          <p:spPr>
            <a:xfrm>
              <a:off x="494716" y="4956243"/>
              <a:ext cx="1507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MPC-contract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0EB0A5-B800-A442-828B-83ED308247B8}"/>
                </a:ext>
              </a:extLst>
            </p:cNvPr>
            <p:cNvSpPr txBox="1"/>
            <p:nvPr/>
          </p:nvSpPr>
          <p:spPr>
            <a:xfrm>
              <a:off x="2580596" y="4956243"/>
              <a:ext cx="104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MPC-app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0F8C15-2EFD-084C-B4DA-D64930758F74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1248288" y="4594007"/>
              <a:ext cx="1078245" cy="362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EDE1D5-9594-9846-87E5-8F4FA20B42C3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2326533" y="4594007"/>
              <a:ext cx="777283" cy="362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4BA391-58AC-2A49-9459-141F767C42A9}"/>
                </a:ext>
              </a:extLst>
            </p:cNvPr>
            <p:cNvSpPr txBox="1"/>
            <p:nvPr/>
          </p:nvSpPr>
          <p:spPr>
            <a:xfrm>
              <a:off x="797908" y="3688153"/>
              <a:ext cx="305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Structure of your application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D8B192-6B4F-5F4A-AD82-03C2E47D3FE4}"/>
              </a:ext>
            </a:extLst>
          </p:cNvPr>
          <p:cNvSpPr txBox="1"/>
          <p:nvPr/>
        </p:nvSpPr>
        <p:spPr>
          <a:xfrm>
            <a:off x="4125818" y="169827"/>
            <a:ext cx="717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Code and Demo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AF1EF-B820-D643-8AC3-08A9E946CA3F}"/>
              </a:ext>
            </a:extLst>
          </p:cNvPr>
          <p:cNvSpPr txBox="1"/>
          <p:nvPr/>
        </p:nvSpPr>
        <p:spPr>
          <a:xfrm>
            <a:off x="801384" y="3842535"/>
            <a:ext cx="113053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We’ll compile and deploy the smart contract for MPC on Ganache local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Quick Start the Ganache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MPC-contract folder and deploy the MPC smart contract on Ganache</a:t>
            </a:r>
          </a:p>
          <a:p>
            <a:r>
              <a:rPr lang="en-US" dirty="0"/>
              <a:t>                truffle migrate –reset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MPC-app folder and deploy the MPC-app web application and User interface on </a:t>
            </a:r>
            <a:r>
              <a:rPr lang="en-US" dirty="0" err="1"/>
              <a:t>node.js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              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a demo of the interaction: This simulates both the participant (plastics collector) and also organizer</a:t>
            </a:r>
          </a:p>
          <a:p>
            <a:r>
              <a:rPr lang="en-US" dirty="0"/>
              <a:t>     who sends micropayments. The participant-worker claims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 needs to be extended to multiple participants and long-running smart contract.</a:t>
            </a:r>
          </a:p>
        </p:txBody>
      </p:sp>
    </p:spTree>
    <p:extLst>
      <p:ext uri="{BB962C8B-B14F-4D97-AF65-F5344CB8AC3E}">
        <p14:creationId xmlns:p14="http://schemas.microsoft.com/office/powerpoint/2010/main" val="165851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A6D0C-9F12-184D-8DB6-7D25C13D63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66928" y="2185416"/>
            <a:ext cx="11258627" cy="3732425"/>
          </a:xfrm>
        </p:spPr>
        <p:txBody>
          <a:bodyPr/>
          <a:lstStyle/>
          <a:p>
            <a:r>
              <a:rPr lang="en-US" dirty="0"/>
              <a:t>MPC is a  template for Planetary Level Systems and Applications using blockchain Technology.</a:t>
            </a:r>
          </a:p>
          <a:p>
            <a:r>
              <a:rPr lang="en-US" dirty="0"/>
              <a:t>What is a standard structure for a Dapp?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MPC-contract, MPC-app folders of the MPC-Dapp</a:t>
            </a:r>
          </a:p>
          <a:p>
            <a:r>
              <a:rPr lang="en-US" dirty="0"/>
              <a:t>What is the toolchain?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Truffle, Ganache and Ropsten test nets of Ethereum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Node.js server, web UI framework (or mobile UI framework)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dirty="0"/>
              <a:t>More details:  See Chapter 7, 8 of Blockchain in Action, Manning Publishers.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dirty="0"/>
              <a:t>Codebase for MPC-</a:t>
            </a:r>
            <a:r>
              <a:rPr lang="en-US" dirty="0" err="1"/>
              <a:t>dapp</a:t>
            </a:r>
            <a:r>
              <a:rPr lang="en-US" dirty="0"/>
              <a:t> and instructions are also available on </a:t>
            </a:r>
            <a:r>
              <a:rPr lang="en-US"/>
              <a:t>github.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4596B8-A1AD-8842-A68E-3F6F1A54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569" y="170094"/>
            <a:ext cx="5656671" cy="5182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Need more information?</a:t>
            </a:r>
          </a:p>
        </p:txBody>
      </p:sp>
    </p:spTree>
    <p:extLst>
      <p:ext uri="{BB962C8B-B14F-4D97-AF65-F5344CB8AC3E}">
        <p14:creationId xmlns:p14="http://schemas.microsoft.com/office/powerpoint/2010/main" val="20846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"/>
          <p:cNvSpPr txBox="1">
            <a:spLocks noGrp="1"/>
          </p:cNvSpPr>
          <p:nvPr>
            <p:ph type="body" idx="4294967295"/>
          </p:nvPr>
        </p:nvSpPr>
        <p:spPr>
          <a:xfrm>
            <a:off x="79394" y="1264123"/>
            <a:ext cx="11126870" cy="51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Ph.D. in Computer Engineering: Fault tolerance in distributed systems</a:t>
            </a:r>
            <a:endParaRPr dirty="0"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Faculty at CSE and University at Buffalo (UB) for the past 3 decades</a:t>
            </a:r>
            <a:endParaRPr dirty="0"/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2008 - 2023: NSF grants: Data-intensive computing EHR(3), DBI, HDR </a:t>
            </a: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2010 -2018: SUNY-supported blockchain grants </a:t>
            </a:r>
            <a:endParaRPr dirty="0"/>
          </a:p>
          <a:p>
            <a:pPr marL="457189" lvl="1" indent="0"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89" lvl="1" indent="0"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2018 - present: 4-course </a:t>
            </a:r>
            <a:r>
              <a:rPr lang="en-US" u="sng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certification on blockchain on Coursera MOOC</a:t>
            </a: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914377" lvl="2" indent="0"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-- More than 220,000 learners and 600,000 visitors from all over the world  </a:t>
            </a:r>
            <a:endParaRPr lang="en-US" dirty="0"/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2019 SUNY chancellor’s award for excellence in teaching</a:t>
            </a:r>
            <a:endParaRPr dirty="0"/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2020 - Published a technical book: </a:t>
            </a:r>
            <a:r>
              <a:rPr lang="en-US" u="sng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Blockchain in Action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Manning.com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)</a:t>
            </a:r>
            <a:endParaRPr dirty="0"/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2018 – Three Blockchain Courses – Currently teaching one</a:t>
            </a: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2020 - Decentralized Finance (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DeFi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) Series Production (Coursera)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800077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800089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27" name="Google Shape;327;p2"/>
          <p:cNvSpPr txBox="1">
            <a:spLocks noGrp="1"/>
          </p:cNvSpPr>
          <p:nvPr>
            <p:ph type="title" idx="4294967295"/>
          </p:nvPr>
        </p:nvSpPr>
        <p:spPr>
          <a:xfrm>
            <a:off x="4021138" y="120650"/>
            <a:ext cx="8170862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en-US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Introducing myself..</a:t>
            </a:r>
            <a:endParaRPr/>
          </a:p>
        </p:txBody>
      </p:sp>
      <p:pic>
        <p:nvPicPr>
          <p:cNvPr id="328" name="Google Shape;328;p2" descr="University Logo and Marks - Identity and Brand - University at Buffal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9943" y="1035740"/>
            <a:ext cx="1108953" cy="642026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9" name="Google Shape;329;p2" descr="Campus Times » Call for Nominations: Chancellor's Award for Excellence in  Classified Servi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41530" y="3799063"/>
            <a:ext cx="865039" cy="865039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0" name="Google Shape;33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8931" y="2842768"/>
            <a:ext cx="966252" cy="95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26639" y="1830340"/>
            <a:ext cx="750277" cy="75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" descr="IITG - Innovative Instructional Technology Grant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04508" y="2554875"/>
            <a:ext cx="961727" cy="59261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3" name="Google Shape;333;p2">
            <a:hlinkClick r:id="rId4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048896" y="4061214"/>
            <a:ext cx="1269997" cy="1411837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Graphic 2" descr="Butterfly">
            <a:extLst>
              <a:ext uri="{FF2B5EF4-FFF2-40B4-BE49-F238E27FC236}">
                <a16:creationId xmlns:a16="http://schemas.microsoft.com/office/drawing/2014/main" id="{EF72A5EE-2905-0148-A792-88DE80640F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42046" y="6251448"/>
            <a:ext cx="749954" cy="749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DBC36-7596-1845-9F38-DFCAB2E2EC78}"/>
              </a:ext>
            </a:extLst>
          </p:cNvPr>
          <p:cNvSpPr txBox="1"/>
          <p:nvPr/>
        </p:nvSpPr>
        <p:spPr>
          <a:xfrm>
            <a:off x="8494420" y="373837"/>
            <a:ext cx="187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bina@buffalo.edu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Background: Blockchain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innovation</a:t>
            </a:r>
          </a:p>
        </p:txBody>
      </p:sp>
    </p:spTree>
    <p:extLst>
      <p:ext uri="{BB962C8B-B14F-4D97-AF65-F5344CB8AC3E}">
        <p14:creationId xmlns:p14="http://schemas.microsoft.com/office/powerpoint/2010/main" val="352566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2FF7F-7C08-9141-8826-9DB14836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72" y="1114638"/>
            <a:ext cx="10126323" cy="4605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F4766-242D-4749-8468-E8EFB9694426}"/>
              </a:ext>
            </a:extLst>
          </p:cNvPr>
          <p:cNvSpPr txBox="1"/>
          <p:nvPr/>
        </p:nvSpPr>
        <p:spPr>
          <a:xfrm>
            <a:off x="3044758" y="6101305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birth of blockchain technology 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47501-99A8-0645-9EEA-D513EFA372B6}"/>
              </a:ext>
            </a:extLst>
          </p:cNvPr>
          <p:cNvSpPr txBox="1"/>
          <p:nvPr/>
        </p:nvSpPr>
        <p:spPr>
          <a:xfrm flipH="1">
            <a:off x="4445539" y="154157"/>
            <a:ext cx="7305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Bitcoin and Blockchain: the innovation</a:t>
            </a:r>
          </a:p>
        </p:txBody>
      </p:sp>
      <p:pic>
        <p:nvPicPr>
          <p:cNvPr id="7" name="Google Shape;333;p2">
            <a:hlinkClick r:id="rId3"/>
            <a:extLst>
              <a:ext uri="{FF2B5EF4-FFF2-40B4-BE49-F238E27FC236}">
                <a16:creationId xmlns:a16="http://schemas.microsoft.com/office/drawing/2014/main" id="{D074DAB6-A610-4042-8591-ECFE4A461B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41114"/>
            <a:ext cx="544749" cy="616886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9830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98" y="1293356"/>
            <a:ext cx="7630590" cy="50775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7055CE-5B60-8848-897F-9AFC66211452}"/>
              </a:ext>
            </a:extLst>
          </p:cNvPr>
          <p:cNvSpPr txBox="1"/>
          <p:nvPr/>
        </p:nvSpPr>
        <p:spPr>
          <a:xfrm>
            <a:off x="4105071" y="9728"/>
            <a:ext cx="790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Blockchain coexists with your system!</a:t>
            </a:r>
          </a:p>
        </p:txBody>
      </p:sp>
      <p:pic>
        <p:nvPicPr>
          <p:cNvPr id="6" name="Google Shape;333;p2">
            <a:hlinkClick r:id="rId3"/>
            <a:extLst>
              <a:ext uri="{FF2B5EF4-FFF2-40B4-BE49-F238E27FC236}">
                <a16:creationId xmlns:a16="http://schemas.microsoft.com/office/drawing/2014/main" id="{141766ED-39DE-604C-B9C1-970AB0AB258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41114"/>
            <a:ext cx="544749" cy="616886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FF5D87-4E7B-FC42-A7CA-DFA034C714E5}"/>
              </a:ext>
            </a:extLst>
          </p:cNvPr>
          <p:cNvSpPr txBox="1"/>
          <p:nvPr/>
        </p:nvSpPr>
        <p:spPr>
          <a:xfrm>
            <a:off x="8998085" y="2828835"/>
            <a:ext cx="2787943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Implementing trust by </a:t>
            </a:r>
          </a:p>
          <a:p>
            <a:r>
              <a:rPr lang="en-US" dirty="0"/>
              <a:t>verification, </a:t>
            </a:r>
          </a:p>
          <a:p>
            <a:r>
              <a:rPr lang="en-US" dirty="0"/>
              <a:t>validation and </a:t>
            </a:r>
          </a:p>
          <a:p>
            <a:r>
              <a:rPr lang="en-US" dirty="0"/>
              <a:t>recording with consensus</a:t>
            </a:r>
          </a:p>
        </p:txBody>
      </p:sp>
    </p:spTree>
    <p:extLst>
      <p:ext uri="{BB962C8B-B14F-4D97-AF65-F5344CB8AC3E}">
        <p14:creationId xmlns:p14="http://schemas.microsoft.com/office/powerpoint/2010/main" val="310491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B04CB6-BF5B-044D-A0FC-7A03B6E0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B.Ramamurthy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DBF0B-EA6C-054D-A40F-2F803E16D848}"/>
              </a:ext>
            </a:extLst>
          </p:cNvPr>
          <p:cNvSpPr txBox="1"/>
          <p:nvPr/>
        </p:nvSpPr>
        <p:spPr>
          <a:xfrm>
            <a:off x="3894993" y="136525"/>
            <a:ext cx="604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Expected Outcome of this presentation?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219E7B-5274-CB45-AE14-1F103B3F4EF1}"/>
              </a:ext>
            </a:extLst>
          </p:cNvPr>
          <p:cNvGrpSpPr/>
          <p:nvPr/>
        </p:nvGrpSpPr>
        <p:grpSpPr>
          <a:xfrm>
            <a:off x="2499899" y="1026915"/>
            <a:ext cx="8144701" cy="1336108"/>
            <a:chOff x="2896924" y="1028550"/>
            <a:chExt cx="8144701" cy="13361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5BF0FE-A5F5-B04A-83EB-A041035EA019}"/>
                </a:ext>
              </a:extLst>
            </p:cNvPr>
            <p:cNvSpPr/>
            <p:nvPr/>
          </p:nvSpPr>
          <p:spPr>
            <a:xfrm>
              <a:off x="2896924" y="1028550"/>
              <a:ext cx="8144701" cy="1336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FA4F47-3E81-BB45-AFDB-866E85CE00D6}"/>
                </a:ext>
              </a:extLst>
            </p:cNvPr>
            <p:cNvSpPr txBox="1"/>
            <p:nvPr/>
          </p:nvSpPr>
          <p:spPr>
            <a:xfrm>
              <a:off x="3149587" y="1446824"/>
              <a:ext cx="7236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Cryptocurrency, coins, FT, NFT, multi-Token NFT, </a:t>
              </a:r>
              <a:r>
                <a:rPr lang="en-US" sz="2400" dirty="0" err="1"/>
                <a:t>DeFi</a:t>
              </a:r>
              <a:r>
                <a:rPr lang="en-US" sz="2400" dirty="0"/>
                <a:t>, ……</a:t>
              </a:r>
            </a:p>
          </p:txBody>
        </p:sp>
      </p:grpSp>
      <p:sp>
        <p:nvSpPr>
          <p:cNvPr id="7" name="Down Arrow 6">
            <a:extLst>
              <a:ext uri="{FF2B5EF4-FFF2-40B4-BE49-F238E27FC236}">
                <a16:creationId xmlns:a16="http://schemas.microsoft.com/office/drawing/2014/main" id="{0D2F0B6D-6517-1347-B670-9212C738483F}"/>
              </a:ext>
            </a:extLst>
          </p:cNvPr>
          <p:cNvSpPr/>
          <p:nvPr/>
        </p:nvSpPr>
        <p:spPr>
          <a:xfrm>
            <a:off x="6330462" y="2364658"/>
            <a:ext cx="483576" cy="227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8C600D74-0A02-A547-8D37-C663050E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833" y="4317283"/>
            <a:ext cx="2566834" cy="2566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44FF46-EE05-FD4F-BE0B-D191EA11BAC8}"/>
              </a:ext>
            </a:extLst>
          </p:cNvPr>
          <p:cNvSpPr txBox="1"/>
          <p:nvPr/>
        </p:nvSpPr>
        <p:spPr>
          <a:xfrm>
            <a:off x="7855667" y="4862147"/>
            <a:ext cx="3382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Planetary level systems, </a:t>
            </a:r>
          </a:p>
          <a:p>
            <a:r>
              <a:rPr lang="en-US" dirty="0"/>
              <a:t>applications, and problem solving </a:t>
            </a:r>
          </a:p>
          <a:p>
            <a:r>
              <a:rPr lang="en-US" dirty="0"/>
              <a:t>using blockchain technology </a:t>
            </a:r>
          </a:p>
        </p:txBody>
      </p:sp>
      <p:pic>
        <p:nvPicPr>
          <p:cNvPr id="14" name="Graphic 13" descr="Eyes">
            <a:extLst>
              <a:ext uri="{FF2B5EF4-FFF2-40B4-BE49-F238E27FC236}">
                <a16:creationId xmlns:a16="http://schemas.microsoft.com/office/drawing/2014/main" id="{81F731F6-811C-6845-874F-5F66A134A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3568" y="422033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6E8509-4030-114E-989F-A1FABD03E409}"/>
              </a:ext>
            </a:extLst>
          </p:cNvPr>
          <p:cNvSpPr txBox="1"/>
          <p:nvPr/>
        </p:nvSpPr>
        <p:spPr>
          <a:xfrm>
            <a:off x="9016181" y="4493342"/>
            <a:ext cx="113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 on: </a:t>
            </a:r>
          </a:p>
        </p:txBody>
      </p:sp>
    </p:spTree>
    <p:extLst>
      <p:ext uri="{BB962C8B-B14F-4D97-AF65-F5344CB8AC3E}">
        <p14:creationId xmlns:p14="http://schemas.microsoft.com/office/powerpoint/2010/main" val="7642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1095A-1D16-1A42-8CA4-4991B3AC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EC758-C350-1E4E-93B4-33A4FBB37F77}"/>
              </a:ext>
            </a:extLst>
          </p:cNvPr>
          <p:cNvSpPr txBox="1"/>
          <p:nvPr/>
        </p:nvSpPr>
        <p:spPr>
          <a:xfrm>
            <a:off x="1732085" y="1846385"/>
            <a:ext cx="683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proof of concept prototype for blockchain-based </a:t>
            </a:r>
          </a:p>
          <a:p>
            <a:r>
              <a:rPr lang="en-US" dirty="0"/>
              <a:t>micropayments to enable planetary level systems is available on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80782-03F8-424D-AA9A-6B178BD8A50E}"/>
              </a:ext>
            </a:extLst>
          </p:cNvPr>
          <p:cNvSpPr txBox="1"/>
          <p:nvPr/>
        </p:nvSpPr>
        <p:spPr>
          <a:xfrm>
            <a:off x="4038600" y="219780"/>
            <a:ext cx="453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More on this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BF210-52CF-C744-8297-4258E23330F3}"/>
              </a:ext>
            </a:extLst>
          </p:cNvPr>
          <p:cNvSpPr txBox="1"/>
          <p:nvPr/>
        </p:nvSpPr>
        <p:spPr>
          <a:xfrm>
            <a:off x="1732085" y="2721262"/>
            <a:ext cx="5356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Codebase. + instructions + installation of required tools</a:t>
            </a:r>
          </a:p>
          <a:p>
            <a:r>
              <a:rPr lang="en-US" dirty="0">
                <a:hlinkClick r:id="rId2"/>
              </a:rPr>
              <a:t>https://github.com/BinaRam/topcoder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169E5-FD77-AC44-884A-0DB6A96A04C7}"/>
              </a:ext>
            </a:extLst>
          </p:cNvPr>
          <p:cNvSpPr txBox="1"/>
          <p:nvPr/>
        </p:nvSpPr>
        <p:spPr>
          <a:xfrm>
            <a:off x="1732085" y="3582741"/>
            <a:ext cx="6594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Details are available in Chapter 7 and 8 of Blockchain in Action book.</a:t>
            </a:r>
          </a:p>
          <a:p>
            <a:r>
              <a:rPr lang="en-US" dirty="0">
                <a:hlinkClick r:id="rId3"/>
              </a:rPr>
              <a:t>https://www.manning.com/books/blockchain-in-action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Planetary Level Systems and 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real impact!</a:t>
            </a:r>
          </a:p>
        </p:txBody>
      </p:sp>
    </p:spTree>
    <p:extLst>
      <p:ext uri="{BB962C8B-B14F-4D97-AF65-F5344CB8AC3E}">
        <p14:creationId xmlns:p14="http://schemas.microsoft.com/office/powerpoint/2010/main" val="229383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3118AF-AC46-EC49-873E-09641118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268" y="6086801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 Ramamurthy. Copyright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AE1B0-447D-294C-874A-6F0F89C9C832}"/>
              </a:ext>
            </a:extLst>
          </p:cNvPr>
          <p:cNvSpPr txBox="1"/>
          <p:nvPr/>
        </p:nvSpPr>
        <p:spPr>
          <a:xfrm>
            <a:off x="729575" y="1070043"/>
            <a:ext cx="104864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Times" pitchFamily="2" charset="0"/>
              </a:rPr>
              <a:t>B</a:t>
            </a:r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lockchain is not intended to replace existing applications, but to address issues that are not solvable with traditional approaches. </a:t>
            </a:r>
          </a:p>
          <a:p>
            <a:endParaRPr lang="en-US" sz="2000" dirty="0">
              <a:solidFill>
                <a:srgbClr val="262626"/>
              </a:solidFill>
              <a:latin typeface="Times" pitchFamily="2" charset="0"/>
            </a:endParaRP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Don’t</a:t>
            </a:r>
            <a:r>
              <a:rPr lang="en-US" sz="2000" dirty="0">
                <a:solidFill>
                  <a:srgbClr val="262626"/>
                </a:solidFill>
                <a:latin typeface="Times" pitchFamily="2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think of replacing your current system with a blockchain system or porting an existing</a:t>
            </a: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application in one language (such as Java or Python) to Solidity simply to use the</a:t>
            </a: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capabilities of blockchain technology. </a:t>
            </a:r>
          </a:p>
          <a:p>
            <a:endParaRPr lang="en-US" sz="2000" dirty="0">
              <a:solidFill>
                <a:srgbClr val="262626"/>
              </a:solidFill>
              <a:effectLst/>
              <a:latin typeface="Times" pitchFamily="2" charset="0"/>
            </a:endParaRP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You have to be thinking about newer and never before seen application models for blockchain.</a:t>
            </a:r>
          </a:p>
          <a:p>
            <a:endParaRPr lang="en-US" sz="2000" dirty="0">
              <a:solidFill>
                <a:srgbClr val="262626"/>
              </a:solidFill>
              <a:latin typeface="Times" pitchFamily="2" charset="0"/>
            </a:endParaRP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One of the areas that is wide open (no pun intended) are the large scale global problem that cannot be effectively solved by any centralized authority. Examples areas: global plastics cleanup, global climate issues, global hunger management, </a:t>
            </a:r>
            <a:r>
              <a:rPr lang="en-US" sz="2000" dirty="0">
                <a:solidFill>
                  <a:srgbClr val="262626"/>
                </a:solidFill>
                <a:latin typeface="Times" pitchFamily="2" charset="0"/>
              </a:rPr>
              <a:t>in general ESG (environmental, social, and governance) at the global level involving all the people and entities.</a:t>
            </a:r>
            <a:endParaRPr lang="en-US" sz="2000" dirty="0">
              <a:solidFill>
                <a:srgbClr val="262626"/>
              </a:solidFill>
              <a:effectLst/>
              <a:latin typeface="Times" pitchFamily="2" charset="0"/>
            </a:endParaRPr>
          </a:p>
          <a:p>
            <a:endParaRPr lang="en-US" sz="2000" dirty="0">
              <a:solidFill>
                <a:srgbClr val="262626"/>
              </a:solidFill>
              <a:latin typeface="Times" pitchFamily="2" charset="0"/>
            </a:endParaRP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The solutions for such global problems lie in the participation of diverse people (stakeholders, beneficiaries) in an ecosystem emerging from blockchain technology.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0A336-18D5-E249-A86C-54D2E247473C}"/>
              </a:ext>
            </a:extLst>
          </p:cNvPr>
          <p:cNvSpPr txBox="1"/>
          <p:nvPr/>
        </p:nvSpPr>
        <p:spPr>
          <a:xfrm>
            <a:off x="4085617" y="169610"/>
            <a:ext cx="765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Planetary Level Systems </a:t>
            </a:r>
          </a:p>
        </p:txBody>
      </p:sp>
    </p:spTree>
    <p:extLst>
      <p:ext uri="{BB962C8B-B14F-4D97-AF65-F5344CB8AC3E}">
        <p14:creationId xmlns:p14="http://schemas.microsoft.com/office/powerpoint/2010/main" val="3031588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6.xml><?xml version="1.0" encoding="utf-8"?>
<a:theme xmlns:a="http://schemas.openxmlformats.org/drawingml/2006/main" name="4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7.xml><?xml version="1.0" encoding="utf-8"?>
<a:theme xmlns:a="http://schemas.openxmlformats.org/drawingml/2006/main" name="5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8.xml><?xml version="1.0" encoding="utf-8"?>
<a:theme xmlns:a="http://schemas.openxmlformats.org/drawingml/2006/main" name="6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972</Words>
  <Application>Microsoft Macintosh PowerPoint</Application>
  <PresentationFormat>Widescreen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Calibri</vt:lpstr>
      <vt:lpstr>Calibri Light</vt:lpstr>
      <vt:lpstr>Garamond</vt:lpstr>
      <vt:lpstr>Georgia</vt:lpstr>
      <vt:lpstr>LucidaGrande</vt:lpstr>
      <vt:lpstr>Times</vt:lpstr>
      <vt:lpstr>1_Office Theme</vt:lpstr>
      <vt:lpstr>Custom Design</vt:lpstr>
      <vt:lpstr>2_UB Powerpoint Template</vt:lpstr>
      <vt:lpstr>1_Custom Design</vt:lpstr>
      <vt:lpstr>3_UB Powerpoint Template</vt:lpstr>
      <vt:lpstr>4_UB Powerpoint Template</vt:lpstr>
      <vt:lpstr>5_UB Powerpoint Template</vt:lpstr>
      <vt:lpstr>6_UB Powerpoint Template</vt:lpstr>
      <vt:lpstr>Planetary Level  systems using Blockchain Technology </vt:lpstr>
      <vt:lpstr>Introducing myself..</vt:lpstr>
      <vt:lpstr>Background: Blockchain</vt:lpstr>
      <vt:lpstr>PowerPoint Presentation</vt:lpstr>
      <vt:lpstr>PowerPoint Presentation</vt:lpstr>
      <vt:lpstr>PowerPoint Presentation</vt:lpstr>
      <vt:lpstr>PowerPoint Presentation</vt:lpstr>
      <vt:lpstr>Planetary Level Systems and applications</vt:lpstr>
      <vt:lpstr>PowerPoint Presentation</vt:lpstr>
      <vt:lpstr>PowerPoint Presentation</vt:lpstr>
      <vt:lpstr>PowerPoint Presentation</vt:lpstr>
      <vt:lpstr>On-chain and off-chain operations</vt:lpstr>
      <vt:lpstr>PowerPoint Presentation</vt:lpstr>
      <vt:lpstr>PowerPoint Presentation</vt:lpstr>
      <vt:lpstr>PowerPoint Presentation</vt:lpstr>
      <vt:lpstr>Need more information?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Blockchain, an innovation and an imperative: A hands-on exploration and workshop</dc:title>
  <dc:creator>Bina Ramamurthy</dc:creator>
  <cp:lastModifiedBy>Bina Ramamurthy</cp:lastModifiedBy>
  <cp:revision>80</cp:revision>
  <dcterms:created xsi:type="dcterms:W3CDTF">2019-11-24T13:32:07Z</dcterms:created>
  <dcterms:modified xsi:type="dcterms:W3CDTF">2022-03-07T13:07:18Z</dcterms:modified>
</cp:coreProperties>
</file>