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3"/>
  </p:notesMasterIdLst>
  <p:sldIdLst>
    <p:sldId id="256" r:id="rId5"/>
    <p:sldId id="314" r:id="rId6"/>
    <p:sldId id="315" r:id="rId7"/>
    <p:sldId id="338" r:id="rId8"/>
    <p:sldId id="337" r:id="rId9"/>
    <p:sldId id="339" r:id="rId10"/>
    <p:sldId id="336" r:id="rId11"/>
    <p:sldId id="351" r:id="rId12"/>
    <p:sldId id="353" r:id="rId13"/>
    <p:sldId id="354" r:id="rId14"/>
    <p:sldId id="340" r:id="rId15"/>
    <p:sldId id="341" r:id="rId16"/>
    <p:sldId id="316" r:id="rId17"/>
    <p:sldId id="364" r:id="rId18"/>
    <p:sldId id="342" r:id="rId19"/>
    <p:sldId id="359" r:id="rId20"/>
    <p:sldId id="360" r:id="rId21"/>
    <p:sldId id="361" r:id="rId22"/>
    <p:sldId id="362" r:id="rId23"/>
    <p:sldId id="363" r:id="rId24"/>
    <p:sldId id="358" r:id="rId25"/>
    <p:sldId id="317" r:id="rId26"/>
    <p:sldId id="318" r:id="rId27"/>
    <p:sldId id="319" r:id="rId28"/>
    <p:sldId id="325" r:id="rId29"/>
    <p:sldId id="365" r:id="rId30"/>
    <p:sldId id="321" r:id="rId31"/>
    <p:sldId id="327" r:id="rId32"/>
    <p:sldId id="330" r:id="rId33"/>
    <p:sldId id="328" r:id="rId34"/>
    <p:sldId id="331" r:id="rId35"/>
    <p:sldId id="332" r:id="rId36"/>
    <p:sldId id="333" r:id="rId37"/>
    <p:sldId id="334" r:id="rId38"/>
    <p:sldId id="335" r:id="rId39"/>
    <p:sldId id="322" r:id="rId40"/>
    <p:sldId id="323" r:id="rId41"/>
    <p:sldId id="324" r:id="rId4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Howie" initials="RH" lastIdx="10" clrIdx="0">
    <p:extLst>
      <p:ext uri="{19B8F6BF-5375-455C-9EA6-DF929625EA0E}">
        <p15:presenceInfo xmlns:p15="http://schemas.microsoft.com/office/powerpoint/2012/main" userId="Robert Howie" providerId="None"/>
      </p:ext>
    </p:extLst>
  </p:cmAuthor>
  <p:cmAuthor id="2" name="Fergus William Downey" initials="FWD" lastIdx="9" clrIdx="1">
    <p:extLst>
      <p:ext uri="{19B8F6BF-5375-455C-9EA6-DF929625EA0E}">
        <p15:presenceInfo xmlns:p15="http://schemas.microsoft.com/office/powerpoint/2012/main" userId="Fergus William Downey" providerId="None"/>
      </p:ext>
    </p:extLst>
  </p:cmAuthor>
  <p:cmAuthor id="3" name="Daniel-Cristian Busan" initials="DCB" lastIdx="2" clrIdx="2">
    <p:extLst>
      <p:ext uri="{19B8F6BF-5375-455C-9EA6-DF929625EA0E}">
        <p15:presenceInfo xmlns:p15="http://schemas.microsoft.com/office/powerpoint/2012/main" userId="S::268025G@curtin.edu.au::a17d0494-bb44-48d7-bee5-3e70217577a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3"/>
    <a:srgbClr val="091537"/>
    <a:srgbClr val="E1DDC5"/>
    <a:srgbClr val="576CBD"/>
    <a:srgbClr val="FEF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96D2C0-2E60-4795-BAB2-2206BCAE3D74}" v="207" dt="2024-01-12T02:01:07.11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5045" autoAdjust="0"/>
  </p:normalViewPr>
  <p:slideViewPr>
    <p:cSldViewPr snapToGrid="0">
      <p:cViewPr varScale="1">
        <p:scale>
          <a:sx n="53" d="100"/>
          <a:sy n="53" d="100"/>
        </p:scale>
        <p:origin x="942" y="9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McMullan" userId="316291cc-a46a-4e0f-a7ee-d8cd0a09b7cd" providerId="ADAL" clId="{F896D2C0-2E60-4795-BAB2-2206BCAE3D74}"/>
    <pc:docChg chg="undo custSel addSld delSld modSld">
      <pc:chgData name="Kyle McMullan" userId="316291cc-a46a-4e0f-a7ee-d8cd0a09b7cd" providerId="ADAL" clId="{F896D2C0-2E60-4795-BAB2-2206BCAE3D74}" dt="2024-01-12T02:02:10.176" v="367" actId="5793"/>
      <pc:docMkLst>
        <pc:docMk/>
      </pc:docMkLst>
      <pc:sldChg chg="modSp mod">
        <pc:chgData name="Kyle McMullan" userId="316291cc-a46a-4e0f-a7ee-d8cd0a09b7cd" providerId="ADAL" clId="{F896D2C0-2E60-4795-BAB2-2206BCAE3D74}" dt="2024-01-12T01:38:37.420" v="72" actId="2710"/>
        <pc:sldMkLst>
          <pc:docMk/>
          <pc:sldMk cId="2571520869" sldId="323"/>
        </pc:sldMkLst>
        <pc:spChg chg="mod">
          <ac:chgData name="Kyle McMullan" userId="316291cc-a46a-4e0f-a7ee-d8cd0a09b7cd" providerId="ADAL" clId="{F896D2C0-2E60-4795-BAB2-2206BCAE3D74}" dt="2024-01-12T01:38:37.420" v="72" actId="2710"/>
          <ac:spMkLst>
            <pc:docMk/>
            <pc:sldMk cId="2571520869" sldId="323"/>
            <ac:spMk id="21" creationId="{695E7A39-7B11-5488-F123-F99585CBFBC9}"/>
          </ac:spMkLst>
        </pc:spChg>
      </pc:sldChg>
      <pc:sldChg chg="addSp modSp mod">
        <pc:chgData name="Kyle McMullan" userId="316291cc-a46a-4e0f-a7ee-d8cd0a09b7cd" providerId="ADAL" clId="{F896D2C0-2E60-4795-BAB2-2206BCAE3D74}" dt="2024-01-12T02:01:10.965" v="366" actId="167"/>
        <pc:sldMkLst>
          <pc:docMk/>
          <pc:sldMk cId="3237876083" sldId="342"/>
        </pc:sldMkLst>
        <pc:spChg chg="add mod ord">
          <ac:chgData name="Kyle McMullan" userId="316291cc-a46a-4e0f-a7ee-d8cd0a09b7cd" providerId="ADAL" clId="{F896D2C0-2E60-4795-BAB2-2206BCAE3D74}" dt="2024-01-12T02:01:10.965" v="366" actId="167"/>
          <ac:spMkLst>
            <pc:docMk/>
            <pc:sldMk cId="3237876083" sldId="342"/>
            <ac:spMk id="2" creationId="{F961F642-1386-0191-5F80-B1221435020F}"/>
          </ac:spMkLst>
        </pc:spChg>
        <pc:spChg chg="add mod ord">
          <ac:chgData name="Kyle McMullan" userId="316291cc-a46a-4e0f-a7ee-d8cd0a09b7cd" providerId="ADAL" clId="{F896D2C0-2E60-4795-BAB2-2206BCAE3D74}" dt="2024-01-12T02:01:10.965" v="366" actId="167"/>
          <ac:spMkLst>
            <pc:docMk/>
            <pc:sldMk cId="3237876083" sldId="342"/>
            <ac:spMk id="4" creationId="{52290A4A-BC90-9886-91E7-CA864966FD7B}"/>
          </ac:spMkLst>
        </pc:spChg>
      </pc:sldChg>
      <pc:sldChg chg="modSp mod">
        <pc:chgData name="Kyle McMullan" userId="316291cc-a46a-4e0f-a7ee-d8cd0a09b7cd" providerId="ADAL" clId="{F896D2C0-2E60-4795-BAB2-2206BCAE3D74}" dt="2024-01-12T02:02:10.176" v="367" actId="5793"/>
        <pc:sldMkLst>
          <pc:docMk/>
          <pc:sldMk cId="1429655074" sldId="358"/>
        </pc:sldMkLst>
        <pc:spChg chg="mod">
          <ac:chgData name="Kyle McMullan" userId="316291cc-a46a-4e0f-a7ee-d8cd0a09b7cd" providerId="ADAL" clId="{F896D2C0-2E60-4795-BAB2-2206BCAE3D74}" dt="2024-01-12T02:02:10.176" v="367" actId="5793"/>
          <ac:spMkLst>
            <pc:docMk/>
            <pc:sldMk cId="1429655074" sldId="358"/>
            <ac:spMk id="7" creationId="{F18D1492-14F4-0C55-C8B8-0CBA03E67A0B}"/>
          </ac:spMkLst>
        </pc:spChg>
      </pc:sldChg>
      <pc:sldChg chg="addSp modSp add mod">
        <pc:chgData name="Kyle McMullan" userId="316291cc-a46a-4e0f-a7ee-d8cd0a09b7cd" providerId="ADAL" clId="{F896D2C0-2E60-4795-BAB2-2206BCAE3D74}" dt="2024-01-12T02:00:53.441" v="364" actId="6549"/>
        <pc:sldMkLst>
          <pc:docMk/>
          <pc:sldMk cId="187412672" sldId="364"/>
        </pc:sldMkLst>
        <pc:spChg chg="add mod">
          <ac:chgData name="Kyle McMullan" userId="316291cc-a46a-4e0f-a7ee-d8cd0a09b7cd" providerId="ADAL" clId="{F896D2C0-2E60-4795-BAB2-2206BCAE3D74}" dt="2024-01-12T01:59:56.252" v="343" actId="1076"/>
          <ac:spMkLst>
            <pc:docMk/>
            <pc:sldMk cId="187412672" sldId="364"/>
            <ac:spMk id="3" creationId="{911A68D4-FA0C-2597-B410-783ED3F6EC43}"/>
          </ac:spMkLst>
        </pc:spChg>
        <pc:spChg chg="add mod">
          <ac:chgData name="Kyle McMullan" userId="316291cc-a46a-4e0f-a7ee-d8cd0a09b7cd" providerId="ADAL" clId="{F896D2C0-2E60-4795-BAB2-2206BCAE3D74}" dt="2024-01-12T02:00:53.441" v="364" actId="6549"/>
          <ac:spMkLst>
            <pc:docMk/>
            <pc:sldMk cId="187412672" sldId="364"/>
            <ac:spMk id="5" creationId="{58B5B384-2CE2-2178-528F-9A52A568610A}"/>
          </ac:spMkLst>
        </pc:spChg>
      </pc:sldChg>
      <pc:sldChg chg="modSp add del mod">
        <pc:chgData name="Kyle McMullan" userId="316291cc-a46a-4e0f-a7ee-d8cd0a09b7cd" providerId="ADAL" clId="{F896D2C0-2E60-4795-BAB2-2206BCAE3D74}" dt="2024-01-12T01:59:10.268" v="310" actId="47"/>
        <pc:sldMkLst>
          <pc:docMk/>
          <pc:sldMk cId="4165951039" sldId="364"/>
        </pc:sldMkLst>
        <pc:spChg chg="mod">
          <ac:chgData name="Kyle McMullan" userId="316291cc-a46a-4e0f-a7ee-d8cd0a09b7cd" providerId="ADAL" clId="{F896D2C0-2E60-4795-BAB2-2206BCAE3D74}" dt="2024-01-12T01:59:06.510" v="309" actId="20577"/>
          <ac:spMkLst>
            <pc:docMk/>
            <pc:sldMk cId="4165951039" sldId="364"/>
            <ac:spMk id="21" creationId="{695E7A39-7B11-5488-F123-F99585CBFB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9214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Fergus talk about this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367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Fergus talk about this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4505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Fergus talk about this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0268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Fergus talk about this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3577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Fergus talk about this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7696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Fergus talk about this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698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Fergus talk about this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5781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Fergus talk about this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392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Fergus talk about this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440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Fergus talk about this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7279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Fergus talk about this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964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Fergus talk about this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9626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Fergus talk about this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1934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Fergus talk about this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3835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Fergus talk about this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4886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Fergus talk about this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37571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0092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11157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48934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70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855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Fergus talk about this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47192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21215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09264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3945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91723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37066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4412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Fergus talk about this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30131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Fergus talk about this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28276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Fergus talk about this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943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Fergus talk about this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532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Fergus talk about this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867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Fergus talk about this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385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Fergus talk about this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67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Fergus talk about this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8175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Fergus talk about this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731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00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Image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504E5F4-D2DA-20F2-D536-509449CBD8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129" y="573214"/>
            <a:ext cx="3849582" cy="981266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01082F5-CF06-A0C7-A175-2A4695E566D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06127" y="11887200"/>
            <a:ext cx="8785998" cy="1388963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00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F2334BC-50FB-CA28-2E7E-108988F82B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129" y="573214"/>
            <a:ext cx="3849582" cy="981266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B8508FC-55A0-21A1-45F0-D8A5AB9AFF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06127" y="11887200"/>
            <a:ext cx="8785998" cy="1388963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00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Image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Image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Image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ED79BCC-F9F0-D026-F4A9-AA64D528D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129" y="573214"/>
            <a:ext cx="3849582" cy="981266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7C23D1E-A250-649E-FC0C-BCA26AB4BF1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06127" y="11887200"/>
            <a:ext cx="8785998" cy="1388963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6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7E94AC7-A78E-0390-AA9C-6AB531E6EA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129" y="573214"/>
            <a:ext cx="3849582" cy="981266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7D417EE-A951-FCD6-51F2-43931AF5A3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06127" y="11887200"/>
            <a:ext cx="8785998" cy="1388963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00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46A549A-B707-D20B-D871-A0596B804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129" y="573214"/>
            <a:ext cx="3849582" cy="981266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FB63DF6-772E-8408-F302-597A994434E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06127" y="11887200"/>
            <a:ext cx="8785998" cy="1388963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00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6A42443-E040-890D-6B5F-99794C5D41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129" y="573214"/>
            <a:ext cx="3849582" cy="981266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4DD039D-5BCF-F4C5-5EEA-27B8E4B963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06127" y="11887200"/>
            <a:ext cx="8785998" cy="1388963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102EFCD-4909-36E8-8C28-B7F12F0C68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129" y="573214"/>
            <a:ext cx="3849582" cy="98126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0EC16E7-83CF-F6FE-E7EA-1855FE0EB50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06127" y="11887200"/>
            <a:ext cx="8785998" cy="138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5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10.sv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0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0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0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0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music, guitar&#10;&#10;Description automatically generated">
            <a:extLst>
              <a:ext uri="{FF2B5EF4-FFF2-40B4-BE49-F238E27FC236}">
                <a16:creationId xmlns:a16="http://schemas.microsoft.com/office/drawing/2014/main" id="{A21E903B-9EA0-4FB0-9943-C09099C082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-3518" y="-32656"/>
            <a:ext cx="24384000" cy="13716000"/>
          </a:xfrm>
          <a:prstGeom prst="rect">
            <a:avLst/>
          </a:prstGeom>
        </p:spPr>
      </p:pic>
      <p:sp>
        <p:nvSpPr>
          <p:cNvPr id="122" name="Rectangle"/>
          <p:cNvSpPr/>
          <p:nvPr/>
        </p:nvSpPr>
        <p:spPr>
          <a:xfrm>
            <a:off x="3133747" y="9660036"/>
            <a:ext cx="21234377" cy="2511470"/>
          </a:xfrm>
          <a:prstGeom prst="rect">
            <a:avLst/>
          </a:prstGeom>
          <a:solidFill>
            <a:srgbClr val="00003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l" defTabSz="457200">
              <a:lnSpc>
                <a:spcPct val="80000"/>
              </a:lnSpc>
              <a:defRPr sz="5000" b="0" spc="229">
                <a:solidFill>
                  <a:srgbClr val="F3352F"/>
                </a:solidFill>
                <a:latin typeface="Kapra Neue Regular"/>
                <a:ea typeface="Kapra Neue Regular"/>
                <a:cs typeface="Kapra Neue Regular"/>
                <a:sym typeface="Kapra Neue Regular"/>
              </a:defRPr>
            </a:pPr>
            <a:endParaRPr/>
          </a:p>
        </p:txBody>
      </p:sp>
      <p:pic>
        <p:nvPicPr>
          <p:cNvPr id="16" name="Picture 15" descr="Shape&#10;&#10;Description automatically generated">
            <a:extLst>
              <a:ext uri="{FF2B5EF4-FFF2-40B4-BE49-F238E27FC236}">
                <a16:creationId xmlns:a16="http://schemas.microsoft.com/office/drawing/2014/main" id="{C532BB26-00F5-421E-8B2C-149860999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609" y="9985341"/>
            <a:ext cx="1900582" cy="1911082"/>
          </a:xfrm>
          <a:prstGeom prst="rect">
            <a:avLst/>
          </a:prstGeom>
        </p:spPr>
      </p:pic>
      <p:sp>
        <p:nvSpPr>
          <p:cNvPr id="126" name="SPACE ROCK…"/>
          <p:cNvSpPr txBox="1"/>
          <p:nvPr/>
        </p:nvSpPr>
        <p:spPr>
          <a:xfrm>
            <a:off x="14462141" y="9985341"/>
            <a:ext cx="7010198" cy="215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71437" tIns="71437" rIns="71437" bIns="71437"/>
          <a:lstStyle/>
          <a:p>
            <a:pPr algn="l" defTabSz="457200">
              <a:defRPr sz="12500" b="0" spc="145">
                <a:solidFill>
                  <a:srgbClr val="FFFFFF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pPr>
            <a:r>
              <a:rPr lang="en-AU" sz="4600" dirty="0">
                <a:latin typeface="Stellar" panose="02000506040000020004" pitchFamily="50" charset="0"/>
              </a:rPr>
              <a:t>SCHOOL HOLIDAY </a:t>
            </a:r>
          </a:p>
          <a:p>
            <a:pPr algn="l" defTabSz="457200">
              <a:defRPr sz="12500" b="0" spc="145">
                <a:solidFill>
                  <a:srgbClr val="FFFFFF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pPr>
            <a:r>
              <a:rPr lang="en-AU" sz="4600" dirty="0">
                <a:latin typeface="Stellar" panose="02000506040000020004" pitchFamily="50" charset="0"/>
              </a:rPr>
              <a:t>PROGRAM SUMMER 2024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50D84AE-45EB-E70E-8208-885660DEE6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6287" y="10096336"/>
            <a:ext cx="6072922" cy="154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57A3274-B731-E23E-E70F-16347AA9E8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17" y="-100978"/>
            <a:ext cx="2281935" cy="1392311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FE26658-6247-385D-A9C6-31FD801DBC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985070" y="211174"/>
            <a:ext cx="9661566" cy="15273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95E7A39-7B11-5488-F123-F99585CBFBC9}"/>
              </a:ext>
            </a:extLst>
          </p:cNvPr>
          <p:cNvSpPr txBox="1"/>
          <p:nvPr/>
        </p:nvSpPr>
        <p:spPr>
          <a:xfrm>
            <a:off x="1386232" y="2862282"/>
            <a:ext cx="121468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5000" b="0" dirty="0">
                <a:solidFill>
                  <a:schemeClr val="bg1"/>
                </a:solidFill>
                <a:latin typeface="Stellar" panose="02000506040000020004" pitchFamily="2" charset="0"/>
              </a:rPr>
              <a:t>Three things are needed for a simulation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A model of the test item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A model of the environment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Rules for how they interact</a:t>
            </a: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</p:txBody>
      </p:sp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How is Simulation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831516" y="12223890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B86D2D-AA71-B843-26EC-74F7ABEDB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3298" y="2862282"/>
            <a:ext cx="7944737" cy="2868485"/>
          </a:xfrm>
          <a:prstGeom prst="rect">
            <a:avLst/>
          </a:prstGeom>
        </p:spPr>
      </p:pic>
      <p:pic>
        <p:nvPicPr>
          <p:cNvPr id="4" name="Picture 3" descr="A diagram of a pressure&#10;&#10;Description automatically generated">
            <a:extLst>
              <a:ext uri="{FF2B5EF4-FFF2-40B4-BE49-F238E27FC236}">
                <a16:creationId xmlns:a16="http://schemas.microsoft.com/office/drawing/2014/main" id="{84E97608-1143-86C0-8269-A56F99D6D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6374" y="6441435"/>
            <a:ext cx="7028700" cy="5271525"/>
          </a:xfrm>
          <a:prstGeom prst="rect">
            <a:avLst/>
          </a:prstGeom>
        </p:spPr>
      </p:pic>
      <p:pic>
        <p:nvPicPr>
          <p:cNvPr id="5" name="Picture 4" descr="A bullet with a rainbow colored background&#10;&#10;Description automatically generated with medium confidence">
            <a:extLst>
              <a:ext uri="{FF2B5EF4-FFF2-40B4-BE49-F238E27FC236}">
                <a16:creationId xmlns:a16="http://schemas.microsoft.com/office/drawing/2014/main" id="{4793C5DF-B297-82F8-AD50-A7E2E8357B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655" y="7235264"/>
            <a:ext cx="8785797" cy="470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5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95E7A39-7B11-5488-F123-F99585CBFBC9}"/>
              </a:ext>
            </a:extLst>
          </p:cNvPr>
          <p:cNvSpPr txBox="1"/>
          <p:nvPr/>
        </p:nvSpPr>
        <p:spPr>
          <a:xfrm>
            <a:off x="1386232" y="2862282"/>
            <a:ext cx="788250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 err="1">
                <a:solidFill>
                  <a:schemeClr val="bg1"/>
                </a:solidFill>
                <a:latin typeface="Stellar" panose="02000506040000020004" pitchFamily="2" charset="0"/>
              </a:rPr>
              <a:t>OpenRocket</a:t>
            </a: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 err="1">
                <a:solidFill>
                  <a:schemeClr val="bg1"/>
                </a:solidFill>
                <a:latin typeface="Stellar" panose="02000506040000020004" pitchFamily="2" charset="0"/>
              </a:rPr>
              <a:t>Rocksim</a:t>
            </a: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RocketModeler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 err="1">
                <a:solidFill>
                  <a:schemeClr val="bg1"/>
                </a:solidFill>
                <a:latin typeface="Stellar" panose="02000506040000020004" pitchFamily="2" charset="0"/>
              </a:rPr>
              <a:t>Silicium</a:t>
            </a: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Model Rocket Simulator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Probably many more</a:t>
            </a:r>
          </a:p>
        </p:txBody>
      </p:sp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Who is Simulation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831516" y="12223890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</p:spTree>
    <p:extLst>
      <p:ext uri="{BB962C8B-B14F-4D97-AF65-F5344CB8AC3E}">
        <p14:creationId xmlns:p14="http://schemas.microsoft.com/office/powerpoint/2010/main" val="133322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95E7A39-7B11-5488-F123-F99585CBFBC9}"/>
              </a:ext>
            </a:extLst>
          </p:cNvPr>
          <p:cNvSpPr txBox="1"/>
          <p:nvPr/>
        </p:nvSpPr>
        <p:spPr>
          <a:xfrm>
            <a:off x="1386232" y="2862282"/>
            <a:ext cx="788250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dirty="0" err="1">
                <a:solidFill>
                  <a:schemeClr val="bg1"/>
                </a:solidFill>
                <a:latin typeface="Stellar" panose="02000506040000020004" pitchFamily="2" charset="0"/>
              </a:rPr>
              <a:t>OpenRocket</a:t>
            </a:r>
            <a:r>
              <a:rPr lang="en-AU" sz="4000" dirty="0">
                <a:solidFill>
                  <a:schemeClr val="bg1"/>
                </a:solidFill>
                <a:latin typeface="Stellar" panose="02000506040000020004" pitchFamily="2" charset="0"/>
              </a:rPr>
              <a:t>	</a:t>
            </a:r>
            <a:r>
              <a:rPr lang="en-AU" sz="4000" dirty="0">
                <a:solidFill>
                  <a:schemeClr val="bg1"/>
                </a:solidFill>
                <a:latin typeface="Stellar" panose="02000506040000020004" pitchFamily="2" charset="0"/>
                <a:sym typeface="Wingdings" panose="05000000000000000000" pitchFamily="2" charset="2"/>
              </a:rPr>
              <a:t></a:t>
            </a:r>
            <a:endParaRPr lang="en-AU" sz="400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 err="1">
                <a:solidFill>
                  <a:schemeClr val="bg1"/>
                </a:solidFill>
                <a:latin typeface="Stellar" panose="02000506040000020004" pitchFamily="2" charset="0"/>
              </a:rPr>
              <a:t>Rocksim</a:t>
            </a: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RocketModeler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 err="1">
                <a:solidFill>
                  <a:schemeClr val="bg1"/>
                </a:solidFill>
                <a:latin typeface="Stellar" panose="02000506040000020004" pitchFamily="2" charset="0"/>
              </a:rPr>
              <a:t>Silicium</a:t>
            </a: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Model Rocket Simulator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Probably many more</a:t>
            </a:r>
          </a:p>
        </p:txBody>
      </p:sp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Who is Simulation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831516" y="12223890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B8F934-202E-DA48-FD20-2194F7F5D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362" y="2862282"/>
            <a:ext cx="11410465" cy="690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8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95E7A39-7B11-5488-F123-F99585CBFBC9}"/>
              </a:ext>
            </a:extLst>
          </p:cNvPr>
          <p:cNvSpPr txBox="1"/>
          <p:nvPr/>
        </p:nvSpPr>
        <p:spPr>
          <a:xfrm>
            <a:off x="1386232" y="2862282"/>
            <a:ext cx="78825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Well… It’s </a:t>
            </a:r>
            <a:r>
              <a:rPr lang="en-AU" sz="4000" b="0" dirty="0" err="1">
                <a:solidFill>
                  <a:schemeClr val="bg1"/>
                </a:solidFill>
                <a:latin typeface="Stellar" panose="02000506040000020004" pitchFamily="2" charset="0"/>
              </a:rPr>
              <a:t>kinda</a:t>
            </a: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complicated</a:t>
            </a:r>
            <a:endParaRPr lang="en-AU" sz="6400" b="0" dirty="0">
              <a:solidFill>
                <a:schemeClr val="bg1"/>
              </a:solidFill>
              <a:latin typeface="Stellar" panose="02000506040000020004" pitchFamily="2" charset="0"/>
            </a:endParaRPr>
          </a:p>
        </p:txBody>
      </p:sp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Why Use Someone Else’s Simulator? 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831516" y="12223890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</p:spTree>
    <p:extLst>
      <p:ext uri="{BB962C8B-B14F-4D97-AF65-F5344CB8AC3E}">
        <p14:creationId xmlns:p14="http://schemas.microsoft.com/office/powerpoint/2010/main" val="116052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95E7A39-7B11-5488-F123-F99585CBFBC9}"/>
              </a:ext>
            </a:extLst>
          </p:cNvPr>
          <p:cNvSpPr txBox="1"/>
          <p:nvPr/>
        </p:nvSpPr>
        <p:spPr>
          <a:xfrm>
            <a:off x="1386232" y="2862282"/>
            <a:ext cx="78825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Well… It’s </a:t>
            </a:r>
            <a:r>
              <a:rPr lang="en-AU" sz="4000" b="0" dirty="0" err="1">
                <a:solidFill>
                  <a:schemeClr val="bg1"/>
                </a:solidFill>
                <a:latin typeface="Stellar" panose="02000506040000020004" pitchFamily="2" charset="0"/>
              </a:rPr>
              <a:t>kinda</a:t>
            </a: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complicated</a:t>
            </a:r>
            <a:endParaRPr lang="en-AU" sz="6400" b="0" dirty="0">
              <a:solidFill>
                <a:schemeClr val="bg1"/>
              </a:solidFill>
              <a:latin typeface="Stellar" panose="02000506040000020004" pitchFamily="2" charset="0"/>
            </a:endParaRPr>
          </a:p>
        </p:txBody>
      </p:sp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Why Use Someone Else’s Simulator? 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831516" y="12223890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1A68D4-FA0C-2597-B410-783ED3F6EC43}"/>
                  </a:ext>
                </a:extLst>
              </p:cNvPr>
              <p:cNvSpPr txBox="1"/>
              <p:nvPr/>
            </p:nvSpPr>
            <p:spPr>
              <a:xfrm>
                <a:off x="11251692" y="5812313"/>
                <a:ext cx="12742164" cy="36785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AU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A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AU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AU" sz="3200" b="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AU" sz="3200" b="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AU" sz="3200" b="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AU" sz="3200" b="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AU" sz="3200" b="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AU" sz="3200" b="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AU" sz="3200" b="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AU" sz="3200" b="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AU" sz="3200" b="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AU" sz="3200" b="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AU" sz="3200" b="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AU" sz="3200" b="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m:rPr>
                                        <m:brk m:alnAt="7"/>
                                      </m:rPr>
                                      <a:rPr lang="en-AU" sz="32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m:rPr>
                                        <m:brk m:alnAt="7"/>
                                      </m:rPr>
                                      <a:rPr lang="en-AU" sz="32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sSup>
                                      <m:sSupPr>
                                        <m:ctrl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AU" sz="3200" b="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AU" sz="3200" b="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AU" sz="3200" b="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  <m:r>
                                                  <a:rPr lang="en-AU" sz="3200" b="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num>
                                              <m:den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AU" sz="3200" b="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  <m:r>
                                                  <a:rPr lang="en-AU" sz="3200" b="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AU" sz="32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̂"/>
                                        <m:ctrl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  <m:r>
                                      <a:rPr lang="en-AU" sz="32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AU" sz="32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AU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AU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en-AU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AU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AU" sz="3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AU" sz="3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AU" sz="3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AU" sz="3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AU" sz="3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sz="3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sz="3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AU" sz="3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AU" sz="3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AU" sz="3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AU" sz="3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AU" sz="3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den>
                                </m:f>
                              </m:e>
                              <m:e>
                                <m:r>
                                  <a:rPr lang="en-A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A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AU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AU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AU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AU" sz="32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m:rPr>
                                        <m:brk m:alnAt="7"/>
                                      </m:rPr>
                                      <a:rPr lang="en-AU" sz="32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sSup>
                                      <m:sSupPr>
                                        <m:ctrl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AU" sz="3200" b="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AU" sz="3200" b="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AU" sz="3200" b="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  <m:r>
                                                  <a:rPr lang="en-AU" sz="3200" b="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num>
                                              <m:den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AU" sz="3200" b="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  <m:r>
                                                  <a:rPr lang="en-AU" sz="3200" b="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AU" sz="32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̂"/>
                                        <m:ctrl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  <m:r>
                                      <a:rPr lang="en-AU" sz="32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AU" sz="32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A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A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AU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AU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1A68D4-FA0C-2597-B410-783ED3F6E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1692" y="5812313"/>
                <a:ext cx="12742164" cy="36785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8B5B384-2CE2-2178-528F-9A52A568610A}"/>
              </a:ext>
            </a:extLst>
          </p:cNvPr>
          <p:cNvSpPr txBox="1"/>
          <p:nvPr/>
        </p:nvSpPr>
        <p:spPr>
          <a:xfrm>
            <a:off x="11804904" y="4488801"/>
            <a:ext cx="12188952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AU" sz="3200" b="0" dirty="0">
                <a:solidFill>
                  <a:schemeClr val="bg1"/>
                </a:solidFill>
                <a:latin typeface="Stellar" panose="02000506040000020004" pitchFamily="2" charset="0"/>
              </a:rPr>
              <a:t>Simplified Equation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412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61F642-1386-0191-5F80-B1221435020F}"/>
                  </a:ext>
                </a:extLst>
              </p:cNvPr>
              <p:cNvSpPr txBox="1"/>
              <p:nvPr/>
            </p:nvSpPr>
            <p:spPr>
              <a:xfrm>
                <a:off x="11251692" y="5812313"/>
                <a:ext cx="12742164" cy="36785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AU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A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AU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AU" sz="3200" b="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AU" sz="3200" b="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AU" sz="3200" b="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AU" sz="3200" b="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AU" sz="3200" b="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AU" sz="3200" b="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AU" sz="3200" b="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AU" sz="3200" b="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AU" sz="3200" b="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AU" sz="3200" b="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AU" sz="3200" b="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AU" sz="3200" b="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m:rPr>
                                        <m:brk m:alnAt="7"/>
                                      </m:rPr>
                                      <a:rPr lang="en-AU" sz="32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m:rPr>
                                        <m:brk m:alnAt="7"/>
                                      </m:rPr>
                                      <a:rPr lang="en-AU" sz="32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sSup>
                                      <m:sSupPr>
                                        <m:ctrl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AU" sz="3200" b="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AU" sz="3200" b="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AU" sz="3200" b="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  <m:r>
                                                  <a:rPr lang="en-AU" sz="3200" b="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num>
                                              <m:den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AU" sz="3200" b="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  <m:r>
                                                  <a:rPr lang="en-AU" sz="3200" b="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AU" sz="32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̂"/>
                                        <m:ctrl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  <m:r>
                                      <a:rPr lang="en-AU" sz="32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AU" sz="32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AU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AU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en-AU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AU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AU" sz="3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AU" sz="3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AU" sz="3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AU" sz="3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AU" sz="3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sz="3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sz="3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AU" sz="3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AU" sz="3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AU" sz="3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AU" sz="3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AU" sz="3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den>
                                </m:f>
                              </m:e>
                              <m:e>
                                <m:r>
                                  <a:rPr lang="en-A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A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AU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AU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AU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AU" sz="32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m:rPr>
                                        <m:brk m:alnAt="7"/>
                                      </m:rPr>
                                      <a:rPr lang="en-AU" sz="32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sSup>
                                      <m:sSupPr>
                                        <m:ctrl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AU" sz="3200" b="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AU" sz="3200" b="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AU" sz="3200" b="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  <m:r>
                                                  <a:rPr lang="en-AU" sz="3200" b="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num>
                                              <m:den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AU" sz="3200" b="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  <m:r>
                                                  <a:rPr lang="en-AU" sz="3200" b="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AU" sz="32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̂"/>
                                        <m:ctrl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  <m:r>
                                      <a:rPr lang="en-AU" sz="32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AU" sz="32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AU" sz="32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A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A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AU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AU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61F642-1386-0191-5F80-B12214350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1692" y="5812313"/>
                <a:ext cx="12742164" cy="36785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2290A4A-BC90-9886-91E7-CA864966FD7B}"/>
              </a:ext>
            </a:extLst>
          </p:cNvPr>
          <p:cNvSpPr txBox="1"/>
          <p:nvPr/>
        </p:nvSpPr>
        <p:spPr>
          <a:xfrm>
            <a:off x="11804904" y="4488801"/>
            <a:ext cx="12188952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AU" sz="3200" b="0" dirty="0">
                <a:solidFill>
                  <a:schemeClr val="bg1"/>
                </a:solidFill>
                <a:latin typeface="Stellar" panose="02000506040000020004" pitchFamily="2" charset="0"/>
              </a:rPr>
              <a:t>Simplified Equation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5E7A39-7B11-5488-F123-F99585CBFBC9}"/>
              </a:ext>
            </a:extLst>
          </p:cNvPr>
          <p:cNvSpPr txBox="1"/>
          <p:nvPr/>
        </p:nvSpPr>
        <p:spPr>
          <a:xfrm>
            <a:off x="1386232" y="2862282"/>
            <a:ext cx="1134221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Well… It’s </a:t>
            </a:r>
            <a:r>
              <a:rPr lang="en-AU" sz="4000" b="0" dirty="0" err="1">
                <a:solidFill>
                  <a:schemeClr val="bg1"/>
                </a:solidFill>
                <a:latin typeface="Stellar" panose="02000506040000020004" pitchFamily="2" charset="0"/>
              </a:rPr>
              <a:t>kinda</a:t>
            </a: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complicated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Computational fluid dynamics (CFD)</a:t>
            </a:r>
            <a:endParaRPr lang="en-AU" sz="6400" b="0" dirty="0">
              <a:solidFill>
                <a:schemeClr val="bg1"/>
              </a:solidFill>
              <a:latin typeface="Stellar" panose="02000506040000020004" pitchFamily="2" charset="0"/>
            </a:endParaRPr>
          </a:p>
        </p:txBody>
      </p:sp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Why Use Someone Else’s Simulator? 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831516" y="12223890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  <p:pic>
        <p:nvPicPr>
          <p:cNvPr id="3" name="Picture 2" descr="A blue cube with lines and points&#10;&#10;Description automatically generated">
            <a:extLst>
              <a:ext uri="{FF2B5EF4-FFF2-40B4-BE49-F238E27FC236}">
                <a16:creationId xmlns:a16="http://schemas.microsoft.com/office/drawing/2014/main" id="{5E213BE7-E729-53E0-3254-8967E5B52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448" y="3781149"/>
            <a:ext cx="9828832" cy="615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76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95E7A39-7B11-5488-F123-F99585CBFBC9}"/>
              </a:ext>
            </a:extLst>
          </p:cNvPr>
          <p:cNvSpPr txBox="1"/>
          <p:nvPr/>
        </p:nvSpPr>
        <p:spPr>
          <a:xfrm>
            <a:off x="1386232" y="2862282"/>
            <a:ext cx="1134221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Well… It’s </a:t>
            </a:r>
            <a:r>
              <a:rPr lang="en-AU" sz="4000" b="0" dirty="0" err="1">
                <a:solidFill>
                  <a:schemeClr val="bg1"/>
                </a:solidFill>
                <a:latin typeface="Stellar" panose="02000506040000020004" pitchFamily="2" charset="0"/>
              </a:rPr>
              <a:t>kinda</a:t>
            </a: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complicated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Computational fluid dynamics (CFD)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Based on the Navier-Stokes equation</a:t>
            </a:r>
            <a:endParaRPr lang="en-AU" sz="6400" b="0" dirty="0">
              <a:solidFill>
                <a:schemeClr val="bg1"/>
              </a:solidFill>
              <a:latin typeface="Stellar" panose="02000506040000020004" pitchFamily="2" charset="0"/>
            </a:endParaRPr>
          </a:p>
        </p:txBody>
      </p:sp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Why Use Someone Else’s Simulator? 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831516" y="12223890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  <p:pic>
        <p:nvPicPr>
          <p:cNvPr id="3" name="Picture 2" descr="A blue cube with lines and points&#10;&#10;Description automatically generated">
            <a:extLst>
              <a:ext uri="{FF2B5EF4-FFF2-40B4-BE49-F238E27FC236}">
                <a16:creationId xmlns:a16="http://schemas.microsoft.com/office/drawing/2014/main" id="{5E213BE7-E729-53E0-3254-8967E5B52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448" y="3781149"/>
            <a:ext cx="9828832" cy="6153702"/>
          </a:xfrm>
          <a:prstGeom prst="rect">
            <a:avLst/>
          </a:prstGeom>
        </p:spPr>
      </p:pic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7FCEABC-1828-D359-236E-13BB087E1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964" y="3372438"/>
            <a:ext cx="9089799" cy="697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60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95E7A39-7B11-5488-F123-F99585CBFBC9}"/>
              </a:ext>
            </a:extLst>
          </p:cNvPr>
          <p:cNvSpPr txBox="1"/>
          <p:nvPr/>
        </p:nvSpPr>
        <p:spPr>
          <a:xfrm>
            <a:off x="1386232" y="2862282"/>
            <a:ext cx="1134221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Well… It’s </a:t>
            </a:r>
            <a:r>
              <a:rPr lang="en-AU" sz="4000" b="0" dirty="0" err="1">
                <a:solidFill>
                  <a:schemeClr val="bg1"/>
                </a:solidFill>
                <a:latin typeface="Stellar" panose="02000506040000020004" pitchFamily="2" charset="0"/>
              </a:rPr>
              <a:t>kinda</a:t>
            </a: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complicated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Computational fluid dynamics (CFD)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Based on the Navier-Stokes equation</a:t>
            </a:r>
            <a:endParaRPr lang="en-AU" sz="6400" b="0" dirty="0">
              <a:solidFill>
                <a:schemeClr val="bg1"/>
              </a:solidFill>
              <a:latin typeface="Stellar" panose="02000506040000020004" pitchFamily="2" charset="0"/>
            </a:endParaRPr>
          </a:p>
        </p:txBody>
      </p:sp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Why Use Someone Else’s Simulator? 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831516" y="12223890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  <p:pic>
        <p:nvPicPr>
          <p:cNvPr id="3" name="Picture 2" descr="A blue cube with lines and points&#10;&#10;Description automatically generated">
            <a:extLst>
              <a:ext uri="{FF2B5EF4-FFF2-40B4-BE49-F238E27FC236}">
                <a16:creationId xmlns:a16="http://schemas.microsoft.com/office/drawing/2014/main" id="{5E213BE7-E729-53E0-3254-8967E5B52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448" y="3781149"/>
            <a:ext cx="9828832" cy="6153702"/>
          </a:xfrm>
          <a:prstGeom prst="rect">
            <a:avLst/>
          </a:prstGeom>
        </p:spPr>
      </p:pic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7FCEABC-1828-D359-236E-13BB087E1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964" y="3372438"/>
            <a:ext cx="9089799" cy="69711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3884CD-202A-0426-2CA5-82EC7EAB8D05}"/>
                  </a:ext>
                </a:extLst>
              </p:cNvPr>
              <p:cNvSpPr txBox="1"/>
              <p:nvPr/>
            </p:nvSpPr>
            <p:spPr>
              <a:xfrm>
                <a:off x="2134681" y="5965608"/>
                <a:ext cx="7612823" cy="17847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𝛁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∙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𝒖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=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𝟎</m:t>
                      </m:r>
                    </m:oMath>
                  </m:oMathPara>
                </a14:m>
                <a:endParaRPr kumimoji="0" lang="en-AU" sz="4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ea typeface="Cambria Math" panose="02040503050406030204" pitchFamily="18" charset="0"/>
                  <a:sym typeface="Helvetica Neue"/>
                </a:endParaRPr>
              </a:p>
              <a:p>
                <a:pPr marL="0" marR="0" indent="0" algn="ctr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𝝆</m:t>
                      </m:r>
                      <m:f>
                        <m:fPr>
                          <m:ctrlPr>
                            <a:rPr kumimoji="0" lang="en-AU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r>
                            <a:rPr kumimoji="0" lang="en-AU" sz="4000" b="1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𝐝𝐮</m:t>
                          </m:r>
                        </m:num>
                        <m:den>
                          <m:r>
                            <a:rPr kumimoji="0" lang="en-AU" sz="4000" b="1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𝐝𝐭</m:t>
                          </m:r>
                        </m:den>
                      </m:f>
                      <m:r>
                        <a:rPr kumimoji="0" lang="en-AU" sz="4000" b="1" i="0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=−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𝛁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𝒑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+ 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𝝁</m:t>
                      </m:r>
                      <m:sSup>
                        <m:sSupPr>
                          <m:ctrlPr>
                            <a:rPr kumimoji="0" lang="en-AU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</m:ctrlPr>
                        </m:sSupPr>
                        <m:e>
                          <m:r>
                            <a:rPr kumimoji="0" lang="en-AU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𝛁</m:t>
                          </m:r>
                        </m:e>
                        <m:sup>
                          <m:r>
                            <a:rPr kumimoji="0" lang="en-AU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𝟐</m:t>
                          </m:r>
                        </m:sup>
                      </m:sSup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𝒖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+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𝑭</m:t>
                      </m:r>
                    </m:oMath>
                  </m:oMathPara>
                </a14:m>
                <a:endParaRPr kumimoji="0" lang="en-AU" sz="4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3884CD-202A-0426-2CA5-82EC7EAB8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681" y="5965608"/>
                <a:ext cx="7612823" cy="17847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92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95E7A39-7B11-5488-F123-F99585CBFBC9}"/>
              </a:ext>
            </a:extLst>
          </p:cNvPr>
          <p:cNvSpPr txBox="1"/>
          <p:nvPr/>
        </p:nvSpPr>
        <p:spPr>
          <a:xfrm>
            <a:off x="1386232" y="2862282"/>
            <a:ext cx="1134221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Well… It’s </a:t>
            </a:r>
            <a:r>
              <a:rPr lang="en-AU" sz="4000" b="0" dirty="0" err="1">
                <a:solidFill>
                  <a:schemeClr val="bg1"/>
                </a:solidFill>
                <a:latin typeface="Stellar" panose="02000506040000020004" pitchFamily="2" charset="0"/>
              </a:rPr>
              <a:t>kinda</a:t>
            </a: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complicated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Computational fluid dynamics (CFD)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Based on the Navier-Stokes equation</a:t>
            </a:r>
            <a:endParaRPr lang="en-AU" sz="6400" b="0" dirty="0">
              <a:solidFill>
                <a:schemeClr val="bg1"/>
              </a:solidFill>
              <a:latin typeface="Stellar" panose="02000506040000020004" pitchFamily="2" charset="0"/>
            </a:endParaRPr>
          </a:p>
        </p:txBody>
      </p:sp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Why Use Someone Else’s Simulator? 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831516" y="12223890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  <p:pic>
        <p:nvPicPr>
          <p:cNvPr id="3" name="Picture 2" descr="A blue cube with lines and points&#10;&#10;Description automatically generated">
            <a:extLst>
              <a:ext uri="{FF2B5EF4-FFF2-40B4-BE49-F238E27FC236}">
                <a16:creationId xmlns:a16="http://schemas.microsoft.com/office/drawing/2014/main" id="{5E213BE7-E729-53E0-3254-8967E5B52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448" y="3781149"/>
            <a:ext cx="9828832" cy="6153702"/>
          </a:xfrm>
          <a:prstGeom prst="rect">
            <a:avLst/>
          </a:prstGeom>
        </p:spPr>
      </p:pic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7FCEABC-1828-D359-236E-13BB087E1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964" y="3372438"/>
            <a:ext cx="9089799" cy="69711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3884CD-202A-0426-2CA5-82EC7EAB8D05}"/>
                  </a:ext>
                </a:extLst>
              </p:cNvPr>
              <p:cNvSpPr txBox="1"/>
              <p:nvPr/>
            </p:nvSpPr>
            <p:spPr>
              <a:xfrm>
                <a:off x="2134681" y="5965608"/>
                <a:ext cx="7612823" cy="17847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𝛁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∙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𝒖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=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𝟎</m:t>
                      </m:r>
                    </m:oMath>
                  </m:oMathPara>
                </a14:m>
                <a:endParaRPr kumimoji="0" lang="en-AU" sz="4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ea typeface="Cambria Math" panose="02040503050406030204" pitchFamily="18" charset="0"/>
                  <a:sym typeface="Helvetica Neue"/>
                </a:endParaRPr>
              </a:p>
              <a:p>
                <a:pPr marL="0" marR="0" indent="0" algn="ctr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𝝆</m:t>
                      </m:r>
                      <m:f>
                        <m:fPr>
                          <m:ctrlPr>
                            <a:rPr kumimoji="0" lang="en-AU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r>
                            <a:rPr kumimoji="0" lang="en-AU" sz="4000" b="1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𝐝𝐮</m:t>
                          </m:r>
                        </m:num>
                        <m:den>
                          <m:r>
                            <a:rPr kumimoji="0" lang="en-AU" sz="4000" b="1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𝐝𝐭</m:t>
                          </m:r>
                        </m:den>
                      </m:f>
                      <m:r>
                        <a:rPr kumimoji="0" lang="en-AU" sz="4000" b="1" i="0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=−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𝛁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𝒑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+ 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𝝁</m:t>
                      </m:r>
                      <m:sSup>
                        <m:sSupPr>
                          <m:ctrlPr>
                            <a:rPr kumimoji="0" lang="en-AU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</m:ctrlPr>
                        </m:sSupPr>
                        <m:e>
                          <m:r>
                            <a:rPr kumimoji="0" lang="en-AU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𝛁</m:t>
                          </m:r>
                        </m:e>
                        <m:sup>
                          <m:r>
                            <a:rPr kumimoji="0" lang="en-AU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𝟐</m:t>
                          </m:r>
                        </m:sup>
                      </m:sSup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𝒖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+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𝑭</m:t>
                      </m:r>
                    </m:oMath>
                  </m:oMathPara>
                </a14:m>
                <a:endParaRPr kumimoji="0" lang="en-AU" sz="4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3884CD-202A-0426-2CA5-82EC7EAB8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681" y="5965608"/>
                <a:ext cx="7612823" cy="17847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DECFDF1-1D63-F775-354C-6AB945D2F0D1}"/>
              </a:ext>
            </a:extLst>
          </p:cNvPr>
          <p:cNvSpPr txBox="1"/>
          <p:nvPr/>
        </p:nvSpPr>
        <p:spPr>
          <a:xfrm>
            <a:off x="1386232" y="7899062"/>
            <a:ext cx="12188952" cy="784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Uses the Rocket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DC9CE2-EFB1-1062-01E3-75AB1F763697}"/>
                  </a:ext>
                </a:extLst>
              </p:cNvPr>
              <p:cNvSpPr txBox="1"/>
              <p:nvPr/>
            </p:nvSpPr>
            <p:spPr>
              <a:xfrm>
                <a:off x="0" y="8832562"/>
                <a:ext cx="12188952" cy="14754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A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A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sSub>
                        <m:sSubPr>
                          <m:ctrlPr>
                            <a:rPr lang="en-A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A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A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4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AU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AU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AU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DC9CE2-EFB1-1062-01E3-75AB1F763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832562"/>
                <a:ext cx="12188952" cy="14754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graph of a rocket&#10;&#10;Description automatically generated">
            <a:extLst>
              <a:ext uri="{FF2B5EF4-FFF2-40B4-BE49-F238E27FC236}">
                <a16:creationId xmlns:a16="http://schemas.microsoft.com/office/drawing/2014/main" id="{D6A778CB-89E1-1375-67C7-F0C581F80D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720" y="3590269"/>
            <a:ext cx="9684599" cy="726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70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95E7A39-7B11-5488-F123-F99585CBFBC9}"/>
              </a:ext>
            </a:extLst>
          </p:cNvPr>
          <p:cNvSpPr txBox="1"/>
          <p:nvPr/>
        </p:nvSpPr>
        <p:spPr>
          <a:xfrm>
            <a:off x="1386232" y="2862282"/>
            <a:ext cx="1134221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Well… It’s </a:t>
            </a:r>
            <a:r>
              <a:rPr lang="en-AU" sz="4000" b="0" dirty="0" err="1">
                <a:solidFill>
                  <a:schemeClr val="bg1"/>
                </a:solidFill>
                <a:latin typeface="Stellar" panose="02000506040000020004" pitchFamily="2" charset="0"/>
              </a:rPr>
              <a:t>kinda</a:t>
            </a: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complicated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Computational fluid dynamics (CFD)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Based on the Navier-Stokes equation</a:t>
            </a:r>
            <a:endParaRPr lang="en-AU" sz="6400" b="0" dirty="0">
              <a:solidFill>
                <a:schemeClr val="bg1"/>
              </a:solidFill>
              <a:latin typeface="Stellar" panose="02000506040000020004" pitchFamily="2" charset="0"/>
            </a:endParaRPr>
          </a:p>
        </p:txBody>
      </p:sp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Why Use Someone Else’s Simulator? 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831516" y="12223890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  <p:pic>
        <p:nvPicPr>
          <p:cNvPr id="3" name="Picture 2" descr="A blue cube with lines and points&#10;&#10;Description automatically generated">
            <a:extLst>
              <a:ext uri="{FF2B5EF4-FFF2-40B4-BE49-F238E27FC236}">
                <a16:creationId xmlns:a16="http://schemas.microsoft.com/office/drawing/2014/main" id="{5E213BE7-E729-53E0-3254-8967E5B52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448" y="3781149"/>
            <a:ext cx="9828832" cy="6153702"/>
          </a:xfrm>
          <a:prstGeom prst="rect">
            <a:avLst/>
          </a:prstGeom>
        </p:spPr>
      </p:pic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7FCEABC-1828-D359-236E-13BB087E1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964" y="3372438"/>
            <a:ext cx="9089799" cy="69711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3884CD-202A-0426-2CA5-82EC7EAB8D05}"/>
                  </a:ext>
                </a:extLst>
              </p:cNvPr>
              <p:cNvSpPr txBox="1"/>
              <p:nvPr/>
            </p:nvSpPr>
            <p:spPr>
              <a:xfrm>
                <a:off x="2134681" y="5965608"/>
                <a:ext cx="7612823" cy="17847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𝛁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∙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𝒖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=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𝟎</m:t>
                      </m:r>
                    </m:oMath>
                  </m:oMathPara>
                </a14:m>
                <a:endParaRPr kumimoji="0" lang="en-AU" sz="4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ea typeface="Cambria Math" panose="02040503050406030204" pitchFamily="18" charset="0"/>
                  <a:sym typeface="Helvetica Neue"/>
                </a:endParaRPr>
              </a:p>
              <a:p>
                <a:pPr marL="0" marR="0" indent="0" algn="ctr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𝝆</m:t>
                      </m:r>
                      <m:f>
                        <m:fPr>
                          <m:ctrlPr>
                            <a:rPr kumimoji="0" lang="en-AU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r>
                            <a:rPr kumimoji="0" lang="en-AU" sz="4000" b="1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𝐝𝐮</m:t>
                          </m:r>
                        </m:num>
                        <m:den>
                          <m:r>
                            <a:rPr kumimoji="0" lang="en-AU" sz="4000" b="1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𝐝𝐭</m:t>
                          </m:r>
                        </m:den>
                      </m:f>
                      <m:r>
                        <a:rPr kumimoji="0" lang="en-AU" sz="4000" b="1" i="0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=−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𝛁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𝒑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+ 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𝝁</m:t>
                      </m:r>
                      <m:sSup>
                        <m:sSupPr>
                          <m:ctrlPr>
                            <a:rPr kumimoji="0" lang="en-AU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</m:ctrlPr>
                        </m:sSupPr>
                        <m:e>
                          <m:r>
                            <a:rPr kumimoji="0" lang="en-AU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𝛁</m:t>
                          </m:r>
                        </m:e>
                        <m:sup>
                          <m:r>
                            <a:rPr kumimoji="0" lang="en-AU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𝟐</m:t>
                          </m:r>
                        </m:sup>
                      </m:sSup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𝒖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+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𝑭</m:t>
                      </m:r>
                    </m:oMath>
                  </m:oMathPara>
                </a14:m>
                <a:endParaRPr kumimoji="0" lang="en-AU" sz="4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3884CD-202A-0426-2CA5-82EC7EAB8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681" y="5965608"/>
                <a:ext cx="7612823" cy="17847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DECFDF1-1D63-F775-354C-6AB945D2F0D1}"/>
              </a:ext>
            </a:extLst>
          </p:cNvPr>
          <p:cNvSpPr txBox="1"/>
          <p:nvPr/>
        </p:nvSpPr>
        <p:spPr>
          <a:xfrm>
            <a:off x="1386232" y="7899062"/>
            <a:ext cx="12188952" cy="784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Uses the Rocket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DC9CE2-EFB1-1062-01E3-75AB1F763697}"/>
                  </a:ext>
                </a:extLst>
              </p:cNvPr>
              <p:cNvSpPr txBox="1"/>
              <p:nvPr/>
            </p:nvSpPr>
            <p:spPr>
              <a:xfrm>
                <a:off x="0" y="8832562"/>
                <a:ext cx="12188952" cy="14754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A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A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sSub>
                        <m:sSubPr>
                          <m:ctrlPr>
                            <a:rPr lang="en-A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A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A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4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AU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AU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AU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DC9CE2-EFB1-1062-01E3-75AB1F763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832562"/>
                <a:ext cx="12188952" cy="14754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graph of a rocket&#10;&#10;Description automatically generated">
            <a:extLst>
              <a:ext uri="{FF2B5EF4-FFF2-40B4-BE49-F238E27FC236}">
                <a16:creationId xmlns:a16="http://schemas.microsoft.com/office/drawing/2014/main" id="{D6A778CB-89E1-1375-67C7-F0C581F80D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720" y="3590269"/>
            <a:ext cx="9684599" cy="72634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AE3693-5AB2-EA92-0AA0-D45A47CF03AF}"/>
              </a:ext>
            </a:extLst>
          </p:cNvPr>
          <p:cNvSpPr txBox="1"/>
          <p:nvPr/>
        </p:nvSpPr>
        <p:spPr>
          <a:xfrm>
            <a:off x="1386232" y="10207401"/>
            <a:ext cx="12188952" cy="6117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3000" b="0" dirty="0">
                <a:solidFill>
                  <a:schemeClr val="bg1"/>
                </a:solidFill>
                <a:latin typeface="Stellar" panose="02000506040000020004" pitchFamily="2" charset="0"/>
              </a:rPr>
              <a:t>Chaos dynamics</a:t>
            </a:r>
          </a:p>
        </p:txBody>
      </p:sp>
      <p:pic>
        <p:nvPicPr>
          <p:cNvPr id="10" name="Picture 9" descr="A graph with a number and a number in the middle&#10;&#10;Description automatically generated with medium confidence">
            <a:extLst>
              <a:ext uri="{FF2B5EF4-FFF2-40B4-BE49-F238E27FC236}">
                <a16:creationId xmlns:a16="http://schemas.microsoft.com/office/drawing/2014/main" id="{B39BE75D-A14E-D575-9379-77B37F885B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200" y="3308528"/>
            <a:ext cx="10014105" cy="75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4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95E7A39-7B11-5488-F123-F99585CBFBC9}"/>
              </a:ext>
            </a:extLst>
          </p:cNvPr>
          <p:cNvSpPr txBox="1"/>
          <p:nvPr/>
        </p:nvSpPr>
        <p:spPr>
          <a:xfrm>
            <a:off x="3027884" y="5952954"/>
            <a:ext cx="18328232" cy="144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“</a:t>
            </a:r>
            <a:r>
              <a:rPr lang="en-AU" sz="4000" b="0" i="1" dirty="0">
                <a:solidFill>
                  <a:schemeClr val="bg1"/>
                </a:solidFill>
                <a:latin typeface="Stellar" panose="02000506040000020004" pitchFamily="2" charset="0"/>
              </a:rPr>
              <a:t>But Kyle, I don’t need to simulate it. I can just launch it and measure the results!</a:t>
            </a: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”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Some lame person</a:t>
            </a:r>
          </a:p>
        </p:txBody>
      </p:sp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Why is Simulation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831516" y="12223890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</p:spTree>
    <p:extLst>
      <p:ext uri="{BB962C8B-B14F-4D97-AF65-F5344CB8AC3E}">
        <p14:creationId xmlns:p14="http://schemas.microsoft.com/office/powerpoint/2010/main" val="4231301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95E7A39-7B11-5488-F123-F99585CBFBC9}"/>
              </a:ext>
            </a:extLst>
          </p:cNvPr>
          <p:cNvSpPr txBox="1"/>
          <p:nvPr/>
        </p:nvSpPr>
        <p:spPr>
          <a:xfrm>
            <a:off x="1386232" y="2862282"/>
            <a:ext cx="1134221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Well… It’s </a:t>
            </a:r>
            <a:r>
              <a:rPr lang="en-AU" sz="4000" b="0" dirty="0" err="1">
                <a:solidFill>
                  <a:schemeClr val="bg1"/>
                </a:solidFill>
                <a:latin typeface="Stellar" panose="02000506040000020004" pitchFamily="2" charset="0"/>
              </a:rPr>
              <a:t>kinda</a:t>
            </a: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complicated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Computational fluid dynamics (CFD)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Based on the Navier-Stokes equation</a:t>
            </a:r>
            <a:endParaRPr lang="en-AU" sz="6400" b="0" dirty="0">
              <a:solidFill>
                <a:schemeClr val="bg1"/>
              </a:solidFill>
              <a:latin typeface="Stellar" panose="02000506040000020004" pitchFamily="2" charset="0"/>
            </a:endParaRPr>
          </a:p>
        </p:txBody>
      </p:sp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Why Use Someone Else’s Simulator? 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831516" y="12223890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  <p:pic>
        <p:nvPicPr>
          <p:cNvPr id="3" name="Picture 2" descr="A blue cube with lines and points&#10;&#10;Description automatically generated">
            <a:extLst>
              <a:ext uri="{FF2B5EF4-FFF2-40B4-BE49-F238E27FC236}">
                <a16:creationId xmlns:a16="http://schemas.microsoft.com/office/drawing/2014/main" id="{5E213BE7-E729-53E0-3254-8967E5B52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448" y="3781149"/>
            <a:ext cx="9828832" cy="6153702"/>
          </a:xfrm>
          <a:prstGeom prst="rect">
            <a:avLst/>
          </a:prstGeom>
        </p:spPr>
      </p:pic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7FCEABC-1828-D359-236E-13BB087E1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964" y="3372438"/>
            <a:ext cx="9089799" cy="69711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3884CD-202A-0426-2CA5-82EC7EAB8D05}"/>
                  </a:ext>
                </a:extLst>
              </p:cNvPr>
              <p:cNvSpPr txBox="1"/>
              <p:nvPr/>
            </p:nvSpPr>
            <p:spPr>
              <a:xfrm>
                <a:off x="2134681" y="5965608"/>
                <a:ext cx="7612823" cy="17847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𝛁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∙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𝒖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=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𝟎</m:t>
                      </m:r>
                    </m:oMath>
                  </m:oMathPara>
                </a14:m>
                <a:endParaRPr kumimoji="0" lang="en-AU" sz="4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ea typeface="Cambria Math" panose="02040503050406030204" pitchFamily="18" charset="0"/>
                  <a:sym typeface="Helvetica Neue"/>
                </a:endParaRPr>
              </a:p>
              <a:p>
                <a:pPr marL="0" marR="0" indent="0" algn="ctr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𝝆</m:t>
                      </m:r>
                      <m:f>
                        <m:fPr>
                          <m:ctrlPr>
                            <a:rPr kumimoji="0" lang="en-AU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r>
                            <a:rPr kumimoji="0" lang="en-AU" sz="4000" b="1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𝐝𝐮</m:t>
                          </m:r>
                        </m:num>
                        <m:den>
                          <m:r>
                            <a:rPr kumimoji="0" lang="en-AU" sz="4000" b="1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𝐝𝐭</m:t>
                          </m:r>
                        </m:den>
                      </m:f>
                      <m:r>
                        <a:rPr kumimoji="0" lang="en-AU" sz="4000" b="1" i="0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=−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𝛁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𝒑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+ 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𝝁</m:t>
                      </m:r>
                      <m:sSup>
                        <m:sSupPr>
                          <m:ctrlPr>
                            <a:rPr kumimoji="0" lang="en-AU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</m:ctrlPr>
                        </m:sSupPr>
                        <m:e>
                          <m:r>
                            <a:rPr kumimoji="0" lang="en-AU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𝛁</m:t>
                          </m:r>
                        </m:e>
                        <m:sup>
                          <m:r>
                            <a:rPr kumimoji="0" lang="en-AU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𝟐</m:t>
                          </m:r>
                        </m:sup>
                      </m:sSup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𝒖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+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𝑭</m:t>
                      </m:r>
                    </m:oMath>
                  </m:oMathPara>
                </a14:m>
                <a:endParaRPr kumimoji="0" lang="en-AU" sz="4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3884CD-202A-0426-2CA5-82EC7EAB8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681" y="5965608"/>
                <a:ext cx="7612823" cy="17847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DECFDF1-1D63-F775-354C-6AB945D2F0D1}"/>
              </a:ext>
            </a:extLst>
          </p:cNvPr>
          <p:cNvSpPr txBox="1"/>
          <p:nvPr/>
        </p:nvSpPr>
        <p:spPr>
          <a:xfrm>
            <a:off x="1386232" y="7899062"/>
            <a:ext cx="12188952" cy="784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Uses the Rocket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DC9CE2-EFB1-1062-01E3-75AB1F763697}"/>
                  </a:ext>
                </a:extLst>
              </p:cNvPr>
              <p:cNvSpPr txBox="1"/>
              <p:nvPr/>
            </p:nvSpPr>
            <p:spPr>
              <a:xfrm>
                <a:off x="0" y="8832562"/>
                <a:ext cx="12188952" cy="14754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A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A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sSub>
                        <m:sSubPr>
                          <m:ctrlPr>
                            <a:rPr lang="en-A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A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A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4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AU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AU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AU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DC9CE2-EFB1-1062-01E3-75AB1F763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832562"/>
                <a:ext cx="12188952" cy="14754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graph of a rocket&#10;&#10;Description automatically generated">
            <a:extLst>
              <a:ext uri="{FF2B5EF4-FFF2-40B4-BE49-F238E27FC236}">
                <a16:creationId xmlns:a16="http://schemas.microsoft.com/office/drawing/2014/main" id="{D6A778CB-89E1-1375-67C7-F0C581F80D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720" y="3590269"/>
            <a:ext cx="9684599" cy="72634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2DCF64-2791-9D7E-07D1-954794DDFB71}"/>
              </a:ext>
            </a:extLst>
          </p:cNvPr>
          <p:cNvSpPr txBox="1"/>
          <p:nvPr/>
        </p:nvSpPr>
        <p:spPr>
          <a:xfrm>
            <a:off x="1386232" y="10207401"/>
            <a:ext cx="12188952" cy="1304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3000" b="0" dirty="0">
                <a:solidFill>
                  <a:schemeClr val="bg1"/>
                </a:solidFill>
                <a:latin typeface="Stellar" panose="02000506040000020004" pitchFamily="2" charset="0"/>
              </a:rPr>
              <a:t>Chaos dynamics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3000" b="0" dirty="0">
                <a:solidFill>
                  <a:schemeClr val="bg1"/>
                </a:solidFill>
                <a:latin typeface="Stellar" panose="02000506040000020004" pitchFamily="2" charset="0"/>
              </a:rPr>
              <a:t>Initial states are hard to measure</a:t>
            </a:r>
          </a:p>
        </p:txBody>
      </p:sp>
      <p:pic>
        <p:nvPicPr>
          <p:cNvPr id="11" name="Picture 10" descr="A graph with a number and a number in the middle&#10;&#10;Description automatically generated with medium confidence">
            <a:extLst>
              <a:ext uri="{FF2B5EF4-FFF2-40B4-BE49-F238E27FC236}">
                <a16:creationId xmlns:a16="http://schemas.microsoft.com/office/drawing/2014/main" id="{DC31505C-9607-20DF-6EBB-FDC02064F7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200" y="3308528"/>
            <a:ext cx="10014105" cy="75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09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95E7A39-7B11-5488-F123-F99585CBFBC9}"/>
              </a:ext>
            </a:extLst>
          </p:cNvPr>
          <p:cNvSpPr txBox="1"/>
          <p:nvPr/>
        </p:nvSpPr>
        <p:spPr>
          <a:xfrm>
            <a:off x="1386232" y="2862282"/>
            <a:ext cx="1134221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Well… It’s </a:t>
            </a:r>
            <a:r>
              <a:rPr lang="en-AU" sz="4000" b="0" dirty="0" err="1">
                <a:solidFill>
                  <a:schemeClr val="bg1"/>
                </a:solidFill>
                <a:latin typeface="Stellar" panose="02000506040000020004" pitchFamily="2" charset="0"/>
              </a:rPr>
              <a:t>kinda</a:t>
            </a: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complicated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Computational fluid dynamics (CFD)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Based on the Navier-Stokes equation</a:t>
            </a:r>
          </a:p>
        </p:txBody>
      </p:sp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Why Use Someone Else’s Simulator? 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831516" y="12223890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BC3A3B-403C-CE06-2CAA-9C82B75CF609}"/>
                  </a:ext>
                </a:extLst>
              </p:cNvPr>
              <p:cNvSpPr txBox="1"/>
              <p:nvPr/>
            </p:nvSpPr>
            <p:spPr>
              <a:xfrm>
                <a:off x="2134681" y="5965608"/>
                <a:ext cx="7612823" cy="17847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𝛁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∙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𝒖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=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𝟎</m:t>
                      </m:r>
                    </m:oMath>
                  </m:oMathPara>
                </a14:m>
                <a:endParaRPr kumimoji="0" lang="en-AU" sz="4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ea typeface="Cambria Math" panose="02040503050406030204" pitchFamily="18" charset="0"/>
                  <a:sym typeface="Helvetica Neue"/>
                </a:endParaRPr>
              </a:p>
              <a:p>
                <a:pPr marL="0" marR="0" indent="0" algn="ctr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𝝆</m:t>
                      </m:r>
                      <m:f>
                        <m:fPr>
                          <m:ctrlPr>
                            <a:rPr kumimoji="0" lang="en-AU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r>
                            <a:rPr kumimoji="0" lang="en-AU" sz="4000" b="1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𝐝𝐮</m:t>
                          </m:r>
                        </m:num>
                        <m:den>
                          <m:r>
                            <a:rPr kumimoji="0" lang="en-AU" sz="4000" b="1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𝐝𝐭</m:t>
                          </m:r>
                        </m:den>
                      </m:f>
                      <m:r>
                        <a:rPr kumimoji="0" lang="en-AU" sz="4000" b="1" i="0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=−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𝛁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𝒑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+ 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𝝁</m:t>
                      </m:r>
                      <m:sSup>
                        <m:sSupPr>
                          <m:ctrlPr>
                            <a:rPr kumimoji="0" lang="en-AU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</m:ctrlPr>
                        </m:sSupPr>
                        <m:e>
                          <m:r>
                            <a:rPr kumimoji="0" lang="en-AU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𝛁</m:t>
                          </m:r>
                        </m:e>
                        <m:sup>
                          <m:r>
                            <a:rPr kumimoji="0" lang="en-AU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𝟐</m:t>
                          </m:r>
                        </m:sup>
                      </m:sSup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𝒖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+</m:t>
                      </m:r>
                      <m:r>
                        <a:rPr kumimoji="0" lang="en-AU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𝑭</m:t>
                      </m:r>
                    </m:oMath>
                  </m:oMathPara>
                </a14:m>
                <a:endParaRPr kumimoji="0" lang="en-AU" sz="4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BC3A3B-403C-CE06-2CAA-9C82B75CF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681" y="5965608"/>
                <a:ext cx="7612823" cy="17847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9CE5EB6-2B8F-40CE-55FF-3A3362D44395}"/>
              </a:ext>
            </a:extLst>
          </p:cNvPr>
          <p:cNvSpPr txBox="1"/>
          <p:nvPr/>
        </p:nvSpPr>
        <p:spPr>
          <a:xfrm>
            <a:off x="1386232" y="7899062"/>
            <a:ext cx="12188952" cy="784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Uses the Rocket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BCDF94-0906-B21E-BC33-56821C10220C}"/>
                  </a:ext>
                </a:extLst>
              </p:cNvPr>
              <p:cNvSpPr txBox="1"/>
              <p:nvPr/>
            </p:nvSpPr>
            <p:spPr>
              <a:xfrm>
                <a:off x="0" y="8832562"/>
                <a:ext cx="12188952" cy="14754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A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A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sSub>
                        <m:sSubPr>
                          <m:ctrlPr>
                            <a:rPr lang="en-A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A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A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4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AU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AU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AU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AU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BCDF94-0906-B21E-BC33-56821C102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832562"/>
                <a:ext cx="12188952" cy="14754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783E353-119A-91A5-32C3-6F4097FEBFEF}"/>
              </a:ext>
            </a:extLst>
          </p:cNvPr>
          <p:cNvSpPr txBox="1"/>
          <p:nvPr/>
        </p:nvSpPr>
        <p:spPr>
          <a:xfrm>
            <a:off x="1386232" y="10207401"/>
            <a:ext cx="12188952" cy="1304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3000" b="0" dirty="0">
                <a:solidFill>
                  <a:schemeClr val="bg1"/>
                </a:solidFill>
                <a:latin typeface="Stellar" panose="02000506040000020004" pitchFamily="2" charset="0"/>
              </a:rPr>
              <a:t>Chaos dynamics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3000" b="0" dirty="0">
                <a:solidFill>
                  <a:schemeClr val="bg1"/>
                </a:solidFill>
                <a:latin typeface="Stellar" panose="02000506040000020004" pitchFamily="2" charset="0"/>
              </a:rPr>
              <a:t>Initial states are hard to measure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D1492-14F4-0C55-C8B8-0CBA03E67A0B}"/>
              </a:ext>
            </a:extLst>
          </p:cNvPr>
          <p:cNvSpPr txBox="1"/>
          <p:nvPr/>
        </p:nvSpPr>
        <p:spPr>
          <a:xfrm>
            <a:off x="14636498" y="6073170"/>
            <a:ext cx="12188952" cy="784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Just trust me… it’s difficult</a:t>
            </a:r>
          </a:p>
        </p:txBody>
      </p:sp>
    </p:spTree>
    <p:extLst>
      <p:ext uri="{BB962C8B-B14F-4D97-AF65-F5344CB8AC3E}">
        <p14:creationId xmlns:p14="http://schemas.microsoft.com/office/powerpoint/2010/main" val="1429655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996108" y="5278735"/>
            <a:ext cx="22833156" cy="3920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10000" dirty="0">
                <a:solidFill>
                  <a:schemeClr val="bg1"/>
                </a:solidFill>
                <a:latin typeface="Ailerons" panose="00000500000000000000" pitchFamily="50" charset="0"/>
              </a:rPr>
              <a:t>Alright - Let’s Make A rocket</a:t>
            </a:r>
            <a:endParaRPr lang="en-US" sz="10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831516" y="12223890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</p:spTree>
    <p:extLst>
      <p:ext uri="{BB962C8B-B14F-4D97-AF65-F5344CB8AC3E}">
        <p14:creationId xmlns:p14="http://schemas.microsoft.com/office/powerpoint/2010/main" val="439939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95E7A39-7B11-5488-F123-F99585CBFBC9}"/>
              </a:ext>
            </a:extLst>
          </p:cNvPr>
          <p:cNvSpPr txBox="1"/>
          <p:nvPr/>
        </p:nvSpPr>
        <p:spPr>
          <a:xfrm>
            <a:off x="1386232" y="2862282"/>
            <a:ext cx="1080576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Can you crash it?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Can you get the rocket into space? (100 km)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How far away can you get it?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Where’s the best launch site?</a:t>
            </a:r>
          </a:p>
        </p:txBody>
      </p:sp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Play Around With It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831516" y="12223890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915A42-23DF-3C4E-CCB4-DDD170DCD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4480357"/>
            <a:ext cx="10702050" cy="563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58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3694176" y="5141603"/>
            <a:ext cx="22293071" cy="5120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10000" dirty="0">
                <a:solidFill>
                  <a:schemeClr val="bg1"/>
                </a:solidFill>
                <a:latin typeface="Ailerons" panose="00000500000000000000" pitchFamily="50" charset="0"/>
              </a:rPr>
              <a:t>Let’s Make </a:t>
            </a:r>
            <a:r>
              <a:rPr lang="en-AU" sz="10000" u="sng" dirty="0">
                <a:solidFill>
                  <a:schemeClr val="bg1"/>
                </a:solidFill>
                <a:latin typeface="Ailerons" panose="00000500000000000000" pitchFamily="50" charset="0"/>
              </a:rPr>
              <a:t>YOUR</a:t>
            </a:r>
            <a:r>
              <a:rPr lang="en-AU" sz="10000" dirty="0">
                <a:solidFill>
                  <a:schemeClr val="bg1"/>
                </a:solidFill>
                <a:latin typeface="Ailerons" panose="00000500000000000000" pitchFamily="50" charset="0"/>
              </a:rPr>
              <a:t> rocket</a:t>
            </a:r>
            <a:endParaRPr lang="en-US" sz="10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831516" y="12223890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</p:spTree>
    <p:extLst>
      <p:ext uri="{BB962C8B-B14F-4D97-AF65-F5344CB8AC3E}">
        <p14:creationId xmlns:p14="http://schemas.microsoft.com/office/powerpoint/2010/main" val="3660096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95E7A39-7B11-5488-F123-F99585CBFBC9}"/>
              </a:ext>
            </a:extLst>
          </p:cNvPr>
          <p:cNvSpPr txBox="1"/>
          <p:nvPr/>
        </p:nvSpPr>
        <p:spPr>
          <a:xfrm>
            <a:off x="1386232" y="2862282"/>
            <a:ext cx="22863656" cy="9989273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Nose Cone (Nose Cone)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Shape: 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Length: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Wall Thickness: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Payload Section (Body Tube)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 - Length: 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Wall Thickness: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</a:t>
            </a: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Body  (Body Tube)</a:t>
            </a:r>
          </a:p>
          <a:p>
            <a:pPr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Length: </a:t>
            </a:r>
          </a:p>
          <a:p>
            <a:pPr lvl="2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Wall Thickness: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</a:t>
            </a:r>
          </a:p>
          <a:p>
            <a:pPr marL="571500" lvl="1" indent="-5715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    Fins (Freeform)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Shape: 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Thickness: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</a:t>
            </a: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571500" lvl="1" indent="-5715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    Engine Mount  (Engine Block)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 - Model:</a:t>
            </a:r>
          </a:p>
          <a:p>
            <a:pPr algn="l">
              <a:lnSpc>
                <a:spcPct val="150000"/>
              </a:lnSpc>
            </a:pPr>
            <a:endParaRPr lang="en-AU" sz="25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25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Parachute (Parachute)</a:t>
            </a:r>
          </a:p>
          <a:p>
            <a:pPr lvl="1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Model: </a:t>
            </a: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Payload (Mass)</a:t>
            </a:r>
          </a:p>
          <a:p>
            <a:pPr lvl="2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Mass: </a:t>
            </a: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Camera (???)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 Length: 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Mass:</a:t>
            </a: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Motor</a:t>
            </a:r>
          </a:p>
          <a:p>
            <a:pPr lvl="1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Model: </a:t>
            </a:r>
          </a:p>
        </p:txBody>
      </p:sp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Let’s Make </a:t>
            </a:r>
            <a:r>
              <a:rPr lang="en-AU" sz="8000" u="sng" dirty="0">
                <a:solidFill>
                  <a:schemeClr val="bg1"/>
                </a:solidFill>
                <a:latin typeface="Ailerons" panose="00000500000000000000" pitchFamily="50" charset="0"/>
              </a:rPr>
              <a:t>YOUR</a:t>
            </a: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 rocket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297456" y="12851555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</p:spTree>
    <p:extLst>
      <p:ext uri="{BB962C8B-B14F-4D97-AF65-F5344CB8AC3E}">
        <p14:creationId xmlns:p14="http://schemas.microsoft.com/office/powerpoint/2010/main" val="2186277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Let’s Make </a:t>
            </a:r>
            <a:r>
              <a:rPr lang="en-AU" sz="8000" u="sng" dirty="0">
                <a:solidFill>
                  <a:schemeClr val="bg1"/>
                </a:solidFill>
                <a:latin typeface="Ailerons" panose="00000500000000000000" pitchFamily="50" charset="0"/>
              </a:rPr>
              <a:t>YOUR</a:t>
            </a: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 rocket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297456" y="12851555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6AF7DDD3-6C2B-ABCC-304A-7972C3899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304" y="2151614"/>
            <a:ext cx="7272158" cy="4358914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9A9028B-F30D-3B7D-B846-C0E500B34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07" y="1892129"/>
            <a:ext cx="8317573" cy="489776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239486A-9746-7996-60DA-027619AB5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300" y="7321441"/>
            <a:ext cx="7338007" cy="43779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35176A-7846-A792-9109-9939C5D5A25D}"/>
                  </a:ext>
                </a:extLst>
              </p:cNvPr>
              <p:cNvSpPr txBox="1"/>
              <p:nvPr/>
            </p:nvSpPr>
            <p:spPr>
              <a:xfrm>
                <a:off x="1064407" y="6803619"/>
                <a:ext cx="2904089" cy="584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AU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AU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AU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𝟑𝟕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35176A-7846-A792-9109-9939C5D5A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407" y="6803619"/>
                <a:ext cx="290408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459EEC-FD12-7B62-4072-F4F9EE9AF8E4}"/>
                  </a:ext>
                </a:extLst>
              </p:cNvPr>
              <p:cNvSpPr txBox="1"/>
              <p:nvPr/>
            </p:nvSpPr>
            <p:spPr>
              <a:xfrm>
                <a:off x="13239303" y="6497507"/>
                <a:ext cx="2904089" cy="584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AU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AU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AU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459EEC-FD12-7B62-4072-F4F9EE9A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303" y="6497507"/>
                <a:ext cx="290408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B65126-FA0B-08C2-1D16-2FA95F2E0CBA}"/>
                  </a:ext>
                </a:extLst>
              </p:cNvPr>
              <p:cNvSpPr txBox="1"/>
              <p:nvPr/>
            </p:nvSpPr>
            <p:spPr>
              <a:xfrm>
                <a:off x="9570300" y="11699370"/>
                <a:ext cx="2904089" cy="584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AU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AU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AU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B65126-FA0B-08C2-1D16-2FA95F2E0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300" y="11699370"/>
                <a:ext cx="290408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120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95E7A39-7B11-5488-F123-F99585CBFBC9}"/>
              </a:ext>
            </a:extLst>
          </p:cNvPr>
          <p:cNvSpPr txBox="1"/>
          <p:nvPr/>
        </p:nvSpPr>
        <p:spPr>
          <a:xfrm>
            <a:off x="1386232" y="2862282"/>
            <a:ext cx="22863656" cy="9989273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Nose Cone (Nose Cone)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Shape: Ogive – Shape Parameter = 1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Length: 95 mm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45.8 mm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Wall Thickness: 1.2 mm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PLA (polylactic acid)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Payload Section (Body Tube)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 - Length: 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Wall Thickness: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</a:t>
            </a: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Body  (Body Tube)</a:t>
            </a:r>
          </a:p>
          <a:p>
            <a:pPr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Length: </a:t>
            </a:r>
          </a:p>
          <a:p>
            <a:pPr lvl="2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Wall Thickness: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</a:t>
            </a:r>
          </a:p>
          <a:p>
            <a:pPr marL="571500" lvl="1" indent="-5715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    Fins (Freeform)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Shape: 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Thickness: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</a:t>
            </a: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571500" lvl="1" indent="-5715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    Engine Mount  (Engine Block)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 - Model:</a:t>
            </a:r>
          </a:p>
          <a:p>
            <a:pPr algn="l">
              <a:lnSpc>
                <a:spcPct val="150000"/>
              </a:lnSpc>
            </a:pPr>
            <a:endParaRPr lang="en-AU" sz="25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25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Parachute (Parachute)</a:t>
            </a:r>
          </a:p>
          <a:p>
            <a:pPr lvl="1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Model: </a:t>
            </a: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Payload (Mass)</a:t>
            </a:r>
          </a:p>
          <a:p>
            <a:pPr lvl="2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Mass: </a:t>
            </a: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Camera (???)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 Length: 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Mass:</a:t>
            </a: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Motor</a:t>
            </a:r>
          </a:p>
          <a:p>
            <a:pPr lvl="1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Model: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Ejection Charge Delay:</a:t>
            </a:r>
          </a:p>
        </p:txBody>
      </p:sp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Let’s Make </a:t>
            </a:r>
            <a:r>
              <a:rPr lang="en-AU" sz="8000" u="sng" dirty="0">
                <a:solidFill>
                  <a:schemeClr val="bg1"/>
                </a:solidFill>
                <a:latin typeface="Ailerons" panose="00000500000000000000" pitchFamily="50" charset="0"/>
              </a:rPr>
              <a:t>YOUR</a:t>
            </a: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 rocket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297456" y="12851555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</p:spTree>
    <p:extLst>
      <p:ext uri="{BB962C8B-B14F-4D97-AF65-F5344CB8AC3E}">
        <p14:creationId xmlns:p14="http://schemas.microsoft.com/office/powerpoint/2010/main" val="935266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95E7A39-7B11-5488-F123-F99585CBFBC9}"/>
              </a:ext>
            </a:extLst>
          </p:cNvPr>
          <p:cNvSpPr txBox="1"/>
          <p:nvPr/>
        </p:nvSpPr>
        <p:spPr>
          <a:xfrm>
            <a:off x="1386232" y="2862282"/>
            <a:ext cx="22863656" cy="9989273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Nose Cone (Nose Cone)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Shape: Ogive – Shape Parameter = 1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Length: 95 mm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45.8 mm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Wall Thickness: 1.2 mm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PLA (polylactic acid)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Payload Section (Body Tube)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 - Length: 110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45.8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Wall Thickness: 1.2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 PLA</a:t>
            </a: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Body  (Body Tube)</a:t>
            </a:r>
          </a:p>
          <a:p>
            <a:pPr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Length:</a:t>
            </a:r>
          </a:p>
          <a:p>
            <a:pPr lvl="2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Wall Thickness: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</a:t>
            </a:r>
          </a:p>
          <a:p>
            <a:pPr marL="571500" lvl="1" indent="-5715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    Fins (Freeform)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Shape: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Thickness: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</a:t>
            </a: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571500" lvl="1" indent="-5715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    Engine Mount  (Engine Block)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 - Model:</a:t>
            </a:r>
          </a:p>
          <a:p>
            <a:pPr algn="l">
              <a:lnSpc>
                <a:spcPct val="150000"/>
              </a:lnSpc>
            </a:pPr>
            <a:endParaRPr lang="en-AU" sz="25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25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Parachute (Parachute)</a:t>
            </a:r>
          </a:p>
          <a:p>
            <a:pPr lvl="1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Model: </a:t>
            </a: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Payload (Mass)</a:t>
            </a:r>
          </a:p>
          <a:p>
            <a:pPr lvl="2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Mass: </a:t>
            </a: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Camera (???)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 Length: 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Mass:</a:t>
            </a: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Motor</a:t>
            </a:r>
          </a:p>
          <a:p>
            <a:pPr lvl="1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Model: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Ejection Charge Delay: </a:t>
            </a:r>
          </a:p>
        </p:txBody>
      </p:sp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Let’s Make </a:t>
            </a:r>
            <a:r>
              <a:rPr lang="en-AU" sz="8000" u="sng" dirty="0">
                <a:solidFill>
                  <a:schemeClr val="bg1"/>
                </a:solidFill>
                <a:latin typeface="Ailerons" panose="00000500000000000000" pitchFamily="50" charset="0"/>
              </a:rPr>
              <a:t>YOUR</a:t>
            </a: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 rocket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297456" y="12851555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</p:spTree>
    <p:extLst>
      <p:ext uri="{BB962C8B-B14F-4D97-AF65-F5344CB8AC3E}">
        <p14:creationId xmlns:p14="http://schemas.microsoft.com/office/powerpoint/2010/main" val="2877291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95E7A39-7B11-5488-F123-F99585CBFBC9}"/>
              </a:ext>
            </a:extLst>
          </p:cNvPr>
          <p:cNvSpPr txBox="1"/>
          <p:nvPr/>
        </p:nvSpPr>
        <p:spPr>
          <a:xfrm>
            <a:off x="1386232" y="2862282"/>
            <a:ext cx="22863656" cy="9989273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Nose Cone (Nose Cone)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Shape: Ogive – Shape Parameter = 1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Length: 95 mm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45.8 mm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Wall Thickness: 1.2 mm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PLA (polylactic acid)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Payload Section (Body Tube)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 - Length: 110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45.8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Wall Thickness: 1.2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 PLA</a:t>
            </a: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Body  (Body Tube)</a:t>
            </a:r>
          </a:p>
          <a:p>
            <a:pPr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Length: 305 mm</a:t>
            </a:r>
          </a:p>
          <a:p>
            <a:pPr lvl="2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45.8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Wall Thickness: 1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Spiral/Glassine</a:t>
            </a:r>
          </a:p>
          <a:p>
            <a:pPr marL="571500" lvl="1" indent="-5715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    Fins (Freeform)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Shape: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Thickness: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</a:t>
            </a: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571500" lvl="1" indent="-5715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    Engine Mount  (Engine Block)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 - Model:</a:t>
            </a:r>
          </a:p>
          <a:p>
            <a:pPr algn="l">
              <a:lnSpc>
                <a:spcPct val="150000"/>
              </a:lnSpc>
            </a:pPr>
            <a:endParaRPr lang="en-AU" sz="25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25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Parachute (Parachute)</a:t>
            </a:r>
          </a:p>
          <a:p>
            <a:pPr lvl="1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Model: </a:t>
            </a: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Payload (Mass)</a:t>
            </a:r>
          </a:p>
          <a:p>
            <a:pPr lvl="2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Mass: </a:t>
            </a: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Camera (???)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 Length: 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Mass:</a:t>
            </a: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Motor</a:t>
            </a:r>
          </a:p>
          <a:p>
            <a:pPr lvl="1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Model: 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Ejection Charge Delay:</a:t>
            </a:r>
          </a:p>
        </p:txBody>
      </p:sp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Let’s Make </a:t>
            </a:r>
            <a:r>
              <a:rPr lang="en-AU" sz="8000" u="sng" dirty="0">
                <a:solidFill>
                  <a:schemeClr val="bg1"/>
                </a:solidFill>
                <a:latin typeface="Ailerons" panose="00000500000000000000" pitchFamily="50" charset="0"/>
              </a:rPr>
              <a:t>YOUR</a:t>
            </a: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 rocket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297456" y="12851555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</p:spTree>
    <p:extLst>
      <p:ext uri="{BB962C8B-B14F-4D97-AF65-F5344CB8AC3E}">
        <p14:creationId xmlns:p14="http://schemas.microsoft.com/office/powerpoint/2010/main" val="267539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95E7A39-7B11-5488-F123-F99585CBFBC9}"/>
              </a:ext>
            </a:extLst>
          </p:cNvPr>
          <p:cNvSpPr txBox="1"/>
          <p:nvPr/>
        </p:nvSpPr>
        <p:spPr>
          <a:xfrm>
            <a:off x="1386232" y="2151614"/>
            <a:ext cx="108057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5000" b="0" dirty="0">
                <a:solidFill>
                  <a:schemeClr val="bg1"/>
                </a:solidFill>
                <a:latin typeface="Stellar" panose="02000506040000020004" pitchFamily="2" charset="0"/>
              </a:rPr>
              <a:t>Benefits of Practical Testing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</p:txBody>
      </p:sp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Why is Simulation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831516" y="12223890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</p:spTree>
    <p:extLst>
      <p:ext uri="{BB962C8B-B14F-4D97-AF65-F5344CB8AC3E}">
        <p14:creationId xmlns:p14="http://schemas.microsoft.com/office/powerpoint/2010/main" val="4293263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95E7A39-7B11-5488-F123-F99585CBFBC9}"/>
              </a:ext>
            </a:extLst>
          </p:cNvPr>
          <p:cNvSpPr txBox="1"/>
          <p:nvPr/>
        </p:nvSpPr>
        <p:spPr>
          <a:xfrm>
            <a:off x="1386232" y="2862282"/>
            <a:ext cx="22863656" cy="9989273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Nose Cone (Nose Cone)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Shape: Ogive – Shape Parameter = 1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Length: 95 mm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45.8 mm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Wall Thickness: 1.2 mm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PLA (polylactic acid)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Payload Section (Body Tube)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 - Length: 110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45.8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Wall Thickness: 1.2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 PLA</a:t>
            </a: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Body  (Body Tube)</a:t>
            </a:r>
          </a:p>
          <a:p>
            <a:pPr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Length: 305 mm</a:t>
            </a:r>
          </a:p>
          <a:p>
            <a:pPr lvl="2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45.8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Wall Thickness: 1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Spiral/Glassine</a:t>
            </a:r>
          </a:p>
          <a:p>
            <a:pPr marL="571500" lvl="1" indent="-5715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    Fins (Freeform)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Shape: *See Board*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Thickness: 2.38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Balsa</a:t>
            </a: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571500" lvl="1" indent="-5715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    Engine Mount  (Engine Block)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 - Model:</a:t>
            </a:r>
          </a:p>
          <a:p>
            <a:pPr algn="l">
              <a:lnSpc>
                <a:spcPct val="150000"/>
              </a:lnSpc>
            </a:pPr>
            <a:endParaRPr lang="en-AU" sz="25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25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Parachute (Parachute)</a:t>
            </a:r>
          </a:p>
          <a:p>
            <a:pPr lvl="1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Model: </a:t>
            </a: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Payload (Mass)</a:t>
            </a:r>
          </a:p>
          <a:p>
            <a:pPr lvl="2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Mass: </a:t>
            </a: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Camera (???)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 Length: 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Mass:</a:t>
            </a: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Motor</a:t>
            </a:r>
          </a:p>
          <a:p>
            <a:pPr lvl="1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Model: 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Ejection Charge Delay:</a:t>
            </a:r>
          </a:p>
        </p:txBody>
      </p:sp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Let’s Make </a:t>
            </a:r>
            <a:r>
              <a:rPr lang="en-AU" sz="8000" u="sng" dirty="0">
                <a:solidFill>
                  <a:schemeClr val="bg1"/>
                </a:solidFill>
                <a:latin typeface="Ailerons" panose="00000500000000000000" pitchFamily="50" charset="0"/>
              </a:rPr>
              <a:t>YOUR</a:t>
            </a: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 rocket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297456" y="12851555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</p:spTree>
    <p:extLst>
      <p:ext uri="{BB962C8B-B14F-4D97-AF65-F5344CB8AC3E}">
        <p14:creationId xmlns:p14="http://schemas.microsoft.com/office/powerpoint/2010/main" val="3943975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95E7A39-7B11-5488-F123-F99585CBFBC9}"/>
              </a:ext>
            </a:extLst>
          </p:cNvPr>
          <p:cNvSpPr txBox="1"/>
          <p:nvPr/>
        </p:nvSpPr>
        <p:spPr>
          <a:xfrm>
            <a:off x="1386232" y="2862282"/>
            <a:ext cx="22863656" cy="9989273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Nose Cone (Nose Cone)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Shape: Ogive – Shape Parameter = 1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Length: 95 mm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45.8 mm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Wall Thickness: 1.2 mm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PLA (polylactic acid)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Payload Section (Body Tube)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 - Length: 110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45.8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Wall Thickness: 1.2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 PLA</a:t>
            </a: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Body  (Body Tube)</a:t>
            </a:r>
          </a:p>
          <a:p>
            <a:pPr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Length: 305 mm</a:t>
            </a:r>
          </a:p>
          <a:p>
            <a:pPr lvl="2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45.8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Wall Thickness: 1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Spiral/Glassine</a:t>
            </a:r>
          </a:p>
          <a:p>
            <a:pPr marL="571500" lvl="1" indent="-5715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    Fins (Freeform)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Shape: *See Board*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Thickness: 2.38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Balsa</a:t>
            </a: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571500" lvl="1" indent="-5715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    Engine Mount  (Engine Block)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 - Model: EB-50</a:t>
            </a:r>
          </a:p>
          <a:p>
            <a:pPr algn="l">
              <a:lnSpc>
                <a:spcPct val="150000"/>
              </a:lnSpc>
            </a:pPr>
            <a:endParaRPr lang="en-AU" sz="25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25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Parachute (Parachute)</a:t>
            </a:r>
          </a:p>
          <a:p>
            <a:pPr lvl="1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Model: </a:t>
            </a: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Payload (Mass)</a:t>
            </a:r>
          </a:p>
          <a:p>
            <a:pPr lvl="2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Mass: </a:t>
            </a: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Camera (???)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 Length: 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Mass:</a:t>
            </a: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Motor</a:t>
            </a:r>
          </a:p>
          <a:p>
            <a:pPr lvl="1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Model: 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Ejection Charge Delay:</a:t>
            </a:r>
          </a:p>
        </p:txBody>
      </p:sp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Let’s Make </a:t>
            </a:r>
            <a:r>
              <a:rPr lang="en-AU" sz="8000" u="sng" dirty="0">
                <a:solidFill>
                  <a:schemeClr val="bg1"/>
                </a:solidFill>
                <a:latin typeface="Ailerons" panose="00000500000000000000" pitchFamily="50" charset="0"/>
              </a:rPr>
              <a:t>YOUR</a:t>
            </a: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 rocket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297456" y="12851555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</p:spTree>
    <p:extLst>
      <p:ext uri="{BB962C8B-B14F-4D97-AF65-F5344CB8AC3E}">
        <p14:creationId xmlns:p14="http://schemas.microsoft.com/office/powerpoint/2010/main" val="2783488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95E7A39-7B11-5488-F123-F99585CBFBC9}"/>
              </a:ext>
            </a:extLst>
          </p:cNvPr>
          <p:cNvSpPr txBox="1"/>
          <p:nvPr/>
        </p:nvSpPr>
        <p:spPr>
          <a:xfrm>
            <a:off x="1386232" y="2862282"/>
            <a:ext cx="22863656" cy="9989273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Nose Cone (Nose Cone)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Shape: Ogive – Shape Parameter = 1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Length: 95 mm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45.8 mm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Wall Thickness: 1.2 mm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PLA (polylactic acid)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Payload Section (Body Tube)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 - Length: 110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45.8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Wall Thickness: 1.2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 PLA</a:t>
            </a: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Body  (Body Tube)</a:t>
            </a:r>
          </a:p>
          <a:p>
            <a:pPr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Length: 305 mm</a:t>
            </a:r>
          </a:p>
          <a:p>
            <a:pPr lvl="2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45.8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Wall Thickness: 1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Spiral/Glassine</a:t>
            </a:r>
          </a:p>
          <a:p>
            <a:pPr marL="571500" lvl="1" indent="-5715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    Fins (Freeform)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Shape: *See Board*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Thickness: 2.38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Balsa</a:t>
            </a: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571500" lvl="1" indent="-5715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    Engine Mount  (Engine Block)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 - Model: EB-50</a:t>
            </a:r>
          </a:p>
          <a:p>
            <a:pPr algn="l">
              <a:lnSpc>
                <a:spcPct val="150000"/>
              </a:lnSpc>
            </a:pPr>
            <a:endParaRPr lang="en-AU" sz="25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25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Parachute (Parachute)</a:t>
            </a:r>
          </a:p>
          <a:p>
            <a:pPr lvl="1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Model: PK-18A, 85566</a:t>
            </a: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Payload (Mass)</a:t>
            </a:r>
          </a:p>
          <a:p>
            <a:pPr lvl="2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Mass: </a:t>
            </a: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Camera (???)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 Length: 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Mass:</a:t>
            </a: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Motor</a:t>
            </a:r>
          </a:p>
          <a:p>
            <a:pPr lvl="1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Model: 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Ejection Charge Delay:</a:t>
            </a:r>
          </a:p>
        </p:txBody>
      </p:sp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Let’s Make </a:t>
            </a:r>
            <a:r>
              <a:rPr lang="en-AU" sz="8000" u="sng" dirty="0">
                <a:solidFill>
                  <a:schemeClr val="bg1"/>
                </a:solidFill>
                <a:latin typeface="Ailerons" panose="00000500000000000000" pitchFamily="50" charset="0"/>
              </a:rPr>
              <a:t>YOUR</a:t>
            </a: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 rocket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297456" y="12851555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</p:spTree>
    <p:extLst>
      <p:ext uri="{BB962C8B-B14F-4D97-AF65-F5344CB8AC3E}">
        <p14:creationId xmlns:p14="http://schemas.microsoft.com/office/powerpoint/2010/main" val="3042625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95E7A39-7B11-5488-F123-F99585CBFBC9}"/>
              </a:ext>
            </a:extLst>
          </p:cNvPr>
          <p:cNvSpPr txBox="1"/>
          <p:nvPr/>
        </p:nvSpPr>
        <p:spPr>
          <a:xfrm>
            <a:off x="1386232" y="2862282"/>
            <a:ext cx="22863656" cy="9989273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Nose Cone (Nose Cone)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Shape: Ogive – Shape Parameter = 1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Length: 95 mm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45.8 mm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Wall Thickness: 1.2 mm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PLA (polylactic acid)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Payload Section (Body Tube)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 - Length: 110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45.8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Wall Thickness: 1.2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 PLA</a:t>
            </a: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Body  (Body Tube)</a:t>
            </a:r>
          </a:p>
          <a:p>
            <a:pPr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Length: 305 mm</a:t>
            </a:r>
          </a:p>
          <a:p>
            <a:pPr lvl="2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45.8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Wall Thickness: 1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Spiral/Glassine</a:t>
            </a:r>
          </a:p>
          <a:p>
            <a:pPr marL="571500" lvl="1" indent="-5715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    Fins (Freeform)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Shape: *See Board*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Thickness: 2.38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Balsa</a:t>
            </a: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571500" lvl="1" indent="-5715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    Engine Mount  (Engine Block)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 - Model: EB-50</a:t>
            </a:r>
          </a:p>
          <a:p>
            <a:pPr algn="l">
              <a:lnSpc>
                <a:spcPct val="150000"/>
              </a:lnSpc>
            </a:pPr>
            <a:endParaRPr lang="en-AU" sz="25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25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Parachute (Parachute)</a:t>
            </a:r>
          </a:p>
          <a:p>
            <a:pPr lvl="1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Model: PK-18A, 85566</a:t>
            </a: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Payload (Mass)</a:t>
            </a:r>
          </a:p>
          <a:p>
            <a:pPr lvl="2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Mass: 61 g</a:t>
            </a: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Camera (???)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 Length: 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Mass:</a:t>
            </a: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Motor</a:t>
            </a:r>
          </a:p>
          <a:p>
            <a:pPr lvl="1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Model: 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Ejection Charge Delay:</a:t>
            </a:r>
          </a:p>
        </p:txBody>
      </p:sp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Let’s Make </a:t>
            </a:r>
            <a:r>
              <a:rPr lang="en-AU" sz="8000" u="sng" dirty="0">
                <a:solidFill>
                  <a:schemeClr val="bg1"/>
                </a:solidFill>
                <a:latin typeface="Ailerons" panose="00000500000000000000" pitchFamily="50" charset="0"/>
              </a:rPr>
              <a:t>YOUR</a:t>
            </a: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 rocket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297456" y="12851555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</p:spTree>
    <p:extLst>
      <p:ext uri="{BB962C8B-B14F-4D97-AF65-F5344CB8AC3E}">
        <p14:creationId xmlns:p14="http://schemas.microsoft.com/office/powerpoint/2010/main" val="3754899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95E7A39-7B11-5488-F123-F99585CBFBC9}"/>
              </a:ext>
            </a:extLst>
          </p:cNvPr>
          <p:cNvSpPr txBox="1"/>
          <p:nvPr/>
        </p:nvSpPr>
        <p:spPr>
          <a:xfrm>
            <a:off x="1386232" y="2862282"/>
            <a:ext cx="22863656" cy="9989273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Nose Cone (Nose Cone)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Shape: Ogive – Shape Parameter = 1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Length: 95 mm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45.8 mm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Wall Thickness: 1.2 mm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PLA (polylactic acid)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Payload Section (Body Tube)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 - Length: 110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45.8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Wall Thickness: 1.2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 PLA</a:t>
            </a: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Body  (Body Tube)</a:t>
            </a:r>
          </a:p>
          <a:p>
            <a:pPr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Length: 305 mm</a:t>
            </a:r>
          </a:p>
          <a:p>
            <a:pPr lvl="2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45.8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Wall Thickness: 1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Spiral/Glassine</a:t>
            </a:r>
          </a:p>
          <a:p>
            <a:pPr marL="571500" lvl="1" indent="-5715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    Fins (Freeform)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Shape: *See Board*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Thickness: 2.38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Balsa</a:t>
            </a: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571500" lvl="1" indent="-5715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    Engine Mount  (Engine Block)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 - Model: EB-50</a:t>
            </a:r>
          </a:p>
          <a:p>
            <a:pPr algn="l">
              <a:lnSpc>
                <a:spcPct val="150000"/>
              </a:lnSpc>
            </a:pPr>
            <a:endParaRPr lang="en-AU" sz="25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25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Parachute (Parachute)</a:t>
            </a:r>
          </a:p>
          <a:p>
            <a:pPr lvl="1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Model: PK-18A, 85566</a:t>
            </a: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Payload (Mass)</a:t>
            </a:r>
          </a:p>
          <a:p>
            <a:pPr lvl="2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Mass: 61 g</a:t>
            </a: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Camera (Pod + Body Tube)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11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 Length: 58.4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Mass: 23 g</a:t>
            </a: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Motor</a:t>
            </a:r>
          </a:p>
          <a:p>
            <a:pPr lvl="1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Model: 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Ejection Charge Delay:</a:t>
            </a:r>
          </a:p>
        </p:txBody>
      </p:sp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Let’s Make </a:t>
            </a:r>
            <a:r>
              <a:rPr lang="en-AU" sz="8000" u="sng" dirty="0">
                <a:solidFill>
                  <a:schemeClr val="bg1"/>
                </a:solidFill>
                <a:latin typeface="Ailerons" panose="00000500000000000000" pitchFamily="50" charset="0"/>
              </a:rPr>
              <a:t>YOUR</a:t>
            </a: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 rocket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297456" y="12851555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</p:spTree>
    <p:extLst>
      <p:ext uri="{BB962C8B-B14F-4D97-AF65-F5344CB8AC3E}">
        <p14:creationId xmlns:p14="http://schemas.microsoft.com/office/powerpoint/2010/main" val="85576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95E7A39-7B11-5488-F123-F99585CBFBC9}"/>
              </a:ext>
            </a:extLst>
          </p:cNvPr>
          <p:cNvSpPr txBox="1"/>
          <p:nvPr/>
        </p:nvSpPr>
        <p:spPr>
          <a:xfrm>
            <a:off x="1386232" y="2862282"/>
            <a:ext cx="22863656" cy="9989273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Nose Cone (Nose Cone)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Shape: Ogive – Shape Parameter = 1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Length: 95 mm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45.8 mm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Wall Thickness: 1.2 mm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PLA (polylactic acid)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Payload Section (Body Tube)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 - Length: 110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45.8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Wall Thickness: 1.2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 PLA</a:t>
            </a: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Body  (Body Tube)</a:t>
            </a:r>
          </a:p>
          <a:p>
            <a:pPr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Length: 305 mm</a:t>
            </a:r>
          </a:p>
          <a:p>
            <a:pPr lvl="2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45.8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Wall Thickness: 1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Spiral/Glassine</a:t>
            </a:r>
          </a:p>
          <a:p>
            <a:pPr marL="571500" lvl="1" indent="-5715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    Fins (Freeform)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Shape: *See Board*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Thickness: 2.38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Material: Balsa</a:t>
            </a: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571500" lvl="1" indent="-5715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    Engine Mount  (Engine Block)</a:t>
            </a:r>
          </a:p>
          <a:p>
            <a:pPr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 - Model: EB-50</a:t>
            </a:r>
          </a:p>
          <a:p>
            <a:pPr algn="l">
              <a:lnSpc>
                <a:spcPct val="150000"/>
              </a:lnSpc>
            </a:pPr>
            <a:endParaRPr lang="en-AU" sz="25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25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Parachute (Parachute)</a:t>
            </a:r>
          </a:p>
          <a:p>
            <a:pPr lvl="1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Model: PK-18A, 85566</a:t>
            </a: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Payload (Mass)</a:t>
            </a:r>
          </a:p>
          <a:p>
            <a:pPr lvl="2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Mass: 61 g</a:t>
            </a: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Camera (Pod + Body Tube)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Diameter: 11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 Length: 58.4 mm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Mass: 23 g</a:t>
            </a:r>
          </a:p>
          <a:p>
            <a:pPr marL="857250" lvl="1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Motor</a:t>
            </a:r>
          </a:p>
          <a:p>
            <a:pPr lvl="1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</a:t>
            </a: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- Model: C11</a:t>
            </a:r>
          </a:p>
          <a:p>
            <a:pPr lvl="1" indent="0" algn="l">
              <a:lnSpc>
                <a:spcPct val="150000"/>
              </a:lnSpc>
            </a:pPr>
            <a:r>
              <a:rPr lang="en-AU" sz="2500" b="0" dirty="0">
                <a:solidFill>
                  <a:schemeClr val="bg1"/>
                </a:solidFill>
                <a:latin typeface="Stellar" panose="02000506040000020004" pitchFamily="2" charset="0"/>
              </a:rPr>
              <a:t>	- Ejection Charge Delay: 3 s</a:t>
            </a:r>
          </a:p>
        </p:txBody>
      </p:sp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Let’s Make </a:t>
            </a:r>
            <a:r>
              <a:rPr lang="en-AU" sz="8000" u="sng" dirty="0">
                <a:solidFill>
                  <a:schemeClr val="bg1"/>
                </a:solidFill>
                <a:latin typeface="Ailerons" panose="00000500000000000000" pitchFamily="50" charset="0"/>
              </a:rPr>
              <a:t>YOUR</a:t>
            </a: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 rocket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297456" y="12851555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</p:spTree>
    <p:extLst>
      <p:ext uri="{BB962C8B-B14F-4D97-AF65-F5344CB8AC3E}">
        <p14:creationId xmlns:p14="http://schemas.microsoft.com/office/powerpoint/2010/main" val="2886955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Simulation Time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831516" y="12223890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</p:spTree>
    <p:extLst>
      <p:ext uri="{BB962C8B-B14F-4D97-AF65-F5344CB8AC3E}">
        <p14:creationId xmlns:p14="http://schemas.microsoft.com/office/powerpoint/2010/main" val="2800268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95E7A39-7B11-5488-F123-F99585CBFBC9}"/>
              </a:ext>
            </a:extLst>
          </p:cNvPr>
          <p:cNvSpPr txBox="1"/>
          <p:nvPr/>
        </p:nvSpPr>
        <p:spPr>
          <a:xfrm>
            <a:off x="1386232" y="2862282"/>
            <a:ext cx="7882504" cy="7494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Did it crash?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How high did it go?</a:t>
            </a:r>
          </a:p>
          <a:p>
            <a:pPr lvl="1" indent="0" algn="l">
              <a:lnSpc>
                <a:spcPct val="150000"/>
              </a:lnSpc>
            </a:pPr>
            <a:r>
              <a:rPr lang="en-AU" sz="6400" b="0" dirty="0">
                <a:solidFill>
                  <a:schemeClr val="bg1"/>
                </a:solidFill>
                <a:latin typeface="Stellar" panose="02000506040000020004" pitchFamily="2" charset="0"/>
              </a:rPr>
              <a:t>	</a:t>
            </a:r>
            <a:r>
              <a:rPr lang="en-AU" sz="3000" b="0" dirty="0">
                <a:solidFill>
                  <a:schemeClr val="bg1"/>
                </a:solidFill>
                <a:latin typeface="Stellar" panose="02000506040000020004" pitchFamily="2" charset="0"/>
              </a:rPr>
              <a:t>- Is this allowed?</a:t>
            </a:r>
          </a:p>
          <a:p>
            <a:pPr marL="571500" lvl="1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How fast did it go?</a:t>
            </a:r>
          </a:p>
          <a:p>
            <a:pPr marL="571500" lvl="1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How long will it be in the air?</a:t>
            </a:r>
          </a:p>
          <a:p>
            <a:pPr marL="571500" lvl="1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How fast will it hit the ground?</a:t>
            </a:r>
          </a:p>
          <a:p>
            <a:pPr marL="571500" lvl="1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How far away will it land?</a:t>
            </a:r>
          </a:p>
          <a:p>
            <a:pPr marL="571500" lvl="1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Are any changes needed?</a:t>
            </a:r>
          </a:p>
        </p:txBody>
      </p:sp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Results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831516" y="12223890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DFBF95F7-3E43-1FAD-E51F-249588E79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282" y="2824829"/>
            <a:ext cx="10634494" cy="806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20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Go For Launch?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831516" y="12223890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</p:spTree>
    <p:extLst>
      <p:ext uri="{BB962C8B-B14F-4D97-AF65-F5344CB8AC3E}">
        <p14:creationId xmlns:p14="http://schemas.microsoft.com/office/powerpoint/2010/main" val="170181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95E7A39-7B11-5488-F123-F99585CBFBC9}"/>
              </a:ext>
            </a:extLst>
          </p:cNvPr>
          <p:cNvSpPr txBox="1"/>
          <p:nvPr/>
        </p:nvSpPr>
        <p:spPr>
          <a:xfrm>
            <a:off x="1386232" y="2151614"/>
            <a:ext cx="10805768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5000" b="0" dirty="0">
                <a:solidFill>
                  <a:schemeClr val="bg1"/>
                </a:solidFill>
                <a:latin typeface="Stellar" panose="02000506040000020004" pitchFamily="2" charset="0"/>
              </a:rPr>
              <a:t>Benefits of Practical Testing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Can be easier </a:t>
            </a:r>
          </a:p>
          <a:p>
            <a:pPr lvl="1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– You don’t need to know how it works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Direct </a:t>
            </a:r>
          </a:p>
          <a:p>
            <a:pPr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– You observe the actual event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Certainty</a:t>
            </a:r>
          </a:p>
          <a:p>
            <a:pPr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- No doubt about the validity of the system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It’s </a:t>
            </a:r>
            <a:r>
              <a:rPr lang="en-AU" sz="4000" b="0" u="sng" dirty="0">
                <a:solidFill>
                  <a:schemeClr val="bg1"/>
                </a:solidFill>
                <a:latin typeface="Stellar" panose="02000506040000020004" pitchFamily="2" charset="0"/>
              </a:rPr>
              <a:t>fun</a:t>
            </a: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to launch rockets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</p:txBody>
      </p:sp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Why is Simulation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831516" y="12223890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</p:spTree>
    <p:extLst>
      <p:ext uri="{BB962C8B-B14F-4D97-AF65-F5344CB8AC3E}">
        <p14:creationId xmlns:p14="http://schemas.microsoft.com/office/powerpoint/2010/main" val="402332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95E7A39-7B11-5488-F123-F99585CBFBC9}"/>
              </a:ext>
            </a:extLst>
          </p:cNvPr>
          <p:cNvSpPr txBox="1"/>
          <p:nvPr/>
        </p:nvSpPr>
        <p:spPr>
          <a:xfrm>
            <a:off x="1386232" y="2151614"/>
            <a:ext cx="10805768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5000" b="0" dirty="0">
                <a:solidFill>
                  <a:schemeClr val="bg1"/>
                </a:solidFill>
                <a:latin typeface="Stellar" panose="02000506040000020004" pitchFamily="2" charset="0"/>
              </a:rPr>
              <a:t>Benefits of Practical Testing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Can be easier </a:t>
            </a:r>
          </a:p>
          <a:p>
            <a:pPr lvl="1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– You don’t need to know how it works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Direct </a:t>
            </a:r>
          </a:p>
          <a:p>
            <a:pPr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– You observe the actual event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Certainty</a:t>
            </a:r>
          </a:p>
          <a:p>
            <a:pPr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- No doubt about the validity of the system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It’s </a:t>
            </a:r>
            <a:r>
              <a:rPr lang="en-AU" sz="4000" b="0" u="sng" dirty="0">
                <a:solidFill>
                  <a:schemeClr val="bg1"/>
                </a:solidFill>
                <a:latin typeface="Stellar" panose="02000506040000020004" pitchFamily="2" charset="0"/>
              </a:rPr>
              <a:t>fun</a:t>
            </a: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to launch rockets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6400" b="0" dirty="0">
              <a:solidFill>
                <a:schemeClr val="bg1"/>
              </a:solidFill>
              <a:latin typeface="Stellar" panose="02000506040000020004" pitchFamily="2" charset="0"/>
            </a:endParaRPr>
          </a:p>
        </p:txBody>
      </p:sp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Why is Simulation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831516" y="12223890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E8710C-25DA-6E6A-B97D-D0DFECDF6780}"/>
              </a:ext>
            </a:extLst>
          </p:cNvPr>
          <p:cNvSpPr txBox="1"/>
          <p:nvPr/>
        </p:nvSpPr>
        <p:spPr>
          <a:xfrm>
            <a:off x="12676024" y="2151614"/>
            <a:ext cx="10805768" cy="95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5000" b="0" dirty="0">
                <a:solidFill>
                  <a:schemeClr val="bg1"/>
                </a:solidFill>
                <a:latin typeface="Stellar" panose="02000506040000020004" pitchFamily="2" charset="0"/>
              </a:rPr>
              <a:t>Benefits of Modelling and Simulation</a:t>
            </a:r>
          </a:p>
        </p:txBody>
      </p:sp>
    </p:spTree>
    <p:extLst>
      <p:ext uri="{BB962C8B-B14F-4D97-AF65-F5344CB8AC3E}">
        <p14:creationId xmlns:p14="http://schemas.microsoft.com/office/powerpoint/2010/main" val="374226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95E7A39-7B11-5488-F123-F99585CBFBC9}"/>
              </a:ext>
            </a:extLst>
          </p:cNvPr>
          <p:cNvSpPr txBox="1"/>
          <p:nvPr/>
        </p:nvSpPr>
        <p:spPr>
          <a:xfrm>
            <a:off x="1386232" y="2151614"/>
            <a:ext cx="10805768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5000" b="0" dirty="0">
                <a:solidFill>
                  <a:schemeClr val="bg1"/>
                </a:solidFill>
                <a:latin typeface="Stellar" panose="02000506040000020004" pitchFamily="2" charset="0"/>
              </a:rPr>
              <a:t>Benefits of Practical Testing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Can be easier </a:t>
            </a:r>
          </a:p>
          <a:p>
            <a:pPr lvl="1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– You don’t need to know how it works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Direct </a:t>
            </a:r>
          </a:p>
          <a:p>
            <a:pPr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– You observe the actual event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Certainty</a:t>
            </a:r>
          </a:p>
          <a:p>
            <a:pPr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- No doubt about the validity of the system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It’s </a:t>
            </a:r>
            <a:r>
              <a:rPr lang="en-AU" sz="4000" b="0" u="sng" dirty="0">
                <a:solidFill>
                  <a:schemeClr val="bg1"/>
                </a:solidFill>
                <a:latin typeface="Stellar" panose="02000506040000020004" pitchFamily="2" charset="0"/>
              </a:rPr>
              <a:t>fun</a:t>
            </a: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 to launch rockets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6400" b="0" dirty="0">
              <a:solidFill>
                <a:schemeClr val="bg1"/>
              </a:solidFill>
              <a:latin typeface="Stellar" panose="02000506040000020004" pitchFamily="2" charset="0"/>
            </a:endParaRPr>
          </a:p>
        </p:txBody>
      </p:sp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Why is Simulation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831516" y="12223890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E8710C-25DA-6E6A-B97D-D0DFECDF6780}"/>
              </a:ext>
            </a:extLst>
          </p:cNvPr>
          <p:cNvSpPr txBox="1"/>
          <p:nvPr/>
        </p:nvSpPr>
        <p:spPr>
          <a:xfrm>
            <a:off x="12676024" y="2151614"/>
            <a:ext cx="10805768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5000" b="0" dirty="0">
                <a:solidFill>
                  <a:schemeClr val="bg1"/>
                </a:solidFill>
                <a:latin typeface="Stellar" panose="02000506040000020004" pitchFamily="2" charset="0"/>
              </a:rPr>
              <a:t>Benefits of Modelling and Simulation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You can do it cheaper (sometimes)</a:t>
            </a:r>
          </a:p>
          <a:p>
            <a:pPr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- No material costs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Faster and more often</a:t>
            </a:r>
          </a:p>
          <a:p>
            <a:pPr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- Don’t have to wait to build/approve/fix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Safer</a:t>
            </a:r>
          </a:p>
          <a:p>
            <a:pPr lvl="1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- If it goes wrong, you know beforehand</a:t>
            </a:r>
          </a:p>
          <a:p>
            <a:pPr marL="571500" lvl="1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More controllable</a:t>
            </a:r>
          </a:p>
          <a:p>
            <a:pPr lvl="1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- Can set up the situations you want</a:t>
            </a:r>
          </a:p>
          <a:p>
            <a:pPr lvl="1" indent="0" algn="l">
              <a:lnSpc>
                <a:spcPct val="150000"/>
              </a:lnSpc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	- Can get the data you want</a:t>
            </a:r>
          </a:p>
        </p:txBody>
      </p:sp>
    </p:spTree>
    <p:extLst>
      <p:ext uri="{BB962C8B-B14F-4D97-AF65-F5344CB8AC3E}">
        <p14:creationId xmlns:p14="http://schemas.microsoft.com/office/powerpoint/2010/main" val="130146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95E7A39-7B11-5488-F123-F99585CBFBC9}"/>
              </a:ext>
            </a:extLst>
          </p:cNvPr>
          <p:cNvSpPr txBox="1"/>
          <p:nvPr/>
        </p:nvSpPr>
        <p:spPr>
          <a:xfrm>
            <a:off x="1386232" y="2862282"/>
            <a:ext cx="12146888" cy="95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5000" b="0" dirty="0">
                <a:solidFill>
                  <a:schemeClr val="bg1"/>
                </a:solidFill>
                <a:latin typeface="Stellar" panose="02000506040000020004" pitchFamily="2" charset="0"/>
              </a:rPr>
              <a:t>Three things are needed for a simulation</a:t>
            </a:r>
          </a:p>
        </p:txBody>
      </p:sp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How is Simulation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831516" y="12223890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</p:spTree>
    <p:extLst>
      <p:ext uri="{BB962C8B-B14F-4D97-AF65-F5344CB8AC3E}">
        <p14:creationId xmlns:p14="http://schemas.microsoft.com/office/powerpoint/2010/main" val="120791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95E7A39-7B11-5488-F123-F99585CBFBC9}"/>
              </a:ext>
            </a:extLst>
          </p:cNvPr>
          <p:cNvSpPr txBox="1"/>
          <p:nvPr/>
        </p:nvSpPr>
        <p:spPr>
          <a:xfrm>
            <a:off x="1386232" y="2862282"/>
            <a:ext cx="12146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5000" b="0" dirty="0">
                <a:solidFill>
                  <a:schemeClr val="bg1"/>
                </a:solidFill>
                <a:latin typeface="Stellar" panose="02000506040000020004" pitchFamily="2" charset="0"/>
              </a:rPr>
              <a:t>Three things are needed for a simulation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A model of the test item</a:t>
            </a:r>
          </a:p>
        </p:txBody>
      </p:sp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How is Simulation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831516" y="12223890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B86D2D-AA71-B843-26EC-74F7ABEDB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3298" y="2862282"/>
            <a:ext cx="7944737" cy="28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0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95E7A39-7B11-5488-F123-F99585CBFBC9}"/>
              </a:ext>
            </a:extLst>
          </p:cNvPr>
          <p:cNvSpPr txBox="1"/>
          <p:nvPr/>
        </p:nvSpPr>
        <p:spPr>
          <a:xfrm>
            <a:off x="1386232" y="2862282"/>
            <a:ext cx="12146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5000" b="0" dirty="0">
                <a:solidFill>
                  <a:schemeClr val="bg1"/>
                </a:solidFill>
                <a:latin typeface="Stellar" panose="02000506040000020004" pitchFamily="2" charset="0"/>
              </a:rPr>
              <a:t>Three things are needed for a simulation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A model of the test item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4000" b="0" dirty="0">
                <a:solidFill>
                  <a:schemeClr val="bg1"/>
                </a:solidFill>
                <a:latin typeface="Stellar" panose="02000506040000020004" pitchFamily="2" charset="0"/>
              </a:rPr>
              <a:t>A model of the environment</a:t>
            </a:r>
          </a:p>
          <a:p>
            <a:pPr algn="l">
              <a:lnSpc>
                <a:spcPct val="150000"/>
              </a:lnSpc>
            </a:pPr>
            <a:endParaRPr lang="en-AU" sz="4000" b="0" dirty="0">
              <a:solidFill>
                <a:schemeClr val="bg1"/>
              </a:solidFill>
              <a:latin typeface="Stellar" panose="02000506040000020004" pitchFamily="2" charset="0"/>
            </a:endParaRPr>
          </a:p>
        </p:txBody>
      </p:sp>
      <p:sp>
        <p:nvSpPr>
          <p:cNvPr id="13" name="TITLE ALL CAPS">
            <a:extLst>
              <a:ext uri="{FF2B5EF4-FFF2-40B4-BE49-F238E27FC236}">
                <a16:creationId xmlns:a16="http://schemas.microsoft.com/office/drawing/2014/main" id="{45EE5108-89D4-3EE2-E2A3-8D1B1AAB60A0}"/>
              </a:ext>
            </a:extLst>
          </p:cNvPr>
          <p:cNvSpPr txBox="1"/>
          <p:nvPr/>
        </p:nvSpPr>
        <p:spPr>
          <a:xfrm>
            <a:off x="5157932" y="359263"/>
            <a:ext cx="17320103" cy="17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t"/>
          <a:lstStyle>
            <a:lvl1pPr algn="l" defTabSz="457200">
              <a:lnSpc>
                <a:spcPct val="70000"/>
              </a:lnSpc>
              <a:defRPr sz="9000" b="0" spc="104">
                <a:solidFill>
                  <a:srgbClr val="ED1119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8000" dirty="0">
                <a:solidFill>
                  <a:schemeClr val="bg1"/>
                </a:solidFill>
                <a:latin typeface="Ailerons" panose="00000500000000000000" pitchFamily="50" charset="0"/>
              </a:rPr>
              <a:t>How is Simulation</a:t>
            </a:r>
            <a:endParaRPr lang="en-US" sz="8000" dirty="0">
              <a:solidFill>
                <a:schemeClr val="bg1"/>
              </a:solidFill>
              <a:latin typeface="Ailero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009-D491-EFD6-9670-795D89C1E080}"/>
              </a:ext>
            </a:extLst>
          </p:cNvPr>
          <p:cNvSpPr txBox="1"/>
          <p:nvPr/>
        </p:nvSpPr>
        <p:spPr>
          <a:xfrm>
            <a:off x="831516" y="12223890"/>
            <a:ext cx="97209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3600" b="0" dirty="0">
                <a:solidFill>
                  <a:schemeClr val="bg1"/>
                </a:solidFill>
                <a:latin typeface="Stellar" panose="02000506040000020004" pitchFamily="2" charset="0"/>
              </a:rPr>
              <a:t>Original Slide Design: Lorian Marshall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B86D2D-AA71-B843-26EC-74F7ABEDB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3298" y="2862282"/>
            <a:ext cx="7944737" cy="2868485"/>
          </a:xfrm>
          <a:prstGeom prst="rect">
            <a:avLst/>
          </a:prstGeom>
        </p:spPr>
      </p:pic>
      <p:pic>
        <p:nvPicPr>
          <p:cNvPr id="4" name="Picture 3" descr="A diagram of a pressure&#10;&#10;Description automatically generated">
            <a:extLst>
              <a:ext uri="{FF2B5EF4-FFF2-40B4-BE49-F238E27FC236}">
                <a16:creationId xmlns:a16="http://schemas.microsoft.com/office/drawing/2014/main" id="{84E97608-1143-86C0-8269-A56F99D6D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6374" y="6441435"/>
            <a:ext cx="7028700" cy="52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1929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BinarX Word Doc Colours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5673B8"/>
      </a:accent1>
      <a:accent2>
        <a:srgbClr val="EA5329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68631fe-1afa-4047-a259-e724fa491ab9">
      <UserInfo>
        <DisplayName>Jessica Morrison</DisplayName>
        <AccountId>30</AccountId>
        <AccountType/>
      </UserInfo>
      <UserInfo>
        <DisplayName>Renae Sayers</DisplayName>
        <AccountId>10</AccountId>
        <AccountType/>
      </UserInfo>
      <UserInfo>
        <DisplayName>Phil Bland</DisplayName>
        <AccountId>26</AccountId>
        <AccountType/>
      </UserInfo>
    </SharedWithUsers>
    <MediaLengthInSeconds xmlns="a6b3153b-6211-49e8-b9df-4ed7471cd786" xsi:nil="true"/>
    <lcf76f155ced4ddcb4097134ff3c332f xmlns="a6b3153b-6211-49e8-b9df-4ed7471cd786">
      <Terms xmlns="http://schemas.microsoft.com/office/infopath/2007/PartnerControls"/>
    </lcf76f155ced4ddcb4097134ff3c332f>
    <TaxCatchAll xmlns="b68631fe-1afa-4047-a259-e724fa491ab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2862965B20C44C943B8CAA8223E757" ma:contentTypeVersion="18" ma:contentTypeDescription="Create a new document." ma:contentTypeScope="" ma:versionID="d31381faa1a5a48f6d70ddca8e920a65">
  <xsd:schema xmlns:xsd="http://www.w3.org/2001/XMLSchema" xmlns:xs="http://www.w3.org/2001/XMLSchema" xmlns:p="http://schemas.microsoft.com/office/2006/metadata/properties" xmlns:ns2="a6b3153b-6211-49e8-b9df-4ed7471cd786" xmlns:ns3="b68631fe-1afa-4047-a259-e724fa491ab9" targetNamespace="http://schemas.microsoft.com/office/2006/metadata/properties" ma:root="true" ma:fieldsID="2644360d0b548fd2cb6298158d3a8b43" ns2:_="" ns3:_="">
    <xsd:import namespace="a6b3153b-6211-49e8-b9df-4ed7471cd786"/>
    <xsd:import namespace="b68631fe-1afa-4047-a259-e724fa491a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3153b-6211-49e8-b9df-4ed7471cd7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058b0421-3d9b-4d43-8840-b275eef407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8631fe-1afa-4047-a259-e724fa491ab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e057a195-2fb0-4d93-9fa0-d4ca75dee357}" ma:internalName="TaxCatchAll" ma:showField="CatchAllData" ma:web="b68631fe-1afa-4047-a259-e724fa491a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C28ED9-B71D-4A54-9162-44C2238F6A87}">
  <ds:schemaRefs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a6b3153b-6211-49e8-b9df-4ed7471cd786"/>
    <ds:schemaRef ds:uri="http://schemas.microsoft.com/office/2006/documentManagement/types"/>
    <ds:schemaRef ds:uri="http://schemas.openxmlformats.org/package/2006/metadata/core-properties"/>
    <ds:schemaRef ds:uri="b68631fe-1afa-4047-a259-e724fa491ab9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AB27BC5-463A-4BC3-8078-20C318CF6F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b3153b-6211-49e8-b9df-4ed7471cd786"/>
    <ds:schemaRef ds:uri="b68631fe-1afa-4047-a259-e724fa491a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CBFB47-BD8C-496C-911A-3FC7CE809A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7203</TotalTime>
  <Words>3040</Words>
  <Application>Microsoft Office PowerPoint</Application>
  <PresentationFormat>Custom</PresentationFormat>
  <Paragraphs>653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Helvetica Light</vt:lpstr>
      <vt:lpstr>Helvetica Neue</vt:lpstr>
      <vt:lpstr>Helvetica Neue Light</vt:lpstr>
      <vt:lpstr>Helvetica Neue Medium</vt:lpstr>
      <vt:lpstr>Ailerons</vt:lpstr>
      <vt:lpstr>Arial</vt:lpstr>
      <vt:lpstr>Cambria Math</vt:lpstr>
      <vt:lpstr>Courier New</vt:lpstr>
      <vt:lpstr>Stellar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 Berry</dc:creator>
  <cp:lastModifiedBy>Kyle</cp:lastModifiedBy>
  <cp:revision>36</cp:revision>
  <cp:lastPrinted>1601-01-01T00:00:00Z</cp:lastPrinted>
  <dcterms:modified xsi:type="dcterms:W3CDTF">2024-01-23T01:13:52Z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0x01010022A7C86FE5DDF54E8168A5AD6053C1CE</vt:lpwstr>
  </property>
  <property fmtid="{D5CDD505-2E9C-101B-9397-08002B2CF9AE}" pid="3" name="Order">
    <vt:r8>10600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  <property fmtid="{D5CDD505-2E9C-101B-9397-08002B2CF9AE}" pid="7" name="MediaServiceImageTags">
    <vt:lpwstr/>
  </property>
</Properties>
</file>