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6" r:id="rId15"/>
    <p:sldId id="277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B"/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C88C3-5391-492B-A735-EAFA2967ABFB}" v="35" dt="2023-10-31T03:59:13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7F46-E081-4AA9-868F-5A69D7EB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6F2F-4909-467E-9FAB-809F6C7C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20C4-AC50-4CBB-A0B0-9D8E9BB5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5A11-496D-42BF-A3BC-D8F830FB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D834-5160-4A43-ADED-67EDA581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10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785-D671-4AAA-B582-B7FF988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62AD-C248-43A8-9AC0-B60536C5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6F2B-01BB-456A-BB59-1D5B70F5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AFBE-9F8D-4943-92AF-5D25B69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421C-36F8-4313-AF37-8482B103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6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E75C-F101-48DB-BD91-BA682554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1155-257C-48A0-B649-426518EA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BA73-51C7-4334-82CE-9442250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67C9-155F-4675-841C-51E408E1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2DD0-62C3-4B46-BF2C-B1BFAB8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3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15-AB31-4F83-9DAF-7D21CD9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69BC-41BB-432A-83AC-82EF26DC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3A13-760F-4108-B069-E772E1E3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757D-6129-4C40-BEB5-F593823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DEBF-5121-4EAB-8876-0D53F9E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1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6E9D-8474-4164-957F-B30A20C1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D4325-8CEF-4692-A7BB-50123048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tellar" panose="02000506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A5B9-7806-46D3-A0C4-AC395D43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34C5-44B0-496B-940E-B0631CF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2790-09CE-47FE-916D-C943C39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1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A53-832C-475E-A423-CC0B2E41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5A9C-CF9B-4E87-A4DC-ABDC44742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0FC7-9506-4F91-93AD-DE358E3D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7862-9AD1-4219-8E86-88A23FFB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1590-75D2-454E-AB8B-CF7C8E1A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F96D-4E7A-41D5-A931-45577233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7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FA1B-3BDA-4B39-B86F-400E4893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B45E-5D77-40CA-81E6-DE763F11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tellar" panose="02000506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0D3B-978F-4A47-9A49-20137975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A0C5-3B4D-41A4-B03D-487F1A83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tellar" panose="02000506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127EB-1BF0-4460-9577-EA4EB71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4E589-521F-43AF-8148-4A92635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61AD1-C7A3-4C55-B6C7-1458FF4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BE86-DA03-4C92-A165-090BBEA8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95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4148-30BF-4BEB-8F6B-BA26496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B3D43-9161-4861-8F96-F6FEBC3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99D0-8DCF-48F3-88CA-865AA5EE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9706-669E-452D-AD15-DCBE64C8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30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8F115-98D7-4CD4-9B6A-D23BF86F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70BC-B2E6-4372-88E0-295DCE0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D2AB-AC9C-4EC5-B595-2C6622D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C341-5E40-402A-A279-9144ECB1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B75-8D39-4EE3-9CEF-FDDAE211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tellar" panose="02000506040000020004" pitchFamily="50" charset="0"/>
              </a:defRPr>
            </a:lvl1pPr>
            <a:lvl2pPr>
              <a:defRPr sz="2800">
                <a:latin typeface="Stellar" panose="02000506040000020004" pitchFamily="50" charset="0"/>
              </a:defRPr>
            </a:lvl2pPr>
            <a:lvl3pPr>
              <a:defRPr sz="2400">
                <a:latin typeface="Stellar" panose="02000506040000020004" pitchFamily="50" charset="0"/>
              </a:defRPr>
            </a:lvl3pPr>
            <a:lvl4pPr>
              <a:defRPr sz="2000">
                <a:latin typeface="Stellar" panose="02000506040000020004" pitchFamily="50" charset="0"/>
              </a:defRPr>
            </a:lvl4pPr>
            <a:lvl5pPr>
              <a:defRPr sz="2000">
                <a:latin typeface="Stellar" panose="02000506040000020004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D533-DB18-479F-8E8E-4356875A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tellar" panose="0200050604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38FA-9197-42B3-B12B-603F56F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ACA1-9422-4A6C-9AE0-4A9D920D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CDF0-4AD4-4E6D-8796-4203479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7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001-455E-4907-8CE7-100F14A6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A4C6-A212-43FB-9320-B81D9C102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tellar" panose="02000506040000020004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D44F-FE6A-4C5D-867D-28BFCEBD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tellar" panose="0200050604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2293-9959-48C4-8A8F-BF86CEF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4C6F-1AC0-4982-9BA2-2769E93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14EF-5183-4544-9388-5A12821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8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EDBCF-0058-4460-A2E5-9A19138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5BE3-7739-4216-962C-FE7FE045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E194-4AE2-4ECC-8875-359556F0E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fld id="{1F29B823-19CF-42D9-B770-330286E43820}" type="datetimeFigureOut">
              <a:rPr lang="en-AU" smtClean="0"/>
              <a:pPr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CD3C-7CC1-41BB-A41D-A7BCB8A9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C635-5839-430F-96A8-E5452DBF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fld id="{0613DAAB-C7D1-479D-A665-24B56E63C3AD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5A1912-2E62-F689-7BBD-1AF6245A74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4150" y="6293309"/>
            <a:ext cx="1624013" cy="3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B"/>
          </a:solidFill>
          <a:latin typeface="Ailerons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3C2-BF10-9158-9861-6C437786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>
            <a:normAutofit/>
          </a:bodyPr>
          <a:lstStyle/>
          <a:p>
            <a:r>
              <a:rPr lang="en-AU"/>
              <a:t>BinarX Summer 2024 School Holiday Program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88959-C5B2-A9E5-1D17-B87EE95F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/>
          <a:lstStyle/>
          <a:p>
            <a:r>
              <a:rPr lang="en-AU" dirty="0">
                <a:latin typeface="Stellar" panose="02000506040000020004" pitchFamily="50" charset="0"/>
              </a:rPr>
              <a:t>Introduction to Electronic Design</a:t>
            </a:r>
          </a:p>
          <a:p>
            <a:r>
              <a:rPr lang="en-AU" dirty="0">
                <a:latin typeface="Stellar" panose="02000506040000020004" pitchFamily="50" charset="0"/>
              </a:rPr>
              <a:t>January 2024</a:t>
            </a:r>
          </a:p>
          <a:p>
            <a:r>
              <a:rPr lang="en-AU" dirty="0">
                <a:latin typeface="Stellar" panose="02000506040000020004" pitchFamily="50" charset="0"/>
              </a:rPr>
              <a:t>Fergus Downey and Jacob Cook</a:t>
            </a:r>
          </a:p>
        </p:txBody>
      </p:sp>
    </p:spTree>
    <p:extLst>
      <p:ext uri="{BB962C8B-B14F-4D97-AF65-F5344CB8AC3E}">
        <p14:creationId xmlns:p14="http://schemas.microsoft.com/office/powerpoint/2010/main" val="48340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First, we need a schematic </a:t>
            </a:r>
          </a:p>
          <a:p>
            <a:r>
              <a:rPr lang="en-AU" dirty="0"/>
              <a:t>Schematics are what we have seen in the previous examples</a:t>
            </a:r>
          </a:p>
          <a:p>
            <a:r>
              <a:rPr lang="en-AU" dirty="0"/>
              <a:t>They show how to connect and wire up electrical components to make the desired circuit</a:t>
            </a:r>
          </a:p>
          <a:p>
            <a:r>
              <a:rPr lang="en-AU" dirty="0"/>
              <a:t>Connections are shown through lines which represent wires</a:t>
            </a:r>
          </a:p>
          <a:p>
            <a:r>
              <a:rPr lang="en-AU" dirty="0"/>
              <a:t>Different symbols are used for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259805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Common schematic symbols</a:t>
            </a:r>
          </a:p>
          <a:p>
            <a:r>
              <a:rPr lang="en-AU" dirty="0"/>
              <a:t>Batteries</a:t>
            </a:r>
          </a:p>
          <a:p>
            <a:pPr lvl="1"/>
            <a:endParaRPr lang="en-AU" dirty="0"/>
          </a:p>
          <a:p>
            <a:r>
              <a:rPr lang="en-AU" dirty="0"/>
              <a:t>Resistors</a:t>
            </a:r>
          </a:p>
          <a:p>
            <a:pPr lvl="1"/>
            <a:endParaRPr lang="en-AU" dirty="0"/>
          </a:p>
          <a:p>
            <a:r>
              <a:rPr lang="en-AU" dirty="0"/>
              <a:t>Capacitors</a:t>
            </a:r>
          </a:p>
          <a:p>
            <a:pPr lvl="1"/>
            <a:endParaRPr lang="en-AU" dirty="0"/>
          </a:p>
          <a:p>
            <a:r>
              <a:rPr lang="en-AU" dirty="0"/>
              <a:t>Inductors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207B4-7964-9FEB-C1A3-9F6D4975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78" y="2484607"/>
            <a:ext cx="2449382" cy="646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6AF237-33CC-CEEF-4070-0739C0E6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13" y="3374788"/>
            <a:ext cx="3882875" cy="720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BF49C-983C-C5BD-6822-19223193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54" y="4317630"/>
            <a:ext cx="2677519" cy="665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F4C364-9053-1D08-584D-D422C3EF6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68" y="5260769"/>
            <a:ext cx="4041099" cy="525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3AE80-E240-ADF0-B80F-6B7D8AD7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444" y="1493437"/>
            <a:ext cx="523948" cy="1648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868CA-2DD3-2070-4F1C-A8C57EB5A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902" y="1650621"/>
            <a:ext cx="781159" cy="133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48290-6964-1756-EB45-235DB9675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476" y="1869726"/>
            <a:ext cx="1581371" cy="895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2531A4-7B4D-DCAB-1DA5-EF812D0D8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8126" y="3189504"/>
            <a:ext cx="1513460" cy="109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ADBAE3-BA2A-8FE9-0DBE-3123E23073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6503" y="3974297"/>
            <a:ext cx="1513460" cy="13466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AF0D39-BE57-9F40-B8B5-2660400F3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3550" y="5130545"/>
            <a:ext cx="1334079" cy="7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Common schematic symbols</a:t>
            </a:r>
          </a:p>
          <a:p>
            <a:r>
              <a:rPr lang="en-AU" dirty="0"/>
              <a:t>LEDs and Diodes</a:t>
            </a:r>
          </a:p>
          <a:p>
            <a:pPr lvl="1"/>
            <a:endParaRPr lang="en-AU" dirty="0"/>
          </a:p>
          <a:p>
            <a:r>
              <a:rPr lang="en-AU" dirty="0"/>
              <a:t>Op-amps and Integrated Circuits (ICs)</a:t>
            </a:r>
          </a:p>
          <a:p>
            <a:pPr lvl="1"/>
            <a:endParaRPr lang="en-AU" dirty="0"/>
          </a:p>
          <a:p>
            <a:r>
              <a:rPr lang="en-AU" dirty="0"/>
              <a:t>Ground</a:t>
            </a:r>
          </a:p>
          <a:p>
            <a:pPr lvl="1"/>
            <a:endParaRPr lang="en-AU" dirty="0"/>
          </a:p>
          <a:p>
            <a:r>
              <a:rPr lang="en-AU" dirty="0"/>
              <a:t>Switches</a:t>
            </a:r>
          </a:p>
          <a:p>
            <a:pPr lvl="1"/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000304-8CD8-9761-FF0D-BB7AC98D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80" y="2436753"/>
            <a:ext cx="957109" cy="7553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12B3FB-F1AD-86CE-6F7A-A04E1A3C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19" y="2460896"/>
            <a:ext cx="1107958" cy="7117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D060DB-2FD9-37E0-639A-D32C3876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28" y="3307612"/>
            <a:ext cx="1802395" cy="14621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B692DF-D8F0-4E02-6ED1-E716F520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083" y="5228165"/>
            <a:ext cx="2912310" cy="6268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0A8EC4-4DC8-9ED1-B3B6-9C5E46F14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543" y="4279368"/>
            <a:ext cx="2339391" cy="626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C7C38-D084-C2E1-574D-44AD213AB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496" y="1736247"/>
            <a:ext cx="1571844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267B4-4288-14B9-E149-C5B46A3D4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0433" y="1836273"/>
            <a:ext cx="1991003" cy="905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157EF-8C10-0D11-8E3F-F1705C2E4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9457" y="3333755"/>
            <a:ext cx="1381318" cy="1409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63BB72-FC22-1B08-9B21-F0B42B6D9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973064"/>
            <a:ext cx="974830" cy="1624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ED8FB-10B9-F2D7-56C3-AA71D9C2E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6916" y="5247185"/>
            <a:ext cx="1409897" cy="1076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B8ED56-8F4F-3AF8-A76C-A5CE8C4970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7371" y="5336133"/>
            <a:ext cx="104305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Schematic Example 1: LEDs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59B79A-C058-5F00-5FB7-CC83F051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30" y="2593223"/>
            <a:ext cx="535379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Schematic Example 2: Voltage Divider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AU" b="0" dirty="0"/>
                  <a:t> </a:t>
                </a:r>
              </a:p>
              <a:p>
                <a:pPr marL="0" indent="0">
                  <a:buNone/>
                </a:pPr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10+10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AU" b="0" dirty="0"/>
                  <a:t>V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F1001B-E5D3-62CF-6E85-FB382DA2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235" y="2259106"/>
            <a:ext cx="3858657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Schematic Example 3: Non-inverting Op-amp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=0.01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299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873148-0246-9893-F325-2619E762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51" y="2339689"/>
            <a:ext cx="4630745" cy="38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wire up a digital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Final thing to mention is power and ground</a:t>
            </a:r>
          </a:p>
          <a:p>
            <a:r>
              <a:rPr lang="en-AU" dirty="0"/>
              <a:t>In these schematics we make an assumption that all power is at a steady state</a:t>
            </a:r>
          </a:p>
          <a:p>
            <a:r>
              <a:rPr lang="en-AU" dirty="0"/>
              <a:t>In the real world, this is not the case as we connect and disconnect power sources</a:t>
            </a:r>
          </a:p>
          <a:p>
            <a:r>
              <a:rPr lang="en-AU" dirty="0"/>
              <a:t>As such we commonly connect a capacitor between power and ground to prevent large voltage spikes when connecting circuits to power</a:t>
            </a:r>
          </a:p>
          <a:p>
            <a:r>
              <a:rPr lang="en-AU" dirty="0"/>
              <a:t>Keep this in mind when wiring up your circuits!</a:t>
            </a:r>
          </a:p>
        </p:txBody>
      </p:sp>
    </p:spTree>
    <p:extLst>
      <p:ext uri="{BB962C8B-B14F-4D97-AF65-F5344CB8AC3E}">
        <p14:creationId xmlns:p14="http://schemas.microsoft.com/office/powerpoint/2010/main" val="223248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Breadboard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8C48E-1B31-9DEA-BE9D-C2B87E3E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5" y="2520813"/>
            <a:ext cx="4455222" cy="3051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E0373-8E6E-71E4-8CD4-C58EA53C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63" y="2520813"/>
            <a:ext cx="4455222" cy="30517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ADF65-8752-8417-394A-0833F460D257}"/>
              </a:ext>
            </a:extLst>
          </p:cNvPr>
          <p:cNvCxnSpPr>
            <a:cxnSpLocks/>
          </p:cNvCxnSpPr>
          <p:nvPr/>
        </p:nvCxnSpPr>
        <p:spPr>
          <a:xfrm>
            <a:off x="7160821" y="3004458"/>
            <a:ext cx="35447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166108-6AAF-9DE8-F445-683DFFDEBBD9}"/>
              </a:ext>
            </a:extLst>
          </p:cNvPr>
          <p:cNvCxnSpPr>
            <a:cxnSpLocks/>
          </p:cNvCxnSpPr>
          <p:nvPr/>
        </p:nvCxnSpPr>
        <p:spPr>
          <a:xfrm>
            <a:off x="7154882" y="5217227"/>
            <a:ext cx="35447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4637A-5C2D-FCE2-0DCA-880F4686F7D3}"/>
              </a:ext>
            </a:extLst>
          </p:cNvPr>
          <p:cNvCxnSpPr>
            <a:cxnSpLocks/>
          </p:cNvCxnSpPr>
          <p:nvPr/>
        </p:nvCxnSpPr>
        <p:spPr>
          <a:xfrm>
            <a:off x="7154882" y="2865913"/>
            <a:ext cx="35447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FFCAC-81B0-AA32-E11A-F6FA71E0A919}"/>
              </a:ext>
            </a:extLst>
          </p:cNvPr>
          <p:cNvCxnSpPr>
            <a:cxnSpLocks/>
          </p:cNvCxnSpPr>
          <p:nvPr/>
        </p:nvCxnSpPr>
        <p:spPr>
          <a:xfrm>
            <a:off x="7154882" y="5086599"/>
            <a:ext cx="35447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C6D432-E904-82A5-FC4C-643AA6B0D18A}"/>
              </a:ext>
            </a:extLst>
          </p:cNvPr>
          <p:cNvCxnSpPr>
            <a:cxnSpLocks/>
          </p:cNvCxnSpPr>
          <p:nvPr/>
        </p:nvCxnSpPr>
        <p:spPr>
          <a:xfrm>
            <a:off x="7113318" y="3325091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8226D-B9BE-EA7E-B587-5BB8BFF00D11}"/>
              </a:ext>
            </a:extLst>
          </p:cNvPr>
          <p:cNvCxnSpPr>
            <a:cxnSpLocks/>
          </p:cNvCxnSpPr>
          <p:nvPr/>
        </p:nvCxnSpPr>
        <p:spPr>
          <a:xfrm>
            <a:off x="7247905" y="3325091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5CB764-783F-249B-D654-FDE60A1B8DE7}"/>
              </a:ext>
            </a:extLst>
          </p:cNvPr>
          <p:cNvCxnSpPr>
            <a:cxnSpLocks/>
          </p:cNvCxnSpPr>
          <p:nvPr/>
        </p:nvCxnSpPr>
        <p:spPr>
          <a:xfrm>
            <a:off x="7372596" y="3325091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362E7-BF9D-B446-389B-005381EA50B3}"/>
              </a:ext>
            </a:extLst>
          </p:cNvPr>
          <p:cNvCxnSpPr>
            <a:cxnSpLocks/>
          </p:cNvCxnSpPr>
          <p:nvPr/>
        </p:nvCxnSpPr>
        <p:spPr>
          <a:xfrm>
            <a:off x="7491350" y="3325090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FBA55B-5AE1-9CD8-2211-F66BBD3040B4}"/>
              </a:ext>
            </a:extLst>
          </p:cNvPr>
          <p:cNvCxnSpPr>
            <a:cxnSpLocks/>
          </p:cNvCxnSpPr>
          <p:nvPr/>
        </p:nvCxnSpPr>
        <p:spPr>
          <a:xfrm>
            <a:off x="7113318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C4A835-C870-D936-F6A0-B02519C1A852}"/>
              </a:ext>
            </a:extLst>
          </p:cNvPr>
          <p:cNvCxnSpPr>
            <a:cxnSpLocks/>
          </p:cNvCxnSpPr>
          <p:nvPr/>
        </p:nvCxnSpPr>
        <p:spPr>
          <a:xfrm>
            <a:off x="7247905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9FDFC0-DDDD-D985-0034-E3ABA7D661BC}"/>
              </a:ext>
            </a:extLst>
          </p:cNvPr>
          <p:cNvCxnSpPr>
            <a:cxnSpLocks/>
          </p:cNvCxnSpPr>
          <p:nvPr/>
        </p:nvCxnSpPr>
        <p:spPr>
          <a:xfrm>
            <a:off x="7616040" y="3325089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42DE75-FC84-B327-D96A-22DCD6F9EBEF}"/>
              </a:ext>
            </a:extLst>
          </p:cNvPr>
          <p:cNvCxnSpPr>
            <a:cxnSpLocks/>
          </p:cNvCxnSpPr>
          <p:nvPr/>
        </p:nvCxnSpPr>
        <p:spPr>
          <a:xfrm>
            <a:off x="7740731" y="33250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E52E9-B9C0-A91E-1B20-3C7F841AB335}"/>
              </a:ext>
            </a:extLst>
          </p:cNvPr>
          <p:cNvCxnSpPr>
            <a:cxnSpLocks/>
          </p:cNvCxnSpPr>
          <p:nvPr/>
        </p:nvCxnSpPr>
        <p:spPr>
          <a:xfrm>
            <a:off x="7871360" y="3325090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4925D6-0C33-A95E-89E6-850E01C4AD90}"/>
              </a:ext>
            </a:extLst>
          </p:cNvPr>
          <p:cNvCxnSpPr>
            <a:cxnSpLocks/>
          </p:cNvCxnSpPr>
          <p:nvPr/>
        </p:nvCxnSpPr>
        <p:spPr>
          <a:xfrm>
            <a:off x="8005947" y="3325090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9079D8-F263-7433-913C-31A7DF94ED38}"/>
              </a:ext>
            </a:extLst>
          </p:cNvPr>
          <p:cNvCxnSpPr>
            <a:cxnSpLocks/>
          </p:cNvCxnSpPr>
          <p:nvPr/>
        </p:nvCxnSpPr>
        <p:spPr>
          <a:xfrm>
            <a:off x="8130638" y="3325090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CBCC53-8F02-16B2-87B3-97CF45C011D1}"/>
              </a:ext>
            </a:extLst>
          </p:cNvPr>
          <p:cNvCxnSpPr>
            <a:cxnSpLocks/>
          </p:cNvCxnSpPr>
          <p:nvPr/>
        </p:nvCxnSpPr>
        <p:spPr>
          <a:xfrm>
            <a:off x="8249392" y="3325089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FF4750-251E-4608-E6F5-CED6763748BC}"/>
              </a:ext>
            </a:extLst>
          </p:cNvPr>
          <p:cNvCxnSpPr>
            <a:cxnSpLocks/>
          </p:cNvCxnSpPr>
          <p:nvPr/>
        </p:nvCxnSpPr>
        <p:spPr>
          <a:xfrm>
            <a:off x="8374082" y="33250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700656-6B2A-8E91-8E66-F5AEDB448223}"/>
              </a:ext>
            </a:extLst>
          </p:cNvPr>
          <p:cNvCxnSpPr>
            <a:cxnSpLocks/>
          </p:cNvCxnSpPr>
          <p:nvPr/>
        </p:nvCxnSpPr>
        <p:spPr>
          <a:xfrm>
            <a:off x="8498773" y="33250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27B700-30EA-5AB9-E687-F4ED555770D6}"/>
              </a:ext>
            </a:extLst>
          </p:cNvPr>
          <p:cNvCxnSpPr>
            <a:cxnSpLocks/>
          </p:cNvCxnSpPr>
          <p:nvPr/>
        </p:nvCxnSpPr>
        <p:spPr>
          <a:xfrm>
            <a:off x="8625443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58B400-3379-5056-E29A-3CD7001AAE3A}"/>
              </a:ext>
            </a:extLst>
          </p:cNvPr>
          <p:cNvCxnSpPr>
            <a:cxnSpLocks/>
          </p:cNvCxnSpPr>
          <p:nvPr/>
        </p:nvCxnSpPr>
        <p:spPr>
          <a:xfrm>
            <a:off x="8760030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80C6C0-E26F-B01A-31A6-6E39A4CB8667}"/>
              </a:ext>
            </a:extLst>
          </p:cNvPr>
          <p:cNvCxnSpPr>
            <a:cxnSpLocks/>
          </p:cNvCxnSpPr>
          <p:nvPr/>
        </p:nvCxnSpPr>
        <p:spPr>
          <a:xfrm>
            <a:off x="8884721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C0B862-6DAA-88A6-608F-7B32AC22A28E}"/>
              </a:ext>
            </a:extLst>
          </p:cNvPr>
          <p:cNvCxnSpPr>
            <a:cxnSpLocks/>
          </p:cNvCxnSpPr>
          <p:nvPr/>
        </p:nvCxnSpPr>
        <p:spPr>
          <a:xfrm>
            <a:off x="9003475" y="332310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C9EF4-D737-FF18-217B-C25F0902FAE5}"/>
              </a:ext>
            </a:extLst>
          </p:cNvPr>
          <p:cNvCxnSpPr>
            <a:cxnSpLocks/>
          </p:cNvCxnSpPr>
          <p:nvPr/>
        </p:nvCxnSpPr>
        <p:spPr>
          <a:xfrm>
            <a:off x="9128165" y="332310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E8499-4264-7C6C-FAA1-3C73D145313C}"/>
              </a:ext>
            </a:extLst>
          </p:cNvPr>
          <p:cNvCxnSpPr>
            <a:cxnSpLocks/>
          </p:cNvCxnSpPr>
          <p:nvPr/>
        </p:nvCxnSpPr>
        <p:spPr>
          <a:xfrm>
            <a:off x="9252856" y="3323104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7C9490-248D-7AAF-7BD0-9884B1332690}"/>
              </a:ext>
            </a:extLst>
          </p:cNvPr>
          <p:cNvCxnSpPr>
            <a:cxnSpLocks/>
          </p:cNvCxnSpPr>
          <p:nvPr/>
        </p:nvCxnSpPr>
        <p:spPr>
          <a:xfrm>
            <a:off x="9379526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FC89FF-1159-C07F-45BC-6C45F8E895A0}"/>
              </a:ext>
            </a:extLst>
          </p:cNvPr>
          <p:cNvCxnSpPr>
            <a:cxnSpLocks/>
          </p:cNvCxnSpPr>
          <p:nvPr/>
        </p:nvCxnSpPr>
        <p:spPr>
          <a:xfrm>
            <a:off x="9514113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7291F5-1594-41DC-D97F-C8243625D4F7}"/>
              </a:ext>
            </a:extLst>
          </p:cNvPr>
          <p:cNvCxnSpPr>
            <a:cxnSpLocks/>
          </p:cNvCxnSpPr>
          <p:nvPr/>
        </p:nvCxnSpPr>
        <p:spPr>
          <a:xfrm>
            <a:off x="9638804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A74E0-CAE4-3187-3125-C495FA4A09FD}"/>
              </a:ext>
            </a:extLst>
          </p:cNvPr>
          <p:cNvCxnSpPr>
            <a:cxnSpLocks/>
          </p:cNvCxnSpPr>
          <p:nvPr/>
        </p:nvCxnSpPr>
        <p:spPr>
          <a:xfrm>
            <a:off x="9757558" y="332310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2CEC90-8F2D-9A00-3CDE-353A4509D869}"/>
              </a:ext>
            </a:extLst>
          </p:cNvPr>
          <p:cNvCxnSpPr>
            <a:cxnSpLocks/>
          </p:cNvCxnSpPr>
          <p:nvPr/>
        </p:nvCxnSpPr>
        <p:spPr>
          <a:xfrm>
            <a:off x="9882248" y="332310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45D2A6-DAFB-7133-7CEC-C933F95CD9C0}"/>
              </a:ext>
            </a:extLst>
          </p:cNvPr>
          <p:cNvCxnSpPr>
            <a:cxnSpLocks/>
          </p:cNvCxnSpPr>
          <p:nvPr/>
        </p:nvCxnSpPr>
        <p:spPr>
          <a:xfrm>
            <a:off x="10006939" y="3323104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C2F03C-DA88-EDD2-D711-1BB457090D0D}"/>
              </a:ext>
            </a:extLst>
          </p:cNvPr>
          <p:cNvCxnSpPr>
            <a:cxnSpLocks/>
          </p:cNvCxnSpPr>
          <p:nvPr/>
        </p:nvCxnSpPr>
        <p:spPr>
          <a:xfrm>
            <a:off x="10133609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FF1878-DEA3-C9C6-C9F2-4EE252A05E55}"/>
              </a:ext>
            </a:extLst>
          </p:cNvPr>
          <p:cNvCxnSpPr>
            <a:cxnSpLocks/>
          </p:cNvCxnSpPr>
          <p:nvPr/>
        </p:nvCxnSpPr>
        <p:spPr>
          <a:xfrm>
            <a:off x="10268196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4E9F90-DEEF-8F04-0A86-0F57D51F558A}"/>
              </a:ext>
            </a:extLst>
          </p:cNvPr>
          <p:cNvCxnSpPr>
            <a:cxnSpLocks/>
          </p:cNvCxnSpPr>
          <p:nvPr/>
        </p:nvCxnSpPr>
        <p:spPr>
          <a:xfrm>
            <a:off x="10392887" y="332310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03695D-9991-7A9F-012B-4D66B8C364F3}"/>
              </a:ext>
            </a:extLst>
          </p:cNvPr>
          <p:cNvCxnSpPr>
            <a:cxnSpLocks/>
          </p:cNvCxnSpPr>
          <p:nvPr/>
        </p:nvCxnSpPr>
        <p:spPr>
          <a:xfrm>
            <a:off x="10511641" y="332310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9F004E-71A3-BB20-16B7-52BB984C0DD7}"/>
              </a:ext>
            </a:extLst>
          </p:cNvPr>
          <p:cNvCxnSpPr>
            <a:cxnSpLocks/>
          </p:cNvCxnSpPr>
          <p:nvPr/>
        </p:nvCxnSpPr>
        <p:spPr>
          <a:xfrm>
            <a:off x="10636331" y="332310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782BA1-83B5-DC31-16B8-8F7BEF43528B}"/>
              </a:ext>
            </a:extLst>
          </p:cNvPr>
          <p:cNvCxnSpPr>
            <a:cxnSpLocks/>
          </p:cNvCxnSpPr>
          <p:nvPr/>
        </p:nvCxnSpPr>
        <p:spPr>
          <a:xfrm>
            <a:off x="10761022" y="3323104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63E423-27EB-EB12-F7FB-1BAF35D153B3}"/>
              </a:ext>
            </a:extLst>
          </p:cNvPr>
          <p:cNvCxnSpPr>
            <a:cxnSpLocks/>
          </p:cNvCxnSpPr>
          <p:nvPr/>
        </p:nvCxnSpPr>
        <p:spPr>
          <a:xfrm>
            <a:off x="7378534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78F60D-904F-703D-D4D8-F751F77FF1A6}"/>
              </a:ext>
            </a:extLst>
          </p:cNvPr>
          <p:cNvCxnSpPr>
            <a:cxnSpLocks/>
          </p:cNvCxnSpPr>
          <p:nvPr/>
        </p:nvCxnSpPr>
        <p:spPr>
          <a:xfrm>
            <a:off x="7513121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A73C48-E7D1-D968-8F56-741CDBDDB688}"/>
              </a:ext>
            </a:extLst>
          </p:cNvPr>
          <p:cNvCxnSpPr>
            <a:cxnSpLocks/>
          </p:cNvCxnSpPr>
          <p:nvPr/>
        </p:nvCxnSpPr>
        <p:spPr>
          <a:xfrm>
            <a:off x="7637812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27D6CD-CEF7-4F0D-A0DE-4B51DEA2CC55}"/>
              </a:ext>
            </a:extLst>
          </p:cNvPr>
          <p:cNvCxnSpPr>
            <a:cxnSpLocks/>
          </p:cNvCxnSpPr>
          <p:nvPr/>
        </p:nvCxnSpPr>
        <p:spPr>
          <a:xfrm>
            <a:off x="7756566" y="42018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6ABEB1-32F1-8AA7-6AC8-43405DB0BAB1}"/>
              </a:ext>
            </a:extLst>
          </p:cNvPr>
          <p:cNvCxnSpPr>
            <a:cxnSpLocks/>
          </p:cNvCxnSpPr>
          <p:nvPr/>
        </p:nvCxnSpPr>
        <p:spPr>
          <a:xfrm>
            <a:off x="7881256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B0F222-7568-2980-95ED-22D75A7EC364}"/>
              </a:ext>
            </a:extLst>
          </p:cNvPr>
          <p:cNvCxnSpPr>
            <a:cxnSpLocks/>
          </p:cNvCxnSpPr>
          <p:nvPr/>
        </p:nvCxnSpPr>
        <p:spPr>
          <a:xfrm>
            <a:off x="8005947" y="420188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7FACB0-CB05-ACA1-F1BF-4B4F8C3BB88A}"/>
              </a:ext>
            </a:extLst>
          </p:cNvPr>
          <p:cNvCxnSpPr>
            <a:cxnSpLocks/>
          </p:cNvCxnSpPr>
          <p:nvPr/>
        </p:nvCxnSpPr>
        <p:spPr>
          <a:xfrm>
            <a:off x="8132617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A73F0B-9F96-594A-19AF-FFD498C33180}"/>
              </a:ext>
            </a:extLst>
          </p:cNvPr>
          <p:cNvCxnSpPr>
            <a:cxnSpLocks/>
          </p:cNvCxnSpPr>
          <p:nvPr/>
        </p:nvCxnSpPr>
        <p:spPr>
          <a:xfrm>
            <a:off x="8267204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7D2083-95A7-3091-98F0-DB63F9481431}"/>
              </a:ext>
            </a:extLst>
          </p:cNvPr>
          <p:cNvCxnSpPr>
            <a:cxnSpLocks/>
          </p:cNvCxnSpPr>
          <p:nvPr/>
        </p:nvCxnSpPr>
        <p:spPr>
          <a:xfrm>
            <a:off x="8391895" y="4201888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C7DB8F-CA8D-8CB8-8F3C-659220F2A10A}"/>
              </a:ext>
            </a:extLst>
          </p:cNvPr>
          <p:cNvCxnSpPr>
            <a:cxnSpLocks/>
          </p:cNvCxnSpPr>
          <p:nvPr/>
        </p:nvCxnSpPr>
        <p:spPr>
          <a:xfrm>
            <a:off x="8510649" y="42018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1E608C-3E1E-0509-E0DB-72787741D872}"/>
              </a:ext>
            </a:extLst>
          </p:cNvPr>
          <p:cNvCxnSpPr>
            <a:cxnSpLocks/>
          </p:cNvCxnSpPr>
          <p:nvPr/>
        </p:nvCxnSpPr>
        <p:spPr>
          <a:xfrm>
            <a:off x="8635339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CCD68-4A24-A2B2-836F-60168214EBA8}"/>
              </a:ext>
            </a:extLst>
          </p:cNvPr>
          <p:cNvCxnSpPr>
            <a:cxnSpLocks/>
          </p:cNvCxnSpPr>
          <p:nvPr/>
        </p:nvCxnSpPr>
        <p:spPr>
          <a:xfrm>
            <a:off x="8760030" y="420188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C73584-6D4F-59B6-C430-8AE444061737}"/>
              </a:ext>
            </a:extLst>
          </p:cNvPr>
          <p:cNvCxnSpPr>
            <a:cxnSpLocks/>
          </p:cNvCxnSpPr>
          <p:nvPr/>
        </p:nvCxnSpPr>
        <p:spPr>
          <a:xfrm>
            <a:off x="8876802" y="42018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AA6C4D-450B-9E06-DC27-7D202104E7A3}"/>
              </a:ext>
            </a:extLst>
          </p:cNvPr>
          <p:cNvCxnSpPr>
            <a:cxnSpLocks/>
          </p:cNvCxnSpPr>
          <p:nvPr/>
        </p:nvCxnSpPr>
        <p:spPr>
          <a:xfrm>
            <a:off x="9011389" y="42018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F61A46-F204-1036-BD52-320F934043E7}"/>
              </a:ext>
            </a:extLst>
          </p:cNvPr>
          <p:cNvCxnSpPr>
            <a:cxnSpLocks/>
          </p:cNvCxnSpPr>
          <p:nvPr/>
        </p:nvCxnSpPr>
        <p:spPr>
          <a:xfrm>
            <a:off x="9136080" y="4201887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5D096DC-C22C-91A2-8C31-B29E8BF4DD71}"/>
              </a:ext>
            </a:extLst>
          </p:cNvPr>
          <p:cNvCxnSpPr>
            <a:cxnSpLocks/>
          </p:cNvCxnSpPr>
          <p:nvPr/>
        </p:nvCxnSpPr>
        <p:spPr>
          <a:xfrm>
            <a:off x="9254834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615248-36F0-E946-7A41-7DAEF1532785}"/>
              </a:ext>
            </a:extLst>
          </p:cNvPr>
          <p:cNvCxnSpPr>
            <a:cxnSpLocks/>
          </p:cNvCxnSpPr>
          <p:nvPr/>
        </p:nvCxnSpPr>
        <p:spPr>
          <a:xfrm>
            <a:off x="9379524" y="420188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FB2805-874A-5761-0EEA-60E1934AC32F}"/>
              </a:ext>
            </a:extLst>
          </p:cNvPr>
          <p:cNvCxnSpPr>
            <a:cxnSpLocks/>
          </p:cNvCxnSpPr>
          <p:nvPr/>
        </p:nvCxnSpPr>
        <p:spPr>
          <a:xfrm>
            <a:off x="9504215" y="4201884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EDEE0BD-A77A-8C34-EF57-035CCD9DAFD9}"/>
              </a:ext>
            </a:extLst>
          </p:cNvPr>
          <p:cNvCxnSpPr>
            <a:cxnSpLocks/>
          </p:cNvCxnSpPr>
          <p:nvPr/>
        </p:nvCxnSpPr>
        <p:spPr>
          <a:xfrm>
            <a:off x="9640783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04C6E7-B5B3-6986-4D06-5DBB05754B5E}"/>
              </a:ext>
            </a:extLst>
          </p:cNvPr>
          <p:cNvCxnSpPr>
            <a:cxnSpLocks/>
          </p:cNvCxnSpPr>
          <p:nvPr/>
        </p:nvCxnSpPr>
        <p:spPr>
          <a:xfrm>
            <a:off x="9775370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22F17-D65F-188C-C0ED-668914B6FFF4}"/>
              </a:ext>
            </a:extLst>
          </p:cNvPr>
          <p:cNvCxnSpPr>
            <a:cxnSpLocks/>
          </p:cNvCxnSpPr>
          <p:nvPr/>
        </p:nvCxnSpPr>
        <p:spPr>
          <a:xfrm>
            <a:off x="9900061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8919D8-15B7-284E-4A65-7AA2DC4FEF6A}"/>
              </a:ext>
            </a:extLst>
          </p:cNvPr>
          <p:cNvCxnSpPr>
            <a:cxnSpLocks/>
          </p:cNvCxnSpPr>
          <p:nvPr/>
        </p:nvCxnSpPr>
        <p:spPr>
          <a:xfrm>
            <a:off x="10018815" y="420188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FC77E4B-144D-5DD6-0499-55ACDDDD67CB}"/>
              </a:ext>
            </a:extLst>
          </p:cNvPr>
          <p:cNvCxnSpPr>
            <a:cxnSpLocks/>
          </p:cNvCxnSpPr>
          <p:nvPr/>
        </p:nvCxnSpPr>
        <p:spPr>
          <a:xfrm>
            <a:off x="10143505" y="4201884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E93876-C11C-D42E-2F84-037EC35615C1}"/>
              </a:ext>
            </a:extLst>
          </p:cNvPr>
          <p:cNvCxnSpPr>
            <a:cxnSpLocks/>
          </p:cNvCxnSpPr>
          <p:nvPr/>
        </p:nvCxnSpPr>
        <p:spPr>
          <a:xfrm>
            <a:off x="10268196" y="4201883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062912-2CEA-2B65-EC61-53A197FAD256}"/>
              </a:ext>
            </a:extLst>
          </p:cNvPr>
          <p:cNvCxnSpPr>
            <a:cxnSpLocks/>
          </p:cNvCxnSpPr>
          <p:nvPr/>
        </p:nvCxnSpPr>
        <p:spPr>
          <a:xfrm>
            <a:off x="10382990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16D17C-A326-0D6A-6728-9CD8D1649A7C}"/>
              </a:ext>
            </a:extLst>
          </p:cNvPr>
          <p:cNvCxnSpPr>
            <a:cxnSpLocks/>
          </p:cNvCxnSpPr>
          <p:nvPr/>
        </p:nvCxnSpPr>
        <p:spPr>
          <a:xfrm>
            <a:off x="10517577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B523A-08AF-F2F7-A7EC-06D869E27171}"/>
              </a:ext>
            </a:extLst>
          </p:cNvPr>
          <p:cNvCxnSpPr>
            <a:cxnSpLocks/>
          </p:cNvCxnSpPr>
          <p:nvPr/>
        </p:nvCxnSpPr>
        <p:spPr>
          <a:xfrm>
            <a:off x="10642268" y="4201886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84FC85-3451-7EB7-871F-19654279E64B}"/>
              </a:ext>
            </a:extLst>
          </p:cNvPr>
          <p:cNvCxnSpPr>
            <a:cxnSpLocks/>
          </p:cNvCxnSpPr>
          <p:nvPr/>
        </p:nvCxnSpPr>
        <p:spPr>
          <a:xfrm>
            <a:off x="10761022" y="4201885"/>
            <a:ext cx="0" cy="5343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Protoboard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11CA9B-A459-18E3-8919-05E27896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1443361"/>
            <a:ext cx="3436619" cy="46556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419336-3D7C-5CFA-C5D4-66C4B5FFBB37}"/>
              </a:ext>
            </a:extLst>
          </p:cNvPr>
          <p:cNvCxnSpPr>
            <a:cxnSpLocks/>
          </p:cNvCxnSpPr>
          <p:nvPr/>
        </p:nvCxnSpPr>
        <p:spPr>
          <a:xfrm>
            <a:off x="4459184" y="1715983"/>
            <a:ext cx="324790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CF92F-A89B-3FB2-ACBD-D9021F499D65}"/>
              </a:ext>
            </a:extLst>
          </p:cNvPr>
          <p:cNvCxnSpPr>
            <a:cxnSpLocks/>
          </p:cNvCxnSpPr>
          <p:nvPr/>
        </p:nvCxnSpPr>
        <p:spPr>
          <a:xfrm>
            <a:off x="4459184" y="1838694"/>
            <a:ext cx="324790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D39DF-2E7E-9EF6-ABEA-38481DBBBD3B}"/>
              </a:ext>
            </a:extLst>
          </p:cNvPr>
          <p:cNvCxnSpPr>
            <a:cxnSpLocks/>
          </p:cNvCxnSpPr>
          <p:nvPr/>
        </p:nvCxnSpPr>
        <p:spPr>
          <a:xfrm>
            <a:off x="4459184" y="2082139"/>
            <a:ext cx="114003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DE0687-8621-F60A-A3E1-A96098CF0ACC}"/>
              </a:ext>
            </a:extLst>
          </p:cNvPr>
          <p:cNvCxnSpPr>
            <a:cxnSpLocks/>
          </p:cNvCxnSpPr>
          <p:nvPr/>
        </p:nvCxnSpPr>
        <p:spPr>
          <a:xfrm>
            <a:off x="5692238" y="2082139"/>
            <a:ext cx="20148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19DF02-23FD-F476-86C1-572E0F1FBE0B}"/>
              </a:ext>
            </a:extLst>
          </p:cNvPr>
          <p:cNvCxnSpPr>
            <a:cxnSpLocks/>
          </p:cNvCxnSpPr>
          <p:nvPr/>
        </p:nvCxnSpPr>
        <p:spPr>
          <a:xfrm>
            <a:off x="4459184" y="2218705"/>
            <a:ext cx="58189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66F7B0-3E8E-4F72-499D-F431605CE97B}"/>
              </a:ext>
            </a:extLst>
          </p:cNvPr>
          <p:cNvCxnSpPr>
            <a:cxnSpLocks/>
          </p:cNvCxnSpPr>
          <p:nvPr/>
        </p:nvCxnSpPr>
        <p:spPr>
          <a:xfrm>
            <a:off x="5116285" y="2218705"/>
            <a:ext cx="12192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55C55-E2A3-B18C-417E-279EDD9B0C50}"/>
              </a:ext>
            </a:extLst>
          </p:cNvPr>
          <p:cNvCxnSpPr>
            <a:cxnSpLocks/>
          </p:cNvCxnSpPr>
          <p:nvPr/>
        </p:nvCxnSpPr>
        <p:spPr>
          <a:xfrm>
            <a:off x="6440384" y="2218705"/>
            <a:ext cx="126670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7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Voltage and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2979" cy="4351338"/>
          </a:xfrm>
        </p:spPr>
        <p:txBody>
          <a:bodyPr>
            <a:normAutofit/>
          </a:bodyPr>
          <a:lstStyle/>
          <a:p>
            <a:r>
              <a:rPr lang="en-AU" dirty="0"/>
              <a:t>Often when assembling circuits, things can go wrong</a:t>
            </a:r>
          </a:p>
          <a:p>
            <a:r>
              <a:rPr lang="en-AU" dirty="0"/>
              <a:t>It is important to know how to solve these problems</a:t>
            </a:r>
          </a:p>
          <a:p>
            <a:r>
              <a:rPr lang="en-AU" dirty="0"/>
              <a:t>The essential tool for this is a </a:t>
            </a:r>
            <a:r>
              <a:rPr lang="en-AU" dirty="0" err="1"/>
              <a:t>Multimeter</a:t>
            </a:r>
            <a:endParaRPr lang="en-AU" dirty="0"/>
          </a:p>
          <a:p>
            <a:r>
              <a:rPr lang="en-AU" dirty="0"/>
              <a:t>It can be used to measure resistance, voltage, and current easily</a:t>
            </a:r>
          </a:p>
          <a:p>
            <a:r>
              <a:rPr lang="en-AU" dirty="0"/>
              <a:t>Voltage and resistance are measured in parallel while current is measured in series</a:t>
            </a:r>
          </a:p>
          <a:p>
            <a:r>
              <a:rPr lang="en-AU" dirty="0"/>
              <a:t>Another handy feature is the ability to find short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9BDF9-B58F-6A9B-99D3-C7ABB250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113" y="1580892"/>
            <a:ext cx="205768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32A-AB8E-9599-AEE5-9B0A22CA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C52F-5F6B-AB0D-5AA2-A0BDCD77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</a:t>
            </a:r>
            <a:r>
              <a:rPr lang="en-AU" dirty="0" err="1"/>
              <a:t>amiliarise</a:t>
            </a:r>
            <a:r>
              <a:rPr lang="en-AU" dirty="0"/>
              <a:t> ourselves with the fundamentals of electric circuits</a:t>
            </a:r>
          </a:p>
          <a:p>
            <a:pPr lvl="1"/>
            <a:r>
              <a:rPr lang="en-AU" dirty="0"/>
              <a:t>Ohms law</a:t>
            </a:r>
          </a:p>
          <a:p>
            <a:pPr lvl="1"/>
            <a:r>
              <a:rPr lang="en-AU" dirty="0"/>
              <a:t>Power (voltage x current)</a:t>
            </a:r>
          </a:p>
          <a:p>
            <a:pPr lvl="1"/>
            <a:r>
              <a:rPr lang="en-AU" dirty="0"/>
              <a:t>Series and parallel</a:t>
            </a:r>
          </a:p>
          <a:p>
            <a:r>
              <a:rPr lang="en-AU" dirty="0"/>
              <a:t>How to wire up a basic digital circuit</a:t>
            </a:r>
          </a:p>
          <a:p>
            <a:pPr lvl="1"/>
            <a:r>
              <a:rPr lang="en-AU" dirty="0"/>
              <a:t>Schematics</a:t>
            </a:r>
          </a:p>
          <a:p>
            <a:pPr lvl="1"/>
            <a:r>
              <a:rPr lang="en-AU" dirty="0"/>
              <a:t>Three basic circuits (resistor divider and Op-amp)</a:t>
            </a:r>
          </a:p>
          <a:p>
            <a:pPr lvl="1"/>
            <a:r>
              <a:rPr lang="en-AU" dirty="0"/>
              <a:t>Power and ground (decoupling capacitor)</a:t>
            </a:r>
          </a:p>
          <a:p>
            <a:r>
              <a:rPr lang="en-AU" dirty="0"/>
              <a:t>Breadboard</a:t>
            </a:r>
          </a:p>
          <a:p>
            <a:r>
              <a:rPr lang="en-AU" dirty="0"/>
              <a:t>Protoboard</a:t>
            </a:r>
          </a:p>
          <a:p>
            <a:r>
              <a:rPr lang="en-AU" dirty="0"/>
              <a:t>Measuring voltages and short circuits with a </a:t>
            </a:r>
            <a:r>
              <a:rPr lang="en-AU" dirty="0" err="1"/>
              <a:t>Multimeter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358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Measuring voltage across a battery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5D26F-711E-6408-48AA-9699245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4" y="2480747"/>
            <a:ext cx="2057687" cy="369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92C61-10B4-835B-F9DC-52E1A058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88" y="3099459"/>
            <a:ext cx="209297" cy="36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3DD78-39AF-F811-4C3E-5B5D7398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70" y="3099459"/>
            <a:ext cx="3772426" cy="2362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17FFF-2B7B-8DDE-7225-5A7DA83D3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65" b="91218" l="8687" r="90927">
                        <a14:foregroundMark x1="90541" y1="89235" x2="90927" y2="91501"/>
                        <a14:foregroundMark x1="15058" y1="9065" x2="8687" y2="1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9072" y="4618409"/>
            <a:ext cx="1046239" cy="712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5EDD0A-2E8A-DA80-850F-011684933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1" b="90808" l="9237" r="91767">
                        <a14:foregroundMark x1="15060" y1="9749" x2="9237" y2="16435"/>
                        <a14:foregroundMark x1="90763" y1="87465" x2="90763" y2="87465"/>
                        <a14:foregroundMark x1="91566" y1="88858" x2="91767" y2="908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470" y="2728416"/>
            <a:ext cx="971841" cy="70058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3D55DA3-0FFE-2D76-FCE6-16439508515D}"/>
              </a:ext>
            </a:extLst>
          </p:cNvPr>
          <p:cNvSpPr/>
          <p:nvPr/>
        </p:nvSpPr>
        <p:spPr>
          <a:xfrm>
            <a:off x="9377371" y="5613667"/>
            <a:ext cx="380010" cy="3800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A6D-903E-C0C9-A1F1-64620CF2C786}"/>
              </a:ext>
            </a:extLst>
          </p:cNvPr>
          <p:cNvSpPr/>
          <p:nvPr/>
        </p:nvSpPr>
        <p:spPr>
          <a:xfrm>
            <a:off x="8957952" y="5613667"/>
            <a:ext cx="380010" cy="3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342DF-CABC-5D94-60BB-B0EFFAD85570}"/>
              </a:ext>
            </a:extLst>
          </p:cNvPr>
          <p:cNvSpPr txBox="1"/>
          <p:nvPr/>
        </p:nvSpPr>
        <p:spPr>
          <a:xfrm>
            <a:off x="8644603" y="3049019"/>
            <a:ext cx="909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Stellar" panose="02000506040000020004"/>
              </a:rPr>
              <a:t>5V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7190ED-3A06-808A-8C91-290397FE5031}"/>
              </a:ext>
            </a:extLst>
          </p:cNvPr>
          <p:cNvCxnSpPr>
            <a:cxnSpLocks/>
          </p:cNvCxnSpPr>
          <p:nvPr/>
        </p:nvCxnSpPr>
        <p:spPr>
          <a:xfrm flipV="1">
            <a:off x="8624988" y="4334494"/>
            <a:ext cx="614015" cy="6353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Measuring voltage across a resistor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5D26F-711E-6408-48AA-9699245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4" y="2480747"/>
            <a:ext cx="2057687" cy="369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92C61-10B4-835B-F9DC-52E1A058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88" y="3099459"/>
            <a:ext cx="209297" cy="36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3DD78-39AF-F811-4C3E-5B5D7398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70" y="3099459"/>
            <a:ext cx="3772426" cy="2362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17FFF-2B7B-8DDE-7225-5A7DA83D3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65" b="91218" l="8687" r="90927">
                        <a14:foregroundMark x1="90541" y1="89235" x2="90927" y2="91501"/>
                        <a14:foregroundMark x1="15058" y1="9065" x2="8687" y2="1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8339" y="4618409"/>
            <a:ext cx="1046239" cy="712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5EDD0A-2E8A-DA80-850F-011684933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1" b="90808" l="9237" r="91767">
                        <a14:foregroundMark x1="15060" y1="9749" x2="9237" y2="16435"/>
                        <a14:foregroundMark x1="90763" y1="87465" x2="90763" y2="87465"/>
                        <a14:foregroundMark x1="91566" y1="88858" x2="91767" y2="908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2737" y="2698727"/>
            <a:ext cx="971841" cy="70058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3D55DA3-0FFE-2D76-FCE6-16439508515D}"/>
              </a:ext>
            </a:extLst>
          </p:cNvPr>
          <p:cNvSpPr/>
          <p:nvPr/>
        </p:nvSpPr>
        <p:spPr>
          <a:xfrm>
            <a:off x="9377371" y="5613667"/>
            <a:ext cx="380010" cy="3800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A6D-903E-C0C9-A1F1-64620CF2C786}"/>
              </a:ext>
            </a:extLst>
          </p:cNvPr>
          <p:cNvSpPr/>
          <p:nvPr/>
        </p:nvSpPr>
        <p:spPr>
          <a:xfrm>
            <a:off x="8957952" y="5613667"/>
            <a:ext cx="380010" cy="3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342DF-CABC-5D94-60BB-B0EFFAD85570}"/>
              </a:ext>
            </a:extLst>
          </p:cNvPr>
          <p:cNvSpPr txBox="1"/>
          <p:nvPr/>
        </p:nvSpPr>
        <p:spPr>
          <a:xfrm>
            <a:off x="8644603" y="3049019"/>
            <a:ext cx="909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Stellar" panose="02000506040000020004"/>
              </a:rPr>
              <a:t>5V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362A2-1698-8F37-7D49-B215EA08F387}"/>
              </a:ext>
            </a:extLst>
          </p:cNvPr>
          <p:cNvCxnSpPr>
            <a:cxnSpLocks/>
          </p:cNvCxnSpPr>
          <p:nvPr/>
        </p:nvCxnSpPr>
        <p:spPr>
          <a:xfrm flipV="1">
            <a:off x="8573984" y="4310743"/>
            <a:ext cx="670956" cy="68283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Measuring voltage on a wire (also use the short circuit setting)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5D26F-711E-6408-48AA-9699245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4" y="2480747"/>
            <a:ext cx="2057687" cy="369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92C61-10B4-835B-F9DC-52E1A058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88" y="3099459"/>
            <a:ext cx="209297" cy="36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3DD78-39AF-F811-4C3E-5B5D7398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70" y="3099459"/>
            <a:ext cx="3772426" cy="2362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17FFF-2B7B-8DDE-7225-5A7DA83D3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65" b="91218" l="8687" r="90927">
                        <a14:foregroundMark x1="90541" y1="89235" x2="90927" y2="91501"/>
                        <a14:foregroundMark x1="15058" y1="9065" x2="8687" y2="1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3820" y="2675502"/>
            <a:ext cx="1046239" cy="712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5EDD0A-2E8A-DA80-850F-011684933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1" b="90808" l="9237" r="91767">
                        <a14:foregroundMark x1="15060" y1="9749" x2="9237" y2="16435"/>
                        <a14:foregroundMark x1="90763" y1="87465" x2="90763" y2="87465"/>
                        <a14:foregroundMark x1="91566" y1="88858" x2="91767" y2="908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470" y="2728416"/>
            <a:ext cx="971841" cy="70058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3D55DA3-0FFE-2D76-FCE6-16439508515D}"/>
              </a:ext>
            </a:extLst>
          </p:cNvPr>
          <p:cNvSpPr/>
          <p:nvPr/>
        </p:nvSpPr>
        <p:spPr>
          <a:xfrm>
            <a:off x="9377371" y="5613667"/>
            <a:ext cx="380010" cy="3800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A6D-903E-C0C9-A1F1-64620CF2C786}"/>
              </a:ext>
            </a:extLst>
          </p:cNvPr>
          <p:cNvSpPr/>
          <p:nvPr/>
        </p:nvSpPr>
        <p:spPr>
          <a:xfrm>
            <a:off x="8957952" y="5613667"/>
            <a:ext cx="380010" cy="3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342DF-CABC-5D94-60BB-B0EFFAD85570}"/>
              </a:ext>
            </a:extLst>
          </p:cNvPr>
          <p:cNvSpPr txBox="1"/>
          <p:nvPr/>
        </p:nvSpPr>
        <p:spPr>
          <a:xfrm>
            <a:off x="8644603" y="3049019"/>
            <a:ext cx="909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Stellar" panose="02000506040000020004"/>
              </a:rPr>
              <a:t>0V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2E46D9-7905-A881-3276-3102D67C89B4}"/>
              </a:ext>
            </a:extLst>
          </p:cNvPr>
          <p:cNvCxnSpPr>
            <a:cxnSpLocks/>
          </p:cNvCxnSpPr>
          <p:nvPr/>
        </p:nvCxnSpPr>
        <p:spPr>
          <a:xfrm>
            <a:off x="8516762" y="4470276"/>
            <a:ext cx="821200" cy="3503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Measuring resistance of a resistor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5D26F-711E-6408-48AA-9699245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4" y="2480747"/>
            <a:ext cx="2057687" cy="369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92C61-10B4-835B-F9DC-52E1A058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88" y="3099459"/>
            <a:ext cx="209297" cy="36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3DD78-39AF-F811-4C3E-5B5D7398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70" y="3099459"/>
            <a:ext cx="3772426" cy="2362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17FFF-2B7B-8DDE-7225-5A7DA83D3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65" b="91218" l="8687" r="90927">
                        <a14:foregroundMark x1="90541" y1="89235" x2="90927" y2="91501"/>
                        <a14:foregroundMark x1="15058" y1="9065" x2="8687" y2="1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8339" y="4618409"/>
            <a:ext cx="1046239" cy="712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5EDD0A-2E8A-DA80-850F-011684933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1" b="90808" l="9237" r="91767">
                        <a14:foregroundMark x1="15060" y1="9749" x2="9237" y2="16435"/>
                        <a14:foregroundMark x1="90763" y1="87465" x2="90763" y2="87465"/>
                        <a14:foregroundMark x1="91566" y1="88858" x2="91767" y2="908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2737" y="2698727"/>
            <a:ext cx="971841" cy="70058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3D55DA3-0FFE-2D76-FCE6-16439508515D}"/>
              </a:ext>
            </a:extLst>
          </p:cNvPr>
          <p:cNvSpPr/>
          <p:nvPr/>
        </p:nvSpPr>
        <p:spPr>
          <a:xfrm>
            <a:off x="9377371" y="5613667"/>
            <a:ext cx="380010" cy="3800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A6D-903E-C0C9-A1F1-64620CF2C786}"/>
              </a:ext>
            </a:extLst>
          </p:cNvPr>
          <p:cNvSpPr/>
          <p:nvPr/>
        </p:nvSpPr>
        <p:spPr>
          <a:xfrm>
            <a:off x="8957952" y="5613667"/>
            <a:ext cx="380010" cy="3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342DF-CABC-5D94-60BB-B0EFFAD85570}"/>
              </a:ext>
            </a:extLst>
          </p:cNvPr>
          <p:cNvSpPr txBox="1"/>
          <p:nvPr/>
        </p:nvSpPr>
        <p:spPr>
          <a:xfrm>
            <a:off x="8644603" y="3049019"/>
            <a:ext cx="909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Stellar" panose="02000506040000020004"/>
              </a:rPr>
              <a:t>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AU" sz="2400" dirty="0">
              <a:latin typeface="Stellar" panose="020005060400000200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CA7968-CF3D-CA2C-7DD1-D9167F5B76A0}"/>
              </a:ext>
            </a:extLst>
          </p:cNvPr>
          <p:cNvCxnSpPr/>
          <p:nvPr/>
        </p:nvCxnSpPr>
        <p:spPr>
          <a:xfrm>
            <a:off x="8508670" y="4618409"/>
            <a:ext cx="829292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Measuring current in a circuit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5D26F-711E-6408-48AA-9699245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4" y="2480747"/>
            <a:ext cx="2057687" cy="369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92C61-10B4-835B-F9DC-52E1A058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88" y="3099459"/>
            <a:ext cx="209297" cy="36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3DD78-39AF-F811-4C3E-5B5D7398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70" y="3099459"/>
            <a:ext cx="3772426" cy="236253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3D55DA3-0FFE-2D76-FCE6-16439508515D}"/>
              </a:ext>
            </a:extLst>
          </p:cNvPr>
          <p:cNvSpPr/>
          <p:nvPr/>
        </p:nvSpPr>
        <p:spPr>
          <a:xfrm>
            <a:off x="8539631" y="5613667"/>
            <a:ext cx="380010" cy="3800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A6D-903E-C0C9-A1F1-64620CF2C786}"/>
              </a:ext>
            </a:extLst>
          </p:cNvPr>
          <p:cNvSpPr/>
          <p:nvPr/>
        </p:nvSpPr>
        <p:spPr>
          <a:xfrm>
            <a:off x="8957952" y="5613667"/>
            <a:ext cx="380010" cy="3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342DF-CABC-5D94-60BB-B0EFFAD85570}"/>
              </a:ext>
            </a:extLst>
          </p:cNvPr>
          <p:cNvSpPr txBox="1"/>
          <p:nvPr/>
        </p:nvSpPr>
        <p:spPr>
          <a:xfrm>
            <a:off x="8644603" y="3049019"/>
            <a:ext cx="909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Stellar" panose="02000506040000020004"/>
              </a:rPr>
              <a:t>1A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3CA6-A68A-2A24-CAF6-87B782318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54" y="3278300"/>
            <a:ext cx="2159578" cy="3718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17FFF-2B7B-8DDE-7225-5A7DA83D3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65" b="91218" l="8687" r="90927">
                        <a14:foregroundMark x1="90541" y1="89235" x2="90927" y2="91501"/>
                        <a14:foregroundMark x1="15058" y1="9065" x2="8687" y2="1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3820" y="2675502"/>
            <a:ext cx="1046239" cy="712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5EDD0A-2E8A-DA80-850F-011684933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71" b="90808" l="9237" r="91767">
                        <a14:foregroundMark x1="15060" y1="9749" x2="9237" y2="16435"/>
                        <a14:foregroundMark x1="90763" y1="87465" x2="90763" y2="87465"/>
                        <a14:foregroundMark x1="91566" y1="88858" x2="91767" y2="908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470" y="2728416"/>
            <a:ext cx="971841" cy="7005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BC632F-C72E-C82F-8E2E-6813B3963E6B}"/>
              </a:ext>
            </a:extLst>
          </p:cNvPr>
          <p:cNvCxnSpPr>
            <a:cxnSpLocks/>
          </p:cNvCxnSpPr>
          <p:nvPr/>
        </p:nvCxnSpPr>
        <p:spPr>
          <a:xfrm>
            <a:off x="8919641" y="4209803"/>
            <a:ext cx="0" cy="8668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8461-FB2A-3612-CB8C-721FDC6D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E20C-37BA-55C6-EBCE-66BAC94F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9188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0D19-3EDD-ACA1-A1EA-08D4E643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Ohms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E740-4FC4-7F3A-ECF0-4AD9DEDE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foundations of all electronics:</a:t>
            </a:r>
          </a:p>
          <a:p>
            <a:pPr marL="0" indent="0" algn="ctr">
              <a:buNone/>
            </a:pPr>
            <a:r>
              <a:rPr lang="en-AU" sz="11500" dirty="0"/>
              <a:t>V = I x R</a:t>
            </a:r>
          </a:p>
          <a:p>
            <a:r>
              <a:rPr lang="en-AU" dirty="0"/>
              <a:t>V is Voltage, I is Current, and R is Resistance</a:t>
            </a:r>
          </a:p>
          <a:p>
            <a:r>
              <a:rPr lang="en-AU" dirty="0"/>
              <a:t>We use I for Current because it was termed by a French physicist who named it “</a:t>
            </a:r>
            <a:r>
              <a:rPr lang="en-AU" dirty="0" err="1"/>
              <a:t>Intensite</a:t>
            </a:r>
            <a:r>
              <a:rPr lang="en-AU" dirty="0"/>
              <a:t> du courant”</a:t>
            </a:r>
          </a:p>
          <a:p>
            <a:r>
              <a:rPr lang="en-AU" dirty="0"/>
              <a:t>Will explain this term a little more with some examples later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4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Power is a term you should all be familiar with</a:t>
            </a:r>
          </a:p>
          <a:p>
            <a:pPr marL="0" indent="0" algn="ctr">
              <a:buNone/>
            </a:pPr>
            <a:r>
              <a:rPr lang="en-AU" sz="11500" dirty="0"/>
              <a:t>P = V x I</a:t>
            </a:r>
          </a:p>
          <a:p>
            <a:r>
              <a:rPr lang="en-AU" dirty="0"/>
              <a:t>The unit for P is Watt or Watts</a:t>
            </a:r>
          </a:p>
          <a:p>
            <a:r>
              <a:rPr lang="en-AU" dirty="0"/>
              <a:t>Use this in everyday life when your parents pay the power bill</a:t>
            </a:r>
          </a:p>
          <a:p>
            <a:r>
              <a:rPr lang="en-AU" dirty="0"/>
              <a:t>This is presented in Watt hours which represent the power used for a month</a:t>
            </a:r>
          </a:p>
        </p:txBody>
      </p:sp>
    </p:spTree>
    <p:extLst>
      <p:ext uri="{BB962C8B-B14F-4D97-AF65-F5344CB8AC3E}">
        <p14:creationId xmlns:p14="http://schemas.microsoft.com/office/powerpoint/2010/main" val="367770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96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Here is a basic schematic</a:t>
            </a:r>
          </a:p>
          <a:p>
            <a:r>
              <a:rPr lang="en-AU" dirty="0"/>
              <a:t>We have a voltage source (V), a resistance or load (R), and the current flowing through the circuit (I)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dirty="0">
                <a:latin typeface="Stellar" panose="02000506040000020004"/>
              </a:rPr>
              <a:t>If we have a 5V battery connected to a 5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 resistor, how much current is in the circuit and how much power is it using?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To find the current we use V = I x R 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5 = I x 5 making I = 1A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To find the power we use P = V x I</a:t>
            </a:r>
          </a:p>
          <a:p>
            <a:pPr lvl="1"/>
            <a:r>
              <a:rPr lang="en-AU" dirty="0">
                <a:latin typeface="Stellar" panose="02000506040000020004"/>
              </a:rPr>
              <a:t>P = 5 x 1 making P = 1W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C3211-85A2-CD87-2AA7-57D5E34D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73" y="2724766"/>
            <a:ext cx="420111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Series resistance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Same schematic but this time we have two resistors in series!</a:t>
                </a:r>
              </a:p>
              <a:p>
                <a:r>
                  <a:rPr lang="en-AU" dirty="0"/>
                  <a:t>For resistors in series, we add them together: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4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47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4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4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4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AU" sz="4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4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dirty="0"/>
                  <a:t>In series the current is the same, but the voltage is divided between the resistors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  <a:blipFill>
                <a:blip r:embed="rId2"/>
                <a:stretch>
                  <a:fillRect l="-1708" t="-2241" r="-569" b="-32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04A808-6666-31D0-189E-1DF665F3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53" y="1980998"/>
            <a:ext cx="422016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Series resistance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C89-AC2D-F3E5-1AED-363B16B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96" cy="4351338"/>
          </a:xfrm>
        </p:spPr>
        <p:txBody>
          <a:bodyPr>
            <a:normAutofit/>
          </a:bodyPr>
          <a:lstStyle/>
          <a:p>
            <a:r>
              <a:rPr lang="en-AU" dirty="0"/>
              <a:t>Example:</a:t>
            </a:r>
          </a:p>
          <a:p>
            <a:pPr lvl="1"/>
            <a:r>
              <a:rPr lang="en-AU" dirty="0">
                <a:latin typeface="Stellar" panose="02000506040000020004"/>
              </a:rPr>
              <a:t>If we have a 5V battery connected to two 5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 resistor, how much current is in the circuit and how much power is it using?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To find the resistance we add R1 and R2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R = R1 + R2 = 10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To find the current we use V = I x R 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5 = I x 10 making I = 0.5A</a:t>
            </a:r>
          </a:p>
          <a:p>
            <a:pPr lvl="1"/>
            <a:r>
              <a:rPr lang="en-AU" dirty="0">
                <a:latin typeface="Stellar" panose="02000506040000020004"/>
                <a:cs typeface="Times New Roman" panose="02020603050405020304" pitchFamily="18" charset="0"/>
              </a:rPr>
              <a:t>To find the power we use P = V x I</a:t>
            </a:r>
          </a:p>
          <a:p>
            <a:pPr lvl="1"/>
            <a:r>
              <a:rPr lang="en-AU" dirty="0">
                <a:latin typeface="Stellar" panose="02000506040000020004"/>
              </a:rPr>
              <a:t>P = 5 x 1 making P = 2.5W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54F74-049A-E497-AE98-8CC2CE6E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26" y="1999855"/>
            <a:ext cx="3956997" cy="28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resistance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AU" dirty="0"/>
                  <a:t>Same schematic but this time we have two resistors in parallel!</a:t>
                </a:r>
              </a:p>
              <a:p>
                <a:r>
                  <a:rPr lang="en-AU" dirty="0"/>
                  <a:t>For resistors in parallel we use the parallel resistance equation: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5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5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sz="5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AU" sz="57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5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5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AU" sz="57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5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5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5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AU" sz="5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5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AU" sz="5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5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sz="5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5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5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dirty="0"/>
                  <a:t> 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In parallel the voltage stays the same, but the current is divided between the resistors</a:t>
                </a:r>
                <a:endParaRPr lang="en-AU" dirty="0">
                  <a:latin typeface="Stellar" panose="020005060400000200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  <a:blipFill>
                <a:blip r:embed="rId2"/>
                <a:stretch>
                  <a:fillRect l="-1328" t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3746EF-58DA-6445-520B-C9F30045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02" y="2122113"/>
            <a:ext cx="4802809" cy="26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1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2DE-C27D-2C1F-53F4-2EB90EB7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resistance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Example:</a:t>
                </a:r>
              </a:p>
              <a:p>
                <a:pPr lvl="1"/>
                <a:r>
                  <a:rPr lang="en-AU" dirty="0">
                    <a:latin typeface="Stellar" panose="02000506040000020004"/>
                  </a:rPr>
                  <a:t>If we have a 5V battery connected to two 5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AU" dirty="0">
                    <a:latin typeface="Stellar" panose="02000506040000020004"/>
                    <a:cs typeface="Times New Roman" panose="02020603050405020304" pitchFamily="18" charset="0"/>
                  </a:rPr>
                  <a:t> resistor, how much current is in the circuit and how much power is it using?</a:t>
                </a:r>
              </a:p>
              <a:p>
                <a:pPr lvl="1"/>
                <a:r>
                  <a:rPr lang="en-AU" dirty="0">
                    <a:latin typeface="Stellar" panose="02000506040000020004"/>
                    <a:cs typeface="Times New Roman" panose="02020603050405020304" pitchFamily="18" charset="0"/>
                  </a:rPr>
                  <a:t>To find the resistance we use the equation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AU" sz="2400" b="0" dirty="0">
                    <a:latin typeface="Stellar" panose="02000506040000020004"/>
                  </a:rPr>
                  <a:t>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AU" sz="2400" b="0" dirty="0">
                  <a:latin typeface="Stellar" panose="02000506040000020004"/>
                </a:endParaRPr>
              </a:p>
              <a:p>
                <a:pPr lvl="1"/>
                <a:r>
                  <a:rPr lang="en-AU" dirty="0">
                    <a:latin typeface="Stellar" panose="02000506040000020004"/>
                  </a:rPr>
                  <a:t>To find the current we use V = I x R</a:t>
                </a:r>
                <a:endParaRPr lang="en-AU" sz="2400" b="0" dirty="0">
                  <a:latin typeface="Stellar" panose="02000506040000020004"/>
                </a:endParaRPr>
              </a:p>
              <a:p>
                <a:pPr lvl="1"/>
                <a:r>
                  <a:rPr lang="en-AU" dirty="0">
                    <a:latin typeface="Stellar" panose="02000506040000020004"/>
                    <a:cs typeface="Times New Roman" panose="02020603050405020304" pitchFamily="18" charset="0"/>
                  </a:rPr>
                  <a:t>5 = I x 2.5 making I = 2A</a:t>
                </a:r>
              </a:p>
              <a:p>
                <a:pPr lvl="1"/>
                <a:r>
                  <a:rPr lang="en-AU" dirty="0">
                    <a:latin typeface="Stellar" panose="02000506040000020004"/>
                    <a:cs typeface="Times New Roman" panose="02020603050405020304" pitchFamily="18" charset="0"/>
                  </a:rPr>
                  <a:t>To find the power we use P = V x I</a:t>
                </a:r>
              </a:p>
              <a:p>
                <a:pPr lvl="1"/>
                <a:r>
                  <a:rPr lang="en-AU" dirty="0">
                    <a:latin typeface="Stellar" panose="02000506040000020004"/>
                  </a:rPr>
                  <a:t>P = 5 x 2 making P = 10W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92C89-AC2D-F3E5-1AED-363B16BE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8896" cy="4351338"/>
              </a:xfrm>
              <a:blipFill>
                <a:blip r:embed="rId2"/>
                <a:stretch>
                  <a:fillRect l="-1708" t="-2241" r="-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5291F4-A81F-7566-8FC5-2503AA05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31" y="2311649"/>
            <a:ext cx="4402139" cy="22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51AA08F579A74890222AA8CFAB5394" ma:contentTypeVersion="17" ma:contentTypeDescription="Create a new document." ma:contentTypeScope="" ma:versionID="c9985060954a88d1955baed5072795b5">
  <xsd:schema xmlns:xsd="http://www.w3.org/2001/XMLSchema" xmlns:xs="http://www.w3.org/2001/XMLSchema" xmlns:p="http://schemas.microsoft.com/office/2006/metadata/properties" xmlns:ns2="62998c10-5606-4f3f-bf7c-d99d9673e4dc" xmlns:ns3="c12f7bf7-652c-4ea8-bfb5-51a5cbd05e2f" targetNamespace="http://schemas.microsoft.com/office/2006/metadata/properties" ma:root="true" ma:fieldsID="e9b44c047f1a66becd8f638ffff8ffba" ns2:_="" ns3:_="">
    <xsd:import namespace="62998c10-5606-4f3f-bf7c-d99d9673e4dc"/>
    <xsd:import namespace="c12f7bf7-652c-4ea8-bfb5-51a5cbd05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98c10-5606-4f3f-bf7c-d99d9673e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f7bf7-652c-4ea8-bfb5-51a5cbd05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e9bace3-0c2a-4ad9-9873-df4e1f3b7974}" ma:internalName="TaxCatchAll" ma:showField="CatchAllData" ma:web="c12f7bf7-652c-4ea8-bfb5-51a5cbd05e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12f7bf7-652c-4ea8-bfb5-51a5cbd05e2f">
      <UserInfo>
        <DisplayName/>
        <AccountId xsi:nil="true"/>
        <AccountType/>
      </UserInfo>
    </SharedWithUsers>
    <MediaLengthInSeconds xmlns="62998c10-5606-4f3f-bf7c-d99d9673e4dc" xsi:nil="true"/>
    <lcf76f155ced4ddcb4097134ff3c332f xmlns="62998c10-5606-4f3f-bf7c-d99d9673e4dc">
      <Terms xmlns="http://schemas.microsoft.com/office/infopath/2007/PartnerControls"/>
    </lcf76f155ced4ddcb4097134ff3c332f>
    <TaxCatchAll xmlns="c12f7bf7-652c-4ea8-bfb5-51a5cbd05e2f" xsi:nil="true"/>
  </documentManagement>
</p:properties>
</file>

<file path=customXml/itemProps1.xml><?xml version="1.0" encoding="utf-8"?>
<ds:datastoreItem xmlns:ds="http://schemas.openxmlformats.org/officeDocument/2006/customXml" ds:itemID="{58CE1114-F262-4BF3-9DCC-341D548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A92451-3AF8-4B1E-991D-519D387D6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98c10-5606-4f3f-bf7c-d99d9673e4dc"/>
    <ds:schemaRef ds:uri="c12f7bf7-652c-4ea8-bfb5-51a5cbd05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BB3D26-9CF1-4EA6-89CE-FBC8FF0DCD31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a9f98162-5a16-4b02-92d2-f1b325417f4f"/>
    <ds:schemaRef ds:uri="ca318563-15de-4117-87f2-48005effc5ef"/>
    <ds:schemaRef ds:uri="37e425c5-7fb0-4b65-81cf-489fb79bb8ca"/>
    <ds:schemaRef ds:uri="f81665fd-f76b-478a-9b5c-a5d41afe34e1"/>
    <ds:schemaRef ds:uri="c12f7bf7-652c-4ea8-bfb5-51a5cbd05e2f"/>
    <ds:schemaRef ds:uri="62998c10-5606-4f3f-bf7c-d99d9673e4d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24737</TotalTime>
  <Words>925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BinarX Summer 2024 School Holiday Program</vt:lpstr>
      <vt:lpstr>Objectives</vt:lpstr>
      <vt:lpstr>Ohms Law</vt:lpstr>
      <vt:lpstr>Power</vt:lpstr>
      <vt:lpstr>Example</vt:lpstr>
      <vt:lpstr>Series resistance example</vt:lpstr>
      <vt:lpstr>Series resistance example</vt:lpstr>
      <vt:lpstr>Parallel resistance example</vt:lpstr>
      <vt:lpstr>Parallel resistance example</vt:lpstr>
      <vt:lpstr>How to wire up a digital circuit</vt:lpstr>
      <vt:lpstr>How to wire up a digital circuit</vt:lpstr>
      <vt:lpstr>How to wire up a digital circuit</vt:lpstr>
      <vt:lpstr>How to wire up a digital circuit</vt:lpstr>
      <vt:lpstr>How to wire up a digital circuit</vt:lpstr>
      <vt:lpstr>How to wire up a digital circuit</vt:lpstr>
      <vt:lpstr>How to wire up a digital circuit</vt:lpstr>
      <vt:lpstr>Breadboard</vt:lpstr>
      <vt:lpstr>Protoboard</vt:lpstr>
      <vt:lpstr>Measuring Voltage and Current</vt:lpstr>
      <vt:lpstr>Measuring Voltage</vt:lpstr>
      <vt:lpstr>Measuring Voltage</vt:lpstr>
      <vt:lpstr>Measuring Voltage</vt:lpstr>
      <vt:lpstr>Measuring Resistance</vt:lpstr>
      <vt:lpstr>Measuring Current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Stuart Buchan</dc:creator>
  <cp:lastModifiedBy>Fergus Downey</cp:lastModifiedBy>
  <cp:revision>9</cp:revision>
  <dcterms:created xsi:type="dcterms:W3CDTF">2021-10-27T02:36:48Z</dcterms:created>
  <dcterms:modified xsi:type="dcterms:W3CDTF">2024-01-09T08:14:42Z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0x010100C69BACB47154134A8AF091548CFF76B2</vt:lpwstr>
  </property>
  <property fmtid="{D5CDD505-2E9C-101B-9397-08002B2CF9AE}" pid="3" name="Order">
    <vt:r8>1673300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