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33" name="PlaceHolder 2"/>
          <p:cNvSpPr>
            <a:spLocks noGrp="1"/>
          </p:cNvSpPr>
          <p:nvPr>
            <p:ph type="body"/>
          </p:nvPr>
        </p:nvSpPr>
        <p:spPr>
          <a:xfrm>
            <a:off x="612720" y="160020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4" name="PlaceHolder 3"/>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36"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7"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8"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9" name="PlaceHolder 5"/>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41" name="PlaceHolder 2"/>
          <p:cNvSpPr>
            <a:spLocks noGrp="1"/>
          </p:cNvSpPr>
          <p:nvPr>
            <p:ph type="body"/>
          </p:nvPr>
        </p:nvSpPr>
        <p:spPr>
          <a:xfrm>
            <a:off x="6127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2" name="PlaceHolder 3"/>
          <p:cNvSpPr>
            <a:spLocks noGrp="1"/>
          </p:cNvSpPr>
          <p:nvPr>
            <p:ph type="body"/>
          </p:nvPr>
        </p:nvSpPr>
        <p:spPr>
          <a:xfrm>
            <a:off x="336960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3" name="PlaceHolder 4"/>
          <p:cNvSpPr>
            <a:spLocks noGrp="1"/>
          </p:cNvSpPr>
          <p:nvPr>
            <p:ph type="body"/>
          </p:nvPr>
        </p:nvSpPr>
        <p:spPr>
          <a:xfrm>
            <a:off x="61261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4" name="PlaceHolder 5"/>
          <p:cNvSpPr>
            <a:spLocks noGrp="1"/>
          </p:cNvSpPr>
          <p:nvPr>
            <p:ph type="body"/>
          </p:nvPr>
        </p:nvSpPr>
        <p:spPr>
          <a:xfrm>
            <a:off x="6127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5" name="PlaceHolder 6"/>
          <p:cNvSpPr>
            <a:spLocks noGrp="1"/>
          </p:cNvSpPr>
          <p:nvPr>
            <p:ph type="body"/>
          </p:nvPr>
        </p:nvSpPr>
        <p:spPr>
          <a:xfrm>
            <a:off x="336960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46" name="PlaceHolder 7"/>
          <p:cNvSpPr>
            <a:spLocks noGrp="1"/>
          </p:cNvSpPr>
          <p:nvPr>
            <p:ph type="body"/>
          </p:nvPr>
        </p:nvSpPr>
        <p:spPr>
          <a:xfrm>
            <a:off x="61261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56" name="PlaceHolder 2"/>
          <p:cNvSpPr>
            <a:spLocks noGrp="1"/>
          </p:cNvSpPr>
          <p:nvPr>
            <p:ph type="subTitle"/>
          </p:nvPr>
        </p:nvSpPr>
        <p:spPr>
          <a:xfrm>
            <a:off x="612720" y="1600200"/>
            <a:ext cx="8152920" cy="4495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58" name="PlaceHolder 2"/>
          <p:cNvSpPr>
            <a:spLocks noGrp="1"/>
          </p:cNvSpPr>
          <p:nvPr>
            <p:ph type="body"/>
          </p:nvPr>
        </p:nvSpPr>
        <p:spPr>
          <a:xfrm>
            <a:off x="612720" y="1600200"/>
            <a:ext cx="815292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60"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1"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12720" y="228600"/>
            <a:ext cx="8152920" cy="459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65"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6"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67"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12" name="PlaceHolder 2"/>
          <p:cNvSpPr>
            <a:spLocks noGrp="1"/>
          </p:cNvSpPr>
          <p:nvPr>
            <p:ph type="subTitle"/>
          </p:nvPr>
        </p:nvSpPr>
        <p:spPr>
          <a:xfrm>
            <a:off x="612720" y="1600200"/>
            <a:ext cx="8152920" cy="4495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69"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0"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1" name="PlaceHolder 4"/>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73"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4"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5" name="PlaceHolder 4"/>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77" name="PlaceHolder 2"/>
          <p:cNvSpPr>
            <a:spLocks noGrp="1"/>
          </p:cNvSpPr>
          <p:nvPr>
            <p:ph type="body"/>
          </p:nvPr>
        </p:nvSpPr>
        <p:spPr>
          <a:xfrm>
            <a:off x="612720" y="160020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78" name="PlaceHolder 3"/>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80"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1"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2"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3" name="PlaceHolder 5"/>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85" name="PlaceHolder 2"/>
          <p:cNvSpPr>
            <a:spLocks noGrp="1"/>
          </p:cNvSpPr>
          <p:nvPr>
            <p:ph type="body"/>
          </p:nvPr>
        </p:nvSpPr>
        <p:spPr>
          <a:xfrm>
            <a:off x="6127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6" name="PlaceHolder 3"/>
          <p:cNvSpPr>
            <a:spLocks noGrp="1"/>
          </p:cNvSpPr>
          <p:nvPr>
            <p:ph type="body"/>
          </p:nvPr>
        </p:nvSpPr>
        <p:spPr>
          <a:xfrm>
            <a:off x="336960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7" name="PlaceHolder 4"/>
          <p:cNvSpPr>
            <a:spLocks noGrp="1"/>
          </p:cNvSpPr>
          <p:nvPr>
            <p:ph type="body"/>
          </p:nvPr>
        </p:nvSpPr>
        <p:spPr>
          <a:xfrm>
            <a:off x="6126120" y="160020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8" name="PlaceHolder 5"/>
          <p:cNvSpPr>
            <a:spLocks noGrp="1"/>
          </p:cNvSpPr>
          <p:nvPr>
            <p:ph type="body"/>
          </p:nvPr>
        </p:nvSpPr>
        <p:spPr>
          <a:xfrm>
            <a:off x="6127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89" name="PlaceHolder 6"/>
          <p:cNvSpPr>
            <a:spLocks noGrp="1"/>
          </p:cNvSpPr>
          <p:nvPr>
            <p:ph type="body"/>
          </p:nvPr>
        </p:nvSpPr>
        <p:spPr>
          <a:xfrm>
            <a:off x="336960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90" name="PlaceHolder 7"/>
          <p:cNvSpPr>
            <a:spLocks noGrp="1"/>
          </p:cNvSpPr>
          <p:nvPr>
            <p:ph type="body"/>
          </p:nvPr>
        </p:nvSpPr>
        <p:spPr>
          <a:xfrm>
            <a:off x="6126120" y="3948480"/>
            <a:ext cx="26251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14" name="PlaceHolder 2"/>
          <p:cNvSpPr>
            <a:spLocks noGrp="1"/>
          </p:cNvSpPr>
          <p:nvPr>
            <p:ph type="body"/>
          </p:nvPr>
        </p:nvSpPr>
        <p:spPr>
          <a:xfrm>
            <a:off x="612720" y="1600200"/>
            <a:ext cx="815292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16"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17"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12720" y="228600"/>
            <a:ext cx="8152920" cy="45921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21"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2" name="PlaceHolder 3"/>
          <p:cNvSpPr>
            <a:spLocks noGrp="1"/>
          </p:cNvSpPr>
          <p:nvPr>
            <p:ph type="body"/>
          </p:nvPr>
        </p:nvSpPr>
        <p:spPr>
          <a:xfrm>
            <a:off x="47905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3" name="PlaceHolder 4"/>
          <p:cNvSpPr>
            <a:spLocks noGrp="1"/>
          </p:cNvSpPr>
          <p:nvPr>
            <p:ph type="body"/>
          </p:nvPr>
        </p:nvSpPr>
        <p:spPr>
          <a:xfrm>
            <a:off x="6127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25" name="PlaceHolder 2"/>
          <p:cNvSpPr>
            <a:spLocks noGrp="1"/>
          </p:cNvSpPr>
          <p:nvPr>
            <p:ph type="body"/>
          </p:nvPr>
        </p:nvSpPr>
        <p:spPr>
          <a:xfrm>
            <a:off x="612720" y="1600200"/>
            <a:ext cx="3978360" cy="449532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6"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27" name="PlaceHolder 4"/>
          <p:cNvSpPr>
            <a:spLocks noGrp="1"/>
          </p:cNvSpPr>
          <p:nvPr>
            <p:ph type="body"/>
          </p:nvPr>
        </p:nvSpPr>
        <p:spPr>
          <a:xfrm>
            <a:off x="4790520" y="394848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12720" y="228600"/>
            <a:ext cx="8152920" cy="990360"/>
          </a:xfrm>
          <a:prstGeom prst="rect">
            <a:avLst/>
          </a:prstGeom>
        </p:spPr>
        <p:txBody>
          <a:bodyPr lIns="0" rIns="0" tIns="0" bIns="0" anchor="ctr">
            <a:spAutoFit/>
          </a:bodyPr>
          <a:p>
            <a:endParaRPr b="0" lang="fr-FR" sz="1800" spc="-1" strike="noStrike">
              <a:solidFill>
                <a:srgbClr val="000000"/>
              </a:solidFill>
              <a:latin typeface="Tw Cen MT"/>
            </a:endParaRPr>
          </a:p>
        </p:txBody>
      </p:sp>
      <p:sp>
        <p:nvSpPr>
          <p:cNvPr id="29" name="PlaceHolder 2"/>
          <p:cNvSpPr>
            <a:spLocks noGrp="1"/>
          </p:cNvSpPr>
          <p:nvPr>
            <p:ph type="body"/>
          </p:nvPr>
        </p:nvSpPr>
        <p:spPr>
          <a:xfrm>
            <a:off x="6127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0" name="PlaceHolder 3"/>
          <p:cNvSpPr>
            <a:spLocks noGrp="1"/>
          </p:cNvSpPr>
          <p:nvPr>
            <p:ph type="body"/>
          </p:nvPr>
        </p:nvSpPr>
        <p:spPr>
          <a:xfrm>
            <a:off x="4790520" y="1600200"/>
            <a:ext cx="3978360" cy="2144160"/>
          </a:xfrm>
          <a:prstGeom prst="rect">
            <a:avLst/>
          </a:prstGeom>
        </p:spPr>
        <p:txBody>
          <a:bodyPr lIns="0" rIns="0" tIns="0" bIns="0">
            <a:normAutofit/>
          </a:bodyPr>
          <a:p>
            <a:endParaRPr b="0" lang="fr-FR" sz="2900" spc="-1" strike="noStrike">
              <a:solidFill>
                <a:srgbClr val="000000"/>
              </a:solidFill>
              <a:latin typeface="Tw Cen MT"/>
            </a:endParaRPr>
          </a:p>
        </p:txBody>
      </p:sp>
      <p:sp>
        <p:nvSpPr>
          <p:cNvPr id="31" name="PlaceHolder 4"/>
          <p:cNvSpPr>
            <a:spLocks noGrp="1"/>
          </p:cNvSpPr>
          <p:nvPr>
            <p:ph type="body"/>
          </p:nvPr>
        </p:nvSpPr>
        <p:spPr>
          <a:xfrm>
            <a:off x="612720" y="3948480"/>
            <a:ext cx="8152920" cy="2144160"/>
          </a:xfrm>
          <a:prstGeom prst="rect">
            <a:avLst/>
          </a:prstGeom>
        </p:spPr>
        <p:txBody>
          <a:bodyPr lIns="0" rIns="0" tIns="0" bIns="0">
            <a:normAutofit/>
          </a:bodyPr>
          <a:p>
            <a:endParaRPr b="0" lang="fr-FR" sz="2900" spc="-1" strike="noStrike">
              <a:solidFill>
                <a:srgbClr val="000000"/>
              </a:solidFill>
              <a:latin typeface="Tw Cen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75f55"/>
        </a:solidFill>
      </p:bgPr>
    </p:bg>
    <p:spTree>
      <p:nvGrpSpPr>
        <p:cNvPr id="1" name=""/>
        <p:cNvGrpSpPr/>
        <p:nvPr/>
      </p:nvGrpSpPr>
      <p:grpSpPr>
        <a:xfrm>
          <a:off x="0" y="0"/>
          <a:ext cx="0" cy="0"/>
          <a:chOff x="0" y="0"/>
          <a:chExt cx="0" cy="0"/>
        </a:xfrm>
      </p:grpSpPr>
      <p:sp>
        <p:nvSpPr>
          <p:cNvPr id="0" name="CustomShape 1" hidden="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1" name="CustomShape 2" hidden="1"/>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2" name="CustomShape 3" hidden="1"/>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0" y="5970960"/>
            <a:ext cx="9143640" cy="886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9000" y="6053400"/>
            <a:ext cx="2248920" cy="71280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2359080" y="6044040"/>
            <a:ext cx="6784560" cy="71280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6" name="PlaceHolder 7"/>
          <p:cNvSpPr>
            <a:spLocks noGrp="1"/>
          </p:cNvSpPr>
          <p:nvPr>
            <p:ph type="title"/>
          </p:nvPr>
        </p:nvSpPr>
        <p:spPr>
          <a:xfrm>
            <a:off x="2362320" y="4038480"/>
            <a:ext cx="6476760" cy="1828440"/>
          </a:xfrm>
          <a:prstGeom prst="rect">
            <a:avLst/>
          </a:prstGeom>
        </p:spPr>
        <p:txBody>
          <a:bodyPr lIns="90000" rIns="90000" tIns="45000" bIns="45000" anchor="b">
            <a:noAutofit/>
          </a:bodyPr>
          <a:p>
            <a:pPr>
              <a:lnSpc>
                <a:spcPct val="100000"/>
              </a:lnSpc>
            </a:pPr>
            <a:r>
              <a:rPr b="0" lang="fr-FR" sz="4400" spc="-1" strike="noStrike" cap="all">
                <a:solidFill>
                  <a:srgbClr val="ebddc3"/>
                </a:solidFill>
                <a:latin typeface="Tw Cen MT"/>
              </a:rPr>
              <a:t>Cliquez pour modifier le style du titre</a:t>
            </a:r>
            <a:endParaRPr b="0" lang="fr-FR" sz="4400" spc="-1" strike="noStrike">
              <a:solidFill>
                <a:srgbClr val="ffffff"/>
              </a:solidFill>
              <a:latin typeface="Tw Cen MT"/>
            </a:endParaRPr>
          </a:p>
        </p:txBody>
      </p:sp>
      <p:sp>
        <p:nvSpPr>
          <p:cNvPr id="7" name="PlaceHolder 8"/>
          <p:cNvSpPr>
            <a:spLocks noGrp="1"/>
          </p:cNvSpPr>
          <p:nvPr>
            <p:ph type="dt"/>
          </p:nvPr>
        </p:nvSpPr>
        <p:spPr>
          <a:xfrm>
            <a:off x="76320" y="6068520"/>
            <a:ext cx="2057040" cy="685440"/>
          </a:xfrm>
          <a:prstGeom prst="rect">
            <a:avLst/>
          </a:prstGeom>
        </p:spPr>
        <p:txBody>
          <a:bodyPr lIns="90000" rIns="90000" tIns="45000" bIns="45000" anchor="ctr">
            <a:noAutofit/>
          </a:bodyPr>
          <a:p>
            <a:pPr algn="ctr">
              <a:lnSpc>
                <a:spcPct val="100000"/>
              </a:lnSpc>
            </a:pPr>
            <a:fld id="{24452588-3F82-4F4C-9F82-28D502C579E3}" type="datetime">
              <a:rPr b="0" lang="en-US" sz="2000" spc="-1" strike="noStrike">
                <a:solidFill>
                  <a:srgbClr val="ffffff"/>
                </a:solidFill>
                <a:latin typeface="Tw Cen MT"/>
              </a:rPr>
              <a:t>11/26/19</a:t>
            </a:fld>
            <a:endParaRPr b="0" lang="en-US" sz="2000" spc="-1" strike="noStrike">
              <a:latin typeface="Times New Roman"/>
            </a:endParaRPr>
          </a:p>
        </p:txBody>
      </p:sp>
      <p:sp>
        <p:nvSpPr>
          <p:cNvPr id="8" name="PlaceHolder 9"/>
          <p:cNvSpPr>
            <a:spLocks noGrp="1"/>
          </p:cNvSpPr>
          <p:nvPr>
            <p:ph type="ftr"/>
          </p:nvPr>
        </p:nvSpPr>
        <p:spPr>
          <a:xfrm>
            <a:off x="2085480" y="236520"/>
            <a:ext cx="5866920" cy="364680"/>
          </a:xfrm>
          <a:prstGeom prst="rect">
            <a:avLst/>
          </a:prstGeom>
        </p:spPr>
        <p:txBody>
          <a:bodyPr lIns="90000" rIns="90000" tIns="45000" bIns="45000" anchor="ctr">
            <a:noAutofit/>
          </a:bodyPr>
          <a:p>
            <a:endParaRPr b="0" lang="en-US" sz="2400" spc="-1" strike="noStrike">
              <a:latin typeface="Times New Roman"/>
            </a:endParaRPr>
          </a:p>
        </p:txBody>
      </p:sp>
      <p:sp>
        <p:nvSpPr>
          <p:cNvPr id="9" name="PlaceHolder 10"/>
          <p:cNvSpPr>
            <a:spLocks noGrp="1"/>
          </p:cNvSpPr>
          <p:nvPr>
            <p:ph type="sldNum"/>
          </p:nvPr>
        </p:nvSpPr>
        <p:spPr>
          <a:xfrm>
            <a:off x="8001000" y="228600"/>
            <a:ext cx="837720" cy="380520"/>
          </a:xfrm>
          <a:prstGeom prst="rect">
            <a:avLst/>
          </a:prstGeom>
        </p:spPr>
        <p:txBody>
          <a:bodyPr lIns="90000" rIns="90000" tIns="45000" bIns="45000" anchor="ctr">
            <a:noAutofit/>
          </a:bodyPr>
          <a:p>
            <a:pPr algn="ctr">
              <a:lnSpc>
                <a:spcPct val="100000"/>
              </a:lnSpc>
            </a:pPr>
            <a:fld id="{47A954F6-6BFF-4278-A3FF-CB9830915550}" type="slidenum">
              <a:rPr b="1" lang="en-US" sz="1400" spc="-1" strike="noStrike">
                <a:solidFill>
                  <a:srgbClr val="ebddc3"/>
                </a:solidFill>
                <a:latin typeface="Tw Cen MT"/>
              </a:rPr>
              <a:t>&lt;number&gt;</a:t>
            </a:fld>
            <a:endParaRPr b="0" lang="en-US" sz="1400" spc="-1" strike="noStrike">
              <a:latin typeface="Times New Roman"/>
            </a:endParaRPr>
          </a:p>
        </p:txBody>
      </p:sp>
      <p:sp>
        <p:nvSpPr>
          <p:cNvPr id="10" name="PlaceHolder 11"/>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FR" sz="2900" spc="-1" strike="noStrike">
                <a:solidFill>
                  <a:srgbClr val="ffffff"/>
                </a:solidFill>
                <a:latin typeface="Tw Cen MT"/>
              </a:rPr>
              <a:t>Click to edit the outline text format</a:t>
            </a:r>
            <a:endParaRPr b="0" lang="fr-FR" sz="2900" spc="-1" strike="noStrike">
              <a:solidFill>
                <a:srgbClr val="ffffff"/>
              </a:solidFill>
              <a:latin typeface="Tw Cen MT"/>
            </a:endParaRPr>
          </a:p>
          <a:p>
            <a:pPr lvl="1" marL="864000" indent="-324000">
              <a:spcBef>
                <a:spcPts val="1134"/>
              </a:spcBef>
              <a:buClr>
                <a:srgbClr val="000000"/>
              </a:buClr>
              <a:buSzPct val="75000"/>
              <a:buFont typeface="Symbol" charset="2"/>
              <a:buChar char=""/>
            </a:pPr>
            <a:r>
              <a:rPr b="0" lang="fr-FR" sz="2300" spc="-1" strike="noStrike">
                <a:solidFill>
                  <a:srgbClr val="ffffff"/>
                </a:solidFill>
                <a:latin typeface="Tw Cen MT"/>
              </a:rPr>
              <a:t>Second Outline Level</a:t>
            </a:r>
            <a:endParaRPr b="0" lang="fr-FR" sz="2300" spc="-1" strike="noStrike">
              <a:solidFill>
                <a:srgbClr val="ffffff"/>
              </a:solidFill>
              <a:latin typeface="Tw Cen MT"/>
            </a:endParaRPr>
          </a:p>
          <a:p>
            <a:pPr lvl="2" marL="1296000" indent="-288000">
              <a:spcBef>
                <a:spcPts val="850"/>
              </a:spcBef>
              <a:buClr>
                <a:srgbClr val="000000"/>
              </a:buClr>
              <a:buSzPct val="45000"/>
              <a:buFont typeface="Wingdings" charset="2"/>
              <a:buChar char=""/>
            </a:pPr>
            <a:r>
              <a:rPr b="0" lang="fr-FR" sz="2000" spc="-1" strike="noStrike">
                <a:solidFill>
                  <a:srgbClr val="ffffff"/>
                </a:solidFill>
                <a:latin typeface="Tw Cen MT"/>
              </a:rPr>
              <a:t>Third Outline Level</a:t>
            </a:r>
            <a:endParaRPr b="0" lang="fr-FR" sz="2000" spc="-1" strike="noStrike">
              <a:solidFill>
                <a:srgbClr val="ffffff"/>
              </a:solidFill>
              <a:latin typeface="Tw Cen MT"/>
            </a:endParaRPr>
          </a:p>
          <a:p>
            <a:pPr lvl="3" marL="1728000" indent="-216000">
              <a:spcBef>
                <a:spcPts val="567"/>
              </a:spcBef>
              <a:buClr>
                <a:srgbClr val="000000"/>
              </a:buClr>
              <a:buSzPct val="75000"/>
              <a:buFont typeface="Symbol" charset="2"/>
              <a:buChar char=""/>
            </a:pPr>
            <a:r>
              <a:rPr b="0" lang="fr-FR" sz="2000" spc="-1" strike="noStrike">
                <a:solidFill>
                  <a:srgbClr val="ffffff"/>
                </a:solidFill>
                <a:latin typeface="Tw Cen MT"/>
              </a:rPr>
              <a:t>Fourth Outline Level</a:t>
            </a:r>
            <a:endParaRPr b="0" lang="fr-FR" sz="2000" spc="-1" strike="noStrike">
              <a:solidFill>
                <a:srgbClr val="ffffff"/>
              </a:solidFill>
              <a:latin typeface="Tw Cen MT"/>
            </a:endParaRPr>
          </a:p>
          <a:p>
            <a:pPr lvl="4" marL="2160000" indent="-216000">
              <a:spcBef>
                <a:spcPts val="283"/>
              </a:spcBef>
              <a:buClr>
                <a:srgbClr val="000000"/>
              </a:buClr>
              <a:buSzPct val="45000"/>
              <a:buFont typeface="Wingdings" charset="2"/>
              <a:buChar char=""/>
            </a:pPr>
            <a:r>
              <a:rPr b="0" lang="fr-FR" sz="2000" spc="-1" strike="noStrike">
                <a:solidFill>
                  <a:srgbClr val="ffffff"/>
                </a:solidFill>
                <a:latin typeface="Tw Cen MT"/>
              </a:rPr>
              <a:t>Fifth Outline Level</a:t>
            </a:r>
            <a:endParaRPr b="0" lang="fr-FR" sz="2000" spc="-1" strike="noStrike">
              <a:solidFill>
                <a:srgbClr val="ffffff"/>
              </a:solidFill>
              <a:latin typeface="Tw Cen MT"/>
            </a:endParaRPr>
          </a:p>
          <a:p>
            <a:pPr lvl="5" marL="2592000" indent="-216000">
              <a:spcBef>
                <a:spcPts val="283"/>
              </a:spcBef>
              <a:buClr>
                <a:srgbClr val="000000"/>
              </a:buClr>
              <a:buSzPct val="45000"/>
              <a:buFont typeface="Wingdings" charset="2"/>
              <a:buChar char=""/>
            </a:pPr>
            <a:r>
              <a:rPr b="0" lang="fr-FR" sz="2000" spc="-1" strike="noStrike">
                <a:solidFill>
                  <a:srgbClr val="ffffff"/>
                </a:solidFill>
                <a:latin typeface="Tw Cen MT"/>
              </a:rPr>
              <a:t>Sixth Outline Level</a:t>
            </a:r>
            <a:endParaRPr b="0" lang="fr-FR" sz="2000" spc="-1" strike="noStrike">
              <a:solidFill>
                <a:srgbClr val="ffffff"/>
              </a:solidFill>
              <a:latin typeface="Tw Cen MT"/>
            </a:endParaRPr>
          </a:p>
          <a:p>
            <a:pPr lvl="6" marL="3024000" indent="-216000">
              <a:spcBef>
                <a:spcPts val="283"/>
              </a:spcBef>
              <a:buClr>
                <a:srgbClr val="000000"/>
              </a:buClr>
              <a:buSzPct val="45000"/>
              <a:buFont typeface="Wingdings" charset="2"/>
              <a:buChar char=""/>
            </a:pPr>
            <a:r>
              <a:rPr b="0" lang="fr-FR" sz="2000" spc="-1" strike="noStrike">
                <a:solidFill>
                  <a:srgbClr val="ffffff"/>
                </a:solidFill>
                <a:latin typeface="Tw Cen MT"/>
              </a:rPr>
              <a:t>Seventh Outline Level</a:t>
            </a:r>
            <a:endParaRPr b="0" lang="fr-FR" sz="2000" spc="-1" strike="noStrike">
              <a:solidFill>
                <a:srgbClr val="ffffff"/>
              </a:solidFill>
              <a:latin typeface="Tw Cen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1234440"/>
            <a:ext cx="9143640" cy="319680"/>
          </a:xfrm>
          <a:prstGeom prst="rect">
            <a:avLst/>
          </a:prstGeom>
          <a:solidFill>
            <a:srgbClr val="ffffff"/>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8" name="CustomShape 2"/>
          <p:cNvSpPr/>
          <p:nvPr/>
        </p:nvSpPr>
        <p:spPr>
          <a:xfrm>
            <a:off x="0" y="1280160"/>
            <a:ext cx="533160" cy="228240"/>
          </a:xfrm>
          <a:prstGeom prst="rect">
            <a:avLst/>
          </a:prstGeom>
          <a:solidFill>
            <a:schemeClr val="accent2">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49" name="CustomShape 3"/>
          <p:cNvSpPr/>
          <p:nvPr/>
        </p:nvSpPr>
        <p:spPr>
          <a:xfrm>
            <a:off x="590400" y="1280160"/>
            <a:ext cx="8553240" cy="228240"/>
          </a:xfrm>
          <a:prstGeom prst="rect">
            <a:avLst/>
          </a:prstGeom>
          <a:solidFill>
            <a:schemeClr val="accent1">
              <a:alpha val="100000"/>
            </a:schemeClr>
          </a:solidFill>
          <a:ln w="50760">
            <a:noFill/>
          </a:ln>
          <a:effectLst>
            <a:outerShdw blurRad="38100" dir="5400000" dist="29880" rotWithShape="0">
              <a:srgbClr val="000000">
                <a:alpha val="45000"/>
              </a:srgbClr>
            </a:outerShdw>
          </a:effectLst>
        </p:spPr>
        <p:style>
          <a:lnRef idx="3">
            <a:schemeClr val="lt1"/>
          </a:lnRef>
          <a:fillRef idx="1">
            <a:schemeClr val="accent1"/>
          </a:fillRef>
          <a:effectRef idx="1">
            <a:schemeClr val="accent1"/>
          </a:effectRef>
          <a:fontRef idx="minor"/>
        </p:style>
      </p:sp>
      <p:sp>
        <p:nvSpPr>
          <p:cNvPr id="50" name="PlaceHolder 4"/>
          <p:cNvSpPr>
            <a:spLocks noGrp="1"/>
          </p:cNvSpPr>
          <p:nvPr>
            <p:ph type="title"/>
          </p:nvPr>
        </p:nvSpPr>
        <p:spPr>
          <a:xfrm>
            <a:off x="612720" y="228600"/>
            <a:ext cx="8152920" cy="990360"/>
          </a:xfrm>
          <a:prstGeom prst="rect">
            <a:avLst/>
          </a:prstGeom>
        </p:spPr>
        <p:txBody>
          <a:bodyPr lIns="90000" rIns="90000" tIns="45000" bIns="45000" anchor="ctr">
            <a:noAutofit/>
          </a:bodyPr>
          <a:p>
            <a:pPr>
              <a:lnSpc>
                <a:spcPct val="100000"/>
              </a:lnSpc>
            </a:pPr>
            <a:r>
              <a:rPr b="0" lang="fr-FR" sz="4400" spc="-1" strike="noStrike">
                <a:solidFill>
                  <a:srgbClr val="775f55"/>
                </a:solidFill>
                <a:latin typeface="Tw Cen MT"/>
              </a:rPr>
              <a:t>Cliquez pour modifier le style du titre</a:t>
            </a:r>
            <a:endParaRPr b="0" lang="fr-FR" sz="4400" spc="-1" strike="noStrike">
              <a:solidFill>
                <a:srgbClr val="000000"/>
              </a:solidFill>
              <a:latin typeface="Tw Cen MT"/>
            </a:endParaRPr>
          </a:p>
        </p:txBody>
      </p:sp>
      <p:sp>
        <p:nvSpPr>
          <p:cNvPr id="51" name="PlaceHolder 5"/>
          <p:cNvSpPr>
            <a:spLocks noGrp="1"/>
          </p:cNvSpPr>
          <p:nvPr>
            <p:ph type="dt"/>
          </p:nvPr>
        </p:nvSpPr>
        <p:spPr>
          <a:xfrm>
            <a:off x="6095880" y="6248520"/>
            <a:ext cx="2666520" cy="364680"/>
          </a:xfrm>
          <a:prstGeom prst="rect">
            <a:avLst/>
          </a:prstGeom>
        </p:spPr>
        <p:txBody>
          <a:bodyPr lIns="90000" rIns="90000" tIns="45000" bIns="45000" anchor="ctr">
            <a:noAutofit/>
          </a:bodyPr>
          <a:p>
            <a:pPr>
              <a:lnSpc>
                <a:spcPct val="100000"/>
              </a:lnSpc>
            </a:pPr>
            <a:fld id="{2C5F0CD3-4037-45E9-811C-9C3B1D76A336}" type="datetime">
              <a:rPr b="0" lang="en-US" sz="1400" spc="-1" strike="noStrike">
                <a:solidFill>
                  <a:srgbClr val="775f55"/>
                </a:solidFill>
                <a:latin typeface="Tw Cen MT"/>
              </a:rPr>
              <a:t>11/26/19</a:t>
            </a:fld>
            <a:endParaRPr b="0" lang="en-US" sz="1400" spc="-1" strike="noStrike">
              <a:latin typeface="Times New Roman"/>
            </a:endParaRPr>
          </a:p>
        </p:txBody>
      </p:sp>
      <p:sp>
        <p:nvSpPr>
          <p:cNvPr id="52" name="PlaceHolder 6"/>
          <p:cNvSpPr>
            <a:spLocks noGrp="1"/>
          </p:cNvSpPr>
          <p:nvPr>
            <p:ph type="ftr"/>
          </p:nvPr>
        </p:nvSpPr>
        <p:spPr>
          <a:xfrm>
            <a:off x="609480" y="6248160"/>
            <a:ext cx="5420880" cy="364680"/>
          </a:xfrm>
          <a:prstGeom prst="rect">
            <a:avLst/>
          </a:prstGeom>
        </p:spPr>
        <p:txBody>
          <a:bodyPr lIns="90000" rIns="90000" tIns="45000" bIns="45000" anchor="ctr">
            <a:noAutofit/>
          </a:bodyPr>
          <a:p>
            <a:endParaRPr b="0" lang="en-US" sz="2400" spc="-1" strike="noStrike">
              <a:latin typeface="Times New Roman"/>
            </a:endParaRPr>
          </a:p>
        </p:txBody>
      </p:sp>
      <p:sp>
        <p:nvSpPr>
          <p:cNvPr id="53" name="PlaceHolder 7"/>
          <p:cNvSpPr>
            <a:spLocks noGrp="1"/>
          </p:cNvSpPr>
          <p:nvPr>
            <p:ph type="sldNum"/>
          </p:nvPr>
        </p:nvSpPr>
        <p:spPr>
          <a:xfrm>
            <a:off x="0" y="1272240"/>
            <a:ext cx="533160" cy="244080"/>
          </a:xfrm>
          <a:prstGeom prst="rect">
            <a:avLst/>
          </a:prstGeom>
        </p:spPr>
        <p:txBody>
          <a:bodyPr lIns="90000" rIns="90000" tIns="45000" bIns="45000" anchor="ctr">
            <a:noAutofit/>
          </a:bodyPr>
          <a:p>
            <a:pPr algn="ctr">
              <a:lnSpc>
                <a:spcPct val="100000"/>
              </a:lnSpc>
            </a:pPr>
            <a:fld id="{4B9850DB-521F-42C8-95F7-680B25712868}" type="slidenum">
              <a:rPr b="1" lang="en-US" sz="1400" spc="-1" strike="noStrike">
                <a:solidFill>
                  <a:srgbClr val="ffffff"/>
                </a:solidFill>
                <a:latin typeface="Tw Cen MT"/>
              </a:rPr>
              <a:t>1</a:t>
            </a:fld>
            <a:endParaRPr b="0" lang="en-US" sz="1400" spc="-1" strike="noStrike">
              <a:latin typeface="Times New Roman"/>
            </a:endParaRPr>
          </a:p>
        </p:txBody>
      </p:sp>
      <p:sp>
        <p:nvSpPr>
          <p:cNvPr id="54" name="PlaceHolder 8"/>
          <p:cNvSpPr>
            <a:spLocks noGrp="1"/>
          </p:cNvSpPr>
          <p:nvPr>
            <p:ph type="body"/>
          </p:nvPr>
        </p:nvSpPr>
        <p:spPr>
          <a:xfrm>
            <a:off x="612720" y="1600200"/>
            <a:ext cx="8152920" cy="4495320"/>
          </a:xfrm>
          <a:prstGeom prst="rect">
            <a:avLst/>
          </a:prstGeom>
        </p:spPr>
        <p:txBody>
          <a:bodyPr lIns="90000" rIns="90000" tIns="45000" bIns="45000">
            <a:noAutofit/>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Cliquez pour modifier les styles du texte du masque</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Deuxième niveau</a:t>
            </a:r>
            <a:endParaRPr b="0" lang="fr-FR" sz="2600" spc="-1" strike="noStrike">
              <a:solidFill>
                <a:srgbClr val="000000"/>
              </a:solidFill>
              <a:latin typeface="Tw Cen MT"/>
            </a:endParaRPr>
          </a:p>
          <a:p>
            <a:pPr lvl="2" marL="914400" indent="-228240">
              <a:lnSpc>
                <a:spcPct val="100000"/>
              </a:lnSpc>
              <a:spcBef>
                <a:spcPts val="499"/>
              </a:spcBef>
              <a:buClr>
                <a:srgbClr val="dd8047"/>
              </a:buClr>
              <a:buSzPct val="75000"/>
              <a:buFont typeface="Wingdings" charset="2"/>
              <a:buChar char=""/>
            </a:pPr>
            <a:r>
              <a:rPr b="0" lang="fr-FR" sz="2300" spc="-1" strike="noStrike">
                <a:solidFill>
                  <a:srgbClr val="000000"/>
                </a:solidFill>
                <a:latin typeface="Tw Cen MT"/>
              </a:rPr>
              <a:t>Troisième niveau</a:t>
            </a:r>
            <a:endParaRPr b="0" lang="fr-FR" sz="2300" spc="-1" strike="noStrike">
              <a:solidFill>
                <a:srgbClr val="000000"/>
              </a:solidFill>
              <a:latin typeface="Tw Cen MT"/>
            </a:endParaRPr>
          </a:p>
          <a:p>
            <a:pPr lvl="3" marL="1371600" indent="-228240">
              <a:lnSpc>
                <a:spcPct val="100000"/>
              </a:lnSpc>
              <a:spcBef>
                <a:spcPts val="400"/>
              </a:spcBef>
              <a:buClr>
                <a:srgbClr val="a5ab81"/>
              </a:buClr>
              <a:buSzPct val="75000"/>
              <a:buFont typeface="Wingdings" charset="2"/>
              <a:buChar char=""/>
            </a:pPr>
            <a:r>
              <a:rPr b="0" lang="fr-FR" sz="2000" spc="-1" strike="noStrike">
                <a:solidFill>
                  <a:srgbClr val="000000"/>
                </a:solidFill>
                <a:latin typeface="Tw Cen MT"/>
              </a:rPr>
              <a:t>Quatrième niveau</a:t>
            </a:r>
            <a:endParaRPr b="0" lang="fr-FR" sz="2000" spc="-1" strike="noStrike">
              <a:solidFill>
                <a:srgbClr val="000000"/>
              </a:solidFill>
              <a:latin typeface="Tw Cen MT"/>
            </a:endParaRPr>
          </a:p>
          <a:p>
            <a:pPr lvl="4" marL="1828800" indent="-228240">
              <a:lnSpc>
                <a:spcPct val="100000"/>
              </a:lnSpc>
              <a:spcBef>
                <a:spcPts val="400"/>
              </a:spcBef>
              <a:buClr>
                <a:srgbClr val="d8b25c"/>
              </a:buClr>
              <a:buSzPct val="65000"/>
              <a:buFont typeface="Wingdings" charset="2"/>
              <a:buChar char=""/>
            </a:pPr>
            <a:r>
              <a:rPr b="0" lang="fr-FR" sz="2000" spc="-1" strike="noStrike">
                <a:solidFill>
                  <a:srgbClr val="000000"/>
                </a:solidFill>
                <a:latin typeface="Tw Cen MT"/>
              </a:rPr>
              <a:t>Cinquième niveau</a:t>
            </a:r>
            <a:endParaRPr b="0" lang="fr-FR" sz="2000" spc="-1" strike="noStrike">
              <a:solidFill>
                <a:srgbClr val="000000"/>
              </a:solidFill>
              <a:latin typeface="Tw Cen M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362320" y="6050160"/>
            <a:ext cx="6705360" cy="685440"/>
          </a:xfrm>
          <a:prstGeom prst="rect">
            <a:avLst/>
          </a:prstGeom>
          <a:noFill/>
          <a:ln>
            <a:noFill/>
          </a:ln>
        </p:spPr>
        <p:txBody>
          <a:bodyPr lIns="90000" rIns="90000" tIns="45000" bIns="45000" anchor="ctr">
            <a:normAutofit fontScale="36000"/>
          </a:bodyPr>
          <a:p>
            <a:pPr>
              <a:lnSpc>
                <a:spcPct val="100000"/>
              </a:lnSpc>
              <a:spcBef>
                <a:spcPts val="700"/>
              </a:spcBef>
            </a:pPr>
            <a:r>
              <a:rPr b="0" lang="en-US" sz="2600" spc="-1" strike="noStrike">
                <a:solidFill>
                  <a:srgbClr val="ffffff"/>
                </a:solidFill>
                <a:latin typeface="Tw Cen MT"/>
              </a:rPr>
              <a:t>Types of errors, casting, ternary operators,</a:t>
            </a:r>
            <a:br/>
            <a:r>
              <a:rPr b="0" lang="en-US" sz="2600" spc="-1" strike="noStrike">
                <a:solidFill>
                  <a:srgbClr val="ffffff"/>
                </a:solidFill>
                <a:latin typeface="Tw Cen MT"/>
              </a:rPr>
              <a:t>and switch/case statements</a:t>
            </a:r>
            <a:endParaRPr b="0" lang="en-US" sz="2600" spc="-1" strike="noStrike">
              <a:latin typeface="Arial"/>
            </a:endParaRPr>
          </a:p>
        </p:txBody>
      </p:sp>
      <p:sp>
        <p:nvSpPr>
          <p:cNvPr id="92" name="CustomShape 2"/>
          <p:cNvSpPr/>
          <p:nvPr/>
        </p:nvSpPr>
        <p:spPr>
          <a:xfrm>
            <a:off x="795240" y="1295280"/>
            <a:ext cx="7772040" cy="14695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0" lang="en-US" sz="4400" spc="-1" strike="noStrike" cap="all">
                <a:solidFill>
                  <a:srgbClr val="ebddc3"/>
                </a:solidFill>
                <a:latin typeface="Tw Cen MT"/>
              </a:rPr>
              <a:t>Introduction to Structured Programming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Logic errors</a:t>
            </a:r>
            <a:endParaRPr b="0" lang="fr-FR" sz="4400" spc="-1" strike="noStrike">
              <a:solidFill>
                <a:srgbClr val="000000"/>
              </a:solidFill>
              <a:latin typeface="Tw Cen MT"/>
            </a:endParaRPr>
          </a:p>
        </p:txBody>
      </p:sp>
      <p:sp>
        <p:nvSpPr>
          <p:cNvPr id="110" name="TextShape 2"/>
          <p:cNvSpPr txBox="1"/>
          <p:nvPr/>
        </p:nvSpPr>
        <p:spPr>
          <a:xfrm>
            <a:off x="142920" y="1643040"/>
            <a:ext cx="8786520" cy="521460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Logic errors are the most difficult to detect and diagnose:</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Using code structures without braces  { }.</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Using the symbol  =  in place of  ==  when testing the condition of equality.</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The  ;  symbol put in the wrong place.</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Dividing real numbers by 0.</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Loss of decimal precision.</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Exceeding the value limits of a variable.</a:t>
            </a:r>
            <a:endParaRPr b="0" lang="fr-FR" sz="2500" spc="-1" strike="noStrike">
              <a:solidFill>
                <a:srgbClr val="000000"/>
              </a:solidFill>
              <a:latin typeface="Tw Cen MT"/>
            </a:endParaRPr>
          </a:p>
          <a:p>
            <a:endParaRPr b="0" lang="fr-FR" sz="2500" spc="-1" strike="noStrike">
              <a:solidFill>
                <a:srgbClr val="000000"/>
              </a:solidFill>
              <a:latin typeface="Tw Cen MT"/>
            </a:endParaRPr>
          </a:p>
          <a:p>
            <a:endParaRPr b="0" lang="fr-FR" sz="25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42920" y="0"/>
            <a:ext cx="9000720" cy="1218960"/>
          </a:xfrm>
          <a:prstGeom prst="rect">
            <a:avLst/>
          </a:prstGeom>
          <a:noFill/>
          <a:ln>
            <a:noFill/>
          </a:ln>
        </p:spPr>
        <p:txBody>
          <a:bodyPr lIns="90000" rIns="90000" tIns="45000" bIns="45000" anchor="ctr">
            <a:normAutofit fontScale="80000"/>
          </a:bodyPr>
          <a:p>
            <a:pPr>
              <a:lnSpc>
                <a:spcPct val="100000"/>
              </a:lnSpc>
            </a:pPr>
            <a:r>
              <a:rPr b="0" lang="fr-FR" sz="4400" spc="-1" strike="noStrike">
                <a:solidFill>
                  <a:srgbClr val="775f55"/>
                </a:solidFill>
                <a:latin typeface="Tw Cen MT"/>
              </a:rPr>
              <a:t>Using code structures without braces { }</a:t>
            </a:r>
            <a:endParaRPr b="0" lang="fr-FR" sz="4400" spc="-1" strike="noStrike">
              <a:solidFill>
                <a:srgbClr val="000000"/>
              </a:solidFill>
              <a:latin typeface="Tw Cen MT"/>
            </a:endParaRPr>
          </a:p>
        </p:txBody>
      </p:sp>
      <p:sp>
        <p:nvSpPr>
          <p:cNvPr id="112" name="TextShape 2"/>
          <p:cNvSpPr txBox="1"/>
          <p:nvPr/>
        </p:nvSpPr>
        <p:spPr>
          <a:xfrm>
            <a:off x="142920" y="1643040"/>
            <a:ext cx="8786520" cy="5214600"/>
          </a:xfrm>
          <a:prstGeom prst="rect">
            <a:avLst/>
          </a:prstGeom>
          <a:noFill/>
          <a:ln>
            <a:noFill/>
          </a:ln>
        </p:spPr>
        <p:txBody>
          <a:bodyPr lIns="90000" rIns="90000" tIns="45000" bIns="45000">
            <a:normAutofit fontScale="27000"/>
          </a:bodyPr>
          <a:p>
            <a:pPr marL="320040" indent="-319680">
              <a:lnSpc>
                <a:spcPct val="100000"/>
              </a:lnSpc>
              <a:spcBef>
                <a:spcPts val="700"/>
              </a:spcBef>
              <a:buClr>
                <a:srgbClr val="dd8047"/>
              </a:buClr>
              <a:buSzPct val="60000"/>
              <a:buFont typeface="Wingdings" charset="2"/>
              <a:buChar char=""/>
            </a:pPr>
            <a:r>
              <a:rPr b="0" lang="fr-FR" sz="3800" spc="-1" strike="noStrike">
                <a:solidFill>
                  <a:srgbClr val="000000"/>
                </a:solidFill>
                <a:latin typeface="Tw Cen MT"/>
              </a:rPr>
              <a:t>In this example, we want to execute 2 instructions in a conditional structure, but this structure is not placed inside braces.</a:t>
            </a:r>
            <a:endParaRPr b="0" lang="fr-FR" sz="3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3800" spc="-1" strike="noStrike">
                <a:solidFill>
                  <a:srgbClr val="000000"/>
                </a:solidFill>
                <a:latin typeface="Tw Cen MT"/>
              </a:rPr>
              <a:t>In this case, only the first instruction will be conditionally executed as part of the structure, and the other will always be executed.</a:t>
            </a:r>
            <a:endParaRPr b="0" lang="fr-FR" sz="3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value =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if</a:t>
            </a:r>
            <a:r>
              <a:rPr b="0" lang="fr-FR" sz="3200" spc="-1" strike="noStrike">
                <a:solidFill>
                  <a:srgbClr val="000000"/>
                </a:solidFill>
                <a:latin typeface="Consolas"/>
              </a:rPr>
              <a:t> (value ==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"The value =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value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"This message should be displayed from the if"</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a:p>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42920" y="0"/>
            <a:ext cx="9000720" cy="1218960"/>
          </a:xfrm>
          <a:prstGeom prst="rect">
            <a:avLst/>
          </a:prstGeom>
          <a:noFill/>
          <a:ln>
            <a:noFill/>
          </a:ln>
        </p:spPr>
        <p:txBody>
          <a:bodyPr lIns="90000" rIns="90000" tIns="45000" bIns="45000" anchor="ctr">
            <a:normAutofit fontScale="80000"/>
          </a:bodyPr>
          <a:p>
            <a:pPr>
              <a:lnSpc>
                <a:spcPct val="100000"/>
              </a:lnSpc>
            </a:pPr>
            <a:r>
              <a:rPr b="0" lang="fr-FR" sz="4400" spc="-1" strike="noStrike">
                <a:solidFill>
                  <a:srgbClr val="775f55"/>
                </a:solidFill>
                <a:latin typeface="Tw Cen MT"/>
              </a:rPr>
              <a:t>Using = instead of == for equality test</a:t>
            </a:r>
            <a:endParaRPr b="0" lang="fr-FR" sz="4400" spc="-1" strike="noStrike">
              <a:solidFill>
                <a:srgbClr val="000000"/>
              </a:solidFill>
              <a:latin typeface="Tw Cen MT"/>
            </a:endParaRPr>
          </a:p>
        </p:txBody>
      </p:sp>
      <p:sp>
        <p:nvSpPr>
          <p:cNvPr id="114" name="TextShape 2"/>
          <p:cNvSpPr txBox="1"/>
          <p:nvPr/>
        </p:nvSpPr>
        <p:spPr>
          <a:xfrm>
            <a:off x="0" y="1643040"/>
            <a:ext cx="9143640" cy="5214600"/>
          </a:xfrm>
          <a:prstGeom prst="rect">
            <a:avLst/>
          </a:prstGeom>
          <a:noFill/>
          <a:ln>
            <a:noFill/>
          </a:ln>
        </p:spPr>
        <p:txBody>
          <a:bodyPr lIns="90000" rIns="90000" tIns="45000" bIns="45000">
            <a:normAutofit fontScale="49000"/>
          </a:bodyPr>
          <a:p>
            <a:pPr marL="320040" indent="-319680">
              <a:lnSpc>
                <a:spcPct val="100000"/>
              </a:lnSpc>
              <a:spcBef>
                <a:spcPts val="700"/>
              </a:spcBef>
              <a:buClr>
                <a:srgbClr val="dd8047"/>
              </a:buClr>
              <a:buSzPct val="60000"/>
              <a:buFont typeface="Wingdings" charset="2"/>
              <a:buChar char=""/>
            </a:pPr>
            <a:r>
              <a:rPr b="0" lang="fr-FR" sz="4000" spc="-1" strike="noStrike">
                <a:solidFill>
                  <a:srgbClr val="000000"/>
                </a:solidFill>
                <a:latin typeface="Tw Cen MT"/>
              </a:rPr>
              <a:t>In the following case, we will enter into the if statement, even if we should not:</a:t>
            </a:r>
            <a:endParaRPr b="0" lang="fr-FR" sz="40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valeur = 5;</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if</a:t>
            </a:r>
            <a:r>
              <a:rPr b="0" lang="fr-FR" sz="3200" spc="-1" strike="noStrike">
                <a:solidFill>
                  <a:srgbClr val="000000"/>
                </a:solidFill>
                <a:latin typeface="Consolas"/>
              </a:rPr>
              <a:t> (valeur = 10)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"This message will be displayed."</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42920" y="0"/>
            <a:ext cx="9000720" cy="1218960"/>
          </a:xfrm>
          <a:prstGeom prst="rect">
            <a:avLst/>
          </a:prstGeom>
          <a:noFill/>
          <a:ln>
            <a:noFill/>
          </a:ln>
        </p:spPr>
        <p:txBody>
          <a:bodyPr lIns="90000" rIns="90000" tIns="45000" bIns="45000" anchor="ctr">
            <a:normAutofit fontScale="80000"/>
          </a:bodyPr>
          <a:p>
            <a:pPr>
              <a:lnSpc>
                <a:spcPct val="100000"/>
              </a:lnSpc>
            </a:pPr>
            <a:r>
              <a:rPr b="0" lang="fr-FR" sz="4400" spc="-1" strike="noStrike">
                <a:solidFill>
                  <a:srgbClr val="775f55"/>
                </a:solidFill>
                <a:latin typeface="Tw Cen MT"/>
              </a:rPr>
              <a:t>The ; symbol put in the wrong place</a:t>
            </a:r>
            <a:endParaRPr b="0" lang="fr-FR" sz="4400" spc="-1" strike="noStrike">
              <a:solidFill>
                <a:srgbClr val="000000"/>
              </a:solidFill>
              <a:latin typeface="Tw Cen MT"/>
            </a:endParaRPr>
          </a:p>
        </p:txBody>
      </p:sp>
      <p:sp>
        <p:nvSpPr>
          <p:cNvPr id="116" name="TextShape 2"/>
          <p:cNvSpPr txBox="1"/>
          <p:nvPr/>
        </p:nvSpPr>
        <p:spPr>
          <a:xfrm>
            <a:off x="0" y="1643040"/>
            <a:ext cx="9143640" cy="5214600"/>
          </a:xfrm>
          <a:prstGeom prst="rect">
            <a:avLst/>
          </a:prstGeom>
          <a:noFill/>
          <a:ln>
            <a:noFill/>
          </a:ln>
        </p:spPr>
        <p:txBody>
          <a:bodyPr lIns="90000" rIns="90000" tIns="45000" bIns="45000">
            <a:normAutofit fontScale="51000"/>
          </a:bodyPr>
          <a:p>
            <a:pPr marL="320040" indent="-319680">
              <a:lnSpc>
                <a:spcPct val="100000"/>
              </a:lnSpc>
              <a:spcBef>
                <a:spcPts val="700"/>
              </a:spcBef>
              <a:buClr>
                <a:srgbClr val="dd8047"/>
              </a:buClr>
              <a:buSzPct val="60000"/>
              <a:buFont typeface="Wingdings" charset="2"/>
              <a:buChar char=""/>
            </a:pPr>
            <a:r>
              <a:rPr b="0" lang="fr-FR" sz="4000" spc="-1" strike="noStrike">
                <a:solidFill>
                  <a:srgbClr val="000000"/>
                </a:solidFill>
                <a:latin typeface="Tw Cen MT"/>
              </a:rPr>
              <a:t>In the following case, the message will be displayed! :</a:t>
            </a:r>
            <a:br/>
            <a:r>
              <a:rPr b="0" lang="fr-FR" sz="2300" spc="-1" strike="noStrike">
                <a:solidFill>
                  <a:srgbClr val="000000"/>
                </a:solidFill>
                <a:latin typeface="Tw Cen MT"/>
              </a:rPr>
              <a:t> </a:t>
            </a:r>
            <a:endParaRPr b="0" lang="fr-FR" sz="23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value = 5;</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if</a:t>
            </a:r>
            <a:r>
              <a:rPr b="0" lang="fr-FR" sz="3200" spc="-1" strike="noStrike">
                <a:solidFill>
                  <a:srgbClr val="000000"/>
                </a:solidFill>
                <a:latin typeface="Consolas"/>
              </a:rPr>
              <a:t> (value == 10);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"This message will be displayed."</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42920" y="0"/>
            <a:ext cx="9000720" cy="12189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Dividing real numbers by 0</a:t>
            </a:r>
            <a:endParaRPr b="0" lang="fr-FR" sz="4400" spc="-1" strike="noStrike">
              <a:solidFill>
                <a:srgbClr val="000000"/>
              </a:solidFill>
              <a:latin typeface="Tw Cen MT"/>
            </a:endParaRPr>
          </a:p>
        </p:txBody>
      </p:sp>
      <p:sp>
        <p:nvSpPr>
          <p:cNvPr id="118" name="TextShape 2"/>
          <p:cNvSpPr txBox="1"/>
          <p:nvPr/>
        </p:nvSpPr>
        <p:spPr>
          <a:xfrm>
            <a:off x="0" y="1643040"/>
            <a:ext cx="9143640" cy="5214600"/>
          </a:xfrm>
          <a:prstGeom prst="rect">
            <a:avLst/>
          </a:prstGeom>
          <a:noFill/>
          <a:ln>
            <a:noFill/>
          </a:ln>
        </p:spPr>
        <p:txBody>
          <a:bodyPr lIns="90000" rIns="90000" tIns="45000" bIns="45000">
            <a:normAutofit fontScale="68000"/>
          </a:bodyPr>
          <a:p>
            <a:pPr marL="320040" indent="-319680">
              <a:lnSpc>
                <a:spcPct val="100000"/>
              </a:lnSpc>
              <a:spcBef>
                <a:spcPts val="700"/>
              </a:spcBef>
              <a:buClr>
                <a:srgbClr val="dd8047"/>
              </a:buClr>
              <a:buSzPct val="60000"/>
              <a:buFont typeface="Wingdings" charset="2"/>
              <a:buChar char=""/>
            </a:pPr>
            <a:r>
              <a:rPr b="0" lang="fr-FR" sz="3300" spc="-1" strike="noStrike">
                <a:solidFill>
                  <a:srgbClr val="000000"/>
                </a:solidFill>
                <a:latin typeface="Tw Cen MT"/>
              </a:rPr>
              <a:t>In the following case, the value dispalyed will not be a number. The value displayed will be </a:t>
            </a:r>
            <a:r>
              <a:rPr b="1" lang="fr-FR" sz="3300" spc="-1" strike="noStrike">
                <a:solidFill>
                  <a:srgbClr val="000000"/>
                </a:solidFill>
                <a:latin typeface="Tw Cen MT"/>
              </a:rPr>
              <a:t>inf</a:t>
            </a:r>
            <a:r>
              <a:rPr b="0" lang="fr-FR" sz="3300" spc="-1" strike="noStrike">
                <a:solidFill>
                  <a:srgbClr val="000000"/>
                </a:solidFill>
                <a:latin typeface="Tw Cen MT"/>
              </a:rPr>
              <a:t>:</a:t>
            </a:r>
            <a:endParaRPr b="0" lang="fr-FR" sz="33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value = 5;</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value = value /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"Value =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value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42920" y="0"/>
            <a:ext cx="9000720" cy="12189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Dividing real numbers by 0</a:t>
            </a:r>
            <a:endParaRPr b="0" lang="fr-FR" sz="4400" spc="-1" strike="noStrike">
              <a:solidFill>
                <a:srgbClr val="000000"/>
              </a:solidFill>
              <a:latin typeface="Tw Cen MT"/>
            </a:endParaRPr>
          </a:p>
        </p:txBody>
      </p:sp>
      <p:sp>
        <p:nvSpPr>
          <p:cNvPr id="120" name="TextShape 2"/>
          <p:cNvSpPr txBox="1"/>
          <p:nvPr/>
        </p:nvSpPr>
        <p:spPr>
          <a:xfrm>
            <a:off x="0" y="1643040"/>
            <a:ext cx="9143640" cy="5214600"/>
          </a:xfrm>
          <a:prstGeom prst="rect">
            <a:avLst/>
          </a:prstGeom>
          <a:noFill/>
          <a:ln>
            <a:noFill/>
          </a:ln>
        </p:spPr>
        <p:txBody>
          <a:bodyPr lIns="90000" rIns="90000" tIns="45000" bIns="45000">
            <a:normAutofit fontScale="64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In the following case, the value displayed will not be a number. The value displayed will be </a:t>
            </a:r>
            <a:r>
              <a:rPr b="1" lang="fr-FR" sz="2800" spc="-1" strike="noStrike">
                <a:solidFill>
                  <a:srgbClr val="000000"/>
                </a:solidFill>
                <a:latin typeface="Tw Cen MT"/>
              </a:rPr>
              <a:t>–nan(ind)</a:t>
            </a:r>
            <a:r>
              <a:rPr b="0" lang="fr-FR" sz="2800" spc="-1" strike="noStrike">
                <a:solidFill>
                  <a:srgbClr val="000000"/>
                </a:solidFill>
                <a:latin typeface="Tw Cen MT"/>
              </a:rPr>
              <a:t>:</a:t>
            </a:r>
            <a:br/>
            <a:r>
              <a:rPr b="0" lang="fr-FR" sz="2800" spc="-1" strike="noStrike">
                <a:solidFill>
                  <a:srgbClr val="000000"/>
                </a:solidFill>
                <a:latin typeface="Tw Cen MT"/>
              </a:rPr>
              <a:t>[stands for: Not A Number (Is Not Defined)]</a:t>
            </a:r>
            <a:endParaRPr b="0" lang="fr-FR" sz="2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value =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value = value /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"Value =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value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142920" y="0"/>
            <a:ext cx="9000720" cy="12189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Loss of decimal precision</a:t>
            </a:r>
            <a:endParaRPr b="0" lang="fr-FR" sz="4400" spc="-1" strike="noStrike">
              <a:solidFill>
                <a:srgbClr val="000000"/>
              </a:solidFill>
              <a:latin typeface="Tw Cen MT"/>
            </a:endParaRPr>
          </a:p>
        </p:txBody>
      </p:sp>
      <p:sp>
        <p:nvSpPr>
          <p:cNvPr id="122" name="TextShape 2"/>
          <p:cNvSpPr txBox="1"/>
          <p:nvPr/>
        </p:nvSpPr>
        <p:spPr>
          <a:xfrm>
            <a:off x="0" y="1643040"/>
            <a:ext cx="9143640" cy="5214600"/>
          </a:xfrm>
          <a:prstGeom prst="rect">
            <a:avLst/>
          </a:prstGeom>
          <a:noFill/>
          <a:ln>
            <a:noFill/>
          </a:ln>
        </p:spPr>
        <p:txBody>
          <a:bodyPr lIns="90000" rIns="90000" tIns="45000" bIns="45000">
            <a:normAutofit fontScale="66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Unless we want precisely this behaviour, the following code will produce an unwanted loss of decimal precision:</a:t>
            </a:r>
            <a:endParaRPr b="0" lang="fr-FR" sz="2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a = 10, b = 3;</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result;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result = a / b;</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"Value =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result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2920" y="0"/>
            <a:ext cx="9000720" cy="1218960"/>
          </a:xfrm>
          <a:prstGeom prst="rect">
            <a:avLst/>
          </a:prstGeom>
          <a:noFill/>
          <a:ln>
            <a:noFill/>
          </a:ln>
        </p:spPr>
        <p:txBody>
          <a:bodyPr lIns="90000" rIns="90000" tIns="45000" bIns="45000" anchor="ctr">
            <a:normAutofit fontScale="80000"/>
          </a:bodyPr>
          <a:p>
            <a:pPr>
              <a:lnSpc>
                <a:spcPct val="100000"/>
              </a:lnSpc>
            </a:pPr>
            <a:r>
              <a:rPr b="0" lang="fr-FR" sz="4400" spc="-1" strike="noStrike">
                <a:solidFill>
                  <a:srgbClr val="775f55"/>
                </a:solidFill>
                <a:latin typeface="Tw Cen MT"/>
              </a:rPr>
              <a:t>Exceeding the min/max limits of a variable</a:t>
            </a:r>
            <a:endParaRPr b="0" lang="fr-FR" sz="4400" spc="-1" strike="noStrike">
              <a:solidFill>
                <a:srgbClr val="000000"/>
              </a:solidFill>
              <a:latin typeface="Tw Cen MT"/>
            </a:endParaRPr>
          </a:p>
        </p:txBody>
      </p:sp>
      <p:sp>
        <p:nvSpPr>
          <p:cNvPr id="124" name="TextShape 2"/>
          <p:cNvSpPr txBox="1"/>
          <p:nvPr/>
        </p:nvSpPr>
        <p:spPr>
          <a:xfrm>
            <a:off x="0" y="1643040"/>
            <a:ext cx="9143640" cy="5214600"/>
          </a:xfrm>
          <a:prstGeom prst="rect">
            <a:avLst/>
          </a:prstGeom>
          <a:noFill/>
          <a:ln>
            <a:noFill/>
          </a:ln>
        </p:spPr>
        <p:txBody>
          <a:bodyPr lIns="90000" rIns="90000" tIns="45000" bIns="45000">
            <a:normAutofit fontScale="67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When the maximum value of a type is exceeded, the value contained in the variable returns to the minimum value of the type.</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Vice-versa in the case of exceeding the limits in the opposite direction:</a:t>
            </a:r>
            <a:endParaRPr b="0" lang="fr-FR" sz="2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char</a:t>
            </a:r>
            <a:r>
              <a:rPr b="0" lang="fr-FR" sz="3200" spc="-1" strike="noStrike">
                <a:solidFill>
                  <a:srgbClr val="000000"/>
                </a:solidFill>
                <a:latin typeface="Consolas"/>
              </a:rPr>
              <a:t> c = 130;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c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142920" y="0"/>
            <a:ext cx="9000720" cy="12189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Casting</a:t>
            </a:r>
            <a:endParaRPr b="0" lang="fr-FR" sz="4400" spc="-1" strike="noStrike">
              <a:solidFill>
                <a:srgbClr val="000000"/>
              </a:solidFill>
              <a:latin typeface="Tw Cen MT"/>
            </a:endParaRPr>
          </a:p>
        </p:txBody>
      </p:sp>
      <p:sp>
        <p:nvSpPr>
          <p:cNvPr id="126" name="TextShape 2"/>
          <p:cNvSpPr txBox="1"/>
          <p:nvPr/>
        </p:nvSpPr>
        <p:spPr>
          <a:xfrm>
            <a:off x="0" y="1643040"/>
            <a:ext cx="9143640" cy="521460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When we want to transform the type of some data within a calculation, we can temporarily change its data type.</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This is called casting.</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technique is to specify the desired type inside parentheses before the variable containing the data to be transformed. </a:t>
            </a:r>
            <a:endParaRPr b="0" lang="fr-FR" sz="28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Tw Cen MT"/>
              </a:rPr>
              <a:t>	</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Tw Cen MT"/>
              </a:rPr>
              <a:t>	</a:t>
            </a: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142920" y="0"/>
            <a:ext cx="9000720" cy="12189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Casting</a:t>
            </a:r>
            <a:endParaRPr b="0" lang="fr-FR" sz="4400" spc="-1" strike="noStrike">
              <a:solidFill>
                <a:srgbClr val="000000"/>
              </a:solidFill>
              <a:latin typeface="Tw Cen MT"/>
            </a:endParaRPr>
          </a:p>
        </p:txBody>
      </p:sp>
      <p:sp>
        <p:nvSpPr>
          <p:cNvPr id="128" name="TextShape 2"/>
          <p:cNvSpPr txBox="1"/>
          <p:nvPr/>
        </p:nvSpPr>
        <p:spPr>
          <a:xfrm>
            <a:off x="0" y="1643040"/>
            <a:ext cx="9143640" cy="5214600"/>
          </a:xfrm>
          <a:prstGeom prst="rect">
            <a:avLst/>
          </a:prstGeom>
          <a:noFill/>
          <a:ln>
            <a:noFill/>
          </a:ln>
        </p:spPr>
        <p:txBody>
          <a:bodyPr lIns="90000" rIns="90000" tIns="45000" bIns="45000">
            <a:normAutofit fontScale="65000"/>
          </a:bodyPr>
          <a:p>
            <a:pPr marL="320040" indent="-319680">
              <a:lnSpc>
                <a:spcPct val="100000"/>
              </a:lnSpc>
              <a:spcBef>
                <a:spcPts val="700"/>
              </a:spcBef>
            </a:pPr>
            <a:r>
              <a:rPr b="0" lang="fr-FR" sz="2800" spc="-1" strike="noStrike">
                <a:solidFill>
                  <a:srgbClr val="000000"/>
                </a:solidFill>
                <a:latin typeface="Tw Cen MT"/>
              </a:rPr>
              <a:t>Casting serves to force a type, specified at the level of the CPU, when performing a calculation/operation.</a:t>
            </a:r>
            <a:endParaRPr b="0" lang="fr-FR" sz="2800" spc="-1" strike="noStrike">
              <a:solidFill>
                <a:srgbClr val="000000"/>
              </a:solidFill>
              <a:latin typeface="Tw Cen MT"/>
            </a:endParaRPr>
          </a:p>
          <a:p>
            <a:pPr marL="320040" indent="-319680">
              <a:lnSpc>
                <a:spcPct val="100000"/>
              </a:lnSpc>
              <a:spcBef>
                <a:spcPts val="700"/>
              </a:spcBef>
            </a:pP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Tw Cen MT"/>
              </a:rPr>
              <a:t>It does not apply any change to the data type of the variable subjected to casting. It only modifies how the CPU will perceive the variable for the brief instant that it is performing the calculation/operation.</a:t>
            </a:r>
            <a:endParaRPr b="0" lang="fr-FR" sz="2800" spc="-1" strike="noStrike">
              <a:solidFill>
                <a:srgbClr val="000000"/>
              </a:solidFill>
              <a:latin typeface="Tw Cen MT"/>
            </a:endParaRPr>
          </a:p>
          <a:p>
            <a:pPr marL="320040" indent="-319680">
              <a:lnSpc>
                <a:spcPct val="100000"/>
              </a:lnSpc>
              <a:spcBef>
                <a:spcPts val="700"/>
              </a:spcBef>
            </a:pP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Tw Cen MT"/>
              </a:rPr>
              <a:t>For the moment, type casting will be used principally when we want to transform an </a:t>
            </a:r>
            <a:r>
              <a:rPr b="1" lang="fr-FR" sz="2800" spc="-1" strike="noStrike">
                <a:solidFill>
                  <a:srgbClr val="000000"/>
                </a:solidFill>
                <a:latin typeface="Tw Cen MT"/>
              </a:rPr>
              <a:t>int</a:t>
            </a:r>
            <a:r>
              <a:rPr b="0" lang="fr-FR" sz="2800" spc="-1" strike="noStrike">
                <a:solidFill>
                  <a:srgbClr val="000000"/>
                </a:solidFill>
                <a:latin typeface="Tw Cen MT"/>
              </a:rPr>
              <a:t> variable’s type into </a:t>
            </a:r>
            <a:r>
              <a:rPr b="1" lang="fr-FR" sz="2800" spc="-1" strike="noStrike">
                <a:solidFill>
                  <a:srgbClr val="000000"/>
                </a:solidFill>
                <a:latin typeface="Tw Cen MT"/>
              </a:rPr>
              <a:t>double</a:t>
            </a:r>
            <a:r>
              <a:rPr b="0" lang="fr-FR" sz="2800" spc="-1" strike="noStrike">
                <a:solidFill>
                  <a:srgbClr val="000000"/>
                </a:solidFill>
                <a:latin typeface="Tw Cen MT"/>
              </a:rPr>
              <a:t>, in cases where we need to divide integers and want to obtain a decimal result.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42920" y="228600"/>
            <a:ext cx="9000720" cy="9903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Types of common errors</a:t>
            </a:r>
            <a:endParaRPr b="0" lang="fr-FR" sz="4400" spc="-1" strike="noStrike">
              <a:solidFill>
                <a:srgbClr val="000000"/>
              </a:solidFill>
              <a:latin typeface="Tw Cen MT"/>
            </a:endParaRPr>
          </a:p>
        </p:txBody>
      </p:sp>
      <p:sp>
        <p:nvSpPr>
          <p:cNvPr id="94" name="TextShape 2"/>
          <p:cNvSpPr txBox="1"/>
          <p:nvPr/>
        </p:nvSpPr>
        <p:spPr>
          <a:xfrm>
            <a:off x="142920" y="1643040"/>
            <a:ext cx="8786520" cy="471456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In programming, there are several types of errors that can occur:</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Compiler errors</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Runtime errors</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Logic errors</a:t>
            </a:r>
            <a:endParaRPr b="0" lang="fr-FR" sz="25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42920" y="2142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Review of certain important rules</a:t>
            </a:r>
            <a:endParaRPr b="0" lang="fr-FR" sz="4400" spc="-1" strike="noStrike">
              <a:solidFill>
                <a:srgbClr val="000000"/>
              </a:solidFill>
              <a:latin typeface="Tw Cen MT"/>
            </a:endParaRPr>
          </a:p>
        </p:txBody>
      </p:sp>
      <p:sp>
        <p:nvSpPr>
          <p:cNvPr id="130" name="TextShape 2"/>
          <p:cNvSpPr txBox="1"/>
          <p:nvPr/>
        </p:nvSpPr>
        <p:spPr>
          <a:xfrm>
            <a:off x="142920" y="1643040"/>
            <a:ext cx="8786520" cy="5214600"/>
          </a:xfrm>
          <a:prstGeom prst="rect">
            <a:avLst/>
          </a:prstGeom>
          <a:noFill/>
          <a:ln>
            <a:noFill/>
          </a:ln>
        </p:spPr>
        <p:txBody>
          <a:bodyPr lIns="90000" rIns="90000" tIns="45000" bIns="45000">
            <a:normAutofit fontScale="66000"/>
          </a:bodyPr>
          <a:p>
            <a:pPr marL="320040" indent="-319680">
              <a:lnSpc>
                <a:spcPct val="100000"/>
              </a:lnSpc>
              <a:spcBef>
                <a:spcPts val="700"/>
              </a:spcBef>
              <a:buClr>
                <a:srgbClr val="dd8047"/>
              </a:buClr>
              <a:buSzPct val="60000"/>
              <a:buFont typeface="Wingdings" charset="2"/>
              <a:buChar char=""/>
            </a:pPr>
            <a:r>
              <a:rPr b="0" lang="fr-FR" sz="2900" spc="-1" strike="noStrike">
                <a:solidFill>
                  <a:srgbClr val="000000"/>
                </a:solidFill>
                <a:latin typeface="Tw Cen MT"/>
              </a:rPr>
              <a:t>When an arithmetic operation is applied, it is important to know which variable types will be used in the operation. The following rules apply:</a:t>
            </a:r>
            <a:endParaRPr b="0" lang="fr-FR" sz="29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If one or more variables used in the arithemetic operation is of a real number type (</a:t>
            </a:r>
            <a:r>
              <a:rPr b="1" lang="fr-FR" sz="2600" spc="-1" strike="noStrike">
                <a:solidFill>
                  <a:srgbClr val="000000"/>
                </a:solidFill>
                <a:latin typeface="Tw Cen MT"/>
              </a:rPr>
              <a:t>float</a:t>
            </a:r>
            <a:r>
              <a:rPr b="0" lang="fr-FR" sz="2600" spc="-1" strike="noStrike">
                <a:solidFill>
                  <a:srgbClr val="000000"/>
                </a:solidFill>
                <a:latin typeface="Tw Cen MT"/>
              </a:rPr>
              <a:t>, </a:t>
            </a:r>
            <a:r>
              <a:rPr b="1" lang="fr-FR" sz="2600" spc="-1" strike="noStrike">
                <a:solidFill>
                  <a:srgbClr val="000000"/>
                </a:solidFill>
                <a:latin typeface="Tw Cen MT"/>
              </a:rPr>
              <a:t>double</a:t>
            </a:r>
            <a:r>
              <a:rPr b="0" lang="fr-FR" sz="2600" spc="-1" strike="noStrike">
                <a:solidFill>
                  <a:srgbClr val="000000"/>
                </a:solidFill>
                <a:latin typeface="Tw Cen MT"/>
              </a:rPr>
              <a:t>, or </a:t>
            </a:r>
            <a:r>
              <a:rPr b="1" lang="fr-FR" sz="2600" spc="-1" strike="noStrike">
                <a:solidFill>
                  <a:srgbClr val="000000"/>
                </a:solidFill>
                <a:latin typeface="Tw Cen MT"/>
              </a:rPr>
              <a:t>long double</a:t>
            </a:r>
            <a:r>
              <a:rPr b="0" lang="fr-FR" sz="2600" spc="-1" strike="noStrike">
                <a:solidFill>
                  <a:srgbClr val="000000"/>
                </a:solidFill>
                <a:latin typeface="Tw Cen MT"/>
              </a:rPr>
              <a:t>),</a:t>
            </a:r>
            <a:br/>
            <a:r>
              <a:rPr b="0" lang="fr-FR" sz="2600" spc="-1" strike="noStrike">
                <a:solidFill>
                  <a:srgbClr val="000000"/>
                </a:solidFill>
                <a:latin typeface="Tw Cen MT"/>
              </a:rPr>
              <a:t>then the result produced by the operation will also be of a real number type.</a:t>
            </a:r>
            <a:endParaRPr b="0" lang="fr-FR" sz="26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600" spc="-1" strike="noStrike">
                <a:solidFill>
                  <a:srgbClr val="000000"/>
                </a:solidFill>
                <a:latin typeface="Tw Cen MT"/>
              </a:rPr>
              <a:t>If none of the variables used is of a real number type,</a:t>
            </a:r>
            <a:br/>
            <a:r>
              <a:rPr b="0" lang="fr-FR" sz="2600" spc="-1" strike="noStrike">
                <a:solidFill>
                  <a:srgbClr val="000000"/>
                </a:solidFill>
                <a:latin typeface="Tw Cen MT"/>
              </a:rPr>
              <a:t>then the result produced by the operation will be of an integer type. This point is very important to understand, especially for integer division, because this can cause a loss of decimal precision.</a:t>
            </a:r>
            <a:endParaRPr b="0" lang="fr-FR" sz="26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142920" y="2142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Examples (integer division)</a:t>
            </a:r>
            <a:endParaRPr b="0" lang="fr-FR" sz="4400" spc="-1" strike="noStrike">
              <a:solidFill>
                <a:srgbClr val="000000"/>
              </a:solidFill>
              <a:latin typeface="Tw Cen MT"/>
            </a:endParaRPr>
          </a:p>
        </p:txBody>
      </p:sp>
      <p:sp>
        <p:nvSpPr>
          <p:cNvPr id="132" name="TextShape 2"/>
          <p:cNvSpPr txBox="1"/>
          <p:nvPr/>
        </p:nvSpPr>
        <p:spPr>
          <a:xfrm>
            <a:off x="142920" y="1643040"/>
            <a:ext cx="8786520" cy="5214600"/>
          </a:xfrm>
          <a:prstGeom prst="rect">
            <a:avLst/>
          </a:prstGeom>
          <a:noFill/>
          <a:ln>
            <a:noFill/>
          </a:ln>
        </p:spPr>
        <p:txBody>
          <a:bodyPr lIns="90000" rIns="90000" tIns="45000" bIns="45000">
            <a:normAutofit fontScale="73000"/>
          </a:bodyPr>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a:t>
            </a:r>
            <a:endParaRPr b="0" lang="fr-FR" sz="3200" spc="-1" strike="noStrike">
              <a:solidFill>
                <a:srgbClr val="000000"/>
              </a:solidFill>
              <a:latin typeface="Tw Cen MT"/>
            </a:endParaRPr>
          </a:p>
          <a:p>
            <a:pPr marL="320040" indent="-319680">
              <a:lnSpc>
                <a:spcPct val="100000"/>
              </a:lnSpc>
              <a:spcBef>
                <a:spcPts val="700"/>
              </a:spcBef>
            </a:pP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a = 10, b = 3;</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result;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result = a / b;</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"The result is: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result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42920" y="2142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Examples (integer division)</a:t>
            </a:r>
            <a:endParaRPr b="0" lang="fr-FR" sz="4400" spc="-1" strike="noStrike">
              <a:solidFill>
                <a:srgbClr val="000000"/>
              </a:solidFill>
              <a:latin typeface="Tw Cen MT"/>
            </a:endParaRPr>
          </a:p>
        </p:txBody>
      </p:sp>
      <p:pic>
        <p:nvPicPr>
          <p:cNvPr id="134" name="Picture 2" descr=""/>
          <p:cNvPicPr/>
          <p:nvPr/>
        </p:nvPicPr>
        <p:blipFill>
          <a:blip r:embed="rId1"/>
          <a:stretch/>
        </p:blipFill>
        <p:spPr>
          <a:xfrm>
            <a:off x="1571760" y="1714320"/>
            <a:ext cx="5704920" cy="48877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42920" y="2142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Examples (real number division)</a:t>
            </a:r>
            <a:endParaRPr b="0" lang="fr-FR" sz="4400" spc="-1" strike="noStrike">
              <a:solidFill>
                <a:srgbClr val="000000"/>
              </a:solidFill>
              <a:latin typeface="Tw Cen MT"/>
            </a:endParaRPr>
          </a:p>
        </p:txBody>
      </p:sp>
      <p:sp>
        <p:nvSpPr>
          <p:cNvPr id="136" name="TextShape 2"/>
          <p:cNvSpPr txBox="1"/>
          <p:nvPr/>
        </p:nvSpPr>
        <p:spPr>
          <a:xfrm>
            <a:off x="142920" y="1643040"/>
            <a:ext cx="8786520" cy="5214600"/>
          </a:xfrm>
          <a:prstGeom prst="rect">
            <a:avLst/>
          </a:prstGeom>
          <a:noFill/>
          <a:ln>
            <a:noFill/>
          </a:ln>
        </p:spPr>
        <p:txBody>
          <a:bodyPr lIns="90000" rIns="90000" tIns="45000" bIns="45000">
            <a:normAutofit fontScale="73000"/>
          </a:bodyPr>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a:t>
            </a:r>
            <a:endParaRPr b="0" lang="fr-FR" sz="3200" spc="-1" strike="noStrike">
              <a:solidFill>
                <a:srgbClr val="000000"/>
              </a:solidFill>
              <a:latin typeface="Tw Cen MT"/>
            </a:endParaRPr>
          </a:p>
          <a:p>
            <a:pPr marL="320040" indent="-319680">
              <a:lnSpc>
                <a:spcPct val="100000"/>
              </a:lnSpc>
              <a:spcBef>
                <a:spcPts val="700"/>
              </a:spcBef>
            </a:pP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 </a:t>
            </a:r>
            <a:r>
              <a:rPr b="0" lang="fr-FR" sz="3200" spc="-1" strike="noStrike">
                <a:solidFill>
                  <a:srgbClr val="000000"/>
                </a:solidFill>
                <a:latin typeface="Consolas"/>
              </a:rPr>
              <a:t>a = 10, b = 3;</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result;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result = a / b;</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"The result is: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result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142920" y="2142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Examples (real number division)</a:t>
            </a:r>
            <a:endParaRPr b="0" lang="fr-FR" sz="4400" spc="-1" strike="noStrike">
              <a:solidFill>
                <a:srgbClr val="000000"/>
              </a:solidFill>
              <a:latin typeface="Tw Cen MT"/>
            </a:endParaRPr>
          </a:p>
        </p:txBody>
      </p:sp>
      <p:pic>
        <p:nvPicPr>
          <p:cNvPr id="138" name="Picture 2" descr=""/>
          <p:cNvPicPr/>
          <p:nvPr/>
        </p:nvPicPr>
        <p:blipFill>
          <a:blip r:embed="rId1"/>
          <a:stretch/>
        </p:blipFill>
        <p:spPr>
          <a:xfrm>
            <a:off x="1071360" y="1714320"/>
            <a:ext cx="6624360" cy="48956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142920" y="2142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Examples (integer division with casting)</a:t>
            </a:r>
            <a:endParaRPr b="0" lang="fr-FR" sz="4400" spc="-1" strike="noStrike">
              <a:solidFill>
                <a:srgbClr val="000000"/>
              </a:solidFill>
              <a:latin typeface="Tw Cen MT"/>
            </a:endParaRPr>
          </a:p>
        </p:txBody>
      </p:sp>
      <p:sp>
        <p:nvSpPr>
          <p:cNvPr id="140" name="TextShape 2"/>
          <p:cNvSpPr txBox="1"/>
          <p:nvPr/>
        </p:nvSpPr>
        <p:spPr>
          <a:xfrm>
            <a:off x="142920" y="1643040"/>
            <a:ext cx="8786520" cy="5214600"/>
          </a:xfrm>
          <a:prstGeom prst="rect">
            <a:avLst/>
          </a:prstGeom>
          <a:noFill/>
          <a:ln>
            <a:noFill/>
          </a:ln>
        </p:spPr>
        <p:txBody>
          <a:bodyPr lIns="90000" rIns="90000" tIns="45000" bIns="45000">
            <a:normAutofit fontScale="73000"/>
          </a:bodyPr>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a:t>
            </a:r>
            <a:endParaRPr b="0" lang="fr-FR" sz="3200" spc="-1" strike="noStrike">
              <a:solidFill>
                <a:srgbClr val="000000"/>
              </a:solidFill>
              <a:latin typeface="Tw Cen MT"/>
            </a:endParaRPr>
          </a:p>
          <a:p>
            <a:pPr marL="320040" indent="-319680">
              <a:lnSpc>
                <a:spcPct val="100000"/>
              </a:lnSpc>
              <a:spcBef>
                <a:spcPts val="700"/>
              </a:spcBef>
            </a:pP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a = 10, b = 3;</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double</a:t>
            </a:r>
            <a:r>
              <a:rPr b="0" lang="fr-FR" sz="3200" spc="-1" strike="noStrike">
                <a:solidFill>
                  <a:srgbClr val="000000"/>
                </a:solidFill>
                <a:latin typeface="Consolas"/>
              </a:rPr>
              <a:t> result;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result = (</a:t>
            </a:r>
            <a:r>
              <a:rPr b="0" lang="fr-FR" sz="3200" spc="-1" strike="noStrike">
                <a:solidFill>
                  <a:srgbClr val="0000ff"/>
                </a:solidFill>
                <a:latin typeface="Consolas"/>
              </a:rPr>
              <a:t>double</a:t>
            </a:r>
            <a:r>
              <a:rPr b="0" lang="fr-FR" sz="3200" spc="-1" strike="noStrike">
                <a:solidFill>
                  <a:srgbClr val="000000"/>
                </a:solidFill>
                <a:latin typeface="Consolas"/>
              </a:rPr>
              <a:t>)a / b;</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"The result is: "</a:t>
            </a:r>
            <a:r>
              <a:rPr b="0" lang="fr-FR" sz="3200" spc="-1" strike="noStrike">
                <a:solidFill>
                  <a:srgbClr val="000000"/>
                </a:solidFill>
                <a:latin typeface="Consolas"/>
              </a:rPr>
              <a:t> </a:t>
            </a:r>
            <a:r>
              <a:rPr b="0" lang="fr-FR" sz="3200" spc="-1" strike="noStrike">
                <a:solidFill>
                  <a:srgbClr val="008080"/>
                </a:solidFill>
                <a:latin typeface="Consolas"/>
              </a:rPr>
              <a:t>&lt;&lt;</a:t>
            </a:r>
            <a:r>
              <a:rPr b="0" lang="fr-FR" sz="3200" spc="-1" strike="noStrike">
                <a:solidFill>
                  <a:srgbClr val="000000"/>
                </a:solidFill>
                <a:latin typeface="Consolas"/>
              </a:rPr>
              <a:t> result </a:t>
            </a:r>
            <a:r>
              <a:rPr b="0" lang="fr-FR" sz="3200" spc="-1" strike="noStrike">
                <a:solidFill>
                  <a:srgbClr val="008080"/>
                </a:solidFill>
                <a:latin typeface="Consolas"/>
              </a:rPr>
              <a:t>&lt;&lt;</a:t>
            </a:r>
            <a:r>
              <a:rPr b="0" lang="fr-FR" sz="3200" spc="-1" strike="noStrike">
                <a:solidFill>
                  <a:srgbClr val="000000"/>
                </a:solidFill>
                <a:latin typeface="Consolas"/>
              </a:rPr>
              <a: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2920" y="2142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Examples (integer division with casting)</a:t>
            </a:r>
            <a:endParaRPr b="0" lang="fr-FR" sz="4400" spc="-1" strike="noStrike">
              <a:solidFill>
                <a:srgbClr val="000000"/>
              </a:solidFill>
              <a:latin typeface="Tw Cen MT"/>
            </a:endParaRPr>
          </a:p>
        </p:txBody>
      </p:sp>
      <p:pic>
        <p:nvPicPr>
          <p:cNvPr id="142" name="Picture 2" descr=""/>
          <p:cNvPicPr/>
          <p:nvPr/>
        </p:nvPicPr>
        <p:blipFill>
          <a:blip r:embed="rId1"/>
          <a:stretch/>
        </p:blipFill>
        <p:spPr>
          <a:xfrm>
            <a:off x="1357200" y="1643040"/>
            <a:ext cx="6500520" cy="48038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44" name="TextShape 2"/>
          <p:cNvSpPr txBox="1"/>
          <p:nvPr/>
        </p:nvSpPr>
        <p:spPr>
          <a:xfrm>
            <a:off x="142920" y="1643040"/>
            <a:ext cx="8786520" cy="521460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In programming, the ternary operator is used to shorten code in cases of binary conditions specifying very short procedures/expressions.</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form of the ternary operator is as follows:</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condition(s) ? expression1 : expression2</a:t>
            </a:r>
            <a:endParaRPr b="0" lang="fr-FR" sz="25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We read it like we read </a:t>
            </a:r>
            <a:r>
              <a:rPr b="1" lang="fr-FR" sz="2800" spc="-1" strike="noStrike">
                <a:solidFill>
                  <a:srgbClr val="000000"/>
                </a:solidFill>
                <a:latin typeface="Tw Cen MT"/>
              </a:rPr>
              <a:t>if/then/else</a:t>
            </a:r>
            <a:r>
              <a:rPr b="0" lang="fr-FR" sz="2800" spc="-1" strike="noStrike">
                <a:solidFill>
                  <a:srgbClr val="000000"/>
                </a:solidFill>
                <a:latin typeface="Tw Cen MT"/>
              </a:rPr>
              <a:t> conditional structures</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IF the condition is true (conditions are true)</a:t>
            </a:r>
            <a:br/>
            <a:r>
              <a:rPr b="0" lang="fr-FR" sz="2500" spc="-1" strike="noStrike">
                <a:solidFill>
                  <a:srgbClr val="000000"/>
                </a:solidFill>
                <a:latin typeface="Tw Cen MT"/>
              </a:rPr>
              <a:t>THEN evaluate/use expression1</a:t>
            </a:r>
            <a:br/>
            <a:r>
              <a:rPr b="0" lang="fr-FR" sz="2500" spc="-1" strike="noStrike">
                <a:solidFill>
                  <a:srgbClr val="000000"/>
                </a:solidFill>
                <a:latin typeface="Tw Cen MT"/>
              </a:rPr>
              <a:t>ELSE evaluate/use expression2</a:t>
            </a:r>
            <a:endParaRPr b="0" lang="fr-FR" sz="25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For example, let’s take the following code:</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46" name="TextShape 2"/>
          <p:cNvSpPr txBox="1"/>
          <p:nvPr/>
        </p:nvSpPr>
        <p:spPr>
          <a:xfrm>
            <a:off x="142920" y="1643040"/>
            <a:ext cx="8786520" cy="5214600"/>
          </a:xfrm>
          <a:prstGeom prst="rect">
            <a:avLst/>
          </a:prstGeom>
          <a:noFill/>
          <a:ln>
            <a:noFill/>
          </a:ln>
        </p:spPr>
        <p:txBody>
          <a:bodyPr lIns="90000" rIns="90000" tIns="45000" bIns="45000">
            <a:noAutofit/>
          </a:bodyPr>
          <a:p>
            <a:pPr marL="320040" indent="-319680">
              <a:lnSpc>
                <a:spcPct val="100000"/>
              </a:lnSpc>
              <a:spcBef>
                <a:spcPts val="700"/>
              </a:spcBef>
            </a:pPr>
            <a:r>
              <a:rPr b="0" lang="fr-FR" sz="1400" spc="-1" strike="noStrike">
                <a:solidFill>
                  <a:srgbClr val="808080"/>
                </a:solidFill>
                <a:latin typeface="Consolas"/>
              </a:rPr>
              <a:t>#include</a:t>
            </a:r>
            <a:r>
              <a:rPr b="0" lang="fr-FR" sz="1400" spc="-1" strike="noStrike">
                <a:solidFill>
                  <a:srgbClr val="000000"/>
                </a:solidFill>
                <a:latin typeface="Consolas"/>
              </a:rPr>
              <a:t> </a:t>
            </a:r>
            <a:r>
              <a:rPr b="0" lang="fr-FR" sz="1400" spc="-1" strike="noStrike">
                <a:solidFill>
                  <a:srgbClr val="a31515"/>
                </a:solidFill>
                <a:latin typeface="Consolas"/>
              </a:rPr>
              <a:t>&lt;iostream&gt;</a:t>
            </a:r>
            <a:r>
              <a:rPr b="0" lang="fr-FR" sz="1400" spc="-1" strike="noStrike">
                <a:solidFill>
                  <a:srgbClr val="000000"/>
                </a:solidFill>
                <a:latin typeface="Consolas"/>
              </a:rPr>
              <a:t> </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ff"/>
                </a:solidFill>
                <a:latin typeface="Consolas"/>
              </a:rPr>
              <a:t>using</a:t>
            </a:r>
            <a:r>
              <a:rPr b="0" lang="fr-FR" sz="1400" spc="-1" strike="noStrike">
                <a:solidFill>
                  <a:srgbClr val="000000"/>
                </a:solidFill>
                <a:latin typeface="Consolas"/>
              </a:rPr>
              <a:t> </a:t>
            </a:r>
            <a:r>
              <a:rPr b="0" lang="fr-FR" sz="1400" spc="-1" strike="noStrike">
                <a:solidFill>
                  <a:srgbClr val="0000ff"/>
                </a:solidFill>
                <a:latin typeface="Consolas"/>
              </a:rPr>
              <a:t>namespace</a:t>
            </a:r>
            <a:r>
              <a:rPr b="0" lang="fr-FR" sz="1400" spc="-1" strike="noStrike">
                <a:solidFill>
                  <a:srgbClr val="000000"/>
                </a:solidFill>
                <a:latin typeface="Consolas"/>
              </a:rPr>
              <a:t> std; </a:t>
            </a:r>
            <a:endParaRPr b="0" lang="fr-FR" sz="1400" spc="-1" strike="noStrike">
              <a:solidFill>
                <a:srgbClr val="000000"/>
              </a:solidFill>
              <a:latin typeface="Tw Cen MT"/>
            </a:endParaRPr>
          </a:p>
          <a:p>
            <a:pPr marL="320040" indent="-319680">
              <a:lnSpc>
                <a:spcPct val="100000"/>
              </a:lnSpc>
              <a:spcBef>
                <a:spcPts val="700"/>
              </a:spcBef>
            </a:pP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ff"/>
                </a:solidFill>
                <a:latin typeface="Consolas"/>
              </a:rPr>
              <a:t>int</a:t>
            </a:r>
            <a:r>
              <a:rPr b="0" lang="fr-FR" sz="1400" spc="-1" strike="noStrike">
                <a:solidFill>
                  <a:srgbClr val="000000"/>
                </a:solidFill>
                <a:latin typeface="Consolas"/>
              </a:rPr>
              <a:t> main()</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ff"/>
                </a:solidFill>
                <a:latin typeface="Consolas"/>
              </a:rPr>
              <a:t>	</a:t>
            </a:r>
            <a:r>
              <a:rPr b="0" lang="fr-FR" sz="1400" spc="-1" strike="noStrike">
                <a:solidFill>
                  <a:srgbClr val="0000ff"/>
                </a:solidFill>
                <a:latin typeface="Consolas"/>
              </a:rPr>
              <a:t>int</a:t>
            </a:r>
            <a:r>
              <a:rPr b="0" lang="fr-FR" sz="1400" spc="-1" strike="noStrike">
                <a:solidFill>
                  <a:srgbClr val="000000"/>
                </a:solidFill>
                <a:latin typeface="Consolas"/>
              </a:rPr>
              <a:t> val1;</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cout </a:t>
            </a:r>
            <a:r>
              <a:rPr b="0" lang="fr-FR" sz="1400" spc="-1" strike="noStrike">
                <a:solidFill>
                  <a:srgbClr val="008080"/>
                </a:solidFill>
                <a:latin typeface="Consolas"/>
              </a:rPr>
              <a:t>&lt;&lt;</a:t>
            </a:r>
            <a:r>
              <a:rPr b="0" lang="fr-FR" sz="1400" spc="-1" strike="noStrike">
                <a:solidFill>
                  <a:srgbClr val="000000"/>
                </a:solidFill>
                <a:latin typeface="Consolas"/>
              </a:rPr>
              <a:t> </a:t>
            </a:r>
            <a:r>
              <a:rPr b="0" lang="fr-FR" sz="1400" spc="-1" strike="noStrike">
                <a:solidFill>
                  <a:srgbClr val="a31515"/>
                </a:solidFill>
                <a:latin typeface="Consolas"/>
              </a:rPr>
              <a:t>"Enter a numerical value: "</a:t>
            </a:r>
            <a:r>
              <a:rPr b="0" lang="fr-FR" sz="1400" spc="-1" strike="noStrike">
                <a:solidFill>
                  <a:srgbClr val="000000"/>
                </a:solidFill>
                <a:latin typeface="Consolas"/>
              </a:rPr>
              <a:t>;</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cin </a:t>
            </a:r>
            <a:r>
              <a:rPr b="0" lang="fr-FR" sz="1400" spc="-1" strike="noStrike">
                <a:solidFill>
                  <a:srgbClr val="008080"/>
                </a:solidFill>
                <a:latin typeface="Consolas"/>
              </a:rPr>
              <a:t>&gt;&gt;</a:t>
            </a:r>
            <a:r>
              <a:rPr b="0" lang="fr-FR" sz="1400" spc="-1" strike="noStrike">
                <a:solidFill>
                  <a:srgbClr val="000000"/>
                </a:solidFill>
                <a:latin typeface="Consolas"/>
              </a:rPr>
              <a:t> val1;</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ff"/>
                </a:solidFill>
                <a:latin typeface="Consolas"/>
              </a:rPr>
              <a:t>	</a:t>
            </a:r>
            <a:r>
              <a:rPr b="0" lang="fr-FR" sz="1400" spc="-1" strike="noStrike">
                <a:solidFill>
                  <a:srgbClr val="0000ff"/>
                </a:solidFill>
                <a:latin typeface="Consolas"/>
              </a:rPr>
              <a:t>if</a:t>
            </a:r>
            <a:r>
              <a:rPr b="0" lang="fr-FR" sz="1400" spc="-1" strike="noStrike">
                <a:solidFill>
                  <a:srgbClr val="000000"/>
                </a:solidFill>
                <a:latin typeface="Consolas"/>
              </a:rPr>
              <a:t> (val1 &gt; 0 &amp;&amp; val1 &lt; 10) {</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	</a:t>
            </a:r>
            <a:r>
              <a:rPr b="0" lang="fr-FR" sz="1400" spc="-1" strike="noStrike">
                <a:solidFill>
                  <a:srgbClr val="000000"/>
                </a:solidFill>
                <a:latin typeface="Consolas"/>
              </a:rPr>
              <a:t>val1 = val1 * 10;</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 </a:t>
            </a:r>
            <a:r>
              <a:rPr b="0" lang="fr-FR" sz="1400" spc="-1" strike="noStrike">
                <a:solidFill>
                  <a:srgbClr val="0000ff"/>
                </a:solidFill>
                <a:latin typeface="Consolas"/>
              </a:rPr>
              <a:t>else </a:t>
            </a:r>
            <a:r>
              <a:rPr b="0" lang="fr-FR" sz="1400" spc="-1" strike="noStrike">
                <a:solidFill>
                  <a:srgbClr val="000000"/>
                </a:solidFill>
                <a:latin typeface="Consolas"/>
              </a:rPr>
              <a:t>{</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	</a:t>
            </a:r>
            <a:r>
              <a:rPr b="0" lang="fr-FR" sz="1400" spc="-1" strike="noStrike">
                <a:solidFill>
                  <a:srgbClr val="000000"/>
                </a:solidFill>
                <a:latin typeface="Consolas"/>
              </a:rPr>
              <a:t>val1 = val1 + 10;</a:t>
            </a:r>
            <a:r>
              <a:rPr b="0" lang="fr-FR" sz="1400" spc="-1" strike="noStrike">
                <a:solidFill>
                  <a:srgbClr val="000000"/>
                </a:solidFill>
                <a:latin typeface="Consolas"/>
              </a:rPr>
              <a:t>	</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cout </a:t>
            </a:r>
            <a:r>
              <a:rPr b="0" lang="fr-FR" sz="1400" spc="-1" strike="noStrike">
                <a:solidFill>
                  <a:srgbClr val="008080"/>
                </a:solidFill>
                <a:latin typeface="Consolas"/>
              </a:rPr>
              <a:t>&lt;&lt;</a:t>
            </a:r>
            <a:r>
              <a:rPr b="0" lang="fr-FR" sz="1400" spc="-1" strike="noStrike">
                <a:solidFill>
                  <a:srgbClr val="000000"/>
                </a:solidFill>
                <a:latin typeface="Consolas"/>
              </a:rPr>
              <a:t> </a:t>
            </a:r>
            <a:r>
              <a:rPr b="0" lang="fr-FR" sz="1400" spc="-1" strike="noStrike">
                <a:solidFill>
                  <a:srgbClr val="a31515"/>
                </a:solidFill>
                <a:latin typeface="Consolas"/>
              </a:rPr>
              <a:t>"Value of val1 = "</a:t>
            </a:r>
            <a:r>
              <a:rPr b="0" lang="fr-FR" sz="1400" spc="-1" strike="noStrike">
                <a:solidFill>
                  <a:srgbClr val="000000"/>
                </a:solidFill>
                <a:latin typeface="Consolas"/>
              </a:rPr>
              <a:t> </a:t>
            </a:r>
            <a:r>
              <a:rPr b="0" lang="fr-FR" sz="1400" spc="-1" strike="noStrike">
                <a:solidFill>
                  <a:srgbClr val="008080"/>
                </a:solidFill>
                <a:latin typeface="Consolas"/>
              </a:rPr>
              <a:t>&lt;&lt;</a:t>
            </a:r>
            <a:r>
              <a:rPr b="0" lang="fr-FR" sz="1400" spc="-1" strike="noStrike">
                <a:solidFill>
                  <a:srgbClr val="000000"/>
                </a:solidFill>
                <a:latin typeface="Consolas"/>
              </a:rPr>
              <a:t> val1 </a:t>
            </a:r>
            <a:r>
              <a:rPr b="0" lang="fr-FR" sz="1400" spc="-1" strike="noStrike">
                <a:solidFill>
                  <a:srgbClr val="008080"/>
                </a:solidFill>
                <a:latin typeface="Consolas"/>
              </a:rPr>
              <a:t>&lt;&lt;</a:t>
            </a:r>
            <a:r>
              <a:rPr b="0" lang="fr-FR" sz="1400" spc="-1" strike="noStrike">
                <a:solidFill>
                  <a:srgbClr val="000000"/>
                </a:solidFill>
                <a:latin typeface="Consolas"/>
              </a:rPr>
              <a:t> endl;</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	</a:t>
            </a:r>
            <a:r>
              <a:rPr b="0" lang="fr-FR" sz="1400" spc="-1" strike="noStrike">
                <a:solidFill>
                  <a:srgbClr val="000000"/>
                </a:solidFill>
                <a:latin typeface="Consolas"/>
              </a:rPr>
              <a:t>system(</a:t>
            </a:r>
            <a:r>
              <a:rPr b="0" lang="fr-FR" sz="1400" spc="-1" strike="noStrike">
                <a:solidFill>
                  <a:srgbClr val="a31515"/>
                </a:solidFill>
                <a:latin typeface="Consolas"/>
              </a:rPr>
              <a:t>"pause"</a:t>
            </a:r>
            <a:r>
              <a:rPr b="0" lang="fr-FR" sz="1400" spc="-1" strike="noStrike">
                <a:solidFill>
                  <a:srgbClr val="000000"/>
                </a:solidFill>
                <a:latin typeface="Consolas"/>
              </a:rPr>
              <a:t>);</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ff"/>
                </a:solidFill>
                <a:latin typeface="Consolas"/>
              </a:rPr>
              <a:t>	</a:t>
            </a:r>
            <a:r>
              <a:rPr b="0" lang="fr-FR" sz="1400" spc="-1" strike="noStrike">
                <a:solidFill>
                  <a:srgbClr val="0000ff"/>
                </a:solidFill>
                <a:latin typeface="Consolas"/>
              </a:rPr>
              <a:t>return</a:t>
            </a:r>
            <a:r>
              <a:rPr b="0" lang="fr-FR" sz="1400" spc="-1" strike="noStrike">
                <a:solidFill>
                  <a:srgbClr val="000000"/>
                </a:solidFill>
                <a:latin typeface="Consolas"/>
              </a:rPr>
              <a:t> 0;</a:t>
            </a:r>
            <a:endParaRPr b="0" lang="fr-FR" sz="1400" spc="-1" strike="noStrike">
              <a:solidFill>
                <a:srgbClr val="000000"/>
              </a:solidFill>
              <a:latin typeface="Tw Cen MT"/>
            </a:endParaRPr>
          </a:p>
          <a:p>
            <a:pPr marL="320040" indent="-319680">
              <a:lnSpc>
                <a:spcPct val="100000"/>
              </a:lnSpc>
              <a:spcBef>
                <a:spcPts val="700"/>
              </a:spcBef>
            </a:pPr>
            <a:r>
              <a:rPr b="0" lang="fr-FR" sz="1400" spc="-1" strike="noStrike">
                <a:solidFill>
                  <a:srgbClr val="000000"/>
                </a:solidFill>
                <a:latin typeface="Consolas"/>
              </a:rPr>
              <a:t>}</a:t>
            </a:r>
            <a:endParaRPr b="0" lang="fr-FR" sz="1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48" name="TextShape 2"/>
          <p:cNvSpPr txBox="1"/>
          <p:nvPr/>
        </p:nvSpPr>
        <p:spPr>
          <a:xfrm>
            <a:off x="142920" y="1643040"/>
            <a:ext cx="8643600" cy="5214600"/>
          </a:xfrm>
          <a:prstGeom prst="rect">
            <a:avLst/>
          </a:prstGeom>
          <a:noFill/>
          <a:ln>
            <a:noFill/>
          </a:ln>
        </p:spPr>
        <p:txBody>
          <a:bodyPr lIns="90000" rIns="90000" tIns="45000" bIns="45000">
            <a:normAutofit fontScale="80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We can shorten the code with the ternary operator:</a:t>
            </a:r>
            <a:endParaRPr b="0" lang="fr-FR" sz="2800" spc="-1" strike="noStrike">
              <a:solidFill>
                <a:srgbClr val="000000"/>
              </a:solidFill>
              <a:latin typeface="Tw Cen MT"/>
            </a:endParaRPr>
          </a:p>
          <a:p>
            <a:pPr marL="320040" indent="-319680">
              <a:lnSpc>
                <a:spcPct val="100000"/>
              </a:lnSpc>
              <a:spcBef>
                <a:spcPts val="700"/>
              </a:spcBef>
            </a:pPr>
            <a:r>
              <a:rPr b="0" lang="fr-FR" sz="2200" spc="-1" strike="noStrike">
                <a:solidFill>
                  <a:srgbClr val="808080"/>
                </a:solidFill>
                <a:latin typeface="Consolas"/>
              </a:rPr>
              <a:t>#include</a:t>
            </a:r>
            <a:r>
              <a:rPr b="0" lang="fr-FR" sz="2200" spc="-1" strike="noStrike">
                <a:solidFill>
                  <a:srgbClr val="000000"/>
                </a:solidFill>
                <a:latin typeface="Consolas"/>
              </a:rPr>
              <a:t> </a:t>
            </a:r>
            <a:r>
              <a:rPr b="0" lang="fr-FR" sz="2200" spc="-1" strike="noStrike">
                <a:solidFill>
                  <a:srgbClr val="a31515"/>
                </a:solidFill>
                <a:latin typeface="Consolas"/>
              </a:rPr>
              <a:t>&lt;iostream&gt;</a:t>
            </a:r>
            <a:r>
              <a:rPr b="0" lang="fr-FR" sz="2200" spc="-1" strike="noStrike">
                <a:solidFill>
                  <a:srgbClr val="000000"/>
                </a:solidFill>
                <a:latin typeface="Consolas"/>
              </a:rPr>
              <a:t> </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using</a:t>
            </a:r>
            <a:r>
              <a:rPr b="0" lang="fr-FR" sz="2200" spc="-1" strike="noStrike">
                <a:solidFill>
                  <a:srgbClr val="000000"/>
                </a:solidFill>
                <a:latin typeface="Consolas"/>
              </a:rPr>
              <a:t> </a:t>
            </a:r>
            <a:r>
              <a:rPr b="0" lang="fr-FR" sz="2200" spc="-1" strike="noStrike">
                <a:solidFill>
                  <a:srgbClr val="0000ff"/>
                </a:solidFill>
                <a:latin typeface="Consolas"/>
              </a:rPr>
              <a:t>namespace</a:t>
            </a:r>
            <a:r>
              <a:rPr b="0" lang="fr-FR" sz="2200" spc="-1" strike="noStrike">
                <a:solidFill>
                  <a:srgbClr val="000000"/>
                </a:solidFill>
                <a:latin typeface="Consolas"/>
              </a:rPr>
              <a:t> std; </a:t>
            </a:r>
            <a:endParaRPr b="0" lang="fr-FR" sz="2200" spc="-1" strike="noStrike">
              <a:solidFill>
                <a:srgbClr val="000000"/>
              </a:solidFill>
              <a:latin typeface="Tw Cen MT"/>
            </a:endParaRPr>
          </a:p>
          <a:p>
            <a:pPr marL="320040" indent="-319680">
              <a:lnSpc>
                <a:spcPct val="100000"/>
              </a:lnSpc>
              <a:spcBef>
                <a:spcPts val="700"/>
              </a:spcBef>
            </a:pP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int</a:t>
            </a:r>
            <a:r>
              <a:rPr b="0" lang="fr-FR" sz="2200" spc="-1" strike="noStrike">
                <a:solidFill>
                  <a:srgbClr val="000000"/>
                </a:solidFill>
                <a:latin typeface="Consolas"/>
              </a:rPr>
              <a:t> main()</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	</a:t>
            </a:r>
            <a:r>
              <a:rPr b="0" lang="fr-FR" sz="2200" spc="-1" strike="noStrike">
                <a:solidFill>
                  <a:srgbClr val="0000ff"/>
                </a:solidFill>
                <a:latin typeface="Consolas"/>
              </a:rPr>
              <a:t>int</a:t>
            </a:r>
            <a:r>
              <a:rPr b="0" lang="fr-FR" sz="2200" spc="-1" strike="noStrike">
                <a:solidFill>
                  <a:srgbClr val="000000"/>
                </a:solidFill>
                <a:latin typeface="Consolas"/>
              </a:rPr>
              <a:t> val1;</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cout </a:t>
            </a:r>
            <a:r>
              <a:rPr b="0" lang="fr-FR" sz="2200" spc="-1" strike="noStrike">
                <a:solidFill>
                  <a:srgbClr val="008080"/>
                </a:solidFill>
                <a:latin typeface="Consolas"/>
              </a:rPr>
              <a:t>&lt;&lt;</a:t>
            </a:r>
            <a:r>
              <a:rPr b="0" lang="fr-FR" sz="2200" spc="-1" strike="noStrike">
                <a:solidFill>
                  <a:srgbClr val="000000"/>
                </a:solidFill>
                <a:latin typeface="Consolas"/>
              </a:rPr>
              <a:t> </a:t>
            </a:r>
            <a:r>
              <a:rPr b="0" lang="fr-FR" sz="2200" spc="-1" strike="noStrike">
                <a:solidFill>
                  <a:srgbClr val="a31515"/>
                </a:solidFill>
                <a:latin typeface="Consolas"/>
              </a:rPr>
              <a:t>"Enter a numerical value: "</a:t>
            </a:r>
            <a:r>
              <a:rPr b="0" lang="fr-FR" sz="2200" spc="-1" strike="noStrike">
                <a:solidFill>
                  <a:srgbClr val="000000"/>
                </a:solidFill>
                <a:latin typeface="Consolas"/>
              </a:rPr>
              <a:t>;</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cin </a:t>
            </a:r>
            <a:r>
              <a:rPr b="0" lang="fr-FR" sz="2200" spc="-1" strike="noStrike">
                <a:solidFill>
                  <a:srgbClr val="008080"/>
                </a:solidFill>
                <a:latin typeface="Consolas"/>
              </a:rPr>
              <a:t>&gt;&gt;</a:t>
            </a:r>
            <a:r>
              <a:rPr b="0" lang="fr-FR" sz="2200" spc="-1" strike="noStrike">
                <a:solidFill>
                  <a:srgbClr val="000000"/>
                </a:solidFill>
                <a:latin typeface="Consolas"/>
              </a:rPr>
              <a:t> val1;</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val1 = (val1 &gt; 0 &amp;&amp; val1 &lt; 10) ? val1 * 10 : val1 + 10;</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cout </a:t>
            </a:r>
            <a:r>
              <a:rPr b="0" lang="fr-FR" sz="2200" spc="-1" strike="noStrike">
                <a:solidFill>
                  <a:srgbClr val="008080"/>
                </a:solidFill>
                <a:latin typeface="Consolas"/>
              </a:rPr>
              <a:t>&lt;&lt;</a:t>
            </a:r>
            <a:r>
              <a:rPr b="0" lang="fr-FR" sz="2200" spc="-1" strike="noStrike">
                <a:solidFill>
                  <a:srgbClr val="000000"/>
                </a:solidFill>
                <a:latin typeface="Consolas"/>
              </a:rPr>
              <a:t> </a:t>
            </a:r>
            <a:r>
              <a:rPr b="0" lang="fr-FR" sz="2200" spc="-1" strike="noStrike">
                <a:solidFill>
                  <a:srgbClr val="a31515"/>
                </a:solidFill>
                <a:latin typeface="Consolas"/>
              </a:rPr>
              <a:t>"Value of val1 = "</a:t>
            </a:r>
            <a:r>
              <a:rPr b="0" lang="fr-FR" sz="2200" spc="-1" strike="noStrike">
                <a:solidFill>
                  <a:srgbClr val="000000"/>
                </a:solidFill>
                <a:latin typeface="Consolas"/>
              </a:rPr>
              <a:t> </a:t>
            </a:r>
            <a:r>
              <a:rPr b="0" lang="fr-FR" sz="2200" spc="-1" strike="noStrike">
                <a:solidFill>
                  <a:srgbClr val="008080"/>
                </a:solidFill>
                <a:latin typeface="Consolas"/>
              </a:rPr>
              <a:t>&lt;&lt;</a:t>
            </a:r>
            <a:r>
              <a:rPr b="0" lang="fr-FR" sz="2200" spc="-1" strike="noStrike">
                <a:solidFill>
                  <a:srgbClr val="000000"/>
                </a:solidFill>
                <a:latin typeface="Consolas"/>
              </a:rPr>
              <a:t> val1 </a:t>
            </a:r>
            <a:r>
              <a:rPr b="0" lang="fr-FR" sz="2200" spc="-1" strike="noStrike">
                <a:solidFill>
                  <a:srgbClr val="008080"/>
                </a:solidFill>
                <a:latin typeface="Consolas"/>
              </a:rPr>
              <a:t>&lt;&lt;</a:t>
            </a:r>
            <a:r>
              <a:rPr b="0" lang="fr-FR" sz="2200" spc="-1" strike="noStrike">
                <a:solidFill>
                  <a:srgbClr val="000000"/>
                </a:solidFill>
                <a:latin typeface="Consolas"/>
              </a:rPr>
              <a:t> endl;</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system(</a:t>
            </a:r>
            <a:r>
              <a:rPr b="0" lang="fr-FR" sz="2200" spc="-1" strike="noStrike">
                <a:solidFill>
                  <a:srgbClr val="a31515"/>
                </a:solidFill>
                <a:latin typeface="Consolas"/>
              </a:rPr>
              <a:t>"pause"</a:t>
            </a:r>
            <a:r>
              <a:rPr b="0" lang="fr-FR" sz="2200" spc="-1" strike="noStrike">
                <a:solidFill>
                  <a:srgbClr val="000000"/>
                </a:solidFill>
                <a:latin typeface="Consolas"/>
              </a:rPr>
              <a:t>);</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	</a:t>
            </a:r>
            <a:r>
              <a:rPr b="0" lang="fr-FR" sz="2200" spc="-1" strike="noStrike">
                <a:solidFill>
                  <a:srgbClr val="0000ff"/>
                </a:solidFill>
                <a:latin typeface="Consolas"/>
              </a:rPr>
              <a:t>return</a:t>
            </a:r>
            <a:r>
              <a:rPr b="0" lang="fr-FR" sz="2200" spc="-1" strike="noStrike">
                <a:solidFill>
                  <a:srgbClr val="000000"/>
                </a:solidFill>
                <a:latin typeface="Consolas"/>
              </a:rPr>
              <a:t> 0;</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a:t>
            </a:r>
            <a:endParaRPr b="0" lang="fr-FR"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42920" y="228600"/>
            <a:ext cx="9000720" cy="9903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Compiler errors</a:t>
            </a:r>
            <a:endParaRPr b="0" lang="fr-FR" sz="4400" spc="-1" strike="noStrike">
              <a:solidFill>
                <a:srgbClr val="000000"/>
              </a:solidFill>
              <a:latin typeface="Tw Cen MT"/>
            </a:endParaRPr>
          </a:p>
        </p:txBody>
      </p:sp>
      <p:sp>
        <p:nvSpPr>
          <p:cNvPr id="96" name="TextShape 2"/>
          <p:cNvSpPr txBox="1"/>
          <p:nvPr/>
        </p:nvSpPr>
        <p:spPr>
          <a:xfrm>
            <a:off x="142920" y="1643040"/>
            <a:ext cx="8786520" cy="5214600"/>
          </a:xfrm>
          <a:prstGeom prst="rect">
            <a:avLst/>
          </a:prstGeom>
          <a:noFill/>
          <a:ln>
            <a:noFill/>
          </a:ln>
        </p:spPr>
        <p:txBody>
          <a:bodyPr lIns="90000" rIns="90000" tIns="45000" bIns="45000">
            <a:normAutofit fontScale="82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Compiler errors are generally the easiest to detect when using modern IDEs. These errors occur when the programmer makes a syntax error at the code level, and the compiler detects the error at compilation time. Here are some examples:</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Forgetting to put  ;  at the end of a statement.</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Using a variable without having declared it.</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Incorrect spelling when referring to a variable.</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Calling a function which has been defined, but which has no prototype (we will see this case later on).</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Using a variable that has not been initialized. (It depends on the place where the variable is used).</a:t>
            </a:r>
            <a:endParaRPr b="0" lang="fr-FR" sz="2500" spc="-1" strike="noStrike">
              <a:solidFill>
                <a:srgbClr val="000000"/>
              </a:solidFill>
              <a:latin typeface="Tw Cen MT"/>
            </a:endParaRPr>
          </a:p>
          <a:p>
            <a:endParaRPr b="0" lang="fr-FR" sz="25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50" name="TextShape 2"/>
          <p:cNvSpPr txBox="1"/>
          <p:nvPr/>
        </p:nvSpPr>
        <p:spPr>
          <a:xfrm>
            <a:off x="142920" y="1643040"/>
            <a:ext cx="8643600" cy="5214600"/>
          </a:xfrm>
          <a:prstGeom prst="rect">
            <a:avLst/>
          </a:prstGeom>
          <a:noFill/>
          <a:ln>
            <a:noFill/>
          </a:ln>
        </p:spPr>
        <p:txBody>
          <a:bodyPr lIns="90000" rIns="90000" tIns="45000" bIns="45000">
            <a:normAutofit fontScale="85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We can push even further:</a:t>
            </a:r>
            <a:endParaRPr b="0" lang="fr-FR" sz="2800" spc="-1" strike="noStrike">
              <a:solidFill>
                <a:srgbClr val="000000"/>
              </a:solidFill>
              <a:latin typeface="Tw Cen MT"/>
            </a:endParaRPr>
          </a:p>
          <a:p>
            <a:pPr marL="320040" indent="-319680">
              <a:lnSpc>
                <a:spcPct val="100000"/>
              </a:lnSpc>
              <a:spcBef>
                <a:spcPts val="700"/>
              </a:spcBef>
            </a:pPr>
            <a:r>
              <a:rPr b="0" lang="fr-FR" sz="2200" spc="-1" strike="noStrike">
                <a:solidFill>
                  <a:srgbClr val="808080"/>
                </a:solidFill>
                <a:latin typeface="Consolas"/>
              </a:rPr>
              <a:t>#include</a:t>
            </a:r>
            <a:r>
              <a:rPr b="0" lang="fr-FR" sz="2200" spc="-1" strike="noStrike">
                <a:solidFill>
                  <a:srgbClr val="000000"/>
                </a:solidFill>
                <a:latin typeface="Consolas"/>
              </a:rPr>
              <a:t> </a:t>
            </a:r>
            <a:r>
              <a:rPr b="0" lang="fr-FR" sz="2200" spc="-1" strike="noStrike">
                <a:solidFill>
                  <a:srgbClr val="a31515"/>
                </a:solidFill>
                <a:latin typeface="Consolas"/>
              </a:rPr>
              <a:t>&lt;iostream&gt;</a:t>
            </a:r>
            <a:r>
              <a:rPr b="0" lang="fr-FR" sz="2200" spc="-1" strike="noStrike">
                <a:solidFill>
                  <a:srgbClr val="000000"/>
                </a:solidFill>
                <a:latin typeface="Consolas"/>
              </a:rPr>
              <a:t> </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using</a:t>
            </a:r>
            <a:r>
              <a:rPr b="0" lang="fr-FR" sz="2200" spc="-1" strike="noStrike">
                <a:solidFill>
                  <a:srgbClr val="000000"/>
                </a:solidFill>
                <a:latin typeface="Consolas"/>
              </a:rPr>
              <a:t> </a:t>
            </a:r>
            <a:r>
              <a:rPr b="0" lang="fr-FR" sz="2200" spc="-1" strike="noStrike">
                <a:solidFill>
                  <a:srgbClr val="0000ff"/>
                </a:solidFill>
                <a:latin typeface="Consolas"/>
              </a:rPr>
              <a:t>namespace</a:t>
            </a:r>
            <a:r>
              <a:rPr b="0" lang="fr-FR" sz="2200" spc="-1" strike="noStrike">
                <a:solidFill>
                  <a:srgbClr val="000000"/>
                </a:solidFill>
                <a:latin typeface="Consolas"/>
              </a:rPr>
              <a:t> std; </a:t>
            </a:r>
            <a:endParaRPr b="0" lang="fr-FR" sz="2200" spc="-1" strike="noStrike">
              <a:solidFill>
                <a:srgbClr val="000000"/>
              </a:solidFill>
              <a:latin typeface="Tw Cen MT"/>
            </a:endParaRPr>
          </a:p>
          <a:p>
            <a:pPr marL="320040" indent="-319680">
              <a:lnSpc>
                <a:spcPct val="100000"/>
              </a:lnSpc>
              <a:spcBef>
                <a:spcPts val="700"/>
              </a:spcBef>
            </a:pP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int</a:t>
            </a:r>
            <a:r>
              <a:rPr b="0" lang="fr-FR" sz="2200" spc="-1" strike="noStrike">
                <a:solidFill>
                  <a:srgbClr val="000000"/>
                </a:solidFill>
                <a:latin typeface="Consolas"/>
              </a:rPr>
              <a:t> main()</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	</a:t>
            </a:r>
            <a:r>
              <a:rPr b="0" lang="fr-FR" sz="2200" spc="-1" strike="noStrike">
                <a:solidFill>
                  <a:srgbClr val="0000ff"/>
                </a:solidFill>
                <a:latin typeface="Consolas"/>
              </a:rPr>
              <a:t>int</a:t>
            </a:r>
            <a:r>
              <a:rPr b="0" lang="fr-FR" sz="2200" spc="-1" strike="noStrike">
                <a:solidFill>
                  <a:srgbClr val="000000"/>
                </a:solidFill>
                <a:latin typeface="Consolas"/>
              </a:rPr>
              <a:t> val1;</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cout </a:t>
            </a:r>
            <a:r>
              <a:rPr b="0" lang="fr-FR" sz="2200" spc="-1" strike="noStrike">
                <a:solidFill>
                  <a:srgbClr val="008080"/>
                </a:solidFill>
                <a:latin typeface="Consolas"/>
              </a:rPr>
              <a:t>&lt;&lt;</a:t>
            </a:r>
            <a:r>
              <a:rPr b="0" lang="fr-FR" sz="2200" spc="-1" strike="noStrike">
                <a:solidFill>
                  <a:srgbClr val="000000"/>
                </a:solidFill>
                <a:latin typeface="Consolas"/>
              </a:rPr>
              <a:t> </a:t>
            </a:r>
            <a:r>
              <a:rPr b="0" lang="fr-FR" sz="2200" spc="-1" strike="noStrike">
                <a:solidFill>
                  <a:srgbClr val="a31515"/>
                </a:solidFill>
                <a:latin typeface="Consolas"/>
              </a:rPr>
              <a:t>"Enter a numerical value: "</a:t>
            </a:r>
            <a:r>
              <a:rPr b="0" lang="fr-FR" sz="2200" spc="-1" strike="noStrike">
                <a:solidFill>
                  <a:srgbClr val="000000"/>
                </a:solidFill>
                <a:latin typeface="Consolas"/>
              </a:rPr>
              <a:t>;</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cin </a:t>
            </a:r>
            <a:r>
              <a:rPr b="0" lang="fr-FR" sz="2200" spc="-1" strike="noStrike">
                <a:solidFill>
                  <a:srgbClr val="008080"/>
                </a:solidFill>
                <a:latin typeface="Consolas"/>
              </a:rPr>
              <a:t>&gt;&gt;</a:t>
            </a:r>
            <a:r>
              <a:rPr b="0" lang="fr-FR" sz="2200" spc="-1" strike="noStrike">
                <a:solidFill>
                  <a:srgbClr val="000000"/>
                </a:solidFill>
                <a:latin typeface="Consolas"/>
              </a:rPr>
              <a:t> val1;</a:t>
            </a:r>
            <a:r>
              <a:rPr b="0" lang="fr-FR" sz="2200" spc="-1" strike="noStrike">
                <a:solidFill>
                  <a:srgbClr val="000000"/>
                </a:solidFill>
                <a:latin typeface="Consolas"/>
              </a:rPr>
              <a:t>	</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cout </a:t>
            </a:r>
            <a:r>
              <a:rPr b="0" lang="fr-FR" sz="2200" spc="-1" strike="noStrike">
                <a:solidFill>
                  <a:srgbClr val="008080"/>
                </a:solidFill>
                <a:latin typeface="Consolas"/>
              </a:rPr>
              <a:t>&lt;&lt;</a:t>
            </a:r>
            <a:r>
              <a:rPr b="0" lang="fr-FR" sz="2200" spc="-1" strike="noStrike">
                <a:solidFill>
                  <a:srgbClr val="000000"/>
                </a:solidFill>
                <a:latin typeface="Consolas"/>
              </a:rPr>
              <a:t> </a:t>
            </a:r>
            <a:r>
              <a:rPr b="0" lang="fr-FR" sz="2200" spc="-1" strike="noStrike">
                <a:solidFill>
                  <a:srgbClr val="a31515"/>
                </a:solidFill>
                <a:latin typeface="Consolas"/>
              </a:rPr>
              <a:t>"Value of val1 = "</a:t>
            </a:r>
            <a:r>
              <a:rPr b="0" lang="fr-FR" sz="2200" spc="-1" strike="noStrike">
                <a:solidFill>
                  <a:srgbClr val="000000"/>
                </a:solidFill>
                <a:latin typeface="Consolas"/>
              </a:rPr>
              <a:t> </a:t>
            </a:r>
            <a:br/>
            <a:r>
              <a:rPr b="0" lang="fr-FR" sz="2200" spc="-1" strike="noStrike">
                <a:solidFill>
                  <a:srgbClr val="000000"/>
                </a:solidFill>
                <a:latin typeface="Consolas"/>
              </a:rPr>
              <a:t>     </a:t>
            </a:r>
            <a:r>
              <a:rPr b="0" lang="fr-FR" sz="2200" spc="-1" strike="noStrike">
                <a:solidFill>
                  <a:srgbClr val="008080"/>
                </a:solidFill>
                <a:latin typeface="Consolas"/>
              </a:rPr>
              <a:t>&lt;&lt;</a:t>
            </a:r>
            <a:r>
              <a:rPr b="0" lang="fr-FR" sz="2200" spc="-1" strike="noStrike">
                <a:solidFill>
                  <a:srgbClr val="000000"/>
                </a:solidFill>
                <a:latin typeface="Consolas"/>
              </a:rPr>
              <a:t> ((val1 &gt; 0 &amp;&amp; val1 &lt; 10) ? val1 * 10 : val1 + 10) </a:t>
            </a:r>
            <a:br/>
            <a:r>
              <a:rPr b="0" lang="fr-FR" sz="2200" spc="-1" strike="noStrike">
                <a:solidFill>
                  <a:srgbClr val="000000"/>
                </a:solidFill>
                <a:latin typeface="Consolas"/>
              </a:rPr>
              <a:t>     </a:t>
            </a:r>
            <a:r>
              <a:rPr b="0" lang="fr-FR" sz="2200" spc="-1" strike="noStrike">
                <a:solidFill>
                  <a:srgbClr val="008080"/>
                </a:solidFill>
                <a:latin typeface="Consolas"/>
              </a:rPr>
              <a:t>&lt;&lt;</a:t>
            </a:r>
            <a:r>
              <a:rPr b="0" lang="fr-FR" sz="2200" spc="-1" strike="noStrike">
                <a:solidFill>
                  <a:srgbClr val="000000"/>
                </a:solidFill>
                <a:latin typeface="Consolas"/>
              </a:rPr>
              <a:t> endl;</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	</a:t>
            </a:r>
            <a:r>
              <a:rPr b="0" lang="fr-FR" sz="2200" spc="-1" strike="noStrike">
                <a:solidFill>
                  <a:srgbClr val="000000"/>
                </a:solidFill>
                <a:latin typeface="Consolas"/>
              </a:rPr>
              <a:t>system(</a:t>
            </a:r>
            <a:r>
              <a:rPr b="0" lang="fr-FR" sz="2200" spc="-1" strike="noStrike">
                <a:solidFill>
                  <a:srgbClr val="a31515"/>
                </a:solidFill>
                <a:latin typeface="Consolas"/>
              </a:rPr>
              <a:t>"pause"</a:t>
            </a:r>
            <a:r>
              <a:rPr b="0" lang="fr-FR" sz="2200" spc="-1" strike="noStrike">
                <a:solidFill>
                  <a:srgbClr val="000000"/>
                </a:solidFill>
                <a:latin typeface="Consolas"/>
              </a:rPr>
              <a:t>);</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ff"/>
                </a:solidFill>
                <a:latin typeface="Consolas"/>
              </a:rPr>
              <a:t>	</a:t>
            </a:r>
            <a:r>
              <a:rPr b="0" lang="fr-FR" sz="2200" spc="-1" strike="noStrike">
                <a:solidFill>
                  <a:srgbClr val="0000ff"/>
                </a:solidFill>
                <a:latin typeface="Consolas"/>
              </a:rPr>
              <a:t>return</a:t>
            </a:r>
            <a:r>
              <a:rPr b="0" lang="fr-FR" sz="2200" spc="-1" strike="noStrike">
                <a:solidFill>
                  <a:srgbClr val="000000"/>
                </a:solidFill>
                <a:latin typeface="Consolas"/>
              </a:rPr>
              <a:t> 0;</a:t>
            </a:r>
            <a:endParaRPr b="0" lang="fr-FR" sz="2200" spc="-1" strike="noStrike">
              <a:solidFill>
                <a:srgbClr val="000000"/>
              </a:solidFill>
              <a:latin typeface="Tw Cen MT"/>
            </a:endParaRPr>
          </a:p>
          <a:p>
            <a:pPr marL="320040" indent="-319680">
              <a:lnSpc>
                <a:spcPct val="100000"/>
              </a:lnSpc>
              <a:spcBef>
                <a:spcPts val="700"/>
              </a:spcBef>
            </a:pPr>
            <a:r>
              <a:rPr b="0" lang="fr-FR" sz="2200" spc="-1" strike="noStrike">
                <a:solidFill>
                  <a:srgbClr val="000000"/>
                </a:solidFill>
                <a:latin typeface="Consolas"/>
              </a:rPr>
              <a:t>}</a:t>
            </a:r>
            <a:endParaRPr b="0" lang="fr-FR" sz="2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52" name="TextShape 2"/>
          <p:cNvSpPr txBox="1"/>
          <p:nvPr/>
        </p:nvSpPr>
        <p:spPr>
          <a:xfrm>
            <a:off x="142920" y="1643040"/>
            <a:ext cx="8643600" cy="5214600"/>
          </a:xfrm>
          <a:prstGeom prst="rect">
            <a:avLst/>
          </a:prstGeom>
          <a:noFill/>
          <a:ln>
            <a:noFill/>
          </a:ln>
        </p:spPr>
        <p:txBody>
          <a:bodyPr lIns="90000" rIns="90000" tIns="45000" bIns="45000">
            <a:normAutofit fontScale="75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It’s very practical for giving a more conversational sense to a certain variable value.</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Here is an example </a:t>
            </a:r>
            <a:r>
              <a:rPr b="1" lang="fr-FR" sz="2800" spc="-1" strike="noStrike">
                <a:solidFill>
                  <a:srgbClr val="000000"/>
                </a:solidFill>
                <a:latin typeface="Tw Cen MT"/>
              </a:rPr>
              <a:t>without</a:t>
            </a:r>
            <a:r>
              <a:rPr b="0" lang="fr-FR" sz="2800" spc="-1" strike="noStrike">
                <a:solidFill>
                  <a:srgbClr val="000000"/>
                </a:solidFill>
                <a:latin typeface="Tw Cen MT"/>
              </a:rPr>
              <a:t>:</a:t>
            </a:r>
            <a:endParaRPr b="0" lang="fr-FR" sz="2800" spc="-1" strike="noStrike">
              <a:solidFill>
                <a:srgbClr val="000000"/>
              </a:solidFill>
              <a:latin typeface="Tw Cen MT"/>
            </a:endParaRPr>
          </a:p>
          <a:p>
            <a:pPr marL="320040" indent="-319680">
              <a:lnSpc>
                <a:spcPct val="100000"/>
              </a:lnSpc>
              <a:spcBef>
                <a:spcPts val="700"/>
              </a:spcBef>
            </a:pPr>
            <a:r>
              <a:rPr b="0" lang="fr-FR" sz="2400" spc="-1" strike="noStrike">
                <a:solidFill>
                  <a:srgbClr val="808080"/>
                </a:solidFill>
                <a:latin typeface="Consolas"/>
              </a:rPr>
              <a:t>	</a:t>
            </a:r>
            <a:r>
              <a:rPr b="0" lang="fr-FR" sz="2400" spc="-1" strike="noStrike">
                <a:solidFill>
                  <a:srgbClr val="808080"/>
                </a:solidFill>
                <a:latin typeface="Consolas"/>
              </a:rPr>
              <a:t>#include</a:t>
            </a:r>
            <a:r>
              <a:rPr b="0" lang="fr-FR" sz="2400" spc="-1" strike="noStrike">
                <a:solidFill>
                  <a:srgbClr val="000000"/>
                </a:solidFill>
                <a:latin typeface="Consolas"/>
              </a:rPr>
              <a:t> </a:t>
            </a:r>
            <a:r>
              <a:rPr b="0" lang="fr-FR" sz="2400" spc="-1" strike="noStrike">
                <a:solidFill>
                  <a:srgbClr val="a31515"/>
                </a:solidFill>
                <a:latin typeface="Consolas"/>
              </a:rPr>
              <a:t>&lt;iostream&gt;</a:t>
            </a:r>
            <a:r>
              <a:rPr b="0" lang="fr-FR" sz="2400" spc="-1" strike="noStrike">
                <a:solidFill>
                  <a:srgbClr val="000000"/>
                </a:solidFill>
                <a:latin typeface="Consolas"/>
              </a:rPr>
              <a:t> </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using</a:t>
            </a:r>
            <a:r>
              <a:rPr b="0" lang="fr-FR" sz="2400" spc="-1" strike="noStrike">
                <a:solidFill>
                  <a:srgbClr val="000000"/>
                </a:solidFill>
                <a:latin typeface="Consolas"/>
              </a:rPr>
              <a:t> </a:t>
            </a:r>
            <a:r>
              <a:rPr b="0" lang="fr-FR" sz="2400" spc="-1" strike="noStrike">
                <a:solidFill>
                  <a:srgbClr val="0000ff"/>
                </a:solidFill>
                <a:latin typeface="Consolas"/>
              </a:rPr>
              <a:t>namespace</a:t>
            </a:r>
            <a:r>
              <a:rPr b="0" lang="fr-FR" sz="2400" spc="-1" strike="noStrike">
                <a:solidFill>
                  <a:srgbClr val="000000"/>
                </a:solidFill>
                <a:latin typeface="Consolas"/>
              </a:rPr>
              <a:t> std; </a:t>
            </a:r>
            <a:endParaRPr b="0" lang="fr-FR" sz="2400" spc="-1" strike="noStrike">
              <a:solidFill>
                <a:srgbClr val="000000"/>
              </a:solidFill>
              <a:latin typeface="Tw Cen MT"/>
            </a:endParaRPr>
          </a:p>
          <a:p>
            <a:pPr marL="320040" indent="-319680">
              <a:lnSpc>
                <a:spcPct val="100000"/>
              </a:lnSpc>
              <a:spcBef>
                <a:spcPts val="700"/>
              </a:spcBef>
            </a:pP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int</a:t>
            </a:r>
            <a:r>
              <a:rPr b="0" lang="fr-FR" sz="2400" spc="-1" strike="noStrike">
                <a:solidFill>
                  <a:srgbClr val="000000"/>
                </a:solidFill>
                <a:latin typeface="Consolas"/>
              </a:rPr>
              <a:t> main()</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	</a:t>
            </a:r>
            <a:r>
              <a:rPr b="0" lang="fr-FR" sz="2400" spc="-1" strike="noStrike">
                <a:solidFill>
                  <a:srgbClr val="0000ff"/>
                </a:solidFill>
                <a:latin typeface="Consolas"/>
              </a:rPr>
              <a:t>bool</a:t>
            </a:r>
            <a:r>
              <a:rPr b="0" lang="fr-FR" sz="2400" spc="-1" strike="noStrike">
                <a:solidFill>
                  <a:srgbClr val="000000"/>
                </a:solidFill>
                <a:latin typeface="Consolas"/>
              </a:rPr>
              <a:t> isRaining = </a:t>
            </a:r>
            <a:r>
              <a:rPr b="0" lang="fr-FR" sz="2400" spc="-1" strike="noStrike">
                <a:solidFill>
                  <a:srgbClr val="0000ff"/>
                </a:solidFill>
                <a:latin typeface="Consolas"/>
              </a:rPr>
              <a:t>false</a:t>
            </a:r>
            <a:r>
              <a:rPr b="0" lang="fr-FR" sz="2400" spc="-1" strike="noStrike">
                <a:solidFill>
                  <a:srgbClr val="000000"/>
                </a:solidFill>
                <a:latin typeface="Consolas"/>
              </a:rPr>
              <a:t>;</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cout </a:t>
            </a:r>
            <a:r>
              <a:rPr b="0" lang="fr-FR" sz="2400" spc="-1" strike="noStrike">
                <a:solidFill>
                  <a:srgbClr val="008080"/>
                </a:solidFill>
                <a:latin typeface="Consolas"/>
              </a:rPr>
              <a:t>&lt;&lt;</a:t>
            </a:r>
            <a:r>
              <a:rPr b="0" lang="fr-FR" sz="2400" spc="-1" strike="noStrike">
                <a:solidFill>
                  <a:srgbClr val="000000"/>
                </a:solidFill>
                <a:latin typeface="Consolas"/>
              </a:rPr>
              <a:t> </a:t>
            </a:r>
            <a:r>
              <a:rPr b="0" lang="fr-FR" sz="2400" spc="-1" strike="noStrike">
                <a:solidFill>
                  <a:srgbClr val="a31515"/>
                </a:solidFill>
                <a:latin typeface="Consolas"/>
              </a:rPr>
              <a:t>"Is it raining?: "</a:t>
            </a:r>
            <a:r>
              <a:rPr b="0" lang="fr-FR" sz="2400" spc="-1" strike="noStrike">
                <a:solidFill>
                  <a:srgbClr val="000000"/>
                </a:solidFill>
                <a:latin typeface="Consolas"/>
              </a:rPr>
              <a:t> </a:t>
            </a:r>
            <a:r>
              <a:rPr b="0" lang="fr-FR" sz="2400" spc="-1" strike="noStrike">
                <a:solidFill>
                  <a:srgbClr val="008080"/>
                </a:solidFill>
                <a:latin typeface="Consolas"/>
              </a:rPr>
              <a:t>&lt;&lt;</a:t>
            </a:r>
            <a:r>
              <a:rPr b="0" lang="fr-FR" sz="2400" spc="-1" strike="noStrike">
                <a:solidFill>
                  <a:srgbClr val="000000"/>
                </a:solidFill>
                <a:latin typeface="Consolas"/>
              </a:rPr>
              <a:t> endl;</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cout </a:t>
            </a:r>
            <a:r>
              <a:rPr b="0" lang="fr-FR" sz="2400" spc="-1" strike="noStrike">
                <a:solidFill>
                  <a:srgbClr val="008080"/>
                </a:solidFill>
                <a:latin typeface="Consolas"/>
              </a:rPr>
              <a:t>&lt;&lt;</a:t>
            </a:r>
            <a:r>
              <a:rPr b="0" lang="fr-FR" sz="2400" spc="-1" strike="noStrike">
                <a:solidFill>
                  <a:srgbClr val="000000"/>
                </a:solidFill>
                <a:latin typeface="Consolas"/>
              </a:rPr>
              <a:t> isRaining </a:t>
            </a:r>
            <a:r>
              <a:rPr b="0" lang="fr-FR" sz="2400" spc="-1" strike="noStrike">
                <a:solidFill>
                  <a:srgbClr val="008080"/>
                </a:solidFill>
                <a:latin typeface="Consolas"/>
              </a:rPr>
              <a:t>&lt;&lt;</a:t>
            </a:r>
            <a:r>
              <a:rPr b="0" lang="fr-FR" sz="2400" spc="-1" strike="noStrike">
                <a:solidFill>
                  <a:srgbClr val="000000"/>
                </a:solidFill>
                <a:latin typeface="Consolas"/>
              </a:rPr>
              <a:t> endl; </a:t>
            </a:r>
            <a:r>
              <a:rPr b="0" lang="fr-FR" sz="2400" spc="-1" strike="noStrike">
                <a:solidFill>
                  <a:srgbClr val="008000"/>
                </a:solidFill>
                <a:latin typeface="Consolas"/>
              </a:rPr>
              <a:t>// displays 0</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system(</a:t>
            </a:r>
            <a:r>
              <a:rPr b="0" lang="fr-FR" sz="2400" spc="-1" strike="noStrike">
                <a:solidFill>
                  <a:srgbClr val="a31515"/>
                </a:solidFill>
                <a:latin typeface="Consolas"/>
              </a:rPr>
              <a:t>"pause"</a:t>
            </a:r>
            <a:r>
              <a:rPr b="0" lang="fr-FR" sz="2400" spc="-1" strike="noStrike">
                <a:solidFill>
                  <a:srgbClr val="000000"/>
                </a:solidFill>
                <a:latin typeface="Consolas"/>
              </a:rPr>
              <a:t>);</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	</a:t>
            </a:r>
            <a:r>
              <a:rPr b="0" lang="fr-FR" sz="2400" spc="-1" strike="noStrike">
                <a:solidFill>
                  <a:srgbClr val="0000ff"/>
                </a:solidFill>
                <a:latin typeface="Consolas"/>
              </a:rPr>
              <a:t>return</a:t>
            </a:r>
            <a:r>
              <a:rPr b="0" lang="fr-FR" sz="2400" spc="-1" strike="noStrike">
                <a:solidFill>
                  <a:srgbClr val="000000"/>
                </a:solidFill>
                <a:latin typeface="Consolas"/>
              </a:rPr>
              <a:t> 0;</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a:t>
            </a: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The ternary operator</a:t>
            </a:r>
            <a:endParaRPr b="0" lang="fr-FR" sz="4400" spc="-1" strike="noStrike">
              <a:solidFill>
                <a:srgbClr val="000000"/>
              </a:solidFill>
              <a:latin typeface="Tw Cen MT"/>
            </a:endParaRPr>
          </a:p>
        </p:txBody>
      </p:sp>
      <p:sp>
        <p:nvSpPr>
          <p:cNvPr id="154" name="TextShape 2"/>
          <p:cNvSpPr txBox="1"/>
          <p:nvPr/>
        </p:nvSpPr>
        <p:spPr>
          <a:xfrm>
            <a:off x="142920" y="1643040"/>
            <a:ext cx="8643600" cy="5214600"/>
          </a:xfrm>
          <a:prstGeom prst="rect">
            <a:avLst/>
          </a:prstGeom>
          <a:noFill/>
          <a:ln>
            <a:noFill/>
          </a:ln>
        </p:spPr>
        <p:txBody>
          <a:bodyPr lIns="90000" rIns="90000" tIns="45000" bIns="45000">
            <a:normAutofit fontScale="65000"/>
          </a:bodyPr>
          <a:p>
            <a:pPr marL="320040" indent="-319680">
              <a:lnSpc>
                <a:spcPct val="100000"/>
              </a:lnSpc>
              <a:spcBef>
                <a:spcPts val="700"/>
              </a:spcBef>
              <a:buClr>
                <a:srgbClr val="dd8047"/>
              </a:buClr>
              <a:buSzPct val="60000"/>
              <a:buFont typeface="Wingdings" charset="2"/>
              <a:buChar char=""/>
            </a:pPr>
            <a:r>
              <a:rPr b="0" lang="fr-FR" sz="3100" spc="-1" strike="noStrike">
                <a:solidFill>
                  <a:srgbClr val="000000"/>
                </a:solidFill>
                <a:latin typeface="Tw Cen MT"/>
              </a:rPr>
              <a:t>It’s very practical for giving a more conversational sense to a certain variable value.</a:t>
            </a:r>
            <a:endParaRPr b="0" lang="fr-FR" sz="31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3100" spc="-1" strike="noStrike">
                <a:solidFill>
                  <a:srgbClr val="000000"/>
                </a:solidFill>
                <a:latin typeface="Tw Cen MT"/>
              </a:rPr>
              <a:t>Here is an example </a:t>
            </a:r>
            <a:r>
              <a:rPr b="1" lang="fr-FR" sz="3100" spc="-1" strike="noStrike">
                <a:solidFill>
                  <a:srgbClr val="000000"/>
                </a:solidFill>
                <a:latin typeface="Tw Cen MT"/>
              </a:rPr>
              <a:t>with</a:t>
            </a:r>
            <a:r>
              <a:rPr b="0" lang="fr-FR" sz="3100" spc="-1" strike="noStrike">
                <a:solidFill>
                  <a:srgbClr val="000000"/>
                </a:solidFill>
                <a:latin typeface="Tw Cen MT"/>
              </a:rPr>
              <a:t>:</a:t>
            </a:r>
            <a:endParaRPr b="0" lang="fr-FR" sz="3100" spc="-1" strike="noStrike">
              <a:solidFill>
                <a:srgbClr val="000000"/>
              </a:solidFill>
              <a:latin typeface="Tw Cen MT"/>
            </a:endParaRPr>
          </a:p>
          <a:p>
            <a:pPr marL="320040" indent="-319680">
              <a:lnSpc>
                <a:spcPct val="100000"/>
              </a:lnSpc>
              <a:spcBef>
                <a:spcPts val="700"/>
              </a:spcBef>
            </a:pPr>
            <a:r>
              <a:rPr b="0" lang="fr-FR" sz="2400" spc="-1" strike="noStrike">
                <a:solidFill>
                  <a:srgbClr val="808080"/>
                </a:solidFill>
                <a:latin typeface="Consolas"/>
              </a:rPr>
              <a:t>	</a:t>
            </a:r>
            <a:r>
              <a:rPr b="0" lang="fr-FR" sz="2400" spc="-1" strike="noStrike">
                <a:solidFill>
                  <a:srgbClr val="808080"/>
                </a:solidFill>
                <a:latin typeface="Consolas"/>
              </a:rPr>
              <a:t>#include</a:t>
            </a:r>
            <a:r>
              <a:rPr b="0" lang="fr-FR" sz="2400" spc="-1" strike="noStrike">
                <a:solidFill>
                  <a:srgbClr val="000000"/>
                </a:solidFill>
                <a:latin typeface="Consolas"/>
              </a:rPr>
              <a:t> </a:t>
            </a:r>
            <a:r>
              <a:rPr b="0" lang="fr-FR" sz="2400" spc="-1" strike="noStrike">
                <a:solidFill>
                  <a:srgbClr val="a31515"/>
                </a:solidFill>
                <a:latin typeface="Consolas"/>
              </a:rPr>
              <a:t>&lt;iostream&gt;</a:t>
            </a:r>
            <a:r>
              <a:rPr b="0" lang="fr-FR" sz="2400" spc="-1" strike="noStrike">
                <a:solidFill>
                  <a:srgbClr val="000000"/>
                </a:solidFill>
                <a:latin typeface="Consolas"/>
              </a:rPr>
              <a:t> </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using</a:t>
            </a:r>
            <a:r>
              <a:rPr b="0" lang="fr-FR" sz="2400" spc="-1" strike="noStrike">
                <a:solidFill>
                  <a:srgbClr val="000000"/>
                </a:solidFill>
                <a:latin typeface="Consolas"/>
              </a:rPr>
              <a:t> </a:t>
            </a:r>
            <a:r>
              <a:rPr b="0" lang="fr-FR" sz="2400" spc="-1" strike="noStrike">
                <a:solidFill>
                  <a:srgbClr val="0000ff"/>
                </a:solidFill>
                <a:latin typeface="Consolas"/>
              </a:rPr>
              <a:t>namespace</a:t>
            </a:r>
            <a:r>
              <a:rPr b="0" lang="fr-FR" sz="2400" spc="-1" strike="noStrike">
                <a:solidFill>
                  <a:srgbClr val="000000"/>
                </a:solidFill>
                <a:latin typeface="Consolas"/>
              </a:rPr>
              <a:t> std; </a:t>
            </a:r>
            <a:endParaRPr b="0" lang="fr-FR" sz="2400" spc="-1" strike="noStrike">
              <a:solidFill>
                <a:srgbClr val="000000"/>
              </a:solidFill>
              <a:latin typeface="Tw Cen MT"/>
            </a:endParaRPr>
          </a:p>
          <a:p>
            <a:pPr marL="320040" indent="-319680">
              <a:lnSpc>
                <a:spcPct val="100000"/>
              </a:lnSpc>
              <a:spcBef>
                <a:spcPts val="700"/>
              </a:spcBef>
            </a:pP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int</a:t>
            </a:r>
            <a:r>
              <a:rPr b="0" lang="fr-FR" sz="2400" spc="-1" strike="noStrike">
                <a:solidFill>
                  <a:srgbClr val="000000"/>
                </a:solidFill>
                <a:latin typeface="Consolas"/>
              </a:rPr>
              <a:t> main()</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	</a:t>
            </a:r>
            <a:r>
              <a:rPr b="0" lang="fr-FR" sz="2400" spc="-1" strike="noStrike">
                <a:solidFill>
                  <a:srgbClr val="0000ff"/>
                </a:solidFill>
                <a:latin typeface="Consolas"/>
              </a:rPr>
              <a:t>bool</a:t>
            </a:r>
            <a:r>
              <a:rPr b="0" lang="fr-FR" sz="2400" spc="-1" strike="noStrike">
                <a:solidFill>
                  <a:srgbClr val="000000"/>
                </a:solidFill>
                <a:latin typeface="Consolas"/>
              </a:rPr>
              <a:t> isRaining = </a:t>
            </a:r>
            <a:r>
              <a:rPr b="0" lang="fr-FR" sz="2400" spc="-1" strike="noStrike">
                <a:solidFill>
                  <a:srgbClr val="0000ff"/>
                </a:solidFill>
                <a:latin typeface="Consolas"/>
              </a:rPr>
              <a:t>true</a:t>
            </a:r>
            <a:r>
              <a:rPr b="0" lang="fr-FR" sz="2400" spc="-1" strike="noStrike">
                <a:solidFill>
                  <a:srgbClr val="000000"/>
                </a:solidFill>
                <a:latin typeface="Consolas"/>
              </a:rPr>
              <a:t>;</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cout </a:t>
            </a:r>
            <a:r>
              <a:rPr b="0" lang="fr-FR" sz="2400" spc="-1" strike="noStrike">
                <a:solidFill>
                  <a:srgbClr val="008080"/>
                </a:solidFill>
                <a:latin typeface="Consolas"/>
              </a:rPr>
              <a:t>&lt;&lt;</a:t>
            </a:r>
            <a:r>
              <a:rPr b="0" lang="fr-FR" sz="2400" spc="-1" strike="noStrike">
                <a:solidFill>
                  <a:srgbClr val="000000"/>
                </a:solidFill>
                <a:latin typeface="Consolas"/>
              </a:rPr>
              <a:t> </a:t>
            </a:r>
            <a:r>
              <a:rPr b="0" lang="fr-FR" sz="2400" spc="-1" strike="noStrike">
                <a:solidFill>
                  <a:srgbClr val="a31515"/>
                </a:solidFill>
                <a:latin typeface="Consolas"/>
              </a:rPr>
              <a:t>"Is it raining?: "</a:t>
            </a:r>
            <a:r>
              <a:rPr b="0" lang="fr-FR" sz="2400" spc="-1" strike="noStrike">
                <a:solidFill>
                  <a:srgbClr val="000000"/>
                </a:solidFill>
                <a:latin typeface="Consolas"/>
              </a:rPr>
              <a:t> </a:t>
            </a:r>
            <a:r>
              <a:rPr b="0" lang="fr-FR" sz="2400" spc="-1" strike="noStrike">
                <a:solidFill>
                  <a:srgbClr val="008080"/>
                </a:solidFill>
                <a:latin typeface="Consolas"/>
              </a:rPr>
              <a:t>&lt;&lt;</a:t>
            </a:r>
            <a:r>
              <a:rPr b="0" lang="fr-FR" sz="2400" spc="-1" strike="noStrike">
                <a:solidFill>
                  <a:srgbClr val="000000"/>
                </a:solidFill>
                <a:latin typeface="Consolas"/>
              </a:rPr>
              <a:t> endl;</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8000"/>
                </a:solidFill>
                <a:latin typeface="Consolas"/>
              </a:rPr>
              <a:t>// displays "Yes":</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cout </a:t>
            </a:r>
            <a:r>
              <a:rPr b="0" lang="fr-FR" sz="2400" spc="-1" strike="noStrike">
                <a:solidFill>
                  <a:srgbClr val="008080"/>
                </a:solidFill>
                <a:latin typeface="Consolas"/>
              </a:rPr>
              <a:t>&lt;&lt;</a:t>
            </a:r>
            <a:r>
              <a:rPr b="0" lang="fr-FR" sz="2400" spc="-1" strike="noStrike">
                <a:solidFill>
                  <a:srgbClr val="000000"/>
                </a:solidFill>
                <a:latin typeface="Consolas"/>
              </a:rPr>
              <a:t> (isRaining ? </a:t>
            </a:r>
            <a:r>
              <a:rPr b="0" lang="fr-FR" sz="2400" spc="-1" strike="noStrike">
                <a:solidFill>
                  <a:srgbClr val="a31515"/>
                </a:solidFill>
                <a:latin typeface="Consolas"/>
              </a:rPr>
              <a:t>"Yes"</a:t>
            </a:r>
            <a:r>
              <a:rPr b="0" lang="fr-FR" sz="2400" spc="-1" strike="noStrike">
                <a:solidFill>
                  <a:srgbClr val="000000"/>
                </a:solidFill>
                <a:latin typeface="Consolas"/>
              </a:rPr>
              <a:t> : </a:t>
            </a:r>
            <a:r>
              <a:rPr b="0" lang="fr-FR" sz="2400" spc="-1" strike="noStrike">
                <a:solidFill>
                  <a:srgbClr val="a31515"/>
                </a:solidFill>
                <a:latin typeface="Consolas"/>
              </a:rPr>
              <a:t>"No"</a:t>
            </a:r>
            <a:r>
              <a:rPr b="0" lang="fr-FR" sz="2400" spc="-1" strike="noStrike">
                <a:solidFill>
                  <a:srgbClr val="000000"/>
                </a:solidFill>
                <a:latin typeface="Consolas"/>
              </a:rPr>
              <a:t>) </a:t>
            </a:r>
            <a:r>
              <a:rPr b="0" lang="fr-FR" sz="2400" spc="-1" strike="noStrike">
                <a:solidFill>
                  <a:srgbClr val="008080"/>
                </a:solidFill>
                <a:latin typeface="Consolas"/>
              </a:rPr>
              <a:t>&lt;&lt;</a:t>
            </a:r>
            <a:r>
              <a:rPr b="0" lang="fr-FR" sz="2400" spc="-1" strike="noStrike">
                <a:solidFill>
                  <a:srgbClr val="000000"/>
                </a:solidFill>
                <a:latin typeface="Consolas"/>
              </a:rPr>
              <a:t> endl;</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	</a:t>
            </a:r>
            <a:r>
              <a:rPr b="0" lang="fr-FR" sz="2400" spc="-1" strike="noStrike">
                <a:solidFill>
                  <a:srgbClr val="000000"/>
                </a:solidFill>
                <a:latin typeface="Consolas"/>
              </a:rPr>
              <a:t>system(</a:t>
            </a:r>
            <a:r>
              <a:rPr b="0" lang="fr-FR" sz="2400" spc="-1" strike="noStrike">
                <a:solidFill>
                  <a:srgbClr val="a31515"/>
                </a:solidFill>
                <a:latin typeface="Consolas"/>
              </a:rPr>
              <a:t>"pause"</a:t>
            </a:r>
            <a:r>
              <a:rPr b="0" lang="fr-FR" sz="2400" spc="-1" strike="noStrike">
                <a:solidFill>
                  <a:srgbClr val="000000"/>
                </a:solidFill>
                <a:latin typeface="Consolas"/>
              </a:rPr>
              <a:t>);</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ff"/>
                </a:solidFill>
                <a:latin typeface="Consolas"/>
              </a:rPr>
              <a:t>	</a:t>
            </a:r>
            <a:r>
              <a:rPr b="0" lang="fr-FR" sz="2400" spc="-1" strike="noStrike">
                <a:solidFill>
                  <a:srgbClr val="0000ff"/>
                </a:solidFill>
                <a:latin typeface="Consolas"/>
              </a:rPr>
              <a:t>	</a:t>
            </a:r>
            <a:r>
              <a:rPr b="0" lang="fr-FR" sz="2400" spc="-1" strike="noStrike">
                <a:solidFill>
                  <a:srgbClr val="0000ff"/>
                </a:solidFill>
                <a:latin typeface="Consolas"/>
              </a:rPr>
              <a:t>return</a:t>
            </a:r>
            <a:r>
              <a:rPr b="0" lang="fr-FR" sz="2400" spc="-1" strike="noStrike">
                <a:solidFill>
                  <a:srgbClr val="000000"/>
                </a:solidFill>
                <a:latin typeface="Consolas"/>
              </a:rPr>
              <a:t> 0;</a:t>
            </a:r>
            <a:endParaRPr b="0" lang="fr-FR" sz="2400" spc="-1" strike="noStrike">
              <a:solidFill>
                <a:srgbClr val="000000"/>
              </a:solidFill>
              <a:latin typeface="Tw Cen MT"/>
            </a:endParaRPr>
          </a:p>
          <a:p>
            <a:pPr marL="320040" indent="-319680">
              <a:lnSpc>
                <a:spcPct val="100000"/>
              </a:lnSpc>
              <a:spcBef>
                <a:spcPts val="700"/>
              </a:spcBef>
            </a:pPr>
            <a:r>
              <a:rPr b="0" lang="fr-FR" sz="2400" spc="-1" strike="noStrike">
                <a:solidFill>
                  <a:srgbClr val="000000"/>
                </a:solidFill>
                <a:latin typeface="Consolas"/>
              </a:rPr>
              <a:t>	</a:t>
            </a:r>
            <a:r>
              <a:rPr b="0" lang="fr-FR" sz="2400" spc="-1" strike="noStrike">
                <a:solidFill>
                  <a:srgbClr val="000000"/>
                </a:solidFill>
                <a:latin typeface="Consolas"/>
              </a:rPr>
              <a:t>}</a:t>
            </a:r>
            <a:endParaRPr b="0" lang="fr-FR" sz="2400" spc="-1" strike="noStrike">
              <a:solidFill>
                <a:srgbClr val="000000"/>
              </a:solidFill>
              <a:latin typeface="Tw Cen MT"/>
            </a:endParaRPr>
          </a:p>
          <a:p>
            <a:pPr>
              <a:lnSpc>
                <a:spcPct val="100000"/>
              </a:lnSpc>
              <a:spcBef>
                <a:spcPts val="700"/>
              </a:spcBef>
            </a:pP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switch/case</a:t>
            </a:r>
            <a:endParaRPr b="0" lang="fr-FR" sz="4400" spc="-1" strike="noStrike">
              <a:solidFill>
                <a:srgbClr val="000000"/>
              </a:solidFill>
              <a:latin typeface="Tw Cen MT"/>
            </a:endParaRPr>
          </a:p>
        </p:txBody>
      </p:sp>
      <p:sp>
        <p:nvSpPr>
          <p:cNvPr id="156" name="TextShape 2"/>
          <p:cNvSpPr txBox="1"/>
          <p:nvPr/>
        </p:nvSpPr>
        <p:spPr>
          <a:xfrm>
            <a:off x="142920" y="1643040"/>
            <a:ext cx="8643600" cy="5214600"/>
          </a:xfrm>
          <a:prstGeom prst="rect">
            <a:avLst/>
          </a:prstGeom>
          <a:noFill/>
          <a:ln>
            <a:noFill/>
          </a:ln>
        </p:spPr>
        <p:txBody>
          <a:bodyPr lIns="90000" rIns="90000" tIns="45000" bIns="45000">
            <a:normAutofit fontScale="39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a:t>
            </a:r>
            <a:r>
              <a:rPr b="1" lang="fr-FR" sz="2800" spc="-1" strike="noStrike">
                <a:solidFill>
                  <a:srgbClr val="000000"/>
                </a:solidFill>
                <a:latin typeface="Tw Cen MT"/>
              </a:rPr>
              <a:t>switch/case</a:t>
            </a:r>
            <a:r>
              <a:rPr b="0" lang="fr-FR" sz="2800" spc="-1" strike="noStrike">
                <a:solidFill>
                  <a:srgbClr val="000000"/>
                </a:solidFill>
                <a:latin typeface="Tw Cen MT"/>
              </a:rPr>
              <a:t> statement allows us to structure code that uses a conditional structure containing a series of multiple equality condition tests.</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Moreover, it is useful when multiple different procedures could be executed, depending on the value of a single variable of an integer type.</a:t>
            </a:r>
            <a:endParaRPr b="0" lang="fr-FR" sz="2800" spc="-1" strike="noStrike">
              <a:solidFill>
                <a:srgbClr val="000000"/>
              </a:solidFill>
              <a:latin typeface="Tw Cen MT"/>
            </a:endParaRPr>
          </a:p>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format is:</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switch (&lt;integer variable&gt;)</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case &lt;constant integer value 1&gt; :</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procedure1</a:t>
            </a:r>
            <a:r>
              <a:rPr b="0" lang="fr-FR" sz="2800" spc="-1" strike="noStrike">
                <a:solidFill>
                  <a:srgbClr val="000000"/>
                </a:solidFill>
                <a:latin typeface="Tw Cen MT"/>
              </a:rPr>
              <a:t>	</a:t>
            </a:r>
            <a:r>
              <a:rPr b="0" lang="fr-FR" sz="2800" spc="-1" strike="noStrike">
                <a:solidFill>
                  <a:srgbClr val="000000"/>
                </a:solidFill>
                <a:latin typeface="Tw Cen MT"/>
              </a:rPr>
              <a:t>	</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case &lt;constant integer value 2&gt; :</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procedure2</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default:</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	</a:t>
            </a:r>
            <a:r>
              <a:rPr b="0" lang="fr-FR" sz="2800" spc="-1" strike="noStrike">
                <a:solidFill>
                  <a:srgbClr val="000000"/>
                </a:solidFill>
                <a:latin typeface="Tw Cen MT"/>
              </a:rPr>
              <a:t>defaultProcedure</a:t>
            </a:r>
            <a:endParaRPr b="0" lang="fr-FR" sz="2800" spc="-1" strike="noStrike">
              <a:solidFill>
                <a:srgbClr val="000000"/>
              </a:solidFill>
              <a:latin typeface="Tw Cen MT"/>
            </a:endParaRPr>
          </a:p>
          <a:p>
            <a:pPr>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a:t>
            </a:r>
            <a:endParaRPr b="0" lang="fr-FR" sz="2800" spc="-1" strike="noStrike">
              <a:solidFill>
                <a:srgbClr val="000000"/>
              </a:solidFill>
              <a:latin typeface="Tw Cen MT"/>
            </a:endParaRPr>
          </a:p>
          <a:p>
            <a:pPr>
              <a:lnSpc>
                <a:spcPct val="100000"/>
              </a:lnSpc>
              <a:spcBef>
                <a:spcPts val="700"/>
              </a:spcBef>
            </a:pPr>
            <a:r>
              <a:rPr b="0" lang="fr-FR" sz="2400" spc="-1" strike="noStrike">
                <a:solidFill>
                  <a:srgbClr val="808080"/>
                </a:solidFill>
                <a:latin typeface="Consolas"/>
              </a:rPr>
              <a:t>	</a:t>
            </a:r>
            <a:endParaRPr b="0" lang="fr-FR" sz="2400" spc="-1" strike="noStrike">
              <a:solidFill>
                <a:srgbClr val="000000"/>
              </a:solidFill>
              <a:latin typeface="Tw Cen MT"/>
            </a:endParaRPr>
          </a:p>
          <a:p>
            <a:pPr>
              <a:lnSpc>
                <a:spcPct val="100000"/>
              </a:lnSpc>
              <a:spcBef>
                <a:spcPts val="700"/>
              </a:spcBef>
            </a:pP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switch/case</a:t>
            </a:r>
            <a:endParaRPr b="0" lang="fr-FR" sz="4400" spc="-1" strike="noStrike">
              <a:solidFill>
                <a:srgbClr val="000000"/>
              </a:solidFill>
              <a:latin typeface="Tw Cen MT"/>
            </a:endParaRPr>
          </a:p>
        </p:txBody>
      </p:sp>
      <p:sp>
        <p:nvSpPr>
          <p:cNvPr id="158" name="TextShape 2"/>
          <p:cNvSpPr txBox="1"/>
          <p:nvPr/>
        </p:nvSpPr>
        <p:spPr>
          <a:xfrm>
            <a:off x="142920" y="1643040"/>
            <a:ext cx="8643600" cy="5214600"/>
          </a:xfrm>
          <a:prstGeom prst="rect">
            <a:avLst/>
          </a:prstGeom>
          <a:noFill/>
          <a:ln>
            <a:noFill/>
          </a:ln>
        </p:spPr>
        <p:txBody>
          <a:bodyPr lIns="90000" rIns="90000" tIns="45000" bIns="45000">
            <a:normAutofit fontScale="43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For </a:t>
            </a:r>
            <a:r>
              <a:rPr b="1" lang="fr-FR" sz="2800" spc="-1" strike="noStrike">
                <a:solidFill>
                  <a:srgbClr val="000000"/>
                </a:solidFill>
                <a:latin typeface="Tw Cen MT"/>
              </a:rPr>
              <a:t>switch/case</a:t>
            </a:r>
            <a:r>
              <a:rPr b="0" lang="fr-FR" sz="2800" spc="-1" strike="noStrike">
                <a:solidFill>
                  <a:srgbClr val="000000"/>
                </a:solidFill>
                <a:latin typeface="Tw Cen MT"/>
              </a:rPr>
              <a:t> statements, there are certain rules to respect in C++:</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The variable evaluated in the </a:t>
            </a:r>
            <a:r>
              <a:rPr b="1" lang="fr-FR" sz="2500" spc="-1" strike="noStrike">
                <a:solidFill>
                  <a:srgbClr val="000000"/>
                </a:solidFill>
                <a:latin typeface="Tw Cen MT"/>
              </a:rPr>
              <a:t>switch</a:t>
            </a:r>
            <a:r>
              <a:rPr b="0" lang="fr-FR" sz="2500" spc="-1" strike="noStrike">
                <a:solidFill>
                  <a:srgbClr val="000000"/>
                </a:solidFill>
                <a:latin typeface="Tw Cen MT"/>
              </a:rPr>
              <a:t> must have an integer value.</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There must be at least one statement in one of the </a:t>
            </a:r>
            <a:r>
              <a:rPr b="1" lang="fr-FR" sz="2500" spc="-1" strike="noStrike">
                <a:solidFill>
                  <a:srgbClr val="000000"/>
                </a:solidFill>
                <a:latin typeface="Tw Cen MT"/>
              </a:rPr>
              <a:t>cases</a:t>
            </a:r>
            <a:r>
              <a:rPr b="0" lang="fr-FR" sz="2500" spc="-1" strike="noStrike">
                <a:solidFill>
                  <a:srgbClr val="000000"/>
                </a:solidFill>
                <a:latin typeface="Tw Cen MT"/>
              </a:rPr>
              <a:t> or in the </a:t>
            </a:r>
            <a:r>
              <a:rPr b="1" lang="fr-FR" sz="2500" spc="-1" strike="noStrike">
                <a:solidFill>
                  <a:srgbClr val="000000"/>
                </a:solidFill>
                <a:latin typeface="Tw Cen MT"/>
              </a:rPr>
              <a:t>default</a:t>
            </a:r>
            <a:r>
              <a:rPr b="0" lang="fr-FR" sz="2500" spc="-1" strike="noStrike">
                <a:solidFill>
                  <a:srgbClr val="000000"/>
                </a:solidFill>
                <a:latin typeface="Tw Cen MT"/>
              </a:rPr>
              <a:t>.</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The comparison values for each </a:t>
            </a:r>
            <a:r>
              <a:rPr b="1" lang="fr-FR" sz="2500" spc="-1" strike="noStrike">
                <a:solidFill>
                  <a:srgbClr val="000000"/>
                </a:solidFill>
                <a:latin typeface="Tw Cen MT"/>
              </a:rPr>
              <a:t>case</a:t>
            </a:r>
            <a:r>
              <a:rPr b="0" lang="fr-FR" sz="2500" spc="-1" strike="noStrike">
                <a:solidFill>
                  <a:srgbClr val="000000"/>
                </a:solidFill>
                <a:latin typeface="Tw Cen MT"/>
              </a:rPr>
              <a:t> must be constant integer values.</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It is not possible to declare a variable in a </a:t>
            </a:r>
            <a:r>
              <a:rPr b="1" lang="fr-FR" sz="2500" spc="-1" strike="noStrike">
                <a:solidFill>
                  <a:srgbClr val="000000"/>
                </a:solidFill>
                <a:latin typeface="Tw Cen MT"/>
              </a:rPr>
              <a:t>case</a:t>
            </a:r>
            <a:r>
              <a:rPr b="0" lang="fr-FR" sz="2500" spc="-1" strike="noStrike">
                <a:solidFill>
                  <a:srgbClr val="000000"/>
                </a:solidFill>
                <a:latin typeface="Tw Cen MT"/>
              </a:rPr>
              <a:t>.</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The condition for entering into a </a:t>
            </a:r>
            <a:r>
              <a:rPr b="1" lang="fr-FR" sz="2500" spc="-1" strike="noStrike">
                <a:solidFill>
                  <a:srgbClr val="000000"/>
                </a:solidFill>
                <a:latin typeface="Tw Cen MT"/>
              </a:rPr>
              <a:t>case</a:t>
            </a:r>
            <a:r>
              <a:rPr b="0" lang="fr-FR" sz="2500" spc="-1" strike="noStrike">
                <a:solidFill>
                  <a:srgbClr val="000000"/>
                </a:solidFill>
                <a:latin typeface="Tw Cen MT"/>
              </a:rPr>
              <a:t> is always a test of equality (==). This does not need to be written; it is implicit.</a:t>
            </a:r>
            <a:endParaRPr b="0" lang="fr-FR" sz="25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500" spc="-1" strike="noStrike">
                <a:solidFill>
                  <a:srgbClr val="000000"/>
                </a:solidFill>
                <a:latin typeface="Tw Cen MT"/>
              </a:rPr>
              <a:t>When the condition of a </a:t>
            </a:r>
            <a:r>
              <a:rPr b="1" lang="fr-FR" sz="2500" spc="-1" strike="noStrike">
                <a:solidFill>
                  <a:srgbClr val="000000"/>
                </a:solidFill>
                <a:latin typeface="Tw Cen MT"/>
              </a:rPr>
              <a:t>case</a:t>
            </a:r>
            <a:r>
              <a:rPr b="0" lang="fr-FR" sz="2500" spc="-1" strike="noStrike">
                <a:solidFill>
                  <a:srgbClr val="000000"/>
                </a:solidFill>
                <a:latin typeface="Tw Cen MT"/>
              </a:rPr>
              <a:t> turns out to be true, the procedure for that condition will be executed, as well as all the other procedures that come after, until a </a:t>
            </a:r>
            <a:r>
              <a:rPr b="1" lang="fr-FR" sz="2500" spc="-1" strike="noStrike">
                <a:solidFill>
                  <a:srgbClr val="000000"/>
                </a:solidFill>
                <a:latin typeface="Tw Cen MT"/>
              </a:rPr>
              <a:t>break;</a:t>
            </a:r>
            <a:r>
              <a:rPr b="0" lang="fr-FR" sz="2500" spc="-1" strike="noStrike">
                <a:solidFill>
                  <a:srgbClr val="000000"/>
                </a:solidFill>
                <a:latin typeface="Tw Cen MT"/>
              </a:rPr>
              <a:t> (or </a:t>
            </a:r>
            <a:r>
              <a:rPr b="1" lang="fr-FR" sz="2500" spc="-1" strike="noStrike">
                <a:solidFill>
                  <a:srgbClr val="000000"/>
                </a:solidFill>
                <a:latin typeface="Tw Cen MT"/>
              </a:rPr>
              <a:t>return;</a:t>
            </a:r>
            <a:r>
              <a:rPr b="0" lang="fr-FR" sz="2500" spc="-1" strike="noStrike">
                <a:solidFill>
                  <a:srgbClr val="000000"/>
                </a:solidFill>
                <a:latin typeface="Tw Cen MT"/>
              </a:rPr>
              <a:t>) command is evaluated.</a:t>
            </a:r>
            <a:endParaRPr b="0" lang="fr-FR" sz="25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Tw Cen MT"/>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Tw Cen MT"/>
              </a:rPr>
              <a:t>	</a:t>
            </a:r>
            <a:r>
              <a:rPr b="0" lang="fr-FR" sz="2800" spc="-1" strike="noStrike">
                <a:solidFill>
                  <a:srgbClr val="000000"/>
                </a:solidFill>
                <a:latin typeface="Tw Cen MT"/>
              </a:rPr>
              <a:t>Let’s take the following example:</a:t>
            </a:r>
            <a:endParaRPr b="0" lang="fr-FR" sz="2800" spc="-1" strike="noStrike">
              <a:solidFill>
                <a:srgbClr val="000000"/>
              </a:solidFill>
              <a:latin typeface="Tw Cen MT"/>
            </a:endParaRPr>
          </a:p>
          <a:p>
            <a:pPr marL="320040" indent="-319680">
              <a:lnSpc>
                <a:spcPct val="100000"/>
              </a:lnSpc>
              <a:spcBef>
                <a:spcPts val="700"/>
              </a:spcBef>
            </a:pPr>
            <a:r>
              <a:rPr b="0" lang="fr-FR" sz="2400" spc="-1" strike="noStrike">
                <a:solidFill>
                  <a:srgbClr val="808080"/>
                </a:solidFill>
                <a:latin typeface="Consolas"/>
              </a:rPr>
              <a:t>	</a:t>
            </a:r>
            <a:endParaRPr b="0" lang="fr-FR" sz="2400" spc="-1" strike="noStrike">
              <a:solidFill>
                <a:srgbClr val="000000"/>
              </a:solidFill>
              <a:latin typeface="Tw Cen MT"/>
            </a:endParaRPr>
          </a:p>
          <a:p>
            <a:pPr>
              <a:lnSpc>
                <a:spcPct val="100000"/>
              </a:lnSpc>
              <a:spcBef>
                <a:spcPts val="700"/>
              </a:spcBef>
            </a:pPr>
            <a:endParaRPr b="0" lang="fr-FR" sz="24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switch/case (example without)</a:t>
            </a:r>
            <a:endParaRPr b="0" lang="fr-FR" sz="4400" spc="-1" strike="noStrike">
              <a:solidFill>
                <a:srgbClr val="000000"/>
              </a:solidFill>
              <a:latin typeface="Tw Cen MT"/>
            </a:endParaRPr>
          </a:p>
        </p:txBody>
      </p:sp>
      <p:sp>
        <p:nvSpPr>
          <p:cNvPr id="160" name="TextShape 2"/>
          <p:cNvSpPr txBox="1"/>
          <p:nvPr/>
        </p:nvSpPr>
        <p:spPr>
          <a:xfrm>
            <a:off x="142920" y="1571040"/>
            <a:ext cx="8643600" cy="5313960"/>
          </a:xfrm>
          <a:prstGeom prst="rect">
            <a:avLst/>
          </a:prstGeom>
          <a:noFill/>
          <a:ln>
            <a:noFill/>
          </a:ln>
        </p:spPr>
        <p:txBody>
          <a:bodyPr lIns="90000" rIns="90000" tIns="45000" bIns="45000">
            <a:normAutofit fontScale="56000"/>
          </a:bodyPr>
          <a:p>
            <a:pPr marL="320040" indent="-319680">
              <a:lnSpc>
                <a:spcPct val="100000"/>
              </a:lnSpc>
              <a:spcBef>
                <a:spcPts val="700"/>
              </a:spcBef>
            </a:pPr>
            <a:r>
              <a:rPr b="0" lang="fr-FR" sz="2800" spc="-1" strike="noStrike">
                <a:solidFill>
                  <a:srgbClr val="808080"/>
                </a:solidFill>
                <a:latin typeface="Consolas"/>
              </a:rPr>
              <a:t>#include</a:t>
            </a:r>
            <a:r>
              <a:rPr b="0" lang="fr-FR" sz="2800" spc="-1" strike="noStrike">
                <a:solidFill>
                  <a:srgbClr val="000000"/>
                </a:solidFill>
                <a:latin typeface="Consolas"/>
              </a:rPr>
              <a:t> </a:t>
            </a:r>
            <a:r>
              <a:rPr b="0" lang="fr-FR" sz="2800" spc="-1" strike="noStrike">
                <a:solidFill>
                  <a:srgbClr val="a31515"/>
                </a:solidFill>
                <a:latin typeface="Consolas"/>
              </a:rPr>
              <a:t>&lt;iostream&gt;</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using</a:t>
            </a:r>
            <a:r>
              <a:rPr b="0" lang="fr-FR" sz="2800" spc="-1" strike="noStrike">
                <a:solidFill>
                  <a:srgbClr val="000000"/>
                </a:solidFill>
                <a:latin typeface="Consolas"/>
              </a:rPr>
              <a:t> </a:t>
            </a:r>
            <a:r>
              <a:rPr b="0" lang="fr-FR" sz="2800" spc="-1" strike="noStrike">
                <a:solidFill>
                  <a:srgbClr val="0000ff"/>
                </a:solidFill>
                <a:latin typeface="Consolas"/>
              </a:rPr>
              <a:t>namespace</a:t>
            </a:r>
            <a:r>
              <a:rPr b="0" lang="fr-FR" sz="2800" spc="-1" strike="noStrike">
                <a:solidFill>
                  <a:srgbClr val="000000"/>
                </a:solidFill>
                <a:latin typeface="Consolas"/>
              </a:rPr>
              <a:t> std;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int</a:t>
            </a:r>
            <a:r>
              <a:rPr b="0" lang="fr-FR" sz="2800" spc="-1" strike="noStrike">
                <a:solidFill>
                  <a:srgbClr val="000000"/>
                </a:solidFill>
                <a:latin typeface="Consolas"/>
              </a:rPr>
              <a:t> main()</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int</a:t>
            </a:r>
            <a:r>
              <a:rPr b="0" lang="fr-FR" sz="2800" spc="-1" strike="noStrike">
                <a:solidFill>
                  <a:srgbClr val="000000"/>
                </a:solidFill>
                <a:latin typeface="Consolas"/>
              </a:rPr>
              <a:t> a = 2;</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if</a:t>
            </a:r>
            <a:r>
              <a:rPr b="0" lang="fr-FR" sz="2800" spc="-1" strike="noStrike">
                <a:solidFill>
                  <a:srgbClr val="000000"/>
                </a:solidFill>
                <a:latin typeface="Consolas"/>
              </a:rPr>
              <a:t> (a == 0)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0"</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ff"/>
                </a:solidFill>
                <a:latin typeface="Consolas"/>
              </a:rPr>
              <a:t>else</a:t>
            </a:r>
            <a:r>
              <a:rPr b="0" lang="fr-FR" sz="2800" spc="-1" strike="noStrike">
                <a:solidFill>
                  <a:srgbClr val="000000"/>
                </a:solidFill>
                <a:latin typeface="Consolas"/>
              </a:rPr>
              <a:t> </a:t>
            </a:r>
            <a:r>
              <a:rPr b="0" lang="fr-FR" sz="2800" spc="-1" strike="noStrike">
                <a:solidFill>
                  <a:srgbClr val="0000ff"/>
                </a:solidFill>
                <a:latin typeface="Consolas"/>
              </a:rPr>
              <a:t>if</a:t>
            </a:r>
            <a:r>
              <a:rPr b="0" lang="fr-FR" sz="2800" spc="-1" strike="noStrike">
                <a:solidFill>
                  <a:srgbClr val="000000"/>
                </a:solidFill>
                <a:latin typeface="Consolas"/>
              </a:rPr>
              <a:t> (a == 1)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1"</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2"</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ff"/>
                </a:solidFill>
                <a:latin typeface="Consolas"/>
              </a:rPr>
              <a:t>else</a:t>
            </a:r>
            <a:r>
              <a:rPr b="0" lang="fr-FR" sz="2800" spc="-1" strike="noStrike">
                <a:solidFill>
                  <a:srgbClr val="000000"/>
                </a:solidFill>
                <a:latin typeface="Consolas"/>
              </a:rPr>
              <a:t> </a:t>
            </a:r>
            <a:r>
              <a:rPr b="0" lang="fr-FR" sz="2800" spc="-1" strike="noStrike">
                <a:solidFill>
                  <a:srgbClr val="0000ff"/>
                </a:solidFill>
                <a:latin typeface="Consolas"/>
              </a:rPr>
              <a:t>if</a:t>
            </a:r>
            <a:r>
              <a:rPr b="0" lang="fr-FR" sz="2800" spc="-1" strike="noStrike">
                <a:solidFill>
                  <a:srgbClr val="000000"/>
                </a:solidFill>
                <a:latin typeface="Consolas"/>
              </a:rPr>
              <a:t> (a == 2)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2"</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ff"/>
                </a:solidFill>
                <a:latin typeface="Consolas"/>
              </a:rPr>
              <a:t>else</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"default case"</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return</a:t>
            </a:r>
            <a:r>
              <a:rPr b="0" lang="fr-FR" sz="2800" spc="-1" strike="noStrike">
                <a:solidFill>
                  <a:srgbClr val="000000"/>
                </a:solidFill>
                <a:latin typeface="Consolas"/>
              </a:rPr>
              <a:t>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switch/case (example with)</a:t>
            </a:r>
            <a:endParaRPr b="0" lang="fr-FR" sz="4400" spc="-1" strike="noStrike">
              <a:solidFill>
                <a:srgbClr val="000000"/>
              </a:solidFill>
              <a:latin typeface="Tw Cen MT"/>
            </a:endParaRPr>
          </a:p>
        </p:txBody>
      </p:sp>
      <p:sp>
        <p:nvSpPr>
          <p:cNvPr id="162" name="TextShape 2"/>
          <p:cNvSpPr txBox="1"/>
          <p:nvPr/>
        </p:nvSpPr>
        <p:spPr>
          <a:xfrm>
            <a:off x="142920" y="1643040"/>
            <a:ext cx="8643600" cy="5214600"/>
          </a:xfrm>
          <a:prstGeom prst="rect">
            <a:avLst/>
          </a:prstGeom>
          <a:noFill/>
          <a:ln>
            <a:noFill/>
          </a:ln>
        </p:spPr>
        <p:txBody>
          <a:bodyPr lIns="90000" rIns="90000" tIns="45000" bIns="45000">
            <a:normAutofit fontScale="40000"/>
          </a:bodyPr>
          <a:p>
            <a:pPr marL="320040" indent="-319680">
              <a:lnSpc>
                <a:spcPct val="100000"/>
              </a:lnSpc>
              <a:spcBef>
                <a:spcPts val="700"/>
              </a:spcBef>
            </a:pPr>
            <a:r>
              <a:rPr b="0" lang="fr-FR" sz="2800" spc="-1" strike="noStrike">
                <a:solidFill>
                  <a:srgbClr val="808080"/>
                </a:solidFill>
                <a:latin typeface="Consolas"/>
              </a:rPr>
              <a:t>#include</a:t>
            </a:r>
            <a:r>
              <a:rPr b="0" lang="fr-FR" sz="2800" spc="-1" strike="noStrike">
                <a:solidFill>
                  <a:srgbClr val="000000"/>
                </a:solidFill>
                <a:latin typeface="Consolas"/>
              </a:rPr>
              <a:t> </a:t>
            </a:r>
            <a:r>
              <a:rPr b="0" lang="fr-FR" sz="2800" spc="-1" strike="noStrike">
                <a:solidFill>
                  <a:srgbClr val="a31515"/>
                </a:solidFill>
                <a:latin typeface="Consolas"/>
              </a:rPr>
              <a:t>&lt;iostream&gt;</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using</a:t>
            </a:r>
            <a:r>
              <a:rPr b="0" lang="fr-FR" sz="2800" spc="-1" strike="noStrike">
                <a:solidFill>
                  <a:srgbClr val="000000"/>
                </a:solidFill>
                <a:latin typeface="Consolas"/>
              </a:rPr>
              <a:t> </a:t>
            </a:r>
            <a:r>
              <a:rPr b="0" lang="fr-FR" sz="2800" spc="-1" strike="noStrike">
                <a:solidFill>
                  <a:srgbClr val="0000ff"/>
                </a:solidFill>
                <a:latin typeface="Consolas"/>
              </a:rPr>
              <a:t>namespace</a:t>
            </a:r>
            <a:r>
              <a:rPr b="0" lang="fr-FR" sz="2800" spc="-1" strike="noStrike">
                <a:solidFill>
                  <a:srgbClr val="000000"/>
                </a:solidFill>
                <a:latin typeface="Consolas"/>
              </a:rPr>
              <a:t> std;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int</a:t>
            </a:r>
            <a:r>
              <a:rPr b="0" lang="fr-FR" sz="2800" spc="-1" strike="noStrike">
                <a:solidFill>
                  <a:srgbClr val="000000"/>
                </a:solidFill>
                <a:latin typeface="Consolas"/>
              </a:rPr>
              <a:t> main()</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int</a:t>
            </a:r>
            <a:r>
              <a:rPr b="0" lang="fr-FR" sz="2800" spc="-1" strike="noStrike">
                <a:solidFill>
                  <a:srgbClr val="000000"/>
                </a:solidFill>
                <a:latin typeface="Consolas"/>
              </a:rPr>
              <a:t> a = 2;</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switch</a:t>
            </a:r>
            <a:r>
              <a:rPr b="0" lang="fr-FR" sz="2800" spc="-1" strike="noStrike">
                <a:solidFill>
                  <a:srgbClr val="000000"/>
                </a:solidFill>
                <a:latin typeface="Consolas"/>
              </a:rPr>
              <a:t> (a)</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case</a:t>
            </a:r>
            <a:r>
              <a:rPr b="0" lang="fr-FR" sz="2800" spc="-1" strike="noStrike">
                <a:solidFill>
                  <a:srgbClr val="000000"/>
                </a:solidFill>
                <a:latin typeface="Consolas"/>
              </a:rPr>
              <a:t> 0: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0"</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break</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case</a:t>
            </a:r>
            <a:r>
              <a:rPr b="0" lang="fr-FR" sz="2800" spc="-1" strike="noStrike">
                <a:solidFill>
                  <a:srgbClr val="000000"/>
                </a:solidFill>
                <a:latin typeface="Consolas"/>
              </a:rPr>
              <a:t> 1:</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1"</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case</a:t>
            </a:r>
            <a:r>
              <a:rPr b="0" lang="fr-FR" sz="2800" spc="-1" strike="noStrike">
                <a:solidFill>
                  <a:srgbClr val="000000"/>
                </a:solidFill>
                <a:latin typeface="Consolas"/>
              </a:rPr>
              <a:t> 2:</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"case 2"</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break</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default</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"default case"</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	</a:t>
            </a:r>
            <a:r>
              <a:rPr b="0" lang="fr-FR" sz="2800" spc="-1" strike="noStrike">
                <a:solidFill>
                  <a:srgbClr val="0000ff"/>
                </a:solidFill>
                <a:latin typeface="Consolas"/>
              </a:rPr>
              <a:t>break</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return</a:t>
            </a:r>
            <a:r>
              <a:rPr b="0" lang="fr-FR" sz="2800" spc="-1" strike="noStrike">
                <a:solidFill>
                  <a:srgbClr val="000000"/>
                </a:solidFill>
                <a:latin typeface="Consolas"/>
              </a:rPr>
              <a:t>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142920" y="2286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Using variables without declaration</a:t>
            </a:r>
            <a:endParaRPr b="0" lang="fr-FR" sz="4400" spc="-1" strike="noStrike">
              <a:solidFill>
                <a:srgbClr val="000000"/>
              </a:solidFill>
              <a:latin typeface="Tw Cen MT"/>
            </a:endParaRPr>
          </a:p>
        </p:txBody>
      </p:sp>
      <p:sp>
        <p:nvSpPr>
          <p:cNvPr id="98" name="TextShape 2"/>
          <p:cNvSpPr txBox="1"/>
          <p:nvPr/>
        </p:nvSpPr>
        <p:spPr>
          <a:xfrm>
            <a:off x="0" y="1643040"/>
            <a:ext cx="9143640" cy="521460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following case will cause a compiler error:</a:t>
            </a:r>
            <a:endParaRPr b="0" lang="fr-FR" sz="2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a:t>
            </a:r>
            <a:r>
              <a:rPr b="0" lang="fr-FR" sz="3200" spc="-1" strike="noStrike">
                <a:solidFill>
                  <a:srgbClr val="008080"/>
                </a:solidFill>
                <a:latin typeface="Consolas"/>
              </a:rPr>
              <a:t>&lt;&lt;</a:t>
            </a:r>
            <a:r>
              <a:rPr b="0" lang="fr-FR" sz="3200" spc="-1" strike="noStrike">
                <a:solidFill>
                  <a:srgbClr val="000000"/>
                </a:solidFill>
                <a:latin typeface="Consolas"/>
              </a:rPr>
              <a:t> </a:t>
            </a:r>
            <a:r>
              <a:rPr b="0" lang="fr-FR" sz="3200" spc="-1" strike="noStrike">
                <a:solidFill>
                  <a:srgbClr val="a31515"/>
                </a:solidFill>
                <a:latin typeface="Consolas"/>
              </a:rPr>
              <a:t>"Value: "</a:t>
            </a:r>
            <a:r>
              <a:rPr b="0" lang="fr-FR" sz="3200" spc="-1" strike="noStrike">
                <a:solidFill>
                  <a:srgbClr val="000000"/>
                </a:solidFill>
                <a:latin typeface="Consolas"/>
              </a:rPr>
              <a:t> &lt;&lt; value &lt;&lt;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142920" y="2286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Using variables without declaration</a:t>
            </a:r>
            <a:endParaRPr b="0" lang="fr-FR" sz="4400" spc="-1" strike="noStrike">
              <a:solidFill>
                <a:srgbClr val="000000"/>
              </a:solidFill>
              <a:latin typeface="Tw Cen MT"/>
            </a:endParaRPr>
          </a:p>
        </p:txBody>
      </p:sp>
      <p:sp>
        <p:nvSpPr>
          <p:cNvPr id="100" name="TextShape 2"/>
          <p:cNvSpPr txBox="1"/>
          <p:nvPr/>
        </p:nvSpPr>
        <p:spPr>
          <a:xfrm>
            <a:off x="0" y="1643040"/>
            <a:ext cx="9143640" cy="5214600"/>
          </a:xfrm>
          <a:prstGeom prst="rect">
            <a:avLst/>
          </a:prstGeom>
          <a:noFill/>
          <a:ln>
            <a:noFill/>
          </a:ln>
        </p:spPr>
        <p:txBody>
          <a:bodyPr lIns="90000" rIns="90000" tIns="45000" bIns="45000">
            <a:normAutofit/>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The following case will cause a compiler error:</a:t>
            </a:r>
            <a:endParaRPr b="0" lang="fr-FR" sz="2800" spc="-1" strike="noStrike">
              <a:solidFill>
                <a:srgbClr val="000000"/>
              </a:solidFill>
              <a:latin typeface="Tw Cen MT"/>
            </a:endParaRPr>
          </a:p>
          <a:p>
            <a:pPr marL="320040" indent="-319680">
              <a:lnSpc>
                <a:spcPct val="100000"/>
              </a:lnSpc>
              <a:spcBef>
                <a:spcPts val="700"/>
              </a:spcBef>
            </a:pPr>
            <a:r>
              <a:rPr b="0" lang="fr-FR" sz="3200" spc="-1" strike="noStrike">
                <a:solidFill>
                  <a:srgbClr val="808080"/>
                </a:solidFill>
                <a:latin typeface="Consolas"/>
              </a:rPr>
              <a:t>#include</a:t>
            </a:r>
            <a:r>
              <a:rPr b="0" lang="fr-FR" sz="3200" spc="-1" strike="noStrike">
                <a:solidFill>
                  <a:srgbClr val="000000"/>
                </a:solidFill>
                <a:latin typeface="Consolas"/>
              </a:rPr>
              <a:t> </a:t>
            </a:r>
            <a:r>
              <a:rPr b="0" lang="fr-FR" sz="3200" spc="-1" strike="noStrike">
                <a:solidFill>
                  <a:srgbClr val="a31515"/>
                </a:solidFill>
                <a:latin typeface="Consolas"/>
              </a:rPr>
              <a:t>&lt;iostream&gt;</a:t>
            </a: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using</a:t>
            </a:r>
            <a:r>
              <a:rPr b="0" lang="fr-FR" sz="3200" spc="-1" strike="noStrike">
                <a:solidFill>
                  <a:srgbClr val="000000"/>
                </a:solidFill>
                <a:latin typeface="Consolas"/>
              </a:rPr>
              <a:t> </a:t>
            </a:r>
            <a:r>
              <a:rPr b="0" lang="fr-FR" sz="3200" spc="-1" strike="noStrike">
                <a:solidFill>
                  <a:srgbClr val="0000ff"/>
                </a:solidFill>
                <a:latin typeface="Consolas"/>
              </a:rPr>
              <a:t>namespace</a:t>
            </a:r>
            <a:r>
              <a:rPr b="0" lang="fr-FR" sz="3200" spc="-1" strike="noStrike">
                <a:solidFill>
                  <a:srgbClr val="000000"/>
                </a:solidFill>
                <a:latin typeface="Consolas"/>
              </a:rPr>
              <a:t> std;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int</a:t>
            </a:r>
            <a:r>
              <a:rPr b="0" lang="fr-FR" sz="3200" spc="-1" strike="noStrike">
                <a:solidFill>
                  <a:srgbClr val="000000"/>
                </a:solidFill>
                <a:latin typeface="Consolas"/>
              </a:rPr>
              <a:t> main()</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int</a:t>
            </a:r>
            <a:r>
              <a:rPr b="0" lang="fr-FR" sz="3200" spc="-1" strike="noStrike">
                <a:solidFill>
                  <a:srgbClr val="000000"/>
                </a:solidFill>
                <a:latin typeface="Consolas"/>
              </a:rPr>
              <a:t> value = 5</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cout &lt;&lt; </a:t>
            </a:r>
            <a:r>
              <a:rPr b="0" lang="fr-FR" sz="3200" spc="-1" strike="noStrike">
                <a:solidFill>
                  <a:srgbClr val="a31515"/>
                </a:solidFill>
                <a:latin typeface="Consolas"/>
              </a:rPr>
              <a:t>"Value: "</a:t>
            </a:r>
            <a:r>
              <a:rPr b="0" lang="fr-FR" sz="3200" spc="-1" strike="noStrike">
                <a:solidFill>
                  <a:srgbClr val="000000"/>
                </a:solidFill>
                <a:latin typeface="Consolas"/>
              </a:rPr>
              <a:t> &lt;&lt; Value &lt;&lt; endl;</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	</a:t>
            </a:r>
            <a:r>
              <a:rPr b="0" lang="fr-FR" sz="3200" spc="-1" strike="noStrike">
                <a:solidFill>
                  <a:srgbClr val="000000"/>
                </a:solidFill>
                <a:latin typeface="Consolas"/>
              </a:rPr>
              <a:t>system(</a:t>
            </a:r>
            <a:r>
              <a:rPr b="0" lang="fr-FR" sz="3200" spc="-1" strike="noStrike">
                <a:solidFill>
                  <a:srgbClr val="a31515"/>
                </a:solidFill>
                <a:latin typeface="Consolas"/>
              </a:rPr>
              <a:t>"pause"</a:t>
            </a:r>
            <a:r>
              <a:rPr b="0" lang="fr-FR" sz="3200" spc="-1" strike="noStrike">
                <a:solidFill>
                  <a:srgbClr val="000000"/>
                </a:solidFill>
                <a:latin typeface="Consolas"/>
              </a:rPr>
              <a:t>);</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ff"/>
                </a:solidFill>
                <a:latin typeface="Consolas"/>
              </a:rPr>
              <a:t>	</a:t>
            </a:r>
            <a:r>
              <a:rPr b="0" lang="fr-FR" sz="3200" spc="-1" strike="noStrike">
                <a:solidFill>
                  <a:srgbClr val="0000ff"/>
                </a:solidFill>
                <a:latin typeface="Consolas"/>
              </a:rPr>
              <a:t>return</a:t>
            </a:r>
            <a:r>
              <a:rPr b="0" lang="fr-FR" sz="3200" spc="-1" strike="noStrike">
                <a:solidFill>
                  <a:srgbClr val="000000"/>
                </a:solidFill>
                <a:latin typeface="Consolas"/>
              </a:rPr>
              <a:t> 0;</a:t>
            </a:r>
            <a:endParaRPr b="0" lang="fr-FR" sz="3200" spc="-1" strike="noStrike">
              <a:solidFill>
                <a:srgbClr val="000000"/>
              </a:solidFill>
              <a:latin typeface="Tw Cen MT"/>
            </a:endParaRPr>
          </a:p>
          <a:p>
            <a:pPr marL="320040" indent="-319680">
              <a:lnSpc>
                <a:spcPct val="100000"/>
              </a:lnSpc>
              <a:spcBef>
                <a:spcPts val="700"/>
              </a:spcBef>
            </a:pPr>
            <a:r>
              <a:rPr b="0" lang="fr-FR" sz="3200" spc="-1" strike="noStrike">
                <a:solidFill>
                  <a:srgbClr val="000000"/>
                </a:solidFill>
                <a:latin typeface="Consolas"/>
              </a:rPr>
              <a:t>}</a:t>
            </a:r>
            <a:endParaRPr b="0" lang="fr-FR" sz="32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42920" y="228600"/>
            <a:ext cx="9000720" cy="990360"/>
          </a:xfrm>
          <a:prstGeom prst="rect">
            <a:avLst/>
          </a:prstGeom>
          <a:noFill/>
          <a:ln>
            <a:noFill/>
          </a:ln>
        </p:spPr>
        <p:txBody>
          <a:bodyPr lIns="90000" rIns="90000" tIns="45000" bIns="45000" anchor="ctr">
            <a:normAutofit fontScale="56000"/>
          </a:bodyPr>
          <a:p>
            <a:pPr>
              <a:lnSpc>
                <a:spcPct val="100000"/>
              </a:lnSpc>
            </a:pPr>
            <a:r>
              <a:rPr b="0" lang="fr-FR" sz="4400" spc="-1" strike="noStrike">
                <a:solidFill>
                  <a:srgbClr val="775f55"/>
                </a:solidFill>
                <a:latin typeface="Tw Cen MT"/>
              </a:rPr>
              <a:t>Using variables without initialization</a:t>
            </a:r>
            <a:endParaRPr b="0" lang="fr-FR" sz="4400" spc="-1" strike="noStrike">
              <a:solidFill>
                <a:srgbClr val="000000"/>
              </a:solidFill>
              <a:latin typeface="Tw Cen MT"/>
            </a:endParaRPr>
          </a:p>
        </p:txBody>
      </p:sp>
      <p:sp>
        <p:nvSpPr>
          <p:cNvPr id="102" name="TextShape 2"/>
          <p:cNvSpPr txBox="1"/>
          <p:nvPr/>
        </p:nvSpPr>
        <p:spPr>
          <a:xfrm>
            <a:off x="142920" y="1643040"/>
            <a:ext cx="8786520" cy="5214600"/>
          </a:xfrm>
          <a:prstGeom prst="rect">
            <a:avLst/>
          </a:prstGeom>
          <a:noFill/>
          <a:ln>
            <a:noFill/>
          </a:ln>
        </p:spPr>
        <p:txBody>
          <a:bodyPr lIns="90000" rIns="90000" tIns="45000" bIns="45000">
            <a:normAutofit/>
          </a:bodyPr>
          <a:p>
            <a:pPr marL="320040" indent="-319680">
              <a:lnSpc>
                <a:spcPct val="100000"/>
              </a:lnSpc>
              <a:spcBef>
                <a:spcPts val="700"/>
              </a:spcBef>
            </a:pPr>
            <a:r>
              <a:rPr b="0" lang="fr-FR" sz="2800" spc="-1" strike="noStrike">
                <a:solidFill>
                  <a:srgbClr val="000000"/>
                </a:solidFill>
                <a:latin typeface="Tw Cen MT"/>
              </a:rPr>
              <a:t>If the value is used without initializing it before using it, there will be a compiler error:</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808080"/>
                </a:solidFill>
                <a:latin typeface="Consolas"/>
              </a:rPr>
              <a:t>#include</a:t>
            </a:r>
            <a:r>
              <a:rPr b="0" lang="fr-FR" sz="2800" spc="-1" strike="noStrike">
                <a:solidFill>
                  <a:srgbClr val="000000"/>
                </a:solidFill>
                <a:latin typeface="Consolas"/>
              </a:rPr>
              <a:t> </a:t>
            </a:r>
            <a:r>
              <a:rPr b="0" lang="fr-FR" sz="2800" spc="-1" strike="noStrike">
                <a:solidFill>
                  <a:srgbClr val="a31515"/>
                </a:solidFill>
                <a:latin typeface="Consolas"/>
              </a:rPr>
              <a:t>&lt;iostream&gt;</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using</a:t>
            </a:r>
            <a:r>
              <a:rPr b="0" lang="fr-FR" sz="2800" spc="-1" strike="noStrike">
                <a:solidFill>
                  <a:srgbClr val="000000"/>
                </a:solidFill>
                <a:latin typeface="Consolas"/>
              </a:rPr>
              <a:t> </a:t>
            </a:r>
            <a:r>
              <a:rPr b="0" lang="fr-FR" sz="2800" spc="-1" strike="noStrike">
                <a:solidFill>
                  <a:srgbClr val="0000ff"/>
                </a:solidFill>
                <a:latin typeface="Consolas"/>
              </a:rPr>
              <a:t>namespace</a:t>
            </a:r>
            <a:r>
              <a:rPr b="0" lang="fr-FR" sz="2800" spc="-1" strike="noStrike">
                <a:solidFill>
                  <a:srgbClr val="000000"/>
                </a:solidFill>
                <a:latin typeface="Consolas"/>
              </a:rPr>
              <a:t> std;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int</a:t>
            </a:r>
            <a:r>
              <a:rPr b="0" lang="fr-FR" sz="2800" spc="-1" strike="noStrike">
                <a:solidFill>
                  <a:srgbClr val="000000"/>
                </a:solidFill>
                <a:latin typeface="Consolas"/>
              </a:rPr>
              <a:t> main()</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int</a:t>
            </a:r>
            <a:r>
              <a:rPr b="0" lang="fr-FR" sz="2800" spc="-1" strike="noStrike">
                <a:solidFill>
                  <a:srgbClr val="000000"/>
                </a:solidFill>
                <a:latin typeface="Consolas"/>
              </a:rPr>
              <a:t> value;</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"Value: "</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value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system(</a:t>
            </a:r>
            <a:r>
              <a:rPr b="0" lang="fr-FR" sz="2800" spc="-1" strike="noStrike">
                <a:solidFill>
                  <a:srgbClr val="a31515"/>
                </a:solidFill>
                <a:latin typeface="Consolas"/>
              </a:rPr>
              <a:t>"pause"</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return</a:t>
            </a:r>
            <a:r>
              <a:rPr b="0" lang="fr-FR" sz="2800" spc="-1" strike="noStrike">
                <a:solidFill>
                  <a:srgbClr val="000000"/>
                </a:solidFill>
                <a:latin typeface="Consolas"/>
              </a:rPr>
              <a:t>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142920" y="228600"/>
            <a:ext cx="9000720" cy="990360"/>
          </a:xfrm>
          <a:prstGeom prst="rect">
            <a:avLst/>
          </a:prstGeom>
          <a:noFill/>
          <a:ln>
            <a:noFill/>
          </a:ln>
        </p:spPr>
        <p:txBody>
          <a:bodyPr lIns="90000" rIns="90000" tIns="45000" bIns="45000" anchor="ctr">
            <a:noAutofit/>
          </a:bodyPr>
          <a:p>
            <a:pPr>
              <a:lnSpc>
                <a:spcPct val="100000"/>
              </a:lnSpc>
            </a:pPr>
            <a:r>
              <a:rPr b="0" lang="fr-FR" sz="4400" spc="-1" strike="noStrike">
                <a:solidFill>
                  <a:srgbClr val="775f55"/>
                </a:solidFill>
                <a:latin typeface="Tw Cen MT"/>
              </a:rPr>
              <a:t>Runtime errors</a:t>
            </a:r>
            <a:endParaRPr b="0" lang="fr-FR" sz="4400" spc="-1" strike="noStrike">
              <a:solidFill>
                <a:srgbClr val="000000"/>
              </a:solidFill>
              <a:latin typeface="Tw Cen MT"/>
            </a:endParaRPr>
          </a:p>
        </p:txBody>
      </p:sp>
      <p:sp>
        <p:nvSpPr>
          <p:cNvPr id="104" name="TextShape 2"/>
          <p:cNvSpPr txBox="1"/>
          <p:nvPr/>
        </p:nvSpPr>
        <p:spPr>
          <a:xfrm>
            <a:off x="142920" y="1643040"/>
            <a:ext cx="8786520" cy="5214600"/>
          </a:xfrm>
          <a:prstGeom prst="rect">
            <a:avLst/>
          </a:prstGeom>
          <a:noFill/>
          <a:ln>
            <a:noFill/>
          </a:ln>
        </p:spPr>
        <p:txBody>
          <a:bodyPr lIns="90000" rIns="90000" tIns="45000" bIns="45000">
            <a:normAutofit fontScale="94000"/>
          </a:bodyPr>
          <a:p>
            <a:pPr marL="320040" indent="-319680">
              <a:lnSpc>
                <a:spcPct val="100000"/>
              </a:lnSpc>
              <a:spcBef>
                <a:spcPts val="700"/>
              </a:spcBef>
              <a:buClr>
                <a:srgbClr val="dd8047"/>
              </a:buClr>
              <a:buSzPct val="60000"/>
              <a:buFont typeface="Wingdings" charset="2"/>
              <a:buChar char=""/>
            </a:pPr>
            <a:r>
              <a:rPr b="0" lang="fr-FR" sz="2800" spc="-1" strike="noStrike">
                <a:solidFill>
                  <a:srgbClr val="000000"/>
                </a:solidFill>
                <a:latin typeface="Tw Cen MT"/>
              </a:rPr>
              <a:t>Runtime errors occur during the execution of the code (at runtime). This type of error is often due to insufficient analysis of the different possible scenarios a program could end up facing:</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800" spc="-1" strike="noStrike">
                <a:solidFill>
                  <a:srgbClr val="000000"/>
                </a:solidFill>
                <a:latin typeface="Tw Cen MT"/>
              </a:rPr>
              <a:t>Using a variable not initialized in all possible cases of  the execution of code.</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800" spc="-1" strike="noStrike">
                <a:solidFill>
                  <a:srgbClr val="000000"/>
                </a:solidFill>
                <a:latin typeface="Tw Cen MT"/>
              </a:rPr>
              <a:t>Dividing integers by 0.</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800" spc="-1" strike="noStrike">
                <a:solidFill>
                  <a:srgbClr val="000000"/>
                </a:solidFill>
                <a:latin typeface="Tw Cen MT"/>
              </a:rPr>
              <a:t>Using null pointers (we will revisit this case).</a:t>
            </a:r>
            <a:endParaRPr b="0" lang="fr-FR" sz="2800" spc="-1" strike="noStrike">
              <a:solidFill>
                <a:srgbClr val="000000"/>
              </a:solidFill>
              <a:latin typeface="Tw Cen MT"/>
            </a:endParaRPr>
          </a:p>
          <a:p>
            <a:pPr lvl="1" marL="640080" indent="-273960">
              <a:lnSpc>
                <a:spcPct val="100000"/>
              </a:lnSpc>
              <a:spcBef>
                <a:spcPts val="550"/>
              </a:spcBef>
              <a:buClr>
                <a:srgbClr val="94b6d2"/>
              </a:buClr>
              <a:buSzPct val="70000"/>
              <a:buFont typeface="Wingdings 2" charset="2"/>
              <a:buChar char=""/>
            </a:pPr>
            <a:r>
              <a:rPr b="0" lang="fr-FR" sz="2800" spc="-1" strike="noStrike">
                <a:solidFill>
                  <a:srgbClr val="000000"/>
                </a:solidFill>
                <a:latin typeface="Tw Cen MT"/>
              </a:rPr>
              <a:t>Accessing regions of memory that the program is not authorized to access (common with pointers and arrays).</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42920" y="228600"/>
            <a:ext cx="9000720" cy="990360"/>
          </a:xfrm>
          <a:prstGeom prst="rect">
            <a:avLst/>
          </a:prstGeom>
          <a:noFill/>
          <a:ln>
            <a:noFill/>
          </a:ln>
        </p:spPr>
        <p:txBody>
          <a:bodyPr lIns="90000" rIns="90000" tIns="45000" bIns="45000" anchor="ctr">
            <a:normAutofit fontScale="30000"/>
          </a:bodyPr>
          <a:p>
            <a:pPr>
              <a:lnSpc>
                <a:spcPct val="100000"/>
              </a:lnSpc>
            </a:pPr>
            <a:r>
              <a:rPr b="0" lang="fr-FR" sz="4400" spc="-1" strike="noStrike">
                <a:solidFill>
                  <a:srgbClr val="775f55"/>
                </a:solidFill>
                <a:latin typeface="Tw Cen MT"/>
              </a:rPr>
              <a:t>Using variables without initialization</a:t>
            </a:r>
            <a:br/>
            <a:r>
              <a:rPr b="0" lang="fr-FR" sz="4400" spc="-1" strike="noStrike">
                <a:solidFill>
                  <a:srgbClr val="775f55"/>
                </a:solidFill>
                <a:latin typeface="Tw Cen MT"/>
              </a:rPr>
              <a:t>(with condition)</a:t>
            </a:r>
            <a:endParaRPr b="0" lang="fr-FR" sz="4400" spc="-1" strike="noStrike">
              <a:solidFill>
                <a:srgbClr val="000000"/>
              </a:solidFill>
              <a:latin typeface="Tw Cen MT"/>
            </a:endParaRPr>
          </a:p>
        </p:txBody>
      </p:sp>
      <p:sp>
        <p:nvSpPr>
          <p:cNvPr id="106" name="TextShape 2"/>
          <p:cNvSpPr txBox="1"/>
          <p:nvPr/>
        </p:nvSpPr>
        <p:spPr>
          <a:xfrm>
            <a:off x="142920" y="1643040"/>
            <a:ext cx="8786520" cy="5214600"/>
          </a:xfrm>
          <a:prstGeom prst="rect">
            <a:avLst/>
          </a:prstGeom>
          <a:noFill/>
          <a:ln>
            <a:noFill/>
          </a:ln>
        </p:spPr>
        <p:txBody>
          <a:bodyPr lIns="90000" rIns="90000" tIns="45000" bIns="45000">
            <a:normAutofit fontScale="31000"/>
          </a:bodyPr>
          <a:p>
            <a:pPr marL="320040" indent="-319680">
              <a:lnSpc>
                <a:spcPct val="100000"/>
              </a:lnSpc>
              <a:spcBef>
                <a:spcPts val="700"/>
              </a:spcBef>
            </a:pPr>
            <a:r>
              <a:rPr b="0" lang="fr-FR" sz="3600" spc="-1" strike="noStrike">
                <a:solidFill>
                  <a:srgbClr val="000000"/>
                </a:solidFill>
                <a:latin typeface="Tw Cen MT"/>
              </a:rPr>
              <a:t>By contrast, in this case the error will not occur at compilation, but later, at execution.</a:t>
            </a:r>
            <a:endParaRPr b="0" lang="fr-FR" sz="3600" spc="-1" strike="noStrike">
              <a:solidFill>
                <a:srgbClr val="000000"/>
              </a:solidFill>
              <a:latin typeface="Tw Cen MT"/>
            </a:endParaRPr>
          </a:p>
          <a:p>
            <a:pPr marL="320040" indent="-319680">
              <a:lnSpc>
                <a:spcPct val="100000"/>
              </a:lnSpc>
              <a:spcBef>
                <a:spcPts val="700"/>
              </a:spcBef>
            </a:pPr>
            <a:r>
              <a:rPr b="0" lang="fr-FR" sz="3600" spc="-1" strike="noStrike">
                <a:solidFill>
                  <a:srgbClr val="000000"/>
                </a:solidFill>
                <a:latin typeface="Tw Cen MT"/>
              </a:rPr>
              <a:t>The variable is initialized, but only if the </a:t>
            </a:r>
            <a:r>
              <a:rPr b="1" lang="fr-FR" sz="3600" spc="-1" strike="noStrike">
                <a:solidFill>
                  <a:srgbClr val="000000"/>
                </a:solidFill>
                <a:latin typeface="Tw Cen MT"/>
              </a:rPr>
              <a:t>bool</a:t>
            </a:r>
            <a:r>
              <a:rPr b="0" lang="fr-FR" sz="3600" spc="-1" strike="noStrike">
                <a:solidFill>
                  <a:srgbClr val="000000"/>
                </a:solidFill>
                <a:latin typeface="Tw Cen MT"/>
              </a:rPr>
              <a:t> variable </a:t>
            </a:r>
            <a:r>
              <a:rPr b="1" lang="fr-FR" sz="3600" spc="-1" strike="noStrike">
                <a:solidFill>
                  <a:srgbClr val="000000"/>
                </a:solidFill>
                <a:latin typeface="Tw Cen MT"/>
              </a:rPr>
              <a:t>isRaining</a:t>
            </a:r>
            <a:r>
              <a:rPr b="0" lang="fr-FR" sz="3600" spc="-1" strike="noStrike">
                <a:solidFill>
                  <a:srgbClr val="000000"/>
                </a:solidFill>
                <a:latin typeface="Tw Cen MT"/>
              </a:rPr>
              <a:t> is equal to </a:t>
            </a:r>
            <a:r>
              <a:rPr b="1" lang="fr-FR" sz="3600" spc="-1" strike="noStrike">
                <a:solidFill>
                  <a:srgbClr val="000000"/>
                </a:solidFill>
                <a:latin typeface="Tw Cen MT"/>
              </a:rPr>
              <a:t>true</a:t>
            </a:r>
            <a:r>
              <a:rPr b="0" lang="fr-FR" sz="3600" spc="-1" strike="noStrike">
                <a:solidFill>
                  <a:srgbClr val="000000"/>
                </a:solidFill>
                <a:latin typeface="Tw Cen MT"/>
              </a:rPr>
              <a:t>.</a:t>
            </a:r>
            <a:endParaRPr b="0" lang="fr-FR" sz="3600" spc="-1" strike="noStrike">
              <a:solidFill>
                <a:srgbClr val="000000"/>
              </a:solidFill>
              <a:latin typeface="Tw Cen MT"/>
            </a:endParaRPr>
          </a:p>
          <a:p>
            <a:pPr marL="320040" indent="-319680">
              <a:lnSpc>
                <a:spcPct val="100000"/>
              </a:lnSpc>
              <a:spcBef>
                <a:spcPts val="700"/>
              </a:spcBef>
            </a:pPr>
            <a:r>
              <a:rPr b="0" lang="fr-FR" sz="3600" spc="-1" strike="noStrike">
                <a:solidFill>
                  <a:srgbClr val="000000"/>
                </a:solidFill>
                <a:latin typeface="Tw Cen MT"/>
              </a:rPr>
              <a:t>The compiler cannot detect this type of logical error:</a:t>
            </a:r>
            <a:endParaRPr b="0" lang="fr-FR" sz="3600" spc="-1" strike="noStrike">
              <a:solidFill>
                <a:srgbClr val="000000"/>
              </a:solidFill>
              <a:latin typeface="Tw Cen MT"/>
            </a:endParaRPr>
          </a:p>
          <a:p>
            <a:pPr marL="320040" indent="-319680">
              <a:lnSpc>
                <a:spcPct val="100000"/>
              </a:lnSpc>
              <a:spcBef>
                <a:spcPts val="700"/>
              </a:spcBef>
            </a:pPr>
            <a:r>
              <a:rPr b="0" lang="fr-FR" sz="2800" spc="-1" strike="noStrike">
                <a:solidFill>
                  <a:srgbClr val="808080"/>
                </a:solidFill>
                <a:latin typeface="Consolas"/>
              </a:rPr>
              <a:t>#include</a:t>
            </a:r>
            <a:r>
              <a:rPr b="0" lang="fr-FR" sz="2800" spc="-1" strike="noStrike">
                <a:solidFill>
                  <a:srgbClr val="000000"/>
                </a:solidFill>
                <a:latin typeface="Consolas"/>
              </a:rPr>
              <a:t> </a:t>
            </a:r>
            <a:r>
              <a:rPr b="0" lang="fr-FR" sz="2800" spc="-1" strike="noStrike">
                <a:solidFill>
                  <a:srgbClr val="a31515"/>
                </a:solidFill>
                <a:latin typeface="Consolas"/>
              </a:rPr>
              <a:t>&lt;iostream&gt;</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using</a:t>
            </a:r>
            <a:r>
              <a:rPr b="0" lang="fr-FR" sz="2800" spc="-1" strike="noStrike">
                <a:solidFill>
                  <a:srgbClr val="000000"/>
                </a:solidFill>
                <a:latin typeface="Consolas"/>
              </a:rPr>
              <a:t> </a:t>
            </a:r>
            <a:r>
              <a:rPr b="0" lang="fr-FR" sz="2800" spc="-1" strike="noStrike">
                <a:solidFill>
                  <a:srgbClr val="0000ff"/>
                </a:solidFill>
                <a:latin typeface="Consolas"/>
              </a:rPr>
              <a:t>namespace</a:t>
            </a:r>
            <a:r>
              <a:rPr b="0" lang="fr-FR" sz="2800" spc="-1" strike="noStrike">
                <a:solidFill>
                  <a:srgbClr val="000000"/>
                </a:solidFill>
                <a:latin typeface="Consolas"/>
              </a:rPr>
              <a:t> std;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int</a:t>
            </a:r>
            <a:r>
              <a:rPr b="0" lang="fr-FR" sz="2800" spc="-1" strike="noStrike">
                <a:solidFill>
                  <a:srgbClr val="000000"/>
                </a:solidFill>
                <a:latin typeface="Consolas"/>
              </a:rPr>
              <a:t> main()</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int</a:t>
            </a:r>
            <a:r>
              <a:rPr b="0" lang="fr-FR" sz="2800" spc="-1" strike="noStrike">
                <a:solidFill>
                  <a:srgbClr val="000000"/>
                </a:solidFill>
                <a:latin typeface="Consolas"/>
              </a:rPr>
              <a:t> value;</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bool</a:t>
            </a:r>
            <a:r>
              <a:rPr b="0" lang="fr-FR" sz="2800" spc="-1" strike="noStrike">
                <a:solidFill>
                  <a:srgbClr val="000000"/>
                </a:solidFill>
                <a:latin typeface="Consolas"/>
              </a:rPr>
              <a:t> isRaining = </a:t>
            </a:r>
            <a:r>
              <a:rPr b="0" lang="fr-FR" sz="2800" spc="-1" strike="noStrike">
                <a:solidFill>
                  <a:srgbClr val="0000ff"/>
                </a:solidFill>
                <a:latin typeface="Consolas"/>
              </a:rPr>
              <a:t>false</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if</a:t>
            </a:r>
            <a:r>
              <a:rPr b="0" lang="fr-FR" sz="2800" spc="-1" strike="noStrike">
                <a:solidFill>
                  <a:srgbClr val="000000"/>
                </a:solidFill>
                <a:latin typeface="Consolas"/>
              </a:rPr>
              <a:t> (isRaining)</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	</a:t>
            </a:r>
            <a:r>
              <a:rPr b="0" lang="fr-FR" sz="2800" spc="-1" strike="noStrike">
                <a:solidFill>
                  <a:srgbClr val="000000"/>
                </a:solidFill>
                <a:latin typeface="Consolas"/>
              </a:rPr>
              <a:t>value = 5;</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"Value: "</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value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system(</a:t>
            </a:r>
            <a:r>
              <a:rPr b="0" lang="fr-FR" sz="2800" spc="-1" strike="noStrike">
                <a:solidFill>
                  <a:srgbClr val="a31515"/>
                </a:solidFill>
                <a:latin typeface="Consolas"/>
              </a:rPr>
              <a:t>"pause"</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return</a:t>
            </a:r>
            <a:r>
              <a:rPr b="0" lang="fr-FR" sz="2800" spc="-1" strike="noStrike">
                <a:solidFill>
                  <a:srgbClr val="000000"/>
                </a:solidFill>
                <a:latin typeface="Consolas"/>
              </a:rPr>
              <a:t>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142920" y="228600"/>
            <a:ext cx="9000720" cy="990360"/>
          </a:xfrm>
          <a:prstGeom prst="rect">
            <a:avLst/>
          </a:prstGeom>
          <a:noFill/>
          <a:ln>
            <a:noFill/>
          </a:ln>
        </p:spPr>
        <p:txBody>
          <a:bodyPr lIns="90000" rIns="90000" tIns="45000" bIns="45000" anchor="ctr">
            <a:normAutofit/>
          </a:bodyPr>
          <a:p>
            <a:pPr>
              <a:lnSpc>
                <a:spcPct val="100000"/>
              </a:lnSpc>
            </a:pPr>
            <a:r>
              <a:rPr b="0" lang="fr-FR" sz="4400" spc="-1" strike="noStrike">
                <a:solidFill>
                  <a:srgbClr val="775f55"/>
                </a:solidFill>
                <a:latin typeface="Tw Cen MT"/>
              </a:rPr>
              <a:t>Dividing integers by 0</a:t>
            </a:r>
            <a:endParaRPr b="0" lang="fr-FR" sz="4400" spc="-1" strike="noStrike">
              <a:solidFill>
                <a:srgbClr val="000000"/>
              </a:solidFill>
              <a:latin typeface="Tw Cen MT"/>
            </a:endParaRPr>
          </a:p>
        </p:txBody>
      </p:sp>
      <p:sp>
        <p:nvSpPr>
          <p:cNvPr id="108" name="TextShape 2"/>
          <p:cNvSpPr txBox="1"/>
          <p:nvPr/>
        </p:nvSpPr>
        <p:spPr>
          <a:xfrm>
            <a:off x="142920" y="1643040"/>
            <a:ext cx="8786520" cy="5214600"/>
          </a:xfrm>
          <a:prstGeom prst="rect">
            <a:avLst/>
          </a:prstGeom>
          <a:noFill/>
          <a:ln>
            <a:noFill/>
          </a:ln>
        </p:spPr>
        <p:txBody>
          <a:bodyPr lIns="90000" rIns="90000" tIns="45000" bIns="45000">
            <a:normAutofit/>
          </a:bodyPr>
          <a:p>
            <a:pPr marL="320040" indent="-319680">
              <a:lnSpc>
                <a:spcPct val="100000"/>
              </a:lnSpc>
              <a:spcBef>
                <a:spcPts val="700"/>
              </a:spcBef>
            </a:pPr>
            <a:r>
              <a:rPr b="0" lang="fr-FR" sz="2800" spc="-1" strike="noStrike">
                <a:solidFill>
                  <a:srgbClr val="000000"/>
                </a:solidFill>
                <a:latin typeface="Tw Cen MT"/>
              </a:rPr>
              <a:t>This will cause a runtime error:</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808080"/>
                </a:solidFill>
                <a:latin typeface="Consolas"/>
              </a:rPr>
              <a:t>#include</a:t>
            </a:r>
            <a:r>
              <a:rPr b="0" lang="fr-FR" sz="2800" spc="-1" strike="noStrike">
                <a:solidFill>
                  <a:srgbClr val="000000"/>
                </a:solidFill>
                <a:latin typeface="Consolas"/>
              </a:rPr>
              <a:t> </a:t>
            </a:r>
            <a:r>
              <a:rPr b="0" lang="fr-FR" sz="2800" spc="-1" strike="noStrike">
                <a:solidFill>
                  <a:srgbClr val="a31515"/>
                </a:solidFill>
                <a:latin typeface="Consolas"/>
              </a:rPr>
              <a:t>&lt;iostream&gt;</a:t>
            </a: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using</a:t>
            </a:r>
            <a:r>
              <a:rPr b="0" lang="fr-FR" sz="2800" spc="-1" strike="noStrike">
                <a:solidFill>
                  <a:srgbClr val="000000"/>
                </a:solidFill>
                <a:latin typeface="Consolas"/>
              </a:rPr>
              <a:t> </a:t>
            </a:r>
            <a:r>
              <a:rPr b="0" lang="fr-FR" sz="2800" spc="-1" strike="noStrike">
                <a:solidFill>
                  <a:srgbClr val="0000ff"/>
                </a:solidFill>
                <a:latin typeface="Consolas"/>
              </a:rPr>
              <a:t>namespace</a:t>
            </a:r>
            <a:r>
              <a:rPr b="0" lang="fr-FR" sz="2800" spc="-1" strike="noStrike">
                <a:solidFill>
                  <a:srgbClr val="000000"/>
                </a:solidFill>
                <a:latin typeface="Consolas"/>
              </a:rPr>
              <a:t> std;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int</a:t>
            </a:r>
            <a:r>
              <a:rPr b="0" lang="fr-FR" sz="2800" spc="-1" strike="noStrike">
                <a:solidFill>
                  <a:srgbClr val="000000"/>
                </a:solidFill>
                <a:latin typeface="Consolas"/>
              </a:rPr>
              <a:t> main()</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int</a:t>
            </a:r>
            <a:r>
              <a:rPr b="0" lang="fr-FR" sz="2800" spc="-1" strike="noStrike">
                <a:solidFill>
                  <a:srgbClr val="000000"/>
                </a:solidFill>
                <a:latin typeface="Consolas"/>
              </a:rPr>
              <a:t> value =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cout </a:t>
            </a:r>
            <a:r>
              <a:rPr b="0" lang="fr-FR" sz="2800" spc="-1" strike="noStrike">
                <a:solidFill>
                  <a:srgbClr val="008080"/>
                </a:solidFill>
                <a:latin typeface="Consolas"/>
              </a:rPr>
              <a:t>&lt;&lt;</a:t>
            </a:r>
            <a:r>
              <a:rPr b="0" lang="fr-FR" sz="2800" spc="-1" strike="noStrike">
                <a:solidFill>
                  <a:srgbClr val="000000"/>
                </a:solidFill>
                <a:latin typeface="Consolas"/>
              </a:rPr>
              <a:t> </a:t>
            </a:r>
            <a:r>
              <a:rPr b="0" lang="fr-FR" sz="2800" spc="-1" strike="noStrike">
                <a:solidFill>
                  <a:srgbClr val="a31515"/>
                </a:solidFill>
                <a:latin typeface="Consolas"/>
              </a:rPr>
              <a:t>"Value: "</a:t>
            </a:r>
            <a:r>
              <a:rPr b="0" lang="fr-FR" sz="2800" spc="-1" strike="noStrike">
                <a:solidFill>
                  <a:srgbClr val="000000"/>
                </a:solidFill>
                <a:latin typeface="Consolas"/>
              </a:rPr>
              <a:t> </a:t>
            </a:r>
            <a:r>
              <a:rPr b="0" lang="fr-FR" sz="2800" spc="-1" strike="noStrike">
                <a:solidFill>
                  <a:srgbClr val="008080"/>
                </a:solidFill>
                <a:latin typeface="Consolas"/>
              </a:rPr>
              <a:t>&lt;&lt;</a:t>
            </a:r>
            <a:r>
              <a:rPr b="0" lang="fr-FR" sz="2800" spc="-1" strike="noStrike">
                <a:solidFill>
                  <a:srgbClr val="000000"/>
                </a:solidFill>
                <a:latin typeface="Consolas"/>
              </a:rPr>
              <a:t> value / 0 </a:t>
            </a:r>
            <a:r>
              <a:rPr b="0" lang="fr-FR" sz="2800" spc="-1" strike="noStrike">
                <a:solidFill>
                  <a:srgbClr val="008080"/>
                </a:solidFill>
                <a:latin typeface="Consolas"/>
              </a:rPr>
              <a:t>&lt;&lt;</a:t>
            </a:r>
            <a:r>
              <a:rPr b="0" lang="fr-FR" sz="2800" spc="-1" strike="noStrike">
                <a:solidFill>
                  <a:srgbClr val="000000"/>
                </a:solidFill>
                <a:latin typeface="Consolas"/>
              </a:rPr>
              <a:t> endl;</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	</a:t>
            </a:r>
            <a:r>
              <a:rPr b="0" lang="fr-FR" sz="2800" spc="-1" strike="noStrike">
                <a:solidFill>
                  <a:srgbClr val="000000"/>
                </a:solidFill>
                <a:latin typeface="Consolas"/>
              </a:rPr>
              <a:t>system(</a:t>
            </a:r>
            <a:r>
              <a:rPr b="0" lang="fr-FR" sz="2800" spc="-1" strike="noStrike">
                <a:solidFill>
                  <a:srgbClr val="a31515"/>
                </a:solidFill>
                <a:latin typeface="Consolas"/>
              </a:rPr>
              <a:t>"pause"</a:t>
            </a:r>
            <a:r>
              <a:rPr b="0" lang="fr-FR" sz="2800" spc="-1" strike="noStrike">
                <a:solidFill>
                  <a:srgbClr val="000000"/>
                </a:solidFill>
                <a:latin typeface="Consolas"/>
              </a:rPr>
              <a:t>);</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ff"/>
                </a:solidFill>
                <a:latin typeface="Consolas"/>
              </a:rPr>
              <a:t>	</a:t>
            </a:r>
            <a:r>
              <a:rPr b="0" lang="fr-FR" sz="2800" spc="-1" strike="noStrike">
                <a:solidFill>
                  <a:srgbClr val="0000ff"/>
                </a:solidFill>
                <a:latin typeface="Consolas"/>
              </a:rPr>
              <a:t>return</a:t>
            </a:r>
            <a:r>
              <a:rPr b="0" lang="fr-FR" sz="2800" spc="-1" strike="noStrike">
                <a:solidFill>
                  <a:srgbClr val="000000"/>
                </a:solidFill>
                <a:latin typeface="Consolas"/>
              </a:rPr>
              <a:t> 0;</a:t>
            </a:r>
            <a:endParaRPr b="0" lang="fr-FR" sz="2800" spc="-1" strike="noStrike">
              <a:solidFill>
                <a:srgbClr val="000000"/>
              </a:solidFill>
              <a:latin typeface="Tw Cen MT"/>
            </a:endParaRPr>
          </a:p>
          <a:p>
            <a:pPr marL="320040" indent="-319680">
              <a:lnSpc>
                <a:spcPct val="100000"/>
              </a:lnSpc>
              <a:spcBef>
                <a:spcPts val="700"/>
              </a:spcBef>
            </a:pPr>
            <a:r>
              <a:rPr b="0" lang="fr-FR" sz="2800" spc="-1" strike="noStrike">
                <a:solidFill>
                  <a:srgbClr val="000000"/>
                </a:solidFill>
                <a:latin typeface="Consolas"/>
              </a:rPr>
              <a:t>}</a:t>
            </a:r>
            <a:endParaRPr b="0" lang="fr-FR" sz="2800" spc="-1" strike="noStrike">
              <a:solidFill>
                <a:srgbClr val="000000"/>
              </a:solidFill>
              <a:latin typeface="Tw Cen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Median</Template>
  <TotalTime>28281</TotalTime>
  <Application>LibreOffice/6.2.4.2$Windows_X86_64 LibreOffice_project/2412653d852ce75f65fbfa83fb7e7b669a126d64</Application>
  <Words>1440</Words>
  <Paragraphs>387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2018-07-19T18:09:45Z</dcterms:created>
  <dc:creator>Francois Capone</dc:creator>
  <dc:description/>
  <dc:language>en-US</dc:language>
  <cp:lastModifiedBy>Jared Chevalier</cp:lastModifiedBy>
  <dcterms:modified xsi:type="dcterms:W3CDTF">2019-01-19T05:20:48Z</dcterms:modified>
  <cp:revision>216</cp:revision>
  <dc:subject/>
  <dc:title>Technique et logique de programmation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36</vt:i4>
  </property>
</Properties>
</file>