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3" r:id="rId7"/>
    <p:sldId id="266" r:id="rId8"/>
    <p:sldId id="267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595" autoAdjust="0"/>
  </p:normalViewPr>
  <p:slideViewPr>
    <p:cSldViewPr>
      <p:cViewPr varScale="1">
        <p:scale>
          <a:sx n="82" d="100"/>
          <a:sy n="82" d="100"/>
        </p:scale>
        <p:origin x="90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029C2-79F7-402B-AAF7-BC0F21731186}" type="datetimeFigureOut">
              <a:rPr lang="en-CA" smtClean="0"/>
              <a:t>2019-05-19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B681C-6BBB-42A0-A1BB-93F44B831D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202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B681C-6BBB-42A0-A1BB-93F44B831DF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4185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19/05/2019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19/05/2019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19/05/2019</a:t>
            </a:fld>
            <a:endParaRPr lang="fr-BE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19/05/2019</a:t>
            </a:fld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19/05/2019</a:t>
            </a:fld>
            <a:endParaRPr lang="fr-BE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BE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19/05/2019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19/05/2019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19/05/2019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A309A6D-C09C-4548-B29A-6CF363A7E532}" type="datetimeFigureOut">
              <a:rPr lang="fr-FR" smtClean="0"/>
              <a:pPr/>
              <a:t>19/05/2019</a:t>
            </a:fld>
            <a:endParaRPr lang="fr-BE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19/05/2019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noProof="0" dirty="0" smtClean="0"/>
              <a:t>Programming in Java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427984" y="1340768"/>
            <a:ext cx="3960440" cy="352839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CA" cap="none" dirty="0" smtClean="0"/>
              <a:t>420-D04-SU</a:t>
            </a:r>
          </a:p>
          <a:p>
            <a:pPr algn="r"/>
            <a:r>
              <a:rPr lang="en-CA" cap="none" dirty="0" smtClean="0"/>
              <a:t>Object-oriented programming I</a:t>
            </a:r>
            <a:br>
              <a:rPr lang="en-CA" cap="none" dirty="0" smtClean="0"/>
            </a:br>
            <a:r>
              <a:rPr lang="en-CA" cap="none" dirty="0" smtClean="0"/>
              <a:t/>
            </a:r>
            <a:br>
              <a:rPr lang="en-CA" cap="none" dirty="0" smtClean="0"/>
            </a:br>
            <a:r>
              <a:rPr lang="en-CA" sz="3600" cap="none" dirty="0" smtClean="0"/>
              <a:t>Java 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noProof="0" dirty="0" smtClean="0"/>
              <a:t>Hello World console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Windows command prompt window</a:t>
            </a:r>
            <a:endParaRPr lang="en-CA" noProof="0" dirty="0" smtClean="0"/>
          </a:p>
          <a:p>
            <a:endParaRPr lang="en-CA" noProof="0" dirty="0" smtClean="0"/>
          </a:p>
          <a:p>
            <a:pPr lvl="1"/>
            <a:r>
              <a:rPr lang="en-CA" b="1" noProof="0" dirty="0" err="1" smtClean="0"/>
              <a:t>javac</a:t>
            </a:r>
            <a:r>
              <a:rPr lang="en-CA" b="1" noProof="0" dirty="0" smtClean="0"/>
              <a:t> Start.java</a:t>
            </a:r>
          </a:p>
          <a:p>
            <a:pPr lvl="1"/>
            <a:r>
              <a:rPr lang="en-CA" b="1" noProof="0" dirty="0" smtClean="0"/>
              <a:t>java Start</a:t>
            </a:r>
          </a:p>
          <a:p>
            <a:pPr lvl="1"/>
            <a:endParaRPr lang="en-CA" noProof="0" dirty="0" smtClean="0"/>
          </a:p>
          <a:p>
            <a:pPr lvl="1"/>
            <a:endParaRPr lang="en-CA" noProof="0" dirty="0" smtClean="0"/>
          </a:p>
          <a:p>
            <a:pPr lvl="1"/>
            <a:endParaRPr lang="en-CA" noProof="0" dirty="0" smtClean="0"/>
          </a:p>
          <a:p>
            <a:pPr lvl="1"/>
            <a:r>
              <a:rPr lang="en-CA" dirty="0" smtClean="0"/>
              <a:t>Displays</a:t>
            </a:r>
            <a:r>
              <a:rPr lang="en-CA" noProof="0" dirty="0" smtClean="0"/>
              <a:t>: </a:t>
            </a:r>
            <a:r>
              <a:rPr lang="en-CA" b="1" noProof="0" dirty="0" smtClean="0"/>
              <a:t>Hello World</a:t>
            </a:r>
            <a:r>
              <a:rPr lang="en-CA" noProof="0" dirty="0" smtClean="0"/>
              <a:t> </a:t>
            </a:r>
            <a:endParaRPr lang="en-CA" noProof="0" dirty="0"/>
          </a:p>
        </p:txBody>
      </p:sp>
      <p:pic>
        <p:nvPicPr>
          <p:cNvPr id="2050" name="Picture 2" descr="C:\Cours\p32-Java I\power-point\img\cmdHelloWorl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2420888"/>
            <a:ext cx="5019494" cy="2520279"/>
          </a:xfrm>
          <a:prstGeom prst="rect">
            <a:avLst/>
          </a:prstGeom>
          <a:noFill/>
        </p:spPr>
      </p:pic>
      <p:cxnSp>
        <p:nvCxnSpPr>
          <p:cNvPr id="6" name="Connecteur droit avec flèche 5"/>
          <p:cNvCxnSpPr/>
          <p:nvPr/>
        </p:nvCxnSpPr>
        <p:spPr>
          <a:xfrm flipV="1">
            <a:off x="3059832" y="3429000"/>
            <a:ext cx="936104" cy="15841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noProof="0" dirty="0" smtClean="0"/>
              <a:t>Syntax / C++ comparison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069160"/>
          </a:xfrm>
        </p:spPr>
        <p:txBody>
          <a:bodyPr>
            <a:normAutofit lnSpcReduction="10000"/>
          </a:bodyPr>
          <a:lstStyle/>
          <a:p>
            <a:r>
              <a:rPr lang="en-CA" sz="2000" noProof="0" dirty="0" smtClean="0"/>
              <a:t>Java uses the string concatenation operator:  </a:t>
            </a:r>
            <a:r>
              <a:rPr lang="en-CA" sz="2000" b="1" noProof="0" dirty="0" smtClean="0"/>
              <a:t>+</a:t>
            </a:r>
          </a:p>
          <a:p>
            <a:r>
              <a:rPr lang="en-CA" sz="2000" dirty="0" smtClean="0"/>
              <a:t>Java uses </a:t>
            </a:r>
            <a:r>
              <a:rPr lang="en-CA" sz="2000" b="1" dirty="0" smtClean="0"/>
              <a:t>package</a:t>
            </a:r>
            <a:r>
              <a:rPr lang="en-CA" sz="2000" dirty="0" smtClean="0"/>
              <a:t> and </a:t>
            </a:r>
            <a:r>
              <a:rPr lang="en-CA" sz="2000" b="1" dirty="0" smtClean="0"/>
              <a:t>import</a:t>
            </a:r>
            <a:r>
              <a:rPr lang="en-CA" sz="2000" dirty="0" smtClean="0"/>
              <a:t> statements.</a:t>
            </a:r>
            <a:br>
              <a:rPr lang="en-CA" sz="2000" dirty="0" smtClean="0"/>
            </a:br>
            <a:r>
              <a:rPr lang="en-CA" sz="2000" dirty="0" smtClean="0"/>
              <a:t>Equivalent to </a:t>
            </a:r>
            <a:r>
              <a:rPr lang="en-CA" sz="2000" b="1" dirty="0" smtClean="0"/>
              <a:t>namespace</a:t>
            </a:r>
            <a:r>
              <a:rPr lang="en-CA" sz="2000" dirty="0" smtClean="0"/>
              <a:t> and</a:t>
            </a:r>
            <a:r>
              <a:rPr lang="en-CA" sz="2000" noProof="0" dirty="0" smtClean="0"/>
              <a:t> </a:t>
            </a:r>
            <a:r>
              <a:rPr lang="en-CA" sz="2000" b="1" noProof="0" dirty="0" smtClean="0"/>
              <a:t>using namespace</a:t>
            </a:r>
            <a:r>
              <a:rPr lang="en-CA" sz="2000" noProof="0" dirty="0" smtClean="0"/>
              <a:t> in C++.</a:t>
            </a:r>
          </a:p>
          <a:p>
            <a:r>
              <a:rPr lang="en-CA" sz="2000" dirty="0"/>
              <a:t>Everything (all variables and methods) must be in a class.</a:t>
            </a:r>
          </a:p>
          <a:p>
            <a:r>
              <a:rPr lang="en-CA" sz="2000" dirty="0"/>
              <a:t>Every piece of data is an </a:t>
            </a:r>
            <a:r>
              <a:rPr lang="en-CA" sz="2000" b="1" dirty="0"/>
              <a:t>Object</a:t>
            </a:r>
            <a:r>
              <a:rPr lang="en-CA" sz="2000" dirty="0"/>
              <a:t> (except </a:t>
            </a:r>
            <a:r>
              <a:rPr lang="en-CA" sz="2000" dirty="0" smtClean="0"/>
              <a:t>for variables of primitive types).</a:t>
            </a:r>
            <a:endParaRPr lang="en-CA" sz="2000" dirty="0"/>
          </a:p>
          <a:p>
            <a:pPr lvl="0"/>
            <a:r>
              <a:rPr lang="en-CA" sz="2000" dirty="0"/>
              <a:t>Methods are always virtual (unless explicitly specified as </a:t>
            </a:r>
            <a:r>
              <a:rPr lang="en-CA" sz="2000" b="1" dirty="0"/>
              <a:t>final</a:t>
            </a:r>
            <a:r>
              <a:rPr lang="en-CA" sz="2000" dirty="0"/>
              <a:t>).</a:t>
            </a:r>
          </a:p>
          <a:p>
            <a:pPr lvl="0"/>
            <a:endParaRPr lang="en-CA" sz="2000" dirty="0" smtClean="0"/>
          </a:p>
          <a:p>
            <a:pPr lvl="0"/>
            <a:r>
              <a:rPr lang="en-CA" sz="2000" dirty="0" smtClean="0"/>
              <a:t>There </a:t>
            </a:r>
            <a:r>
              <a:rPr lang="en-CA" sz="2000" dirty="0"/>
              <a:t>are no prototypes. Methods are defined directly inside classes.</a:t>
            </a:r>
          </a:p>
          <a:p>
            <a:r>
              <a:rPr lang="en-CA" sz="2000" dirty="0" smtClean="0"/>
              <a:t>There are no pointers in Java.</a:t>
            </a:r>
          </a:p>
          <a:p>
            <a:r>
              <a:rPr lang="en-CA" sz="2000" dirty="0" smtClean="0"/>
              <a:t>There is no</a:t>
            </a:r>
            <a:r>
              <a:rPr lang="en-CA" sz="2000" noProof="0" dirty="0" smtClean="0"/>
              <a:t> </a:t>
            </a:r>
            <a:r>
              <a:rPr lang="en-CA" sz="2000" b="1" noProof="0" dirty="0" smtClean="0"/>
              <a:t>delete</a:t>
            </a:r>
            <a:r>
              <a:rPr lang="en-CA" sz="2000" noProof="0" dirty="0" smtClean="0"/>
              <a:t> keyword in Java. The garbage collector automatically frees up memory.</a:t>
            </a:r>
          </a:p>
          <a:p>
            <a:r>
              <a:rPr lang="en-CA" sz="2000" dirty="0" smtClean="0"/>
              <a:t>You cannot successfully access a non-existent array element. Trying to do so will produce a </a:t>
            </a:r>
            <a:r>
              <a:rPr lang="en-CA" sz="2000" b="1" dirty="0" err="1" smtClean="0"/>
              <a:t>NullPointerException</a:t>
            </a:r>
            <a:r>
              <a:rPr lang="en-CA" sz="2000" dirty="0" smtClean="0"/>
              <a:t>.</a:t>
            </a:r>
            <a:endParaRPr lang="en-CA" sz="2000" noProof="0" dirty="0" smtClean="0"/>
          </a:p>
          <a:p>
            <a:r>
              <a:rPr lang="en-CA" sz="2000" noProof="0" dirty="0" smtClean="0"/>
              <a:t>There is no multiple inheritance. Instead we will use interfaces.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noProof="0" dirty="0" smtClean="0"/>
              <a:t>Primitive data types</a:t>
            </a:r>
            <a:endParaRPr lang="en-CA" noProof="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223466"/>
              </p:ext>
            </p:extLst>
          </p:nvPr>
        </p:nvGraphicFramePr>
        <p:xfrm>
          <a:off x="179512" y="1988840"/>
          <a:ext cx="8784976" cy="4361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609"/>
                <a:gridCol w="2183743"/>
                <a:gridCol w="1296144"/>
                <a:gridCol w="4320480"/>
              </a:tblGrid>
              <a:tr h="586864"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Type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Meaning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Size (bytes)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Range of values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b="1" dirty="0" smtClean="0"/>
                        <a:t>byte</a:t>
                      </a:r>
                      <a:endParaRPr lang="en-C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Very short integer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−128  to  +127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b="1" dirty="0" smtClean="0"/>
                        <a:t>short</a:t>
                      </a:r>
                      <a:endParaRPr lang="en-C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Short integer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−32 768  to  +32 767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b="1" dirty="0" err="1" smtClean="0"/>
                        <a:t>int</a:t>
                      </a:r>
                      <a:endParaRPr lang="en-C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Integer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−2,147,483,648  to  +2,147,483,647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b="1" dirty="0" smtClean="0"/>
                        <a:t>long</a:t>
                      </a:r>
                      <a:endParaRPr lang="en-C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Long integer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−9.223 × 10</a:t>
                      </a:r>
                      <a:r>
                        <a:rPr lang="en-CA" baseline="30000" dirty="0" smtClean="0"/>
                        <a:t>18</a:t>
                      </a:r>
                      <a:r>
                        <a:rPr lang="en-CA" baseline="0" dirty="0" smtClean="0"/>
                        <a:t>  to  +9.223 × </a:t>
                      </a:r>
                      <a:r>
                        <a:rPr lang="en-CA" dirty="0" smtClean="0"/>
                        <a:t>10</a:t>
                      </a:r>
                      <a:r>
                        <a:rPr lang="en-CA" baseline="30000" dirty="0" smtClean="0"/>
                        <a:t>18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b="1" dirty="0" smtClean="0"/>
                        <a:t>float</a:t>
                      </a:r>
                      <a:endParaRPr lang="en-C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Single-precision</a:t>
                      </a:r>
                      <a:br>
                        <a:rPr lang="en-CA" dirty="0" smtClean="0"/>
                      </a:br>
                      <a:r>
                        <a:rPr lang="en-CA" dirty="0" smtClean="0"/>
                        <a:t>real number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±1.40130 × 10</a:t>
                      </a:r>
                      <a:r>
                        <a:rPr lang="en-CA" baseline="30000" dirty="0" smtClean="0"/>
                        <a:t>−45</a:t>
                      </a:r>
                      <a:r>
                        <a:rPr lang="en-CA" dirty="0" smtClean="0"/>
                        <a:t>  to  ±3.40282 × 10</a:t>
                      </a:r>
                      <a:r>
                        <a:rPr lang="en-CA" baseline="30000" dirty="0" smtClean="0"/>
                        <a:t>38</a:t>
                      </a:r>
                      <a:endParaRPr lang="en-CA" dirty="0" smtClean="0"/>
                    </a:p>
                    <a:p>
                      <a:pPr algn="ctr"/>
                      <a:r>
                        <a:rPr lang="en-CA" dirty="0" smtClean="0"/>
                        <a:t>Precision  ≈  7 decimal digits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b="1" dirty="0" smtClean="0"/>
                        <a:t>double</a:t>
                      </a:r>
                      <a:endParaRPr lang="en-C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Double-precision</a:t>
                      </a:r>
                      <a:br>
                        <a:rPr lang="en-CA" dirty="0" smtClean="0"/>
                      </a:br>
                      <a:r>
                        <a:rPr lang="en-CA" dirty="0" smtClean="0"/>
                        <a:t>real number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±4.94066 × 10</a:t>
                      </a:r>
                      <a:r>
                        <a:rPr lang="en-CA" baseline="30000" dirty="0" smtClean="0"/>
                        <a:t>−324</a:t>
                      </a:r>
                      <a:r>
                        <a:rPr lang="en-CA" dirty="0" smtClean="0"/>
                        <a:t>  to  ±1.79769 × 10</a:t>
                      </a:r>
                      <a:r>
                        <a:rPr lang="en-CA" baseline="30000" dirty="0" smtClean="0"/>
                        <a:t>308</a:t>
                      </a:r>
                      <a:endParaRPr lang="en-CA" dirty="0" smtClean="0"/>
                    </a:p>
                    <a:p>
                      <a:pPr algn="ctr"/>
                      <a:r>
                        <a:rPr lang="en-CA" dirty="0" smtClean="0"/>
                        <a:t>Precision  ≈  16 decimal digits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b="1" dirty="0" err="1" smtClean="0"/>
                        <a:t>boolean</a:t>
                      </a:r>
                      <a:endParaRPr lang="en-C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Boolean</a:t>
                      </a:r>
                      <a:r>
                        <a:rPr lang="en-CA" baseline="0" dirty="0" smtClean="0"/>
                        <a:t> logical value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  or  false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b="1" dirty="0" smtClean="0"/>
                        <a:t>char</a:t>
                      </a:r>
                      <a:endParaRPr lang="en-C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Unicode character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‘\u0000’  to </a:t>
                      </a:r>
                      <a:r>
                        <a:rPr lang="en-CA" baseline="0" dirty="0" smtClean="0"/>
                        <a:t> ‘\</a:t>
                      </a:r>
                      <a:r>
                        <a:rPr lang="en-CA" baseline="0" dirty="0" err="1" smtClean="0"/>
                        <a:t>uffff</a:t>
                      </a:r>
                      <a:r>
                        <a:rPr lang="en-CA" baseline="0" dirty="0" smtClean="0"/>
                        <a:t>’</a:t>
                      </a:r>
                    </a:p>
                    <a:p>
                      <a:pPr algn="ctr"/>
                      <a:r>
                        <a:rPr lang="en-CA" baseline="0" dirty="0" smtClean="0"/>
                        <a:t>0  to  65535</a:t>
                      </a:r>
                      <a:endParaRPr lang="en-CA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noProof="0" dirty="0" smtClean="0"/>
              <a:t>Variables</a:t>
            </a:r>
            <a:endParaRPr lang="en-CA" noProof="0" dirty="0"/>
          </a:p>
        </p:txBody>
      </p:sp>
      <p:sp>
        <p:nvSpPr>
          <p:cNvPr id="17" name="Espace réservé du contenu 16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069160"/>
          </a:xfrm>
        </p:spPr>
        <p:txBody>
          <a:bodyPr>
            <a:normAutofit fontScale="92500"/>
          </a:bodyPr>
          <a:lstStyle/>
          <a:p>
            <a:pPr lvl="0"/>
            <a:r>
              <a:rPr lang="en-CA" noProof="0" dirty="0" smtClean="0"/>
              <a:t>All variables </a:t>
            </a:r>
            <a:r>
              <a:rPr lang="en-CA" dirty="0" smtClean="0"/>
              <a:t>that are not of a primitive data type are in fact essentially pointers: they contain a </a:t>
            </a:r>
            <a:r>
              <a:rPr lang="en-CA" b="1" dirty="0" smtClean="0"/>
              <a:t>reference</a:t>
            </a:r>
            <a:r>
              <a:rPr lang="en-CA" dirty="0" smtClean="0"/>
              <a:t> to an object that must be instantiated with </a:t>
            </a:r>
            <a:r>
              <a:rPr lang="en-CA" b="1" dirty="0" smtClean="0"/>
              <a:t>new</a:t>
            </a:r>
            <a:r>
              <a:rPr lang="en-CA" dirty="0" smtClean="0"/>
              <a:t>.</a:t>
            </a:r>
            <a:endParaRPr lang="en-CA" noProof="0" dirty="0" smtClean="0"/>
          </a:p>
          <a:p>
            <a:r>
              <a:rPr lang="en-CA" noProof="0" dirty="0" smtClean="0"/>
              <a:t>There are no global variables. All variables must be encapsulated within a class.</a:t>
            </a:r>
          </a:p>
          <a:p>
            <a:r>
              <a:rPr lang="en-CA" noProof="0" dirty="0" smtClean="0"/>
              <a:t>Default access modifier: </a:t>
            </a:r>
            <a:r>
              <a:rPr lang="en-CA" i="1" noProof="0" dirty="0" smtClean="0"/>
              <a:t>package-private</a:t>
            </a:r>
            <a:endParaRPr lang="en-CA" b="1" noProof="0" dirty="0" smtClean="0"/>
          </a:p>
          <a:p>
            <a:r>
              <a:rPr lang="en-CA" noProof="0" dirty="0" smtClean="0"/>
              <a:t>Member variables default initialization: </a:t>
            </a:r>
            <a:r>
              <a:rPr lang="en-CA" b="1" noProof="0" dirty="0" smtClean="0"/>
              <a:t>zero</a:t>
            </a:r>
            <a:r>
              <a:rPr lang="en-CA" noProof="0" dirty="0" smtClean="0"/>
              <a:t>, </a:t>
            </a:r>
            <a:r>
              <a:rPr lang="en-CA" b="1" noProof="0" dirty="0" smtClean="0"/>
              <a:t>false</a:t>
            </a:r>
            <a:r>
              <a:rPr lang="en-CA" noProof="0" dirty="0" smtClean="0"/>
              <a:t>, </a:t>
            </a:r>
            <a:r>
              <a:rPr lang="en-CA" b="1" noProof="0" dirty="0" smtClean="0"/>
              <a:t>null</a:t>
            </a:r>
            <a:endParaRPr lang="en-CA" noProof="0" dirty="0" smtClean="0"/>
          </a:p>
          <a:p>
            <a:r>
              <a:rPr lang="en-CA" dirty="0" smtClean="0"/>
              <a:t>Local variables have no default initialization, and must be initialized before being accessed.</a:t>
            </a:r>
            <a:endParaRPr lang="en-CA" noProof="0" dirty="0" smtClean="0"/>
          </a:p>
          <a:p>
            <a:r>
              <a:rPr lang="en-CA" noProof="0" dirty="0" smtClean="0"/>
              <a:t>There is no implicit casting </a:t>
            </a:r>
            <a:r>
              <a:rPr lang="en-CA" dirty="0" smtClean="0"/>
              <a:t>where this could result in information loss.</a:t>
            </a:r>
            <a:endParaRPr lang="en-CA" noProof="0" dirty="0" smtClean="0"/>
          </a:p>
          <a:p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The</a:t>
            </a:r>
            <a:r>
              <a:rPr lang="en-CA" noProof="0" dirty="0" smtClean="0"/>
              <a:t> garbage collector (GC)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noProof="0" dirty="0" smtClean="0"/>
              <a:t>No more </a:t>
            </a:r>
            <a:r>
              <a:rPr lang="en-CA" b="1" noProof="0" dirty="0" smtClean="0"/>
              <a:t>delete</a:t>
            </a:r>
            <a:r>
              <a:rPr lang="en-CA" noProof="0" dirty="0" smtClean="0"/>
              <a:t> for deleting objects from memory.</a:t>
            </a:r>
          </a:p>
          <a:p>
            <a:endParaRPr lang="en-CA" noProof="0" dirty="0" smtClean="0"/>
          </a:p>
          <a:p>
            <a:r>
              <a:rPr lang="en-CA" noProof="0" dirty="0" smtClean="0"/>
              <a:t>It is the garbage collector that has the role of liberating memory </a:t>
            </a:r>
            <a:r>
              <a:rPr lang="en-CA" dirty="0" smtClean="0"/>
              <a:t>when objects are no longer used.</a:t>
            </a:r>
            <a:endParaRPr lang="en-CA" noProof="0" dirty="0" smtClean="0"/>
          </a:p>
          <a:p>
            <a:endParaRPr lang="en-CA" noProof="0" dirty="0" smtClean="0"/>
          </a:p>
          <a:p>
            <a:r>
              <a:rPr lang="en-CA" dirty="0" smtClean="0"/>
              <a:t>To force the garbage collector:</a:t>
            </a:r>
            <a:endParaRPr lang="en-CA" noProof="0" dirty="0" smtClean="0"/>
          </a:p>
          <a:p>
            <a:pPr lvl="1">
              <a:buNone/>
            </a:pPr>
            <a:r>
              <a:rPr lang="en-CA" b="1" noProof="0" dirty="0" err="1" smtClean="0"/>
              <a:t>System.gc</a:t>
            </a:r>
            <a:r>
              <a:rPr lang="en-CA" b="1" noProof="0" dirty="0" smtClean="0"/>
              <a:t>();</a:t>
            </a:r>
          </a:p>
          <a:p>
            <a:pPr>
              <a:buNone/>
            </a:pP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The main method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62500" lnSpcReduction="20000"/>
          </a:bodyPr>
          <a:lstStyle/>
          <a:p>
            <a:r>
              <a:rPr lang="en-CA" sz="4100" noProof="0" dirty="0" smtClean="0">
                <a:cs typeface="Arial" pitchFamily="34" charset="0"/>
              </a:rPr>
              <a:t>At least one class must possess a static </a:t>
            </a:r>
            <a:r>
              <a:rPr lang="en-CA" sz="4100" b="1" noProof="0" dirty="0" smtClean="0">
                <a:cs typeface="Arial" pitchFamily="34" charset="0"/>
              </a:rPr>
              <a:t>main</a:t>
            </a:r>
            <a:r>
              <a:rPr lang="en-CA" sz="4100" noProof="0" dirty="0" smtClean="0">
                <a:cs typeface="Arial" pitchFamily="34" charset="0"/>
              </a:rPr>
              <a:t> method.</a:t>
            </a:r>
          </a:p>
          <a:p>
            <a:r>
              <a:rPr lang="en-CA" sz="4100" dirty="0" smtClean="0">
                <a:cs typeface="Arial" pitchFamily="34" charset="0"/>
              </a:rPr>
              <a:t>This method is the entry point of the program.</a:t>
            </a:r>
          </a:p>
          <a:p>
            <a:r>
              <a:rPr lang="en-CA" sz="4100" dirty="0">
                <a:solidFill>
                  <a:srgbClr val="000000"/>
                </a:solidFill>
                <a:cs typeface="Arial" pitchFamily="34" charset="0"/>
              </a:rPr>
              <a:t>It must be static in so that it can be invoked from the class without needing </a:t>
            </a:r>
            <a:r>
              <a:rPr lang="en-CA" sz="4100" dirty="0" smtClean="0">
                <a:solidFill>
                  <a:srgbClr val="000000"/>
                </a:solidFill>
                <a:cs typeface="Arial" pitchFamily="34" charset="0"/>
              </a:rPr>
              <a:t>to create </a:t>
            </a:r>
            <a:r>
              <a:rPr lang="en-CA" sz="4100" dirty="0" smtClean="0">
                <a:solidFill>
                  <a:srgbClr val="000000"/>
                </a:solidFill>
                <a:cs typeface="Arial" pitchFamily="34" charset="0"/>
              </a:rPr>
              <a:t>an </a:t>
            </a:r>
            <a:r>
              <a:rPr lang="en-CA" sz="4100" dirty="0">
                <a:solidFill>
                  <a:srgbClr val="000000"/>
                </a:solidFill>
                <a:cs typeface="Arial" pitchFamily="34" charset="0"/>
              </a:rPr>
              <a:t>instance.</a:t>
            </a:r>
            <a:endParaRPr lang="en-CA" sz="4100" dirty="0">
              <a:cs typeface="Arial" pitchFamily="34" charset="0"/>
            </a:endParaRPr>
          </a:p>
          <a:p>
            <a:endParaRPr lang="en-CA" sz="4100" noProof="0" dirty="0" smtClean="0">
              <a:cs typeface="Arial" pitchFamily="34" charset="0"/>
            </a:endParaRPr>
          </a:p>
          <a:p>
            <a:pPr>
              <a:buNone/>
            </a:pPr>
            <a:r>
              <a:rPr lang="en-CA" sz="4100" b="1" noProof="0" dirty="0" smtClean="0">
                <a:solidFill>
                  <a:srgbClr val="7F0055"/>
                </a:solidFill>
                <a:cs typeface="Arial" pitchFamily="34" charset="0"/>
              </a:rPr>
              <a:t>public</a:t>
            </a:r>
            <a:r>
              <a:rPr lang="en-CA" sz="4100" b="1" noProof="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CA" sz="4100" b="1" noProof="0" dirty="0" smtClean="0">
                <a:solidFill>
                  <a:srgbClr val="7F0055"/>
                </a:solidFill>
                <a:cs typeface="Arial" pitchFamily="34" charset="0"/>
              </a:rPr>
              <a:t>class</a:t>
            </a:r>
            <a:r>
              <a:rPr lang="en-CA" sz="4100" b="1" noProof="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CA" sz="4100" b="1" noProof="0" dirty="0" err="1" smtClean="0">
                <a:solidFill>
                  <a:srgbClr val="000000"/>
                </a:solidFill>
                <a:cs typeface="Arial" pitchFamily="34" charset="0"/>
              </a:rPr>
              <a:t>MyClass</a:t>
            </a:r>
            <a:endParaRPr lang="en-CA" sz="4100" b="1" noProof="0" dirty="0" smtClean="0">
              <a:solidFill>
                <a:srgbClr val="000000"/>
              </a:solidFill>
              <a:cs typeface="Arial" pitchFamily="34" charset="0"/>
            </a:endParaRPr>
          </a:p>
          <a:p>
            <a:pPr>
              <a:buNone/>
            </a:pPr>
            <a:r>
              <a:rPr lang="en-CA" sz="4100" b="1" noProof="0" dirty="0" smtClean="0">
                <a:solidFill>
                  <a:srgbClr val="000000"/>
                </a:solidFill>
                <a:cs typeface="Arial" pitchFamily="34" charset="0"/>
              </a:rPr>
              <a:t>{</a:t>
            </a:r>
            <a:endParaRPr lang="en-CA" sz="4100" noProof="0" dirty="0" smtClean="0">
              <a:cs typeface="Arial" pitchFamily="34" charset="0"/>
            </a:endParaRPr>
          </a:p>
          <a:p>
            <a:pPr>
              <a:buNone/>
            </a:pPr>
            <a:r>
              <a:rPr lang="en-CA" sz="4100" b="1" noProof="0" dirty="0" smtClean="0">
                <a:solidFill>
                  <a:srgbClr val="7F0055"/>
                </a:solidFill>
                <a:cs typeface="Arial" pitchFamily="34" charset="0"/>
              </a:rPr>
              <a:t>	public</a:t>
            </a:r>
            <a:r>
              <a:rPr lang="en-CA" sz="4100" b="1" noProof="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CA" sz="4100" b="1" noProof="0" dirty="0" smtClean="0">
                <a:solidFill>
                  <a:srgbClr val="7F0055"/>
                </a:solidFill>
                <a:cs typeface="Arial" pitchFamily="34" charset="0"/>
              </a:rPr>
              <a:t>static</a:t>
            </a:r>
            <a:r>
              <a:rPr lang="en-CA" sz="4100" b="1" noProof="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CA" sz="4100" b="1" noProof="0" dirty="0" smtClean="0">
                <a:solidFill>
                  <a:srgbClr val="7F0055"/>
                </a:solidFill>
                <a:cs typeface="Arial" pitchFamily="34" charset="0"/>
              </a:rPr>
              <a:t>void</a:t>
            </a:r>
            <a:r>
              <a:rPr lang="en-CA" sz="4100" b="1" noProof="0" dirty="0" smtClean="0">
                <a:solidFill>
                  <a:srgbClr val="000000"/>
                </a:solidFill>
                <a:cs typeface="Arial" pitchFamily="34" charset="0"/>
              </a:rPr>
              <a:t> main(String[] </a:t>
            </a:r>
            <a:r>
              <a:rPr lang="en-CA" sz="4100" b="1" noProof="0" dirty="0" err="1" smtClean="0">
                <a:solidFill>
                  <a:srgbClr val="6A3E3E"/>
                </a:solidFill>
                <a:cs typeface="Arial" pitchFamily="34" charset="0"/>
              </a:rPr>
              <a:t>args</a:t>
            </a:r>
            <a:r>
              <a:rPr lang="en-CA" sz="4100" b="1" noProof="0" dirty="0" smtClean="0">
                <a:solidFill>
                  <a:srgbClr val="000000"/>
                </a:solidFill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CA" sz="4100" b="1" dirty="0">
                <a:solidFill>
                  <a:srgbClr val="000000"/>
                </a:solidFill>
                <a:cs typeface="Arial" pitchFamily="34" charset="0"/>
              </a:rPr>
              <a:t>	</a:t>
            </a:r>
            <a:r>
              <a:rPr lang="en-CA" sz="4100" b="1" noProof="0" dirty="0" smtClean="0">
                <a:solidFill>
                  <a:srgbClr val="000000"/>
                </a:solidFill>
                <a:cs typeface="Arial" pitchFamily="34" charset="0"/>
              </a:rPr>
              <a:t>{</a:t>
            </a:r>
            <a:r>
              <a:rPr lang="en-CA" sz="4100" noProof="0" dirty="0" smtClean="0">
                <a:solidFill>
                  <a:srgbClr val="000000"/>
                </a:solidFill>
                <a:cs typeface="Arial" pitchFamily="34" charset="0"/>
              </a:rPr>
              <a:t>	</a:t>
            </a:r>
          </a:p>
          <a:p>
            <a:pPr>
              <a:buNone/>
            </a:pPr>
            <a:r>
              <a:rPr lang="en-CA" sz="4100" noProof="0" dirty="0" smtClean="0">
                <a:solidFill>
                  <a:srgbClr val="000000"/>
                </a:solidFill>
                <a:cs typeface="Arial" pitchFamily="34" charset="0"/>
              </a:rPr>
              <a:t>		</a:t>
            </a:r>
            <a:r>
              <a:rPr lang="en-CA" sz="4100" noProof="0" dirty="0" smtClean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//code	</a:t>
            </a:r>
            <a:endParaRPr lang="en-CA" sz="4100" b="1" i="1" noProof="0" dirty="0" smtClean="0">
              <a:solidFill>
                <a:schemeClr val="bg1">
                  <a:lumMod val="50000"/>
                </a:schemeClr>
              </a:solidFill>
              <a:cs typeface="Arial" pitchFamily="34" charset="0"/>
            </a:endParaRPr>
          </a:p>
          <a:p>
            <a:pPr>
              <a:buNone/>
            </a:pPr>
            <a:r>
              <a:rPr lang="en-CA" sz="4100" noProof="0" dirty="0" smtClean="0">
                <a:solidFill>
                  <a:srgbClr val="000000"/>
                </a:solidFill>
                <a:cs typeface="Arial" pitchFamily="34" charset="0"/>
              </a:rPr>
              <a:t>	</a:t>
            </a:r>
            <a:r>
              <a:rPr lang="en-CA" sz="4100" b="1" noProof="0" dirty="0" smtClean="0">
                <a:solidFill>
                  <a:srgbClr val="000000"/>
                </a:solidFill>
                <a:cs typeface="Arial" pitchFamily="34" charset="0"/>
              </a:rPr>
              <a:t>}</a:t>
            </a:r>
            <a:endParaRPr lang="en-CA" sz="4100" b="1" noProof="0" dirty="0" smtClean="0">
              <a:cs typeface="Arial" pitchFamily="34" charset="0"/>
            </a:endParaRPr>
          </a:p>
          <a:p>
            <a:pPr>
              <a:buNone/>
            </a:pPr>
            <a:r>
              <a:rPr lang="en-CA" sz="4100" b="1" noProof="0" dirty="0" smtClean="0">
                <a:solidFill>
                  <a:srgbClr val="000000"/>
                </a:solidFill>
                <a:cs typeface="Arial" pitchFamily="34" charset="0"/>
              </a:rPr>
              <a:t>}</a:t>
            </a:r>
          </a:p>
          <a:p>
            <a:endParaRPr lang="en-CA" sz="4100" noProof="0" dirty="0" smtClean="0">
              <a:solidFill>
                <a:srgbClr val="000000"/>
              </a:solidFill>
              <a:cs typeface="Arial" pitchFamily="34" charset="0"/>
            </a:endParaRPr>
          </a:p>
          <a:p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noProof="0" dirty="0" smtClean="0"/>
              <a:t>Packages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97153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Java classes, interfaces, and </a:t>
            </a:r>
            <a:r>
              <a:rPr lang="en-CA" noProof="0" dirty="0" err="1" smtClean="0"/>
              <a:t>enums</a:t>
            </a:r>
            <a:r>
              <a:rPr lang="en-CA" noProof="0" dirty="0" smtClean="0"/>
              <a:t> are organized. We group these types together in </a:t>
            </a:r>
            <a:r>
              <a:rPr lang="en-CA" b="1" noProof="0" dirty="0" smtClean="0"/>
              <a:t>packages</a:t>
            </a:r>
            <a:r>
              <a:rPr lang="en-CA" noProof="0" dirty="0" smtClean="0"/>
              <a:t>. </a:t>
            </a:r>
          </a:p>
          <a:p>
            <a:r>
              <a:rPr lang="en-CA" noProof="0" dirty="0" smtClean="0"/>
              <a:t>These allow us to avoid name collision.</a:t>
            </a:r>
          </a:p>
        </p:txBody>
      </p:sp>
      <p:pic>
        <p:nvPicPr>
          <p:cNvPr id="1027" name="Picture 3" descr="C:\Cours\p32-Java I\power-point\img\pack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1156" y="3789040"/>
            <a:ext cx="3456384" cy="22949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141167"/>
          </a:xfrm>
        </p:spPr>
        <p:txBody>
          <a:bodyPr>
            <a:normAutofit/>
          </a:bodyPr>
          <a:lstStyle/>
          <a:p>
            <a:r>
              <a:rPr lang="en-CA" dirty="0" smtClean="0"/>
              <a:t>Packages also allow us to group a collection of types together and control access to them, and to their members.</a:t>
            </a:r>
          </a:p>
          <a:p>
            <a:pPr lvl="1"/>
            <a:endParaRPr lang="en-CA" i="1" noProof="0" dirty="0" smtClean="0"/>
          </a:p>
          <a:p>
            <a:pPr lvl="1"/>
            <a:r>
              <a:rPr lang="en-CA" i="1" noProof="0" dirty="0" smtClean="0"/>
              <a:t>package-private</a:t>
            </a:r>
            <a:r>
              <a:rPr lang="en-CA" noProof="0" dirty="0" smtClean="0"/>
              <a:t> (default) allows free access from anywhere within the package but blocks access from anywhere outside the package</a:t>
            </a:r>
          </a:p>
          <a:p>
            <a:pPr lvl="1"/>
            <a:endParaRPr lang="en-CA" noProof="0" dirty="0" smtClean="0"/>
          </a:p>
          <a:p>
            <a:pPr lvl="1"/>
            <a:r>
              <a:rPr lang="en-CA" b="1" noProof="0" dirty="0" smtClean="0"/>
              <a:t>protected</a:t>
            </a:r>
            <a:r>
              <a:rPr lang="en-CA" noProof="0" dirty="0" smtClean="0"/>
              <a:t> allows free access to a member from </a:t>
            </a:r>
            <a:r>
              <a:rPr lang="en-CA" dirty="0" smtClean="0"/>
              <a:t>anywhere within the package and also from within any subclasses outside the package</a:t>
            </a:r>
            <a:endParaRPr lang="en-CA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noProof="0" dirty="0" smtClean="0"/>
              <a:t>Packages</a:t>
            </a:r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397124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noProof="0" dirty="0" smtClean="0"/>
              <a:t>Hello World console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62500" lnSpcReduction="20000"/>
          </a:bodyPr>
          <a:lstStyle/>
          <a:p>
            <a:r>
              <a:rPr lang="en-CA" sz="3800" noProof="0" dirty="0" smtClean="0"/>
              <a:t>Install JDK</a:t>
            </a:r>
          </a:p>
          <a:p>
            <a:r>
              <a:rPr lang="en-CA" sz="3800" noProof="0" dirty="0" smtClean="0"/>
              <a:t>Configure environment variables</a:t>
            </a:r>
          </a:p>
          <a:p>
            <a:r>
              <a:rPr lang="en-CA" sz="3800" dirty="0" smtClean="0"/>
              <a:t>Test whether java is visible</a:t>
            </a:r>
            <a:endParaRPr lang="en-CA" sz="3800" noProof="0" dirty="0" smtClean="0"/>
          </a:p>
          <a:p>
            <a:pPr lvl="1"/>
            <a:r>
              <a:rPr lang="en-CA" sz="3200" noProof="0" dirty="0" smtClean="0"/>
              <a:t>java -version	(execute)</a:t>
            </a:r>
          </a:p>
          <a:p>
            <a:pPr lvl="1"/>
            <a:r>
              <a:rPr lang="en-CA" sz="3200" noProof="0" dirty="0" err="1" smtClean="0"/>
              <a:t>javac</a:t>
            </a:r>
            <a:r>
              <a:rPr lang="en-CA" sz="3200" noProof="0" dirty="0" smtClean="0"/>
              <a:t> -version	(compile)</a:t>
            </a:r>
          </a:p>
          <a:p>
            <a:pPr lvl="1"/>
            <a:endParaRPr lang="en-CA" noProof="0" dirty="0" smtClean="0"/>
          </a:p>
          <a:p>
            <a:r>
              <a:rPr lang="en-CA" noProof="0" dirty="0" smtClean="0"/>
              <a:t>In a text editor, create the file </a:t>
            </a:r>
            <a:r>
              <a:rPr lang="en-CA" b="1" noProof="0" dirty="0" smtClean="0"/>
              <a:t>Start.java</a:t>
            </a:r>
            <a:r>
              <a:rPr lang="en-CA" noProof="0" dirty="0" smtClean="0"/>
              <a:t>:</a:t>
            </a:r>
          </a:p>
          <a:p>
            <a:pPr>
              <a:buNone/>
            </a:pPr>
            <a:r>
              <a:rPr lang="en-CA" sz="2800" b="1" noProof="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CA" sz="2800" b="1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b="1" noProof="0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CA" sz="2800" b="1" noProof="0" dirty="0" smtClean="0">
                <a:solidFill>
                  <a:srgbClr val="000000"/>
                </a:solidFill>
                <a:latin typeface="Consolas"/>
              </a:rPr>
              <a:t> Start</a:t>
            </a:r>
          </a:p>
          <a:p>
            <a:pPr>
              <a:buNone/>
            </a:pPr>
            <a:r>
              <a:rPr lang="en-CA" sz="2800" b="1" noProof="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CA" sz="2800" noProof="0" dirty="0" smtClean="0">
              <a:latin typeface="Consolas"/>
            </a:endParaRPr>
          </a:p>
          <a:p>
            <a:pPr>
              <a:buNone/>
            </a:pPr>
            <a:r>
              <a:rPr lang="en-CA" sz="2800" b="1" noProof="0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CA" sz="2800" b="1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b="1" noProof="0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CA" sz="2800" b="1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b="1" noProof="0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CA" sz="2800" b="1" noProof="0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CA" sz="2800" b="1" noProof="0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CA" sz="2800" b="1" noProof="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>
              <a:buNone/>
            </a:pPr>
            <a:r>
              <a:rPr lang="en-CA" sz="28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2800" b="1" noProof="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buNone/>
            </a:pPr>
            <a:r>
              <a:rPr lang="en-CA" sz="2800" noProof="0" dirty="0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		// </a:t>
            </a:r>
            <a:r>
              <a:rPr lang="en-CA" sz="2800" dirty="0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output line of text in the console</a:t>
            </a:r>
            <a:endParaRPr lang="en-CA" sz="2800" noProof="0" dirty="0" smtClean="0">
              <a:solidFill>
                <a:schemeClr val="bg1">
                  <a:lumMod val="50000"/>
                </a:schemeClr>
              </a:solidFill>
              <a:latin typeface="Consolas"/>
            </a:endParaRP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CA" sz="2800" noProof="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CA" sz="2800" b="1" i="1" noProof="0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CA" sz="2800" b="1" i="1" noProof="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CA" sz="2800" b="1" i="1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2800" b="1" i="1" noProof="0" dirty="0" smtClean="0">
                <a:solidFill>
                  <a:srgbClr val="2A00FF"/>
                </a:solidFill>
                <a:latin typeface="Consolas"/>
              </a:rPr>
              <a:t>"Hello World"</a:t>
            </a:r>
            <a:r>
              <a:rPr lang="en-CA" sz="2800" b="1" i="1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2800" b="1" noProof="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CA" sz="2800" b="1" noProof="0" dirty="0" smtClean="0">
              <a:latin typeface="Consolas"/>
            </a:endParaRPr>
          </a:p>
          <a:p>
            <a:pPr>
              <a:buNone/>
            </a:pPr>
            <a:r>
              <a:rPr lang="en-CA" sz="2800" b="1" noProof="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CA" b="1" noProof="0" dirty="0" smtClean="0"/>
          </a:p>
          <a:p>
            <a:pPr>
              <a:buNone/>
            </a:pPr>
            <a:endParaRPr lang="en-CA" noProof="0" dirty="0" smtClean="0"/>
          </a:p>
          <a:p>
            <a:pPr lvl="1"/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11028</TotalTime>
  <Words>444</Words>
  <Application>Microsoft Office PowerPoint</Application>
  <PresentationFormat>On-screen Show (4:3)</PresentationFormat>
  <Paragraphs>116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Tw Cen MT</vt:lpstr>
      <vt:lpstr>Wingdings</vt:lpstr>
      <vt:lpstr>Wingdings 2</vt:lpstr>
      <vt:lpstr>Médian</vt:lpstr>
      <vt:lpstr>PowerPoint Presentation</vt:lpstr>
      <vt:lpstr>Syntax / C++ comparison</vt:lpstr>
      <vt:lpstr>Primitive data types</vt:lpstr>
      <vt:lpstr>Variables</vt:lpstr>
      <vt:lpstr>The garbage collector (GC)</vt:lpstr>
      <vt:lpstr>The main method</vt:lpstr>
      <vt:lpstr>Packages</vt:lpstr>
      <vt:lpstr>Packages</vt:lpstr>
      <vt:lpstr>Hello World console</vt:lpstr>
      <vt:lpstr>Hello World console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420-P32-SU Programmation orientée objets I</dc:title>
  <dc:creator>Jean-François Lidou</dc:creator>
  <cp:lastModifiedBy>Jared Chevalier</cp:lastModifiedBy>
  <cp:revision>73</cp:revision>
  <dcterms:created xsi:type="dcterms:W3CDTF">2016-02-08T15:32:11Z</dcterms:created>
  <dcterms:modified xsi:type="dcterms:W3CDTF">2019-05-20T04:45:17Z</dcterms:modified>
</cp:coreProperties>
</file>