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83" r:id="rId8"/>
    <p:sldId id="261" r:id="rId9"/>
    <p:sldId id="262" r:id="rId10"/>
    <p:sldId id="284" r:id="rId11"/>
    <p:sldId id="263" r:id="rId12"/>
    <p:sldId id="265" r:id="rId13"/>
    <p:sldId id="266" r:id="rId14"/>
    <p:sldId id="272" r:id="rId15"/>
    <p:sldId id="275" r:id="rId16"/>
    <p:sldId id="276" r:id="rId17"/>
    <p:sldId id="273" r:id="rId18"/>
    <p:sldId id="271" r:id="rId19"/>
    <p:sldId id="270" r:id="rId20"/>
    <p:sldId id="269" r:id="rId21"/>
    <p:sldId id="267" r:id="rId22"/>
    <p:sldId id="285" r:id="rId23"/>
    <p:sldId id="288" r:id="rId24"/>
    <p:sldId id="280" r:id="rId25"/>
    <p:sldId id="274" r:id="rId26"/>
    <p:sldId id="278" r:id="rId27"/>
    <p:sldId id="279" r:id="rId28"/>
    <p:sldId id="277" r:id="rId29"/>
    <p:sldId id="286" r:id="rId30"/>
    <p:sldId id="287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595" autoAdjust="0"/>
  </p:normalViewPr>
  <p:slideViewPr>
    <p:cSldViewPr>
      <p:cViewPr varScale="1">
        <p:scale>
          <a:sx n="61" d="100"/>
          <a:sy n="61" d="100"/>
        </p:scale>
        <p:origin x="90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6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Object-oriented programming in Java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Method parameters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If a parameter is of a </a:t>
            </a:r>
            <a:r>
              <a:rPr lang="en-CA" b="1" dirty="0"/>
              <a:t>primitive</a:t>
            </a:r>
            <a:r>
              <a:rPr lang="en-CA" dirty="0"/>
              <a:t> type, then the </a:t>
            </a:r>
            <a:r>
              <a:rPr lang="en-CA" dirty="0" smtClean="0"/>
              <a:t>method will receive a copy of the value.</a:t>
            </a:r>
            <a:endParaRPr lang="en-CA" dirty="0"/>
          </a:p>
          <a:p>
            <a:r>
              <a:rPr lang="en-CA" dirty="0" smtClean="0"/>
              <a:t>If a parameter is of an</a:t>
            </a:r>
            <a:r>
              <a:rPr lang="en-CA" noProof="0" dirty="0" smtClean="0"/>
              <a:t> </a:t>
            </a:r>
            <a:r>
              <a:rPr lang="en-CA" b="1" noProof="0" dirty="0" smtClean="0"/>
              <a:t>Object</a:t>
            </a:r>
            <a:r>
              <a:rPr lang="en-CA" noProof="0" dirty="0" smtClean="0"/>
              <a:t> type, then the method will receive a copy of the reference value, which points to the same object as the original reference. (The object itself is not copied.)</a:t>
            </a:r>
          </a:p>
          <a:p>
            <a:pPr lvl="1"/>
            <a:r>
              <a:rPr lang="en-CA" sz="2800" noProof="0" dirty="0" smtClean="0"/>
              <a:t>The method can access/modify the object’s members using the new, equivalent reference.</a:t>
            </a:r>
          </a:p>
          <a:p>
            <a:r>
              <a:rPr lang="en-CA" dirty="0" smtClean="0"/>
              <a:t>In all cases, it is impossible to modify (reassign) the original variable passed to the method by reassigning the parameter from inside the method.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0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Static methods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2608" y="1600200"/>
            <a:ext cx="43914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class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College</a:t>
            </a:r>
          </a:p>
          <a:p>
            <a:pPr>
              <a:buNone/>
            </a:pP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buNone/>
            </a:pP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static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i="1" noProof="0" dirty="0" err="1" smtClean="0">
                <a:solidFill>
                  <a:srgbClr val="0000C0"/>
                </a:solidFill>
                <a:latin typeface="+mj-lt"/>
              </a:rPr>
              <a:t>studentsCount</a:t>
            </a:r>
            <a:r>
              <a:rPr lang="en-CA" sz="2000" b="1" i="1" noProof="0" dirty="0" smtClean="0">
                <a:solidFill>
                  <a:srgbClr val="000000"/>
                </a:solidFill>
                <a:latin typeface="+mj-lt"/>
              </a:rPr>
              <a:t> = 100;</a:t>
            </a:r>
          </a:p>
          <a:p>
            <a:pPr>
              <a:buNone/>
            </a:pPr>
            <a:endParaRPr lang="en-CA" sz="2000" b="1" noProof="0" dirty="0" smtClean="0">
              <a:solidFill>
                <a:srgbClr val="7F0055"/>
              </a:solidFill>
              <a:latin typeface="+mj-lt"/>
            </a:endParaRPr>
          </a:p>
          <a:p>
            <a:pPr>
              <a:buNone/>
            </a:pP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static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err="1" smtClean="0">
                <a:solidFill>
                  <a:srgbClr val="000000"/>
                </a:solidFill>
                <a:latin typeface="+mj-lt"/>
              </a:rPr>
              <a:t>getStudentsCount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()</a:t>
            </a:r>
          </a:p>
          <a:p>
            <a:pPr>
              <a:buNone/>
            </a:pPr>
            <a:r>
              <a:rPr lang="en-CA" sz="2000" b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buNone/>
            </a:pPr>
            <a:r>
              <a:rPr lang="en-CA" sz="2000" b="1" noProof="0" dirty="0" smtClean="0">
                <a:solidFill>
                  <a:srgbClr val="7F0055"/>
                </a:solidFill>
                <a:latin typeface="+mj-lt"/>
              </a:rPr>
              <a:t>		return</a:t>
            </a: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000" b="1" noProof="0" dirty="0" err="1" smtClean="0">
                <a:solidFill>
                  <a:srgbClr val="000000"/>
                </a:solidFill>
                <a:latin typeface="+mj-lt"/>
              </a:rPr>
              <a:t>College.</a:t>
            </a:r>
            <a:r>
              <a:rPr lang="en-CA" sz="2000" b="1" i="1" noProof="0" dirty="0" err="1" smtClean="0">
                <a:solidFill>
                  <a:srgbClr val="0000C0"/>
                </a:solidFill>
                <a:latin typeface="+mj-lt"/>
              </a:rPr>
              <a:t>studentsCount</a:t>
            </a:r>
            <a:r>
              <a:rPr lang="en-CA" sz="2000" b="1" i="1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	}</a:t>
            </a:r>
          </a:p>
          <a:p>
            <a:pPr>
              <a:buNone/>
            </a:pPr>
            <a:r>
              <a:rPr lang="en-CA" sz="2000" b="1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499992" y="1600200"/>
            <a:ext cx="4608512" cy="50691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We use the </a:t>
            </a:r>
            <a:r>
              <a:rPr lang="en-CA" sz="2800" b="1" dirty="0" smtClean="0">
                <a:solidFill>
                  <a:srgbClr val="000000"/>
                </a:solidFill>
                <a:latin typeface="+mj-lt"/>
              </a:rPr>
              <a:t>static</a:t>
            </a:r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 keyword to declare static fields and methods.</a:t>
            </a:r>
          </a:p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Static members belong to the class, not to an object of the class.</a:t>
            </a:r>
          </a:p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This is why we also call them class variables and class methods.</a:t>
            </a:r>
          </a:p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We can call a static method directly with the class name, without needing to create an instance of the class.</a:t>
            </a:r>
            <a:endParaRPr lang="en-CA" sz="2800" dirty="0" smtClean="0">
              <a:latin typeface="Consolas"/>
            </a:endParaRPr>
          </a:p>
          <a:p>
            <a:pPr>
              <a:buFont typeface="Wingdings"/>
              <a:buNone/>
            </a:pPr>
            <a:r>
              <a:rPr lang="en-CA" sz="19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19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1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900" dirty="0" err="1" smtClean="0">
                <a:solidFill>
                  <a:srgbClr val="6A3E3E"/>
                </a:solidFill>
                <a:latin typeface="Consolas"/>
              </a:rPr>
              <a:t>studentsCount</a:t>
            </a:r>
            <a:r>
              <a:rPr lang="en-CA" sz="1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900" dirty="0" err="1" smtClean="0">
                <a:solidFill>
                  <a:srgbClr val="000000"/>
                </a:solidFill>
                <a:latin typeface="Consolas"/>
              </a:rPr>
              <a:t>College.</a:t>
            </a:r>
            <a:r>
              <a:rPr lang="en-CA" sz="1900" i="1" dirty="0" err="1" smtClean="0">
                <a:solidFill>
                  <a:srgbClr val="000000"/>
                </a:solidFill>
                <a:latin typeface="Consolas"/>
              </a:rPr>
              <a:t>getStudentsCount</a:t>
            </a:r>
            <a:r>
              <a:rPr lang="en-CA" sz="19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We must stay inside the static context. If we use fields defined in the class, they must be static.</a:t>
            </a:r>
          </a:p>
          <a:p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We cannot use the </a:t>
            </a:r>
            <a:r>
              <a:rPr lang="en-CA" sz="2800" b="1" dirty="0" smtClean="0">
                <a:solidFill>
                  <a:srgbClr val="000000"/>
                </a:solidFill>
                <a:latin typeface="+mj-lt"/>
              </a:rPr>
              <a:t>this</a:t>
            </a:r>
            <a:r>
              <a:rPr lang="en-CA" sz="2800" dirty="0" smtClean="0">
                <a:solidFill>
                  <a:srgbClr val="000000"/>
                </a:solidFill>
                <a:latin typeface="+mj-lt"/>
              </a:rPr>
              <a:t> keyword. There is no current object for it to refer to.</a:t>
            </a:r>
            <a:endParaRPr lang="en-CA" sz="2800" b="1" dirty="0" smtClean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Overloading methods</a:t>
            </a:r>
            <a:endParaRPr lang="en-CA" sz="37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public</a:t>
            </a:r>
            <a:r>
              <a:rPr lang="en-CA" sz="2400" b="1" noProof="0" dirty="0" smtClean="0">
                <a:solidFill>
                  <a:srgbClr val="000000"/>
                </a:solidFill>
              </a:rPr>
              <a:t> </a:t>
            </a:r>
            <a:r>
              <a:rPr lang="en-CA" sz="2400" b="1" noProof="0" dirty="0" smtClean="0">
                <a:solidFill>
                  <a:srgbClr val="7F0055"/>
                </a:solidFill>
              </a:rPr>
              <a:t>class</a:t>
            </a:r>
            <a:r>
              <a:rPr lang="en-CA" sz="2400" b="1" noProof="0" dirty="0" smtClean="0">
                <a:solidFill>
                  <a:srgbClr val="000000"/>
                </a:solidFill>
              </a:rPr>
              <a:t> Car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double</a:t>
            </a:r>
            <a:r>
              <a:rPr lang="en-CA" sz="2400" b="1" noProof="0" dirty="0" smtClean="0">
                <a:solidFill>
                  <a:srgbClr val="000000"/>
                </a:solidFill>
              </a:rPr>
              <a:t> </a:t>
            </a:r>
            <a:r>
              <a:rPr lang="en-CA" sz="2400" b="1" noProof="0" dirty="0" smtClean="0">
                <a:solidFill>
                  <a:srgbClr val="0000C0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void</a:t>
            </a:r>
            <a:r>
              <a:rPr lang="en-CA" sz="2400" b="1" noProof="0" dirty="0" smtClean="0">
                <a:solidFill>
                  <a:srgbClr val="000000"/>
                </a:solidFill>
              </a:rPr>
              <a:t> accelerate()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dirty="0">
                <a:solidFill>
                  <a:srgbClr val="000000"/>
                </a:solidFill>
              </a:rPr>
              <a:t>	</a:t>
            </a:r>
            <a:r>
              <a:rPr lang="en-CA" sz="24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		</a:t>
            </a:r>
            <a:r>
              <a:rPr lang="en-CA" sz="2400" b="1" noProof="0" dirty="0" err="1" smtClean="0">
                <a:solidFill>
                  <a:srgbClr val="7F0055"/>
                </a:solidFill>
              </a:rPr>
              <a:t>this</a:t>
            </a:r>
            <a:r>
              <a:rPr lang="en-CA" sz="2400" b="1" noProof="0" dirty="0" err="1" smtClean="0">
                <a:solidFill>
                  <a:srgbClr val="000000"/>
                </a:solidFill>
              </a:rPr>
              <a:t>.</a:t>
            </a:r>
            <a:r>
              <a:rPr lang="en-CA" sz="2400" b="1" noProof="0" dirty="0" err="1" smtClean="0">
                <a:solidFill>
                  <a:srgbClr val="0000C0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 += 10.5;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void</a:t>
            </a:r>
            <a:r>
              <a:rPr lang="en-CA" sz="2400" b="1" noProof="0" dirty="0" smtClean="0">
                <a:solidFill>
                  <a:srgbClr val="000000"/>
                </a:solidFill>
              </a:rPr>
              <a:t> accelerate(</a:t>
            </a:r>
            <a:r>
              <a:rPr lang="en-CA" sz="2400" b="1" noProof="0" dirty="0" smtClean="0">
                <a:solidFill>
                  <a:srgbClr val="7F0055"/>
                </a:solidFill>
              </a:rPr>
              <a:t>double</a:t>
            </a:r>
            <a:r>
              <a:rPr lang="en-CA" sz="2400" b="1" noProof="0" dirty="0" smtClean="0">
                <a:solidFill>
                  <a:srgbClr val="000000"/>
                </a:solidFill>
              </a:rPr>
              <a:t> </a:t>
            </a:r>
            <a:r>
              <a:rPr lang="en-CA" sz="2400" b="1" dirty="0">
                <a:solidFill>
                  <a:srgbClr val="6A3E3E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dirty="0">
                <a:solidFill>
                  <a:srgbClr val="000000"/>
                </a:solidFill>
              </a:rPr>
              <a:t>	</a:t>
            </a:r>
            <a:r>
              <a:rPr lang="en-CA" sz="24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		this</a:t>
            </a:r>
            <a:r>
              <a:rPr lang="en-CA" sz="2400" b="1" noProof="0" dirty="0" smtClean="0">
                <a:solidFill>
                  <a:srgbClr val="000000"/>
                </a:solidFill>
              </a:rPr>
              <a:t>.</a:t>
            </a:r>
            <a:r>
              <a:rPr lang="en-CA" sz="2400" b="1" dirty="0" smtClean="0">
                <a:solidFill>
                  <a:srgbClr val="0000C0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 += </a:t>
            </a:r>
            <a:r>
              <a:rPr lang="en-CA" sz="2400" b="1" dirty="0">
                <a:solidFill>
                  <a:srgbClr val="6A3E3E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void</a:t>
            </a:r>
            <a:r>
              <a:rPr lang="en-CA" sz="2400" b="1" noProof="0" dirty="0" smtClean="0">
                <a:solidFill>
                  <a:srgbClr val="000000"/>
                </a:solidFill>
              </a:rPr>
              <a:t> accelerate(</a:t>
            </a:r>
            <a:r>
              <a:rPr lang="en-CA" sz="2400" b="1" noProof="0" dirty="0" smtClean="0">
                <a:solidFill>
                  <a:srgbClr val="7F0055"/>
                </a:solidFill>
              </a:rPr>
              <a:t>double</a:t>
            </a:r>
            <a:r>
              <a:rPr lang="en-CA" sz="2400" b="1" noProof="0" dirty="0" smtClean="0">
                <a:solidFill>
                  <a:srgbClr val="000000"/>
                </a:solidFill>
              </a:rPr>
              <a:t> </a:t>
            </a:r>
            <a:r>
              <a:rPr lang="en-CA" sz="2400" b="1" dirty="0">
                <a:solidFill>
                  <a:srgbClr val="6A3E3E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, </a:t>
            </a:r>
            <a:r>
              <a:rPr lang="en-CA" sz="2400" b="1" noProof="0" dirty="0" err="1" smtClean="0">
                <a:solidFill>
                  <a:srgbClr val="7F0055"/>
                </a:solidFill>
              </a:rPr>
              <a:t>int</a:t>
            </a:r>
            <a:r>
              <a:rPr lang="en-CA" sz="2400" b="1" noProof="0" dirty="0" smtClean="0">
                <a:solidFill>
                  <a:srgbClr val="000000"/>
                </a:solidFill>
              </a:rPr>
              <a:t> </a:t>
            </a:r>
            <a:r>
              <a:rPr lang="en-CA" sz="2400" b="1" dirty="0" err="1" smtClean="0">
                <a:solidFill>
                  <a:srgbClr val="6A3E3E"/>
                </a:solidFill>
              </a:rPr>
              <a:t>maxSpeed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dirty="0">
                <a:solidFill>
                  <a:srgbClr val="000000"/>
                </a:solidFill>
              </a:rPr>
              <a:t>	</a:t>
            </a:r>
            <a:r>
              <a:rPr lang="en-CA" sz="24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		if</a:t>
            </a:r>
            <a:r>
              <a:rPr lang="en-CA" sz="2400" b="1" noProof="0" dirty="0" smtClean="0">
                <a:solidFill>
                  <a:srgbClr val="000000"/>
                </a:solidFill>
              </a:rPr>
              <a:t> (</a:t>
            </a:r>
            <a:r>
              <a:rPr lang="en-CA" sz="2400" b="1" noProof="0" dirty="0" smtClean="0">
                <a:solidFill>
                  <a:srgbClr val="7F0055"/>
                </a:solidFill>
              </a:rPr>
              <a:t>this</a:t>
            </a:r>
            <a:r>
              <a:rPr lang="en-CA" sz="2400" b="1" noProof="0" dirty="0" smtClean="0">
                <a:solidFill>
                  <a:srgbClr val="000000"/>
                </a:solidFill>
              </a:rPr>
              <a:t>.</a:t>
            </a:r>
            <a:r>
              <a:rPr lang="en-CA" sz="2400" b="1" dirty="0" smtClean="0">
                <a:solidFill>
                  <a:srgbClr val="0000C0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 &lt;= </a:t>
            </a:r>
            <a:r>
              <a:rPr lang="en-CA" sz="2400" b="1" dirty="0" err="1">
                <a:solidFill>
                  <a:srgbClr val="6A3E3E"/>
                </a:solidFill>
              </a:rPr>
              <a:t>maxSpeed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dirty="0" smtClean="0">
                <a:solidFill>
                  <a:srgbClr val="000000"/>
                </a:solidFill>
              </a:rPr>
              <a:t>	</a:t>
            </a:r>
            <a:r>
              <a:rPr lang="en-CA" sz="2400" b="1" dirty="0">
                <a:solidFill>
                  <a:srgbClr val="000000"/>
                </a:solidFill>
              </a:rPr>
              <a:t>	</a:t>
            </a:r>
            <a:r>
              <a:rPr lang="en-CA" sz="2400" b="1" dirty="0" smtClean="0">
                <a:solidFill>
                  <a:srgbClr val="000000"/>
                </a:solidFill>
              </a:rPr>
              <a:t>	</a:t>
            </a:r>
            <a:r>
              <a:rPr lang="en-CA" sz="24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7F0055"/>
                </a:solidFill>
              </a:rPr>
              <a:t>				this</a:t>
            </a:r>
            <a:r>
              <a:rPr lang="en-CA" sz="2400" b="1" noProof="0" dirty="0" smtClean="0">
                <a:solidFill>
                  <a:srgbClr val="000000"/>
                </a:solidFill>
              </a:rPr>
              <a:t>.</a:t>
            </a:r>
            <a:r>
              <a:rPr lang="en-CA" sz="2400" b="1" dirty="0" smtClean="0">
                <a:solidFill>
                  <a:srgbClr val="0000C0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 += </a:t>
            </a:r>
            <a:r>
              <a:rPr lang="en-CA" sz="2400" b="1" noProof="0" dirty="0" smtClean="0">
                <a:solidFill>
                  <a:srgbClr val="6A3E3E"/>
                </a:solidFill>
              </a:rPr>
              <a:t>speed</a:t>
            </a:r>
            <a:r>
              <a:rPr lang="en-CA" sz="2400" b="1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2400" b="1" noProof="0" dirty="0" smtClean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endParaRPr lang="en-CA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CA" sz="3800" noProof="0" dirty="0" smtClean="0">
                <a:solidFill>
                  <a:srgbClr val="000000"/>
                </a:solidFill>
              </a:rPr>
              <a:t>Same method name, but different parameters.</a:t>
            </a:r>
            <a:endParaRPr lang="en-CA" sz="3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Non-access modifiers</a:t>
            </a:r>
            <a:endParaRPr lang="en-CA" noProof="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84536"/>
              </p:ext>
            </p:extLst>
          </p:nvPr>
        </p:nvGraphicFramePr>
        <p:xfrm>
          <a:off x="611560" y="1844824"/>
          <a:ext cx="8064896" cy="4251898"/>
        </p:xfrm>
        <a:graphic>
          <a:graphicData uri="http://schemas.openxmlformats.org/drawingml/2006/table">
            <a:tbl>
              <a:tblPr/>
              <a:tblGrid>
                <a:gridCol w="1008112"/>
                <a:gridCol w="2376264"/>
                <a:gridCol w="2304256"/>
                <a:gridCol w="2376264"/>
              </a:tblGrid>
              <a:tr h="360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class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member field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member method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2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abstract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Cannot be instantiated, must be inherited from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Must be defined in a subclass;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 the class itself must also be abstract.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5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final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Cannot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 be</a:t>
                      </a:r>
                      <a:b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</a:b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inherited from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Must be initialized at declaration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 or in constructor, and cannot be modified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Cannot be redefined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</a:b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(no polymorphism)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b="1" noProof="0" dirty="0" smtClean="0">
                          <a:latin typeface="+mj-lt"/>
                          <a:ea typeface="Calibri"/>
                          <a:cs typeface="Times New Roman"/>
                        </a:rPr>
                        <a:t>static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Class variable: must be used with class name,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 not an object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Class method: must be called with</a:t>
                      </a:r>
                      <a:r>
                        <a:rPr lang="en-CA" sz="1800" baseline="0" noProof="0" dirty="0" smtClean="0"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CA" sz="1800" noProof="0" dirty="0" smtClean="0">
                          <a:latin typeface="+mj-lt"/>
                          <a:ea typeface="Calibri"/>
                          <a:cs typeface="Times New Roman"/>
                        </a:rPr>
                        <a:t>class name, not an object</a:t>
                      </a:r>
                      <a:endParaRPr lang="en-CA" sz="1800" noProof="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4382" marR="643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The constructor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class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Student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0000C0"/>
                </a:solidFill>
                <a:latin typeface="+mj-lt"/>
              </a:rPr>
              <a:t>id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String </a:t>
            </a:r>
            <a:r>
              <a:rPr lang="en-CA" sz="2400" noProof="0" dirty="0" smtClean="0">
                <a:solidFill>
                  <a:srgbClr val="0000C0"/>
                </a:solidFill>
                <a:latin typeface="+mj-lt"/>
              </a:rPr>
              <a:t>name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0000C0"/>
                </a:solidFill>
                <a:latin typeface="+mj-lt"/>
              </a:rPr>
              <a:t>age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= 20;</a:t>
            </a:r>
          </a:p>
          <a:p>
            <a:pPr>
              <a:buNone/>
            </a:pPr>
            <a:endParaRPr lang="en-CA" sz="2400" noProof="0" dirty="0" smtClean="0">
              <a:latin typeface="+mj-lt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Student() { } </a:t>
            </a:r>
            <a:r>
              <a:rPr lang="en-CA" sz="2400" noProof="0" dirty="0" smtClean="0">
                <a:solidFill>
                  <a:srgbClr val="3F7F5F"/>
                </a:solidFill>
                <a:latin typeface="+mj-lt"/>
              </a:rPr>
              <a:t>//default constructor</a:t>
            </a:r>
            <a:endParaRPr lang="en-CA" sz="24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endParaRPr lang="en-CA" sz="2400" noProof="0" dirty="0" smtClean="0">
              <a:latin typeface="+mj-lt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Student(</a:t>
            </a:r>
            <a:r>
              <a:rPr lang="en-CA" sz="2400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id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, String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name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2400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age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) </a:t>
            </a:r>
            <a:r>
              <a:rPr lang="en-CA" sz="2400" noProof="0" dirty="0" smtClean="0">
                <a:solidFill>
                  <a:srgbClr val="3F7F5F"/>
                </a:solidFill>
                <a:latin typeface="+mj-lt"/>
              </a:rPr>
              <a:t>//constructor with parameters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	this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.</a:t>
            </a:r>
            <a:r>
              <a:rPr lang="en-CA" sz="2400" noProof="0" dirty="0" smtClean="0">
                <a:solidFill>
                  <a:srgbClr val="0000C0"/>
                </a:solidFill>
                <a:latin typeface="+mj-lt"/>
              </a:rPr>
              <a:t>id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id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	this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.</a:t>
            </a:r>
            <a:r>
              <a:rPr lang="en-CA" sz="2400" noProof="0" dirty="0" smtClean="0">
                <a:solidFill>
                  <a:srgbClr val="0000C0"/>
                </a:solidFill>
                <a:latin typeface="+mj-lt"/>
              </a:rPr>
              <a:t>name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name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7F0055"/>
                </a:solidFill>
                <a:latin typeface="+mj-lt"/>
              </a:rPr>
              <a:t>		</a:t>
            </a:r>
            <a:r>
              <a:rPr lang="en-CA" sz="2400" noProof="0" dirty="0" err="1" smtClean="0">
                <a:solidFill>
                  <a:srgbClr val="7F0055"/>
                </a:solidFill>
                <a:latin typeface="+mj-lt"/>
              </a:rPr>
              <a:t>this</a:t>
            </a:r>
            <a:r>
              <a:rPr lang="en-CA" sz="2400" noProof="0" dirty="0" err="1" smtClean="0">
                <a:solidFill>
                  <a:srgbClr val="000000"/>
                </a:solidFill>
                <a:latin typeface="+mj-lt"/>
              </a:rPr>
              <a:t>.</a:t>
            </a:r>
            <a:r>
              <a:rPr lang="en-CA" sz="2400" noProof="0" dirty="0" err="1" smtClean="0">
                <a:solidFill>
                  <a:srgbClr val="0000C0"/>
                </a:solidFill>
                <a:latin typeface="+mj-lt"/>
              </a:rPr>
              <a:t>age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2400" noProof="0" dirty="0" smtClean="0">
                <a:solidFill>
                  <a:srgbClr val="6A3E3E"/>
                </a:solidFill>
                <a:latin typeface="+mj-lt"/>
              </a:rPr>
              <a:t>age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	}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Initialize a new instance of the class by using </a:t>
            </a:r>
            <a:r>
              <a:rPr lang="en-CA" sz="2400" b="1" noProof="0" dirty="0" smtClean="0">
                <a:solidFill>
                  <a:srgbClr val="000000"/>
                </a:solidFill>
                <a:latin typeface="+mj-lt"/>
              </a:rPr>
              <a:t>new</a:t>
            </a: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 and calling a constructor.</a:t>
            </a:r>
            <a:endParaRPr lang="en-CA" sz="2400" b="1" noProof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Arrays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CA" sz="32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array1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=  </a:t>
            </a:r>
            <a:r>
              <a:rPr lang="en-CA" sz="32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CA" sz="32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String[10];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CA" sz="3200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array2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{</a:t>
            </a:r>
            <a:r>
              <a:rPr lang="en-CA" sz="32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"12345"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3200" noProof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abc</a:t>
            </a:r>
            <a:r>
              <a:rPr lang="en-CA" sz="32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"xyz"</a:t>
            </a: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4000" dirty="0" smtClean="0">
                <a:solidFill>
                  <a:srgbClr val="000000"/>
                </a:solidFill>
              </a:rPr>
              <a:t>Java uses zero-based indexing.</a:t>
            </a:r>
            <a:endParaRPr lang="en-CA" sz="40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4000" noProof="0" dirty="0" smtClean="0">
                <a:solidFill>
                  <a:srgbClr val="000000"/>
                </a:solidFill>
              </a:rPr>
              <a:t>Accessing the third </a:t>
            </a:r>
            <a:r>
              <a:rPr lang="en-CA" sz="4000" dirty="0" smtClean="0">
                <a:solidFill>
                  <a:srgbClr val="000000"/>
                </a:solidFill>
              </a:rPr>
              <a:t>element in </a:t>
            </a:r>
            <a:r>
              <a:rPr lang="en-CA" sz="4000" b="1" dirty="0" smtClean="0">
                <a:solidFill>
                  <a:srgbClr val="000000"/>
                </a:solidFill>
              </a:rPr>
              <a:t>array1</a:t>
            </a:r>
            <a:r>
              <a:rPr lang="en-CA" sz="4000" dirty="0" smtClean="0">
                <a:solidFill>
                  <a:srgbClr val="000000"/>
                </a:solidFill>
              </a:rPr>
              <a:t>:</a:t>
            </a:r>
            <a:endParaRPr lang="en-CA" sz="40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3200" b="1" i="1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array1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>
              <a:buNone/>
            </a:pPr>
            <a:endParaRPr lang="en-CA" sz="3200" b="1" i="1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4000" noProof="0" dirty="0" smtClean="0">
                <a:solidFill>
                  <a:srgbClr val="000000"/>
                </a:solidFill>
                <a:latin typeface="+mj-lt"/>
              </a:rPr>
              <a:t>Warning: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smtClean="0">
                <a:solidFill>
                  <a:srgbClr val="6A3E3E"/>
                </a:solidFill>
                <a:latin typeface="Consolas"/>
              </a:rPr>
              <a:t>array1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[10]);</a:t>
            </a:r>
          </a:p>
          <a:p>
            <a:pPr>
              <a:buNone/>
            </a:pPr>
            <a:r>
              <a:rPr lang="en-CA" sz="4000" noProof="0" dirty="0" smtClean="0">
                <a:solidFill>
                  <a:srgbClr val="000000"/>
                </a:solidFill>
                <a:latin typeface="+mj-lt"/>
              </a:rPr>
              <a:t>Will </a:t>
            </a:r>
            <a:r>
              <a:rPr lang="en-CA" sz="4000" dirty="0" smtClean="0">
                <a:solidFill>
                  <a:srgbClr val="000000"/>
                </a:solidFill>
                <a:latin typeface="+mj-lt"/>
              </a:rPr>
              <a:t>throw an exception:</a:t>
            </a:r>
            <a:endParaRPr lang="en-CA" sz="4000" noProof="0" dirty="0" smtClean="0">
              <a:solidFill>
                <a:srgbClr val="000000"/>
              </a:solidFill>
              <a:latin typeface="+mj-lt"/>
            </a:endParaRPr>
          </a:p>
          <a:p>
            <a:pPr marL="717550" indent="-319088">
              <a:buNone/>
            </a:pPr>
            <a:r>
              <a:rPr lang="en-CA" sz="3200" noProof="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CA" sz="3200" u="sng" noProof="0" dirty="0" err="1" smtClean="0">
                <a:solidFill>
                  <a:srgbClr val="0066CC"/>
                </a:solidFill>
                <a:latin typeface="Consolas"/>
              </a:rPr>
              <a:t>java.lang.ArrayIndexOutOfBoundsException</a:t>
            </a:r>
            <a:r>
              <a:rPr lang="en-CA" sz="3200" u="sng" noProof="0" dirty="0" smtClean="0">
                <a:solidFill>
                  <a:srgbClr val="FF0000"/>
                </a:solidFill>
                <a:latin typeface="Consolas"/>
              </a:rPr>
              <a:t>: 10</a:t>
            </a:r>
          </a:p>
          <a:p>
            <a:pPr marL="717550" indent="-319088">
              <a:buNone/>
            </a:pPr>
            <a:r>
              <a:rPr lang="en-CA" sz="3200" noProof="0" dirty="0" smtClean="0">
                <a:solidFill>
                  <a:srgbClr val="FF0000"/>
                </a:solidFill>
                <a:latin typeface="Consolas"/>
              </a:rPr>
              <a:t>at main.Start2.main(</a:t>
            </a:r>
            <a:r>
              <a:rPr lang="en-CA" sz="3200" u="sng" noProof="0" dirty="0" smtClean="0">
                <a:solidFill>
                  <a:srgbClr val="0066CC"/>
                </a:solidFill>
                <a:latin typeface="Consolas"/>
              </a:rPr>
              <a:t>Start2.java:22</a:t>
            </a:r>
            <a:r>
              <a:rPr lang="en-CA" sz="3200" u="sng" noProof="0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endParaRPr lang="en-CA" sz="3200" noProof="0" dirty="0" smtClean="0">
              <a:latin typeface="Consolas"/>
            </a:endParaRPr>
          </a:p>
          <a:p>
            <a:endParaRPr lang="en-CA" sz="3200" noProof="0" dirty="0" smtClean="0"/>
          </a:p>
          <a:p>
            <a:pPr>
              <a:buNone/>
            </a:pPr>
            <a:endParaRPr lang="en-CA" sz="3200" b="1" i="1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+mj-lt"/>
            </a:endParaRPr>
          </a:p>
          <a:p>
            <a:endParaRPr lang="en-CA" sz="3200" noProof="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Looping through arrays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CA" sz="3500" dirty="0" smtClean="0">
                <a:latin typeface="+mj-lt"/>
              </a:rPr>
              <a:t>For loop</a:t>
            </a:r>
            <a:endParaRPr lang="en-CA" sz="3500" noProof="0" dirty="0" smtClean="0">
              <a:latin typeface="+mj-lt"/>
            </a:endParaRP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String[] </a:t>
            </a:r>
            <a:r>
              <a:rPr lang="en-CA" sz="3500" dirty="0" smtClean="0">
                <a:solidFill>
                  <a:srgbClr val="6A3E3E"/>
                </a:solidFill>
                <a:latin typeface="+mj-lt"/>
              </a:rPr>
              <a:t>array</a:t>
            </a:r>
            <a:r>
              <a:rPr lang="en-CA" sz="3500" noProof="0" dirty="0" smtClean="0">
                <a:solidFill>
                  <a:srgbClr val="6A3E3E"/>
                </a:solidFill>
                <a:latin typeface="+mj-lt"/>
              </a:rPr>
              <a:t>2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 =  {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"orange"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</a:t>
            </a:r>
            <a:r>
              <a:rPr lang="en-CA" sz="3500" dirty="0" smtClean="0">
                <a:solidFill>
                  <a:srgbClr val="2A00FF"/>
                </a:solidFill>
                <a:latin typeface="+mj-lt"/>
              </a:rPr>
              <a:t>peach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"apple"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};</a:t>
            </a:r>
          </a:p>
          <a:p>
            <a:pPr>
              <a:buNone/>
            </a:pPr>
            <a:r>
              <a:rPr lang="en-CA" sz="3500" b="1" noProof="0" dirty="0" smtClean="0">
                <a:solidFill>
                  <a:srgbClr val="7F0055"/>
                </a:solidFill>
                <a:latin typeface="+mj-lt"/>
              </a:rPr>
              <a:t>for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35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3500" b="1" noProof="0" dirty="0" err="1" smtClean="0">
                <a:solidFill>
                  <a:srgbClr val="6A3E3E"/>
                </a:solidFill>
                <a:latin typeface="+mj-lt"/>
              </a:rPr>
              <a:t>i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 = 0; </a:t>
            </a:r>
            <a:r>
              <a:rPr lang="en-CA" sz="3500" b="1" noProof="0" dirty="0" err="1" smtClean="0">
                <a:solidFill>
                  <a:srgbClr val="6A3E3E"/>
                </a:solidFill>
                <a:latin typeface="+mj-lt"/>
              </a:rPr>
              <a:t>i</a:t>
            </a:r>
            <a:r>
              <a:rPr lang="en-CA" sz="3500" b="1" noProof="0" dirty="0" smtClean="0">
                <a:solidFill>
                  <a:srgbClr val="6A3E3E"/>
                </a:solidFill>
                <a:latin typeface="+mj-lt"/>
              </a:rPr>
              <a:t> 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&lt; </a:t>
            </a:r>
            <a:r>
              <a:rPr lang="en-CA" sz="3500" b="1" noProof="0" dirty="0" smtClean="0">
                <a:solidFill>
                  <a:srgbClr val="6A3E3E"/>
                </a:solidFill>
                <a:latin typeface="+mj-lt"/>
              </a:rPr>
              <a:t>array2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.</a:t>
            </a:r>
            <a:r>
              <a:rPr lang="en-CA" sz="3500" b="1" noProof="0" dirty="0" smtClean="0">
                <a:solidFill>
                  <a:srgbClr val="0000C0"/>
                </a:solidFill>
                <a:latin typeface="+mj-lt"/>
              </a:rPr>
              <a:t>length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; </a:t>
            </a:r>
            <a:r>
              <a:rPr lang="en-CA" sz="3500" b="1" noProof="0" dirty="0" err="1" smtClean="0">
                <a:solidFill>
                  <a:srgbClr val="6A3E3E"/>
                </a:solidFill>
                <a:latin typeface="+mj-lt"/>
              </a:rPr>
              <a:t>i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++) {</a:t>
            </a: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3500" noProof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CA" sz="3500" b="1" i="1" noProof="0" dirty="0" err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CA" sz="3500" b="1" i="1" noProof="0" dirty="0" err="1" smtClean="0">
                <a:solidFill>
                  <a:srgbClr val="000000"/>
                </a:solidFill>
                <a:latin typeface="+mj-lt"/>
              </a:rPr>
              <a:t>.println</a:t>
            </a:r>
            <a:r>
              <a:rPr lang="en-CA" sz="3500" b="1" i="1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3500" b="1" i="1" noProof="0" dirty="0" smtClean="0">
                <a:solidFill>
                  <a:srgbClr val="6A3E3E"/>
                </a:solidFill>
                <a:latin typeface="+mj-lt"/>
              </a:rPr>
              <a:t>array2</a:t>
            </a:r>
            <a:r>
              <a:rPr lang="en-CA" sz="3500" b="1" i="1" noProof="0" dirty="0" smtClean="0">
                <a:solidFill>
                  <a:srgbClr val="000000"/>
                </a:solidFill>
                <a:latin typeface="+mj-lt"/>
              </a:rPr>
              <a:t>[</a:t>
            </a:r>
            <a:r>
              <a:rPr lang="en-CA" sz="3500" b="1" i="1" noProof="0" dirty="0" err="1" smtClean="0">
                <a:solidFill>
                  <a:srgbClr val="6A3E3E"/>
                </a:solidFill>
                <a:latin typeface="+mj-lt"/>
              </a:rPr>
              <a:t>i</a:t>
            </a:r>
            <a:r>
              <a:rPr lang="en-CA" sz="3500" b="1" i="1" noProof="0" dirty="0" smtClean="0">
                <a:solidFill>
                  <a:srgbClr val="000000"/>
                </a:solidFill>
                <a:latin typeface="+mj-lt"/>
              </a:rPr>
              <a:t>]);</a:t>
            </a: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CA" sz="3500" noProof="0" dirty="0" err="1" smtClean="0">
                <a:solidFill>
                  <a:srgbClr val="000000"/>
                </a:solidFill>
                <a:latin typeface="+mj-lt"/>
              </a:rPr>
              <a:t>Foreach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 loop</a:t>
            </a: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String[] </a:t>
            </a:r>
            <a:r>
              <a:rPr lang="en-CA" sz="3500" noProof="0" dirty="0" smtClean="0">
                <a:solidFill>
                  <a:srgbClr val="6A3E3E"/>
                </a:solidFill>
                <a:latin typeface="+mj-lt"/>
              </a:rPr>
              <a:t>names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 = {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"Yves"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"Jacques"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"Pierre"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"Mireille"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CA" sz="3500" noProof="0" dirty="0" smtClean="0">
                <a:solidFill>
                  <a:srgbClr val="2A00FF"/>
                </a:solidFill>
                <a:latin typeface="+mj-lt"/>
              </a:rPr>
              <a:t>"</a:t>
            </a:r>
            <a:r>
              <a:rPr lang="en-CA" sz="3500" dirty="0">
                <a:solidFill>
                  <a:srgbClr val="2A00FF"/>
                </a:solidFill>
                <a:latin typeface="+mj-lt"/>
              </a:rPr>
              <a:t>Anne-Hélène"</a:t>
            </a: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};</a:t>
            </a:r>
          </a:p>
          <a:p>
            <a:pPr>
              <a:buNone/>
            </a:pPr>
            <a:r>
              <a:rPr lang="en-CA" sz="3500" b="1" noProof="0" dirty="0" smtClean="0">
                <a:solidFill>
                  <a:srgbClr val="7F0055"/>
                </a:solidFill>
                <a:latin typeface="+mj-lt"/>
              </a:rPr>
              <a:t>for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 (String </a:t>
            </a:r>
            <a:r>
              <a:rPr lang="en-CA" sz="3500" b="1" noProof="0" dirty="0" smtClean="0">
                <a:solidFill>
                  <a:srgbClr val="6A3E3E"/>
                </a:solidFill>
                <a:latin typeface="+mj-lt"/>
              </a:rPr>
              <a:t>s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 : </a:t>
            </a:r>
            <a:r>
              <a:rPr lang="en-CA" sz="3500" b="1" noProof="0" dirty="0" smtClean="0">
                <a:solidFill>
                  <a:srgbClr val="6A3E3E"/>
                </a:solidFill>
                <a:latin typeface="+mj-lt"/>
              </a:rPr>
              <a:t>names</a:t>
            </a:r>
            <a:r>
              <a:rPr lang="en-CA" sz="3500" b="1" noProof="0" dirty="0" smtClean="0">
                <a:solidFill>
                  <a:srgbClr val="000000"/>
                </a:solidFill>
                <a:latin typeface="+mj-lt"/>
              </a:rPr>
              <a:t>) {</a:t>
            </a: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3500" noProof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CA" sz="3500" b="1" i="1" noProof="0" dirty="0" err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CA" sz="3500" b="1" i="1" noProof="0" dirty="0" err="1" smtClean="0">
                <a:solidFill>
                  <a:srgbClr val="000000"/>
                </a:solidFill>
                <a:latin typeface="+mj-lt"/>
              </a:rPr>
              <a:t>.println</a:t>
            </a:r>
            <a:r>
              <a:rPr lang="en-CA" sz="3500" b="1" i="1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3500" b="1" i="1" noProof="0" dirty="0" smtClean="0">
                <a:solidFill>
                  <a:srgbClr val="6A3E3E"/>
                </a:solidFill>
                <a:latin typeface="+mj-lt"/>
              </a:rPr>
              <a:t>s</a:t>
            </a:r>
            <a:r>
              <a:rPr lang="en-CA" sz="3500" b="1" i="1" noProof="0" dirty="0" smtClean="0">
                <a:solidFill>
                  <a:srgbClr val="000000"/>
                </a:solidFill>
                <a:latin typeface="+mj-lt"/>
              </a:rPr>
              <a:t>);</a:t>
            </a:r>
          </a:p>
          <a:p>
            <a:pPr>
              <a:buNone/>
            </a:pPr>
            <a:r>
              <a:rPr lang="en-CA" sz="3500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en-CA" sz="3200" noProof="0" dirty="0" smtClean="0">
              <a:latin typeface="Consolas"/>
            </a:endParaRPr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r>
              <a:rPr lang="en-CA" noProof="0" dirty="0" smtClean="0"/>
              <a:t> 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5258544" cy="5268434"/>
          </a:xfrm>
        </p:spPr>
        <p:txBody>
          <a:bodyPr>
            <a:normAutofit fontScale="40000" lnSpcReduction="20000"/>
          </a:bodyPr>
          <a:lstStyle/>
          <a:p>
            <a:r>
              <a:rPr lang="en-CA" sz="5000" noProof="0" dirty="0" smtClean="0"/>
              <a:t>Java </a:t>
            </a:r>
            <a:r>
              <a:rPr lang="en-CA" sz="5000" dirty="0" smtClean="0"/>
              <a:t>only allows single inheritance.</a:t>
            </a:r>
          </a:p>
          <a:p>
            <a:endParaRPr lang="en-CA" sz="5000" noProof="0" dirty="0" smtClean="0"/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err="1" smtClean="0">
                <a:solidFill>
                  <a:srgbClr val="0000C0"/>
                </a:solidFill>
                <a:latin typeface="Consolas"/>
              </a:rPr>
              <a:t>nbLegs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	Classification </a:t>
            </a:r>
            <a:r>
              <a:rPr lang="en-CA" sz="3600" b="1" noProof="0" dirty="0" smtClean="0">
                <a:solidFill>
                  <a:srgbClr val="0000C0"/>
                </a:solidFill>
                <a:latin typeface="Consolas"/>
              </a:rPr>
              <a:t>classification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sz="3600" b="1" noProof="0" dirty="0" smtClean="0">
              <a:latin typeface="Consolas"/>
            </a:endParaRPr>
          </a:p>
          <a:p>
            <a:pPr>
              <a:buNone/>
            </a:pPr>
            <a:endParaRPr lang="en-CA" sz="3600" b="1" noProof="0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Animal() {}</a:t>
            </a:r>
            <a:endParaRPr lang="en-CA" sz="3600" b="1" noProof="0" dirty="0" smtClean="0">
              <a:latin typeface="Consolas"/>
            </a:endParaRP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Animal(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err="1" smtClean="0">
                <a:solidFill>
                  <a:srgbClr val="6A3E3E"/>
                </a:solidFill>
                <a:latin typeface="Consolas"/>
              </a:rPr>
              <a:t>nbLegs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, Classification </a:t>
            </a:r>
            <a:r>
              <a:rPr lang="en-CA" sz="3600" b="1" noProof="0" dirty="0" smtClean="0">
                <a:solidFill>
                  <a:srgbClr val="6A3E3E"/>
                </a:solidFill>
                <a:latin typeface="Consolas"/>
              </a:rPr>
              <a:t>classification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) {</a:t>
            </a: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	</a:t>
            </a:r>
            <a:endParaRPr lang="en-CA" sz="3600" b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3600" b="1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600" b="1" noProof="0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600" b="1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3600" b="1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600" b="1" noProof="0" dirty="0" err="1" smtClean="0">
                <a:solidFill>
                  <a:srgbClr val="0000C0"/>
                </a:solidFill>
                <a:latin typeface="Consolas"/>
              </a:rPr>
              <a:t>nbLegs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600" b="1" noProof="0" dirty="0" err="1" smtClean="0">
                <a:solidFill>
                  <a:srgbClr val="6A3E3E"/>
                </a:solidFill>
                <a:latin typeface="Consolas"/>
              </a:rPr>
              <a:t>nbLegs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3600" b="1" noProof="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CA" sz="3600" b="1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600" b="1" noProof="0" dirty="0" err="1" smtClean="0">
                <a:solidFill>
                  <a:srgbClr val="0000C0"/>
                </a:solidFill>
                <a:latin typeface="Consolas"/>
              </a:rPr>
              <a:t>classification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600" b="1" noProof="0" dirty="0" smtClean="0">
                <a:solidFill>
                  <a:srgbClr val="6A3E3E"/>
                </a:solidFill>
                <a:latin typeface="Consolas"/>
              </a:rPr>
              <a:t>classification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3600" b="1" noProof="0" dirty="0" smtClean="0">
              <a:latin typeface="Consolas"/>
            </a:endParaRP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600" b="1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String eat(){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	return</a:t>
            </a:r>
            <a:r>
              <a:rPr lang="en-CA" sz="3600" b="1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CA" sz="3600" b="1" noProof="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"I am an </a:t>
            </a:r>
            <a:r>
              <a:rPr lang="en-CA" sz="36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animal who eats.</a:t>
            </a:r>
            <a:r>
              <a:rPr lang="en-CA" sz="3600" b="1" noProof="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CA" sz="3600" b="1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3600" b="1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3600" b="1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292080" y="1589567"/>
            <a:ext cx="3600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800" b="1" noProof="0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 Classification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1800" b="1" i="1" noProof="0" dirty="0" smtClean="0">
                <a:solidFill>
                  <a:srgbClr val="0000C0"/>
                </a:solidFill>
                <a:latin typeface="Consolas"/>
              </a:rPr>
              <a:t>	ANIMALIA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b="1" i="1" noProof="0" dirty="0" smtClean="0">
                <a:solidFill>
                  <a:srgbClr val="0000C0"/>
                </a:solidFill>
                <a:latin typeface="Consolas"/>
              </a:rPr>
              <a:t>PLANTAE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b="1" i="1" noProof="0" dirty="0" smtClean="0">
                <a:solidFill>
                  <a:srgbClr val="0000C0"/>
                </a:solidFill>
                <a:latin typeface="Consolas"/>
              </a:rPr>
              <a:t>FUNGI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b="1" i="1" noProof="0" dirty="0" smtClean="0">
                <a:solidFill>
                  <a:srgbClr val="0000C0"/>
                </a:solidFill>
                <a:latin typeface="Consolas"/>
              </a:rPr>
              <a:t>BACTERIA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b="1" i="1" noProof="0" dirty="0" smtClean="0">
                <a:solidFill>
                  <a:srgbClr val="0000C0"/>
                </a:solidFill>
                <a:latin typeface="Consolas"/>
              </a:rPr>
              <a:t>ARCHAEA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1800" dirty="0" smtClean="0">
                <a:solidFill>
                  <a:srgbClr val="000000"/>
                </a:solidFill>
                <a:latin typeface="Consolas"/>
              </a:rPr>
              <a:t>Be careful not to confuse </a:t>
            </a:r>
            <a:r>
              <a:rPr lang="en-CA" sz="1800" b="1" dirty="0" err="1" smtClean="0">
                <a:solidFill>
                  <a:srgbClr val="000000"/>
                </a:solidFill>
                <a:latin typeface="Consolas"/>
              </a:rPr>
              <a:t>enum</a:t>
            </a:r>
            <a:r>
              <a:rPr lang="en-CA" sz="1800" dirty="0" smtClean="0">
                <a:solidFill>
                  <a:srgbClr val="000000"/>
                </a:solidFill>
                <a:latin typeface="Consolas"/>
              </a:rPr>
              <a:t>, which is a data type, with </a:t>
            </a:r>
            <a:r>
              <a:rPr lang="en-CA" sz="1800" b="1" dirty="0" smtClean="0">
                <a:solidFill>
                  <a:srgbClr val="000000"/>
                </a:solidFill>
                <a:latin typeface="Consolas"/>
              </a:rPr>
              <a:t>Enumerations</a:t>
            </a:r>
            <a:r>
              <a:rPr lang="en-CA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dirty="0" smtClean="0">
                <a:solidFill>
                  <a:srgbClr val="000000"/>
                </a:solidFill>
                <a:latin typeface="Consolas"/>
              </a:rPr>
              <a:t>and Collections.</a:t>
            </a:r>
            <a:endParaRPr lang="en-CA" sz="1800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5292080" y="1484784"/>
            <a:ext cx="0" cy="537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Inheritance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4172272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CA" sz="1800" b="1" noProof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breed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CA" sz="1800" b="1" noProof="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1800" b="1" noProof="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Dog(String </a:t>
            </a:r>
            <a:r>
              <a:rPr lang="en-CA" sz="1800" b="1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breed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CA" sz="1800" b="1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CA" sz="1800" b="1" noProof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800" b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breed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b="1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breed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CA" sz="1800" b="1" noProof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800" b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b="1" noProof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CA" sz="1800" b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2400" dirty="0" smtClean="0">
                <a:solidFill>
                  <a:srgbClr val="000000"/>
                </a:solidFill>
              </a:rPr>
              <a:t>We use the keyword </a:t>
            </a:r>
            <a:r>
              <a:rPr lang="en-CA" sz="2400" b="1" dirty="0" smtClean="0">
                <a:solidFill>
                  <a:srgbClr val="000000"/>
                </a:solidFill>
              </a:rPr>
              <a:t>extends</a:t>
            </a:r>
            <a:r>
              <a:rPr lang="en-CA" sz="2400" dirty="0" smtClean="0">
                <a:solidFill>
                  <a:srgbClr val="000000"/>
                </a:solidFill>
              </a:rPr>
              <a:t> to inherit from a class.</a:t>
            </a:r>
            <a:endParaRPr lang="en-CA" sz="24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0" y="2066239"/>
            <a:ext cx="4572000" cy="47917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rex =  new Dog(</a:t>
            </a:r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"Labrador</a:t>
            </a:r>
            <a:r>
              <a:rPr lang="en-CA" sz="16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2A00FF"/>
                </a:solidFill>
                <a:latin typeface="Consolas" panose="020B0609020204030204" pitchFamily="49" charset="0"/>
              </a:rPr>
              <a:t>"Beige</a:t>
            </a:r>
            <a:r>
              <a:rPr lang="en-CA" sz="1600" noProof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CA" sz="16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i="1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rex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classification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i="1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rex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breed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CA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600" i="1" noProof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i="1" noProof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rex</a:t>
            </a:r>
            <a:r>
              <a:rPr lang="en-CA" sz="1600" i="1" noProof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.eat</a:t>
            </a:r>
            <a:r>
              <a:rPr lang="en-CA" sz="1600" i="1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CA" sz="1800" i="1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2400" b="1" i="1" noProof="0" dirty="0" smtClean="0">
                <a:solidFill>
                  <a:srgbClr val="000000"/>
                </a:solidFill>
                <a:latin typeface="+mj-lt"/>
              </a:rPr>
              <a:t>Console output: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Labrador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am an animal who eats.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572000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Inheritance:  parent class / super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89566"/>
            <a:ext cx="4824536" cy="507979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pPr>
              <a:buNone/>
            </a:pP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CA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breed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CA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32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Dog(String </a:t>
            </a:r>
            <a:r>
              <a:rPr lang="en-CA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breed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CA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CA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CA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breed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breed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CA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CA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CA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endParaRPr lang="en-CA" sz="3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17550" indent="-717550">
              <a:buNone/>
              <a:tabLst>
                <a:tab pos="358775" algn="l"/>
              </a:tabLst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Dog(String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breed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color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nbLegs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Classification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classification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		super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b="1" noProof="0" dirty="0" err="1" smtClean="0">
                <a:solidFill>
                  <a:srgbClr val="6A3E3E"/>
                </a:solidFill>
                <a:latin typeface="Consolas"/>
              </a:rPr>
              <a:t>nbLegs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classification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		this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200" b="1" dirty="0" smtClean="0">
                <a:solidFill>
                  <a:srgbClr val="0000C0"/>
                </a:solidFill>
                <a:latin typeface="Consolas"/>
              </a:rPr>
              <a:t>breed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b="1" noProof="0" dirty="0" smtClean="0">
                <a:solidFill>
                  <a:srgbClr val="6A3E3E"/>
                </a:solidFill>
                <a:latin typeface="Consolas"/>
              </a:rPr>
              <a:t>breed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		this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200" b="1" dirty="0" smtClean="0">
                <a:solidFill>
                  <a:srgbClr val="0000C0"/>
                </a:solidFill>
                <a:latin typeface="Consolas"/>
              </a:rPr>
              <a:t>color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= color;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05611" y="1589566"/>
            <a:ext cx="4536503" cy="47917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CA" sz="3200" noProof="0" dirty="0" smtClean="0"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CA" dirty="0" smtClean="0"/>
              <a:t>doggo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 Dog(</a:t>
            </a:r>
            <a:r>
              <a:rPr lang="en-CA" sz="3200" b="1" noProof="0" dirty="0" smtClean="0">
                <a:solidFill>
                  <a:srgbClr val="2A00FF"/>
                </a:solidFill>
                <a:latin typeface="Consolas"/>
              </a:rPr>
              <a:t>“Chow-Chow"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b="1" noProof="0" dirty="0" smtClean="0">
                <a:solidFill>
                  <a:srgbClr val="2A00FF"/>
                </a:solidFill>
                <a:latin typeface="Consolas"/>
              </a:rPr>
              <a:t>“Beige"</a:t>
            </a:r>
            <a:r>
              <a:rPr lang="en-CA" sz="3200" b="1" noProof="0" dirty="0" smtClean="0">
                <a:solidFill>
                  <a:srgbClr val="000000"/>
                </a:solidFill>
                <a:latin typeface="Consolas"/>
              </a:rPr>
              <a:t>, 8, 4, </a:t>
            </a:r>
            <a:r>
              <a:rPr lang="en-CA" sz="3200" b="1" noProof="0" dirty="0" err="1" smtClean="0">
                <a:solidFill>
                  <a:srgbClr val="000000"/>
                </a:solidFill>
                <a:latin typeface="Consolas"/>
              </a:rPr>
              <a:t>Classification.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ANIMALIA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doggo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classification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doggo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breed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b="1" i="1" noProof="0" dirty="0" err="1" smtClean="0">
                <a:solidFill>
                  <a:srgbClr val="6A3E3E"/>
                </a:solidFill>
                <a:latin typeface="Consolas"/>
              </a:rPr>
              <a:t>doggo</a:t>
            </a:r>
            <a:r>
              <a:rPr lang="en-CA" sz="3200" b="1" i="1" noProof="0" dirty="0" err="1" smtClean="0">
                <a:solidFill>
                  <a:srgbClr val="000000"/>
                </a:solidFill>
                <a:latin typeface="Consolas"/>
              </a:rPr>
              <a:t>.eat</a:t>
            </a:r>
            <a:r>
              <a:rPr lang="en-CA" sz="3200" b="1" i="1" noProof="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200" b="1" i="1" noProof="0" dirty="0" smtClean="0">
                <a:solidFill>
                  <a:srgbClr val="000000"/>
                </a:solidFill>
              </a:rPr>
              <a:t>Console 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200" noProof="0" dirty="0" smtClean="0">
                <a:solidFill>
                  <a:srgbClr val="000000"/>
                </a:solidFill>
                <a:latin typeface="Consolas"/>
              </a:rPr>
              <a:t>ANIMALIA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200" noProof="0" dirty="0" smtClean="0">
                <a:solidFill>
                  <a:srgbClr val="000000"/>
                </a:solidFill>
                <a:latin typeface="Consolas"/>
              </a:rPr>
              <a:t>Chow-Chow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200" noProof="0" dirty="0" smtClean="0">
                <a:solidFill>
                  <a:srgbClr val="000000"/>
                </a:solidFill>
                <a:latin typeface="Consolas"/>
              </a:rPr>
              <a:t>I am an animal who eats.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sz="3200" noProof="0" dirty="0" smtClean="0"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sz="3200" noProof="0" dirty="0" smtClean="0">
              <a:latin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644008" y="1412776"/>
            <a:ext cx="0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800" noProof="0" dirty="0" smtClean="0"/>
              <a:t>Object-oriented programming (OOP)</a:t>
            </a:r>
            <a:endParaRPr lang="en-CA" sz="3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b="1" dirty="0"/>
              <a:t>main</a:t>
            </a:r>
            <a:r>
              <a:rPr lang="en-CA" dirty="0"/>
              <a:t> method declared in a class (static method)</a:t>
            </a:r>
          </a:p>
          <a:p>
            <a:endParaRPr lang="en-CA" noProof="0" dirty="0" smtClean="0"/>
          </a:p>
          <a:p>
            <a:r>
              <a:rPr lang="en-CA" noProof="0" dirty="0" smtClean="0"/>
              <a:t>Everything is an </a:t>
            </a:r>
            <a:r>
              <a:rPr lang="en-CA" b="1" noProof="0" dirty="0" smtClean="0"/>
              <a:t>Object</a:t>
            </a:r>
            <a:r>
              <a:rPr lang="en-CA" noProof="0" dirty="0" smtClean="0"/>
              <a:t> except for primitive types.</a:t>
            </a:r>
          </a:p>
          <a:p>
            <a:pPr marL="0" indent="0">
              <a:buNone/>
            </a:pPr>
            <a:endParaRPr lang="en-CA" noProof="0" dirty="0" smtClean="0"/>
          </a:p>
          <a:p>
            <a:r>
              <a:rPr lang="en-CA" noProof="0" dirty="0" smtClean="0"/>
              <a:t>All variables, except for those of primitive types, are references to objects</a:t>
            </a:r>
            <a:r>
              <a:rPr lang="en-CA" dirty="0"/>
              <a:t>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Inheritance:  overriding methods</a:t>
            </a:r>
            <a:endParaRPr lang="en-CA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3528" y="1589566"/>
            <a:ext cx="4172272" cy="50797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Human {</a:t>
            </a:r>
          </a:p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eat() {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4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14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14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14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b="1" i="1" noProof="0" dirty="0" smtClean="0">
                <a:solidFill>
                  <a:srgbClr val="2A00FF"/>
                </a:solidFill>
                <a:latin typeface="Consolas"/>
              </a:rPr>
              <a:t>"Human : I like food."</a:t>
            </a:r>
            <a:r>
              <a:rPr lang="en-CA" sz="14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400" noProof="0" dirty="0" smtClean="0">
              <a:latin typeface="Consolas"/>
            </a:endParaRPr>
          </a:p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Woman </a:t>
            </a: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Human {</a:t>
            </a:r>
            <a:endParaRPr lang="en-CA" sz="1400" noProof="0" dirty="0" smtClean="0">
              <a:latin typeface="Consolas"/>
            </a:endParaRP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400" noProof="0" dirty="0" smtClean="0"/>
          </a:p>
          <a:p>
            <a:pPr>
              <a:buNone/>
            </a:pPr>
            <a:r>
              <a:rPr lang="en-CA" sz="1400" noProof="0" dirty="0" smtClean="0"/>
              <a:t>If we override the method:</a:t>
            </a:r>
          </a:p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Woman </a:t>
            </a: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Human {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 eat() {</a:t>
            </a:r>
          </a:p>
          <a:p>
            <a:pPr>
              <a:buNone/>
            </a:pPr>
            <a:r>
              <a:rPr lang="en-CA" sz="1400" b="1" noProof="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CA" sz="1400" b="1" noProof="0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CA" sz="1400" b="1" noProof="0" dirty="0" err="1" smtClean="0">
                <a:solidFill>
                  <a:srgbClr val="000000"/>
                </a:solidFill>
                <a:latin typeface="Consolas"/>
              </a:rPr>
              <a:t>.eat</a:t>
            </a:r>
            <a:r>
              <a:rPr lang="en-CA" sz="1400" b="1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14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14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14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14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b="1" i="1" noProof="0" dirty="0" smtClean="0">
                <a:solidFill>
                  <a:srgbClr val="2A00FF"/>
                </a:solidFill>
                <a:latin typeface="Consolas"/>
              </a:rPr>
              <a:t>“Woman : I like chocolate."</a:t>
            </a:r>
            <a:r>
              <a:rPr lang="en-CA" sz="14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CA" sz="14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400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5079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noProof="0" dirty="0" smtClean="0">
                <a:solidFill>
                  <a:srgbClr val="000000"/>
                </a:solidFill>
                <a:latin typeface="Consolas"/>
              </a:rPr>
              <a:t>Human </a:t>
            </a:r>
            <a:r>
              <a:rPr lang="en-CA" sz="1600" noProof="0" dirty="0" smtClean="0">
                <a:solidFill>
                  <a:srgbClr val="6A3E3E"/>
                </a:solidFill>
                <a:latin typeface="Consolas"/>
              </a:rPr>
              <a:t>h</a:t>
            </a:r>
            <a:r>
              <a:rPr lang="en-CA" sz="16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6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600" b="1" noProof="0" dirty="0" smtClean="0">
                <a:solidFill>
                  <a:srgbClr val="000000"/>
                </a:solidFill>
                <a:latin typeface="Consolas"/>
              </a:rPr>
              <a:t> Human();</a:t>
            </a:r>
          </a:p>
          <a:p>
            <a:pPr>
              <a:buNone/>
            </a:pPr>
            <a:r>
              <a:rPr lang="en-CA" sz="1600" noProof="0" dirty="0" err="1" smtClean="0">
                <a:solidFill>
                  <a:srgbClr val="6A3E3E"/>
                </a:solidFill>
                <a:latin typeface="Consolas"/>
              </a:rPr>
              <a:t>h</a:t>
            </a:r>
            <a:r>
              <a:rPr lang="en-CA" sz="1600" noProof="0" dirty="0" err="1" smtClean="0">
                <a:solidFill>
                  <a:srgbClr val="000000"/>
                </a:solidFill>
                <a:latin typeface="Consolas"/>
              </a:rPr>
              <a:t>.eat</a:t>
            </a:r>
            <a:r>
              <a:rPr lang="en-CA" sz="16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16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1600" b="1" i="1" noProof="0" dirty="0" smtClean="0">
                <a:solidFill>
                  <a:srgbClr val="000000"/>
                </a:solidFill>
              </a:rPr>
              <a:t>Console output:</a:t>
            </a:r>
          </a:p>
          <a:p>
            <a:pPr>
              <a:buNone/>
            </a:pPr>
            <a:r>
              <a:rPr lang="en-CA" sz="1600" dirty="0" smtClean="0"/>
              <a:t>Human : I like food.</a:t>
            </a:r>
            <a:endParaRPr lang="en-CA" sz="1600" noProof="0" dirty="0" smtClean="0"/>
          </a:p>
          <a:p>
            <a:pPr>
              <a:buNone/>
            </a:pPr>
            <a:endParaRPr lang="en-CA" sz="16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CA" sz="16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1600" noProof="0" dirty="0" smtClean="0">
                <a:solidFill>
                  <a:srgbClr val="000000"/>
                </a:solidFill>
                <a:latin typeface="Consolas"/>
              </a:rPr>
              <a:t>Woman w = </a:t>
            </a:r>
            <a:r>
              <a:rPr lang="en-CA" sz="16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600" b="1" noProof="0" dirty="0" smtClean="0">
                <a:solidFill>
                  <a:srgbClr val="000000"/>
                </a:solidFill>
                <a:latin typeface="Consolas"/>
              </a:rPr>
              <a:t> Woman();</a:t>
            </a:r>
          </a:p>
          <a:p>
            <a:pPr>
              <a:buNone/>
            </a:pPr>
            <a:r>
              <a:rPr lang="en-CA" sz="1600" noProof="0" dirty="0" err="1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CA" sz="1600" noProof="0" dirty="0" err="1" smtClean="0">
                <a:solidFill>
                  <a:srgbClr val="000000"/>
                </a:solidFill>
                <a:latin typeface="Consolas"/>
              </a:rPr>
              <a:t>.eat</a:t>
            </a:r>
            <a:r>
              <a:rPr lang="en-CA" sz="16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16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1600" b="1" i="1" noProof="0" dirty="0" smtClean="0">
                <a:solidFill>
                  <a:srgbClr val="000000"/>
                </a:solidFill>
              </a:rPr>
              <a:t>Console output:</a:t>
            </a:r>
          </a:p>
          <a:p>
            <a:pPr>
              <a:buNone/>
            </a:pPr>
            <a:r>
              <a:rPr lang="en-CA" sz="1600" noProof="0" dirty="0" smtClean="0"/>
              <a:t>Human : I like food.</a:t>
            </a:r>
          </a:p>
          <a:p>
            <a:pPr>
              <a:buNone/>
            </a:pPr>
            <a:r>
              <a:rPr lang="en-CA" sz="1600" noProof="0" dirty="0" smtClean="0"/>
              <a:t>Woman : I like chocolate.</a:t>
            </a:r>
            <a:endParaRPr lang="en-CA" sz="1600" noProof="0" dirty="0" smtClean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716016" y="1412776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Pillars of OOP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784975" cy="5071864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4 pillars of </a:t>
            </a:r>
            <a:r>
              <a:rPr lang="en-CA" dirty="0" smtClean="0"/>
              <a:t>object-oriented programming:</a:t>
            </a:r>
            <a:endParaRPr lang="en-CA" noProof="0" dirty="0" smtClean="0"/>
          </a:p>
          <a:p>
            <a:pPr lvl="1"/>
            <a:r>
              <a:rPr lang="en-CA" b="1" dirty="0" smtClean="0"/>
              <a:t>Encapsulation</a:t>
            </a:r>
            <a:r>
              <a:rPr lang="en-CA" dirty="0" smtClean="0"/>
              <a:t>:</a:t>
            </a:r>
            <a:r>
              <a:rPr lang="en-CA" dirty="0"/>
              <a:t> </a:t>
            </a:r>
            <a:r>
              <a:rPr lang="en-CA" dirty="0" smtClean="0"/>
              <a:t>Data, and methods that operate on that data, are bundled together inside classes/objects. This enables information hiding through access control, where we restrict direct access to the object’s data and methods, preventing external software from using or modifying them</a:t>
            </a:r>
            <a:r>
              <a:rPr lang="en-CA" noProof="0" dirty="0" smtClean="0"/>
              <a:t>.</a:t>
            </a:r>
          </a:p>
          <a:p>
            <a:pPr lvl="1"/>
            <a:endParaRPr lang="en-CA" noProof="0" dirty="0" smtClean="0"/>
          </a:p>
          <a:p>
            <a:pPr lvl="1"/>
            <a:r>
              <a:rPr lang="en-CA" b="1" noProof="0" dirty="0" smtClean="0"/>
              <a:t>Inheritance</a:t>
            </a:r>
            <a:r>
              <a:rPr lang="en-CA" noProof="0" dirty="0" smtClean="0"/>
              <a:t>: Classes can be derived from other classes, building a subclass based on a (single) superclass. </a:t>
            </a:r>
            <a:r>
              <a:rPr lang="en-CA" dirty="0"/>
              <a:t>Interfaces </a:t>
            </a:r>
            <a:r>
              <a:rPr lang="en-CA" dirty="0" smtClean="0"/>
              <a:t>can </a:t>
            </a:r>
            <a:r>
              <a:rPr lang="en-CA" dirty="0"/>
              <a:t>inherit from </a:t>
            </a:r>
            <a:r>
              <a:rPr lang="en-CA" dirty="0" smtClean="0"/>
              <a:t>(multiple) other </a:t>
            </a:r>
            <a:r>
              <a:rPr lang="en-CA" dirty="0"/>
              <a:t>interfaces. </a:t>
            </a:r>
            <a:r>
              <a:rPr lang="en-CA" noProof="0" dirty="0" smtClean="0"/>
              <a:t>Descendants inherit the (visible) fields and methods of their </a:t>
            </a:r>
            <a:r>
              <a:rPr lang="en-CA" dirty="0"/>
              <a:t>ancestors</a:t>
            </a:r>
            <a:r>
              <a:rPr lang="en-CA" dirty="0" smtClean="0"/>
              <a:t>.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Pillars of OOP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784975" cy="5071864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4 pillars of </a:t>
            </a:r>
            <a:r>
              <a:rPr lang="en-CA" dirty="0" smtClean="0"/>
              <a:t>object-oriented programming:</a:t>
            </a:r>
            <a:endParaRPr lang="en-CA" noProof="0" dirty="0" smtClean="0"/>
          </a:p>
          <a:p>
            <a:pPr lvl="1"/>
            <a:r>
              <a:rPr lang="en-CA" b="1" noProof="0" dirty="0" smtClean="0"/>
              <a:t>Polymorphism</a:t>
            </a:r>
            <a:r>
              <a:rPr lang="en-CA" noProof="0" dirty="0" smtClean="0"/>
              <a:t>: Generally, means processing objects differently depending on their type, while adhering to the same interface.</a:t>
            </a:r>
          </a:p>
          <a:p>
            <a:pPr lvl="2"/>
            <a:r>
              <a:rPr lang="en-CA" noProof="0" dirty="0" smtClean="0"/>
              <a:t>Subtype polymorphism</a:t>
            </a:r>
            <a:r>
              <a:rPr lang="en-CA" dirty="0" smtClean="0"/>
              <a:t> allows us to give methods </a:t>
            </a:r>
            <a:r>
              <a:rPr lang="en-CA" i="1" dirty="0" smtClean="0"/>
              <a:t>multiple forms</a:t>
            </a:r>
            <a:r>
              <a:rPr lang="en-CA" dirty="0" smtClean="0"/>
              <a:t> by redefining them in subclasses, thereby overriding the parent methods (for instance methods) or hiding them (for class methods). For a method call on a </a:t>
            </a:r>
            <a:r>
              <a:rPr lang="en-CA" dirty="0" err="1" smtClean="0"/>
              <a:t>supertype</a:t>
            </a:r>
            <a:r>
              <a:rPr lang="en-CA" dirty="0" smtClean="0"/>
              <a:t> variable, it is determined at runtime which version of the method to call, depending on the object subtype.</a:t>
            </a:r>
          </a:p>
          <a:p>
            <a:pPr lvl="2"/>
            <a:r>
              <a:rPr lang="en-CA" dirty="0"/>
              <a:t>G</a:t>
            </a:r>
            <a:r>
              <a:rPr lang="en-CA" dirty="0" smtClean="0"/>
              <a:t>enerics (parametric polymorphism)</a:t>
            </a:r>
          </a:p>
          <a:p>
            <a:pPr lvl="2"/>
            <a:r>
              <a:rPr lang="en-CA" dirty="0"/>
              <a:t>O</a:t>
            </a:r>
            <a:r>
              <a:rPr lang="en-CA" dirty="0" smtClean="0"/>
              <a:t>verloading (ad-hoc polymorphism)</a:t>
            </a:r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482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Pillars of OOP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784975" cy="5071864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4 pillars of </a:t>
            </a:r>
            <a:r>
              <a:rPr lang="en-CA" dirty="0" smtClean="0"/>
              <a:t>object-oriented programming:</a:t>
            </a:r>
            <a:endParaRPr lang="en-CA" noProof="0" dirty="0" smtClean="0"/>
          </a:p>
          <a:p>
            <a:pPr lvl="1"/>
            <a:r>
              <a:rPr lang="en-CA" b="1" dirty="0" smtClean="0"/>
              <a:t>Abstraction</a:t>
            </a:r>
            <a:r>
              <a:rPr lang="en-CA" dirty="0" smtClean="0"/>
              <a:t>: Abstraction involves hiding internal details and exposing only essential functionality. We abstract away the details of particular implementations, to obtain an abstracted interface through which objects can effectively communicate/interact, regardless of implementation. Using abstraction helps to minimize coupling of implementations.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0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Upcasting</a:t>
            </a:r>
            <a:r>
              <a:rPr lang="en-CA" noProof="0" dirty="0" smtClean="0"/>
              <a:t> / </a:t>
            </a:r>
            <a:r>
              <a:rPr lang="en-CA" noProof="0" dirty="0" err="1" smtClean="0"/>
              <a:t>Downcasting</a:t>
            </a:r>
            <a:endParaRPr lang="en-CA" noProof="0" dirty="0"/>
          </a:p>
        </p:txBody>
      </p:sp>
      <p:sp>
        <p:nvSpPr>
          <p:cNvPr id="6" name="Rounded Rectangle 5"/>
          <p:cNvSpPr/>
          <p:nvPr/>
        </p:nvSpPr>
        <p:spPr>
          <a:xfrm>
            <a:off x="4932040" y="2348880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Human</a:t>
            </a:r>
            <a:endParaRPr lang="en-CA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3441080" y="4903068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Woman</a:t>
            </a:r>
            <a:endParaRPr lang="en-CA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6478116" y="4903068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Man</a:t>
            </a:r>
            <a:endParaRPr lang="en-CA" sz="3600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305176" y="3429000"/>
            <a:ext cx="1221833" cy="1474068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6066062" y="3429000"/>
            <a:ext cx="1276150" cy="1474068"/>
          </a:xfrm>
          <a:prstGeom prst="straightConnector1">
            <a:avLst/>
          </a:prstGeom>
          <a:ln w="635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71800" y="2204864"/>
            <a:ext cx="0" cy="3888432"/>
          </a:xfrm>
          <a:prstGeom prst="straightConnector1">
            <a:avLst/>
          </a:prstGeom>
          <a:ln w="127000"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2721620"/>
            <a:ext cx="211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200" dirty="0" err="1" smtClean="0"/>
              <a:t>Upcasting</a:t>
            </a:r>
            <a:endParaRPr lang="en-CA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4858353"/>
            <a:ext cx="233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200" dirty="0" err="1" smtClean="0"/>
              <a:t>Downcasting</a:t>
            </a:r>
            <a:endParaRPr lang="en-C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Upcasting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CA" b="1" noProof="0" dirty="0" err="1" smtClean="0"/>
              <a:t>Upcasting</a:t>
            </a:r>
            <a:r>
              <a:rPr lang="en-CA" noProof="0" dirty="0" smtClean="0"/>
              <a:t>: Storing the reference to an object of a derived type in a reference </a:t>
            </a:r>
            <a:r>
              <a:rPr lang="en-CA" dirty="0" smtClean="0"/>
              <a:t>variable of a base type.</a:t>
            </a:r>
            <a:endParaRPr lang="en-CA" noProof="0" dirty="0" smtClean="0"/>
          </a:p>
          <a:p>
            <a:endParaRPr lang="en-CA" noProof="0" dirty="0" smtClean="0"/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Woman </a:t>
            </a:r>
            <a:r>
              <a:rPr lang="en-CA" sz="2800" noProof="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8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2800" b="1" noProof="0" dirty="0" smtClean="0">
                <a:solidFill>
                  <a:srgbClr val="000000"/>
                </a:solidFill>
                <a:latin typeface="Consolas"/>
              </a:rPr>
              <a:t> Woman();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Human </a:t>
            </a:r>
            <a:r>
              <a:rPr lang="en-CA" sz="2800" noProof="0" dirty="0" smtClean="0">
                <a:solidFill>
                  <a:srgbClr val="6A3E3E"/>
                </a:solidFill>
                <a:latin typeface="Consolas"/>
              </a:rPr>
              <a:t>h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= (Human)</a:t>
            </a:r>
            <a:r>
              <a:rPr lang="en-CA" sz="2800" noProof="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Human </a:t>
            </a:r>
            <a:r>
              <a:rPr lang="en-CA" sz="2800" noProof="0" dirty="0" smtClean="0">
                <a:solidFill>
                  <a:srgbClr val="6A3E3E"/>
                </a:solidFill>
                <a:latin typeface="Consolas"/>
              </a:rPr>
              <a:t>h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800" noProof="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CA" noProof="0" dirty="0" smtClean="0"/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 smtClean="0"/>
              <a:t>Downcasting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en-CA" sz="3600" b="1" noProof="0" dirty="0" err="1" smtClean="0">
                <a:latin typeface="+mj-lt"/>
              </a:rPr>
              <a:t>Downcasting</a:t>
            </a:r>
            <a:r>
              <a:rPr lang="en-CA" sz="3600" b="1" noProof="0" dirty="0" smtClean="0">
                <a:latin typeface="+mj-lt"/>
              </a:rPr>
              <a:t>:</a:t>
            </a:r>
            <a:r>
              <a:rPr lang="en-CA" sz="3600" noProof="0" dirty="0" smtClean="0">
                <a:latin typeface="+mj-lt"/>
              </a:rPr>
              <a:t> “Converting” a base type into a derived type.</a:t>
            </a:r>
          </a:p>
          <a:p>
            <a:r>
              <a:rPr lang="en-CA" sz="3600" noProof="0" dirty="0" smtClean="0">
                <a:latin typeface="+mj-lt"/>
              </a:rPr>
              <a:t>When </a:t>
            </a:r>
            <a:r>
              <a:rPr lang="en-CA" sz="3600" noProof="0" dirty="0" err="1" smtClean="0">
                <a:latin typeface="+mj-lt"/>
              </a:rPr>
              <a:t>downcasting</a:t>
            </a:r>
            <a:r>
              <a:rPr lang="en-CA" sz="3600" noProof="0" dirty="0" smtClean="0">
                <a:latin typeface="+mj-lt"/>
              </a:rPr>
              <a:t> occurs, the object is not modified.</a:t>
            </a:r>
          </a:p>
          <a:p>
            <a:r>
              <a:rPr lang="en-CA" sz="3600" noProof="0" dirty="0" smtClean="0">
                <a:latin typeface="+mj-lt"/>
              </a:rPr>
              <a:t>You cannot downcast further down than the actual type of the object itself.</a:t>
            </a:r>
          </a:p>
          <a:p>
            <a:r>
              <a:rPr lang="en-CA" sz="3600" noProof="0" dirty="0" smtClean="0">
                <a:latin typeface="+mj-lt"/>
              </a:rPr>
              <a:t>You cannot downcast implicitly.</a:t>
            </a:r>
          </a:p>
          <a:p>
            <a:endParaRPr lang="en-CA" sz="3600" noProof="0" dirty="0" smtClean="0">
              <a:latin typeface="+mj-lt"/>
            </a:endParaRPr>
          </a:p>
          <a:p>
            <a:endParaRPr lang="en-CA" sz="3600" noProof="0" dirty="0" smtClean="0">
              <a:latin typeface="+mj-lt"/>
            </a:endParaRPr>
          </a:p>
          <a:p>
            <a:pPr>
              <a:buNone/>
            </a:pP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Man </a:t>
            </a:r>
            <a:r>
              <a:rPr lang="en-CA" sz="3600" noProof="0" dirty="0" err="1" smtClean="0">
                <a:solidFill>
                  <a:srgbClr val="6A3E3E"/>
                </a:solidFill>
                <a:latin typeface="+mj-lt"/>
              </a:rPr>
              <a:t>man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3600" noProof="0" dirty="0" smtClean="0">
                <a:solidFill>
                  <a:srgbClr val="7F0055"/>
                </a:solidFill>
                <a:latin typeface="+mj-lt"/>
              </a:rPr>
              <a:t>new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 Man();</a:t>
            </a:r>
          </a:p>
          <a:p>
            <a:pPr>
              <a:buNone/>
            </a:pP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Human </a:t>
            </a:r>
            <a:r>
              <a:rPr lang="en-CA" sz="3600" noProof="0" dirty="0" err="1" smtClean="0">
                <a:solidFill>
                  <a:srgbClr val="6A3E3E"/>
                </a:solidFill>
                <a:latin typeface="+mj-lt"/>
              </a:rPr>
              <a:t>human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3600" noProof="0" dirty="0" smtClean="0">
                <a:solidFill>
                  <a:srgbClr val="6A3E3E"/>
                </a:solidFill>
                <a:latin typeface="+mj-lt"/>
              </a:rPr>
              <a:t>man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; </a:t>
            </a:r>
            <a:r>
              <a:rPr lang="en-CA" sz="3600" noProof="0" dirty="0" smtClean="0">
                <a:solidFill>
                  <a:srgbClr val="3F7F5F"/>
                </a:solidFill>
                <a:latin typeface="+mj-lt"/>
              </a:rPr>
              <a:t>// implicit </a:t>
            </a:r>
            <a:r>
              <a:rPr lang="en-CA" sz="3600" noProof="0" dirty="0" err="1" smtClean="0">
                <a:solidFill>
                  <a:srgbClr val="3F7F5F"/>
                </a:solidFill>
                <a:latin typeface="+mj-lt"/>
              </a:rPr>
              <a:t>upcasting</a:t>
            </a:r>
            <a:endParaRPr lang="en-CA" sz="3600" noProof="0" dirty="0" smtClean="0">
              <a:solidFill>
                <a:srgbClr val="3F7F5F"/>
              </a:solidFill>
              <a:latin typeface="+mj-lt"/>
            </a:endParaRPr>
          </a:p>
          <a:p>
            <a:pPr>
              <a:buNone/>
            </a:pP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Man </a:t>
            </a:r>
            <a:r>
              <a:rPr lang="en-CA" sz="3600" noProof="0" dirty="0" smtClean="0">
                <a:solidFill>
                  <a:srgbClr val="6A3E3E"/>
                </a:solidFill>
                <a:latin typeface="+mj-lt"/>
              </a:rPr>
              <a:t>man2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 = (Man) </a:t>
            </a:r>
            <a:r>
              <a:rPr lang="en-CA" sz="3600" noProof="0" dirty="0" smtClean="0">
                <a:solidFill>
                  <a:srgbClr val="6A3E3E"/>
                </a:solidFill>
                <a:latin typeface="+mj-lt"/>
              </a:rPr>
              <a:t>human</a:t>
            </a:r>
            <a:r>
              <a:rPr lang="en-CA" sz="3600" noProof="0" dirty="0" smtClean="0">
                <a:solidFill>
                  <a:srgbClr val="000000"/>
                </a:solidFill>
                <a:latin typeface="+mj-lt"/>
              </a:rPr>
              <a:t>; </a:t>
            </a:r>
            <a:r>
              <a:rPr lang="en-CA" sz="3600" noProof="0" dirty="0" smtClean="0">
                <a:solidFill>
                  <a:srgbClr val="3F7F5F"/>
                </a:solidFill>
                <a:latin typeface="+mj-lt"/>
              </a:rPr>
              <a:t>// explicit </a:t>
            </a:r>
            <a:r>
              <a:rPr lang="en-CA" sz="3600" noProof="0" dirty="0" err="1" smtClean="0">
                <a:solidFill>
                  <a:srgbClr val="3F7F5F"/>
                </a:solidFill>
                <a:latin typeface="+mj-lt"/>
              </a:rPr>
              <a:t>downcasting</a:t>
            </a:r>
            <a:endParaRPr lang="en-CA" sz="3600" noProof="0" dirty="0" smtClean="0">
              <a:solidFill>
                <a:srgbClr val="3F7F5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</a:t>
            </a:r>
            <a:r>
              <a:rPr lang="en-CA" noProof="0" dirty="0" err="1" smtClean="0"/>
              <a:t>nstanceof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719138" algn="l"/>
              </a:tabLst>
            </a:pPr>
            <a:r>
              <a:rPr lang="en-CA" sz="3100" b="1" noProof="0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CA" sz="3100" b="1" noProof="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CA" sz="3100" b="1" noProof="0" dirty="0" smtClean="0">
                <a:solidFill>
                  <a:srgbClr val="6A3E3E"/>
                </a:solidFill>
                <a:latin typeface="Courier New"/>
              </a:rPr>
              <a:t>human</a:t>
            </a:r>
            <a:r>
              <a:rPr lang="en-CA" sz="31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CA" sz="3100" b="1" noProof="0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CA" sz="3100" b="1" noProof="0" dirty="0" smtClean="0">
                <a:solidFill>
                  <a:srgbClr val="000000"/>
                </a:solidFill>
                <a:latin typeface="Courier New"/>
              </a:rPr>
              <a:t> Woman)</a:t>
            </a:r>
          </a:p>
          <a:p>
            <a:pPr>
              <a:buNone/>
              <a:tabLst>
                <a:tab pos="719138" algn="l"/>
              </a:tabLst>
            </a:pPr>
            <a:r>
              <a:rPr lang="en-CA" sz="3100" b="1" noProof="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  <a:tabLst>
                <a:tab pos="719138" algn="l"/>
              </a:tabLst>
            </a:pPr>
            <a:r>
              <a:rPr lang="en-CA" sz="3100" noProof="0" dirty="0" smtClean="0">
                <a:solidFill>
                  <a:srgbClr val="000000"/>
                </a:solidFill>
                <a:latin typeface="Courier New"/>
              </a:rPr>
              <a:t>		Woman </a:t>
            </a:r>
            <a:r>
              <a:rPr lang="en-CA" sz="3100" noProof="0" dirty="0" err="1" smtClean="0">
                <a:solidFill>
                  <a:srgbClr val="6A3E3E"/>
                </a:solidFill>
                <a:latin typeface="Courier New"/>
              </a:rPr>
              <a:t>woman</a:t>
            </a:r>
            <a:r>
              <a:rPr lang="en-CA" sz="3100" noProof="0" dirty="0" smtClean="0">
                <a:solidFill>
                  <a:srgbClr val="000000"/>
                </a:solidFill>
                <a:latin typeface="Courier New"/>
              </a:rPr>
              <a:t> = (Woman) </a:t>
            </a:r>
            <a:r>
              <a:rPr lang="en-CA" sz="3100" noProof="0" dirty="0" smtClean="0">
                <a:solidFill>
                  <a:srgbClr val="6A3E3E"/>
                </a:solidFill>
                <a:latin typeface="Courier New"/>
              </a:rPr>
              <a:t>human</a:t>
            </a:r>
            <a:r>
              <a:rPr lang="en-CA" sz="3100" noProof="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  <a:tabLst>
                <a:tab pos="719138" algn="l"/>
              </a:tabLst>
            </a:pPr>
            <a:r>
              <a:rPr lang="en-CA" sz="3100" noProof="0" dirty="0" smtClean="0">
                <a:solidFill>
                  <a:srgbClr val="00B050"/>
                </a:solidFill>
                <a:latin typeface="Courier New"/>
              </a:rPr>
              <a:t>		// code</a:t>
            </a:r>
          </a:p>
          <a:p>
            <a:pPr>
              <a:buNone/>
              <a:tabLst>
                <a:tab pos="719138" algn="l"/>
              </a:tabLst>
            </a:pPr>
            <a:r>
              <a:rPr lang="en-CA" sz="3100" b="1" noProof="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CA" sz="320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CA" sz="3200" b="1" dirty="0" err="1" smtClean="0">
                <a:solidFill>
                  <a:srgbClr val="000000"/>
                </a:solidFill>
                <a:latin typeface="+mj-lt"/>
              </a:rPr>
              <a:t>instanceof</a:t>
            </a:r>
            <a:r>
              <a:rPr lang="en-CA" sz="3200" dirty="0" smtClean="0">
                <a:solidFill>
                  <a:srgbClr val="000000"/>
                </a:solidFill>
                <a:latin typeface="+mj-lt"/>
              </a:rPr>
              <a:t> operator is a type comparison operator, allowing us to compare an object’s type with a specified type.</a:t>
            </a:r>
          </a:p>
          <a:p>
            <a:r>
              <a:rPr lang="en-CA" sz="3200" noProof="0" dirty="0" smtClean="0">
                <a:solidFill>
                  <a:srgbClr val="000000"/>
                </a:solidFill>
                <a:latin typeface="+mj-lt"/>
              </a:rPr>
              <a:t>If the specified type is a class, then the operator returns </a:t>
            </a:r>
            <a:r>
              <a:rPr lang="en-CA" sz="3200" b="1" noProof="0" dirty="0" smtClean="0">
                <a:solidFill>
                  <a:srgbClr val="000000"/>
                </a:solidFill>
                <a:latin typeface="+mj-lt"/>
              </a:rPr>
              <a:t>true</a:t>
            </a:r>
            <a:r>
              <a:rPr lang="en-CA" sz="3200" noProof="0" dirty="0" smtClean="0">
                <a:solidFill>
                  <a:srgbClr val="000000"/>
                </a:solidFill>
                <a:latin typeface="+mj-lt"/>
              </a:rPr>
              <a:t> if and only if the object is an instance of the class or one of its subclasses.</a:t>
            </a:r>
          </a:p>
          <a:p>
            <a:r>
              <a:rPr lang="en-CA" sz="3200" dirty="0" smtClean="0">
                <a:solidFill>
                  <a:srgbClr val="000000"/>
                </a:solidFill>
                <a:latin typeface="+mj-lt"/>
              </a:rPr>
              <a:t>If the specified type is an interface, then the operator returns </a:t>
            </a:r>
            <a:r>
              <a:rPr lang="en-CA" sz="3200" b="1" dirty="0" smtClean="0">
                <a:solidFill>
                  <a:srgbClr val="000000"/>
                </a:solidFill>
                <a:latin typeface="+mj-lt"/>
              </a:rPr>
              <a:t>true</a:t>
            </a:r>
            <a:r>
              <a:rPr lang="en-CA" sz="3200" dirty="0" smtClean="0">
                <a:solidFill>
                  <a:srgbClr val="000000"/>
                </a:solidFill>
                <a:latin typeface="+mj-lt"/>
              </a:rPr>
              <a:t> if and only if the object is</a:t>
            </a:r>
            <a:r>
              <a:rPr lang="en-CA" sz="3200" noProof="0" dirty="0" smtClean="0">
                <a:solidFill>
                  <a:srgbClr val="000000"/>
                </a:solidFill>
                <a:latin typeface="+mj-lt"/>
              </a:rPr>
              <a:t> an instance of any class that implements the interface.</a:t>
            </a:r>
            <a:endParaRPr lang="en-CA" noProof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Abstract classes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CA" b="1" dirty="0" smtClean="0"/>
              <a:t>Abstract classes</a:t>
            </a:r>
            <a:r>
              <a:rPr lang="en-CA" noProof="0" dirty="0" smtClean="0"/>
              <a:t>:</a:t>
            </a:r>
          </a:p>
          <a:p>
            <a:pPr lvl="1"/>
            <a:r>
              <a:rPr lang="en-CA" noProof="0" dirty="0" smtClean="0"/>
              <a:t>Similar to non-abstract</a:t>
            </a:r>
            <a:r>
              <a:rPr lang="en-CA" dirty="0" smtClean="0"/>
              <a:t> (concrete) classes, except that they cannot be instantiated.</a:t>
            </a:r>
          </a:p>
          <a:p>
            <a:pPr lvl="1"/>
            <a:r>
              <a:rPr lang="en-CA" dirty="0" smtClean="0"/>
              <a:t>Only their concrete subclasses can be instantiated.</a:t>
            </a:r>
          </a:p>
          <a:p>
            <a:pPr lvl="1"/>
            <a:r>
              <a:rPr lang="en-CA" dirty="0"/>
              <a:t>We use the </a:t>
            </a:r>
            <a:r>
              <a:rPr lang="en-CA" b="1" dirty="0"/>
              <a:t>extends</a:t>
            </a:r>
            <a:r>
              <a:rPr lang="en-CA" dirty="0"/>
              <a:t> keyword to </a:t>
            </a:r>
            <a:r>
              <a:rPr lang="en-CA" dirty="0" smtClean="0"/>
              <a:t>inherit from them. As always, a subclass can only derive from one parent.</a:t>
            </a:r>
            <a:endParaRPr lang="en-CA" dirty="0"/>
          </a:p>
          <a:p>
            <a:pPr lvl="1"/>
            <a:r>
              <a:rPr lang="en-CA" noProof="0" dirty="0" smtClean="0"/>
              <a:t>Can possess abstract methods (no body defined), as well as non-abstract methods.</a:t>
            </a:r>
          </a:p>
          <a:p>
            <a:pPr lvl="2"/>
            <a:r>
              <a:rPr lang="en-CA" dirty="0" smtClean="0"/>
              <a:t>If a class contains any abstract methods, then the class must be abstract.</a:t>
            </a:r>
            <a:endParaRPr lang="en-CA" noProof="0" dirty="0" smtClean="0"/>
          </a:p>
          <a:p>
            <a:pPr lvl="1"/>
            <a:r>
              <a:rPr lang="en-CA" noProof="0" dirty="0" smtClean="0"/>
              <a:t>Can contain instance variables and static</a:t>
            </a:r>
            <a:r>
              <a:rPr lang="en-CA" dirty="0" smtClean="0"/>
              <a:t> variables.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Interfaces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57800"/>
          </a:xfrm>
        </p:spPr>
        <p:txBody>
          <a:bodyPr>
            <a:normAutofit/>
          </a:bodyPr>
          <a:lstStyle/>
          <a:p>
            <a:r>
              <a:rPr lang="en-CA" b="1" noProof="0" dirty="0" smtClean="0"/>
              <a:t>Interfaces</a:t>
            </a:r>
            <a:r>
              <a:rPr lang="en-CA" noProof="0" dirty="0" smtClean="0"/>
              <a:t>:</a:t>
            </a:r>
          </a:p>
          <a:p>
            <a:pPr lvl="1"/>
            <a:r>
              <a:rPr lang="en-CA" dirty="0" smtClean="0"/>
              <a:t>Reference types, similar to classes.</a:t>
            </a:r>
          </a:p>
          <a:p>
            <a:pPr lvl="1"/>
            <a:r>
              <a:rPr lang="en-CA" dirty="0" smtClean="0"/>
              <a:t>Cannot be instantiated.</a:t>
            </a:r>
          </a:p>
          <a:p>
            <a:pPr lvl="1"/>
            <a:r>
              <a:rPr lang="en-CA" noProof="0" dirty="0" smtClean="0"/>
              <a:t>Can contain </a:t>
            </a:r>
            <a:r>
              <a:rPr lang="en-CA" b="1" noProof="0" dirty="0" smtClean="0"/>
              <a:t>only</a:t>
            </a:r>
            <a:r>
              <a:rPr lang="en-CA" noProof="0" dirty="0" smtClean="0"/>
              <a:t>:</a:t>
            </a:r>
          </a:p>
          <a:p>
            <a:pPr lvl="2"/>
            <a:r>
              <a:rPr lang="en-CA" noProof="0" dirty="0" smtClean="0"/>
              <a:t>Method signatures, default methods, static methods, nested types, and constants.</a:t>
            </a:r>
          </a:p>
          <a:p>
            <a:pPr lvl="1"/>
            <a:r>
              <a:rPr lang="en-CA" dirty="0" smtClean="0"/>
              <a:t>While </a:t>
            </a:r>
            <a:r>
              <a:rPr lang="en-CA" b="1" dirty="0" smtClean="0"/>
              <a:t>default</a:t>
            </a:r>
            <a:r>
              <a:rPr lang="en-CA" dirty="0" smtClean="0"/>
              <a:t> methods and </a:t>
            </a:r>
            <a:r>
              <a:rPr lang="en-CA" b="1" dirty="0" smtClean="0"/>
              <a:t>static</a:t>
            </a:r>
            <a:r>
              <a:rPr lang="en-CA" dirty="0" smtClean="0"/>
              <a:t> methods do have method bodies, all other methods are expressed only as a signature, with no body.</a:t>
            </a:r>
          </a:p>
          <a:p>
            <a:pPr lvl="1"/>
            <a:r>
              <a:rPr lang="en-CA" noProof="0" dirty="0" smtClean="0"/>
              <a:t>All of these methods must be defined when a class implements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229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Access modifiers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853136"/>
          </a:xfrm>
        </p:spPr>
        <p:txBody>
          <a:bodyPr>
            <a:normAutofit fontScale="92500"/>
          </a:bodyPr>
          <a:lstStyle/>
          <a:p>
            <a:r>
              <a:rPr lang="en-CA" noProof="0" dirty="0" smtClean="0"/>
              <a:t>Access modifiers allow us to control the visibility range of our classes, methods, and </a:t>
            </a:r>
            <a:r>
              <a:rPr lang="en-CA" dirty="0" smtClean="0"/>
              <a:t>data – to control who is given access to them.</a:t>
            </a:r>
            <a:endParaRPr lang="en-CA" noProof="0" dirty="0" smtClean="0"/>
          </a:p>
          <a:p>
            <a:endParaRPr lang="en-CA" noProof="0" dirty="0" smtClean="0"/>
          </a:p>
          <a:p>
            <a:r>
              <a:rPr lang="en-CA" noProof="0" dirty="0" smtClean="0"/>
              <a:t>There exist 4 levels of access</a:t>
            </a:r>
          </a:p>
          <a:p>
            <a:pPr lvl="1"/>
            <a:r>
              <a:rPr lang="en-CA" b="1" noProof="0" dirty="0" smtClean="0"/>
              <a:t>private</a:t>
            </a:r>
            <a:r>
              <a:rPr lang="en-CA" noProof="0" dirty="0" smtClean="0"/>
              <a:t>: accessible only from inside the class</a:t>
            </a:r>
          </a:p>
          <a:p>
            <a:pPr lvl="1"/>
            <a:r>
              <a:rPr lang="en-CA" i="1" dirty="0" smtClean="0"/>
              <a:t>package-private</a:t>
            </a:r>
            <a:r>
              <a:rPr lang="en-CA" dirty="0" smtClean="0"/>
              <a:t> (default): accessible only from inside the same package.</a:t>
            </a:r>
            <a:br>
              <a:rPr lang="en-CA" dirty="0" smtClean="0"/>
            </a:br>
            <a:r>
              <a:rPr lang="en-CA" dirty="0" smtClean="0"/>
              <a:t>This is the default level of access (no keyword).</a:t>
            </a:r>
            <a:endParaRPr lang="en-CA" noProof="0" dirty="0" smtClean="0"/>
          </a:p>
          <a:p>
            <a:pPr lvl="1"/>
            <a:r>
              <a:rPr lang="en-CA" b="1" noProof="0" dirty="0" smtClean="0"/>
              <a:t>protected</a:t>
            </a:r>
            <a:r>
              <a:rPr lang="en-CA" noProof="0" dirty="0" smtClean="0"/>
              <a:t>: accessible from the package or from any subclass</a:t>
            </a:r>
          </a:p>
          <a:p>
            <a:pPr lvl="1"/>
            <a:r>
              <a:rPr lang="en-CA" b="1" noProof="0" dirty="0" smtClean="0"/>
              <a:t>public</a:t>
            </a:r>
            <a:r>
              <a:rPr lang="en-CA" noProof="0" dirty="0" smtClean="0"/>
              <a:t>: accessible from </a:t>
            </a:r>
            <a:r>
              <a:rPr lang="en-CA" dirty="0" smtClean="0"/>
              <a:t>anywhere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Interfaces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257800"/>
          </a:xfrm>
        </p:spPr>
        <p:txBody>
          <a:bodyPr>
            <a:normAutofit fontScale="92500" lnSpcReduction="10000"/>
          </a:bodyPr>
          <a:lstStyle/>
          <a:p>
            <a:r>
              <a:rPr lang="en-CA" b="1" noProof="0" dirty="0" smtClean="0"/>
              <a:t>Interfaces</a:t>
            </a:r>
            <a:r>
              <a:rPr lang="en-CA" noProof="0" dirty="0" smtClean="0"/>
              <a:t>:</a:t>
            </a:r>
          </a:p>
          <a:p>
            <a:pPr lvl="1"/>
            <a:r>
              <a:rPr lang="en-CA" dirty="0" smtClean="0"/>
              <a:t>Using </a:t>
            </a:r>
            <a:r>
              <a:rPr lang="en-CA" dirty="0"/>
              <a:t>the keyword </a:t>
            </a:r>
            <a:r>
              <a:rPr lang="en-CA" b="1" dirty="0"/>
              <a:t>implements</a:t>
            </a:r>
            <a:r>
              <a:rPr lang="en-CA" dirty="0"/>
              <a:t>, a class can implement multiple interfaces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All subclasses of the class will also implement the interface.</a:t>
            </a:r>
            <a:endParaRPr lang="en-CA" dirty="0"/>
          </a:p>
          <a:p>
            <a:pPr lvl="1"/>
            <a:r>
              <a:rPr lang="en-CA" noProof="0" dirty="0" smtClean="0"/>
              <a:t>Using the keyword </a:t>
            </a:r>
            <a:r>
              <a:rPr lang="en-CA" b="1" noProof="0" dirty="0" smtClean="0"/>
              <a:t>extends</a:t>
            </a:r>
            <a:r>
              <a:rPr lang="en-CA" noProof="0" dirty="0" smtClean="0"/>
              <a:t>, an interface can inherit from multiple </a:t>
            </a:r>
            <a:r>
              <a:rPr lang="en-CA" dirty="0" smtClean="0"/>
              <a:t>parent interfaces.</a:t>
            </a:r>
          </a:p>
          <a:p>
            <a:pPr lvl="1"/>
            <a:r>
              <a:rPr lang="en-CA" dirty="0" smtClean="0"/>
              <a:t>Interface variables can store references to any object whose class implements the interface, and can be used to invoke any methods (or access any constants) declared in the interface – and only those members.</a:t>
            </a:r>
          </a:p>
          <a:p>
            <a:pPr lvl="2"/>
            <a:r>
              <a:rPr lang="en-CA" dirty="0" smtClean="0"/>
              <a:t>Other members of the object are hidden, as if private.</a:t>
            </a:r>
          </a:p>
          <a:p>
            <a:pPr lvl="2"/>
            <a:r>
              <a:rPr lang="en-CA" dirty="0" smtClean="0"/>
              <a:t>Interface variables can also be used to invoke any method in the </a:t>
            </a:r>
            <a:r>
              <a:rPr lang="en-CA" dirty="0" err="1" smtClean="0"/>
              <a:t>java.lang.Object</a:t>
            </a:r>
            <a:r>
              <a:rPr lang="en-CA" dirty="0" smtClean="0"/>
              <a:t> class. Every class inherits from Object, and so every object is guaranteed to have those methods.</a:t>
            </a:r>
            <a:endParaRPr lang="en-CA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437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Class definitions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r>
              <a:rPr lang="en-CA" sz="1600" dirty="0" smtClean="0">
                <a:latin typeface="+mj-lt"/>
              </a:rPr>
              <a:t>Class structure</a:t>
            </a:r>
            <a:endParaRPr lang="en-CA" sz="1600" noProof="0" dirty="0" smtClean="0">
              <a:latin typeface="+mj-lt"/>
            </a:endParaRP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class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Student {</a:t>
            </a:r>
          </a:p>
          <a:p>
            <a:pPr>
              <a:buNone/>
            </a:pPr>
            <a:r>
              <a:rPr lang="en-CA" sz="1600" noProof="0" dirty="0" smtClean="0">
                <a:solidFill>
                  <a:srgbClr val="3F7F5F"/>
                </a:solidFill>
                <a:latin typeface="+mj-lt"/>
              </a:rPr>
              <a:t>	// Java code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CA" sz="1600" dirty="0" smtClean="0">
                <a:solidFill>
                  <a:srgbClr val="000000"/>
                </a:solidFill>
                <a:latin typeface="+mj-lt"/>
              </a:rPr>
              <a:t>Instance variables</a:t>
            </a:r>
            <a:endParaRPr lang="en-CA" sz="16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class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Student {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0000C0"/>
                </a:solidFill>
                <a:latin typeface="+mj-lt"/>
              </a:rPr>
              <a:t>id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String </a:t>
            </a:r>
            <a:r>
              <a:rPr lang="en-CA" sz="1600" b="1" noProof="0" dirty="0" smtClean="0">
                <a:solidFill>
                  <a:srgbClr val="0000C0"/>
                </a:solidFill>
                <a:latin typeface="+mj-lt"/>
              </a:rPr>
              <a:t>name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0000C0"/>
                </a:solidFill>
                <a:latin typeface="+mj-lt"/>
              </a:rPr>
              <a:t>age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	private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7F0055"/>
                </a:solidFill>
                <a:latin typeface="+mj-lt"/>
              </a:rPr>
              <a:t>boolean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0000C0"/>
                </a:solidFill>
                <a:latin typeface="+mj-lt"/>
              </a:rPr>
              <a:t>isActive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CA" sz="1600" dirty="0" smtClean="0">
                <a:solidFill>
                  <a:srgbClr val="000000"/>
                </a:solidFill>
                <a:latin typeface="+mj-lt"/>
              </a:rPr>
              <a:t>Class variables</a:t>
            </a:r>
            <a:endParaRPr lang="en-CA" sz="1600" noProof="0" dirty="0" smtClean="0">
              <a:solidFill>
                <a:srgbClr val="000000"/>
              </a:solidFill>
              <a:latin typeface="+mj-lt"/>
            </a:endParaRP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public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class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College {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	public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smtClean="0">
                <a:solidFill>
                  <a:srgbClr val="7F0055"/>
                </a:solidFill>
                <a:latin typeface="+mj-lt"/>
              </a:rPr>
              <a:t>static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7F0055"/>
                </a:solidFill>
                <a:latin typeface="+mj-lt"/>
              </a:rPr>
              <a:t>int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600" b="1" noProof="0" dirty="0" err="1" smtClean="0">
                <a:solidFill>
                  <a:srgbClr val="0000C0"/>
                </a:solidFill>
                <a:latin typeface="+mj-lt"/>
              </a:rPr>
              <a:t>studentsCount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 = 100;</a:t>
            </a:r>
          </a:p>
          <a:p>
            <a:pPr>
              <a:buNone/>
            </a:pP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CA" sz="1600" b="1" noProof="0" dirty="0" smtClean="0">
              <a:latin typeface="+mj-lt"/>
            </a:endParaRPr>
          </a:p>
          <a:p>
            <a:pPr>
              <a:buNone/>
            </a:pPr>
            <a:r>
              <a:rPr lang="en-CA" sz="1600" b="1" noProof="0" dirty="0" err="1" smtClean="0">
                <a:solidFill>
                  <a:srgbClr val="000000"/>
                </a:solidFill>
                <a:latin typeface="+mj-lt"/>
              </a:rPr>
              <a:t>System.</a:t>
            </a:r>
            <a:r>
              <a:rPr lang="en-CA" sz="1600" b="1" noProof="0" dirty="0" err="1" smtClean="0">
                <a:solidFill>
                  <a:srgbClr val="0000C0"/>
                </a:solidFill>
                <a:latin typeface="+mj-lt"/>
              </a:rPr>
              <a:t>out</a:t>
            </a:r>
            <a:r>
              <a:rPr lang="en-CA" sz="1600" b="1" noProof="0" dirty="0" err="1" smtClean="0">
                <a:solidFill>
                  <a:srgbClr val="000000"/>
                </a:solidFill>
                <a:latin typeface="+mj-lt"/>
              </a:rPr>
              <a:t>.println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CA" sz="1600" b="1" noProof="0" dirty="0" err="1" smtClean="0">
                <a:solidFill>
                  <a:srgbClr val="000000"/>
                </a:solidFill>
                <a:latin typeface="+mj-lt"/>
              </a:rPr>
              <a:t>College.</a:t>
            </a:r>
            <a:r>
              <a:rPr lang="en-CA" sz="1600" b="1" noProof="0" dirty="0" err="1" smtClean="0">
                <a:solidFill>
                  <a:srgbClr val="0000C0"/>
                </a:solidFill>
                <a:latin typeface="+mj-lt"/>
              </a:rPr>
              <a:t>studentsCount</a:t>
            </a:r>
            <a:r>
              <a:rPr lang="en-CA" sz="1600" b="1" noProof="0" dirty="0" smtClean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Comments in Java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3600" dirty="0" smtClean="0"/>
              <a:t>Single-line comment</a:t>
            </a:r>
            <a:endParaRPr lang="en-CA" sz="3600" noProof="0" dirty="0" smtClean="0"/>
          </a:p>
          <a:p>
            <a:pPr>
              <a:buNone/>
            </a:pPr>
            <a:r>
              <a:rPr lang="en-CA" sz="3600" noProof="0" dirty="0" smtClean="0">
                <a:solidFill>
                  <a:srgbClr val="3F7F5F"/>
                </a:solidFill>
              </a:rPr>
              <a:t>//</a:t>
            </a:r>
            <a:r>
              <a:rPr lang="en-CA" sz="3600" noProof="0" dirty="0" err="1" smtClean="0">
                <a:solidFill>
                  <a:srgbClr val="3F7F5F"/>
                </a:solidFill>
              </a:rPr>
              <a:t>System.out.println</a:t>
            </a:r>
            <a:r>
              <a:rPr lang="en-CA" sz="3600" noProof="0" dirty="0" smtClean="0">
                <a:solidFill>
                  <a:srgbClr val="3F7F5F"/>
                </a:solidFill>
              </a:rPr>
              <a:t>(</a:t>
            </a:r>
            <a:r>
              <a:rPr lang="en-CA" sz="3600" noProof="0" dirty="0" err="1" smtClean="0">
                <a:solidFill>
                  <a:srgbClr val="3F7F5F"/>
                </a:solidFill>
              </a:rPr>
              <a:t>College.studentsCount</a:t>
            </a:r>
            <a:r>
              <a:rPr lang="en-CA" sz="3600" noProof="0" dirty="0" smtClean="0">
                <a:solidFill>
                  <a:srgbClr val="3F7F5F"/>
                </a:solidFill>
              </a:rPr>
              <a:t>);</a:t>
            </a:r>
          </a:p>
          <a:p>
            <a:pPr>
              <a:buNone/>
            </a:pPr>
            <a:r>
              <a:rPr lang="en-CA" sz="3600" dirty="0" smtClean="0"/>
              <a:t>We use</a:t>
            </a:r>
            <a:r>
              <a:rPr lang="en-CA" sz="3600" noProof="0" dirty="0" smtClean="0"/>
              <a:t> // to mark the rest of the line as a comment.</a:t>
            </a:r>
          </a:p>
          <a:p>
            <a:pPr>
              <a:buNone/>
            </a:pPr>
            <a:endParaRPr lang="en-CA" sz="3600" noProof="0" dirty="0" smtClean="0"/>
          </a:p>
          <a:p>
            <a:r>
              <a:rPr lang="en-CA" sz="3600" noProof="0" dirty="0" smtClean="0"/>
              <a:t>Multi-line comment</a:t>
            </a:r>
          </a:p>
          <a:p>
            <a:pPr>
              <a:buNone/>
            </a:pPr>
            <a:r>
              <a:rPr lang="en-CA" sz="3600" noProof="0" dirty="0" smtClean="0">
                <a:solidFill>
                  <a:srgbClr val="3F7F5F"/>
                </a:solidFill>
              </a:rPr>
              <a:t>	/*private </a:t>
            </a:r>
            <a:r>
              <a:rPr lang="en-CA" sz="3600" noProof="0" dirty="0" err="1" smtClean="0">
                <a:solidFill>
                  <a:srgbClr val="3F7F5F"/>
                </a:solidFill>
              </a:rPr>
              <a:t>int</a:t>
            </a:r>
            <a:r>
              <a:rPr lang="en-CA" sz="3600" noProof="0" dirty="0" smtClean="0">
                <a:solidFill>
                  <a:srgbClr val="3F7F5F"/>
                </a:solidFill>
              </a:rPr>
              <a:t> id;</a:t>
            </a:r>
          </a:p>
          <a:p>
            <a:pPr>
              <a:buNone/>
            </a:pPr>
            <a:r>
              <a:rPr lang="en-CA" sz="3600" noProof="0" dirty="0" smtClean="0">
                <a:solidFill>
                  <a:srgbClr val="3F7F5F"/>
                </a:solidFill>
              </a:rPr>
              <a:t>	private String name;</a:t>
            </a:r>
          </a:p>
          <a:p>
            <a:pPr>
              <a:buNone/>
            </a:pPr>
            <a:r>
              <a:rPr lang="en-CA" sz="3600" noProof="0" dirty="0" smtClean="0">
                <a:solidFill>
                  <a:srgbClr val="3F7F5F"/>
                </a:solidFill>
              </a:rPr>
              <a:t>	private </a:t>
            </a:r>
            <a:r>
              <a:rPr lang="en-CA" sz="3600" noProof="0" dirty="0" err="1" smtClean="0">
                <a:solidFill>
                  <a:srgbClr val="3F7F5F"/>
                </a:solidFill>
              </a:rPr>
              <a:t>int</a:t>
            </a:r>
            <a:r>
              <a:rPr lang="en-CA" sz="3600" noProof="0" dirty="0" smtClean="0">
                <a:solidFill>
                  <a:srgbClr val="3F7F5F"/>
                </a:solidFill>
              </a:rPr>
              <a:t> age;*/</a:t>
            </a:r>
          </a:p>
          <a:p>
            <a:pPr>
              <a:buNone/>
            </a:pPr>
            <a:r>
              <a:rPr lang="en-CA" sz="3600" noProof="0" dirty="0" smtClean="0"/>
              <a:t>Here we use /* and */ as delimiters to define the comment’s range.</a:t>
            </a:r>
          </a:p>
          <a:p>
            <a:pPr>
              <a:buNone/>
            </a:pPr>
            <a:endParaRPr lang="en-CA" sz="3600" noProof="0" dirty="0" smtClean="0"/>
          </a:p>
          <a:p>
            <a:r>
              <a:rPr lang="en-CA" sz="3600" noProof="0" dirty="0" smtClean="0"/>
              <a:t>Eclipse shortcut:  Ctrl + Shift + C</a:t>
            </a:r>
          </a:p>
          <a:p>
            <a:endParaRPr lang="en-CA" sz="36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final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public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class</a:t>
            </a:r>
            <a:r>
              <a:rPr lang="en-CA" sz="2000" noProof="0" dirty="0" smtClean="0">
                <a:solidFill>
                  <a:srgbClr val="000000"/>
                </a:solidFill>
              </a:rPr>
              <a:t> Student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final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0000C0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String </a:t>
            </a:r>
            <a:r>
              <a:rPr lang="en-CA" sz="2000" noProof="0" dirty="0" smtClean="0">
                <a:solidFill>
                  <a:srgbClr val="0000C0"/>
                </a:solidFill>
              </a:rPr>
              <a:t>name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final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0000C0"/>
                </a:solidFill>
              </a:rPr>
              <a:t>age</a:t>
            </a:r>
            <a:r>
              <a:rPr lang="en-CA" sz="2000" noProof="0" dirty="0" smtClean="0">
                <a:solidFill>
                  <a:srgbClr val="000000"/>
                </a:solidFill>
              </a:rPr>
              <a:t> = 20;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7F0055"/>
                </a:solidFill>
              </a:rPr>
              <a:t>private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7F0055"/>
                </a:solidFill>
              </a:rPr>
              <a:t>static final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7F0055"/>
                </a:solidFill>
              </a:rPr>
              <a:t>int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C0"/>
                </a:solidFill>
              </a:rPr>
              <a:t>count</a:t>
            </a:r>
            <a:r>
              <a:rPr lang="en-CA" sz="2000" dirty="0" smtClean="0">
                <a:solidFill>
                  <a:srgbClr val="000000"/>
                </a:solidFill>
              </a:rPr>
              <a:t>;</a:t>
            </a:r>
            <a:endParaRPr lang="en-CA" sz="20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CA" sz="2000" noProof="0" dirty="0" smtClean="0"/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public</a:t>
            </a:r>
            <a:r>
              <a:rPr lang="en-CA" sz="2000" noProof="0" dirty="0" smtClean="0">
                <a:solidFill>
                  <a:srgbClr val="000000"/>
                </a:solidFill>
              </a:rPr>
              <a:t> Student(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6A3E3E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	this</a:t>
            </a:r>
            <a:r>
              <a:rPr lang="en-CA" sz="2000" noProof="0" dirty="0" smtClean="0">
                <a:solidFill>
                  <a:srgbClr val="000000"/>
                </a:solidFill>
              </a:rPr>
              <a:t>.</a:t>
            </a:r>
            <a:r>
              <a:rPr lang="en-CA" sz="2000" noProof="0" dirty="0" smtClean="0">
                <a:solidFill>
                  <a:srgbClr val="0000C0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 = </a:t>
            </a:r>
            <a:r>
              <a:rPr lang="en-CA" sz="2000" noProof="0" dirty="0" smtClean="0">
                <a:solidFill>
                  <a:srgbClr val="6A3E3E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}</a:t>
            </a:r>
          </a:p>
          <a:p>
            <a:pPr>
              <a:buNone/>
            </a:pPr>
            <a:r>
              <a:rPr lang="en-CA" sz="2000" dirty="0" smtClean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3F7F5F"/>
                </a:solidFill>
              </a:rPr>
              <a:t>// static initializer</a:t>
            </a:r>
            <a:endParaRPr lang="en-CA" sz="20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static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	</a:t>
            </a:r>
            <a:r>
              <a:rPr lang="en-CA" sz="2000" dirty="0" smtClean="0">
                <a:solidFill>
                  <a:srgbClr val="0000C0"/>
                </a:solidFill>
              </a:rPr>
              <a:t>count</a:t>
            </a:r>
            <a:r>
              <a:rPr lang="en-CA" sz="2000" noProof="0" dirty="0" smtClean="0">
                <a:solidFill>
                  <a:srgbClr val="000000"/>
                </a:solidFill>
              </a:rPr>
              <a:t> = 100;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000000"/>
                </a:solidFill>
              </a:rPr>
              <a:t>}</a:t>
            </a:r>
            <a:endParaRPr lang="en-CA" sz="20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355976" y="1600200"/>
            <a:ext cx="4608512" cy="51411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000000"/>
                </a:solidFill>
              </a:rPr>
              <a:t>final</a:t>
            </a: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Variables must be initialized, and cannot be modified after.</a:t>
            </a:r>
          </a:p>
          <a:p>
            <a:pPr lvl="2"/>
            <a:r>
              <a:rPr lang="en-CA" sz="2400" dirty="0" smtClean="0">
                <a:solidFill>
                  <a:srgbClr val="000000"/>
                </a:solidFill>
              </a:rPr>
              <a:t>Declaration (age)</a:t>
            </a:r>
          </a:p>
          <a:p>
            <a:pPr lvl="2"/>
            <a:r>
              <a:rPr lang="en-CA" sz="2400" dirty="0" smtClean="0">
                <a:solidFill>
                  <a:srgbClr val="000000"/>
                </a:solidFill>
              </a:rPr>
              <a:t>Constructor (id)</a:t>
            </a:r>
          </a:p>
          <a:p>
            <a:pPr lvl="3"/>
            <a:r>
              <a:rPr lang="en-CA" sz="2100" dirty="0" smtClean="0">
                <a:solidFill>
                  <a:srgbClr val="000000"/>
                </a:solidFill>
              </a:rPr>
              <a:t>Instance variables </a:t>
            </a:r>
          </a:p>
          <a:p>
            <a:pPr lvl="2"/>
            <a:r>
              <a:rPr lang="en-CA" sz="2400" dirty="0" smtClean="0">
                <a:solidFill>
                  <a:srgbClr val="000000"/>
                </a:solidFill>
              </a:rPr>
              <a:t>Static initializer (count)</a:t>
            </a:r>
          </a:p>
          <a:p>
            <a:pPr lvl="3"/>
            <a:r>
              <a:rPr lang="en-CA" sz="2100" dirty="0" smtClean="0">
                <a:solidFill>
                  <a:srgbClr val="000000"/>
                </a:solidFill>
              </a:rPr>
              <a:t>Class variables</a:t>
            </a:r>
            <a:endParaRPr lang="en-CA" sz="900" dirty="0" smtClean="0">
              <a:solidFill>
                <a:srgbClr val="000000"/>
              </a:solidFill>
            </a:endParaRP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Final methods cannot be redefined.</a:t>
            </a: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Final classes cannot be inherited from.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</a:t>
            </a:r>
            <a:r>
              <a:rPr lang="en-CA" noProof="0" dirty="0" smtClean="0"/>
              <a:t>his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public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class</a:t>
            </a:r>
            <a:r>
              <a:rPr lang="en-CA" sz="2000" noProof="0" dirty="0" smtClean="0">
                <a:solidFill>
                  <a:srgbClr val="000000"/>
                </a:solidFill>
              </a:rPr>
              <a:t> Student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final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0000C0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String </a:t>
            </a:r>
            <a:r>
              <a:rPr lang="en-CA" sz="2000" noProof="0" dirty="0" smtClean="0">
                <a:solidFill>
                  <a:srgbClr val="0000C0"/>
                </a:solidFill>
              </a:rPr>
              <a:t>name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private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7F0055"/>
                </a:solidFill>
              </a:rPr>
              <a:t>final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0000C0"/>
                </a:solidFill>
              </a:rPr>
              <a:t>age</a:t>
            </a:r>
            <a:r>
              <a:rPr lang="en-CA" sz="2000" noProof="0" dirty="0" smtClean="0">
                <a:solidFill>
                  <a:srgbClr val="000000"/>
                </a:solidFill>
              </a:rPr>
              <a:t> = 20;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7F0055"/>
                </a:solidFill>
              </a:rPr>
              <a:t>private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7F0055"/>
                </a:solidFill>
              </a:rPr>
              <a:t>static final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err="1">
                <a:solidFill>
                  <a:srgbClr val="7F0055"/>
                </a:solidFill>
              </a:rPr>
              <a:t>int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C0"/>
                </a:solidFill>
              </a:rPr>
              <a:t>count</a:t>
            </a:r>
            <a:r>
              <a:rPr lang="en-CA" sz="2000" dirty="0" smtClean="0">
                <a:solidFill>
                  <a:srgbClr val="000000"/>
                </a:solidFill>
              </a:rPr>
              <a:t>;</a:t>
            </a:r>
            <a:endParaRPr lang="en-CA" sz="20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CA" sz="2000" noProof="0" dirty="0" smtClean="0"/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public</a:t>
            </a:r>
            <a:r>
              <a:rPr lang="en-CA" sz="2000" noProof="0" dirty="0" smtClean="0">
                <a:solidFill>
                  <a:srgbClr val="000000"/>
                </a:solidFill>
              </a:rPr>
              <a:t> Student(</a:t>
            </a:r>
            <a:r>
              <a:rPr lang="en-CA" sz="2000" noProof="0" dirty="0" err="1" smtClean="0">
                <a:solidFill>
                  <a:srgbClr val="7F0055"/>
                </a:solidFill>
              </a:rPr>
              <a:t>int</a:t>
            </a:r>
            <a:r>
              <a:rPr lang="en-CA" sz="2000" noProof="0" dirty="0" smtClean="0">
                <a:solidFill>
                  <a:srgbClr val="000000"/>
                </a:solidFill>
              </a:rPr>
              <a:t> </a:t>
            </a:r>
            <a:r>
              <a:rPr lang="en-CA" sz="2000" noProof="0" dirty="0" smtClean="0">
                <a:solidFill>
                  <a:srgbClr val="6A3E3E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7F0055"/>
                </a:solidFill>
              </a:rPr>
              <a:t>		this</a:t>
            </a:r>
            <a:r>
              <a:rPr lang="en-CA" sz="2000" noProof="0" dirty="0" smtClean="0">
                <a:solidFill>
                  <a:srgbClr val="000000"/>
                </a:solidFill>
              </a:rPr>
              <a:t>.</a:t>
            </a:r>
            <a:r>
              <a:rPr lang="en-CA" sz="2000" noProof="0" dirty="0" smtClean="0">
                <a:solidFill>
                  <a:srgbClr val="0000C0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 = </a:t>
            </a:r>
            <a:r>
              <a:rPr lang="en-CA" sz="2000" noProof="0" dirty="0" smtClean="0">
                <a:solidFill>
                  <a:srgbClr val="6A3E3E"/>
                </a:solidFill>
              </a:rPr>
              <a:t>id</a:t>
            </a:r>
            <a:r>
              <a:rPr lang="en-CA" sz="2000" noProof="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}</a:t>
            </a:r>
          </a:p>
          <a:p>
            <a:pPr>
              <a:buNone/>
            </a:pPr>
            <a:r>
              <a:rPr lang="en-CA" sz="2000" dirty="0" smtClean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3F7F5F"/>
                </a:solidFill>
              </a:rPr>
              <a:t>// static initializer</a:t>
            </a:r>
            <a:endParaRPr lang="en-CA" sz="20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static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		</a:t>
            </a:r>
            <a:r>
              <a:rPr lang="en-CA" sz="2000" dirty="0" smtClean="0">
                <a:solidFill>
                  <a:srgbClr val="0000C0"/>
                </a:solidFill>
              </a:rPr>
              <a:t>count</a:t>
            </a:r>
            <a:r>
              <a:rPr lang="en-CA" sz="2000" noProof="0" dirty="0" smtClean="0">
                <a:solidFill>
                  <a:srgbClr val="000000"/>
                </a:solidFill>
              </a:rPr>
              <a:t> = 100;</a:t>
            </a:r>
          </a:p>
          <a:p>
            <a:pPr>
              <a:buNone/>
            </a:pPr>
            <a:r>
              <a:rPr lang="en-CA" sz="2000" dirty="0">
                <a:solidFill>
                  <a:srgbClr val="000000"/>
                </a:solidFill>
              </a:rPr>
              <a:t>	</a:t>
            </a:r>
            <a:r>
              <a:rPr lang="en-CA" sz="2000" dirty="0" smtClean="0">
                <a:solidFill>
                  <a:srgbClr val="000000"/>
                </a:solidFill>
              </a:rPr>
              <a:t>}</a:t>
            </a:r>
            <a:endParaRPr lang="en-CA" sz="20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2000" noProof="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355976" y="1600200"/>
            <a:ext cx="4752528" cy="51411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000000"/>
                </a:solidFill>
              </a:rPr>
              <a:t>this</a:t>
            </a: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Within an instance method or a constructor, </a:t>
            </a:r>
            <a:r>
              <a:rPr lang="en-CA" sz="2400" b="1" dirty="0" smtClean="0">
                <a:solidFill>
                  <a:srgbClr val="000000"/>
                </a:solidFill>
              </a:rPr>
              <a:t>this</a:t>
            </a:r>
            <a:r>
              <a:rPr lang="en-CA" sz="2400" dirty="0" smtClean="0">
                <a:solidFill>
                  <a:srgbClr val="000000"/>
                </a:solidFill>
              </a:rPr>
              <a:t> is a reference to the current object, whose method/constructor is being called.</a:t>
            </a: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Cannot be used in static contexts.</a:t>
            </a:r>
          </a:p>
          <a:p>
            <a:pPr lvl="1"/>
            <a:r>
              <a:rPr lang="en-CA" sz="2400" dirty="0" smtClean="0">
                <a:solidFill>
                  <a:srgbClr val="000000"/>
                </a:solidFill>
              </a:rPr>
              <a:t>In non-static contexts, it shouldn’t be used to refer to static members.</a:t>
            </a:r>
          </a:p>
          <a:p>
            <a:pPr lvl="2"/>
            <a:r>
              <a:rPr lang="en-CA" sz="2100" dirty="0" smtClean="0">
                <a:solidFill>
                  <a:srgbClr val="000000"/>
                </a:solidFill>
              </a:rPr>
              <a:t>However, doing so only generates a warning, not an error.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315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Method declarations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3200" b="1" noProof="0" dirty="0" smtClean="0">
                <a:solidFill>
                  <a:srgbClr val="7F0055"/>
                </a:solidFill>
              </a:rPr>
              <a:t>public</a:t>
            </a:r>
            <a:r>
              <a:rPr lang="en-CA" sz="3200" b="1" noProof="0" dirty="0" smtClean="0">
                <a:solidFill>
                  <a:srgbClr val="000000"/>
                </a:solidFill>
              </a:rPr>
              <a:t> </a:t>
            </a:r>
            <a:r>
              <a:rPr lang="en-CA" sz="3200" b="1" noProof="0" dirty="0" smtClean="0">
                <a:solidFill>
                  <a:srgbClr val="7F0055"/>
                </a:solidFill>
              </a:rPr>
              <a:t>void</a:t>
            </a:r>
            <a:r>
              <a:rPr lang="en-CA" sz="3200" b="1" noProof="0" dirty="0" smtClean="0">
                <a:solidFill>
                  <a:srgbClr val="000000"/>
                </a:solidFill>
              </a:rPr>
              <a:t> </a:t>
            </a:r>
            <a:r>
              <a:rPr lang="en-CA" sz="3200" b="1" noProof="0" dirty="0" err="1" smtClean="0">
                <a:solidFill>
                  <a:srgbClr val="000000"/>
                </a:solidFill>
              </a:rPr>
              <a:t>addStudent</a:t>
            </a:r>
            <a:r>
              <a:rPr lang="en-CA" sz="3200" b="1" noProof="0" dirty="0" smtClean="0">
                <a:solidFill>
                  <a:srgbClr val="000000"/>
                </a:solidFill>
              </a:rPr>
              <a:t>(Student </a:t>
            </a:r>
            <a:r>
              <a:rPr lang="en-CA" sz="3200" b="1" noProof="0" dirty="0" err="1" smtClean="0">
                <a:solidFill>
                  <a:srgbClr val="6A3E3E"/>
                </a:solidFill>
              </a:rPr>
              <a:t>stu</a:t>
            </a:r>
            <a:r>
              <a:rPr lang="en-CA" sz="3200" b="1" noProof="0" dirty="0" smtClean="0">
                <a:solidFill>
                  <a:srgbClr val="000000"/>
                </a:solidFill>
              </a:rPr>
              <a:t>) throws Exception</a:t>
            </a:r>
          </a:p>
          <a:p>
            <a:pPr>
              <a:buNone/>
            </a:pPr>
            <a:r>
              <a:rPr lang="en-CA" sz="3200" b="1" noProof="0" dirty="0" smtClean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3F7F5F"/>
                </a:solidFill>
              </a:rPr>
              <a:t>	// code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</a:rPr>
              <a:t>}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CA" sz="3200" dirty="0" smtClean="0">
                <a:solidFill>
                  <a:srgbClr val="000000"/>
                </a:solidFill>
              </a:rPr>
              <a:t>Method declarations consist of up to 6 components: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</a:endParaRPr>
          </a:p>
          <a:p>
            <a:pPr lvl="2">
              <a:tabLst>
                <a:tab pos="3403600" algn="l"/>
              </a:tabLst>
            </a:pPr>
            <a:r>
              <a:rPr lang="en-CA" sz="3200" b="1" noProof="0" dirty="0" smtClean="0"/>
              <a:t>public</a:t>
            </a:r>
            <a:r>
              <a:rPr lang="en-CA" sz="3200" noProof="0" dirty="0" smtClean="0"/>
              <a:t> 	: </a:t>
            </a:r>
            <a:r>
              <a:rPr lang="en-CA" sz="3200" dirty="0" smtClean="0"/>
              <a:t>access modifier</a:t>
            </a:r>
            <a:endParaRPr lang="en-CA" sz="3200" noProof="0" dirty="0" smtClean="0"/>
          </a:p>
          <a:p>
            <a:pPr lvl="2">
              <a:tabLst>
                <a:tab pos="3403600" algn="l"/>
              </a:tabLst>
            </a:pPr>
            <a:r>
              <a:rPr lang="en-CA" sz="3200" b="1" noProof="0" dirty="0" smtClean="0"/>
              <a:t>void</a:t>
            </a:r>
            <a:r>
              <a:rPr lang="en-CA" sz="3200" noProof="0" dirty="0" smtClean="0"/>
              <a:t> 	: return type</a:t>
            </a:r>
          </a:p>
          <a:p>
            <a:pPr lvl="2">
              <a:tabLst>
                <a:tab pos="3403600" algn="l"/>
              </a:tabLst>
            </a:pPr>
            <a:r>
              <a:rPr lang="en-CA" sz="3200" b="1" noProof="0" dirty="0" err="1" smtClean="0"/>
              <a:t>addStudent</a:t>
            </a:r>
            <a:r>
              <a:rPr lang="en-CA" sz="3200" noProof="0" dirty="0" smtClean="0"/>
              <a:t> 	: method name</a:t>
            </a:r>
          </a:p>
          <a:p>
            <a:pPr lvl="2">
              <a:tabLst>
                <a:tab pos="3403600" algn="l"/>
              </a:tabLst>
            </a:pPr>
            <a:r>
              <a:rPr lang="en-CA" sz="3200" b="1" noProof="0" dirty="0" smtClean="0"/>
              <a:t>(Student </a:t>
            </a:r>
            <a:r>
              <a:rPr lang="en-CA" sz="3200" b="1" noProof="0" dirty="0" err="1" smtClean="0"/>
              <a:t>stu</a:t>
            </a:r>
            <a:r>
              <a:rPr lang="en-CA" sz="3200" b="1" noProof="0" dirty="0" smtClean="0"/>
              <a:t>)</a:t>
            </a:r>
            <a:r>
              <a:rPr lang="en-CA" sz="3200" noProof="0" dirty="0" smtClean="0"/>
              <a:t> 	: parameter list</a:t>
            </a:r>
          </a:p>
          <a:p>
            <a:pPr lvl="2">
              <a:tabLst>
                <a:tab pos="3403600" algn="l"/>
              </a:tabLst>
            </a:pPr>
            <a:r>
              <a:rPr lang="en-CA" sz="3200" b="1" dirty="0" smtClean="0"/>
              <a:t>throws Exception</a:t>
            </a:r>
            <a:r>
              <a:rPr lang="en-CA" sz="3200" dirty="0" smtClean="0"/>
              <a:t> 	: exception list</a:t>
            </a:r>
            <a:endParaRPr lang="en-CA" sz="3200" b="1" noProof="0" dirty="0" smtClean="0"/>
          </a:p>
          <a:p>
            <a:pPr lvl="2">
              <a:tabLst>
                <a:tab pos="3403600" algn="l"/>
              </a:tabLst>
            </a:pPr>
            <a:r>
              <a:rPr lang="en-CA" sz="3200" noProof="0" dirty="0" smtClean="0"/>
              <a:t>{ //code }	: </a:t>
            </a:r>
            <a:r>
              <a:rPr lang="en-CA" sz="3200" dirty="0" smtClean="0"/>
              <a:t>method body</a:t>
            </a:r>
            <a:endParaRPr lang="en-CA" sz="32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Method parameters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Primitive types are </a:t>
            </a:r>
            <a:r>
              <a:rPr lang="en-CA" b="1" dirty="0" smtClean="0"/>
              <a:t>value types</a:t>
            </a:r>
            <a:r>
              <a:rPr lang="en-CA" dirty="0" smtClean="0"/>
              <a:t>, whereas Object types are </a:t>
            </a:r>
            <a:r>
              <a:rPr lang="en-CA" b="1" dirty="0" smtClean="0"/>
              <a:t>reference types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value in memory of a value-type variable is the actual value.</a:t>
            </a:r>
          </a:p>
          <a:p>
            <a:r>
              <a:rPr lang="en-CA" dirty="0" smtClean="0"/>
              <a:t>The value in memory of a reference-type variable is not an object, but a reference to an object.</a:t>
            </a:r>
          </a:p>
          <a:p>
            <a:pPr lvl="1"/>
            <a:r>
              <a:rPr lang="en-CA" sz="2800" dirty="0" smtClean="0"/>
              <a:t>The object itself is stored elsewhere in memory (on the Heap).</a:t>
            </a:r>
          </a:p>
          <a:p>
            <a:r>
              <a:rPr lang="en-CA" sz="3100" dirty="0" smtClean="0"/>
              <a:t>In Java, method parameters are exclusively </a:t>
            </a:r>
            <a:r>
              <a:rPr lang="en-CA" sz="3100" b="1" dirty="0" smtClean="0"/>
              <a:t>passed by value</a:t>
            </a:r>
            <a:r>
              <a:rPr lang="en-CA" sz="3100" dirty="0" smtClean="0"/>
              <a:t>, not passed by reference.</a:t>
            </a:r>
            <a:r>
              <a:rPr lang="en-CA" sz="3100" dirty="0"/>
              <a:t> </a:t>
            </a:r>
            <a:r>
              <a:rPr lang="en-CA" sz="3100" dirty="0" smtClean="0"/>
              <a:t>Therefore: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9017</TotalTime>
  <Words>1463</Words>
  <Application>Microsoft Office PowerPoint</Application>
  <PresentationFormat>On-screen Show (4:3)</PresentationFormat>
  <Paragraphs>396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Médian</vt:lpstr>
      <vt:lpstr>PowerPoint Presentation</vt:lpstr>
      <vt:lpstr>Object-oriented programming (OOP)</vt:lpstr>
      <vt:lpstr>Access modifiers</vt:lpstr>
      <vt:lpstr>Class definitions</vt:lpstr>
      <vt:lpstr>Comments in Java</vt:lpstr>
      <vt:lpstr>final</vt:lpstr>
      <vt:lpstr>this</vt:lpstr>
      <vt:lpstr>Method declarations</vt:lpstr>
      <vt:lpstr>Method parameters</vt:lpstr>
      <vt:lpstr>Method parameters</vt:lpstr>
      <vt:lpstr>Static methods</vt:lpstr>
      <vt:lpstr>Overloading methods</vt:lpstr>
      <vt:lpstr>Non-access modifiers</vt:lpstr>
      <vt:lpstr>The constructor</vt:lpstr>
      <vt:lpstr>Arrays</vt:lpstr>
      <vt:lpstr>Looping through arrays</vt:lpstr>
      <vt:lpstr>Inheritance </vt:lpstr>
      <vt:lpstr>Inheritance</vt:lpstr>
      <vt:lpstr>Inheritance:  parent class / super</vt:lpstr>
      <vt:lpstr>Inheritance:  overriding methods</vt:lpstr>
      <vt:lpstr>Pillars of OOP</vt:lpstr>
      <vt:lpstr>Pillars of OOP</vt:lpstr>
      <vt:lpstr>Pillars of OOP</vt:lpstr>
      <vt:lpstr>Upcasting / Downcasting</vt:lpstr>
      <vt:lpstr>Upcasting</vt:lpstr>
      <vt:lpstr>Downcasting</vt:lpstr>
      <vt:lpstr>instanceof</vt:lpstr>
      <vt:lpstr>Abstract classes</vt:lpstr>
      <vt:lpstr>Interfaces</vt:lpstr>
      <vt:lpstr>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321</cp:revision>
  <dcterms:created xsi:type="dcterms:W3CDTF">2016-02-08T15:32:11Z</dcterms:created>
  <dcterms:modified xsi:type="dcterms:W3CDTF">2019-05-20T14:21:37Z</dcterms:modified>
</cp:coreProperties>
</file>