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75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595" autoAdjust="0"/>
  </p:normalViewPr>
  <p:slideViewPr>
    <p:cSldViewPr>
      <p:cViewPr varScale="1">
        <p:scale>
          <a:sx n="82" d="100"/>
          <a:sy n="82" d="100"/>
        </p:scale>
        <p:origin x="90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3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smtClean="0"/>
              <a:t>Swing 1</a:t>
            </a:r>
            <a:endParaRPr lang="en-CA" noProof="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427984" y="1340768"/>
            <a:ext cx="3960440" cy="352839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cap="none" dirty="0" smtClean="0"/>
              <a:t>420-D04-SU</a:t>
            </a:r>
          </a:p>
          <a:p>
            <a:pPr algn="r"/>
            <a:r>
              <a:rPr lang="en-CA" cap="none" dirty="0" smtClean="0"/>
              <a:t>Object-oriented programming I</a:t>
            </a:r>
            <a:br>
              <a:rPr lang="en-CA" cap="none" dirty="0" smtClean="0"/>
            </a:b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sz="3600" cap="none" dirty="0" smtClean="0"/>
              <a:t>Java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 smtClean="0"/>
              <a:t>BoxLayout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4239419"/>
            <a:ext cx="8153400" cy="2501949"/>
          </a:xfrm>
        </p:spPr>
        <p:txBody>
          <a:bodyPr>
            <a:normAutofit fontScale="70000" lnSpcReduction="20000"/>
          </a:bodyPr>
          <a:lstStyle/>
          <a:p>
            <a:r>
              <a:rPr lang="en-CA" noProof="0" dirty="0" smtClean="0"/>
              <a:t>Somewhat similar to </a:t>
            </a:r>
            <a:r>
              <a:rPr lang="en-CA" noProof="0" dirty="0" err="1" smtClean="0"/>
              <a:t>FlowLayout</a:t>
            </a:r>
            <a:r>
              <a:rPr lang="en-CA" noProof="0" dirty="0" smtClean="0"/>
              <a:t>, and can</a:t>
            </a:r>
            <a:r>
              <a:rPr lang="en-CA" dirty="0" smtClean="0"/>
              <a:t> arrange the components either vertically or horizontally.</a:t>
            </a:r>
          </a:p>
          <a:p>
            <a:r>
              <a:rPr lang="en-CA" dirty="0" smtClean="0"/>
              <a:t>Unlike </a:t>
            </a:r>
            <a:r>
              <a:rPr lang="en-CA" dirty="0" err="1" smtClean="0"/>
              <a:t>FlowLayout</a:t>
            </a:r>
            <a:r>
              <a:rPr lang="en-CA" dirty="0" smtClean="0"/>
              <a:t>, the components will not wrap when the container is too small to fit them all in a line.</a:t>
            </a:r>
            <a:endParaRPr lang="en-CA" noProof="0" dirty="0" smtClean="0"/>
          </a:p>
          <a:p>
            <a:r>
              <a:rPr lang="en-CA" noProof="0" dirty="0" smtClean="0"/>
              <a:t>There is a Box class, which is a </a:t>
            </a:r>
            <a:r>
              <a:rPr lang="en-CA" noProof="0" dirty="0" err="1" smtClean="0"/>
              <a:t>JPanel</a:t>
            </a:r>
            <a:r>
              <a:rPr lang="en-CA" noProof="0" dirty="0" smtClean="0"/>
              <a:t> </a:t>
            </a:r>
            <a:r>
              <a:rPr lang="en-CA" dirty="0" smtClean="0"/>
              <a:t>with the </a:t>
            </a:r>
            <a:r>
              <a:rPr lang="en-CA" dirty="0" err="1" smtClean="0"/>
              <a:t>BoxLayout</a:t>
            </a:r>
            <a:r>
              <a:rPr lang="en-CA" dirty="0" smtClean="0"/>
              <a:t>. You can use these static methods in Box to generate a Box instance with the right orientation.</a:t>
            </a:r>
            <a:endParaRPr lang="en-CA" noProof="0" dirty="0" smtClean="0"/>
          </a:p>
          <a:p>
            <a:pPr lvl="1"/>
            <a:r>
              <a:rPr lang="en-CA" noProof="0" dirty="0" smtClean="0"/>
              <a:t>Box b1 = </a:t>
            </a:r>
            <a:r>
              <a:rPr lang="en-CA" noProof="0" dirty="0" err="1" smtClean="0"/>
              <a:t>Box.createHorizontalBox</a:t>
            </a:r>
            <a:r>
              <a:rPr lang="en-CA" noProof="0" dirty="0" smtClean="0"/>
              <a:t>();</a:t>
            </a:r>
          </a:p>
          <a:p>
            <a:pPr lvl="1"/>
            <a:r>
              <a:rPr lang="en-CA" noProof="0" dirty="0" smtClean="0"/>
              <a:t>Box b2 = </a:t>
            </a:r>
            <a:r>
              <a:rPr lang="en-CA" noProof="0" dirty="0" err="1" smtClean="0"/>
              <a:t>Box.createVerticalBox</a:t>
            </a:r>
            <a:r>
              <a:rPr lang="en-CA" noProof="0" dirty="0" smtClean="0"/>
              <a:t>();</a:t>
            </a:r>
          </a:p>
          <a:p>
            <a:pPr lvl="1"/>
            <a:endParaRPr lang="en-CA" noProof="0" dirty="0"/>
          </a:p>
        </p:txBody>
      </p:sp>
      <p:pic>
        <p:nvPicPr>
          <p:cNvPr id="4" name="Image 3" descr="Screenshot #08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1844824"/>
            <a:ext cx="3024336" cy="2304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276872"/>
            <a:ext cx="4507557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 smtClean="0"/>
              <a:t>GridLayout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4610100"/>
            <a:ext cx="8153400" cy="2059260"/>
          </a:xfrm>
        </p:spPr>
        <p:txBody>
          <a:bodyPr>
            <a:normAutofit fontScale="92500" lnSpcReduction="20000"/>
          </a:bodyPr>
          <a:lstStyle/>
          <a:p>
            <a:r>
              <a:rPr lang="en-CA" noProof="0" dirty="0" smtClean="0"/>
              <a:t>This layout </a:t>
            </a:r>
            <a:r>
              <a:rPr lang="en-CA" dirty="0" smtClean="0"/>
              <a:t>allows us to define a grid with </a:t>
            </a:r>
            <a:r>
              <a:rPr lang="en-CA" i="1" dirty="0" smtClean="0"/>
              <a:t>n</a:t>
            </a:r>
            <a:r>
              <a:rPr lang="en-CA" dirty="0" smtClean="0"/>
              <a:t> rows and </a:t>
            </a:r>
            <a:r>
              <a:rPr lang="en-CA" i="1" dirty="0" smtClean="0"/>
              <a:t>m</a:t>
            </a:r>
            <a:r>
              <a:rPr lang="en-CA" dirty="0" smtClean="0"/>
              <a:t> columns, and (n </a:t>
            </a:r>
            <a:r>
              <a:rPr lang="en-CA" dirty="0" smtClean="0">
                <a:latin typeface="Tw Cen MT" panose="020B0602020104020603" pitchFamily="34" charset="0"/>
              </a:rPr>
              <a:t>×</a:t>
            </a:r>
            <a:r>
              <a:rPr lang="en-CA" dirty="0" smtClean="0"/>
              <a:t> m) cells.</a:t>
            </a:r>
          </a:p>
          <a:p>
            <a:r>
              <a:rPr lang="en-CA" dirty="0" smtClean="0"/>
              <a:t>All of the cells have exactly the same dimensions.</a:t>
            </a:r>
          </a:p>
          <a:p>
            <a:r>
              <a:rPr lang="en-CA" dirty="0" smtClean="0"/>
              <a:t>Each component that is added takes up all of the space in its cell.</a:t>
            </a:r>
            <a:endParaRPr lang="en-CA" noProof="0" dirty="0"/>
          </a:p>
        </p:txBody>
      </p:sp>
      <p:pic>
        <p:nvPicPr>
          <p:cNvPr id="4" name="Image 3" descr="Screenshot #08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1700808"/>
            <a:ext cx="4392488" cy="2808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Default layout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noProof="0" dirty="0" err="1" smtClean="0"/>
              <a:t>JFrame</a:t>
            </a:r>
            <a:r>
              <a:rPr lang="en-CA" noProof="0" dirty="0" smtClean="0"/>
              <a:t>, </a:t>
            </a:r>
            <a:r>
              <a:rPr lang="en-CA" noProof="0" dirty="0" err="1" smtClean="0"/>
              <a:t>JWindow</a:t>
            </a:r>
            <a:r>
              <a:rPr lang="en-CA" noProof="0" dirty="0" smtClean="0"/>
              <a:t>:</a:t>
            </a:r>
            <a:r>
              <a:rPr lang="en-CA" noProof="0" dirty="0" smtClean="0"/>
              <a:t>	</a:t>
            </a:r>
            <a:r>
              <a:rPr lang="en-CA" noProof="0" dirty="0" err="1" smtClean="0"/>
              <a:t>BorderLayout</a:t>
            </a:r>
            <a:endParaRPr lang="en-CA" noProof="0" dirty="0" smtClean="0"/>
          </a:p>
          <a:p>
            <a:endParaRPr lang="en-CA" noProof="0" dirty="0" smtClean="0"/>
          </a:p>
          <a:p>
            <a:r>
              <a:rPr lang="en-CA" noProof="0" dirty="0" err="1" smtClean="0"/>
              <a:t>JPanel</a:t>
            </a:r>
            <a:r>
              <a:rPr lang="en-CA" noProof="0" dirty="0" smtClean="0"/>
              <a:t>:</a:t>
            </a:r>
            <a:r>
              <a:rPr lang="en-CA" noProof="0" dirty="0" smtClean="0"/>
              <a:t>			</a:t>
            </a:r>
            <a:r>
              <a:rPr lang="en-CA" noProof="0" dirty="0" err="1" smtClean="0"/>
              <a:t>FlowLayout</a:t>
            </a:r>
            <a:endParaRPr lang="en-CA" noProof="0" dirty="0" smtClean="0"/>
          </a:p>
          <a:p>
            <a:endParaRPr lang="en-CA" noProof="0" dirty="0" smtClean="0"/>
          </a:p>
          <a:p>
            <a:r>
              <a:rPr lang="en-CA" noProof="0" dirty="0" smtClean="0"/>
              <a:t>Apple:</a:t>
            </a:r>
            <a:r>
              <a:rPr lang="en-CA" noProof="0" dirty="0" smtClean="0"/>
              <a:t>			</a:t>
            </a:r>
            <a:r>
              <a:rPr lang="en-CA" noProof="0" dirty="0" err="1" smtClean="0"/>
              <a:t>FlowLayout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Components</a:t>
            </a:r>
            <a:endParaRPr lang="en-CA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83381992"/>
              </p:ext>
            </p:extLst>
          </p:nvPr>
        </p:nvGraphicFramePr>
        <p:xfrm>
          <a:off x="539552" y="1916832"/>
          <a:ext cx="8225408" cy="4415917"/>
        </p:xfrm>
        <a:graphic>
          <a:graphicData uri="http://schemas.openxmlformats.org/drawingml/2006/table">
            <a:tbl>
              <a:tblPr/>
              <a:tblGrid>
                <a:gridCol w="1872208"/>
                <a:gridCol w="1872208"/>
                <a:gridCol w="4480992"/>
              </a:tblGrid>
              <a:tr h="668107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600" b="1" noProof="0" dirty="0" smtClean="0">
                          <a:latin typeface="Calibri"/>
                          <a:ea typeface="Calibri"/>
                          <a:cs typeface="Times New Roman"/>
                        </a:rPr>
                        <a:t>Components</a:t>
                      </a:r>
                      <a:endParaRPr lang="en-CA" sz="16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600" b="1" noProof="0" dirty="0" err="1" smtClean="0">
                          <a:latin typeface="Calibri"/>
                          <a:ea typeface="Calibri"/>
                          <a:cs typeface="Times New Roman"/>
                        </a:rPr>
                        <a:t>JButton</a:t>
                      </a:r>
                      <a:endParaRPr lang="en-CA" sz="16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600" noProof="0" dirty="0" smtClean="0">
                          <a:latin typeface="Calibri"/>
                          <a:ea typeface="Calibri"/>
                          <a:cs typeface="Times New Roman"/>
                        </a:rPr>
                        <a:t>Clickable elements</a:t>
                      </a:r>
                      <a:r>
                        <a:rPr lang="en-CA" sz="1600" baseline="0" noProof="0" dirty="0" smtClean="0">
                          <a:latin typeface="Calibri"/>
                          <a:ea typeface="Calibri"/>
                          <a:cs typeface="Times New Roman"/>
                        </a:rPr>
                        <a:t> that contain text or graphics.</a:t>
                      </a:r>
                      <a:endParaRPr lang="en-CA" sz="16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000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3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600" b="1" noProof="0" dirty="0" err="1" smtClean="0">
                          <a:latin typeface="Calibri"/>
                          <a:ea typeface="Calibri"/>
                          <a:cs typeface="Times New Roman"/>
                        </a:rPr>
                        <a:t>JLabel</a:t>
                      </a:r>
                      <a:endParaRPr lang="en-CA" sz="16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600" noProof="0" dirty="0" smtClean="0">
                          <a:latin typeface="Calibri"/>
                          <a:ea typeface="Calibri"/>
                          <a:cs typeface="Times New Roman"/>
                        </a:rPr>
                        <a:t>Text or graphics.</a:t>
                      </a:r>
                      <a:endParaRPr lang="en-CA" sz="16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000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10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600" b="1" noProof="0" dirty="0" err="1" smtClean="0">
                          <a:latin typeface="Calibri"/>
                          <a:ea typeface="Calibri"/>
                          <a:cs typeface="Times New Roman"/>
                        </a:rPr>
                        <a:t>JTextField</a:t>
                      </a:r>
                      <a:endParaRPr lang="en-CA" sz="16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600" noProof="0" dirty="0" smtClean="0">
                          <a:latin typeface="Calibri"/>
                          <a:ea typeface="Calibri"/>
                          <a:cs typeface="Times New Roman"/>
                        </a:rPr>
                        <a:t>Elements</a:t>
                      </a:r>
                      <a:r>
                        <a:rPr lang="en-CA" sz="1600" baseline="0" noProof="0" dirty="0" smtClean="0">
                          <a:latin typeface="Calibri"/>
                          <a:ea typeface="Calibri"/>
                          <a:cs typeface="Times New Roman"/>
                        </a:rPr>
                        <a:t> that allow users to enter and edit text.</a:t>
                      </a:r>
                      <a:endParaRPr lang="en-CA" sz="16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000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37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600" b="1" noProof="0" dirty="0" err="1" smtClean="0">
                          <a:latin typeface="Calibri"/>
                          <a:ea typeface="Calibri"/>
                          <a:cs typeface="Times New Roman"/>
                        </a:rPr>
                        <a:t>JComboBox</a:t>
                      </a:r>
                      <a:endParaRPr lang="en-CA" sz="16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600" noProof="0" dirty="0" smtClean="0">
                          <a:latin typeface="Calibri"/>
                          <a:ea typeface="Calibri"/>
                          <a:cs typeface="Times New Roman"/>
                        </a:rPr>
                        <a:t>Drop-down</a:t>
                      </a:r>
                      <a:r>
                        <a:rPr lang="en-CA" sz="1600" baseline="0" noProof="0" dirty="0" smtClean="0">
                          <a:latin typeface="Calibri"/>
                          <a:ea typeface="Calibri"/>
                          <a:cs typeface="Times New Roman"/>
                        </a:rPr>
                        <a:t> combo boxes containing a list of selectable elements. Combo boxes can either be </a:t>
                      </a:r>
                      <a:r>
                        <a:rPr lang="en-CA" sz="1600" baseline="0" noProof="0" dirty="0" err="1" smtClean="0">
                          <a:latin typeface="Calibri"/>
                          <a:ea typeface="Calibri"/>
                          <a:cs typeface="Times New Roman"/>
                        </a:rPr>
                        <a:t>uneditable</a:t>
                      </a:r>
                      <a:r>
                        <a:rPr lang="en-CA" sz="1600" baseline="0" noProof="0" dirty="0" smtClean="0">
                          <a:latin typeface="Calibri"/>
                          <a:ea typeface="Calibri"/>
                          <a:cs typeface="Times New Roman"/>
                        </a:rPr>
                        <a:t> or editable.</a:t>
                      </a:r>
                      <a:endParaRPr lang="en-CA" sz="16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000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58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600" b="1" noProof="0" dirty="0" err="1" smtClean="0">
                          <a:latin typeface="Calibri"/>
                          <a:ea typeface="Calibri"/>
                          <a:cs typeface="Times New Roman"/>
                        </a:rPr>
                        <a:t>JCheckBox</a:t>
                      </a:r>
                      <a:endParaRPr lang="en-CA" sz="1600" b="1" noProof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600" noProof="0" dirty="0" smtClean="0">
                          <a:latin typeface="Calibri"/>
                          <a:ea typeface="Calibri"/>
                          <a:cs typeface="Times New Roman"/>
                        </a:rPr>
                        <a:t>Buttons</a:t>
                      </a:r>
                      <a:r>
                        <a:rPr lang="en-CA" sz="1600" baseline="0" noProof="0" dirty="0" smtClean="0">
                          <a:latin typeface="Calibri"/>
                          <a:ea typeface="Calibri"/>
                          <a:cs typeface="Times New Roman"/>
                        </a:rPr>
                        <a:t> that can be toggled from unchecked (false) to checked (true).</a:t>
                      </a:r>
                      <a:endParaRPr lang="en-CA" sz="16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000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581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CA" sz="16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noProof="0" dirty="0" err="1" smtClean="0">
                          <a:latin typeface="Calibri"/>
                          <a:ea typeface="Calibri"/>
                          <a:cs typeface="Times New Roman"/>
                        </a:rPr>
                        <a:t>JRadioButton</a:t>
                      </a:r>
                      <a:endParaRPr lang="en-CA" sz="1600" noProof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600" noProof="0" dirty="0" smtClean="0">
                          <a:latin typeface="Calibri"/>
                          <a:ea typeface="Calibri"/>
                          <a:cs typeface="Times New Roman"/>
                        </a:rPr>
                        <a:t>Buttons similar to check boxes.</a:t>
                      </a:r>
                      <a:r>
                        <a:rPr lang="en-CA" sz="1600" baseline="0" noProof="0" dirty="0" smtClean="0">
                          <a:latin typeface="Calibri"/>
                          <a:ea typeface="Calibri"/>
                          <a:cs typeface="Times New Roman"/>
                        </a:rPr>
                        <a:t> Typically grouped together so that only one button in the group can be selected at a time.</a:t>
                      </a:r>
                      <a:endParaRPr lang="en-CA" sz="16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000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Components</a:t>
            </a:r>
            <a:endParaRPr lang="en-CA" noProof="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11560" y="1700808"/>
            <a:ext cx="8153400" cy="5157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CA" sz="3200" dirty="0" smtClean="0"/>
              <a:t>Procedure to follow:</a:t>
            </a:r>
          </a:p>
          <a:p>
            <a:endParaRPr lang="en-CA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Create the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Configure the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Add the component to its container</a:t>
            </a:r>
          </a:p>
        </p:txBody>
      </p:sp>
    </p:spTree>
    <p:extLst>
      <p:ext uri="{BB962C8B-B14F-4D97-AF65-F5344CB8AC3E}">
        <p14:creationId xmlns:p14="http://schemas.microsoft.com/office/powerpoint/2010/main" val="18406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Basic components</a:t>
            </a:r>
            <a:endParaRPr lang="en-CA" noProof="0" dirty="0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05" y="1817440"/>
            <a:ext cx="8011790" cy="47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Interactive and formatted components</a:t>
            </a:r>
            <a:endParaRPr lang="en-CA" noProof="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648072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Interactive and formatted components</a:t>
            </a:r>
            <a:endParaRPr lang="en-CA" noProof="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56975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err="1" smtClean="0"/>
              <a:t>Uneditable</a:t>
            </a:r>
            <a:r>
              <a:rPr lang="en-CA" noProof="0" dirty="0" smtClean="0"/>
              <a:t> components</a:t>
            </a:r>
            <a:endParaRPr lang="en-CA" noProof="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96952"/>
            <a:ext cx="842493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The Graphics object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en-CA" noProof="0" dirty="0" smtClean="0"/>
              <a:t>Cannot be used unless the system gives us access via a component</a:t>
            </a:r>
            <a:r>
              <a:rPr lang="en-CA" dirty="0" smtClean="0"/>
              <a:t>’s </a:t>
            </a:r>
            <a:r>
              <a:rPr lang="en-CA" noProof="0" dirty="0" err="1" smtClean="0"/>
              <a:t>getGraphics</a:t>
            </a:r>
            <a:r>
              <a:rPr lang="en-CA" noProof="0" dirty="0" smtClean="0"/>
              <a:t>() method.</a:t>
            </a:r>
          </a:p>
          <a:p>
            <a:r>
              <a:rPr lang="en-CA" noProof="0" dirty="0" smtClean="0"/>
              <a:t>Method call for drawing on our window and components.</a:t>
            </a:r>
          </a:p>
          <a:p>
            <a:r>
              <a:rPr lang="en-CA" noProof="0" dirty="0" smtClean="0"/>
              <a:t>Permits customizing components or containers via the method:</a:t>
            </a:r>
          </a:p>
          <a:p>
            <a:pPr lvl="1">
              <a:buNone/>
            </a:pPr>
            <a:r>
              <a:rPr lang="en-CA" noProof="0" dirty="0" smtClean="0"/>
              <a:t>	public void </a:t>
            </a:r>
            <a:r>
              <a:rPr lang="en-CA" noProof="0" dirty="0" err="1" smtClean="0"/>
              <a:t>paintComponent</a:t>
            </a:r>
            <a:r>
              <a:rPr lang="en-CA" noProof="0" dirty="0" smtClean="0"/>
              <a:t>(</a:t>
            </a:r>
            <a:r>
              <a:rPr lang="en-CA" noProof="0" dirty="0" err="1" smtClean="0"/>
              <a:t>Graphique</a:t>
            </a:r>
            <a:r>
              <a:rPr lang="en-CA" noProof="0" dirty="0" smtClean="0"/>
              <a:t> g)</a:t>
            </a:r>
          </a:p>
          <a:p>
            <a:r>
              <a:rPr lang="en-CA" noProof="0" dirty="0" smtClean="0"/>
              <a:t>You should never call this method, because it is invoked </a:t>
            </a:r>
            <a:r>
              <a:rPr lang="en-CA" dirty="0" smtClean="0"/>
              <a:t>automatically if:</a:t>
            </a:r>
            <a:endParaRPr lang="en-CA" noProof="0" dirty="0" smtClean="0"/>
          </a:p>
          <a:p>
            <a:pPr lvl="1"/>
            <a:r>
              <a:rPr lang="en-CA" noProof="0" dirty="0" smtClean="0"/>
              <a:t>the window is resized, or</a:t>
            </a:r>
          </a:p>
          <a:p>
            <a:pPr lvl="1"/>
            <a:r>
              <a:rPr lang="en-CA" noProof="0" dirty="0" smtClean="0"/>
              <a:t>the repaint() method is called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Swing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Graphical user interface (GUI)</a:t>
            </a:r>
          </a:p>
          <a:p>
            <a:r>
              <a:rPr lang="en-CA" noProof="0" dirty="0" smtClean="0"/>
              <a:t>There </a:t>
            </a:r>
            <a:r>
              <a:rPr lang="en-CA" dirty="0" smtClean="0"/>
              <a:t>exist multiple libraries for GUI in Java.</a:t>
            </a:r>
            <a:endParaRPr lang="en-CA" noProof="0" dirty="0" smtClean="0"/>
          </a:p>
          <a:p>
            <a:pPr lvl="1"/>
            <a:r>
              <a:rPr lang="en-CA" noProof="0" dirty="0" smtClean="0"/>
              <a:t>AWT:	</a:t>
            </a:r>
            <a:r>
              <a:rPr lang="en-CA" noProof="0" dirty="0" err="1" smtClean="0"/>
              <a:t>java.awt</a:t>
            </a:r>
            <a:r>
              <a:rPr lang="en-CA" noProof="0" dirty="0" smtClean="0"/>
              <a:t> (Java 1.0) heavyweight components</a:t>
            </a:r>
          </a:p>
          <a:p>
            <a:pPr lvl="1"/>
            <a:r>
              <a:rPr lang="en-CA" noProof="0" dirty="0" smtClean="0"/>
              <a:t>Swing:	</a:t>
            </a:r>
            <a:r>
              <a:rPr lang="en-CA" noProof="0" dirty="0" err="1" smtClean="0"/>
              <a:t>java.swing</a:t>
            </a:r>
            <a:r>
              <a:rPr lang="en-CA" noProof="0" dirty="0" smtClean="0"/>
              <a:t> (Java 1.2) lightweight components</a:t>
            </a:r>
          </a:p>
          <a:p>
            <a:pPr lvl="1"/>
            <a:r>
              <a:rPr lang="en-CA" noProof="0" dirty="0" smtClean="0"/>
              <a:t>JavaFX:	</a:t>
            </a:r>
            <a:r>
              <a:rPr lang="en-CA" noProof="0" dirty="0" err="1" smtClean="0"/>
              <a:t>javafx</a:t>
            </a:r>
            <a:endParaRPr lang="en-CA" dirty="0"/>
          </a:p>
          <a:p>
            <a:r>
              <a:rPr lang="en-CA" noProof="0" dirty="0" smtClean="0"/>
              <a:t>We will use Swing, although we will require some objects from the AWT library</a:t>
            </a:r>
            <a:r>
              <a:rPr lang="en-CA" dirty="0"/>
              <a:t>.</a:t>
            </a:r>
            <a:endParaRPr lang="en-CA" noProof="0" dirty="0" smtClean="0"/>
          </a:p>
          <a:p>
            <a:r>
              <a:rPr lang="en-CA" noProof="0" dirty="0" smtClean="0"/>
              <a:t>There are 2 types of fundamental</a:t>
            </a:r>
            <a:r>
              <a:rPr lang="en-CA" dirty="0" smtClean="0"/>
              <a:t> elements:</a:t>
            </a:r>
            <a:endParaRPr lang="en-CA" noProof="0" dirty="0" smtClean="0"/>
          </a:p>
          <a:p>
            <a:pPr lvl="1"/>
            <a:r>
              <a:rPr lang="en-CA" dirty="0" smtClean="0"/>
              <a:t>Container</a:t>
            </a:r>
            <a:endParaRPr lang="en-CA" noProof="0" dirty="0" smtClean="0"/>
          </a:p>
          <a:p>
            <a:pPr lvl="1"/>
            <a:r>
              <a:rPr lang="en-CA" noProof="0" dirty="0" smtClean="0"/>
              <a:t>Component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Drawing a square in a </a:t>
            </a:r>
            <a:r>
              <a:rPr lang="en-CA" noProof="0" dirty="0" err="1" smtClean="0"/>
              <a:t>JPanel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4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MyPanel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endParaRPr lang="en-CA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	@Override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protected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paintComponent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(Graphics </a:t>
            </a:r>
            <a:r>
              <a:rPr lang="en-CA" sz="24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CA" sz="2400" noProof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.setColor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CA" sz="2400" i="1" noProof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CA" sz="24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CA" sz="2400" noProof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CA" sz="24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.fillRect</a:t>
            </a: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(200, 200, 50, 50);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2000" noProof="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First window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CA" sz="3200" b="1" noProof="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CA" sz="3200" b="1" noProof="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CA" sz="3200" b="1" noProof="0" dirty="0" err="1" smtClean="0">
                <a:solidFill>
                  <a:srgbClr val="000000"/>
                </a:solidFill>
                <a:latin typeface="Courier New"/>
              </a:rPr>
              <a:t>FirstWindow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CA" sz="3200" b="1" noProof="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CA" sz="3200" b="1" noProof="0" dirty="0" err="1" smtClean="0">
                <a:solidFill>
                  <a:srgbClr val="000000"/>
                </a:solidFill>
                <a:latin typeface="Courier New"/>
              </a:rPr>
              <a:t>Jframe</a:t>
            </a:r>
            <a:endParaRPr lang="en-CA" sz="3200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CA" sz="3200" b="1" noProof="0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CA" sz="3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CA" sz="3200" b="1" dirty="0" err="1">
                <a:solidFill>
                  <a:srgbClr val="000000"/>
                </a:solidFill>
                <a:latin typeface="Courier New"/>
              </a:rPr>
              <a:t>FirstWindow</a:t>
            </a:r>
            <a:r>
              <a:rPr lang="en-CA" sz="3200" b="1" dirty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CA" sz="3200" b="1" noProof="0" dirty="0" smtClean="0">
                <a:solidFill>
                  <a:srgbClr val="6A3E3E"/>
                </a:solidFill>
                <a:latin typeface="Courier New"/>
              </a:rPr>
              <a:t>title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en-CA" sz="32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CA" sz="3200" b="1" noProof="0" dirty="0" smtClean="0">
                <a:solidFill>
                  <a:srgbClr val="7F0055"/>
                </a:solidFill>
                <a:latin typeface="Courier New"/>
              </a:rPr>
              <a:t>		super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CA" sz="3200" b="1" noProof="0" dirty="0" smtClean="0">
                <a:solidFill>
                  <a:srgbClr val="6A3E3E"/>
                </a:solidFill>
                <a:latin typeface="Courier New"/>
              </a:rPr>
              <a:t>title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CA" sz="3200" noProof="0" dirty="0" err="1" smtClean="0">
                <a:solidFill>
                  <a:srgbClr val="000000"/>
                </a:solidFill>
                <a:latin typeface="Courier New"/>
              </a:rPr>
              <a:t>setDefaultCloseOperation</a:t>
            </a: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CA" sz="3200" noProof="0" dirty="0" err="1" smtClean="0">
                <a:solidFill>
                  <a:srgbClr val="000000"/>
                </a:solidFill>
                <a:latin typeface="Courier New"/>
              </a:rPr>
              <a:t>JFrame.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urier New"/>
              </a:rPr>
              <a:t>EXIT_ON_CLOSE</a:t>
            </a:r>
            <a:r>
              <a:rPr lang="en-CA" sz="3200" b="1" i="1" noProof="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CA" sz="3200" noProof="0" dirty="0" err="1" smtClean="0">
                <a:solidFill>
                  <a:srgbClr val="000000"/>
                </a:solidFill>
                <a:latin typeface="Courier New"/>
              </a:rPr>
              <a:t>setSize</a:t>
            </a: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(800, 600);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CA" sz="3200" noProof="0" dirty="0" err="1" smtClean="0">
                <a:solidFill>
                  <a:srgbClr val="000000"/>
                </a:solidFill>
                <a:latin typeface="Courier New"/>
              </a:rPr>
              <a:t>setLocationRelativeTo</a:t>
            </a: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CA" sz="3200" b="1" noProof="0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CA" sz="3200" noProof="0" dirty="0" err="1" smtClean="0">
                <a:solidFill>
                  <a:srgbClr val="000000"/>
                </a:solidFill>
                <a:latin typeface="Courier New"/>
              </a:rPr>
              <a:t>setVisible</a:t>
            </a: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CA" sz="3200" b="1" noProof="0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endParaRPr lang="en-CA" sz="3200" noProof="0" dirty="0" smtClean="0">
              <a:latin typeface="Courier New"/>
            </a:endParaRPr>
          </a:p>
          <a:p>
            <a:pPr>
              <a:buNone/>
            </a:pPr>
            <a:r>
              <a:rPr lang="en-CA" sz="3200" b="1" noProof="0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CA" sz="3200" b="1" noProof="0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CA" sz="3200" b="1" noProof="0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CA" sz="3200" b="1" noProof="0" dirty="0" err="1" smtClean="0">
                <a:solidFill>
                  <a:srgbClr val="6A3E3E"/>
                </a:solidFill>
                <a:latin typeface="Courier New"/>
              </a:rPr>
              <a:t>args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en-CA" sz="32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CA" sz="3200" b="1" dirty="0" err="1" smtClean="0">
                <a:solidFill>
                  <a:srgbClr val="000000"/>
                </a:solidFill>
                <a:latin typeface="Courier New"/>
              </a:rPr>
              <a:t>FirstWindow</a:t>
            </a: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CA" sz="3200" noProof="0" dirty="0" smtClean="0">
                <a:solidFill>
                  <a:srgbClr val="6A3E3E"/>
                </a:solidFill>
                <a:latin typeface="Courier New"/>
              </a:rPr>
              <a:t>window</a:t>
            </a: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CA" sz="3200" b="1" noProof="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CA" sz="3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CA" sz="3200" b="1" dirty="0" err="1">
                <a:solidFill>
                  <a:srgbClr val="000000"/>
                </a:solidFill>
                <a:latin typeface="Courier New"/>
              </a:rPr>
              <a:t>FirstWindow</a:t>
            </a:r>
            <a:r>
              <a:rPr lang="en-CA" sz="3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CA" sz="3200" b="1" noProof="0" dirty="0" smtClean="0">
                <a:solidFill>
                  <a:srgbClr val="2A00FF"/>
                </a:solidFill>
                <a:latin typeface="Courier New"/>
              </a:rPr>
              <a:t>"Title"</a:t>
            </a:r>
            <a:r>
              <a:rPr lang="en-CA" sz="3200" b="1" noProof="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Containers</a:t>
            </a:r>
            <a:endParaRPr lang="en-CA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11117169"/>
              </p:ext>
            </p:extLst>
          </p:nvPr>
        </p:nvGraphicFramePr>
        <p:xfrm>
          <a:off x="539552" y="1916832"/>
          <a:ext cx="8064896" cy="4464496"/>
        </p:xfrm>
        <a:graphic>
          <a:graphicData uri="http://schemas.openxmlformats.org/drawingml/2006/table">
            <a:tbl>
              <a:tblPr/>
              <a:tblGrid>
                <a:gridCol w="1645897"/>
                <a:gridCol w="1594463"/>
                <a:gridCol w="4824536"/>
              </a:tblGrid>
              <a:tr h="1116124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2000" b="1" noProof="0" dirty="0" smtClean="0">
                          <a:latin typeface="Calibri"/>
                          <a:ea typeface="Calibri"/>
                          <a:cs typeface="Times New Roman"/>
                        </a:rPr>
                        <a:t>Containers</a:t>
                      </a:r>
                      <a:endParaRPr lang="en-CA" sz="20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302" marR="31302" marT="31302" marB="313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2000" b="1" noProof="0" dirty="0" err="1" smtClean="0">
                          <a:latin typeface="Calibri"/>
                          <a:ea typeface="Calibri"/>
                          <a:cs typeface="Times New Roman"/>
                        </a:rPr>
                        <a:t>JFrame</a:t>
                      </a:r>
                      <a:endParaRPr lang="en-CA" sz="20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302" marR="31302" marT="31302" marB="313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2000" noProof="0" dirty="0" smtClean="0">
                          <a:latin typeface="Calibri"/>
                          <a:ea typeface="Calibri"/>
                          <a:cs typeface="Times New Roman"/>
                        </a:rPr>
                        <a:t>Window that can include taskbars,</a:t>
                      </a:r>
                      <a:r>
                        <a:rPr lang="en-CA" sz="2000" baseline="0" noProof="0" dirty="0" smtClean="0">
                          <a:latin typeface="Calibri"/>
                          <a:ea typeface="Calibri"/>
                          <a:cs typeface="Times New Roman"/>
                        </a:rPr>
                        <a:t> menu bars, and minimize/maximize/close buttons</a:t>
                      </a:r>
                      <a:endParaRPr lang="en-CA" sz="20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302" marR="31302" marT="31302" marB="313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61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2000" b="1" noProof="0" dirty="0" err="1" smtClean="0">
                          <a:latin typeface="Calibri"/>
                          <a:ea typeface="Calibri"/>
                          <a:cs typeface="Times New Roman"/>
                        </a:rPr>
                        <a:t>JWindow</a:t>
                      </a:r>
                      <a:endParaRPr lang="en-CA" sz="20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302" marR="31302" marT="31302" marB="313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2000" noProof="0" dirty="0" smtClean="0">
                          <a:latin typeface="Calibri"/>
                          <a:ea typeface="Calibri"/>
                          <a:cs typeface="Times New Roman"/>
                        </a:rPr>
                        <a:t>Simple window with</a:t>
                      </a:r>
                      <a:r>
                        <a:rPr lang="en-CA" sz="2000" baseline="0" noProof="0" dirty="0" smtClean="0">
                          <a:latin typeface="Calibri"/>
                          <a:ea typeface="Calibri"/>
                          <a:cs typeface="Times New Roman"/>
                        </a:rPr>
                        <a:t> no decoration</a:t>
                      </a:r>
                      <a:br>
                        <a:rPr lang="en-CA" sz="2000" baseline="0" noProof="0" dirty="0" smtClean="0"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CA" sz="2000" noProof="0" dirty="0" smtClean="0">
                          <a:latin typeface="Calibri"/>
                          <a:ea typeface="Calibri"/>
                          <a:cs typeface="Times New Roman"/>
                        </a:rPr>
                        <a:t>(splash screen)</a:t>
                      </a:r>
                      <a:endParaRPr lang="en-CA" sz="20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302" marR="31302" marT="31302" marB="313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61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2000" b="1" noProof="0" dirty="0" err="1" smtClean="0">
                          <a:latin typeface="Calibri"/>
                          <a:ea typeface="Calibri"/>
                          <a:cs typeface="Times New Roman"/>
                        </a:rPr>
                        <a:t>JPanel</a:t>
                      </a:r>
                      <a:endParaRPr lang="en-CA" sz="20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302" marR="31302" marT="31302" marB="313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2000" noProof="0" dirty="0" smtClean="0">
                          <a:latin typeface="Calibri"/>
                          <a:ea typeface="Calibri"/>
                          <a:cs typeface="Times New Roman"/>
                        </a:rPr>
                        <a:t>Simple panel container</a:t>
                      </a:r>
                      <a:endParaRPr lang="en-CA" sz="20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302" marR="31302" marT="31302" marB="313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61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2000" b="1" noProof="0" dirty="0" smtClean="0">
                          <a:latin typeface="Calibri"/>
                          <a:ea typeface="Calibri"/>
                          <a:cs typeface="Times New Roman"/>
                        </a:rPr>
                        <a:t>Applet</a:t>
                      </a:r>
                      <a:endParaRPr lang="en-CA" sz="20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302" marR="31302" marT="31302" marB="313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2000" noProof="0" dirty="0" smtClean="0">
                          <a:latin typeface="Calibri"/>
                          <a:ea typeface="Calibri"/>
                          <a:cs typeface="Times New Roman"/>
                        </a:rPr>
                        <a:t>Applet (inherits</a:t>
                      </a:r>
                      <a:r>
                        <a:rPr lang="en-CA" sz="2000" baseline="0" noProof="0" dirty="0" smtClean="0">
                          <a:latin typeface="Calibri"/>
                          <a:ea typeface="Calibri"/>
                          <a:cs typeface="Times New Roman"/>
                        </a:rPr>
                        <a:t> from</a:t>
                      </a:r>
                      <a:r>
                        <a:rPr lang="en-CA" sz="2000" noProof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CA" sz="2000" noProof="0" dirty="0" err="1" smtClean="0">
                          <a:latin typeface="Calibri"/>
                          <a:ea typeface="Calibri"/>
                          <a:cs typeface="Times New Roman"/>
                        </a:rPr>
                        <a:t>java.awt.Panel</a:t>
                      </a:r>
                      <a:r>
                        <a:rPr lang="en-CA" sz="2000" noProof="0" dirty="0" smtClean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CA" sz="20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302" marR="31302" marT="31302" marB="313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Containers:  </a:t>
            </a:r>
            <a:r>
              <a:rPr lang="en-CA" noProof="0" dirty="0" err="1" smtClean="0"/>
              <a:t>JFrame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211960" y="1628800"/>
            <a:ext cx="4680520" cy="511256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CA" noProof="0" dirty="0" smtClean="0"/>
              <a:t>	A </a:t>
            </a:r>
            <a:r>
              <a:rPr lang="en-CA" noProof="0" dirty="0" err="1" smtClean="0"/>
              <a:t>JFrame</a:t>
            </a:r>
            <a:r>
              <a:rPr lang="en-CA" noProof="0" dirty="0" smtClean="0"/>
              <a:t> is composed of multiple superimposed layers.</a:t>
            </a:r>
          </a:p>
          <a:p>
            <a:pPr>
              <a:buNone/>
            </a:pPr>
            <a:endParaRPr lang="en-CA" noProof="0" dirty="0" smtClean="0"/>
          </a:p>
          <a:p>
            <a:r>
              <a:rPr lang="en-CA" b="1" noProof="0" dirty="0" smtClean="0"/>
              <a:t>Frame</a:t>
            </a:r>
            <a:r>
              <a:rPr lang="en-CA" noProof="0" dirty="0" smtClean="0"/>
              <a:t> : the window</a:t>
            </a:r>
          </a:p>
          <a:p>
            <a:r>
              <a:rPr lang="en-CA" b="1" noProof="0" dirty="0" err="1" smtClean="0"/>
              <a:t>RootPane</a:t>
            </a:r>
            <a:r>
              <a:rPr lang="en-CA" noProof="0" dirty="0" smtClean="0"/>
              <a:t> : the main container that contains the other components</a:t>
            </a:r>
          </a:p>
          <a:p>
            <a:r>
              <a:rPr lang="en-CA" b="1" noProof="0" dirty="0" err="1" smtClean="0"/>
              <a:t>LayeredPane</a:t>
            </a:r>
            <a:r>
              <a:rPr lang="en-CA" noProof="0" dirty="0" smtClean="0"/>
              <a:t> : container with depth, </a:t>
            </a:r>
            <a:r>
              <a:rPr lang="en-CA" dirty="0" smtClean="0"/>
              <a:t>with </a:t>
            </a:r>
            <a:r>
              <a:rPr lang="en-CA" noProof="0" dirty="0" smtClean="0"/>
              <a:t>overlapping components according to their </a:t>
            </a:r>
            <a:r>
              <a:rPr lang="en-CA" i="1" noProof="0" dirty="0" smtClean="0"/>
              <a:t>z</a:t>
            </a:r>
            <a:r>
              <a:rPr lang="en-CA" noProof="0" dirty="0" smtClean="0"/>
              <a:t>-depth</a:t>
            </a:r>
            <a:r>
              <a:rPr lang="en-CA" i="1" noProof="0" dirty="0" smtClean="0"/>
              <a:t>.</a:t>
            </a:r>
            <a:endParaRPr lang="en-CA" noProof="0" dirty="0" smtClean="0"/>
          </a:p>
          <a:p>
            <a:r>
              <a:rPr lang="en-CA" b="1" noProof="0" dirty="0" err="1" smtClean="0"/>
              <a:t>MenuBar</a:t>
            </a:r>
            <a:r>
              <a:rPr lang="en-CA" noProof="0" dirty="0" smtClean="0"/>
              <a:t> : </a:t>
            </a:r>
            <a:r>
              <a:rPr lang="en-CA" dirty="0" smtClean="0"/>
              <a:t>optional menu bar for our window</a:t>
            </a:r>
            <a:endParaRPr lang="en-CA" noProof="0" dirty="0" smtClean="0"/>
          </a:p>
          <a:p>
            <a:r>
              <a:rPr lang="en-CA" b="1" noProof="0" dirty="0" err="1" smtClean="0">
                <a:solidFill>
                  <a:srgbClr val="FF0000"/>
                </a:solidFill>
              </a:rPr>
              <a:t>ContentPane</a:t>
            </a:r>
            <a:r>
              <a:rPr lang="en-CA" noProof="0" dirty="0" smtClean="0"/>
              <a:t> : our workspace</a:t>
            </a:r>
          </a:p>
          <a:p>
            <a:r>
              <a:rPr lang="en-CA" b="1" noProof="0" dirty="0" err="1" smtClean="0"/>
              <a:t>GlassPane</a:t>
            </a:r>
            <a:r>
              <a:rPr lang="en-CA" noProof="0" dirty="0" smtClean="0"/>
              <a:t> : layer used to intercept user actions before they reach the components</a:t>
            </a:r>
            <a:endParaRPr lang="en-CA" noProof="0" dirty="0"/>
          </a:p>
        </p:txBody>
      </p:sp>
      <p:pic>
        <p:nvPicPr>
          <p:cNvPr id="1026" name="Picture 2" descr="D:\Cours\P32 - java I\fromPC-ISI\power-point\img\ui-rootPan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80928"/>
            <a:ext cx="3999731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Containers:  </a:t>
            </a:r>
            <a:r>
              <a:rPr lang="en-CA" noProof="0" dirty="0" err="1" smtClean="0"/>
              <a:t>JPanel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CA" noProof="0" dirty="0" err="1" smtClean="0"/>
              <a:t>JPanel</a:t>
            </a:r>
            <a:r>
              <a:rPr lang="en-CA" noProof="0" dirty="0" smtClean="0"/>
              <a:t> is a container that can contain:</a:t>
            </a:r>
          </a:p>
          <a:p>
            <a:pPr lvl="1"/>
            <a:r>
              <a:rPr lang="en-CA" dirty="0" smtClean="0"/>
              <a:t>Other containers</a:t>
            </a:r>
            <a:endParaRPr lang="en-CA" noProof="0" dirty="0" smtClean="0"/>
          </a:p>
          <a:p>
            <a:pPr lvl="1"/>
            <a:r>
              <a:rPr lang="en-CA" dirty="0" smtClean="0"/>
              <a:t>Components</a:t>
            </a:r>
            <a:endParaRPr lang="en-CA" noProof="0" dirty="0" smtClean="0"/>
          </a:p>
          <a:p>
            <a:r>
              <a:rPr lang="en-CA" noProof="0" dirty="0" smtClean="0"/>
              <a:t>To add a </a:t>
            </a:r>
            <a:r>
              <a:rPr lang="en-CA" noProof="0" dirty="0" err="1" smtClean="0"/>
              <a:t>JPanel</a:t>
            </a:r>
            <a:r>
              <a:rPr lang="en-CA" noProof="0" dirty="0" smtClean="0"/>
              <a:t> </a:t>
            </a:r>
            <a:r>
              <a:rPr lang="en-CA" dirty="0" smtClean="0"/>
              <a:t>to a </a:t>
            </a:r>
            <a:r>
              <a:rPr lang="en-CA" dirty="0" err="1" smtClean="0"/>
              <a:t>JFrame</a:t>
            </a:r>
            <a:r>
              <a:rPr lang="en-CA" dirty="0" smtClean="0"/>
              <a:t>, use this method:</a:t>
            </a:r>
            <a:endParaRPr lang="en-CA" noProof="0" dirty="0" smtClean="0"/>
          </a:p>
          <a:p>
            <a:pPr>
              <a:buNone/>
            </a:pPr>
            <a:r>
              <a:rPr lang="en-CA" noProof="0" dirty="0" smtClean="0"/>
              <a:t>		</a:t>
            </a:r>
            <a:r>
              <a:rPr lang="en-CA" noProof="0" dirty="0" err="1" smtClean="0"/>
              <a:t>setContentPane</a:t>
            </a:r>
            <a:r>
              <a:rPr lang="en-CA" noProof="0" dirty="0" smtClean="0"/>
              <a:t>(Container </a:t>
            </a:r>
            <a:r>
              <a:rPr lang="en-CA" noProof="0" dirty="0" err="1" smtClean="0"/>
              <a:t>contentPane</a:t>
            </a:r>
            <a:r>
              <a:rPr lang="en-CA" noProof="0" dirty="0" smtClean="0"/>
              <a:t>)</a:t>
            </a:r>
          </a:p>
          <a:p>
            <a:r>
              <a:rPr lang="en-CA" dirty="0" smtClean="0"/>
              <a:t>To add</a:t>
            </a:r>
            <a:r>
              <a:rPr lang="en-CA" noProof="0" dirty="0" smtClean="0"/>
              <a:t> </a:t>
            </a:r>
            <a:r>
              <a:rPr lang="en-CA" dirty="0" smtClean="0"/>
              <a:t>a background color to a </a:t>
            </a:r>
            <a:r>
              <a:rPr lang="en-CA" dirty="0" err="1" smtClean="0"/>
              <a:t>JPanel</a:t>
            </a:r>
            <a:r>
              <a:rPr lang="en-CA" dirty="0" smtClean="0"/>
              <a:t>:</a:t>
            </a:r>
            <a:endParaRPr lang="en-CA" noProof="0" dirty="0" smtClean="0"/>
          </a:p>
          <a:p>
            <a:pPr>
              <a:buNone/>
            </a:pPr>
            <a:r>
              <a:rPr lang="en-CA" noProof="0" dirty="0" smtClean="0"/>
              <a:t>		</a:t>
            </a:r>
            <a:r>
              <a:rPr lang="en-CA" noProof="0" dirty="0" err="1" smtClean="0"/>
              <a:t>setBackground</a:t>
            </a:r>
            <a:r>
              <a:rPr lang="en-CA" noProof="0" dirty="0" smtClean="0"/>
              <a:t>(</a:t>
            </a:r>
            <a:r>
              <a:rPr lang="en-CA" noProof="0" dirty="0" err="1" smtClean="0"/>
              <a:t>Color.</a:t>
            </a:r>
            <a:r>
              <a:rPr lang="en-CA" b="1" i="1" noProof="0" dirty="0" err="1" smtClean="0"/>
              <a:t>BLUE</a:t>
            </a:r>
            <a:r>
              <a:rPr lang="en-CA" b="1" i="1" noProof="0" dirty="0" smtClean="0"/>
              <a:t>)</a:t>
            </a:r>
          </a:p>
          <a:p>
            <a:r>
              <a:rPr lang="en-CA" noProof="0" dirty="0" smtClean="0"/>
              <a:t>To access the main container: </a:t>
            </a:r>
          </a:p>
          <a:p>
            <a:pPr>
              <a:buNone/>
            </a:pPr>
            <a:r>
              <a:rPr lang="en-CA" noProof="0" dirty="0" smtClean="0"/>
              <a:t>		</a:t>
            </a:r>
            <a:r>
              <a:rPr lang="en-CA" noProof="0" dirty="0" err="1" smtClean="0"/>
              <a:t>getContentPane</a:t>
            </a:r>
            <a:r>
              <a:rPr lang="en-CA" noProof="0" dirty="0" smtClean="0"/>
              <a:t>()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Containers:  Layout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CA" sz="2400" noProof="0" dirty="0" err="1" smtClean="0">
                <a:solidFill>
                  <a:srgbClr val="000000"/>
                </a:solidFill>
                <a:latin typeface="Courier New"/>
              </a:rPr>
              <a:t>JPanel</a:t>
            </a:r>
            <a:r>
              <a:rPr lang="en-CA" sz="2400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CA" sz="2400" noProof="0" dirty="0" smtClean="0">
                <a:solidFill>
                  <a:srgbClr val="6A3E3E"/>
                </a:solidFill>
                <a:latin typeface="Courier New"/>
              </a:rPr>
              <a:t>panel</a:t>
            </a:r>
            <a:r>
              <a:rPr lang="en-CA" sz="2400" noProof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CA" sz="2400" b="1" noProof="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CA" sz="24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CA" sz="2400" b="1" noProof="0" dirty="0" err="1" smtClean="0">
                <a:solidFill>
                  <a:srgbClr val="000000"/>
                </a:solidFill>
                <a:latin typeface="Courier New"/>
              </a:rPr>
              <a:t>JPanel</a:t>
            </a:r>
            <a:r>
              <a:rPr lang="en-CA" sz="2400" b="1" noProof="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CA" sz="2400" noProof="0" dirty="0" err="1" smtClean="0">
                <a:solidFill>
                  <a:srgbClr val="6A3E3E"/>
                </a:solidFill>
                <a:latin typeface="Courier New"/>
              </a:rPr>
              <a:t>panel</a:t>
            </a:r>
            <a:r>
              <a:rPr lang="en-CA" sz="2400" noProof="0" dirty="0" err="1" smtClean="0">
                <a:solidFill>
                  <a:srgbClr val="000000"/>
                </a:solidFill>
                <a:latin typeface="Courier New"/>
              </a:rPr>
              <a:t>.setLayout</a:t>
            </a:r>
            <a:r>
              <a:rPr lang="en-CA" sz="2400" noProof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CA" sz="2400" b="1" noProof="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CA" sz="2400" b="1" noProof="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CA" sz="2400" b="1" noProof="0" dirty="0" err="1" smtClean="0">
                <a:solidFill>
                  <a:srgbClr val="000000"/>
                </a:solidFill>
                <a:latin typeface="Courier New"/>
              </a:rPr>
              <a:t>FlowLayout</a:t>
            </a:r>
            <a:r>
              <a:rPr lang="en-CA" sz="2400" b="1" noProof="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CA" sz="2400" b="1" noProof="0" dirty="0" err="1" smtClean="0">
                <a:solidFill>
                  <a:srgbClr val="000000"/>
                </a:solidFill>
                <a:latin typeface="+mj-lt"/>
              </a:rPr>
              <a:t>setLayout</a:t>
            </a:r>
            <a:r>
              <a:rPr lang="en-CA" sz="2400" b="1" noProof="0" dirty="0" smtClean="0">
                <a:solidFill>
                  <a:srgbClr val="000000"/>
                </a:solidFill>
                <a:latin typeface="+mj-lt"/>
              </a:rPr>
              <a:t>()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allows us to define how the child elements will be organized in the window.</a:t>
            </a:r>
          </a:p>
          <a:p>
            <a:pPr>
              <a:buNone/>
            </a:pPr>
            <a:r>
              <a:rPr lang="en-CA" sz="2400" dirty="0" smtClean="0">
                <a:solidFill>
                  <a:srgbClr val="000000"/>
                </a:solidFill>
                <a:latin typeface="+mj-lt"/>
              </a:rPr>
              <a:t>The main layouts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:</a:t>
            </a:r>
          </a:p>
          <a:p>
            <a:pPr lvl="1"/>
            <a:r>
              <a:rPr lang="en-CA" sz="2400" noProof="0" dirty="0" err="1" smtClean="0">
                <a:solidFill>
                  <a:srgbClr val="000000"/>
                </a:solidFill>
                <a:latin typeface="+mj-lt"/>
              </a:rPr>
              <a:t>BorderLayout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 </a:t>
            </a:r>
          </a:p>
          <a:p>
            <a:pPr lvl="1"/>
            <a:r>
              <a:rPr lang="en-CA" sz="2400" noProof="0" dirty="0" err="1" smtClean="0">
                <a:solidFill>
                  <a:srgbClr val="000000"/>
                </a:solidFill>
                <a:latin typeface="+mj-lt"/>
              </a:rPr>
              <a:t>FlowLayout</a:t>
            </a:r>
            <a:endParaRPr lang="en-CA" sz="2400" noProof="0" dirty="0" smtClean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CA" sz="2400" noProof="0" dirty="0" err="1" smtClean="0">
                <a:solidFill>
                  <a:srgbClr val="000000"/>
                </a:solidFill>
                <a:latin typeface="+mj-lt"/>
              </a:rPr>
              <a:t>BoxLayout</a:t>
            </a:r>
            <a:endParaRPr lang="en-CA" sz="2400" noProof="0" dirty="0" smtClean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CA" sz="2400" noProof="0" dirty="0" err="1" smtClean="0">
                <a:solidFill>
                  <a:srgbClr val="000000"/>
                </a:solidFill>
                <a:latin typeface="+mj-lt"/>
              </a:rPr>
              <a:t>GridLayout</a:t>
            </a:r>
            <a:endParaRPr lang="en-CA" sz="2400" noProof="0" dirty="0" smtClean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CA" sz="2400" noProof="0" dirty="0" err="1" smtClean="0">
                <a:solidFill>
                  <a:srgbClr val="000000"/>
                </a:solidFill>
                <a:latin typeface="+mj-lt"/>
              </a:rPr>
              <a:t>GridBagLayout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– not seen in course</a:t>
            </a:r>
          </a:p>
          <a:p>
            <a:pPr lvl="1"/>
            <a:r>
              <a:rPr lang="en-CA" sz="2400" noProof="0" dirty="0" err="1" smtClean="0">
                <a:solidFill>
                  <a:srgbClr val="000000"/>
                </a:solidFill>
                <a:latin typeface="+mj-lt"/>
              </a:rPr>
              <a:t>MigLayout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400" noProof="0" dirty="0" smtClean="0">
                <a:solidFill>
                  <a:srgbClr val="000000"/>
                </a:solidFill>
              </a:rPr>
              <a:t>– not seen in course</a:t>
            </a:r>
            <a:endParaRPr lang="en-CA" sz="2400" noProof="0" dirty="0" smtClean="0">
              <a:solidFill>
                <a:srgbClr val="000000"/>
              </a:solidFill>
              <a:latin typeface="+mj-lt"/>
            </a:endParaRPr>
          </a:p>
          <a:p>
            <a:pPr lvl="1"/>
            <a:endParaRPr lang="en-CA" sz="2400" noProof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 smtClean="0"/>
              <a:t>BorderLayout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3861048"/>
            <a:ext cx="8153400" cy="2808312"/>
          </a:xfrm>
        </p:spPr>
        <p:txBody>
          <a:bodyPr>
            <a:normAutofit fontScale="85000" lnSpcReduction="20000"/>
          </a:bodyPr>
          <a:lstStyle/>
          <a:p>
            <a:pPr marL="320400"/>
            <a:r>
              <a:rPr lang="en-CA" noProof="0" dirty="0" smtClean="0"/>
              <a:t>The space is divided into 5 regions:</a:t>
            </a:r>
          </a:p>
          <a:p>
            <a:pPr marL="360" indent="0">
              <a:buNone/>
            </a:pPr>
            <a:r>
              <a:rPr lang="en-CA" dirty="0"/>
              <a:t>	</a:t>
            </a:r>
            <a:r>
              <a:rPr lang="en-CA" b="1" noProof="0" dirty="0" smtClean="0"/>
              <a:t>CENTER</a:t>
            </a:r>
            <a:r>
              <a:rPr lang="en-CA" noProof="0" dirty="0" smtClean="0"/>
              <a:t>, </a:t>
            </a:r>
            <a:r>
              <a:rPr lang="en-CA" b="1" dirty="0" smtClean="0"/>
              <a:t>NORTH</a:t>
            </a:r>
            <a:r>
              <a:rPr lang="en-CA" noProof="0" dirty="0" smtClean="0"/>
              <a:t>, </a:t>
            </a:r>
            <a:r>
              <a:rPr lang="en-CA" b="1" noProof="0" dirty="0" smtClean="0"/>
              <a:t>SOUTH</a:t>
            </a:r>
            <a:r>
              <a:rPr lang="en-CA" noProof="0" dirty="0" smtClean="0"/>
              <a:t>, </a:t>
            </a:r>
            <a:r>
              <a:rPr lang="en-CA" b="1" noProof="0" dirty="0" smtClean="0"/>
              <a:t>WEST</a:t>
            </a:r>
            <a:r>
              <a:rPr lang="en-CA" noProof="0" dirty="0" smtClean="0"/>
              <a:t>, </a:t>
            </a:r>
            <a:r>
              <a:rPr lang="en-CA" b="1" noProof="0" dirty="0" smtClean="0"/>
              <a:t>EAST</a:t>
            </a:r>
          </a:p>
          <a:p>
            <a:pPr marL="320400"/>
            <a:r>
              <a:rPr lang="en-CA" noProof="0" dirty="0" smtClean="0"/>
              <a:t>The components will take up all the space in the region they occupy.</a:t>
            </a:r>
          </a:p>
          <a:p>
            <a:pPr marL="320400"/>
            <a:r>
              <a:rPr lang="en-CA" dirty="0"/>
              <a:t>The center predominates over the others.</a:t>
            </a:r>
          </a:p>
          <a:p>
            <a:pPr marL="320400"/>
            <a:r>
              <a:rPr lang="en-CA" noProof="0" dirty="0" smtClean="0"/>
              <a:t>Upon adding a component, you need to specify the region in which it will be placed.</a:t>
            </a:r>
          </a:p>
        </p:txBody>
      </p:sp>
      <p:pic>
        <p:nvPicPr>
          <p:cNvPr id="5" name="Image 4" descr="Screenshot #07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1556792"/>
            <a:ext cx="6264696" cy="2232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 smtClean="0"/>
              <a:t>FlowLayout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83568" y="3573016"/>
            <a:ext cx="8153400" cy="3024336"/>
          </a:xfrm>
        </p:spPr>
        <p:txBody>
          <a:bodyPr>
            <a:normAutofit fontScale="92500" lnSpcReduction="10000"/>
          </a:bodyPr>
          <a:lstStyle/>
          <a:p>
            <a:pPr marL="320400"/>
            <a:r>
              <a:rPr lang="en-CA" dirty="0"/>
              <a:t>The components are sized at their preferred size.</a:t>
            </a:r>
          </a:p>
          <a:p>
            <a:pPr marL="320400"/>
            <a:r>
              <a:rPr lang="en-CA" noProof="0" dirty="0" smtClean="0"/>
              <a:t>The components are placed in a horizontal row, one after the other.</a:t>
            </a:r>
          </a:p>
          <a:p>
            <a:pPr marL="320400"/>
            <a:r>
              <a:rPr lang="en-CA" noProof="0" dirty="0" smtClean="0"/>
              <a:t>These will collapse into multiple rows when horizontal space in the container is not sufficient to fit a single row.</a:t>
            </a:r>
          </a:p>
          <a:p>
            <a:pPr marL="320400"/>
            <a:r>
              <a:rPr lang="en-CA" dirty="0" smtClean="0"/>
              <a:t>You can modify the default alignment and padding behavior by using alternative </a:t>
            </a:r>
            <a:r>
              <a:rPr lang="en-CA" dirty="0" err="1" smtClean="0"/>
              <a:t>FlowLayout</a:t>
            </a:r>
            <a:r>
              <a:rPr lang="en-CA" dirty="0" smtClean="0"/>
              <a:t> constructors.</a:t>
            </a:r>
            <a:endParaRPr lang="en-CA" noProof="0" dirty="0" smtClean="0"/>
          </a:p>
        </p:txBody>
      </p:sp>
      <p:pic>
        <p:nvPicPr>
          <p:cNvPr id="4" name="Image 3" descr="Screenshot #08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20" y="1700808"/>
            <a:ext cx="5112568" cy="1440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7894</TotalTime>
  <Words>475</Words>
  <Application>Microsoft Office PowerPoint</Application>
  <PresentationFormat>On-screen Show (4:3)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Consolas</vt:lpstr>
      <vt:lpstr>Courier New</vt:lpstr>
      <vt:lpstr>Times New Roman</vt:lpstr>
      <vt:lpstr>Tw Cen MT</vt:lpstr>
      <vt:lpstr>Wingdings</vt:lpstr>
      <vt:lpstr>Wingdings 2</vt:lpstr>
      <vt:lpstr>Médian</vt:lpstr>
      <vt:lpstr>PowerPoint Presentation</vt:lpstr>
      <vt:lpstr>Swing</vt:lpstr>
      <vt:lpstr>First window</vt:lpstr>
      <vt:lpstr>Containers</vt:lpstr>
      <vt:lpstr>Containers:  JFrame</vt:lpstr>
      <vt:lpstr>Containers:  JPanel</vt:lpstr>
      <vt:lpstr>Containers:  Layout</vt:lpstr>
      <vt:lpstr>BorderLayout</vt:lpstr>
      <vt:lpstr>FlowLayout</vt:lpstr>
      <vt:lpstr>BoxLayout</vt:lpstr>
      <vt:lpstr>GridLayout</vt:lpstr>
      <vt:lpstr>Default layout</vt:lpstr>
      <vt:lpstr>Components</vt:lpstr>
      <vt:lpstr>Components</vt:lpstr>
      <vt:lpstr>Basic components</vt:lpstr>
      <vt:lpstr>Interactive and formatted components</vt:lpstr>
      <vt:lpstr>Interactive and formatted components</vt:lpstr>
      <vt:lpstr>Uneditable components</vt:lpstr>
      <vt:lpstr>The Graphics object</vt:lpstr>
      <vt:lpstr>Drawing a square in a JPanel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420-P32-SU Programmation orientée objets I</dc:title>
  <dc:creator>Jean-François Lidou</dc:creator>
  <cp:lastModifiedBy>Jared Chevalier</cp:lastModifiedBy>
  <cp:revision>304</cp:revision>
  <dcterms:created xsi:type="dcterms:W3CDTF">2016-02-08T15:32:11Z</dcterms:created>
  <dcterms:modified xsi:type="dcterms:W3CDTF">2019-05-20T14:40:50Z</dcterms:modified>
</cp:coreProperties>
</file>