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95" autoAdjust="0"/>
  </p:normalViewPr>
  <p:slideViewPr>
    <p:cSldViewPr>
      <p:cViewPr varScale="1">
        <p:scale>
          <a:sx n="77" d="100"/>
          <a:sy n="77" d="100"/>
        </p:scale>
        <p:origin x="90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Swing 2: Menus / Dialog boxes</a:t>
            </a:r>
            <a:endParaRPr lang="en-CA" noProof="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</a:t>
            </a:r>
            <a:r>
              <a:rPr lang="en-CA" sz="3600" cap="none" dirty="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Dialog boxes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noProof="0" dirty="0" smtClean="0"/>
              <a:t>Dialog boxes are small windows that </a:t>
            </a:r>
            <a:r>
              <a:rPr lang="en-CA" dirty="0" smtClean="0"/>
              <a:t>can:</a:t>
            </a:r>
            <a:endParaRPr lang="en-CA" noProof="0" dirty="0" smtClean="0"/>
          </a:p>
          <a:p>
            <a:pPr lvl="1"/>
            <a:endParaRPr lang="en-CA" sz="2800" noProof="0" dirty="0" smtClean="0"/>
          </a:p>
          <a:p>
            <a:pPr lvl="1"/>
            <a:r>
              <a:rPr lang="en-CA" sz="2800" noProof="0" dirty="0" smtClean="0"/>
              <a:t>Display information (error, warning, notification, …)</a:t>
            </a:r>
          </a:p>
          <a:p>
            <a:pPr lvl="1"/>
            <a:endParaRPr lang="en-CA" sz="2800" noProof="0" dirty="0" smtClean="0"/>
          </a:p>
          <a:p>
            <a:pPr lvl="1"/>
            <a:r>
              <a:rPr lang="en-CA" sz="2800" noProof="0" dirty="0" smtClean="0"/>
              <a:t>Ask the user to confirm or cancel an operation</a:t>
            </a:r>
          </a:p>
          <a:p>
            <a:pPr lvl="1"/>
            <a:endParaRPr lang="en-CA" sz="2800" dirty="0" smtClean="0"/>
          </a:p>
          <a:p>
            <a:pPr lvl="1"/>
            <a:r>
              <a:rPr lang="en-CA" sz="2800" dirty="0" smtClean="0"/>
              <a:t>Ask the user for some information</a:t>
            </a:r>
            <a:endParaRPr lang="en-CA" sz="2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Information dialog boxes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2852936"/>
            <a:ext cx="8280920" cy="3672408"/>
          </a:xfrm>
        </p:spPr>
        <p:txBody>
          <a:bodyPr>
            <a:normAutofit fontScale="85000" lnSpcReduction="10000"/>
          </a:bodyPr>
          <a:lstStyle/>
          <a:p>
            <a:r>
              <a:rPr lang="en-CA" noProof="0" dirty="0" err="1" smtClean="0"/>
              <a:t>JOptionPane</a:t>
            </a:r>
            <a:r>
              <a:rPr lang="en-CA" noProof="0" dirty="0" smtClean="0"/>
              <a:t>, a modal dialog box, shows a message to the user.</a:t>
            </a:r>
          </a:p>
          <a:p>
            <a:r>
              <a:rPr lang="en-CA" dirty="0" smtClean="0"/>
              <a:t>It is </a:t>
            </a:r>
            <a:r>
              <a:rPr lang="en-CA" b="1" dirty="0" smtClean="0"/>
              <a:t>modal</a:t>
            </a:r>
            <a:r>
              <a:rPr lang="en-CA" dirty="0" smtClean="0"/>
              <a:t> because it blocks access to the parent application until the user has handled and closed the dialog box.</a:t>
            </a:r>
            <a:endParaRPr lang="en-CA" noProof="0" dirty="0" smtClean="0"/>
          </a:p>
          <a:p>
            <a:r>
              <a:rPr lang="en-CA" sz="2800" b="1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2800" b="1" i="1" noProof="0" dirty="0" err="1" smtClean="0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CA" sz="28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901700" indent="0">
              <a:buNone/>
            </a:pPr>
            <a:r>
              <a:rPr lang="en-CA" sz="2800" b="1" i="1" noProof="0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CA" sz="2800" b="1" i="1" noProof="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901700" indent="0">
              <a:buNone/>
            </a:pPr>
            <a:r>
              <a:rPr lang="en-CA" sz="2800" b="1" i="1" noProof="0" dirty="0" smtClean="0">
                <a:solidFill>
                  <a:srgbClr val="2A00FF"/>
                </a:solidFill>
                <a:latin typeface="Consolas"/>
              </a:rPr>
              <a:t>"oh no an error"</a:t>
            </a:r>
            <a:r>
              <a:rPr lang="en-CA" sz="2800" b="1" i="1" noProof="0" dirty="0" smtClean="0">
                <a:solidFill>
                  <a:srgbClr val="000000"/>
                </a:solidFill>
                <a:latin typeface="Consolas"/>
              </a:rPr>
              <a:t>,	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//message</a:t>
            </a:r>
            <a:endParaRPr lang="en-CA" sz="2800" b="1" i="1" dirty="0">
              <a:solidFill>
                <a:srgbClr val="000000"/>
              </a:solidFill>
              <a:latin typeface="Consolas"/>
            </a:endParaRPr>
          </a:p>
          <a:p>
            <a:pPr marL="901700" indent="0">
              <a:buNone/>
            </a:pPr>
            <a:r>
              <a:rPr lang="en-CA" sz="2800" b="1" i="1" noProof="0" dirty="0" smtClean="0">
                <a:solidFill>
                  <a:srgbClr val="2A00FF"/>
                </a:solidFill>
                <a:latin typeface="Consolas"/>
              </a:rPr>
              <a:t>"Error"</a:t>
            </a:r>
            <a:r>
              <a:rPr lang="en-CA" sz="2800" b="1" i="1" noProof="0" dirty="0" smtClean="0">
                <a:solidFill>
                  <a:srgbClr val="000000"/>
                </a:solidFill>
                <a:latin typeface="Consolas"/>
              </a:rPr>
              <a:t>,			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//title</a:t>
            </a:r>
            <a:endParaRPr lang="en-CA" sz="2800" b="1" i="1" dirty="0">
              <a:solidFill>
                <a:srgbClr val="000000"/>
              </a:solidFill>
              <a:latin typeface="Consolas"/>
            </a:endParaRPr>
          </a:p>
          <a:p>
            <a:pPr marL="901700" indent="0">
              <a:buNone/>
            </a:pPr>
            <a:r>
              <a:rPr lang="en-CA" sz="2800" b="1" i="1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2800" b="1" i="1" noProof="0" dirty="0" err="1" smtClean="0">
                <a:solidFill>
                  <a:srgbClr val="0000C0"/>
                </a:solidFill>
                <a:latin typeface="Consolas"/>
              </a:rPr>
              <a:t>ERROR_MESSAGE</a:t>
            </a:r>
            <a:r>
              <a:rPr lang="en-CA" sz="2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CA" sz="2800" b="1" i="1" noProof="0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1026" name="Picture 2" descr="https://user.oc-static.com/files/405001_406000/40516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143750" cy="113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Confirmation dialog boxes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8153400" cy="4968552"/>
          </a:xfrm>
        </p:spPr>
        <p:txBody>
          <a:bodyPr>
            <a:normAutofit fontScale="47500" lnSpcReduction="20000"/>
          </a:bodyPr>
          <a:lstStyle/>
          <a:p>
            <a:r>
              <a:rPr lang="en-CA" sz="6000" dirty="0" smtClean="0">
                <a:latin typeface="+mj-lt"/>
              </a:rPr>
              <a:t>Asks the user to confirm an action.</a:t>
            </a:r>
          </a:p>
          <a:p>
            <a:r>
              <a:rPr lang="en-CA" sz="6000" dirty="0" smtClean="0">
                <a:latin typeface="+mj-lt"/>
              </a:rPr>
              <a:t>Possible option types:</a:t>
            </a:r>
          </a:p>
          <a:p>
            <a:pPr lvl="1"/>
            <a:r>
              <a:rPr lang="en-CA" sz="4200" noProof="0" dirty="0" smtClean="0">
                <a:latin typeface="+mj-lt"/>
              </a:rPr>
              <a:t>Yes / No</a:t>
            </a:r>
          </a:p>
          <a:p>
            <a:pPr lvl="1"/>
            <a:r>
              <a:rPr lang="en-CA" sz="4200" dirty="0" smtClean="0">
                <a:latin typeface="+mj-lt"/>
              </a:rPr>
              <a:t>Yes / No / Cancel</a:t>
            </a:r>
          </a:p>
          <a:p>
            <a:pPr lvl="1"/>
            <a:r>
              <a:rPr lang="en-CA" sz="4200" noProof="0" dirty="0" smtClean="0">
                <a:latin typeface="+mj-lt"/>
              </a:rPr>
              <a:t>OK / Cancel</a:t>
            </a:r>
            <a:endParaRPr lang="en-CA" sz="4200" noProof="0" dirty="0" smtClean="0">
              <a:latin typeface="Consolas"/>
            </a:endParaRPr>
          </a:p>
          <a:p>
            <a:pPr>
              <a:buNone/>
            </a:pPr>
            <a:endParaRPr lang="en-CA" sz="3800" b="1" noProof="0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n-CA" sz="3800" b="1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b="1" noProof="0" dirty="0" err="1" smtClean="0">
                <a:solidFill>
                  <a:srgbClr val="6A3E3E"/>
                </a:solidFill>
                <a:latin typeface="Consolas"/>
              </a:rPr>
              <a:t>reponse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800" b="1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800" b="1" i="1" noProof="0" dirty="0" err="1" smtClean="0">
                <a:solidFill>
                  <a:srgbClr val="000000"/>
                </a:solidFill>
                <a:latin typeface="Consolas"/>
              </a:rPr>
              <a:t>showConfirmDialog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buNone/>
            </a:pPr>
            <a:r>
              <a:rPr lang="en-CA" sz="3800" b="1" i="1" noProof="0" dirty="0" smtClean="0">
                <a:solidFill>
                  <a:srgbClr val="7F0055"/>
                </a:solidFill>
                <a:latin typeface="Consolas"/>
              </a:rPr>
              <a:t>	null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800" b="1" i="1" noProof="0" dirty="0" smtClean="0">
                <a:solidFill>
                  <a:srgbClr val="2A00FF"/>
                </a:solidFill>
                <a:latin typeface="Consolas"/>
              </a:rPr>
              <a:t>"Do you want to learn Java?"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800" b="1" noProof="0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b="1" noProof="0" dirty="0" err="1" smtClean="0">
                <a:solidFill>
                  <a:srgbClr val="6A3E3E"/>
                </a:solidFill>
                <a:latin typeface="Consolas"/>
              </a:rPr>
              <a:t>reponse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CA" sz="3800" b="1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800" b="1" i="1" noProof="0" dirty="0" err="1" smtClean="0">
                <a:solidFill>
                  <a:srgbClr val="0000C0"/>
                </a:solidFill>
                <a:latin typeface="Consolas"/>
              </a:rPr>
              <a:t>OK_OPTION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8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8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b="1" i="1" noProof="0" dirty="0" smtClean="0">
                <a:solidFill>
                  <a:srgbClr val="2A00FF"/>
                </a:solidFill>
                <a:latin typeface="Consolas"/>
              </a:rPr>
              <a:t>"Java is fun."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CA" sz="3800" b="1" noProof="0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b="1" noProof="0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3800" b="1" noProof="0" dirty="0" err="1" smtClean="0">
                <a:solidFill>
                  <a:srgbClr val="6A3E3E"/>
                </a:solidFill>
                <a:latin typeface="Consolas"/>
              </a:rPr>
              <a:t>reponse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CA" sz="3800" b="1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800" b="1" i="1" noProof="0" dirty="0" err="1" smtClean="0">
                <a:solidFill>
                  <a:srgbClr val="0000C0"/>
                </a:solidFill>
                <a:latin typeface="Consolas"/>
              </a:rPr>
              <a:t>NO_OPTION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8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8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b="1" i="1" noProof="0" dirty="0" smtClean="0">
                <a:solidFill>
                  <a:srgbClr val="2A00FF"/>
                </a:solidFill>
                <a:latin typeface="Consolas"/>
              </a:rPr>
              <a:t>"Are you sure?"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CA" sz="3800" b="1" noProof="0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b="1" noProof="0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3800" b="1" noProof="0" dirty="0" err="1" smtClean="0">
                <a:solidFill>
                  <a:srgbClr val="6A3E3E"/>
                </a:solidFill>
                <a:latin typeface="Consolas"/>
              </a:rPr>
              <a:t>reponse</a:t>
            </a:r>
            <a:r>
              <a:rPr lang="en-CA" sz="3800" b="1" noProof="0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CA" sz="3800" b="1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800" b="1" i="1" noProof="0" dirty="0" err="1" smtClean="0">
                <a:solidFill>
                  <a:srgbClr val="0000C0"/>
                </a:solidFill>
                <a:latin typeface="Consolas"/>
              </a:rPr>
              <a:t>OK_CANCEL_OPTION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8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8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b="1" i="1" noProof="0" dirty="0" smtClean="0">
                <a:solidFill>
                  <a:srgbClr val="2A00FF"/>
                </a:solidFill>
                <a:latin typeface="Consolas"/>
              </a:rPr>
              <a:t>"You can answer later."</a:t>
            </a:r>
            <a:r>
              <a:rPr lang="en-CA" sz="3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700808"/>
            <a:ext cx="28765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Input dialog boxes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3068960"/>
            <a:ext cx="8153400" cy="3168352"/>
          </a:xfrm>
        </p:spPr>
        <p:txBody>
          <a:bodyPr>
            <a:normAutofit lnSpcReduction="10000"/>
          </a:bodyPr>
          <a:lstStyle/>
          <a:p>
            <a:r>
              <a:rPr lang="en-CA" noProof="0" dirty="0" smtClean="0"/>
              <a:t>Asks to user to input some information.</a:t>
            </a:r>
          </a:p>
          <a:p>
            <a:endParaRPr lang="en-CA" noProof="0" dirty="0" smtClean="0"/>
          </a:p>
          <a:p>
            <a:pPr>
              <a:buNone/>
            </a:pP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CA" sz="2600" noProof="0" dirty="0" smtClean="0">
                <a:solidFill>
                  <a:srgbClr val="6A3E3E"/>
                </a:solidFill>
                <a:latin typeface="Consolas"/>
              </a:rPr>
              <a:t>message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2600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2600" i="1" noProof="0" dirty="0" err="1" smtClean="0">
                <a:solidFill>
                  <a:srgbClr val="000000"/>
                </a:solidFill>
                <a:latin typeface="Consolas"/>
              </a:rPr>
              <a:t>showInputDialog</a:t>
            </a:r>
            <a:r>
              <a:rPr lang="en-CA" sz="26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CA" sz="2600" i="1" noProof="0" dirty="0" smtClean="0">
                <a:solidFill>
                  <a:srgbClr val="000000"/>
                </a:solidFill>
                <a:latin typeface="Consolas"/>
              </a:rPr>
            </a:br>
            <a:r>
              <a:rPr lang="en-CA" sz="2600" b="1" i="1" noProof="0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CA" sz="2600" b="1" i="1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2600" b="1" i="1" noProof="0" dirty="0" smtClean="0">
                <a:solidFill>
                  <a:srgbClr val="2A00FF"/>
                </a:solidFill>
                <a:latin typeface="Consolas"/>
              </a:rPr>
              <a:t>"What is your message?"</a:t>
            </a:r>
            <a:r>
              <a:rPr lang="en-CA" sz="26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2600" b="1" i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6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2600" b="1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2600" b="1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2600" b="1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600" b="1" i="1" noProof="0" dirty="0" smtClean="0">
                <a:solidFill>
                  <a:srgbClr val="6A3E3E"/>
                </a:solidFill>
                <a:latin typeface="Consolas"/>
              </a:rPr>
              <a:t>message</a:t>
            </a:r>
            <a:r>
              <a:rPr lang="en-CA" sz="26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CA" sz="2200" noProof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556792"/>
            <a:ext cx="2962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Option dialog boxes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2996952"/>
            <a:ext cx="8784976" cy="3861048"/>
          </a:xfrm>
        </p:spPr>
        <p:txBody>
          <a:bodyPr>
            <a:normAutofit fontScale="55000" lnSpcReduction="20000"/>
          </a:bodyPr>
          <a:lstStyle/>
          <a:p>
            <a:r>
              <a:rPr lang="en-CA" sz="3800" b="1" noProof="0" dirty="0" smtClean="0"/>
              <a:t>2</a:t>
            </a:r>
            <a:r>
              <a:rPr lang="en-CA" sz="3800" noProof="0" dirty="0" smtClean="0"/>
              <a:t> </a:t>
            </a:r>
            <a:r>
              <a:rPr lang="en-CA" sz="3800" b="1" dirty="0" smtClean="0"/>
              <a:t>possible techniques</a:t>
            </a:r>
            <a:r>
              <a:rPr lang="en-CA" sz="3800" noProof="0" dirty="0" smtClean="0"/>
              <a:t>: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String[]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choices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{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"dog"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"cat"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"bird"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"horse"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"snake"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};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showOptionDialog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CA" sz="3200" i="1" noProof="0" dirty="0" smtClean="0">
                <a:solidFill>
                  <a:srgbClr val="000000"/>
                </a:solidFill>
                <a:latin typeface="Consolas"/>
              </a:rPr>
            </a:b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"What is your favorite animal"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"Animal question"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en-CA" sz="3200" noProof="0" dirty="0" smtClean="0">
                <a:solidFill>
                  <a:srgbClr val="000000"/>
                </a:solidFill>
                <a:latin typeface="Consolas"/>
              </a:rPr>
            </a:b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0,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200" noProof="0" dirty="0" err="1" smtClean="0">
                <a:solidFill>
                  <a:srgbClr val="0000C0"/>
                </a:solidFill>
                <a:latin typeface="Consolas"/>
              </a:rPr>
              <a:t>QUESTION_MESSAGE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choices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choices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[4]);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dirty="0" smtClean="0">
                <a:solidFill>
                  <a:srgbClr val="6A3E3E"/>
                </a:solidFill>
                <a:latin typeface="Consolas"/>
              </a:rPr>
              <a:t>choice[response]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3200" i="1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(String)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showInputDialog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en-CA" sz="3200" i="1" noProof="0" dirty="0" smtClean="0">
                <a:solidFill>
                  <a:srgbClr val="000000"/>
                </a:solidFill>
                <a:latin typeface="Consolas"/>
              </a:rPr>
            </a:b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dirty="0">
                <a:solidFill>
                  <a:srgbClr val="2A00FF"/>
                </a:solidFill>
                <a:latin typeface="Consolas"/>
              </a:rPr>
              <a:t>"What is your favorite animal"</a:t>
            </a:r>
            <a:r>
              <a:rPr lang="en-CA" sz="3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dirty="0">
                <a:solidFill>
                  <a:srgbClr val="2A00FF"/>
                </a:solidFill>
                <a:latin typeface="Consolas"/>
              </a:rPr>
              <a:t>"Animal question"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CA" sz="3200" noProof="0" dirty="0" err="1" smtClean="0">
                <a:solidFill>
                  <a:srgbClr val="0000C0"/>
                </a:solidFill>
                <a:latin typeface="Consolas"/>
              </a:rPr>
              <a:t>QUESTION_MESSAGE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choices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choices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[4]);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CA" noProof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36480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28800"/>
            <a:ext cx="2686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5069160"/>
          </a:xfrm>
        </p:spPr>
        <p:txBody>
          <a:bodyPr>
            <a:normAutofit fontScale="92500"/>
          </a:bodyPr>
          <a:lstStyle/>
          <a:p>
            <a:r>
              <a:rPr lang="en-CA" noProof="0" dirty="0" err="1" smtClean="0"/>
              <a:t>JFrame</a:t>
            </a:r>
            <a:endParaRPr lang="en-CA" noProof="0" dirty="0" smtClean="0"/>
          </a:p>
          <a:p>
            <a:pPr lvl="1"/>
            <a:r>
              <a:rPr lang="en-CA" noProof="0" dirty="0" err="1" smtClean="0"/>
              <a:t>setJMenuBar</a:t>
            </a:r>
            <a:r>
              <a:rPr lang="en-CA" noProof="0" dirty="0" smtClean="0"/>
              <a:t>(</a:t>
            </a:r>
            <a:r>
              <a:rPr lang="en-CA" noProof="0" dirty="0" err="1" smtClean="0"/>
              <a:t>JMenuBar</a:t>
            </a:r>
            <a:r>
              <a:rPr lang="en-CA" noProof="0" dirty="0" smtClean="0"/>
              <a:t> bar)</a:t>
            </a:r>
          </a:p>
          <a:p>
            <a:r>
              <a:rPr lang="en-CA" noProof="0" dirty="0" err="1" smtClean="0"/>
              <a:t>JMenuBar</a:t>
            </a:r>
            <a:endParaRPr lang="en-CA" noProof="0" dirty="0" smtClean="0"/>
          </a:p>
          <a:p>
            <a:pPr lvl="1"/>
            <a:r>
              <a:rPr lang="en-CA" noProof="0" dirty="0" smtClean="0"/>
              <a:t>add(</a:t>
            </a:r>
            <a:r>
              <a:rPr lang="en-CA" noProof="0" dirty="0" err="1" smtClean="0"/>
              <a:t>JMenu</a:t>
            </a:r>
            <a:r>
              <a:rPr lang="en-CA" noProof="0" dirty="0" smtClean="0"/>
              <a:t> menu)</a:t>
            </a:r>
          </a:p>
          <a:p>
            <a:r>
              <a:rPr lang="en-CA" noProof="0" dirty="0" err="1" smtClean="0"/>
              <a:t>JMenu</a:t>
            </a:r>
            <a:r>
              <a:rPr lang="en-CA" noProof="0" dirty="0" smtClean="0"/>
              <a:t> </a:t>
            </a:r>
          </a:p>
          <a:p>
            <a:pPr lvl="1"/>
            <a:r>
              <a:rPr lang="en-CA" noProof="0" dirty="0" smtClean="0"/>
              <a:t>add(</a:t>
            </a:r>
            <a:r>
              <a:rPr lang="en-CA" noProof="0" dirty="0" err="1" smtClean="0"/>
              <a:t>JMenuItem</a:t>
            </a:r>
            <a:r>
              <a:rPr lang="en-CA" noProof="0" dirty="0" smtClean="0"/>
              <a:t> item)</a:t>
            </a:r>
          </a:p>
          <a:p>
            <a:pPr lvl="1"/>
            <a:r>
              <a:rPr lang="en-CA" noProof="0" dirty="0" err="1" smtClean="0"/>
              <a:t>addActionListener</a:t>
            </a:r>
            <a:r>
              <a:rPr lang="en-CA" noProof="0" dirty="0" smtClean="0"/>
              <a:t>(</a:t>
            </a:r>
            <a:r>
              <a:rPr lang="en-CA" noProof="0" dirty="0" err="1" smtClean="0"/>
              <a:t>ActionListener</a:t>
            </a:r>
            <a:r>
              <a:rPr lang="en-CA" noProof="0" dirty="0" smtClean="0"/>
              <a:t> l)</a:t>
            </a:r>
            <a:br>
              <a:rPr lang="en-CA" noProof="0" dirty="0" smtClean="0"/>
            </a:br>
            <a:r>
              <a:rPr lang="en-CA" noProof="0" dirty="0" smtClean="0"/>
              <a:t>(explained when we study events)</a:t>
            </a:r>
          </a:p>
          <a:p>
            <a:r>
              <a:rPr lang="en-CA" noProof="0" dirty="0" err="1" smtClean="0"/>
              <a:t>JMenuItem</a:t>
            </a:r>
            <a:endParaRPr lang="en-CA" noProof="0" dirty="0" smtClean="0"/>
          </a:p>
          <a:p>
            <a:pPr lvl="1"/>
            <a:r>
              <a:rPr lang="en-CA" noProof="0" dirty="0" err="1" smtClean="0"/>
              <a:t>addActionListener</a:t>
            </a:r>
            <a:r>
              <a:rPr lang="en-CA" noProof="0" dirty="0" smtClean="0"/>
              <a:t>(</a:t>
            </a:r>
            <a:r>
              <a:rPr lang="en-CA" noProof="0" dirty="0" err="1" smtClean="0"/>
              <a:t>ActionListener</a:t>
            </a:r>
            <a:r>
              <a:rPr lang="en-CA" noProof="0" dirty="0" smtClean="0"/>
              <a:t> </a:t>
            </a:r>
            <a:r>
              <a:rPr lang="en-CA" dirty="0"/>
              <a:t>l)</a:t>
            </a:r>
            <a:br>
              <a:rPr lang="en-CA" dirty="0"/>
            </a:br>
            <a:r>
              <a:rPr lang="en-CA" dirty="0"/>
              <a:t>(explained when we study events</a:t>
            </a:r>
            <a:r>
              <a:rPr lang="en-CA" dirty="0" smtClean="0"/>
              <a:t>)</a:t>
            </a:r>
            <a:endParaRPr lang="en-CA" noProof="0" dirty="0" smtClean="0"/>
          </a:p>
          <a:p>
            <a:endParaRPr lang="en-CA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Menus:  </a:t>
            </a:r>
            <a:r>
              <a:rPr lang="en-CA" noProof="0" dirty="0" err="1" smtClean="0"/>
              <a:t>JMenuBar</a:t>
            </a:r>
            <a:endParaRPr lang="en-CA" noProof="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492896"/>
            <a:ext cx="290883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>
            <a:off x="2267744" y="1916832"/>
            <a:ext cx="4032448" cy="5204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555776" y="2852936"/>
            <a:ext cx="3528392" cy="705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00192" y="2924944"/>
            <a:ext cx="720080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092280" y="2924944"/>
            <a:ext cx="576064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740352" y="2924944"/>
            <a:ext cx="504056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372200" y="3284984"/>
            <a:ext cx="720080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endCxn id="17" idx="1"/>
          </p:cNvCxnSpPr>
          <p:nvPr/>
        </p:nvCxnSpPr>
        <p:spPr>
          <a:xfrm flipV="1">
            <a:off x="2987824" y="3429000"/>
            <a:ext cx="3384376" cy="43204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72200" y="3573016"/>
            <a:ext cx="1152128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372200" y="3933056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72200" y="4221088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372200" y="4509120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7596336" y="3356992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596336" y="3645024"/>
            <a:ext cx="115212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24" idx="1"/>
          </p:cNvCxnSpPr>
          <p:nvPr/>
        </p:nvCxnSpPr>
        <p:spPr>
          <a:xfrm flipV="1">
            <a:off x="5076056" y="3717032"/>
            <a:ext cx="1296144" cy="18722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28184" y="2924944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endCxn id="14" idx="1"/>
          </p:cNvCxnSpPr>
          <p:nvPr/>
        </p:nvCxnSpPr>
        <p:spPr>
          <a:xfrm flipV="1">
            <a:off x="2987824" y="3068960"/>
            <a:ext cx="3312368" cy="7920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36"/>
          <p:cNvCxnSpPr>
            <a:endCxn id="31" idx="1"/>
          </p:cNvCxnSpPr>
          <p:nvPr/>
        </p:nvCxnSpPr>
        <p:spPr>
          <a:xfrm flipV="1">
            <a:off x="5076056" y="4041068"/>
            <a:ext cx="1296144" cy="15481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36"/>
          <p:cNvCxnSpPr>
            <a:endCxn id="32" idx="1"/>
          </p:cNvCxnSpPr>
          <p:nvPr/>
        </p:nvCxnSpPr>
        <p:spPr>
          <a:xfrm flipV="1">
            <a:off x="5076056" y="4329100"/>
            <a:ext cx="1296144" cy="12601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36"/>
          <p:cNvCxnSpPr>
            <a:endCxn id="33" idx="1"/>
          </p:cNvCxnSpPr>
          <p:nvPr/>
        </p:nvCxnSpPr>
        <p:spPr>
          <a:xfrm flipV="1">
            <a:off x="5076056" y="4617132"/>
            <a:ext cx="1296144" cy="9721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Tabs:  </a:t>
            </a:r>
            <a:r>
              <a:rPr lang="en-CA" noProof="0" dirty="0" err="1" smtClean="0"/>
              <a:t>JTabbed</a:t>
            </a:r>
            <a:r>
              <a:rPr lang="en-CA" dirty="0" smtClean="0"/>
              <a:t>Pane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925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pan1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8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b="1" noProof="0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pan2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8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b="1" noProof="0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pan1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.setBackground(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Color.</a:t>
            </a:r>
            <a:r>
              <a:rPr lang="en-CA" sz="1800" b="1" i="1" noProof="0" dirty="0" err="1" smtClean="0">
                <a:solidFill>
                  <a:srgbClr val="0000C0"/>
                </a:solidFill>
                <a:latin typeface="Consolas"/>
              </a:rPr>
              <a:t>RED</a:t>
            </a:r>
            <a:r>
              <a:rPr lang="en-CA" sz="1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pan2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.setBackground(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Color.</a:t>
            </a:r>
            <a:r>
              <a:rPr lang="en-CA" sz="1800" b="1" i="1" noProof="0" dirty="0" err="1" smtClean="0">
                <a:solidFill>
                  <a:srgbClr val="0000C0"/>
                </a:solidFill>
                <a:latin typeface="Consolas"/>
              </a:rPr>
              <a:t>BLUE</a:t>
            </a:r>
            <a:r>
              <a:rPr lang="en-CA" sz="1800" b="1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1800" noProof="0" dirty="0" smtClean="0">
              <a:latin typeface="Consolas"/>
            </a:endParaRPr>
          </a:p>
          <a:p>
            <a:pPr>
              <a:buNone/>
            </a:pP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JTabbedPane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tabs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8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b="1" noProof="0" dirty="0" err="1" smtClean="0">
                <a:solidFill>
                  <a:srgbClr val="000000"/>
                </a:solidFill>
                <a:latin typeface="Consolas"/>
              </a:rPr>
              <a:t>JTabbedPane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tabs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"Tab 1"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pan1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1800" noProof="0" dirty="0" err="1" smtClean="0">
                <a:solidFill>
                  <a:srgbClr val="6A3E3E"/>
                </a:solidFill>
                <a:latin typeface="Consolas"/>
              </a:rPr>
              <a:t>tabs</a:t>
            </a: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smtClean="0">
                <a:solidFill>
                  <a:srgbClr val="2A00FF"/>
                </a:solidFill>
                <a:latin typeface="Consolas"/>
              </a:rPr>
              <a:t>"Tab 2"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pan2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1800" noProof="0" dirty="0" smtClean="0">
              <a:latin typeface="Consolas"/>
            </a:endParaRPr>
          </a:p>
          <a:p>
            <a:pPr>
              <a:buNone/>
            </a:pP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setContentPane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tabs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1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400" noProof="0" dirty="0" smtClean="0">
                <a:solidFill>
                  <a:srgbClr val="000000"/>
                </a:solidFill>
                <a:latin typeface="+mj-lt"/>
              </a:rPr>
              <a:t>Can set the tab placement (top / bottom / left / right):</a:t>
            </a:r>
            <a:endParaRPr lang="en-CA" sz="2400" noProof="0" dirty="0" smtClean="0">
              <a:latin typeface="+mj-lt"/>
            </a:endParaRPr>
          </a:p>
          <a:p>
            <a:pPr>
              <a:buNone/>
            </a:pPr>
            <a:r>
              <a:rPr lang="en-CA" sz="1800" noProof="0" dirty="0" err="1" smtClean="0">
                <a:solidFill>
                  <a:srgbClr val="000000"/>
                </a:solidFill>
                <a:latin typeface="Consolas"/>
              </a:rPr>
              <a:t>JTabbedPane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noProof="0" dirty="0" smtClean="0">
                <a:solidFill>
                  <a:srgbClr val="6A3E3E"/>
                </a:solidFill>
                <a:latin typeface="Consolas"/>
              </a:rPr>
              <a:t>tabs</a:t>
            </a:r>
            <a:r>
              <a:rPr lang="en-CA" sz="1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1800" b="1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800" b="1" noProof="0" dirty="0" err="1" smtClean="0">
                <a:solidFill>
                  <a:srgbClr val="000000"/>
                </a:solidFill>
                <a:latin typeface="Consolas"/>
              </a:rPr>
              <a:t>JTabbedPane</a:t>
            </a:r>
            <a:r>
              <a:rPr lang="en-CA" sz="1800" b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800" b="1" noProof="0" dirty="0" err="1" smtClean="0">
                <a:solidFill>
                  <a:srgbClr val="000000"/>
                </a:solidFill>
                <a:latin typeface="Consolas"/>
              </a:rPr>
              <a:t>JTabbedPane.</a:t>
            </a:r>
            <a:r>
              <a:rPr lang="en-CA" sz="1800" b="1" i="1" noProof="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RIGHT</a:t>
            </a:r>
            <a:r>
              <a:rPr lang="en-CA" sz="1800" b="1" i="1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CA" sz="16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3158</TotalTime>
  <Words>254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Tw Cen MT</vt:lpstr>
      <vt:lpstr>Wingdings</vt:lpstr>
      <vt:lpstr>Wingdings 2</vt:lpstr>
      <vt:lpstr>Médian</vt:lpstr>
      <vt:lpstr>PowerPoint Presentation</vt:lpstr>
      <vt:lpstr>Dialog boxes</vt:lpstr>
      <vt:lpstr>Information dialog boxes</vt:lpstr>
      <vt:lpstr>Confirmation dialog boxes</vt:lpstr>
      <vt:lpstr>Input dialog boxes</vt:lpstr>
      <vt:lpstr>Option dialog boxes</vt:lpstr>
      <vt:lpstr>Menus:  JMenuBar</vt:lpstr>
      <vt:lpstr>Tabs:  JTabbedPane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257</cp:revision>
  <dcterms:created xsi:type="dcterms:W3CDTF">2016-02-08T15:32:11Z</dcterms:created>
  <dcterms:modified xsi:type="dcterms:W3CDTF">2019-05-10T20:10:58Z</dcterms:modified>
</cp:coreProperties>
</file>