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0" r:id="rId8"/>
    <p:sldId id="262" r:id="rId9"/>
    <p:sldId id="265" r:id="rId10"/>
    <p:sldId id="270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77" d="100"/>
          <a:sy n="77" d="100"/>
        </p:scale>
        <p:origin x="90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5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Exceptions</a:t>
            </a:r>
            <a:endParaRPr lang="en-CA" noProof="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427984" y="1340768"/>
            <a:ext cx="3960440" cy="352839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cap="none" dirty="0" smtClean="0"/>
              <a:t>420-D04-SU</a:t>
            </a:r>
          </a:p>
          <a:p>
            <a:pPr algn="r"/>
            <a:r>
              <a:rPr lang="en-CA" cap="none" dirty="0" smtClean="0"/>
              <a:t>Object-oriented programming I</a:t>
            </a: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sz="3600" cap="none" dirty="0" smtClean="0"/>
              <a:t>Java </a:t>
            </a:r>
            <a:r>
              <a:rPr lang="en-CA" sz="3600" cap="none" dirty="0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Exceptions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  <a:noFill/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100" noProof="0" dirty="0" smtClean="0"/>
              <a:t>Custom exception class:</a:t>
            </a:r>
          </a:p>
          <a:p>
            <a:pPr>
              <a:buNone/>
            </a:pPr>
            <a:endParaRPr lang="en-CA" sz="2100" noProof="0" dirty="0" smtClean="0"/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MyCustomException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MyCustomException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 </a:t>
            </a:r>
            <a:r>
              <a:rPr lang="en-CA" sz="2000" noProof="0" dirty="0" smtClean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CA" sz="2000" noProof="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Auto-generated constructor stub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MyCustomException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CA" sz="20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 </a:t>
            </a:r>
            <a:r>
              <a:rPr lang="en-CA" sz="2000" noProof="0" dirty="0" smtClean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CA" sz="2000" noProof="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Auto-generated constructor stub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2000" noProof="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Exceptions:  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62500" lnSpcReduction="20000"/>
          </a:bodyPr>
          <a:lstStyle/>
          <a:p>
            <a:r>
              <a:rPr lang="en-CA" sz="3800" noProof="0" dirty="0" smtClean="0">
                <a:latin typeface="+mj-lt"/>
              </a:rPr>
              <a:t>Class that inherits from Exception:</a:t>
            </a:r>
          </a:p>
          <a:p>
            <a:endParaRPr lang="en-CA" sz="3200" noProof="0" dirty="0" smtClean="0">
              <a:latin typeface="+mj-lt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EmptyInputException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2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EmptyInputException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CA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super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3200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CA" sz="32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CA" sz="32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3200" i="1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"Exception: Empty string"</a:t>
            </a:r>
            <a:r>
              <a:rPr lang="en-CA" sz="32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EmptyInputException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CA" sz="32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CA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super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32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noProof="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Exceptions:  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Method that will generate an exception:</a:t>
            </a:r>
            <a:endParaRPr lang="en-CA" sz="2400" noProof="0" dirty="0" smtClean="0"/>
          </a:p>
          <a:p>
            <a:endParaRPr lang="en-CA" noProof="0" dirty="0" smtClean="0"/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checkMessage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CA" sz="1800" noProof="0" dirty="0" err="1" smtClean="0">
                <a:solidFill>
                  <a:srgbClr val="6A3E3E"/>
                </a:solidFill>
                <a:latin typeface="Consolas"/>
              </a:rPr>
              <a:t>msg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CA" sz="1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EmptyInputException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OtherInputException</a:t>
            </a:r>
            <a:endParaRPr lang="en-CA" sz="1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noProof="0" dirty="0" err="1" smtClean="0">
                <a:solidFill>
                  <a:srgbClr val="6A3E3E"/>
                </a:solidFill>
                <a:latin typeface="Consolas"/>
              </a:rPr>
              <a:t>msg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noProof="0" dirty="0" smtClean="0">
                <a:solidFill>
                  <a:srgbClr val="2A00FF"/>
                </a:solidFill>
                <a:latin typeface="Consolas"/>
              </a:rPr>
              <a:t>""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	throw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EmptyInputException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CA" sz="1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noProof="0" dirty="0" err="1" smtClean="0">
                <a:solidFill>
                  <a:srgbClr val="6A3E3E"/>
                </a:solidFill>
                <a:latin typeface="Consolas"/>
              </a:rPr>
              <a:t>msg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noProof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CA" sz="1800" noProof="0" dirty="0" err="1" smtClean="0">
                <a:solidFill>
                  <a:srgbClr val="2A00FF"/>
                </a:solidFill>
                <a:latin typeface="Consolas"/>
              </a:rPr>
              <a:t>abc</a:t>
            </a:r>
            <a:r>
              <a:rPr lang="en-CA" sz="1800" noProof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	throw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OtherInputException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noProof="0" dirty="0" smtClean="0">
                <a:solidFill>
                  <a:srgbClr val="2A00FF"/>
                </a:solidFill>
                <a:latin typeface="Consolas"/>
              </a:rPr>
              <a:t>"You cannot enter </a:t>
            </a:r>
            <a:r>
              <a:rPr lang="en-CA" sz="1800" noProof="0" dirty="0" err="1" smtClean="0">
                <a:solidFill>
                  <a:srgbClr val="2A00FF"/>
                </a:solidFill>
                <a:latin typeface="Consolas"/>
              </a:rPr>
              <a:t>abc</a:t>
            </a:r>
            <a:r>
              <a:rPr lang="en-CA" sz="1800" noProof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else</a:t>
            </a:r>
            <a:endParaRPr lang="en-CA" sz="1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1800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1800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noProof="0" dirty="0" smtClean="0">
                <a:solidFill>
                  <a:srgbClr val="2A00FF"/>
                </a:solidFill>
                <a:latin typeface="Consolas"/>
              </a:rPr>
              <a:t>"Your message is: "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CA" sz="1800" noProof="0" dirty="0" err="1" smtClean="0">
                <a:solidFill>
                  <a:srgbClr val="6A3E3E"/>
                </a:solidFill>
                <a:latin typeface="Consolas"/>
              </a:rPr>
              <a:t>msg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1600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Exceptions:  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+mj-lt"/>
              </a:rPr>
              <a:t>Using the method:</a:t>
            </a:r>
            <a:endParaRPr lang="en-CA" sz="3400" noProof="0" dirty="0" smtClean="0">
              <a:latin typeface="+mj-lt"/>
            </a:endParaRPr>
          </a:p>
          <a:p>
            <a:endParaRPr lang="en-CA" sz="2400" noProof="0" dirty="0" smtClean="0">
              <a:latin typeface="+mj-lt"/>
            </a:endParaRP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msg1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400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msg2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400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CA" sz="2400" noProof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abc</a:t>
            </a:r>
            <a:r>
              <a:rPr lang="en-CA" sz="2400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2400" noProof="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checkMessage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msg1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24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EmptyInputException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CA" sz="2400" noProof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2400" noProof="0" dirty="0" err="1" smtClean="0">
                <a:latin typeface="Consolas" panose="020B0609020204030204" pitchFamily="49" charset="0"/>
              </a:rPr>
              <a:t>printStackTrace</a:t>
            </a:r>
            <a:r>
              <a:rPr lang="en-CA" sz="2400" noProof="0" dirty="0" smtClean="0">
                <a:latin typeface="Consolas" panose="020B0609020204030204" pitchFamily="49" charset="0"/>
              </a:rPr>
              <a:t>();</a:t>
            </a:r>
            <a:endParaRPr lang="en-CA" sz="2400" noProof="0" dirty="0" smtClean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2400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CA" sz="24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CA" sz="24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i="1" noProof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CA" sz="24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CA" sz="24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CA" sz="24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checkMessage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msg2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24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OtherInputException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CA" sz="2400" noProof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2400" noProof="0" dirty="0" err="1" smtClean="0">
                <a:latin typeface="Consolas" panose="020B0609020204030204" pitchFamily="49" charset="0"/>
              </a:rPr>
              <a:t>printStackTrace</a:t>
            </a:r>
            <a:r>
              <a:rPr lang="en-CA" sz="2400" noProof="0" dirty="0" smtClean="0">
                <a:latin typeface="Consolas" panose="020B0609020204030204" pitchFamily="49" charset="0"/>
              </a:rPr>
              <a:t>();</a:t>
            </a:r>
            <a:endParaRPr lang="en-CA" sz="2400" noProof="0" dirty="0" smtClean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2400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CA" sz="24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CA" sz="24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i="1" noProof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CA" sz="24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CA" sz="24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Exceptions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lang="en-CA" noProof="0" dirty="0" smtClean="0"/>
              <a:t>Exceptions </a:t>
            </a:r>
            <a:r>
              <a:rPr lang="en-CA" dirty="0" smtClean="0"/>
              <a:t>are an error-handling mechanism integrated into the Java language.</a:t>
            </a:r>
            <a:endParaRPr lang="en-CA" noProof="0" dirty="0" smtClean="0"/>
          </a:p>
          <a:p>
            <a:r>
              <a:rPr lang="en-CA" noProof="0" dirty="0" smtClean="0"/>
              <a:t>This mechanism is composed of the following:</a:t>
            </a:r>
          </a:p>
          <a:p>
            <a:pPr lvl="1"/>
            <a:r>
              <a:rPr lang="en-CA" noProof="0" dirty="0" smtClean="0"/>
              <a:t>Classes for different kinds of exception (inherit from Exception)</a:t>
            </a:r>
          </a:p>
          <a:p>
            <a:pPr lvl="2"/>
            <a:r>
              <a:rPr lang="en-CA" noProof="0" dirty="0" err="1" smtClean="0"/>
              <a:t>NullPointerException</a:t>
            </a:r>
            <a:endParaRPr lang="en-CA" noProof="0" dirty="0" smtClean="0"/>
          </a:p>
          <a:p>
            <a:pPr lvl="2"/>
            <a:r>
              <a:rPr lang="en-CA" noProof="0" dirty="0" err="1" smtClean="0"/>
              <a:t>ArithmeticException</a:t>
            </a:r>
            <a:endParaRPr lang="en-CA" noProof="0" dirty="0" smtClean="0"/>
          </a:p>
          <a:p>
            <a:pPr lvl="2"/>
            <a:r>
              <a:rPr lang="en-CA" noProof="0" dirty="0" smtClean="0"/>
              <a:t>...</a:t>
            </a:r>
          </a:p>
          <a:p>
            <a:pPr lvl="1"/>
            <a:r>
              <a:rPr lang="en-CA" noProof="0" dirty="0" smtClean="0"/>
              <a:t>To detect and process the exceptions:</a:t>
            </a:r>
          </a:p>
          <a:p>
            <a:pPr lvl="2"/>
            <a:r>
              <a:rPr lang="en-CA" noProof="0" dirty="0" smtClean="0"/>
              <a:t>try { }</a:t>
            </a:r>
          </a:p>
          <a:p>
            <a:pPr lvl="2"/>
            <a:r>
              <a:rPr lang="en-CA" noProof="0" dirty="0" smtClean="0"/>
              <a:t>catch (Exception e) { }</a:t>
            </a:r>
          </a:p>
          <a:p>
            <a:pPr lvl="2"/>
            <a:r>
              <a:rPr lang="en-CA" noProof="0" dirty="0" smtClean="0"/>
              <a:t>finally { }</a:t>
            </a:r>
          </a:p>
          <a:p>
            <a:pPr lvl="1"/>
            <a:r>
              <a:rPr lang="en-CA" noProof="0" dirty="0" smtClean="0"/>
              <a:t>To throw or </a:t>
            </a:r>
            <a:r>
              <a:rPr lang="en-CA" noProof="0" dirty="0" err="1" smtClean="0"/>
              <a:t>rethrow</a:t>
            </a:r>
            <a:r>
              <a:rPr lang="en-CA" noProof="0" dirty="0" smtClean="0"/>
              <a:t> (propagate) exceptions:</a:t>
            </a:r>
          </a:p>
          <a:p>
            <a:pPr lvl="2"/>
            <a:r>
              <a:rPr lang="en-CA" noProof="0" dirty="0" smtClean="0"/>
              <a:t>throw  (generate and throw an exception)</a:t>
            </a:r>
          </a:p>
          <a:p>
            <a:pPr lvl="2"/>
            <a:r>
              <a:rPr lang="en-CA" noProof="0" dirty="0" smtClean="0"/>
              <a:t>throws (</a:t>
            </a:r>
            <a:r>
              <a:rPr lang="en-CA" noProof="0" dirty="0" err="1" smtClean="0"/>
              <a:t>rethrow</a:t>
            </a:r>
            <a:r>
              <a:rPr lang="en-CA" noProof="0" dirty="0" smtClean="0"/>
              <a:t> exceptions up the call stack)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528192"/>
            <a:ext cx="8153400" cy="535719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CA" b="1" noProof="0" dirty="0" smtClean="0"/>
              <a:t>try</a:t>
            </a:r>
            <a:r>
              <a:rPr lang="en-CA" noProof="0" dirty="0" smtClean="0"/>
              <a:t>: Block of code containing expression(s) susceptible to throwing an exception.</a:t>
            </a:r>
          </a:p>
          <a:p>
            <a:pPr lvl="0"/>
            <a:r>
              <a:rPr lang="en-CA" b="1" noProof="0" dirty="0" smtClean="0"/>
              <a:t>catch</a:t>
            </a:r>
            <a:r>
              <a:rPr lang="en-CA" noProof="0" dirty="0" smtClean="0"/>
              <a:t>: Block of code (associated with a </a:t>
            </a:r>
            <a:r>
              <a:rPr lang="en-CA" b="1" noProof="0" dirty="0" smtClean="0"/>
              <a:t>try</a:t>
            </a:r>
            <a:r>
              <a:rPr lang="en-CA" noProof="0" dirty="0" smtClean="0"/>
              <a:t>) responsible for handling a type of exception. It is automatically executed if an exception of the “caught” type is thrown during the </a:t>
            </a:r>
            <a:r>
              <a:rPr lang="en-CA" b="1" noProof="0" dirty="0" smtClean="0"/>
              <a:t>try</a:t>
            </a:r>
            <a:r>
              <a:rPr lang="en-CA" noProof="0" dirty="0" smtClean="0"/>
              <a:t> block. A </a:t>
            </a:r>
            <a:r>
              <a:rPr lang="en-CA" b="1" noProof="0" dirty="0" smtClean="0"/>
              <a:t>try</a:t>
            </a:r>
            <a:r>
              <a:rPr lang="en-CA" noProof="0" dirty="0" smtClean="0"/>
              <a:t> can have multiple </a:t>
            </a:r>
            <a:r>
              <a:rPr lang="en-CA" b="1" noProof="0" dirty="0" smtClean="0"/>
              <a:t>catch</a:t>
            </a:r>
            <a:r>
              <a:rPr lang="en-CA" noProof="0" dirty="0" smtClean="0"/>
              <a:t> blocks associated with it (Java 7).</a:t>
            </a:r>
          </a:p>
          <a:p>
            <a:pPr lvl="0"/>
            <a:r>
              <a:rPr lang="en-CA" b="1" noProof="0" dirty="0" smtClean="0"/>
              <a:t>finally</a:t>
            </a:r>
            <a:r>
              <a:rPr lang="en-CA" noProof="0" dirty="0" smtClean="0"/>
              <a:t>: Block of code (associated with a </a:t>
            </a:r>
            <a:r>
              <a:rPr lang="en-CA" b="1" noProof="0" dirty="0" smtClean="0"/>
              <a:t>try</a:t>
            </a:r>
            <a:r>
              <a:rPr lang="en-CA" noProof="0" dirty="0" smtClean="0"/>
              <a:t>) that always executes after the </a:t>
            </a:r>
            <a:r>
              <a:rPr lang="en-CA" b="1" noProof="0" dirty="0" smtClean="0"/>
              <a:t>try</a:t>
            </a:r>
            <a:r>
              <a:rPr lang="en-CA" noProof="0" dirty="0" smtClean="0"/>
              <a:t> block has exited, even if an unexpected exception is thrown, and even if </a:t>
            </a:r>
            <a:r>
              <a:rPr lang="en-CA" b="1" noProof="0" dirty="0" smtClean="0"/>
              <a:t>return</a:t>
            </a:r>
            <a:r>
              <a:rPr lang="en-CA" noProof="0" dirty="0" smtClean="0"/>
              <a:t>, </a:t>
            </a:r>
            <a:r>
              <a:rPr lang="en-CA" b="1" noProof="0" dirty="0" smtClean="0"/>
              <a:t>continue</a:t>
            </a:r>
            <a:r>
              <a:rPr lang="en-CA" noProof="0" dirty="0" smtClean="0"/>
              <a:t>, or </a:t>
            </a:r>
            <a:r>
              <a:rPr lang="en-CA" b="1" dirty="0" smtClean="0"/>
              <a:t>break</a:t>
            </a:r>
            <a:r>
              <a:rPr lang="en-CA" dirty="0" smtClean="0"/>
              <a:t> is used.</a:t>
            </a:r>
            <a:br>
              <a:rPr lang="en-CA" dirty="0" smtClean="0"/>
            </a:br>
            <a:r>
              <a:rPr lang="en-CA" dirty="0" smtClean="0"/>
              <a:t>(Except possibly if: while the </a:t>
            </a:r>
            <a:r>
              <a:rPr lang="en-CA" b="1" dirty="0" smtClean="0"/>
              <a:t>try</a:t>
            </a:r>
            <a:r>
              <a:rPr lang="en-CA" dirty="0" smtClean="0"/>
              <a:t>/</a:t>
            </a:r>
            <a:r>
              <a:rPr lang="en-CA" b="1" dirty="0" smtClean="0"/>
              <a:t>catch</a:t>
            </a:r>
            <a:r>
              <a:rPr lang="en-CA" dirty="0"/>
              <a:t> </a:t>
            </a:r>
            <a:r>
              <a:rPr lang="en-CA" dirty="0" smtClean="0"/>
              <a:t>code is being executed, the JVM exits or the thread is interrupted/killed.) </a:t>
            </a:r>
            <a:endParaRPr lang="en-CA" noProof="0" dirty="0" smtClean="0"/>
          </a:p>
          <a:p>
            <a:pPr lvl="0"/>
            <a:r>
              <a:rPr lang="en-CA" b="1" noProof="0" dirty="0" smtClean="0"/>
              <a:t>throws</a:t>
            </a:r>
            <a:r>
              <a:rPr lang="en-CA" noProof="0" dirty="0" smtClean="0"/>
              <a:t>: Clause in a method’s declaration that specifies the exception(s) that the method can throw. Then, if such an exception occurs in the method, the method doesn’t need to handle it but can </a:t>
            </a:r>
            <a:r>
              <a:rPr lang="en-CA" noProof="0" dirty="0" err="1" smtClean="0"/>
              <a:t>rethrow</a:t>
            </a:r>
            <a:r>
              <a:rPr lang="en-CA" noProof="0" dirty="0" smtClean="0"/>
              <a:t> it up the call stack, to the caller of the method. This obliges the caller to handle the exception by invoking the method inside a </a:t>
            </a:r>
            <a:r>
              <a:rPr lang="en-CA" b="1" noProof="0" dirty="0" smtClean="0"/>
              <a:t>try</a:t>
            </a:r>
            <a:r>
              <a:rPr lang="en-CA" noProof="0" dirty="0" smtClean="0"/>
              <a:t>/</a:t>
            </a:r>
            <a:r>
              <a:rPr lang="en-CA" b="1" noProof="0" dirty="0" smtClean="0"/>
              <a:t>catch</a:t>
            </a:r>
            <a:r>
              <a:rPr lang="en-CA" noProof="0" dirty="0" smtClean="0"/>
              <a:t>, or else </a:t>
            </a:r>
            <a:r>
              <a:rPr lang="en-CA" noProof="0" dirty="0" err="1" smtClean="0"/>
              <a:t>rethrow</a:t>
            </a:r>
            <a:r>
              <a:rPr lang="en-CA" noProof="0" dirty="0" smtClean="0"/>
              <a:t> them up the call stack.</a:t>
            </a:r>
          </a:p>
          <a:p>
            <a:pPr lvl="0"/>
            <a:r>
              <a:rPr lang="en-CA" b="1" noProof="0" dirty="0" smtClean="0"/>
              <a:t>throw</a:t>
            </a:r>
            <a:r>
              <a:rPr lang="en-CA" noProof="0" dirty="0" smtClean="0"/>
              <a:t>: A statement that throws an exception.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Utility of exceptions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rgbClr val="000000"/>
                </a:solidFill>
                <a:latin typeface="+mj-lt"/>
              </a:rPr>
              <a:t>Allows us to avoid the having the program crash or needing to ask the user what to do.</a:t>
            </a:r>
            <a:endParaRPr lang="en-CA" sz="2800" noProof="0" dirty="0" smtClean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endParaRPr lang="en-CA" noProof="0" dirty="0" smtClean="0">
              <a:latin typeface="+mj-lt"/>
            </a:endParaRPr>
          </a:p>
          <a:p>
            <a:r>
              <a:rPr lang="en-CA" noProof="0" dirty="0" smtClean="0">
                <a:latin typeface="+mj-lt"/>
              </a:rPr>
              <a:t>Very often used when accessing external resources (if we can’t successfully access them, what to do?)</a:t>
            </a:r>
          </a:p>
          <a:p>
            <a:pPr lvl="1"/>
            <a:r>
              <a:rPr lang="en-CA" dirty="0" smtClean="0">
                <a:latin typeface="+mj-lt"/>
              </a:rPr>
              <a:t>Databases</a:t>
            </a:r>
            <a:endParaRPr lang="en-CA" noProof="0" dirty="0" smtClean="0">
              <a:latin typeface="+mj-lt"/>
            </a:endParaRPr>
          </a:p>
          <a:p>
            <a:pPr lvl="1"/>
            <a:r>
              <a:rPr lang="en-CA" noProof="0" dirty="0" smtClean="0">
                <a:latin typeface="+mj-lt"/>
              </a:rPr>
              <a:t>External files</a:t>
            </a:r>
          </a:p>
          <a:p>
            <a:pPr lvl="1"/>
            <a:r>
              <a:rPr lang="en-CA" dirty="0" smtClean="0">
                <a:latin typeface="+mj-lt"/>
              </a:rPr>
              <a:t>Using networks</a:t>
            </a:r>
            <a:endParaRPr lang="en-CA" noProof="0" dirty="0" smtClean="0">
              <a:latin typeface="+mj-lt"/>
            </a:endParaRPr>
          </a:p>
          <a:p>
            <a:pPr lvl="1"/>
            <a:r>
              <a:rPr lang="en-CA" noProof="0" dirty="0" smtClean="0">
                <a:latin typeface="+mj-lt"/>
              </a:rPr>
              <a:t>Validations ( </a:t>
            </a:r>
            <a:r>
              <a:rPr lang="en-CA" noProof="0" dirty="0" err="1" smtClean="0">
                <a:latin typeface="+mj-lt"/>
              </a:rPr>
              <a:t>Integer.valueOf</a:t>
            </a:r>
            <a:r>
              <a:rPr lang="en-CA" noProof="0" dirty="0" smtClean="0">
                <a:latin typeface="+mj-lt"/>
              </a:rPr>
              <a:t>(String s) )</a:t>
            </a:r>
          </a:p>
          <a:p>
            <a:pPr lvl="1"/>
            <a:r>
              <a:rPr lang="en-CA" noProof="0" dirty="0" smtClean="0">
                <a:latin typeface="+mj-lt"/>
              </a:rPr>
              <a:t>…</a:t>
            </a:r>
            <a:endParaRPr lang="en-CA" noProof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Different exception/error types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635896" y="1600200"/>
            <a:ext cx="5328592" cy="5141168"/>
          </a:xfrm>
        </p:spPr>
        <p:txBody>
          <a:bodyPr>
            <a:normAutofit fontScale="62500" lnSpcReduction="20000"/>
          </a:bodyPr>
          <a:lstStyle/>
          <a:p>
            <a:r>
              <a:rPr lang="en-CA" b="1" noProof="0" dirty="0" smtClean="0">
                <a:solidFill>
                  <a:srgbClr val="00B050"/>
                </a:solidFill>
              </a:rPr>
              <a:t>Error</a:t>
            </a:r>
            <a:r>
              <a:rPr lang="en-CA" noProof="0" dirty="0" smtClean="0"/>
              <a:t>: </a:t>
            </a:r>
            <a:r>
              <a:rPr lang="en-CA" dirty="0" smtClean="0"/>
              <a:t>A serious problem in the Java virtual machine or a Java subsystem. Normally the application should not try to catch these. Typically these are due to abnormal conditions that should not occur. The application will terminate.</a:t>
            </a:r>
            <a:endParaRPr lang="en-CA" noProof="0" dirty="0" smtClean="0"/>
          </a:p>
          <a:p>
            <a:endParaRPr lang="en-CA" noProof="0" dirty="0" smtClean="0"/>
          </a:p>
          <a:p>
            <a:r>
              <a:rPr lang="en-CA" b="1" noProof="0" dirty="0" smtClean="0">
                <a:solidFill>
                  <a:srgbClr val="FF0000"/>
                </a:solidFill>
              </a:rPr>
              <a:t>Exception (non-runtime)</a:t>
            </a:r>
            <a:r>
              <a:rPr lang="en-CA" noProof="0" dirty="0" smtClean="0"/>
              <a:t>: A less serious problem that the application must explicitly handle/propagate.</a:t>
            </a:r>
          </a:p>
          <a:p>
            <a:endParaRPr lang="en-CA" noProof="0" dirty="0" smtClean="0"/>
          </a:p>
          <a:p>
            <a:r>
              <a:rPr lang="en-CA" b="1" noProof="0" dirty="0" err="1" smtClean="0">
                <a:solidFill>
                  <a:srgbClr val="00B050"/>
                </a:solidFill>
              </a:rPr>
              <a:t>RuntimeException</a:t>
            </a:r>
            <a:r>
              <a:rPr lang="en-CA" noProof="0" dirty="0" smtClean="0"/>
              <a:t>: Special subclass of Exception that does not necessarily need to be detected by </a:t>
            </a:r>
            <a:r>
              <a:rPr lang="en-CA" b="1" noProof="0" dirty="0" smtClean="0"/>
              <a:t>try/catch</a:t>
            </a:r>
            <a:r>
              <a:rPr lang="en-CA" noProof="0" dirty="0" smtClean="0"/>
              <a:t> blocks. These are typically caused by programming issues/mistakes, and can be prevented by fixing the code.</a:t>
            </a:r>
          </a:p>
          <a:p>
            <a:endParaRPr lang="en-CA" noProof="0" dirty="0" smtClean="0"/>
          </a:p>
          <a:p>
            <a:r>
              <a:rPr lang="en-CA" b="1" dirty="0">
                <a:solidFill>
                  <a:srgbClr val="FF0000"/>
                </a:solidFill>
              </a:rPr>
              <a:t>Red</a:t>
            </a:r>
            <a:r>
              <a:rPr lang="en-CA" dirty="0"/>
              <a:t>: </a:t>
            </a:r>
            <a:r>
              <a:rPr lang="en-CA" dirty="0" smtClean="0"/>
              <a:t>Checked exceptions. Checked by compiler: must be handled (</a:t>
            </a:r>
            <a:r>
              <a:rPr lang="en-CA" b="1" dirty="0" smtClean="0"/>
              <a:t>try/catch</a:t>
            </a:r>
            <a:r>
              <a:rPr lang="en-CA" dirty="0" smtClean="0"/>
              <a:t>) or propagated (</a:t>
            </a:r>
            <a:r>
              <a:rPr lang="en-CA" b="1" dirty="0" smtClean="0"/>
              <a:t>throws</a:t>
            </a:r>
            <a:r>
              <a:rPr lang="en-CA" dirty="0" smtClean="0"/>
              <a:t>).</a:t>
            </a:r>
            <a:endParaRPr lang="en-CA" dirty="0"/>
          </a:p>
          <a:p>
            <a:r>
              <a:rPr lang="en-CA" b="1" noProof="0" dirty="0" smtClean="0">
                <a:solidFill>
                  <a:srgbClr val="00B050"/>
                </a:solidFill>
              </a:rPr>
              <a:t>Green</a:t>
            </a:r>
            <a:r>
              <a:rPr lang="en-CA" noProof="0" dirty="0" smtClean="0"/>
              <a:t>: Unchecked. No obligation to handle or propagate.</a:t>
            </a:r>
          </a:p>
        </p:txBody>
      </p:sp>
      <p:pic>
        <p:nvPicPr>
          <p:cNvPr id="1026" name="Picture 2" descr="hierarchie d'excep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46" y="1628800"/>
            <a:ext cx="3585658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err="1" smtClean="0"/>
              <a:t>Throwable</a:t>
            </a:r>
            <a:r>
              <a:rPr lang="en-CA" noProof="0" dirty="0" smtClean="0"/>
              <a:t> class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en-CA" noProof="0" dirty="0" smtClean="0"/>
              <a:t>Descends directly from the Object class.</a:t>
            </a:r>
          </a:p>
          <a:p>
            <a:r>
              <a:rPr lang="en-CA" dirty="0" smtClean="0"/>
              <a:t>The base class for all Exceptions and Errors.</a:t>
            </a:r>
          </a:p>
          <a:p>
            <a:r>
              <a:rPr lang="en-CA" noProof="0" dirty="0" smtClean="0"/>
              <a:t>Two constructors:</a:t>
            </a:r>
          </a:p>
          <a:p>
            <a:pPr lvl="1"/>
            <a:r>
              <a:rPr lang="en-CA" noProof="0" dirty="0" err="1" smtClean="0"/>
              <a:t>Throwable</a:t>
            </a:r>
            <a:r>
              <a:rPr lang="en-CA" noProof="0" dirty="0" smtClean="0"/>
              <a:t>()</a:t>
            </a:r>
          </a:p>
          <a:p>
            <a:pPr lvl="1"/>
            <a:r>
              <a:rPr lang="en-CA" noProof="0" dirty="0" err="1" smtClean="0"/>
              <a:t>Throwable</a:t>
            </a:r>
            <a:r>
              <a:rPr lang="en-CA" noProof="0" dirty="0" smtClean="0"/>
              <a:t>(String </a:t>
            </a:r>
            <a:r>
              <a:rPr lang="en-CA" noProof="0" dirty="0" err="1" smtClean="0"/>
              <a:t>msg</a:t>
            </a:r>
            <a:r>
              <a:rPr lang="en-CA" noProof="0" dirty="0" smtClean="0"/>
              <a:t>) : Defines a message that describes the exception/error and that can be accessed in from </a:t>
            </a:r>
            <a:r>
              <a:rPr lang="en-CA" b="1" noProof="0" dirty="0" smtClean="0"/>
              <a:t>catch</a:t>
            </a:r>
            <a:r>
              <a:rPr lang="en-CA" noProof="0" dirty="0" smtClean="0"/>
              <a:t> blocks that catch the object</a:t>
            </a:r>
          </a:p>
          <a:p>
            <a:r>
              <a:rPr lang="en-CA" dirty="0" smtClean="0"/>
              <a:t>Methods</a:t>
            </a:r>
            <a:r>
              <a:rPr lang="en-CA" noProof="0" dirty="0" smtClean="0"/>
              <a:t>:</a:t>
            </a:r>
          </a:p>
          <a:p>
            <a:pPr lvl="1"/>
            <a:r>
              <a:rPr lang="en-CA" noProof="0" dirty="0" smtClean="0"/>
              <a:t>String </a:t>
            </a:r>
            <a:r>
              <a:rPr lang="en-CA" noProof="0" dirty="0" err="1" smtClean="0"/>
              <a:t>getMessage</a:t>
            </a:r>
            <a:r>
              <a:rPr lang="en-CA" noProof="0" dirty="0" smtClean="0"/>
              <a:t>( ) : Get the message</a:t>
            </a:r>
          </a:p>
          <a:p>
            <a:pPr lvl="1"/>
            <a:r>
              <a:rPr lang="en-CA" noProof="0" dirty="0" smtClean="0"/>
              <a:t>void </a:t>
            </a:r>
            <a:r>
              <a:rPr lang="en-CA" noProof="0" dirty="0" err="1" smtClean="0"/>
              <a:t>printStackTrace</a:t>
            </a:r>
            <a:r>
              <a:rPr lang="en-CA" noProof="0" dirty="0" smtClean="0"/>
              <a:t>( ) : Displays the exception/error and its </a:t>
            </a:r>
            <a:r>
              <a:rPr lang="en-CA" noProof="0" dirty="0" err="1" smtClean="0"/>
              <a:t>backtrace</a:t>
            </a:r>
            <a:endParaRPr lang="en-CA" noProof="0" dirty="0" smtClean="0"/>
          </a:p>
          <a:p>
            <a:pPr lvl="1"/>
            <a:r>
              <a:rPr lang="en-CA" noProof="0" dirty="0" smtClean="0"/>
              <a:t>void </a:t>
            </a:r>
            <a:r>
              <a:rPr lang="en-CA" noProof="0" dirty="0" err="1" smtClean="0"/>
              <a:t>printStackTrace</a:t>
            </a:r>
            <a:r>
              <a:rPr lang="en-CA" noProof="0" dirty="0" smtClean="0"/>
              <a:t>(</a:t>
            </a:r>
            <a:r>
              <a:rPr lang="en-CA" noProof="0" dirty="0" err="1" smtClean="0"/>
              <a:t>PrintStream</a:t>
            </a:r>
            <a:r>
              <a:rPr lang="en-CA" noProof="0" dirty="0" smtClean="0"/>
              <a:t> s) : Produces the same information, but sends the result to the specified stream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CA" sz="32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= 3;</a:t>
            </a:r>
          </a:p>
          <a:p>
            <a:pPr>
              <a:buNone/>
            </a:pPr>
            <a:r>
              <a:rPr lang="en-CA" sz="32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j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smtClean="0">
                <a:solidFill>
                  <a:srgbClr val="2A00FF"/>
                </a:solidFill>
                <a:latin typeface="Consolas"/>
              </a:rPr>
              <a:t>"result = "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 + (</a:t>
            </a:r>
            <a:r>
              <a:rPr lang="en-CA" sz="3200" b="1" i="1" noProof="0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 / </a:t>
            </a:r>
            <a:r>
              <a:rPr lang="en-CA" sz="3200" b="1" i="1" noProof="0" dirty="0" smtClean="0">
                <a:solidFill>
                  <a:srgbClr val="6A3E3E"/>
                </a:solidFill>
                <a:latin typeface="Consolas"/>
              </a:rPr>
              <a:t>j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3200" b="1" noProof="0" dirty="0" err="1" smtClean="0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CA" sz="3200" b="1" i="1" noProof="0" dirty="0" err="1" smtClean="0">
                <a:solidFill>
                  <a:srgbClr val="2A00FF"/>
                </a:solidFill>
                <a:latin typeface="Consolas"/>
              </a:rPr>
              <a:t>getmessage</a:t>
            </a:r>
            <a:r>
              <a:rPr lang="en-CA" sz="3200" b="1" i="1" noProof="0" dirty="0" smtClean="0">
                <a:solidFill>
                  <a:srgbClr val="2A00FF"/>
                </a:solidFill>
                <a:latin typeface="Consolas"/>
              </a:rPr>
              <a:t>():"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.getMessage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CA" sz="3200" b="1" i="1" noProof="0" dirty="0" err="1" smtClean="0">
                <a:solidFill>
                  <a:srgbClr val="2A00FF"/>
                </a:solidFill>
                <a:latin typeface="Consolas"/>
              </a:rPr>
              <a:t>toString</a:t>
            </a:r>
            <a:r>
              <a:rPr lang="en-CA" sz="3200" b="1" i="1" noProof="0" dirty="0" smtClean="0">
                <a:solidFill>
                  <a:srgbClr val="2A00FF"/>
                </a:solidFill>
                <a:latin typeface="Consolas"/>
              </a:rPr>
              <a:t>():"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.toString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CA" sz="3200" b="1" i="1" noProof="0" dirty="0" err="1" smtClean="0">
                <a:solidFill>
                  <a:srgbClr val="2A00FF"/>
                </a:solidFill>
                <a:latin typeface="Consolas"/>
              </a:rPr>
              <a:t>printStackTrace</a:t>
            </a:r>
            <a:r>
              <a:rPr lang="en-CA" sz="3200" b="1" i="1" noProof="0" dirty="0" smtClean="0">
                <a:solidFill>
                  <a:srgbClr val="2A00FF"/>
                </a:solidFill>
                <a:latin typeface="Consolas"/>
              </a:rPr>
              <a:t>():"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i="1" noProof="0" dirty="0" smtClean="0">
                <a:solidFill>
                  <a:srgbClr val="2A00FF"/>
                </a:solidFill>
                <a:latin typeface="Consolas"/>
              </a:rPr>
              <a:t>"procedure executed systematically"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4200" noProof="0" dirty="0" smtClean="0">
                <a:solidFill>
                  <a:srgbClr val="000000"/>
                </a:solidFill>
                <a:latin typeface="+mj-lt"/>
              </a:rPr>
              <a:t>The </a:t>
            </a:r>
            <a:r>
              <a:rPr lang="en-CA" sz="4200" b="1" noProof="0" dirty="0" smtClean="0">
                <a:solidFill>
                  <a:srgbClr val="000000"/>
                </a:solidFill>
                <a:latin typeface="+mj-lt"/>
              </a:rPr>
              <a:t>finally</a:t>
            </a:r>
            <a:r>
              <a:rPr lang="en-CA" sz="4200" noProof="0" dirty="0" smtClean="0">
                <a:solidFill>
                  <a:srgbClr val="000000"/>
                </a:solidFill>
                <a:latin typeface="+mj-lt"/>
              </a:rPr>
              <a:t> block will always be executed after </a:t>
            </a:r>
            <a:r>
              <a:rPr lang="en-CA" sz="4200" b="1" noProof="0" dirty="0" smtClean="0">
                <a:solidFill>
                  <a:srgbClr val="000000"/>
                </a:solidFill>
                <a:latin typeface="+mj-lt"/>
              </a:rPr>
              <a:t>try</a:t>
            </a:r>
            <a:r>
              <a:rPr lang="en-CA" sz="4200" noProof="0" dirty="0" smtClean="0">
                <a:solidFill>
                  <a:srgbClr val="000000"/>
                </a:solidFill>
                <a:latin typeface="+mj-lt"/>
              </a:rPr>
              <a:t> and </a:t>
            </a:r>
            <a:r>
              <a:rPr lang="en-CA" sz="4200" b="1" noProof="0" dirty="0" smtClean="0">
                <a:solidFill>
                  <a:srgbClr val="000000"/>
                </a:solidFill>
                <a:latin typeface="+mj-lt"/>
              </a:rPr>
              <a:t>catch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Custom </a:t>
            </a:r>
            <a:r>
              <a:rPr lang="en-CA" dirty="0" smtClean="0"/>
              <a:t>Exceptions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Autofit/>
          </a:bodyPr>
          <a:lstStyle/>
          <a:p>
            <a:r>
              <a:rPr lang="en-US" sz="2000" noProof="0" dirty="0" smtClean="0">
                <a:latin typeface="+mj-lt"/>
              </a:rPr>
              <a:t>To generate an exception, use the keyword </a:t>
            </a:r>
            <a:r>
              <a:rPr lang="en-US" sz="2000" b="1" noProof="0" dirty="0" smtClean="0">
                <a:latin typeface="+mj-lt"/>
              </a:rPr>
              <a:t>throw</a:t>
            </a:r>
            <a:r>
              <a:rPr lang="en-US" sz="2000" noProof="0" dirty="0" smtClean="0">
                <a:latin typeface="+mj-lt"/>
              </a:rPr>
              <a:t> followed by an object that inherits from Exception or </a:t>
            </a:r>
            <a:r>
              <a:rPr lang="en-US" sz="2000" noProof="0" dirty="0" err="1" smtClean="0">
                <a:latin typeface="+mj-lt"/>
              </a:rPr>
              <a:t>Throwable</a:t>
            </a:r>
            <a:endParaRPr lang="en-CA" sz="2000" noProof="0" dirty="0" smtClean="0">
              <a:latin typeface="+mj-lt"/>
            </a:endParaRPr>
          </a:p>
          <a:p>
            <a:pPr>
              <a:buNone/>
            </a:pPr>
            <a:endParaRPr lang="en-CA" sz="2000" noProof="0" dirty="0" smtClean="0">
              <a:solidFill>
                <a:srgbClr val="7F0055"/>
              </a:solidFill>
              <a:latin typeface="+mj-lt"/>
            </a:endParaRPr>
          </a:p>
          <a:p>
            <a:pPr marL="627063" indent="-319088">
              <a:buNone/>
            </a:pPr>
            <a:r>
              <a:rPr lang="en-CA" sz="2000" noProof="0" dirty="0" smtClean="0">
                <a:solidFill>
                  <a:srgbClr val="7F0055"/>
                </a:solidFill>
                <a:latin typeface="+mj-lt"/>
              </a:rPr>
              <a:t>if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 (</a:t>
            </a:r>
            <a:r>
              <a:rPr lang="en-CA" sz="2000" noProof="0" dirty="0" err="1" smtClean="0">
                <a:solidFill>
                  <a:srgbClr val="6A3E3E"/>
                </a:solidFill>
                <a:latin typeface="+mj-lt"/>
              </a:rPr>
              <a:t>notGood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627063" indent="-319088">
              <a:buNone/>
            </a:pPr>
            <a:r>
              <a:rPr lang="en-CA" sz="2000" noProof="0" dirty="0" smtClean="0">
                <a:solidFill>
                  <a:srgbClr val="7F0055"/>
                </a:solidFill>
                <a:latin typeface="+mj-lt"/>
              </a:rPr>
              <a:t>	throw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noProof="0" dirty="0" smtClean="0">
                <a:solidFill>
                  <a:srgbClr val="7F0055"/>
                </a:solidFill>
                <a:latin typeface="+mj-lt"/>
              </a:rPr>
              <a:t>new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+mj-lt"/>
              </a:rPr>
              <a:t>MyCustomException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CA" sz="2000" noProof="0" dirty="0" smtClean="0">
                <a:solidFill>
                  <a:srgbClr val="2A00FF"/>
                </a:solidFill>
                <a:latin typeface="+mj-lt"/>
              </a:rPr>
              <a:t>"My error message"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627063" indent="-319088">
              <a:buNone/>
            </a:pPr>
            <a:endParaRPr lang="en-CA" sz="2000" noProof="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noProof="0" dirty="0" smtClean="0">
                <a:latin typeface="+mj-lt"/>
              </a:rPr>
              <a:t>If you want to generate and </a:t>
            </a:r>
            <a:r>
              <a:rPr lang="en-US" sz="2000" b="1" noProof="0" dirty="0" smtClean="0">
                <a:latin typeface="+mj-lt"/>
              </a:rPr>
              <a:t>throw</a:t>
            </a:r>
            <a:r>
              <a:rPr lang="en-US" sz="2000" noProof="0" dirty="0" smtClean="0">
                <a:latin typeface="+mj-lt"/>
              </a:rPr>
              <a:t> a </a:t>
            </a:r>
            <a:r>
              <a:rPr lang="en-US" sz="2000" noProof="0" dirty="0" err="1" smtClean="0">
                <a:latin typeface="+mj-lt"/>
              </a:rPr>
              <a:t>Throwable</a:t>
            </a:r>
            <a:r>
              <a:rPr lang="en-US" sz="2000" noProof="0" dirty="0" smtClean="0">
                <a:latin typeface="+mj-lt"/>
              </a:rPr>
              <a:t>, and if it is checked (checked: not an Error or </a:t>
            </a:r>
            <a:r>
              <a:rPr lang="en-US" sz="2000" noProof="0" dirty="0" err="1" smtClean="0">
                <a:latin typeface="+mj-lt"/>
              </a:rPr>
              <a:t>RuntimeException</a:t>
            </a:r>
            <a:r>
              <a:rPr lang="en-US" sz="2000" dirty="0" smtClean="0">
                <a:latin typeface="+mj-lt"/>
              </a:rPr>
              <a:t>), then you must specify that the method </a:t>
            </a:r>
            <a:r>
              <a:rPr lang="en-US" sz="2000" b="1" dirty="0" smtClean="0">
                <a:latin typeface="+mj-lt"/>
              </a:rPr>
              <a:t>throws</a:t>
            </a:r>
            <a:r>
              <a:rPr lang="en-US" sz="2000" dirty="0" smtClean="0">
                <a:latin typeface="+mj-lt"/>
              </a:rPr>
              <a:t> that type of </a:t>
            </a:r>
            <a:r>
              <a:rPr lang="en-US" sz="2000" dirty="0" err="1" smtClean="0">
                <a:latin typeface="+mj-lt"/>
              </a:rPr>
              <a:t>Throwable</a:t>
            </a:r>
            <a:r>
              <a:rPr lang="en-US" sz="2000" dirty="0" smtClean="0">
                <a:latin typeface="+mj-lt"/>
              </a:rPr>
              <a:t>.</a:t>
            </a:r>
            <a:endParaRPr lang="en-CA" sz="2000" dirty="0">
              <a:latin typeface="+mj-lt"/>
            </a:endParaRPr>
          </a:p>
          <a:p>
            <a:endParaRPr lang="en-CA" sz="2000" noProof="0" dirty="0" smtClean="0">
              <a:latin typeface="+mj-lt"/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  <a:latin typeface="+mj-lt"/>
              </a:rPr>
              <a:t>public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noProof="0" dirty="0" smtClean="0">
                <a:solidFill>
                  <a:srgbClr val="7F0055"/>
                </a:solidFill>
                <a:latin typeface="+mj-lt"/>
              </a:rPr>
              <a:t>void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+mj-lt"/>
              </a:rPr>
              <a:t>testForError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CA" sz="2000" noProof="0" dirty="0" err="1" smtClean="0">
                <a:solidFill>
                  <a:srgbClr val="000000"/>
                </a:solidFill>
                <a:latin typeface="+mj-lt"/>
              </a:rPr>
              <a:t>boolean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dirty="0" err="1">
                <a:solidFill>
                  <a:srgbClr val="6A3E3E"/>
                </a:solidFill>
              </a:rPr>
              <a:t>notGood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) </a:t>
            </a:r>
            <a:r>
              <a:rPr lang="en-CA" sz="2000" noProof="0" dirty="0" smtClean="0">
                <a:solidFill>
                  <a:srgbClr val="7F0055"/>
                </a:solidFill>
                <a:latin typeface="+mj-lt"/>
              </a:rPr>
              <a:t>throws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noProof="0" dirty="0" err="1" smtClean="0">
                <a:solidFill>
                  <a:srgbClr val="000000"/>
                </a:solidFill>
                <a:latin typeface="+mj-lt"/>
              </a:rPr>
              <a:t>MyCustomException</a:t>
            </a:r>
            <a:r>
              <a:rPr lang="en-CA" sz="2000" noProof="0" dirty="0" smtClean="0">
                <a:solidFill>
                  <a:srgbClr val="000000"/>
                </a:solidFill>
                <a:latin typeface="+mj-lt"/>
              </a:rPr>
              <a:t> { … }</a:t>
            </a:r>
            <a:endParaRPr lang="en-CA" sz="2000" noProof="0" dirty="0" smtClean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Exceptions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CA" sz="2100" noProof="0" dirty="0" smtClean="0">
                <a:solidFill>
                  <a:srgbClr val="000000"/>
                </a:solidFill>
              </a:rPr>
              <a:t>Which gives us:</a:t>
            </a:r>
            <a:endParaRPr lang="en-CA" sz="2100" noProof="0" dirty="0" smtClean="0">
              <a:solidFill>
                <a:srgbClr val="7F0055"/>
              </a:solidFill>
              <a:latin typeface="+mj-lt"/>
            </a:endParaRPr>
          </a:p>
          <a:p>
            <a:pPr>
              <a:buNone/>
            </a:pPr>
            <a:endParaRPr lang="en-CA" sz="1600" noProof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16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testForError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notGood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throws </a:t>
            </a:r>
            <a:r>
              <a:rPr lang="en-CA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MyCustomException</a:t>
            </a:r>
            <a:endParaRPr lang="en-CA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CA" sz="1600" noProof="0" dirty="0" smtClean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16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noProof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notGood</a:t>
            </a: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CA" sz="16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MyCustomException</a:t>
            </a: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"My error message"</a:t>
            </a: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16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en-CA" sz="1600" noProof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CA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1600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CA" sz="16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CA" sz="16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i="1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"No exception thrown, code continues."</a:t>
            </a:r>
            <a:r>
              <a:rPr lang="en-CA" sz="16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sz="1600" noProof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6136</TotalTime>
  <Words>574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Consolas</vt:lpstr>
      <vt:lpstr>Tw Cen MT</vt:lpstr>
      <vt:lpstr>Wingdings</vt:lpstr>
      <vt:lpstr>Wingdings 2</vt:lpstr>
      <vt:lpstr>Médian</vt:lpstr>
      <vt:lpstr>PowerPoint Presentation</vt:lpstr>
      <vt:lpstr>Exceptions</vt:lpstr>
      <vt:lpstr>Exceptions</vt:lpstr>
      <vt:lpstr>Utility of exceptions</vt:lpstr>
      <vt:lpstr>Different exception/error types</vt:lpstr>
      <vt:lpstr>Throwable class</vt:lpstr>
      <vt:lpstr>Example</vt:lpstr>
      <vt:lpstr>Custom Exceptions</vt:lpstr>
      <vt:lpstr>Custom Exceptions</vt:lpstr>
      <vt:lpstr>Custom Exceptions</vt:lpstr>
      <vt:lpstr>Custom Exceptions:  Example</vt:lpstr>
      <vt:lpstr>Custom Exceptions:  Example</vt:lpstr>
      <vt:lpstr>Custom Exceptions: 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420-P32-SU Programmation orientée objets I</dc:title>
  <dc:creator>Jean-François Lidou</dc:creator>
  <cp:lastModifiedBy>Jared Chevalier</cp:lastModifiedBy>
  <cp:revision>438</cp:revision>
  <dcterms:created xsi:type="dcterms:W3CDTF">2016-02-08T15:32:11Z</dcterms:created>
  <dcterms:modified xsi:type="dcterms:W3CDTF">2019-05-14T04:35:18Z</dcterms:modified>
</cp:coreProperties>
</file>