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59" r:id="rId6"/>
    <p:sldId id="418" r:id="rId7"/>
    <p:sldId id="419" r:id="rId8"/>
    <p:sldId id="420" r:id="rId9"/>
    <p:sldId id="421" r:id="rId10"/>
    <p:sldId id="422" r:id="rId11"/>
    <p:sldId id="428" r:id="rId12"/>
    <p:sldId id="429" r:id="rId13"/>
    <p:sldId id="430" r:id="rId14"/>
    <p:sldId id="431" r:id="rId15"/>
    <p:sldId id="423" r:id="rId16"/>
    <p:sldId id="424" r:id="rId17"/>
    <p:sldId id="425" r:id="rId18"/>
    <p:sldId id="426" r:id="rId19"/>
    <p:sldId id="427" r:id="rId20"/>
    <p:sldId id="432" r:id="rId21"/>
    <p:sldId id="433" r:id="rId22"/>
    <p:sldId id="434" r:id="rId23"/>
    <p:sldId id="435" r:id="rId24"/>
    <p:sldId id="436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17" r:id="rId35"/>
    <p:sldId id="447" r:id="rId36"/>
    <p:sldId id="449" r:id="rId37"/>
    <p:sldId id="45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3"/>
    <p:restoredTop sz="94582"/>
  </p:normalViewPr>
  <p:slideViewPr>
    <p:cSldViewPr snapToGrid="0" snapToObjects="1">
      <p:cViewPr varScale="1">
        <p:scale>
          <a:sx n="79" d="100"/>
          <a:sy n="79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D89C1-BCAD-BD49-B381-EE92CE8132D3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B6F75-1585-2143-8BAD-9643CC77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75B2-A1B8-C243-ACA6-2469DDAFAB7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F72B12-40F4-924C-85AE-75E88144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ysql.com/download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Pargol</a:t>
            </a:r>
            <a:r>
              <a:rPr lang="en-US" dirty="0" smtClean="0"/>
              <a:t> </a:t>
            </a:r>
            <a:r>
              <a:rPr lang="en-US" dirty="0" err="1" smtClean="0"/>
              <a:t>Poshtareh</a:t>
            </a:r>
            <a:endParaRPr lang="en-US" dirty="0" smtClean="0"/>
          </a:p>
          <a:p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6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43" y="163286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Create Server 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890814"/>
            <a:ext cx="8964386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730" y="337849"/>
            <a:ext cx="3837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Segoe UI" charset="0"/>
              </a:rPr>
              <a:t>NPM (Node Package Management)</a:t>
            </a:r>
            <a:endParaRPr lang="en-US" sz="2000" b="1" i="1" dirty="0">
              <a:solidFill>
                <a:srgbClr val="FF0000"/>
              </a:solidFill>
              <a:latin typeface="Segoe U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485" y="1245551"/>
            <a:ext cx="9214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NPM is a package manager for Node.js packages, or modules if you like.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  <a:hlinkClick r:id="rId2"/>
              </a:rPr>
              <a:t>www.npmjs.com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hosts thousands of free packages to download and use.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The NPM program is installed on your computer when you install Node.js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785" y="3539422"/>
            <a:ext cx="90351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i="1" dirty="0">
                <a:solidFill>
                  <a:srgbClr val="FF0000"/>
                </a:solidFill>
                <a:latin typeface="Segoe UI" charset="0"/>
              </a:rPr>
              <a:t>What is a Package?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A package in Node.js contains all the files you need for a module.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Modules are JavaScript libraries you can include in your project.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857" y="375557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Install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npm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914400"/>
            <a:ext cx="5372100" cy="3086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3465286"/>
            <a:ext cx="5992585" cy="2926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40" y="938412"/>
            <a:ext cx="4975726" cy="24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3" y="963385"/>
            <a:ext cx="8314871" cy="5292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928" y="310244"/>
            <a:ext cx="3558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How to install in the code : 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731214" y="3684494"/>
            <a:ext cx="1686645" cy="287885"/>
          </a:xfrm>
          <a:prstGeom prst="straightConnector1">
            <a:avLst/>
          </a:prstGeom>
          <a:ln w="793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01372" y="653143"/>
            <a:ext cx="954099" cy="1250950"/>
          </a:xfrm>
          <a:prstGeom prst="straightConnector1">
            <a:avLst/>
          </a:prstGeom>
          <a:ln w="793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028700"/>
            <a:ext cx="7489551" cy="543741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034030" y="832757"/>
            <a:ext cx="1950141" cy="1299936"/>
          </a:xfrm>
          <a:prstGeom prst="straightConnector1">
            <a:avLst/>
          </a:prstGeom>
          <a:ln w="793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342899"/>
            <a:ext cx="789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module could depends on others , that’s why you have more than 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583" y="354176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Node.js 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3156" y="1000036"/>
            <a:ext cx="8626929" cy="1109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Consider modules to be the same as JavaScript libraries.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A set of functions you want to include in your application.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485" y="2902021"/>
            <a:ext cx="9280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Segoe UI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Modules: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To include a module, use the require() function with the name of the module: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778" y="433834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399" y="5261207"/>
            <a:ext cx="9737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charset="0"/>
              </a:rPr>
              <a:t>Now your application has access to the HTTP module, and is able to create a server</a:t>
            </a:r>
            <a:r>
              <a:rPr lang="en-US" sz="1600" dirty="0" smtClean="0">
                <a:solidFill>
                  <a:srgbClr val="000000"/>
                </a:solidFill>
                <a:latin typeface="Verdana" charset="0"/>
              </a:rPr>
              <a:t>:</a:t>
            </a:r>
          </a:p>
          <a:p>
            <a:endParaRPr lang="en-US" sz="1600" dirty="0">
              <a:solidFill>
                <a:srgbClr val="000000"/>
              </a:solidFill>
              <a:latin typeface="Verdana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Verdana" charset="0"/>
              </a:rPr>
              <a:t>Previous slide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848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928" y="277586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Different way to create Modules and exports them :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6" y="830943"/>
            <a:ext cx="6743700" cy="405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3670300"/>
            <a:ext cx="47752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928" y="27758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 System (fs) Module in Node JS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881743"/>
            <a:ext cx="581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 should have an option to read or use the file in JS: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" y="1404257"/>
            <a:ext cx="8730343" cy="49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928" y="277586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about write the file?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685800"/>
            <a:ext cx="6177642" cy="4157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8458" y="5127172"/>
            <a:ext cx="7316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write the name the file which is already exist ,it over write it.</a:t>
            </a:r>
          </a:p>
          <a:p>
            <a:endParaRPr lang="en-US" dirty="0"/>
          </a:p>
          <a:p>
            <a:r>
              <a:rPr lang="en-US" dirty="0" smtClean="0"/>
              <a:t>To prevent that , instead of </a:t>
            </a:r>
            <a:r>
              <a:rPr lang="en-US" dirty="0" err="1" smtClean="0"/>
              <a:t>writeFile</a:t>
            </a:r>
            <a:r>
              <a:rPr lang="en-US" dirty="0" smtClean="0"/>
              <a:t> you can use </a:t>
            </a:r>
            <a:r>
              <a:rPr lang="en-US" dirty="0" err="1" smtClean="0">
                <a:solidFill>
                  <a:srgbClr val="FF0000"/>
                </a:solidFill>
              </a:rPr>
              <a:t>appendFile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6" y="1126671"/>
            <a:ext cx="5889171" cy="52108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1128" y="329978"/>
            <a:ext cx="7565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want to </a:t>
            </a:r>
            <a:r>
              <a:rPr lang="en-US" dirty="0" err="1">
                <a:solidFill>
                  <a:srgbClr val="FF0000"/>
                </a:solidFill>
              </a:rPr>
              <a:t>delet</a:t>
            </a:r>
            <a:r>
              <a:rPr lang="en-US" dirty="0">
                <a:solidFill>
                  <a:srgbClr val="FF0000"/>
                </a:solidFill>
              </a:rPr>
              <a:t> a file you need to use  </a:t>
            </a:r>
            <a:r>
              <a:rPr lang="en-US" dirty="0">
                <a:solidFill>
                  <a:schemeClr val="accent2"/>
                </a:solidFill>
              </a:rPr>
              <a:t>unlink </a:t>
            </a:r>
            <a:r>
              <a:rPr lang="en-US" dirty="0">
                <a:solidFill>
                  <a:srgbClr val="FF0000"/>
                </a:solidFill>
              </a:rPr>
              <a:t>function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340" y="547691"/>
            <a:ext cx="70104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i="1" dirty="0" smtClean="0">
                <a:solidFill>
                  <a:srgbClr val="FF0000"/>
                </a:solidFill>
                <a:effectLst/>
                <a:latin typeface="+mj-lt"/>
              </a:rPr>
              <a:t>Outline 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latin typeface="+mj-lt"/>
              </a:rPr>
              <a:t>What is Node.js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latin typeface="+mj-lt"/>
              </a:rPr>
              <a:t>What Can Node.js Do?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latin typeface="+mj-lt"/>
              </a:rPr>
              <a:t>What is a Node.js File?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latin typeface="+mj-lt"/>
              </a:rPr>
              <a:t>Getting start with Node.js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Segoe UI" charset="0"/>
            </a:endParaRPr>
          </a:p>
          <a:p>
            <a:pPr>
              <a:lnSpc>
                <a:spcPct val="200000"/>
              </a:lnSpc>
              <a:buFont typeface="Arial" charset="0"/>
              <a:buChar char="•"/>
            </a:pPr>
            <a:endParaRPr lang="en-US" dirty="0" smtClean="0">
              <a:effectLst/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+mj-lt"/>
              </a:rPr>
              <a:t>	</a:t>
            </a:r>
            <a:endParaRPr lang="en-US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47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1393372"/>
            <a:ext cx="8899071" cy="4600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2758" y="424542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express module</a:t>
            </a:r>
          </a:p>
        </p:txBody>
      </p:sp>
    </p:spTree>
    <p:extLst>
      <p:ext uri="{BB962C8B-B14F-4D97-AF65-F5344CB8AC3E}">
        <p14:creationId xmlns:p14="http://schemas.microsoft.com/office/powerpoint/2010/main" val="253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333" y="354177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Node.js</a:t>
            </a:r>
            <a:r>
              <a:rPr lang="en-US" dirty="0">
                <a:solidFill>
                  <a:srgbClr val="FF0000"/>
                </a:solidFill>
              </a:rPr>
              <a:t> MySQL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072" y="1000037"/>
            <a:ext cx="91167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rgbClr val="000000"/>
                </a:solidFill>
                <a:latin typeface="Verdana" charset="0"/>
              </a:rPr>
              <a:t>Node.js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can be used in database 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applications. One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of the most popular databases is MySQL.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413" y="2274251"/>
            <a:ext cx="90841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MySQL Database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To be able to experiment with the code examples, you should have MySQL installed on your </a:t>
            </a:r>
            <a:r>
              <a:rPr lang="en-US" dirty="0" err="1" smtClean="0">
                <a:solidFill>
                  <a:srgbClr val="000000"/>
                </a:solidFill>
                <a:latin typeface="Verdana" charset="0"/>
              </a:rPr>
              <a:t>computer.You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can download a free MySQL database at </a:t>
            </a:r>
            <a:r>
              <a:rPr lang="en-US" dirty="0">
                <a:solidFill>
                  <a:srgbClr val="000000"/>
                </a:solidFill>
                <a:latin typeface="Verdana" charset="0"/>
                <a:hlinkClick r:id="rId2"/>
              </a:rPr>
              <a:t>https://www.mysql.com/downloads/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129" y="397639"/>
            <a:ext cx="9231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Install MySQL Driver</a:t>
            </a:r>
          </a:p>
          <a:p>
            <a:pPr>
              <a:lnSpc>
                <a:spcPct val="200000"/>
              </a:lnSpc>
            </a:pPr>
            <a:r>
              <a:rPr lang="en-US" dirty="0"/>
              <a:t>Once you have MySQL up and running on your computer, you can access it by using </a:t>
            </a:r>
            <a:r>
              <a:rPr lang="en-US" dirty="0" err="1"/>
              <a:t>Node.js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To access a MySQL database with </a:t>
            </a:r>
            <a:r>
              <a:rPr lang="en-US" dirty="0" err="1"/>
              <a:t>Node.js</a:t>
            </a:r>
            <a:r>
              <a:rPr lang="en-US" dirty="0"/>
              <a:t>, you need a MySQL driver. This tutorial will use the "</a:t>
            </a:r>
            <a:r>
              <a:rPr lang="en-US" dirty="0" err="1"/>
              <a:t>mysql</a:t>
            </a:r>
            <a:r>
              <a:rPr lang="en-US" dirty="0"/>
              <a:t>" module, downloaded from NPM.</a:t>
            </a:r>
          </a:p>
          <a:p>
            <a:pPr>
              <a:lnSpc>
                <a:spcPct val="200000"/>
              </a:lnSpc>
            </a:pPr>
            <a:r>
              <a:rPr lang="en-US" dirty="0"/>
              <a:t>To download and install the "</a:t>
            </a:r>
            <a:r>
              <a:rPr lang="en-US" dirty="0" err="1"/>
              <a:t>mysql</a:t>
            </a:r>
            <a:r>
              <a:rPr lang="en-US" dirty="0"/>
              <a:t>" module, open the Command Terminal and execute the following: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4" y="4898572"/>
            <a:ext cx="52324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842" y="216264"/>
            <a:ext cx="8806543" cy="1109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Now you have downloaded and installed a </a:t>
            </a:r>
            <a:r>
              <a:rPr lang="en-US" dirty="0" err="1">
                <a:solidFill>
                  <a:srgbClr val="000000"/>
                </a:solidFill>
                <a:latin typeface="Verdana" charset="0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 database driver.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rgbClr val="000000"/>
                </a:solidFill>
                <a:latin typeface="Verdana" charset="0"/>
              </a:rPr>
              <a:t>Node.js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 can use this module to manipulate the MySQL database: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828" y="1473564"/>
            <a:ext cx="9165771" cy="1725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i="1" dirty="0">
                <a:solidFill>
                  <a:srgbClr val="FF0000"/>
                </a:solidFill>
                <a:latin typeface="Segoe UI" charset="0"/>
              </a:rPr>
              <a:t>Create Connection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Start by creating a connection to the database.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Use the username and password from your MySQL database.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514" y="4441371"/>
            <a:ext cx="946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Make sure you have workbench and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mysql</a:t>
            </a:r>
            <a:r>
              <a:rPr lang="en-US" sz="2000" b="1" i="1" dirty="0" smtClean="0">
                <a:solidFill>
                  <a:srgbClr val="FF0000"/>
                </a:solidFill>
              </a:rPr>
              <a:t> server download in your computer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" y="5045796"/>
            <a:ext cx="8041341" cy="13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4" y="555172"/>
            <a:ext cx="8187592" cy="553538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3470946" y="5006522"/>
            <a:ext cx="2407340" cy="822778"/>
          </a:xfrm>
          <a:prstGeom prst="straightConnector1">
            <a:avLst/>
          </a:prstGeom>
          <a:ln w="793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829" y="0"/>
            <a:ext cx="90351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i="1" dirty="0">
                <a:solidFill>
                  <a:srgbClr val="FF0000"/>
                </a:solidFill>
                <a:latin typeface="Segoe UI" charset="0"/>
              </a:rPr>
              <a:t>Creating a Database</a:t>
            </a:r>
          </a:p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To create a database in MySQL, use the "CREATE DATABASE" statement: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" y="1044834"/>
            <a:ext cx="10005785" cy="48987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407118" y="5322208"/>
            <a:ext cx="2407340" cy="822778"/>
          </a:xfrm>
          <a:prstGeom prst="straightConnector1">
            <a:avLst/>
          </a:prstGeom>
          <a:ln w="793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-134506"/>
            <a:ext cx="9394372" cy="2402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Segoe UI" charset="0"/>
              </a:rPr>
              <a:t>Creating a Table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To create a table in MySQL, use the "CREATE TABLE" statement.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Make sure you define the name of the database when you create the connection: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9" y="1713594"/>
            <a:ext cx="7342414" cy="501377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603061" y="6035222"/>
            <a:ext cx="1242568" cy="332921"/>
          </a:xfrm>
          <a:prstGeom prst="straightConnector1">
            <a:avLst/>
          </a:prstGeom>
          <a:ln w="793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98" y="0"/>
            <a:ext cx="93453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Segoe UI" charset="0"/>
              </a:rPr>
              <a:t>Primary Key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When creating a table, you should also create a column with a unique key for each </a:t>
            </a:r>
            <a:r>
              <a:rPr lang="en-US" dirty="0" err="1" smtClean="0">
                <a:solidFill>
                  <a:srgbClr val="000000"/>
                </a:solidFill>
                <a:latin typeface="Verdana" charset="0"/>
              </a:rPr>
              <a:t>record.This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can be done by defining a column as "INT AUTO_INCREMENT PRIMARY KEY" which will insert a unique number for each record. Starting at 1, and increased by one for each record.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2143" y="3065307"/>
            <a:ext cx="911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"CREATE TABLE customers (</a:t>
            </a:r>
            <a:r>
              <a:rPr lang="en-US" b="1" dirty="0">
                <a:solidFill>
                  <a:srgbClr val="A52A2A"/>
                </a:solidFill>
                <a:latin typeface="Consolas" charset="0"/>
              </a:rPr>
              <a:t>id INT AUTO_INCREMENT PRIMARY KEY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, name VARCHAR(255), address VARCHAR(255))"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156" y="3856950"/>
            <a:ext cx="8414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If the table already exists, use the ALTER TABLE keyword: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9485" y="4526421"/>
            <a:ext cx="9557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</a:t>
            </a:r>
            <a:r>
              <a:rPr lang="en-US" b="1" dirty="0">
                <a:solidFill>
                  <a:srgbClr val="A52A2A"/>
                </a:solidFill>
                <a:latin typeface="Consolas" charset="0"/>
              </a:rPr>
              <a:t>ALTER TABLE customers ADD COLUMN id INT AUTO_INCREMENT PRIMARY KEY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14" y="-167164"/>
            <a:ext cx="1014548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Segoe UI" charset="0"/>
              </a:rPr>
              <a:t>Insert Into Table</a:t>
            </a:r>
          </a:p>
          <a:p>
            <a:r>
              <a:rPr lang="en-US" dirty="0"/>
              <a:t>To fill a table in MySQL, use the "INSERT INTO" statement.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4" y="1040135"/>
            <a:ext cx="7959272" cy="55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2" y="-135093"/>
            <a:ext cx="89371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Segoe UI" charset="0"/>
              </a:rPr>
              <a:t>Selecting From a Table</a:t>
            </a:r>
          </a:p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To select data from a table in MySQL, use the "SELECT" statement.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049469"/>
            <a:ext cx="7414985" cy="56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458" y="0"/>
            <a:ext cx="9133114" cy="283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i="1" dirty="0">
                <a:solidFill>
                  <a:srgbClr val="FF0000"/>
                </a:solidFill>
                <a:latin typeface="Segoe UI" charset="0"/>
              </a:rPr>
              <a:t>What is Node.js?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is an open source server environment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is free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runs on various platforms (Windows, Linux, Unix, Mac OS X, etc.)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uses JavaScript on the server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126" y="3099139"/>
            <a:ext cx="976993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i="1" dirty="0">
                <a:solidFill>
                  <a:srgbClr val="FF0000"/>
                </a:solidFill>
                <a:latin typeface="Segoe UI" charset="0"/>
              </a:rPr>
              <a:t>What Can Node.js Do?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can generate dynamic page content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can create, open, read, write, delete, and close files on the server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can collect form data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can add, delete, modify data in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8255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843" y="-118178"/>
            <a:ext cx="10145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Segoe UI" charset="0"/>
              </a:rPr>
              <a:t>Selecting Columns</a:t>
            </a:r>
          </a:p>
          <a:p>
            <a:r>
              <a:rPr lang="en-US" dirty="0"/>
              <a:t>To select only some of the columns in a table, use the "SELECT" statement followed by the column name.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399" y="1425752"/>
            <a:ext cx="1092925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charset="0"/>
              </a:rPr>
              <a:t>con.connect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500" dirty="0">
                <a:solidFill>
                  <a:srgbClr val="0000CD"/>
                </a:solidFill>
                <a:latin typeface="Consolas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(err) {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sz="1500" dirty="0">
                <a:solidFill>
                  <a:srgbClr val="0000CD"/>
                </a:solidFill>
                <a:latin typeface="Consolas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(err) </a:t>
            </a:r>
            <a:r>
              <a:rPr lang="en-US" sz="1500" dirty="0">
                <a:solidFill>
                  <a:srgbClr val="0000CD"/>
                </a:solidFill>
                <a:latin typeface="Consolas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err;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</a:rPr>
              <a:t>con.query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500" dirty="0">
                <a:solidFill>
                  <a:srgbClr val="A52A2A"/>
                </a:solidFill>
                <a:latin typeface="Consolas" charset="0"/>
              </a:rPr>
              <a:t>"</a:t>
            </a:r>
            <a:r>
              <a:rPr lang="en-US" sz="1500" b="1" dirty="0">
                <a:solidFill>
                  <a:srgbClr val="A52A2A"/>
                </a:solidFill>
                <a:latin typeface="Consolas" charset="0"/>
              </a:rPr>
              <a:t>SELECT name, address FROM customers</a:t>
            </a:r>
            <a:r>
              <a:rPr lang="en-US" sz="1500" dirty="0">
                <a:solidFill>
                  <a:srgbClr val="A52A2A"/>
                </a:solidFill>
                <a:latin typeface="Consolas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sz="1500" dirty="0">
                <a:solidFill>
                  <a:srgbClr val="0000CD"/>
                </a:solidFill>
                <a:latin typeface="Consolas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(err, result, fields) {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sz="1500" dirty="0">
                <a:solidFill>
                  <a:srgbClr val="0000CD"/>
                </a:solidFill>
                <a:latin typeface="Consolas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(err) </a:t>
            </a:r>
            <a:r>
              <a:rPr lang="en-US" sz="1500" dirty="0">
                <a:solidFill>
                  <a:srgbClr val="0000CD"/>
                </a:solidFill>
                <a:latin typeface="Consolas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err;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</a:rPr>
              <a:t>console.log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(result);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  });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});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93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50" y="0"/>
            <a:ext cx="2997167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 err="1">
                <a:solidFill>
                  <a:srgbClr val="FF0000"/>
                </a:solidFill>
                <a:latin typeface="Segoe UI" charset="0"/>
              </a:rPr>
              <a:t>Node.js</a:t>
            </a:r>
            <a:r>
              <a:rPr lang="en-US" sz="2400" b="1" i="1" dirty="0">
                <a:solidFill>
                  <a:srgbClr val="FF0000"/>
                </a:solidFill>
                <a:latin typeface="Segoe UI" charset="0"/>
              </a:rPr>
              <a:t> MySQL Where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829" y="714578"/>
            <a:ext cx="1004751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Segoe UI" charset="0"/>
              </a:rPr>
              <a:t>Select With a </a:t>
            </a:r>
            <a:r>
              <a:rPr lang="en-US" sz="2000" b="1" i="1" dirty="0" smtClean="0">
                <a:solidFill>
                  <a:srgbClr val="FF0000"/>
                </a:solidFill>
                <a:latin typeface="Segoe UI" charset="0"/>
              </a:rPr>
              <a:t>Filter : </a:t>
            </a:r>
            <a:r>
              <a:rPr lang="en-US" dirty="0" smtClean="0"/>
              <a:t>When </a:t>
            </a:r>
            <a:r>
              <a:rPr lang="en-US" dirty="0"/>
              <a:t>selecting records from a table, you can filter the selection by using the "WHERE" statement: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7" y="1471159"/>
            <a:ext cx="7751482" cy="51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186" y="-167751"/>
            <a:ext cx="96556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Segoe UI" charset="0"/>
              </a:rPr>
              <a:t>Delete Record</a:t>
            </a:r>
          </a:p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You can delete records from an existing table by using the "DELETE FROM" statement: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301" y="2144797"/>
            <a:ext cx="8920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con.connect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(err)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err;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b="1" dirty="0" err="1">
                <a:solidFill>
                  <a:srgbClr val="0000CD"/>
                </a:solidFill>
                <a:latin typeface="Consolas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sql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= </a:t>
            </a:r>
            <a:r>
              <a:rPr lang="en-US" b="1" dirty="0">
                <a:solidFill>
                  <a:srgbClr val="A52A2A"/>
                </a:solidFill>
                <a:latin typeface="Consolas" charset="0"/>
              </a:rPr>
              <a:t>"DELETE FROM customers WHERE address = 'Mountain 21'"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;</a:t>
            </a:r>
            <a:br>
              <a:rPr lang="en-US" b="1" dirty="0">
                <a:solidFill>
                  <a:srgbClr val="000000"/>
                </a:solidFill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con.query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sql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(err, result)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err;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"Number of records deleted: 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result.affectedRows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157" y="-183492"/>
            <a:ext cx="828402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Segoe UI" charset="0"/>
              </a:rPr>
              <a:t>Delete a Table</a:t>
            </a:r>
          </a:p>
          <a:p>
            <a:r>
              <a:rPr lang="en-US" dirty="0"/>
              <a:t>You can delete an existing table by using the "DROP TABLE" statement: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458" y="1099181"/>
            <a:ext cx="6798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con.connect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(err)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err;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b="1" dirty="0" err="1">
                <a:solidFill>
                  <a:srgbClr val="0000CD"/>
                </a:solidFill>
                <a:latin typeface="Consolas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sql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= </a:t>
            </a:r>
            <a:r>
              <a:rPr lang="en-US" b="1" dirty="0">
                <a:solidFill>
                  <a:srgbClr val="A52A2A"/>
                </a:solidFill>
                <a:latin typeface="Consolas" charset="0"/>
              </a:rPr>
              <a:t>"DROP TABLE customers"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;</a:t>
            </a:r>
            <a:br>
              <a:rPr lang="en-US" b="1" dirty="0">
                <a:solidFill>
                  <a:srgbClr val="000000"/>
                </a:solidFill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con.query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sql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(err, result)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err;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"Table deleted"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});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158" y="3130621"/>
            <a:ext cx="93127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Segoe UI" charset="0"/>
              </a:rPr>
              <a:t>Update Table</a:t>
            </a:r>
          </a:p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You can update existing records in a table by using the "UPDATE" statement: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399" y="4272677"/>
            <a:ext cx="97209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con.connect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(err)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err;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b="1" dirty="0" err="1">
                <a:solidFill>
                  <a:srgbClr val="0000CD"/>
                </a:solidFill>
                <a:latin typeface="Consolas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sql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= </a:t>
            </a:r>
            <a:r>
              <a:rPr lang="en-US" b="1" dirty="0">
                <a:solidFill>
                  <a:srgbClr val="A52A2A"/>
                </a:solidFill>
                <a:latin typeface="Consolas" charset="0"/>
              </a:rPr>
              <a:t>"UPDATE customers SET address = 'Canyon 123' WHERE address = 'Valley 345'"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;</a:t>
            </a:r>
            <a:br>
              <a:rPr lang="en-US" b="1" dirty="0">
                <a:solidFill>
                  <a:srgbClr val="000000"/>
                </a:solidFill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con.query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sql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(err, result)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err;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result.affectedRows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+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 record(s) updated"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6" y="1563937"/>
            <a:ext cx="6754586" cy="486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212273"/>
            <a:ext cx="6446519" cy="45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66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444500"/>
            <a:ext cx="8748487" cy="533581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505089" y="1299935"/>
            <a:ext cx="1242568" cy="332921"/>
          </a:xfrm>
          <a:prstGeom prst="straightConnector1">
            <a:avLst/>
          </a:prstGeom>
          <a:ln w="793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214" y="473528"/>
            <a:ext cx="2483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Exercise  :</a:t>
            </a:r>
          </a:p>
          <a:p>
            <a:endParaRPr lang="en-US" dirty="0" smtClean="0"/>
          </a:p>
          <a:p>
            <a:r>
              <a:rPr lang="en-US" dirty="0" smtClean="0"/>
              <a:t>Create dynamic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71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9585" y="303649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Finish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113" y="282753"/>
            <a:ext cx="936171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Segoe UI" charset="0"/>
              </a:rPr>
              <a:t>What is a Node.js File</a:t>
            </a:r>
            <a:r>
              <a:rPr lang="en-US" sz="2000" b="1" i="1" dirty="0" smtClean="0">
                <a:solidFill>
                  <a:srgbClr val="FF0000"/>
                </a:solidFill>
                <a:latin typeface="Segoe UI" charset="0"/>
              </a:rPr>
              <a:t>?</a:t>
            </a:r>
          </a:p>
          <a:p>
            <a:endParaRPr lang="en-US" sz="2000" b="1" i="1" dirty="0">
              <a:solidFill>
                <a:srgbClr val="FF0000"/>
              </a:solidFill>
              <a:latin typeface="Segoe UI" charset="0"/>
            </a:endParaRP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files contain tasks that will be executed on certain events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A typical event is someone trying to access a port on the server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files must be initiated on the server before having any effect</a:t>
            </a:r>
          </a:p>
          <a:p>
            <a:pPr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Node.js files have extension ".</a:t>
            </a:r>
            <a:r>
              <a:rPr lang="en-US" dirty="0" err="1">
                <a:solidFill>
                  <a:srgbClr val="000000"/>
                </a:solidFill>
                <a:latin typeface="Verdana" charset="0"/>
              </a:rPr>
              <a:t>js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4033158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Node.js is a runtime environment. It is not a framework 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5814" y="852493"/>
            <a:ext cx="10733314" cy="1113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The official Node.js website has installation instructions for Node.js: 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Verdana" charset="0"/>
                <a:hlinkClick r:id="rId2"/>
              </a:rPr>
              <a:t>https</a:t>
            </a:r>
            <a:r>
              <a:rPr lang="en-US" dirty="0">
                <a:latin typeface="Verdana" charset="0"/>
                <a:hlinkClick r:id="rId2"/>
              </a:rPr>
              <a:t>://nodejs.org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4635" y="321520"/>
            <a:ext cx="2091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Segoe UI" charset="0"/>
              </a:rPr>
              <a:t>Download Node.js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586" y="2579914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first check if you have Node </a:t>
            </a:r>
            <a:r>
              <a:rPr lang="en-US" smtClean="0"/>
              <a:t>by default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887" y="3412671"/>
            <a:ext cx="25907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Command  : </a:t>
            </a:r>
            <a:r>
              <a:rPr lang="en-US" sz="2000" b="1" dirty="0"/>
              <a:t>node -v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730" y="337849"/>
            <a:ext cx="1777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Segoe UI" charset="0"/>
              </a:rPr>
              <a:t>Getting Started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1114" y="1257300"/>
            <a:ext cx="3933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Open Visual studio and terminal.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Create folder and file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How to run in terminal?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15" y="2418443"/>
            <a:ext cx="8049986" cy="42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8" y="1308102"/>
            <a:ext cx="8885464" cy="4325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47352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var</a:t>
            </a:r>
            <a:r>
              <a:rPr lang="en-US" dirty="0" smtClean="0"/>
              <a:t> works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2" y="872671"/>
            <a:ext cx="8664563" cy="5217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857" y="408214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domain </a:t>
            </a:r>
            <a:r>
              <a:rPr lang="en-US" smtClean="0"/>
              <a:t>Name 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150257"/>
            <a:ext cx="6654800" cy="552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473528"/>
            <a:ext cx="423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smtClean="0"/>
              <a:t>IP Address </a:t>
            </a:r>
            <a:r>
              <a:rPr lang="en-US" dirty="0" smtClean="0"/>
              <a:t>has multiple services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4429" y="2122715"/>
            <a:ext cx="1812471" cy="16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HTTP : 80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FTP   : 21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SMTP : 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85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4859</TotalTime>
  <Words>904</Words>
  <Application>Microsoft Macintosh PowerPoint</Application>
  <PresentationFormat>Widescreen</PresentationFormat>
  <Paragraphs>125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Consolas</vt:lpstr>
      <vt:lpstr>Segoe UI</vt:lpstr>
      <vt:lpstr>Trebuchet MS</vt:lpstr>
      <vt:lpstr>Verdana</vt:lpstr>
      <vt:lpstr>Wingdings 3</vt:lpstr>
      <vt:lpstr>Arial</vt:lpstr>
      <vt:lpstr>Facet</vt:lpstr>
      <vt:lpstr>Software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Microsoft Office User</dc:creator>
  <cp:lastModifiedBy>Microsoft Office User</cp:lastModifiedBy>
  <cp:revision>44</cp:revision>
  <dcterms:created xsi:type="dcterms:W3CDTF">2020-05-06T01:15:08Z</dcterms:created>
  <dcterms:modified xsi:type="dcterms:W3CDTF">2020-07-08T15:11:34Z</dcterms:modified>
</cp:coreProperties>
</file>