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5"/>
  </p:notesMasterIdLst>
  <p:sldIdLst>
    <p:sldId id="256" r:id="rId2"/>
    <p:sldId id="257" r:id="rId3"/>
    <p:sldId id="295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3" autoAdjust="0"/>
    <p:restoredTop sz="94660"/>
  </p:normalViewPr>
  <p:slideViewPr>
    <p:cSldViewPr>
      <p:cViewPr varScale="1">
        <p:scale>
          <a:sx n="82" d="100"/>
          <a:sy n="82" d="100"/>
        </p:scale>
        <p:origin x="193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33CC3-147B-4CE2-8CE6-61DA3CBF3546}" type="datetimeFigureOut">
              <a:rPr lang="en-CA" smtClean="0"/>
              <a:pPr/>
              <a:t>2019-07-07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7D75-9554-409A-8068-BC0FA315343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7D75-9554-409A-8068-BC0FA315343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67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7D75-9554-409A-8068-BC0FA315343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60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92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57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3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44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8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1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1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07/07/2019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105701" cy="1096899"/>
          </a:xfrm>
        </p:spPr>
        <p:txBody>
          <a:bodyPr>
            <a:normAutofit/>
          </a:bodyPr>
          <a:lstStyle/>
          <a:p>
            <a:r>
              <a:rPr lang="fr-CA" sz="2800" b="1" dirty="0" err="1"/>
              <a:t>Character</a:t>
            </a:r>
            <a:r>
              <a:rPr lang="fr-CA" sz="2800" b="1" dirty="0"/>
              <a:t> strings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95310" y="1295384"/>
            <a:ext cx="7772400" cy="1470025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Introduction to Structured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z="2800"/>
              <a:t>When requesting a value by input, we have gotten in the habit of using </a:t>
            </a:r>
            <a:r>
              <a:rPr lang="fr-CA" sz="2800" b="1"/>
              <a:t>cin</a:t>
            </a:r>
            <a:r>
              <a:rPr lang="fr-CA" sz="2800"/>
              <a:t> to accomplish the task, but in the case of character strings, </a:t>
            </a:r>
            <a:r>
              <a:rPr lang="fr-CA" sz="2800" b="1"/>
              <a:t>cin</a:t>
            </a:r>
            <a:r>
              <a:rPr lang="fr-CA" sz="2800"/>
              <a:t> is not adapted for the task.</a:t>
            </a:r>
          </a:p>
          <a:p>
            <a:endParaRPr lang="fr-CA" sz="2800"/>
          </a:p>
          <a:p>
            <a:r>
              <a:rPr lang="fr-CA" sz="2800"/>
              <a:t>In a string, there are often spaces and tabulations (tabs). The </a:t>
            </a:r>
            <a:r>
              <a:rPr lang="fr-CA" sz="2800" b="1"/>
              <a:t>cin</a:t>
            </a:r>
            <a:r>
              <a:rPr lang="fr-CA" sz="2800"/>
              <a:t> object considers these characters as field separators, or field delimiters (characters prompting the termination of reading from a variable).</a:t>
            </a:r>
            <a:endParaRPr lang="fr-CA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CA" sz="2800"/>
              <a:t>For the following code, if we input </a:t>
            </a:r>
            <a:r>
              <a:rPr lang="fr-CA" sz="2800" b="1"/>
              <a:t>Hello World</a:t>
            </a:r>
            <a:r>
              <a:rPr lang="fr-CA" sz="2800"/>
              <a:t>…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2800"/>
              <a:t>…We obtain the following result:</a:t>
            </a: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r>
              <a:rPr lang="fr-CA" sz="2800"/>
              <a:t>Only </a:t>
            </a:r>
            <a:r>
              <a:rPr lang="fr-CA" sz="2800" b="1"/>
              <a:t>Hello</a:t>
            </a:r>
            <a:r>
              <a:rPr lang="fr-CA" sz="2800"/>
              <a:t> is displayed, since the space in the input message (between </a:t>
            </a:r>
            <a:r>
              <a:rPr lang="fr-CA" sz="2800" b="1"/>
              <a:t>Hello</a:t>
            </a:r>
            <a:r>
              <a:rPr lang="fr-CA" sz="2800"/>
              <a:t> and </a:t>
            </a:r>
            <a:r>
              <a:rPr lang="fr-CA" sz="2800" b="1"/>
              <a:t>World</a:t>
            </a:r>
            <a:r>
              <a:rPr lang="fr-CA" sz="2800"/>
              <a:t>) is treated as an end-of-field character (separator/delimiter). But what happens to the other characters that remain in the buffer?</a:t>
            </a:r>
            <a:endParaRPr lang="fr-CA" sz="2800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3074" name="Picture 2" descr="C:\Users\fcapone\Documents\420-D02-Programmation structurée\screenshots\Screenshot_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2285992"/>
            <a:ext cx="8874050" cy="2555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CA" sz="2800"/>
              <a:t>For the following code, if we input </a:t>
            </a:r>
            <a:r>
              <a:rPr lang="fr-CA" sz="2800" b="1"/>
              <a:t>Hello World</a:t>
            </a:r>
            <a:r>
              <a:rPr lang="fr-CA" sz="2800"/>
              <a:t>…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800"/>
              <a:t>…We obtain the following result:</a:t>
            </a: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/>
          </a:p>
          <a:p>
            <a:pPr marL="0" indent="0">
              <a:buNone/>
            </a:pPr>
            <a:r>
              <a:rPr lang="fr-CA" sz="2800"/>
              <a:t>The other characters remaining in the buffer are automatically sent to the next input, and cause a failure: the </a:t>
            </a:r>
            <a:r>
              <a:rPr lang="fr-CA" sz="2800" b="1"/>
              <a:t>cin</a:t>
            </a:r>
            <a:r>
              <a:rPr lang="fr-CA" sz="2800"/>
              <a:t> object is in semi-fail mode, for </a:t>
            </a:r>
            <a:r>
              <a:rPr lang="fr-CA" sz="2800" b="1"/>
              <a:t>cin.peek()</a:t>
            </a:r>
            <a:r>
              <a:rPr lang="fr-CA" sz="2800"/>
              <a:t> would return us a character different than ‘</a:t>
            </a:r>
            <a:r>
              <a:rPr lang="fr-CA" sz="2800" b="1"/>
              <a:t>\n</a:t>
            </a:r>
            <a:r>
              <a:rPr lang="fr-CA" sz="2800"/>
              <a:t>’ (character 32 in fact, which is the Space character).</a:t>
            </a:r>
          </a:p>
        </p:txBody>
      </p:sp>
      <p:pic>
        <p:nvPicPr>
          <p:cNvPr id="4098" name="Picture 2" descr="C:\Users\fcapone\Documents\420-D02-Programmation structurée\screenshots\Screenshot_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0" y="2143116"/>
            <a:ext cx="7286644" cy="23607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But how can we input a value in the form of a character string when the input contains spaces or tabs?</a:t>
            </a:r>
          </a:p>
          <a:p>
            <a:pPr marL="0" indent="0">
              <a:buNone/>
            </a:pPr>
            <a:endParaRPr lang="fr-CA" sz="2800"/>
          </a:p>
          <a:p>
            <a:pPr marL="0" indent="0">
              <a:buNone/>
            </a:pPr>
            <a:r>
              <a:rPr lang="fr-CA" sz="2800"/>
              <a:t>By replacing the use of </a:t>
            </a:r>
            <a:r>
              <a:rPr lang="fr-CA" sz="2800" b="1"/>
              <a:t>cin &gt;&gt;</a:t>
            </a:r>
            <a:r>
              <a:rPr lang="fr-CA" sz="2800"/>
              <a:t> with the use of the </a:t>
            </a:r>
            <a:r>
              <a:rPr lang="fr-CA" sz="2800" b="1"/>
              <a:t>cin.getline()</a:t>
            </a:r>
            <a:r>
              <a:rPr lang="fr-CA" sz="2800"/>
              <a:t> function. This function takes a pointer to a </a:t>
            </a:r>
            <a:r>
              <a:rPr lang="fr-CA" sz="2800" b="1"/>
              <a:t>char</a:t>
            </a:r>
            <a:r>
              <a:rPr lang="fr-CA" sz="2800"/>
              <a:t> as its first parameter, and takes the maximum size of the string as its second parameter: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/>
              <a:t>Now we obtain the following result:</a:t>
            </a:r>
            <a:endParaRPr lang="fr-CA" sz="2800" dirty="0"/>
          </a:p>
        </p:txBody>
      </p:sp>
      <p:pic>
        <p:nvPicPr>
          <p:cNvPr id="5122" name="Picture 2" descr="C:\Users\fcapone\Documents\420-D02-Programmation structurée\screenshots\Screenshot_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55839"/>
            <a:ext cx="7295376" cy="2244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But what happens when the user inputs too many characters given the size of the array?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/>
          </a:bodyPr>
          <a:lstStyle/>
          <a:p>
            <a:r>
              <a:rPr lang="fr-CA" sz="2800"/>
              <a:t>In programming, a string contains a sequence of characters, one after the other, for the purpose of storing textual information in memory (for example, a given name, a family name, an address, etc…)</a:t>
            </a:r>
          </a:p>
          <a:p>
            <a:endParaRPr lang="fr-CA" sz="2800"/>
          </a:p>
          <a:p>
            <a:r>
              <a:rPr lang="fr-CA" sz="2800"/>
              <a:t>In the context of this course, a string is in fact an array that can contain values of type </a:t>
            </a:r>
            <a:r>
              <a:rPr lang="fr-CA" sz="2800" b="1"/>
              <a:t>char</a:t>
            </a:r>
            <a:r>
              <a:rPr lang="fr-CA" sz="28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On the face of it, the only problem that has occurred is that only one part of the string is copied into the array.</a:t>
            </a:r>
          </a:p>
          <a:p>
            <a:pPr marL="0" indent="0">
              <a:buNone/>
            </a:pPr>
            <a:r>
              <a:rPr lang="fr-CA" sz="2800"/>
              <a:t>But in the background, something else has happened!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6146" name="Picture 2" descr="C:\Users\fcapone\Documents\420-D02-Programmation structurée\screenshots\Screenshot_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14752"/>
            <a:ext cx="8770971" cy="1702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The </a:t>
            </a:r>
            <a:r>
              <a:rPr lang="fr-CA" sz="2800" b="1"/>
              <a:t>cin</a:t>
            </a:r>
            <a:r>
              <a:rPr lang="fr-CA" sz="2800"/>
              <a:t> object has fallen into fail mode…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r>
              <a:rPr lang="fr-CA" sz="2800"/>
              <a:t>Thus we need to apply an input validation to prevent this kind of problem.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170" name="Picture 2" descr="C:\Users\fcapone\Documents\420-D02-Programmation structurée\screenshots\Screenshot_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8164378" cy="1857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47500" lnSpcReduction="20000"/>
          </a:bodyPr>
          <a:lstStyle/>
          <a:p>
            <a:pPr defTabSz="720725"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 defTabSz="720725"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2800" err="1">
                <a:solidFill>
                  <a:srgbClr val="000000"/>
                </a:solidFill>
                <a:latin typeface="Consolas"/>
              </a:rPr>
              <a:t>cin.fail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())</a:t>
            </a:r>
          </a:p>
          <a:p>
            <a:pPr defTabSz="720725"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cin.clear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defTabSz="720725"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We can see that the first message we give as input causes the code to enter into the </a:t>
            </a:r>
            <a:r>
              <a:rPr lang="fr-CA" sz="2800" b="1"/>
              <a:t>while</a:t>
            </a:r>
            <a:r>
              <a:rPr lang="fr-CA" sz="2800"/>
              <a:t> loop and to ask again for input.</a:t>
            </a:r>
          </a:p>
          <a:p>
            <a:pPr marL="0" indent="0">
              <a:buNone/>
            </a:pPr>
            <a:r>
              <a:rPr lang="fr-CA" sz="2800"/>
              <a:t>If we then enter a shorter message that doesn’t exceed the limit of 20 characters, our message will be displayed properly: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8194" name="Picture 2" descr="C:\Users\fcapone\Documents\420-D02-Programmation structurée\screenshots\Screenshot_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852608"/>
            <a:ext cx="7715304" cy="2648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sz="2800"/>
              <a:t>Do you recall, from when we discussed validating values input with </a:t>
            </a:r>
            <a:r>
              <a:rPr lang="fr-CA" sz="2800" b="1"/>
              <a:t>cin</a:t>
            </a:r>
            <a:r>
              <a:rPr lang="fr-CA" sz="2800"/>
              <a:t>, how we placed an extra </a:t>
            </a:r>
            <a:r>
              <a:rPr lang="fr-CA" sz="2800" b="1"/>
              <a:t>cin.ignore(512, ‘\n’);</a:t>
            </a:r>
            <a:r>
              <a:rPr lang="fr-CA" sz="2800"/>
              <a:t> following the end of the input and validation?</a:t>
            </a:r>
          </a:p>
          <a:p>
            <a:pPr>
              <a:buNone/>
            </a:pPr>
            <a:r>
              <a:rPr lang="fr-CA" sz="2800"/>
              <a:t> 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cin.fail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() ||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cin.peek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'\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n'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cin.clear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 </a:t>
            </a:r>
            <a:endParaRPr lang="fr-CA" sz="2800" dirty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rot="10800000">
            <a:off x="4736536" y="6525344"/>
            <a:ext cx="2571768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Adding this command was specifically in anticipation of our future use of </a:t>
            </a:r>
            <a:r>
              <a:rPr lang="fr-CA" sz="2800" b="1"/>
              <a:t>cin.getline()</a:t>
            </a:r>
            <a:r>
              <a:rPr lang="fr-CA" sz="2800"/>
              <a:t>.</a:t>
            </a:r>
          </a:p>
          <a:p>
            <a:pPr marL="0" indent="0">
              <a:buNone/>
            </a:pPr>
            <a:r>
              <a:rPr lang="fr-CA" sz="2800"/>
              <a:t>Let’s take the following code: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/>
              <a:t>All seems to be going well:</a:t>
            </a: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endParaRPr lang="fr-CA" sz="2800"/>
          </a:p>
          <a:p>
            <a:pPr>
              <a:buNone/>
            </a:pPr>
            <a:r>
              <a:rPr lang="fr-CA" sz="2800"/>
              <a:t>But if we invert the order of execution of </a:t>
            </a:r>
            <a:r>
              <a:rPr lang="fr-CA" sz="2800" b="1"/>
              <a:t>cin</a:t>
            </a:r>
            <a:r>
              <a:rPr lang="fr-CA" sz="2800"/>
              <a:t> and </a:t>
            </a:r>
            <a:r>
              <a:rPr lang="fr-CA" sz="2800" b="1"/>
              <a:t>cin.getline()</a:t>
            </a:r>
            <a:r>
              <a:rPr lang="fr-CA" sz="2800"/>
              <a:t>:</a:t>
            </a:r>
            <a:endParaRPr lang="fr-CA" sz="2800" dirty="0"/>
          </a:p>
        </p:txBody>
      </p:sp>
      <p:pic>
        <p:nvPicPr>
          <p:cNvPr id="9218" name="Picture 2" descr="C:\Users\fcapone\Documents\420-D02-Programmation structurée\screenshots\Screenshot_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613" y="2583144"/>
            <a:ext cx="7072973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CA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098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/>
              <a:t>Important terminology note:</a:t>
            </a:r>
          </a:p>
          <a:p>
            <a:endParaRPr lang="en-CA"/>
          </a:p>
          <a:p>
            <a:r>
              <a:rPr lang="en-CA"/>
              <a:t>In the context of this course, “string” will always mean “character string” – in other words, a </a:t>
            </a:r>
            <a:r>
              <a:rPr lang="en-CA" b="1"/>
              <a:t>char</a:t>
            </a:r>
            <a:r>
              <a:rPr lang="en-CA"/>
              <a:t> array.</a:t>
            </a:r>
          </a:p>
          <a:p>
            <a:endParaRPr lang="en-CA"/>
          </a:p>
          <a:p>
            <a:r>
              <a:rPr lang="en-CA"/>
              <a:t>It is very important not to confuse these character strings in C/C++ with C++ standard library strings, which we will not be studying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61304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This behaviour is not correct. The program does not give us the time to enter a message to fill the string with.</a:t>
            </a:r>
          </a:p>
          <a:p>
            <a:pPr marL="0" indent="0">
              <a:buNone/>
            </a:pPr>
            <a:r>
              <a:rPr lang="fr-CA" sz="2800"/>
              <a:t>The reason is that, when we use the </a:t>
            </a:r>
            <a:r>
              <a:rPr lang="fr-CA" sz="2800" b="1"/>
              <a:t>cin</a:t>
            </a:r>
            <a:r>
              <a:rPr lang="fr-CA" sz="2800"/>
              <a:t> object to input numerical values, after the input, there remains in the buffer the character ‘</a:t>
            </a:r>
            <a:r>
              <a:rPr lang="fr-CA" sz="2800" b="1"/>
              <a:t>\n</a:t>
            </a:r>
            <a:r>
              <a:rPr lang="fr-CA" sz="2800"/>
              <a:t>’ (which is in fact a line return). 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11266" name="Picture 2" descr="C:\Users\fcapone\Documents\420-D02-Programmation structurée\screenshots\Screenshot_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53" y="4714884"/>
            <a:ext cx="7487047" cy="202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Upon subsequently calling </a:t>
            </a:r>
            <a:r>
              <a:rPr lang="fr-CA" sz="2800" b="1"/>
              <a:t>cin.getline()</a:t>
            </a:r>
            <a:r>
              <a:rPr lang="fr-CA" sz="2800"/>
              <a:t>, this remaining character is automatically interpreted by the function, and applies a line return without giving the user the opportunity to input anything.</a:t>
            </a:r>
          </a:p>
          <a:p>
            <a:pPr marL="0" indent="0">
              <a:buNone/>
            </a:pPr>
            <a:endParaRPr lang="fr-CA" sz="2800"/>
          </a:p>
          <a:p>
            <a:pPr marL="0" indent="0">
              <a:buNone/>
            </a:pPr>
            <a:r>
              <a:rPr lang="fr-CA" sz="2800"/>
              <a:t>It is for this reason that we need to add the call to </a:t>
            </a:r>
            <a:r>
              <a:rPr lang="fr-CA" sz="2800" b="1"/>
              <a:t>cin.ignore()</a:t>
            </a:r>
            <a:r>
              <a:rPr lang="fr-CA" sz="2800"/>
              <a:t> after using a </a:t>
            </a:r>
            <a:r>
              <a:rPr lang="fr-CA" sz="2800" b="1"/>
              <a:t>cin</a:t>
            </a:r>
            <a:r>
              <a:rPr lang="fr-CA" sz="2800"/>
              <a:t>: it is in order to ensure that nothing remains left over in the buffer after using the </a:t>
            </a:r>
            <a:r>
              <a:rPr lang="fr-CA" sz="2800" b="1"/>
              <a:t>cin</a:t>
            </a:r>
            <a:r>
              <a:rPr lang="fr-CA" sz="280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31434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{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pic>
        <p:nvPicPr>
          <p:cNvPr id="10242" name="Picture 2" descr="C:\Users\fcapone\Documents\420-D02-Programmation structurée\screenshots\Screenshot_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066157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/>
          </a:bodyPr>
          <a:lstStyle/>
          <a:p>
            <a:r>
              <a:rPr lang="fr-CA" sz="2800"/>
              <a:t>The declaration of a character string is written as follows:</a:t>
            </a:r>
            <a:endParaRPr lang="fr-CA" sz="2800" dirty="0"/>
          </a:p>
          <a:p>
            <a:pPr lvl="1"/>
            <a:r>
              <a:rPr lang="fr-FR" sz="28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str[</a:t>
            </a:r>
            <a:r>
              <a:rPr lang="fr-FR" sz="2800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 MAX_SIZE </a:t>
            </a:r>
            <a:r>
              <a:rPr lang="fr-FR" sz="28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fr-FR" sz="2800">
                <a:solidFill>
                  <a:srgbClr val="000000"/>
                </a:solidFill>
                <a:latin typeface="Consolas"/>
              </a:rPr>
              <a:t>1];</a:t>
            </a:r>
          </a:p>
          <a:p>
            <a:pPr lvl="1">
              <a:buNone/>
            </a:pPr>
            <a:r>
              <a:rPr lang="fr-CA" sz="2800">
                <a:solidFill>
                  <a:srgbClr val="000000"/>
                </a:solidFill>
                <a:latin typeface="Consolas"/>
              </a:rPr>
              <a:t>	</a:t>
            </a:r>
            <a:br>
              <a:rPr lang="fr-CA" sz="2800">
                <a:solidFill>
                  <a:srgbClr val="000000"/>
                </a:solidFill>
                <a:latin typeface="Consolas"/>
              </a:rPr>
            </a:br>
            <a:r>
              <a:rPr lang="fr-CA" sz="2400"/>
              <a:t>Declarations of character strings and of arrays follow the same rules, but strings require us to take another point into consideration as well.</a:t>
            </a:r>
            <a:br>
              <a:rPr lang="fr-CA" sz="2400"/>
            </a:br>
            <a:br>
              <a:rPr lang="fr-CA" sz="2400"/>
            </a:br>
            <a:r>
              <a:rPr lang="fr-CA" sz="2400"/>
              <a:t>If we want to have a string with a maximum size of 9 characters, we must create a string of size </a:t>
            </a:r>
            <a:r>
              <a:rPr lang="fr-CA" sz="2400" b="1"/>
              <a:t>[10]</a:t>
            </a:r>
            <a:r>
              <a:rPr lang="fr-CA" sz="2400"/>
              <a:t> to be able to accommodate our 9 characters.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 lnSpcReduction="10000"/>
          </a:bodyPr>
          <a:lstStyle/>
          <a:p>
            <a:r>
              <a:rPr lang="fr-CA" sz="2800"/>
              <a:t>Some examples of the declaration and assignment of character strings:</a:t>
            </a:r>
            <a:endParaRPr lang="fr-CA" sz="2800" dirty="0"/>
          </a:p>
          <a:p>
            <a:pPr>
              <a:buNone/>
            </a:pPr>
            <a:endParaRPr lang="fr-CA" sz="2800" dirty="0"/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= {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'W'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'A'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'R'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'I'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'G'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};</a:t>
            </a: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str[] = {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'W'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'A'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'R'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'I'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'G'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};</a:t>
            </a: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"Warning!!"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// DANGER!!!</a:t>
            </a: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str[] 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;   </a:t>
            </a:r>
            <a:r>
              <a:rPr lang="fr-FR" sz="2000">
                <a:solidFill>
                  <a:srgbClr val="008000"/>
                </a:solidFill>
                <a:latin typeface="Consolas"/>
              </a:rPr>
              <a:t>// NO DANGER</a:t>
            </a:r>
            <a:endParaRPr lang="fr-FR" sz="2000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str[] 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"Warning!!"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;</a:t>
            </a: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"HELLO"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;        </a:t>
            </a:r>
            <a:r>
              <a:rPr lang="fr-FR" sz="200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?</a:t>
            </a:r>
            <a:endParaRPr lang="fr-CA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70000" lnSpcReduction="20000"/>
          </a:bodyPr>
          <a:lstStyle/>
          <a:p>
            <a:r>
              <a:rPr lang="fr-CA" sz="2800"/>
              <a:t>Some examples of using character strings</a:t>
            </a:r>
            <a:endParaRPr lang="fr-CA" sz="2800" dirty="0"/>
          </a:p>
          <a:p>
            <a:pPr>
              <a:buNone/>
            </a:pPr>
            <a:endParaRPr lang="fr-CA" sz="2800" dirty="0"/>
          </a:p>
          <a:p>
            <a:pPr>
              <a:buNone/>
            </a:pPr>
            <a:r>
              <a:rPr lang="fr-CA" sz="2800" dirty="0"/>
              <a:t>	</a:t>
            </a:r>
            <a:r>
              <a:rPr lang="fr-FR" sz="2800">
                <a:solidFill>
                  <a:srgbClr val="008000"/>
                </a:solidFill>
                <a:latin typeface="Consolas"/>
              </a:rPr>
              <a:t>// not efficient at all,</a:t>
            </a:r>
            <a:br>
              <a:rPr lang="fr-FR" sz="2800">
                <a:solidFill>
                  <a:srgbClr val="008000"/>
                </a:solidFill>
                <a:latin typeface="Consolas"/>
              </a:rPr>
            </a:br>
            <a:r>
              <a:rPr lang="fr-FR" sz="2800">
                <a:solidFill>
                  <a:srgbClr val="008000"/>
                </a:solidFill>
                <a:latin typeface="Consolas"/>
              </a:rPr>
              <a:t>// and moreover not useful for display purposes</a:t>
            </a:r>
            <a:endParaRPr lang="fr-CA" sz="2800"/>
          </a:p>
          <a:p>
            <a:pPr>
              <a:buNone/>
            </a:pPr>
            <a:r>
              <a:rPr lang="nn-NO" sz="320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320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320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320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pPr>
              <a:buNone/>
            </a:pPr>
            <a:r>
              <a:rPr lang="nn-NO" sz="320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		cout </a:t>
            </a:r>
            <a:r>
              <a:rPr lang="fr-FR" sz="32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>
                <a:solidFill>
                  <a:srgbClr val="000000"/>
                </a:solidFill>
                <a:latin typeface="Consolas"/>
              </a:rPr>
              <a:t> str[i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	…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320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3200">
                <a:solidFill>
                  <a:srgbClr val="008000"/>
                </a:solidFill>
                <a:latin typeface="Consolas"/>
              </a:rPr>
              <a:t>// much better!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	…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>
                <a:solidFill>
                  <a:srgbClr val="000000"/>
                </a:solidFill>
                <a:latin typeface="Consolas"/>
              </a:rPr>
              <a:t>	str[0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3786214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CA" sz="2800" dirty="0">
                <a:solidFill>
                  <a:srgbClr val="000000"/>
                </a:solidFill>
                <a:latin typeface="Consolas"/>
              </a:rPr>
              <a:t>[10] = </a:t>
            </a:r>
            <a:r>
              <a:rPr lang="en-CA" sz="28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54013" indent="0">
              <a:buNone/>
            </a:pPr>
            <a:endParaRPr lang="en-CA" sz="2800"/>
          </a:p>
          <a:p>
            <a:pPr marL="354013" indent="0">
              <a:buNone/>
            </a:pPr>
            <a:r>
              <a:rPr lang="en-CA" sz="2800"/>
              <a:t>For the string </a:t>
            </a:r>
            <a:r>
              <a:rPr lang="en-CA" sz="2800" dirty="0"/>
              <a:t>above, we </a:t>
            </a:r>
            <a:r>
              <a:rPr lang="en-CA" sz="2800"/>
              <a:t>declare a string </a:t>
            </a:r>
            <a:r>
              <a:rPr lang="en-CA" sz="2800" dirty="0"/>
              <a:t>of size 10, and we </a:t>
            </a:r>
            <a:r>
              <a:rPr lang="en-CA" sz="2800"/>
              <a:t>assign to it the value “HELLO”. What do you think will happen in memory?</a:t>
            </a:r>
          </a:p>
          <a:p>
            <a:pPr marL="354013" indent="0">
              <a:buNone/>
            </a:pPr>
            <a:endParaRPr lang="en-CA" sz="2800"/>
          </a:p>
          <a:p>
            <a:pPr marL="354013" indent="0">
              <a:buNone/>
            </a:pPr>
            <a:r>
              <a:rPr lang="en-CA" sz="2800"/>
              <a:t>A character string is an array, and when an array is partially initialized, the rest of its elements are initialized to the value 0. But what does the value 0 represent for a variable of type </a:t>
            </a:r>
            <a:r>
              <a:rPr lang="en-CA" sz="2800" b="1"/>
              <a:t>char</a:t>
            </a:r>
            <a:r>
              <a:rPr lang="en-CA" sz="2800"/>
              <a:t>?</a:t>
            </a:r>
            <a:r>
              <a:rPr lang="en-CA" sz="2800" dirty="0">
                <a:solidFill>
                  <a:srgbClr val="000000"/>
                </a:solidFill>
                <a:latin typeface="Consolas"/>
              </a:rPr>
              <a:t>	</a:t>
            </a:r>
            <a:endParaRPr lang="en-CA" sz="2000" dirty="0"/>
          </a:p>
        </p:txBody>
      </p:sp>
      <p:pic>
        <p:nvPicPr>
          <p:cNvPr id="1026" name="Picture 2" descr="C:\Users\fcapone\Documents\420-D02-Programmation structurée\screenshots\NULL_ASCI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429264"/>
            <a:ext cx="670967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92500"/>
          </a:bodyPr>
          <a:lstStyle/>
          <a:p>
            <a:r>
              <a:rPr lang="en-CA" sz="2800"/>
              <a:t>So for a string </a:t>
            </a:r>
            <a:r>
              <a:rPr lang="en-CA" sz="2800" dirty="0"/>
              <a:t>of size 10 containing </a:t>
            </a:r>
            <a:r>
              <a:rPr lang="en-CA" sz="2800"/>
              <a:t>the characters HELLO, the array in memory will resemble the following: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>
              <a:buNone/>
            </a:pPr>
            <a:r>
              <a:rPr lang="en-CA" sz="2800"/>
              <a:t>	This point is very important, for it reveals a crucial piece of information: we know exactly at what index the string terminates, for in a character string there must always be a space provided in advance for the NULL character (‘</a:t>
            </a:r>
            <a:r>
              <a:rPr lang="en-CA" sz="2800" b="1"/>
              <a:t>\0</a:t>
            </a:r>
            <a:r>
              <a:rPr lang="en-CA" sz="2800"/>
              <a:t>’) at the end of the string!</a:t>
            </a:r>
            <a:endParaRPr lang="en-CA" sz="2800" dirty="0"/>
          </a:p>
          <a:p>
            <a:pPr>
              <a:buNone/>
            </a:pPr>
            <a:endParaRPr lang="en-CA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5840"/>
              </p:ext>
            </p:extLst>
          </p:nvPr>
        </p:nvGraphicFramePr>
        <p:xfrm>
          <a:off x="71438" y="2795588"/>
          <a:ext cx="9001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12000000" imgH="1688889" progId="">
                  <p:embed/>
                </p:oleObj>
              </mc:Choice>
              <mc:Fallback>
                <p:oleObj name="Image" r:id="rId3" imgW="12000000" imgH="168888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2795588"/>
                        <a:ext cx="90011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z="2800"/>
              <a:t>We will be able to exploit this information when moving within character strings in order to manipulate the data contained in them</a:t>
            </a:r>
            <a:endParaRPr lang="fr-CA" sz="2800" dirty="0"/>
          </a:p>
          <a:p>
            <a:endParaRPr lang="fr-CA" sz="2800" dirty="0"/>
          </a:p>
          <a:p>
            <a:endParaRPr lang="fr-CA" sz="2800" dirty="0"/>
          </a:p>
          <a:p>
            <a:pPr>
              <a:buNone/>
            </a:pPr>
            <a:r>
              <a:rPr lang="fr-CA" sz="2800" dirty="0"/>
              <a:t>	</a:t>
            </a:r>
          </a:p>
          <a:p>
            <a:pPr>
              <a:buNone/>
            </a:pPr>
            <a:endParaRPr lang="fr-CA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65969"/>
              </p:ext>
            </p:extLst>
          </p:nvPr>
        </p:nvGraphicFramePr>
        <p:xfrm>
          <a:off x="71438" y="3818359"/>
          <a:ext cx="9001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12000000" imgH="1688889" progId="">
                  <p:embed/>
                </p:oleObj>
              </mc:Choice>
              <mc:Fallback>
                <p:oleObj name="Image" r:id="rId3" imgW="12000000" imgH="168888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818359"/>
                        <a:ext cx="90011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32385</TotalTime>
  <Words>1200</Words>
  <Application>Microsoft Office PowerPoint</Application>
  <PresentationFormat>On-screen Show (4:3)</PresentationFormat>
  <Paragraphs>282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 3</vt:lpstr>
      <vt:lpstr>Facet</vt:lpstr>
      <vt:lpstr>Image</vt:lpstr>
      <vt:lpstr>PowerPoint Presentation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Moetassem Abdelazim</cp:lastModifiedBy>
  <cp:revision>320</cp:revision>
  <dcterms:created xsi:type="dcterms:W3CDTF">2018-07-19T18:09:45Z</dcterms:created>
  <dcterms:modified xsi:type="dcterms:W3CDTF">2019-07-07T23:01:32Z</dcterms:modified>
</cp:coreProperties>
</file>